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9" r:id="rId3"/>
    <p:sldId id="298" r:id="rId4"/>
    <p:sldId id="260" r:id="rId5"/>
    <p:sldId id="292" r:id="rId6"/>
    <p:sldId id="293" r:id="rId7"/>
    <p:sldId id="294" r:id="rId8"/>
    <p:sldId id="295"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9" r:id="rId38"/>
    <p:sldId id="300" r:id="rId39"/>
    <p:sldId id="301" r:id="rId40"/>
    <p:sldId id="302" r:id="rId41"/>
    <p:sldId id="290" r:id="rId42"/>
    <p:sldId id="303" r:id="rId43"/>
    <p:sldId id="291"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p:scale>
          <a:sx n="50" d="100"/>
          <a:sy n="50" d="100"/>
        </p:scale>
        <p:origin x="-2394" y="-59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925"/>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AD3BA89-AC86-4FAE-A01A-0FEF9EDDC2FE}" type="datetimeFigureOut">
              <a:rPr lang="en-US"/>
              <a:pPr>
                <a:defRPr/>
              </a:pPr>
              <a:t>1/12/2016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196D9A-F952-4F0E-9311-A363F348CD4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8DF252-2E58-4761-897E-52E2AD9D7DAF}" type="slidenum">
              <a:rPr lang="en-US" smtClean="0"/>
              <a:pPr fontAlgn="base">
                <a:spcBef>
                  <a:spcPct val="0"/>
                </a:spcBef>
                <a:spcAft>
                  <a:spcPct val="0"/>
                </a:spcAft>
              </a:pPr>
              <a:t>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55"/>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FF7D93-A821-47E1-81D1-E3FEFFFB8291}" type="slidenum">
              <a:rPr lang="en-US" smtClean="0"/>
              <a:pPr fontAlgn="base">
                <a:spcBef>
                  <a:spcPct val="0"/>
                </a:spcBef>
                <a:spcAft>
                  <a:spcPct val="0"/>
                </a:spcAft>
              </a:pPr>
              <a:t>10</a:t>
            </a:fld>
            <a:endParaRPr lang="en-US" smtClean="0"/>
          </a:p>
        </p:txBody>
      </p:sp>
      <p:sp>
        <p:nvSpPr>
          <p:cNvPr id="49155" name="Rectangle 2"/>
          <p:cNvSpPr>
            <a:spLocks noGrp="1" noChangeArrowheads="1"/>
          </p:cNvSpPr>
          <p:nvPr>
            <p:ph type="body" idx="1"/>
          </p:nvPr>
        </p:nvSpPr>
        <p:spPr bwMode="auto">
          <a:xfrm>
            <a:off x="512763" y="4340225"/>
            <a:ext cx="5911850" cy="4114800"/>
          </a:xfrm>
          <a:noFill/>
        </p:spPr>
        <p:txBody>
          <a:bodyPr wrap="square" lIns="93747" tIns="47668" rIns="93747" bIns="47668" numCol="1" anchor="t" anchorCtr="0" compatLnSpc="1">
            <a:prstTxWarp prst="textNoShape">
              <a:avLst/>
            </a:prstTxWarp>
          </a:bodyPr>
          <a:lstStyle/>
          <a:p>
            <a:pPr eaLnBrk="1" hangingPunct="1">
              <a:spcBef>
                <a:spcPct val="0"/>
              </a:spcBef>
            </a:pPr>
            <a:r>
              <a:rPr lang="en-US" smtClean="0">
                <a:latin typeface="Arial" charset="0"/>
              </a:rPr>
              <a:t>POSIX = Portable Operating System Interface</a:t>
            </a:r>
          </a:p>
        </p:txBody>
      </p:sp>
      <p:sp>
        <p:nvSpPr>
          <p:cNvPr id="49156" name="Rectangle 3"/>
          <p:cNvSpPr>
            <a:spLocks noGrp="1" noRot="1" noChangeAspect="1" noChangeArrowheads="1" noTextEdit="1"/>
          </p:cNvSpPr>
          <p:nvPr>
            <p:ph type="sldImg"/>
          </p:nvPr>
        </p:nvSpPr>
        <p:spPr bwMode="auto">
          <a:xfrm>
            <a:off x="1157288" y="696913"/>
            <a:ext cx="4546600" cy="3409950"/>
          </a:xfrm>
          <a:noFill/>
          <a:ln>
            <a:solidFill>
              <a:srgbClr val="000000"/>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CF80108-B2D7-4146-8447-24562A9CE3AA}" type="slidenum">
              <a:rPr lang="en-US" smtClean="0"/>
              <a:pPr fontAlgn="base">
                <a:spcBef>
                  <a:spcPct val="0"/>
                </a:spcBef>
                <a:spcAft>
                  <a:spcPct val="0"/>
                </a:spcAft>
              </a:pPr>
              <a:t>12</a:t>
            </a:fld>
            <a:endParaRPr lang="en-US" smtClean="0"/>
          </a:p>
        </p:txBody>
      </p:sp>
      <p:sp>
        <p:nvSpPr>
          <p:cNvPr id="50179" name="Rectangle 2"/>
          <p:cNvSpPr>
            <a:spLocks noGrp="1" noRot="1" noChangeAspect="1" noChangeArrowheads="1" noTextEdit="1"/>
          </p:cNvSpPr>
          <p:nvPr>
            <p:ph type="sldImg"/>
          </p:nvPr>
        </p:nvSpPr>
        <p:spPr bwMode="auto">
          <a:xfrm>
            <a:off x="1157288" y="587375"/>
            <a:ext cx="4554537" cy="3417888"/>
          </a:xfrm>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charset="0"/>
              </a:rPr>
              <a:t>Sample attribute: minimum stack size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09/07/2010</a:t>
            </a:r>
          </a:p>
        </p:txBody>
      </p:sp>
      <p:sp>
        <p:nvSpPr>
          <p:cNvPr id="5" name="Footer Placeholder 4"/>
          <p:cNvSpPr>
            <a:spLocks noGrp="1"/>
          </p:cNvSpPr>
          <p:nvPr>
            <p:ph type="ftr" sz="quarter" idx="11"/>
          </p:nvPr>
        </p:nvSpPr>
        <p:spPr/>
        <p:txBody>
          <a:bodyPr/>
          <a:lstStyle>
            <a:lvl1pPr>
              <a:defRPr/>
            </a:lvl1pPr>
          </a:lstStyle>
          <a:p>
            <a:pPr>
              <a:defRPr/>
            </a:pPr>
            <a:r>
              <a:rPr lang="en-US"/>
              <a:t>CS4961</a:t>
            </a:r>
          </a:p>
        </p:txBody>
      </p:sp>
      <p:sp>
        <p:nvSpPr>
          <p:cNvPr id="6" name="Slide Number Placeholder 5"/>
          <p:cNvSpPr>
            <a:spLocks noGrp="1"/>
          </p:cNvSpPr>
          <p:nvPr>
            <p:ph type="sldNum" sz="quarter" idx="12"/>
          </p:nvPr>
        </p:nvSpPr>
        <p:spPr/>
        <p:txBody>
          <a:bodyPr/>
          <a:lstStyle>
            <a:lvl1pPr>
              <a:defRPr/>
            </a:lvl1pPr>
          </a:lstStyle>
          <a:p>
            <a:pPr>
              <a:defRPr/>
            </a:pPr>
            <a:fld id="{79F1385B-E49C-483E-A18A-8382A1AD986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09/07/2010</a:t>
            </a:r>
          </a:p>
        </p:txBody>
      </p:sp>
      <p:sp>
        <p:nvSpPr>
          <p:cNvPr id="5" name="Footer Placeholder 4"/>
          <p:cNvSpPr>
            <a:spLocks noGrp="1"/>
          </p:cNvSpPr>
          <p:nvPr>
            <p:ph type="ftr" sz="quarter" idx="11"/>
          </p:nvPr>
        </p:nvSpPr>
        <p:spPr/>
        <p:txBody>
          <a:bodyPr/>
          <a:lstStyle>
            <a:lvl1pPr>
              <a:defRPr/>
            </a:lvl1pPr>
          </a:lstStyle>
          <a:p>
            <a:pPr>
              <a:defRPr/>
            </a:pPr>
            <a:r>
              <a:rPr lang="en-US"/>
              <a:t>CS4961</a:t>
            </a:r>
          </a:p>
        </p:txBody>
      </p:sp>
      <p:sp>
        <p:nvSpPr>
          <p:cNvPr id="6" name="Slide Number Placeholder 5"/>
          <p:cNvSpPr>
            <a:spLocks noGrp="1"/>
          </p:cNvSpPr>
          <p:nvPr>
            <p:ph type="sldNum" sz="quarter" idx="12"/>
          </p:nvPr>
        </p:nvSpPr>
        <p:spPr/>
        <p:txBody>
          <a:bodyPr/>
          <a:lstStyle>
            <a:lvl1pPr>
              <a:defRPr/>
            </a:lvl1pPr>
          </a:lstStyle>
          <a:p>
            <a:pPr>
              <a:defRPr/>
            </a:pPr>
            <a:fld id="{D1A2C482-323A-4C9C-8A87-E890F725AC1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09/07/2010</a:t>
            </a:r>
          </a:p>
        </p:txBody>
      </p:sp>
      <p:sp>
        <p:nvSpPr>
          <p:cNvPr id="5" name="Footer Placeholder 4"/>
          <p:cNvSpPr>
            <a:spLocks noGrp="1"/>
          </p:cNvSpPr>
          <p:nvPr>
            <p:ph type="ftr" sz="quarter" idx="11"/>
          </p:nvPr>
        </p:nvSpPr>
        <p:spPr/>
        <p:txBody>
          <a:bodyPr/>
          <a:lstStyle>
            <a:lvl1pPr>
              <a:defRPr/>
            </a:lvl1pPr>
          </a:lstStyle>
          <a:p>
            <a:pPr>
              <a:defRPr/>
            </a:pPr>
            <a:r>
              <a:rPr lang="en-US"/>
              <a:t>CS4961</a:t>
            </a:r>
          </a:p>
        </p:txBody>
      </p:sp>
      <p:sp>
        <p:nvSpPr>
          <p:cNvPr id="6" name="Slide Number Placeholder 5"/>
          <p:cNvSpPr>
            <a:spLocks noGrp="1"/>
          </p:cNvSpPr>
          <p:nvPr>
            <p:ph type="sldNum" sz="quarter" idx="12"/>
          </p:nvPr>
        </p:nvSpPr>
        <p:spPr/>
        <p:txBody>
          <a:bodyPr/>
          <a:lstStyle>
            <a:lvl1pPr>
              <a:defRPr/>
            </a:lvl1pPr>
          </a:lstStyle>
          <a:p>
            <a:pPr>
              <a:defRPr/>
            </a:pPr>
            <a:fld id="{9013860E-07EC-4DCF-B013-D3C2C1462AA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489825"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954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954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09/07/2010</a:t>
            </a:r>
          </a:p>
        </p:txBody>
      </p:sp>
      <p:sp>
        <p:nvSpPr>
          <p:cNvPr id="5" name="Footer Placeholder 4"/>
          <p:cNvSpPr>
            <a:spLocks noGrp="1"/>
          </p:cNvSpPr>
          <p:nvPr>
            <p:ph type="ftr" sz="quarter" idx="11"/>
          </p:nvPr>
        </p:nvSpPr>
        <p:spPr/>
        <p:txBody>
          <a:bodyPr/>
          <a:lstStyle>
            <a:lvl1pPr>
              <a:defRPr/>
            </a:lvl1pPr>
          </a:lstStyle>
          <a:p>
            <a:pPr>
              <a:defRPr/>
            </a:pPr>
            <a:r>
              <a:rPr lang="en-US"/>
              <a:t>CS4961</a:t>
            </a:r>
          </a:p>
        </p:txBody>
      </p:sp>
      <p:sp>
        <p:nvSpPr>
          <p:cNvPr id="6" name="Slide Number Placeholder 5"/>
          <p:cNvSpPr>
            <a:spLocks noGrp="1"/>
          </p:cNvSpPr>
          <p:nvPr>
            <p:ph type="sldNum" sz="quarter" idx="12"/>
          </p:nvPr>
        </p:nvSpPr>
        <p:spPr/>
        <p:txBody>
          <a:bodyPr/>
          <a:lstStyle>
            <a:lvl1pPr>
              <a:defRPr/>
            </a:lvl1pPr>
          </a:lstStyle>
          <a:p>
            <a:pPr>
              <a:defRPr/>
            </a:pPr>
            <a:fld id="{D392D4E9-52FC-4289-8FD1-17D6ED8B9DB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09/07/2010</a:t>
            </a:r>
          </a:p>
        </p:txBody>
      </p:sp>
      <p:sp>
        <p:nvSpPr>
          <p:cNvPr id="5" name="Footer Placeholder 4"/>
          <p:cNvSpPr>
            <a:spLocks noGrp="1"/>
          </p:cNvSpPr>
          <p:nvPr>
            <p:ph type="ftr" sz="quarter" idx="11"/>
          </p:nvPr>
        </p:nvSpPr>
        <p:spPr/>
        <p:txBody>
          <a:bodyPr/>
          <a:lstStyle>
            <a:lvl1pPr>
              <a:defRPr/>
            </a:lvl1pPr>
          </a:lstStyle>
          <a:p>
            <a:pPr>
              <a:defRPr/>
            </a:pPr>
            <a:r>
              <a:rPr lang="en-US"/>
              <a:t>CS4961</a:t>
            </a:r>
          </a:p>
        </p:txBody>
      </p:sp>
      <p:sp>
        <p:nvSpPr>
          <p:cNvPr id="6" name="Slide Number Placeholder 5"/>
          <p:cNvSpPr>
            <a:spLocks noGrp="1"/>
          </p:cNvSpPr>
          <p:nvPr>
            <p:ph type="sldNum" sz="quarter" idx="12"/>
          </p:nvPr>
        </p:nvSpPr>
        <p:spPr/>
        <p:txBody>
          <a:bodyPr/>
          <a:lstStyle>
            <a:lvl1pPr>
              <a:defRPr/>
            </a:lvl1pPr>
          </a:lstStyle>
          <a:p>
            <a:pPr>
              <a:defRPr/>
            </a:pPr>
            <a:fld id="{EF647723-1DE1-4FD6-AD0A-DEB11D39477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a:t>09/07/2010</a:t>
            </a:r>
          </a:p>
        </p:txBody>
      </p:sp>
      <p:sp>
        <p:nvSpPr>
          <p:cNvPr id="6" name="Footer Placeholder 4"/>
          <p:cNvSpPr>
            <a:spLocks noGrp="1"/>
          </p:cNvSpPr>
          <p:nvPr>
            <p:ph type="ftr" sz="quarter" idx="11"/>
          </p:nvPr>
        </p:nvSpPr>
        <p:spPr/>
        <p:txBody>
          <a:bodyPr/>
          <a:lstStyle>
            <a:lvl1pPr>
              <a:defRPr/>
            </a:lvl1pPr>
          </a:lstStyle>
          <a:p>
            <a:pPr>
              <a:defRPr/>
            </a:pPr>
            <a:r>
              <a:rPr lang="en-US"/>
              <a:t>CS4961</a:t>
            </a:r>
          </a:p>
        </p:txBody>
      </p:sp>
      <p:sp>
        <p:nvSpPr>
          <p:cNvPr id="7" name="Slide Number Placeholder 5"/>
          <p:cNvSpPr>
            <a:spLocks noGrp="1"/>
          </p:cNvSpPr>
          <p:nvPr>
            <p:ph type="sldNum" sz="quarter" idx="12"/>
          </p:nvPr>
        </p:nvSpPr>
        <p:spPr/>
        <p:txBody>
          <a:bodyPr/>
          <a:lstStyle>
            <a:lvl1pPr>
              <a:defRPr/>
            </a:lvl1pPr>
          </a:lstStyle>
          <a:p>
            <a:pPr>
              <a:defRPr/>
            </a:pPr>
            <a:fld id="{A299B758-9FC7-410D-BF60-95A43758EFC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09/07/2010</a:t>
            </a:r>
          </a:p>
        </p:txBody>
      </p:sp>
      <p:sp>
        <p:nvSpPr>
          <p:cNvPr id="8" name="Footer Placeholder 4"/>
          <p:cNvSpPr>
            <a:spLocks noGrp="1"/>
          </p:cNvSpPr>
          <p:nvPr>
            <p:ph type="ftr" sz="quarter" idx="11"/>
          </p:nvPr>
        </p:nvSpPr>
        <p:spPr/>
        <p:txBody>
          <a:bodyPr/>
          <a:lstStyle>
            <a:lvl1pPr>
              <a:defRPr/>
            </a:lvl1pPr>
          </a:lstStyle>
          <a:p>
            <a:pPr>
              <a:defRPr/>
            </a:pPr>
            <a:r>
              <a:rPr lang="en-US"/>
              <a:t>CS4961</a:t>
            </a:r>
          </a:p>
        </p:txBody>
      </p:sp>
      <p:sp>
        <p:nvSpPr>
          <p:cNvPr id="9" name="Slide Number Placeholder 5"/>
          <p:cNvSpPr>
            <a:spLocks noGrp="1"/>
          </p:cNvSpPr>
          <p:nvPr>
            <p:ph type="sldNum" sz="quarter" idx="12"/>
          </p:nvPr>
        </p:nvSpPr>
        <p:spPr/>
        <p:txBody>
          <a:bodyPr/>
          <a:lstStyle>
            <a:lvl1pPr>
              <a:defRPr/>
            </a:lvl1pPr>
          </a:lstStyle>
          <a:p>
            <a:pPr>
              <a:defRPr/>
            </a:pPr>
            <a:fld id="{C041E044-1EF6-4A6F-A1EB-1CEF00BFF32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a:t>09/07/2010</a:t>
            </a:r>
          </a:p>
        </p:txBody>
      </p:sp>
      <p:sp>
        <p:nvSpPr>
          <p:cNvPr id="4" name="Footer Placeholder 4"/>
          <p:cNvSpPr>
            <a:spLocks noGrp="1"/>
          </p:cNvSpPr>
          <p:nvPr>
            <p:ph type="ftr" sz="quarter" idx="11"/>
          </p:nvPr>
        </p:nvSpPr>
        <p:spPr/>
        <p:txBody>
          <a:bodyPr/>
          <a:lstStyle>
            <a:lvl1pPr>
              <a:defRPr/>
            </a:lvl1pPr>
          </a:lstStyle>
          <a:p>
            <a:pPr>
              <a:defRPr/>
            </a:pPr>
            <a:r>
              <a:rPr lang="en-US"/>
              <a:t>CS4961</a:t>
            </a:r>
          </a:p>
        </p:txBody>
      </p:sp>
      <p:sp>
        <p:nvSpPr>
          <p:cNvPr id="5" name="Slide Number Placeholder 5"/>
          <p:cNvSpPr>
            <a:spLocks noGrp="1"/>
          </p:cNvSpPr>
          <p:nvPr>
            <p:ph type="sldNum" sz="quarter" idx="12"/>
          </p:nvPr>
        </p:nvSpPr>
        <p:spPr/>
        <p:txBody>
          <a:bodyPr/>
          <a:lstStyle>
            <a:lvl1pPr>
              <a:defRPr/>
            </a:lvl1pPr>
          </a:lstStyle>
          <a:p>
            <a:pPr>
              <a:defRPr/>
            </a:pPr>
            <a:fld id="{91269916-7B3B-4A60-B022-5D347A1B8F5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09/07/2010</a:t>
            </a:r>
          </a:p>
        </p:txBody>
      </p:sp>
      <p:sp>
        <p:nvSpPr>
          <p:cNvPr id="3" name="Footer Placeholder 4"/>
          <p:cNvSpPr>
            <a:spLocks noGrp="1"/>
          </p:cNvSpPr>
          <p:nvPr>
            <p:ph type="ftr" sz="quarter" idx="11"/>
          </p:nvPr>
        </p:nvSpPr>
        <p:spPr/>
        <p:txBody>
          <a:bodyPr/>
          <a:lstStyle>
            <a:lvl1pPr>
              <a:defRPr/>
            </a:lvl1pPr>
          </a:lstStyle>
          <a:p>
            <a:pPr>
              <a:defRPr/>
            </a:pPr>
            <a:r>
              <a:rPr lang="en-US"/>
              <a:t>CS4961</a:t>
            </a:r>
          </a:p>
        </p:txBody>
      </p:sp>
      <p:sp>
        <p:nvSpPr>
          <p:cNvPr id="4" name="Slide Number Placeholder 5"/>
          <p:cNvSpPr>
            <a:spLocks noGrp="1"/>
          </p:cNvSpPr>
          <p:nvPr>
            <p:ph type="sldNum" sz="quarter" idx="12"/>
          </p:nvPr>
        </p:nvSpPr>
        <p:spPr/>
        <p:txBody>
          <a:bodyPr/>
          <a:lstStyle>
            <a:lvl1pPr>
              <a:defRPr/>
            </a:lvl1pPr>
          </a:lstStyle>
          <a:p>
            <a:pPr>
              <a:defRPr/>
            </a:pPr>
            <a:fld id="{9D6F7B6F-B3BE-4777-862C-8EE123E2363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09/07/2010</a:t>
            </a:r>
          </a:p>
        </p:txBody>
      </p:sp>
      <p:sp>
        <p:nvSpPr>
          <p:cNvPr id="6" name="Footer Placeholder 4"/>
          <p:cNvSpPr>
            <a:spLocks noGrp="1"/>
          </p:cNvSpPr>
          <p:nvPr>
            <p:ph type="ftr" sz="quarter" idx="11"/>
          </p:nvPr>
        </p:nvSpPr>
        <p:spPr/>
        <p:txBody>
          <a:bodyPr/>
          <a:lstStyle>
            <a:lvl1pPr>
              <a:defRPr/>
            </a:lvl1pPr>
          </a:lstStyle>
          <a:p>
            <a:pPr>
              <a:defRPr/>
            </a:pPr>
            <a:r>
              <a:rPr lang="en-US"/>
              <a:t>CS4961</a:t>
            </a:r>
          </a:p>
        </p:txBody>
      </p:sp>
      <p:sp>
        <p:nvSpPr>
          <p:cNvPr id="7" name="Slide Number Placeholder 5"/>
          <p:cNvSpPr>
            <a:spLocks noGrp="1"/>
          </p:cNvSpPr>
          <p:nvPr>
            <p:ph type="sldNum" sz="quarter" idx="12"/>
          </p:nvPr>
        </p:nvSpPr>
        <p:spPr/>
        <p:txBody>
          <a:bodyPr/>
          <a:lstStyle>
            <a:lvl1pPr>
              <a:defRPr/>
            </a:lvl1pPr>
          </a:lstStyle>
          <a:p>
            <a:pPr>
              <a:defRPr/>
            </a:pPr>
            <a:fld id="{F9E0CE7F-283E-49D3-870E-89AA2F8E500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09/07/2010</a:t>
            </a:r>
          </a:p>
        </p:txBody>
      </p:sp>
      <p:sp>
        <p:nvSpPr>
          <p:cNvPr id="6" name="Footer Placeholder 4"/>
          <p:cNvSpPr>
            <a:spLocks noGrp="1"/>
          </p:cNvSpPr>
          <p:nvPr>
            <p:ph type="ftr" sz="quarter" idx="11"/>
          </p:nvPr>
        </p:nvSpPr>
        <p:spPr/>
        <p:txBody>
          <a:bodyPr/>
          <a:lstStyle>
            <a:lvl1pPr>
              <a:defRPr/>
            </a:lvl1pPr>
          </a:lstStyle>
          <a:p>
            <a:pPr>
              <a:defRPr/>
            </a:pPr>
            <a:r>
              <a:rPr lang="en-US"/>
              <a:t>CS4961</a:t>
            </a:r>
          </a:p>
        </p:txBody>
      </p:sp>
      <p:sp>
        <p:nvSpPr>
          <p:cNvPr id="7" name="Slide Number Placeholder 5"/>
          <p:cNvSpPr>
            <a:spLocks noGrp="1"/>
          </p:cNvSpPr>
          <p:nvPr>
            <p:ph type="sldNum" sz="quarter" idx="12"/>
          </p:nvPr>
        </p:nvSpPr>
        <p:spPr/>
        <p:txBody>
          <a:bodyPr/>
          <a:lstStyle>
            <a:lvl1pPr>
              <a:defRPr/>
            </a:lvl1pPr>
          </a:lstStyle>
          <a:p>
            <a:pPr>
              <a:defRPr/>
            </a:pPr>
            <a:fld id="{E254213A-0D4A-4C10-8DC5-239C6FA3443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r>
              <a:rPr lang="en-US"/>
              <a:t>09/07/2010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a:t>CS4961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61885697-D11D-481E-8EEC-8373C081E13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netlib.org/p4/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s.washington.edu/education/courses/524/08wi/"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52400"/>
            <a:ext cx="7696200" cy="6550025"/>
          </a:xfrm>
        </p:spPr>
        <p:txBody>
          <a:bodyPr/>
          <a:lstStyle/>
          <a:p>
            <a:pPr eaLnBrk="1" hangingPunct="1"/>
            <a:r>
              <a:rPr lang="en-US" sz="4000" smtClean="0">
                <a:latin typeface="Helvetica" pitchFamily="-65" charset="0"/>
              </a:rPr>
              <a:t>Parallel Programming</a:t>
            </a:r>
            <a:r>
              <a:rPr lang="en-US" smtClean="0">
                <a:latin typeface="Helvetica" pitchFamily="-65" charset="0"/>
              </a:rPr>
              <a:t/>
            </a:r>
            <a:br>
              <a:rPr lang="en-US" smtClean="0">
                <a:latin typeface="Helvetica" pitchFamily="-65" charset="0"/>
              </a:rPr>
            </a:br>
            <a:r>
              <a:rPr lang="en-US" smtClean="0">
                <a:latin typeface="Helvetica" pitchFamily="-65" charset="0"/>
              </a:rPr>
              <a:t/>
            </a:r>
            <a:br>
              <a:rPr lang="en-US" smtClean="0">
                <a:latin typeface="Helvetica" pitchFamily="-65" charset="0"/>
              </a:rPr>
            </a:br>
            <a:r>
              <a:rPr lang="en-US" sz="3600" smtClean="0">
                <a:latin typeface="Helvetica" pitchFamily="-65" charset="0"/>
              </a:rPr>
              <a:t>Lecture Set 4 </a:t>
            </a:r>
            <a:br>
              <a:rPr lang="en-US" sz="3600" smtClean="0">
                <a:latin typeface="Helvetica" pitchFamily="-65" charset="0"/>
              </a:rPr>
            </a:br>
            <a:r>
              <a:rPr lang="en-US" sz="1200" smtClean="0">
                <a:latin typeface="Helvetica" pitchFamily="-65" charset="0"/>
              </a:rPr>
              <a:t/>
            </a:r>
            <a:br>
              <a:rPr lang="en-US" sz="1200" smtClean="0">
                <a:latin typeface="Helvetica" pitchFamily="-65" charset="0"/>
              </a:rPr>
            </a:br>
            <a:r>
              <a:rPr lang="en-US" sz="3200" smtClean="0">
                <a:latin typeface="Helvetica" pitchFamily="-65" charset="0"/>
              </a:rPr>
              <a:t>POSIX Threads Overview</a:t>
            </a:r>
            <a:br>
              <a:rPr lang="en-US" sz="3200" smtClean="0">
                <a:latin typeface="Helvetica" pitchFamily="-65" charset="0"/>
              </a:rPr>
            </a:br>
            <a:r>
              <a:rPr lang="en-US" sz="3200" smtClean="0">
                <a:latin typeface="Helvetica" pitchFamily="-65" charset="0"/>
              </a:rPr>
              <a:t>&amp;</a:t>
            </a:r>
            <a:br>
              <a:rPr lang="en-US" sz="3200" smtClean="0">
                <a:latin typeface="Helvetica" pitchFamily="-65" charset="0"/>
              </a:rPr>
            </a:br>
            <a:r>
              <a:rPr lang="en-US" sz="3200" smtClean="0">
                <a:latin typeface="Helvetica" pitchFamily="-65" charset="0"/>
              </a:rPr>
              <a:t>OpenMP</a:t>
            </a:r>
            <a:br>
              <a:rPr lang="en-US" sz="3200" smtClean="0">
                <a:latin typeface="Helvetica" pitchFamily="-65" charset="0"/>
              </a:rPr>
            </a:br>
            <a:r>
              <a:rPr lang="en-US" sz="3100" smtClean="0">
                <a:latin typeface="Helvetica" pitchFamily="-65" charset="0"/>
              </a:rPr>
              <a:t/>
            </a:r>
            <a:br>
              <a:rPr lang="en-US" sz="3100" smtClean="0">
                <a:latin typeface="Helvetica" pitchFamily="-65" charset="0"/>
              </a:rPr>
            </a:br>
            <a:r>
              <a:rPr lang="en-US" sz="3100" smtClean="0">
                <a:latin typeface="Helvetica" pitchFamily="-65" charset="0"/>
              </a:rPr>
              <a:t>Johnnie Baker</a:t>
            </a:r>
            <a:r>
              <a:rPr lang="en-US" smtClean="0">
                <a:latin typeface="Helvetica" pitchFamily="-65" charset="0"/>
              </a:rPr>
              <a:t/>
            </a:r>
            <a:br>
              <a:rPr lang="en-US" smtClean="0">
                <a:latin typeface="Helvetica" pitchFamily="-65" charset="0"/>
              </a:rPr>
            </a:br>
            <a:r>
              <a:rPr lang="en-US" sz="2800" smtClean="0">
                <a:latin typeface="Helvetica" pitchFamily="-65" charset="0"/>
              </a:rPr>
              <a:t>February 2, 2011</a:t>
            </a:r>
          </a:p>
        </p:txBody>
      </p:sp>
      <p:sp>
        <p:nvSpPr>
          <p:cNvPr id="5" name="Slide Number Placeholder 4"/>
          <p:cNvSpPr>
            <a:spLocks noGrp="1"/>
          </p:cNvSpPr>
          <p:nvPr>
            <p:ph type="sldNum" sz="quarter" idx="12"/>
          </p:nvPr>
        </p:nvSpPr>
        <p:spPr/>
        <p:txBody>
          <a:bodyPr/>
          <a:lstStyle/>
          <a:p>
            <a:pPr>
              <a:defRPr/>
            </a:pPr>
            <a:fld id="{ED3B3FE3-76C8-4235-B9BF-6CF5BFFF80AD}"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01825" y="152400"/>
            <a:ext cx="5794375" cy="538163"/>
          </a:xfrm>
        </p:spPr>
        <p:txBody>
          <a:bodyPr wrap="none"/>
          <a:lstStyle/>
          <a:p>
            <a:pPr eaLnBrk="1" hangingPunct="1"/>
            <a:r>
              <a:rPr lang="en-US" sz="4000" smtClean="0"/>
              <a:t>Programming with Threads</a:t>
            </a:r>
          </a:p>
        </p:txBody>
      </p:sp>
      <p:sp>
        <p:nvSpPr>
          <p:cNvPr id="12291" name="Rectangle 3"/>
          <p:cNvSpPr>
            <a:spLocks noGrp="1" noChangeArrowheads="1"/>
          </p:cNvSpPr>
          <p:nvPr>
            <p:ph type="body" idx="1"/>
          </p:nvPr>
        </p:nvSpPr>
        <p:spPr>
          <a:xfrm>
            <a:off x="609600" y="914400"/>
            <a:ext cx="8218488" cy="5738813"/>
          </a:xfrm>
        </p:spPr>
        <p:txBody>
          <a:bodyPr/>
          <a:lstStyle/>
          <a:p>
            <a:pPr eaLnBrk="1" hangingPunct="1">
              <a:buFontTx/>
              <a:buNone/>
            </a:pPr>
            <a:r>
              <a:rPr lang="en-US" sz="2800" smtClean="0"/>
              <a:t>Several Thread Libraries</a:t>
            </a:r>
          </a:p>
          <a:p>
            <a:pPr eaLnBrk="1" hangingPunct="1"/>
            <a:r>
              <a:rPr lang="en-US" sz="2800" smtClean="0"/>
              <a:t>PTHREADS is the POSIX Standard</a:t>
            </a:r>
          </a:p>
          <a:p>
            <a:pPr lvl="1" eaLnBrk="1" hangingPunct="1"/>
            <a:r>
              <a:rPr lang="en-US" sz="2400" smtClean="0">
                <a:ea typeface="ＭＳ Ｐゴシック" pitchFamily="34" charset="-128"/>
              </a:rPr>
              <a:t>Solaris threads are very similar</a:t>
            </a:r>
          </a:p>
          <a:p>
            <a:pPr lvl="1" eaLnBrk="1" hangingPunct="1"/>
            <a:r>
              <a:rPr lang="en-US" sz="2400" smtClean="0">
                <a:ea typeface="ＭＳ Ｐゴシック" pitchFamily="34" charset="-128"/>
              </a:rPr>
              <a:t>Relatively low level</a:t>
            </a:r>
          </a:p>
          <a:p>
            <a:pPr lvl="1" eaLnBrk="1" hangingPunct="1"/>
            <a:r>
              <a:rPr lang="en-US" sz="2400" smtClean="0">
                <a:ea typeface="ＭＳ Ｐゴシック" pitchFamily="34" charset="-128"/>
              </a:rPr>
              <a:t>Portable but possibly slow</a:t>
            </a:r>
          </a:p>
          <a:p>
            <a:pPr eaLnBrk="1" hangingPunct="1"/>
            <a:r>
              <a:rPr lang="en-US" sz="2800" smtClean="0"/>
              <a:t>OpenMP is newer standard</a:t>
            </a:r>
          </a:p>
          <a:p>
            <a:pPr lvl="1" eaLnBrk="1" hangingPunct="1"/>
            <a:r>
              <a:rPr lang="en-US" sz="2400" smtClean="0">
                <a:ea typeface="ＭＳ Ｐゴシック" pitchFamily="34" charset="-128"/>
              </a:rPr>
              <a:t>Support for scientific programming on shared memory architectures</a:t>
            </a:r>
          </a:p>
          <a:p>
            <a:pPr eaLnBrk="1" hangingPunct="1"/>
            <a:r>
              <a:rPr lang="en-US" sz="2800" smtClean="0"/>
              <a:t>P4 (Parmacs) is another portable package</a:t>
            </a:r>
          </a:p>
          <a:p>
            <a:pPr lvl="1" eaLnBrk="1" hangingPunct="1"/>
            <a:r>
              <a:rPr lang="en-US" sz="2400" smtClean="0">
                <a:ea typeface="ＭＳ Ｐゴシック" pitchFamily="34" charset="-128"/>
              </a:rPr>
              <a:t>Higher level than Pthreads</a:t>
            </a:r>
          </a:p>
          <a:p>
            <a:pPr lvl="1" eaLnBrk="1" hangingPunct="1"/>
            <a:r>
              <a:rPr lang="en-US" sz="2400" smtClean="0">
                <a:ea typeface="ＭＳ Ｐゴシック" pitchFamily="34" charset="-128"/>
                <a:hlinkClick r:id="rId3"/>
              </a:rPr>
              <a:t>http://www.netlib.org/p4/index.html</a:t>
            </a:r>
            <a:endParaRPr lang="en-US" sz="2400" smtClean="0">
              <a:ea typeface="ＭＳ Ｐゴシック" pitchFamily="34" charset="-128"/>
            </a:endParaRPr>
          </a:p>
          <a:p>
            <a:pPr lvl="1" eaLnBrk="1" hangingPunct="1"/>
            <a:endParaRPr lang="en-US" sz="2400" smtClean="0">
              <a:ea typeface="ＭＳ Ｐゴシック" pitchFamily="34" charset="-128"/>
            </a:endParaRPr>
          </a:p>
        </p:txBody>
      </p:sp>
      <p:sp>
        <p:nvSpPr>
          <p:cNvPr id="6" name="Slide Number Placeholder 5"/>
          <p:cNvSpPr>
            <a:spLocks noGrp="1"/>
          </p:cNvSpPr>
          <p:nvPr>
            <p:ph type="sldNum" sz="quarter" idx="12"/>
          </p:nvPr>
        </p:nvSpPr>
        <p:spPr/>
        <p:txBody>
          <a:bodyPr/>
          <a:lstStyle/>
          <a:p>
            <a:pPr>
              <a:defRPr/>
            </a:pPr>
            <a:fld id="{D8D6A160-A215-4A8D-8C45-79A0E9CEB5FD}" type="slidenum">
              <a:rPr lang="en-US"/>
              <a:pPr>
                <a:defRPr/>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smtClean="0"/>
              <a:t>Overview of POSIX Threads</a:t>
            </a:r>
          </a:p>
        </p:txBody>
      </p:sp>
      <p:sp>
        <p:nvSpPr>
          <p:cNvPr id="12291" name="Rectangle 3"/>
          <p:cNvSpPr>
            <a:spLocks noGrp="1" noChangeArrowheads="1"/>
          </p:cNvSpPr>
          <p:nvPr>
            <p:ph type="body" idx="1"/>
          </p:nvPr>
        </p:nvSpPr>
        <p:spPr>
          <a:xfrm>
            <a:off x="609600" y="1398588"/>
            <a:ext cx="8001000" cy="4926012"/>
          </a:xfrm>
        </p:spPr>
        <p:txBody>
          <a:bodyPr rtlCol="0">
            <a:normAutofit fontScale="77500" lnSpcReduction="20000"/>
          </a:bodyPr>
          <a:lstStyle/>
          <a:p>
            <a:pPr eaLnBrk="1" fontAlgn="auto" hangingPunct="1">
              <a:spcAft>
                <a:spcPts val="0"/>
              </a:spcAft>
              <a:buFont typeface="Arial" pitchFamily="34" charset="0"/>
              <a:buChar char="•"/>
              <a:defRPr/>
            </a:pPr>
            <a:r>
              <a:rPr lang="en-US" dirty="0" smtClean="0"/>
              <a:t>POSIX: </a:t>
            </a:r>
            <a:r>
              <a:rPr lang="en-US" b="1" i="1" dirty="0" smtClean="0"/>
              <a:t>P</a:t>
            </a:r>
            <a:r>
              <a:rPr lang="en-US" i="1" dirty="0" smtClean="0"/>
              <a:t>ortable </a:t>
            </a:r>
            <a:r>
              <a:rPr lang="en-US" b="1" i="1" dirty="0" smtClean="0"/>
              <a:t>O</a:t>
            </a:r>
            <a:r>
              <a:rPr lang="en-US" i="1" dirty="0" smtClean="0"/>
              <a:t>perating </a:t>
            </a:r>
            <a:r>
              <a:rPr lang="en-US" b="1" i="1" dirty="0" smtClean="0"/>
              <a:t>S</a:t>
            </a:r>
            <a:r>
              <a:rPr lang="en-US" i="1" dirty="0" smtClean="0"/>
              <a:t>ystem </a:t>
            </a:r>
            <a:r>
              <a:rPr lang="en-US" b="1" i="1" dirty="0" smtClean="0"/>
              <a:t>I</a:t>
            </a:r>
            <a:r>
              <a:rPr lang="en-US" i="1" dirty="0" smtClean="0"/>
              <a:t>nterface for UNI</a:t>
            </a:r>
            <a:r>
              <a:rPr lang="en-US" b="1" i="1" dirty="0" smtClean="0"/>
              <a:t>X</a:t>
            </a:r>
            <a:endParaRPr lang="en-US" i="1" dirty="0" smtClean="0"/>
          </a:p>
          <a:p>
            <a:pPr lvl="1" eaLnBrk="1" fontAlgn="auto" hangingPunct="1">
              <a:spcAft>
                <a:spcPts val="0"/>
              </a:spcAft>
              <a:buFont typeface="Arial" pitchFamily="34" charset="0"/>
              <a:buChar char="–"/>
              <a:defRPr/>
            </a:pPr>
            <a:r>
              <a:rPr lang="en-US" dirty="0" smtClean="0">
                <a:ea typeface="ＭＳ Ｐゴシック" pitchFamily="-65" charset="-128"/>
              </a:rPr>
              <a:t>Interface to Operating System utilities</a:t>
            </a:r>
          </a:p>
          <a:p>
            <a:pPr eaLnBrk="1" fontAlgn="auto" hangingPunct="1">
              <a:spcAft>
                <a:spcPts val="0"/>
              </a:spcAft>
              <a:buFont typeface="Arial" pitchFamily="34" charset="0"/>
              <a:buChar char="•"/>
              <a:defRPr/>
            </a:pPr>
            <a:r>
              <a:rPr lang="en-US" dirty="0" err="1" smtClean="0"/>
              <a:t>PThreads</a:t>
            </a:r>
            <a:r>
              <a:rPr lang="en-US" dirty="0" smtClean="0"/>
              <a:t>: The POSIX threading interface</a:t>
            </a:r>
          </a:p>
          <a:p>
            <a:pPr lvl="1" eaLnBrk="1" fontAlgn="auto" hangingPunct="1">
              <a:spcAft>
                <a:spcPts val="0"/>
              </a:spcAft>
              <a:buFont typeface="Arial" pitchFamily="34" charset="0"/>
              <a:buChar char="–"/>
              <a:defRPr/>
            </a:pPr>
            <a:r>
              <a:rPr lang="en-US" dirty="0" smtClean="0">
                <a:ea typeface="ＭＳ Ｐゴシック" pitchFamily="-65" charset="-128"/>
              </a:rPr>
              <a:t>System calls to create and synchronize threads</a:t>
            </a:r>
          </a:p>
          <a:p>
            <a:pPr lvl="1" eaLnBrk="1" fontAlgn="auto" hangingPunct="1">
              <a:spcAft>
                <a:spcPts val="0"/>
              </a:spcAft>
              <a:buFont typeface="Arial" pitchFamily="34" charset="0"/>
              <a:buChar char="–"/>
              <a:defRPr/>
            </a:pPr>
            <a:r>
              <a:rPr lang="en-US" dirty="0" smtClean="0">
                <a:ea typeface="ＭＳ Ｐゴシック" pitchFamily="-65" charset="-128"/>
              </a:rPr>
              <a:t>Should be relatively uniform across UNIX-like OS platforms</a:t>
            </a:r>
            <a:endParaRPr lang="en-US" dirty="0" smtClean="0"/>
          </a:p>
          <a:p>
            <a:pPr eaLnBrk="1" fontAlgn="auto" hangingPunct="1">
              <a:spcAft>
                <a:spcPts val="0"/>
              </a:spcAft>
              <a:buFont typeface="Arial" pitchFamily="34" charset="0"/>
              <a:buChar char="•"/>
              <a:defRPr/>
            </a:pPr>
            <a:r>
              <a:rPr lang="en-US" dirty="0" err="1" smtClean="0"/>
              <a:t>PThreads</a:t>
            </a:r>
            <a:r>
              <a:rPr lang="en-US" dirty="0" smtClean="0"/>
              <a:t> contain support for</a:t>
            </a:r>
          </a:p>
          <a:p>
            <a:pPr lvl="1" eaLnBrk="1" fontAlgn="auto" hangingPunct="1">
              <a:spcAft>
                <a:spcPts val="0"/>
              </a:spcAft>
              <a:buFont typeface="Arial" pitchFamily="34" charset="0"/>
              <a:buChar char="–"/>
              <a:defRPr/>
            </a:pPr>
            <a:r>
              <a:rPr lang="en-US" dirty="0" smtClean="0">
                <a:ea typeface="ＭＳ Ｐゴシック" pitchFamily="-65" charset="-128"/>
              </a:rPr>
              <a:t>Creating parallelism</a:t>
            </a:r>
          </a:p>
          <a:p>
            <a:pPr lvl="1" eaLnBrk="1" fontAlgn="auto" hangingPunct="1">
              <a:spcAft>
                <a:spcPts val="0"/>
              </a:spcAft>
              <a:buFont typeface="Arial" pitchFamily="34" charset="0"/>
              <a:buChar char="–"/>
              <a:defRPr/>
            </a:pPr>
            <a:r>
              <a:rPr lang="en-US" dirty="0" smtClean="0">
                <a:ea typeface="ＭＳ Ｐゴシック" pitchFamily="-65" charset="-128"/>
              </a:rPr>
              <a:t>Synchronizing</a:t>
            </a:r>
          </a:p>
          <a:p>
            <a:pPr lvl="1" eaLnBrk="1" fontAlgn="auto" hangingPunct="1">
              <a:spcAft>
                <a:spcPts val="0"/>
              </a:spcAft>
              <a:buFont typeface="Arial" pitchFamily="34" charset="0"/>
              <a:buChar char="–"/>
              <a:defRPr/>
            </a:pPr>
            <a:r>
              <a:rPr lang="en-US" dirty="0" smtClean="0">
                <a:ea typeface="ＭＳ Ｐゴシック" pitchFamily="-65" charset="-128"/>
              </a:rPr>
              <a:t>No explicit support for communication, because shared memory is implicit; a pointer to shared data is passed to a thread</a:t>
            </a:r>
          </a:p>
          <a:p>
            <a:pPr eaLnBrk="1" fontAlgn="auto" hangingPunct="1">
              <a:spcAft>
                <a:spcPts val="0"/>
              </a:spcAft>
              <a:buFont typeface="Arial" pitchFamily="34" charset="0"/>
              <a:buChar char="–"/>
              <a:defRPr/>
            </a:pPr>
            <a:r>
              <a:rPr lang="en-US" dirty="0" smtClean="0">
                <a:ea typeface="ＭＳ Ｐゴシック" pitchFamily="-65" charset="-128"/>
              </a:rPr>
              <a:t>See Chapter 6 of textbook  for more details on </a:t>
            </a:r>
            <a:r>
              <a:rPr lang="en-US" dirty="0" err="1" smtClean="0">
                <a:ea typeface="ＭＳ Ｐゴシック" pitchFamily="-65" charset="-128"/>
              </a:rPr>
              <a:t>Ptreads</a:t>
            </a:r>
            <a:endParaRPr lang="en-US" dirty="0" smtClean="0">
              <a:ea typeface="ＭＳ Ｐゴシック" pitchFamily="-65" charset="-128"/>
            </a:endParaRPr>
          </a:p>
          <a:p>
            <a:pPr lvl="1" eaLnBrk="1" fontAlgn="auto" hangingPunct="1">
              <a:spcAft>
                <a:spcPts val="0"/>
              </a:spcAft>
              <a:buFont typeface="Arial" pitchFamily="34" charset="0"/>
              <a:buChar char="–"/>
              <a:defRPr/>
            </a:pPr>
            <a:endParaRPr lang="en-US" dirty="0" smtClean="0">
              <a:ea typeface="ＭＳ Ｐゴシック" pitchFamily="-65" charset="-128"/>
            </a:endParaRPr>
          </a:p>
        </p:txBody>
      </p:sp>
      <p:sp>
        <p:nvSpPr>
          <p:cNvPr id="6" name="Slide Number Placeholder 5"/>
          <p:cNvSpPr>
            <a:spLocks noGrp="1"/>
          </p:cNvSpPr>
          <p:nvPr>
            <p:ph type="sldNum" sz="quarter" idx="12"/>
          </p:nvPr>
        </p:nvSpPr>
        <p:spPr/>
        <p:txBody>
          <a:bodyPr/>
          <a:lstStyle/>
          <a:p>
            <a:pPr>
              <a:defRPr/>
            </a:pPr>
            <a:fld id="{6E514236-E9EF-46C3-B85E-0FE7DEFFC710}"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304800"/>
            <a:ext cx="5737225" cy="609600"/>
          </a:xfrm>
        </p:spPr>
        <p:txBody>
          <a:bodyPr rtlCol="0">
            <a:normAutofit fontScale="90000"/>
          </a:bodyPr>
          <a:lstStyle/>
          <a:p>
            <a:pPr eaLnBrk="1" fontAlgn="auto" hangingPunct="1">
              <a:spcAft>
                <a:spcPts val="0"/>
              </a:spcAft>
              <a:defRPr/>
            </a:pPr>
            <a:r>
              <a:rPr lang="en-US" dirty="0" smtClean="0"/>
              <a:t>Forking POSIX Threads</a:t>
            </a:r>
          </a:p>
        </p:txBody>
      </p:sp>
      <p:sp>
        <p:nvSpPr>
          <p:cNvPr id="13315" name="Rectangle 3"/>
          <p:cNvSpPr>
            <a:spLocks noGrp="1" noChangeArrowheads="1"/>
          </p:cNvSpPr>
          <p:nvPr>
            <p:ph type="body" idx="1"/>
          </p:nvPr>
        </p:nvSpPr>
        <p:spPr>
          <a:xfrm>
            <a:off x="609600" y="3886200"/>
            <a:ext cx="8305800" cy="2074863"/>
          </a:xfrm>
        </p:spPr>
        <p:txBody>
          <a:bodyPr rtlCol="0">
            <a:normAutofit lnSpcReduction="10000"/>
          </a:bodyPr>
          <a:lstStyle/>
          <a:p>
            <a:pPr eaLnBrk="1" fontAlgn="auto" hangingPunct="1">
              <a:spcAft>
                <a:spcPts val="0"/>
              </a:spcAft>
              <a:buFont typeface="Arial" pitchFamily="34" charset="0"/>
              <a:buChar char="•"/>
              <a:defRPr/>
            </a:pPr>
            <a:r>
              <a:rPr lang="en-US" sz="2000" smtClean="0">
                <a:solidFill>
                  <a:schemeClr val="accent2"/>
                </a:solidFill>
              </a:rPr>
              <a:t>thread_id </a:t>
            </a:r>
            <a:r>
              <a:rPr lang="en-US" sz="2000" smtClean="0"/>
              <a:t> is the thread id or handle (used to halt, etc.)</a:t>
            </a:r>
          </a:p>
          <a:p>
            <a:pPr eaLnBrk="1" fontAlgn="auto" hangingPunct="1">
              <a:spcAft>
                <a:spcPts val="0"/>
              </a:spcAft>
              <a:buFont typeface="Arial" pitchFamily="34" charset="0"/>
              <a:buChar char="•"/>
              <a:defRPr/>
            </a:pPr>
            <a:r>
              <a:rPr lang="en-US" sz="2000" smtClean="0">
                <a:solidFill>
                  <a:schemeClr val="accent2"/>
                </a:solidFill>
              </a:rPr>
              <a:t>thread_attribute</a:t>
            </a:r>
            <a:r>
              <a:rPr lang="en-US" sz="2000" smtClean="0"/>
              <a:t> various attributes</a:t>
            </a:r>
          </a:p>
          <a:p>
            <a:pPr lvl="1" eaLnBrk="1" fontAlgn="auto" hangingPunct="1">
              <a:spcAft>
                <a:spcPts val="0"/>
              </a:spcAft>
              <a:buFont typeface="Arial" pitchFamily="34" charset="0"/>
              <a:buChar char="–"/>
              <a:defRPr/>
            </a:pPr>
            <a:r>
              <a:rPr lang="en-US" sz="1800" smtClean="0">
                <a:ea typeface="ＭＳ Ｐゴシック" pitchFamily="-65" charset="-128"/>
              </a:rPr>
              <a:t>standard default values obtained by passing a NULL pointer</a:t>
            </a:r>
          </a:p>
          <a:p>
            <a:pPr eaLnBrk="1" fontAlgn="auto" hangingPunct="1">
              <a:spcAft>
                <a:spcPts val="0"/>
              </a:spcAft>
              <a:buFont typeface="Arial" pitchFamily="34" charset="0"/>
              <a:buChar char="•"/>
              <a:defRPr/>
            </a:pPr>
            <a:r>
              <a:rPr lang="en-US" sz="2000" smtClean="0">
                <a:solidFill>
                  <a:schemeClr val="accent2"/>
                </a:solidFill>
              </a:rPr>
              <a:t>thread_fun</a:t>
            </a:r>
            <a:r>
              <a:rPr lang="en-US" sz="2000" smtClean="0"/>
              <a:t> the function to be run (takes and returns void*)</a:t>
            </a:r>
          </a:p>
          <a:p>
            <a:pPr eaLnBrk="1" fontAlgn="auto" hangingPunct="1">
              <a:spcAft>
                <a:spcPts val="0"/>
              </a:spcAft>
              <a:buFont typeface="Arial" pitchFamily="34" charset="0"/>
              <a:buChar char="•"/>
              <a:defRPr/>
            </a:pPr>
            <a:r>
              <a:rPr lang="en-US" sz="2000" smtClean="0">
                <a:solidFill>
                  <a:schemeClr val="accent2"/>
                </a:solidFill>
              </a:rPr>
              <a:t>fun_arg</a:t>
            </a:r>
            <a:r>
              <a:rPr lang="en-US" sz="2000" smtClean="0"/>
              <a:t> an argument can be passed to thread_fun when it starts</a:t>
            </a:r>
          </a:p>
          <a:p>
            <a:pPr eaLnBrk="1" fontAlgn="auto" hangingPunct="1">
              <a:spcAft>
                <a:spcPts val="0"/>
              </a:spcAft>
              <a:buFont typeface="Arial" pitchFamily="34" charset="0"/>
              <a:buChar char="•"/>
              <a:defRPr/>
            </a:pPr>
            <a:r>
              <a:rPr lang="en-US" sz="2000" smtClean="0">
                <a:solidFill>
                  <a:schemeClr val="accent2"/>
                </a:solidFill>
              </a:rPr>
              <a:t>errorcode</a:t>
            </a:r>
            <a:r>
              <a:rPr lang="en-US" sz="2000" smtClean="0"/>
              <a:t> will be set nonzero if the create operation fails</a:t>
            </a:r>
            <a:endParaRPr lang="en-US" sz="2000" smtClean="0">
              <a:solidFill>
                <a:schemeClr val="accent2"/>
              </a:solidFill>
            </a:endParaRPr>
          </a:p>
        </p:txBody>
      </p:sp>
      <p:sp>
        <p:nvSpPr>
          <p:cNvPr id="14340" name="Text Box 4"/>
          <p:cNvSpPr txBox="1">
            <a:spLocks noChangeArrowheads="1"/>
          </p:cNvSpPr>
          <p:nvPr/>
        </p:nvSpPr>
        <p:spPr bwMode="auto">
          <a:xfrm>
            <a:off x="762000" y="1089025"/>
            <a:ext cx="7848600" cy="2770188"/>
          </a:xfrm>
          <a:prstGeom prst="rect">
            <a:avLst/>
          </a:prstGeom>
          <a:noFill/>
          <a:ln w="12700">
            <a:noFill/>
            <a:miter lim="800000"/>
            <a:headEnd type="none" w="sm" len="sm"/>
            <a:tailEnd type="none" w="sm" len="sm"/>
          </a:ln>
        </p:spPr>
        <p:txBody>
          <a:bodyPr>
            <a:spAutoFit/>
          </a:bodyPr>
          <a:lstStyle/>
          <a:p>
            <a:pPr eaLnBrk="0" hangingPunct="0"/>
            <a:r>
              <a:rPr lang="en-US">
                <a:latin typeface="Calibri" pitchFamily="34" charset="0"/>
              </a:rPr>
              <a:t>Signature:</a:t>
            </a:r>
          </a:p>
          <a:p>
            <a:pPr eaLnBrk="0" hangingPunct="0"/>
            <a:r>
              <a:rPr lang="en-US" b="1">
                <a:solidFill>
                  <a:srgbClr val="800000"/>
                </a:solidFill>
                <a:latin typeface="Courier New" pitchFamily="49" charset="0"/>
              </a:rPr>
              <a:t>    int pthread_create(pthread_t *, </a:t>
            </a:r>
          </a:p>
          <a:p>
            <a:pPr eaLnBrk="0" hangingPunct="0"/>
            <a:r>
              <a:rPr lang="en-US" b="1">
                <a:solidFill>
                  <a:srgbClr val="800000"/>
                </a:solidFill>
                <a:latin typeface="Courier New" pitchFamily="49" charset="0"/>
              </a:rPr>
              <a:t>                       const pthread_attr_t *,</a:t>
            </a:r>
          </a:p>
          <a:p>
            <a:pPr eaLnBrk="0" hangingPunct="0"/>
            <a:r>
              <a:rPr lang="en-US" b="1">
                <a:solidFill>
                  <a:srgbClr val="800000"/>
                </a:solidFill>
                <a:latin typeface="Courier New" pitchFamily="49" charset="0"/>
              </a:rPr>
              <a:t>                       void * (*)(void *),   </a:t>
            </a:r>
          </a:p>
          <a:p>
            <a:pPr eaLnBrk="0" hangingPunct="0"/>
            <a:r>
              <a:rPr lang="en-US" b="1">
                <a:solidFill>
                  <a:srgbClr val="800000"/>
                </a:solidFill>
                <a:latin typeface="Courier New" pitchFamily="49" charset="0"/>
              </a:rPr>
              <a:t>                       void *);</a:t>
            </a:r>
          </a:p>
          <a:p>
            <a:pPr eaLnBrk="0" hangingPunct="0"/>
            <a:r>
              <a:rPr lang="en-US">
                <a:latin typeface="Calibri" pitchFamily="34" charset="0"/>
              </a:rPr>
              <a:t>Example call: </a:t>
            </a:r>
          </a:p>
          <a:p>
            <a:pPr eaLnBrk="0" hangingPunct="0"/>
            <a:r>
              <a:rPr lang="en-US" b="1">
                <a:solidFill>
                  <a:srgbClr val="800000"/>
                </a:solidFill>
                <a:latin typeface="Courier New" pitchFamily="49" charset="0"/>
              </a:rPr>
              <a:t>  errcode = pthread_create(&amp;thread_id; 			 			 	&amp;thread_attribute</a:t>
            </a:r>
          </a:p>
          <a:p>
            <a:pPr eaLnBrk="0" hangingPunct="0"/>
            <a:r>
              <a:rPr lang="en-US" b="1">
                <a:solidFill>
                  <a:srgbClr val="800000"/>
                </a:solidFill>
                <a:latin typeface="Courier New" pitchFamily="49" charset="0"/>
              </a:rPr>
              <a:t>                           &amp;thread_fun; &amp;fun_arg);</a:t>
            </a:r>
          </a:p>
        </p:txBody>
      </p:sp>
      <p:sp>
        <p:nvSpPr>
          <p:cNvPr id="7" name="Slide Number Placeholder 6"/>
          <p:cNvSpPr>
            <a:spLocks noGrp="1"/>
          </p:cNvSpPr>
          <p:nvPr>
            <p:ph type="sldNum" sz="quarter" idx="12"/>
          </p:nvPr>
        </p:nvSpPr>
        <p:spPr/>
        <p:txBody>
          <a:bodyPr/>
          <a:lstStyle/>
          <a:p>
            <a:pPr>
              <a:defRPr/>
            </a:pPr>
            <a:fld id="{58BB79A6-AD01-42B9-924C-363BE7FD411F}"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15962"/>
          </a:xfrm>
        </p:spPr>
        <p:txBody>
          <a:bodyPr/>
          <a:lstStyle/>
          <a:p>
            <a:pPr eaLnBrk="1" hangingPunct="1"/>
            <a:r>
              <a:rPr lang="en-US" smtClean="0"/>
              <a:t>Simple Threading Example</a:t>
            </a:r>
          </a:p>
        </p:txBody>
      </p:sp>
      <p:sp>
        <p:nvSpPr>
          <p:cNvPr id="14339" name="Rectangle 3"/>
          <p:cNvSpPr>
            <a:spLocks noGrp="1" noChangeArrowheads="1"/>
          </p:cNvSpPr>
          <p:nvPr>
            <p:ph type="body" idx="1"/>
          </p:nvPr>
        </p:nvSpPr>
        <p:spPr>
          <a:xfrm>
            <a:off x="458788" y="1066800"/>
            <a:ext cx="8685212" cy="4673600"/>
          </a:xfrm>
        </p:spPr>
        <p:txBody>
          <a:bodyPr rtlCol="0">
            <a:normAutofit lnSpcReduction="10000"/>
          </a:bodyPr>
          <a:lstStyle/>
          <a:p>
            <a:pPr eaLnBrk="1" fontAlgn="auto" hangingPunct="1">
              <a:lnSpc>
                <a:spcPct val="95000"/>
              </a:lnSpc>
              <a:spcBef>
                <a:spcPct val="0"/>
              </a:spcBef>
              <a:spcAft>
                <a:spcPts val="0"/>
              </a:spcAft>
              <a:buFontTx/>
              <a:buNone/>
              <a:defRPr/>
            </a:pPr>
            <a:r>
              <a:rPr lang="en-US" sz="2000" b="1" dirty="0" smtClean="0">
                <a:latin typeface="Courier New" pitchFamily="-65" charset="0"/>
              </a:rPr>
              <a:t>void* </a:t>
            </a:r>
            <a:r>
              <a:rPr lang="en-US" sz="2000" b="1" dirty="0" err="1" smtClean="0">
                <a:solidFill>
                  <a:schemeClr val="accent2"/>
                </a:solidFill>
                <a:latin typeface="Courier New" pitchFamily="-65" charset="0"/>
              </a:rPr>
              <a:t>SayHello</a:t>
            </a:r>
            <a:r>
              <a:rPr lang="en-US" sz="2000" b="1" dirty="0" smtClean="0">
                <a:latin typeface="Courier New" pitchFamily="-65" charset="0"/>
              </a:rPr>
              <a:t>(void *foo) {</a:t>
            </a:r>
          </a:p>
          <a:p>
            <a:pPr eaLnBrk="1" fontAlgn="auto" hangingPunct="1">
              <a:lnSpc>
                <a:spcPct val="95000"/>
              </a:lnSpc>
              <a:spcBef>
                <a:spcPct val="0"/>
              </a:spcBef>
              <a:spcAft>
                <a:spcPts val="0"/>
              </a:spcAft>
              <a:buFontTx/>
              <a:buNone/>
              <a:defRPr/>
            </a:pPr>
            <a:r>
              <a:rPr lang="en-US" sz="2000" b="1" dirty="0" smtClean="0">
                <a:latin typeface="Courier New" pitchFamily="-65" charset="0"/>
              </a:rPr>
              <a:t>  </a:t>
            </a:r>
            <a:r>
              <a:rPr lang="en-US" sz="2000" b="1" dirty="0" err="1" smtClean="0">
                <a:latin typeface="Courier New" pitchFamily="-65" charset="0"/>
              </a:rPr>
              <a:t>printf</a:t>
            </a:r>
            <a:r>
              <a:rPr lang="en-US" sz="2000" b="1" dirty="0" smtClean="0">
                <a:latin typeface="Courier New" pitchFamily="-65" charset="0"/>
              </a:rPr>
              <a:t>( "Hello, world!\n" );</a:t>
            </a:r>
          </a:p>
          <a:p>
            <a:pPr eaLnBrk="1" fontAlgn="auto" hangingPunct="1">
              <a:lnSpc>
                <a:spcPct val="95000"/>
              </a:lnSpc>
              <a:spcBef>
                <a:spcPct val="0"/>
              </a:spcBef>
              <a:spcAft>
                <a:spcPts val="0"/>
              </a:spcAft>
              <a:buFontTx/>
              <a:buNone/>
              <a:defRPr/>
            </a:pPr>
            <a:r>
              <a:rPr lang="en-US" sz="2000" b="1" dirty="0" smtClean="0">
                <a:latin typeface="Courier New" pitchFamily="-65" charset="0"/>
              </a:rPr>
              <a:t>  return NULL;</a:t>
            </a:r>
          </a:p>
          <a:p>
            <a:pPr eaLnBrk="1" fontAlgn="auto" hangingPunct="1">
              <a:lnSpc>
                <a:spcPct val="95000"/>
              </a:lnSpc>
              <a:spcBef>
                <a:spcPct val="0"/>
              </a:spcBef>
              <a:spcAft>
                <a:spcPts val="0"/>
              </a:spcAft>
              <a:buFontTx/>
              <a:buNone/>
              <a:defRPr/>
            </a:pPr>
            <a:r>
              <a:rPr lang="en-US" sz="2000" b="1" dirty="0" smtClean="0">
                <a:latin typeface="Courier New" pitchFamily="-65" charset="0"/>
              </a:rPr>
              <a:t>}</a:t>
            </a:r>
          </a:p>
          <a:p>
            <a:pPr eaLnBrk="1" fontAlgn="auto" hangingPunct="1">
              <a:lnSpc>
                <a:spcPct val="95000"/>
              </a:lnSpc>
              <a:spcBef>
                <a:spcPct val="0"/>
              </a:spcBef>
              <a:spcAft>
                <a:spcPts val="0"/>
              </a:spcAft>
              <a:buFontTx/>
              <a:buNone/>
              <a:defRPr/>
            </a:pPr>
            <a:endParaRPr lang="en-US" sz="2000" b="1" dirty="0" smtClean="0">
              <a:latin typeface="Courier New" pitchFamily="-65" charset="0"/>
            </a:endParaRPr>
          </a:p>
          <a:p>
            <a:pPr eaLnBrk="1" fontAlgn="auto" hangingPunct="1">
              <a:lnSpc>
                <a:spcPct val="95000"/>
              </a:lnSpc>
              <a:spcBef>
                <a:spcPct val="0"/>
              </a:spcBef>
              <a:spcAft>
                <a:spcPts val="0"/>
              </a:spcAft>
              <a:buFontTx/>
              <a:buNone/>
              <a:defRPr/>
            </a:pPr>
            <a:r>
              <a:rPr lang="en-US" sz="2000" b="1" dirty="0" err="1" smtClean="0">
                <a:latin typeface="Courier New" pitchFamily="-65" charset="0"/>
              </a:rPr>
              <a:t>int</a:t>
            </a:r>
            <a:r>
              <a:rPr lang="en-US" sz="2000" b="1" dirty="0" smtClean="0">
                <a:latin typeface="Courier New" pitchFamily="-65" charset="0"/>
              </a:rPr>
              <a:t> main() {</a:t>
            </a:r>
          </a:p>
          <a:p>
            <a:pPr eaLnBrk="1" fontAlgn="auto" hangingPunct="1">
              <a:lnSpc>
                <a:spcPct val="95000"/>
              </a:lnSpc>
              <a:spcBef>
                <a:spcPct val="0"/>
              </a:spcBef>
              <a:spcAft>
                <a:spcPts val="0"/>
              </a:spcAft>
              <a:buFontTx/>
              <a:buNone/>
              <a:defRPr/>
            </a:pPr>
            <a:r>
              <a:rPr lang="en-US" sz="2000" b="1" dirty="0" smtClean="0">
                <a:latin typeface="Courier New" pitchFamily="-65" charset="0"/>
              </a:rPr>
              <a:t>  </a:t>
            </a:r>
            <a:r>
              <a:rPr lang="en-US" sz="2000" b="1" dirty="0" err="1" smtClean="0">
                <a:latin typeface="Courier New" pitchFamily="-65" charset="0"/>
              </a:rPr>
              <a:t>pthread_t</a:t>
            </a:r>
            <a:r>
              <a:rPr lang="en-US" sz="2000" b="1" dirty="0" smtClean="0">
                <a:latin typeface="Courier New" pitchFamily="-65" charset="0"/>
              </a:rPr>
              <a:t> threads[16];</a:t>
            </a:r>
          </a:p>
          <a:p>
            <a:pPr eaLnBrk="1" fontAlgn="auto" hangingPunct="1">
              <a:lnSpc>
                <a:spcPct val="95000"/>
              </a:lnSpc>
              <a:spcBef>
                <a:spcPct val="0"/>
              </a:spcBef>
              <a:spcAft>
                <a:spcPts val="0"/>
              </a:spcAft>
              <a:buFontTx/>
              <a:buNone/>
              <a:defRPr/>
            </a:pPr>
            <a:r>
              <a:rPr lang="en-US" sz="2000" b="1" dirty="0" smtClean="0">
                <a:latin typeface="Courier New" pitchFamily="-65" charset="0"/>
              </a:rPr>
              <a:t>  </a:t>
            </a:r>
            <a:r>
              <a:rPr lang="en-US" sz="2000" b="1" dirty="0" err="1" smtClean="0">
                <a:latin typeface="Courier New" pitchFamily="-65" charset="0"/>
              </a:rPr>
              <a:t>int</a:t>
            </a:r>
            <a:r>
              <a:rPr lang="en-US" sz="2000" b="1" dirty="0" smtClean="0">
                <a:latin typeface="Courier New" pitchFamily="-65" charset="0"/>
              </a:rPr>
              <a:t> </a:t>
            </a:r>
            <a:r>
              <a:rPr lang="en-US" sz="2000" b="1" dirty="0" err="1" smtClean="0">
                <a:latin typeface="Courier New" pitchFamily="-65" charset="0"/>
              </a:rPr>
              <a:t>tn</a:t>
            </a:r>
            <a:r>
              <a:rPr lang="en-US" sz="2000" b="1" dirty="0" smtClean="0">
                <a:latin typeface="Courier New" pitchFamily="-65" charset="0"/>
              </a:rPr>
              <a:t>;</a:t>
            </a:r>
          </a:p>
          <a:p>
            <a:pPr eaLnBrk="1" fontAlgn="auto" hangingPunct="1">
              <a:lnSpc>
                <a:spcPct val="95000"/>
              </a:lnSpc>
              <a:spcBef>
                <a:spcPct val="0"/>
              </a:spcBef>
              <a:spcAft>
                <a:spcPts val="0"/>
              </a:spcAft>
              <a:buFontTx/>
              <a:buNone/>
              <a:defRPr/>
            </a:pPr>
            <a:r>
              <a:rPr lang="en-US" sz="2000" b="1" dirty="0" smtClean="0">
                <a:latin typeface="Courier New" pitchFamily="-65" charset="0"/>
              </a:rPr>
              <a:t>  for(</a:t>
            </a:r>
            <a:r>
              <a:rPr lang="en-US" sz="2000" b="1" dirty="0" err="1" smtClean="0">
                <a:latin typeface="Courier New" pitchFamily="-65" charset="0"/>
              </a:rPr>
              <a:t>tn</a:t>
            </a:r>
            <a:r>
              <a:rPr lang="en-US" sz="2000" b="1" dirty="0" smtClean="0">
                <a:latin typeface="Courier New" pitchFamily="-65" charset="0"/>
              </a:rPr>
              <a:t>=0; </a:t>
            </a:r>
            <a:r>
              <a:rPr lang="en-US" sz="2000" b="1" dirty="0" err="1" smtClean="0">
                <a:latin typeface="Courier New" pitchFamily="-65" charset="0"/>
              </a:rPr>
              <a:t>tn</a:t>
            </a:r>
            <a:r>
              <a:rPr lang="en-US" sz="2000" b="1" dirty="0" smtClean="0">
                <a:latin typeface="Courier New" pitchFamily="-65" charset="0"/>
              </a:rPr>
              <a:t>&lt;16; </a:t>
            </a:r>
            <a:r>
              <a:rPr lang="en-US" sz="2000" b="1" dirty="0" err="1" smtClean="0">
                <a:latin typeface="Courier New" pitchFamily="-65" charset="0"/>
              </a:rPr>
              <a:t>tn</a:t>
            </a:r>
            <a:r>
              <a:rPr lang="en-US" sz="2000" b="1" dirty="0" smtClean="0">
                <a:latin typeface="Courier New" pitchFamily="-65" charset="0"/>
              </a:rPr>
              <a:t>++) {</a:t>
            </a:r>
          </a:p>
          <a:p>
            <a:pPr eaLnBrk="1" fontAlgn="auto" hangingPunct="1">
              <a:lnSpc>
                <a:spcPct val="95000"/>
              </a:lnSpc>
              <a:spcBef>
                <a:spcPct val="0"/>
              </a:spcBef>
              <a:spcAft>
                <a:spcPts val="0"/>
              </a:spcAft>
              <a:buFontTx/>
              <a:buNone/>
              <a:defRPr/>
            </a:pPr>
            <a:r>
              <a:rPr lang="en-US" sz="2000" b="1" dirty="0" smtClean="0">
                <a:latin typeface="Courier New" pitchFamily="-65" charset="0"/>
              </a:rPr>
              <a:t>    </a:t>
            </a:r>
            <a:r>
              <a:rPr lang="en-US" sz="2000" b="1" dirty="0" err="1" smtClean="0">
                <a:solidFill>
                  <a:schemeClr val="accent2"/>
                </a:solidFill>
                <a:latin typeface="Courier New" pitchFamily="-65" charset="0"/>
              </a:rPr>
              <a:t>pthread_create</a:t>
            </a:r>
            <a:r>
              <a:rPr lang="en-US" sz="2000" b="1" dirty="0" smtClean="0">
                <a:solidFill>
                  <a:schemeClr val="accent2"/>
                </a:solidFill>
                <a:latin typeface="Courier New" pitchFamily="-65" charset="0"/>
              </a:rPr>
              <a:t>(&amp;threads[</a:t>
            </a:r>
            <a:r>
              <a:rPr lang="en-US" sz="2000" b="1" dirty="0" err="1" smtClean="0">
                <a:solidFill>
                  <a:schemeClr val="accent2"/>
                </a:solidFill>
                <a:latin typeface="Courier New" pitchFamily="-65" charset="0"/>
              </a:rPr>
              <a:t>tn</a:t>
            </a:r>
            <a:r>
              <a:rPr lang="en-US" sz="2000" b="1" dirty="0" smtClean="0">
                <a:solidFill>
                  <a:schemeClr val="accent2"/>
                </a:solidFill>
                <a:latin typeface="Courier New" pitchFamily="-65" charset="0"/>
              </a:rPr>
              <a:t>], NULL, </a:t>
            </a:r>
            <a:r>
              <a:rPr lang="en-US" sz="2000" b="1" dirty="0" err="1" smtClean="0">
                <a:solidFill>
                  <a:schemeClr val="accent2"/>
                </a:solidFill>
                <a:latin typeface="Courier New" pitchFamily="-65" charset="0"/>
              </a:rPr>
              <a:t>SayHello</a:t>
            </a:r>
            <a:r>
              <a:rPr lang="en-US" sz="2000" b="1" dirty="0" smtClean="0">
                <a:solidFill>
                  <a:schemeClr val="accent2"/>
                </a:solidFill>
                <a:latin typeface="Courier New" pitchFamily="-65" charset="0"/>
              </a:rPr>
              <a:t>, NULL);</a:t>
            </a:r>
          </a:p>
          <a:p>
            <a:pPr eaLnBrk="1" fontAlgn="auto" hangingPunct="1">
              <a:lnSpc>
                <a:spcPct val="95000"/>
              </a:lnSpc>
              <a:spcBef>
                <a:spcPct val="0"/>
              </a:spcBef>
              <a:spcAft>
                <a:spcPts val="0"/>
              </a:spcAft>
              <a:buFontTx/>
              <a:buNone/>
              <a:defRPr/>
            </a:pPr>
            <a:r>
              <a:rPr lang="en-US" sz="2000" b="1" dirty="0" smtClean="0">
                <a:latin typeface="Courier New" pitchFamily="-65" charset="0"/>
              </a:rPr>
              <a:t>  }</a:t>
            </a:r>
          </a:p>
          <a:p>
            <a:pPr eaLnBrk="1" fontAlgn="auto" hangingPunct="1">
              <a:lnSpc>
                <a:spcPct val="95000"/>
              </a:lnSpc>
              <a:spcBef>
                <a:spcPct val="0"/>
              </a:spcBef>
              <a:spcAft>
                <a:spcPts val="0"/>
              </a:spcAft>
              <a:buFontTx/>
              <a:buNone/>
              <a:defRPr/>
            </a:pPr>
            <a:r>
              <a:rPr lang="en-US" sz="2000" b="1" dirty="0" smtClean="0">
                <a:latin typeface="Courier New" pitchFamily="-65" charset="0"/>
              </a:rPr>
              <a:t>  for(</a:t>
            </a:r>
            <a:r>
              <a:rPr lang="en-US" sz="2000" b="1" dirty="0" err="1" smtClean="0">
                <a:latin typeface="Courier New" pitchFamily="-65" charset="0"/>
              </a:rPr>
              <a:t>tn</a:t>
            </a:r>
            <a:r>
              <a:rPr lang="en-US" sz="2000" b="1" dirty="0" smtClean="0">
                <a:latin typeface="Courier New" pitchFamily="-65" charset="0"/>
              </a:rPr>
              <a:t>=0; </a:t>
            </a:r>
            <a:r>
              <a:rPr lang="en-US" sz="2000" b="1" dirty="0" err="1" smtClean="0">
                <a:latin typeface="Courier New" pitchFamily="-65" charset="0"/>
              </a:rPr>
              <a:t>tn</a:t>
            </a:r>
            <a:r>
              <a:rPr lang="en-US" sz="2000" b="1" dirty="0" smtClean="0">
                <a:latin typeface="Courier New" pitchFamily="-65" charset="0"/>
              </a:rPr>
              <a:t>&lt;16 ; </a:t>
            </a:r>
            <a:r>
              <a:rPr lang="en-US" sz="2000" b="1" dirty="0" err="1" smtClean="0">
                <a:latin typeface="Courier New" pitchFamily="-65" charset="0"/>
              </a:rPr>
              <a:t>tn</a:t>
            </a:r>
            <a:r>
              <a:rPr lang="en-US" sz="2000" b="1" dirty="0" smtClean="0">
                <a:latin typeface="Courier New" pitchFamily="-65" charset="0"/>
              </a:rPr>
              <a:t>++) {</a:t>
            </a:r>
          </a:p>
          <a:p>
            <a:pPr eaLnBrk="1" fontAlgn="auto" hangingPunct="1">
              <a:lnSpc>
                <a:spcPct val="95000"/>
              </a:lnSpc>
              <a:spcBef>
                <a:spcPct val="0"/>
              </a:spcBef>
              <a:spcAft>
                <a:spcPts val="0"/>
              </a:spcAft>
              <a:buFontTx/>
              <a:buNone/>
              <a:defRPr/>
            </a:pPr>
            <a:r>
              <a:rPr lang="en-US" sz="2000" b="1" dirty="0" smtClean="0">
                <a:latin typeface="Courier New" pitchFamily="-65" charset="0"/>
              </a:rPr>
              <a:t>    </a:t>
            </a:r>
            <a:r>
              <a:rPr lang="en-US" sz="2000" b="1" dirty="0" err="1" smtClean="0">
                <a:solidFill>
                  <a:schemeClr val="accent2"/>
                </a:solidFill>
                <a:latin typeface="Courier New" pitchFamily="-65" charset="0"/>
              </a:rPr>
              <a:t>pthread_join</a:t>
            </a:r>
            <a:r>
              <a:rPr lang="en-US" sz="2000" b="1" dirty="0" smtClean="0">
                <a:solidFill>
                  <a:schemeClr val="accent2"/>
                </a:solidFill>
                <a:latin typeface="Courier New" pitchFamily="-65" charset="0"/>
              </a:rPr>
              <a:t>(threads[</a:t>
            </a:r>
            <a:r>
              <a:rPr lang="en-US" sz="2000" b="1" dirty="0" err="1" smtClean="0">
                <a:solidFill>
                  <a:schemeClr val="accent2"/>
                </a:solidFill>
                <a:latin typeface="Courier New" pitchFamily="-65" charset="0"/>
              </a:rPr>
              <a:t>tn</a:t>
            </a:r>
            <a:r>
              <a:rPr lang="en-US" sz="2000" b="1" dirty="0" smtClean="0">
                <a:solidFill>
                  <a:schemeClr val="accent2"/>
                </a:solidFill>
                <a:latin typeface="Courier New" pitchFamily="-65" charset="0"/>
              </a:rPr>
              <a:t>], NULL);</a:t>
            </a:r>
          </a:p>
          <a:p>
            <a:pPr eaLnBrk="1" fontAlgn="auto" hangingPunct="1">
              <a:lnSpc>
                <a:spcPct val="95000"/>
              </a:lnSpc>
              <a:spcBef>
                <a:spcPct val="0"/>
              </a:spcBef>
              <a:spcAft>
                <a:spcPts val="0"/>
              </a:spcAft>
              <a:buFontTx/>
              <a:buNone/>
              <a:defRPr/>
            </a:pPr>
            <a:r>
              <a:rPr lang="en-US" sz="2000" b="1" dirty="0" smtClean="0">
                <a:latin typeface="Courier New" pitchFamily="-65" charset="0"/>
              </a:rPr>
              <a:t>  }</a:t>
            </a:r>
          </a:p>
          <a:p>
            <a:pPr eaLnBrk="1" fontAlgn="auto" hangingPunct="1">
              <a:lnSpc>
                <a:spcPct val="95000"/>
              </a:lnSpc>
              <a:spcBef>
                <a:spcPct val="0"/>
              </a:spcBef>
              <a:spcAft>
                <a:spcPts val="0"/>
              </a:spcAft>
              <a:buFontTx/>
              <a:buNone/>
              <a:defRPr/>
            </a:pPr>
            <a:r>
              <a:rPr lang="en-US" sz="2000" b="1" dirty="0" smtClean="0">
                <a:latin typeface="Courier New" pitchFamily="-65" charset="0"/>
              </a:rPr>
              <a:t>  return 0;</a:t>
            </a:r>
          </a:p>
          <a:p>
            <a:pPr eaLnBrk="1" fontAlgn="auto" hangingPunct="1">
              <a:lnSpc>
                <a:spcPct val="95000"/>
              </a:lnSpc>
              <a:spcBef>
                <a:spcPct val="0"/>
              </a:spcBef>
              <a:spcAft>
                <a:spcPts val="0"/>
              </a:spcAft>
              <a:buFontTx/>
              <a:buNone/>
              <a:defRPr/>
            </a:pPr>
            <a:r>
              <a:rPr lang="en-US" sz="2000" b="1" dirty="0" smtClean="0">
                <a:latin typeface="Courier New" pitchFamily="-65" charset="0"/>
              </a:rPr>
              <a:t>}</a:t>
            </a:r>
          </a:p>
        </p:txBody>
      </p:sp>
      <p:sp>
        <p:nvSpPr>
          <p:cNvPr id="15364" name="Text Box 4"/>
          <p:cNvSpPr txBox="1">
            <a:spLocks noChangeArrowheads="1"/>
          </p:cNvSpPr>
          <p:nvPr/>
        </p:nvSpPr>
        <p:spPr bwMode="auto">
          <a:xfrm>
            <a:off x="5181600" y="1563688"/>
            <a:ext cx="3079750" cy="668337"/>
          </a:xfrm>
          <a:prstGeom prst="rect">
            <a:avLst/>
          </a:prstGeom>
          <a:noFill/>
          <a:ln w="12700">
            <a:solidFill>
              <a:srgbClr val="333399"/>
            </a:solidFill>
            <a:miter lim="800000"/>
            <a:headEnd type="none" w="sm" len="sm"/>
            <a:tailEnd type="none" w="sm" len="sm"/>
          </a:ln>
        </p:spPr>
        <p:txBody>
          <a:bodyPr wrap="none">
            <a:spAutoFit/>
          </a:bodyPr>
          <a:lstStyle/>
          <a:p>
            <a:pPr eaLnBrk="0" hangingPunct="0">
              <a:spcBef>
                <a:spcPct val="5000"/>
              </a:spcBef>
            </a:pPr>
            <a:r>
              <a:rPr lang="en-US">
                <a:solidFill>
                  <a:srgbClr val="CC3300"/>
                </a:solidFill>
                <a:latin typeface="Calibri" pitchFamily="34" charset="0"/>
              </a:rPr>
              <a:t>Compile using gcc –lpthread</a:t>
            </a:r>
          </a:p>
          <a:p>
            <a:pPr eaLnBrk="0" hangingPunct="0">
              <a:spcBef>
                <a:spcPct val="5000"/>
              </a:spcBef>
            </a:pPr>
            <a:endParaRPr lang="en-US">
              <a:latin typeface="Calibri" pitchFamily="34" charset="0"/>
            </a:endParaRPr>
          </a:p>
        </p:txBody>
      </p:sp>
      <p:sp>
        <p:nvSpPr>
          <p:cNvPr id="15365" name="TextBox 4"/>
          <p:cNvSpPr txBox="1">
            <a:spLocks noChangeArrowheads="1"/>
          </p:cNvSpPr>
          <p:nvPr/>
        </p:nvSpPr>
        <p:spPr bwMode="auto">
          <a:xfrm>
            <a:off x="457200" y="5791200"/>
            <a:ext cx="5856288" cy="1200150"/>
          </a:xfrm>
          <a:prstGeom prst="rect">
            <a:avLst/>
          </a:prstGeom>
          <a:noFill/>
          <a:ln w="9525">
            <a:noFill/>
            <a:miter lim="800000"/>
            <a:headEnd/>
            <a:tailEnd/>
          </a:ln>
        </p:spPr>
        <p:txBody>
          <a:bodyPr wrap="none">
            <a:spAutoFit/>
          </a:bodyPr>
          <a:lstStyle/>
          <a:p>
            <a:pPr eaLnBrk="0" hangingPunct="0"/>
            <a:r>
              <a:rPr lang="en-US">
                <a:solidFill>
                  <a:srgbClr val="800000"/>
                </a:solidFill>
                <a:latin typeface="Calibri" pitchFamily="34" charset="0"/>
              </a:rPr>
              <a:t>But overhead of thread creation is nontrivial</a:t>
            </a:r>
          </a:p>
          <a:p>
            <a:pPr lvl="1" eaLnBrk="0" hangingPunct="0"/>
            <a:r>
              <a:rPr lang="en-US">
                <a:solidFill>
                  <a:srgbClr val="800000"/>
                </a:solidFill>
                <a:latin typeface="Calibri" pitchFamily="34" charset="0"/>
              </a:rPr>
              <a:t>SayHello should have a significant amount of work </a:t>
            </a:r>
          </a:p>
          <a:p>
            <a:pPr eaLnBrk="0" hangingPunct="0"/>
            <a:endParaRPr lang="en-US">
              <a:latin typeface="Calibri" pitchFamily="34" charset="0"/>
            </a:endParaRPr>
          </a:p>
          <a:p>
            <a:pPr eaLnBrk="0" hangingPunct="0"/>
            <a:endParaRPr lang="en-US">
              <a:latin typeface="Calibri" pitchFamily="34" charset="0"/>
            </a:endParaRPr>
          </a:p>
        </p:txBody>
      </p:sp>
      <p:sp>
        <p:nvSpPr>
          <p:cNvPr id="8" name="Slide Number Placeholder 7"/>
          <p:cNvSpPr>
            <a:spLocks noGrp="1"/>
          </p:cNvSpPr>
          <p:nvPr>
            <p:ph type="sldNum" sz="quarter" idx="12"/>
          </p:nvPr>
        </p:nvSpPr>
        <p:spPr/>
        <p:txBody>
          <a:bodyPr/>
          <a:lstStyle/>
          <a:p>
            <a:pPr>
              <a:defRPr/>
            </a:pPr>
            <a:fld id="{659C455E-1862-44C5-821D-33D46EA48809}"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09600" y="1292225"/>
            <a:ext cx="8001000" cy="5108575"/>
          </a:xfrm>
        </p:spPr>
        <p:txBody>
          <a:bodyPr rtlCol="0">
            <a:normAutofit fontScale="85000" lnSpcReduction="20000"/>
          </a:bodyPr>
          <a:lstStyle/>
          <a:p>
            <a:pPr eaLnBrk="1" fontAlgn="auto" hangingPunct="1">
              <a:spcAft>
                <a:spcPts val="0"/>
              </a:spcAft>
              <a:buFont typeface="Arial" pitchFamily="34" charset="0"/>
              <a:buChar char="•"/>
              <a:defRPr/>
            </a:pPr>
            <a:r>
              <a:rPr lang="en-US" dirty="0" smtClean="0"/>
              <a:t>Variables declared outside of main are shared</a:t>
            </a:r>
          </a:p>
          <a:p>
            <a:pPr eaLnBrk="1" fontAlgn="auto" hangingPunct="1">
              <a:spcAft>
                <a:spcPts val="0"/>
              </a:spcAft>
              <a:buFont typeface="Arial" pitchFamily="34" charset="0"/>
              <a:buChar char="•"/>
              <a:defRPr/>
            </a:pPr>
            <a:r>
              <a:rPr lang="en-US" dirty="0" smtClean="0"/>
              <a:t>Object allocated on the heap may be shared (if pointer is passed)</a:t>
            </a:r>
          </a:p>
          <a:p>
            <a:pPr eaLnBrk="1" fontAlgn="auto" hangingPunct="1">
              <a:spcAft>
                <a:spcPts val="0"/>
              </a:spcAft>
              <a:buFont typeface="Arial" pitchFamily="34" charset="0"/>
              <a:buChar char="•"/>
              <a:defRPr/>
            </a:pPr>
            <a:r>
              <a:rPr lang="en-US" dirty="0" smtClean="0"/>
              <a:t>Variables on the stack are private: passing pointer to these around to other threads can cause problems</a:t>
            </a:r>
          </a:p>
          <a:p>
            <a:pPr lvl="1" eaLnBrk="1" fontAlgn="auto" hangingPunct="1">
              <a:spcAft>
                <a:spcPts val="0"/>
              </a:spcAft>
              <a:buFont typeface="Arial" pitchFamily="34" charset="0"/>
              <a:buChar char="–"/>
              <a:defRPr/>
            </a:pPr>
            <a:endParaRPr lang="en-US" dirty="0" smtClean="0">
              <a:ea typeface="ＭＳ Ｐゴシック" pitchFamily="-65" charset="-128"/>
            </a:endParaRPr>
          </a:p>
          <a:p>
            <a:pPr eaLnBrk="1" fontAlgn="auto" hangingPunct="1">
              <a:spcAft>
                <a:spcPts val="0"/>
              </a:spcAft>
              <a:buFont typeface="Arial" pitchFamily="34" charset="0"/>
              <a:buChar char="•"/>
              <a:defRPr/>
            </a:pPr>
            <a:r>
              <a:rPr lang="en-US" dirty="0" smtClean="0"/>
              <a:t>Often done by creating a large “thread data” </a:t>
            </a:r>
            <a:r>
              <a:rPr lang="en-US" dirty="0" err="1" smtClean="0"/>
              <a:t>struct</a:t>
            </a:r>
            <a:endParaRPr lang="en-US" dirty="0" smtClean="0"/>
          </a:p>
          <a:p>
            <a:pPr lvl="1" eaLnBrk="1" fontAlgn="auto" hangingPunct="1">
              <a:spcAft>
                <a:spcPts val="0"/>
              </a:spcAft>
              <a:buFont typeface="Arial" pitchFamily="34" charset="0"/>
              <a:buChar char="–"/>
              <a:defRPr/>
            </a:pPr>
            <a:r>
              <a:rPr lang="en-US" dirty="0" smtClean="0">
                <a:ea typeface="ＭＳ Ｐゴシック" pitchFamily="-65" charset="-128"/>
              </a:rPr>
              <a:t>Passed into all threads as argument</a:t>
            </a:r>
          </a:p>
          <a:p>
            <a:pPr lvl="1" eaLnBrk="1" fontAlgn="auto" hangingPunct="1">
              <a:spcAft>
                <a:spcPts val="0"/>
              </a:spcAft>
              <a:buFont typeface="Arial" pitchFamily="34" charset="0"/>
              <a:buChar char="–"/>
              <a:defRPr/>
            </a:pPr>
            <a:r>
              <a:rPr lang="en-US" dirty="0" smtClean="0">
                <a:ea typeface="ＭＳ Ｐゴシック" pitchFamily="-65" charset="-128"/>
              </a:rPr>
              <a:t>Simple example:</a:t>
            </a:r>
          </a:p>
          <a:p>
            <a:pPr lvl="2" eaLnBrk="1" fontAlgn="auto" hangingPunct="1">
              <a:spcBef>
                <a:spcPct val="0"/>
              </a:spcBef>
              <a:spcAft>
                <a:spcPts val="0"/>
              </a:spcAft>
              <a:buFontTx/>
              <a:buNone/>
              <a:defRPr/>
            </a:pPr>
            <a:r>
              <a:rPr lang="en-US" b="1" dirty="0" smtClean="0">
                <a:latin typeface="Courier New" pitchFamily="-65" charset="0"/>
                <a:ea typeface="ＭＳ Ｐゴシック" pitchFamily="-65" charset="-128"/>
              </a:rPr>
              <a:t>    char *message = "Hello World!\n";     </a:t>
            </a:r>
          </a:p>
          <a:p>
            <a:pPr lvl="2" eaLnBrk="1" fontAlgn="auto" hangingPunct="1">
              <a:spcBef>
                <a:spcPct val="0"/>
              </a:spcBef>
              <a:spcAft>
                <a:spcPts val="0"/>
              </a:spcAft>
              <a:buFontTx/>
              <a:buNone/>
              <a:defRPr/>
            </a:pPr>
            <a:r>
              <a:rPr lang="en-US" b="1" dirty="0" smtClean="0">
                <a:latin typeface="Courier New" pitchFamily="-65" charset="0"/>
                <a:ea typeface="ＭＳ Ｐゴシック" pitchFamily="-65" charset="-128"/>
              </a:rPr>
              <a:t>    </a:t>
            </a:r>
            <a:r>
              <a:rPr lang="en-US" b="1" dirty="0" err="1" smtClean="0">
                <a:latin typeface="Courier New" pitchFamily="-65" charset="0"/>
                <a:ea typeface="ＭＳ Ｐゴシック" pitchFamily="-65" charset="-128"/>
              </a:rPr>
              <a:t>pthread_create</a:t>
            </a:r>
            <a:r>
              <a:rPr lang="en-US" b="1" dirty="0" smtClean="0">
                <a:latin typeface="Courier New" pitchFamily="-65" charset="0"/>
                <a:ea typeface="ＭＳ Ｐゴシック" pitchFamily="-65" charset="-128"/>
              </a:rPr>
              <a:t>( &amp;thread1,</a:t>
            </a:r>
          </a:p>
          <a:p>
            <a:pPr lvl="2" eaLnBrk="1" fontAlgn="auto" hangingPunct="1">
              <a:spcBef>
                <a:spcPct val="0"/>
              </a:spcBef>
              <a:spcAft>
                <a:spcPts val="0"/>
              </a:spcAft>
              <a:buFontTx/>
              <a:buNone/>
              <a:defRPr/>
            </a:pPr>
            <a:r>
              <a:rPr lang="en-US" b="1" dirty="0" smtClean="0">
                <a:latin typeface="Courier New" pitchFamily="-65" charset="0"/>
                <a:ea typeface="ＭＳ Ｐゴシック" pitchFamily="-65" charset="-128"/>
              </a:rPr>
              <a:t>		   NULL,</a:t>
            </a:r>
          </a:p>
          <a:p>
            <a:pPr lvl="2" eaLnBrk="1" fontAlgn="auto" hangingPunct="1">
              <a:spcBef>
                <a:spcPct val="0"/>
              </a:spcBef>
              <a:spcAft>
                <a:spcPts val="0"/>
              </a:spcAft>
              <a:buFontTx/>
              <a:buNone/>
              <a:defRPr/>
            </a:pPr>
            <a:r>
              <a:rPr lang="en-US" b="1" dirty="0" smtClean="0">
                <a:latin typeface="Courier New" pitchFamily="-65" charset="0"/>
                <a:ea typeface="ＭＳ Ｐゴシック" pitchFamily="-65" charset="-128"/>
              </a:rPr>
              <a:t>		   (void*)&amp;</a:t>
            </a:r>
            <a:r>
              <a:rPr lang="en-US" b="1" dirty="0" err="1" smtClean="0">
                <a:latin typeface="Courier New" pitchFamily="-65" charset="0"/>
                <a:ea typeface="ＭＳ Ｐゴシック" pitchFamily="-65" charset="-128"/>
              </a:rPr>
              <a:t>print_fun</a:t>
            </a:r>
            <a:r>
              <a:rPr lang="en-US" b="1" dirty="0" smtClean="0">
                <a:latin typeface="Courier New" pitchFamily="-65" charset="0"/>
                <a:ea typeface="ＭＳ Ｐゴシック" pitchFamily="-65" charset="-128"/>
              </a:rPr>
              <a:t>,</a:t>
            </a:r>
          </a:p>
          <a:p>
            <a:pPr lvl="2" eaLnBrk="1" fontAlgn="auto" hangingPunct="1">
              <a:spcBef>
                <a:spcPct val="0"/>
              </a:spcBef>
              <a:spcAft>
                <a:spcPts val="0"/>
              </a:spcAft>
              <a:buFontTx/>
              <a:buNone/>
              <a:defRPr/>
            </a:pPr>
            <a:r>
              <a:rPr lang="en-US" b="1" dirty="0" smtClean="0">
                <a:latin typeface="Courier New" pitchFamily="-65" charset="0"/>
                <a:ea typeface="ＭＳ Ｐゴシック" pitchFamily="-65" charset="-128"/>
              </a:rPr>
              <a:t>		   (void*) message);</a:t>
            </a:r>
          </a:p>
        </p:txBody>
      </p:sp>
      <p:sp>
        <p:nvSpPr>
          <p:cNvPr id="6" name="Slide Number Placeholder 5"/>
          <p:cNvSpPr>
            <a:spLocks noGrp="1"/>
          </p:cNvSpPr>
          <p:nvPr>
            <p:ph type="sldNum" sz="quarter" idx="12"/>
          </p:nvPr>
        </p:nvSpPr>
        <p:spPr/>
        <p:txBody>
          <a:bodyPr/>
          <a:lstStyle/>
          <a:p>
            <a:pPr>
              <a:defRPr/>
            </a:pPr>
            <a:fld id="{CA9D906E-3D13-4406-AFC1-91C6BE83E8EF}" type="slidenum">
              <a:rPr lang="en-US"/>
              <a:pPr>
                <a:defRPr/>
              </a:pPr>
              <a:t>14</a:t>
            </a:fld>
            <a:endParaRPr lang="en-US"/>
          </a:p>
        </p:txBody>
      </p:sp>
      <p:sp>
        <p:nvSpPr>
          <p:cNvPr id="16388" name="Rectangle 2"/>
          <p:cNvSpPr>
            <a:spLocks noGrp="1" noChangeArrowheads="1"/>
          </p:cNvSpPr>
          <p:nvPr>
            <p:ph type="title"/>
          </p:nvPr>
        </p:nvSpPr>
        <p:spPr>
          <a:xfrm>
            <a:off x="457200" y="274638"/>
            <a:ext cx="8229600" cy="639762"/>
          </a:xfrm>
        </p:spPr>
        <p:txBody>
          <a:bodyPr/>
          <a:lstStyle/>
          <a:p>
            <a:pPr eaLnBrk="1" hangingPunct="1"/>
            <a:r>
              <a:rPr lang="en-US" smtClean="0"/>
              <a:t>Shared Data and Threads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76200"/>
            <a:ext cx="8229600" cy="639763"/>
          </a:xfrm>
        </p:spPr>
        <p:txBody>
          <a:bodyPr/>
          <a:lstStyle/>
          <a:p>
            <a:pPr eaLnBrk="1" hangingPunct="1"/>
            <a:r>
              <a:rPr lang="en-US" smtClean="0"/>
              <a:t>Posix Thread Example</a:t>
            </a:r>
          </a:p>
        </p:txBody>
      </p:sp>
      <p:sp>
        <p:nvSpPr>
          <p:cNvPr id="16387" name="Rectangle 3"/>
          <p:cNvSpPr>
            <a:spLocks noGrp="1" noChangeArrowheads="1"/>
          </p:cNvSpPr>
          <p:nvPr>
            <p:ph type="body" idx="1"/>
          </p:nvPr>
        </p:nvSpPr>
        <p:spPr>
          <a:xfrm>
            <a:off x="685800" y="838200"/>
            <a:ext cx="7467600" cy="5543550"/>
          </a:xfrm>
        </p:spPr>
        <p:txBody>
          <a:bodyPr rtlCol="0">
            <a:normAutofit lnSpcReduction="10000"/>
          </a:bodyPr>
          <a:lstStyle/>
          <a:p>
            <a:pPr eaLnBrk="1" fontAlgn="auto" hangingPunct="1">
              <a:lnSpc>
                <a:spcPct val="90000"/>
              </a:lnSpc>
              <a:spcBef>
                <a:spcPct val="0"/>
              </a:spcBef>
              <a:spcAft>
                <a:spcPts val="0"/>
              </a:spcAft>
              <a:buFontTx/>
              <a:buNone/>
              <a:defRPr/>
            </a:pPr>
            <a:r>
              <a:rPr lang="en-US" sz="2000" b="1" smtClean="0">
                <a:latin typeface="Courier New" pitchFamily="-65" charset="0"/>
              </a:rPr>
              <a:t>#include &lt;pthread.h&gt;</a:t>
            </a:r>
          </a:p>
          <a:p>
            <a:pPr eaLnBrk="1" fontAlgn="auto" hangingPunct="1">
              <a:lnSpc>
                <a:spcPct val="90000"/>
              </a:lnSpc>
              <a:spcBef>
                <a:spcPct val="0"/>
              </a:spcBef>
              <a:spcAft>
                <a:spcPts val="0"/>
              </a:spcAft>
              <a:buFontTx/>
              <a:buNone/>
              <a:defRPr/>
            </a:pPr>
            <a:r>
              <a:rPr lang="en-US" sz="2000" b="1" smtClean="0">
                <a:latin typeface="Courier New" pitchFamily="-65" charset="0"/>
              </a:rPr>
              <a:t>void print_fun( void *message ) {</a:t>
            </a:r>
          </a:p>
          <a:p>
            <a:pPr eaLnBrk="1" fontAlgn="auto" hangingPunct="1">
              <a:lnSpc>
                <a:spcPct val="90000"/>
              </a:lnSpc>
              <a:spcBef>
                <a:spcPct val="0"/>
              </a:spcBef>
              <a:spcAft>
                <a:spcPts val="0"/>
              </a:spcAft>
              <a:buFontTx/>
              <a:buNone/>
              <a:defRPr/>
            </a:pPr>
            <a:r>
              <a:rPr lang="en-US" sz="2000" b="1" smtClean="0">
                <a:latin typeface="Courier New" pitchFamily="-65" charset="0"/>
              </a:rPr>
              <a:t>    printf("%s \n", message);</a:t>
            </a:r>
          </a:p>
          <a:p>
            <a:pPr eaLnBrk="1" fontAlgn="auto" hangingPunct="1">
              <a:lnSpc>
                <a:spcPct val="90000"/>
              </a:lnSpc>
              <a:spcBef>
                <a:spcPct val="0"/>
              </a:spcBef>
              <a:spcAft>
                <a:spcPts val="0"/>
              </a:spcAft>
              <a:buFontTx/>
              <a:buNone/>
              <a:defRPr/>
            </a:pPr>
            <a:r>
              <a:rPr lang="en-US" sz="2000" b="1" smtClean="0">
                <a:latin typeface="Courier New" pitchFamily="-65" charset="0"/>
              </a:rPr>
              <a:t>}</a:t>
            </a:r>
          </a:p>
          <a:p>
            <a:pPr eaLnBrk="1" fontAlgn="auto" hangingPunct="1">
              <a:lnSpc>
                <a:spcPct val="90000"/>
              </a:lnSpc>
              <a:spcBef>
                <a:spcPct val="0"/>
              </a:spcBef>
              <a:spcAft>
                <a:spcPts val="0"/>
              </a:spcAft>
              <a:buFontTx/>
              <a:buNone/>
              <a:defRPr/>
            </a:pPr>
            <a:r>
              <a:rPr lang="en-US" sz="2000" b="1" smtClean="0">
                <a:latin typeface="Courier New" pitchFamily="-65" charset="0"/>
              </a:rPr>
              <a:t>                                 </a:t>
            </a:r>
          </a:p>
          <a:p>
            <a:pPr eaLnBrk="1" fontAlgn="auto" hangingPunct="1">
              <a:lnSpc>
                <a:spcPct val="90000"/>
              </a:lnSpc>
              <a:spcBef>
                <a:spcPct val="0"/>
              </a:spcBef>
              <a:spcAft>
                <a:spcPts val="0"/>
              </a:spcAft>
              <a:buFontTx/>
              <a:buNone/>
              <a:defRPr/>
            </a:pPr>
            <a:r>
              <a:rPr lang="en-US" sz="2000" b="1" smtClean="0">
                <a:latin typeface="Courier New" pitchFamily="-65" charset="0"/>
              </a:rPr>
              <a:t>main() {</a:t>
            </a:r>
          </a:p>
          <a:p>
            <a:pPr eaLnBrk="1" fontAlgn="auto" hangingPunct="1">
              <a:lnSpc>
                <a:spcPct val="90000"/>
              </a:lnSpc>
              <a:spcBef>
                <a:spcPct val="0"/>
              </a:spcBef>
              <a:spcAft>
                <a:spcPts val="0"/>
              </a:spcAft>
              <a:buFontTx/>
              <a:buNone/>
              <a:defRPr/>
            </a:pPr>
            <a:r>
              <a:rPr lang="en-US" sz="2000" b="1" smtClean="0">
                <a:latin typeface="Courier New" pitchFamily="-65" charset="0"/>
              </a:rPr>
              <a:t>    pthread_t thread1, thread2;</a:t>
            </a:r>
          </a:p>
          <a:p>
            <a:pPr eaLnBrk="1" fontAlgn="auto" hangingPunct="1">
              <a:lnSpc>
                <a:spcPct val="90000"/>
              </a:lnSpc>
              <a:spcBef>
                <a:spcPct val="0"/>
              </a:spcBef>
              <a:spcAft>
                <a:spcPts val="0"/>
              </a:spcAft>
              <a:buFontTx/>
              <a:buNone/>
              <a:defRPr/>
            </a:pPr>
            <a:r>
              <a:rPr lang="en-US" sz="2000" b="1" smtClean="0">
                <a:latin typeface="Courier New" pitchFamily="-65" charset="0"/>
              </a:rPr>
              <a:t>    char *message1 = "Hello";</a:t>
            </a:r>
          </a:p>
          <a:p>
            <a:pPr eaLnBrk="1" fontAlgn="auto" hangingPunct="1">
              <a:lnSpc>
                <a:spcPct val="90000"/>
              </a:lnSpc>
              <a:spcBef>
                <a:spcPct val="0"/>
              </a:spcBef>
              <a:spcAft>
                <a:spcPts val="0"/>
              </a:spcAft>
              <a:buFontTx/>
              <a:buNone/>
              <a:defRPr/>
            </a:pPr>
            <a:r>
              <a:rPr lang="en-US" sz="2000" b="1" smtClean="0">
                <a:latin typeface="Courier New" pitchFamily="-65" charset="0"/>
              </a:rPr>
              <a:t>    char *message2 = "World";</a:t>
            </a:r>
          </a:p>
          <a:p>
            <a:pPr eaLnBrk="1" fontAlgn="auto" hangingPunct="1">
              <a:lnSpc>
                <a:spcPct val="90000"/>
              </a:lnSpc>
              <a:spcBef>
                <a:spcPct val="0"/>
              </a:spcBef>
              <a:spcAft>
                <a:spcPts val="0"/>
              </a:spcAft>
              <a:buFontTx/>
              <a:buNone/>
              <a:defRPr/>
            </a:pPr>
            <a:r>
              <a:rPr lang="en-US" sz="2000" b="1" smtClean="0">
                <a:latin typeface="Courier New" pitchFamily="-65" charset="0"/>
              </a:rPr>
              <a:t>     </a:t>
            </a:r>
          </a:p>
          <a:p>
            <a:pPr eaLnBrk="1" fontAlgn="auto" hangingPunct="1">
              <a:lnSpc>
                <a:spcPct val="90000"/>
              </a:lnSpc>
              <a:spcBef>
                <a:spcPct val="0"/>
              </a:spcBef>
              <a:spcAft>
                <a:spcPts val="0"/>
              </a:spcAft>
              <a:buFontTx/>
              <a:buNone/>
              <a:defRPr/>
            </a:pPr>
            <a:r>
              <a:rPr lang="en-US" sz="2000" b="1" smtClean="0">
                <a:latin typeface="Courier New" pitchFamily="-65" charset="0"/>
              </a:rPr>
              <a:t>    pthread_create( &amp;thread1,</a:t>
            </a:r>
          </a:p>
          <a:p>
            <a:pPr eaLnBrk="1" fontAlgn="auto" hangingPunct="1">
              <a:lnSpc>
                <a:spcPct val="90000"/>
              </a:lnSpc>
              <a:spcBef>
                <a:spcPct val="0"/>
              </a:spcBef>
              <a:spcAft>
                <a:spcPts val="0"/>
              </a:spcAft>
              <a:buFontTx/>
              <a:buNone/>
              <a:defRPr/>
            </a:pPr>
            <a:r>
              <a:rPr lang="en-US" sz="2000" b="1" smtClean="0">
                <a:latin typeface="Courier New" pitchFamily="-65" charset="0"/>
              </a:rPr>
              <a:t>		   NULL,</a:t>
            </a:r>
          </a:p>
          <a:p>
            <a:pPr eaLnBrk="1" fontAlgn="auto" hangingPunct="1">
              <a:lnSpc>
                <a:spcPct val="90000"/>
              </a:lnSpc>
              <a:spcBef>
                <a:spcPct val="0"/>
              </a:spcBef>
              <a:spcAft>
                <a:spcPts val="0"/>
              </a:spcAft>
              <a:buFontTx/>
              <a:buNone/>
              <a:defRPr/>
            </a:pPr>
            <a:r>
              <a:rPr lang="en-US" sz="2000" b="1" smtClean="0">
                <a:latin typeface="Courier New" pitchFamily="-65" charset="0"/>
              </a:rPr>
              <a:t>		   (void*)&amp;print_fun,</a:t>
            </a:r>
          </a:p>
          <a:p>
            <a:pPr eaLnBrk="1" fontAlgn="auto" hangingPunct="1">
              <a:lnSpc>
                <a:spcPct val="90000"/>
              </a:lnSpc>
              <a:spcBef>
                <a:spcPct val="0"/>
              </a:spcBef>
              <a:spcAft>
                <a:spcPts val="0"/>
              </a:spcAft>
              <a:buFontTx/>
              <a:buNone/>
              <a:defRPr/>
            </a:pPr>
            <a:r>
              <a:rPr lang="en-US" sz="2000" b="1" smtClean="0">
                <a:latin typeface="Courier New" pitchFamily="-65" charset="0"/>
              </a:rPr>
              <a:t>		   (void*) message1);</a:t>
            </a:r>
          </a:p>
          <a:p>
            <a:pPr eaLnBrk="1" fontAlgn="auto" hangingPunct="1">
              <a:lnSpc>
                <a:spcPct val="90000"/>
              </a:lnSpc>
              <a:spcBef>
                <a:spcPct val="0"/>
              </a:spcBef>
              <a:spcAft>
                <a:spcPts val="0"/>
              </a:spcAft>
              <a:buFontTx/>
              <a:buNone/>
              <a:defRPr/>
            </a:pPr>
            <a:r>
              <a:rPr lang="en-US" sz="2000" b="1" smtClean="0">
                <a:latin typeface="Courier New" pitchFamily="-65" charset="0"/>
              </a:rPr>
              <a:t>    pthread_create(&amp;thread2,</a:t>
            </a:r>
          </a:p>
          <a:p>
            <a:pPr eaLnBrk="1" fontAlgn="auto" hangingPunct="1">
              <a:lnSpc>
                <a:spcPct val="90000"/>
              </a:lnSpc>
              <a:spcBef>
                <a:spcPct val="0"/>
              </a:spcBef>
              <a:spcAft>
                <a:spcPts val="0"/>
              </a:spcAft>
              <a:buFontTx/>
              <a:buNone/>
              <a:defRPr/>
            </a:pPr>
            <a:r>
              <a:rPr lang="en-US" sz="2000" b="1" smtClean="0">
                <a:latin typeface="Courier New" pitchFamily="-65" charset="0"/>
              </a:rPr>
              <a:t>		   NULL,</a:t>
            </a:r>
          </a:p>
          <a:p>
            <a:pPr eaLnBrk="1" fontAlgn="auto" hangingPunct="1">
              <a:lnSpc>
                <a:spcPct val="90000"/>
              </a:lnSpc>
              <a:spcBef>
                <a:spcPct val="0"/>
              </a:spcBef>
              <a:spcAft>
                <a:spcPts val="0"/>
              </a:spcAft>
              <a:buFontTx/>
              <a:buNone/>
              <a:defRPr/>
            </a:pPr>
            <a:r>
              <a:rPr lang="en-US" sz="2000" b="1" smtClean="0">
                <a:latin typeface="Courier New" pitchFamily="-65" charset="0"/>
              </a:rPr>
              <a:t>		   (void*)&amp;print_fun,</a:t>
            </a:r>
          </a:p>
          <a:p>
            <a:pPr eaLnBrk="1" fontAlgn="auto" hangingPunct="1">
              <a:lnSpc>
                <a:spcPct val="90000"/>
              </a:lnSpc>
              <a:spcBef>
                <a:spcPct val="0"/>
              </a:spcBef>
              <a:spcAft>
                <a:spcPts val="0"/>
              </a:spcAft>
              <a:buFontTx/>
              <a:buNone/>
              <a:defRPr/>
            </a:pPr>
            <a:r>
              <a:rPr lang="en-US" sz="2000" b="1" smtClean="0">
                <a:latin typeface="Courier New" pitchFamily="-65" charset="0"/>
              </a:rPr>
              <a:t>		   (void*) message2);</a:t>
            </a:r>
          </a:p>
          <a:p>
            <a:pPr eaLnBrk="1" fontAlgn="auto" hangingPunct="1">
              <a:lnSpc>
                <a:spcPct val="90000"/>
              </a:lnSpc>
              <a:spcBef>
                <a:spcPct val="0"/>
              </a:spcBef>
              <a:spcAft>
                <a:spcPts val="0"/>
              </a:spcAft>
              <a:buFontTx/>
              <a:buNone/>
              <a:defRPr/>
            </a:pPr>
            <a:r>
              <a:rPr lang="en-US" sz="2000" b="1" smtClean="0">
                <a:latin typeface="Courier New" pitchFamily="-65" charset="0"/>
              </a:rPr>
              <a:t>    return(0);</a:t>
            </a:r>
          </a:p>
          <a:p>
            <a:pPr eaLnBrk="1" fontAlgn="auto" hangingPunct="1">
              <a:lnSpc>
                <a:spcPct val="90000"/>
              </a:lnSpc>
              <a:spcBef>
                <a:spcPct val="0"/>
              </a:spcBef>
              <a:spcAft>
                <a:spcPts val="0"/>
              </a:spcAft>
              <a:buFontTx/>
              <a:buNone/>
              <a:defRPr/>
            </a:pPr>
            <a:r>
              <a:rPr lang="en-US" sz="2000" b="1" smtClean="0">
                <a:latin typeface="Courier New" pitchFamily="-65" charset="0"/>
              </a:rPr>
              <a:t>}</a:t>
            </a:r>
          </a:p>
        </p:txBody>
      </p:sp>
      <p:sp>
        <p:nvSpPr>
          <p:cNvPr id="17412" name="Text Box 4"/>
          <p:cNvSpPr txBox="1">
            <a:spLocks noChangeArrowheads="1"/>
          </p:cNvSpPr>
          <p:nvPr/>
        </p:nvSpPr>
        <p:spPr bwMode="auto">
          <a:xfrm>
            <a:off x="5530850" y="1563688"/>
            <a:ext cx="3079750" cy="379412"/>
          </a:xfrm>
          <a:prstGeom prst="rect">
            <a:avLst/>
          </a:prstGeom>
          <a:noFill/>
          <a:ln w="12700">
            <a:solidFill>
              <a:srgbClr val="333399"/>
            </a:solidFill>
            <a:miter lim="800000"/>
            <a:headEnd type="none" w="sm" len="sm"/>
            <a:tailEnd type="none" w="sm" len="sm"/>
          </a:ln>
        </p:spPr>
        <p:txBody>
          <a:bodyPr wrap="none">
            <a:spAutoFit/>
          </a:bodyPr>
          <a:lstStyle/>
          <a:p>
            <a:pPr eaLnBrk="0" hangingPunct="0">
              <a:spcBef>
                <a:spcPct val="5000"/>
              </a:spcBef>
            </a:pPr>
            <a:r>
              <a:rPr lang="en-US">
                <a:solidFill>
                  <a:srgbClr val="CC3300"/>
                </a:solidFill>
                <a:latin typeface="Calibri" pitchFamily="34" charset="0"/>
              </a:rPr>
              <a:t>Compile using gcc –lpthread</a:t>
            </a:r>
          </a:p>
        </p:txBody>
      </p:sp>
      <p:sp>
        <p:nvSpPr>
          <p:cNvPr id="17413" name="Text Box 5"/>
          <p:cNvSpPr txBox="1">
            <a:spLocks noChangeArrowheads="1"/>
          </p:cNvSpPr>
          <p:nvPr/>
        </p:nvSpPr>
        <p:spPr bwMode="auto">
          <a:xfrm>
            <a:off x="5715000" y="3733800"/>
            <a:ext cx="2952750" cy="928688"/>
          </a:xfrm>
          <a:prstGeom prst="rect">
            <a:avLst/>
          </a:prstGeom>
          <a:noFill/>
          <a:ln w="12700">
            <a:solidFill>
              <a:srgbClr val="333399"/>
            </a:solidFill>
            <a:miter lim="800000"/>
            <a:headEnd type="none" w="sm" len="sm"/>
            <a:tailEnd type="none" w="sm" len="sm"/>
          </a:ln>
        </p:spPr>
        <p:txBody>
          <a:bodyPr>
            <a:spAutoFit/>
          </a:bodyPr>
          <a:lstStyle/>
          <a:p>
            <a:pPr eaLnBrk="0" hangingPunct="0">
              <a:spcBef>
                <a:spcPct val="5000"/>
              </a:spcBef>
            </a:pPr>
            <a:r>
              <a:rPr lang="en-US" b="1">
                <a:latin typeface="Calibri" pitchFamily="34" charset="0"/>
              </a:rPr>
              <a:t>Note</a:t>
            </a:r>
            <a:r>
              <a:rPr lang="en-US">
                <a:latin typeface="Calibri" pitchFamily="34" charset="0"/>
              </a:rPr>
              <a:t>:</a:t>
            </a:r>
            <a:r>
              <a:rPr lang="en-US">
                <a:solidFill>
                  <a:srgbClr val="CC3300"/>
                </a:solidFill>
                <a:latin typeface="Calibri" pitchFamily="34" charset="0"/>
              </a:rPr>
              <a:t> There is a race condition in the print statements</a:t>
            </a:r>
          </a:p>
        </p:txBody>
      </p:sp>
      <p:sp>
        <p:nvSpPr>
          <p:cNvPr id="8" name="Slide Number Placeholder 7"/>
          <p:cNvSpPr>
            <a:spLocks noGrp="1"/>
          </p:cNvSpPr>
          <p:nvPr>
            <p:ph type="sldNum" sz="quarter" idx="12"/>
          </p:nvPr>
        </p:nvSpPr>
        <p:spPr/>
        <p:txBody>
          <a:bodyPr/>
          <a:lstStyle/>
          <a:p>
            <a:pPr>
              <a:defRPr/>
            </a:pPr>
            <a:fld id="{C7099351-DEE8-4121-9CB7-71814C1A4521}" type="slidenum">
              <a:rPr lang="en-US"/>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98513" y="180975"/>
            <a:ext cx="7659687" cy="809625"/>
          </a:xfrm>
        </p:spPr>
        <p:txBody>
          <a:bodyPr/>
          <a:lstStyle/>
          <a:p>
            <a:pPr eaLnBrk="1" hangingPunct="1"/>
            <a:r>
              <a:rPr lang="en-US" sz="3600" smtClean="0"/>
              <a:t>Explicit Synchronization: </a:t>
            </a:r>
            <a:br>
              <a:rPr lang="en-US" sz="3600" smtClean="0"/>
            </a:br>
            <a:r>
              <a:rPr lang="en-US" sz="3600" smtClean="0"/>
              <a:t>Creating and Initializing a Barrier</a:t>
            </a:r>
          </a:p>
        </p:txBody>
      </p:sp>
      <p:sp>
        <p:nvSpPr>
          <p:cNvPr id="17411" name="Rectangle 3"/>
          <p:cNvSpPr>
            <a:spLocks noGrp="1" noChangeArrowheads="1"/>
          </p:cNvSpPr>
          <p:nvPr>
            <p:ph type="body" idx="1"/>
          </p:nvPr>
        </p:nvSpPr>
        <p:spPr>
          <a:xfrm>
            <a:off x="609600" y="1404938"/>
            <a:ext cx="8001000" cy="4919662"/>
          </a:xfrm>
        </p:spPr>
        <p:txBody>
          <a:bodyPr rtlCol="0">
            <a:normAutofit fontScale="85000" lnSpcReduction="10000"/>
          </a:bodyPr>
          <a:lstStyle/>
          <a:p>
            <a:pPr eaLnBrk="1" fontAlgn="auto" hangingPunct="1">
              <a:spcBef>
                <a:spcPct val="30000"/>
              </a:spcBef>
              <a:spcAft>
                <a:spcPts val="0"/>
              </a:spcAft>
              <a:buFont typeface="Arial" pitchFamily="34" charset="0"/>
              <a:buChar char="•"/>
              <a:defRPr/>
            </a:pPr>
            <a:r>
              <a:rPr lang="en-US" dirty="0" smtClean="0"/>
              <a:t>To (dynamically) initialize a barrier, use code similar to this (which sets the number of threads to 3):</a:t>
            </a:r>
          </a:p>
          <a:p>
            <a:pPr lvl="1" eaLnBrk="1" fontAlgn="auto" hangingPunct="1">
              <a:spcBef>
                <a:spcPct val="30000"/>
              </a:spcBef>
              <a:spcAft>
                <a:spcPts val="0"/>
              </a:spcAft>
              <a:buFontTx/>
              <a:buNone/>
              <a:defRPr/>
            </a:pPr>
            <a:r>
              <a:rPr lang="en-US" b="1" dirty="0" err="1" smtClean="0">
                <a:latin typeface="Courier New" pitchFamily="-65" charset="0"/>
                <a:ea typeface="ＭＳ Ｐゴシック" pitchFamily="-65" charset="-128"/>
                <a:cs typeface="Courier New" pitchFamily="-65" charset="0"/>
              </a:rPr>
              <a:t>pthread_barrier_t</a:t>
            </a:r>
            <a:r>
              <a:rPr lang="en-US" b="1" dirty="0" smtClean="0">
                <a:latin typeface="Courier New" pitchFamily="-65" charset="0"/>
                <a:ea typeface="ＭＳ Ｐゴシック" pitchFamily="-65" charset="-128"/>
                <a:cs typeface="Courier New" pitchFamily="-65" charset="0"/>
              </a:rPr>
              <a:t> b;</a:t>
            </a:r>
          </a:p>
          <a:p>
            <a:pPr lvl="1" eaLnBrk="1" fontAlgn="auto" hangingPunct="1">
              <a:spcBef>
                <a:spcPct val="30000"/>
              </a:spcBef>
              <a:spcAft>
                <a:spcPts val="0"/>
              </a:spcAft>
              <a:buFontTx/>
              <a:buNone/>
              <a:defRPr/>
            </a:pPr>
            <a:r>
              <a:rPr lang="en-US" b="1" dirty="0" err="1" smtClean="0">
                <a:latin typeface="Courier New" pitchFamily="-65" charset="0"/>
                <a:ea typeface="ＭＳ Ｐゴシック" pitchFamily="-65" charset="-128"/>
                <a:cs typeface="Courier New" pitchFamily="-65" charset="0"/>
              </a:rPr>
              <a:t>pthread_barrier_init</a:t>
            </a:r>
            <a:r>
              <a:rPr lang="en-US" b="1" dirty="0" smtClean="0">
                <a:latin typeface="Courier New" pitchFamily="-65" charset="0"/>
                <a:ea typeface="ＭＳ Ｐゴシック" pitchFamily="-65" charset="-128"/>
                <a:cs typeface="Courier New" pitchFamily="-65" charset="0"/>
              </a:rPr>
              <a:t>(&amp;b,NULL,3);</a:t>
            </a:r>
          </a:p>
          <a:p>
            <a:pPr eaLnBrk="1" fontAlgn="auto" hangingPunct="1">
              <a:spcBef>
                <a:spcPct val="30000"/>
              </a:spcBef>
              <a:spcAft>
                <a:spcPts val="0"/>
              </a:spcAft>
              <a:buFont typeface="Arial" pitchFamily="34" charset="0"/>
              <a:buChar char="•"/>
              <a:defRPr/>
            </a:pPr>
            <a:r>
              <a:rPr lang="en-US" dirty="0" smtClean="0"/>
              <a:t>The second argument specifies an object attribute; using NULL yields the default attributes.</a:t>
            </a:r>
          </a:p>
          <a:p>
            <a:pPr eaLnBrk="1" fontAlgn="auto" hangingPunct="1">
              <a:spcBef>
                <a:spcPct val="30000"/>
              </a:spcBef>
              <a:spcAft>
                <a:spcPts val="0"/>
              </a:spcAft>
              <a:buFont typeface="Arial" pitchFamily="34" charset="0"/>
              <a:buChar char="•"/>
              <a:defRPr/>
            </a:pPr>
            <a:r>
              <a:rPr lang="en-US" dirty="0" smtClean="0"/>
              <a:t>To wait at a barrier, a process executes:</a:t>
            </a:r>
          </a:p>
          <a:p>
            <a:pPr lvl="1" eaLnBrk="1" fontAlgn="auto" hangingPunct="1">
              <a:spcBef>
                <a:spcPct val="30000"/>
              </a:spcBef>
              <a:spcAft>
                <a:spcPts val="0"/>
              </a:spcAft>
              <a:buFontTx/>
              <a:buNone/>
              <a:defRPr/>
            </a:pPr>
            <a:r>
              <a:rPr lang="en-US" b="1" dirty="0" err="1" smtClean="0">
                <a:latin typeface="Courier New" pitchFamily="-65" charset="0"/>
                <a:ea typeface="ＭＳ Ｐゴシック" pitchFamily="-65" charset="-128"/>
                <a:cs typeface="Courier New" pitchFamily="-65" charset="0"/>
              </a:rPr>
              <a:t>pthread_barrier_wait</a:t>
            </a:r>
            <a:r>
              <a:rPr lang="en-US" b="1" dirty="0" smtClean="0">
                <a:latin typeface="Courier New" pitchFamily="-65" charset="0"/>
                <a:ea typeface="ＭＳ Ｐゴシック" pitchFamily="-65" charset="-128"/>
                <a:cs typeface="Courier New" pitchFamily="-65" charset="0"/>
              </a:rPr>
              <a:t>(&amp;b);</a:t>
            </a:r>
          </a:p>
          <a:p>
            <a:pPr eaLnBrk="1" fontAlgn="auto" hangingPunct="1">
              <a:spcBef>
                <a:spcPct val="30000"/>
              </a:spcBef>
              <a:spcAft>
                <a:spcPts val="0"/>
              </a:spcAft>
              <a:buFont typeface="Arial" pitchFamily="34" charset="0"/>
              <a:buChar char="•"/>
              <a:defRPr/>
            </a:pPr>
            <a:r>
              <a:rPr lang="en-US" dirty="0" smtClean="0"/>
              <a:t>This barrier could have been statically initialized by assigning an initial value created using the macro   </a:t>
            </a:r>
          </a:p>
          <a:p>
            <a:pPr lvl="1" eaLnBrk="1" fontAlgn="auto" hangingPunct="1">
              <a:spcBef>
                <a:spcPct val="30000"/>
              </a:spcBef>
              <a:spcAft>
                <a:spcPts val="0"/>
              </a:spcAft>
              <a:buFontTx/>
              <a:buNone/>
              <a:defRPr/>
            </a:pPr>
            <a:r>
              <a:rPr lang="en-US" b="1" dirty="0" smtClean="0">
                <a:latin typeface="Courier New" pitchFamily="-65" charset="0"/>
                <a:ea typeface="ＭＳ Ｐゴシック" pitchFamily="-65" charset="-128"/>
                <a:cs typeface="Courier New" pitchFamily="-65" charset="0"/>
              </a:rPr>
              <a:t>PTHREAD_BARRIER_INITIALIZER(3).</a:t>
            </a:r>
            <a:endParaRPr lang="en-US" sz="2100" b="1" i="1" dirty="0" smtClean="0">
              <a:latin typeface="Courier New" pitchFamily="-65" charset="0"/>
              <a:ea typeface="ＭＳ Ｐゴシック" pitchFamily="-65" charset="-128"/>
              <a:cs typeface="Courier New" pitchFamily="-65" charset="0"/>
            </a:endParaRPr>
          </a:p>
          <a:p>
            <a:pPr lvl="1" eaLnBrk="1" fontAlgn="auto" hangingPunct="1">
              <a:spcBef>
                <a:spcPct val="30000"/>
              </a:spcBef>
              <a:spcAft>
                <a:spcPts val="0"/>
              </a:spcAft>
              <a:buFontTx/>
              <a:buNone/>
              <a:defRPr/>
            </a:pPr>
            <a:endParaRPr lang="en-US" b="1" dirty="0" smtClean="0">
              <a:latin typeface="Courier New" pitchFamily="-65" charset="0"/>
              <a:ea typeface="ＭＳ Ｐゴシック" pitchFamily="-65" charset="-128"/>
              <a:cs typeface="Courier New" pitchFamily="-65" charset="0"/>
            </a:endParaRPr>
          </a:p>
        </p:txBody>
      </p:sp>
      <p:sp>
        <p:nvSpPr>
          <p:cNvPr id="6" name="Slide Number Placeholder 5"/>
          <p:cNvSpPr>
            <a:spLocks noGrp="1"/>
          </p:cNvSpPr>
          <p:nvPr>
            <p:ph type="sldNum" sz="quarter" idx="12"/>
          </p:nvPr>
        </p:nvSpPr>
        <p:spPr/>
        <p:txBody>
          <a:bodyPr/>
          <a:lstStyle/>
          <a:p>
            <a:pPr>
              <a:defRPr/>
            </a:pPr>
            <a:fld id="{6935BA03-349A-4BBD-AE11-17E937D64361}"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639762"/>
          </a:xfrm>
        </p:spPr>
        <p:txBody>
          <a:bodyPr rtlCol="0">
            <a:normAutofit fontScale="90000"/>
          </a:bodyPr>
          <a:lstStyle/>
          <a:p>
            <a:pPr eaLnBrk="1" fontAlgn="auto" hangingPunct="1">
              <a:spcAft>
                <a:spcPts val="0"/>
              </a:spcAft>
              <a:defRPr/>
            </a:pPr>
            <a:r>
              <a:rPr lang="en-US" dirty="0" err="1" smtClean="0"/>
              <a:t>Mutexes</a:t>
            </a:r>
            <a:r>
              <a:rPr lang="en-US" dirty="0" smtClean="0"/>
              <a:t> (aka Locks) in POSIX Threads</a:t>
            </a:r>
          </a:p>
        </p:txBody>
      </p:sp>
      <p:sp>
        <p:nvSpPr>
          <p:cNvPr id="18435" name="Rectangle 3"/>
          <p:cNvSpPr>
            <a:spLocks noGrp="1" noChangeArrowheads="1"/>
          </p:cNvSpPr>
          <p:nvPr>
            <p:ph type="body" idx="1"/>
          </p:nvPr>
        </p:nvSpPr>
        <p:spPr>
          <a:xfrm>
            <a:off x="609600" y="914400"/>
            <a:ext cx="8321675" cy="4835525"/>
          </a:xfrm>
        </p:spPr>
        <p:txBody>
          <a:bodyPr rtlCol="0">
            <a:normAutofit fontScale="92500" lnSpcReduction="20000"/>
          </a:bodyPr>
          <a:lstStyle/>
          <a:p>
            <a:pPr eaLnBrk="1" fontAlgn="auto" hangingPunct="1">
              <a:spcAft>
                <a:spcPts val="0"/>
              </a:spcAft>
              <a:buFont typeface="Arial" pitchFamily="34" charset="0"/>
              <a:buChar char="•"/>
              <a:defRPr/>
            </a:pPr>
            <a:r>
              <a:rPr lang="en-US" smtClean="0"/>
              <a:t>To create a mutex:</a:t>
            </a:r>
          </a:p>
          <a:p>
            <a:pPr eaLnBrk="1" fontAlgn="auto" hangingPunct="1">
              <a:spcAft>
                <a:spcPts val="0"/>
              </a:spcAft>
              <a:buFontTx/>
              <a:buNone/>
              <a:defRPr/>
            </a:pPr>
            <a:r>
              <a:rPr lang="en-US" sz="2000" b="1" smtClean="0">
                <a:solidFill>
                  <a:schemeClr val="hlink"/>
                </a:solidFill>
                <a:latin typeface="Courier New" pitchFamily="-65" charset="0"/>
                <a:cs typeface="Courier New" pitchFamily="-65" charset="0"/>
              </a:rPr>
              <a:t>  #include &lt;pthread.h&gt;</a:t>
            </a:r>
          </a:p>
          <a:p>
            <a:pPr eaLnBrk="1" fontAlgn="auto" hangingPunct="1">
              <a:spcAft>
                <a:spcPts val="0"/>
              </a:spcAft>
              <a:buFontTx/>
              <a:buNone/>
              <a:defRPr/>
            </a:pPr>
            <a:r>
              <a:rPr lang="en-US" sz="2000" b="1" smtClean="0">
                <a:solidFill>
                  <a:schemeClr val="hlink"/>
                </a:solidFill>
                <a:latin typeface="Courier New" pitchFamily="-65" charset="0"/>
                <a:cs typeface="Courier New" pitchFamily="-65" charset="0"/>
              </a:rPr>
              <a:t>  pthread_mutex_t amutex = PTHREAD_MUTEX_INITIALIZER;</a:t>
            </a:r>
          </a:p>
          <a:p>
            <a:pPr eaLnBrk="1" fontAlgn="auto" hangingPunct="1">
              <a:spcAft>
                <a:spcPts val="0"/>
              </a:spcAft>
              <a:buFontTx/>
              <a:buNone/>
              <a:defRPr/>
            </a:pPr>
            <a:r>
              <a:rPr lang="en-US" sz="2000" b="1" smtClean="0">
                <a:solidFill>
                  <a:schemeClr val="hlink"/>
                </a:solidFill>
                <a:latin typeface="Courier New" pitchFamily="-65" charset="0"/>
              </a:rPr>
              <a:t>  pthread_mutex_init(&amp;amutex, NULL);</a:t>
            </a:r>
          </a:p>
          <a:p>
            <a:pPr eaLnBrk="1" fontAlgn="auto" hangingPunct="1">
              <a:spcAft>
                <a:spcPts val="0"/>
              </a:spcAft>
              <a:buFont typeface="Arial" pitchFamily="34" charset="0"/>
              <a:buChar char="•"/>
              <a:defRPr/>
            </a:pPr>
            <a:r>
              <a:rPr lang="en-US" smtClean="0"/>
              <a:t>To use it:</a:t>
            </a:r>
          </a:p>
          <a:p>
            <a:pPr eaLnBrk="1" fontAlgn="auto" hangingPunct="1">
              <a:spcAft>
                <a:spcPts val="0"/>
              </a:spcAft>
              <a:buFontTx/>
              <a:buNone/>
              <a:defRPr/>
            </a:pPr>
            <a:r>
              <a:rPr lang="en-US" sz="2000" b="1" smtClean="0">
                <a:solidFill>
                  <a:schemeClr val="hlink"/>
                </a:solidFill>
                <a:latin typeface="Courier New" pitchFamily="-65" charset="0"/>
              </a:rPr>
              <a:t>  int pthread_mutex_lock(amutex);</a:t>
            </a:r>
          </a:p>
          <a:p>
            <a:pPr eaLnBrk="1" fontAlgn="auto" hangingPunct="1">
              <a:spcAft>
                <a:spcPts val="0"/>
              </a:spcAft>
              <a:buFontTx/>
              <a:buNone/>
              <a:defRPr/>
            </a:pPr>
            <a:r>
              <a:rPr lang="en-US" sz="2000" b="1" smtClean="0">
                <a:solidFill>
                  <a:schemeClr val="hlink"/>
                </a:solidFill>
                <a:latin typeface="Courier New" pitchFamily="-65" charset="0"/>
              </a:rPr>
              <a:t>  int pthread_mutex_unlock(amutex);</a:t>
            </a:r>
            <a:endParaRPr lang="en-US" sz="2000" b="1" smtClean="0">
              <a:solidFill>
                <a:schemeClr val="hlink"/>
              </a:solidFill>
            </a:endParaRPr>
          </a:p>
          <a:p>
            <a:pPr eaLnBrk="1" fontAlgn="auto" hangingPunct="1">
              <a:spcAft>
                <a:spcPts val="0"/>
              </a:spcAft>
              <a:buFont typeface="Arial" pitchFamily="34" charset="0"/>
              <a:buChar char="•"/>
              <a:defRPr/>
            </a:pPr>
            <a:r>
              <a:rPr lang="en-US" smtClean="0"/>
              <a:t>To deallocate a mutex</a:t>
            </a:r>
          </a:p>
          <a:p>
            <a:pPr eaLnBrk="1" fontAlgn="auto" hangingPunct="1">
              <a:spcAft>
                <a:spcPts val="0"/>
              </a:spcAft>
              <a:buFontTx/>
              <a:buNone/>
              <a:defRPr/>
            </a:pPr>
            <a:r>
              <a:rPr lang="en-US" sz="2000" b="1" smtClean="0">
                <a:solidFill>
                  <a:schemeClr val="hlink"/>
                </a:solidFill>
                <a:latin typeface="Courier New" pitchFamily="-65" charset="0"/>
                <a:cs typeface="Courier New" pitchFamily="-65" charset="0"/>
              </a:rPr>
              <a:t>  </a:t>
            </a:r>
            <a:r>
              <a:rPr lang="en-US" sz="2000" b="1" smtClean="0">
                <a:solidFill>
                  <a:schemeClr val="hlink"/>
                </a:solidFill>
                <a:latin typeface="Courier New" pitchFamily="-65" charset="0"/>
              </a:rPr>
              <a:t>int pthread_mutex_destroy(pthread_mutex_t *mutex);</a:t>
            </a:r>
            <a:endParaRPr lang="en-US" sz="2000" smtClean="0">
              <a:latin typeface="Courier New" pitchFamily="-65" charset="0"/>
            </a:endParaRPr>
          </a:p>
          <a:p>
            <a:pPr eaLnBrk="1" fontAlgn="auto" hangingPunct="1">
              <a:spcAft>
                <a:spcPts val="0"/>
              </a:spcAft>
              <a:buFont typeface="Arial" pitchFamily="34" charset="0"/>
              <a:buChar char="•"/>
              <a:defRPr/>
            </a:pPr>
            <a:r>
              <a:rPr lang="en-US" smtClean="0"/>
              <a:t>Multiple mutexes may be held, but can lead to deadlock:</a:t>
            </a:r>
          </a:p>
          <a:p>
            <a:pPr eaLnBrk="1" fontAlgn="auto" hangingPunct="1">
              <a:spcAft>
                <a:spcPts val="0"/>
              </a:spcAft>
              <a:buFontTx/>
              <a:buNone/>
              <a:defRPr/>
            </a:pPr>
            <a:r>
              <a:rPr lang="en-US" sz="2000" b="1" smtClean="0">
                <a:solidFill>
                  <a:schemeClr val="hlink"/>
                </a:solidFill>
                <a:latin typeface="Courier New" pitchFamily="-65" charset="0"/>
                <a:cs typeface="Courier New" pitchFamily="-65" charset="0"/>
              </a:rPr>
              <a:t>         thread1           thread2</a:t>
            </a:r>
          </a:p>
          <a:p>
            <a:pPr eaLnBrk="1" fontAlgn="auto" hangingPunct="1">
              <a:spcAft>
                <a:spcPts val="0"/>
              </a:spcAft>
              <a:buFontTx/>
              <a:buNone/>
              <a:defRPr/>
            </a:pPr>
            <a:r>
              <a:rPr lang="en-US" sz="2000" b="1" smtClean="0">
                <a:solidFill>
                  <a:schemeClr val="hlink"/>
                </a:solidFill>
                <a:latin typeface="Courier New" pitchFamily="-65" charset="0"/>
                <a:cs typeface="Courier New" pitchFamily="-65" charset="0"/>
              </a:rPr>
              <a:t>         lock(a)           lock(b)</a:t>
            </a:r>
          </a:p>
          <a:p>
            <a:pPr eaLnBrk="1" fontAlgn="auto" hangingPunct="1">
              <a:spcAft>
                <a:spcPts val="0"/>
              </a:spcAft>
              <a:buFontTx/>
              <a:buNone/>
              <a:defRPr/>
            </a:pPr>
            <a:r>
              <a:rPr lang="en-US" sz="2000" b="1" smtClean="0">
                <a:solidFill>
                  <a:schemeClr val="hlink"/>
                </a:solidFill>
                <a:latin typeface="Courier New" pitchFamily="-65" charset="0"/>
                <a:cs typeface="Courier New" pitchFamily="-65" charset="0"/>
              </a:rPr>
              <a:t>         lock(b)           lock(a)</a:t>
            </a:r>
          </a:p>
        </p:txBody>
      </p:sp>
      <p:sp>
        <p:nvSpPr>
          <p:cNvPr id="6" name="Slide Number Placeholder 5"/>
          <p:cNvSpPr>
            <a:spLocks noGrp="1"/>
          </p:cNvSpPr>
          <p:nvPr>
            <p:ph type="sldNum" sz="quarter" idx="12"/>
          </p:nvPr>
        </p:nvSpPr>
        <p:spPr/>
        <p:txBody>
          <a:bodyPr/>
          <a:lstStyle/>
          <a:p>
            <a:pPr>
              <a:defRPr/>
            </a:pPr>
            <a:fld id="{6ADC86A0-E175-4065-B9D8-8A3E86FBF263}" type="slidenum">
              <a:rPr lang="en-US"/>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808038"/>
          </a:xfrm>
        </p:spPr>
        <p:txBody>
          <a:bodyPr/>
          <a:lstStyle/>
          <a:p>
            <a:pPr eaLnBrk="1" hangingPunct="1"/>
            <a:r>
              <a:rPr lang="en-US" sz="3600" smtClean="0"/>
              <a:t>Summary of Programming with Threads</a:t>
            </a:r>
          </a:p>
        </p:txBody>
      </p:sp>
      <p:sp>
        <p:nvSpPr>
          <p:cNvPr id="19459" name="Rectangle 3"/>
          <p:cNvSpPr>
            <a:spLocks noGrp="1" noChangeArrowheads="1"/>
          </p:cNvSpPr>
          <p:nvPr>
            <p:ph type="body" idx="1"/>
          </p:nvPr>
        </p:nvSpPr>
        <p:spPr>
          <a:xfrm>
            <a:off x="609600" y="914400"/>
            <a:ext cx="8275638" cy="4741863"/>
          </a:xfrm>
        </p:spPr>
        <p:txBody>
          <a:bodyPr rtlCol="0">
            <a:normAutofit fontScale="77500" lnSpcReduction="20000"/>
          </a:bodyPr>
          <a:lstStyle/>
          <a:p>
            <a:pPr eaLnBrk="1" fontAlgn="auto" hangingPunct="1">
              <a:spcAft>
                <a:spcPts val="0"/>
              </a:spcAft>
              <a:buFont typeface="Arial" pitchFamily="34" charset="0"/>
              <a:buChar char="•"/>
              <a:defRPr/>
            </a:pPr>
            <a:r>
              <a:rPr lang="en-US" smtClean="0"/>
              <a:t>POSIX Threads are based on OS features</a:t>
            </a:r>
          </a:p>
          <a:p>
            <a:pPr lvl="1" eaLnBrk="1" fontAlgn="auto" hangingPunct="1">
              <a:spcAft>
                <a:spcPts val="0"/>
              </a:spcAft>
              <a:buFont typeface="Arial" pitchFamily="34" charset="0"/>
              <a:buChar char="–"/>
              <a:defRPr/>
            </a:pPr>
            <a:r>
              <a:rPr lang="en-US" smtClean="0">
                <a:ea typeface="ＭＳ Ｐゴシック" pitchFamily="-65" charset="-128"/>
              </a:rPr>
              <a:t>Can be used from multiple languages (need appropriate header)</a:t>
            </a:r>
          </a:p>
          <a:p>
            <a:pPr lvl="1" eaLnBrk="1" fontAlgn="auto" hangingPunct="1">
              <a:spcAft>
                <a:spcPts val="0"/>
              </a:spcAft>
              <a:buFont typeface="Arial" pitchFamily="34" charset="0"/>
              <a:buChar char="–"/>
              <a:defRPr/>
            </a:pPr>
            <a:r>
              <a:rPr lang="en-US" smtClean="0">
                <a:ea typeface="ＭＳ Ｐゴシック" pitchFamily="-65" charset="-128"/>
              </a:rPr>
              <a:t>Familiar language for most programmers</a:t>
            </a:r>
          </a:p>
          <a:p>
            <a:pPr lvl="1" eaLnBrk="1" fontAlgn="auto" hangingPunct="1">
              <a:spcAft>
                <a:spcPts val="0"/>
              </a:spcAft>
              <a:buFont typeface="Arial" pitchFamily="34" charset="0"/>
              <a:buChar char="–"/>
              <a:defRPr/>
            </a:pPr>
            <a:r>
              <a:rPr lang="en-US" smtClean="0">
                <a:ea typeface="ＭＳ Ｐゴシック" pitchFamily="-65" charset="-128"/>
              </a:rPr>
              <a:t>Ability to shared data is convenient</a:t>
            </a:r>
          </a:p>
          <a:p>
            <a:pPr eaLnBrk="1" fontAlgn="auto" hangingPunct="1">
              <a:spcAft>
                <a:spcPts val="0"/>
              </a:spcAft>
              <a:buFont typeface="Arial" pitchFamily="34" charset="0"/>
              <a:buChar char="•"/>
              <a:defRPr/>
            </a:pPr>
            <a:endParaRPr lang="en-US" smtClean="0"/>
          </a:p>
          <a:p>
            <a:pPr eaLnBrk="1" fontAlgn="auto" hangingPunct="1">
              <a:spcAft>
                <a:spcPts val="0"/>
              </a:spcAft>
              <a:buFont typeface="Arial" pitchFamily="34" charset="0"/>
              <a:buChar char="•"/>
              <a:defRPr/>
            </a:pPr>
            <a:r>
              <a:rPr lang="en-US" smtClean="0"/>
              <a:t>Pitfalls</a:t>
            </a:r>
          </a:p>
          <a:p>
            <a:pPr lvl="1" eaLnBrk="1" fontAlgn="auto" hangingPunct="1">
              <a:spcAft>
                <a:spcPts val="0"/>
              </a:spcAft>
              <a:buFont typeface="Arial" pitchFamily="34" charset="0"/>
              <a:buChar char="–"/>
              <a:defRPr/>
            </a:pPr>
            <a:r>
              <a:rPr lang="en-US" smtClean="0">
                <a:ea typeface="ＭＳ Ｐゴシック" pitchFamily="-65" charset="-128"/>
              </a:rPr>
              <a:t>Data race bugs are very nasty to find because they can be intermittent </a:t>
            </a:r>
          </a:p>
          <a:p>
            <a:pPr lvl="1" eaLnBrk="1" fontAlgn="auto" hangingPunct="1">
              <a:spcAft>
                <a:spcPts val="0"/>
              </a:spcAft>
              <a:buFont typeface="Arial" pitchFamily="34" charset="0"/>
              <a:buChar char="–"/>
              <a:defRPr/>
            </a:pPr>
            <a:r>
              <a:rPr lang="en-US" smtClean="0">
                <a:ea typeface="ＭＳ Ｐゴシック" pitchFamily="-65" charset="-128"/>
              </a:rPr>
              <a:t>Deadlocks are usually easier, but can also be intermittent</a:t>
            </a:r>
          </a:p>
          <a:p>
            <a:pPr lvl="1" eaLnBrk="1" fontAlgn="auto" hangingPunct="1">
              <a:spcAft>
                <a:spcPts val="0"/>
              </a:spcAft>
              <a:buFont typeface="Arial" pitchFamily="34" charset="0"/>
              <a:buChar char="–"/>
              <a:defRPr/>
            </a:pPr>
            <a:endParaRPr lang="en-US" smtClean="0">
              <a:ea typeface="ＭＳ Ｐゴシック" pitchFamily="-65" charset="-128"/>
            </a:endParaRPr>
          </a:p>
          <a:p>
            <a:pPr eaLnBrk="1" fontAlgn="auto" hangingPunct="1">
              <a:spcAft>
                <a:spcPts val="0"/>
              </a:spcAft>
              <a:buFont typeface="Arial" pitchFamily="34" charset="0"/>
              <a:buChar char="•"/>
              <a:defRPr/>
            </a:pPr>
            <a:r>
              <a:rPr lang="en-US" b="1" smtClean="0">
                <a:solidFill>
                  <a:srgbClr val="CC3300"/>
                </a:solidFill>
              </a:rPr>
              <a:t>OpenMP</a:t>
            </a:r>
            <a:r>
              <a:rPr lang="en-US" smtClean="0"/>
              <a:t> is commonly used today as a simpler alternative, but it is more restrictive</a:t>
            </a:r>
          </a:p>
        </p:txBody>
      </p:sp>
      <p:sp>
        <p:nvSpPr>
          <p:cNvPr id="6" name="Slide Number Placeholder 5"/>
          <p:cNvSpPr>
            <a:spLocks noGrp="1"/>
          </p:cNvSpPr>
          <p:nvPr>
            <p:ph type="sldNum" sz="quarter" idx="12"/>
          </p:nvPr>
        </p:nvSpPr>
        <p:spPr/>
        <p:txBody>
          <a:bodyPr/>
          <a:lstStyle/>
          <a:p>
            <a:pPr>
              <a:defRPr/>
            </a:pPr>
            <a:fld id="{5C231973-303F-43AA-B1EA-BC9004F3172D}"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OpenMP Motivation</a:t>
            </a:r>
          </a:p>
        </p:txBody>
      </p:sp>
      <p:sp>
        <p:nvSpPr>
          <p:cNvPr id="20483" name="Rectangle 3"/>
          <p:cNvSpPr>
            <a:spLocks noGrp="1" noChangeArrowheads="1"/>
          </p:cNvSpPr>
          <p:nvPr>
            <p:ph type="body" idx="1"/>
          </p:nvPr>
        </p:nvSpPr>
        <p:spPr>
          <a:xfrm>
            <a:off x="609600" y="914400"/>
            <a:ext cx="8001000" cy="5146675"/>
          </a:xfrm>
        </p:spPr>
        <p:txBody>
          <a:bodyPr rtlCol="0">
            <a:normAutofit fontScale="77500" lnSpcReduction="20000"/>
          </a:bodyPr>
          <a:lstStyle/>
          <a:p>
            <a:pPr eaLnBrk="1" fontAlgn="auto" hangingPunct="1">
              <a:spcAft>
                <a:spcPts val="0"/>
              </a:spcAft>
              <a:buFontTx/>
              <a:buNone/>
              <a:defRPr/>
            </a:pPr>
            <a:endParaRPr lang="en-US" smtClean="0"/>
          </a:p>
          <a:p>
            <a:pPr eaLnBrk="1" fontAlgn="auto" hangingPunct="1">
              <a:spcAft>
                <a:spcPts val="0"/>
              </a:spcAft>
              <a:buFont typeface="Arial" pitchFamily="34" charset="0"/>
              <a:buChar char="•"/>
              <a:defRPr/>
            </a:pPr>
            <a:r>
              <a:rPr lang="en-US" smtClean="0"/>
              <a:t>Thread libraries are hard to use</a:t>
            </a:r>
          </a:p>
          <a:p>
            <a:pPr lvl="1" eaLnBrk="1" fontAlgn="auto" hangingPunct="1">
              <a:spcAft>
                <a:spcPts val="0"/>
              </a:spcAft>
              <a:buFont typeface="Arial" pitchFamily="34" charset="0"/>
              <a:buChar char="–"/>
              <a:defRPr/>
            </a:pPr>
            <a:r>
              <a:rPr lang="en-US" smtClean="0">
                <a:ea typeface="ＭＳ Ｐゴシック" pitchFamily="-65" charset="-128"/>
              </a:rPr>
              <a:t>P-Threads/Solaris threads have many library calls for initialization, synchronization, thread creation, condition variables, etc.</a:t>
            </a:r>
          </a:p>
          <a:p>
            <a:pPr lvl="1" eaLnBrk="1" fontAlgn="auto" hangingPunct="1">
              <a:spcAft>
                <a:spcPts val="0"/>
              </a:spcAft>
              <a:buFont typeface="Arial" pitchFamily="34" charset="0"/>
              <a:buChar char="–"/>
              <a:defRPr/>
            </a:pPr>
            <a:r>
              <a:rPr lang="en-US" smtClean="0">
                <a:ea typeface="ＭＳ Ｐゴシック" pitchFamily="-65" charset="-128"/>
              </a:rPr>
              <a:t>Programmer must code with multiple threads in mind</a:t>
            </a:r>
          </a:p>
          <a:p>
            <a:pPr eaLnBrk="1" fontAlgn="auto" hangingPunct="1">
              <a:spcAft>
                <a:spcPts val="0"/>
              </a:spcAft>
              <a:buFont typeface="Arial" pitchFamily="34" charset="0"/>
              <a:buChar char="•"/>
              <a:defRPr/>
            </a:pPr>
            <a:r>
              <a:rPr lang="en-US" smtClean="0"/>
              <a:t>Synchronization between threads introduces a new dimension of program correctness</a:t>
            </a:r>
          </a:p>
          <a:p>
            <a:pPr eaLnBrk="1" fontAlgn="auto" hangingPunct="1">
              <a:spcAft>
                <a:spcPts val="0"/>
              </a:spcAft>
              <a:buFont typeface="Arial" pitchFamily="34" charset="0"/>
              <a:buChar char="•"/>
              <a:defRPr/>
            </a:pPr>
            <a:r>
              <a:rPr lang="en-US" smtClean="0"/>
              <a:t>Wouldn’t it be nice to write serial programs and somehow parallelize them “automatically”?</a:t>
            </a:r>
          </a:p>
          <a:p>
            <a:pPr lvl="1" eaLnBrk="1" fontAlgn="auto" hangingPunct="1">
              <a:spcAft>
                <a:spcPts val="0"/>
              </a:spcAft>
              <a:buFont typeface="Arial" pitchFamily="34" charset="0"/>
              <a:buChar char="–"/>
              <a:defRPr/>
            </a:pPr>
            <a:r>
              <a:rPr lang="en-US" smtClean="0">
                <a:ea typeface="ＭＳ Ｐゴシック" pitchFamily="-65" charset="-128"/>
              </a:rPr>
              <a:t>OpenMP can parallelize many serial programs with relatively few annotations that specify parallelism and independence</a:t>
            </a:r>
          </a:p>
          <a:p>
            <a:pPr lvl="1" eaLnBrk="1" fontAlgn="auto" hangingPunct="1">
              <a:spcAft>
                <a:spcPts val="0"/>
              </a:spcAft>
              <a:buFont typeface="Arial" pitchFamily="34" charset="0"/>
              <a:buChar char="–"/>
              <a:defRPr/>
            </a:pPr>
            <a:r>
              <a:rPr lang="en-US" smtClean="0">
                <a:ea typeface="ＭＳ Ｐゴシック" pitchFamily="-65" charset="-128"/>
              </a:rPr>
              <a:t>It is not automatic: you can still make errors in your annotations</a:t>
            </a:r>
          </a:p>
        </p:txBody>
      </p:sp>
      <p:sp>
        <p:nvSpPr>
          <p:cNvPr id="6" name="Slide Number Placeholder 5"/>
          <p:cNvSpPr>
            <a:spLocks noGrp="1"/>
          </p:cNvSpPr>
          <p:nvPr>
            <p:ph type="sldNum" sz="quarter" idx="12"/>
          </p:nvPr>
        </p:nvSpPr>
        <p:spPr/>
        <p:txBody>
          <a:bodyPr/>
          <a:lstStyle/>
          <a:p>
            <a:pPr>
              <a:defRPr/>
            </a:pPr>
            <a:fld id="{3C3B12DA-D034-4AF6-B354-CA1AEFB5FB8A}"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76200"/>
            <a:ext cx="8229600" cy="838200"/>
          </a:xfrm>
        </p:spPr>
        <p:txBody>
          <a:bodyPr/>
          <a:lstStyle/>
          <a:p>
            <a:pPr eaLnBrk="1" hangingPunct="1"/>
            <a:r>
              <a:rPr lang="en-US" smtClean="0"/>
              <a:t>Topics</a:t>
            </a:r>
          </a:p>
        </p:txBody>
      </p:sp>
      <p:sp>
        <p:nvSpPr>
          <p:cNvPr id="4099" name="Content Placeholder 2"/>
          <p:cNvSpPr>
            <a:spLocks noGrp="1"/>
          </p:cNvSpPr>
          <p:nvPr>
            <p:ph idx="1"/>
          </p:nvPr>
        </p:nvSpPr>
        <p:spPr>
          <a:xfrm>
            <a:off x="609600" y="914400"/>
            <a:ext cx="8001000" cy="5562600"/>
          </a:xfrm>
        </p:spPr>
        <p:txBody>
          <a:bodyPr/>
          <a:lstStyle/>
          <a:p>
            <a:pPr eaLnBrk="1" hangingPunct="1"/>
            <a:r>
              <a:rPr lang="en-US" sz="3000" smtClean="0"/>
              <a:t>Data and Task Parallelism</a:t>
            </a:r>
          </a:p>
          <a:p>
            <a:pPr eaLnBrk="1" hangingPunct="1"/>
            <a:r>
              <a:rPr lang="en-US" sz="3000" smtClean="0"/>
              <a:t>Brief Overview of POSIX Threads</a:t>
            </a:r>
          </a:p>
          <a:p>
            <a:pPr eaLnBrk="1" hangingPunct="1"/>
            <a:r>
              <a:rPr lang="en-US" sz="3000" smtClean="0"/>
              <a:t>Data Parallelism in OpenMP</a:t>
            </a:r>
          </a:p>
          <a:p>
            <a:pPr lvl="1" eaLnBrk="1" hangingPunct="1"/>
            <a:r>
              <a:rPr lang="en-US" sz="2600" smtClean="0">
                <a:ea typeface="ＭＳ Ｐゴシック" pitchFamily="34" charset="-128"/>
              </a:rPr>
              <a:t>Expressing Parallel Loops</a:t>
            </a:r>
          </a:p>
          <a:p>
            <a:pPr lvl="1" eaLnBrk="1" hangingPunct="1"/>
            <a:r>
              <a:rPr lang="en-US" sz="2600" smtClean="0">
                <a:ea typeface="ＭＳ Ｐゴシック" pitchFamily="34" charset="-128"/>
              </a:rPr>
              <a:t>Parallel Regions (SPMD)</a:t>
            </a:r>
          </a:p>
          <a:p>
            <a:pPr lvl="1" eaLnBrk="1" hangingPunct="1"/>
            <a:r>
              <a:rPr lang="en-US" sz="2600" smtClean="0">
                <a:ea typeface="ＭＳ Ｐゴシック" pitchFamily="34" charset="-128"/>
              </a:rPr>
              <a:t>Scheduling Loops</a:t>
            </a:r>
          </a:p>
          <a:p>
            <a:pPr lvl="1" eaLnBrk="1" hangingPunct="1"/>
            <a:r>
              <a:rPr lang="en-US" sz="2600" smtClean="0">
                <a:ea typeface="ＭＳ Ｐゴシック" pitchFamily="34" charset="-128"/>
              </a:rPr>
              <a:t>Synchronization</a:t>
            </a:r>
          </a:p>
        </p:txBody>
      </p:sp>
      <p:sp>
        <p:nvSpPr>
          <p:cNvPr id="6" name="Slide Number Placeholder 5"/>
          <p:cNvSpPr>
            <a:spLocks noGrp="1"/>
          </p:cNvSpPr>
          <p:nvPr>
            <p:ph type="sldNum" sz="quarter" idx="12"/>
          </p:nvPr>
        </p:nvSpPr>
        <p:spPr/>
        <p:txBody>
          <a:bodyPr/>
          <a:lstStyle/>
          <a:p>
            <a:pPr>
              <a:defRPr/>
            </a:pPr>
            <a:fld id="{05D20E3B-F98E-4AB1-848F-5310D943775B}"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0"/>
            <a:ext cx="8534400" cy="1371600"/>
          </a:xfrm>
        </p:spPr>
        <p:txBody>
          <a:bodyPr/>
          <a:lstStyle/>
          <a:p>
            <a:pPr eaLnBrk="1" hangingPunct="1"/>
            <a:r>
              <a:rPr lang="en-US" sz="3600" smtClean="0"/>
              <a:t>OpenMP: </a:t>
            </a:r>
            <a:r>
              <a:rPr lang="en-US" sz="2800" smtClean="0"/>
              <a:t/>
            </a:r>
            <a:br>
              <a:rPr lang="en-US" sz="2800" smtClean="0"/>
            </a:br>
            <a:r>
              <a:rPr lang="en-US" sz="3000" smtClean="0"/>
              <a:t>Prevailing Shared Memory Programming Approach</a:t>
            </a:r>
          </a:p>
        </p:txBody>
      </p:sp>
      <p:sp>
        <p:nvSpPr>
          <p:cNvPr id="21507" name="Rectangle 3"/>
          <p:cNvSpPr>
            <a:spLocks noGrp="1" noChangeArrowheads="1"/>
          </p:cNvSpPr>
          <p:nvPr>
            <p:ph type="body" idx="1"/>
          </p:nvPr>
        </p:nvSpPr>
        <p:spPr>
          <a:xfrm>
            <a:off x="609600" y="1458913"/>
            <a:ext cx="8001000" cy="4484687"/>
          </a:xfrm>
        </p:spPr>
        <p:txBody>
          <a:bodyPr rtlCol="0">
            <a:normAutofit fontScale="92500" lnSpcReduction="20000"/>
          </a:bodyPr>
          <a:lstStyle/>
          <a:p>
            <a:pPr eaLnBrk="1" fontAlgn="auto" hangingPunct="1">
              <a:spcAft>
                <a:spcPts val="0"/>
              </a:spcAft>
              <a:buFont typeface="Arial" pitchFamily="34" charset="0"/>
              <a:buChar char="•"/>
              <a:defRPr/>
            </a:pPr>
            <a:r>
              <a:rPr lang="en-US" sz="3000" dirty="0" smtClean="0"/>
              <a:t>Model for parallel programming</a:t>
            </a:r>
          </a:p>
          <a:p>
            <a:pPr eaLnBrk="1" fontAlgn="auto" hangingPunct="1">
              <a:spcAft>
                <a:spcPts val="0"/>
              </a:spcAft>
              <a:buFont typeface="Arial" pitchFamily="34" charset="0"/>
              <a:buChar char="•"/>
              <a:defRPr/>
            </a:pPr>
            <a:r>
              <a:rPr lang="en-US" sz="3000" dirty="0" smtClean="0"/>
              <a:t>Shared-memory parallelism</a:t>
            </a:r>
          </a:p>
          <a:p>
            <a:pPr eaLnBrk="1" fontAlgn="auto" hangingPunct="1">
              <a:spcAft>
                <a:spcPts val="0"/>
              </a:spcAft>
              <a:buFont typeface="Arial" pitchFamily="34" charset="0"/>
              <a:buChar char="•"/>
              <a:defRPr/>
            </a:pPr>
            <a:r>
              <a:rPr lang="en-US" sz="3000" dirty="0" smtClean="0"/>
              <a:t>Portable across shared-memory architectures</a:t>
            </a:r>
          </a:p>
          <a:p>
            <a:pPr eaLnBrk="1" fontAlgn="auto" hangingPunct="1">
              <a:spcAft>
                <a:spcPts val="0"/>
              </a:spcAft>
              <a:buFont typeface="Arial" pitchFamily="34" charset="0"/>
              <a:buChar char="•"/>
              <a:defRPr/>
            </a:pPr>
            <a:r>
              <a:rPr lang="en-US" sz="3000" dirty="0" smtClean="0"/>
              <a:t>Scalable</a:t>
            </a:r>
          </a:p>
          <a:p>
            <a:pPr eaLnBrk="1" fontAlgn="auto" hangingPunct="1">
              <a:spcAft>
                <a:spcPts val="0"/>
              </a:spcAft>
              <a:buFont typeface="Arial" pitchFamily="34" charset="0"/>
              <a:buChar char="•"/>
              <a:defRPr/>
            </a:pPr>
            <a:r>
              <a:rPr lang="en-US" sz="3000" dirty="0" smtClean="0"/>
              <a:t>Incremental parallelization</a:t>
            </a:r>
          </a:p>
          <a:p>
            <a:pPr eaLnBrk="1" fontAlgn="auto" hangingPunct="1">
              <a:spcAft>
                <a:spcPts val="0"/>
              </a:spcAft>
              <a:buFont typeface="Arial" pitchFamily="34" charset="0"/>
              <a:buChar char="•"/>
              <a:defRPr/>
            </a:pPr>
            <a:r>
              <a:rPr lang="en-US" sz="3000" dirty="0" smtClean="0"/>
              <a:t>Compiler based</a:t>
            </a:r>
          </a:p>
          <a:p>
            <a:pPr eaLnBrk="1" fontAlgn="auto" hangingPunct="1">
              <a:spcAft>
                <a:spcPts val="0"/>
              </a:spcAft>
              <a:buFont typeface="Arial" pitchFamily="34" charset="0"/>
              <a:buChar char="•"/>
              <a:defRPr/>
            </a:pPr>
            <a:r>
              <a:rPr lang="en-US" sz="3000" dirty="0" smtClean="0"/>
              <a:t>Extensions to existing programming languages (Fortran, C and C++)</a:t>
            </a:r>
          </a:p>
          <a:p>
            <a:pPr lvl="1" eaLnBrk="1" fontAlgn="auto" hangingPunct="1">
              <a:spcAft>
                <a:spcPts val="0"/>
              </a:spcAft>
              <a:buFont typeface="Arial" pitchFamily="34" charset="0"/>
              <a:buChar char="–"/>
              <a:defRPr/>
            </a:pPr>
            <a:r>
              <a:rPr lang="en-US" sz="2600" dirty="0" smtClean="0">
                <a:ea typeface="ＭＳ Ｐゴシック" pitchFamily="-65" charset="-128"/>
              </a:rPr>
              <a:t>mainly by directives</a:t>
            </a:r>
          </a:p>
          <a:p>
            <a:pPr lvl="1" eaLnBrk="1" fontAlgn="auto" hangingPunct="1">
              <a:spcAft>
                <a:spcPts val="0"/>
              </a:spcAft>
              <a:buFont typeface="Arial" pitchFamily="34" charset="0"/>
              <a:buChar char="–"/>
              <a:defRPr/>
            </a:pPr>
            <a:r>
              <a:rPr lang="en-US" dirty="0" smtClean="0">
                <a:ea typeface="ＭＳ Ｐゴシック" pitchFamily="-65" charset="-128"/>
              </a:rPr>
              <a:t>a few library routines</a:t>
            </a:r>
          </a:p>
        </p:txBody>
      </p:sp>
      <p:sp>
        <p:nvSpPr>
          <p:cNvPr id="22532" name="Text Box 4"/>
          <p:cNvSpPr txBox="1">
            <a:spLocks noChangeArrowheads="1"/>
          </p:cNvSpPr>
          <p:nvPr/>
        </p:nvSpPr>
        <p:spPr bwMode="auto">
          <a:xfrm>
            <a:off x="974725" y="6003925"/>
            <a:ext cx="3994150" cy="396875"/>
          </a:xfrm>
          <a:prstGeom prst="rect">
            <a:avLst/>
          </a:prstGeom>
          <a:noFill/>
          <a:ln w="12700">
            <a:noFill/>
            <a:miter lim="800000"/>
            <a:headEnd/>
            <a:tailEnd/>
          </a:ln>
        </p:spPr>
        <p:txBody>
          <a:bodyPr wrap="none">
            <a:spAutoFit/>
          </a:bodyPr>
          <a:lstStyle/>
          <a:p>
            <a:pPr eaLnBrk="0" hangingPunct="0"/>
            <a:r>
              <a:rPr lang="en-US" sz="2000">
                <a:latin typeface="Calibri" pitchFamily="34" charset="0"/>
              </a:rPr>
              <a:t>See http://www.openmp.org</a:t>
            </a:r>
          </a:p>
        </p:txBody>
      </p:sp>
      <p:sp>
        <p:nvSpPr>
          <p:cNvPr id="7" name="Slide Number Placeholder 6"/>
          <p:cNvSpPr>
            <a:spLocks noGrp="1"/>
          </p:cNvSpPr>
          <p:nvPr>
            <p:ph type="sldNum" sz="quarter" idx="12"/>
          </p:nvPr>
        </p:nvSpPr>
        <p:spPr/>
        <p:txBody>
          <a:bodyPr/>
          <a:lstStyle/>
          <a:p>
            <a:pPr>
              <a:defRPr/>
            </a:pPr>
            <a:fld id="{7D202782-B7AB-4E7D-B221-26244BAACCC2}"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808038"/>
          </a:xfrm>
        </p:spPr>
        <p:txBody>
          <a:bodyPr/>
          <a:lstStyle/>
          <a:p>
            <a:pPr eaLnBrk="1" hangingPunct="1"/>
            <a:r>
              <a:rPr lang="en-US" smtClean="0"/>
              <a:t>A Programmer’s View of OpenMP</a:t>
            </a:r>
          </a:p>
        </p:txBody>
      </p:sp>
      <p:sp>
        <p:nvSpPr>
          <p:cNvPr id="22531" name="Rectangle 3"/>
          <p:cNvSpPr>
            <a:spLocks noGrp="1" noChangeArrowheads="1"/>
          </p:cNvSpPr>
          <p:nvPr>
            <p:ph type="body" idx="1"/>
          </p:nvPr>
        </p:nvSpPr>
        <p:spPr>
          <a:xfrm>
            <a:off x="609600" y="914400"/>
            <a:ext cx="8351838" cy="5170488"/>
          </a:xfrm>
        </p:spPr>
        <p:txBody>
          <a:bodyPr rtlCol="0">
            <a:normAutofit fontScale="92500" lnSpcReduction="10000"/>
          </a:bodyPr>
          <a:lstStyle/>
          <a:p>
            <a:pPr eaLnBrk="1" fontAlgn="auto" hangingPunct="1">
              <a:lnSpc>
                <a:spcPct val="80000"/>
              </a:lnSpc>
              <a:spcAft>
                <a:spcPts val="0"/>
              </a:spcAft>
              <a:buFont typeface="Arial" pitchFamily="34" charset="0"/>
              <a:buChar char="•"/>
              <a:defRPr/>
            </a:pPr>
            <a:r>
              <a:rPr lang="en-US" dirty="0" err="1" smtClean="0"/>
              <a:t>OpenMP</a:t>
            </a:r>
            <a:r>
              <a:rPr lang="en-US" dirty="0" smtClean="0"/>
              <a:t> is a portable, threaded, shared-memory programming </a:t>
            </a:r>
            <a:r>
              <a:rPr lang="en-US" i="1" dirty="0" smtClean="0"/>
              <a:t>specification</a:t>
            </a:r>
            <a:r>
              <a:rPr lang="en-US" dirty="0" smtClean="0"/>
              <a:t> with “light” syntax</a:t>
            </a:r>
          </a:p>
          <a:p>
            <a:pPr lvl="1" eaLnBrk="1" fontAlgn="auto" hangingPunct="1">
              <a:lnSpc>
                <a:spcPct val="80000"/>
              </a:lnSpc>
              <a:spcAft>
                <a:spcPts val="0"/>
              </a:spcAft>
              <a:buFont typeface="Arial" pitchFamily="34" charset="0"/>
              <a:buChar char="–"/>
              <a:defRPr/>
            </a:pPr>
            <a:r>
              <a:rPr lang="en-US" dirty="0" smtClean="0">
                <a:ea typeface="ＭＳ Ｐゴシック" pitchFamily="-65" charset="-128"/>
              </a:rPr>
              <a:t>Exact behavior depends on </a:t>
            </a:r>
            <a:r>
              <a:rPr lang="en-US" dirty="0" err="1" smtClean="0">
                <a:ea typeface="ＭＳ Ｐゴシック" pitchFamily="-65" charset="-128"/>
              </a:rPr>
              <a:t>OpenMP</a:t>
            </a:r>
            <a:r>
              <a:rPr lang="en-US" dirty="0" smtClean="0">
                <a:ea typeface="ＭＳ Ｐゴシック" pitchFamily="-65" charset="-128"/>
              </a:rPr>
              <a:t> implementation!</a:t>
            </a:r>
          </a:p>
          <a:p>
            <a:pPr lvl="1" eaLnBrk="1" fontAlgn="auto" hangingPunct="1">
              <a:lnSpc>
                <a:spcPct val="80000"/>
              </a:lnSpc>
              <a:spcAft>
                <a:spcPts val="0"/>
              </a:spcAft>
              <a:buFont typeface="Arial" pitchFamily="34" charset="0"/>
              <a:buChar char="–"/>
              <a:defRPr/>
            </a:pPr>
            <a:r>
              <a:rPr lang="en-US" dirty="0" smtClean="0">
                <a:ea typeface="ＭＳ Ｐゴシック" pitchFamily="-65" charset="-128"/>
              </a:rPr>
              <a:t>Requires compiler support (</a:t>
            </a:r>
            <a:r>
              <a:rPr lang="en-US" u="sng" dirty="0" smtClean="0">
                <a:ea typeface="ＭＳ Ｐゴシック" pitchFamily="-65" charset="-128"/>
              </a:rPr>
              <a:t>C/C++</a:t>
            </a:r>
            <a:r>
              <a:rPr lang="en-US" dirty="0" smtClean="0">
                <a:ea typeface="ＭＳ Ｐゴシック" pitchFamily="-65" charset="-128"/>
              </a:rPr>
              <a:t> or Fortran)</a:t>
            </a:r>
          </a:p>
          <a:p>
            <a:pPr eaLnBrk="1" fontAlgn="auto" hangingPunct="1">
              <a:lnSpc>
                <a:spcPct val="80000"/>
              </a:lnSpc>
              <a:spcAft>
                <a:spcPts val="0"/>
              </a:spcAft>
              <a:buFont typeface="Arial" pitchFamily="34" charset="0"/>
              <a:buChar char="•"/>
              <a:defRPr/>
            </a:pPr>
            <a:r>
              <a:rPr lang="en-US" dirty="0" err="1" smtClean="0"/>
              <a:t>OpenMP</a:t>
            </a:r>
            <a:r>
              <a:rPr lang="en-US" dirty="0" smtClean="0"/>
              <a:t> will:</a:t>
            </a:r>
          </a:p>
          <a:p>
            <a:pPr lvl="1" eaLnBrk="1" fontAlgn="auto" hangingPunct="1">
              <a:lnSpc>
                <a:spcPct val="80000"/>
              </a:lnSpc>
              <a:spcAft>
                <a:spcPts val="0"/>
              </a:spcAft>
              <a:buFont typeface="Arial" pitchFamily="34" charset="0"/>
              <a:buChar char="–"/>
              <a:defRPr/>
            </a:pPr>
            <a:r>
              <a:rPr lang="en-US" dirty="0" smtClean="0">
                <a:ea typeface="ＭＳ Ｐゴシック" pitchFamily="-65" charset="-128"/>
              </a:rPr>
              <a:t>Allow a programmer to separate a program into </a:t>
            </a:r>
            <a:r>
              <a:rPr lang="en-US" i="1" dirty="0" smtClean="0">
                <a:ea typeface="ＭＳ Ｐゴシック" pitchFamily="-65" charset="-128"/>
              </a:rPr>
              <a:t>serial regions</a:t>
            </a:r>
            <a:r>
              <a:rPr lang="en-US" dirty="0" smtClean="0">
                <a:ea typeface="ＭＳ Ｐゴシック" pitchFamily="-65" charset="-128"/>
              </a:rPr>
              <a:t> and </a:t>
            </a:r>
            <a:r>
              <a:rPr lang="en-US" i="1" dirty="0" smtClean="0">
                <a:ea typeface="ＭＳ Ｐゴシック" pitchFamily="-65" charset="-128"/>
              </a:rPr>
              <a:t>parallel regions, </a:t>
            </a:r>
            <a:r>
              <a:rPr lang="en-US" dirty="0" smtClean="0">
                <a:ea typeface="ＭＳ Ｐゴシック" pitchFamily="-65" charset="-128"/>
              </a:rPr>
              <a:t>rather than concurrently-executing threads</a:t>
            </a:r>
            <a:r>
              <a:rPr lang="en-US" i="1" dirty="0" smtClean="0">
                <a:ea typeface="ＭＳ Ｐゴシック" pitchFamily="-65" charset="-128"/>
              </a:rPr>
              <a:t>.</a:t>
            </a:r>
          </a:p>
          <a:p>
            <a:pPr lvl="1" eaLnBrk="1" fontAlgn="auto" hangingPunct="1">
              <a:lnSpc>
                <a:spcPct val="80000"/>
              </a:lnSpc>
              <a:spcAft>
                <a:spcPts val="0"/>
              </a:spcAft>
              <a:buFont typeface="Arial" pitchFamily="34" charset="0"/>
              <a:buChar char="–"/>
              <a:defRPr/>
            </a:pPr>
            <a:r>
              <a:rPr lang="en-US" dirty="0" smtClean="0">
                <a:ea typeface="ＭＳ Ｐゴシック" pitchFamily="-65" charset="-128"/>
              </a:rPr>
              <a:t>Hide stack management</a:t>
            </a:r>
          </a:p>
          <a:p>
            <a:pPr lvl="1" eaLnBrk="1" fontAlgn="auto" hangingPunct="1">
              <a:lnSpc>
                <a:spcPct val="80000"/>
              </a:lnSpc>
              <a:spcAft>
                <a:spcPts val="0"/>
              </a:spcAft>
              <a:buFont typeface="Arial" pitchFamily="34" charset="0"/>
              <a:buChar char="–"/>
              <a:defRPr/>
            </a:pPr>
            <a:r>
              <a:rPr lang="en-US" dirty="0" smtClean="0">
                <a:ea typeface="ＭＳ Ｐゴシック" pitchFamily="-65" charset="-128"/>
              </a:rPr>
              <a:t>Provide synchronization constructs</a:t>
            </a:r>
          </a:p>
          <a:p>
            <a:pPr eaLnBrk="1" fontAlgn="auto" hangingPunct="1">
              <a:lnSpc>
                <a:spcPct val="80000"/>
              </a:lnSpc>
              <a:spcAft>
                <a:spcPts val="0"/>
              </a:spcAft>
              <a:buFont typeface="Arial" pitchFamily="34" charset="0"/>
              <a:buChar char="•"/>
              <a:defRPr/>
            </a:pPr>
            <a:r>
              <a:rPr lang="en-US" dirty="0" err="1" smtClean="0"/>
              <a:t>OpenMP</a:t>
            </a:r>
            <a:r>
              <a:rPr lang="en-US" dirty="0" smtClean="0"/>
              <a:t> will not:</a:t>
            </a:r>
          </a:p>
          <a:p>
            <a:pPr lvl="1" eaLnBrk="1" fontAlgn="auto" hangingPunct="1">
              <a:lnSpc>
                <a:spcPct val="80000"/>
              </a:lnSpc>
              <a:spcAft>
                <a:spcPts val="0"/>
              </a:spcAft>
              <a:buFont typeface="Arial" pitchFamily="34" charset="0"/>
              <a:buChar char="–"/>
              <a:defRPr/>
            </a:pPr>
            <a:r>
              <a:rPr lang="en-US" dirty="0" smtClean="0">
                <a:ea typeface="ＭＳ Ｐゴシック" pitchFamily="-65" charset="-128"/>
              </a:rPr>
              <a:t>Parallelize automatically</a:t>
            </a:r>
          </a:p>
          <a:p>
            <a:pPr lvl="1" eaLnBrk="1" fontAlgn="auto" hangingPunct="1">
              <a:lnSpc>
                <a:spcPct val="80000"/>
              </a:lnSpc>
              <a:spcAft>
                <a:spcPts val="0"/>
              </a:spcAft>
              <a:buFont typeface="Arial" pitchFamily="34" charset="0"/>
              <a:buChar char="–"/>
              <a:defRPr/>
            </a:pPr>
            <a:r>
              <a:rPr lang="en-US" dirty="0" smtClean="0">
                <a:ea typeface="ＭＳ Ｐゴシック" pitchFamily="-65" charset="-128"/>
              </a:rPr>
              <a:t>Guarantee speedup</a:t>
            </a:r>
          </a:p>
          <a:p>
            <a:pPr lvl="1" eaLnBrk="1" fontAlgn="auto" hangingPunct="1">
              <a:lnSpc>
                <a:spcPct val="80000"/>
              </a:lnSpc>
              <a:spcAft>
                <a:spcPts val="0"/>
              </a:spcAft>
              <a:buFont typeface="Arial" pitchFamily="34" charset="0"/>
              <a:buChar char="–"/>
              <a:defRPr/>
            </a:pPr>
            <a:r>
              <a:rPr lang="en-US" dirty="0" smtClean="0">
                <a:ea typeface="ＭＳ Ｐゴシック" pitchFamily="-65" charset="-128"/>
              </a:rPr>
              <a:t>Provide freedom from data races</a:t>
            </a:r>
          </a:p>
        </p:txBody>
      </p:sp>
      <p:sp>
        <p:nvSpPr>
          <p:cNvPr id="6" name="Slide Number Placeholder 5"/>
          <p:cNvSpPr>
            <a:spLocks noGrp="1"/>
          </p:cNvSpPr>
          <p:nvPr>
            <p:ph type="sldNum" sz="quarter" idx="12"/>
          </p:nvPr>
        </p:nvSpPr>
        <p:spPr/>
        <p:txBody>
          <a:bodyPr/>
          <a:lstStyle/>
          <a:p>
            <a:pPr>
              <a:defRPr/>
            </a:pPr>
            <a:fld id="{D8E2A0B1-2147-4C03-9040-1DD8C6C1CE7F}"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93713" y="76200"/>
            <a:ext cx="8345487" cy="762000"/>
          </a:xfrm>
        </p:spPr>
        <p:txBody>
          <a:bodyPr/>
          <a:lstStyle/>
          <a:p>
            <a:pPr eaLnBrk="1" hangingPunct="1"/>
            <a:r>
              <a:rPr lang="en-US" sz="3200" smtClean="0"/>
              <a:t>OpenMP Data Parallel Construct: Parallel Loop</a:t>
            </a:r>
          </a:p>
        </p:txBody>
      </p:sp>
      <p:sp>
        <p:nvSpPr>
          <p:cNvPr id="23555" name="Content Placeholder 2"/>
          <p:cNvSpPr>
            <a:spLocks noGrp="1"/>
          </p:cNvSpPr>
          <p:nvPr>
            <p:ph idx="1"/>
          </p:nvPr>
        </p:nvSpPr>
        <p:spPr>
          <a:xfrm>
            <a:off x="533400" y="1181100"/>
            <a:ext cx="8305800" cy="2171700"/>
          </a:xfrm>
        </p:spPr>
        <p:txBody>
          <a:bodyPr rtlCol="0">
            <a:normAutofit fontScale="77500" lnSpcReduction="20000"/>
          </a:bodyPr>
          <a:lstStyle/>
          <a:p>
            <a:pPr eaLnBrk="1" fontAlgn="auto" hangingPunct="1">
              <a:spcAft>
                <a:spcPts val="0"/>
              </a:spcAft>
              <a:buFont typeface="Arial" pitchFamily="34" charset="0"/>
              <a:buChar char="•"/>
              <a:defRPr/>
            </a:pPr>
            <a:r>
              <a:rPr lang="en-US" dirty="0" smtClean="0"/>
              <a:t>All pragmas begin: #pragma </a:t>
            </a:r>
          </a:p>
          <a:p>
            <a:pPr eaLnBrk="1" fontAlgn="auto" hangingPunct="1">
              <a:spcAft>
                <a:spcPts val="0"/>
              </a:spcAft>
              <a:buFont typeface="Arial" pitchFamily="34" charset="0"/>
              <a:buChar char="•"/>
              <a:defRPr/>
            </a:pPr>
            <a:r>
              <a:rPr lang="en-US" dirty="0" smtClean="0"/>
              <a:t>Compiler calculates loop bounds for each thread directly from </a:t>
            </a:r>
            <a:r>
              <a:rPr lang="en-US" i="1" dirty="0" smtClean="0"/>
              <a:t>serial</a:t>
            </a:r>
            <a:r>
              <a:rPr lang="en-US" dirty="0" smtClean="0"/>
              <a:t> source (computation decomposition)</a:t>
            </a:r>
          </a:p>
          <a:p>
            <a:pPr eaLnBrk="1" fontAlgn="auto" hangingPunct="1">
              <a:spcAft>
                <a:spcPts val="0"/>
              </a:spcAft>
              <a:buFont typeface="Arial" pitchFamily="34" charset="0"/>
              <a:buChar char="•"/>
              <a:defRPr/>
            </a:pPr>
            <a:r>
              <a:rPr lang="en-US" dirty="0" smtClean="0"/>
              <a:t>Compiler also manages data partitioning of Res</a:t>
            </a:r>
          </a:p>
          <a:p>
            <a:pPr eaLnBrk="1" fontAlgn="auto" hangingPunct="1">
              <a:spcAft>
                <a:spcPts val="0"/>
              </a:spcAft>
              <a:buFont typeface="Arial" pitchFamily="34" charset="0"/>
              <a:buChar char="•"/>
              <a:defRPr/>
            </a:pPr>
            <a:r>
              <a:rPr lang="en-US" dirty="0" smtClean="0"/>
              <a:t>Synchronization also automatic (barrier)</a:t>
            </a:r>
          </a:p>
        </p:txBody>
      </p:sp>
      <p:pic>
        <p:nvPicPr>
          <p:cNvPr id="24580" name="Picture 4"/>
          <p:cNvPicPr>
            <a:picLocks noChangeAspect="1" noChangeArrowheads="1"/>
          </p:cNvPicPr>
          <p:nvPr/>
        </p:nvPicPr>
        <p:blipFill>
          <a:blip r:embed="rId2"/>
          <a:srcRect/>
          <a:stretch>
            <a:fillRect/>
          </a:stretch>
        </p:blipFill>
        <p:spPr bwMode="auto">
          <a:xfrm>
            <a:off x="1371600" y="3200400"/>
            <a:ext cx="6858000" cy="32004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8B4704A0-E7DC-4430-B4EF-D47BDC05DD15}"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OpenMP Execution Model</a:t>
            </a:r>
          </a:p>
        </p:txBody>
      </p:sp>
      <p:sp>
        <p:nvSpPr>
          <p:cNvPr id="416771" name="Rectangle 3"/>
          <p:cNvSpPr>
            <a:spLocks noGrp="1" noChangeArrowheads="1"/>
          </p:cNvSpPr>
          <p:nvPr>
            <p:ph type="body" idx="1"/>
          </p:nvPr>
        </p:nvSpPr>
        <p:spPr>
          <a:xfrm>
            <a:off x="685800" y="1295400"/>
            <a:ext cx="8229600" cy="4198938"/>
          </a:xfrm>
        </p:spPr>
        <p:txBody>
          <a:bodyPr/>
          <a:lstStyle/>
          <a:p>
            <a:pPr eaLnBrk="1" hangingPunct="1">
              <a:lnSpc>
                <a:spcPct val="90000"/>
              </a:lnSpc>
            </a:pPr>
            <a:r>
              <a:rPr lang="en-US" sz="2400" smtClean="0"/>
              <a:t>Fork-join model of parallel execution</a:t>
            </a:r>
          </a:p>
          <a:p>
            <a:pPr eaLnBrk="1" hangingPunct="1">
              <a:lnSpc>
                <a:spcPct val="90000"/>
              </a:lnSpc>
            </a:pPr>
            <a:r>
              <a:rPr lang="en-US" sz="2400" smtClean="0"/>
              <a:t>Begin execution as a single process (master thread)</a:t>
            </a:r>
          </a:p>
          <a:p>
            <a:pPr eaLnBrk="1" hangingPunct="1">
              <a:lnSpc>
                <a:spcPct val="90000"/>
              </a:lnSpc>
            </a:pPr>
            <a:r>
              <a:rPr lang="en-US" sz="2400" smtClean="0"/>
              <a:t>Start of a parallel construct:</a:t>
            </a:r>
          </a:p>
          <a:p>
            <a:pPr lvl="1" eaLnBrk="1" hangingPunct="1">
              <a:lnSpc>
                <a:spcPct val="90000"/>
              </a:lnSpc>
            </a:pPr>
            <a:r>
              <a:rPr lang="en-US" sz="2000" smtClean="0">
                <a:ea typeface="ＭＳ Ｐゴシック" pitchFamily="34" charset="-128"/>
              </a:rPr>
              <a:t>Master thread creates team of threads</a:t>
            </a:r>
          </a:p>
          <a:p>
            <a:pPr eaLnBrk="1" hangingPunct="1">
              <a:lnSpc>
                <a:spcPct val="90000"/>
              </a:lnSpc>
            </a:pPr>
            <a:r>
              <a:rPr lang="en-US" sz="2400" smtClean="0"/>
              <a:t>Completion of a parallel construct:</a:t>
            </a:r>
          </a:p>
          <a:p>
            <a:pPr lvl="1" eaLnBrk="1" hangingPunct="1">
              <a:lnSpc>
                <a:spcPct val="90000"/>
              </a:lnSpc>
            </a:pPr>
            <a:r>
              <a:rPr lang="en-US" sz="2000" smtClean="0">
                <a:ea typeface="ＭＳ Ｐゴシック" pitchFamily="34" charset="-128"/>
              </a:rPr>
              <a:t>Threads in the team synchronize -- </a:t>
            </a:r>
            <a:r>
              <a:rPr lang="en-US" sz="2000" b="1" smtClean="0">
                <a:solidFill>
                  <a:srgbClr val="CC3300"/>
                </a:solidFill>
                <a:ea typeface="ＭＳ Ｐゴシック" pitchFamily="34" charset="-128"/>
              </a:rPr>
              <a:t>implicit barrier</a:t>
            </a:r>
          </a:p>
          <a:p>
            <a:pPr eaLnBrk="1" hangingPunct="1">
              <a:lnSpc>
                <a:spcPct val="90000"/>
              </a:lnSpc>
            </a:pPr>
            <a:r>
              <a:rPr lang="en-US" sz="2400" smtClean="0"/>
              <a:t>Only master thread continues execution</a:t>
            </a:r>
          </a:p>
          <a:p>
            <a:pPr eaLnBrk="1" hangingPunct="1">
              <a:lnSpc>
                <a:spcPct val="90000"/>
              </a:lnSpc>
            </a:pPr>
            <a:r>
              <a:rPr lang="en-US" sz="2400" smtClean="0"/>
              <a:t>Implementation optimization: </a:t>
            </a:r>
          </a:p>
          <a:p>
            <a:pPr lvl="1" eaLnBrk="1" hangingPunct="1">
              <a:lnSpc>
                <a:spcPct val="90000"/>
              </a:lnSpc>
            </a:pPr>
            <a:r>
              <a:rPr lang="en-US" sz="2000" smtClean="0">
                <a:ea typeface="ＭＳ Ｐゴシック" pitchFamily="34" charset="-128"/>
              </a:rPr>
              <a:t>Worker threads spin waiting on next fork</a:t>
            </a:r>
          </a:p>
          <a:p>
            <a:pPr eaLnBrk="1" hangingPunct="1">
              <a:lnSpc>
                <a:spcPct val="90000"/>
              </a:lnSpc>
              <a:buFontTx/>
              <a:buNone/>
            </a:pPr>
            <a:endParaRPr lang="en-US" sz="2000" smtClean="0">
              <a:latin typeface="Arial" charset="0"/>
            </a:endParaRPr>
          </a:p>
        </p:txBody>
      </p:sp>
      <p:sp>
        <p:nvSpPr>
          <p:cNvPr id="416773" name="Freeform 5"/>
          <p:cNvSpPr>
            <a:spLocks/>
          </p:cNvSpPr>
          <p:nvPr/>
        </p:nvSpPr>
        <p:spPr bwMode="auto">
          <a:xfrm>
            <a:off x="6235700" y="4343400"/>
            <a:ext cx="165100" cy="381000"/>
          </a:xfrm>
          <a:custGeom>
            <a:avLst/>
            <a:gdLst>
              <a:gd name="T0" fmla="*/ 2147483647 w 104"/>
              <a:gd name="T1" fmla="*/ 0 h 240"/>
              <a:gd name="T2" fmla="*/ 2147483647 w 104"/>
              <a:gd name="T3" fmla="*/ 2147483647 h 240"/>
              <a:gd name="T4" fmla="*/ 2147483647 w 104"/>
              <a:gd name="T5" fmla="*/ 2147483647 h 240"/>
              <a:gd name="T6" fmla="*/ 2147483647 w 104"/>
              <a:gd name="T7" fmla="*/ 2147483647 h 240"/>
              <a:gd name="T8" fmla="*/ 2147483647 w 104"/>
              <a:gd name="T9" fmla="*/ 2147483647 h 240"/>
              <a:gd name="T10" fmla="*/ 0 60000 65536"/>
              <a:gd name="T11" fmla="*/ 0 60000 65536"/>
              <a:gd name="T12" fmla="*/ 0 60000 65536"/>
              <a:gd name="T13" fmla="*/ 0 60000 65536"/>
              <a:gd name="T14" fmla="*/ 0 60000 65536"/>
              <a:gd name="T15" fmla="*/ 0 w 104"/>
              <a:gd name="T16" fmla="*/ 0 h 240"/>
              <a:gd name="T17" fmla="*/ 104 w 104"/>
              <a:gd name="T18" fmla="*/ 240 h 240"/>
            </a:gdLst>
            <a:ahLst/>
            <a:cxnLst>
              <a:cxn ang="T10">
                <a:pos x="T0" y="T1"/>
              </a:cxn>
              <a:cxn ang="T11">
                <a:pos x="T2" y="T3"/>
              </a:cxn>
              <a:cxn ang="T12">
                <a:pos x="T4" y="T5"/>
              </a:cxn>
              <a:cxn ang="T13">
                <a:pos x="T6" y="T7"/>
              </a:cxn>
              <a:cxn ang="T14">
                <a:pos x="T8" y="T9"/>
              </a:cxn>
            </a:cxnLst>
            <a:rect l="T15" t="T16" r="T17" b="T18"/>
            <a:pathLst>
              <a:path w="104" h="240">
                <a:moveTo>
                  <a:pt x="56" y="0"/>
                </a:moveTo>
                <a:cubicBezTo>
                  <a:pt x="28" y="16"/>
                  <a:pt x="0" y="32"/>
                  <a:pt x="8" y="48"/>
                </a:cubicBezTo>
                <a:cubicBezTo>
                  <a:pt x="16" y="64"/>
                  <a:pt x="104" y="72"/>
                  <a:pt x="104" y="96"/>
                </a:cubicBezTo>
                <a:cubicBezTo>
                  <a:pt x="104" y="120"/>
                  <a:pt x="16" y="168"/>
                  <a:pt x="8" y="192"/>
                </a:cubicBezTo>
                <a:cubicBezTo>
                  <a:pt x="0" y="216"/>
                  <a:pt x="28" y="228"/>
                  <a:pt x="56" y="240"/>
                </a:cubicBezTo>
              </a:path>
            </a:pathLst>
          </a:custGeom>
          <a:noFill/>
          <a:ln w="38100">
            <a:solidFill>
              <a:srgbClr val="CC3300"/>
            </a:solidFill>
            <a:round/>
            <a:headEnd/>
            <a:tailEnd/>
          </a:ln>
        </p:spPr>
        <p:txBody>
          <a:bodyPr/>
          <a:lstStyle/>
          <a:p>
            <a:endParaRPr lang="en-US"/>
          </a:p>
        </p:txBody>
      </p:sp>
      <p:grpSp>
        <p:nvGrpSpPr>
          <p:cNvPr id="2" name="Group 13"/>
          <p:cNvGrpSpPr>
            <a:grpSpLocks/>
          </p:cNvGrpSpPr>
          <p:nvPr/>
        </p:nvGrpSpPr>
        <p:grpSpPr bwMode="auto">
          <a:xfrm>
            <a:off x="5791200" y="4876800"/>
            <a:ext cx="1295400" cy="1143000"/>
            <a:chOff x="2208" y="3072"/>
            <a:chExt cx="816" cy="720"/>
          </a:xfrm>
        </p:grpSpPr>
        <p:sp>
          <p:nvSpPr>
            <p:cNvPr id="25613" name="Text Box 6"/>
            <p:cNvSpPr txBox="1">
              <a:spLocks noChangeArrowheads="1"/>
            </p:cNvSpPr>
            <p:nvPr/>
          </p:nvSpPr>
          <p:spPr bwMode="auto">
            <a:xfrm>
              <a:off x="2332" y="3072"/>
              <a:ext cx="500" cy="250"/>
            </a:xfrm>
            <a:prstGeom prst="rect">
              <a:avLst/>
            </a:prstGeom>
            <a:noFill/>
            <a:ln w="12700">
              <a:noFill/>
              <a:miter lim="800000"/>
              <a:headEnd/>
              <a:tailEnd/>
            </a:ln>
          </p:spPr>
          <p:txBody>
            <a:bodyPr wrap="none">
              <a:spAutoFit/>
            </a:bodyPr>
            <a:lstStyle/>
            <a:p>
              <a:pPr eaLnBrk="0" hangingPunct="0"/>
              <a:r>
                <a:rPr lang="en-US" sz="2000">
                  <a:latin typeface="Calibri" pitchFamily="34" charset="0"/>
                </a:rPr>
                <a:t>fork</a:t>
              </a:r>
            </a:p>
          </p:txBody>
        </p:sp>
        <p:sp>
          <p:nvSpPr>
            <p:cNvPr id="25614" name="Line 7"/>
            <p:cNvSpPr>
              <a:spLocks noChangeShapeType="1"/>
            </p:cNvSpPr>
            <p:nvPr/>
          </p:nvSpPr>
          <p:spPr bwMode="auto">
            <a:xfrm flipH="1">
              <a:off x="2208" y="3360"/>
              <a:ext cx="240" cy="432"/>
            </a:xfrm>
            <a:prstGeom prst="line">
              <a:avLst/>
            </a:prstGeom>
            <a:noFill/>
            <a:ln w="38100">
              <a:solidFill>
                <a:srgbClr val="CC3300"/>
              </a:solidFill>
              <a:round/>
              <a:headEnd/>
              <a:tailEnd/>
            </a:ln>
          </p:spPr>
          <p:txBody>
            <a:bodyPr/>
            <a:lstStyle/>
            <a:p>
              <a:endParaRPr lang="en-US"/>
            </a:p>
          </p:txBody>
        </p:sp>
        <p:sp>
          <p:nvSpPr>
            <p:cNvPr id="25615" name="Line 9"/>
            <p:cNvSpPr>
              <a:spLocks noChangeShapeType="1"/>
            </p:cNvSpPr>
            <p:nvPr/>
          </p:nvSpPr>
          <p:spPr bwMode="auto">
            <a:xfrm flipH="1">
              <a:off x="2352" y="3360"/>
              <a:ext cx="240" cy="432"/>
            </a:xfrm>
            <a:prstGeom prst="line">
              <a:avLst/>
            </a:prstGeom>
            <a:noFill/>
            <a:ln w="38100">
              <a:solidFill>
                <a:schemeClr val="accent1"/>
              </a:solidFill>
              <a:round/>
              <a:headEnd/>
              <a:tailEnd/>
            </a:ln>
          </p:spPr>
          <p:txBody>
            <a:bodyPr/>
            <a:lstStyle/>
            <a:p>
              <a:endParaRPr lang="en-US"/>
            </a:p>
          </p:txBody>
        </p:sp>
        <p:sp>
          <p:nvSpPr>
            <p:cNvPr id="25616" name="Line 10"/>
            <p:cNvSpPr>
              <a:spLocks noChangeShapeType="1"/>
            </p:cNvSpPr>
            <p:nvPr/>
          </p:nvSpPr>
          <p:spPr bwMode="auto">
            <a:xfrm>
              <a:off x="2688" y="3360"/>
              <a:ext cx="192" cy="432"/>
            </a:xfrm>
            <a:prstGeom prst="line">
              <a:avLst/>
            </a:prstGeom>
            <a:noFill/>
            <a:ln w="38100">
              <a:solidFill>
                <a:schemeClr val="accent1"/>
              </a:solidFill>
              <a:round/>
              <a:headEnd/>
              <a:tailEnd/>
            </a:ln>
          </p:spPr>
          <p:txBody>
            <a:bodyPr/>
            <a:lstStyle/>
            <a:p>
              <a:endParaRPr lang="en-US"/>
            </a:p>
          </p:txBody>
        </p:sp>
        <p:sp>
          <p:nvSpPr>
            <p:cNvPr id="25617" name="Line 12"/>
            <p:cNvSpPr>
              <a:spLocks noChangeShapeType="1"/>
            </p:cNvSpPr>
            <p:nvPr/>
          </p:nvSpPr>
          <p:spPr bwMode="auto">
            <a:xfrm>
              <a:off x="2832" y="3360"/>
              <a:ext cx="192" cy="432"/>
            </a:xfrm>
            <a:prstGeom prst="line">
              <a:avLst/>
            </a:prstGeom>
            <a:noFill/>
            <a:ln w="38100">
              <a:solidFill>
                <a:schemeClr val="accent1"/>
              </a:solidFill>
              <a:round/>
              <a:headEnd/>
              <a:tailEnd/>
            </a:ln>
          </p:spPr>
          <p:txBody>
            <a:bodyPr/>
            <a:lstStyle/>
            <a:p>
              <a:endParaRPr lang="en-US"/>
            </a:p>
          </p:txBody>
        </p:sp>
      </p:grpSp>
      <p:sp>
        <p:nvSpPr>
          <p:cNvPr id="416782" name="Text Box 14"/>
          <p:cNvSpPr txBox="1">
            <a:spLocks noChangeArrowheads="1"/>
          </p:cNvSpPr>
          <p:nvPr/>
        </p:nvSpPr>
        <p:spPr bwMode="auto">
          <a:xfrm>
            <a:off x="5334000" y="5902325"/>
            <a:ext cx="793750" cy="396875"/>
          </a:xfrm>
          <a:prstGeom prst="rect">
            <a:avLst/>
          </a:prstGeom>
          <a:noFill/>
          <a:ln w="12700">
            <a:noFill/>
            <a:miter lim="800000"/>
            <a:headEnd/>
            <a:tailEnd/>
          </a:ln>
        </p:spPr>
        <p:txBody>
          <a:bodyPr wrap="none">
            <a:spAutoFit/>
          </a:bodyPr>
          <a:lstStyle/>
          <a:p>
            <a:pPr eaLnBrk="0" hangingPunct="0"/>
            <a:r>
              <a:rPr lang="en-US" sz="2000">
                <a:latin typeface="Calibri" pitchFamily="34" charset="0"/>
              </a:rPr>
              <a:t>join</a:t>
            </a:r>
          </a:p>
        </p:txBody>
      </p:sp>
      <p:sp>
        <p:nvSpPr>
          <p:cNvPr id="416783" name="Freeform 15"/>
          <p:cNvSpPr>
            <a:spLocks/>
          </p:cNvSpPr>
          <p:nvPr/>
        </p:nvSpPr>
        <p:spPr bwMode="auto">
          <a:xfrm>
            <a:off x="5654675" y="6324600"/>
            <a:ext cx="165100" cy="381000"/>
          </a:xfrm>
          <a:custGeom>
            <a:avLst/>
            <a:gdLst>
              <a:gd name="T0" fmla="*/ 2147483647 w 104"/>
              <a:gd name="T1" fmla="*/ 0 h 240"/>
              <a:gd name="T2" fmla="*/ 2147483647 w 104"/>
              <a:gd name="T3" fmla="*/ 2147483647 h 240"/>
              <a:gd name="T4" fmla="*/ 2147483647 w 104"/>
              <a:gd name="T5" fmla="*/ 2147483647 h 240"/>
              <a:gd name="T6" fmla="*/ 2147483647 w 104"/>
              <a:gd name="T7" fmla="*/ 2147483647 h 240"/>
              <a:gd name="T8" fmla="*/ 2147483647 w 104"/>
              <a:gd name="T9" fmla="*/ 2147483647 h 240"/>
              <a:gd name="T10" fmla="*/ 0 60000 65536"/>
              <a:gd name="T11" fmla="*/ 0 60000 65536"/>
              <a:gd name="T12" fmla="*/ 0 60000 65536"/>
              <a:gd name="T13" fmla="*/ 0 60000 65536"/>
              <a:gd name="T14" fmla="*/ 0 60000 65536"/>
              <a:gd name="T15" fmla="*/ 0 w 104"/>
              <a:gd name="T16" fmla="*/ 0 h 240"/>
              <a:gd name="T17" fmla="*/ 104 w 104"/>
              <a:gd name="T18" fmla="*/ 240 h 240"/>
            </a:gdLst>
            <a:ahLst/>
            <a:cxnLst>
              <a:cxn ang="T10">
                <a:pos x="T0" y="T1"/>
              </a:cxn>
              <a:cxn ang="T11">
                <a:pos x="T2" y="T3"/>
              </a:cxn>
              <a:cxn ang="T12">
                <a:pos x="T4" y="T5"/>
              </a:cxn>
              <a:cxn ang="T13">
                <a:pos x="T6" y="T7"/>
              </a:cxn>
              <a:cxn ang="T14">
                <a:pos x="T8" y="T9"/>
              </a:cxn>
            </a:cxnLst>
            <a:rect l="T15" t="T16" r="T17" b="T18"/>
            <a:pathLst>
              <a:path w="104" h="240">
                <a:moveTo>
                  <a:pt x="56" y="0"/>
                </a:moveTo>
                <a:cubicBezTo>
                  <a:pt x="28" y="16"/>
                  <a:pt x="0" y="32"/>
                  <a:pt x="8" y="48"/>
                </a:cubicBezTo>
                <a:cubicBezTo>
                  <a:pt x="16" y="64"/>
                  <a:pt x="104" y="72"/>
                  <a:pt x="104" y="96"/>
                </a:cubicBezTo>
                <a:cubicBezTo>
                  <a:pt x="104" y="120"/>
                  <a:pt x="16" y="168"/>
                  <a:pt x="8" y="192"/>
                </a:cubicBezTo>
                <a:cubicBezTo>
                  <a:pt x="0" y="216"/>
                  <a:pt x="28" y="228"/>
                  <a:pt x="56" y="240"/>
                </a:cubicBezTo>
              </a:path>
            </a:pathLst>
          </a:custGeom>
          <a:noFill/>
          <a:ln w="38100">
            <a:solidFill>
              <a:srgbClr val="CC3300"/>
            </a:solidFill>
            <a:round/>
            <a:headEnd/>
            <a:tailEnd/>
          </a:ln>
        </p:spPr>
        <p:txBody>
          <a:bodyPr/>
          <a:lstStyle/>
          <a:p>
            <a:endParaRPr lang="en-US"/>
          </a:p>
        </p:txBody>
      </p:sp>
      <p:grpSp>
        <p:nvGrpSpPr>
          <p:cNvPr id="3" name="Group 22"/>
          <p:cNvGrpSpPr>
            <a:grpSpLocks/>
          </p:cNvGrpSpPr>
          <p:nvPr/>
        </p:nvGrpSpPr>
        <p:grpSpPr bwMode="auto">
          <a:xfrm>
            <a:off x="6067425" y="6324600"/>
            <a:ext cx="1035050" cy="406400"/>
            <a:chOff x="2804" y="3984"/>
            <a:chExt cx="652" cy="256"/>
          </a:xfrm>
        </p:grpSpPr>
        <p:sp>
          <p:nvSpPr>
            <p:cNvPr id="25610" name="Freeform 19"/>
            <p:cNvSpPr>
              <a:spLocks/>
            </p:cNvSpPr>
            <p:nvPr/>
          </p:nvSpPr>
          <p:spPr bwMode="auto">
            <a:xfrm rot="-5400000">
              <a:off x="2762" y="4026"/>
              <a:ext cx="256" cy="172"/>
            </a:xfrm>
            <a:custGeom>
              <a:avLst/>
              <a:gdLst>
                <a:gd name="T0" fmla="*/ 176 w 256"/>
                <a:gd name="T1" fmla="*/ 0 h 216"/>
                <a:gd name="T2" fmla="*/ 32 w 256"/>
                <a:gd name="T3" fmla="*/ 6 h 216"/>
                <a:gd name="T4" fmla="*/ 32 w 256"/>
                <a:gd name="T5" fmla="*/ 25 h 216"/>
                <a:gd name="T6" fmla="*/ 224 w 256"/>
                <a:gd name="T7" fmla="*/ 25 h 216"/>
                <a:gd name="T8" fmla="*/ 224 w 256"/>
                <a:gd name="T9" fmla="*/ 6 h 216"/>
                <a:gd name="T10" fmla="*/ 0 60000 65536"/>
                <a:gd name="T11" fmla="*/ 0 60000 65536"/>
                <a:gd name="T12" fmla="*/ 0 60000 65536"/>
                <a:gd name="T13" fmla="*/ 0 60000 65536"/>
                <a:gd name="T14" fmla="*/ 0 60000 65536"/>
                <a:gd name="T15" fmla="*/ 0 w 256"/>
                <a:gd name="T16" fmla="*/ 0 h 216"/>
                <a:gd name="T17" fmla="*/ 256 w 256"/>
                <a:gd name="T18" fmla="*/ 216 h 216"/>
              </a:gdLst>
              <a:ahLst/>
              <a:cxnLst>
                <a:cxn ang="T10">
                  <a:pos x="T0" y="T1"/>
                </a:cxn>
                <a:cxn ang="T11">
                  <a:pos x="T2" y="T3"/>
                </a:cxn>
                <a:cxn ang="T12">
                  <a:pos x="T4" y="T5"/>
                </a:cxn>
                <a:cxn ang="T13">
                  <a:pos x="T6" y="T7"/>
                </a:cxn>
                <a:cxn ang="T14">
                  <a:pos x="T8" y="T9"/>
                </a:cxn>
              </a:cxnLst>
              <a:rect l="T15" t="T16" r="T17" b="T18"/>
              <a:pathLst>
                <a:path w="256" h="216">
                  <a:moveTo>
                    <a:pt x="176" y="0"/>
                  </a:moveTo>
                  <a:cubicBezTo>
                    <a:pt x="116" y="8"/>
                    <a:pt x="56" y="16"/>
                    <a:pt x="32" y="48"/>
                  </a:cubicBezTo>
                  <a:cubicBezTo>
                    <a:pt x="8" y="80"/>
                    <a:pt x="0" y="168"/>
                    <a:pt x="32" y="192"/>
                  </a:cubicBezTo>
                  <a:cubicBezTo>
                    <a:pt x="64" y="216"/>
                    <a:pt x="192" y="216"/>
                    <a:pt x="224" y="192"/>
                  </a:cubicBezTo>
                  <a:cubicBezTo>
                    <a:pt x="256" y="168"/>
                    <a:pt x="224" y="64"/>
                    <a:pt x="224" y="48"/>
                  </a:cubicBezTo>
                </a:path>
              </a:pathLst>
            </a:custGeom>
            <a:noFill/>
            <a:ln w="38100">
              <a:solidFill>
                <a:schemeClr val="accent1"/>
              </a:solidFill>
              <a:round/>
              <a:headEnd/>
              <a:tailEnd type="triangle" w="med" len="med"/>
            </a:ln>
          </p:spPr>
          <p:txBody>
            <a:bodyPr/>
            <a:lstStyle/>
            <a:p>
              <a:endParaRPr lang="en-US"/>
            </a:p>
          </p:txBody>
        </p:sp>
        <p:sp>
          <p:nvSpPr>
            <p:cNvPr id="25611" name="Freeform 20"/>
            <p:cNvSpPr>
              <a:spLocks/>
            </p:cNvSpPr>
            <p:nvPr/>
          </p:nvSpPr>
          <p:spPr bwMode="auto">
            <a:xfrm rot="-5400000">
              <a:off x="3002" y="4026"/>
              <a:ext cx="256" cy="172"/>
            </a:xfrm>
            <a:custGeom>
              <a:avLst/>
              <a:gdLst>
                <a:gd name="T0" fmla="*/ 176 w 256"/>
                <a:gd name="T1" fmla="*/ 0 h 216"/>
                <a:gd name="T2" fmla="*/ 32 w 256"/>
                <a:gd name="T3" fmla="*/ 6 h 216"/>
                <a:gd name="T4" fmla="*/ 32 w 256"/>
                <a:gd name="T5" fmla="*/ 25 h 216"/>
                <a:gd name="T6" fmla="*/ 224 w 256"/>
                <a:gd name="T7" fmla="*/ 25 h 216"/>
                <a:gd name="T8" fmla="*/ 224 w 256"/>
                <a:gd name="T9" fmla="*/ 6 h 216"/>
                <a:gd name="T10" fmla="*/ 0 60000 65536"/>
                <a:gd name="T11" fmla="*/ 0 60000 65536"/>
                <a:gd name="T12" fmla="*/ 0 60000 65536"/>
                <a:gd name="T13" fmla="*/ 0 60000 65536"/>
                <a:gd name="T14" fmla="*/ 0 60000 65536"/>
                <a:gd name="T15" fmla="*/ 0 w 256"/>
                <a:gd name="T16" fmla="*/ 0 h 216"/>
                <a:gd name="T17" fmla="*/ 256 w 256"/>
                <a:gd name="T18" fmla="*/ 216 h 216"/>
              </a:gdLst>
              <a:ahLst/>
              <a:cxnLst>
                <a:cxn ang="T10">
                  <a:pos x="T0" y="T1"/>
                </a:cxn>
                <a:cxn ang="T11">
                  <a:pos x="T2" y="T3"/>
                </a:cxn>
                <a:cxn ang="T12">
                  <a:pos x="T4" y="T5"/>
                </a:cxn>
                <a:cxn ang="T13">
                  <a:pos x="T6" y="T7"/>
                </a:cxn>
                <a:cxn ang="T14">
                  <a:pos x="T8" y="T9"/>
                </a:cxn>
              </a:cxnLst>
              <a:rect l="T15" t="T16" r="T17" b="T18"/>
              <a:pathLst>
                <a:path w="256" h="216">
                  <a:moveTo>
                    <a:pt x="176" y="0"/>
                  </a:moveTo>
                  <a:cubicBezTo>
                    <a:pt x="116" y="8"/>
                    <a:pt x="56" y="16"/>
                    <a:pt x="32" y="48"/>
                  </a:cubicBezTo>
                  <a:cubicBezTo>
                    <a:pt x="8" y="80"/>
                    <a:pt x="0" y="168"/>
                    <a:pt x="32" y="192"/>
                  </a:cubicBezTo>
                  <a:cubicBezTo>
                    <a:pt x="64" y="216"/>
                    <a:pt x="192" y="216"/>
                    <a:pt x="224" y="192"/>
                  </a:cubicBezTo>
                  <a:cubicBezTo>
                    <a:pt x="256" y="168"/>
                    <a:pt x="224" y="64"/>
                    <a:pt x="224" y="48"/>
                  </a:cubicBezTo>
                </a:path>
              </a:pathLst>
            </a:custGeom>
            <a:noFill/>
            <a:ln w="38100">
              <a:solidFill>
                <a:schemeClr val="accent1"/>
              </a:solidFill>
              <a:round/>
              <a:headEnd/>
              <a:tailEnd type="triangle" w="med" len="med"/>
            </a:ln>
          </p:spPr>
          <p:txBody>
            <a:bodyPr/>
            <a:lstStyle/>
            <a:p>
              <a:endParaRPr lang="en-US"/>
            </a:p>
          </p:txBody>
        </p:sp>
        <p:sp>
          <p:nvSpPr>
            <p:cNvPr id="25612" name="Freeform 21"/>
            <p:cNvSpPr>
              <a:spLocks/>
            </p:cNvSpPr>
            <p:nvPr/>
          </p:nvSpPr>
          <p:spPr bwMode="auto">
            <a:xfrm rot="-5400000">
              <a:off x="3242" y="4026"/>
              <a:ext cx="256" cy="172"/>
            </a:xfrm>
            <a:custGeom>
              <a:avLst/>
              <a:gdLst>
                <a:gd name="T0" fmla="*/ 176 w 256"/>
                <a:gd name="T1" fmla="*/ 0 h 216"/>
                <a:gd name="T2" fmla="*/ 32 w 256"/>
                <a:gd name="T3" fmla="*/ 6 h 216"/>
                <a:gd name="T4" fmla="*/ 32 w 256"/>
                <a:gd name="T5" fmla="*/ 25 h 216"/>
                <a:gd name="T6" fmla="*/ 224 w 256"/>
                <a:gd name="T7" fmla="*/ 25 h 216"/>
                <a:gd name="T8" fmla="*/ 224 w 256"/>
                <a:gd name="T9" fmla="*/ 6 h 216"/>
                <a:gd name="T10" fmla="*/ 0 60000 65536"/>
                <a:gd name="T11" fmla="*/ 0 60000 65536"/>
                <a:gd name="T12" fmla="*/ 0 60000 65536"/>
                <a:gd name="T13" fmla="*/ 0 60000 65536"/>
                <a:gd name="T14" fmla="*/ 0 60000 65536"/>
                <a:gd name="T15" fmla="*/ 0 w 256"/>
                <a:gd name="T16" fmla="*/ 0 h 216"/>
                <a:gd name="T17" fmla="*/ 256 w 256"/>
                <a:gd name="T18" fmla="*/ 216 h 216"/>
              </a:gdLst>
              <a:ahLst/>
              <a:cxnLst>
                <a:cxn ang="T10">
                  <a:pos x="T0" y="T1"/>
                </a:cxn>
                <a:cxn ang="T11">
                  <a:pos x="T2" y="T3"/>
                </a:cxn>
                <a:cxn ang="T12">
                  <a:pos x="T4" y="T5"/>
                </a:cxn>
                <a:cxn ang="T13">
                  <a:pos x="T6" y="T7"/>
                </a:cxn>
                <a:cxn ang="T14">
                  <a:pos x="T8" y="T9"/>
                </a:cxn>
              </a:cxnLst>
              <a:rect l="T15" t="T16" r="T17" b="T18"/>
              <a:pathLst>
                <a:path w="256" h="216">
                  <a:moveTo>
                    <a:pt x="176" y="0"/>
                  </a:moveTo>
                  <a:cubicBezTo>
                    <a:pt x="116" y="8"/>
                    <a:pt x="56" y="16"/>
                    <a:pt x="32" y="48"/>
                  </a:cubicBezTo>
                  <a:cubicBezTo>
                    <a:pt x="8" y="80"/>
                    <a:pt x="0" y="168"/>
                    <a:pt x="32" y="192"/>
                  </a:cubicBezTo>
                  <a:cubicBezTo>
                    <a:pt x="64" y="216"/>
                    <a:pt x="192" y="216"/>
                    <a:pt x="224" y="192"/>
                  </a:cubicBezTo>
                  <a:cubicBezTo>
                    <a:pt x="256" y="168"/>
                    <a:pt x="224" y="64"/>
                    <a:pt x="224" y="48"/>
                  </a:cubicBezTo>
                </a:path>
              </a:pathLst>
            </a:custGeom>
            <a:noFill/>
            <a:ln w="38100">
              <a:solidFill>
                <a:schemeClr val="accent1"/>
              </a:solidFill>
              <a:round/>
              <a:headEnd/>
              <a:tailEnd type="triangle" w="med" len="med"/>
            </a:ln>
          </p:spPr>
          <p:txBody>
            <a:bodyPr/>
            <a:lstStyle/>
            <a:p>
              <a:endParaRPr lang="en-US"/>
            </a:p>
          </p:txBody>
        </p:sp>
      </p:grpSp>
      <p:sp>
        <p:nvSpPr>
          <p:cNvPr id="19" name="Slide Number Placeholder 18"/>
          <p:cNvSpPr>
            <a:spLocks noGrp="1"/>
          </p:cNvSpPr>
          <p:nvPr>
            <p:ph type="sldNum" sz="quarter" idx="12"/>
          </p:nvPr>
        </p:nvSpPr>
        <p:spPr/>
        <p:txBody>
          <a:bodyPr/>
          <a:lstStyle/>
          <a:p>
            <a:pPr>
              <a:defRPr/>
            </a:pPr>
            <a:fld id="{EFDC7B45-C281-4B86-A578-4245AAC3A05A}" type="slidenum">
              <a:rPr lang="en-US"/>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67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677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1677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67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678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16771">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16771">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16771">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6771">
                                            <p:txEl>
                                              <p:pRg st="8" end="8"/>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3" grpId="0" animBg="1"/>
      <p:bldP spid="416782" grpId="0"/>
      <p:bldP spid="41678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OpenMP Execution Model</a:t>
            </a:r>
          </a:p>
        </p:txBody>
      </p:sp>
      <p:pic>
        <p:nvPicPr>
          <p:cNvPr id="26627" name="Picture 3"/>
          <p:cNvPicPr>
            <a:picLocks noChangeAspect="1" noChangeArrowheads="1"/>
          </p:cNvPicPr>
          <p:nvPr/>
        </p:nvPicPr>
        <p:blipFill>
          <a:blip r:embed="rId2"/>
          <a:srcRect/>
          <a:stretch>
            <a:fillRect/>
          </a:stretch>
        </p:blipFill>
        <p:spPr bwMode="auto">
          <a:xfrm>
            <a:off x="1143000" y="1447800"/>
            <a:ext cx="7391400" cy="40513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C46B1EB8-1566-47AF-B9CF-09676CB79423}"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Count 3s Example? (see textbook)</a:t>
            </a:r>
          </a:p>
        </p:txBody>
      </p:sp>
      <p:sp>
        <p:nvSpPr>
          <p:cNvPr id="27651" name="Content Placeholder 2"/>
          <p:cNvSpPr>
            <a:spLocks noGrp="1"/>
          </p:cNvSpPr>
          <p:nvPr>
            <p:ph idx="1"/>
          </p:nvPr>
        </p:nvSpPr>
        <p:spPr>
          <a:xfrm>
            <a:off x="609600" y="1600200"/>
            <a:ext cx="8001000" cy="685800"/>
          </a:xfrm>
        </p:spPr>
        <p:txBody>
          <a:bodyPr/>
          <a:lstStyle/>
          <a:p>
            <a:pPr eaLnBrk="1" hangingPunct="1"/>
            <a:r>
              <a:rPr lang="en-US" smtClean="0"/>
              <a:t>What do we need to worry about?</a:t>
            </a:r>
          </a:p>
        </p:txBody>
      </p:sp>
      <p:sp>
        <p:nvSpPr>
          <p:cNvPr id="6" name="Slide Number Placeholder 5"/>
          <p:cNvSpPr>
            <a:spLocks noGrp="1"/>
          </p:cNvSpPr>
          <p:nvPr>
            <p:ph type="sldNum" sz="quarter" idx="12"/>
          </p:nvPr>
        </p:nvSpPr>
        <p:spPr/>
        <p:txBody>
          <a:bodyPr/>
          <a:lstStyle/>
          <a:p>
            <a:pPr>
              <a:defRPr/>
            </a:pPr>
            <a:fld id="{D9B1EB83-ADF8-4D21-9EF1-4A4764A97A55}"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98513" y="152400"/>
            <a:ext cx="8345487" cy="838200"/>
          </a:xfrm>
        </p:spPr>
        <p:txBody>
          <a:bodyPr rtlCol="0">
            <a:normAutofit fontScale="90000"/>
          </a:bodyPr>
          <a:lstStyle/>
          <a:p>
            <a:pPr eaLnBrk="1" fontAlgn="auto" hangingPunct="1">
              <a:spcAft>
                <a:spcPts val="0"/>
              </a:spcAft>
              <a:defRPr/>
            </a:pPr>
            <a:r>
              <a:rPr lang="en-US" dirty="0" err="1" smtClean="0"/>
              <a:t>OpenMP</a:t>
            </a:r>
            <a:r>
              <a:rPr lang="en-US" dirty="0" smtClean="0"/>
              <a:t> directive format C </a:t>
            </a:r>
            <a:br>
              <a:rPr lang="en-US" dirty="0" smtClean="0"/>
            </a:br>
            <a:r>
              <a:rPr lang="en-US" sz="3100" dirty="0" smtClean="0"/>
              <a:t>(also Fortran and C++ bindings)</a:t>
            </a:r>
          </a:p>
        </p:txBody>
      </p:sp>
      <p:sp>
        <p:nvSpPr>
          <p:cNvPr id="28675" name="Rectangle 3"/>
          <p:cNvSpPr>
            <a:spLocks noGrp="1" noChangeArrowheads="1"/>
          </p:cNvSpPr>
          <p:nvPr>
            <p:ph type="body" idx="1"/>
          </p:nvPr>
        </p:nvSpPr>
        <p:spPr>
          <a:xfrm>
            <a:off x="228600" y="1219200"/>
            <a:ext cx="8763000" cy="5334000"/>
          </a:xfrm>
        </p:spPr>
        <p:txBody>
          <a:bodyPr/>
          <a:lstStyle/>
          <a:p>
            <a:pPr eaLnBrk="1" hangingPunct="1">
              <a:lnSpc>
                <a:spcPct val="80000"/>
              </a:lnSpc>
            </a:pPr>
            <a:r>
              <a:rPr lang="en-US" sz="2600" smtClean="0">
                <a:latin typeface="Arial" charset="0"/>
                <a:cs typeface="Arial" charset="0"/>
              </a:rPr>
              <a:t>Pragmas, format</a:t>
            </a:r>
          </a:p>
          <a:p>
            <a:pPr eaLnBrk="1" hangingPunct="1">
              <a:lnSpc>
                <a:spcPct val="80000"/>
              </a:lnSpc>
              <a:buFontTx/>
              <a:buNone/>
            </a:pPr>
            <a:r>
              <a:rPr lang="en-US" sz="1600" smtClean="0">
                <a:latin typeface="Courier" pitchFamily="-65" charset="0"/>
              </a:rPr>
              <a:t>	</a:t>
            </a:r>
            <a:r>
              <a:rPr lang="en-US" sz="2400" smtClean="0">
                <a:latin typeface="Courier" pitchFamily="-65" charset="0"/>
              </a:rPr>
              <a:t>#pragma omp </a:t>
            </a:r>
            <a:r>
              <a:rPr lang="en-US" sz="2400" smtClean="0">
                <a:latin typeface="Arial" charset="0"/>
              </a:rPr>
              <a:t>directive_name [ clause [ clause ] ... ] new-line</a:t>
            </a:r>
            <a:endParaRPr lang="en-US" sz="2400" smtClean="0"/>
          </a:p>
          <a:p>
            <a:pPr eaLnBrk="1" hangingPunct="1">
              <a:lnSpc>
                <a:spcPct val="80000"/>
              </a:lnSpc>
            </a:pPr>
            <a:r>
              <a:rPr lang="en-US" sz="2600" smtClean="0">
                <a:latin typeface="Arial" charset="0"/>
              </a:rPr>
              <a:t>Conditional compilation</a:t>
            </a:r>
          </a:p>
          <a:p>
            <a:pPr eaLnBrk="1" hangingPunct="1">
              <a:lnSpc>
                <a:spcPct val="80000"/>
              </a:lnSpc>
              <a:buFontTx/>
              <a:buNone/>
            </a:pPr>
            <a:r>
              <a:rPr lang="en-US" sz="2200" smtClean="0">
                <a:latin typeface="Courier" pitchFamily="-65" charset="0"/>
              </a:rPr>
              <a:t>	</a:t>
            </a:r>
            <a:r>
              <a:rPr lang="en-US" sz="2400" smtClean="0">
                <a:latin typeface="Courier" pitchFamily="-65" charset="0"/>
              </a:rPr>
              <a:t>#ifdef _OPENMP</a:t>
            </a:r>
          </a:p>
          <a:p>
            <a:pPr lvl="1" eaLnBrk="1" hangingPunct="1">
              <a:lnSpc>
                <a:spcPct val="80000"/>
              </a:lnSpc>
              <a:buFontTx/>
              <a:buNone/>
            </a:pPr>
            <a:r>
              <a:rPr lang="en-US" sz="2400" smtClean="0">
                <a:latin typeface="Arial" charset="0"/>
                <a:ea typeface="ＭＳ Ｐゴシック" pitchFamily="34" charset="-128"/>
              </a:rPr>
              <a:t>block,</a:t>
            </a:r>
          </a:p>
          <a:p>
            <a:pPr lvl="1" eaLnBrk="1" hangingPunct="1">
              <a:lnSpc>
                <a:spcPct val="80000"/>
              </a:lnSpc>
              <a:buFontTx/>
              <a:buNone/>
            </a:pPr>
            <a:r>
              <a:rPr lang="en-US" sz="2400" smtClean="0">
                <a:latin typeface="Arial" charset="0"/>
                <a:ea typeface="ＭＳ Ｐゴシック" pitchFamily="34" charset="-128"/>
              </a:rPr>
              <a:t>e.g., </a:t>
            </a:r>
            <a:r>
              <a:rPr lang="en-US" sz="2400" smtClean="0">
                <a:latin typeface="Courier" pitchFamily="-65" charset="0"/>
                <a:ea typeface="ＭＳ Ｐゴシック" pitchFamily="34" charset="-128"/>
              </a:rPr>
              <a:t>printf(“%d avail.processors\n”,omp_get_num_procs());</a:t>
            </a:r>
          </a:p>
          <a:p>
            <a:pPr eaLnBrk="1" hangingPunct="1">
              <a:lnSpc>
                <a:spcPct val="80000"/>
              </a:lnSpc>
              <a:buFontTx/>
              <a:buNone/>
            </a:pPr>
            <a:r>
              <a:rPr lang="en-US" sz="2400" smtClean="0">
                <a:latin typeface="Courier" pitchFamily="-65" charset="0"/>
              </a:rPr>
              <a:t>	#endif</a:t>
            </a:r>
            <a:endParaRPr lang="en-US" sz="2400" smtClean="0">
              <a:latin typeface="Arial" charset="0"/>
            </a:endParaRPr>
          </a:p>
          <a:p>
            <a:pPr eaLnBrk="1" hangingPunct="1">
              <a:lnSpc>
                <a:spcPct val="80000"/>
              </a:lnSpc>
            </a:pPr>
            <a:r>
              <a:rPr lang="en-US" sz="2600" smtClean="0">
                <a:latin typeface="Arial" charset="0"/>
              </a:rPr>
              <a:t>Case sensitive</a:t>
            </a:r>
          </a:p>
          <a:p>
            <a:pPr eaLnBrk="1" hangingPunct="1">
              <a:lnSpc>
                <a:spcPct val="80000"/>
              </a:lnSpc>
            </a:pPr>
            <a:r>
              <a:rPr lang="en-US" sz="2600" smtClean="0">
                <a:latin typeface="Arial" charset="0"/>
              </a:rPr>
              <a:t>Include file for library routines</a:t>
            </a:r>
          </a:p>
          <a:p>
            <a:pPr eaLnBrk="1" hangingPunct="1">
              <a:lnSpc>
                <a:spcPct val="80000"/>
              </a:lnSpc>
              <a:buFontTx/>
              <a:buNone/>
            </a:pPr>
            <a:r>
              <a:rPr lang="en-US" sz="2200" smtClean="0">
                <a:solidFill>
                  <a:srgbClr val="808080"/>
                </a:solidFill>
                <a:latin typeface="Courier" pitchFamily="-65" charset="0"/>
              </a:rPr>
              <a:t>	</a:t>
            </a:r>
            <a:r>
              <a:rPr lang="en-US" sz="2400" smtClean="0">
                <a:solidFill>
                  <a:srgbClr val="808080"/>
                </a:solidFill>
                <a:latin typeface="Courier" pitchFamily="-65" charset="0"/>
              </a:rPr>
              <a:t>#ifdef _OPENMP</a:t>
            </a:r>
          </a:p>
          <a:p>
            <a:pPr eaLnBrk="1" hangingPunct="1">
              <a:lnSpc>
                <a:spcPct val="80000"/>
              </a:lnSpc>
              <a:buFontTx/>
              <a:buNone/>
            </a:pPr>
            <a:r>
              <a:rPr lang="en-US" sz="2400" smtClean="0">
                <a:latin typeface="Courier" pitchFamily="-65" charset="0"/>
              </a:rPr>
              <a:t>	#include &lt;omp.h&gt;</a:t>
            </a:r>
          </a:p>
          <a:p>
            <a:pPr eaLnBrk="1" hangingPunct="1">
              <a:lnSpc>
                <a:spcPct val="80000"/>
              </a:lnSpc>
              <a:buFontTx/>
              <a:buNone/>
            </a:pPr>
            <a:r>
              <a:rPr lang="en-US" sz="2400" smtClean="0">
                <a:solidFill>
                  <a:srgbClr val="808080"/>
                </a:solidFill>
                <a:latin typeface="Courier" pitchFamily="-65" charset="0"/>
              </a:rPr>
              <a:t>	#endif</a:t>
            </a:r>
            <a:endParaRPr lang="en-US" sz="2400" smtClean="0">
              <a:latin typeface="Courier" pitchFamily="-65" charset="0"/>
            </a:endParaRPr>
          </a:p>
          <a:p>
            <a:pPr eaLnBrk="1" hangingPunct="1">
              <a:lnSpc>
                <a:spcPct val="80000"/>
              </a:lnSpc>
              <a:buFontTx/>
              <a:buNone/>
            </a:pPr>
            <a:endParaRPr lang="en-US" sz="1800" smtClean="0">
              <a:latin typeface="Arial" charset="0"/>
            </a:endParaRPr>
          </a:p>
          <a:p>
            <a:pPr eaLnBrk="1" hangingPunct="1">
              <a:lnSpc>
                <a:spcPct val="80000"/>
              </a:lnSpc>
            </a:pPr>
            <a:endParaRPr lang="en-US" sz="1800" smtClean="0"/>
          </a:p>
          <a:p>
            <a:pPr eaLnBrk="1" hangingPunct="1">
              <a:lnSpc>
                <a:spcPct val="80000"/>
              </a:lnSpc>
              <a:buFontTx/>
              <a:buNone/>
            </a:pPr>
            <a:r>
              <a:rPr lang="en-US" sz="1600" smtClean="0">
                <a:latin typeface="Courier" pitchFamily="-65" charset="0"/>
              </a:rPr>
              <a:t>	</a:t>
            </a:r>
          </a:p>
        </p:txBody>
      </p:sp>
      <p:sp>
        <p:nvSpPr>
          <p:cNvPr id="6" name="Slide Number Placeholder 5"/>
          <p:cNvSpPr>
            <a:spLocks noGrp="1"/>
          </p:cNvSpPr>
          <p:nvPr>
            <p:ph type="sldNum" sz="quarter" idx="12"/>
          </p:nvPr>
        </p:nvSpPr>
        <p:spPr/>
        <p:txBody>
          <a:bodyPr/>
          <a:lstStyle/>
          <a:p>
            <a:pPr>
              <a:defRPr/>
            </a:pPr>
            <a:fld id="{B226AB96-D0E1-4DC6-9752-8D4C615C525F}"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dirty="0" smtClean="0"/>
              <a:t>Limitations and Semantics</a:t>
            </a:r>
          </a:p>
        </p:txBody>
      </p:sp>
      <p:sp>
        <p:nvSpPr>
          <p:cNvPr id="28675" name="Content Placeholder 2"/>
          <p:cNvSpPr>
            <a:spLocks noGrp="1"/>
          </p:cNvSpPr>
          <p:nvPr>
            <p:ph idx="1"/>
          </p:nvPr>
        </p:nvSpPr>
        <p:spPr>
          <a:xfrm>
            <a:off x="609600" y="914400"/>
            <a:ext cx="8001000" cy="4794250"/>
          </a:xfrm>
        </p:spPr>
        <p:txBody>
          <a:bodyPr rtlCol="0">
            <a:normAutofit fontScale="85000" lnSpcReduction="20000"/>
          </a:bodyPr>
          <a:lstStyle/>
          <a:p>
            <a:pPr eaLnBrk="1" fontAlgn="auto" hangingPunct="1">
              <a:spcAft>
                <a:spcPts val="0"/>
              </a:spcAft>
              <a:buFont typeface="Arial" pitchFamily="34" charset="0"/>
              <a:buChar char="•"/>
              <a:defRPr/>
            </a:pPr>
            <a:r>
              <a:rPr lang="en-US" dirty="0" smtClean="0"/>
              <a:t>Not all “element-wise” loops can be ||</a:t>
            </a:r>
            <a:r>
              <a:rPr lang="en-US" dirty="0" err="1" smtClean="0"/>
              <a:t>ized</a:t>
            </a:r>
            <a:r>
              <a:rPr lang="en-US" dirty="0" smtClean="0"/>
              <a:t> </a:t>
            </a:r>
          </a:p>
          <a:p>
            <a:pPr eaLnBrk="1" fontAlgn="auto" hangingPunct="1">
              <a:spcAft>
                <a:spcPts val="0"/>
              </a:spcAft>
              <a:buFontTx/>
              <a:buNone/>
              <a:defRPr/>
            </a:pPr>
            <a:endParaRPr lang="en-US" dirty="0" smtClean="0"/>
          </a:p>
          <a:p>
            <a:pPr eaLnBrk="1" fontAlgn="auto" hangingPunct="1">
              <a:spcBef>
                <a:spcPts val="600"/>
              </a:spcBef>
              <a:spcAft>
                <a:spcPts val="0"/>
              </a:spcAft>
              <a:buFontTx/>
              <a:buNone/>
              <a:defRPr/>
            </a:pPr>
            <a:r>
              <a:rPr lang="en-US" dirty="0" smtClean="0"/>
              <a:t>		</a:t>
            </a:r>
            <a:r>
              <a:rPr lang="en-US" sz="3300" dirty="0" smtClean="0"/>
              <a:t>   #pragma </a:t>
            </a:r>
            <a:r>
              <a:rPr lang="en-US" sz="3300" dirty="0" err="1" smtClean="0"/>
              <a:t>omp</a:t>
            </a:r>
            <a:r>
              <a:rPr lang="en-US" sz="3300" dirty="0" smtClean="0"/>
              <a:t> parallel for </a:t>
            </a:r>
          </a:p>
          <a:p>
            <a:pPr eaLnBrk="1" fontAlgn="auto" hangingPunct="1">
              <a:spcBef>
                <a:spcPts val="600"/>
              </a:spcBef>
              <a:spcAft>
                <a:spcPts val="0"/>
              </a:spcAft>
              <a:buFontTx/>
              <a:buNone/>
              <a:defRPr/>
            </a:pPr>
            <a:r>
              <a:rPr lang="en-US" sz="3300" dirty="0" smtClean="0"/>
              <a:t>       for (i=0; i &lt; </a:t>
            </a:r>
            <a:r>
              <a:rPr lang="en-US" sz="3300" dirty="0" err="1" smtClean="0"/>
              <a:t>numPixels</a:t>
            </a:r>
            <a:r>
              <a:rPr lang="en-US" sz="3300" dirty="0" smtClean="0"/>
              <a:t>; i++) {}</a:t>
            </a:r>
          </a:p>
          <a:p>
            <a:pPr eaLnBrk="1" fontAlgn="auto" hangingPunct="1">
              <a:spcBef>
                <a:spcPts val="600"/>
              </a:spcBef>
              <a:spcAft>
                <a:spcPts val="0"/>
              </a:spcAft>
              <a:buFontTx/>
              <a:buNone/>
              <a:defRPr/>
            </a:pPr>
            <a:r>
              <a:rPr lang="en-US" sz="3300" dirty="0" smtClean="0"/>
              <a:t> </a:t>
            </a:r>
          </a:p>
          <a:p>
            <a:pPr lvl="1" eaLnBrk="1" fontAlgn="auto" hangingPunct="1">
              <a:spcAft>
                <a:spcPts val="0"/>
              </a:spcAft>
              <a:buFont typeface="Arial" pitchFamily="34" charset="0"/>
              <a:buChar char="–"/>
              <a:defRPr/>
            </a:pPr>
            <a:r>
              <a:rPr lang="en-US" dirty="0" smtClean="0">
                <a:ea typeface="ＭＳ Ｐゴシック" pitchFamily="-65" charset="-128"/>
              </a:rPr>
              <a:t>Loop index: signed integer </a:t>
            </a:r>
          </a:p>
          <a:p>
            <a:pPr lvl="1" eaLnBrk="1" fontAlgn="auto" hangingPunct="1">
              <a:spcAft>
                <a:spcPts val="0"/>
              </a:spcAft>
              <a:buFont typeface="Arial" pitchFamily="34" charset="0"/>
              <a:buChar char="–"/>
              <a:defRPr/>
            </a:pPr>
            <a:r>
              <a:rPr lang="en-US" dirty="0" smtClean="0">
                <a:ea typeface="ＭＳ Ｐゴシック" pitchFamily="-65" charset="-128"/>
              </a:rPr>
              <a:t>Termination Test: &lt;,&lt;=,&gt;,=&gt; with loop invariant </a:t>
            </a:r>
            <a:r>
              <a:rPr lang="en-US" dirty="0" err="1" smtClean="0">
                <a:ea typeface="ＭＳ Ｐゴシック" pitchFamily="-65" charset="-128"/>
              </a:rPr>
              <a:t>int</a:t>
            </a:r>
            <a:r>
              <a:rPr lang="en-US" dirty="0" smtClean="0">
                <a:ea typeface="ＭＳ Ｐゴシック" pitchFamily="-65" charset="-128"/>
              </a:rPr>
              <a:t> </a:t>
            </a:r>
          </a:p>
          <a:p>
            <a:pPr lvl="1" eaLnBrk="1" fontAlgn="auto" hangingPunct="1">
              <a:spcAft>
                <a:spcPts val="0"/>
              </a:spcAft>
              <a:buFont typeface="Arial" pitchFamily="34" charset="0"/>
              <a:buChar char="–"/>
              <a:defRPr/>
            </a:pPr>
            <a:r>
              <a:rPr lang="en-US" dirty="0" err="1" smtClean="0">
                <a:ea typeface="ＭＳ Ｐゴシック" pitchFamily="-65" charset="-128"/>
              </a:rPr>
              <a:t>Incr</a:t>
            </a:r>
            <a:r>
              <a:rPr lang="en-US" dirty="0" smtClean="0">
                <a:ea typeface="ＭＳ Ｐゴシック" pitchFamily="-65" charset="-128"/>
              </a:rPr>
              <a:t>/</a:t>
            </a:r>
            <a:r>
              <a:rPr lang="en-US" dirty="0" err="1" smtClean="0">
                <a:ea typeface="ＭＳ Ｐゴシック" pitchFamily="-65" charset="-128"/>
              </a:rPr>
              <a:t>Decr</a:t>
            </a:r>
            <a:r>
              <a:rPr lang="en-US" dirty="0" smtClean="0">
                <a:ea typeface="ＭＳ Ｐゴシック" pitchFamily="-65" charset="-128"/>
              </a:rPr>
              <a:t> by loop invariant </a:t>
            </a:r>
            <a:r>
              <a:rPr lang="en-US" dirty="0" err="1" smtClean="0">
                <a:ea typeface="ＭＳ Ｐゴシック" pitchFamily="-65" charset="-128"/>
              </a:rPr>
              <a:t>int</a:t>
            </a:r>
            <a:r>
              <a:rPr lang="en-US" dirty="0" smtClean="0">
                <a:ea typeface="ＭＳ Ｐゴシック" pitchFamily="-65" charset="-128"/>
              </a:rPr>
              <a:t>; change each iteration</a:t>
            </a:r>
          </a:p>
          <a:p>
            <a:pPr lvl="1" eaLnBrk="1" fontAlgn="auto" hangingPunct="1">
              <a:spcAft>
                <a:spcPts val="0"/>
              </a:spcAft>
              <a:buFont typeface="Arial" pitchFamily="34" charset="0"/>
              <a:buChar char="–"/>
              <a:defRPr/>
            </a:pPr>
            <a:r>
              <a:rPr lang="en-US" dirty="0" smtClean="0">
                <a:ea typeface="ＭＳ Ｐゴシック" pitchFamily="-65" charset="-128"/>
              </a:rPr>
              <a:t>Count up for &lt;,&lt;=; count down for &gt;,&gt;= </a:t>
            </a:r>
          </a:p>
          <a:p>
            <a:pPr lvl="1" eaLnBrk="1" fontAlgn="auto" hangingPunct="1">
              <a:spcAft>
                <a:spcPts val="0"/>
              </a:spcAft>
              <a:buFont typeface="Arial" pitchFamily="34" charset="0"/>
              <a:buChar char="–"/>
              <a:defRPr/>
            </a:pPr>
            <a:r>
              <a:rPr lang="en-US" dirty="0" smtClean="0">
                <a:ea typeface="ＭＳ Ｐゴシック" pitchFamily="-65" charset="-128"/>
              </a:rPr>
              <a:t>Basic block body: no control in/out except at top </a:t>
            </a:r>
          </a:p>
          <a:p>
            <a:pPr eaLnBrk="1" fontAlgn="auto" hangingPunct="1">
              <a:spcAft>
                <a:spcPts val="0"/>
              </a:spcAft>
              <a:buFont typeface="Arial" pitchFamily="34" charset="0"/>
              <a:buChar char="•"/>
              <a:defRPr/>
            </a:pPr>
            <a:r>
              <a:rPr lang="en-US" dirty="0" smtClean="0"/>
              <a:t>Threads are created and iterations divvied up; requirements ensure iteration count is predictable </a:t>
            </a:r>
          </a:p>
        </p:txBody>
      </p:sp>
      <p:sp>
        <p:nvSpPr>
          <p:cNvPr id="6" name="Slide Number Placeholder 5"/>
          <p:cNvSpPr>
            <a:spLocks noGrp="1"/>
          </p:cNvSpPr>
          <p:nvPr>
            <p:ph type="sldNum" sz="quarter" idx="12"/>
          </p:nvPr>
        </p:nvSpPr>
        <p:spPr/>
        <p:txBody>
          <a:bodyPr/>
          <a:lstStyle/>
          <a:p>
            <a:pPr>
              <a:defRPr/>
            </a:pPr>
            <a:fld id="{C48773BD-BAB8-476E-B8A0-475A4F514406}"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639762"/>
          </a:xfrm>
        </p:spPr>
        <p:txBody>
          <a:bodyPr rtlCol="0">
            <a:normAutofit fontScale="90000"/>
          </a:bodyPr>
          <a:lstStyle/>
          <a:p>
            <a:pPr eaLnBrk="1" fontAlgn="auto" hangingPunct="1">
              <a:spcAft>
                <a:spcPts val="0"/>
              </a:spcAft>
              <a:defRPr/>
            </a:pPr>
            <a:r>
              <a:rPr lang="en-US" dirty="0" err="1" smtClean="0"/>
              <a:t>OpenMP</a:t>
            </a:r>
            <a:r>
              <a:rPr lang="en-US" dirty="0" smtClean="0"/>
              <a:t> Synchronization</a:t>
            </a:r>
          </a:p>
        </p:txBody>
      </p:sp>
      <p:sp>
        <p:nvSpPr>
          <p:cNvPr id="30723" name="Rectangle 3"/>
          <p:cNvSpPr>
            <a:spLocks noGrp="1" noChangeArrowheads="1"/>
          </p:cNvSpPr>
          <p:nvPr>
            <p:ph type="body" idx="1"/>
          </p:nvPr>
        </p:nvSpPr>
        <p:spPr>
          <a:xfrm>
            <a:off x="609600" y="914400"/>
            <a:ext cx="8001000" cy="4800600"/>
          </a:xfrm>
        </p:spPr>
        <p:txBody>
          <a:bodyPr/>
          <a:lstStyle/>
          <a:p>
            <a:pPr eaLnBrk="1" hangingPunct="1"/>
            <a:r>
              <a:rPr lang="en-US" smtClean="0"/>
              <a:t>Implicit barrier</a:t>
            </a:r>
          </a:p>
          <a:p>
            <a:pPr lvl="1" eaLnBrk="1" hangingPunct="1"/>
            <a:r>
              <a:rPr lang="en-US" smtClean="0">
                <a:ea typeface="ＭＳ Ｐゴシック" pitchFamily="34" charset="-128"/>
              </a:rPr>
              <a:t>At beginning and end of parallel constructs</a:t>
            </a:r>
          </a:p>
          <a:p>
            <a:pPr lvl="1" eaLnBrk="1" hangingPunct="1"/>
            <a:r>
              <a:rPr lang="en-US" smtClean="0">
                <a:ea typeface="ＭＳ Ｐゴシック" pitchFamily="34" charset="-128"/>
              </a:rPr>
              <a:t>At end of all other control constructs</a:t>
            </a:r>
          </a:p>
          <a:p>
            <a:pPr lvl="1" eaLnBrk="1" hangingPunct="1"/>
            <a:r>
              <a:rPr lang="en-US" smtClean="0">
                <a:ea typeface="ＭＳ Ｐゴシック" pitchFamily="34" charset="-128"/>
              </a:rPr>
              <a:t>Implicit synchronization can be removed with </a:t>
            </a:r>
            <a:r>
              <a:rPr lang="en-US" b="1" smtClean="0">
                <a:latin typeface="Courier New" pitchFamily="49" charset="0"/>
                <a:ea typeface="ＭＳ Ｐゴシック" pitchFamily="34" charset="-128"/>
                <a:cs typeface="Courier New" pitchFamily="49" charset="0"/>
              </a:rPr>
              <a:t>nowait </a:t>
            </a:r>
            <a:r>
              <a:rPr lang="en-US" smtClean="0">
                <a:ea typeface="ＭＳ Ｐゴシック" pitchFamily="34" charset="-128"/>
              </a:rPr>
              <a:t>clause</a:t>
            </a:r>
          </a:p>
          <a:p>
            <a:pPr eaLnBrk="1" hangingPunct="1"/>
            <a:r>
              <a:rPr lang="en-US" smtClean="0"/>
              <a:t>Explicit synchronization</a:t>
            </a:r>
          </a:p>
          <a:p>
            <a:pPr lvl="1" eaLnBrk="1" hangingPunct="1"/>
            <a:r>
              <a:rPr lang="en-US" smtClean="0">
                <a:latin typeface="Courier" pitchFamily="-65" charset="0"/>
                <a:ea typeface="ＭＳ Ｐゴシック" pitchFamily="34" charset="-128"/>
              </a:rPr>
              <a:t>critical</a:t>
            </a:r>
          </a:p>
          <a:p>
            <a:pPr lvl="1" eaLnBrk="1" hangingPunct="1"/>
            <a:r>
              <a:rPr lang="en-US" smtClean="0">
                <a:latin typeface="Courier" pitchFamily="-65" charset="0"/>
                <a:ea typeface="ＭＳ Ｐゴシック" pitchFamily="34" charset="-128"/>
              </a:rPr>
              <a:t>atomic (single statement)</a:t>
            </a:r>
          </a:p>
          <a:p>
            <a:pPr lvl="1" eaLnBrk="1" hangingPunct="1"/>
            <a:r>
              <a:rPr lang="en-US" smtClean="0">
                <a:latin typeface="Courier" pitchFamily="-65" charset="0"/>
                <a:ea typeface="ＭＳ Ｐゴシック" pitchFamily="34" charset="-128"/>
              </a:rPr>
              <a:t>barrier</a:t>
            </a:r>
          </a:p>
          <a:p>
            <a:pPr lvl="1" eaLnBrk="1" hangingPunct="1"/>
            <a:endParaRPr lang="en-US" smtClean="0">
              <a:ea typeface="ＭＳ Ｐゴシック" pitchFamily="34" charset="-128"/>
            </a:endParaRPr>
          </a:p>
          <a:p>
            <a:pPr eaLnBrk="1" hangingPunct="1"/>
            <a:endParaRPr lang="en-US" smtClean="0"/>
          </a:p>
        </p:txBody>
      </p:sp>
      <p:sp>
        <p:nvSpPr>
          <p:cNvPr id="6" name="Slide Number Placeholder 5"/>
          <p:cNvSpPr>
            <a:spLocks noGrp="1"/>
          </p:cNvSpPr>
          <p:nvPr>
            <p:ph type="sldNum" sz="quarter" idx="12"/>
          </p:nvPr>
        </p:nvSpPr>
        <p:spPr/>
        <p:txBody>
          <a:bodyPr/>
          <a:lstStyle/>
          <a:p>
            <a:pPr>
              <a:defRPr/>
            </a:pPr>
            <a:fld id="{A0C889CE-A354-42F8-8C8A-5CE0496BB333}" type="slidenum">
              <a:rPr lang="en-US"/>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74638"/>
            <a:ext cx="8229600" cy="639762"/>
          </a:xfrm>
        </p:spPr>
        <p:txBody>
          <a:bodyPr rtlCol="0">
            <a:normAutofit fontScale="90000"/>
          </a:bodyPr>
          <a:lstStyle/>
          <a:p>
            <a:pPr eaLnBrk="1" fontAlgn="auto" hangingPunct="1">
              <a:spcAft>
                <a:spcPts val="0"/>
              </a:spcAft>
              <a:defRPr/>
            </a:pPr>
            <a:r>
              <a:rPr lang="en-US" dirty="0" err="1" smtClean="0"/>
              <a:t>OpenMp</a:t>
            </a:r>
            <a:r>
              <a:rPr lang="en-US" dirty="0" smtClean="0"/>
              <a:t> Reductions</a:t>
            </a:r>
          </a:p>
        </p:txBody>
      </p:sp>
      <p:sp>
        <p:nvSpPr>
          <p:cNvPr id="30723" name="Content Placeholder 2"/>
          <p:cNvSpPr>
            <a:spLocks noGrp="1"/>
          </p:cNvSpPr>
          <p:nvPr>
            <p:ph idx="1"/>
          </p:nvPr>
        </p:nvSpPr>
        <p:spPr>
          <a:xfrm>
            <a:off x="609600" y="914400"/>
            <a:ext cx="8001000" cy="5237163"/>
          </a:xfrm>
        </p:spPr>
        <p:txBody>
          <a:bodyPr rtlCol="0">
            <a:normAutofit fontScale="92500" lnSpcReduction="20000"/>
          </a:bodyPr>
          <a:lstStyle/>
          <a:p>
            <a:pPr eaLnBrk="1" fontAlgn="auto" hangingPunct="1">
              <a:spcAft>
                <a:spcPts val="0"/>
              </a:spcAft>
              <a:buFont typeface="Arial" pitchFamily="34" charset="0"/>
              <a:buChar char="•"/>
              <a:defRPr/>
            </a:pPr>
            <a:r>
              <a:rPr lang="en-US" dirty="0" err="1" smtClean="0"/>
              <a:t>OpenMP</a:t>
            </a:r>
            <a:r>
              <a:rPr lang="en-US" dirty="0" smtClean="0"/>
              <a:t> has reduce </a:t>
            </a:r>
          </a:p>
          <a:p>
            <a:pPr eaLnBrk="1" fontAlgn="auto" hangingPunct="1">
              <a:spcAft>
                <a:spcPts val="0"/>
              </a:spcAft>
              <a:buFontTx/>
              <a:buNone/>
              <a:defRPr/>
            </a:pPr>
            <a:endParaRPr lang="en-US" dirty="0" smtClean="0"/>
          </a:p>
          <a:p>
            <a:pPr eaLnBrk="1" fontAlgn="auto" hangingPunct="1">
              <a:spcBef>
                <a:spcPts val="600"/>
              </a:spcBef>
              <a:spcAft>
                <a:spcPts val="0"/>
              </a:spcAft>
              <a:buFontTx/>
              <a:buNone/>
              <a:defRPr/>
            </a:pPr>
            <a:r>
              <a:rPr lang="en-US" sz="3000" dirty="0" smtClean="0"/>
              <a:t>	sum = 0; </a:t>
            </a:r>
          </a:p>
          <a:p>
            <a:pPr eaLnBrk="1" fontAlgn="auto" hangingPunct="1">
              <a:spcBef>
                <a:spcPts val="600"/>
              </a:spcBef>
              <a:spcAft>
                <a:spcPts val="0"/>
              </a:spcAft>
              <a:buFontTx/>
              <a:buNone/>
              <a:defRPr/>
            </a:pPr>
            <a:r>
              <a:rPr lang="en-US" sz="3000" dirty="0" smtClean="0"/>
              <a:t>	#pragma </a:t>
            </a:r>
            <a:r>
              <a:rPr lang="en-US" sz="3000" dirty="0" err="1" smtClean="0"/>
              <a:t>omp</a:t>
            </a:r>
            <a:r>
              <a:rPr lang="en-US" sz="3000" dirty="0" smtClean="0"/>
              <a:t> parallel for reduction(+:sum)      </a:t>
            </a:r>
          </a:p>
          <a:p>
            <a:pPr eaLnBrk="1" fontAlgn="auto" hangingPunct="1">
              <a:spcBef>
                <a:spcPts val="600"/>
              </a:spcBef>
              <a:spcAft>
                <a:spcPts val="0"/>
              </a:spcAft>
              <a:buFontTx/>
              <a:buNone/>
              <a:defRPr/>
            </a:pPr>
            <a:r>
              <a:rPr lang="en-US" sz="3000" dirty="0" smtClean="0"/>
              <a:t>	for (i=0; i &lt; 100; i++)     {         </a:t>
            </a:r>
          </a:p>
          <a:p>
            <a:pPr eaLnBrk="1" fontAlgn="auto" hangingPunct="1">
              <a:spcBef>
                <a:spcPts val="600"/>
              </a:spcBef>
              <a:spcAft>
                <a:spcPts val="0"/>
              </a:spcAft>
              <a:buFontTx/>
              <a:buNone/>
              <a:defRPr/>
            </a:pPr>
            <a:r>
              <a:rPr lang="en-US" sz="3000" dirty="0" smtClean="0"/>
              <a:t>		sum += array[i]; </a:t>
            </a:r>
          </a:p>
          <a:p>
            <a:pPr eaLnBrk="1" fontAlgn="auto" hangingPunct="1">
              <a:spcBef>
                <a:spcPts val="600"/>
              </a:spcBef>
              <a:spcAft>
                <a:spcPts val="0"/>
              </a:spcAft>
              <a:buFontTx/>
              <a:buNone/>
              <a:defRPr/>
            </a:pPr>
            <a:r>
              <a:rPr lang="en-US" sz="2000" dirty="0" smtClean="0"/>
              <a:t>		}</a:t>
            </a:r>
          </a:p>
          <a:p>
            <a:pPr eaLnBrk="1" fontAlgn="auto" hangingPunct="1">
              <a:spcBef>
                <a:spcPts val="600"/>
              </a:spcBef>
              <a:spcAft>
                <a:spcPts val="0"/>
              </a:spcAft>
              <a:buFontTx/>
              <a:buNone/>
              <a:defRPr/>
            </a:pPr>
            <a:endParaRPr lang="en-US" sz="2000" dirty="0" smtClean="0"/>
          </a:p>
          <a:p>
            <a:pPr eaLnBrk="1" fontAlgn="auto" hangingPunct="1">
              <a:spcAft>
                <a:spcPts val="0"/>
              </a:spcAft>
              <a:buFont typeface="Arial" pitchFamily="34" charset="0"/>
              <a:buChar char="•"/>
              <a:defRPr/>
            </a:pPr>
            <a:r>
              <a:rPr lang="en-US" dirty="0" smtClean="0"/>
              <a:t>Reduce ops and init() values: </a:t>
            </a:r>
          </a:p>
          <a:p>
            <a:pPr eaLnBrk="1" fontAlgn="auto" hangingPunct="1">
              <a:spcAft>
                <a:spcPts val="0"/>
              </a:spcAft>
              <a:buFontTx/>
              <a:buNone/>
              <a:defRPr/>
            </a:pPr>
            <a:r>
              <a:rPr lang="en-US" dirty="0" smtClean="0"/>
              <a:t>+   0         bitwise  &amp;  ~0      logical &amp;   1 </a:t>
            </a:r>
          </a:p>
          <a:p>
            <a:pPr eaLnBrk="1" fontAlgn="auto" hangingPunct="1">
              <a:spcAft>
                <a:spcPts val="0"/>
              </a:spcAft>
              <a:buFontTx/>
              <a:buNone/>
              <a:defRPr/>
            </a:pPr>
            <a:r>
              <a:rPr lang="en-US" dirty="0" smtClean="0"/>
              <a:t>-   0         bitwise  |   0      logical |   0 </a:t>
            </a:r>
          </a:p>
          <a:p>
            <a:pPr eaLnBrk="1" fontAlgn="auto" hangingPunct="1">
              <a:spcAft>
                <a:spcPts val="0"/>
              </a:spcAft>
              <a:buFontTx/>
              <a:buNone/>
              <a:defRPr/>
            </a:pPr>
            <a:r>
              <a:rPr lang="en-US" dirty="0" smtClean="0"/>
              <a:t>*   1         bitwise  ^   0 </a:t>
            </a:r>
          </a:p>
        </p:txBody>
      </p:sp>
      <p:sp>
        <p:nvSpPr>
          <p:cNvPr id="6" name="Slide Number Placeholder 5"/>
          <p:cNvSpPr>
            <a:spLocks noGrp="1"/>
          </p:cNvSpPr>
          <p:nvPr>
            <p:ph type="sldNum" sz="quarter" idx="12"/>
          </p:nvPr>
        </p:nvSpPr>
        <p:spPr/>
        <p:txBody>
          <a:bodyPr/>
          <a:lstStyle/>
          <a:p>
            <a:pPr>
              <a:defRPr/>
            </a:pPr>
            <a:fld id="{875FA45A-F931-49EF-B034-B8F01520BD2F}" type="slidenum">
              <a:rPr lang="en-US"/>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8229600" cy="792163"/>
          </a:xfrm>
        </p:spPr>
        <p:txBody>
          <a:bodyPr/>
          <a:lstStyle/>
          <a:p>
            <a:pPr eaLnBrk="1" hangingPunct="1"/>
            <a:r>
              <a:rPr lang="en-US" smtClean="0"/>
              <a:t>Sources for Material</a:t>
            </a:r>
          </a:p>
        </p:txBody>
      </p:sp>
      <p:sp>
        <p:nvSpPr>
          <p:cNvPr id="5123" name="Content Placeholder 2"/>
          <p:cNvSpPr>
            <a:spLocks noGrp="1"/>
          </p:cNvSpPr>
          <p:nvPr>
            <p:ph idx="1"/>
          </p:nvPr>
        </p:nvSpPr>
        <p:spPr>
          <a:xfrm>
            <a:off x="457200" y="1219200"/>
            <a:ext cx="8229600" cy="5334000"/>
          </a:xfrm>
        </p:spPr>
        <p:txBody>
          <a:bodyPr/>
          <a:lstStyle/>
          <a:p>
            <a:pPr eaLnBrk="1" hangingPunct="1"/>
            <a:r>
              <a:rPr lang="en-US" sz="2800" u="sng" smtClean="0">
                <a:ea typeface="ＭＳ Ｐゴシック" pitchFamily="34" charset="-128"/>
              </a:rPr>
              <a:t>Primary Source</a:t>
            </a:r>
            <a:r>
              <a:rPr lang="en-US" sz="2800" smtClean="0">
                <a:ea typeface="ＭＳ Ｐゴシック" pitchFamily="34" charset="-128"/>
              </a:rPr>
              <a:t>: Mary Hall, CS4961, Lectures 4 and 5, University of Utah</a:t>
            </a:r>
          </a:p>
          <a:p>
            <a:pPr eaLnBrk="1" hangingPunct="1"/>
            <a:r>
              <a:rPr lang="en-US" sz="2800" smtClean="0">
                <a:ea typeface="ＭＳ Ｐゴシック" pitchFamily="34" charset="-128"/>
              </a:rPr>
              <a:t>Larry Snyder, Univ. of Washington, Ch. 4 slides, </a:t>
            </a:r>
            <a:r>
              <a:rPr lang="en-US" sz="2400" smtClean="0">
                <a:ea typeface="ＭＳ Ｐゴシック" pitchFamily="34" charset="-128"/>
                <a:hlinkClick r:id="rId2"/>
              </a:rPr>
              <a:t>http://www.cs.washington.edu/education/courses/524/08wi/</a:t>
            </a:r>
            <a:endParaRPr lang="en-US" sz="2400" smtClean="0">
              <a:ea typeface="ＭＳ Ｐゴシック" pitchFamily="34" charset="-128"/>
            </a:endParaRPr>
          </a:p>
          <a:p>
            <a:pPr eaLnBrk="1" hangingPunct="1"/>
            <a:r>
              <a:rPr lang="en-US" sz="2800" smtClean="0">
                <a:ea typeface="ＭＳ Ｐゴシック" pitchFamily="34" charset="-128"/>
              </a:rPr>
              <a:t>Textbook, Chapters 4 &amp; 6</a:t>
            </a:r>
          </a:p>
          <a:p>
            <a:pPr eaLnBrk="1" hangingPunct="1"/>
            <a:r>
              <a:rPr lang="en-US" sz="2800" smtClean="0">
                <a:ea typeface="ＭＳ Ｐゴシック" pitchFamily="34" charset="-128"/>
              </a:rPr>
              <a:t>Jim Demmel and Kathy Yelick, UCB</a:t>
            </a:r>
          </a:p>
          <a:p>
            <a:pPr eaLnBrk="1" hangingPunct="1"/>
            <a:r>
              <a:rPr lang="en-US" sz="2800" smtClean="0">
                <a:ea typeface="ＭＳ Ｐゴシック" pitchFamily="34" charset="-128"/>
              </a:rPr>
              <a:t>Allan Snavely, SDSC</a:t>
            </a:r>
          </a:p>
          <a:p>
            <a:pPr eaLnBrk="1" hangingPunct="1"/>
            <a:r>
              <a:rPr lang="en-US" sz="2800" smtClean="0">
                <a:ea typeface="ＭＳ Ｐゴシック" pitchFamily="34" charset="-128"/>
              </a:rPr>
              <a:t>Michael Quinn, Parallel Programming in C with MPI and OpenMP, Chapter  17</a:t>
            </a:r>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9CB0999D-D59B-42B1-A4DA-09B9D4180EEE}"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487362"/>
          </a:xfrm>
        </p:spPr>
        <p:txBody>
          <a:bodyPr rtlCol="0">
            <a:normAutofit fontScale="90000"/>
          </a:bodyPr>
          <a:lstStyle/>
          <a:p>
            <a:pPr eaLnBrk="1" fontAlgn="auto" hangingPunct="1">
              <a:spcAft>
                <a:spcPts val="0"/>
              </a:spcAft>
              <a:defRPr/>
            </a:pPr>
            <a:r>
              <a:rPr lang="en-US" dirty="0" err="1" smtClean="0"/>
              <a:t>OpenMP</a:t>
            </a:r>
            <a:r>
              <a:rPr lang="en-US" dirty="0" smtClean="0"/>
              <a:t> parallel region construct</a:t>
            </a:r>
          </a:p>
        </p:txBody>
      </p:sp>
      <p:sp>
        <p:nvSpPr>
          <p:cNvPr id="31747" name="Rectangle 3"/>
          <p:cNvSpPr>
            <a:spLocks noGrp="1" noChangeArrowheads="1"/>
          </p:cNvSpPr>
          <p:nvPr>
            <p:ph type="body" idx="1"/>
          </p:nvPr>
        </p:nvSpPr>
        <p:spPr>
          <a:xfrm>
            <a:off x="533400" y="1143000"/>
            <a:ext cx="8001000" cy="5562600"/>
          </a:xfrm>
        </p:spPr>
        <p:txBody>
          <a:bodyPr rtlCol="0">
            <a:normAutofit fontScale="92500" lnSpcReduction="10000"/>
          </a:bodyPr>
          <a:lstStyle/>
          <a:p>
            <a:pPr eaLnBrk="1" fontAlgn="auto" hangingPunct="1">
              <a:spcAft>
                <a:spcPts val="0"/>
              </a:spcAft>
              <a:buFont typeface="Arial" pitchFamily="34" charset="0"/>
              <a:buChar char="•"/>
              <a:defRPr/>
            </a:pPr>
            <a:r>
              <a:rPr lang="en-US" sz="3000" dirty="0" smtClean="0">
                <a:latin typeface="Arial" charset="0"/>
              </a:rPr>
              <a:t>Block of code to be executed by multiple threads in parallel</a:t>
            </a:r>
          </a:p>
          <a:p>
            <a:pPr eaLnBrk="1" fontAlgn="auto" hangingPunct="1">
              <a:spcAft>
                <a:spcPts val="0"/>
              </a:spcAft>
              <a:buFont typeface="Arial" pitchFamily="34" charset="0"/>
              <a:buChar char="•"/>
              <a:defRPr/>
            </a:pPr>
            <a:r>
              <a:rPr lang="en-US" sz="3000" dirty="0" smtClean="0">
                <a:latin typeface="Arial" charset="0"/>
              </a:rPr>
              <a:t>Each thread executes the </a:t>
            </a:r>
            <a:r>
              <a:rPr lang="en-US" sz="3000" b="1" dirty="0" smtClean="0">
                <a:latin typeface="Arial" charset="0"/>
              </a:rPr>
              <a:t>same code redundantly</a:t>
            </a:r>
            <a:r>
              <a:rPr lang="en-US" sz="3000" dirty="0" smtClean="0">
                <a:latin typeface="Arial" charset="0"/>
              </a:rPr>
              <a:t> </a:t>
            </a:r>
            <a:r>
              <a:rPr lang="en-US" sz="3000" b="1" dirty="0" smtClean="0">
                <a:solidFill>
                  <a:srgbClr val="CC3300"/>
                </a:solidFill>
                <a:latin typeface="Arial" charset="0"/>
              </a:rPr>
              <a:t>(SPMD)</a:t>
            </a:r>
          </a:p>
          <a:p>
            <a:pPr lvl="1" eaLnBrk="1" fontAlgn="auto" hangingPunct="1">
              <a:spcAft>
                <a:spcPts val="0"/>
              </a:spcAft>
              <a:buFont typeface="Arial" pitchFamily="34" charset="0"/>
              <a:buChar char="–"/>
              <a:defRPr/>
            </a:pPr>
            <a:r>
              <a:rPr lang="en-US" sz="2600" dirty="0" smtClean="0">
                <a:ea typeface="ＭＳ Ｐゴシック" pitchFamily="-65" charset="-128"/>
              </a:rPr>
              <a:t>Work within work-sharing constructs is distributed among the threads in a team</a:t>
            </a:r>
            <a:endParaRPr lang="en-US" sz="2600" b="1" dirty="0" smtClean="0">
              <a:solidFill>
                <a:srgbClr val="CC3300"/>
              </a:solidFill>
              <a:latin typeface="Arial" charset="0"/>
              <a:ea typeface="ＭＳ Ｐゴシック" pitchFamily="-65" charset="-128"/>
            </a:endParaRPr>
          </a:p>
          <a:p>
            <a:pPr eaLnBrk="1" fontAlgn="auto" hangingPunct="1">
              <a:spcAft>
                <a:spcPts val="0"/>
              </a:spcAft>
              <a:buFont typeface="Arial" pitchFamily="34" charset="0"/>
              <a:buChar char="•"/>
              <a:defRPr/>
            </a:pPr>
            <a:r>
              <a:rPr lang="en-US" sz="3000" dirty="0" smtClean="0">
                <a:latin typeface="Arial" charset="0"/>
              </a:rPr>
              <a:t>Example with C/C++ syntax</a:t>
            </a:r>
          </a:p>
          <a:p>
            <a:pPr eaLnBrk="1" fontAlgn="auto" hangingPunct="1">
              <a:spcAft>
                <a:spcPts val="0"/>
              </a:spcAft>
              <a:buFontTx/>
              <a:buNone/>
              <a:defRPr/>
            </a:pPr>
            <a:r>
              <a:rPr lang="en-US" sz="2000" dirty="0" smtClean="0">
                <a:latin typeface="Courier" pitchFamily="-65" charset="0"/>
              </a:rPr>
              <a:t>	</a:t>
            </a:r>
            <a:r>
              <a:rPr lang="en-US" sz="2600" dirty="0" smtClean="0">
                <a:latin typeface="Courier" pitchFamily="-65" charset="0"/>
              </a:rPr>
              <a:t>#</a:t>
            </a:r>
            <a:r>
              <a:rPr lang="en-US" sz="2600" dirty="0" err="1" smtClean="0">
                <a:latin typeface="Courier" pitchFamily="-65" charset="0"/>
              </a:rPr>
              <a:t>pragma</a:t>
            </a:r>
            <a:r>
              <a:rPr lang="en-US" sz="2600" dirty="0" smtClean="0">
                <a:latin typeface="Courier" pitchFamily="-65" charset="0"/>
              </a:rPr>
              <a:t> </a:t>
            </a:r>
            <a:r>
              <a:rPr lang="en-US" sz="2600" dirty="0" err="1" smtClean="0">
                <a:latin typeface="Courier" pitchFamily="-65" charset="0"/>
              </a:rPr>
              <a:t>omp</a:t>
            </a:r>
            <a:r>
              <a:rPr lang="en-US" sz="2600" dirty="0" smtClean="0">
                <a:latin typeface="Courier" pitchFamily="-65" charset="0"/>
              </a:rPr>
              <a:t> parallel </a:t>
            </a:r>
            <a:r>
              <a:rPr lang="en-US" sz="2600" dirty="0" smtClean="0">
                <a:latin typeface="Arial" charset="0"/>
              </a:rPr>
              <a:t>[ clause [ clause ] ... ] new-line</a:t>
            </a:r>
          </a:p>
          <a:p>
            <a:pPr eaLnBrk="1" fontAlgn="auto" hangingPunct="1">
              <a:spcAft>
                <a:spcPts val="0"/>
              </a:spcAft>
              <a:buFontTx/>
              <a:buNone/>
              <a:defRPr/>
            </a:pPr>
            <a:r>
              <a:rPr lang="en-US" sz="2600" dirty="0" smtClean="0">
                <a:latin typeface="Arial" charset="0"/>
              </a:rPr>
              <a:t>		structured-block</a:t>
            </a:r>
          </a:p>
          <a:p>
            <a:pPr eaLnBrk="1" fontAlgn="auto" hangingPunct="1">
              <a:spcAft>
                <a:spcPts val="0"/>
              </a:spcAft>
              <a:buFont typeface="Arial" pitchFamily="34" charset="0"/>
              <a:buChar char="•"/>
              <a:defRPr/>
            </a:pPr>
            <a:r>
              <a:rPr lang="en-US" sz="3000" dirty="0" smtClean="0">
                <a:latin typeface="Arial" charset="0"/>
              </a:rPr>
              <a:t>clause can include the following:</a:t>
            </a:r>
          </a:p>
          <a:p>
            <a:pPr lvl="1" eaLnBrk="1" fontAlgn="auto" hangingPunct="1">
              <a:spcAft>
                <a:spcPts val="0"/>
              </a:spcAft>
              <a:buFontTx/>
              <a:buNone/>
              <a:defRPr/>
            </a:pPr>
            <a:r>
              <a:rPr lang="en-US" sz="2600" dirty="0" smtClean="0">
                <a:latin typeface="Courier" pitchFamily="-65" charset="0"/>
                <a:ea typeface="ＭＳ Ｐゴシック" pitchFamily="-65" charset="-128"/>
              </a:rPr>
              <a:t>private</a:t>
            </a:r>
            <a:r>
              <a:rPr lang="en-US" sz="2600" dirty="0" smtClean="0">
                <a:latin typeface="Arial" charset="0"/>
                <a:ea typeface="ＭＳ Ｐゴシック" pitchFamily="-65" charset="-128"/>
              </a:rPr>
              <a:t> (list)</a:t>
            </a:r>
          </a:p>
          <a:p>
            <a:pPr lvl="1" eaLnBrk="1" fontAlgn="auto" hangingPunct="1">
              <a:spcAft>
                <a:spcPts val="0"/>
              </a:spcAft>
              <a:buFontTx/>
              <a:buNone/>
              <a:defRPr/>
            </a:pPr>
            <a:r>
              <a:rPr lang="en-US" sz="2600" dirty="0" smtClean="0">
                <a:latin typeface="Courier" pitchFamily="-65" charset="0"/>
                <a:ea typeface="ＭＳ Ｐゴシック" pitchFamily="-65" charset="-128"/>
              </a:rPr>
              <a:t>shared</a:t>
            </a:r>
            <a:r>
              <a:rPr lang="en-US" sz="2600" dirty="0" smtClean="0">
                <a:latin typeface="Arial" charset="0"/>
                <a:ea typeface="ＭＳ Ｐゴシック" pitchFamily="-65" charset="-128"/>
              </a:rPr>
              <a:t> (list)</a:t>
            </a:r>
            <a:endParaRPr lang="en-US" sz="2600" b="1" dirty="0" smtClean="0">
              <a:latin typeface="Arial" charset="0"/>
              <a:ea typeface="ＭＳ Ｐゴシック" pitchFamily="-65" charset="-128"/>
            </a:endParaRPr>
          </a:p>
          <a:p>
            <a:pPr eaLnBrk="1" fontAlgn="auto" hangingPunct="1">
              <a:spcAft>
                <a:spcPts val="0"/>
              </a:spcAft>
              <a:buFont typeface="Arial" pitchFamily="34" charset="0"/>
              <a:buChar char="•"/>
              <a:defRPr/>
            </a:pPr>
            <a:endParaRPr lang="en-US" dirty="0" smtClean="0">
              <a:latin typeface="Arial" charset="0"/>
            </a:endParaRPr>
          </a:p>
        </p:txBody>
      </p:sp>
      <p:sp>
        <p:nvSpPr>
          <p:cNvPr id="6" name="Slide Number Placeholder 5"/>
          <p:cNvSpPr>
            <a:spLocks noGrp="1"/>
          </p:cNvSpPr>
          <p:nvPr>
            <p:ph type="sldNum" sz="quarter" idx="12"/>
          </p:nvPr>
        </p:nvSpPr>
        <p:spPr/>
        <p:txBody>
          <a:bodyPr/>
          <a:lstStyle/>
          <a:p>
            <a:pPr>
              <a:defRPr/>
            </a:pPr>
            <a:fld id="{10CCFB80-20D2-4A91-9E7B-09F784851B5A}" type="slidenum">
              <a:rPr lang="en-US"/>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228600"/>
            <a:ext cx="8229600" cy="1143000"/>
          </a:xfrm>
        </p:spPr>
        <p:txBody>
          <a:bodyPr/>
          <a:lstStyle/>
          <a:p>
            <a:pPr eaLnBrk="1" hangingPunct="1"/>
            <a:r>
              <a:rPr lang="en-US" sz="3600" smtClean="0"/>
              <a:t>Programming Model – Loop Scheduling</a:t>
            </a:r>
          </a:p>
        </p:txBody>
      </p:sp>
      <p:sp>
        <p:nvSpPr>
          <p:cNvPr id="32771" name="Rectangle 3"/>
          <p:cNvSpPr>
            <a:spLocks noGrp="1" noChangeArrowheads="1"/>
          </p:cNvSpPr>
          <p:nvPr>
            <p:ph type="body" idx="1"/>
          </p:nvPr>
        </p:nvSpPr>
        <p:spPr>
          <a:xfrm>
            <a:off x="609600" y="1295400"/>
            <a:ext cx="8001000" cy="5257800"/>
          </a:xfrm>
        </p:spPr>
        <p:txBody>
          <a:bodyPr rtlCol="0">
            <a:normAutofit fontScale="85000" lnSpcReduction="10000"/>
          </a:bodyPr>
          <a:lstStyle/>
          <a:p>
            <a:pPr eaLnBrk="1" fontAlgn="auto" hangingPunct="1">
              <a:spcAft>
                <a:spcPts val="0"/>
              </a:spcAft>
              <a:buFont typeface="Arial" pitchFamily="34" charset="0"/>
              <a:buChar char="•"/>
              <a:defRPr/>
            </a:pPr>
            <a:r>
              <a:rPr lang="en-US" dirty="0" smtClean="0">
                <a:latin typeface="Courier" pitchFamily="-65" charset="0"/>
              </a:rPr>
              <a:t>schedule</a:t>
            </a:r>
            <a:r>
              <a:rPr lang="en-US" dirty="0" smtClean="0"/>
              <a:t> clause determines how loop iterations are divided among the thread team</a:t>
            </a:r>
          </a:p>
          <a:p>
            <a:pPr lvl="1" eaLnBrk="1" fontAlgn="auto" hangingPunct="1">
              <a:spcAft>
                <a:spcPts val="0"/>
              </a:spcAft>
              <a:buFont typeface="Arial" pitchFamily="34" charset="0"/>
              <a:buChar char="–"/>
              <a:defRPr/>
            </a:pPr>
            <a:r>
              <a:rPr lang="en-US" b="1" dirty="0" smtClean="0">
                <a:latin typeface="Courier New" pitchFamily="-65" charset="0"/>
                <a:ea typeface="ＭＳ Ｐゴシック" pitchFamily="-65" charset="-128"/>
                <a:cs typeface="Courier New" pitchFamily="-65" charset="0"/>
              </a:rPr>
              <a:t>static([chunk])</a:t>
            </a:r>
            <a:r>
              <a:rPr lang="en-US" dirty="0" smtClean="0">
                <a:ea typeface="ＭＳ Ｐゴシック" pitchFamily="-65" charset="-128"/>
              </a:rPr>
              <a:t> divides iterations statically between threads</a:t>
            </a:r>
          </a:p>
          <a:p>
            <a:pPr lvl="2" eaLnBrk="1" fontAlgn="auto" hangingPunct="1">
              <a:spcAft>
                <a:spcPts val="0"/>
              </a:spcAft>
              <a:buFont typeface="Arial" pitchFamily="34" charset="0"/>
              <a:buChar char="•"/>
              <a:defRPr/>
            </a:pPr>
            <a:r>
              <a:rPr lang="en-US" dirty="0" smtClean="0">
                <a:ea typeface="ＭＳ Ｐゴシック" pitchFamily="-65" charset="-128"/>
              </a:rPr>
              <a:t>Each thread receives </a:t>
            </a:r>
            <a:r>
              <a:rPr lang="en-US" dirty="0" smtClean="0">
                <a:latin typeface="Courier" pitchFamily="-65" charset="0"/>
                <a:ea typeface="ＭＳ Ｐゴシック" pitchFamily="-65" charset="-128"/>
              </a:rPr>
              <a:t>[chunk]</a:t>
            </a:r>
            <a:r>
              <a:rPr lang="en-US" dirty="0" smtClean="0">
                <a:ea typeface="ＭＳ Ｐゴシック" pitchFamily="-65" charset="-128"/>
              </a:rPr>
              <a:t> iterations, rounding as necessary to account for all iterations</a:t>
            </a:r>
          </a:p>
          <a:p>
            <a:pPr lvl="2" eaLnBrk="1" fontAlgn="auto" hangingPunct="1">
              <a:spcAft>
                <a:spcPts val="0"/>
              </a:spcAft>
              <a:buFont typeface="Arial" pitchFamily="34" charset="0"/>
              <a:buChar char="•"/>
              <a:defRPr/>
            </a:pPr>
            <a:r>
              <a:rPr lang="en-US" dirty="0" smtClean="0">
                <a:ea typeface="ＭＳ Ｐゴシック" pitchFamily="-65" charset="-128"/>
              </a:rPr>
              <a:t>Default </a:t>
            </a:r>
            <a:r>
              <a:rPr lang="en-US" b="1" dirty="0" smtClean="0">
                <a:latin typeface="Courier New" pitchFamily="-65" charset="0"/>
                <a:ea typeface="ＭＳ Ｐゴシック" pitchFamily="-65" charset="-128"/>
                <a:cs typeface="Courier New" pitchFamily="-65" charset="0"/>
              </a:rPr>
              <a:t>[chunk]</a:t>
            </a:r>
            <a:r>
              <a:rPr lang="en-US" dirty="0" smtClean="0">
                <a:ea typeface="ＭＳ Ｐゴシック" pitchFamily="-65" charset="-128"/>
              </a:rPr>
              <a:t> is </a:t>
            </a:r>
            <a:r>
              <a:rPr lang="en-US" b="1" dirty="0" smtClean="0">
                <a:latin typeface="Courier New" pitchFamily="-65" charset="0"/>
                <a:ea typeface="ＭＳ Ｐゴシック" pitchFamily="-65" charset="-128"/>
                <a:cs typeface="Courier New" pitchFamily="-65" charset="0"/>
              </a:rPr>
              <a:t>ceil( # iterations / # threads )</a:t>
            </a:r>
          </a:p>
          <a:p>
            <a:pPr lvl="1" eaLnBrk="1" fontAlgn="auto" hangingPunct="1">
              <a:spcAft>
                <a:spcPts val="0"/>
              </a:spcAft>
              <a:buFont typeface="Arial" pitchFamily="34" charset="0"/>
              <a:buChar char="–"/>
              <a:defRPr/>
            </a:pPr>
            <a:r>
              <a:rPr lang="en-US" b="1" dirty="0" smtClean="0">
                <a:latin typeface="Courier New" pitchFamily="-65" charset="0"/>
                <a:ea typeface="ＭＳ Ｐゴシック" pitchFamily="-65" charset="-128"/>
                <a:cs typeface="Courier New" pitchFamily="-65" charset="0"/>
              </a:rPr>
              <a:t>dynamic([chunk])</a:t>
            </a:r>
            <a:r>
              <a:rPr lang="en-US" dirty="0" smtClean="0">
                <a:ea typeface="ＭＳ Ｐゴシック" pitchFamily="-65" charset="-128"/>
                <a:cs typeface="Arial" charset="0"/>
              </a:rPr>
              <a:t> allocates </a:t>
            </a:r>
            <a:r>
              <a:rPr lang="en-US" b="1" dirty="0" smtClean="0">
                <a:latin typeface="Courier New" pitchFamily="-65" charset="0"/>
                <a:ea typeface="ＭＳ Ｐゴシック" pitchFamily="-65" charset="-128"/>
                <a:cs typeface="Courier New" pitchFamily="-65" charset="0"/>
              </a:rPr>
              <a:t>[chunk]</a:t>
            </a:r>
            <a:r>
              <a:rPr lang="en-US" dirty="0" smtClean="0">
                <a:ea typeface="ＭＳ Ｐゴシック" pitchFamily="-65" charset="-128"/>
                <a:cs typeface="Arial" charset="0"/>
              </a:rPr>
              <a:t> iterations per thread, allocating an additional </a:t>
            </a:r>
            <a:r>
              <a:rPr lang="en-US" b="1" dirty="0" smtClean="0">
                <a:latin typeface="Courier New" pitchFamily="-65" charset="0"/>
                <a:ea typeface="ＭＳ Ｐゴシック" pitchFamily="-65" charset="-128"/>
                <a:cs typeface="Courier New" pitchFamily="-65" charset="0"/>
              </a:rPr>
              <a:t>[chunk]</a:t>
            </a:r>
            <a:r>
              <a:rPr lang="en-US" dirty="0" smtClean="0">
                <a:ea typeface="ＭＳ Ｐゴシック" pitchFamily="-65" charset="-128"/>
                <a:cs typeface="Arial" charset="0"/>
              </a:rPr>
              <a:t> iterations when a thread finishes</a:t>
            </a:r>
          </a:p>
          <a:p>
            <a:pPr lvl="2" eaLnBrk="1" fontAlgn="auto" hangingPunct="1">
              <a:spcAft>
                <a:spcPts val="0"/>
              </a:spcAft>
              <a:buFont typeface="Arial" pitchFamily="34" charset="0"/>
              <a:buChar char="•"/>
              <a:defRPr/>
            </a:pPr>
            <a:r>
              <a:rPr lang="en-US" dirty="0" smtClean="0">
                <a:ea typeface="ＭＳ Ｐゴシック" pitchFamily="-65" charset="-128"/>
                <a:cs typeface="Arial" charset="0"/>
              </a:rPr>
              <a:t>Forms a logical work queue, consisting of all loop iterations </a:t>
            </a:r>
          </a:p>
          <a:p>
            <a:pPr lvl="2" eaLnBrk="1" fontAlgn="auto" hangingPunct="1">
              <a:spcAft>
                <a:spcPts val="0"/>
              </a:spcAft>
              <a:buFont typeface="Arial" pitchFamily="34" charset="0"/>
              <a:buChar char="•"/>
              <a:defRPr/>
            </a:pPr>
            <a:r>
              <a:rPr lang="en-US" dirty="0" smtClean="0">
                <a:ea typeface="ＭＳ Ｐゴシック" pitchFamily="-65" charset="-128"/>
                <a:cs typeface="Arial" charset="0"/>
              </a:rPr>
              <a:t>Default </a:t>
            </a:r>
            <a:r>
              <a:rPr lang="en-US" b="1" dirty="0" smtClean="0">
                <a:latin typeface="Courier New" pitchFamily="-65" charset="0"/>
                <a:ea typeface="ＭＳ Ｐゴシック" pitchFamily="-65" charset="-128"/>
                <a:cs typeface="Courier New" pitchFamily="-65" charset="0"/>
              </a:rPr>
              <a:t>[chunk]</a:t>
            </a:r>
            <a:r>
              <a:rPr lang="en-US" dirty="0" smtClean="0">
                <a:ea typeface="ＭＳ Ｐゴシック" pitchFamily="-65" charset="-128"/>
                <a:cs typeface="Arial" charset="0"/>
              </a:rPr>
              <a:t> is 1</a:t>
            </a:r>
          </a:p>
          <a:p>
            <a:pPr lvl="1" eaLnBrk="1" fontAlgn="auto" hangingPunct="1">
              <a:spcAft>
                <a:spcPts val="0"/>
              </a:spcAft>
              <a:buFont typeface="Arial" pitchFamily="34" charset="0"/>
              <a:buChar char="–"/>
              <a:defRPr/>
            </a:pPr>
            <a:r>
              <a:rPr lang="en-US" b="1" dirty="0" smtClean="0">
                <a:latin typeface="Courier New" pitchFamily="-65" charset="0"/>
                <a:ea typeface="ＭＳ Ｐゴシック" pitchFamily="-65" charset="-128"/>
                <a:cs typeface="Courier New" pitchFamily="-65" charset="0"/>
              </a:rPr>
              <a:t>guided([chunk])</a:t>
            </a:r>
            <a:r>
              <a:rPr lang="en-US" dirty="0" smtClean="0">
                <a:ea typeface="ＭＳ Ｐゴシック" pitchFamily="-65" charset="-128"/>
                <a:cs typeface="Arial" charset="0"/>
              </a:rPr>
              <a:t> allocates dynamically, but </a:t>
            </a:r>
            <a:r>
              <a:rPr lang="en-US" b="1" dirty="0" smtClean="0">
                <a:latin typeface="Courier New" pitchFamily="-65" charset="0"/>
                <a:ea typeface="ＭＳ Ｐゴシック" pitchFamily="-65" charset="-128"/>
                <a:cs typeface="Courier New" pitchFamily="-65" charset="0"/>
              </a:rPr>
              <a:t>[chunk]</a:t>
            </a:r>
            <a:r>
              <a:rPr lang="en-US" dirty="0" smtClean="0">
                <a:ea typeface="ＭＳ Ｐゴシック" pitchFamily="-65" charset="-128"/>
                <a:cs typeface="Arial" charset="0"/>
              </a:rPr>
              <a:t> is exponentially reduced with each allocation</a:t>
            </a:r>
          </a:p>
        </p:txBody>
      </p:sp>
      <p:sp>
        <p:nvSpPr>
          <p:cNvPr id="6" name="Slide Number Placeholder 5"/>
          <p:cNvSpPr>
            <a:spLocks noGrp="1"/>
          </p:cNvSpPr>
          <p:nvPr>
            <p:ph type="sldNum" sz="quarter" idx="12"/>
          </p:nvPr>
        </p:nvSpPr>
        <p:spPr/>
        <p:txBody>
          <a:bodyPr/>
          <a:lstStyle/>
          <a:p>
            <a:pPr>
              <a:defRPr/>
            </a:pPr>
            <a:fld id="{506CC3DC-D941-48C5-8721-A929D903B4A9}"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Loop scheduling</a:t>
            </a:r>
          </a:p>
        </p:txBody>
      </p:sp>
      <p:pic>
        <p:nvPicPr>
          <p:cNvPr id="34819" name="Picture 3"/>
          <p:cNvPicPr>
            <a:picLocks noGrp="1" noChangeAspect="1" noChangeArrowheads="1"/>
          </p:cNvPicPr>
          <p:nvPr>
            <p:ph type="body" idx="1"/>
          </p:nvPr>
        </p:nvPicPr>
        <p:blipFill>
          <a:blip r:embed="rId2"/>
          <a:srcRect/>
          <a:stretch>
            <a:fillRect/>
          </a:stretch>
        </p:blipFill>
        <p:spPr/>
      </p:pic>
      <p:sp>
        <p:nvSpPr>
          <p:cNvPr id="34820" name="Text Box 4"/>
          <p:cNvSpPr txBox="1">
            <a:spLocks noChangeArrowheads="1"/>
          </p:cNvSpPr>
          <p:nvPr/>
        </p:nvSpPr>
        <p:spPr bwMode="auto">
          <a:xfrm>
            <a:off x="7908925" y="1143000"/>
            <a:ext cx="184150" cy="519113"/>
          </a:xfrm>
          <a:prstGeom prst="rect">
            <a:avLst/>
          </a:prstGeom>
          <a:noFill/>
          <a:ln w="12700">
            <a:noFill/>
            <a:miter lim="800000"/>
            <a:headEnd/>
            <a:tailEnd/>
          </a:ln>
        </p:spPr>
        <p:txBody>
          <a:bodyPr>
            <a:spAutoFit/>
          </a:bodyPr>
          <a:lstStyle/>
          <a:p>
            <a:pPr eaLnBrk="0" hangingPunct="0">
              <a:spcBef>
                <a:spcPct val="50000"/>
              </a:spcBef>
            </a:pPr>
            <a:r>
              <a:rPr lang="en-US" b="1">
                <a:solidFill>
                  <a:srgbClr val="CC3300"/>
                </a:solidFill>
                <a:latin typeface="Calibri" pitchFamily="34" charset="0"/>
              </a:rPr>
              <a:t>2</a:t>
            </a:r>
          </a:p>
        </p:txBody>
      </p:sp>
      <p:sp>
        <p:nvSpPr>
          <p:cNvPr id="34821" name="Text Box 5"/>
          <p:cNvSpPr txBox="1">
            <a:spLocks noChangeArrowheads="1"/>
          </p:cNvSpPr>
          <p:nvPr/>
        </p:nvSpPr>
        <p:spPr bwMode="auto">
          <a:xfrm>
            <a:off x="7786688" y="1219200"/>
            <a:ext cx="731837" cy="457200"/>
          </a:xfrm>
          <a:prstGeom prst="rect">
            <a:avLst/>
          </a:prstGeom>
          <a:solidFill>
            <a:schemeClr val="bg1"/>
          </a:solidFill>
          <a:ln w="12700">
            <a:noFill/>
            <a:miter lim="800000"/>
            <a:headEnd/>
            <a:tailEnd/>
          </a:ln>
        </p:spPr>
        <p:txBody>
          <a:bodyPr wrap="none">
            <a:spAutoFit/>
          </a:bodyPr>
          <a:lstStyle/>
          <a:p>
            <a:pPr eaLnBrk="0" hangingPunct="0"/>
            <a:r>
              <a:rPr lang="en-US" b="1">
                <a:solidFill>
                  <a:srgbClr val="CC3300"/>
                </a:solidFill>
                <a:latin typeface="Calibri" pitchFamily="34" charset="0"/>
              </a:rPr>
              <a:t>(2)</a:t>
            </a:r>
          </a:p>
        </p:txBody>
      </p:sp>
      <p:sp>
        <p:nvSpPr>
          <p:cNvPr id="8" name="Slide Number Placeholder 7"/>
          <p:cNvSpPr>
            <a:spLocks noGrp="1"/>
          </p:cNvSpPr>
          <p:nvPr>
            <p:ph type="sldNum" sz="quarter" idx="12"/>
          </p:nvPr>
        </p:nvSpPr>
        <p:spPr/>
        <p:txBody>
          <a:bodyPr/>
          <a:lstStyle/>
          <a:p>
            <a:pPr>
              <a:defRPr/>
            </a:pPr>
            <a:fld id="{58F0F36B-D2D1-40FA-907F-0EE2F127C7B1}" type="slidenum">
              <a:rPr lang="en-US"/>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OpenMP critical directive</a:t>
            </a:r>
          </a:p>
        </p:txBody>
      </p:sp>
      <p:sp>
        <p:nvSpPr>
          <p:cNvPr id="35843" name="Rectangle 3"/>
          <p:cNvSpPr>
            <a:spLocks noGrp="1" noChangeArrowheads="1"/>
          </p:cNvSpPr>
          <p:nvPr>
            <p:ph type="body" idx="1"/>
          </p:nvPr>
        </p:nvSpPr>
        <p:spPr>
          <a:xfrm>
            <a:off x="304800" y="1219200"/>
            <a:ext cx="8839200" cy="5070475"/>
          </a:xfrm>
        </p:spPr>
        <p:txBody>
          <a:bodyPr/>
          <a:lstStyle/>
          <a:p>
            <a:pPr eaLnBrk="1" hangingPunct="1">
              <a:lnSpc>
                <a:spcPct val="90000"/>
              </a:lnSpc>
            </a:pPr>
            <a:r>
              <a:rPr lang="en-US" smtClean="0"/>
              <a:t>Enclosed code</a:t>
            </a:r>
          </a:p>
          <a:p>
            <a:pPr eaLnBrk="1" hangingPunct="1">
              <a:lnSpc>
                <a:spcPct val="90000"/>
              </a:lnSpc>
              <a:buFontTx/>
              <a:buNone/>
            </a:pPr>
            <a:r>
              <a:rPr lang="en-US" smtClean="0"/>
              <a:t>– executed by all threads, but</a:t>
            </a:r>
          </a:p>
          <a:p>
            <a:pPr eaLnBrk="1" hangingPunct="1">
              <a:lnSpc>
                <a:spcPct val="90000"/>
              </a:lnSpc>
              <a:buFontTx/>
              <a:buNone/>
            </a:pPr>
            <a:r>
              <a:rPr lang="en-US" smtClean="0"/>
              <a:t>– </a:t>
            </a:r>
            <a:r>
              <a:rPr lang="en-US" b="1" smtClean="0">
                <a:solidFill>
                  <a:srgbClr val="CC3300"/>
                </a:solidFill>
              </a:rPr>
              <a:t>restricted to only one thread at a time</a:t>
            </a:r>
            <a:endParaRPr lang="en-US" smtClean="0">
              <a:solidFill>
                <a:srgbClr val="CC3300"/>
              </a:solidFill>
            </a:endParaRPr>
          </a:p>
          <a:p>
            <a:pPr eaLnBrk="1" hangingPunct="1">
              <a:lnSpc>
                <a:spcPct val="90000"/>
              </a:lnSpc>
              <a:buFontTx/>
              <a:buNone/>
            </a:pPr>
            <a:r>
              <a:rPr lang="en-US" sz="2400" smtClean="0">
                <a:latin typeface="Courier" pitchFamily="-65" charset="0"/>
              </a:rPr>
              <a:t>#pragma omp critical </a:t>
            </a:r>
            <a:r>
              <a:rPr lang="en-US" sz="2400" smtClean="0">
                <a:latin typeface="Arial" charset="0"/>
              </a:rPr>
              <a:t>[ </a:t>
            </a:r>
            <a:r>
              <a:rPr lang="en-US" sz="2400" smtClean="0">
                <a:latin typeface="Courier" pitchFamily="-65" charset="0"/>
              </a:rPr>
              <a:t>( </a:t>
            </a:r>
            <a:r>
              <a:rPr lang="en-US" sz="2400" smtClean="0">
                <a:latin typeface="Arial" charset="0"/>
              </a:rPr>
              <a:t>name </a:t>
            </a:r>
            <a:r>
              <a:rPr lang="en-US" sz="2400" smtClean="0">
                <a:latin typeface="Courier" pitchFamily="-65" charset="0"/>
              </a:rPr>
              <a:t>) </a:t>
            </a:r>
            <a:r>
              <a:rPr lang="en-US" sz="2400" smtClean="0">
                <a:latin typeface="Arial" charset="0"/>
              </a:rPr>
              <a:t>] new-line</a:t>
            </a:r>
          </a:p>
          <a:p>
            <a:pPr eaLnBrk="1" hangingPunct="1">
              <a:lnSpc>
                <a:spcPct val="90000"/>
              </a:lnSpc>
              <a:buFontTx/>
              <a:buNone/>
            </a:pPr>
            <a:r>
              <a:rPr lang="en-US" sz="2400" smtClean="0">
                <a:latin typeface="Arial" charset="0"/>
              </a:rPr>
              <a:t>    structured-block</a:t>
            </a:r>
          </a:p>
          <a:p>
            <a:pPr eaLnBrk="1" hangingPunct="1">
              <a:lnSpc>
                <a:spcPct val="90000"/>
              </a:lnSpc>
              <a:buFontTx/>
              <a:buNone/>
            </a:pPr>
            <a:endParaRPr lang="en-US" sz="2000" smtClean="0">
              <a:latin typeface="Arial" charset="0"/>
            </a:endParaRPr>
          </a:p>
          <a:p>
            <a:pPr eaLnBrk="1" hangingPunct="1">
              <a:lnSpc>
                <a:spcPct val="90000"/>
              </a:lnSpc>
            </a:pPr>
            <a:r>
              <a:rPr lang="en-US" smtClean="0"/>
              <a:t>A thread waits at the beginning of a critical region until no other thread in the team is executing a critical region with the same name.</a:t>
            </a:r>
          </a:p>
          <a:p>
            <a:pPr eaLnBrk="1" hangingPunct="1">
              <a:lnSpc>
                <a:spcPct val="90000"/>
              </a:lnSpc>
            </a:pPr>
            <a:r>
              <a:rPr lang="en-US" smtClean="0"/>
              <a:t>All unnamed</a:t>
            </a:r>
            <a:r>
              <a:rPr lang="en-US" smtClean="0">
                <a:latin typeface="Arial" charset="0"/>
              </a:rPr>
              <a:t> </a:t>
            </a:r>
            <a:r>
              <a:rPr lang="en-US" smtClean="0">
                <a:latin typeface="Courier" pitchFamily="-65" charset="0"/>
              </a:rPr>
              <a:t>critical </a:t>
            </a:r>
            <a:r>
              <a:rPr lang="en-US" smtClean="0">
                <a:latin typeface="Arial" charset="0"/>
              </a:rPr>
              <a:t>directives map to the same unspecified name.</a:t>
            </a:r>
          </a:p>
          <a:p>
            <a:pPr eaLnBrk="1" hangingPunct="1">
              <a:lnSpc>
                <a:spcPct val="90000"/>
              </a:lnSpc>
              <a:buFontTx/>
              <a:buNone/>
            </a:pPr>
            <a:endParaRPr lang="en-US" smtClean="0"/>
          </a:p>
        </p:txBody>
      </p:sp>
      <p:sp>
        <p:nvSpPr>
          <p:cNvPr id="6" name="Slide Number Placeholder 5"/>
          <p:cNvSpPr>
            <a:spLocks noGrp="1"/>
          </p:cNvSpPr>
          <p:nvPr>
            <p:ph type="sldNum" sz="quarter" idx="12"/>
          </p:nvPr>
        </p:nvSpPr>
        <p:spPr/>
        <p:txBody>
          <a:bodyPr/>
          <a:lstStyle/>
          <a:p>
            <a:pPr>
              <a:defRPr/>
            </a:pPr>
            <a:fld id="{9DAAC746-E419-40BF-BB7A-CD65632F5C2F}"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3400" y="76200"/>
            <a:ext cx="8040688" cy="608013"/>
          </a:xfrm>
        </p:spPr>
        <p:txBody>
          <a:bodyPr/>
          <a:lstStyle/>
          <a:p>
            <a:pPr eaLnBrk="1" hangingPunct="1"/>
            <a:r>
              <a:rPr lang="en-US" sz="3200" smtClean="0"/>
              <a:t>Variation: OpenMP parallel and for directives</a:t>
            </a:r>
          </a:p>
        </p:txBody>
      </p:sp>
      <p:sp>
        <p:nvSpPr>
          <p:cNvPr id="36867" name="Rectangle 3"/>
          <p:cNvSpPr>
            <a:spLocks noGrp="1" noChangeArrowheads="1"/>
          </p:cNvSpPr>
          <p:nvPr>
            <p:ph type="body" idx="1"/>
          </p:nvPr>
        </p:nvSpPr>
        <p:spPr>
          <a:xfrm>
            <a:off x="685800" y="914400"/>
            <a:ext cx="8229600" cy="5492750"/>
          </a:xfrm>
        </p:spPr>
        <p:txBody>
          <a:bodyPr/>
          <a:lstStyle/>
          <a:p>
            <a:pPr eaLnBrk="1" hangingPunct="1">
              <a:lnSpc>
                <a:spcPct val="80000"/>
              </a:lnSpc>
              <a:buFontTx/>
              <a:buNone/>
            </a:pPr>
            <a:r>
              <a:rPr lang="en-US" sz="2000" b="1" smtClean="0">
                <a:latin typeface="Arial" charset="0"/>
              </a:rPr>
              <a:t>Syntax:</a:t>
            </a:r>
          </a:p>
          <a:p>
            <a:pPr eaLnBrk="1" hangingPunct="1">
              <a:lnSpc>
                <a:spcPct val="80000"/>
              </a:lnSpc>
              <a:buFontTx/>
              <a:buNone/>
            </a:pPr>
            <a:r>
              <a:rPr lang="en-US" sz="2400" b="1" smtClean="0">
                <a:latin typeface="Arial" charset="0"/>
              </a:rPr>
              <a:t>   </a:t>
            </a:r>
            <a:r>
              <a:rPr lang="en-US" sz="2400" smtClean="0">
                <a:latin typeface="Courier" pitchFamily="-65" charset="0"/>
              </a:rPr>
              <a:t>#pragma omp for </a:t>
            </a:r>
            <a:r>
              <a:rPr lang="en-US" sz="2400" smtClean="0">
                <a:latin typeface="Arial" charset="0"/>
              </a:rPr>
              <a:t>[ clause [ clause ] ... ] new-line</a:t>
            </a:r>
          </a:p>
          <a:p>
            <a:pPr eaLnBrk="1" hangingPunct="1">
              <a:lnSpc>
                <a:spcPct val="80000"/>
              </a:lnSpc>
              <a:buFontTx/>
              <a:buNone/>
            </a:pPr>
            <a:r>
              <a:rPr lang="en-US" sz="2400" smtClean="0">
                <a:latin typeface="Arial" charset="0"/>
              </a:rPr>
              <a:t>		</a:t>
            </a:r>
            <a:r>
              <a:rPr lang="en-US" sz="2400" i="1" smtClean="0">
                <a:latin typeface="Arial" charset="0"/>
              </a:rPr>
              <a:t>for-loop</a:t>
            </a:r>
            <a:endParaRPr lang="en-US" sz="2400" smtClean="0">
              <a:latin typeface="Arial" charset="0"/>
            </a:endParaRPr>
          </a:p>
          <a:p>
            <a:pPr eaLnBrk="1" hangingPunct="1">
              <a:lnSpc>
                <a:spcPct val="80000"/>
              </a:lnSpc>
              <a:buFontTx/>
              <a:buNone/>
            </a:pPr>
            <a:r>
              <a:rPr lang="en-US" sz="2000" b="1" smtClean="0">
                <a:latin typeface="Arial" charset="0"/>
              </a:rPr>
              <a:t>clause can be one of the following:</a:t>
            </a:r>
          </a:p>
          <a:p>
            <a:pPr eaLnBrk="1" hangingPunct="1">
              <a:spcBef>
                <a:spcPts val="600"/>
              </a:spcBef>
              <a:buFontTx/>
              <a:buNone/>
            </a:pPr>
            <a:r>
              <a:rPr lang="en-US" sz="2000" smtClean="0">
                <a:latin typeface="Courier" pitchFamily="-65" charset="0"/>
              </a:rPr>
              <a:t> shared (list)</a:t>
            </a:r>
          </a:p>
          <a:p>
            <a:pPr eaLnBrk="1" hangingPunct="1">
              <a:spcBef>
                <a:spcPts val="600"/>
              </a:spcBef>
              <a:buFontTx/>
              <a:buNone/>
            </a:pPr>
            <a:r>
              <a:rPr lang="en-US" sz="2000" smtClean="0">
                <a:latin typeface="Courier" pitchFamily="-65" charset="0"/>
              </a:rPr>
              <a:t> private( </a:t>
            </a:r>
            <a:r>
              <a:rPr lang="en-US" sz="2000" smtClean="0">
                <a:latin typeface="Arial" charset="0"/>
              </a:rPr>
              <a:t>list</a:t>
            </a:r>
            <a:r>
              <a:rPr lang="en-US" sz="2000" smtClean="0">
                <a:latin typeface="Courier" pitchFamily="-65" charset="0"/>
              </a:rPr>
              <a:t>) </a:t>
            </a:r>
          </a:p>
          <a:p>
            <a:pPr eaLnBrk="1" hangingPunct="1">
              <a:spcBef>
                <a:spcPts val="600"/>
              </a:spcBef>
              <a:buFontTx/>
              <a:buNone/>
            </a:pPr>
            <a:r>
              <a:rPr lang="en-US" sz="2000" smtClean="0">
                <a:latin typeface="Courier" pitchFamily="-65" charset="0"/>
              </a:rPr>
              <a:t> reduction( </a:t>
            </a:r>
            <a:r>
              <a:rPr lang="en-US" sz="2000" smtClean="0">
                <a:latin typeface="Arial" charset="0"/>
              </a:rPr>
              <a:t>operator</a:t>
            </a:r>
            <a:r>
              <a:rPr lang="en-US" sz="2000" smtClean="0">
                <a:latin typeface="Courier" pitchFamily="-65" charset="0"/>
              </a:rPr>
              <a:t>: </a:t>
            </a:r>
            <a:r>
              <a:rPr lang="en-US" sz="2000" smtClean="0">
                <a:latin typeface="Arial" charset="0"/>
              </a:rPr>
              <a:t>list</a:t>
            </a:r>
            <a:r>
              <a:rPr lang="en-US" sz="2000" smtClean="0">
                <a:latin typeface="Courier" pitchFamily="-65" charset="0"/>
              </a:rPr>
              <a:t>)</a:t>
            </a:r>
            <a:endParaRPr lang="en-US" sz="2000" b="1" smtClean="0">
              <a:latin typeface="Arial" charset="0"/>
            </a:endParaRPr>
          </a:p>
          <a:p>
            <a:pPr eaLnBrk="1" hangingPunct="1">
              <a:spcBef>
                <a:spcPts val="600"/>
              </a:spcBef>
              <a:buFontTx/>
              <a:buNone/>
            </a:pPr>
            <a:r>
              <a:rPr lang="en-US" sz="2000" smtClean="0">
                <a:latin typeface="Courier" pitchFamily="-65" charset="0"/>
              </a:rPr>
              <a:t> schedule( </a:t>
            </a:r>
            <a:r>
              <a:rPr lang="en-US" sz="2000" smtClean="0">
                <a:latin typeface="Arial" charset="0"/>
              </a:rPr>
              <a:t>type [ , chunk ] </a:t>
            </a:r>
            <a:r>
              <a:rPr lang="en-US" sz="2000" smtClean="0">
                <a:latin typeface="Courier" pitchFamily="-65" charset="0"/>
              </a:rPr>
              <a:t>)</a:t>
            </a:r>
          </a:p>
          <a:p>
            <a:pPr eaLnBrk="1" hangingPunct="1">
              <a:spcBef>
                <a:spcPts val="600"/>
              </a:spcBef>
              <a:buFontTx/>
              <a:buNone/>
            </a:pPr>
            <a:r>
              <a:rPr lang="en-US" sz="2000" smtClean="0">
                <a:latin typeface="Courier" pitchFamily="-65" charset="0"/>
              </a:rPr>
              <a:t> nowait </a:t>
            </a:r>
            <a:r>
              <a:rPr lang="en-US" sz="2000" smtClean="0">
                <a:latin typeface="Arial" charset="0"/>
              </a:rPr>
              <a:t>(C/C++: on </a:t>
            </a:r>
            <a:r>
              <a:rPr lang="en-US" sz="2000" smtClean="0">
                <a:latin typeface="Courier" pitchFamily="-65" charset="0"/>
              </a:rPr>
              <a:t>#pragma omp for</a:t>
            </a:r>
            <a:r>
              <a:rPr lang="en-US" sz="2000" smtClean="0">
                <a:latin typeface="Arial" charset="0"/>
              </a:rPr>
              <a:t>)</a:t>
            </a:r>
          </a:p>
          <a:p>
            <a:pPr eaLnBrk="1" hangingPunct="1">
              <a:spcBef>
                <a:spcPts val="1200"/>
              </a:spcBef>
              <a:buFontTx/>
              <a:buNone/>
            </a:pPr>
            <a:r>
              <a:rPr lang="en-US" sz="2000" smtClean="0">
                <a:latin typeface="Arial" charset="0"/>
              </a:rPr>
              <a:t>#pragma omp parallel private(f) {</a:t>
            </a:r>
          </a:p>
          <a:p>
            <a:pPr eaLnBrk="1" hangingPunct="1">
              <a:spcBef>
                <a:spcPts val="600"/>
              </a:spcBef>
              <a:buFontTx/>
              <a:buNone/>
            </a:pPr>
            <a:r>
              <a:rPr lang="en-US" sz="2000" b="1" smtClean="0">
                <a:latin typeface="Arial" charset="0"/>
              </a:rPr>
              <a:t>	f=7;</a:t>
            </a:r>
          </a:p>
          <a:p>
            <a:pPr eaLnBrk="1" hangingPunct="1">
              <a:spcBef>
                <a:spcPts val="600"/>
              </a:spcBef>
              <a:buFontTx/>
              <a:buNone/>
            </a:pPr>
            <a:r>
              <a:rPr lang="en-US" sz="2000" smtClean="0">
                <a:latin typeface="Arial" charset="0"/>
              </a:rPr>
              <a:t>#pragma omp for</a:t>
            </a:r>
          </a:p>
          <a:p>
            <a:pPr eaLnBrk="1" hangingPunct="1">
              <a:spcBef>
                <a:spcPts val="600"/>
              </a:spcBef>
              <a:buFontTx/>
              <a:buNone/>
            </a:pPr>
            <a:r>
              <a:rPr lang="en-US" sz="2000" b="1" smtClean="0">
                <a:latin typeface="Arial" charset="0"/>
              </a:rPr>
              <a:t>		for (i=0; i&lt;20; i++)</a:t>
            </a:r>
          </a:p>
          <a:p>
            <a:pPr eaLnBrk="1" hangingPunct="1">
              <a:spcBef>
                <a:spcPts val="600"/>
              </a:spcBef>
              <a:buFontTx/>
              <a:buNone/>
            </a:pPr>
            <a:r>
              <a:rPr lang="en-US" sz="2000" b="1" smtClean="0">
                <a:latin typeface="Arial" charset="0"/>
              </a:rPr>
              <a:t>		a[i] = b[i] + f * (i+1);</a:t>
            </a:r>
          </a:p>
          <a:p>
            <a:pPr eaLnBrk="1" hangingPunct="1">
              <a:spcBef>
                <a:spcPts val="600"/>
              </a:spcBef>
              <a:buFontTx/>
              <a:buNone/>
            </a:pPr>
            <a:r>
              <a:rPr lang="en-US" sz="2000" smtClean="0">
                <a:latin typeface="Arial" charset="0"/>
              </a:rPr>
              <a:t>} /* omp end parallel */</a:t>
            </a:r>
          </a:p>
        </p:txBody>
      </p:sp>
      <p:pic>
        <p:nvPicPr>
          <p:cNvPr id="36868" name="Picture 4"/>
          <p:cNvPicPr>
            <a:picLocks noChangeAspect="1" noChangeArrowheads="1"/>
          </p:cNvPicPr>
          <p:nvPr/>
        </p:nvPicPr>
        <p:blipFill>
          <a:blip r:embed="rId2"/>
          <a:srcRect/>
          <a:stretch>
            <a:fillRect/>
          </a:stretch>
        </p:blipFill>
        <p:spPr bwMode="auto">
          <a:xfrm>
            <a:off x="5848350" y="1676400"/>
            <a:ext cx="2990850" cy="43434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35FAFB78-DD85-4074-9740-2B99CCB1917F}"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76200"/>
            <a:ext cx="7489825" cy="609600"/>
          </a:xfrm>
        </p:spPr>
        <p:txBody>
          <a:bodyPr/>
          <a:lstStyle/>
          <a:p>
            <a:pPr eaLnBrk="1" hangingPunct="1"/>
            <a:r>
              <a:rPr lang="en-US" sz="3600" smtClean="0"/>
              <a:t>Programming Model – Data Sharing</a:t>
            </a:r>
          </a:p>
        </p:txBody>
      </p:sp>
      <p:sp>
        <p:nvSpPr>
          <p:cNvPr id="36867" name="Rectangle 3"/>
          <p:cNvSpPr>
            <a:spLocks noGrp="1" noChangeArrowheads="1"/>
          </p:cNvSpPr>
          <p:nvPr>
            <p:ph type="body" sz="half" idx="1"/>
          </p:nvPr>
        </p:nvSpPr>
        <p:spPr>
          <a:xfrm>
            <a:off x="304800" y="990600"/>
            <a:ext cx="4421188" cy="1798638"/>
          </a:xfrm>
        </p:spPr>
        <p:txBody>
          <a:bodyPr rtlCol="0">
            <a:normAutofit lnSpcReduction="10000"/>
          </a:bodyPr>
          <a:lstStyle/>
          <a:p>
            <a:pPr eaLnBrk="1" fontAlgn="auto" hangingPunct="1">
              <a:spcAft>
                <a:spcPts val="0"/>
              </a:spcAft>
              <a:buFont typeface="Arial" pitchFamily="34" charset="0"/>
              <a:buChar char="•"/>
              <a:defRPr/>
            </a:pPr>
            <a:r>
              <a:rPr lang="en-US" sz="2000" dirty="0" smtClean="0">
                <a:latin typeface="Comic Sans MS" pitchFamily="66" charset="0"/>
              </a:rPr>
              <a:t>Parallel programs often employ two types of data</a:t>
            </a:r>
          </a:p>
          <a:p>
            <a:pPr lvl="1" eaLnBrk="1" fontAlgn="auto" hangingPunct="1">
              <a:spcAft>
                <a:spcPts val="0"/>
              </a:spcAft>
              <a:buFont typeface="Arial" pitchFamily="34" charset="0"/>
              <a:buChar char="–"/>
              <a:defRPr/>
            </a:pPr>
            <a:r>
              <a:rPr lang="en-US" sz="1800" dirty="0" smtClean="0">
                <a:latin typeface="Comic Sans MS" pitchFamily="66" charset="0"/>
                <a:ea typeface="ＭＳ Ｐゴシック" pitchFamily="-65" charset="-128"/>
              </a:rPr>
              <a:t>Shared data, visible to all threads, similarly named</a:t>
            </a:r>
          </a:p>
          <a:p>
            <a:pPr lvl="1" eaLnBrk="1" fontAlgn="auto" hangingPunct="1">
              <a:spcAft>
                <a:spcPts val="0"/>
              </a:spcAft>
              <a:buFont typeface="Arial" pitchFamily="34" charset="0"/>
              <a:buChar char="–"/>
              <a:defRPr/>
            </a:pPr>
            <a:r>
              <a:rPr lang="en-US" sz="1800" dirty="0" smtClean="0">
                <a:latin typeface="Comic Sans MS" pitchFamily="66" charset="0"/>
                <a:ea typeface="ＭＳ Ｐゴシック" pitchFamily="-65" charset="-128"/>
              </a:rPr>
              <a:t>Private data, visible to a single thread (often stack-allocated)</a:t>
            </a:r>
          </a:p>
          <a:p>
            <a:pPr lvl="1" eaLnBrk="1" fontAlgn="auto" hangingPunct="1">
              <a:spcAft>
                <a:spcPts val="0"/>
              </a:spcAft>
              <a:buFont typeface="Arial" pitchFamily="34" charset="0"/>
              <a:buChar char="–"/>
              <a:defRPr/>
            </a:pPr>
            <a:endParaRPr lang="en-US" sz="1800" dirty="0" smtClean="0">
              <a:latin typeface="Comic Sans MS" pitchFamily="66" charset="0"/>
              <a:ea typeface="ＭＳ Ｐゴシック" pitchFamily="-65" charset="-128"/>
            </a:endParaRPr>
          </a:p>
          <a:p>
            <a:pPr eaLnBrk="1" fontAlgn="auto" hangingPunct="1">
              <a:spcAft>
                <a:spcPts val="0"/>
              </a:spcAft>
              <a:buFont typeface="Arial" pitchFamily="34" charset="0"/>
              <a:buChar char="•"/>
              <a:defRPr/>
            </a:pPr>
            <a:endParaRPr lang="en-US" sz="2000" dirty="0" smtClean="0"/>
          </a:p>
          <a:p>
            <a:pPr lvl="1" eaLnBrk="1" fontAlgn="auto" hangingPunct="1">
              <a:spcAft>
                <a:spcPts val="0"/>
              </a:spcAft>
              <a:buFont typeface="Arial" pitchFamily="34" charset="0"/>
              <a:buChar char="–"/>
              <a:defRPr/>
            </a:pPr>
            <a:endParaRPr lang="en-US" sz="1800" dirty="0" smtClean="0">
              <a:ea typeface="ＭＳ Ｐゴシック" pitchFamily="-65" charset="-128"/>
            </a:endParaRPr>
          </a:p>
        </p:txBody>
      </p:sp>
      <p:sp>
        <p:nvSpPr>
          <p:cNvPr id="524292" name="Rectangle 4"/>
          <p:cNvSpPr>
            <a:spLocks noChangeArrowheads="1"/>
          </p:cNvSpPr>
          <p:nvPr/>
        </p:nvSpPr>
        <p:spPr bwMode="auto">
          <a:xfrm>
            <a:off x="228600" y="4470400"/>
            <a:ext cx="4343400" cy="1193800"/>
          </a:xfrm>
          <a:prstGeom prst="rect">
            <a:avLst/>
          </a:prstGeom>
          <a:noFill/>
          <a:ln w="9525">
            <a:noFill/>
            <a:miter lim="800000"/>
            <a:headEnd/>
            <a:tailEnd/>
          </a:ln>
        </p:spPr>
        <p:txBody>
          <a:bodyPr lIns="92075" tIns="46038" rIns="92075" bIns="46038"/>
          <a:lstStyle/>
          <a:p>
            <a:pPr marL="342900" indent="-342900" eaLnBrk="0" hangingPunct="0">
              <a:spcBef>
                <a:spcPct val="20000"/>
              </a:spcBef>
              <a:buClr>
                <a:srgbClr val="FF0000"/>
              </a:buClr>
              <a:buSzPct val="100000"/>
              <a:buFontTx/>
              <a:buChar char="•"/>
            </a:pPr>
            <a:r>
              <a:rPr lang="en-US" sz="2000">
                <a:solidFill>
                  <a:srgbClr val="000000"/>
                </a:solidFill>
                <a:latin typeface="Comic Sans MS" pitchFamily="66" charset="0"/>
              </a:rPr>
              <a:t>OpenMP:</a:t>
            </a:r>
          </a:p>
          <a:p>
            <a:pPr marL="742950" lvl="1" indent="-285750" eaLnBrk="0" hangingPunct="0">
              <a:spcBef>
                <a:spcPct val="20000"/>
              </a:spcBef>
              <a:buClr>
                <a:srgbClr val="FF0000"/>
              </a:buClr>
              <a:buSzPct val="100000"/>
              <a:buFontTx/>
              <a:buChar char="•"/>
            </a:pPr>
            <a:r>
              <a:rPr lang="en-US" b="1">
                <a:solidFill>
                  <a:srgbClr val="000000"/>
                </a:solidFill>
                <a:latin typeface="Courier New" pitchFamily="49" charset="0"/>
                <a:cs typeface="Courier New" pitchFamily="49" charset="0"/>
              </a:rPr>
              <a:t>shared</a:t>
            </a:r>
            <a:r>
              <a:rPr lang="en-US">
                <a:solidFill>
                  <a:srgbClr val="000000"/>
                </a:solidFill>
                <a:latin typeface="Comic Sans MS" pitchFamily="66" charset="0"/>
              </a:rPr>
              <a:t> variables are shared</a:t>
            </a:r>
          </a:p>
          <a:p>
            <a:pPr marL="742950" lvl="1" indent="-285750" eaLnBrk="0" hangingPunct="0">
              <a:spcBef>
                <a:spcPct val="20000"/>
              </a:spcBef>
              <a:buClr>
                <a:srgbClr val="FF0000"/>
              </a:buClr>
              <a:buSzPct val="100000"/>
              <a:buFontTx/>
              <a:buChar char="•"/>
            </a:pPr>
            <a:r>
              <a:rPr lang="en-US" b="1">
                <a:solidFill>
                  <a:srgbClr val="000000"/>
                </a:solidFill>
                <a:latin typeface="Courier New" pitchFamily="49" charset="0"/>
                <a:cs typeface="Courier New" pitchFamily="49" charset="0"/>
              </a:rPr>
              <a:t>private</a:t>
            </a:r>
            <a:r>
              <a:rPr lang="en-US">
                <a:solidFill>
                  <a:srgbClr val="000000"/>
                </a:solidFill>
                <a:latin typeface="Comic Sans MS" pitchFamily="66" charset="0"/>
              </a:rPr>
              <a:t> variables are private</a:t>
            </a:r>
          </a:p>
          <a:p>
            <a:pPr marL="742950" lvl="1" indent="-285750" eaLnBrk="0" hangingPunct="0">
              <a:spcBef>
                <a:spcPct val="20000"/>
              </a:spcBef>
              <a:buClr>
                <a:srgbClr val="FF0000"/>
              </a:buClr>
              <a:buSzPct val="100000"/>
              <a:buFontTx/>
              <a:buChar char="•"/>
            </a:pPr>
            <a:r>
              <a:rPr lang="en-US">
                <a:solidFill>
                  <a:srgbClr val="000000"/>
                </a:solidFill>
                <a:latin typeface="Comic Sans MS" pitchFamily="66" charset="0"/>
              </a:rPr>
              <a:t>Default is </a:t>
            </a:r>
            <a:r>
              <a:rPr lang="en-US" b="1">
                <a:solidFill>
                  <a:srgbClr val="000000"/>
                </a:solidFill>
                <a:latin typeface="Courier New" pitchFamily="49" charset="0"/>
                <a:cs typeface="Courier New" pitchFamily="49" charset="0"/>
              </a:rPr>
              <a:t>shared</a:t>
            </a:r>
          </a:p>
          <a:p>
            <a:pPr marL="742950" lvl="1" indent="-285750" eaLnBrk="0" hangingPunct="0">
              <a:spcBef>
                <a:spcPct val="20000"/>
              </a:spcBef>
              <a:buClr>
                <a:srgbClr val="FF0000"/>
              </a:buClr>
              <a:buSzPct val="100000"/>
              <a:buFontTx/>
              <a:buChar char="•"/>
            </a:pPr>
            <a:r>
              <a:rPr lang="en-US">
                <a:solidFill>
                  <a:srgbClr val="000000"/>
                </a:solidFill>
                <a:latin typeface="Comic Sans MS" pitchFamily="66" charset="0"/>
                <a:cs typeface="Courier New" pitchFamily="49" charset="0"/>
              </a:rPr>
              <a:t>Loop index is</a:t>
            </a:r>
            <a:r>
              <a:rPr lang="en-US" b="1">
                <a:solidFill>
                  <a:srgbClr val="000000"/>
                </a:solidFill>
                <a:latin typeface="Courier New" pitchFamily="49" charset="0"/>
                <a:cs typeface="Courier New" pitchFamily="49" charset="0"/>
              </a:rPr>
              <a:t> private</a:t>
            </a:r>
            <a:endParaRPr lang="en-US">
              <a:solidFill>
                <a:srgbClr val="000000"/>
              </a:solidFill>
              <a:latin typeface="Comic Sans MS" pitchFamily="66" charset="0"/>
            </a:endParaRPr>
          </a:p>
          <a:p>
            <a:pPr marL="742950" lvl="1" indent="-285750" eaLnBrk="0" hangingPunct="0">
              <a:spcBef>
                <a:spcPct val="20000"/>
              </a:spcBef>
              <a:buClr>
                <a:srgbClr val="FF0000"/>
              </a:buClr>
              <a:buSzPct val="100000"/>
              <a:buFontTx/>
              <a:buChar char="•"/>
            </a:pPr>
            <a:endParaRPr lang="en-US">
              <a:solidFill>
                <a:srgbClr val="000000"/>
              </a:solidFill>
              <a:latin typeface="Comic Sans MS" pitchFamily="66" charset="0"/>
            </a:endParaRPr>
          </a:p>
        </p:txBody>
      </p:sp>
      <p:sp>
        <p:nvSpPr>
          <p:cNvPr id="524293" name="Rectangle 5"/>
          <p:cNvSpPr>
            <a:spLocks noChangeArrowheads="1"/>
          </p:cNvSpPr>
          <p:nvPr/>
        </p:nvSpPr>
        <p:spPr bwMode="auto">
          <a:xfrm>
            <a:off x="228600" y="2819400"/>
            <a:ext cx="4292600" cy="1536700"/>
          </a:xfrm>
          <a:prstGeom prst="rect">
            <a:avLst/>
          </a:prstGeom>
          <a:noFill/>
          <a:ln w="9525">
            <a:noFill/>
            <a:miter lim="800000"/>
            <a:headEnd/>
            <a:tailEnd/>
          </a:ln>
        </p:spPr>
        <p:txBody>
          <a:bodyPr lIns="92075" tIns="46038" rIns="92075" bIns="46038"/>
          <a:lstStyle/>
          <a:p>
            <a:pPr marL="342900" indent="-342900" eaLnBrk="0" hangingPunct="0">
              <a:spcBef>
                <a:spcPct val="20000"/>
              </a:spcBef>
              <a:buClr>
                <a:srgbClr val="FF0000"/>
              </a:buClr>
              <a:buSzPct val="100000"/>
              <a:buFontTx/>
              <a:buChar char="•"/>
            </a:pPr>
            <a:r>
              <a:rPr lang="en-US" sz="2000">
                <a:solidFill>
                  <a:srgbClr val="000000"/>
                </a:solidFill>
                <a:latin typeface="Comic Sans MS" pitchFamily="66" charset="0"/>
              </a:rPr>
              <a:t>PThreads:</a:t>
            </a:r>
          </a:p>
          <a:p>
            <a:pPr marL="742950" lvl="1" indent="-285750" eaLnBrk="0" hangingPunct="0">
              <a:spcBef>
                <a:spcPct val="20000"/>
              </a:spcBef>
              <a:buClr>
                <a:srgbClr val="FF0000"/>
              </a:buClr>
              <a:buSzPct val="100000"/>
              <a:buFontTx/>
              <a:buChar char="•"/>
            </a:pPr>
            <a:r>
              <a:rPr lang="en-US">
                <a:solidFill>
                  <a:srgbClr val="000000"/>
                </a:solidFill>
                <a:latin typeface="Comic Sans MS" pitchFamily="66" charset="0"/>
              </a:rPr>
              <a:t>Global-scoped variables are shared</a:t>
            </a:r>
          </a:p>
          <a:p>
            <a:pPr marL="742950" lvl="1" indent="-285750" eaLnBrk="0" hangingPunct="0">
              <a:spcBef>
                <a:spcPct val="20000"/>
              </a:spcBef>
              <a:buClr>
                <a:srgbClr val="FF0000"/>
              </a:buClr>
              <a:buSzPct val="100000"/>
              <a:buFontTx/>
              <a:buChar char="•"/>
            </a:pPr>
            <a:r>
              <a:rPr lang="en-US">
                <a:solidFill>
                  <a:srgbClr val="000000"/>
                </a:solidFill>
                <a:latin typeface="Comic Sans MS" pitchFamily="66" charset="0"/>
              </a:rPr>
              <a:t>Stack-allocated variables are private</a:t>
            </a:r>
          </a:p>
          <a:p>
            <a:pPr marL="742950" lvl="1" indent="-285750" eaLnBrk="0" hangingPunct="0">
              <a:spcBef>
                <a:spcPct val="20000"/>
              </a:spcBef>
              <a:buClr>
                <a:srgbClr val="FF0000"/>
              </a:buClr>
              <a:buSzPct val="100000"/>
              <a:buFontTx/>
              <a:buChar char="•"/>
            </a:pPr>
            <a:endParaRPr lang="en-US">
              <a:solidFill>
                <a:srgbClr val="000000"/>
              </a:solidFill>
              <a:latin typeface="Comic Sans MS" pitchFamily="66" charset="0"/>
            </a:endParaRPr>
          </a:p>
          <a:p>
            <a:pPr marL="342900" indent="-342900" eaLnBrk="0" hangingPunct="0">
              <a:spcBef>
                <a:spcPct val="20000"/>
              </a:spcBef>
              <a:buClr>
                <a:srgbClr val="FF0000"/>
              </a:buClr>
              <a:buSzPct val="100000"/>
              <a:buFontTx/>
              <a:buChar char="•"/>
            </a:pPr>
            <a:endParaRPr lang="en-US" sz="2000">
              <a:solidFill>
                <a:srgbClr val="000000"/>
              </a:solidFill>
              <a:latin typeface="Comic Sans MS" pitchFamily="66" charset="0"/>
            </a:endParaRPr>
          </a:p>
          <a:p>
            <a:pPr marL="742950" lvl="1" indent="-285750" eaLnBrk="0" hangingPunct="0">
              <a:spcBef>
                <a:spcPct val="20000"/>
              </a:spcBef>
              <a:buClr>
                <a:srgbClr val="FF0000"/>
              </a:buClr>
              <a:buSzPct val="100000"/>
              <a:buFontTx/>
              <a:buChar char="•"/>
            </a:pPr>
            <a:endParaRPr lang="en-US">
              <a:solidFill>
                <a:srgbClr val="000000"/>
              </a:solidFill>
              <a:latin typeface="Comic Sans MS" pitchFamily="66" charset="0"/>
            </a:endParaRPr>
          </a:p>
        </p:txBody>
      </p:sp>
      <p:sp>
        <p:nvSpPr>
          <p:cNvPr id="524294" name="Text Box 6"/>
          <p:cNvSpPr txBox="1">
            <a:spLocks noChangeArrowheads="1"/>
          </p:cNvSpPr>
          <p:nvPr/>
        </p:nvSpPr>
        <p:spPr bwMode="auto">
          <a:xfrm>
            <a:off x="4559300" y="1041400"/>
            <a:ext cx="4254500" cy="4081463"/>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b="1">
                <a:latin typeface="Courier New" pitchFamily="49" charset="0"/>
                <a:cs typeface="Courier New" pitchFamily="49" charset="0"/>
              </a:rPr>
              <a:t>// shared, globals</a:t>
            </a:r>
          </a:p>
          <a:p>
            <a:pPr eaLnBrk="0" hangingPunct="0">
              <a:spcBef>
                <a:spcPct val="50000"/>
              </a:spcBef>
            </a:pPr>
            <a:r>
              <a:rPr lang="en-US" b="1">
                <a:latin typeface="Courier New" pitchFamily="49" charset="0"/>
                <a:cs typeface="Courier New" pitchFamily="49" charset="0"/>
              </a:rPr>
              <a:t>int bigdata[1024];</a:t>
            </a:r>
          </a:p>
          <a:p>
            <a:pPr eaLnBrk="0" hangingPunct="0">
              <a:spcBef>
                <a:spcPct val="50000"/>
              </a:spcBef>
            </a:pPr>
            <a:endParaRPr lang="en-US" b="1">
              <a:latin typeface="Courier New" pitchFamily="49" charset="0"/>
              <a:cs typeface="Courier New" pitchFamily="49" charset="0"/>
            </a:endParaRPr>
          </a:p>
          <a:p>
            <a:pPr eaLnBrk="0" hangingPunct="0">
              <a:spcBef>
                <a:spcPct val="50000"/>
              </a:spcBef>
            </a:pPr>
            <a:r>
              <a:rPr lang="en-US" b="1">
                <a:latin typeface="Courier New" pitchFamily="49" charset="0"/>
                <a:cs typeface="Courier New" pitchFamily="49" charset="0"/>
              </a:rPr>
              <a:t>void* foo(void* bar) {</a:t>
            </a:r>
          </a:p>
          <a:p>
            <a:pPr eaLnBrk="0" hangingPunct="0">
              <a:spcBef>
                <a:spcPct val="50000"/>
              </a:spcBef>
            </a:pPr>
            <a:r>
              <a:rPr lang="en-US" b="1">
                <a:latin typeface="Courier New" pitchFamily="49" charset="0"/>
                <a:cs typeface="Courier New" pitchFamily="49" charset="0"/>
              </a:rPr>
              <a:t>  // private, stack</a:t>
            </a:r>
          </a:p>
          <a:p>
            <a:pPr eaLnBrk="0" hangingPunct="0">
              <a:spcBef>
                <a:spcPct val="50000"/>
              </a:spcBef>
            </a:pPr>
            <a:r>
              <a:rPr lang="en-US" b="1">
                <a:latin typeface="Courier New" pitchFamily="49" charset="0"/>
                <a:cs typeface="Courier New" pitchFamily="49" charset="0"/>
              </a:rPr>
              <a:t>  int tid;</a:t>
            </a:r>
          </a:p>
          <a:p>
            <a:pPr eaLnBrk="0" hangingPunct="0">
              <a:spcBef>
                <a:spcPct val="50000"/>
              </a:spcBef>
            </a:pPr>
            <a:endParaRPr lang="en-US" b="1">
              <a:latin typeface="Courier New" pitchFamily="49" charset="0"/>
              <a:cs typeface="Courier New" pitchFamily="49" charset="0"/>
            </a:endParaRPr>
          </a:p>
          <a:p>
            <a:pPr eaLnBrk="0" hangingPunct="0">
              <a:spcBef>
                <a:spcPct val="50000"/>
              </a:spcBef>
            </a:pPr>
            <a:r>
              <a:rPr lang="en-US" b="1">
                <a:latin typeface="Courier New" pitchFamily="49" charset="0"/>
                <a:cs typeface="Courier New" pitchFamily="49" charset="0"/>
              </a:rPr>
              <a:t>  /* Calculation goes</a:t>
            </a:r>
          </a:p>
          <a:p>
            <a:pPr eaLnBrk="0" hangingPunct="0">
              <a:spcBef>
                <a:spcPct val="50000"/>
              </a:spcBef>
            </a:pPr>
            <a:r>
              <a:rPr lang="en-US" b="1">
                <a:latin typeface="Courier New" pitchFamily="49" charset="0"/>
                <a:cs typeface="Courier New" pitchFamily="49" charset="0"/>
              </a:rPr>
              <a:t>     here */</a:t>
            </a:r>
          </a:p>
          <a:p>
            <a:pPr eaLnBrk="0" hangingPunct="0">
              <a:spcBef>
                <a:spcPct val="50000"/>
              </a:spcBef>
            </a:pPr>
            <a:r>
              <a:rPr lang="en-US" b="1">
                <a:latin typeface="Courier New" pitchFamily="49" charset="0"/>
                <a:cs typeface="Courier New" pitchFamily="49" charset="0"/>
              </a:rPr>
              <a:t>}</a:t>
            </a:r>
          </a:p>
        </p:txBody>
      </p:sp>
      <p:sp>
        <p:nvSpPr>
          <p:cNvPr id="524295" name="Text Box 7"/>
          <p:cNvSpPr txBox="1">
            <a:spLocks noChangeArrowheads="1"/>
          </p:cNvSpPr>
          <p:nvPr/>
        </p:nvSpPr>
        <p:spPr bwMode="auto">
          <a:xfrm>
            <a:off x="4564063" y="1439863"/>
            <a:ext cx="4254500" cy="4906962"/>
          </a:xfrm>
          <a:prstGeom prst="rect">
            <a:avLst/>
          </a:prstGeom>
          <a:solidFill>
            <a:schemeClr val="bg1"/>
          </a:solidFill>
          <a:ln w="12700">
            <a:noFill/>
            <a:miter lim="800000"/>
            <a:headEnd type="none" w="sm" len="sm"/>
            <a:tailEnd type="none" w="sm" len="sm"/>
          </a:ln>
        </p:spPr>
        <p:txBody>
          <a:bodyPr>
            <a:spAutoFit/>
          </a:bodyPr>
          <a:lstStyle/>
          <a:p>
            <a:pPr eaLnBrk="0" hangingPunct="0">
              <a:spcBef>
                <a:spcPct val="50000"/>
              </a:spcBef>
            </a:pPr>
            <a:r>
              <a:rPr lang="en-US" b="1">
                <a:latin typeface="Courier New" pitchFamily="49" charset="0"/>
                <a:cs typeface="Courier New" pitchFamily="49" charset="0"/>
              </a:rPr>
              <a:t>int bigdata[1024];</a:t>
            </a:r>
          </a:p>
          <a:p>
            <a:pPr eaLnBrk="0" hangingPunct="0">
              <a:spcBef>
                <a:spcPct val="50000"/>
              </a:spcBef>
            </a:pPr>
            <a:endParaRPr lang="en-US" b="1">
              <a:latin typeface="Courier New" pitchFamily="49" charset="0"/>
              <a:cs typeface="Courier New" pitchFamily="49" charset="0"/>
            </a:endParaRPr>
          </a:p>
          <a:p>
            <a:pPr eaLnBrk="0" hangingPunct="0">
              <a:spcBef>
                <a:spcPct val="50000"/>
              </a:spcBef>
            </a:pPr>
            <a:r>
              <a:rPr lang="en-US" b="1">
                <a:latin typeface="Courier New" pitchFamily="49" charset="0"/>
                <a:cs typeface="Courier New" pitchFamily="49" charset="0"/>
              </a:rPr>
              <a:t>void* foo(void* bar) {</a:t>
            </a:r>
          </a:p>
          <a:p>
            <a:pPr eaLnBrk="0" hangingPunct="0">
              <a:spcBef>
                <a:spcPct val="50000"/>
              </a:spcBef>
            </a:pPr>
            <a:r>
              <a:rPr lang="en-US" b="1">
                <a:latin typeface="Courier New" pitchFamily="49" charset="0"/>
                <a:cs typeface="Courier New" pitchFamily="49" charset="0"/>
              </a:rPr>
              <a:t>  int tid;</a:t>
            </a:r>
          </a:p>
          <a:p>
            <a:pPr eaLnBrk="0" hangingPunct="0">
              <a:spcBef>
                <a:spcPct val="50000"/>
              </a:spcBef>
            </a:pPr>
            <a:endParaRPr lang="en-US" b="1">
              <a:latin typeface="Courier New" pitchFamily="49" charset="0"/>
              <a:cs typeface="Courier New" pitchFamily="49" charset="0"/>
            </a:endParaRPr>
          </a:p>
          <a:p>
            <a:pPr eaLnBrk="0" hangingPunct="0">
              <a:spcBef>
                <a:spcPct val="50000"/>
              </a:spcBef>
            </a:pPr>
            <a:r>
              <a:rPr lang="en-US" b="1">
                <a:latin typeface="Courier New" pitchFamily="49" charset="0"/>
                <a:cs typeface="Courier New" pitchFamily="49" charset="0"/>
              </a:rPr>
              <a:t>  #pragma omp parallel \</a:t>
            </a:r>
          </a:p>
          <a:p>
            <a:pPr eaLnBrk="0" hangingPunct="0">
              <a:spcBef>
                <a:spcPct val="50000"/>
              </a:spcBef>
            </a:pPr>
            <a:r>
              <a:rPr lang="en-US" b="1">
                <a:latin typeface="Courier New" pitchFamily="49" charset="0"/>
                <a:cs typeface="Courier New" pitchFamily="49" charset="0"/>
              </a:rPr>
              <a:t>   shared ( bigdata ) \</a:t>
            </a:r>
          </a:p>
          <a:p>
            <a:pPr eaLnBrk="0" hangingPunct="0">
              <a:spcBef>
                <a:spcPct val="50000"/>
              </a:spcBef>
            </a:pPr>
            <a:r>
              <a:rPr lang="en-US" b="1">
                <a:latin typeface="Courier New" pitchFamily="49" charset="0"/>
                <a:cs typeface="Courier New" pitchFamily="49" charset="0"/>
              </a:rPr>
              <a:t>   </a:t>
            </a:r>
            <a:r>
              <a:rPr lang="en-US" b="1">
                <a:solidFill>
                  <a:schemeClr val="accent2"/>
                </a:solidFill>
                <a:latin typeface="Courier New" pitchFamily="49" charset="0"/>
                <a:cs typeface="Courier New" pitchFamily="49" charset="0"/>
              </a:rPr>
              <a:t>private ( tid )</a:t>
            </a:r>
          </a:p>
          <a:p>
            <a:pPr eaLnBrk="0" hangingPunct="0">
              <a:spcBef>
                <a:spcPct val="50000"/>
              </a:spcBef>
            </a:pPr>
            <a:r>
              <a:rPr lang="en-US" b="1">
                <a:latin typeface="Courier New" pitchFamily="49" charset="0"/>
                <a:cs typeface="Courier New" pitchFamily="49" charset="0"/>
              </a:rPr>
              <a:t>  {</a:t>
            </a:r>
          </a:p>
          <a:p>
            <a:pPr eaLnBrk="0" hangingPunct="0">
              <a:spcBef>
                <a:spcPct val="50000"/>
              </a:spcBef>
            </a:pPr>
            <a:r>
              <a:rPr lang="en-US" b="1">
                <a:latin typeface="Courier New" pitchFamily="49" charset="0"/>
                <a:cs typeface="Courier New" pitchFamily="49" charset="0"/>
              </a:rPr>
              <a:t>    /* Calc. here */</a:t>
            </a:r>
          </a:p>
          <a:p>
            <a:pPr eaLnBrk="0" hangingPunct="0">
              <a:spcBef>
                <a:spcPct val="50000"/>
              </a:spcBef>
            </a:pPr>
            <a:r>
              <a:rPr lang="en-US" b="1">
                <a:latin typeface="Courier New" pitchFamily="49" charset="0"/>
                <a:cs typeface="Courier New" pitchFamily="49" charset="0"/>
              </a:rPr>
              <a:t>  } </a:t>
            </a:r>
          </a:p>
          <a:p>
            <a:pPr eaLnBrk="0" hangingPunct="0">
              <a:spcBef>
                <a:spcPct val="50000"/>
              </a:spcBef>
            </a:pPr>
            <a:r>
              <a:rPr lang="en-US" b="1">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3"/>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52429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4292"/>
                                        </p:tgtEl>
                                        <p:attrNameLst>
                                          <p:attrName>style.visibility</p:attrName>
                                        </p:attrNameLst>
                                      </p:cBhvr>
                                      <p:to>
                                        <p:strVal val="visible"/>
                                      </p:to>
                                    </p:set>
                                  </p:childTnLst>
                                </p:cTn>
                              </p:par>
                              <p:par>
                                <p:cTn id="13" presetID="9" presetClass="exit" presetSubtype="0" fill="hold" grpId="1" nodeType="withEffect">
                                  <p:stCondLst>
                                    <p:cond delay="0"/>
                                  </p:stCondLst>
                                  <p:iterate type="lt">
                                    <p:tmPct val="0"/>
                                  </p:iterate>
                                  <p:childTnLst>
                                    <p:animEffect transition="out" filter="dissolve">
                                      <p:cBhvr>
                                        <p:cTn id="14" dur="500"/>
                                        <p:tgtEl>
                                          <p:spTgt spid="524294"/>
                                        </p:tgtEl>
                                      </p:cBhvr>
                                    </p:animEffect>
                                    <p:set>
                                      <p:cBhvr>
                                        <p:cTn id="15" dur="1" fill="hold">
                                          <p:stCondLst>
                                            <p:cond delay="499"/>
                                          </p:stCondLst>
                                        </p:cTn>
                                        <p:tgtEl>
                                          <p:spTgt spid="524294"/>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524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2" grpId="0"/>
      <p:bldP spid="524293" grpId="0"/>
      <p:bldP spid="524294" grpId="0"/>
      <p:bldP spid="524294" grpId="1"/>
      <p:bldP spid="52429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76200"/>
            <a:ext cx="8229600" cy="639763"/>
          </a:xfrm>
        </p:spPr>
        <p:txBody>
          <a:bodyPr rtlCol="0">
            <a:normAutofit fontScale="90000"/>
          </a:bodyPr>
          <a:lstStyle/>
          <a:p>
            <a:pPr eaLnBrk="1" fontAlgn="auto" hangingPunct="1">
              <a:spcAft>
                <a:spcPts val="0"/>
              </a:spcAft>
              <a:defRPr/>
            </a:pPr>
            <a:r>
              <a:rPr lang="en-US" dirty="0" err="1" smtClean="0"/>
              <a:t>OpenMP</a:t>
            </a:r>
            <a:r>
              <a:rPr lang="en-US" dirty="0" smtClean="0"/>
              <a:t> environment variables</a:t>
            </a:r>
          </a:p>
        </p:txBody>
      </p:sp>
      <p:sp>
        <p:nvSpPr>
          <p:cNvPr id="38915" name="AutoShape 3"/>
          <p:cNvSpPr>
            <a:spLocks noGrp="1" noChangeAspect="1" noChangeArrowheads="1"/>
          </p:cNvSpPr>
          <p:nvPr>
            <p:ph type="body" idx="1"/>
          </p:nvPr>
        </p:nvSpPr>
        <p:spPr>
          <a:xfrm>
            <a:off x="609600" y="914400"/>
            <a:ext cx="8001000" cy="5899150"/>
          </a:xfrm>
        </p:spPr>
        <p:txBody>
          <a:bodyPr/>
          <a:lstStyle/>
          <a:p>
            <a:pPr eaLnBrk="1" hangingPunct="1">
              <a:spcBef>
                <a:spcPts val="600"/>
              </a:spcBef>
              <a:buFontTx/>
              <a:buNone/>
            </a:pPr>
            <a:r>
              <a:rPr lang="en-US" sz="2000" b="1" smtClean="0">
                <a:solidFill>
                  <a:srgbClr val="CC3300"/>
                </a:solidFill>
                <a:latin typeface="Courier" pitchFamily="-65" charset="0"/>
              </a:rPr>
              <a:t>OMP_NUM_THREADS</a:t>
            </a:r>
          </a:p>
          <a:p>
            <a:pPr eaLnBrk="1" hangingPunct="1">
              <a:spcBef>
                <a:spcPts val="600"/>
              </a:spcBef>
              <a:buFont typeface="Wingdings" pitchFamily="2" charset="2"/>
              <a:buChar char="§"/>
            </a:pPr>
            <a:r>
              <a:rPr lang="en-US" sz="2000" smtClean="0">
                <a:latin typeface="Arial" charset="0"/>
              </a:rPr>
              <a:t>sets the number of threads to use during execution</a:t>
            </a:r>
          </a:p>
          <a:p>
            <a:pPr eaLnBrk="1" hangingPunct="1">
              <a:spcBef>
                <a:spcPts val="600"/>
              </a:spcBef>
              <a:buFont typeface="Wingdings" pitchFamily="2" charset="2"/>
              <a:buChar char="§"/>
            </a:pPr>
            <a:r>
              <a:rPr lang="en-US" sz="2000" smtClean="0">
                <a:latin typeface="Arial" charset="0"/>
              </a:rPr>
              <a:t>when dynamic adjustment of the number of threads is enabled, the value of this environment variable is the maximum number of threads to use</a:t>
            </a:r>
          </a:p>
          <a:p>
            <a:pPr eaLnBrk="1" hangingPunct="1">
              <a:spcBef>
                <a:spcPts val="600"/>
              </a:spcBef>
              <a:buFont typeface="Wingdings" pitchFamily="2" charset="2"/>
              <a:buChar char="§"/>
            </a:pPr>
            <a:r>
              <a:rPr lang="en-US" sz="2000" smtClean="0">
                <a:latin typeface="Arial" charset="0"/>
              </a:rPr>
              <a:t>For example, </a:t>
            </a:r>
          </a:p>
          <a:p>
            <a:pPr eaLnBrk="1" hangingPunct="1">
              <a:spcBef>
                <a:spcPts val="600"/>
              </a:spcBef>
              <a:buFontTx/>
              <a:buNone/>
            </a:pPr>
            <a:r>
              <a:rPr lang="en-US" sz="2000" smtClean="0">
                <a:latin typeface="Courier" pitchFamily="-65" charset="0"/>
              </a:rPr>
              <a:t> 	setenv OMP_NUM_THREADS 16 </a:t>
            </a:r>
            <a:r>
              <a:rPr lang="en-US" sz="2000" b="1" smtClean="0">
                <a:latin typeface="Arial" charset="0"/>
              </a:rPr>
              <a:t>[csh, tcsh]</a:t>
            </a:r>
          </a:p>
          <a:p>
            <a:pPr eaLnBrk="1" hangingPunct="1">
              <a:spcBef>
                <a:spcPts val="600"/>
              </a:spcBef>
              <a:buFontTx/>
              <a:buNone/>
            </a:pPr>
            <a:r>
              <a:rPr lang="en-US" sz="2000" smtClean="0">
                <a:latin typeface="Courier" pitchFamily="-65" charset="0"/>
              </a:rPr>
              <a:t> 	export OMP_NUM_THREADS=16 </a:t>
            </a:r>
            <a:r>
              <a:rPr lang="en-US" sz="2000" b="1" smtClean="0">
                <a:latin typeface="Arial" charset="0"/>
              </a:rPr>
              <a:t>[sh, ksh, bash]</a:t>
            </a:r>
          </a:p>
          <a:p>
            <a:pPr eaLnBrk="1" hangingPunct="1">
              <a:spcBef>
                <a:spcPts val="600"/>
              </a:spcBef>
              <a:buFontTx/>
              <a:buNone/>
            </a:pPr>
            <a:r>
              <a:rPr lang="en-US" sz="2000" b="1" smtClean="0">
                <a:solidFill>
                  <a:srgbClr val="CC3300"/>
                </a:solidFill>
                <a:latin typeface="Courier" pitchFamily="-65" charset="0"/>
              </a:rPr>
              <a:t>OMP_SCHEDULE</a:t>
            </a:r>
          </a:p>
          <a:p>
            <a:pPr eaLnBrk="1" hangingPunct="1">
              <a:spcBef>
                <a:spcPts val="600"/>
              </a:spcBef>
              <a:buFont typeface="Wingdings" pitchFamily="2" charset="2"/>
              <a:buChar char="§"/>
            </a:pPr>
            <a:r>
              <a:rPr lang="en-US" sz="2000" smtClean="0">
                <a:latin typeface="Arial" charset="0"/>
              </a:rPr>
              <a:t>applies only to </a:t>
            </a:r>
            <a:r>
              <a:rPr lang="en-US" sz="2000" smtClean="0">
                <a:latin typeface="Courier" pitchFamily="-65" charset="0"/>
              </a:rPr>
              <a:t>do</a:t>
            </a:r>
            <a:r>
              <a:rPr lang="en-US" sz="2000" smtClean="0">
                <a:latin typeface="Arial" charset="0"/>
              </a:rPr>
              <a:t>/</a:t>
            </a:r>
            <a:r>
              <a:rPr lang="en-US" sz="2000" smtClean="0">
                <a:latin typeface="Courier" pitchFamily="-65" charset="0"/>
              </a:rPr>
              <a:t>for </a:t>
            </a:r>
            <a:r>
              <a:rPr lang="en-US" sz="2000" smtClean="0">
                <a:latin typeface="Arial" charset="0"/>
              </a:rPr>
              <a:t>and </a:t>
            </a:r>
            <a:r>
              <a:rPr lang="en-US" sz="2000" smtClean="0">
                <a:latin typeface="Courier" pitchFamily="-65" charset="0"/>
              </a:rPr>
              <a:t>parallel do</a:t>
            </a:r>
            <a:r>
              <a:rPr lang="en-US" sz="2000" smtClean="0">
                <a:latin typeface="Arial" charset="0"/>
              </a:rPr>
              <a:t>/</a:t>
            </a:r>
            <a:r>
              <a:rPr lang="en-US" sz="2000" smtClean="0">
                <a:latin typeface="Courier" pitchFamily="-65" charset="0"/>
              </a:rPr>
              <a:t>for </a:t>
            </a:r>
            <a:r>
              <a:rPr lang="en-US" sz="2000" smtClean="0">
                <a:latin typeface="Arial" charset="0"/>
              </a:rPr>
              <a:t>directives that have the schedule type </a:t>
            </a:r>
            <a:r>
              <a:rPr lang="en-US" sz="2000" smtClean="0">
                <a:latin typeface="Courier" pitchFamily="-65" charset="0"/>
              </a:rPr>
              <a:t>RUNTIME</a:t>
            </a:r>
          </a:p>
          <a:p>
            <a:pPr eaLnBrk="1" hangingPunct="1">
              <a:spcBef>
                <a:spcPts val="600"/>
              </a:spcBef>
              <a:buFont typeface="Wingdings" pitchFamily="2" charset="2"/>
              <a:buChar char="§"/>
            </a:pPr>
            <a:r>
              <a:rPr lang="en-US" sz="2000" smtClean="0">
                <a:latin typeface="Arial" charset="0"/>
              </a:rPr>
              <a:t>sets schedule type and chunk size for all such loops</a:t>
            </a:r>
          </a:p>
          <a:p>
            <a:pPr eaLnBrk="1" hangingPunct="1">
              <a:spcBef>
                <a:spcPts val="600"/>
              </a:spcBef>
              <a:buFont typeface="Wingdings" pitchFamily="2" charset="2"/>
              <a:buChar char="§"/>
            </a:pPr>
            <a:r>
              <a:rPr lang="en-US" sz="2000" smtClean="0">
                <a:latin typeface="Arial" charset="0"/>
              </a:rPr>
              <a:t>For example,</a:t>
            </a:r>
          </a:p>
          <a:p>
            <a:pPr eaLnBrk="1" hangingPunct="1">
              <a:spcBef>
                <a:spcPts val="600"/>
              </a:spcBef>
              <a:buFontTx/>
              <a:buNone/>
            </a:pPr>
            <a:r>
              <a:rPr lang="en-US" sz="2000" smtClean="0">
                <a:latin typeface="Courier" pitchFamily="-65" charset="0"/>
              </a:rPr>
              <a:t> 	setenv OMP_SCHEDULE GUIDED,4 </a:t>
            </a:r>
            <a:r>
              <a:rPr lang="en-US" sz="2000" b="1" smtClean="0">
                <a:latin typeface="Arial" charset="0"/>
              </a:rPr>
              <a:t>[csh, tcsh]</a:t>
            </a:r>
          </a:p>
          <a:p>
            <a:pPr eaLnBrk="1" hangingPunct="1">
              <a:spcBef>
                <a:spcPts val="600"/>
              </a:spcBef>
              <a:buFontTx/>
              <a:buNone/>
            </a:pPr>
            <a:r>
              <a:rPr lang="en-US" sz="1600" smtClean="0">
                <a:latin typeface="Courier" pitchFamily="-65" charset="0"/>
              </a:rPr>
              <a:t> 	</a:t>
            </a:r>
            <a:r>
              <a:rPr lang="en-US" sz="2000" smtClean="0">
                <a:latin typeface="Courier" pitchFamily="-65" charset="0"/>
              </a:rPr>
              <a:t>export OMP_SCHEDULE= GUIDED,4 </a:t>
            </a:r>
            <a:r>
              <a:rPr lang="en-US" sz="2000" b="1" smtClean="0">
                <a:latin typeface="Arial" charset="0"/>
              </a:rPr>
              <a:t>[sh, ksh, bash]</a:t>
            </a:r>
            <a:endParaRPr lang="en-US" sz="2000" smtClean="0">
              <a:latin typeface="Courier" pitchFamily="-65" charset="0"/>
            </a:endParaRPr>
          </a:p>
          <a:p>
            <a:pPr eaLnBrk="1" hangingPunct="1">
              <a:lnSpc>
                <a:spcPct val="90000"/>
              </a:lnSpc>
              <a:buFontTx/>
              <a:buNone/>
            </a:pPr>
            <a:endParaRPr lang="en-US" sz="2000" smtClean="0"/>
          </a:p>
        </p:txBody>
      </p:sp>
      <p:sp>
        <p:nvSpPr>
          <p:cNvPr id="6" name="Slide Number Placeholder 5"/>
          <p:cNvSpPr>
            <a:spLocks noGrp="1"/>
          </p:cNvSpPr>
          <p:nvPr>
            <p:ph type="sldNum" sz="quarter" idx="12"/>
          </p:nvPr>
        </p:nvSpPr>
        <p:spPr/>
        <p:txBody>
          <a:bodyPr/>
          <a:lstStyle/>
          <a:p>
            <a:pPr>
              <a:defRPr/>
            </a:pPr>
            <a:fld id="{BD5D9464-A007-45E0-A5DA-C964C930AAB0}" type="slidenum">
              <a:rPr lang="en-US"/>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76200"/>
            <a:ext cx="8229600" cy="563563"/>
          </a:xfrm>
        </p:spPr>
        <p:txBody>
          <a:bodyPr/>
          <a:lstStyle/>
          <a:p>
            <a:r>
              <a:rPr lang="en-US" sz="4000" smtClean="0">
                <a:solidFill>
                  <a:srgbClr val="FF0000"/>
                </a:solidFill>
              </a:rPr>
              <a:t>More loop scheduling attributes</a:t>
            </a:r>
          </a:p>
        </p:txBody>
      </p:sp>
      <p:sp>
        <p:nvSpPr>
          <p:cNvPr id="39939" name="Content Placeholder 2"/>
          <p:cNvSpPr>
            <a:spLocks noGrp="1"/>
          </p:cNvSpPr>
          <p:nvPr>
            <p:ph idx="1"/>
          </p:nvPr>
        </p:nvSpPr>
        <p:spPr>
          <a:xfrm>
            <a:off x="609600" y="685800"/>
            <a:ext cx="8001000" cy="5735638"/>
          </a:xfrm>
        </p:spPr>
        <p:txBody>
          <a:bodyPr/>
          <a:lstStyle/>
          <a:p>
            <a:r>
              <a:rPr lang="en-US" sz="2400" smtClean="0"/>
              <a:t>RUNTIME The scheduling decision is deferred until runtime by the environment variable OMP_SCHEDULE. It is illegal to specify a chunk size for this clause. </a:t>
            </a:r>
          </a:p>
          <a:p>
            <a:r>
              <a:rPr lang="en-US" sz="2400" smtClean="0"/>
              <a:t>AUTO The scheduling decision is delegated to the compiler and/or runtime system. </a:t>
            </a:r>
          </a:p>
          <a:p>
            <a:r>
              <a:rPr lang="en-US" sz="2400" b="1" smtClean="0"/>
              <a:t>NO WAIT / nowait</a:t>
            </a:r>
            <a:r>
              <a:rPr lang="en-US" sz="2400" smtClean="0"/>
              <a:t>: If specified, then threads do not synchronize at the end of the parallel loop. </a:t>
            </a:r>
          </a:p>
          <a:p>
            <a:r>
              <a:rPr lang="en-US" sz="2400" b="1" smtClean="0"/>
              <a:t>ORDERED</a:t>
            </a:r>
            <a:r>
              <a:rPr lang="en-US" sz="2400" smtClean="0"/>
              <a:t>: Specifies that the iterations of the loop must be executed as they would be in a serial program. </a:t>
            </a:r>
          </a:p>
          <a:p>
            <a:r>
              <a:rPr lang="en-US" sz="2400" b="1" smtClean="0"/>
              <a:t>COLLAPSE</a:t>
            </a:r>
            <a:r>
              <a:rPr lang="en-US" sz="2400" smtClean="0"/>
              <a:t>: Specifies how many loops in a nested loop should be collapsed into one large iteration space and divided according to the schedule clause. The sequential execution of the iterations in all associated loops determines the order of the iterations in the collapsed iteration space.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152400"/>
            <a:ext cx="8229600" cy="563563"/>
          </a:xfrm>
        </p:spPr>
        <p:txBody>
          <a:bodyPr/>
          <a:lstStyle/>
          <a:p>
            <a:r>
              <a:rPr lang="en-US" sz="4000" smtClean="0">
                <a:solidFill>
                  <a:srgbClr val="FF0000"/>
                </a:solidFill>
              </a:rPr>
              <a:t>Impact of Scheduling Decision</a:t>
            </a:r>
          </a:p>
        </p:txBody>
      </p:sp>
      <p:sp>
        <p:nvSpPr>
          <p:cNvPr id="40963" name="Content Placeholder 2"/>
          <p:cNvSpPr>
            <a:spLocks noGrp="1"/>
          </p:cNvSpPr>
          <p:nvPr>
            <p:ph idx="1"/>
          </p:nvPr>
        </p:nvSpPr>
        <p:spPr>
          <a:xfrm>
            <a:off x="609600" y="914400"/>
            <a:ext cx="8001000" cy="5105400"/>
          </a:xfrm>
        </p:spPr>
        <p:txBody>
          <a:bodyPr/>
          <a:lstStyle/>
          <a:p>
            <a:r>
              <a:rPr lang="en-US" sz="2800" smtClean="0"/>
              <a:t>Load balance</a:t>
            </a:r>
          </a:p>
          <a:p>
            <a:pPr lvl="1"/>
            <a:r>
              <a:rPr lang="en-US" sz="2400" smtClean="0">
                <a:ea typeface="ＭＳ Ｐゴシック" pitchFamily="34" charset="-128"/>
              </a:rPr>
              <a:t>Same work in each iteration?</a:t>
            </a:r>
          </a:p>
          <a:p>
            <a:pPr lvl="1"/>
            <a:r>
              <a:rPr lang="en-US" sz="2400" smtClean="0">
                <a:ea typeface="ＭＳ Ｐゴシック" pitchFamily="34" charset="-128"/>
              </a:rPr>
              <a:t>Processors working at same speed?</a:t>
            </a:r>
          </a:p>
          <a:p>
            <a:r>
              <a:rPr lang="en-US" sz="2800" smtClean="0"/>
              <a:t>Scheduling overhead</a:t>
            </a:r>
          </a:p>
          <a:p>
            <a:pPr lvl="1"/>
            <a:r>
              <a:rPr lang="en-US" sz="2400" smtClean="0">
                <a:ea typeface="ＭＳ Ｐゴシック" pitchFamily="34" charset="-128"/>
              </a:rPr>
              <a:t>Static decisions are cheap because they require no run-time coordination</a:t>
            </a:r>
          </a:p>
          <a:p>
            <a:pPr lvl="1"/>
            <a:r>
              <a:rPr lang="en-US" sz="2400" smtClean="0">
                <a:ea typeface="ＭＳ Ｐゴシック" pitchFamily="34" charset="-128"/>
              </a:rPr>
              <a:t>Dynamic decisions have overhead that is impacted by complexity and frequency of decisions</a:t>
            </a:r>
          </a:p>
          <a:p>
            <a:r>
              <a:rPr lang="en-US" sz="2800" smtClean="0"/>
              <a:t>Data locality</a:t>
            </a:r>
          </a:p>
          <a:p>
            <a:pPr lvl="1"/>
            <a:r>
              <a:rPr lang="en-US" sz="2400" smtClean="0">
                <a:ea typeface="ＭＳ Ｐゴシック" pitchFamily="34" charset="-128"/>
              </a:rPr>
              <a:t>Particularly within cache lines for small chunk sizes</a:t>
            </a:r>
          </a:p>
          <a:p>
            <a:pPr lvl="1"/>
            <a:r>
              <a:rPr lang="en-US" sz="2400" smtClean="0">
                <a:ea typeface="ＭＳ Ｐゴシック" pitchFamily="34" charset="-128"/>
              </a:rPr>
              <a:t>Also impacts data reuse on same processor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04800" y="304800"/>
            <a:ext cx="8458200" cy="809625"/>
          </a:xfrm>
        </p:spPr>
        <p:txBody>
          <a:bodyPr/>
          <a:lstStyle/>
          <a:p>
            <a:r>
              <a:rPr lang="en-US" sz="3600" smtClean="0">
                <a:solidFill>
                  <a:srgbClr val="FF0000"/>
                </a:solidFill>
              </a:rPr>
              <a:t>A Few Words About Data Distribution (Ch. 5)</a:t>
            </a:r>
          </a:p>
        </p:txBody>
      </p:sp>
      <p:sp>
        <p:nvSpPr>
          <p:cNvPr id="41987" name="Content Placeholder 2"/>
          <p:cNvSpPr>
            <a:spLocks noGrp="1"/>
          </p:cNvSpPr>
          <p:nvPr>
            <p:ph idx="1"/>
          </p:nvPr>
        </p:nvSpPr>
        <p:spPr>
          <a:xfrm>
            <a:off x="609600" y="1379538"/>
            <a:ext cx="8001000" cy="4792662"/>
          </a:xfrm>
        </p:spPr>
        <p:txBody>
          <a:bodyPr/>
          <a:lstStyle/>
          <a:p>
            <a:r>
              <a:rPr lang="en-US" smtClean="0"/>
              <a:t>Data distribution describes how global data is partitioned across processors.</a:t>
            </a:r>
          </a:p>
          <a:p>
            <a:pPr lvl="1"/>
            <a:r>
              <a:rPr lang="en-US" smtClean="0">
                <a:ea typeface="ＭＳ Ｐゴシック" pitchFamily="34" charset="-128"/>
              </a:rPr>
              <a:t>Recall the CTA model and the notion that a portion of the global address space is physically co-located with each processor   </a:t>
            </a:r>
          </a:p>
          <a:p>
            <a:r>
              <a:rPr lang="en-US" smtClean="0"/>
              <a:t>This data partitioning is implicit in OpenMP and may not match loop iteration scheduling</a:t>
            </a:r>
          </a:p>
          <a:p>
            <a:r>
              <a:rPr lang="en-US" smtClean="0"/>
              <a:t>Compiler will try to do the right thing with static scheduling specifications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639762"/>
          </a:xfrm>
        </p:spPr>
        <p:txBody>
          <a:bodyPr/>
          <a:lstStyle/>
          <a:p>
            <a:pPr eaLnBrk="1" hangingPunct="1"/>
            <a:r>
              <a:rPr lang="en-US" sz="3600" smtClean="0"/>
              <a:t>Definitions of Data and Task Parallelism</a:t>
            </a:r>
          </a:p>
        </p:txBody>
      </p:sp>
      <p:sp>
        <p:nvSpPr>
          <p:cNvPr id="8195" name="Content Placeholder 2"/>
          <p:cNvSpPr>
            <a:spLocks noGrp="1"/>
          </p:cNvSpPr>
          <p:nvPr>
            <p:ph sz="half" idx="1"/>
          </p:nvPr>
        </p:nvSpPr>
        <p:spPr>
          <a:xfrm>
            <a:off x="609600" y="1008063"/>
            <a:ext cx="8001000" cy="5468937"/>
          </a:xfrm>
        </p:spPr>
        <p:txBody>
          <a:bodyPr rtlCol="0">
            <a:normAutofit lnSpcReduction="10000"/>
          </a:bodyPr>
          <a:lstStyle/>
          <a:p>
            <a:pPr eaLnBrk="1" fontAlgn="auto" hangingPunct="1">
              <a:spcAft>
                <a:spcPts val="0"/>
              </a:spcAft>
              <a:buFont typeface="Arial" pitchFamily="34" charset="0"/>
              <a:buChar char="•"/>
              <a:defRPr/>
            </a:pPr>
            <a:r>
              <a:rPr lang="en-US" dirty="0" smtClean="0"/>
              <a:t>Data parallel computation:</a:t>
            </a:r>
          </a:p>
          <a:p>
            <a:pPr lvl="1" eaLnBrk="1" fontAlgn="auto" hangingPunct="1">
              <a:spcAft>
                <a:spcPts val="0"/>
              </a:spcAft>
              <a:buFont typeface="Arial" pitchFamily="34" charset="0"/>
              <a:buChar char="–"/>
              <a:defRPr/>
            </a:pPr>
            <a:r>
              <a:rPr lang="en-US" dirty="0" smtClean="0">
                <a:ea typeface="ＭＳ Ｐゴシック" pitchFamily="-65" charset="-128"/>
              </a:rPr>
              <a:t>Perform the same operation on different items of data at the same time; the parallelism grows with the size of the data.</a:t>
            </a:r>
          </a:p>
          <a:p>
            <a:pPr eaLnBrk="1" fontAlgn="auto" hangingPunct="1">
              <a:spcAft>
                <a:spcPts val="0"/>
              </a:spcAft>
              <a:buFont typeface="Arial" pitchFamily="34" charset="0"/>
              <a:buChar char="•"/>
              <a:defRPr/>
            </a:pPr>
            <a:r>
              <a:rPr lang="en-US" dirty="0" smtClean="0"/>
              <a:t>Task parallel computation:</a:t>
            </a:r>
          </a:p>
          <a:p>
            <a:pPr lvl="1" eaLnBrk="1" fontAlgn="auto" hangingPunct="1">
              <a:spcAft>
                <a:spcPts val="0"/>
              </a:spcAft>
              <a:buFont typeface="Arial" pitchFamily="34" charset="0"/>
              <a:buChar char="–"/>
              <a:defRPr/>
            </a:pPr>
            <a:r>
              <a:rPr lang="en-US" dirty="0" smtClean="0">
                <a:ea typeface="ＭＳ Ｐゴシック" pitchFamily="-65" charset="-128"/>
              </a:rPr>
              <a:t>Perform distinct computations -- or tasks -- at the same time.  If the number of tasks is fixed, the parallelism is not scalable. </a:t>
            </a:r>
          </a:p>
          <a:p>
            <a:pPr eaLnBrk="1" fontAlgn="auto" hangingPunct="1">
              <a:spcAft>
                <a:spcPts val="0"/>
              </a:spcAft>
              <a:buFont typeface="Arial" pitchFamily="34" charset="0"/>
              <a:buChar char="•"/>
              <a:defRPr/>
            </a:pPr>
            <a:r>
              <a:rPr lang="en-US" dirty="0" smtClean="0"/>
              <a:t>Summary</a:t>
            </a:r>
          </a:p>
          <a:p>
            <a:pPr lvl="1" eaLnBrk="1" fontAlgn="auto" hangingPunct="1">
              <a:spcAft>
                <a:spcPts val="0"/>
              </a:spcAft>
              <a:buFont typeface="Arial" pitchFamily="34" charset="0"/>
              <a:buChar char="–"/>
              <a:defRPr/>
            </a:pPr>
            <a:r>
              <a:rPr lang="en-US" dirty="0" smtClean="0">
                <a:ea typeface="ＭＳ Ｐゴシック" pitchFamily="-65" charset="-128"/>
              </a:rPr>
              <a:t>Mostly we will study data parallelism in this class</a:t>
            </a:r>
          </a:p>
          <a:p>
            <a:pPr lvl="1" eaLnBrk="1" fontAlgn="auto" hangingPunct="1">
              <a:spcAft>
                <a:spcPts val="0"/>
              </a:spcAft>
              <a:buFont typeface="Arial" pitchFamily="34" charset="0"/>
              <a:buChar char="–"/>
              <a:defRPr/>
            </a:pPr>
            <a:r>
              <a:rPr lang="en-US" dirty="0" smtClean="0">
                <a:ea typeface="ＭＳ Ｐゴシック" pitchFamily="-65" charset="-128"/>
              </a:rPr>
              <a:t>Data parallelism facilitates very high speedups - and scaling to supercomputers.</a:t>
            </a:r>
          </a:p>
          <a:p>
            <a:pPr lvl="1" eaLnBrk="1" fontAlgn="auto" hangingPunct="1">
              <a:spcAft>
                <a:spcPts val="0"/>
              </a:spcAft>
              <a:buFont typeface="Arial" pitchFamily="34" charset="0"/>
              <a:buChar char="–"/>
              <a:defRPr/>
            </a:pPr>
            <a:r>
              <a:rPr lang="en-US" dirty="0" smtClean="0">
                <a:ea typeface="ＭＳ Ｐゴシック" pitchFamily="-65" charset="-128"/>
              </a:rPr>
              <a:t>Hybrid (mixing of the two) is increasingly common</a:t>
            </a:r>
          </a:p>
        </p:txBody>
      </p:sp>
      <p:sp>
        <p:nvSpPr>
          <p:cNvPr id="6" name="Slide Number Placeholder 5"/>
          <p:cNvSpPr>
            <a:spLocks noGrp="1"/>
          </p:cNvSpPr>
          <p:nvPr>
            <p:ph type="sldNum" sz="quarter" idx="12"/>
          </p:nvPr>
        </p:nvSpPr>
        <p:spPr/>
        <p:txBody>
          <a:bodyPr/>
          <a:lstStyle/>
          <a:p>
            <a:pPr>
              <a:defRPr/>
            </a:pPr>
            <a:fld id="{E4F874B4-84BE-430D-AEB8-FDC2E5AD5AB4}"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76200"/>
            <a:ext cx="8229600" cy="533400"/>
          </a:xfrm>
        </p:spPr>
        <p:txBody>
          <a:bodyPr/>
          <a:lstStyle/>
          <a:p>
            <a:r>
              <a:rPr lang="en-US" sz="3600" smtClean="0">
                <a:solidFill>
                  <a:srgbClr val="FF0000"/>
                </a:solidFill>
              </a:rPr>
              <a:t>Common Data Distributions</a:t>
            </a:r>
          </a:p>
        </p:txBody>
      </p:sp>
      <p:sp>
        <p:nvSpPr>
          <p:cNvPr id="43011" name="Content Placeholder 2"/>
          <p:cNvSpPr>
            <a:spLocks noGrp="1"/>
          </p:cNvSpPr>
          <p:nvPr>
            <p:ph idx="1"/>
          </p:nvPr>
        </p:nvSpPr>
        <p:spPr>
          <a:xfrm>
            <a:off x="609600" y="685800"/>
            <a:ext cx="8001000" cy="5551488"/>
          </a:xfrm>
        </p:spPr>
        <p:txBody>
          <a:bodyPr/>
          <a:lstStyle/>
          <a:p>
            <a:r>
              <a:rPr lang="en-US" sz="2400" smtClean="0"/>
              <a:t>Consider a 1-Dimensional array to solve the count3s problem, 16 elements, 4 threads</a:t>
            </a:r>
          </a:p>
          <a:p>
            <a:pPr>
              <a:buFontTx/>
              <a:buNone/>
            </a:pPr>
            <a:r>
              <a:rPr lang="en-US" sz="2400" smtClean="0"/>
              <a:t>CYCLIC (chunk = 1):        </a:t>
            </a:r>
          </a:p>
          <a:p>
            <a:pPr>
              <a:spcBef>
                <a:spcPts val="675"/>
              </a:spcBef>
              <a:buFontTx/>
              <a:buNone/>
            </a:pPr>
            <a:r>
              <a:rPr lang="en-US" sz="2400" smtClean="0"/>
              <a:t>     for (i = 0; i&lt;blocksize; i++)</a:t>
            </a:r>
          </a:p>
          <a:p>
            <a:pPr>
              <a:spcBef>
                <a:spcPts val="675"/>
              </a:spcBef>
              <a:buFontTx/>
              <a:buNone/>
            </a:pPr>
            <a:r>
              <a:rPr lang="en-US" sz="2400" smtClean="0"/>
              <a:t>			… in [i*blocksize + tid];</a:t>
            </a:r>
          </a:p>
          <a:p>
            <a:pPr>
              <a:spcBef>
                <a:spcPts val="675"/>
              </a:spcBef>
              <a:buFontTx/>
              <a:buNone/>
            </a:pPr>
            <a:endParaRPr lang="en-US" sz="2400" smtClean="0"/>
          </a:p>
          <a:p>
            <a:pPr>
              <a:spcBef>
                <a:spcPts val="675"/>
              </a:spcBef>
              <a:buFontTx/>
              <a:buNone/>
            </a:pPr>
            <a:r>
              <a:rPr lang="en-US" sz="2400" smtClean="0"/>
              <a:t>BLOCK (chunk = 4): </a:t>
            </a:r>
          </a:p>
          <a:p>
            <a:pPr>
              <a:spcBef>
                <a:spcPts val="675"/>
              </a:spcBef>
              <a:buFontTx/>
              <a:buNone/>
            </a:pPr>
            <a:r>
              <a:rPr lang="en-US" sz="2400" smtClean="0"/>
              <a:t>    for (i=tid*blocksize; i&lt;(tid+1) *blocksize; i++) 	</a:t>
            </a:r>
          </a:p>
          <a:p>
            <a:pPr>
              <a:spcBef>
                <a:spcPts val="675"/>
              </a:spcBef>
              <a:buFontTx/>
              <a:buNone/>
            </a:pPr>
            <a:r>
              <a:rPr lang="en-US" sz="2400" smtClean="0"/>
              <a:t>       … in[i];</a:t>
            </a:r>
          </a:p>
          <a:p>
            <a:pPr>
              <a:spcBef>
                <a:spcPts val="675"/>
              </a:spcBef>
              <a:buFontTx/>
              <a:buNone/>
            </a:pPr>
            <a:endParaRPr lang="en-US" sz="2400" smtClean="0"/>
          </a:p>
          <a:p>
            <a:pPr>
              <a:spcBef>
                <a:spcPts val="675"/>
              </a:spcBef>
              <a:buFontTx/>
              <a:buNone/>
            </a:pPr>
            <a:r>
              <a:rPr lang="en-US" sz="2400" smtClean="0"/>
              <a:t>BLOCK-CYCLIC (chunk = 2):</a:t>
            </a:r>
          </a:p>
          <a:p>
            <a:endParaRPr lang="en-US" smtClean="0"/>
          </a:p>
        </p:txBody>
      </p:sp>
      <p:sp>
        <p:nvSpPr>
          <p:cNvPr id="43012" name="Footer Placeholder 3"/>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eaLnBrk="0" fontAlgn="base" hangingPunct="0">
              <a:spcBef>
                <a:spcPct val="0"/>
              </a:spcBef>
              <a:spcAft>
                <a:spcPct val="0"/>
              </a:spcAft>
            </a:pPr>
            <a:r>
              <a:rPr lang="en-US" sz="1400" smtClean="0">
                <a:solidFill>
                  <a:srgbClr val="CC3300"/>
                </a:solidFill>
                <a:latin typeface="Helvetica" pitchFamily="-65" charset="0"/>
                <a:ea typeface="ＭＳ Ｐゴシック" pitchFamily="34" charset="-128"/>
              </a:rPr>
              <a:t>CS4961</a:t>
            </a:r>
          </a:p>
        </p:txBody>
      </p:sp>
      <p:grpSp>
        <p:nvGrpSpPr>
          <p:cNvPr id="2" name="Group 48"/>
          <p:cNvGrpSpPr>
            <a:grpSpLocks/>
          </p:cNvGrpSpPr>
          <p:nvPr/>
        </p:nvGrpSpPr>
        <p:grpSpPr bwMode="auto">
          <a:xfrm>
            <a:off x="228600" y="2819400"/>
            <a:ext cx="8610600" cy="457200"/>
            <a:chOff x="228600" y="4343400"/>
            <a:chExt cx="8610600" cy="457200"/>
          </a:xfrm>
        </p:grpSpPr>
        <p:grpSp>
          <p:nvGrpSpPr>
            <p:cNvPr id="43056" name="Group 14"/>
            <p:cNvGrpSpPr>
              <a:grpSpLocks/>
            </p:cNvGrpSpPr>
            <p:nvPr/>
          </p:nvGrpSpPr>
          <p:grpSpPr bwMode="auto">
            <a:xfrm>
              <a:off x="228600" y="4343400"/>
              <a:ext cx="2057400" cy="457200"/>
              <a:chOff x="609600" y="4724400"/>
              <a:chExt cx="2286000" cy="457200"/>
            </a:xfrm>
          </p:grpSpPr>
          <p:sp>
            <p:nvSpPr>
              <p:cNvPr id="43072" name="Cube 15"/>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p>
                <a:pPr eaLnBrk="0" hangingPunct="0"/>
                <a:r>
                  <a:rPr lang="en-US">
                    <a:solidFill>
                      <a:schemeClr val="bg1"/>
                    </a:solidFill>
                  </a:rPr>
                  <a:t>3</a:t>
                </a:r>
              </a:p>
            </p:txBody>
          </p:sp>
          <p:sp>
            <p:nvSpPr>
              <p:cNvPr id="43073" name="Cube 16"/>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solidFill>
                      <a:srgbClr val="FFFFFF"/>
                    </a:solidFill>
                  </a:rPr>
                  <a:t>6</a:t>
                </a:r>
              </a:p>
            </p:txBody>
          </p:sp>
          <p:sp>
            <p:nvSpPr>
              <p:cNvPr id="43074" name="Cube 17"/>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solidFill>
                      <a:srgbClr val="FFFFFF"/>
                    </a:solidFill>
                  </a:rPr>
                  <a:t>5</a:t>
                </a:r>
              </a:p>
            </p:txBody>
          </p:sp>
          <p:sp>
            <p:nvSpPr>
              <p:cNvPr id="43075" name="Cube 18"/>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solidFill>
                      <a:srgbClr val="FFFFFF"/>
                    </a:solidFill>
                  </a:rPr>
                  <a:t>7</a:t>
                </a:r>
              </a:p>
            </p:txBody>
          </p:sp>
        </p:grpSp>
        <p:grpSp>
          <p:nvGrpSpPr>
            <p:cNvPr id="43057" name="Group 29"/>
            <p:cNvGrpSpPr>
              <a:grpSpLocks/>
            </p:cNvGrpSpPr>
            <p:nvPr/>
          </p:nvGrpSpPr>
          <p:grpSpPr bwMode="auto">
            <a:xfrm>
              <a:off x="2438400" y="4343400"/>
              <a:ext cx="2057400" cy="457200"/>
              <a:chOff x="609600" y="4724400"/>
              <a:chExt cx="2286000" cy="457200"/>
            </a:xfrm>
          </p:grpSpPr>
          <p:sp>
            <p:nvSpPr>
              <p:cNvPr id="43068" name="Cube 30"/>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p>
                <a:pPr eaLnBrk="0" hangingPunct="0"/>
                <a:r>
                  <a:rPr lang="en-US">
                    <a:solidFill>
                      <a:srgbClr val="FFFFFF"/>
                    </a:solidFill>
                  </a:rPr>
                  <a:t>3</a:t>
                </a:r>
              </a:p>
            </p:txBody>
          </p:sp>
          <p:sp>
            <p:nvSpPr>
              <p:cNvPr id="43069" name="Cube 31"/>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solidFill>
                      <a:srgbClr val="FFFFFF"/>
                    </a:solidFill>
                  </a:rPr>
                  <a:t>5</a:t>
                </a:r>
              </a:p>
            </p:txBody>
          </p:sp>
          <p:sp>
            <p:nvSpPr>
              <p:cNvPr id="43070" name="Cube 32"/>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solidFill>
                      <a:srgbClr val="FFFFFF"/>
                    </a:solidFill>
                  </a:rPr>
                  <a:t>2</a:t>
                </a:r>
              </a:p>
            </p:txBody>
          </p:sp>
          <p:sp>
            <p:nvSpPr>
              <p:cNvPr id="43071" name="Cube 33"/>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solidFill>
                      <a:srgbClr val="FFFFFF"/>
                    </a:solidFill>
                  </a:rPr>
                  <a:t>6</a:t>
                </a:r>
              </a:p>
            </p:txBody>
          </p:sp>
        </p:grpSp>
        <p:grpSp>
          <p:nvGrpSpPr>
            <p:cNvPr id="43058" name="Group 34"/>
            <p:cNvGrpSpPr>
              <a:grpSpLocks/>
            </p:cNvGrpSpPr>
            <p:nvPr/>
          </p:nvGrpSpPr>
          <p:grpSpPr bwMode="auto">
            <a:xfrm>
              <a:off x="6781800" y="4343400"/>
              <a:ext cx="2057400" cy="457200"/>
              <a:chOff x="609600" y="4724400"/>
              <a:chExt cx="2286000" cy="457200"/>
            </a:xfrm>
          </p:grpSpPr>
          <p:sp>
            <p:nvSpPr>
              <p:cNvPr id="43064" name="Cube 35"/>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p>
                <a:pPr eaLnBrk="0" hangingPunct="0"/>
                <a:r>
                  <a:rPr lang="en-US">
                    <a:solidFill>
                      <a:srgbClr val="FFFFFF"/>
                    </a:solidFill>
                  </a:rPr>
                  <a:t>0</a:t>
                </a:r>
              </a:p>
            </p:txBody>
          </p:sp>
          <p:sp>
            <p:nvSpPr>
              <p:cNvPr id="43065" name="Cube 36"/>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solidFill>
                      <a:srgbClr val="FFFFFF"/>
                    </a:solidFill>
                  </a:rPr>
                  <a:t>9</a:t>
                </a:r>
              </a:p>
            </p:txBody>
          </p:sp>
          <p:sp>
            <p:nvSpPr>
              <p:cNvPr id="43066" name="Cube 37"/>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solidFill>
                      <a:srgbClr val="FFFFFF"/>
                    </a:solidFill>
                  </a:rPr>
                  <a:t>6</a:t>
                </a:r>
              </a:p>
            </p:txBody>
          </p:sp>
          <p:sp>
            <p:nvSpPr>
              <p:cNvPr id="43067" name="Cube 38"/>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solidFill>
                      <a:srgbClr val="FFFFFF"/>
                    </a:solidFill>
                  </a:rPr>
                  <a:t>3</a:t>
                </a:r>
              </a:p>
            </p:txBody>
          </p:sp>
        </p:grpSp>
        <p:grpSp>
          <p:nvGrpSpPr>
            <p:cNvPr id="43059" name="Group 39"/>
            <p:cNvGrpSpPr>
              <a:grpSpLocks/>
            </p:cNvGrpSpPr>
            <p:nvPr/>
          </p:nvGrpSpPr>
          <p:grpSpPr bwMode="auto">
            <a:xfrm>
              <a:off x="4572000" y="4343400"/>
              <a:ext cx="2057400" cy="457200"/>
              <a:chOff x="609600" y="4724400"/>
              <a:chExt cx="2286000" cy="457200"/>
            </a:xfrm>
          </p:grpSpPr>
          <p:sp>
            <p:nvSpPr>
              <p:cNvPr id="43060" name="Cube 40"/>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p>
                <a:pPr eaLnBrk="0" hangingPunct="0"/>
                <a:r>
                  <a:rPr lang="en-US">
                    <a:solidFill>
                      <a:srgbClr val="FFFFFF"/>
                    </a:solidFill>
                  </a:rPr>
                  <a:t>9</a:t>
                </a:r>
              </a:p>
            </p:txBody>
          </p:sp>
          <p:sp>
            <p:nvSpPr>
              <p:cNvPr id="43061" name="Cube 41"/>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solidFill>
                      <a:srgbClr val="FFFFFF"/>
                    </a:solidFill>
                  </a:rPr>
                  <a:t>1</a:t>
                </a:r>
              </a:p>
            </p:txBody>
          </p:sp>
          <p:sp>
            <p:nvSpPr>
              <p:cNvPr id="43062" name="Cube 42"/>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solidFill>
                      <a:srgbClr val="FFFFFF"/>
                    </a:solidFill>
                  </a:rPr>
                  <a:t>7</a:t>
                </a:r>
              </a:p>
            </p:txBody>
          </p:sp>
          <p:sp>
            <p:nvSpPr>
              <p:cNvPr id="43063" name="Cube 43"/>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solidFill>
                      <a:srgbClr val="FFFFFF"/>
                    </a:solidFill>
                  </a:rPr>
                  <a:t>2</a:t>
                </a:r>
              </a:p>
            </p:txBody>
          </p:sp>
        </p:grpSp>
      </p:grpSp>
      <p:grpSp>
        <p:nvGrpSpPr>
          <p:cNvPr id="7" name="Group 48"/>
          <p:cNvGrpSpPr>
            <a:grpSpLocks/>
          </p:cNvGrpSpPr>
          <p:nvPr/>
        </p:nvGrpSpPr>
        <p:grpSpPr bwMode="auto">
          <a:xfrm>
            <a:off x="304800" y="4724400"/>
            <a:ext cx="8610600" cy="457200"/>
            <a:chOff x="228600" y="4343400"/>
            <a:chExt cx="8610600" cy="457200"/>
          </a:xfrm>
        </p:grpSpPr>
        <p:grpSp>
          <p:nvGrpSpPr>
            <p:cNvPr id="43036" name="Group 14"/>
            <p:cNvGrpSpPr>
              <a:grpSpLocks/>
            </p:cNvGrpSpPr>
            <p:nvPr/>
          </p:nvGrpSpPr>
          <p:grpSpPr bwMode="auto">
            <a:xfrm>
              <a:off x="228600" y="4343400"/>
              <a:ext cx="2057400" cy="457200"/>
              <a:chOff x="609600" y="4724400"/>
              <a:chExt cx="2286000" cy="457200"/>
            </a:xfrm>
          </p:grpSpPr>
          <p:sp>
            <p:nvSpPr>
              <p:cNvPr id="43052" name="Cube 15"/>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p>
                <a:pPr eaLnBrk="0" hangingPunct="0"/>
                <a:r>
                  <a:rPr lang="en-US">
                    <a:solidFill>
                      <a:schemeClr val="bg1"/>
                    </a:solidFill>
                  </a:rPr>
                  <a:t>3</a:t>
                </a:r>
              </a:p>
            </p:txBody>
          </p:sp>
          <p:sp>
            <p:nvSpPr>
              <p:cNvPr id="43053" name="Cube 16"/>
              <p:cNvSpPr>
                <a:spLocks noChangeArrowheads="1"/>
              </p:cNvSpPr>
              <p:nvPr/>
            </p:nvSpPr>
            <p:spPr bwMode="auto">
              <a:xfrm>
                <a:off x="12192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p>
                <a:pPr eaLnBrk="0" hangingPunct="0"/>
                <a:r>
                  <a:rPr lang="en-US">
                    <a:solidFill>
                      <a:srgbClr val="FFFFFF"/>
                    </a:solidFill>
                  </a:rPr>
                  <a:t>6</a:t>
                </a:r>
              </a:p>
            </p:txBody>
          </p:sp>
          <p:sp>
            <p:nvSpPr>
              <p:cNvPr id="43054" name="Cube 17"/>
              <p:cNvSpPr>
                <a:spLocks noChangeArrowheads="1"/>
              </p:cNvSpPr>
              <p:nvPr/>
            </p:nvSpPr>
            <p:spPr bwMode="auto">
              <a:xfrm>
                <a:off x="24384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p>
                <a:pPr eaLnBrk="0" hangingPunct="0"/>
                <a:r>
                  <a:rPr lang="en-US">
                    <a:solidFill>
                      <a:srgbClr val="FFFFFF"/>
                    </a:solidFill>
                  </a:rPr>
                  <a:t>5</a:t>
                </a:r>
              </a:p>
            </p:txBody>
          </p:sp>
          <p:sp>
            <p:nvSpPr>
              <p:cNvPr id="43055" name="Cube 18"/>
              <p:cNvSpPr>
                <a:spLocks noChangeArrowheads="1"/>
              </p:cNvSpPr>
              <p:nvPr/>
            </p:nvSpPr>
            <p:spPr bwMode="auto">
              <a:xfrm>
                <a:off x="18288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p>
                <a:pPr eaLnBrk="0" hangingPunct="0"/>
                <a:r>
                  <a:rPr lang="en-US">
                    <a:solidFill>
                      <a:srgbClr val="FFFFFF"/>
                    </a:solidFill>
                  </a:rPr>
                  <a:t>7</a:t>
                </a:r>
              </a:p>
            </p:txBody>
          </p:sp>
        </p:grpSp>
        <p:grpSp>
          <p:nvGrpSpPr>
            <p:cNvPr id="43037" name="Group 29"/>
            <p:cNvGrpSpPr>
              <a:grpSpLocks/>
            </p:cNvGrpSpPr>
            <p:nvPr/>
          </p:nvGrpSpPr>
          <p:grpSpPr bwMode="auto">
            <a:xfrm>
              <a:off x="2438400" y="4343400"/>
              <a:ext cx="2057400" cy="457200"/>
              <a:chOff x="609600" y="4724400"/>
              <a:chExt cx="2286000" cy="457200"/>
            </a:xfrm>
          </p:grpSpPr>
          <p:sp>
            <p:nvSpPr>
              <p:cNvPr id="43048" name="Cube 30"/>
              <p:cNvSpPr>
                <a:spLocks noChangeArrowheads="1"/>
              </p:cNvSpPr>
              <p:nvPr/>
            </p:nvSpPr>
            <p:spPr bwMode="auto">
              <a:xfrm>
                <a:off x="6096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solidFill>
                      <a:srgbClr val="FFFFFF"/>
                    </a:solidFill>
                  </a:rPr>
                  <a:t>3</a:t>
                </a:r>
              </a:p>
            </p:txBody>
          </p:sp>
          <p:sp>
            <p:nvSpPr>
              <p:cNvPr id="43049" name="Cube 31"/>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solidFill>
                      <a:srgbClr val="FFFFFF"/>
                    </a:solidFill>
                  </a:rPr>
                  <a:t>5</a:t>
                </a:r>
              </a:p>
            </p:txBody>
          </p:sp>
          <p:sp>
            <p:nvSpPr>
              <p:cNvPr id="43050" name="Cube 32"/>
              <p:cNvSpPr>
                <a:spLocks noChangeArrowheads="1"/>
              </p:cNvSpPr>
              <p:nvPr/>
            </p:nvSpPr>
            <p:spPr bwMode="auto">
              <a:xfrm>
                <a:off x="24384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solidFill>
                      <a:srgbClr val="FFFFFF"/>
                    </a:solidFill>
                  </a:rPr>
                  <a:t>2</a:t>
                </a:r>
              </a:p>
            </p:txBody>
          </p:sp>
          <p:sp>
            <p:nvSpPr>
              <p:cNvPr id="43051" name="Cube 33"/>
              <p:cNvSpPr>
                <a:spLocks noChangeArrowheads="1"/>
              </p:cNvSpPr>
              <p:nvPr/>
            </p:nvSpPr>
            <p:spPr bwMode="auto">
              <a:xfrm>
                <a:off x="18288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solidFill>
                      <a:srgbClr val="FFFFFF"/>
                    </a:solidFill>
                  </a:rPr>
                  <a:t>6</a:t>
                </a:r>
              </a:p>
            </p:txBody>
          </p:sp>
        </p:grpSp>
        <p:grpSp>
          <p:nvGrpSpPr>
            <p:cNvPr id="43038" name="Group 34"/>
            <p:cNvGrpSpPr>
              <a:grpSpLocks/>
            </p:cNvGrpSpPr>
            <p:nvPr/>
          </p:nvGrpSpPr>
          <p:grpSpPr bwMode="auto">
            <a:xfrm>
              <a:off x="6781800" y="4343400"/>
              <a:ext cx="2057400" cy="457200"/>
              <a:chOff x="609600" y="4724400"/>
              <a:chExt cx="2286000" cy="457200"/>
            </a:xfrm>
          </p:grpSpPr>
          <p:sp>
            <p:nvSpPr>
              <p:cNvPr id="43044" name="Cube 35"/>
              <p:cNvSpPr>
                <a:spLocks noChangeArrowheads="1"/>
              </p:cNvSpPr>
              <p:nvPr/>
            </p:nvSpPr>
            <p:spPr bwMode="auto">
              <a:xfrm>
                <a:off x="6096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solidFill>
                      <a:srgbClr val="FFFFFF"/>
                    </a:solidFill>
                  </a:rPr>
                  <a:t>0</a:t>
                </a:r>
              </a:p>
            </p:txBody>
          </p:sp>
          <p:sp>
            <p:nvSpPr>
              <p:cNvPr id="43045" name="Cube 36"/>
              <p:cNvSpPr>
                <a:spLocks noChangeArrowheads="1"/>
              </p:cNvSpPr>
              <p:nvPr/>
            </p:nvSpPr>
            <p:spPr bwMode="auto">
              <a:xfrm>
                <a:off x="12192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solidFill>
                      <a:srgbClr val="FFFFFF"/>
                    </a:solidFill>
                  </a:rPr>
                  <a:t>9</a:t>
                </a:r>
              </a:p>
            </p:txBody>
          </p:sp>
          <p:sp>
            <p:nvSpPr>
              <p:cNvPr id="43046" name="Cube 37"/>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solidFill>
                      <a:srgbClr val="FFFFFF"/>
                    </a:solidFill>
                  </a:rPr>
                  <a:t>6</a:t>
                </a:r>
              </a:p>
            </p:txBody>
          </p:sp>
          <p:sp>
            <p:nvSpPr>
              <p:cNvPr id="43047" name="Cube 38"/>
              <p:cNvSpPr>
                <a:spLocks noChangeArrowheads="1"/>
              </p:cNvSpPr>
              <p:nvPr/>
            </p:nvSpPr>
            <p:spPr bwMode="auto">
              <a:xfrm>
                <a:off x="18288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solidFill>
                      <a:srgbClr val="FFFFFF"/>
                    </a:solidFill>
                  </a:rPr>
                  <a:t>3</a:t>
                </a:r>
              </a:p>
            </p:txBody>
          </p:sp>
        </p:grpSp>
        <p:grpSp>
          <p:nvGrpSpPr>
            <p:cNvPr id="43039" name="Group 39"/>
            <p:cNvGrpSpPr>
              <a:grpSpLocks/>
            </p:cNvGrpSpPr>
            <p:nvPr/>
          </p:nvGrpSpPr>
          <p:grpSpPr bwMode="auto">
            <a:xfrm>
              <a:off x="4572000" y="4343400"/>
              <a:ext cx="2057400" cy="457200"/>
              <a:chOff x="609600" y="4724400"/>
              <a:chExt cx="2286000" cy="457200"/>
            </a:xfrm>
          </p:grpSpPr>
          <p:sp>
            <p:nvSpPr>
              <p:cNvPr id="43040" name="Cube 40"/>
              <p:cNvSpPr>
                <a:spLocks noChangeArrowheads="1"/>
              </p:cNvSpPr>
              <p:nvPr/>
            </p:nvSpPr>
            <p:spPr bwMode="auto">
              <a:xfrm>
                <a:off x="6096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solidFill>
                      <a:srgbClr val="FFFFFF"/>
                    </a:solidFill>
                  </a:rPr>
                  <a:t>9</a:t>
                </a:r>
              </a:p>
            </p:txBody>
          </p:sp>
          <p:sp>
            <p:nvSpPr>
              <p:cNvPr id="43041" name="Cube 41"/>
              <p:cNvSpPr>
                <a:spLocks noChangeArrowheads="1"/>
              </p:cNvSpPr>
              <p:nvPr/>
            </p:nvSpPr>
            <p:spPr bwMode="auto">
              <a:xfrm>
                <a:off x="12192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solidFill>
                      <a:srgbClr val="FFFFFF"/>
                    </a:solidFill>
                  </a:rPr>
                  <a:t>1</a:t>
                </a:r>
              </a:p>
            </p:txBody>
          </p:sp>
          <p:sp>
            <p:nvSpPr>
              <p:cNvPr id="43042" name="Cube 42"/>
              <p:cNvSpPr>
                <a:spLocks noChangeArrowheads="1"/>
              </p:cNvSpPr>
              <p:nvPr/>
            </p:nvSpPr>
            <p:spPr bwMode="auto">
              <a:xfrm>
                <a:off x="24384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solidFill>
                      <a:srgbClr val="FFFFFF"/>
                    </a:solidFill>
                  </a:rPr>
                  <a:t>7</a:t>
                </a:r>
              </a:p>
            </p:txBody>
          </p:sp>
          <p:sp>
            <p:nvSpPr>
              <p:cNvPr id="43043" name="Cube 43"/>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solidFill>
                      <a:srgbClr val="FFFFFF"/>
                    </a:solidFill>
                  </a:rPr>
                  <a:t>2</a:t>
                </a:r>
              </a:p>
            </p:txBody>
          </p:sp>
        </p:grpSp>
      </p:grpSp>
      <p:grpSp>
        <p:nvGrpSpPr>
          <p:cNvPr id="12" name="Group 48"/>
          <p:cNvGrpSpPr>
            <a:grpSpLocks/>
          </p:cNvGrpSpPr>
          <p:nvPr/>
        </p:nvGrpSpPr>
        <p:grpSpPr bwMode="auto">
          <a:xfrm>
            <a:off x="304800" y="5715000"/>
            <a:ext cx="8610600" cy="457200"/>
            <a:chOff x="228600" y="4343400"/>
            <a:chExt cx="8610600" cy="457200"/>
          </a:xfrm>
        </p:grpSpPr>
        <p:grpSp>
          <p:nvGrpSpPr>
            <p:cNvPr id="43016" name="Group 14"/>
            <p:cNvGrpSpPr>
              <a:grpSpLocks/>
            </p:cNvGrpSpPr>
            <p:nvPr/>
          </p:nvGrpSpPr>
          <p:grpSpPr bwMode="auto">
            <a:xfrm>
              <a:off x="228600" y="4343400"/>
              <a:ext cx="2057400" cy="457200"/>
              <a:chOff x="609600" y="4724400"/>
              <a:chExt cx="2286000" cy="457200"/>
            </a:xfrm>
          </p:grpSpPr>
          <p:sp>
            <p:nvSpPr>
              <p:cNvPr id="43032" name="Cube 15"/>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p>
                <a:pPr eaLnBrk="0" hangingPunct="0"/>
                <a:r>
                  <a:rPr lang="en-US">
                    <a:solidFill>
                      <a:schemeClr val="bg1"/>
                    </a:solidFill>
                  </a:rPr>
                  <a:t>3</a:t>
                </a:r>
              </a:p>
            </p:txBody>
          </p:sp>
          <p:sp>
            <p:nvSpPr>
              <p:cNvPr id="43033" name="Cube 16"/>
              <p:cNvSpPr>
                <a:spLocks noChangeArrowheads="1"/>
              </p:cNvSpPr>
              <p:nvPr/>
            </p:nvSpPr>
            <p:spPr bwMode="auto">
              <a:xfrm>
                <a:off x="12192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p>
                <a:pPr eaLnBrk="0" hangingPunct="0"/>
                <a:r>
                  <a:rPr lang="en-US">
                    <a:solidFill>
                      <a:srgbClr val="FFFFFF"/>
                    </a:solidFill>
                  </a:rPr>
                  <a:t>6</a:t>
                </a:r>
              </a:p>
            </p:txBody>
          </p:sp>
          <p:sp>
            <p:nvSpPr>
              <p:cNvPr id="43034" name="Cube 17"/>
              <p:cNvSpPr>
                <a:spLocks noChangeArrowheads="1"/>
              </p:cNvSpPr>
              <p:nvPr/>
            </p:nvSpPr>
            <p:spPr bwMode="auto">
              <a:xfrm>
                <a:off x="24384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solidFill>
                      <a:srgbClr val="FFFFFF"/>
                    </a:solidFill>
                  </a:rPr>
                  <a:t>5</a:t>
                </a:r>
              </a:p>
            </p:txBody>
          </p:sp>
          <p:sp>
            <p:nvSpPr>
              <p:cNvPr id="43035" name="Cube 18"/>
              <p:cNvSpPr>
                <a:spLocks noChangeArrowheads="1"/>
              </p:cNvSpPr>
              <p:nvPr/>
            </p:nvSpPr>
            <p:spPr bwMode="auto">
              <a:xfrm>
                <a:off x="18288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solidFill>
                      <a:srgbClr val="FFFFFF"/>
                    </a:solidFill>
                  </a:rPr>
                  <a:t>7</a:t>
                </a:r>
              </a:p>
            </p:txBody>
          </p:sp>
        </p:grpSp>
        <p:grpSp>
          <p:nvGrpSpPr>
            <p:cNvPr id="43017" name="Group 29"/>
            <p:cNvGrpSpPr>
              <a:grpSpLocks/>
            </p:cNvGrpSpPr>
            <p:nvPr/>
          </p:nvGrpSpPr>
          <p:grpSpPr bwMode="auto">
            <a:xfrm>
              <a:off x="2438400" y="4343400"/>
              <a:ext cx="2057400" cy="457200"/>
              <a:chOff x="609600" y="4724400"/>
              <a:chExt cx="2286000" cy="457200"/>
            </a:xfrm>
          </p:grpSpPr>
          <p:sp>
            <p:nvSpPr>
              <p:cNvPr id="43028" name="Cube 30"/>
              <p:cNvSpPr>
                <a:spLocks noChangeArrowheads="1"/>
              </p:cNvSpPr>
              <p:nvPr/>
            </p:nvSpPr>
            <p:spPr bwMode="auto">
              <a:xfrm>
                <a:off x="6096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solidFill>
                      <a:srgbClr val="FFFFFF"/>
                    </a:solidFill>
                  </a:rPr>
                  <a:t>3</a:t>
                </a:r>
              </a:p>
            </p:txBody>
          </p:sp>
          <p:sp>
            <p:nvSpPr>
              <p:cNvPr id="43029" name="Cube 31"/>
              <p:cNvSpPr>
                <a:spLocks noChangeArrowheads="1"/>
              </p:cNvSpPr>
              <p:nvPr/>
            </p:nvSpPr>
            <p:spPr bwMode="auto">
              <a:xfrm>
                <a:off x="12192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solidFill>
                      <a:srgbClr val="FFFFFF"/>
                    </a:solidFill>
                  </a:rPr>
                  <a:t>5</a:t>
                </a:r>
              </a:p>
            </p:txBody>
          </p:sp>
          <p:sp>
            <p:nvSpPr>
              <p:cNvPr id="43030" name="Cube 32"/>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solidFill>
                      <a:srgbClr val="FFFFFF"/>
                    </a:solidFill>
                  </a:rPr>
                  <a:t>2</a:t>
                </a:r>
              </a:p>
            </p:txBody>
          </p:sp>
          <p:sp>
            <p:nvSpPr>
              <p:cNvPr id="43031" name="Cube 33"/>
              <p:cNvSpPr>
                <a:spLocks noChangeArrowheads="1"/>
              </p:cNvSpPr>
              <p:nvPr/>
            </p:nvSpPr>
            <p:spPr bwMode="auto">
              <a:xfrm>
                <a:off x="18288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solidFill>
                      <a:srgbClr val="FFFFFF"/>
                    </a:solidFill>
                  </a:rPr>
                  <a:t>6</a:t>
                </a:r>
              </a:p>
            </p:txBody>
          </p:sp>
        </p:grpSp>
        <p:grpSp>
          <p:nvGrpSpPr>
            <p:cNvPr id="43018" name="Group 34"/>
            <p:cNvGrpSpPr>
              <a:grpSpLocks/>
            </p:cNvGrpSpPr>
            <p:nvPr/>
          </p:nvGrpSpPr>
          <p:grpSpPr bwMode="auto">
            <a:xfrm>
              <a:off x="6781800" y="4343400"/>
              <a:ext cx="2057400" cy="457200"/>
              <a:chOff x="609600" y="4724400"/>
              <a:chExt cx="2286000" cy="457200"/>
            </a:xfrm>
          </p:grpSpPr>
          <p:sp>
            <p:nvSpPr>
              <p:cNvPr id="43024" name="Cube 35"/>
              <p:cNvSpPr>
                <a:spLocks noChangeArrowheads="1"/>
              </p:cNvSpPr>
              <p:nvPr/>
            </p:nvSpPr>
            <p:spPr bwMode="auto">
              <a:xfrm>
                <a:off x="6096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solidFill>
                      <a:srgbClr val="FFFFFF"/>
                    </a:solidFill>
                  </a:rPr>
                  <a:t>0</a:t>
                </a:r>
              </a:p>
            </p:txBody>
          </p:sp>
          <p:sp>
            <p:nvSpPr>
              <p:cNvPr id="43025" name="Cube 36"/>
              <p:cNvSpPr>
                <a:spLocks noChangeArrowheads="1"/>
              </p:cNvSpPr>
              <p:nvPr/>
            </p:nvSpPr>
            <p:spPr bwMode="auto">
              <a:xfrm>
                <a:off x="12192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solidFill>
                      <a:srgbClr val="FFFFFF"/>
                    </a:solidFill>
                  </a:rPr>
                  <a:t>9</a:t>
                </a:r>
              </a:p>
            </p:txBody>
          </p:sp>
          <p:sp>
            <p:nvSpPr>
              <p:cNvPr id="43026" name="Cube 37"/>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solidFill>
                      <a:srgbClr val="FFFFFF"/>
                    </a:solidFill>
                  </a:rPr>
                  <a:t>6</a:t>
                </a:r>
              </a:p>
            </p:txBody>
          </p:sp>
          <p:sp>
            <p:nvSpPr>
              <p:cNvPr id="43027" name="Cube 38"/>
              <p:cNvSpPr>
                <a:spLocks noChangeArrowheads="1"/>
              </p:cNvSpPr>
              <p:nvPr/>
            </p:nvSpPr>
            <p:spPr bwMode="auto">
              <a:xfrm>
                <a:off x="18288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solidFill>
                      <a:srgbClr val="FFFFFF"/>
                    </a:solidFill>
                  </a:rPr>
                  <a:t>3</a:t>
                </a:r>
              </a:p>
            </p:txBody>
          </p:sp>
        </p:grpSp>
        <p:grpSp>
          <p:nvGrpSpPr>
            <p:cNvPr id="43019" name="Group 39"/>
            <p:cNvGrpSpPr>
              <a:grpSpLocks/>
            </p:cNvGrpSpPr>
            <p:nvPr/>
          </p:nvGrpSpPr>
          <p:grpSpPr bwMode="auto">
            <a:xfrm>
              <a:off x="4572000" y="4343400"/>
              <a:ext cx="2057400" cy="457200"/>
              <a:chOff x="609600" y="4724400"/>
              <a:chExt cx="2286000" cy="457200"/>
            </a:xfrm>
          </p:grpSpPr>
          <p:sp>
            <p:nvSpPr>
              <p:cNvPr id="43020" name="Cube 40"/>
              <p:cNvSpPr>
                <a:spLocks noChangeArrowheads="1"/>
              </p:cNvSpPr>
              <p:nvPr/>
            </p:nvSpPr>
            <p:spPr bwMode="auto">
              <a:xfrm>
                <a:off x="6096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p>
                <a:pPr eaLnBrk="0" hangingPunct="0"/>
                <a:r>
                  <a:rPr lang="en-US">
                    <a:solidFill>
                      <a:srgbClr val="FFFFFF"/>
                    </a:solidFill>
                  </a:rPr>
                  <a:t>9</a:t>
                </a:r>
              </a:p>
            </p:txBody>
          </p:sp>
          <p:sp>
            <p:nvSpPr>
              <p:cNvPr id="43021" name="Cube 41"/>
              <p:cNvSpPr>
                <a:spLocks noChangeArrowheads="1"/>
              </p:cNvSpPr>
              <p:nvPr/>
            </p:nvSpPr>
            <p:spPr bwMode="auto">
              <a:xfrm>
                <a:off x="12192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p>
                <a:pPr eaLnBrk="0" hangingPunct="0"/>
                <a:r>
                  <a:rPr lang="en-US">
                    <a:solidFill>
                      <a:srgbClr val="FFFFFF"/>
                    </a:solidFill>
                  </a:rPr>
                  <a:t>1</a:t>
                </a:r>
              </a:p>
            </p:txBody>
          </p:sp>
          <p:sp>
            <p:nvSpPr>
              <p:cNvPr id="43022" name="Cube 42"/>
              <p:cNvSpPr>
                <a:spLocks noChangeArrowheads="1"/>
              </p:cNvSpPr>
              <p:nvPr/>
            </p:nvSpPr>
            <p:spPr bwMode="auto">
              <a:xfrm>
                <a:off x="24384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solidFill>
                      <a:srgbClr val="FFFFFF"/>
                    </a:solidFill>
                  </a:rPr>
                  <a:t>7</a:t>
                </a:r>
              </a:p>
            </p:txBody>
          </p:sp>
          <p:sp>
            <p:nvSpPr>
              <p:cNvPr id="43023" name="Cube 43"/>
              <p:cNvSpPr>
                <a:spLocks noChangeArrowheads="1"/>
              </p:cNvSpPr>
              <p:nvPr/>
            </p:nvSpPr>
            <p:spPr bwMode="auto">
              <a:xfrm>
                <a:off x="18288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solidFill>
                      <a:srgbClr val="FFFFFF"/>
                    </a:solidFill>
                  </a:rPr>
                  <a:t>2</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4638"/>
            <a:ext cx="8229600" cy="868362"/>
          </a:xfrm>
        </p:spPr>
        <p:txBody>
          <a:bodyPr/>
          <a:lstStyle/>
          <a:p>
            <a:pPr eaLnBrk="1" hangingPunct="1"/>
            <a:r>
              <a:rPr lang="en-US" sz="3600" smtClean="0"/>
              <a:t>OpenMP runtime library, Query Functions</a:t>
            </a:r>
          </a:p>
        </p:txBody>
      </p:sp>
      <p:sp>
        <p:nvSpPr>
          <p:cNvPr id="44035" name="Rectangle 3"/>
          <p:cNvSpPr>
            <a:spLocks noGrp="1" noChangeArrowheads="1"/>
          </p:cNvSpPr>
          <p:nvPr>
            <p:ph type="body" idx="1"/>
          </p:nvPr>
        </p:nvSpPr>
        <p:spPr>
          <a:xfrm>
            <a:off x="457200" y="1219200"/>
            <a:ext cx="8229600" cy="4906963"/>
          </a:xfrm>
        </p:spPr>
        <p:txBody>
          <a:bodyPr/>
          <a:lstStyle/>
          <a:p>
            <a:pPr eaLnBrk="1" hangingPunct="1">
              <a:lnSpc>
                <a:spcPct val="90000"/>
              </a:lnSpc>
              <a:buFontTx/>
              <a:buNone/>
            </a:pPr>
            <a:r>
              <a:rPr lang="en-US" sz="2600" smtClean="0">
                <a:latin typeface="Courier" pitchFamily="-65" charset="0"/>
              </a:rPr>
              <a:t>omp_get_num_threads</a:t>
            </a:r>
            <a:r>
              <a:rPr lang="en-US" sz="2600" smtClean="0">
                <a:latin typeface="Arial" charset="0"/>
              </a:rPr>
              <a:t>:</a:t>
            </a:r>
          </a:p>
          <a:p>
            <a:pPr eaLnBrk="1" hangingPunct="1">
              <a:lnSpc>
                <a:spcPct val="90000"/>
              </a:lnSpc>
              <a:buFontTx/>
              <a:buNone/>
            </a:pPr>
            <a:r>
              <a:rPr lang="en-US" sz="2400" smtClean="0">
                <a:latin typeface="Arial" charset="0"/>
              </a:rPr>
              <a:t>	</a:t>
            </a:r>
            <a:r>
              <a:rPr lang="en-US" sz="2200" smtClean="0">
                <a:latin typeface="Arial" charset="0"/>
              </a:rPr>
              <a:t>Returns the number of threads currently in the team executing the parallel region from which it is called</a:t>
            </a:r>
          </a:p>
          <a:p>
            <a:pPr eaLnBrk="1" hangingPunct="1">
              <a:lnSpc>
                <a:spcPct val="90000"/>
              </a:lnSpc>
              <a:buFontTx/>
              <a:buNone/>
            </a:pPr>
            <a:r>
              <a:rPr lang="en-US" sz="2600" smtClean="0">
                <a:latin typeface="Courier" pitchFamily="-65" charset="0"/>
              </a:rPr>
              <a:t>int omp_get_num_threads(void);</a:t>
            </a:r>
          </a:p>
          <a:p>
            <a:pPr eaLnBrk="1" hangingPunct="1">
              <a:lnSpc>
                <a:spcPct val="90000"/>
              </a:lnSpc>
              <a:buFontTx/>
              <a:buNone/>
            </a:pPr>
            <a:endParaRPr lang="en-US" sz="2600" smtClean="0">
              <a:latin typeface="Courier" pitchFamily="-65" charset="0"/>
            </a:endParaRPr>
          </a:p>
          <a:p>
            <a:pPr eaLnBrk="1" hangingPunct="1">
              <a:lnSpc>
                <a:spcPct val="90000"/>
              </a:lnSpc>
              <a:buFontTx/>
              <a:buNone/>
            </a:pPr>
            <a:r>
              <a:rPr lang="en-US" sz="2600" smtClean="0">
                <a:latin typeface="Courier" pitchFamily="-65" charset="0"/>
              </a:rPr>
              <a:t>omp_get_thread_num:</a:t>
            </a:r>
            <a:endParaRPr lang="en-US" sz="2600" smtClean="0">
              <a:latin typeface="Arial" charset="0"/>
            </a:endParaRPr>
          </a:p>
          <a:p>
            <a:pPr eaLnBrk="1" hangingPunct="1">
              <a:lnSpc>
                <a:spcPct val="90000"/>
              </a:lnSpc>
              <a:buFontTx/>
              <a:buNone/>
            </a:pPr>
            <a:r>
              <a:rPr lang="en-US" sz="2400" smtClean="0">
                <a:latin typeface="Arial" charset="0"/>
              </a:rPr>
              <a:t>	</a:t>
            </a:r>
            <a:r>
              <a:rPr lang="en-US" sz="2200" smtClean="0">
                <a:latin typeface="Arial" charset="0"/>
              </a:rPr>
              <a:t>Returns the thread number, within the team, that lies between </a:t>
            </a:r>
            <a:r>
              <a:rPr lang="en-US" sz="2200" smtClean="0">
                <a:latin typeface="Courier" pitchFamily="-65" charset="0"/>
              </a:rPr>
              <a:t>0 </a:t>
            </a:r>
            <a:r>
              <a:rPr lang="en-US" sz="2200" smtClean="0">
                <a:latin typeface="Arial" charset="0"/>
              </a:rPr>
              <a:t>and </a:t>
            </a:r>
            <a:r>
              <a:rPr lang="en-US" sz="2200" smtClean="0">
                <a:latin typeface="Courier" pitchFamily="-65" charset="0"/>
              </a:rPr>
              <a:t>omp_get_num_threads()-1</a:t>
            </a:r>
            <a:r>
              <a:rPr lang="en-US" sz="2200" smtClean="0">
                <a:latin typeface="Arial" charset="0"/>
              </a:rPr>
              <a:t>, inclusive. The master thread of the team is thread </a:t>
            </a:r>
            <a:r>
              <a:rPr lang="en-US" sz="2200" smtClean="0">
                <a:latin typeface="Courier" pitchFamily="-65" charset="0"/>
              </a:rPr>
              <a:t>0</a:t>
            </a:r>
          </a:p>
          <a:p>
            <a:pPr eaLnBrk="1" hangingPunct="1">
              <a:lnSpc>
                <a:spcPct val="90000"/>
              </a:lnSpc>
              <a:buFontTx/>
              <a:buNone/>
            </a:pPr>
            <a:r>
              <a:rPr lang="en-US" sz="2600" smtClean="0">
                <a:latin typeface="Courier" pitchFamily="-65" charset="0"/>
              </a:rPr>
              <a:t>int omp_get_thread_num(void);</a:t>
            </a:r>
          </a:p>
          <a:p>
            <a:pPr eaLnBrk="1" hangingPunct="1">
              <a:lnSpc>
                <a:spcPct val="90000"/>
              </a:lnSpc>
              <a:buFontTx/>
              <a:buNone/>
            </a:pPr>
            <a:endParaRPr lang="en-US" sz="2200" smtClean="0"/>
          </a:p>
        </p:txBody>
      </p:sp>
      <p:sp>
        <p:nvSpPr>
          <p:cNvPr id="6" name="Slide Number Placeholder 5"/>
          <p:cNvSpPr>
            <a:spLocks noGrp="1"/>
          </p:cNvSpPr>
          <p:nvPr>
            <p:ph type="sldNum" sz="quarter" idx="12"/>
          </p:nvPr>
        </p:nvSpPr>
        <p:spPr/>
        <p:txBody>
          <a:bodyPr/>
          <a:lstStyle/>
          <a:p>
            <a:pPr>
              <a:defRPr/>
            </a:pPr>
            <a:fld id="{57B32F46-1E65-4FB9-A4AD-802B52541546}" type="slidenum">
              <a:rPr lang="en-US"/>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76200"/>
            <a:ext cx="8229600" cy="639763"/>
          </a:xfrm>
        </p:spPr>
        <p:txBody>
          <a:bodyPr/>
          <a:lstStyle/>
          <a:p>
            <a:r>
              <a:rPr lang="en-US" sz="3600" smtClean="0"/>
              <a:t>Local OpenMP Details</a:t>
            </a:r>
          </a:p>
        </p:txBody>
      </p:sp>
      <p:sp>
        <p:nvSpPr>
          <p:cNvPr id="3" name="Content Placeholder 2"/>
          <p:cNvSpPr>
            <a:spLocks noGrp="1"/>
          </p:cNvSpPr>
          <p:nvPr>
            <p:ph idx="1"/>
          </p:nvPr>
        </p:nvSpPr>
        <p:spPr>
          <a:xfrm>
            <a:off x="457200" y="685800"/>
            <a:ext cx="8229600" cy="5867400"/>
          </a:xfrm>
        </p:spPr>
        <p:txBody>
          <a:bodyPr/>
          <a:lstStyle/>
          <a:p>
            <a:pPr>
              <a:defRPr/>
            </a:pPr>
            <a:r>
              <a:rPr lang="en-US" sz="2400" dirty="0" smtClean="0"/>
              <a:t>All of our </a:t>
            </a:r>
            <a:r>
              <a:rPr lang="en-US" sz="2400" dirty="0" err="1" smtClean="0"/>
              <a:t>dept</a:t>
            </a:r>
            <a:r>
              <a:rPr lang="en-US" sz="2400" dirty="0" smtClean="0"/>
              <a:t> servers (Loki, Neptune, etc.) support </a:t>
            </a:r>
            <a:r>
              <a:rPr lang="en-US" sz="2400" dirty="0" err="1" smtClean="0"/>
              <a:t>OpenMP</a:t>
            </a:r>
            <a:r>
              <a:rPr lang="en-US" sz="2400" dirty="0" smtClean="0"/>
              <a:t> virtually. </a:t>
            </a:r>
          </a:p>
          <a:p>
            <a:pPr>
              <a:defRPr/>
            </a:pPr>
            <a:r>
              <a:rPr lang="en-US" sz="2400" dirty="0" smtClean="0"/>
              <a:t>Mike Yuan uses the following command to compile a </a:t>
            </a:r>
            <a:r>
              <a:rPr lang="en-US" sz="2400" dirty="0" err="1" smtClean="0"/>
              <a:t>OpenMP</a:t>
            </a:r>
            <a:r>
              <a:rPr lang="en-US" sz="2400" dirty="0" smtClean="0"/>
              <a:t> program: </a:t>
            </a:r>
          </a:p>
          <a:p>
            <a:pPr lvl="1">
              <a:defRPr/>
            </a:pPr>
            <a:r>
              <a:rPr lang="en-US" sz="2100" dirty="0" smtClean="0"/>
              <a:t>g++  hello.cpp  -</a:t>
            </a:r>
            <a:r>
              <a:rPr lang="en-US" sz="2100" dirty="0" err="1" smtClean="0"/>
              <a:t>fopenmp</a:t>
            </a:r>
            <a:endParaRPr lang="en-US" sz="2100" dirty="0" smtClean="0"/>
          </a:p>
          <a:p>
            <a:pPr>
              <a:defRPr/>
            </a:pPr>
            <a:r>
              <a:rPr lang="en-US" sz="2400" dirty="0" smtClean="0"/>
              <a:t>Alternately, as indicated on slide 8 of the </a:t>
            </a:r>
            <a:r>
              <a:rPr lang="en-US" sz="2400" dirty="0" err="1" smtClean="0"/>
              <a:t>OpenMP</a:t>
            </a:r>
            <a:r>
              <a:rPr lang="en-US" sz="2400" dirty="0" smtClean="0"/>
              <a:t> module from SC10, you can do following slight modification :</a:t>
            </a:r>
          </a:p>
          <a:p>
            <a:pPr lvl="1">
              <a:defRPr/>
            </a:pPr>
            <a:r>
              <a:rPr lang="en-US" sz="2100" dirty="0" smtClean="0"/>
              <a:t>In your Unix terminal window, go to your home directory by typing </a:t>
            </a:r>
          </a:p>
          <a:p>
            <a:pPr marL="457200" lvl="1" indent="0">
              <a:buFont typeface="Arial" charset="0"/>
              <a:buNone/>
              <a:defRPr/>
            </a:pPr>
            <a:r>
              <a:rPr lang="en-US" sz="2100" dirty="0"/>
              <a:t>	</a:t>
            </a:r>
            <a:r>
              <a:rPr lang="en-US" sz="2100" dirty="0" smtClean="0"/>
              <a:t>cd   ~</a:t>
            </a:r>
          </a:p>
          <a:p>
            <a:pPr lvl="1">
              <a:defRPr/>
            </a:pPr>
            <a:r>
              <a:rPr lang="en-US" sz="2100" dirty="0" smtClean="0"/>
              <a:t>Then edit your .</a:t>
            </a:r>
            <a:r>
              <a:rPr lang="en-US" sz="2100" dirty="0" err="1" smtClean="0"/>
              <a:t>bashrc</a:t>
            </a:r>
            <a:r>
              <a:rPr lang="en-US" sz="2100" dirty="0" smtClean="0"/>
              <a:t> file using your preferred Unix-compatible editor such as vim:</a:t>
            </a:r>
          </a:p>
          <a:p>
            <a:pPr marL="457200" lvl="1" indent="0">
              <a:buFont typeface="Arial" charset="0"/>
              <a:buNone/>
              <a:defRPr/>
            </a:pPr>
            <a:r>
              <a:rPr lang="en-US" sz="2100" dirty="0"/>
              <a:t>	</a:t>
            </a:r>
            <a:r>
              <a:rPr lang="en-US" sz="2100" dirty="0" smtClean="0"/>
              <a:t>vim  .</a:t>
            </a:r>
            <a:r>
              <a:rPr lang="en-US" sz="2100" dirty="0" err="1" smtClean="0"/>
              <a:t>bashrc</a:t>
            </a:r>
            <a:r>
              <a:rPr lang="en-US" sz="2100" dirty="0" smtClean="0"/>
              <a:t> </a:t>
            </a:r>
          </a:p>
          <a:p>
            <a:pPr lvl="1">
              <a:defRPr/>
            </a:pPr>
            <a:r>
              <a:rPr lang="en-US" sz="2100" dirty="0" smtClean="0"/>
              <a:t>Add the following line, which  is an alias to compile </a:t>
            </a:r>
            <a:r>
              <a:rPr lang="en-US" sz="2100" dirty="0" err="1" smtClean="0"/>
              <a:t>OpenMP</a:t>
            </a:r>
            <a:r>
              <a:rPr lang="en-US" sz="2100" dirty="0" smtClean="0"/>
              <a:t> code</a:t>
            </a:r>
          </a:p>
          <a:p>
            <a:pPr marL="457200" lvl="1" indent="0">
              <a:buFont typeface="Arial" charset="0"/>
              <a:buNone/>
              <a:defRPr/>
            </a:pPr>
            <a:r>
              <a:rPr lang="en-US" sz="2100" dirty="0" smtClean="0"/>
              <a:t>	</a:t>
            </a:r>
            <a:r>
              <a:rPr lang="en-US" sz="2100" dirty="0" smtClean="0">
                <a:latin typeface="Courier New" pitchFamily="49" charset="0"/>
                <a:cs typeface="Courier New" pitchFamily="49" charset="0"/>
              </a:rPr>
              <a:t>alias </a:t>
            </a:r>
            <a:r>
              <a:rPr lang="en-US" sz="2100" dirty="0" err="1" smtClean="0">
                <a:latin typeface="Courier New" pitchFamily="49" charset="0"/>
                <a:cs typeface="Courier New" pitchFamily="49" charset="0"/>
              </a:rPr>
              <a:t>ompcc</a:t>
            </a:r>
            <a:r>
              <a:rPr lang="en-US" sz="2100" dirty="0" smtClean="0">
                <a:latin typeface="Courier New" pitchFamily="49" charset="0"/>
                <a:cs typeface="Courier New" pitchFamily="49" charset="0"/>
              </a:rPr>
              <a:t>='</a:t>
            </a:r>
            <a:r>
              <a:rPr lang="en-US" sz="2100" dirty="0" err="1" smtClean="0">
                <a:latin typeface="Courier New" pitchFamily="49" charset="0"/>
                <a:cs typeface="Courier New" pitchFamily="49" charset="0"/>
              </a:rPr>
              <a:t>gcc</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fopenmp</a:t>
            </a:r>
            <a:r>
              <a:rPr lang="en-US" sz="2100" dirty="0" smtClean="0">
                <a:latin typeface="Courier New" pitchFamily="49" charset="0"/>
                <a:cs typeface="Courier New" pitchFamily="49" charset="0"/>
              </a:rPr>
              <a:t>'</a:t>
            </a:r>
            <a:endParaRPr lang="en-US" sz="2100" dirty="0" smtClean="0"/>
          </a:p>
        </p:txBody>
      </p:sp>
      <p:sp>
        <p:nvSpPr>
          <p:cNvPr id="4" name="Slide Number Placeholder 3"/>
          <p:cNvSpPr>
            <a:spLocks noGrp="1"/>
          </p:cNvSpPr>
          <p:nvPr>
            <p:ph type="sldNum" sz="quarter" idx="12"/>
          </p:nvPr>
        </p:nvSpPr>
        <p:spPr/>
        <p:txBody>
          <a:bodyPr/>
          <a:lstStyle/>
          <a:p>
            <a:pPr>
              <a:defRPr/>
            </a:pPr>
            <a:fld id="{223702E5-3DB4-4376-A5B4-3F385FABE2C2}"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457200" y="76200"/>
            <a:ext cx="8229600" cy="715963"/>
          </a:xfrm>
        </p:spPr>
        <p:txBody>
          <a:bodyPr rtlCol="0">
            <a:normAutofit fontScale="90000"/>
          </a:bodyPr>
          <a:lstStyle/>
          <a:p>
            <a:pPr eaLnBrk="1" fontAlgn="auto" hangingPunct="1">
              <a:spcAft>
                <a:spcPts val="0"/>
              </a:spcAft>
              <a:defRPr/>
            </a:pPr>
            <a:r>
              <a:rPr lang="en-US" dirty="0" smtClean="0"/>
              <a:t>Summary of Preceding Lecture</a:t>
            </a:r>
          </a:p>
        </p:txBody>
      </p:sp>
      <p:sp>
        <p:nvSpPr>
          <p:cNvPr id="39941" name="Rectangle 3"/>
          <p:cNvSpPr>
            <a:spLocks noGrp="1" noChangeArrowheads="1"/>
          </p:cNvSpPr>
          <p:nvPr>
            <p:ph type="body" idx="1"/>
          </p:nvPr>
        </p:nvSpPr>
        <p:spPr>
          <a:xfrm>
            <a:off x="304800" y="914400"/>
            <a:ext cx="8610600" cy="5232400"/>
          </a:xfrm>
        </p:spPr>
        <p:txBody>
          <a:bodyPr rtlCol="0">
            <a:normAutofit fontScale="85000" lnSpcReduction="20000"/>
          </a:bodyPr>
          <a:lstStyle/>
          <a:p>
            <a:pPr eaLnBrk="1" fontAlgn="auto" hangingPunct="1">
              <a:spcAft>
                <a:spcPts val="0"/>
              </a:spcAft>
              <a:buFont typeface="Arial" pitchFamily="34" charset="0"/>
              <a:buChar char="•"/>
              <a:defRPr/>
            </a:pPr>
            <a:r>
              <a:rPr lang="en-US" smtClean="0"/>
              <a:t>OpenMP, data-parallel constructs only</a:t>
            </a:r>
          </a:p>
          <a:p>
            <a:pPr lvl="1" eaLnBrk="1" fontAlgn="auto" hangingPunct="1">
              <a:spcAft>
                <a:spcPts val="0"/>
              </a:spcAft>
              <a:buFont typeface="Arial" pitchFamily="34" charset="0"/>
              <a:buChar char="–"/>
              <a:defRPr/>
            </a:pPr>
            <a:r>
              <a:rPr lang="en-US" smtClean="0">
                <a:ea typeface="ＭＳ Ｐゴシック" pitchFamily="-65" charset="-128"/>
              </a:rPr>
              <a:t>Task-parallel constructs later</a:t>
            </a:r>
          </a:p>
          <a:p>
            <a:pPr eaLnBrk="1" fontAlgn="auto" hangingPunct="1">
              <a:spcAft>
                <a:spcPts val="0"/>
              </a:spcAft>
              <a:buFont typeface="Arial" pitchFamily="34" charset="0"/>
              <a:buChar char="•"/>
              <a:defRPr/>
            </a:pPr>
            <a:r>
              <a:rPr lang="en-US" smtClean="0"/>
              <a:t>What’s good?</a:t>
            </a:r>
          </a:p>
          <a:p>
            <a:pPr lvl="1" eaLnBrk="1" fontAlgn="auto" hangingPunct="1">
              <a:spcAft>
                <a:spcPts val="0"/>
              </a:spcAft>
              <a:buFont typeface="Arial" pitchFamily="34" charset="0"/>
              <a:buChar char="–"/>
              <a:defRPr/>
            </a:pPr>
            <a:r>
              <a:rPr lang="en-US" smtClean="0">
                <a:ea typeface="ＭＳ Ｐゴシック" pitchFamily="-65" charset="-128"/>
              </a:rPr>
              <a:t>Small changes are required to produce a parallel program from sequential (parallel formulation)</a:t>
            </a:r>
          </a:p>
          <a:p>
            <a:pPr lvl="1" eaLnBrk="1" fontAlgn="auto" hangingPunct="1">
              <a:spcAft>
                <a:spcPts val="0"/>
              </a:spcAft>
              <a:buFont typeface="Arial" pitchFamily="34" charset="0"/>
              <a:buChar char="–"/>
              <a:defRPr/>
            </a:pPr>
            <a:r>
              <a:rPr lang="en-US" smtClean="0">
                <a:ea typeface="ＭＳ Ｐゴシック" pitchFamily="-65" charset="-128"/>
              </a:rPr>
              <a:t>Avoid having to express low-level mapping details</a:t>
            </a:r>
          </a:p>
          <a:p>
            <a:pPr lvl="1" eaLnBrk="1" fontAlgn="auto" hangingPunct="1">
              <a:spcAft>
                <a:spcPts val="0"/>
              </a:spcAft>
              <a:buFont typeface="Arial" pitchFamily="34" charset="0"/>
              <a:buChar char="–"/>
              <a:defRPr/>
            </a:pPr>
            <a:r>
              <a:rPr lang="en-US" smtClean="0">
                <a:ea typeface="ＭＳ Ｐゴシック" pitchFamily="-65" charset="-128"/>
              </a:rPr>
              <a:t>Portable and scalable, correct on 1 processor</a:t>
            </a:r>
          </a:p>
          <a:p>
            <a:pPr eaLnBrk="1" fontAlgn="auto" hangingPunct="1">
              <a:spcAft>
                <a:spcPts val="0"/>
              </a:spcAft>
              <a:buFont typeface="Arial" pitchFamily="34" charset="0"/>
              <a:buChar char="•"/>
              <a:defRPr/>
            </a:pPr>
            <a:r>
              <a:rPr lang="en-US" smtClean="0"/>
              <a:t>What is missing?</a:t>
            </a:r>
          </a:p>
          <a:p>
            <a:pPr lvl="1" eaLnBrk="1" fontAlgn="auto" hangingPunct="1">
              <a:spcAft>
                <a:spcPts val="0"/>
              </a:spcAft>
              <a:buFont typeface="Arial" pitchFamily="34" charset="0"/>
              <a:buChar char="–"/>
              <a:defRPr/>
            </a:pPr>
            <a:r>
              <a:rPr lang="en-US" smtClean="0">
                <a:ea typeface="ＭＳ Ｐゴシック" pitchFamily="-65" charset="-128"/>
              </a:rPr>
              <a:t>Not completely natural if want to write a parallel code from scratch</a:t>
            </a:r>
          </a:p>
          <a:p>
            <a:pPr lvl="1" eaLnBrk="1" fontAlgn="auto" hangingPunct="1">
              <a:spcAft>
                <a:spcPts val="0"/>
              </a:spcAft>
              <a:buFont typeface="Arial" pitchFamily="34" charset="0"/>
              <a:buChar char="–"/>
              <a:defRPr/>
            </a:pPr>
            <a:r>
              <a:rPr lang="en-US" smtClean="0">
                <a:ea typeface="ＭＳ Ｐゴシック" pitchFamily="-65" charset="-128"/>
              </a:rPr>
              <a:t>Not always possible to express certain common parallel constructs</a:t>
            </a:r>
          </a:p>
          <a:p>
            <a:pPr lvl="1" eaLnBrk="1" fontAlgn="auto" hangingPunct="1">
              <a:spcAft>
                <a:spcPts val="0"/>
              </a:spcAft>
              <a:buFont typeface="Arial" pitchFamily="34" charset="0"/>
              <a:buChar char="–"/>
              <a:defRPr/>
            </a:pPr>
            <a:r>
              <a:rPr lang="en-US" smtClean="0">
                <a:ea typeface="ＭＳ Ｐゴシック" pitchFamily="-65" charset="-128"/>
              </a:rPr>
              <a:t>Locality management</a:t>
            </a:r>
          </a:p>
          <a:p>
            <a:pPr lvl="1" eaLnBrk="1" fontAlgn="auto" hangingPunct="1">
              <a:spcAft>
                <a:spcPts val="0"/>
              </a:spcAft>
              <a:buFont typeface="Arial" pitchFamily="34" charset="0"/>
              <a:buChar char="–"/>
              <a:defRPr/>
            </a:pPr>
            <a:r>
              <a:rPr lang="en-US" smtClean="0">
                <a:ea typeface="ＭＳ Ｐゴシック" pitchFamily="-65" charset="-128"/>
              </a:rPr>
              <a:t>Control of performance</a:t>
            </a:r>
          </a:p>
        </p:txBody>
      </p:sp>
      <p:sp>
        <p:nvSpPr>
          <p:cNvPr id="6" name="Slide Number Placeholder 5"/>
          <p:cNvSpPr>
            <a:spLocks noGrp="1"/>
          </p:cNvSpPr>
          <p:nvPr>
            <p:ph type="sldNum" sz="quarter" idx="12"/>
          </p:nvPr>
        </p:nvSpPr>
        <p:spPr/>
        <p:txBody>
          <a:bodyPr/>
          <a:lstStyle/>
          <a:p>
            <a:pPr>
              <a:defRPr/>
            </a:pPr>
            <a:fld id="{44DDD202-303B-4833-8C54-8E6556951102}" type="slidenum">
              <a:rPr lang="en-US"/>
              <a:pPr>
                <a:defRPr/>
              </a:pPr>
              <a:t>43</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rtlCol="0">
            <a:normAutofit fontScale="90000"/>
          </a:bodyPr>
          <a:lstStyle/>
          <a:p>
            <a:pPr eaLnBrk="1" fontAlgn="auto" hangingPunct="1">
              <a:spcAft>
                <a:spcPts val="0"/>
              </a:spcAft>
              <a:defRPr/>
            </a:pPr>
            <a:r>
              <a:rPr lang="en-US" dirty="0" smtClean="0"/>
              <a:t>Parallel Formulation vs. Parallel Algorithm</a:t>
            </a:r>
          </a:p>
        </p:txBody>
      </p:sp>
      <p:sp>
        <p:nvSpPr>
          <p:cNvPr id="18435" name="Content Placeholder 2"/>
          <p:cNvSpPr>
            <a:spLocks noGrp="1"/>
          </p:cNvSpPr>
          <p:nvPr>
            <p:ph sz="half" idx="1"/>
          </p:nvPr>
        </p:nvSpPr>
        <p:spPr>
          <a:xfrm>
            <a:off x="609600" y="1793875"/>
            <a:ext cx="8229600" cy="3159125"/>
          </a:xfrm>
        </p:spPr>
        <p:txBody>
          <a:bodyPr rtlCol="0">
            <a:normAutofit lnSpcReduction="10000"/>
          </a:bodyPr>
          <a:lstStyle/>
          <a:p>
            <a:pPr eaLnBrk="1" fontAlgn="auto" hangingPunct="1">
              <a:spcAft>
                <a:spcPts val="0"/>
              </a:spcAft>
              <a:buFont typeface="Arial" pitchFamily="34" charset="0"/>
              <a:buChar char="•"/>
              <a:defRPr/>
            </a:pPr>
            <a:r>
              <a:rPr lang="en-US" dirty="0" smtClean="0"/>
              <a:t>Parallel Formulation</a:t>
            </a:r>
          </a:p>
          <a:p>
            <a:pPr lvl="1" eaLnBrk="1" fontAlgn="auto" hangingPunct="1">
              <a:spcAft>
                <a:spcPts val="0"/>
              </a:spcAft>
              <a:buFont typeface="Arial" pitchFamily="34" charset="0"/>
              <a:buChar char="–"/>
              <a:defRPr/>
            </a:pPr>
            <a:r>
              <a:rPr lang="en-US" dirty="0" smtClean="0">
                <a:ea typeface="ＭＳ Ｐゴシック" pitchFamily="-65" charset="-128"/>
              </a:rPr>
              <a:t>Refers to a parallelization of a serial algorithm.</a:t>
            </a:r>
          </a:p>
          <a:p>
            <a:pPr eaLnBrk="1" fontAlgn="auto" hangingPunct="1">
              <a:spcAft>
                <a:spcPts val="0"/>
              </a:spcAft>
              <a:buFont typeface="Arial" pitchFamily="34" charset="0"/>
              <a:buChar char="•"/>
              <a:defRPr/>
            </a:pPr>
            <a:r>
              <a:rPr lang="en-US" dirty="0" smtClean="0"/>
              <a:t>Parallel Algorithm</a:t>
            </a:r>
          </a:p>
          <a:p>
            <a:pPr lvl="1" eaLnBrk="1" fontAlgn="auto" hangingPunct="1">
              <a:spcAft>
                <a:spcPts val="0"/>
              </a:spcAft>
              <a:buFont typeface="Arial" pitchFamily="34" charset="0"/>
              <a:buChar char="–"/>
              <a:defRPr/>
            </a:pPr>
            <a:r>
              <a:rPr lang="en-US" dirty="0" smtClean="0">
                <a:ea typeface="ＭＳ Ｐゴシック" pitchFamily="-65" charset="-128"/>
              </a:rPr>
              <a:t>May represent an entirely different algorithm than the one used serially.</a:t>
            </a:r>
          </a:p>
          <a:p>
            <a:pPr eaLnBrk="1" fontAlgn="auto" hangingPunct="1">
              <a:spcAft>
                <a:spcPts val="0"/>
              </a:spcAft>
              <a:buFont typeface="Arial" pitchFamily="34" charset="0"/>
              <a:buChar char="•"/>
              <a:defRPr/>
            </a:pPr>
            <a:r>
              <a:rPr lang="en-US" dirty="0" smtClean="0"/>
              <a:t>In this course, we primarily focus on “Parallel Formulations”. </a:t>
            </a:r>
          </a:p>
        </p:txBody>
      </p:sp>
      <p:sp>
        <p:nvSpPr>
          <p:cNvPr id="7" name="Slide Number Placeholder 6"/>
          <p:cNvSpPr>
            <a:spLocks noGrp="1"/>
          </p:cNvSpPr>
          <p:nvPr>
            <p:ph type="sldNum" sz="quarter" idx="12"/>
          </p:nvPr>
        </p:nvSpPr>
        <p:spPr/>
        <p:txBody>
          <a:bodyPr/>
          <a:lstStyle/>
          <a:p>
            <a:pPr>
              <a:defRPr/>
            </a:pPr>
            <a:fld id="{95E5BE01-7AFC-4B53-BE65-936D256D7881}" type="slidenum">
              <a:rPr lang="en-US"/>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98513" y="76200"/>
            <a:ext cx="7659687" cy="609600"/>
          </a:xfrm>
        </p:spPr>
        <p:txBody>
          <a:bodyPr/>
          <a:lstStyle/>
          <a:p>
            <a:pPr eaLnBrk="1" hangingPunct="1"/>
            <a:r>
              <a:rPr lang="en-US" sz="3200" smtClean="0"/>
              <a:t/>
            </a:r>
            <a:br>
              <a:rPr lang="en-US" sz="3200" smtClean="0"/>
            </a:br>
            <a:r>
              <a:rPr lang="en-US" sz="3600" smtClean="0"/>
              <a:t>Steps to Parallel Formulation </a:t>
            </a:r>
            <a:br>
              <a:rPr lang="en-US" sz="3600" smtClean="0"/>
            </a:br>
            <a:endParaRPr lang="en-US" sz="3600" smtClean="0"/>
          </a:p>
        </p:txBody>
      </p:sp>
      <p:sp>
        <p:nvSpPr>
          <p:cNvPr id="8195" name="Content Placeholder 2"/>
          <p:cNvSpPr>
            <a:spLocks noGrp="1"/>
          </p:cNvSpPr>
          <p:nvPr>
            <p:ph sz="half" idx="1"/>
          </p:nvPr>
        </p:nvSpPr>
        <p:spPr>
          <a:xfrm>
            <a:off x="609600" y="762000"/>
            <a:ext cx="8153400" cy="5791200"/>
          </a:xfrm>
        </p:spPr>
        <p:txBody>
          <a:bodyPr/>
          <a:lstStyle/>
          <a:p>
            <a:pPr eaLnBrk="1" hangingPunct="1"/>
            <a:r>
              <a:rPr lang="en-US" smtClean="0"/>
              <a:t>Computation Decomposition/Partitioning:</a:t>
            </a:r>
          </a:p>
          <a:p>
            <a:pPr lvl="1" eaLnBrk="1" hangingPunct="1"/>
            <a:r>
              <a:rPr lang="en-US" smtClean="0">
                <a:ea typeface="ＭＳ Ｐゴシック" pitchFamily="34" charset="-128"/>
              </a:rPr>
              <a:t>Identify pieces of work that can be done concurrently </a:t>
            </a:r>
          </a:p>
          <a:p>
            <a:pPr lvl="1" eaLnBrk="1" hangingPunct="1"/>
            <a:r>
              <a:rPr lang="en-US" smtClean="0">
                <a:ea typeface="ＭＳ Ｐゴシック" pitchFamily="34" charset="-128"/>
              </a:rPr>
              <a:t>Assign tasks to multiple processors (processes used equivalently)  </a:t>
            </a:r>
          </a:p>
          <a:p>
            <a:pPr eaLnBrk="1" hangingPunct="1"/>
            <a:r>
              <a:rPr lang="en-US" smtClean="0"/>
              <a:t>Data Decomposition/Partitioning:</a:t>
            </a:r>
          </a:p>
          <a:p>
            <a:pPr lvl="1" eaLnBrk="1" hangingPunct="1"/>
            <a:r>
              <a:rPr lang="en-US" smtClean="0">
                <a:ea typeface="ＭＳ Ｐゴシック" pitchFamily="34" charset="-128"/>
              </a:rPr>
              <a:t>Decompose input, output and intermediate data across different processors </a:t>
            </a:r>
          </a:p>
          <a:p>
            <a:pPr eaLnBrk="1" hangingPunct="1"/>
            <a:r>
              <a:rPr lang="en-US" smtClean="0"/>
              <a:t>Manage Access to shared data and synchronization:</a:t>
            </a:r>
          </a:p>
          <a:p>
            <a:pPr lvl="1" eaLnBrk="1" hangingPunct="1"/>
            <a:r>
              <a:rPr lang="en-US" smtClean="0">
                <a:ea typeface="ＭＳ Ｐゴシック" pitchFamily="34" charset="-128"/>
              </a:rPr>
              <a:t>coherent view, safe access for input or intermediate data </a:t>
            </a:r>
          </a:p>
          <a:p>
            <a:pPr eaLnBrk="1" hangingPunct="1">
              <a:buFontTx/>
              <a:buNone/>
            </a:pPr>
            <a:r>
              <a:rPr lang="en-US" sz="3200" smtClean="0"/>
              <a:t>UNDERLYING PRINCIPLES: </a:t>
            </a:r>
          </a:p>
          <a:p>
            <a:pPr eaLnBrk="1" hangingPunct="1"/>
            <a:r>
              <a:rPr lang="en-US" sz="2400" smtClean="0"/>
              <a:t>Maximize concurrency and reduce overheads due to parallelization! </a:t>
            </a:r>
          </a:p>
          <a:p>
            <a:pPr eaLnBrk="1" hangingPunct="1"/>
            <a:r>
              <a:rPr lang="en-US" sz="2400" smtClean="0"/>
              <a:t>Maximize potential speedup</a:t>
            </a:r>
            <a:r>
              <a:rPr lang="en-US" sz="2400" b="1" smtClean="0"/>
              <a:t>!</a:t>
            </a:r>
            <a:endParaRPr lang="en-US" sz="2400" smtClean="0"/>
          </a:p>
        </p:txBody>
      </p:sp>
      <p:sp>
        <p:nvSpPr>
          <p:cNvPr id="8196"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eaLnBrk="0" fontAlgn="base" hangingPunct="0">
              <a:spcBef>
                <a:spcPct val="0"/>
              </a:spcBef>
              <a:spcAft>
                <a:spcPct val="0"/>
              </a:spcAft>
            </a:pPr>
            <a:fld id="{5C1FCE4E-7DCE-49A6-99DB-D63CC8A20252}" type="slidenum">
              <a:rPr lang="en-US" sz="1400" smtClean="0">
                <a:solidFill>
                  <a:srgbClr val="CC3300"/>
                </a:solidFill>
                <a:latin typeface="Helvetica" pitchFamily="-65" charset="0"/>
                <a:ea typeface="ＭＳ Ｐゴシック" pitchFamily="34" charset="-128"/>
              </a:rPr>
              <a:pPr eaLnBrk="0" fontAlgn="base" hangingPunct="0">
                <a:spcBef>
                  <a:spcPct val="0"/>
                </a:spcBef>
                <a:spcAft>
                  <a:spcPct val="0"/>
                </a:spcAft>
              </a:pPr>
              <a:t>6</a:t>
            </a:fld>
            <a:endParaRPr lang="en-US" sz="1400" smtClean="0">
              <a:solidFill>
                <a:srgbClr val="CC3300"/>
              </a:solidFill>
              <a:latin typeface="Helvetica" pitchFamily="-65" charset="0"/>
              <a:ea typeface="ＭＳ Ｐゴシック"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76200"/>
            <a:ext cx="8229600" cy="715963"/>
          </a:xfrm>
        </p:spPr>
        <p:txBody>
          <a:bodyPr/>
          <a:lstStyle/>
          <a:p>
            <a:pPr eaLnBrk="1" hangingPunct="1"/>
            <a:r>
              <a:rPr lang="en-US" smtClean="0"/>
              <a:t>Concept of Threads</a:t>
            </a:r>
          </a:p>
        </p:txBody>
      </p:sp>
      <p:sp>
        <p:nvSpPr>
          <p:cNvPr id="9219" name="Content Placeholder 2"/>
          <p:cNvSpPr>
            <a:spLocks noGrp="1"/>
          </p:cNvSpPr>
          <p:nvPr>
            <p:ph sz="half" idx="1"/>
          </p:nvPr>
        </p:nvSpPr>
        <p:spPr>
          <a:xfrm>
            <a:off x="609600" y="914400"/>
            <a:ext cx="7848600" cy="5664200"/>
          </a:xfrm>
        </p:spPr>
        <p:txBody>
          <a:bodyPr/>
          <a:lstStyle/>
          <a:p>
            <a:pPr eaLnBrk="1" hangingPunct="1"/>
            <a:r>
              <a:rPr lang="en-US" smtClean="0"/>
              <a:t>Text introduces Peril-L as a neutral language for describing parallel programming constructs</a:t>
            </a:r>
          </a:p>
          <a:p>
            <a:pPr lvl="1" eaLnBrk="1" hangingPunct="1"/>
            <a:r>
              <a:rPr lang="en-US" smtClean="0">
                <a:ea typeface="ＭＳ Ｐゴシック" pitchFamily="34" charset="-128"/>
              </a:rPr>
              <a:t>Abstracts away details of existing languages </a:t>
            </a:r>
          </a:p>
          <a:p>
            <a:pPr lvl="1" eaLnBrk="1" hangingPunct="1"/>
            <a:r>
              <a:rPr lang="en-US" smtClean="0">
                <a:ea typeface="ＭＳ Ｐゴシック" pitchFamily="34" charset="-128"/>
              </a:rPr>
              <a:t>Architecture independent </a:t>
            </a:r>
          </a:p>
          <a:p>
            <a:pPr lvl="1" eaLnBrk="1" hangingPunct="1"/>
            <a:r>
              <a:rPr lang="en-US" smtClean="0">
                <a:ea typeface="ＭＳ Ｐゴシック" pitchFamily="34" charset="-128"/>
              </a:rPr>
              <a:t>Data parallel</a:t>
            </a:r>
          </a:p>
          <a:p>
            <a:pPr lvl="1" eaLnBrk="1" hangingPunct="1"/>
            <a:r>
              <a:rPr lang="en-US" smtClean="0">
                <a:ea typeface="ＭＳ Ｐゴシック" pitchFamily="34" charset="-128"/>
              </a:rPr>
              <a:t>Based on C, for universality</a:t>
            </a:r>
          </a:p>
          <a:p>
            <a:pPr eaLnBrk="1" hangingPunct="1"/>
            <a:r>
              <a:rPr lang="en-US" smtClean="0"/>
              <a:t>We will instead learn OpenMP </a:t>
            </a:r>
          </a:p>
          <a:p>
            <a:pPr lvl="1" eaLnBrk="1" hangingPunct="1"/>
            <a:r>
              <a:rPr lang="en-US" smtClean="0">
                <a:ea typeface="ＭＳ Ｐゴシック" pitchFamily="34" charset="-128"/>
              </a:rPr>
              <a:t>Similar to Peril-L</a:t>
            </a:r>
          </a:p>
          <a:p>
            <a:pPr lvl="1" eaLnBrk="1" hangingPunct="1"/>
            <a:r>
              <a:rPr lang="en-US" smtClean="0">
                <a:ea typeface="ＭＳ Ｐゴシック" pitchFamily="34" charset="-128"/>
              </a:rPr>
              <a:t>However, OpenMP is a important programming language. </a:t>
            </a:r>
          </a:p>
        </p:txBody>
      </p:sp>
      <p:sp>
        <p:nvSpPr>
          <p:cNvPr id="9220"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eaLnBrk="0" fontAlgn="base" hangingPunct="0">
              <a:spcBef>
                <a:spcPct val="0"/>
              </a:spcBef>
              <a:spcAft>
                <a:spcPct val="0"/>
              </a:spcAft>
            </a:pPr>
            <a:fld id="{BC542D63-705F-47E8-95F4-62B2FB51BC56}" type="slidenum">
              <a:rPr lang="en-US" sz="1400" smtClean="0">
                <a:solidFill>
                  <a:srgbClr val="CC3300"/>
                </a:solidFill>
                <a:latin typeface="Helvetica" pitchFamily="-65" charset="0"/>
                <a:ea typeface="ＭＳ Ｐゴシック" pitchFamily="34" charset="-128"/>
              </a:rPr>
              <a:pPr eaLnBrk="0" fontAlgn="base" hangingPunct="0">
                <a:spcBef>
                  <a:spcPct val="0"/>
                </a:spcBef>
                <a:spcAft>
                  <a:spcPct val="0"/>
                </a:spcAft>
              </a:pPr>
              <a:t>7</a:t>
            </a:fld>
            <a:endParaRPr lang="en-US" sz="1400" smtClean="0">
              <a:solidFill>
                <a:srgbClr val="CC3300"/>
              </a:solidFill>
              <a:latin typeface="Helvetica" pitchFamily="-65" charset="0"/>
              <a:ea typeface="ＭＳ Ｐゴシック" pitchFamily="34"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sz="half" idx="1"/>
          </p:nvPr>
        </p:nvSpPr>
        <p:spPr/>
        <p:txBody>
          <a:bodyPr/>
          <a:lstStyle/>
          <a:p>
            <a:pPr eaLnBrk="1" hangingPunct="1"/>
            <a:endParaRPr lang="en-US" smtClean="0"/>
          </a:p>
        </p:txBody>
      </p:sp>
      <p:sp>
        <p:nvSpPr>
          <p:cNvPr id="10243" name="Content Placeholder 3"/>
          <p:cNvSpPr>
            <a:spLocks noGrp="1"/>
          </p:cNvSpPr>
          <p:nvPr>
            <p:ph sz="half" idx="2"/>
          </p:nvPr>
        </p:nvSpPr>
        <p:spPr/>
        <p:txBody>
          <a:bodyPr/>
          <a:lstStyle/>
          <a:p>
            <a:pPr eaLnBrk="1" hangingPunct="1"/>
            <a:endParaRPr lang="en-US" smtClean="0"/>
          </a:p>
        </p:txBody>
      </p:sp>
      <p:sp>
        <p:nvSpPr>
          <p:cNvPr id="10244"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eaLnBrk="0" fontAlgn="base" hangingPunct="0">
              <a:spcBef>
                <a:spcPct val="0"/>
              </a:spcBef>
              <a:spcAft>
                <a:spcPct val="0"/>
              </a:spcAft>
            </a:pPr>
            <a:fld id="{3B4B0961-18FE-4665-90B7-5A1010D86018}" type="slidenum">
              <a:rPr lang="en-US" sz="1400" smtClean="0">
                <a:solidFill>
                  <a:srgbClr val="CC3300"/>
                </a:solidFill>
                <a:latin typeface="Helvetica" pitchFamily="-65" charset="0"/>
                <a:ea typeface="ＭＳ Ｐゴシック" pitchFamily="34" charset="-128"/>
              </a:rPr>
              <a:pPr eaLnBrk="0" fontAlgn="base" hangingPunct="0">
                <a:spcBef>
                  <a:spcPct val="0"/>
                </a:spcBef>
                <a:spcAft>
                  <a:spcPct val="0"/>
                </a:spcAft>
              </a:pPr>
              <a:t>8</a:t>
            </a:fld>
            <a:endParaRPr lang="en-US" sz="1400" smtClean="0">
              <a:solidFill>
                <a:srgbClr val="CC3300"/>
              </a:solidFill>
              <a:latin typeface="Helvetica" pitchFamily="-65" charset="0"/>
              <a:ea typeface="ＭＳ Ｐゴシック" pitchFamily="34" charset="-128"/>
            </a:endParaRPr>
          </a:p>
        </p:txBody>
      </p:sp>
      <p:pic>
        <p:nvPicPr>
          <p:cNvPr id="10245" name="Picture 7"/>
          <p:cNvPicPr>
            <a:picLocks noChangeAspect="1"/>
          </p:cNvPicPr>
          <p:nvPr/>
        </p:nvPicPr>
        <p:blipFill>
          <a:blip r:embed="rId2"/>
          <a:srcRect/>
          <a:stretch>
            <a:fillRect/>
          </a:stretch>
        </p:blipFill>
        <p:spPr bwMode="auto">
          <a:xfrm>
            <a:off x="457200" y="752475"/>
            <a:ext cx="8229600" cy="5559425"/>
          </a:xfrm>
          <a:prstGeom prst="rect">
            <a:avLst/>
          </a:prstGeom>
          <a:noFill/>
          <a:ln w="9525">
            <a:noFill/>
            <a:miter lim="800000"/>
            <a:headEnd/>
            <a:tailEnd/>
          </a:ln>
        </p:spPr>
      </p:pic>
      <p:sp>
        <p:nvSpPr>
          <p:cNvPr id="10246" name="Title 1"/>
          <p:cNvSpPr txBox="1">
            <a:spLocks/>
          </p:cNvSpPr>
          <p:nvPr/>
        </p:nvSpPr>
        <p:spPr bwMode="auto">
          <a:xfrm>
            <a:off x="403225" y="0"/>
            <a:ext cx="8686800" cy="809625"/>
          </a:xfrm>
          <a:prstGeom prst="rect">
            <a:avLst/>
          </a:prstGeom>
          <a:noFill/>
          <a:ln w="9525">
            <a:noFill/>
            <a:miter lim="800000"/>
            <a:headEnd/>
            <a:tailEnd/>
          </a:ln>
        </p:spPr>
        <p:txBody>
          <a:bodyPr lIns="63500" tIns="25400" rIns="63500" bIns="25400">
            <a:spAutoFit/>
          </a:bodyPr>
          <a:lstStyle/>
          <a:p>
            <a:pPr eaLnBrk="0" hangingPunct="0">
              <a:lnSpc>
                <a:spcPct val="87000"/>
              </a:lnSpc>
            </a:pPr>
            <a:r>
              <a:rPr lang="en-US" sz="2800" b="1">
                <a:latin typeface="Comic Sans MS" pitchFamily="66" charset="0"/>
                <a:ea typeface="ＭＳ Ｐゴシック" pitchFamily="34" charset="-128"/>
              </a:rPr>
              <a:t>Common Notions of Task-Parallel Thread Creation (not in Peril-L)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306388"/>
            <a:ext cx="8839200" cy="809625"/>
          </a:xfrm>
        </p:spPr>
        <p:txBody>
          <a:bodyPr/>
          <a:lstStyle/>
          <a:p>
            <a:pPr eaLnBrk="1" hangingPunct="1"/>
            <a:r>
              <a:rPr lang="en-US" sz="3200" smtClean="0"/>
              <a:t>Review: Predominant Parallel Control Mechanisms</a:t>
            </a:r>
          </a:p>
        </p:txBody>
      </p:sp>
      <p:pic>
        <p:nvPicPr>
          <p:cNvPr id="11267" name="Picture 7"/>
          <p:cNvPicPr>
            <a:picLocks noChangeAspect="1"/>
          </p:cNvPicPr>
          <p:nvPr/>
        </p:nvPicPr>
        <p:blipFill>
          <a:blip r:embed="rId2"/>
          <a:srcRect/>
          <a:stretch>
            <a:fillRect/>
          </a:stretch>
        </p:blipFill>
        <p:spPr bwMode="auto">
          <a:xfrm>
            <a:off x="57150" y="1060450"/>
            <a:ext cx="9029700" cy="47371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38705BA2-C539-416B-8635-E7A25E39A142}" type="slidenum">
              <a:rPr lang="en-US"/>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2439</Words>
  <Application>Microsoft Office PowerPoint</Application>
  <PresentationFormat>On-screen Show (4:3)</PresentationFormat>
  <Paragraphs>533</Paragraphs>
  <Slides>43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Helvetica</vt:lpstr>
      <vt:lpstr>ＭＳ Ｐゴシック</vt:lpstr>
      <vt:lpstr>Comic Sans MS</vt:lpstr>
      <vt:lpstr>Courier New</vt:lpstr>
      <vt:lpstr>Courier</vt:lpstr>
      <vt:lpstr>Wingdings</vt:lpstr>
      <vt:lpstr>Office Theme</vt:lpstr>
      <vt:lpstr>Parallel Programming  Lecture Set 4   POSIX Threads Overview &amp; OpenMP  Johnnie Baker February 2, 2011</vt:lpstr>
      <vt:lpstr>Topics</vt:lpstr>
      <vt:lpstr>Sources for Material</vt:lpstr>
      <vt:lpstr>Definitions of Data and Task Parallelism</vt:lpstr>
      <vt:lpstr>Parallel Formulation vs. Parallel Algorithm</vt:lpstr>
      <vt:lpstr> Steps to Parallel Formulation  </vt:lpstr>
      <vt:lpstr>Concept of Threads</vt:lpstr>
      <vt:lpstr>Slide 8</vt:lpstr>
      <vt:lpstr>Review: Predominant Parallel Control Mechanisms</vt:lpstr>
      <vt:lpstr>Programming with Threads</vt:lpstr>
      <vt:lpstr>Overview of POSIX Threads</vt:lpstr>
      <vt:lpstr>Forking POSIX Threads</vt:lpstr>
      <vt:lpstr>Simple Threading Example</vt:lpstr>
      <vt:lpstr>Shared Data and Threads</vt:lpstr>
      <vt:lpstr>Posix Thread Example</vt:lpstr>
      <vt:lpstr>Explicit Synchronization:  Creating and Initializing a Barrier</vt:lpstr>
      <vt:lpstr>Mutexes (aka Locks) in POSIX Threads</vt:lpstr>
      <vt:lpstr>Summary of Programming with Threads</vt:lpstr>
      <vt:lpstr>OpenMP Motivation</vt:lpstr>
      <vt:lpstr>OpenMP:  Prevailing Shared Memory Programming Approach</vt:lpstr>
      <vt:lpstr>A Programmer’s View of OpenMP</vt:lpstr>
      <vt:lpstr>OpenMP Data Parallel Construct: Parallel Loop</vt:lpstr>
      <vt:lpstr>OpenMP Execution Model</vt:lpstr>
      <vt:lpstr>OpenMP Execution Model</vt:lpstr>
      <vt:lpstr>Count 3s Example? (see textbook)</vt:lpstr>
      <vt:lpstr>OpenMP directive format C  (also Fortran and C++ bindings)</vt:lpstr>
      <vt:lpstr>Limitations and Semantics</vt:lpstr>
      <vt:lpstr>OpenMP Synchronization</vt:lpstr>
      <vt:lpstr>OpenMp Reductions</vt:lpstr>
      <vt:lpstr>OpenMP parallel region construct</vt:lpstr>
      <vt:lpstr>Programming Model – Loop Scheduling</vt:lpstr>
      <vt:lpstr>Loop scheduling</vt:lpstr>
      <vt:lpstr>OpenMP critical directive</vt:lpstr>
      <vt:lpstr>Variation: OpenMP parallel and for directives</vt:lpstr>
      <vt:lpstr>Programming Model – Data Sharing</vt:lpstr>
      <vt:lpstr>OpenMP environment variables</vt:lpstr>
      <vt:lpstr>More loop scheduling attributes</vt:lpstr>
      <vt:lpstr>Impact of Scheduling Decision</vt:lpstr>
      <vt:lpstr>A Few Words About Data Distribution (Ch. 5)</vt:lpstr>
      <vt:lpstr>Common Data Distributions</vt:lpstr>
      <vt:lpstr>OpenMP runtime library, Query Functions</vt:lpstr>
      <vt:lpstr>Local OpenMP Details</vt:lpstr>
      <vt:lpstr>Summary of Preceding Lecture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CS4961 Parallel Programming   Lecture 5:  Data and Task Parallelism, cont. Data Parallelism in OpenMP   Mary Hall September 7, 2010</dc:title>
  <dc:creator>VuVanThieu</dc:creator>
  <cp:lastModifiedBy>VuVanThieu</cp:lastModifiedBy>
  <cp:revision>17</cp:revision>
  <dcterms:created xsi:type="dcterms:W3CDTF">2006-08-16T00:00:00Z</dcterms:created>
  <dcterms:modified xsi:type="dcterms:W3CDTF">2016-01-12T08:56:32Z</dcterms:modified>
</cp:coreProperties>
</file>