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6" r:id="rId3"/>
    <p:sldId id="364" r:id="rId4"/>
    <p:sldId id="365" r:id="rId5"/>
    <p:sldId id="366" r:id="rId6"/>
    <p:sldId id="367" r:id="rId7"/>
    <p:sldId id="368" r:id="rId8"/>
    <p:sldId id="339" r:id="rId9"/>
    <p:sldId id="338" r:id="rId10"/>
    <p:sldId id="354" r:id="rId11"/>
    <p:sldId id="361" r:id="rId12"/>
    <p:sldId id="369" r:id="rId13"/>
    <p:sldId id="362" r:id="rId14"/>
    <p:sldId id="346" r:id="rId15"/>
  </p:sldIdLst>
  <p:sldSz cx="9144000" cy="6858000" type="screen4x3"/>
  <p:notesSz cx="7023100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98" autoAdjust="0"/>
    <p:restoredTop sz="92677" autoAdjust="0"/>
  </p:normalViewPr>
  <p:slideViewPr>
    <p:cSldViewPr>
      <p:cViewPr varScale="1">
        <p:scale>
          <a:sx n="67" d="100"/>
          <a:sy n="67" d="100"/>
        </p:scale>
        <p:origin x="-145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05863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2440983D-8D53-4DF5-AD19-E5553F03377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B45AF48C-0745-4DCB-B772-CBC8E730B8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F9E15B-3A82-41DA-A282-8A2ED658C22E}" type="slidenum">
              <a:rPr lang="en-US"/>
              <a:pPr/>
              <a:t>13</a:t>
            </a:fld>
            <a:endParaRPr lang="en-US"/>
          </a:p>
        </p:txBody>
      </p:sp>
      <p:sp>
        <p:nvSpPr>
          <p:cNvPr id="26009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95388" y="695325"/>
            <a:ext cx="4633912" cy="3475038"/>
          </a:xfrm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02138"/>
            <a:ext cx="5153025" cy="4171950"/>
          </a:xfrm>
        </p:spPr>
        <p:txBody>
          <a:bodyPr/>
          <a:lstStyle/>
          <a:p>
            <a:r>
              <a:rPr lang="en-US" altLang="zh-TW"/>
              <a:t>Mention that we’re limited from large tile sizes by thread context maximums.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819F3-A1B7-4B34-AB32-8CD8249C000D}" type="slidenum">
              <a:rPr lang="en-US"/>
              <a:pPr/>
              <a:t>14</a:t>
            </a:fld>
            <a:endParaRPr lang="en-US"/>
          </a:p>
        </p:txBody>
      </p:sp>
      <p:sp>
        <p:nvSpPr>
          <p:cNvPr id="235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48ABA9-1B1E-47E5-9343-FFE1A27F21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32D65B-640C-4C51-8C1F-DB34232638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149DB4-5119-4F30-9662-3D8323EDFE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4648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0D6BDDE-F597-4F1F-AD6A-DDE41D883E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4648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1985C0-9101-4FE0-8AE7-4D633C3A95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4648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075AC8F-9D00-4F0A-AD35-30DD873FAC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D6EC12-9125-4ECD-A0E6-8E68E286AD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0310BF-14D9-4DA9-A683-B75F08D5B5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8F60A7-E05B-4471-980F-48FFBC7835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4F96BA-CBBC-4DC4-8273-19EFEC15F3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4984C4-B4F8-4CE8-B5BF-F86287F658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8107F0-32F1-4535-A30C-81193B3964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FB5207-E7D1-4E1E-AF92-221C6D2EBF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1B9D73-BE99-4AE6-B727-F1ECF74C4E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Times New Roman" pitchFamily="18" charset="0"/>
              </a:defRPr>
            </a:lvl1pPr>
          </a:lstStyle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900CEF86-8B0B-4B00-B5CC-80EDDBC7C9C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C322C-19C1-4FCA-AEA4-B61C7AAA0AEE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0"/>
            <a:ext cx="8305800" cy="1143000"/>
          </a:xfrm>
        </p:spPr>
        <p:txBody>
          <a:bodyPr/>
          <a:lstStyle/>
          <a:p>
            <a:r>
              <a:rPr lang="en-US" sz="3200"/>
              <a:t>ECE 498AL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3200"/>
              <a:t>Programming Massively Parallel Processors</a:t>
            </a:r>
            <a:r>
              <a:rPr lang="en-US" sz="3600"/>
              <a:t/>
            </a:r>
            <a:br>
              <a:rPr lang="en-US" sz="3600"/>
            </a:br>
            <a:r>
              <a:rPr lang="en-US" altLang="ko-KR" sz="3200">
                <a:ea typeface="굴림" pitchFamily="34" charset="-127"/>
              </a:rPr>
              <a:t/>
            </a:r>
            <a:br>
              <a:rPr lang="en-US" altLang="ko-KR" sz="3200">
                <a:ea typeface="굴림" pitchFamily="34" charset="-127"/>
              </a:rPr>
            </a:br>
            <a:r>
              <a:rPr lang="en-US"/>
              <a:t/>
            </a:r>
            <a:br>
              <a:rPr lang="en-US"/>
            </a:br>
            <a:r>
              <a:rPr lang="en-US" sz="3600"/>
              <a:t>Lecture 6:</a:t>
            </a:r>
            <a:r>
              <a:rPr lang="en-US"/>
              <a:t> CUDA Memories</a:t>
            </a:r>
            <a:br>
              <a:rPr lang="en-US"/>
            </a:br>
            <a:r>
              <a:rPr lang="en-US"/>
              <a:t>Part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10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83D29-ED1B-471A-A157-9567B4CE0087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246786" name="Group 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246787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Md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46788" name="Text Box 4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46789" name="Text Box 5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Nd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46790" name="Text Box 6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46791" name="Text Box 7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Pd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46792" name="Text Box 8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Pd</a:t>
              </a:r>
              <a:r>
                <a:rPr lang="en-US" sz="1200" b="1" baseline="-25000">
                  <a:solidFill>
                    <a:schemeClr val="bg1"/>
                  </a:solidFill>
                  <a:latin typeface="Arial" charset="0"/>
                </a:rPr>
                <a:t>sub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46793" name="Line 9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94" name="Line 10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95" name="Line 11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796" name="Line 12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797" name="Line 13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798" name="Line 14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799" name="Line 15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0" name="Line 16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01" name="Line 17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2" name="Line 18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3" name="Line 19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4" name="Line 20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5" name="Text Box 21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246806" name="Text Box 22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46807" name="Text Box 23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46808" name="Line 24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9" name="Text Box 25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46810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1" name="Text Box 27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46812" name="Line 28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3" name="Line 29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4" name="Text Box 30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 sz="1800">
                <a:latin typeface="Arial" charset="0"/>
              </a:endParaRPr>
            </a:p>
          </p:txBody>
        </p:sp>
        <p:sp>
          <p:nvSpPr>
            <p:cNvPr id="246815" name="Line 31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6" name="Line 32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7" name="Line 33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8" name="Line 34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9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20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21" name="Rectangle 37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22" name="Line 38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23" name="Line 39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24" name="Text Box 40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charset="0"/>
                </a:rPr>
                <a:t>bx</a:t>
              </a:r>
            </a:p>
          </p:txBody>
        </p:sp>
        <p:sp>
          <p:nvSpPr>
            <p:cNvPr id="246825" name="Text Box 41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charset="0"/>
                </a:rPr>
                <a:t>tx</a:t>
              </a:r>
            </a:p>
          </p:txBody>
        </p:sp>
        <p:sp>
          <p:nvSpPr>
            <p:cNvPr id="246826" name="Text Box 42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6827" name="Text Box 43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6828" name="Text Box 44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TILE_WIDTH-1</a:t>
              </a:r>
            </a:p>
          </p:txBody>
        </p:sp>
        <p:sp>
          <p:nvSpPr>
            <p:cNvPr id="246829" name="Text Box 45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46830" name="Line 46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31" name="Line 47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32" name="Line 48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33" name="Line 49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34" name="Line 50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35" name="Text Box 51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6836" name="Text Box 52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6837" name="Text Box 53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46838" name="Line 54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39" name="Line 55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40" name="Text Box 56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charset="0"/>
                </a:rPr>
                <a:t>by</a:t>
              </a:r>
            </a:p>
          </p:txBody>
        </p:sp>
        <p:sp>
          <p:nvSpPr>
            <p:cNvPr id="246841" name="Text Box 57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charset="0"/>
                </a:rPr>
                <a:t>ty</a:t>
              </a:r>
            </a:p>
          </p:txBody>
        </p:sp>
        <p:sp>
          <p:nvSpPr>
            <p:cNvPr id="246842" name="Text Box 58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46843" name="Text Box 59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6844" name="Line 60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45" name="Line 61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46" name="Text Box 62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6847" name="Line 63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48" name="Text Box 64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TILE_WIDTH-1</a:t>
              </a:r>
            </a:p>
          </p:txBody>
        </p:sp>
        <p:sp>
          <p:nvSpPr>
            <p:cNvPr id="246849" name="Line 65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50" name="Line 66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51" name="Line 67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52" name="Line 68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53" name="Text Box 69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46854" name="Text Box 70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6855" name="Text Box 71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6856" name="Line 72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57" name="Line 73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58" name="Line 74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59" name="Line 75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60" name="Line 76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61" name="Line 77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62" name="Line 78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63" name="Line 79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64" name="Text Box 80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246865" name="Text Box 81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  <a:p>
              <a:pPr algn="ctr"/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46866" name="Text Box 82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TILE_WIDTHE</a:t>
              </a:r>
              <a:endParaRPr lang="en-US" sz="9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46867" name="Text Box 83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46868" name="Text Box 84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46869" name="Text Box 85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46870" name="Text Box 86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46871" name="Text Box 87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46872" name="Text Box 88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800">
                <a:latin typeface="Arial" charset="0"/>
              </a:endParaRPr>
            </a:p>
          </p:txBody>
        </p:sp>
      </p:grpSp>
      <p:sp>
        <p:nvSpPr>
          <p:cNvPr id="246873" name="Rectangle 8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34338" cy="579437"/>
          </a:xfrm>
        </p:spPr>
        <p:txBody>
          <a:bodyPr/>
          <a:lstStyle/>
          <a:p>
            <a:r>
              <a:rPr lang="en-US"/>
              <a:t>Tiled Multiply</a:t>
            </a:r>
          </a:p>
        </p:txBody>
      </p:sp>
      <p:sp>
        <p:nvSpPr>
          <p:cNvPr id="246874" name="Rectangle 90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5791200" cy="5118100"/>
          </a:xfrm>
        </p:spPr>
        <p:txBody>
          <a:bodyPr/>
          <a:lstStyle/>
          <a:p>
            <a:pPr marL="457200" indent="-457200"/>
            <a:r>
              <a:rPr lang="en-US"/>
              <a:t>Each </a:t>
            </a:r>
            <a:r>
              <a:rPr lang="en-US">
                <a:solidFill>
                  <a:srgbClr val="FFCC00"/>
                </a:solidFill>
              </a:rPr>
              <a:t>block</a:t>
            </a:r>
            <a:r>
              <a:rPr lang="en-US"/>
              <a:t> computes one square sub-matrix Pd</a:t>
            </a:r>
            <a:r>
              <a:rPr lang="en-US" baseline="-25000"/>
              <a:t>sub </a:t>
            </a:r>
            <a:r>
              <a:rPr lang="en-US"/>
              <a:t>of size </a:t>
            </a:r>
            <a:r>
              <a:rPr lang="en-US" sz="2400"/>
              <a:t>TILE_WIDTH</a:t>
            </a:r>
            <a:endParaRPr lang="en-US" sz="2400" baseline="-25000"/>
          </a:p>
          <a:p>
            <a:pPr marL="457200" indent="-457200"/>
            <a:r>
              <a:rPr lang="en-US"/>
              <a:t>Each </a:t>
            </a:r>
            <a:r>
              <a:rPr lang="en-US">
                <a:solidFill>
                  <a:srgbClr val="FF6600"/>
                </a:solidFill>
              </a:rPr>
              <a:t>thread</a:t>
            </a:r>
            <a:r>
              <a:rPr lang="en-US"/>
              <a:t> computes one element of Pd</a:t>
            </a:r>
            <a:r>
              <a:rPr lang="en-US" baseline="-25000"/>
              <a:t>sub</a:t>
            </a:r>
          </a:p>
        </p:txBody>
      </p:sp>
      <p:sp>
        <p:nvSpPr>
          <p:cNvPr id="246875" name="Rectangle 91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76" name="Line 92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877" name="Line 93"/>
          <p:cNvSpPr>
            <a:spLocks noChangeShapeType="1"/>
          </p:cNvSpPr>
          <p:nvPr/>
        </p:nvSpPr>
        <p:spPr bwMode="auto">
          <a:xfrm>
            <a:off x="7315200" y="1600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878" name="Text Box 94"/>
          <p:cNvSpPr txBox="1">
            <a:spLocks noChangeArrowheads="1"/>
          </p:cNvSpPr>
          <p:nvPr/>
        </p:nvSpPr>
        <p:spPr bwMode="auto">
          <a:xfrm>
            <a:off x="6858000" y="1828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m</a:t>
            </a:r>
          </a:p>
        </p:txBody>
      </p:sp>
      <p:sp>
        <p:nvSpPr>
          <p:cNvPr id="246879" name="Line 95"/>
          <p:cNvSpPr>
            <a:spLocks noChangeShapeType="1"/>
          </p:cNvSpPr>
          <p:nvPr/>
        </p:nvSpPr>
        <p:spPr bwMode="auto">
          <a:xfrm>
            <a:off x="7772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880" name="Text Box 96"/>
          <p:cNvSpPr txBox="1">
            <a:spLocks noChangeArrowheads="1"/>
          </p:cNvSpPr>
          <p:nvPr/>
        </p:nvSpPr>
        <p:spPr bwMode="auto">
          <a:xfrm>
            <a:off x="7451725" y="2405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</a:p>
        </p:txBody>
      </p:sp>
      <p:sp>
        <p:nvSpPr>
          <p:cNvPr id="246881" name="Text Box 97"/>
          <p:cNvSpPr txBox="1">
            <a:spLocks noChangeArrowheads="1"/>
          </p:cNvSpPr>
          <p:nvPr/>
        </p:nvSpPr>
        <p:spPr bwMode="auto">
          <a:xfrm>
            <a:off x="6689725" y="24050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bx</a:t>
            </a:r>
          </a:p>
        </p:txBody>
      </p:sp>
      <p:sp>
        <p:nvSpPr>
          <p:cNvPr id="246882" name="Line 98"/>
          <p:cNvSpPr>
            <a:spLocks noChangeShapeType="1"/>
          </p:cNvSpPr>
          <p:nvPr/>
        </p:nvSpPr>
        <p:spPr bwMode="auto">
          <a:xfrm>
            <a:off x="4876800" y="4038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883" name="Text Box 99"/>
          <p:cNvSpPr txBox="1">
            <a:spLocks noChangeArrowheads="1"/>
          </p:cNvSpPr>
          <p:nvPr/>
        </p:nvSpPr>
        <p:spPr bwMode="auto">
          <a:xfrm>
            <a:off x="4860925" y="4157663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by</a:t>
            </a:r>
          </a:p>
        </p:txBody>
      </p:sp>
      <p:sp>
        <p:nvSpPr>
          <p:cNvPr id="246884" name="Line 100"/>
          <p:cNvSpPr>
            <a:spLocks noChangeShapeType="1"/>
          </p:cNvSpPr>
          <p:nvPr/>
        </p:nvSpPr>
        <p:spPr bwMode="auto">
          <a:xfrm>
            <a:off x="48768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885" name="Text Box 101"/>
          <p:cNvSpPr txBox="1">
            <a:spLocks noChangeArrowheads="1"/>
          </p:cNvSpPr>
          <p:nvPr/>
        </p:nvSpPr>
        <p:spPr bwMode="auto">
          <a:xfrm>
            <a:off x="4937125" y="5072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</a:p>
        </p:txBody>
      </p:sp>
      <p:sp>
        <p:nvSpPr>
          <p:cNvPr id="246886" name="Line 102"/>
          <p:cNvSpPr>
            <a:spLocks noChangeShapeType="1"/>
          </p:cNvSpPr>
          <p:nvPr/>
        </p:nvSpPr>
        <p:spPr bwMode="auto">
          <a:xfrm>
            <a:off x="40386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887" name="Text Box 103"/>
          <p:cNvSpPr txBox="1">
            <a:spLocks noChangeArrowheads="1"/>
          </p:cNvSpPr>
          <p:nvPr/>
        </p:nvSpPr>
        <p:spPr bwMode="auto">
          <a:xfrm>
            <a:off x="4175125" y="4462463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6B8963-C488-4518-8119-E26E099CCD72}" type="slidenum">
              <a:rPr lang="en-US"/>
              <a:pPr/>
              <a:t>11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r>
              <a:rPr lang="en-US" altLang="zh-TW" sz="3600">
                <a:ea typeface="新細明體" pitchFamily="16" charset="-120"/>
              </a:rPr>
              <a:t>G80 Shared Memory and Threading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05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6" charset="-120"/>
              </a:rPr>
              <a:t>Each SM in G80 has 16KB shared memory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6" charset="-120"/>
              </a:rPr>
              <a:t>SM size is implementation dependent!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6" charset="-120"/>
              </a:rPr>
              <a:t>For TILE_WIDTH = 16, each thread block uses 2*256*4B = 2KB of shared memory. 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6" charset="-120"/>
              </a:rPr>
              <a:t>The shared memory can potentially have up to 8 Thread Blocks actively executing </a:t>
            </a:r>
          </a:p>
          <a:p>
            <a:pPr lvl="2">
              <a:lnSpc>
                <a:spcPct val="90000"/>
              </a:lnSpc>
            </a:pPr>
            <a:r>
              <a:rPr lang="en-US" altLang="zh-TW" sz="1600">
                <a:ea typeface="新細明體" pitchFamily="16" charset="-120"/>
              </a:rPr>
              <a:t>This allows up to 8*512 = 4,096 pending loads. (2 per thread, 256 threads per block)</a:t>
            </a:r>
          </a:p>
          <a:p>
            <a:pPr lvl="2">
              <a:lnSpc>
                <a:spcPct val="90000"/>
              </a:lnSpc>
            </a:pPr>
            <a:r>
              <a:rPr lang="en-US" altLang="zh-TW" sz="1600">
                <a:ea typeface="新細明體" pitchFamily="16" charset="-120"/>
              </a:rPr>
              <a:t>The threading model limits the number of thread blocks to 3 so shared memory is not the limiting factor here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6" charset="-120"/>
              </a:rPr>
              <a:t>The next TILE_WIDTH 32 would lead to 2*32*32*4B= 8KB shared memory usage per thread block, allowing only up to two thread blocks active at the same time</a:t>
            </a:r>
          </a:p>
          <a:p>
            <a:pPr lvl="1">
              <a:lnSpc>
                <a:spcPct val="90000"/>
              </a:lnSpc>
            </a:pPr>
            <a:endParaRPr lang="en-US" altLang="zh-TW" sz="1800">
              <a:ea typeface="新細明體" pitchFamily="16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6" charset="-120"/>
              </a:rPr>
              <a:t>Using 16x16 tiling, we reduce the accesses to the global memory by a factor of 16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6" charset="-120"/>
              </a:rPr>
              <a:t>The 86.4B/s bandwidth can now support (86.4/4)*16 = 347.6 GFLOPS!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F5DF2-F35A-4B1F-B29D-17D1566D82A0}" type="slidenum">
              <a:rPr lang="en-US"/>
              <a:pPr/>
              <a:t>12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r>
              <a:rPr lang="en-US"/>
              <a:t>Tiled Matrix Multiplication Kernel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686800" cy="6172200"/>
          </a:xfrm>
          <a:noFill/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600"/>
              <a:t>__global__ void MatrixMulKernel(float* Md, float* Nd, float* Pd, int Width)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600"/>
              <a:t>{</a:t>
            </a:r>
            <a:endParaRPr lang="en-US" sz="160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1.  __shared__</a:t>
            </a:r>
            <a:r>
              <a:rPr lang="en-US" sz="14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Mds[TILE_WIDTH][TILE_WIDTH];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2.  __shared__</a:t>
            </a:r>
            <a:r>
              <a:rPr lang="en-US" sz="14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Nds[TILE_WIDTH][TILE_WIDTH];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sz="14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3.  int bx = blockIdx.x;  int by = blockIdx.y;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4.  int tx = threadIdx.x; int ty = threadIdx.y;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sz="1400">
              <a:latin typeface="Courier New" pitchFamily="49" charset="0"/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// Identify the row and column of the Pd element to work on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5.  int Row = by * TILE_WIDTH + ty;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6.  int Col = bx * TILE_WIDTH + tx;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sz="7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7.   float Pvalue = 0;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// Loop over the Md and Nd tiles required to compute the Pd element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8.   for (int m = 0; m &lt; Width/TILE_WIDTH; ++m) {</a:t>
            </a:r>
            <a:endParaRPr lang="en-US" sz="1400">
              <a:latin typeface="Courier New" pitchFamily="49" charset="0"/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// Coolaborative loading of Md and Nd tiles into shared memory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9.	  Mds[ty][tx] = Md[Row*Width + (m*TILE_WIDTH + tx)];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10"/>
            </a:pP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 Nds[ty][tx] = Nd[Col + (m*TILE_WIDTH + ty)*Width];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10"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  __syncthreads();</a:t>
            </a:r>
          </a:p>
          <a:p>
            <a:pPr marL="1028700" lvl="1" indent="-457200">
              <a:lnSpc>
                <a:spcPct val="80000"/>
              </a:lnSpc>
            </a:pPr>
            <a:endParaRPr lang="en-US" sz="900">
              <a:latin typeface="Courier New" pitchFamily="49" charset="0"/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11.   for (int k = 0; k &lt; TILE_WIDTH; ++k)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12"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 Pvalue += Mds[ty][k] * Nds[k][tx];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12"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 Synchthreads();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12"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13.   Pd[Row*Width+Col] = Pvalue;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801580-5072-4B19-A72A-413F56E23B82}" type="slidenum">
              <a:rPr lang="en-US"/>
              <a:pPr/>
              <a:t>13</a:t>
            </a:fld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6" charset="-120"/>
              </a:rPr>
              <a:t>Tiling Size Effects</a:t>
            </a:r>
          </a:p>
        </p:txBody>
      </p:sp>
      <p:graphicFrame>
        <p:nvGraphicFramePr>
          <p:cNvPr id="259075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838200" y="2133600"/>
          <a:ext cx="7265988" cy="3732213"/>
        </p:xfrm>
        <a:graphic>
          <a:graphicData uri="http://schemas.openxmlformats.org/presentationml/2006/ole">
            <p:oleObj spid="_x0000_s259075" name="Visio" r:id="rId4" imgW="6775647" imgH="378514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ED2058-4A2E-45B1-B509-D4C8C09FD7C3}" type="slidenum">
              <a:rPr lang="en-US"/>
              <a:pPr/>
              <a:t>14</a:t>
            </a:fld>
            <a:endParaRPr lang="en-US"/>
          </a:p>
        </p:txBody>
      </p:sp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990600" y="4724400"/>
            <a:ext cx="6781800" cy="5334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6096000" y="2971800"/>
            <a:ext cx="13716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5867400" y="3276600"/>
            <a:ext cx="13716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990600" y="1295400"/>
            <a:ext cx="5257800" cy="7620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3058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Global variables declaration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__host__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__device__... __global__, __constant__, __texture__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Function prototypes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__global__ void kernelOne(…)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float handyFunction(…)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Main ()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allocate memory space on the device – cudaMalloc(&amp;d_GlblVarPtr, bytes 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transfer data from host to device – cudaMemCpy(d_GlblVarPtr, h_Gl…)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execution configuration setup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kernel call – kernelOne&lt;&lt;&lt;execution configuration&gt;&gt;&gt;( args… );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transfer results from device to host – cudaMemCpy(h_GlblVarPtr,…)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optional: compare against golden (host computed) solution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Kernel – void kernelOne(type args,…)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variables declaration -  __local__, __shared__</a:t>
            </a:r>
          </a:p>
          <a:p>
            <a:pPr lvl="2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automatic variables</a:t>
            </a:r>
            <a:r>
              <a:rPr lang="en-US" sz="1400">
                <a:latin typeface="Arial Unicode MS" pitchFamily="34" charset="-128"/>
              </a:rPr>
              <a:t> transparently assigned to registers or local memory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syncthreads()…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Other functions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float handyFunction(int inVar…);										</a:t>
            </a:r>
          </a:p>
          <a:p>
            <a:pPr>
              <a:lnSpc>
                <a:spcPct val="80000"/>
              </a:lnSpc>
            </a:pPr>
            <a:endParaRPr lang="en-US" sz="1600">
              <a:latin typeface="Arial Unicode MS" pitchFamily="34" charset="-128"/>
            </a:endParaRPr>
          </a:p>
        </p:txBody>
      </p:sp>
      <p:sp>
        <p:nvSpPr>
          <p:cNvPr id="234503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/>
          <a:lstStyle/>
          <a:p>
            <a:r>
              <a:rPr lang="en-US"/>
              <a:t>Summary- Typical Structure of a CUDA Program</a:t>
            </a:r>
          </a:p>
        </p:txBody>
      </p:sp>
      <p:sp>
        <p:nvSpPr>
          <p:cNvPr id="234504" name="AutoShape 8"/>
          <p:cNvSpPr>
            <a:spLocks noChangeArrowheads="1"/>
          </p:cNvSpPr>
          <p:nvPr/>
        </p:nvSpPr>
        <p:spPr bwMode="auto">
          <a:xfrm rot="15914182">
            <a:off x="7728744" y="3548856"/>
            <a:ext cx="688975" cy="296863"/>
          </a:xfrm>
          <a:prstGeom prst="curvedUpArrow">
            <a:avLst>
              <a:gd name="adj1" fmla="val 46417"/>
              <a:gd name="adj2" fmla="val 9283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8153400" y="3733800"/>
            <a:ext cx="990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repeat</a:t>
            </a:r>
          </a:p>
          <a:p>
            <a:r>
              <a:rPr lang="en-US"/>
              <a:t>as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9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9C818-AE2C-4B7F-B580-1CF0E6987E82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224348" name="Group 9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224261" name="Text Box 5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Md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262" name="Text Box 6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24263" name="Text Box 7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Nd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264" name="Text Box 8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24265" name="Text Box 9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Pd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266" name="Text Box 10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Pd</a:t>
              </a:r>
              <a:r>
                <a:rPr lang="en-US" sz="1200" b="1" baseline="-25000">
                  <a:solidFill>
                    <a:schemeClr val="bg1"/>
                  </a:solidFill>
                  <a:latin typeface="Arial" charset="0"/>
                </a:rPr>
                <a:t>sub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267" name="Line 11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68" name="Line 12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69" name="Line 13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270" name="Line 14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272" name="Line 16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273" name="Line 17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274" name="Line 18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75" name="Line 19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276" name="Line 20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77" name="Line 21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78" name="Line 22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79" name="Line 23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80" name="Text Box 24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224281" name="Text Box 25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282" name="Text Box 26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283" name="Line 27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84" name="Text Box 28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285" name="Line 29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86" name="Text Box 30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287" name="Line 31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88" name="Line 32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90" name="Text Box 34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 sz="1800">
                <a:latin typeface="Arial" charset="0"/>
              </a:endParaRPr>
            </a:p>
          </p:txBody>
        </p:sp>
        <p:sp>
          <p:nvSpPr>
            <p:cNvPr id="224291" name="Line 35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92" name="Line 36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93" name="Line 37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94" name="Line 38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95" name="Rectangle 39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96" name="Rectangle 40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97" name="Rectangle 41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98" name="Line 42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299" name="Line 43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00" name="Text Box 44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charset="0"/>
                </a:rPr>
                <a:t>bx</a:t>
              </a:r>
            </a:p>
          </p:txBody>
        </p:sp>
        <p:sp>
          <p:nvSpPr>
            <p:cNvPr id="224301" name="Text Box 45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charset="0"/>
                </a:rPr>
                <a:t>tx</a:t>
              </a:r>
            </a:p>
          </p:txBody>
        </p:sp>
        <p:sp>
          <p:nvSpPr>
            <p:cNvPr id="224302" name="Text Box 46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24303" name="Text Box 47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24304" name="Text Box 48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TILE_WIDTH-1</a:t>
              </a:r>
            </a:p>
          </p:txBody>
        </p:sp>
        <p:sp>
          <p:nvSpPr>
            <p:cNvPr id="224305" name="Text Box 49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24306" name="Line 50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07" name="Line 51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08" name="Line 52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09" name="Line 53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10" name="Line 54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11" name="Text Box 55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24312" name="Text Box 56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24313" name="Text Box 57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24315" name="Line 59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16" name="Line 60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17" name="Text Box 61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charset="0"/>
                </a:rPr>
                <a:t>by</a:t>
              </a:r>
            </a:p>
          </p:txBody>
        </p:sp>
        <p:sp>
          <p:nvSpPr>
            <p:cNvPr id="224318" name="Text Box 62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charset="0"/>
                </a:rPr>
                <a:t>ty</a:t>
              </a:r>
            </a:p>
          </p:txBody>
        </p:sp>
        <p:sp>
          <p:nvSpPr>
            <p:cNvPr id="224319" name="Text Box 63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24320" name="Text Box 64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24321" name="Line 65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22" name="Line 66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23" name="Text Box 67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24324" name="Line 68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25" name="Text Box 69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TILE_WIDTH-1</a:t>
              </a:r>
            </a:p>
          </p:txBody>
        </p:sp>
        <p:sp>
          <p:nvSpPr>
            <p:cNvPr id="224326" name="Line 70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27" name="Line 71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28" name="Line 72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29" name="Line 73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30" name="Text Box 74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24331" name="Text Box 75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24332" name="Text Box 76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24333" name="Line 77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34" name="Line 78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35" name="Line 79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36" name="Line 80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37" name="Line 81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38" name="Line 82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39" name="Line 83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40" name="Line 84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341" name="Text Box 85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224342" name="Text Box 86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  <a:p>
              <a:pPr algn="ctr"/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343" name="Text Box 87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TILE_WIDTHE</a:t>
              </a:r>
              <a:endParaRPr lang="en-US" sz="9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344" name="Text Box 88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345" name="Text Box 89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4346" name="Text Box 90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24347" name="Text Box 91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24289" name="Text Box 33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24271" name="Text Box 15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800">
                <a:latin typeface="Arial" charset="0"/>
              </a:endParaRPr>
            </a:p>
          </p:txBody>
        </p:sp>
      </p:grp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34338" cy="579437"/>
          </a:xfrm>
        </p:spPr>
        <p:txBody>
          <a:bodyPr/>
          <a:lstStyle/>
          <a:p>
            <a:r>
              <a:rPr lang="en-US"/>
              <a:t>Tiled Multiply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5791200" cy="5118100"/>
          </a:xfrm>
        </p:spPr>
        <p:txBody>
          <a:bodyPr/>
          <a:lstStyle/>
          <a:p>
            <a:pPr marL="457200" indent="-457200"/>
            <a:r>
              <a:rPr lang="en-US"/>
              <a:t>Break up the execution of the kernel into phases so that the data accesses in each phase is focused on one subset (tile) of Md and Nd</a:t>
            </a:r>
          </a:p>
        </p:txBody>
      </p:sp>
      <p:sp>
        <p:nvSpPr>
          <p:cNvPr id="224314" name="Rectangle 58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7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613B83-EA0C-40AD-91CE-61ECF192FF4E}" type="slidenum">
              <a:rPr lang="en-US"/>
              <a:pPr/>
              <a:t>3</a:t>
            </a:fld>
            <a:endParaRPr lang="en-US"/>
          </a:p>
        </p:txBody>
      </p:sp>
      <p:sp>
        <p:nvSpPr>
          <p:cNvPr id="262146" name="AutoShape 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47" name="AutoShape 3"/>
          <p:cNvSpPr>
            <a:spLocks noChangeArrowheads="1"/>
          </p:cNvSpPr>
          <p:nvPr/>
        </p:nvSpPr>
        <p:spPr bwMode="auto">
          <a:xfrm rot="10800000">
            <a:off x="7010400" y="41910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48" name="AutoShape 4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49" name="AutoShape 5"/>
          <p:cNvSpPr>
            <a:spLocks noChangeArrowheads="1"/>
          </p:cNvSpPr>
          <p:nvPr/>
        </p:nvSpPr>
        <p:spPr bwMode="auto">
          <a:xfrm rot="10800000">
            <a:off x="6553200" y="41910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0" name="AutoShape 6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1" name="AutoShape 7"/>
          <p:cNvSpPr>
            <a:spLocks noChangeArrowheads="1"/>
          </p:cNvSpPr>
          <p:nvPr/>
        </p:nvSpPr>
        <p:spPr bwMode="auto">
          <a:xfrm rot="10800000">
            <a:off x="6553200" y="37338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2" name="AutoShape 8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3" name="AutoShape 9"/>
          <p:cNvSpPr>
            <a:spLocks noChangeArrowheads="1"/>
          </p:cNvSpPr>
          <p:nvPr/>
        </p:nvSpPr>
        <p:spPr bwMode="auto">
          <a:xfrm rot="10800000">
            <a:off x="7010400" y="37338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4" name="Rectangle 10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1</a:t>
            </a:r>
            <a:r>
              <a:rPr lang="en-US" baseline="-25000">
                <a:solidFill>
                  <a:schemeClr val="bg1"/>
                </a:solidFill>
              </a:rPr>
              <a:t>,0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6215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Small Example</a:t>
            </a:r>
          </a:p>
        </p:txBody>
      </p:sp>
      <p:sp>
        <p:nvSpPr>
          <p:cNvPr id="262156" name="Rectangle 12"/>
          <p:cNvSpPr>
            <a:spLocks noChangeArrowheads="1"/>
          </p:cNvSpPr>
          <p:nvPr/>
        </p:nvSpPr>
        <p:spPr bwMode="auto">
          <a:xfrm>
            <a:off x="4267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7" name="Rectangle 13"/>
          <p:cNvSpPr>
            <a:spLocks noChangeArrowheads="1"/>
          </p:cNvSpPr>
          <p:nvPr/>
        </p:nvSpPr>
        <p:spPr bwMode="auto">
          <a:xfrm>
            <a:off x="4724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8" name="Rectangle 14"/>
          <p:cNvSpPr>
            <a:spLocks noChangeArrowheads="1"/>
          </p:cNvSpPr>
          <p:nvPr/>
        </p:nvSpPr>
        <p:spPr bwMode="auto">
          <a:xfrm>
            <a:off x="51816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Md</a:t>
            </a:r>
            <a:r>
              <a:rPr lang="en-US" baseline="-25000"/>
              <a:t>2,0</a:t>
            </a:r>
          </a:p>
        </p:txBody>
      </p:sp>
      <p:sp>
        <p:nvSpPr>
          <p:cNvPr id="262159" name="Rectangle 15"/>
          <p:cNvSpPr>
            <a:spLocks noChangeArrowheads="1"/>
          </p:cNvSpPr>
          <p:nvPr/>
        </p:nvSpPr>
        <p:spPr bwMode="auto">
          <a:xfrm>
            <a:off x="4724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0" name="Rectangle 16"/>
          <p:cNvSpPr>
            <a:spLocks noChangeArrowheads="1"/>
          </p:cNvSpPr>
          <p:nvPr/>
        </p:nvSpPr>
        <p:spPr bwMode="auto">
          <a:xfrm>
            <a:off x="47244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Md</a:t>
            </a:r>
            <a:r>
              <a:rPr lang="en-US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262161" name="Rectangle 17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Md</a:t>
            </a:r>
            <a:r>
              <a:rPr lang="en-US" baseline="-25000"/>
              <a:t>1,0</a:t>
            </a:r>
          </a:p>
        </p:txBody>
      </p:sp>
      <p:sp>
        <p:nvSpPr>
          <p:cNvPr id="262162" name="Rectangle 18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Md</a:t>
            </a:r>
            <a:r>
              <a:rPr lang="en-US" baseline="-25000"/>
              <a:t>0,0</a:t>
            </a:r>
          </a:p>
        </p:txBody>
      </p:sp>
      <p:sp>
        <p:nvSpPr>
          <p:cNvPr id="262163" name="Rectangle 19"/>
          <p:cNvSpPr>
            <a:spLocks noChangeArrowheads="1"/>
          </p:cNvSpPr>
          <p:nvPr/>
        </p:nvSpPr>
        <p:spPr bwMode="auto">
          <a:xfrm>
            <a:off x="42672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Md</a:t>
            </a:r>
            <a:r>
              <a:rPr lang="en-US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262164" name="Rectangle 20"/>
          <p:cNvSpPr>
            <a:spLocks noChangeArrowheads="1"/>
          </p:cNvSpPr>
          <p:nvPr/>
        </p:nvSpPr>
        <p:spPr bwMode="auto">
          <a:xfrm>
            <a:off x="4267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5" name="Rectangle 21"/>
          <p:cNvSpPr>
            <a:spLocks noChangeArrowheads="1"/>
          </p:cNvSpPr>
          <p:nvPr/>
        </p:nvSpPr>
        <p:spPr bwMode="auto">
          <a:xfrm>
            <a:off x="56388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Md</a:t>
            </a:r>
            <a:r>
              <a:rPr lang="en-US" baseline="-25000"/>
              <a:t>3,0</a:t>
            </a:r>
          </a:p>
        </p:txBody>
      </p:sp>
      <p:sp>
        <p:nvSpPr>
          <p:cNvPr id="262166" name="Rectangle 22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7" name="Rectangle 23"/>
          <p:cNvSpPr>
            <a:spLocks noChangeArrowheads="1"/>
          </p:cNvSpPr>
          <p:nvPr/>
        </p:nvSpPr>
        <p:spPr bwMode="auto">
          <a:xfrm>
            <a:off x="5181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8" name="Rectangle 24"/>
          <p:cNvSpPr>
            <a:spLocks noChangeArrowheads="1"/>
          </p:cNvSpPr>
          <p:nvPr/>
        </p:nvSpPr>
        <p:spPr bwMode="auto">
          <a:xfrm>
            <a:off x="51816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Md</a:t>
            </a:r>
            <a:r>
              <a:rPr lang="en-US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262169" name="Rectangle 25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0,</a:t>
            </a:r>
            <a:r>
              <a:rPr lang="en-US" baseline="-25000">
                <a:solidFill>
                  <a:schemeClr val="bg1"/>
                </a:solidFill>
              </a:rPr>
              <a:t>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62170" name="Rectangle 26"/>
          <p:cNvSpPr>
            <a:spLocks noChangeArrowheads="1"/>
          </p:cNvSpPr>
          <p:nvPr/>
        </p:nvSpPr>
        <p:spPr bwMode="auto">
          <a:xfrm>
            <a:off x="5638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71" name="Rectangle 27"/>
          <p:cNvSpPr>
            <a:spLocks noChangeArrowheads="1"/>
          </p:cNvSpPr>
          <p:nvPr/>
        </p:nvSpPr>
        <p:spPr bwMode="auto">
          <a:xfrm>
            <a:off x="5638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72" name="Rectangle 28"/>
          <p:cNvSpPr>
            <a:spLocks noChangeArrowheads="1"/>
          </p:cNvSpPr>
          <p:nvPr/>
        </p:nvSpPr>
        <p:spPr bwMode="auto">
          <a:xfrm>
            <a:off x="56388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Md</a:t>
            </a:r>
            <a:r>
              <a:rPr lang="en-US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262173" name="Rectangle 29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Pd</a:t>
            </a:r>
            <a:r>
              <a:rPr lang="en-US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262174" name="Rectangle 30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75" name="Rectangle 31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76" name="Rectangle 3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77" name="Rectangle 33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78" name="Rectangle 34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79" name="Rectangle 35"/>
          <p:cNvSpPr>
            <a:spLocks noChangeArrowheads="1"/>
          </p:cNvSpPr>
          <p:nvPr/>
        </p:nvSpPr>
        <p:spPr bwMode="auto">
          <a:xfrm>
            <a:off x="7467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2,0</a:t>
            </a:r>
          </a:p>
        </p:txBody>
      </p:sp>
      <p:sp>
        <p:nvSpPr>
          <p:cNvPr id="262180" name="Rectangle 36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81" name="Rectangle 37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82" name="Rectangle 38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83" name="Rectangle 39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3,0</a:t>
            </a:r>
          </a:p>
        </p:txBody>
      </p:sp>
      <p:sp>
        <p:nvSpPr>
          <p:cNvPr id="262184" name="Rectangle 40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85" name="Rectangle 4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86" name="Rectangle 42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87" name="Rectangle 43"/>
          <p:cNvSpPr>
            <a:spLocks noChangeArrowheads="1"/>
          </p:cNvSpPr>
          <p:nvPr/>
        </p:nvSpPr>
        <p:spPr bwMode="auto">
          <a:xfrm>
            <a:off x="6553200" y="2895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Nd</a:t>
            </a:r>
            <a:r>
              <a:rPr lang="en-US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262188" name="Rectangle 44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Nd</a:t>
            </a:r>
            <a:r>
              <a:rPr lang="en-US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262189" name="Rectangle 45"/>
          <p:cNvSpPr>
            <a:spLocks noChangeArrowheads="1"/>
          </p:cNvSpPr>
          <p:nvPr/>
        </p:nvSpPr>
        <p:spPr bwMode="auto">
          <a:xfrm>
            <a:off x="74676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90" name="Rectangle 46"/>
          <p:cNvSpPr>
            <a:spLocks noChangeArrowheads="1"/>
          </p:cNvSpPr>
          <p:nvPr/>
        </p:nvSpPr>
        <p:spPr bwMode="auto">
          <a:xfrm>
            <a:off x="7010400" y="24384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Nd</a:t>
            </a:r>
            <a:r>
              <a:rPr lang="en-US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262191" name="Rectangle 47"/>
          <p:cNvSpPr>
            <a:spLocks noChangeArrowheads="1"/>
          </p:cNvSpPr>
          <p:nvPr/>
        </p:nvSpPr>
        <p:spPr bwMode="auto">
          <a:xfrm>
            <a:off x="7010400" y="1981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Nd</a:t>
            </a:r>
            <a:r>
              <a:rPr lang="en-US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262192" name="Rectangle 48"/>
          <p:cNvSpPr>
            <a:spLocks noChangeArrowheads="1"/>
          </p:cNvSpPr>
          <p:nvPr/>
        </p:nvSpPr>
        <p:spPr bwMode="auto">
          <a:xfrm>
            <a:off x="7010400" y="1524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Nd</a:t>
            </a:r>
            <a:r>
              <a:rPr lang="en-US" baseline="-25000">
                <a:solidFill>
                  <a:schemeClr val="bg1"/>
                </a:solidFill>
              </a:rPr>
              <a:t>1,0</a:t>
            </a:r>
          </a:p>
        </p:txBody>
      </p:sp>
      <p:sp>
        <p:nvSpPr>
          <p:cNvPr id="262193" name="Rectangle 49"/>
          <p:cNvSpPr>
            <a:spLocks noChangeArrowheads="1"/>
          </p:cNvSpPr>
          <p:nvPr/>
        </p:nvSpPr>
        <p:spPr bwMode="auto">
          <a:xfrm>
            <a:off x="6553200" y="1524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Nd</a:t>
            </a:r>
            <a:r>
              <a:rPr lang="en-US" baseline="-25000">
                <a:solidFill>
                  <a:schemeClr val="bg1"/>
                </a:solidFill>
              </a:rPr>
              <a:t>0,0</a:t>
            </a:r>
          </a:p>
        </p:txBody>
      </p:sp>
      <p:sp>
        <p:nvSpPr>
          <p:cNvPr id="262194" name="Rectangle 50"/>
          <p:cNvSpPr>
            <a:spLocks noChangeArrowheads="1"/>
          </p:cNvSpPr>
          <p:nvPr/>
        </p:nvSpPr>
        <p:spPr bwMode="auto">
          <a:xfrm>
            <a:off x="6553200" y="1981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Nd</a:t>
            </a:r>
            <a:r>
              <a:rPr lang="en-US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262195" name="Rectangle 51"/>
          <p:cNvSpPr>
            <a:spLocks noChangeArrowheads="1"/>
          </p:cNvSpPr>
          <p:nvPr/>
        </p:nvSpPr>
        <p:spPr bwMode="auto">
          <a:xfrm>
            <a:off x="6553200" y="24384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Nd</a:t>
            </a:r>
            <a:r>
              <a:rPr lang="en-US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262196" name="Rectangle 52"/>
          <p:cNvSpPr>
            <a:spLocks noChangeArrowheads="1"/>
          </p:cNvSpPr>
          <p:nvPr/>
        </p:nvSpPr>
        <p:spPr bwMode="auto">
          <a:xfrm>
            <a:off x="79248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97" name="Rectangle 53"/>
          <p:cNvSpPr>
            <a:spLocks noChangeArrowheads="1"/>
          </p:cNvSpPr>
          <p:nvPr/>
        </p:nvSpPr>
        <p:spPr bwMode="auto">
          <a:xfrm>
            <a:off x="746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98" name="Rectangle 54"/>
          <p:cNvSpPr>
            <a:spLocks noChangeArrowheads="1"/>
          </p:cNvSpPr>
          <p:nvPr/>
        </p:nvSpPr>
        <p:spPr bwMode="auto">
          <a:xfrm>
            <a:off x="74676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99" name="Rectangle 55"/>
          <p:cNvSpPr>
            <a:spLocks noChangeArrowheads="1"/>
          </p:cNvSpPr>
          <p:nvPr/>
        </p:nvSpPr>
        <p:spPr bwMode="auto">
          <a:xfrm>
            <a:off x="74676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00" name="Rectangle 56"/>
          <p:cNvSpPr>
            <a:spLocks noChangeArrowheads="1"/>
          </p:cNvSpPr>
          <p:nvPr/>
        </p:nvSpPr>
        <p:spPr bwMode="auto">
          <a:xfrm>
            <a:off x="792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01" name="Rectangle 57"/>
          <p:cNvSpPr>
            <a:spLocks noChangeArrowheads="1"/>
          </p:cNvSpPr>
          <p:nvPr/>
        </p:nvSpPr>
        <p:spPr bwMode="auto">
          <a:xfrm>
            <a:off x="7924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02" name="Rectangle 58"/>
          <p:cNvSpPr>
            <a:spLocks noChangeArrowheads="1"/>
          </p:cNvSpPr>
          <p:nvPr/>
        </p:nvSpPr>
        <p:spPr bwMode="auto">
          <a:xfrm>
            <a:off x="79248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03" name="Rectangle 59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Pd</a:t>
            </a:r>
            <a:r>
              <a:rPr lang="en-US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262204" name="Line 60"/>
          <p:cNvSpPr>
            <a:spLocks noChangeShapeType="1"/>
          </p:cNvSpPr>
          <p:nvPr/>
        </p:nvSpPr>
        <p:spPr bwMode="auto">
          <a:xfrm>
            <a:off x="66294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205" name="Line 61"/>
          <p:cNvSpPr>
            <a:spLocks noChangeShapeType="1"/>
          </p:cNvSpPr>
          <p:nvPr/>
        </p:nvSpPr>
        <p:spPr bwMode="auto">
          <a:xfrm>
            <a:off x="4267200" y="3810000"/>
            <a:ext cx="23622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206" name="Rectangle 62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0,2</a:t>
            </a:r>
            <a:endParaRPr lang="en-US"/>
          </a:p>
        </p:txBody>
      </p:sp>
      <p:sp>
        <p:nvSpPr>
          <p:cNvPr id="262207" name="Rectangle 63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2,2</a:t>
            </a:r>
          </a:p>
        </p:txBody>
      </p:sp>
      <p:sp>
        <p:nvSpPr>
          <p:cNvPr id="262208" name="Rectangle 64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3,2</a:t>
            </a:r>
          </a:p>
        </p:txBody>
      </p:sp>
      <p:sp>
        <p:nvSpPr>
          <p:cNvPr id="262209" name="Rectangle 65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1,2</a:t>
            </a:r>
          </a:p>
        </p:txBody>
      </p:sp>
      <p:sp>
        <p:nvSpPr>
          <p:cNvPr id="262210" name="Rectangle 66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3,1</a:t>
            </a:r>
          </a:p>
        </p:txBody>
      </p:sp>
      <p:sp>
        <p:nvSpPr>
          <p:cNvPr id="262211" name="Rectangle 67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2,1</a:t>
            </a:r>
          </a:p>
        </p:txBody>
      </p:sp>
      <p:sp>
        <p:nvSpPr>
          <p:cNvPr id="262212" name="Rectangle 68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13" name="Rectangle 69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14" name="Rectangle 70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15" name="Rectangle 7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16" name="Rectangle 72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0,3</a:t>
            </a:r>
            <a:endParaRPr lang="en-US"/>
          </a:p>
        </p:txBody>
      </p:sp>
      <p:sp>
        <p:nvSpPr>
          <p:cNvPr id="262217" name="Rectangle 73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2,3</a:t>
            </a:r>
          </a:p>
        </p:txBody>
      </p:sp>
      <p:sp>
        <p:nvSpPr>
          <p:cNvPr id="262218" name="Rectangle 74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3,3</a:t>
            </a:r>
          </a:p>
        </p:txBody>
      </p:sp>
      <p:sp>
        <p:nvSpPr>
          <p:cNvPr id="262219" name="Rectangle 75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Pd</a:t>
            </a:r>
            <a:r>
              <a:rPr lang="en-US" baseline="-25000"/>
              <a:t>1,3</a:t>
            </a:r>
          </a:p>
        </p:txBody>
      </p:sp>
      <p:sp>
        <p:nvSpPr>
          <p:cNvPr id="262220" name="Line 76"/>
          <p:cNvSpPr>
            <a:spLocks noChangeShapeType="1"/>
          </p:cNvSpPr>
          <p:nvPr/>
        </p:nvSpPr>
        <p:spPr bwMode="auto">
          <a:xfrm>
            <a:off x="71628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221" name="Line 77"/>
          <p:cNvSpPr>
            <a:spLocks noChangeShapeType="1"/>
          </p:cNvSpPr>
          <p:nvPr/>
        </p:nvSpPr>
        <p:spPr bwMode="auto">
          <a:xfrm>
            <a:off x="4267200" y="4114800"/>
            <a:ext cx="2895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9E182D-89D9-4004-AB97-24D0F8C4CCD2}" type="slidenum">
              <a:rPr lang="en-US"/>
              <a:pPr/>
              <a:t>4</a:t>
            </a:fld>
            <a:endParaRPr 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r>
              <a:rPr lang="en-US" sz="3600"/>
              <a:t>Every Md and Nd Element is used exactly twice in generating a 2X2 tile of P</a:t>
            </a:r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>
            <p:ph idx="1"/>
          </p:nvPr>
        </p:nvGraphicFramePr>
        <p:xfrm>
          <a:off x="1676400" y="1676400"/>
          <a:ext cx="6446838" cy="4572000"/>
        </p:xfrm>
        <a:graphic>
          <a:graphicData uri="http://schemas.openxmlformats.org/drawingml/2006/table">
            <a:tbl>
              <a:tblPr/>
              <a:tblGrid>
                <a:gridCol w="1524000"/>
                <a:gridCol w="1630363"/>
                <a:gridCol w="1646237"/>
                <a:gridCol w="1646238"/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3203" name="Oval 35"/>
          <p:cNvSpPr>
            <a:spLocks noChangeArrowheads="1"/>
          </p:cNvSpPr>
          <p:nvPr/>
        </p:nvSpPr>
        <p:spPr bwMode="auto">
          <a:xfrm>
            <a:off x="4114800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04" name="Oval 36"/>
          <p:cNvSpPr>
            <a:spLocks noChangeArrowheads="1"/>
          </p:cNvSpPr>
          <p:nvPr/>
        </p:nvSpPr>
        <p:spPr bwMode="auto">
          <a:xfrm>
            <a:off x="7391400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05" name="Oval 37"/>
          <p:cNvSpPr>
            <a:spLocks noChangeArrowheads="1"/>
          </p:cNvSpPr>
          <p:nvPr/>
        </p:nvSpPr>
        <p:spPr bwMode="auto">
          <a:xfrm>
            <a:off x="3276600" y="3581400"/>
            <a:ext cx="457200" cy="457200"/>
          </a:xfrm>
          <a:prstGeom prst="ellips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06" name="Oval 38"/>
          <p:cNvSpPr>
            <a:spLocks noChangeArrowheads="1"/>
          </p:cNvSpPr>
          <p:nvPr/>
        </p:nvSpPr>
        <p:spPr bwMode="auto">
          <a:xfrm>
            <a:off x="1752600" y="3581400"/>
            <a:ext cx="457200" cy="457200"/>
          </a:xfrm>
          <a:prstGeom prst="ellips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07" name="Line 39"/>
          <p:cNvSpPr>
            <a:spLocks noChangeShapeType="1"/>
          </p:cNvSpPr>
          <p:nvPr/>
        </p:nvSpPr>
        <p:spPr bwMode="auto">
          <a:xfrm>
            <a:off x="1371600" y="2286000"/>
            <a:ext cx="0" cy="3124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08" name="Text Box 40"/>
          <p:cNvSpPr txBox="1">
            <a:spLocks noChangeArrowheads="1"/>
          </p:cNvSpPr>
          <p:nvPr/>
        </p:nvSpPr>
        <p:spPr bwMode="auto">
          <a:xfrm>
            <a:off x="381000" y="3505200"/>
            <a:ext cx="1047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/>
              <a:t>Access</a:t>
            </a:r>
          </a:p>
          <a:p>
            <a:pPr algn="ctr"/>
            <a:r>
              <a:rPr lang="en-US" sz="2400"/>
              <a:t>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5A52D0-EA08-4890-9054-40A7DE5C19E1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264194" name="Group 2"/>
          <p:cNvGrpSpPr>
            <a:grpSpLocks/>
          </p:cNvGrpSpPr>
          <p:nvPr/>
        </p:nvGrpSpPr>
        <p:grpSpPr bwMode="auto">
          <a:xfrm>
            <a:off x="4648200" y="1752600"/>
            <a:ext cx="4114800" cy="4038600"/>
            <a:chOff x="2688" y="960"/>
            <a:chExt cx="2592" cy="2544"/>
          </a:xfrm>
        </p:grpSpPr>
        <p:sp>
          <p:nvSpPr>
            <p:cNvPr id="264195" name="AutoShape 3"/>
            <p:cNvSpPr>
              <a:spLocks noChangeArrowheads="1"/>
            </p:cNvSpPr>
            <p:nvPr/>
          </p:nvSpPr>
          <p:spPr bwMode="auto">
            <a:xfrm>
              <a:off x="4416" y="2640"/>
              <a:ext cx="288" cy="288"/>
            </a:xfrm>
            <a:prstGeom prst="rtTriangl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196" name="AutoShape 4"/>
            <p:cNvSpPr>
              <a:spLocks noChangeArrowheads="1"/>
            </p:cNvSpPr>
            <p:nvPr/>
          </p:nvSpPr>
          <p:spPr bwMode="auto">
            <a:xfrm rot="10800000">
              <a:off x="4416" y="2640"/>
              <a:ext cx="288" cy="288"/>
            </a:xfrm>
            <a:prstGeom prst="rtTriangl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197" name="AutoShape 5"/>
            <p:cNvSpPr>
              <a:spLocks noChangeArrowheads="1"/>
            </p:cNvSpPr>
            <p:nvPr/>
          </p:nvSpPr>
          <p:spPr bwMode="auto">
            <a:xfrm>
              <a:off x="4128" y="2640"/>
              <a:ext cx="288" cy="288"/>
            </a:xfrm>
            <a:prstGeom prst="rtTriangl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198" name="AutoShape 6"/>
            <p:cNvSpPr>
              <a:spLocks noChangeArrowheads="1"/>
            </p:cNvSpPr>
            <p:nvPr/>
          </p:nvSpPr>
          <p:spPr bwMode="auto">
            <a:xfrm rot="10800000">
              <a:off x="4128" y="2640"/>
              <a:ext cx="288" cy="288"/>
            </a:xfrm>
            <a:prstGeom prst="rtTriangl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199" name="AutoShape 7"/>
            <p:cNvSpPr>
              <a:spLocks noChangeArrowheads="1"/>
            </p:cNvSpPr>
            <p:nvPr/>
          </p:nvSpPr>
          <p:spPr bwMode="auto">
            <a:xfrm>
              <a:off x="4128" y="2352"/>
              <a:ext cx="288" cy="288"/>
            </a:xfrm>
            <a:prstGeom prst="rtTriangl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00" name="AutoShape 8"/>
            <p:cNvSpPr>
              <a:spLocks noChangeArrowheads="1"/>
            </p:cNvSpPr>
            <p:nvPr/>
          </p:nvSpPr>
          <p:spPr bwMode="auto">
            <a:xfrm rot="10800000">
              <a:off x="4128" y="2352"/>
              <a:ext cx="288" cy="288"/>
            </a:xfrm>
            <a:prstGeom prst="rtTriangl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01" name="AutoShape 9"/>
            <p:cNvSpPr>
              <a:spLocks noChangeArrowheads="1"/>
            </p:cNvSpPr>
            <p:nvPr/>
          </p:nvSpPr>
          <p:spPr bwMode="auto">
            <a:xfrm>
              <a:off x="4416" y="2352"/>
              <a:ext cx="288" cy="288"/>
            </a:xfrm>
            <a:prstGeom prst="rtTriangl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02" name="AutoShape 10"/>
            <p:cNvSpPr>
              <a:spLocks noChangeArrowheads="1"/>
            </p:cNvSpPr>
            <p:nvPr/>
          </p:nvSpPr>
          <p:spPr bwMode="auto">
            <a:xfrm rot="10800000">
              <a:off x="4416" y="2352"/>
              <a:ext cx="288" cy="288"/>
            </a:xfrm>
            <a:prstGeom prst="rtTriangl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03" name="Rectangle 11"/>
            <p:cNvSpPr>
              <a:spLocks noChangeArrowheads="1"/>
            </p:cNvSpPr>
            <p:nvPr/>
          </p:nvSpPr>
          <p:spPr bwMode="auto">
            <a:xfrm>
              <a:off x="4416" y="235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1</a:t>
              </a:r>
              <a:r>
                <a:rPr lang="en-US" baseline="-25000">
                  <a:solidFill>
                    <a:schemeClr val="bg1"/>
                  </a:solidFill>
                </a:rPr>
                <a:t>,0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4204" name="Rectangle 12"/>
            <p:cNvSpPr>
              <a:spLocks noChangeArrowheads="1"/>
            </p:cNvSpPr>
            <p:nvPr/>
          </p:nvSpPr>
          <p:spPr bwMode="auto">
            <a:xfrm>
              <a:off x="2688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05" name="Rectangle 13"/>
            <p:cNvSpPr>
              <a:spLocks noChangeArrowheads="1"/>
            </p:cNvSpPr>
            <p:nvPr/>
          </p:nvSpPr>
          <p:spPr bwMode="auto">
            <a:xfrm>
              <a:off x="2976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06" name="Rectangle 14"/>
            <p:cNvSpPr>
              <a:spLocks noChangeArrowheads="1"/>
            </p:cNvSpPr>
            <p:nvPr/>
          </p:nvSpPr>
          <p:spPr bwMode="auto">
            <a:xfrm>
              <a:off x="3264" y="235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Md</a:t>
              </a:r>
              <a:r>
                <a:rPr lang="en-US" baseline="-25000"/>
                <a:t>2,0</a:t>
              </a:r>
            </a:p>
          </p:txBody>
        </p:sp>
        <p:sp>
          <p:nvSpPr>
            <p:cNvPr id="264207" name="Rectangle 15"/>
            <p:cNvSpPr>
              <a:spLocks noChangeArrowheads="1"/>
            </p:cNvSpPr>
            <p:nvPr/>
          </p:nvSpPr>
          <p:spPr bwMode="auto">
            <a:xfrm>
              <a:off x="2976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08" name="Rectangle 16"/>
            <p:cNvSpPr>
              <a:spLocks noChangeArrowheads="1"/>
            </p:cNvSpPr>
            <p:nvPr/>
          </p:nvSpPr>
          <p:spPr bwMode="auto">
            <a:xfrm>
              <a:off x="2976" y="264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Md</a:t>
              </a:r>
              <a:r>
                <a:rPr lang="en-US" baseline="-2500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264209" name="Rectangle 17"/>
            <p:cNvSpPr>
              <a:spLocks noChangeArrowheads="1"/>
            </p:cNvSpPr>
            <p:nvPr/>
          </p:nvSpPr>
          <p:spPr bwMode="auto">
            <a:xfrm>
              <a:off x="2976" y="235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Md</a:t>
              </a:r>
              <a:r>
                <a:rPr lang="en-US" baseline="-25000"/>
                <a:t>1,0</a:t>
              </a:r>
            </a:p>
          </p:txBody>
        </p:sp>
        <p:sp>
          <p:nvSpPr>
            <p:cNvPr id="264210" name="Rectangle 18"/>
            <p:cNvSpPr>
              <a:spLocks noChangeArrowheads="1"/>
            </p:cNvSpPr>
            <p:nvPr/>
          </p:nvSpPr>
          <p:spPr bwMode="auto">
            <a:xfrm>
              <a:off x="2688" y="235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Md</a:t>
              </a:r>
              <a:r>
                <a:rPr lang="en-US" baseline="-25000"/>
                <a:t>0,0</a:t>
              </a:r>
            </a:p>
          </p:txBody>
        </p:sp>
        <p:sp>
          <p:nvSpPr>
            <p:cNvPr id="264211" name="Rectangle 19"/>
            <p:cNvSpPr>
              <a:spLocks noChangeArrowheads="1"/>
            </p:cNvSpPr>
            <p:nvPr/>
          </p:nvSpPr>
          <p:spPr bwMode="auto">
            <a:xfrm>
              <a:off x="2688" y="264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Md</a:t>
              </a:r>
              <a:r>
                <a:rPr lang="en-US" baseline="-25000">
                  <a:solidFill>
                    <a:schemeClr val="bg1"/>
                  </a:solidFill>
                </a:rPr>
                <a:t>0,1</a:t>
              </a:r>
            </a:p>
          </p:txBody>
        </p:sp>
        <p:sp>
          <p:nvSpPr>
            <p:cNvPr id="264212" name="Rectangle 20"/>
            <p:cNvSpPr>
              <a:spLocks noChangeArrowheads="1"/>
            </p:cNvSpPr>
            <p:nvPr/>
          </p:nvSpPr>
          <p:spPr bwMode="auto">
            <a:xfrm>
              <a:off x="2688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3" name="Rectangle 21"/>
            <p:cNvSpPr>
              <a:spLocks noChangeArrowheads="1"/>
            </p:cNvSpPr>
            <p:nvPr/>
          </p:nvSpPr>
          <p:spPr bwMode="auto">
            <a:xfrm>
              <a:off x="3552" y="235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Md</a:t>
              </a:r>
              <a:r>
                <a:rPr lang="en-US" baseline="-25000"/>
                <a:t>3,0</a:t>
              </a:r>
            </a:p>
          </p:txBody>
        </p:sp>
        <p:sp>
          <p:nvSpPr>
            <p:cNvPr id="264214" name="Rectangle 22"/>
            <p:cNvSpPr>
              <a:spLocks noChangeArrowheads="1"/>
            </p:cNvSpPr>
            <p:nvPr/>
          </p:nvSpPr>
          <p:spPr bwMode="auto">
            <a:xfrm>
              <a:off x="3264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5" name="Rectangle 23"/>
            <p:cNvSpPr>
              <a:spLocks noChangeArrowheads="1"/>
            </p:cNvSpPr>
            <p:nvPr/>
          </p:nvSpPr>
          <p:spPr bwMode="auto">
            <a:xfrm>
              <a:off x="3264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6" name="Rectangle 24"/>
            <p:cNvSpPr>
              <a:spLocks noChangeArrowheads="1"/>
            </p:cNvSpPr>
            <p:nvPr/>
          </p:nvSpPr>
          <p:spPr bwMode="auto">
            <a:xfrm>
              <a:off x="3264" y="264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Md</a:t>
              </a:r>
              <a:r>
                <a:rPr lang="en-US" baseline="-25000">
                  <a:solidFill>
                    <a:schemeClr val="bg1"/>
                  </a:solidFill>
                </a:rPr>
                <a:t>2,1</a:t>
              </a:r>
            </a:p>
          </p:txBody>
        </p:sp>
        <p:sp>
          <p:nvSpPr>
            <p:cNvPr id="264217" name="Rectangle 25"/>
            <p:cNvSpPr>
              <a:spLocks noChangeArrowheads="1"/>
            </p:cNvSpPr>
            <p:nvPr/>
          </p:nvSpPr>
          <p:spPr bwMode="auto">
            <a:xfrm>
              <a:off x="4128" y="235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0,</a:t>
              </a:r>
              <a:r>
                <a:rPr lang="en-US" baseline="-25000">
                  <a:solidFill>
                    <a:schemeClr val="bg1"/>
                  </a:solidFill>
                </a:rPr>
                <a:t>0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4218" name="Rectangle 26"/>
            <p:cNvSpPr>
              <a:spLocks noChangeArrowheads="1"/>
            </p:cNvSpPr>
            <p:nvPr/>
          </p:nvSpPr>
          <p:spPr bwMode="auto">
            <a:xfrm>
              <a:off x="355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9" name="Rectangle 27"/>
            <p:cNvSpPr>
              <a:spLocks noChangeArrowheads="1"/>
            </p:cNvSpPr>
            <p:nvPr/>
          </p:nvSpPr>
          <p:spPr bwMode="auto">
            <a:xfrm>
              <a:off x="3552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20" name="Rectangle 28"/>
            <p:cNvSpPr>
              <a:spLocks noChangeArrowheads="1"/>
            </p:cNvSpPr>
            <p:nvPr/>
          </p:nvSpPr>
          <p:spPr bwMode="auto">
            <a:xfrm>
              <a:off x="3552" y="264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Md</a:t>
              </a:r>
              <a:r>
                <a:rPr lang="en-US" baseline="-25000">
                  <a:solidFill>
                    <a:schemeClr val="bg1"/>
                  </a:solidFill>
                </a:rPr>
                <a:t>3,1</a:t>
              </a:r>
            </a:p>
          </p:txBody>
        </p:sp>
        <p:sp>
          <p:nvSpPr>
            <p:cNvPr id="264221" name="Rectangle 29"/>
            <p:cNvSpPr>
              <a:spLocks noChangeArrowheads="1"/>
            </p:cNvSpPr>
            <p:nvPr/>
          </p:nvSpPr>
          <p:spPr bwMode="auto">
            <a:xfrm>
              <a:off x="4128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Pd</a:t>
              </a:r>
              <a:r>
                <a:rPr lang="en-US" baseline="-25000">
                  <a:solidFill>
                    <a:schemeClr val="bg1"/>
                  </a:solidFill>
                </a:rPr>
                <a:t>0,1</a:t>
              </a:r>
            </a:p>
          </p:txBody>
        </p:sp>
        <p:sp>
          <p:nvSpPr>
            <p:cNvPr id="264222" name="Rectangle 30"/>
            <p:cNvSpPr>
              <a:spLocks noChangeArrowheads="1"/>
            </p:cNvSpPr>
            <p:nvPr/>
          </p:nvSpPr>
          <p:spPr bwMode="auto">
            <a:xfrm>
              <a:off x="4128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23" name="Rectangle 31"/>
            <p:cNvSpPr>
              <a:spLocks noChangeArrowheads="1"/>
            </p:cNvSpPr>
            <p:nvPr/>
          </p:nvSpPr>
          <p:spPr bwMode="auto">
            <a:xfrm>
              <a:off x="4128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24" name="Rectangle 32"/>
            <p:cNvSpPr>
              <a:spLocks noChangeArrowheads="1"/>
            </p:cNvSpPr>
            <p:nvPr/>
          </p:nvSpPr>
          <p:spPr bwMode="auto">
            <a:xfrm>
              <a:off x="4416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25" name="Rectangle 33"/>
            <p:cNvSpPr>
              <a:spLocks noChangeArrowheads="1"/>
            </p:cNvSpPr>
            <p:nvPr/>
          </p:nvSpPr>
          <p:spPr bwMode="auto">
            <a:xfrm>
              <a:off x="4416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26" name="Rectangle 34"/>
            <p:cNvSpPr>
              <a:spLocks noChangeArrowheads="1"/>
            </p:cNvSpPr>
            <p:nvPr/>
          </p:nvSpPr>
          <p:spPr bwMode="auto">
            <a:xfrm>
              <a:off x="4416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27" name="Rectangle 35"/>
            <p:cNvSpPr>
              <a:spLocks noChangeArrowheads="1"/>
            </p:cNvSpPr>
            <p:nvPr/>
          </p:nvSpPr>
          <p:spPr bwMode="auto">
            <a:xfrm>
              <a:off x="4704" y="235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2,0</a:t>
              </a:r>
            </a:p>
          </p:txBody>
        </p:sp>
        <p:sp>
          <p:nvSpPr>
            <p:cNvPr id="264228" name="Rectangle 36"/>
            <p:cNvSpPr>
              <a:spLocks noChangeArrowheads="1"/>
            </p:cNvSpPr>
            <p:nvPr/>
          </p:nvSpPr>
          <p:spPr bwMode="auto">
            <a:xfrm>
              <a:off x="4704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29" name="Rectangle 37"/>
            <p:cNvSpPr>
              <a:spLocks noChangeArrowheads="1"/>
            </p:cNvSpPr>
            <p:nvPr/>
          </p:nvSpPr>
          <p:spPr bwMode="auto">
            <a:xfrm>
              <a:off x="4992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30" name="Rectangle 38"/>
            <p:cNvSpPr>
              <a:spLocks noChangeArrowheads="1"/>
            </p:cNvSpPr>
            <p:nvPr/>
          </p:nvSpPr>
          <p:spPr bwMode="auto">
            <a:xfrm>
              <a:off x="4992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31" name="Rectangle 39"/>
            <p:cNvSpPr>
              <a:spLocks noChangeArrowheads="1"/>
            </p:cNvSpPr>
            <p:nvPr/>
          </p:nvSpPr>
          <p:spPr bwMode="auto">
            <a:xfrm>
              <a:off x="4992" y="235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3,0</a:t>
              </a:r>
            </a:p>
          </p:txBody>
        </p:sp>
        <p:sp>
          <p:nvSpPr>
            <p:cNvPr id="264232" name="Rectangle 40"/>
            <p:cNvSpPr>
              <a:spLocks noChangeArrowheads="1"/>
            </p:cNvSpPr>
            <p:nvPr/>
          </p:nvSpPr>
          <p:spPr bwMode="auto">
            <a:xfrm>
              <a:off x="4704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33" name="Rectangle 41"/>
            <p:cNvSpPr>
              <a:spLocks noChangeArrowheads="1"/>
            </p:cNvSpPr>
            <p:nvPr/>
          </p:nvSpPr>
          <p:spPr bwMode="auto">
            <a:xfrm>
              <a:off x="4704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34" name="Rectangle 42"/>
            <p:cNvSpPr>
              <a:spLocks noChangeArrowheads="1"/>
            </p:cNvSpPr>
            <p:nvPr/>
          </p:nvSpPr>
          <p:spPr bwMode="auto">
            <a:xfrm>
              <a:off x="499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35" name="Rectangle 43"/>
            <p:cNvSpPr>
              <a:spLocks noChangeArrowheads="1"/>
            </p:cNvSpPr>
            <p:nvPr/>
          </p:nvSpPr>
          <p:spPr bwMode="auto">
            <a:xfrm>
              <a:off x="4128" y="1824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Nd</a:t>
              </a:r>
              <a:r>
                <a:rPr lang="en-US" baseline="-25000">
                  <a:solidFill>
                    <a:schemeClr val="bg1"/>
                  </a:solidFill>
                </a:rPr>
                <a:t>0,3</a:t>
              </a:r>
            </a:p>
          </p:txBody>
        </p:sp>
        <p:sp>
          <p:nvSpPr>
            <p:cNvPr id="264236" name="Rectangle 44"/>
            <p:cNvSpPr>
              <a:spLocks noChangeArrowheads="1"/>
            </p:cNvSpPr>
            <p:nvPr/>
          </p:nvSpPr>
          <p:spPr bwMode="auto">
            <a:xfrm>
              <a:off x="4416" y="1824"/>
              <a:ext cx="288" cy="288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Nd</a:t>
              </a:r>
              <a:r>
                <a:rPr lang="en-US" baseline="-25000">
                  <a:solidFill>
                    <a:schemeClr val="bg1"/>
                  </a:solidFill>
                </a:rPr>
                <a:t>1,3</a:t>
              </a:r>
            </a:p>
          </p:txBody>
        </p:sp>
        <p:sp>
          <p:nvSpPr>
            <p:cNvPr id="264237" name="Rectangle 45"/>
            <p:cNvSpPr>
              <a:spLocks noChangeArrowheads="1"/>
            </p:cNvSpPr>
            <p:nvPr/>
          </p:nvSpPr>
          <p:spPr bwMode="auto">
            <a:xfrm>
              <a:off x="4704" y="96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38" name="Rectangle 46"/>
            <p:cNvSpPr>
              <a:spLocks noChangeArrowheads="1"/>
            </p:cNvSpPr>
            <p:nvPr/>
          </p:nvSpPr>
          <p:spPr bwMode="auto">
            <a:xfrm>
              <a:off x="4416" y="1536"/>
              <a:ext cx="288" cy="288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Nd</a:t>
              </a:r>
              <a:r>
                <a:rPr lang="en-US" baseline="-25000">
                  <a:solidFill>
                    <a:schemeClr val="bg1"/>
                  </a:solidFill>
                </a:rPr>
                <a:t>1,2</a:t>
              </a:r>
            </a:p>
          </p:txBody>
        </p:sp>
        <p:sp>
          <p:nvSpPr>
            <p:cNvPr id="264239" name="Rectangle 47"/>
            <p:cNvSpPr>
              <a:spLocks noChangeArrowheads="1"/>
            </p:cNvSpPr>
            <p:nvPr/>
          </p:nvSpPr>
          <p:spPr bwMode="auto">
            <a:xfrm>
              <a:off x="4416" y="1248"/>
              <a:ext cx="288" cy="288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Nd</a:t>
              </a:r>
              <a:r>
                <a:rPr lang="en-US" baseline="-2500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264240" name="Rectangle 48"/>
            <p:cNvSpPr>
              <a:spLocks noChangeArrowheads="1"/>
            </p:cNvSpPr>
            <p:nvPr/>
          </p:nvSpPr>
          <p:spPr bwMode="auto">
            <a:xfrm>
              <a:off x="4416" y="960"/>
              <a:ext cx="288" cy="288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Nd</a:t>
              </a:r>
              <a:r>
                <a:rPr lang="en-US" baseline="-25000">
                  <a:solidFill>
                    <a:schemeClr val="bg1"/>
                  </a:solidFill>
                </a:rPr>
                <a:t>1,0</a:t>
              </a:r>
            </a:p>
          </p:txBody>
        </p:sp>
        <p:sp>
          <p:nvSpPr>
            <p:cNvPr id="264241" name="Rectangle 49"/>
            <p:cNvSpPr>
              <a:spLocks noChangeArrowheads="1"/>
            </p:cNvSpPr>
            <p:nvPr/>
          </p:nvSpPr>
          <p:spPr bwMode="auto">
            <a:xfrm>
              <a:off x="4128" y="96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Nd</a:t>
              </a:r>
              <a:r>
                <a:rPr lang="en-US" baseline="-25000">
                  <a:solidFill>
                    <a:schemeClr val="bg1"/>
                  </a:solidFill>
                </a:rPr>
                <a:t>0,0</a:t>
              </a:r>
            </a:p>
          </p:txBody>
        </p:sp>
        <p:sp>
          <p:nvSpPr>
            <p:cNvPr id="264242" name="Rectangle 50"/>
            <p:cNvSpPr>
              <a:spLocks noChangeArrowheads="1"/>
            </p:cNvSpPr>
            <p:nvPr/>
          </p:nvSpPr>
          <p:spPr bwMode="auto">
            <a:xfrm>
              <a:off x="4128" y="1248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Nd</a:t>
              </a:r>
              <a:r>
                <a:rPr lang="en-US" baseline="-25000">
                  <a:solidFill>
                    <a:schemeClr val="bg1"/>
                  </a:solidFill>
                </a:rPr>
                <a:t>0,1</a:t>
              </a:r>
            </a:p>
          </p:txBody>
        </p:sp>
        <p:sp>
          <p:nvSpPr>
            <p:cNvPr id="264243" name="Rectangle 51"/>
            <p:cNvSpPr>
              <a:spLocks noChangeArrowheads="1"/>
            </p:cNvSpPr>
            <p:nvPr/>
          </p:nvSpPr>
          <p:spPr bwMode="auto">
            <a:xfrm>
              <a:off x="4128" y="1536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Nd</a:t>
              </a:r>
              <a:r>
                <a:rPr lang="en-US" baseline="-25000">
                  <a:solidFill>
                    <a:schemeClr val="bg1"/>
                  </a:solidFill>
                </a:rPr>
                <a:t>0,2</a:t>
              </a:r>
            </a:p>
          </p:txBody>
        </p:sp>
        <p:sp>
          <p:nvSpPr>
            <p:cNvPr id="264244" name="Rectangle 52"/>
            <p:cNvSpPr>
              <a:spLocks noChangeArrowheads="1"/>
            </p:cNvSpPr>
            <p:nvPr/>
          </p:nvSpPr>
          <p:spPr bwMode="auto">
            <a:xfrm>
              <a:off x="4992" y="96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45" name="Rectangle 53"/>
            <p:cNvSpPr>
              <a:spLocks noChangeArrowheads="1"/>
            </p:cNvSpPr>
            <p:nvPr/>
          </p:nvSpPr>
          <p:spPr bwMode="auto">
            <a:xfrm>
              <a:off x="4704" y="1824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46" name="Rectangle 54"/>
            <p:cNvSpPr>
              <a:spLocks noChangeArrowheads="1"/>
            </p:cNvSpPr>
            <p:nvPr/>
          </p:nvSpPr>
          <p:spPr bwMode="auto">
            <a:xfrm>
              <a:off x="4704" y="153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47" name="Rectangle 55"/>
            <p:cNvSpPr>
              <a:spLocks noChangeArrowheads="1"/>
            </p:cNvSpPr>
            <p:nvPr/>
          </p:nvSpPr>
          <p:spPr bwMode="auto">
            <a:xfrm>
              <a:off x="4704" y="124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48" name="Rectangle 56"/>
            <p:cNvSpPr>
              <a:spLocks noChangeArrowheads="1"/>
            </p:cNvSpPr>
            <p:nvPr/>
          </p:nvSpPr>
          <p:spPr bwMode="auto">
            <a:xfrm>
              <a:off x="4992" y="1824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49" name="Rectangle 57"/>
            <p:cNvSpPr>
              <a:spLocks noChangeArrowheads="1"/>
            </p:cNvSpPr>
            <p:nvPr/>
          </p:nvSpPr>
          <p:spPr bwMode="auto">
            <a:xfrm>
              <a:off x="4992" y="153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50" name="Rectangle 58"/>
            <p:cNvSpPr>
              <a:spLocks noChangeArrowheads="1"/>
            </p:cNvSpPr>
            <p:nvPr/>
          </p:nvSpPr>
          <p:spPr bwMode="auto">
            <a:xfrm>
              <a:off x="4992" y="124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51" name="Rectangle 59"/>
            <p:cNvSpPr>
              <a:spLocks noChangeArrowheads="1"/>
            </p:cNvSpPr>
            <p:nvPr/>
          </p:nvSpPr>
          <p:spPr bwMode="auto">
            <a:xfrm>
              <a:off x="4416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Pd</a:t>
              </a:r>
              <a:r>
                <a:rPr lang="en-US" baseline="-2500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264252" name="Line 60"/>
            <p:cNvSpPr>
              <a:spLocks noChangeShapeType="1"/>
            </p:cNvSpPr>
            <p:nvPr/>
          </p:nvSpPr>
          <p:spPr bwMode="auto">
            <a:xfrm>
              <a:off x="4176" y="960"/>
              <a:ext cx="0" cy="144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53" name="Line 61"/>
            <p:cNvSpPr>
              <a:spLocks noChangeShapeType="1"/>
            </p:cNvSpPr>
            <p:nvPr/>
          </p:nvSpPr>
          <p:spPr bwMode="auto">
            <a:xfrm>
              <a:off x="2688" y="2400"/>
              <a:ext cx="1488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54" name="Rectangle 62"/>
            <p:cNvSpPr>
              <a:spLocks noChangeArrowheads="1"/>
            </p:cNvSpPr>
            <p:nvPr/>
          </p:nvSpPr>
          <p:spPr bwMode="auto">
            <a:xfrm>
              <a:off x="4128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0,2</a:t>
              </a:r>
              <a:endParaRPr lang="en-US"/>
            </a:p>
          </p:txBody>
        </p:sp>
        <p:sp>
          <p:nvSpPr>
            <p:cNvPr id="264255" name="Rectangle 63"/>
            <p:cNvSpPr>
              <a:spLocks noChangeArrowheads="1"/>
            </p:cNvSpPr>
            <p:nvPr/>
          </p:nvSpPr>
          <p:spPr bwMode="auto">
            <a:xfrm>
              <a:off x="4704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2,2</a:t>
              </a:r>
            </a:p>
          </p:txBody>
        </p:sp>
        <p:sp>
          <p:nvSpPr>
            <p:cNvPr id="264256" name="Rectangle 64"/>
            <p:cNvSpPr>
              <a:spLocks noChangeArrowheads="1"/>
            </p:cNvSpPr>
            <p:nvPr/>
          </p:nvSpPr>
          <p:spPr bwMode="auto">
            <a:xfrm>
              <a:off x="4992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3,2</a:t>
              </a:r>
            </a:p>
          </p:txBody>
        </p:sp>
        <p:sp>
          <p:nvSpPr>
            <p:cNvPr id="264257" name="Rectangle 65"/>
            <p:cNvSpPr>
              <a:spLocks noChangeArrowheads="1"/>
            </p:cNvSpPr>
            <p:nvPr/>
          </p:nvSpPr>
          <p:spPr bwMode="auto">
            <a:xfrm>
              <a:off x="4416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1,2</a:t>
              </a:r>
            </a:p>
          </p:txBody>
        </p:sp>
        <p:sp>
          <p:nvSpPr>
            <p:cNvPr id="264258" name="Rectangle 66"/>
            <p:cNvSpPr>
              <a:spLocks noChangeArrowheads="1"/>
            </p:cNvSpPr>
            <p:nvPr/>
          </p:nvSpPr>
          <p:spPr bwMode="auto">
            <a:xfrm>
              <a:off x="4992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3,1</a:t>
              </a:r>
            </a:p>
          </p:txBody>
        </p:sp>
        <p:sp>
          <p:nvSpPr>
            <p:cNvPr id="264259" name="Rectangle 67"/>
            <p:cNvSpPr>
              <a:spLocks noChangeArrowheads="1"/>
            </p:cNvSpPr>
            <p:nvPr/>
          </p:nvSpPr>
          <p:spPr bwMode="auto">
            <a:xfrm>
              <a:off x="4704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2,1</a:t>
              </a:r>
            </a:p>
          </p:txBody>
        </p:sp>
        <p:sp>
          <p:nvSpPr>
            <p:cNvPr id="264260" name="Rectangle 68"/>
            <p:cNvSpPr>
              <a:spLocks noChangeArrowheads="1"/>
            </p:cNvSpPr>
            <p:nvPr/>
          </p:nvSpPr>
          <p:spPr bwMode="auto">
            <a:xfrm>
              <a:off x="4128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61" name="Rectangle 69"/>
            <p:cNvSpPr>
              <a:spLocks noChangeArrowheads="1"/>
            </p:cNvSpPr>
            <p:nvPr/>
          </p:nvSpPr>
          <p:spPr bwMode="auto">
            <a:xfrm>
              <a:off x="4416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62" name="Rectangle 70"/>
            <p:cNvSpPr>
              <a:spLocks noChangeArrowheads="1"/>
            </p:cNvSpPr>
            <p:nvPr/>
          </p:nvSpPr>
          <p:spPr bwMode="auto">
            <a:xfrm>
              <a:off x="499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63" name="Rectangle 71"/>
            <p:cNvSpPr>
              <a:spLocks noChangeArrowheads="1"/>
            </p:cNvSpPr>
            <p:nvPr/>
          </p:nvSpPr>
          <p:spPr bwMode="auto">
            <a:xfrm>
              <a:off x="4704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64" name="Rectangle 72"/>
            <p:cNvSpPr>
              <a:spLocks noChangeArrowheads="1"/>
            </p:cNvSpPr>
            <p:nvPr/>
          </p:nvSpPr>
          <p:spPr bwMode="auto">
            <a:xfrm>
              <a:off x="4128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0,3</a:t>
              </a:r>
              <a:endParaRPr lang="en-US"/>
            </a:p>
          </p:txBody>
        </p:sp>
        <p:sp>
          <p:nvSpPr>
            <p:cNvPr id="264265" name="Rectangle 73"/>
            <p:cNvSpPr>
              <a:spLocks noChangeArrowheads="1"/>
            </p:cNvSpPr>
            <p:nvPr/>
          </p:nvSpPr>
          <p:spPr bwMode="auto">
            <a:xfrm>
              <a:off x="4704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2,3</a:t>
              </a:r>
            </a:p>
          </p:txBody>
        </p:sp>
        <p:sp>
          <p:nvSpPr>
            <p:cNvPr id="264266" name="Rectangle 74"/>
            <p:cNvSpPr>
              <a:spLocks noChangeArrowheads="1"/>
            </p:cNvSpPr>
            <p:nvPr/>
          </p:nvSpPr>
          <p:spPr bwMode="auto">
            <a:xfrm>
              <a:off x="499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3,3</a:t>
              </a:r>
            </a:p>
          </p:txBody>
        </p:sp>
        <p:sp>
          <p:nvSpPr>
            <p:cNvPr id="264267" name="Rectangle 75"/>
            <p:cNvSpPr>
              <a:spLocks noChangeArrowheads="1"/>
            </p:cNvSpPr>
            <p:nvPr/>
          </p:nvSpPr>
          <p:spPr bwMode="auto">
            <a:xfrm>
              <a:off x="4416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Pd</a:t>
              </a:r>
              <a:r>
                <a:rPr lang="en-US" baseline="-25000"/>
                <a:t>1,3</a:t>
              </a:r>
            </a:p>
          </p:txBody>
        </p:sp>
        <p:sp>
          <p:nvSpPr>
            <p:cNvPr id="264268" name="Line 76"/>
            <p:cNvSpPr>
              <a:spLocks noChangeShapeType="1"/>
            </p:cNvSpPr>
            <p:nvPr/>
          </p:nvSpPr>
          <p:spPr bwMode="auto">
            <a:xfrm>
              <a:off x="4512" y="960"/>
              <a:ext cx="0" cy="144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69" name="Line 77"/>
            <p:cNvSpPr>
              <a:spLocks noChangeShapeType="1"/>
            </p:cNvSpPr>
            <p:nvPr/>
          </p:nvSpPr>
          <p:spPr bwMode="auto">
            <a:xfrm>
              <a:off x="2688" y="2592"/>
              <a:ext cx="1824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70" name="Rectangle 78"/>
            <p:cNvSpPr>
              <a:spLocks noChangeArrowheads="1"/>
            </p:cNvSpPr>
            <p:nvPr/>
          </p:nvSpPr>
          <p:spPr bwMode="auto">
            <a:xfrm>
              <a:off x="4128" y="960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71" name="Rectangle 79"/>
            <p:cNvSpPr>
              <a:spLocks noChangeArrowheads="1"/>
            </p:cNvSpPr>
            <p:nvPr/>
          </p:nvSpPr>
          <p:spPr bwMode="auto">
            <a:xfrm>
              <a:off x="4704" y="960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72" name="Rectangle 80"/>
            <p:cNvSpPr>
              <a:spLocks noChangeArrowheads="1"/>
            </p:cNvSpPr>
            <p:nvPr/>
          </p:nvSpPr>
          <p:spPr bwMode="auto">
            <a:xfrm>
              <a:off x="4128" y="1536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73" name="Rectangle 81"/>
            <p:cNvSpPr>
              <a:spLocks noChangeArrowheads="1"/>
            </p:cNvSpPr>
            <p:nvPr/>
          </p:nvSpPr>
          <p:spPr bwMode="auto">
            <a:xfrm>
              <a:off x="4704" y="1536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74" name="Rectangle 82"/>
            <p:cNvSpPr>
              <a:spLocks noChangeArrowheads="1"/>
            </p:cNvSpPr>
            <p:nvPr/>
          </p:nvSpPr>
          <p:spPr bwMode="auto">
            <a:xfrm>
              <a:off x="2688" y="2352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75" name="Rectangle 83"/>
            <p:cNvSpPr>
              <a:spLocks noChangeArrowheads="1"/>
            </p:cNvSpPr>
            <p:nvPr/>
          </p:nvSpPr>
          <p:spPr bwMode="auto">
            <a:xfrm>
              <a:off x="3264" y="2352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76" name="Rectangle 84"/>
            <p:cNvSpPr>
              <a:spLocks noChangeArrowheads="1"/>
            </p:cNvSpPr>
            <p:nvPr/>
          </p:nvSpPr>
          <p:spPr bwMode="auto">
            <a:xfrm>
              <a:off x="2688" y="2928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77" name="Rectangle 85"/>
            <p:cNvSpPr>
              <a:spLocks noChangeArrowheads="1"/>
            </p:cNvSpPr>
            <p:nvPr/>
          </p:nvSpPr>
          <p:spPr bwMode="auto">
            <a:xfrm>
              <a:off x="3264" y="2928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4279" name="Rectangle 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Breaking Md and Nd into Tiles</a:t>
            </a:r>
          </a:p>
        </p:txBody>
      </p:sp>
      <p:sp>
        <p:nvSpPr>
          <p:cNvPr id="264281" name="Rectangle 8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Break up the inner product loop of each thread into phases</a:t>
            </a:r>
          </a:p>
          <a:p>
            <a:pPr>
              <a:lnSpc>
                <a:spcPct val="90000"/>
              </a:lnSpc>
            </a:pPr>
            <a:r>
              <a:rPr lang="en-US" sz="2400"/>
              <a:t>At the beginning of each phase, load the Md and Nd elements that everyone needs during the phase into shared memory</a:t>
            </a:r>
          </a:p>
          <a:p>
            <a:pPr>
              <a:lnSpc>
                <a:spcPct val="90000"/>
              </a:lnSpc>
            </a:pPr>
            <a:r>
              <a:rPr lang="en-US" sz="2400"/>
              <a:t>Everyone access the Md and Nd elements from the shared memory during the 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6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0B5CF-30D2-4079-8440-FB7221D0D4D4}" type="slidenum">
              <a:rPr lang="en-US"/>
              <a:pPr/>
              <a:t>6</a:t>
            </a:fld>
            <a:endParaRPr lang="en-US"/>
          </a:p>
        </p:txBody>
      </p:sp>
      <p:sp>
        <p:nvSpPr>
          <p:cNvPr id="265273" name="Rectangle 57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305800" cy="1143000"/>
          </a:xfrm>
        </p:spPr>
        <p:txBody>
          <a:bodyPr/>
          <a:lstStyle/>
          <a:p>
            <a:r>
              <a:rPr lang="en-US" sz="3600"/>
              <a:t>Each phase of a Thread Block uses one tile from Md and one from Nd</a:t>
            </a:r>
          </a:p>
        </p:txBody>
      </p:sp>
      <p:graphicFrame>
        <p:nvGraphicFramePr>
          <p:cNvPr id="265218" name="Group 2"/>
          <p:cNvGraphicFramePr>
            <a:graphicFrameLocks noGrp="1"/>
          </p:cNvGraphicFramePr>
          <p:nvPr>
            <p:ph idx="4294967295"/>
          </p:nvPr>
        </p:nvGraphicFramePr>
        <p:xfrm>
          <a:off x="381000" y="1066800"/>
          <a:ext cx="8763000" cy="4921252"/>
        </p:xfrm>
        <a:graphic>
          <a:graphicData uri="http://schemas.openxmlformats.org/drawingml/2006/table">
            <a:tbl>
              <a:tblPr/>
              <a:tblGrid>
                <a:gridCol w="609600"/>
                <a:gridCol w="990600"/>
                <a:gridCol w="990600"/>
                <a:gridCol w="1905000"/>
                <a:gridCol w="1066800"/>
                <a:gridCol w="990600"/>
                <a:gridCol w="22098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8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2,0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8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3,0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5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PdValue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PdValue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5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PdValue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3,1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PdValue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5268" name="Text Box 52"/>
          <p:cNvSpPr txBox="1">
            <a:spLocks noChangeArrowheads="1"/>
          </p:cNvSpPr>
          <p:nvPr/>
        </p:nvSpPr>
        <p:spPr bwMode="auto">
          <a:xfrm>
            <a:off x="990600" y="1066800"/>
            <a:ext cx="3505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	Phase 1</a:t>
            </a:r>
          </a:p>
        </p:txBody>
      </p:sp>
      <p:sp>
        <p:nvSpPr>
          <p:cNvPr id="265269" name="Text Box 53"/>
          <p:cNvSpPr txBox="1">
            <a:spLocks noChangeArrowheads="1"/>
          </p:cNvSpPr>
          <p:nvPr/>
        </p:nvSpPr>
        <p:spPr bwMode="auto">
          <a:xfrm>
            <a:off x="4800600" y="1066800"/>
            <a:ext cx="3505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	Phase 2</a:t>
            </a:r>
          </a:p>
        </p:txBody>
      </p:sp>
      <p:sp>
        <p:nvSpPr>
          <p:cNvPr id="265270" name="Line 54"/>
          <p:cNvSpPr>
            <a:spLocks noChangeShapeType="1"/>
          </p:cNvSpPr>
          <p:nvPr/>
        </p:nvSpPr>
        <p:spPr bwMode="auto">
          <a:xfrm>
            <a:off x="3886200" y="624840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71" name="Text Box 55"/>
          <p:cNvSpPr txBox="1">
            <a:spLocks noChangeArrowheads="1"/>
          </p:cNvSpPr>
          <p:nvPr/>
        </p:nvSpPr>
        <p:spPr bwMode="auto">
          <a:xfrm>
            <a:off x="3048000" y="6096000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time</a:t>
            </a:r>
          </a:p>
        </p:txBody>
      </p:sp>
      <p:sp>
        <p:nvSpPr>
          <p:cNvPr id="265274" name="Line 58"/>
          <p:cNvSpPr>
            <a:spLocks noChangeShapeType="1"/>
          </p:cNvSpPr>
          <p:nvPr/>
        </p:nvSpPr>
        <p:spPr bwMode="auto">
          <a:xfrm>
            <a:off x="1676400" y="4191000"/>
            <a:ext cx="13716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75" name="Line 59"/>
          <p:cNvSpPr>
            <a:spLocks noChangeShapeType="1"/>
          </p:cNvSpPr>
          <p:nvPr/>
        </p:nvSpPr>
        <p:spPr bwMode="auto">
          <a:xfrm>
            <a:off x="1676400" y="4191000"/>
            <a:ext cx="1371600" cy="1143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76" name="Line 60"/>
          <p:cNvSpPr>
            <a:spLocks noChangeShapeType="1"/>
          </p:cNvSpPr>
          <p:nvPr/>
        </p:nvSpPr>
        <p:spPr bwMode="auto">
          <a:xfrm>
            <a:off x="2590800" y="2895600"/>
            <a:ext cx="1219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77" name="Line 61"/>
          <p:cNvSpPr>
            <a:spLocks noChangeShapeType="1"/>
          </p:cNvSpPr>
          <p:nvPr/>
        </p:nvSpPr>
        <p:spPr bwMode="auto">
          <a:xfrm>
            <a:off x="2590800" y="2895600"/>
            <a:ext cx="1524000" cy="2438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E2974B-9E54-4FCB-A0FB-948AC420747D}" type="slidenum">
              <a:rPr lang="en-US"/>
              <a:pPr/>
              <a:t>7</a:t>
            </a:fld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r>
              <a:rPr lang="en-US"/>
              <a:t>Tiled Matrix Multiplication Kernel</a:t>
            </a: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686800" cy="6172200"/>
          </a:xfrm>
          <a:noFill/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600"/>
              <a:t>__global__ void MatrixMulKernel(float* Md, float* Nd, float* Pd, int Width)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600"/>
              <a:t>{</a:t>
            </a:r>
            <a:endParaRPr lang="en-US" sz="160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1.  __shared__</a:t>
            </a:r>
            <a:r>
              <a:rPr lang="en-US" sz="14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Mds[TILE_WIDTH][TILE_WIDTH];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2.  __shared__</a:t>
            </a:r>
            <a:r>
              <a:rPr lang="en-US" sz="14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Nds[TILE_WIDTH][TILE_WIDTH];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sz="14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3.  int bx = blockIdx.x;  int by = blockIdx.y;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4.  int tx = threadIdx.x; int ty = threadIdx.y;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sz="1400">
              <a:latin typeface="Courier New" pitchFamily="49" charset="0"/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// Identify the row and column of the Pd element to work on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5.  int Row = by * TILE_WIDTH + ty;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6.  int Col = bx * TILE_WIDTH + tx;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sz="7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7.   float Pvalue = 0;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// Loop over the Md and Nd tiles required to compute the Pd element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8.   for (int m = 0; m &lt; Width/TILE_WIDTH; ++m) {</a:t>
            </a:r>
            <a:endParaRPr lang="en-US" sz="1400">
              <a:latin typeface="Courier New" pitchFamily="49" charset="0"/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// Coolaborative loading of Md and Nd tiles into shared memory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9.	  Mds[ty][tx] = Md[Row*Width + (m*TILE_WIDTH + tx)];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10"/>
            </a:pP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 Nds[ty][tx] = Nd[Col + (m*TILE_WIDTH + ty)*Width];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10"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  __syncthreads();</a:t>
            </a:r>
          </a:p>
          <a:p>
            <a:pPr marL="1028700" lvl="1" indent="-457200">
              <a:lnSpc>
                <a:spcPct val="80000"/>
              </a:lnSpc>
            </a:pPr>
            <a:endParaRPr lang="en-US" sz="900">
              <a:latin typeface="Courier New" pitchFamily="49" charset="0"/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11.   for (int k = 0; k &lt; TILE_WIDTH; ++k)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12"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 Pvalue += Mds[ty][k] * Nds[k][tx];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12"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 Synchthreads();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12"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13.   Pd[Row*Width+Col] = Pvalue;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400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3C24F8-0F04-4D03-B4E1-AC0BB016B427}" type="slidenum">
              <a:rPr lang="en-US"/>
              <a:pPr/>
              <a:t>8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391400" cy="1066800"/>
          </a:xfrm>
        </p:spPr>
        <p:txBody>
          <a:bodyPr/>
          <a:lstStyle/>
          <a:p>
            <a:r>
              <a:rPr lang="en-US"/>
              <a:t>CUDA Code – Kernel Execution Configuration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8431213" cy="3963987"/>
          </a:xfrm>
          <a:noFill/>
        </p:spPr>
        <p:txBody>
          <a:bodyPr/>
          <a:lstStyle/>
          <a:p>
            <a:pPr marL="457200" indent="-457200">
              <a:buFontTx/>
              <a:buNone/>
            </a:pPr>
            <a:r>
              <a:rPr lang="en-US" sz="1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Setup the execution configuration</a:t>
            </a:r>
          </a:p>
          <a:p>
            <a:pPr marL="457200" indent="-457200">
              <a:buFontTx/>
              <a:buNone/>
            </a:pP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dim3 dimBlock(TILE_WIDTH, TILE_WIDTH);</a:t>
            </a:r>
          </a:p>
          <a:p>
            <a:pPr marL="457200" indent="-457200">
              <a:buFontTx/>
              <a:buNone/>
            </a:pP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dim3 dimGrid(Width  / TILE_WIDTH, </a:t>
            </a:r>
          </a:p>
          <a:p>
            <a:pPr marL="457200" indent="-457200">
              <a:buFontTx/>
              <a:buNone/>
            </a:pP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	   Width /  TILE_WIDTH);</a:t>
            </a:r>
          </a:p>
          <a:p>
            <a:pPr marL="457200" indent="-457200">
              <a:buFontTx/>
              <a:buNone/>
            </a:pPr>
            <a:endParaRPr lang="en-US" sz="2400" b="1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57200" indent="-457200">
              <a:buFontTx/>
              <a:buNone/>
            </a:pPr>
            <a:endParaRPr lang="en-US" sz="180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David Kirk/NVIDIA and Wen-mei W. Hwu, 2007-2009</a:t>
            </a:r>
          </a:p>
          <a:p>
            <a:r>
              <a:rPr lang="en-US"/>
              <a:t>ECE498AL, University of Illinois, Urbana 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F67D81-1F35-40C5-ABA0-F75287CCCF80}" type="slidenum">
              <a:rPr lang="en-US"/>
              <a:pPr/>
              <a:t>9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First-order Size Considerations in G80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4724400"/>
          </a:xfrm>
        </p:spPr>
        <p:txBody>
          <a:bodyPr/>
          <a:lstStyle/>
          <a:p>
            <a:r>
              <a:rPr lang="en-US" sz="2400"/>
              <a:t>Each </a:t>
            </a:r>
            <a:r>
              <a:rPr lang="en-US" sz="2400">
                <a:solidFill>
                  <a:schemeClr val="accent2"/>
                </a:solidFill>
              </a:rPr>
              <a:t>thread block</a:t>
            </a:r>
            <a:r>
              <a:rPr lang="en-US" sz="2400"/>
              <a:t> should have many threads</a:t>
            </a:r>
          </a:p>
          <a:p>
            <a:pPr lvl="1"/>
            <a:r>
              <a:rPr lang="en-US" sz="2000"/>
              <a:t>TILE_WIDTH of 16 gives 16*16 = 256 threads</a:t>
            </a:r>
          </a:p>
          <a:p>
            <a:pPr lvl="1"/>
            <a:endParaRPr lang="en-US" sz="2000"/>
          </a:p>
          <a:p>
            <a:r>
              <a:rPr lang="en-US" sz="2400"/>
              <a:t>There should be many thread blocks</a:t>
            </a:r>
          </a:p>
          <a:p>
            <a:pPr lvl="1"/>
            <a:r>
              <a:rPr lang="en-US" sz="2000"/>
              <a:t>A 1024*1024 Pd gives 64*64 = 4096 Thread Blocks</a:t>
            </a:r>
          </a:p>
          <a:p>
            <a:pPr lvl="1"/>
            <a:r>
              <a:rPr lang="en-US" sz="2000"/>
              <a:t>TILE_WIDTH of 16 gives each SM 3 blocks, 768 threads (full capacity) </a:t>
            </a:r>
          </a:p>
          <a:p>
            <a:pPr lvl="1"/>
            <a:endParaRPr lang="en-US" sz="2000"/>
          </a:p>
          <a:p>
            <a:r>
              <a:rPr lang="en-US" sz="2400"/>
              <a:t>Each thread block perform 2*256 = 512 float loads from global memory for 256 * (2*16) = 8,192 mul/add operations. </a:t>
            </a:r>
          </a:p>
          <a:p>
            <a:pPr lvl="1"/>
            <a:r>
              <a:rPr lang="en-US" sz="2000"/>
              <a:t>Memory bandwidth no longer a limiting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42048</TotalTime>
  <Words>1401</Words>
  <Application>Microsoft PowerPoint</Application>
  <PresentationFormat>On-screen Show (4:3)</PresentationFormat>
  <Paragraphs>385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Times New Roman</vt:lpstr>
      <vt:lpstr>Arial</vt:lpstr>
      <vt:lpstr>Palatino</vt:lpstr>
      <vt:lpstr>굴림</vt:lpstr>
      <vt:lpstr>Courier New</vt:lpstr>
      <vt:lpstr>新細明體</vt:lpstr>
      <vt:lpstr>Arial Unicode MS</vt:lpstr>
      <vt:lpstr>Default Design</vt:lpstr>
      <vt:lpstr>Microsoft Visio Drawing</vt:lpstr>
      <vt:lpstr>ECE 498AL  Programming Massively Parallel Processors   Lecture 6: CUDA Memories Part 2</vt:lpstr>
      <vt:lpstr>Tiled Multiply</vt:lpstr>
      <vt:lpstr>A Small Example</vt:lpstr>
      <vt:lpstr>Every Md and Nd Element is used exactly twice in generating a 2X2 tile of P</vt:lpstr>
      <vt:lpstr>Breaking Md and Nd into Tiles</vt:lpstr>
      <vt:lpstr>Each phase of a Thread Block uses one tile from Md and one from Nd</vt:lpstr>
      <vt:lpstr>Tiled Matrix Multiplication Kernel</vt:lpstr>
      <vt:lpstr>CUDA Code – Kernel Execution Configuration</vt:lpstr>
      <vt:lpstr>First-order Size Considerations in G80</vt:lpstr>
      <vt:lpstr>Tiled Multiply</vt:lpstr>
      <vt:lpstr>G80 Shared Memory and Threading</vt:lpstr>
      <vt:lpstr>Tiled Matrix Multiplication Kernel</vt:lpstr>
      <vt:lpstr>Tiling Size Effects</vt:lpstr>
      <vt:lpstr>Summary- Typical Structure of a CUDA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VuVanThieu</dc:creator>
  <cp:lastModifiedBy>VuVanThieu</cp:lastModifiedBy>
  <cp:revision>129</cp:revision>
  <dcterms:created xsi:type="dcterms:W3CDTF">1601-01-01T00:00:00Z</dcterms:created>
  <dcterms:modified xsi:type="dcterms:W3CDTF">2016-01-12T09:07:23Z</dcterms:modified>
</cp:coreProperties>
</file>