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64" r:id="rId4"/>
    <p:sldId id="365" r:id="rId5"/>
    <p:sldId id="366" r:id="rId6"/>
    <p:sldId id="367" r:id="rId7"/>
    <p:sldId id="368" r:id="rId8"/>
    <p:sldId id="339" r:id="rId9"/>
    <p:sldId id="338" r:id="rId10"/>
    <p:sldId id="354" r:id="rId11"/>
    <p:sldId id="361" r:id="rId12"/>
    <p:sldId id="369" r:id="rId13"/>
    <p:sldId id="362" r:id="rId14"/>
    <p:sldId id="346" r:id="rId15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98" autoAdjust="0"/>
    <p:restoredTop sz="92677" autoAdjust="0"/>
  </p:normalViewPr>
  <p:slideViewPr>
    <p:cSldViewPr>
      <p:cViewPr varScale="1">
        <p:scale>
          <a:sx n="67" d="100"/>
          <a:sy n="67" d="100"/>
        </p:scale>
        <p:origin x="-145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D9C2A38-8C44-446C-8F14-69D36BD841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4F265898-DF43-44FE-BE07-9182FF0AE6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9DC45-13ED-45FF-BD8A-03B2E64EB411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5388" y="695325"/>
            <a:ext cx="4633912" cy="3475038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2138"/>
            <a:ext cx="5153025" cy="4171950"/>
          </a:xfrm>
        </p:spPr>
        <p:txBody>
          <a:bodyPr/>
          <a:lstStyle/>
          <a:p>
            <a:r>
              <a:rPr lang="en-US" altLang="zh-TW"/>
              <a:t>Mention that we’re limited from large tile sizes by thread context maximums.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D5593-BD56-4870-81E3-0FCC3DEA0149}" type="slidenum">
              <a:rPr lang="en-US"/>
              <a:pPr/>
              <a:t>14</a:t>
            </a:fld>
            <a:endParaRPr lang="en-US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A0D489-6078-4F3C-BA95-8AD6075E5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1C924-AFD5-4908-8AFF-77B4B11A0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AB472-2A5E-4BA1-8EA9-79F86AF386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AFBD23-2799-4CF8-A656-F3DFB124C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C4C563-5C27-4CF2-B32E-29BCA9FB5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4E3A52B-D90A-4D22-A070-676B367EF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44B56F-5513-459E-A5DF-73C1FA2A5A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2663DF-2BED-4DF8-AEFA-101CC30C58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445A39-B046-47D7-940B-F6BC9A774C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2E2C4-5E58-4143-9B65-F49FFD680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B49634-3C43-4286-AFCD-77D21599C0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85FC9-56FC-49D0-A4B0-98F6D0653D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9AF01-21E5-408E-BC4A-2EFB2D62D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ED1A0B-A191-4265-A199-4A60631E3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D17C4C48-42E8-464A-9D17-6E9B3BD6B5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CD97E-C178-4250-9711-82BBBAE6FC0F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r>
              <a:rPr lang="en-US" sz="3200"/>
              <a:t>ECE 498AL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3200"/>
              <a:t>Programming Massively Parallel Processors</a:t>
            </a:r>
            <a:r>
              <a:rPr lang="en-US" sz="3600"/>
              <a:t/>
            </a:r>
            <a:br>
              <a:rPr lang="en-US" sz="3600"/>
            </a:br>
            <a:r>
              <a:rPr lang="en-US" altLang="ko-KR" sz="3200">
                <a:ea typeface="굴림" pitchFamily="34" charset="-127"/>
              </a:rPr>
              <a:t/>
            </a:r>
            <a:br>
              <a:rPr lang="en-US" altLang="ko-KR" sz="3200">
                <a:ea typeface="굴림" pitchFamily="34" charset="-127"/>
              </a:rPr>
            </a:br>
            <a:r>
              <a:rPr lang="en-US"/>
              <a:t/>
            </a:r>
            <a:br>
              <a:rPr lang="en-US"/>
            </a:br>
            <a:r>
              <a:rPr lang="en-US" sz="3600"/>
              <a:t>Lecture 6:</a:t>
            </a:r>
            <a:r>
              <a:rPr lang="en-US"/>
              <a:t> CUDA Memories</a:t>
            </a:r>
            <a:br>
              <a:rPr lang="en-US"/>
            </a:br>
            <a:r>
              <a:rPr lang="en-US"/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A6849-75CA-4408-BA60-F51DF4BC21B3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4678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8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79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4680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0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1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24682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24682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2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2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4682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3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3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24684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24684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4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4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4684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5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5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4686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1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46873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r>
              <a:rPr lang="en-US"/>
              <a:t>Tiled Multiply</a:t>
            </a:r>
          </a:p>
        </p:txBody>
      </p:sp>
      <p:sp>
        <p:nvSpPr>
          <p:cNvPr id="246874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/>
            <a:r>
              <a:rPr lang="en-US"/>
              <a:t>Each </a:t>
            </a:r>
            <a:r>
              <a:rPr lang="en-US">
                <a:solidFill>
                  <a:srgbClr val="FFCC00"/>
                </a:solidFill>
              </a:rPr>
              <a:t>block</a:t>
            </a:r>
            <a:r>
              <a:rPr lang="en-US"/>
              <a:t> computes one square sub-matrix Pd</a:t>
            </a:r>
            <a:r>
              <a:rPr lang="en-US" baseline="-25000"/>
              <a:t>sub </a:t>
            </a:r>
            <a:r>
              <a:rPr lang="en-US"/>
              <a:t>of size </a:t>
            </a:r>
            <a:r>
              <a:rPr lang="en-US" sz="2400"/>
              <a:t>TILE_WIDTH</a:t>
            </a:r>
            <a:endParaRPr lang="en-US" sz="2400" baseline="-25000"/>
          </a:p>
          <a:p>
            <a:pPr marL="457200" indent="-457200"/>
            <a:r>
              <a:rPr lang="en-US"/>
              <a:t>Each </a:t>
            </a:r>
            <a:r>
              <a:rPr lang="en-US">
                <a:solidFill>
                  <a:srgbClr val="FF6600"/>
                </a:solidFill>
              </a:rPr>
              <a:t>thread</a:t>
            </a:r>
            <a:r>
              <a:rPr lang="en-US"/>
              <a:t> computes one element of Pd</a:t>
            </a:r>
            <a:r>
              <a:rPr lang="en-US" baseline="-25000"/>
              <a:t>sub</a:t>
            </a:r>
          </a:p>
        </p:txBody>
      </p:sp>
      <p:sp>
        <p:nvSpPr>
          <p:cNvPr id="246875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76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77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78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246879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0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46881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bx</a:t>
            </a:r>
          </a:p>
        </p:txBody>
      </p:sp>
      <p:sp>
        <p:nvSpPr>
          <p:cNvPr id="246882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3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by</a:t>
            </a:r>
          </a:p>
        </p:txBody>
      </p:sp>
      <p:sp>
        <p:nvSpPr>
          <p:cNvPr id="246884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5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46886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7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D484C-7EDF-4D29-B423-D16B465ECDF4}" type="slidenum">
              <a:rPr lang="en-US"/>
              <a:pPr/>
              <a:t>11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r>
              <a:rPr lang="en-US" altLang="zh-TW" sz="3600">
                <a:ea typeface="新細明體" pitchFamily="16" charset="-120"/>
              </a:rPr>
              <a:t>G80 Shared Memory and Threading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6" charset="-120"/>
              </a:rPr>
              <a:t>Each SM in G80 has 16KB shared memory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SM size is implementation dependent!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For TILE_WIDTH = 16, each thread block uses 2*256*4B = 2KB of shared memory. 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shared memory can potentially have up to 8 Thread Blocks actively executing </a:t>
            </a:r>
          </a:p>
          <a:p>
            <a:pPr lvl="2">
              <a:lnSpc>
                <a:spcPct val="90000"/>
              </a:lnSpc>
            </a:pPr>
            <a:r>
              <a:rPr lang="en-US" altLang="zh-TW" sz="1600">
                <a:ea typeface="新細明體" pitchFamily="16" charset="-120"/>
              </a:rPr>
              <a:t>This allows up to 8*512 = 4,096 pending loads. (2 per thread, 256 threads per block)</a:t>
            </a:r>
          </a:p>
          <a:p>
            <a:pPr lvl="2">
              <a:lnSpc>
                <a:spcPct val="90000"/>
              </a:lnSpc>
            </a:pPr>
            <a:r>
              <a:rPr lang="en-US" altLang="zh-TW" sz="1600">
                <a:ea typeface="新細明體" pitchFamily="16" charset="-120"/>
              </a:rPr>
              <a:t>The threading model limits the number of thread blocks to 3 so shared memory is not the limiting factor here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next TILE_WIDTH 32 would lead to 2*32*32*4B= 8KB shared memory usage per thread block, allowing only up to two thread blocks active at the same time</a:t>
            </a:r>
          </a:p>
          <a:p>
            <a:pPr lvl="1">
              <a:lnSpc>
                <a:spcPct val="90000"/>
              </a:lnSpc>
            </a:pPr>
            <a:endParaRPr lang="en-US" altLang="zh-TW" sz="1800">
              <a:ea typeface="新細明體" pitchFamily="16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6" charset="-120"/>
              </a:rPr>
              <a:t>Using 16x16 tiling, we reduce the accesses to the global memory by a factor of 16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86.4B/s bandwidth can now support (86.4/4)*16 = 347.6 GFLOPS!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24AAD-F8BE-4169-AFBF-055D0E511D8B}" type="slidenum">
              <a:rPr lang="en-US"/>
              <a:pPr/>
              <a:t>12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/>
              <a:t>Tiled Matrix Multiplication Kernel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__global__ void MatrixMulKernel(float* Md, float* Nd, float* Pd, int Width)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{</a:t>
            </a:r>
            <a:endParaRPr lang="en-US" sz="16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Mds[TILE_WIDTH][TILE_WIDTH];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Nds[TILE_WIDTH][TILE_WIDTH];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3.  int bx = blockIdx.x;  int by = blockIdx.y;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4.  int tx = threadIdx.x; int ty = threadIdx.y;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Identify the row and column of the Pd element to work on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5.  int Row = by * TILE_WIDTH + ty;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6.  int Col = bx * TILE_WIDTH + tx;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7.   float Pvalue = 0;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// Loop over the Md and Nd tiles required to compute the Pd element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8.   for (int m = 0; m &lt; Width/TILE_WIDTH; ++m) {</a:t>
            </a: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Coolaborative loading of Md and Nd tiles into shared memory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9.	  Mds[ty][tx] = Md[Row*Width + (m*TILE_WIDTH + tx)];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Nds[ty][tx] = Nd[Col + (m*TILE_WIDTH + ty)*Width];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__syncthreads();</a:t>
            </a:r>
          </a:p>
          <a:p>
            <a:pPr marL="1028700" lvl="1" indent="-457200">
              <a:lnSpc>
                <a:spcPct val="80000"/>
              </a:lnSpc>
            </a:pPr>
            <a:endParaRPr lang="en-US" sz="9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11.   for (int k = 0; k &lt; TILE_WIDTH; ++k)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Pvalue += Mds[ty][k] * Nds[k][tx];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Synchthreads();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13.   Pd[Row*Width+Col] = Pvalue;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67C3A-3FAF-428D-8E40-9C432B0D2226}" type="slidenum">
              <a:rPr lang="en-US"/>
              <a:pPr/>
              <a:t>13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6" charset="-120"/>
              </a:rPr>
              <a:t>Tiling Size Effects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838200" y="2133600"/>
          <a:ext cx="7265988" cy="3732213"/>
        </p:xfrm>
        <a:graphic>
          <a:graphicData uri="http://schemas.openxmlformats.org/presentationml/2006/ole">
            <p:oleObj spid="_x0000_s259075" name="Visio" r:id="rId4" imgW="6775647" imgH="37851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02B199-94A9-45F6-8D8A-6AD95A886492}" type="slidenum">
              <a:rPr lang="en-US"/>
              <a:pPr/>
              <a:t>14</a:t>
            </a:fld>
            <a:endParaRPr lang="en-US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990600" y="4724400"/>
            <a:ext cx="6781800" cy="533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096000" y="2971800"/>
            <a:ext cx="13716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5867400" y="3276600"/>
            <a:ext cx="13716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990600" y="1295400"/>
            <a:ext cx="52578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Global variables declaration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__host__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__device__... __global__, __constant__, __texture__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Function prototypes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__global__ void kernelOne(…)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float handyFunction(…)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Main ()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allocate memory space on the device – cudaMalloc(&amp;d_GlblVarPtr, bytes 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transfer data from host to device – cudaMemCpy(d_GlblVarPtr, h_Gl…)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execution configuration setup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kernel call – kernelOne&lt;&lt;&lt;execution configuration&gt;&gt;&gt;( args… );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transfer results from device to host – cudaMemCpy(h_GlblVarPtr,…)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optional: compare against golden (host computed) solution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Kernel – void kernelOne(type args,…)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variables declaration -  __local__, __shared__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automatic variables</a:t>
            </a:r>
            <a:r>
              <a:rPr lang="en-US" sz="1400">
                <a:latin typeface="Arial Unicode MS" pitchFamily="34" charset="-128"/>
              </a:rPr>
              <a:t> transparently assigned to registers or local memory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syncthreads()…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Other functions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float handyFunction(int inVar…);										</a:t>
            </a:r>
          </a:p>
          <a:p>
            <a:pPr>
              <a:lnSpc>
                <a:spcPct val="80000"/>
              </a:lnSpc>
            </a:pPr>
            <a:endParaRPr lang="en-US" sz="1600">
              <a:latin typeface="Arial Unicode MS" pitchFamily="34" charset="-128"/>
            </a:endParaRPr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r>
              <a:rPr lang="en-US"/>
              <a:t>Summary- Typical Structure of a CUDA Program</a:t>
            </a:r>
          </a:p>
        </p:txBody>
      </p:sp>
      <p:sp>
        <p:nvSpPr>
          <p:cNvPr id="234504" name="AutoShape 8"/>
          <p:cNvSpPr>
            <a:spLocks noChangeArrowheads="1"/>
          </p:cNvSpPr>
          <p:nvPr/>
        </p:nvSpPr>
        <p:spPr bwMode="auto">
          <a:xfrm rot="15914182">
            <a:off x="7728744" y="3548856"/>
            <a:ext cx="688975" cy="296863"/>
          </a:xfrm>
          <a:prstGeom prst="curvedUpArrow">
            <a:avLst>
              <a:gd name="adj1" fmla="val 46417"/>
              <a:gd name="adj2" fmla="val 928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8153400" y="37338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repeat</a:t>
            </a:r>
          </a:p>
          <a:p>
            <a:r>
              <a:rPr lang="en-US"/>
              <a:t>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94E87-59C3-4EA7-BBAA-E6EF1BC0B118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24348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0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4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5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6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7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24281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2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4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5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7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8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0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91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2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3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4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5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6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7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8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99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0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224301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224302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03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04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24305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06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7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8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9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0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1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12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13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15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6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7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224318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224319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20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21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2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3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24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5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24326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7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8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9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0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31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32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33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4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5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6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7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8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9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40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41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24342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3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4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5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6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347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89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7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r>
              <a:rPr lang="en-US"/>
              <a:t>Tiled Multiply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/>
            <a:r>
              <a:rPr lang="en-US"/>
              <a:t>Break up the execution of the kernel into phases so that the data accesses in each phase is focused on one subset (tile) of Md and Nd</a:t>
            </a:r>
          </a:p>
        </p:txBody>
      </p:sp>
      <p:sp>
        <p:nvSpPr>
          <p:cNvPr id="224314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877125-199E-4C0E-9EC8-F62FEE9C1ABB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7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8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1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3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</a:t>
            </a:r>
            <a:r>
              <a:rPr lang="en-US" baseline="-25000">
                <a:solidFill>
                  <a:schemeClr val="bg1"/>
                </a:solidFill>
              </a:rPr>
              <a:t>,0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2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2,0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1,0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0,0</a:t>
            </a: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3,0</a:t>
            </a: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</a:t>
            </a:r>
            <a:r>
              <a:rPr lang="en-US" baseline="-2500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7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2,0</a:t>
            </a:r>
          </a:p>
        </p:txBody>
      </p:sp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3,0</a:t>
            </a:r>
          </a:p>
        </p:txBody>
      </p:sp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19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26219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26219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9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6219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20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0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0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0,2</a:t>
            </a:r>
            <a:endParaRPr lang="en-US"/>
          </a:p>
        </p:txBody>
      </p:sp>
      <p:sp>
        <p:nvSpPr>
          <p:cNvPr id="26220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2,2</a:t>
            </a:r>
          </a:p>
        </p:txBody>
      </p:sp>
      <p:sp>
        <p:nvSpPr>
          <p:cNvPr id="26220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3,2</a:t>
            </a:r>
          </a:p>
        </p:txBody>
      </p:sp>
      <p:sp>
        <p:nvSpPr>
          <p:cNvPr id="26220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1,2</a:t>
            </a:r>
          </a:p>
        </p:txBody>
      </p:sp>
      <p:sp>
        <p:nvSpPr>
          <p:cNvPr id="26221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3,1</a:t>
            </a:r>
          </a:p>
        </p:txBody>
      </p:sp>
      <p:sp>
        <p:nvSpPr>
          <p:cNvPr id="26221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2,1</a:t>
            </a:r>
          </a:p>
        </p:txBody>
      </p:sp>
      <p:sp>
        <p:nvSpPr>
          <p:cNvPr id="26221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0,3</a:t>
            </a:r>
            <a:endParaRPr lang="en-US"/>
          </a:p>
        </p:txBody>
      </p:sp>
      <p:sp>
        <p:nvSpPr>
          <p:cNvPr id="26221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2,3</a:t>
            </a:r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3,3</a:t>
            </a:r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1,3</a:t>
            </a:r>
          </a:p>
        </p:txBody>
      </p:sp>
      <p:sp>
        <p:nvSpPr>
          <p:cNvPr id="26222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2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A70D6-53D4-4AE4-A771-1F2C50D6B1F7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sz="3600"/>
              <a:t>Every Md and Nd Element is used exactly twice in generating a 2X2 tile of P</a:t>
            </a: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ph idx="1"/>
          </p:nvPr>
        </p:nvGraphicFramePr>
        <p:xfrm>
          <a:off x="1676400" y="1676400"/>
          <a:ext cx="6446838" cy="4572000"/>
        </p:xfrm>
        <a:graphic>
          <a:graphicData uri="http://schemas.openxmlformats.org/drawingml/2006/table">
            <a:tbl>
              <a:tblPr/>
              <a:tblGrid>
                <a:gridCol w="1524000"/>
                <a:gridCol w="1630363"/>
                <a:gridCol w="1646237"/>
                <a:gridCol w="1646238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3" name="Oval 35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4" name="Oval 36"/>
          <p:cNvSpPr>
            <a:spLocks noChangeArrowheads="1"/>
          </p:cNvSpPr>
          <p:nvPr/>
        </p:nvSpPr>
        <p:spPr bwMode="auto">
          <a:xfrm>
            <a:off x="73914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5" name="Oval 37"/>
          <p:cNvSpPr>
            <a:spLocks noChangeArrowheads="1"/>
          </p:cNvSpPr>
          <p:nvPr/>
        </p:nvSpPr>
        <p:spPr bwMode="auto">
          <a:xfrm>
            <a:off x="3276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Oval 3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1371600" y="2286000"/>
            <a:ext cx="0" cy="3124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8" name="Text Box 40"/>
          <p:cNvSpPr txBox="1">
            <a:spLocks noChangeArrowheads="1"/>
          </p:cNvSpPr>
          <p:nvPr/>
        </p:nvSpPr>
        <p:spPr bwMode="auto">
          <a:xfrm>
            <a:off x="381000" y="3505200"/>
            <a:ext cx="1047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Access</a:t>
            </a:r>
          </a:p>
          <a:p>
            <a:pPr algn="ctr"/>
            <a:r>
              <a:rPr lang="en-US" sz="2400"/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0A927E-E52B-400E-BAAB-0788C54F1141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64194" name="Group 2"/>
          <p:cNvGrpSpPr>
            <a:grpSpLocks/>
          </p:cNvGrpSpPr>
          <p:nvPr/>
        </p:nvGrpSpPr>
        <p:grpSpPr bwMode="auto">
          <a:xfrm>
            <a:off x="4648200" y="1752600"/>
            <a:ext cx="4114800" cy="4038600"/>
            <a:chOff x="2688" y="960"/>
            <a:chExt cx="2592" cy="2544"/>
          </a:xfrm>
        </p:grpSpPr>
        <p:sp>
          <p:nvSpPr>
            <p:cNvPr id="264195" name="AutoShape 3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6" name="AutoShape 4"/>
            <p:cNvSpPr>
              <a:spLocks noChangeArrowheads="1"/>
            </p:cNvSpPr>
            <p:nvPr/>
          </p:nvSpPr>
          <p:spPr bwMode="auto">
            <a:xfrm rot="10800000">
              <a:off x="4416" y="2640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7" name="AutoShape 5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8" name="AutoShape 6"/>
            <p:cNvSpPr>
              <a:spLocks noChangeArrowheads="1"/>
            </p:cNvSpPr>
            <p:nvPr/>
          </p:nvSpPr>
          <p:spPr bwMode="auto">
            <a:xfrm rot="10800000">
              <a:off x="4128" y="2640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9" name="AutoShape 7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0" name="AutoShape 8"/>
            <p:cNvSpPr>
              <a:spLocks noChangeArrowheads="1"/>
            </p:cNvSpPr>
            <p:nvPr/>
          </p:nvSpPr>
          <p:spPr bwMode="auto">
            <a:xfrm rot="10800000">
              <a:off x="4128" y="2352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1" name="AutoShape 9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2" name="AutoShape 10"/>
            <p:cNvSpPr>
              <a:spLocks noChangeArrowheads="1"/>
            </p:cNvSpPr>
            <p:nvPr/>
          </p:nvSpPr>
          <p:spPr bwMode="auto">
            <a:xfrm rot="10800000">
              <a:off x="4416" y="2352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</a:t>
              </a:r>
              <a:r>
                <a:rPr lang="en-US" baseline="-25000">
                  <a:solidFill>
                    <a:schemeClr val="bg1"/>
                  </a:solidFill>
                </a:rPr>
                <a:t>,0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204" name="Rectangle 12"/>
            <p:cNvSpPr>
              <a:spLocks noChangeArrowheads="1"/>
            </p:cNvSpPr>
            <p:nvPr/>
          </p:nvSpPr>
          <p:spPr bwMode="auto">
            <a:xfrm>
              <a:off x="268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297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3264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2,0</a:t>
              </a:r>
            </a:p>
          </p:txBody>
        </p:sp>
        <p:sp>
          <p:nvSpPr>
            <p:cNvPr id="264207" name="Rectangle 15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2976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1,0</a:t>
              </a:r>
            </a:p>
          </p:txBody>
        </p:sp>
        <p:sp>
          <p:nvSpPr>
            <p:cNvPr id="264210" name="Rectangle 18"/>
            <p:cNvSpPr>
              <a:spLocks noChangeArrowheads="1"/>
            </p:cNvSpPr>
            <p:nvPr/>
          </p:nvSpPr>
          <p:spPr bwMode="auto">
            <a:xfrm>
              <a:off x="2688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0,0</a:t>
              </a:r>
            </a:p>
          </p:txBody>
        </p:sp>
        <p:sp>
          <p:nvSpPr>
            <p:cNvPr id="264211" name="Rectangle 19"/>
            <p:cNvSpPr>
              <a:spLocks noChangeArrowheads="1"/>
            </p:cNvSpPr>
            <p:nvPr/>
          </p:nvSpPr>
          <p:spPr bwMode="auto">
            <a:xfrm>
              <a:off x="2688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268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3,0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326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326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3264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264217" name="Rectangle 25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</a:t>
              </a:r>
              <a:r>
                <a:rPr lang="en-US" baseline="-25000">
                  <a:solidFill>
                    <a:schemeClr val="bg1"/>
                  </a:solidFill>
                </a:rPr>
                <a:t>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218" name="Rectangle 26"/>
            <p:cNvSpPr>
              <a:spLocks noChangeArrowheads="1"/>
            </p:cNvSpPr>
            <p:nvPr/>
          </p:nvSpPr>
          <p:spPr bwMode="auto">
            <a:xfrm>
              <a:off x="355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9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264221" name="Rectangle 29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7" name="Rectangle 35"/>
            <p:cNvSpPr>
              <a:spLocks noChangeArrowheads="1"/>
            </p:cNvSpPr>
            <p:nvPr/>
          </p:nvSpPr>
          <p:spPr bwMode="auto">
            <a:xfrm>
              <a:off x="4704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2,0</a:t>
              </a:r>
            </a:p>
          </p:txBody>
        </p:sp>
        <p:sp>
          <p:nvSpPr>
            <p:cNvPr id="264228" name="Rectangle 36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9" name="Rectangle 37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0" name="Rectangle 38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1" name="Rectangle 39"/>
            <p:cNvSpPr>
              <a:spLocks noChangeArrowheads="1"/>
            </p:cNvSpPr>
            <p:nvPr/>
          </p:nvSpPr>
          <p:spPr bwMode="auto">
            <a:xfrm>
              <a:off x="4992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3,0</a:t>
              </a:r>
            </a:p>
          </p:txBody>
        </p:sp>
        <p:sp>
          <p:nvSpPr>
            <p:cNvPr id="264232" name="Rectangle 40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3" name="Rectangle 4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4" name="Rectangle 42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5" name="Rectangle 43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264236" name="Rectangle 44"/>
            <p:cNvSpPr>
              <a:spLocks noChangeArrowheads="1"/>
            </p:cNvSpPr>
            <p:nvPr/>
          </p:nvSpPr>
          <p:spPr bwMode="auto">
            <a:xfrm>
              <a:off x="4416" y="1824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264237" name="Rectangle 45"/>
            <p:cNvSpPr>
              <a:spLocks noChangeArrowheads="1"/>
            </p:cNvSpPr>
            <p:nvPr/>
          </p:nvSpPr>
          <p:spPr bwMode="auto">
            <a:xfrm>
              <a:off x="4704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8" name="Rectangle 46"/>
            <p:cNvSpPr>
              <a:spLocks noChangeArrowheads="1"/>
            </p:cNvSpPr>
            <p:nvPr/>
          </p:nvSpPr>
          <p:spPr bwMode="auto">
            <a:xfrm>
              <a:off x="4416" y="1536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264239" name="Rectangle 47"/>
            <p:cNvSpPr>
              <a:spLocks noChangeArrowheads="1"/>
            </p:cNvSpPr>
            <p:nvPr/>
          </p:nvSpPr>
          <p:spPr bwMode="auto">
            <a:xfrm>
              <a:off x="4416" y="1248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40" name="Rectangle 48"/>
            <p:cNvSpPr>
              <a:spLocks noChangeArrowheads="1"/>
            </p:cNvSpPr>
            <p:nvPr/>
          </p:nvSpPr>
          <p:spPr bwMode="auto">
            <a:xfrm>
              <a:off x="4416" y="960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264241" name="Rectangle 49"/>
            <p:cNvSpPr>
              <a:spLocks noChangeArrowheads="1"/>
            </p:cNvSpPr>
            <p:nvPr/>
          </p:nvSpPr>
          <p:spPr bwMode="auto">
            <a:xfrm>
              <a:off x="4128" y="96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264242" name="Rectangle 50"/>
            <p:cNvSpPr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43" name="Rectangle 51"/>
            <p:cNvSpPr>
              <a:spLocks noChangeArrowheads="1"/>
            </p:cNvSpPr>
            <p:nvPr/>
          </p:nvSpPr>
          <p:spPr bwMode="auto">
            <a:xfrm>
              <a:off x="4128" y="1536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4992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4704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4704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499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992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992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52" name="Line 60"/>
            <p:cNvSpPr>
              <a:spLocks noChangeShapeType="1"/>
            </p:cNvSpPr>
            <p:nvPr/>
          </p:nvSpPr>
          <p:spPr bwMode="auto">
            <a:xfrm>
              <a:off x="4176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>
              <a:off x="2688" y="2400"/>
              <a:ext cx="1488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0,2</a:t>
              </a:r>
              <a:endParaRPr lang="en-US"/>
            </a:p>
          </p:txBody>
        </p:sp>
        <p:sp>
          <p:nvSpPr>
            <p:cNvPr id="264255" name="Rectangle 63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2,2</a:t>
              </a:r>
            </a:p>
          </p:txBody>
        </p:sp>
        <p:sp>
          <p:nvSpPr>
            <p:cNvPr id="264256" name="Rectangle 64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3,2</a:t>
              </a:r>
            </a:p>
          </p:txBody>
        </p:sp>
        <p:sp>
          <p:nvSpPr>
            <p:cNvPr id="264257" name="Rectangle 65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1,2</a:t>
              </a:r>
            </a:p>
          </p:txBody>
        </p:sp>
        <p:sp>
          <p:nvSpPr>
            <p:cNvPr id="264258" name="Rectangle 66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3,1</a:t>
              </a:r>
            </a:p>
          </p:txBody>
        </p:sp>
        <p:sp>
          <p:nvSpPr>
            <p:cNvPr id="264259" name="Rectangle 67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2,1</a:t>
              </a:r>
            </a:p>
          </p:txBody>
        </p:sp>
        <p:sp>
          <p:nvSpPr>
            <p:cNvPr id="264260" name="Rectangle 68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1" name="Rectangle 69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2" name="Rectangle 70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3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0,3</a:t>
              </a:r>
              <a:endParaRPr lang="en-US"/>
            </a:p>
          </p:txBody>
        </p:sp>
        <p:sp>
          <p:nvSpPr>
            <p:cNvPr id="264265" name="Rectangle 73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2,3</a:t>
              </a:r>
            </a:p>
          </p:txBody>
        </p:sp>
        <p:sp>
          <p:nvSpPr>
            <p:cNvPr id="264266" name="Rectangle 74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3,3</a:t>
              </a:r>
            </a:p>
          </p:txBody>
        </p:sp>
        <p:sp>
          <p:nvSpPr>
            <p:cNvPr id="264267" name="Rectangle 75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1,3</a:t>
              </a:r>
            </a:p>
          </p:txBody>
        </p:sp>
        <p:sp>
          <p:nvSpPr>
            <p:cNvPr id="264268" name="Line 76"/>
            <p:cNvSpPr>
              <a:spLocks noChangeShapeType="1"/>
            </p:cNvSpPr>
            <p:nvPr/>
          </p:nvSpPr>
          <p:spPr bwMode="auto">
            <a:xfrm>
              <a:off x="4512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69" name="Line 77"/>
            <p:cNvSpPr>
              <a:spLocks noChangeShapeType="1"/>
            </p:cNvSpPr>
            <p:nvPr/>
          </p:nvSpPr>
          <p:spPr bwMode="auto">
            <a:xfrm>
              <a:off x="2688" y="2592"/>
              <a:ext cx="182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70" name="Rectangle 78"/>
            <p:cNvSpPr>
              <a:spLocks noChangeArrowheads="1"/>
            </p:cNvSpPr>
            <p:nvPr/>
          </p:nvSpPr>
          <p:spPr bwMode="auto">
            <a:xfrm>
              <a:off x="4128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1" name="Rectangle 79"/>
            <p:cNvSpPr>
              <a:spLocks noChangeArrowheads="1"/>
            </p:cNvSpPr>
            <p:nvPr/>
          </p:nvSpPr>
          <p:spPr bwMode="auto">
            <a:xfrm>
              <a:off x="4704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2" name="Rectangle 80"/>
            <p:cNvSpPr>
              <a:spLocks noChangeArrowheads="1"/>
            </p:cNvSpPr>
            <p:nvPr/>
          </p:nvSpPr>
          <p:spPr bwMode="auto">
            <a:xfrm>
              <a:off x="4128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3" name="Rectangle 81"/>
            <p:cNvSpPr>
              <a:spLocks noChangeArrowheads="1"/>
            </p:cNvSpPr>
            <p:nvPr/>
          </p:nvSpPr>
          <p:spPr bwMode="auto">
            <a:xfrm>
              <a:off x="4704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4" name="Rectangle 82"/>
            <p:cNvSpPr>
              <a:spLocks noChangeArrowheads="1"/>
            </p:cNvSpPr>
            <p:nvPr/>
          </p:nvSpPr>
          <p:spPr bwMode="auto">
            <a:xfrm>
              <a:off x="2688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5" name="Rectangle 83"/>
            <p:cNvSpPr>
              <a:spLocks noChangeArrowheads="1"/>
            </p:cNvSpPr>
            <p:nvPr/>
          </p:nvSpPr>
          <p:spPr bwMode="auto">
            <a:xfrm>
              <a:off x="3264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6" name="Rectangle 84"/>
            <p:cNvSpPr>
              <a:spLocks noChangeArrowheads="1"/>
            </p:cNvSpPr>
            <p:nvPr/>
          </p:nvSpPr>
          <p:spPr bwMode="auto">
            <a:xfrm>
              <a:off x="2688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264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79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Md and Nd into Tiles</a:t>
            </a:r>
          </a:p>
        </p:txBody>
      </p:sp>
      <p:sp>
        <p:nvSpPr>
          <p:cNvPr id="264281" name="Rectangle 8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Break up the inner product loop of each thread into phases</a:t>
            </a:r>
          </a:p>
          <a:p>
            <a:pPr>
              <a:lnSpc>
                <a:spcPct val="90000"/>
              </a:lnSpc>
            </a:pPr>
            <a:r>
              <a:rPr lang="en-US" sz="2400"/>
              <a:t>At the beginning of each phase, load the Md and Nd elements that everyone needs during the phase into shared memory</a:t>
            </a:r>
          </a:p>
          <a:p>
            <a:pPr>
              <a:lnSpc>
                <a:spcPct val="90000"/>
              </a:lnSpc>
            </a:pPr>
            <a:r>
              <a:rPr lang="en-US" sz="2400"/>
              <a:t>Everyone access the Md and Nd elements from the shared memory during the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8BE608-4A7B-4E58-B110-05A4F6000CDC}" type="slidenum">
              <a:rPr lang="en-US"/>
              <a:pPr/>
              <a:t>6</a:t>
            </a:fld>
            <a:endParaRPr lang="en-US"/>
          </a:p>
        </p:txBody>
      </p:sp>
      <p:sp>
        <p:nvSpPr>
          <p:cNvPr id="265273" name="Rectangle 57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sz="3600"/>
              <a:t>Each phase of a Thread Block uses one tile from Md and one from Nd</a:t>
            </a:r>
          </a:p>
        </p:txBody>
      </p:sp>
      <p:graphicFrame>
        <p:nvGraphicFramePr>
          <p:cNvPr id="265218" name="Group 2"/>
          <p:cNvGraphicFramePr>
            <a:graphicFrameLocks noGrp="1"/>
          </p:cNvGraphicFramePr>
          <p:nvPr>
            <p:ph idx="4294967295"/>
          </p:nvPr>
        </p:nvGraphicFramePr>
        <p:xfrm>
          <a:off x="381000" y="1066800"/>
          <a:ext cx="8763000" cy="4921252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990600"/>
                <a:gridCol w="1905000"/>
                <a:gridCol w="1066800"/>
                <a:gridCol w="990600"/>
                <a:gridCol w="2209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68" name="Text Box 52"/>
          <p:cNvSpPr txBox="1">
            <a:spLocks noChangeArrowheads="1"/>
          </p:cNvSpPr>
          <p:nvPr/>
        </p:nvSpPr>
        <p:spPr bwMode="auto">
          <a:xfrm>
            <a:off x="99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	Phase 1</a:t>
            </a:r>
          </a:p>
        </p:txBody>
      </p:sp>
      <p:sp>
        <p:nvSpPr>
          <p:cNvPr id="265269" name="Text Box 53"/>
          <p:cNvSpPr txBox="1">
            <a:spLocks noChangeArrowheads="1"/>
          </p:cNvSpPr>
          <p:nvPr/>
        </p:nvSpPr>
        <p:spPr bwMode="auto">
          <a:xfrm>
            <a:off x="480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	Phase 2</a:t>
            </a:r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3886200" y="6248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1" name="Text Box 55"/>
          <p:cNvSpPr txBox="1">
            <a:spLocks noChangeArrowheads="1"/>
          </p:cNvSpPr>
          <p:nvPr/>
        </p:nvSpPr>
        <p:spPr bwMode="auto">
          <a:xfrm>
            <a:off x="3048000" y="60960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time</a:t>
            </a:r>
          </a:p>
        </p:txBody>
      </p:sp>
      <p:sp>
        <p:nvSpPr>
          <p:cNvPr id="265274" name="Line 58"/>
          <p:cNvSpPr>
            <a:spLocks noChangeShapeType="1"/>
          </p:cNvSpPr>
          <p:nvPr/>
        </p:nvSpPr>
        <p:spPr bwMode="auto">
          <a:xfrm>
            <a:off x="1676400" y="4191000"/>
            <a:ext cx="1371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>
            <a:off x="1676400" y="4191000"/>
            <a:ext cx="13716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>
            <a:off x="2590800" y="2895600"/>
            <a:ext cx="1219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>
            <a:off x="2590800" y="2895600"/>
            <a:ext cx="152400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82AA9-B971-4200-89BD-A9C6852363EF}" type="slidenum">
              <a:rPr lang="en-US"/>
              <a:pPr/>
              <a:t>7</a:t>
            </a:fld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/>
              <a:t>Tiled Matrix Multiplication Kernel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__global__ void MatrixMulKernel(float* Md, float* Nd, float* Pd, int Width)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{</a:t>
            </a:r>
            <a:endParaRPr lang="en-US" sz="16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Mds[TILE_WIDTH][TILE_WIDTH];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Nds[TILE_WIDTH][TILE_WIDTH];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3.  int bx = blockIdx.x;  int by = blockIdx.y;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4.  int tx = threadIdx.x; int ty = threadIdx.y;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Identify the row and column of the Pd element to work on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5.  int Row = by * TILE_WIDTH + ty;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6.  int Col = bx * TILE_WIDTH + tx;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7.   float Pvalue = 0;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// Loop over the Md and Nd tiles required to compute the Pd element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8.   for (int m = 0; m &lt; Width/TILE_WIDTH; ++m) {</a:t>
            </a: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Coolaborative loading of Md and Nd tiles into shared memory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9.	  Mds[ty][tx] = Md[Row*Width + (m*TILE_WIDTH + tx)];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Nds[ty][tx] = Nd[Col + (m*TILE_WIDTH + ty)*Width];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__syncthreads();</a:t>
            </a:r>
          </a:p>
          <a:p>
            <a:pPr marL="1028700" lvl="1" indent="-457200">
              <a:lnSpc>
                <a:spcPct val="80000"/>
              </a:lnSpc>
            </a:pPr>
            <a:endParaRPr lang="en-US" sz="9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11.   for (int k = 0; k &lt; TILE_WIDTH; ++k)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Pvalue += Mds[ty][k] * Nds[k][tx];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Synchthreads();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13.   Pd[Row*Width+Col] = Pvalue;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8291B-5D3F-43F9-8561-CDD22347A239}" type="slidenum">
              <a:rPr lang="en-US"/>
              <a:pPr/>
              <a:t>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91400" cy="1066800"/>
          </a:xfrm>
        </p:spPr>
        <p:txBody>
          <a:bodyPr/>
          <a:lstStyle/>
          <a:p>
            <a:r>
              <a:rPr lang="en-US"/>
              <a:t>CUDA Code – Kernel Execution Configuration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431213" cy="3963987"/>
          </a:xfrm>
          <a:noFill/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1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Setup the execution configuration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dimBlock(TILE_WIDTH, TILE_WIDTH);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dimGrid(Width  / TILE_WIDTH, 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   Width /  TILE_WIDTH);</a:t>
            </a:r>
          </a:p>
          <a:p>
            <a:pPr marL="457200" indent="-457200">
              <a:buFontTx/>
              <a:buNone/>
            </a:pPr>
            <a:endParaRPr lang="en-US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buFontTx/>
              <a:buNone/>
            </a:pPr>
            <a:endParaRPr lang="en-US" sz="180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B6DA98-A777-4093-A22A-83C1F0230F38}" type="slidenum">
              <a:rPr lang="en-US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First-order Size Considerations in G80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sz="2400"/>
              <a:t>Each </a:t>
            </a:r>
            <a:r>
              <a:rPr lang="en-US" sz="2400">
                <a:solidFill>
                  <a:schemeClr val="accent2"/>
                </a:solidFill>
              </a:rPr>
              <a:t>thread block</a:t>
            </a:r>
            <a:r>
              <a:rPr lang="en-US" sz="2400"/>
              <a:t> should have many threads</a:t>
            </a:r>
          </a:p>
          <a:p>
            <a:pPr lvl="1"/>
            <a:r>
              <a:rPr lang="en-US" sz="2000"/>
              <a:t>TILE_WIDTH of 16 gives 16*16 = 256 threads</a:t>
            </a:r>
          </a:p>
          <a:p>
            <a:pPr lvl="1"/>
            <a:endParaRPr lang="en-US" sz="2000"/>
          </a:p>
          <a:p>
            <a:r>
              <a:rPr lang="en-US" sz="2400"/>
              <a:t>There should be many thread blocks</a:t>
            </a:r>
          </a:p>
          <a:p>
            <a:pPr lvl="1"/>
            <a:r>
              <a:rPr lang="en-US" sz="2000"/>
              <a:t>A 1024*1024 Pd gives 64*64 = 4096 Thread Blocks</a:t>
            </a:r>
          </a:p>
          <a:p>
            <a:pPr lvl="1"/>
            <a:r>
              <a:rPr lang="en-US" sz="2000"/>
              <a:t>TILE_WIDTH of 16 gives each SM 3 blocks, 768 threads (full capacity) </a:t>
            </a:r>
          </a:p>
          <a:p>
            <a:pPr lvl="1"/>
            <a:endParaRPr lang="en-US" sz="2000"/>
          </a:p>
          <a:p>
            <a:r>
              <a:rPr lang="en-US" sz="2400"/>
              <a:t>Each thread block perform 2*256 = 512 float loads from global memory for 256 * (2*16) = 8,192 mul/add operations. </a:t>
            </a:r>
          </a:p>
          <a:p>
            <a:pPr lvl="1"/>
            <a:r>
              <a:rPr lang="en-US" sz="2000"/>
              <a:t>Memory bandwidth no longer a limiting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42048</TotalTime>
  <Words>1401</Words>
  <Application>Microsoft PowerPoint</Application>
  <PresentationFormat>On-screen Show (4:3)</PresentationFormat>
  <Paragraphs>385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Arial</vt:lpstr>
      <vt:lpstr>Palatino</vt:lpstr>
      <vt:lpstr>굴림</vt:lpstr>
      <vt:lpstr>Courier New</vt:lpstr>
      <vt:lpstr>新細明體</vt:lpstr>
      <vt:lpstr>Arial Unicode MS</vt:lpstr>
      <vt:lpstr>Default Design</vt:lpstr>
      <vt:lpstr>Microsoft Visio Drawing</vt:lpstr>
      <vt:lpstr>ECE 498AL  Programming Massively Parallel Processors   Lecture 6: CUDA Memories Part 2</vt:lpstr>
      <vt:lpstr>Tiled Multiply</vt:lpstr>
      <vt:lpstr>A Small Example</vt:lpstr>
      <vt:lpstr>Every Md and Nd Element is used exactly twice in generating a 2X2 tile of P</vt:lpstr>
      <vt:lpstr>Breaking Md and Nd into Tiles</vt:lpstr>
      <vt:lpstr>Each phase of a Thread Block uses one tile from Md and one from Nd</vt:lpstr>
      <vt:lpstr>Tiled Matrix Multiplication Kernel</vt:lpstr>
      <vt:lpstr>CUDA Code – Kernel Execution Configuration</vt:lpstr>
      <vt:lpstr>First-order Size Considerations in G80</vt:lpstr>
      <vt:lpstr>Tiled Multiply</vt:lpstr>
      <vt:lpstr>G80 Shared Memory and Threading</vt:lpstr>
      <vt:lpstr>Tiled Matrix Multiplication Kernel</vt:lpstr>
      <vt:lpstr>Tiling Size Effects</vt:lpstr>
      <vt:lpstr>Summary- Typical Structure of a CUDA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VuVanThieu</dc:creator>
  <cp:lastModifiedBy>VuVanThieu</cp:lastModifiedBy>
  <cp:revision>129</cp:revision>
  <dcterms:created xsi:type="dcterms:W3CDTF">1601-01-01T00:00:00Z</dcterms:created>
  <dcterms:modified xsi:type="dcterms:W3CDTF">2016-01-12T09:05:56Z</dcterms:modified>
</cp:coreProperties>
</file>