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57" r:id="rId12"/>
    <p:sldId id="259" r:id="rId13"/>
    <p:sldId id="270" r:id="rId14"/>
    <p:sldId id="271" r:id="rId15"/>
    <p:sldId id="269" r:id="rId16"/>
    <p:sldId id="274" r:id="rId17"/>
    <p:sldId id="281" r:id="rId18"/>
    <p:sldId id="273" r:id="rId19"/>
    <p:sldId id="275" r:id="rId20"/>
    <p:sldId id="276" r:id="rId21"/>
    <p:sldId id="263" r:id="rId22"/>
    <p:sldId id="277" r:id="rId23"/>
    <p:sldId id="262" r:id="rId24"/>
    <p:sldId id="264" r:id="rId25"/>
    <p:sldId id="278" r:id="rId26"/>
    <p:sldId id="279" r:id="rId27"/>
    <p:sldId id="280" r:id="rId28"/>
    <p:sldId id="267" r:id="rId29"/>
    <p:sldId id="266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66FF66"/>
    <a:srgbClr val="FF6600"/>
    <a:srgbClr val="FFCC00"/>
    <a:srgbClr val="99CCFF"/>
    <a:srgbClr val="33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>
        <p:scale>
          <a:sx n="60" d="100"/>
          <a:sy n="60" d="100"/>
        </p:scale>
        <p:origin x="-141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915037-5C5B-48FF-8BE1-EAD3BA263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88DF7-1BD7-44C2-9B82-1683F9DDD2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2A1CA5-B34A-4DAB-A2FB-5495908355F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178BC-E75C-4CD5-B590-FAF92F97645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FEB15-8CFA-4134-AD83-9A7860CFFFF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50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8FBAC-1821-4F44-9A22-BF7534169AB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14D65-FEC7-44A9-A47C-2EB9C5CF218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710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86C57-05C3-4018-B419-F0B062A51E6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31821-A2E2-4BF7-96BF-E0FEF09C060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69BBD-4CCD-4D08-9950-CD3BB4C140E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DEA3D-DC4B-4F39-99D7-23277AD2E58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5F4A5-EE19-49AC-8901-878A4945B7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1BE60-0EC2-4BDE-856A-DE27493C426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4E815-9D01-4DC2-BDF6-80CC302DEFC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5AD82-A953-43F8-9EE5-3AD42C7A12B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9ED01-1AFA-475C-87EC-389328EBB9D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F3442-0C97-4533-AA26-98800F6EC18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2E21E-9EFC-4441-9FCA-A2265481792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AD819-2052-4CFC-89FC-94EF6AD332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BC605-B4B6-462C-843F-1B55F2E1E22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4DFBA-5378-40E2-8E94-EAFA9F060F4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D659E-ACFD-4576-97C2-3A0005283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53948-021B-4420-A9D6-64DFCD2F9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52400"/>
            <a:ext cx="19812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7912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F29C-B4E7-479A-B3D6-7FC094330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D2994-19AA-476D-AE31-44EC2353A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09B0F-190E-4B1C-B692-8861EFC50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52C84-5342-4C71-9636-C19B4BAFB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0C621-BCC1-45C7-8D11-5CF8D8A37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CDF0-A780-4BC1-B747-4735DEC32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46840-A35E-4180-BEA9-09CEF4577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ACF31-57B7-4BA9-8064-E84A9CAE2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C5DF5-FB20-42A5-BC59-A98E080D3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33BA55D-3AF3-4598-86C4-41D1334F0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381000" y="1143000"/>
            <a:ext cx="81534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presentations/2009/SIGGRAPH/Alternative_Rendering_Pipelines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Introduction to CUDA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457200"/>
          </a:xfrm>
        </p:spPr>
        <p:txBody>
          <a:bodyPr/>
          <a:lstStyle/>
          <a:p>
            <a:pPr eaLnBrk="1" hangingPunct="1"/>
            <a:r>
              <a:rPr lang="en-US" sz="2400" smtClean="0"/>
              <a:t>Tushar Athawale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1447800" y="30480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/>
              <a:t>CAP 4730</a:t>
            </a:r>
          </a:p>
          <a:p>
            <a:pPr algn="ctr">
              <a:spcBef>
                <a:spcPct val="20000"/>
              </a:spcBef>
            </a:pPr>
            <a:r>
              <a:rPr lang="en-US"/>
              <a:t>Spring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flow of .cu file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Allocate host memory(malloc) for Array h_A</a:t>
            </a:r>
          </a:p>
          <a:p>
            <a:pPr eaLnBrk="1" hangingPunct="1"/>
            <a:r>
              <a:rPr lang="en-US" sz="2400" smtClean="0"/>
              <a:t>Initialize that Array </a:t>
            </a:r>
          </a:p>
          <a:p>
            <a:pPr eaLnBrk="1" hangingPunct="1"/>
            <a:r>
              <a:rPr lang="en-US" sz="2400" smtClean="0"/>
              <a:t>Allocate device memory(cudaMalloc) for Array d_A</a:t>
            </a:r>
          </a:p>
          <a:p>
            <a:pPr eaLnBrk="1" hangingPunct="1"/>
            <a:r>
              <a:rPr lang="en-US" sz="2400" smtClean="0"/>
              <a:t>Transfer data from host to device memory(cudaMemCpy)</a:t>
            </a:r>
          </a:p>
          <a:p>
            <a:pPr eaLnBrk="1" hangingPunct="1"/>
            <a:r>
              <a:rPr lang="en-US" sz="2400" smtClean="0"/>
              <a:t>Specify kernel execution Configuaration (This is very important. Depending upon it blocks and threads automatically get assigned numbers)</a:t>
            </a:r>
          </a:p>
          <a:p>
            <a:pPr eaLnBrk="1" hangingPunct="1"/>
            <a:r>
              <a:rPr lang="en-US" sz="2400" smtClean="0"/>
              <a:t>Call Kernel</a:t>
            </a:r>
          </a:p>
          <a:p>
            <a:pPr eaLnBrk="1" hangingPunct="1"/>
            <a:r>
              <a:rPr lang="en-US" sz="2400" smtClean="0"/>
              <a:t>Transfer result from device to host memory(cudaMemCpy)</a:t>
            </a:r>
          </a:p>
          <a:p>
            <a:pPr eaLnBrk="1" hangingPunct="1"/>
            <a:r>
              <a:rPr lang="en-US" sz="2400" smtClean="0"/>
              <a:t>Deallocate host(free) and device(cudaFree) memories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GPGPU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What is GPGPU?</a:t>
            </a:r>
          </a:p>
          <a:p>
            <a:pPr lvl="1" eaLnBrk="1" hangingPunct="1"/>
            <a:r>
              <a:rPr lang="en-US" smtClean="0"/>
              <a:t>General purpose computing on GPUs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Why GPGPU?</a:t>
            </a:r>
          </a:p>
          <a:p>
            <a:pPr lvl="1" eaLnBrk="1" hangingPunct="1"/>
            <a:r>
              <a:rPr lang="en-US" smtClean="0"/>
              <a:t>Massively parallel computing power</a:t>
            </a:r>
          </a:p>
          <a:p>
            <a:pPr lvl="1" eaLnBrk="1" hangingPunct="1"/>
            <a:r>
              <a:rPr lang="en-US" smtClean="0"/>
              <a:t>Hundreds of cores, thousands of concurrent threads</a:t>
            </a:r>
          </a:p>
          <a:p>
            <a:pPr lvl="1" eaLnBrk="1" hangingPunct="1"/>
            <a:r>
              <a:rPr lang="en-US" smtClean="0"/>
              <a:t>Inexpensive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v/s GPU</a:t>
            </a:r>
          </a:p>
        </p:txBody>
      </p:sp>
      <p:pic>
        <p:nvPicPr>
          <p:cNvPr id="18435" name="Content Placeholder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57400"/>
            <a:ext cx="708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962400" y="59436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© NVIDIA Corporation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v/s GPU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838200" y="1828800"/>
          <a:ext cx="7485063" cy="4343400"/>
        </p:xfrm>
        <a:graphic>
          <a:graphicData uri="http://schemas.openxmlformats.org/presentationml/2006/ole">
            <p:oleObj spid="_x0000_s1026" name="Bitmap Image" r:id="rId4" imgW="7485714" imgH="4342857" progId="Paint.Picture">
              <p:embed/>
            </p:oleObj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6553200" y="61722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© NVIDIA Corporation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GPGPU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How?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CUDA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OpenCL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DirectCompute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‘Compute Unified Device Architecture’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Heterogeneous serial-parallel computing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Scalable programming model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C for CUDA – extension to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for CUDA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serial (CPU) and parallel (GPU) code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Kernel – function that executes on GPU</a:t>
            </a:r>
            <a:br>
              <a:rPr lang="en-US" smtClean="0"/>
            </a:br>
            <a:r>
              <a:rPr lang="en-US" sz="240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r>
              <a:rPr lang="en-US" sz="2400" smtClean="0">
                <a:latin typeface="Courier New" pitchFamily="49" charset="0"/>
              </a:rPr>
              <a:t> void matrix_mul(…){}</a:t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matrix_mul</a:t>
            </a:r>
            <a:r>
              <a:rPr lang="en-US" sz="2400" smtClean="0">
                <a:solidFill>
                  <a:schemeClr val="accent2"/>
                </a:solidFill>
                <a:latin typeface="Courier New" pitchFamily="49" charset="0"/>
              </a:rPr>
              <a:t>&lt;&lt;&lt;dimGrid, dimBlock&gt;&gt;&gt;</a:t>
            </a:r>
            <a:r>
              <a:rPr lang="en-US" sz="2400" smtClean="0">
                <a:latin typeface="Courier New" pitchFamily="49" charset="0"/>
              </a:rPr>
              <a:t>(…)</a:t>
            </a:r>
          </a:p>
          <a:p>
            <a:pPr eaLnBrk="1" hangingPunct="1"/>
            <a:r>
              <a:rPr lang="en-US" sz="2400" b="1" smtClean="0">
                <a:latin typeface="Courier New" pitchFamily="49" charset="0"/>
              </a:rPr>
              <a:t>Array Squaring – (our example of 8 elements) </a:t>
            </a:r>
            <a:r>
              <a:rPr lang="en-US" sz="2400" smtClean="0">
                <a:latin typeface="Courier New" pitchFamily="49" charset="0"/>
              </a:rPr>
              <a:t/>
            </a:r>
            <a:br>
              <a:rPr lang="en-US" sz="2400" smtClean="0">
                <a:latin typeface="Courier New" pitchFamily="49" charset="0"/>
              </a:rPr>
            </a:br>
            <a:r>
              <a:rPr lang="en-US" sz="2400" smtClean="0">
                <a:latin typeface="Courier New" pitchFamily="49" charset="0"/>
              </a:rPr>
              <a:t>device_square</a:t>
            </a:r>
            <a:r>
              <a:rPr lang="en-US" sz="2400" smtClean="0">
                <a:solidFill>
                  <a:schemeClr val="accent2"/>
                </a:solidFill>
                <a:latin typeface="Courier New" pitchFamily="49" charset="0"/>
              </a:rPr>
              <a:t>&lt;&lt;&lt;2, 4&gt;&gt;&gt;</a:t>
            </a:r>
            <a:r>
              <a:rPr lang="en-US" sz="2400" smtClean="0">
                <a:latin typeface="Courier New" pitchFamily="49" charset="0"/>
              </a:rPr>
              <a:t>(float* d_A)</a:t>
            </a:r>
            <a:endParaRPr lang="en-US" sz="2400" smtClean="0"/>
          </a:p>
          <a:p>
            <a:pPr eaLnBrk="1" hangingPunct="1"/>
            <a:r>
              <a:rPr lang="en-US" smtClean="0"/>
              <a:t>File has extension ‘.cu’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for CUDA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__global__ void matrix_mul(…){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	[GPU (Parallel) code]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smtClean="0">
              <a:solidFill>
                <a:srgbClr val="00CC66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void main(){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[CPU (serial) code]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…</a:t>
            </a:r>
            <a:br>
              <a:rPr lang="en-US" sz="1800" smtClean="0">
                <a:latin typeface="Courier New" pitchFamily="49" charset="0"/>
              </a:rPr>
            </a:br>
            <a:r>
              <a:rPr lang="en-US" sz="1800" smtClean="0">
                <a:solidFill>
                  <a:schemeClr val="accent2"/>
                </a:solidFill>
                <a:latin typeface="Courier New" pitchFamily="49" charset="0"/>
              </a:rPr>
              <a:t>matrix_mul&lt;&lt;&lt;dimGrid, dimBlock&gt;&gt;&gt;(…)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[CPU (serial) code]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nvcc to compile .cu files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Arial" charset="0"/>
              </a:rPr>
              <a:t/>
            </a:r>
            <a:br>
              <a:rPr lang="en-US" sz="2000" smtClean="0">
                <a:latin typeface="Arial" charset="0"/>
              </a:rPr>
            </a:b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nvcc –o runme kernel.cu</a:t>
            </a:r>
            <a:r>
              <a:rPr lang="en-US" sz="2000" smtClean="0">
                <a:latin typeface="Arial" charset="0"/>
              </a:rPr>
              <a:t/>
            </a:r>
            <a:br>
              <a:rPr lang="en-US" sz="2000" smtClean="0">
                <a:latin typeface="Arial" charset="0"/>
              </a:rPr>
            </a:br>
            <a:endParaRPr lang="en-US" sz="2000" smtClean="0">
              <a:latin typeface="Arial" charset="0"/>
            </a:endParaRPr>
          </a:p>
          <a:p>
            <a:pPr eaLnBrk="1" hangingPunct="1"/>
            <a:r>
              <a:rPr lang="en-US" smtClean="0"/>
              <a:t> Use –c option to generate .obj files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nvcc –c kernel.cu</a:t>
            </a:r>
            <a:b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g++ –c main.cpp</a:t>
            </a:r>
            <a:b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</a:rPr>
              <a:t>g++  –o runme *.o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SIMT (Single Instruction Multiple Threads)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Threads run in groups of 32 called warps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Every thread in a warp executes the same instruction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Programming Guide</a:t>
            </a:r>
          </a:p>
          <a:p>
            <a:pPr eaLnBrk="1" hangingPunct="1"/>
            <a:r>
              <a:rPr lang="en-US" smtClean="0"/>
              <a:t>Programming Massively Parallel Processors: A Hands-on Approach</a:t>
            </a:r>
          </a:p>
          <a:p>
            <a:pPr eaLnBrk="1" hangingPunct="1">
              <a:buFontTx/>
              <a:buNone/>
            </a:pPr>
            <a:r>
              <a:rPr lang="en-US" smtClean="0"/>
              <a:t>   -  David Kirk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single kernel executed by several threads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Threads are grouped into ‘blocks’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Kernel launches a ‘grid’ of thread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38400" y="1828800"/>
          <a:ext cx="4267200" cy="3860800"/>
        </p:xfrm>
        <a:graphic>
          <a:graphicData uri="http://schemas.openxmlformats.org/presentationml/2006/ole">
            <p:oleObj spid="_x0000_s2050" name="Bitmap Image" r:id="rId4" imgW="3801006" imgH="3438095" progId="Paint.Picture">
              <p:embed/>
            </p:oleObj>
          </a:graphicData>
        </a:graphic>
      </p:graphicFrame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5257800" y="5715000"/>
            <a:ext cx="11620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© NVIDIA Corporation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 eaLnBrk="1" hangingPunct="1"/>
            <a:r>
              <a:rPr lang="en-US" smtClean="0"/>
              <a:t>All threads within a block can</a:t>
            </a:r>
          </a:p>
          <a:p>
            <a:pPr lvl="1" eaLnBrk="1" hangingPunct="1"/>
            <a:r>
              <a:rPr lang="en-US" smtClean="0"/>
              <a:t>Share data through ‘Shared Memory’</a:t>
            </a:r>
          </a:p>
          <a:p>
            <a:pPr lvl="1" eaLnBrk="1" hangingPunct="1"/>
            <a:r>
              <a:rPr lang="en-US" smtClean="0"/>
              <a:t>Synchronize using ‘_syncthreads()’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Threads and Blocks have unique IDs</a:t>
            </a:r>
          </a:p>
          <a:p>
            <a:pPr lvl="1" eaLnBrk="1" hangingPunct="1"/>
            <a:r>
              <a:rPr lang="en-US" smtClean="0"/>
              <a:t>Available through special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37703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0" y="64770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© NVIDIA 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Transparent Scalability</a:t>
            </a: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09600" y="3200400"/>
          <a:ext cx="8229600" cy="3286125"/>
        </p:xfrm>
        <a:graphic>
          <a:graphicData uri="http://schemas.openxmlformats.org/presentationml/2006/ole">
            <p:oleObj spid="_x0000_s3074" name="Bitmap Image" r:id="rId4" imgW="6392167" imgH="2553056" progId="Paint.Picture">
              <p:embed/>
            </p:oleObj>
          </a:graphicData>
        </a:graphic>
      </p:graphicFrame>
      <p:sp>
        <p:nvSpPr>
          <p:cNvPr id="3076" name="Text Box 11"/>
          <p:cNvSpPr txBox="1">
            <a:spLocks noChangeArrowheads="1"/>
          </p:cNvSpPr>
          <p:nvPr/>
        </p:nvSpPr>
        <p:spPr bwMode="auto">
          <a:xfrm>
            <a:off x="990600" y="1600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Hardware is free to schedule thread blocks on any processor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7391400" y="64770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© NVIDIA Corporation 2009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Flow Divergence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990600" y="1905000"/>
          <a:ext cx="7543800" cy="3956050"/>
        </p:xfrm>
        <a:graphic>
          <a:graphicData uri="http://schemas.openxmlformats.org/presentationml/2006/ole">
            <p:oleObj spid="_x0000_s4098" name="Bitmap Image" r:id="rId4" imgW="6485714" imgH="3400900" progId="Paint.Picture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6781800" y="5867400"/>
            <a:ext cx="1752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Courtesy </a:t>
            </a:r>
            <a:r>
              <a:rPr lang="en-US" sz="800">
                <a:solidFill>
                  <a:srgbClr val="000000"/>
                </a:solidFill>
                <a:latin typeface="Arial" charset="0"/>
              </a:rPr>
              <a:t>Fung et al. MICRO </a:t>
            </a:r>
            <a:r>
              <a:rPr lang="en-US" sz="800">
                <a:solidFill>
                  <a:srgbClr val="000000"/>
                </a:solidFill>
              </a:rPr>
              <a:t>‘</a:t>
            </a:r>
            <a:r>
              <a:rPr lang="en-US" sz="800">
                <a:solidFill>
                  <a:srgbClr val="000000"/>
                </a:solidFill>
                <a:latin typeface="Arial" charset="0"/>
              </a:rPr>
              <a:t>07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 (CPU) and device (GPU) have separate memory spaces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Host manages memory on device</a:t>
            </a:r>
          </a:p>
          <a:p>
            <a:pPr lvl="1" eaLnBrk="1" hangingPunct="1"/>
            <a:r>
              <a:rPr lang="en-US" smtClean="0"/>
              <a:t>Use functions to allocate/set/copy/free memory on device</a:t>
            </a:r>
          </a:p>
          <a:p>
            <a:pPr lvl="1" eaLnBrk="1" hangingPunct="1"/>
            <a:r>
              <a:rPr lang="en-US" smtClean="0"/>
              <a:t>Similar to C functions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device memory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Registers</a:t>
            </a:r>
            <a:r>
              <a:rPr lang="en-US" smtClean="0"/>
              <a:t> – read/write per-thread</a:t>
            </a:r>
          </a:p>
          <a:p>
            <a:pPr lvl="1" eaLnBrk="1" hangingPunct="1"/>
            <a:r>
              <a:rPr lang="en-US" smtClean="0"/>
              <a:t>Local Memory – read/write per-thread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Shared Memory</a:t>
            </a:r>
            <a:r>
              <a:rPr lang="en-US" smtClean="0"/>
              <a:t> – read/write per-block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Global Memory</a:t>
            </a:r>
            <a:r>
              <a:rPr lang="en-US" smtClean="0"/>
              <a:t> – read/write across grids</a:t>
            </a:r>
          </a:p>
          <a:p>
            <a:pPr lvl="1" eaLnBrk="1" hangingPunct="1"/>
            <a:r>
              <a:rPr lang="en-US" smtClean="0"/>
              <a:t>Constant Memory – read across grids</a:t>
            </a:r>
          </a:p>
          <a:p>
            <a:pPr lvl="1" eaLnBrk="1" hangingPunct="1"/>
            <a:r>
              <a:rPr lang="en-US" smtClean="0"/>
              <a:t>Texture Memory – read across grids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1219200" y="2438400"/>
            <a:ext cx="6705600" cy="3338513"/>
            <a:chOff x="768" y="1536"/>
            <a:chExt cx="4224" cy="2103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768" y="1536"/>
            <a:ext cx="4128" cy="1973"/>
          </p:xfrm>
          <a:graphic>
            <a:graphicData uri="http://schemas.openxmlformats.org/presentationml/2006/ole">
              <p:oleObj spid="_x0000_s5122" name="Bitmap Image" r:id="rId4" imgW="5420482" imgH="2591162" progId="Paint.Picture">
                <p:embed/>
              </p:oleObj>
            </a:graphicData>
          </a:graphic>
        </p:graphicFrame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888" y="3504"/>
              <a:ext cx="110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/>
                <a:t>© NVIDIA Corporation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grpSp>
        <p:nvGrpSpPr>
          <p:cNvPr id="30723" name="Group 99"/>
          <p:cNvGrpSpPr>
            <a:grpSpLocks/>
          </p:cNvGrpSpPr>
          <p:nvPr/>
        </p:nvGrpSpPr>
        <p:grpSpPr bwMode="auto">
          <a:xfrm>
            <a:off x="1219200" y="1447800"/>
            <a:ext cx="6324600" cy="4953000"/>
            <a:chOff x="384" y="576"/>
            <a:chExt cx="3984" cy="3120"/>
          </a:xfrm>
        </p:grpSpPr>
        <p:grpSp>
          <p:nvGrpSpPr>
            <p:cNvPr id="30725" name="Group 93"/>
            <p:cNvGrpSpPr>
              <a:grpSpLocks/>
            </p:cNvGrpSpPr>
            <p:nvPr/>
          </p:nvGrpSpPr>
          <p:grpSpPr bwMode="auto">
            <a:xfrm>
              <a:off x="960" y="576"/>
              <a:ext cx="3408" cy="3120"/>
              <a:chOff x="480" y="480"/>
              <a:chExt cx="3408" cy="3120"/>
            </a:xfrm>
          </p:grpSpPr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3408" cy="312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32" name="Group 92"/>
              <p:cNvGrpSpPr>
                <a:grpSpLocks/>
              </p:cNvGrpSpPr>
              <p:nvPr/>
            </p:nvGrpSpPr>
            <p:grpSpPr bwMode="auto">
              <a:xfrm>
                <a:off x="576" y="576"/>
                <a:ext cx="3264" cy="2928"/>
                <a:chOff x="576" y="576"/>
                <a:chExt cx="3264" cy="2928"/>
              </a:xfrm>
            </p:grpSpPr>
            <p:sp>
              <p:nvSpPr>
                <p:cNvPr id="30733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2448"/>
                  <a:ext cx="3264" cy="288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Global </a:t>
                  </a:r>
                </a:p>
                <a:p>
                  <a:r>
                    <a:rPr lang="en-US" sz="1400"/>
                    <a:t>Memory</a:t>
                  </a:r>
                </a:p>
              </p:txBody>
            </p:sp>
            <p:sp>
              <p:nvSpPr>
                <p:cNvPr id="30734" name="Rectangle 26"/>
                <p:cNvSpPr>
                  <a:spLocks noChangeArrowheads="1"/>
                </p:cNvSpPr>
                <p:nvPr/>
              </p:nvSpPr>
              <p:spPr bwMode="auto">
                <a:xfrm>
                  <a:off x="576" y="2832"/>
                  <a:ext cx="3264" cy="288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Constant </a:t>
                  </a:r>
                </a:p>
                <a:p>
                  <a:r>
                    <a:rPr lang="en-US" sz="1400"/>
                    <a:t>Memory</a:t>
                  </a:r>
                </a:p>
              </p:txBody>
            </p:sp>
            <p:sp>
              <p:nvSpPr>
                <p:cNvPr id="30735" name="Rectangle 27"/>
                <p:cNvSpPr>
                  <a:spLocks noChangeArrowheads="1"/>
                </p:cNvSpPr>
                <p:nvPr/>
              </p:nvSpPr>
              <p:spPr bwMode="auto">
                <a:xfrm>
                  <a:off x="576" y="3216"/>
                  <a:ext cx="3264" cy="288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sz="1400"/>
                    <a:t>Texture</a:t>
                  </a:r>
                </a:p>
                <a:p>
                  <a:r>
                    <a:rPr lang="en-US" sz="1400"/>
                    <a:t>Memory</a:t>
                  </a:r>
                </a:p>
              </p:txBody>
            </p:sp>
            <p:grpSp>
              <p:nvGrpSpPr>
                <p:cNvPr id="30736" name="Group 67"/>
                <p:cNvGrpSpPr>
                  <a:grpSpLocks/>
                </p:cNvGrpSpPr>
                <p:nvPr/>
              </p:nvGrpSpPr>
              <p:grpSpPr bwMode="auto">
                <a:xfrm>
                  <a:off x="576" y="576"/>
                  <a:ext cx="1440" cy="2640"/>
                  <a:chOff x="576" y="576"/>
                  <a:chExt cx="1440" cy="2640"/>
                </a:xfrm>
              </p:grpSpPr>
              <p:grpSp>
                <p:nvGrpSpPr>
                  <p:cNvPr id="3076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576" y="576"/>
                    <a:ext cx="1440" cy="1776"/>
                    <a:chOff x="576" y="576"/>
                    <a:chExt cx="1440" cy="1776"/>
                  </a:xfrm>
                </p:grpSpPr>
                <p:grpSp>
                  <p:nvGrpSpPr>
                    <p:cNvPr id="30768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576"/>
                      <a:ext cx="1440" cy="1776"/>
                      <a:chOff x="576" y="576"/>
                      <a:chExt cx="1440" cy="1776"/>
                    </a:xfrm>
                  </p:grpSpPr>
                  <p:sp>
                    <p:nvSpPr>
                      <p:cNvPr id="30775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576"/>
                        <a:ext cx="1440" cy="1776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r>
                          <a:rPr lang="en-US" sz="1800"/>
                          <a:t>Block (0,0)</a:t>
                        </a:r>
                      </a:p>
                    </p:txBody>
                  </p:sp>
                  <p:grpSp>
                    <p:nvGrpSpPr>
                      <p:cNvPr id="30776" name="Group 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4" y="816"/>
                        <a:ext cx="1344" cy="1488"/>
                        <a:chOff x="624" y="816"/>
                        <a:chExt cx="1344" cy="1488"/>
                      </a:xfrm>
                    </p:grpSpPr>
                    <p:sp>
                      <p:nvSpPr>
                        <p:cNvPr id="30777" name="Rectangle 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816"/>
                          <a:ext cx="1344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800"/>
                            <a:t>Shared Memory</a:t>
                          </a:r>
                        </a:p>
                      </p:txBody>
                    </p:sp>
                    <p:sp>
                      <p:nvSpPr>
                        <p:cNvPr id="30778" name="Rectangle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1248"/>
                          <a:ext cx="528" cy="19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600"/>
                            <a:t>Registers</a:t>
                          </a:r>
                        </a:p>
                      </p:txBody>
                    </p:sp>
                    <p:sp>
                      <p:nvSpPr>
                        <p:cNvPr id="30779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96" y="1248"/>
                          <a:ext cx="528" cy="19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600"/>
                            <a:t>Registers</a:t>
                          </a:r>
                        </a:p>
                      </p:txBody>
                    </p:sp>
                    <p:sp>
                      <p:nvSpPr>
                        <p:cNvPr id="30780" name="Rectangl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201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Local </a:t>
                          </a:r>
                        </a:p>
                        <a:p>
                          <a:pPr algn="ctr"/>
                          <a:r>
                            <a:rPr lang="en-US" sz="1400"/>
                            <a:t>Memory</a:t>
                          </a:r>
                        </a:p>
                      </p:txBody>
                    </p:sp>
                    <p:sp>
                      <p:nvSpPr>
                        <p:cNvPr id="30781" name="Rectangl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01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Local </a:t>
                          </a:r>
                        </a:p>
                        <a:p>
                          <a:pPr algn="ctr"/>
                          <a:r>
                            <a:rPr lang="en-US" sz="1400"/>
                            <a:t>Memory</a:t>
                          </a:r>
                        </a:p>
                      </p:txBody>
                    </p:sp>
                    <p:sp>
                      <p:nvSpPr>
                        <p:cNvPr id="30782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1584"/>
                          <a:ext cx="624" cy="240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Thread (0,0)</a:t>
                          </a:r>
                        </a:p>
                      </p:txBody>
                    </p:sp>
                    <p:sp>
                      <p:nvSpPr>
                        <p:cNvPr id="30783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1584"/>
                          <a:ext cx="624" cy="240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Thread (1,0)</a:t>
                          </a:r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30769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00" y="1104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70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1104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71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144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72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144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73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1824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74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1824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76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8" y="1824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3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4" y="1824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4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182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8" y="1824"/>
                    <a:ext cx="0" cy="6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6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4" y="1824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67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0" y="182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737" name="Group 68"/>
                <p:cNvGrpSpPr>
                  <a:grpSpLocks/>
                </p:cNvGrpSpPr>
                <p:nvPr/>
              </p:nvGrpSpPr>
              <p:grpSpPr bwMode="auto">
                <a:xfrm>
                  <a:off x="2304" y="576"/>
                  <a:ext cx="1440" cy="2640"/>
                  <a:chOff x="576" y="576"/>
                  <a:chExt cx="1440" cy="2640"/>
                </a:xfrm>
              </p:grpSpPr>
              <p:grpSp>
                <p:nvGrpSpPr>
                  <p:cNvPr id="30738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576" y="576"/>
                    <a:ext cx="1440" cy="1776"/>
                    <a:chOff x="576" y="576"/>
                    <a:chExt cx="1440" cy="1776"/>
                  </a:xfrm>
                </p:grpSpPr>
                <p:grpSp>
                  <p:nvGrpSpPr>
                    <p:cNvPr id="30745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6" y="576"/>
                      <a:ext cx="1440" cy="1776"/>
                      <a:chOff x="576" y="576"/>
                      <a:chExt cx="1440" cy="1776"/>
                    </a:xfrm>
                  </p:grpSpPr>
                  <p:sp>
                    <p:nvSpPr>
                      <p:cNvPr id="30752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576"/>
                        <a:ext cx="1440" cy="1776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r>
                          <a:rPr lang="en-US" sz="1800"/>
                          <a:t>Block (1,0)</a:t>
                        </a:r>
                      </a:p>
                    </p:txBody>
                  </p:sp>
                  <p:grpSp>
                    <p:nvGrpSpPr>
                      <p:cNvPr id="30753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24" y="816"/>
                        <a:ext cx="1344" cy="1488"/>
                        <a:chOff x="624" y="816"/>
                        <a:chExt cx="1344" cy="1488"/>
                      </a:xfrm>
                    </p:grpSpPr>
                    <p:sp>
                      <p:nvSpPr>
                        <p:cNvPr id="30754" name="Rectangle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816"/>
                          <a:ext cx="1344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800"/>
                            <a:t>Shared Memory</a:t>
                          </a:r>
                        </a:p>
                      </p:txBody>
                    </p:sp>
                    <p:sp>
                      <p:nvSpPr>
                        <p:cNvPr id="30755" name="Rectangl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1248"/>
                          <a:ext cx="528" cy="19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600"/>
                            <a:t>Registers</a:t>
                          </a:r>
                        </a:p>
                      </p:txBody>
                    </p:sp>
                    <p:sp>
                      <p:nvSpPr>
                        <p:cNvPr id="30756" name="Rectangle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96" y="1248"/>
                          <a:ext cx="528" cy="192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600"/>
                            <a:t>Registers</a:t>
                          </a:r>
                        </a:p>
                      </p:txBody>
                    </p:sp>
                    <p:sp>
                      <p:nvSpPr>
                        <p:cNvPr id="30757" name="Rectangle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201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Local </a:t>
                          </a:r>
                        </a:p>
                        <a:p>
                          <a:pPr algn="ctr"/>
                          <a:r>
                            <a:rPr lang="en-US" sz="1400"/>
                            <a:t>Memory</a:t>
                          </a:r>
                        </a:p>
                      </p:txBody>
                    </p:sp>
                    <p:sp>
                      <p:nvSpPr>
                        <p:cNvPr id="30758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016"/>
                          <a:ext cx="432" cy="28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Local </a:t>
                          </a:r>
                        </a:p>
                        <a:p>
                          <a:pPr algn="ctr"/>
                          <a:r>
                            <a:rPr lang="en-US" sz="1400"/>
                            <a:t>Memory</a:t>
                          </a:r>
                        </a:p>
                      </p:txBody>
                    </p:sp>
                    <p:sp>
                      <p:nvSpPr>
                        <p:cNvPr id="30759" name="Rectangle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24" y="1584"/>
                          <a:ext cx="624" cy="240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Thread (0,0)</a:t>
                          </a:r>
                        </a:p>
                      </p:txBody>
                    </p:sp>
                    <p:sp>
                      <p:nvSpPr>
                        <p:cNvPr id="30760" name="Rectangle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1584"/>
                          <a:ext cx="624" cy="240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sz="1400"/>
                            <a:t>Thread (1,0)</a:t>
                          </a:r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30746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00" y="1104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47" name="Line 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1104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48" name="Line 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144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49" name="Line 8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1440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50" name="Line 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1824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51" name="Line 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1824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0739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8" y="1824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0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4" y="1824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182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2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08" y="1824"/>
                    <a:ext cx="0" cy="6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3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4" y="1824"/>
                    <a:ext cx="0" cy="100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744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0" y="182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0726" name="Group 98"/>
            <p:cNvGrpSpPr>
              <a:grpSpLocks/>
            </p:cNvGrpSpPr>
            <p:nvPr/>
          </p:nvGrpSpPr>
          <p:grpSpPr bwMode="auto">
            <a:xfrm>
              <a:off x="384" y="2544"/>
              <a:ext cx="672" cy="1104"/>
              <a:chOff x="384" y="2544"/>
              <a:chExt cx="672" cy="1104"/>
            </a:xfrm>
          </p:grpSpPr>
          <p:sp>
            <p:nvSpPr>
              <p:cNvPr id="30727" name="Rectangle 9"/>
              <p:cNvSpPr>
                <a:spLocks noChangeArrowheads="1"/>
              </p:cNvSpPr>
              <p:nvPr/>
            </p:nvSpPr>
            <p:spPr bwMode="auto">
              <a:xfrm>
                <a:off x="384" y="2544"/>
                <a:ext cx="43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Host</a:t>
                </a:r>
              </a:p>
            </p:txBody>
          </p:sp>
          <p:sp>
            <p:nvSpPr>
              <p:cNvPr id="30728" name="Line 95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29" name="Line 96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0" name="Line 9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24" name="Rectangle 100"/>
          <p:cNvSpPr>
            <a:spLocks noChangeArrowheads="1"/>
          </p:cNvSpPr>
          <p:nvPr/>
        </p:nvSpPr>
        <p:spPr bwMode="auto">
          <a:xfrm>
            <a:off x="6477000" y="6400800"/>
            <a:ext cx="11620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© NVIDIA 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independent tasks in parallel for a given application.</a:t>
            </a:r>
          </a:p>
          <a:p>
            <a:pPr eaLnBrk="1" hangingPunct="1"/>
            <a:r>
              <a:rPr lang="en-US" smtClean="0"/>
              <a:t>How can we modify line drawing routine?</a:t>
            </a:r>
          </a:p>
          <a:p>
            <a:pPr eaLnBrk="1" hangingPunct="1">
              <a:buFontTx/>
              <a:buNone/>
            </a:pPr>
            <a:r>
              <a:rPr lang="en-US" smtClean="0"/>
              <a:t> a)Divide line into parts and assign each part to each processor.</a:t>
            </a:r>
          </a:p>
          <a:p>
            <a:pPr eaLnBrk="1" hangingPunct="1">
              <a:buFontTx/>
              <a:buNone/>
            </a:pPr>
            <a:r>
              <a:rPr lang="en-US" smtClean="0"/>
              <a:t> b)What if we assign a processor per scanline?</a:t>
            </a:r>
          </a:p>
          <a:p>
            <a:pPr eaLnBrk="1" hangingPunct="1">
              <a:buFontTx/>
              <a:buNone/>
            </a:pPr>
            <a:r>
              <a:rPr lang="en-US" smtClean="0"/>
              <a:t>  (Each processor knows its own y coordinate)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http://developer.download.nvidia.com/presentations/2009/SIGGRAPH/Alternative_Rendering_Pipelines.mp4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Consider Array of  8 elements</a:t>
            </a:r>
          </a:p>
          <a:p>
            <a:pPr eaLnBrk="1" hangingPunct="1">
              <a:buFontTx/>
              <a:buNone/>
            </a:pPr>
            <a:r>
              <a:rPr lang="en-US" smtClean="0"/>
              <a:t>Array sitting in the host(CPU) memory</a:t>
            </a:r>
          </a:p>
          <a:p>
            <a:pPr eaLnBrk="1" hangingPunct="1">
              <a:buFontTx/>
              <a:buNone/>
            </a:pPr>
            <a:r>
              <a:rPr lang="en-US" smtClean="0"/>
              <a:t>Void   host_square(float* h_A)</a:t>
            </a:r>
          </a:p>
          <a:p>
            <a:pPr eaLnBrk="1" hangingPunct="1"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	For(I =0; I &lt; 8; I ++ )</a:t>
            </a:r>
          </a:p>
          <a:p>
            <a:pPr eaLnBrk="1" hangingPunct="1">
              <a:buFontTx/>
              <a:buNone/>
            </a:pPr>
            <a:r>
              <a:rPr lang="en-US" smtClean="0"/>
              <a:t>          h_A[I] = h_A[I] * h_A[I]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 Sitting in the Device(GPU) memory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(Also called as Global Memory)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 smtClean="0"/>
              <a:t>Spawn the threads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 smtClean="0"/>
              <a:t>Each thread automatically gets a number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 smtClean="0"/>
              <a:t>Programmer controls how much work each thread will do. </a:t>
            </a:r>
            <a:r>
              <a:rPr lang="en-US" dirty="0" err="1" smtClean="0"/>
              <a:t>e.g</a:t>
            </a:r>
            <a:r>
              <a:rPr lang="en-US" dirty="0" smtClean="0"/>
              <a:t>(in our current example)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  4 threads -  each thread squares 2 elements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  8 threads – each thread squares 1 element.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8 threads are spawned by programmer, where each thread squares 1 element. </a:t>
            </a:r>
          </a:p>
          <a:p>
            <a:pPr eaLnBrk="1" hangingPunct="1"/>
            <a:r>
              <a:rPr lang="en-US" smtClean="0"/>
              <a:t>Each thread automatically gets a number </a:t>
            </a:r>
          </a:p>
          <a:p>
            <a:pPr eaLnBrk="1" hangingPunct="1">
              <a:buFontTx/>
              <a:buNone/>
            </a:pPr>
            <a:r>
              <a:rPr lang="en-US" smtClean="0"/>
              <a:t>    (0,0,0)  (1,0,0) (2,0,0) …  (7,0,0) in registers corresponding to each thread. </a:t>
            </a:r>
          </a:p>
          <a:p>
            <a:pPr eaLnBrk="1" hangingPunct="1">
              <a:buFontTx/>
              <a:buNone/>
            </a:pPr>
            <a:r>
              <a:rPr lang="en-US" smtClean="0"/>
              <a:t>    These built in registers are called  ThreadIdx.x ,ThreadIdx.y, ThreadIdx.z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for only 1 thread</a:t>
            </a:r>
          </a:p>
          <a:p>
            <a:pPr eaLnBrk="1" hangingPunct="1"/>
            <a:r>
              <a:rPr lang="en-US" smtClean="0"/>
              <a:t>Following program will be executed for each thread in parallel</a:t>
            </a:r>
          </a:p>
          <a:p>
            <a:pPr eaLnBrk="1" hangingPunct="1">
              <a:buFontTx/>
              <a:buNone/>
            </a:pPr>
            <a:r>
              <a:rPr lang="en-US" smtClean="0"/>
              <a:t>_global_ void  device_square(float* d_A)</a:t>
            </a:r>
          </a:p>
          <a:p>
            <a:pPr eaLnBrk="1" hangingPunct="1"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          myid =  ThreadIdx.x;</a:t>
            </a:r>
          </a:p>
          <a:p>
            <a:pPr eaLnBrk="1" hangingPunct="1">
              <a:buFontTx/>
              <a:buNone/>
            </a:pPr>
            <a:r>
              <a:rPr lang="en-US" smtClean="0"/>
              <a:t>		 d_A[myid] = d_A[myid] * d_A[myid]; 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Level Parallelism?</a:t>
            </a:r>
          </a:p>
          <a:p>
            <a:pPr eaLnBrk="1" hangingPunct="1">
              <a:buFontTx/>
              <a:buNone/>
            </a:pPr>
            <a:r>
              <a:rPr lang="en-US" smtClean="0"/>
              <a:t>   Suppose programmer decides to visualize array of 8 elements as 2 blocks</a:t>
            </a:r>
          </a:p>
          <a:p>
            <a:pPr eaLnBrk="1" hangingPunct="1">
              <a:buFontTx/>
              <a:buNone/>
            </a:pPr>
            <a:r>
              <a:rPr lang="en-US" smtClean="0"/>
              <a:t>   BlockId’s are stored in built in BlockIdx.x, BlockIdx.y, BlockIdx.z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BlockID          (0,0,0)                      (1,0,0)</a:t>
            </a:r>
          </a:p>
          <a:p>
            <a:pPr eaLnBrk="1" hangingPunct="1">
              <a:buFontTx/>
              <a:buNone/>
            </a:pPr>
            <a:r>
              <a:rPr lang="en-US" smtClean="0"/>
              <a:t>ThreadID (0,0,0) .. (3,0,0)         (0,0,0)..(3,0,0)    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257800" y="51054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Squaring Array 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Here each thread knows its own blockID</a:t>
            </a:r>
          </a:p>
          <a:p>
            <a:pPr eaLnBrk="1" hangingPunct="1">
              <a:buFontTx/>
              <a:buNone/>
            </a:pPr>
            <a:r>
              <a:rPr lang="en-US" smtClean="0"/>
              <a:t>and  ThreadId</a:t>
            </a:r>
          </a:p>
          <a:p>
            <a:pPr eaLnBrk="1" hangingPunct="1">
              <a:buFontTx/>
              <a:buNone/>
            </a:pPr>
            <a:r>
              <a:rPr lang="en-US" smtClean="0"/>
              <a:t>Int BLOCK_SIZE = 4;</a:t>
            </a:r>
          </a:p>
          <a:p>
            <a:pPr eaLnBrk="1" hangingPunct="1">
              <a:buFontTx/>
              <a:buNone/>
            </a:pPr>
            <a:r>
              <a:rPr lang="en-US" smtClean="0"/>
              <a:t>_global_ void  device_square(float* d_A)</a:t>
            </a:r>
          </a:p>
          <a:p>
            <a:pPr eaLnBrk="1" hangingPunct="1"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	  myid =  BlockIdx.x*BLOCK_SIZE      		    +ThreadIdx.x;</a:t>
            </a:r>
          </a:p>
          <a:p>
            <a:pPr eaLnBrk="1" hangingPunct="1">
              <a:buFontTx/>
              <a:buNone/>
            </a:pPr>
            <a:r>
              <a:rPr lang="en-US" smtClean="0"/>
              <a:t>     d_A[myid] = d_A[myid] * d_A[myid];	 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671</Words>
  <Application>Microsoft PowerPoint</Application>
  <PresentationFormat>On-screen Show (4:3)</PresentationFormat>
  <Paragraphs>202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Times New Roman</vt:lpstr>
      <vt:lpstr>Arial</vt:lpstr>
      <vt:lpstr>Courier New</vt:lpstr>
      <vt:lpstr>Default Design</vt:lpstr>
      <vt:lpstr>PBrush</vt:lpstr>
      <vt:lpstr>Introduction to CUDA</vt:lpstr>
      <vt:lpstr>Resources</vt:lpstr>
      <vt:lpstr>Motivation</vt:lpstr>
      <vt:lpstr>Squaring Array Elements</vt:lpstr>
      <vt:lpstr>Squaring Array Elements</vt:lpstr>
      <vt:lpstr>Squaring Array Elements</vt:lpstr>
      <vt:lpstr>Squaring Array Elements</vt:lpstr>
      <vt:lpstr>Squaring Array Elements</vt:lpstr>
      <vt:lpstr>Squaring Array Elements</vt:lpstr>
      <vt:lpstr>General flow of .cu file</vt:lpstr>
      <vt:lpstr>GPGPU</vt:lpstr>
      <vt:lpstr>CPU v/s GPU</vt:lpstr>
      <vt:lpstr>CPU v/s GPU</vt:lpstr>
      <vt:lpstr>GPGPU</vt:lpstr>
      <vt:lpstr>CUDA</vt:lpstr>
      <vt:lpstr>C for CUDA</vt:lpstr>
      <vt:lpstr>C for CUDA</vt:lpstr>
      <vt:lpstr>Compiling</vt:lpstr>
      <vt:lpstr>Programming Model</vt:lpstr>
      <vt:lpstr>Programming Model</vt:lpstr>
      <vt:lpstr>Programming Model</vt:lpstr>
      <vt:lpstr>Programming Model</vt:lpstr>
      <vt:lpstr>Programming Model</vt:lpstr>
      <vt:lpstr>Transparent Scalability</vt:lpstr>
      <vt:lpstr>Control Flow Divergence</vt:lpstr>
      <vt:lpstr>Memory Model</vt:lpstr>
      <vt:lpstr>Memory Model</vt:lpstr>
      <vt:lpstr>Memory Model</vt:lpstr>
      <vt:lpstr>Memory Model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</dc:creator>
  <cp:lastModifiedBy>VuVanThieu</cp:lastModifiedBy>
  <cp:revision>71</cp:revision>
  <dcterms:created xsi:type="dcterms:W3CDTF">2010-11-17T23:57:15Z</dcterms:created>
  <dcterms:modified xsi:type="dcterms:W3CDTF">2015-11-04T03:23:16Z</dcterms:modified>
</cp:coreProperties>
</file>