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0" r:id="rId2"/>
    <p:sldId id="256" r:id="rId3"/>
    <p:sldId id="259" r:id="rId4"/>
    <p:sldId id="261" r:id="rId5"/>
    <p:sldId id="262" r:id="rId6"/>
    <p:sldId id="260" r:id="rId7"/>
    <p:sldId id="278" r:id="rId8"/>
    <p:sldId id="279" r:id="rId9"/>
    <p:sldId id="275" r:id="rId10"/>
    <p:sldId id="263" r:id="rId11"/>
    <p:sldId id="264" r:id="rId12"/>
    <p:sldId id="265" r:id="rId13"/>
    <p:sldId id="266" r:id="rId14"/>
    <p:sldId id="268" r:id="rId15"/>
    <p:sldId id="270" r:id="rId16"/>
    <p:sldId id="274" r:id="rId17"/>
    <p:sldId id="276" r:id="rId18"/>
    <p:sldId id="277" r:id="rId19"/>
    <p:sldId id="273" r:id="rId20"/>
  </p:sldIdLst>
  <p:sldSz cx="9144000" cy="6858000" type="screen4x3"/>
  <p:notesSz cx="6996113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3333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19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68"/>
    </p:cViewPr>
  </p:sorterViewPr>
  <p:notesViewPr>
    <p:cSldViewPr>
      <p:cViewPr varScale="1">
        <p:scale>
          <a:sx n="53" d="100"/>
          <a:sy n="53" d="100"/>
        </p:scale>
        <p:origin x="-1086" y="-78"/>
      </p:cViewPr>
      <p:guideLst>
        <p:guide orient="horz" pos="2923"/>
        <p:guide pos="22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01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01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2782C0D-A51D-4BC8-8E1E-01DB868379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8676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86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F37832A-82E3-4737-B1E2-7CB420B289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099A2-B28A-420E-AF43-EE401AA0C6C7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3A35-069E-4370-BFAF-67F1C0297E55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4C60D-A88D-4830-92F6-5DCA8E2CC495}" type="slidenum">
              <a:rPr lang="en-US"/>
              <a:pPr/>
              <a:t>14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9E00A-10CC-46A9-AF9A-3BD6EF22C1B3}" type="slidenum">
              <a:rPr lang="en-US"/>
              <a:pPr/>
              <a:t>15</a:t>
            </a:fld>
            <a:endParaRPr lang="en-US"/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E4344-F09F-4625-8380-A4DE3FE46B32}" type="slidenum">
              <a:rPr lang="en-US"/>
              <a:pPr/>
              <a:t>16</a:t>
            </a:fld>
            <a:endParaRPr lang="en-US"/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F69A0-DDA2-436E-A820-99EE982994DE}" type="slidenum">
              <a:rPr lang="en-US"/>
              <a:pPr/>
              <a:t>17</a:t>
            </a:fld>
            <a:endParaRPr lang="en-US"/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1347F-D574-41BE-8A6C-A757013749EE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0E71F-887B-4405-B76B-91CF47F58C92}" type="slidenum">
              <a:rPr lang="en-US"/>
              <a:pPr/>
              <a:t>19</a:t>
            </a:fld>
            <a:endParaRPr lang="en-US"/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215A5-9E9E-401D-BE84-F9C0DCCC77AB}" type="slidenum">
              <a:rPr lang="en-US"/>
              <a:pPr/>
              <a:t>3</a:t>
            </a:fld>
            <a:endParaRPr lang="en-US"/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77541-4BF4-4B7C-A744-6666FB37C2C0}" type="slidenum">
              <a:rPr lang="en-US"/>
              <a:pPr/>
              <a:t>4</a:t>
            </a:fld>
            <a:endParaRPr lang="en-US"/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5D172-D509-4F40-97E2-98C8EB4AB6AB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CFCCB-9256-452A-A637-46577B115B05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CFBFD-0228-4C7B-A5E7-9C9460288CF4}" type="slidenum">
              <a:rPr lang="en-US"/>
              <a:pPr/>
              <a:t>9</a:t>
            </a:fld>
            <a:endParaRPr lang="en-US"/>
          </a:p>
        </p:txBody>
      </p:sp>
      <p:sp>
        <p:nvSpPr>
          <p:cNvPr id="36866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19251-89E6-4C1B-8E72-57479F82A154}" type="slidenum">
              <a:rPr lang="en-US"/>
              <a:pPr/>
              <a:t>10</a:t>
            </a:fld>
            <a:endParaRPr lang="en-US"/>
          </a:p>
        </p:txBody>
      </p:sp>
      <p:sp>
        <p:nvSpPr>
          <p:cNvPr id="38914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4A99F-C641-4AA0-A6A2-733DF63DCE42}" type="slidenum">
              <a:rPr lang="en-US"/>
              <a:pPr/>
              <a:t>11</a:t>
            </a:fld>
            <a:endParaRPr lang="en-US"/>
          </a:p>
        </p:txBody>
      </p:sp>
      <p:sp>
        <p:nvSpPr>
          <p:cNvPr id="39938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35E56-FE6F-4B4F-9F9B-8EB0FD8DCC4C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38675" cy="3479800"/>
          </a:xfrm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 descr="slide_templa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Rectangle 14"/>
          <p:cNvSpPr>
            <a:spLocks noChangeArrowheads="1"/>
          </p:cNvSpPr>
          <p:nvPr userDrawn="1"/>
        </p:nvSpPr>
        <p:spPr bwMode="auto">
          <a:xfrm>
            <a:off x="682625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Parallel Programming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Using Basic MPI</a:t>
            </a:r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1368425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Presented by</a:t>
            </a:r>
          </a:p>
          <a:p>
            <a:pPr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Timothy H. Kaiser, Ph.D.</a:t>
            </a:r>
          </a:p>
          <a:p>
            <a:pPr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San Diego Supercomputer Center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62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8" name="Picture 14" descr="slide_ftr_ba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175" y="6297613"/>
            <a:ext cx="9140825" cy="560387"/>
          </a:xfrm>
          <a:prstGeom prst="rect">
            <a:avLst/>
          </a:prstGeom>
          <a:noFill/>
        </p:spPr>
      </p:pic>
      <p:pic>
        <p:nvPicPr>
          <p:cNvPr id="1039" name="Picture 15" descr="slide_hdr_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610600" y="6629400"/>
            <a:ext cx="533400" cy="2286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fld id="{09FF7ACB-E9B3-43E0-929C-723AFB69C198}" type="slidenum">
              <a:rPr lang="en-US" sz="900">
                <a:solidFill>
                  <a:schemeClr val="bg1"/>
                </a:solidFill>
                <a:latin typeface="Times New Roman" pitchFamily="18" charset="0"/>
              </a:rPr>
              <a:pPr/>
              <a:t>‹#›</a:t>
            </a:fld>
            <a:endParaRPr lang="en-US" sz="1400">
              <a:solidFill>
                <a:schemeClr val="bg1"/>
              </a:solidFill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Minimal MPI program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2800"/>
              <a:t>Every MPI program needs these…</a:t>
            </a:r>
          </a:p>
          <a:p>
            <a:pPr lvl="1"/>
            <a:r>
              <a:rPr lang="en-US"/>
              <a:t>C version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90600" y="2057400"/>
            <a:ext cx="68897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Courier" charset="0"/>
              </a:rPr>
              <a:t>/* the mpi include file */</a:t>
            </a:r>
            <a:r>
              <a:rPr lang="en-US" sz="1800" b="1">
                <a:solidFill>
                  <a:srgbClr val="FF3300"/>
                </a:solidFill>
                <a:latin typeface="Courier" charset="0"/>
              </a:rPr>
              <a:t> 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#include &lt;mpi.h&gt;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int nPEs,ierr,iam;</a:t>
            </a:r>
          </a:p>
          <a:p>
            <a:r>
              <a:rPr lang="en-US" sz="1800" b="1">
                <a:latin typeface="Courier" charset="0"/>
              </a:rPr>
              <a:t>/* Initialize MPI */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ierr=MPI_Init(&amp;argc, &amp;argv);</a:t>
            </a:r>
          </a:p>
          <a:p>
            <a:r>
              <a:rPr lang="en-US" sz="1800" b="1">
                <a:latin typeface="Courier" charset="0"/>
              </a:rPr>
              <a:t>/* How many processors (nPEs) are there?*/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ierr=MPI_Comm_size(MPI_COMM_WORLD, &amp;nPEs);</a:t>
            </a:r>
          </a:p>
          <a:p>
            <a:r>
              <a:rPr lang="en-US" sz="1800" b="1">
                <a:latin typeface="Courier" charset="0"/>
              </a:rPr>
              <a:t>/* What processor am I (what is my rank)? */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ierr=MPI_Comm_rank(MPI_COMM_WORLD, &amp;iam);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...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ierr=MPI_Finalize();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5800" y="5105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 </a:t>
            </a:r>
            <a:r>
              <a:rPr lang="en-US" sz="2800"/>
              <a:t>In C MPI routines are functions and return an error 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Minimal MPI program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sz="2800"/>
              <a:t>Every MPI program needs these…</a:t>
            </a:r>
          </a:p>
          <a:p>
            <a:pPr lvl="1"/>
            <a:r>
              <a:rPr lang="en-US"/>
              <a:t>Fortran version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1981200"/>
            <a:ext cx="81089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Courier" charset="0"/>
              </a:rPr>
              <a:t>! MPI include file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   include 'mpif.h' 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   integer nPEs, ierr, iam</a:t>
            </a:r>
          </a:p>
          <a:p>
            <a:r>
              <a:rPr lang="en-US" sz="1800" b="1">
                <a:latin typeface="Courier" charset="0"/>
              </a:rPr>
              <a:t>!  Initialize MPI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   call MPI_Init(ierr)</a:t>
            </a:r>
          </a:p>
          <a:p>
            <a:r>
              <a:rPr lang="en-US" sz="1800" b="1">
                <a:latin typeface="Courier" charset="0"/>
              </a:rPr>
              <a:t>!  How many processors (nPEs) are there?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   call MPI_Comm_size(MPI_COMM_WORLD, nPEs, ierr)</a:t>
            </a:r>
          </a:p>
          <a:p>
            <a:r>
              <a:rPr lang="en-US" sz="1800" b="1">
                <a:latin typeface="Courier" charset="0"/>
              </a:rPr>
              <a:t>!  What processor am I (what is my rank)? 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   call MPI_Comm_rank(MPI_COMM_WORLD, iam, ierr)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   ...</a:t>
            </a:r>
          </a:p>
          <a:p>
            <a:r>
              <a:rPr lang="en-US" sz="1800" b="1">
                <a:solidFill>
                  <a:srgbClr val="FF3300"/>
                </a:solidFill>
                <a:latin typeface="Courier" charset="0"/>
              </a:rPr>
              <a:t>      call MPI_Finalize(ierr)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" y="51054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 </a:t>
            </a:r>
            <a:r>
              <a:rPr lang="en-US" sz="2800"/>
              <a:t>In Fortran, MPI routines are subroutines, and last parameter is an error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Exercise 1 : Hello World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5257800"/>
          </a:xfrm>
        </p:spPr>
        <p:txBody>
          <a:bodyPr/>
          <a:lstStyle/>
          <a:p>
            <a:r>
              <a:rPr lang="en-US" sz="2800"/>
              <a:t>Write a parallel “hello world” program</a:t>
            </a:r>
          </a:p>
          <a:p>
            <a:pPr lvl="1"/>
            <a:r>
              <a:rPr lang="en-US"/>
              <a:t>Initialize MPI </a:t>
            </a:r>
          </a:p>
          <a:p>
            <a:pPr lvl="1"/>
            <a:r>
              <a:rPr lang="en-US"/>
              <a:t>Have each processor print out “Hello, World” and its processor number (rank) </a:t>
            </a:r>
          </a:p>
          <a:p>
            <a:pPr lvl="1"/>
            <a:r>
              <a:rPr lang="en-US"/>
              <a:t>Quit MPI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Basic Communication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Data values are transferred from one processor to another </a:t>
            </a:r>
          </a:p>
          <a:p>
            <a:pPr lvl="1"/>
            <a:r>
              <a:rPr lang="en-US"/>
              <a:t>One processor sends the data</a:t>
            </a:r>
          </a:p>
          <a:p>
            <a:pPr lvl="1"/>
            <a:r>
              <a:rPr lang="en-US"/>
              <a:t>Another receives the data</a:t>
            </a:r>
          </a:p>
          <a:p>
            <a:r>
              <a:rPr lang="en-US" sz="2800"/>
              <a:t>Synchronous</a:t>
            </a:r>
          </a:p>
          <a:p>
            <a:pPr lvl="1"/>
            <a:r>
              <a:rPr lang="en-US"/>
              <a:t>Call does not return until the message is sent or received</a:t>
            </a:r>
          </a:p>
          <a:p>
            <a:r>
              <a:rPr lang="en-US" sz="2800"/>
              <a:t>Asynchronous</a:t>
            </a:r>
          </a:p>
          <a:p>
            <a:pPr lvl="1"/>
            <a:r>
              <a:rPr lang="en-US"/>
              <a:t>Call indicates a start of send or receive, and another call is made to determine if finished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Synchronous Send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8229600" cy="5257800"/>
          </a:xfrm>
        </p:spPr>
        <p:txBody>
          <a:bodyPr/>
          <a:lstStyle/>
          <a:p>
            <a:r>
              <a:rPr lang="en-US"/>
              <a:t> C </a:t>
            </a:r>
          </a:p>
          <a:p>
            <a:pPr lvl="1"/>
            <a:r>
              <a:rPr lang="en-US" sz="2000" b="1">
                <a:solidFill>
                  <a:srgbClr val="FF3300"/>
                </a:solidFill>
                <a:latin typeface="Courier" charset="0"/>
              </a:rPr>
              <a:t>MPI_Send(&amp;buffer, count ,datatype, destination, tag,communicator);</a:t>
            </a:r>
            <a:endParaRPr lang="en-US" b="1">
              <a:solidFill>
                <a:srgbClr val="FF3300"/>
              </a:solidFill>
            </a:endParaRPr>
          </a:p>
          <a:p>
            <a:r>
              <a:rPr lang="en-US"/>
              <a:t>Fortran </a:t>
            </a:r>
          </a:p>
          <a:p>
            <a:pPr lvl="1"/>
            <a:r>
              <a:rPr lang="en-US" sz="2000" b="1">
                <a:solidFill>
                  <a:srgbClr val="FF3300"/>
                </a:solidFill>
                <a:latin typeface="Courier" charset="0"/>
              </a:rPr>
              <a:t>Call MPI_Send(buffer, count, datatype, destination,tag,communicator, ierr)</a:t>
            </a:r>
            <a:endParaRPr lang="en-US" sz="2000">
              <a:latin typeface="Courier" charset="0"/>
            </a:endParaRPr>
          </a:p>
          <a:p>
            <a:r>
              <a:rPr lang="en-US"/>
              <a:t>Call blocks until message on the way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1447800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FF3300"/>
                </a:solidFill>
                <a:latin typeface="Courier" charset="0"/>
              </a:rPr>
              <a:t>Call MPI_Send(buffer, count, datatype,</a:t>
            </a:r>
            <a:br>
              <a:rPr lang="en-US" sz="2800" b="1">
                <a:solidFill>
                  <a:srgbClr val="FF3300"/>
                </a:solidFill>
                <a:latin typeface="Courier" charset="0"/>
              </a:rPr>
            </a:br>
            <a:r>
              <a:rPr lang="en-US" sz="2800" b="1">
                <a:solidFill>
                  <a:srgbClr val="FF3300"/>
                </a:solidFill>
                <a:latin typeface="Courier" charset="0"/>
              </a:rPr>
              <a:t>destination, tag, communicator, ierr)</a:t>
            </a:r>
            <a:r>
              <a:rPr lang="en-US" sz="2800">
                <a:latin typeface="Courier" charset="0"/>
              </a:rPr>
              <a:t/>
            </a:r>
            <a:br>
              <a:rPr lang="en-US" sz="2800">
                <a:latin typeface="Courier" charset="0"/>
              </a:rPr>
            </a:br>
            <a:endParaRPr lang="en-US" sz="2800">
              <a:latin typeface="Courier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495800"/>
          </a:xfrm>
        </p:spPr>
        <p:txBody>
          <a:bodyPr/>
          <a:lstStyle/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Buffer</a:t>
            </a:r>
            <a:r>
              <a:rPr lang="en-US" sz="2400">
                <a:latin typeface="Courier" charset="0"/>
              </a:rPr>
              <a:t>: The data array to be sent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Count</a:t>
            </a:r>
            <a:r>
              <a:rPr lang="en-US" sz="2400">
                <a:latin typeface="Courier" charset="0"/>
              </a:rPr>
              <a:t> : Length of data array (in elements, 1 for scalars) 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Datatype</a:t>
            </a:r>
            <a:r>
              <a:rPr lang="en-US" sz="2400">
                <a:latin typeface="Courier" charset="0"/>
              </a:rPr>
              <a:t> : Type of data, for example : MPI_DOUBLE_PRECISION, MPI_INT, etc 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Destination</a:t>
            </a:r>
            <a:r>
              <a:rPr lang="en-US" sz="2400">
                <a:latin typeface="Courier" charset="0"/>
              </a:rPr>
              <a:t> : Destination processor number (within given communicator)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Tag</a:t>
            </a:r>
            <a:r>
              <a:rPr lang="en-US" sz="2400">
                <a:latin typeface="Courier" charset="0"/>
              </a:rPr>
              <a:t> : Message type (arbitrary integer) 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Communicator</a:t>
            </a:r>
            <a:r>
              <a:rPr lang="en-US" sz="2400">
                <a:latin typeface="Courier" charset="0"/>
              </a:rPr>
              <a:t> : Your set of processors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Ierr</a:t>
            </a:r>
            <a:r>
              <a:rPr lang="en-US" sz="2400">
                <a:latin typeface="Courier" charset="0"/>
              </a:rPr>
              <a:t> : Error return (Fortran only) 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20000" cy="457200"/>
          </a:xfrm>
        </p:spPr>
        <p:txBody>
          <a:bodyPr/>
          <a:lstStyle/>
          <a:p>
            <a:r>
              <a:rPr lang="en-US" sz="3600"/>
              <a:t>Synchronous Receive</a:t>
            </a:r>
            <a:r>
              <a:rPr lang="en-US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696200" cy="5181600"/>
          </a:xfrm>
        </p:spPr>
        <p:txBody>
          <a:bodyPr/>
          <a:lstStyle/>
          <a:p>
            <a:r>
              <a:rPr lang="en-US" sz="2400"/>
              <a:t> C </a:t>
            </a:r>
            <a:endParaRPr lang="en-US"/>
          </a:p>
          <a:p>
            <a:pPr lvl="1"/>
            <a:r>
              <a:rPr lang="en-US" sz="2000" b="1">
                <a:solidFill>
                  <a:srgbClr val="FF3300"/>
                </a:solidFill>
                <a:latin typeface="Courier" charset="0"/>
              </a:rPr>
              <a:t>MPI_Recv(&amp;buffer,count, datatype, source, tag, communicator, &amp;status);</a:t>
            </a:r>
          </a:p>
          <a:p>
            <a:r>
              <a:rPr lang="en-US" sz="2400"/>
              <a:t>Fortran </a:t>
            </a:r>
          </a:p>
          <a:p>
            <a:pPr lvl="1"/>
            <a:r>
              <a:rPr lang="en-US" sz="2000" b="1">
                <a:solidFill>
                  <a:srgbClr val="FF3300"/>
                </a:solidFill>
                <a:latin typeface="Courier" charset="0"/>
              </a:rPr>
              <a:t>Call MPI_ RECV(buffer, count, datatype, source,tag,communicator, status, ierr)</a:t>
            </a:r>
            <a:endParaRPr lang="en-US" sz="2000">
              <a:latin typeface="Courier" charset="0"/>
            </a:endParaRPr>
          </a:p>
          <a:p>
            <a:r>
              <a:rPr lang="en-US" sz="2400"/>
              <a:t>Call blocks the program until message is in </a:t>
            </a:r>
            <a:r>
              <a:rPr lang="en-US" sz="2400" i="1"/>
              <a:t>buffer</a:t>
            </a:r>
            <a:endParaRPr lang="en-US" sz="2400"/>
          </a:p>
          <a:p>
            <a:r>
              <a:rPr lang="en-US" sz="2400"/>
              <a:t>Status - contains information about incoming message</a:t>
            </a:r>
          </a:p>
          <a:p>
            <a:pPr lvl="1"/>
            <a:r>
              <a:rPr lang="en-US"/>
              <a:t>C </a:t>
            </a:r>
          </a:p>
          <a:p>
            <a:pPr lvl="2"/>
            <a:r>
              <a:rPr lang="en-US"/>
              <a:t>MPI_Status status;</a:t>
            </a:r>
          </a:p>
          <a:p>
            <a:pPr lvl="1"/>
            <a:r>
              <a:rPr lang="en-US"/>
              <a:t>Fortran</a:t>
            </a:r>
          </a:p>
          <a:p>
            <a:pPr lvl="2"/>
            <a:r>
              <a:rPr lang="en-US"/>
              <a:t>Integer status(MPI_STATUS_SIZE)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1447800"/>
          </a:xfrm>
        </p:spPr>
        <p:txBody>
          <a:bodyPr/>
          <a:lstStyle/>
          <a:p>
            <a:pPr algn="l"/>
            <a:r>
              <a:rPr lang="en-US" sz="2800" b="1">
                <a:solidFill>
                  <a:srgbClr val="FF3300"/>
                </a:solidFill>
                <a:latin typeface="Courier" charset="0"/>
              </a:rPr>
              <a:t>Call MPI_Recv(buffer, count, datatype,</a:t>
            </a:r>
            <a:br>
              <a:rPr lang="en-US" sz="2800" b="1">
                <a:solidFill>
                  <a:srgbClr val="FF3300"/>
                </a:solidFill>
                <a:latin typeface="Courier" charset="0"/>
              </a:rPr>
            </a:br>
            <a:r>
              <a:rPr lang="en-US" sz="2800" b="1">
                <a:solidFill>
                  <a:srgbClr val="FF3300"/>
                </a:solidFill>
                <a:latin typeface="Courier" charset="0"/>
              </a:rPr>
              <a:t>source, tag, communicator,</a:t>
            </a:r>
            <a:br>
              <a:rPr lang="en-US" sz="2800" b="1">
                <a:solidFill>
                  <a:srgbClr val="FF3300"/>
                </a:solidFill>
                <a:latin typeface="Courier" charset="0"/>
              </a:rPr>
            </a:br>
            <a:r>
              <a:rPr lang="en-US" sz="2800" b="1">
                <a:solidFill>
                  <a:srgbClr val="FF3300"/>
                </a:solidFill>
                <a:latin typeface="Courier" charset="0"/>
              </a:rPr>
              <a:t>status, ierr)</a:t>
            </a:r>
            <a:r>
              <a:rPr lang="en-US" sz="2800">
                <a:latin typeface="Courier" charset="0"/>
              </a:rPr>
              <a:t/>
            </a:r>
            <a:br>
              <a:rPr lang="en-US" sz="2800">
                <a:latin typeface="Courier" charset="0"/>
              </a:rPr>
            </a:br>
            <a:endParaRPr lang="en-US" sz="2800">
              <a:latin typeface="Courier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495800"/>
          </a:xfrm>
        </p:spPr>
        <p:txBody>
          <a:bodyPr/>
          <a:lstStyle/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Buffer</a:t>
            </a:r>
            <a:r>
              <a:rPr lang="en-US" sz="2400">
                <a:latin typeface="Courier" charset="0"/>
              </a:rPr>
              <a:t>: The data array to be received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Count</a:t>
            </a:r>
            <a:r>
              <a:rPr lang="en-US" sz="2400">
                <a:latin typeface="Courier" charset="0"/>
              </a:rPr>
              <a:t> : Maximum length of data array (in elements, 1 for scalars) 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Datatype</a:t>
            </a:r>
            <a:r>
              <a:rPr lang="en-US" sz="2400">
                <a:latin typeface="Courier" charset="0"/>
              </a:rPr>
              <a:t> : Type of data, for example : MPI_DOUBLE_PRECISION, MPI_INT, etc 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Source</a:t>
            </a:r>
            <a:r>
              <a:rPr lang="en-US" sz="2400">
                <a:latin typeface="Courier" charset="0"/>
              </a:rPr>
              <a:t> : Source processor number (within given communicator)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Tag</a:t>
            </a:r>
            <a:r>
              <a:rPr lang="en-US" sz="2400">
                <a:latin typeface="Courier" charset="0"/>
              </a:rPr>
              <a:t> : Message type (arbitrary integer) 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Communicator</a:t>
            </a:r>
            <a:r>
              <a:rPr lang="en-US" sz="2400">
                <a:latin typeface="Courier" charset="0"/>
              </a:rPr>
              <a:t> : Your set of processors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Status</a:t>
            </a:r>
            <a:r>
              <a:rPr lang="en-US" sz="2400">
                <a:latin typeface="Courier" charset="0"/>
              </a:rPr>
              <a:t>: Information about message</a:t>
            </a:r>
          </a:p>
          <a:p>
            <a:r>
              <a:rPr lang="en-US" sz="2400" b="1">
                <a:solidFill>
                  <a:srgbClr val="FF3300"/>
                </a:solidFill>
                <a:latin typeface="Courier" charset="0"/>
              </a:rPr>
              <a:t>Ierr</a:t>
            </a:r>
            <a:r>
              <a:rPr lang="en-US" sz="2400">
                <a:latin typeface="Courier" charset="0"/>
              </a:rPr>
              <a:t> : Error return (Fortran only)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 : Basic Send and Receive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Write a parallel program to send &amp; receive data</a:t>
            </a:r>
          </a:p>
          <a:p>
            <a:pPr lvl="1"/>
            <a:r>
              <a:rPr lang="en-US"/>
              <a:t>Initialize MPI </a:t>
            </a:r>
          </a:p>
          <a:p>
            <a:pPr lvl="1"/>
            <a:r>
              <a:rPr lang="en-US"/>
              <a:t>Have processor 0 send an integer to processor 1</a:t>
            </a:r>
          </a:p>
          <a:p>
            <a:pPr lvl="1"/>
            <a:r>
              <a:rPr lang="en-US"/>
              <a:t>Have processor 1 receive an integer from processor 0</a:t>
            </a:r>
          </a:p>
          <a:p>
            <a:pPr lvl="1"/>
            <a:r>
              <a:rPr lang="en-US"/>
              <a:t>Both processors print the data</a:t>
            </a:r>
          </a:p>
          <a:p>
            <a:pPr lvl="1"/>
            <a:r>
              <a:rPr lang="en-US"/>
              <a:t>Quit MPI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Summary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5334000"/>
          </a:xfrm>
        </p:spPr>
        <p:txBody>
          <a:bodyPr/>
          <a:lstStyle/>
          <a:p>
            <a:r>
              <a:rPr lang="en-US" sz="2800" dirty="0"/>
              <a:t>MPI is used to create parallel programs based on message passing</a:t>
            </a:r>
          </a:p>
          <a:p>
            <a:r>
              <a:rPr lang="en-US" sz="2800" dirty="0"/>
              <a:t>Usually the same program is run on multiple processors</a:t>
            </a:r>
          </a:p>
          <a:p>
            <a:r>
              <a:rPr lang="en-US" sz="2800" dirty="0"/>
              <a:t>The 6 basic calls in MPI are:</a:t>
            </a:r>
          </a:p>
          <a:p>
            <a:pPr lvl="1"/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MPI_INIT(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ierr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 )</a:t>
            </a:r>
          </a:p>
          <a:p>
            <a:pPr lvl="1"/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MPI_COMM_RANK( MPI_COMM_WORLD,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myid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ierr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 )</a:t>
            </a:r>
          </a:p>
          <a:p>
            <a:pPr lvl="1"/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MPI_COMM_SIZE( MPI_COMM_WORLD,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numprocs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ierr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 )</a:t>
            </a:r>
          </a:p>
          <a:p>
            <a:pPr lvl="1"/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MPI_Send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(buffer,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count,MPI_INTEGER,destination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, tag, MPI_COMM_WORLD,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ierr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)</a:t>
            </a:r>
          </a:p>
          <a:p>
            <a:pPr lvl="1"/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MPI_Recv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(buffer, count,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MPI_INTEGER,source,tag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, MPI_COMM_WORLD, 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status,ierr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)</a:t>
            </a:r>
          </a:p>
          <a:p>
            <a:pPr lvl="1"/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call MPI_FINALIZE(</a:t>
            </a:r>
            <a:r>
              <a:rPr lang="en-US" sz="2000" b="1" dirty="0" err="1">
                <a:solidFill>
                  <a:srgbClr val="FF3300"/>
                </a:solidFill>
                <a:latin typeface="Courier" charset="0"/>
              </a:rPr>
              <a:t>ierr</a:t>
            </a:r>
            <a:r>
              <a:rPr lang="en-US" sz="2000" b="1" dirty="0">
                <a:solidFill>
                  <a:srgbClr val="FF3300"/>
                </a:solidFill>
                <a:latin typeface="Courier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620000" cy="609600"/>
          </a:xfrm>
        </p:spPr>
        <p:txBody>
          <a:bodyPr/>
          <a:lstStyle/>
          <a:p>
            <a:r>
              <a:rPr lang="en-US" sz="4000"/>
              <a:t>Talk Overview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/>
              <a:t>Background on MPI</a:t>
            </a:r>
          </a:p>
          <a:p>
            <a:r>
              <a:rPr lang="en-US"/>
              <a:t>Documentation </a:t>
            </a:r>
          </a:p>
          <a:p>
            <a:r>
              <a:rPr lang="en-US"/>
              <a:t>Hello world in MPI </a:t>
            </a:r>
          </a:p>
          <a:p>
            <a:r>
              <a:rPr lang="en-US"/>
              <a:t>Basic communications</a:t>
            </a:r>
          </a:p>
          <a:p>
            <a:r>
              <a:rPr lang="en-US"/>
              <a:t>Simple send and receive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Background on MPI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MPI - Message Passing Interface</a:t>
            </a:r>
          </a:p>
          <a:p>
            <a:pPr lvl="1"/>
            <a:r>
              <a:rPr lang="en-US"/>
              <a:t>Library standard defined by a committee of vendors, implementers, and parallel programmers </a:t>
            </a:r>
          </a:p>
          <a:p>
            <a:pPr lvl="1"/>
            <a:r>
              <a:rPr lang="en-US"/>
              <a:t>Used to create parallel programs based on message passing</a:t>
            </a:r>
          </a:p>
          <a:p>
            <a:r>
              <a:rPr lang="en-US" sz="2800"/>
              <a:t>100% portable: one standard, many implementations</a:t>
            </a:r>
          </a:p>
          <a:p>
            <a:r>
              <a:rPr lang="en-US" sz="2800"/>
              <a:t>Available on almost all parallel machines in C and Fortran</a:t>
            </a:r>
          </a:p>
          <a:p>
            <a:r>
              <a:rPr lang="en-US" sz="2800"/>
              <a:t>Over 100 advanced routines but 6 basic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Documentation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MPI home page </a:t>
            </a:r>
            <a:r>
              <a:rPr lang="en-US"/>
              <a:t>(contains the library standard): </a:t>
            </a:r>
            <a:r>
              <a:rPr lang="en-US" sz="2400">
                <a:solidFill>
                  <a:srgbClr val="333399"/>
                </a:solidFill>
              </a:rPr>
              <a:t>www.mcs.anl.gov/mpi</a:t>
            </a:r>
            <a:endParaRPr lang="en-US" sz="2400"/>
          </a:p>
          <a:p>
            <a:r>
              <a:rPr lang="en-US" sz="2800"/>
              <a:t>Books</a:t>
            </a:r>
          </a:p>
          <a:p>
            <a:pPr lvl="1">
              <a:buFontTx/>
              <a:buChar char=" "/>
            </a:pPr>
            <a:r>
              <a:rPr lang="en-US" sz="2400"/>
              <a:t>"</a:t>
            </a:r>
            <a:r>
              <a:rPr lang="en-US" sz="2400">
                <a:solidFill>
                  <a:srgbClr val="336600"/>
                </a:solidFill>
              </a:rPr>
              <a:t>MPI: The Complete Reference</a:t>
            </a:r>
            <a:r>
              <a:rPr lang="en-US" sz="2400"/>
              <a:t>" by Snir, Otto, Huss-Lederman, Walker, and Dongarra, MIT Press (also in Postscript and html) </a:t>
            </a:r>
          </a:p>
          <a:p>
            <a:pPr lvl="1">
              <a:buFontTx/>
              <a:buChar char=" "/>
            </a:pPr>
            <a:r>
              <a:rPr lang="en-US" sz="2400"/>
              <a:t>"</a:t>
            </a:r>
            <a:r>
              <a:rPr lang="en-US" sz="2400">
                <a:solidFill>
                  <a:srgbClr val="336600"/>
                </a:solidFill>
              </a:rPr>
              <a:t>Using MPI</a:t>
            </a:r>
            <a:r>
              <a:rPr lang="en-US" sz="2400"/>
              <a:t>" by Gropp, Lusk and Skjellum, MIT Press</a:t>
            </a:r>
            <a:r>
              <a:rPr lang="en-US"/>
              <a:t> </a:t>
            </a:r>
            <a:endParaRPr lang="en-US" sz="2400"/>
          </a:p>
          <a:p>
            <a:r>
              <a:rPr lang="en-US" sz="2800"/>
              <a:t>Tutorials</a:t>
            </a:r>
            <a:r>
              <a:rPr lang="en-US"/>
              <a:t>    </a:t>
            </a:r>
          </a:p>
          <a:p>
            <a:pPr>
              <a:buFontTx/>
              <a:buNone/>
            </a:pPr>
            <a:r>
              <a:rPr lang="en-US" sz="2400"/>
              <a:t>     many online, just do a search</a:t>
            </a:r>
          </a:p>
          <a:p>
            <a:pPr lvl="1">
              <a:buFontTx/>
              <a:buChar char=" "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MPI Implementations</a:t>
            </a:r>
            <a:r>
              <a:rPr lang="en-US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Most parallel supercomputer vendors provide optimized implementations</a:t>
            </a:r>
          </a:p>
          <a:p>
            <a:r>
              <a:rPr lang="en-US" sz="2800"/>
              <a:t>Others:</a:t>
            </a:r>
          </a:p>
          <a:p>
            <a:pPr lvl="1"/>
            <a:r>
              <a:rPr lang="en-US"/>
              <a:t>www.lam-mpi.org</a:t>
            </a:r>
          </a:p>
          <a:p>
            <a:pPr lvl="1"/>
            <a:r>
              <a:rPr lang="en-US"/>
              <a:t>www-unix.mcs.anl.gov/mpi/mpich </a:t>
            </a:r>
            <a:endParaRPr lang="en-US" sz="2400"/>
          </a:p>
          <a:p>
            <a:pPr lvl="1"/>
            <a:r>
              <a:rPr lang="en-US"/>
              <a:t>GLOBUS:</a:t>
            </a:r>
          </a:p>
          <a:p>
            <a:pPr lvl="2">
              <a:buFontTx/>
              <a:buChar char=" "/>
            </a:pPr>
            <a:r>
              <a:rPr lang="en-US" sz="2000"/>
              <a:t>www.globus.org/mpi/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Key Concepts of MPI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Used to create parallel programs based on message passing </a:t>
            </a:r>
          </a:p>
          <a:p>
            <a:pPr lvl="1"/>
            <a:r>
              <a:rPr lang="en-US"/>
              <a:t>Normally the same program is running on several different processors</a:t>
            </a:r>
          </a:p>
          <a:p>
            <a:pPr lvl="1"/>
            <a:r>
              <a:rPr lang="en-US"/>
              <a:t>Processors communicate using message passing</a:t>
            </a:r>
          </a:p>
          <a:p>
            <a:r>
              <a:rPr lang="en-US" sz="2800"/>
              <a:t>Typical methodology: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4267200"/>
            <a:ext cx="7467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 sz="2000" b="1">
                <a:solidFill>
                  <a:srgbClr val="FF3300"/>
                </a:solidFill>
                <a:latin typeface="Courier" charset="0"/>
              </a:rPr>
              <a:t>start job on n processors</a:t>
            </a:r>
          </a:p>
          <a:p>
            <a:pPr lvl="2"/>
            <a:r>
              <a:rPr lang="en-US" sz="2000" b="1">
                <a:solidFill>
                  <a:srgbClr val="FF3300"/>
                </a:solidFill>
                <a:latin typeface="Courier" charset="0"/>
              </a:rPr>
              <a:t>do i=1 to j</a:t>
            </a:r>
          </a:p>
          <a:p>
            <a:pPr lvl="2"/>
            <a:r>
              <a:rPr lang="en-US" sz="2000" b="1">
                <a:solidFill>
                  <a:srgbClr val="FF3300"/>
                </a:solidFill>
                <a:latin typeface="Courier" charset="0"/>
              </a:rPr>
              <a:t>    each processor does some calculation</a:t>
            </a:r>
          </a:p>
          <a:p>
            <a:pPr lvl="2"/>
            <a:r>
              <a:rPr lang="en-US" sz="2000" b="1">
                <a:solidFill>
                  <a:srgbClr val="FF3300"/>
                </a:solidFill>
                <a:latin typeface="Courier" charset="0"/>
              </a:rPr>
              <a:t>    pass messages between processor</a:t>
            </a:r>
          </a:p>
          <a:p>
            <a:pPr lvl="2"/>
            <a:r>
              <a:rPr lang="en-US" sz="2000" b="1">
                <a:solidFill>
                  <a:srgbClr val="FF3300"/>
                </a:solidFill>
                <a:latin typeface="Courier" charset="0"/>
              </a:rPr>
              <a:t>end do</a:t>
            </a:r>
          </a:p>
          <a:p>
            <a:pPr lvl="2"/>
            <a:r>
              <a:rPr lang="en-US" sz="2000" b="1">
                <a:solidFill>
                  <a:srgbClr val="FF3300"/>
                </a:solidFill>
                <a:latin typeface="Courier" charset="0"/>
              </a:rPr>
              <a:t>end job</a:t>
            </a:r>
            <a:endParaRPr lang="en-US" sz="2000">
              <a:solidFill>
                <a:srgbClr val="FF3300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181600"/>
          </a:xfrm>
        </p:spPr>
        <p:txBody>
          <a:bodyPr/>
          <a:lstStyle/>
          <a:p>
            <a:r>
              <a:rPr lang="en-US"/>
              <a:t>Simplest message: an array of data of one type.</a:t>
            </a:r>
          </a:p>
          <a:p>
            <a:r>
              <a:rPr lang="en-US"/>
              <a:t>Predefined types correspond to commonly used types in a given language</a:t>
            </a:r>
          </a:p>
          <a:p>
            <a:pPr lvl="2">
              <a:buFontTx/>
              <a:buChar char="–"/>
            </a:pPr>
            <a:r>
              <a:rPr lang="en-US"/>
              <a:t>MPI_REAL (Fortran), MPI_FLOAT (C) </a:t>
            </a:r>
          </a:p>
          <a:p>
            <a:pPr lvl="2">
              <a:buFontTx/>
              <a:buChar char="–"/>
            </a:pPr>
            <a:r>
              <a:rPr lang="en-US"/>
              <a:t>MPI_DOUBLE_PRECISION  (Fortran),     MPI_DOUBLE (C)</a:t>
            </a:r>
          </a:p>
          <a:p>
            <a:pPr lvl="2">
              <a:buFontTx/>
              <a:buChar char="–"/>
            </a:pPr>
            <a:r>
              <a:rPr lang="en-US"/>
              <a:t>MPI_INTEGER (Fortran), MPI_INT (C)</a:t>
            </a:r>
          </a:p>
          <a:p>
            <a:r>
              <a:rPr lang="en-US"/>
              <a:t>User can define more complex types and send packages.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257800"/>
          </a:xfrm>
        </p:spPr>
        <p:txBody>
          <a:bodyPr/>
          <a:lstStyle/>
          <a:p>
            <a:r>
              <a:rPr lang="en-US" sz="2800"/>
              <a:t>Communicator</a:t>
            </a:r>
          </a:p>
          <a:p>
            <a:pPr lvl="1"/>
            <a:r>
              <a:rPr lang="en-US"/>
              <a:t>A collection of processors working on some part of a parallel job</a:t>
            </a:r>
          </a:p>
          <a:p>
            <a:pPr lvl="1"/>
            <a:r>
              <a:rPr lang="en-US"/>
              <a:t>Used as a parameter for most MPI calls</a:t>
            </a:r>
          </a:p>
          <a:p>
            <a:pPr lvl="1"/>
            <a:r>
              <a:rPr lang="en-US"/>
              <a:t>MPI_COMM_WORLD includes </a:t>
            </a:r>
            <a:r>
              <a:rPr lang="en-US" b="1"/>
              <a:t>all</a:t>
            </a:r>
            <a:r>
              <a:rPr lang="en-US"/>
              <a:t> of the processors in your job</a:t>
            </a:r>
          </a:p>
          <a:p>
            <a:pPr lvl="1"/>
            <a:r>
              <a:rPr lang="en-US"/>
              <a:t>Processors within a communicator are assigned numbers (ranks) 0 to n-1 </a:t>
            </a:r>
          </a:p>
          <a:p>
            <a:pPr lvl="1"/>
            <a:r>
              <a:rPr lang="en-US"/>
              <a:t>Can create subsets of MPI_COMM_WORLD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Include files</a:t>
            </a: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MPI include file</a:t>
            </a:r>
          </a:p>
          <a:p>
            <a:pPr lvl="1"/>
            <a:r>
              <a:rPr lang="en-US"/>
              <a:t>C: mpi.h</a:t>
            </a:r>
          </a:p>
          <a:p>
            <a:pPr lvl="1"/>
            <a:r>
              <a:rPr lang="en-US"/>
              <a:t>Fortran:  mpif.h (a f90 module is a good place for this)</a:t>
            </a:r>
          </a:p>
          <a:p>
            <a:r>
              <a:rPr lang="en-US" sz="2800"/>
              <a:t>Defines many constants used within MPI programs</a:t>
            </a:r>
          </a:p>
          <a:p>
            <a:r>
              <a:rPr lang="en-US" sz="2800"/>
              <a:t>In C defines the interfaces for the functions</a:t>
            </a:r>
          </a:p>
          <a:p>
            <a:r>
              <a:rPr lang="en-US" sz="2800"/>
              <a:t>Compilers know where to find the include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">
  <a:themeElements>
    <a:clrScheme name="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hd1:TEMP.PPT</Template>
  <TotalTime>693</TotalTime>
  <Words>1008</Words>
  <Application>Microsoft PowerPoint</Application>
  <PresentationFormat>On-screen Show (4:3)</PresentationFormat>
  <Paragraphs>169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Helvetica</vt:lpstr>
      <vt:lpstr>Times New Roman</vt:lpstr>
      <vt:lpstr>Times</vt:lpstr>
      <vt:lpstr>Courier</vt:lpstr>
      <vt:lpstr>TEMP</vt:lpstr>
      <vt:lpstr>Slide 1</vt:lpstr>
      <vt:lpstr>Talk Overview</vt:lpstr>
      <vt:lpstr>Background on MPI</vt:lpstr>
      <vt:lpstr>Documentation</vt:lpstr>
      <vt:lpstr>MPI Implementations </vt:lpstr>
      <vt:lpstr>Key Concepts of MPI</vt:lpstr>
      <vt:lpstr>Messages</vt:lpstr>
      <vt:lpstr>Communicators</vt:lpstr>
      <vt:lpstr>Include files</vt:lpstr>
      <vt:lpstr>Minimal MPI program</vt:lpstr>
      <vt:lpstr>Minimal MPI program</vt:lpstr>
      <vt:lpstr>Exercise 1 : Hello World</vt:lpstr>
      <vt:lpstr>Basic Communication</vt:lpstr>
      <vt:lpstr>Synchronous Send</vt:lpstr>
      <vt:lpstr>Call MPI_Send(buffer, count, datatype, destination, tag, communicator, ierr) </vt:lpstr>
      <vt:lpstr>Synchronous Receive </vt:lpstr>
      <vt:lpstr>Call MPI_Recv(buffer, count, datatype, source, tag, communicator, status, ierr) </vt:lpstr>
      <vt:lpstr>Exercise 2 : Basic Send and Receive</vt:lpstr>
      <vt:lpstr>Summary</vt:lpstr>
    </vt:vector>
  </TitlesOfParts>
  <Company>SDSC</Company>
  <LinksUpToDate>false</LinksUpToDate>
  <SharedDoc>false</SharedDoc>
  <HyperlinkBase>http://www.npaci.edu/Training/Jan00/examples/mpi/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Programming  using Basic MPI</dc:title>
  <dc:creator>....</dc:creator>
  <cp:lastModifiedBy>VuVanThieu</cp:lastModifiedBy>
  <cp:revision>100</cp:revision>
  <cp:lastPrinted>1999-06-03T20:50:33Z</cp:lastPrinted>
  <dcterms:created xsi:type="dcterms:W3CDTF">1999-05-07T22:19:51Z</dcterms:created>
  <dcterms:modified xsi:type="dcterms:W3CDTF">2016-02-23T08:07:35Z</dcterms:modified>
</cp:coreProperties>
</file>