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9" r:id="rId4"/>
    <p:sldId id="345" r:id="rId5"/>
    <p:sldId id="261" r:id="rId6"/>
    <p:sldId id="262" r:id="rId7"/>
    <p:sldId id="263" r:id="rId8"/>
    <p:sldId id="264" r:id="rId9"/>
    <p:sldId id="265" r:id="rId10"/>
    <p:sldId id="268" r:id="rId11"/>
    <p:sldId id="35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3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48" r:id="rId42"/>
    <p:sldId id="342" r:id="rId43"/>
    <p:sldId id="302" r:id="rId44"/>
    <p:sldId id="260" r:id="rId45"/>
    <p:sldId id="303" r:id="rId46"/>
    <p:sldId id="347" r:id="rId47"/>
    <p:sldId id="346" r:id="rId48"/>
    <p:sldId id="30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B50980-111E-4F3B-BA36-80A08F83BB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7F6434-BCBB-4BCE-8217-2C18903CE8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A35E2-C1A4-474E-9DD4-404A145E2191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F5D8C-6CBB-47A1-A320-B25B6E0F0E3A}" type="slidenum">
              <a:rPr lang="en-US"/>
              <a:pPr/>
              <a:t>4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ln/>
        </p:spPr>
        <p:txBody>
          <a:bodyPr lIns="92062" tIns="46032" rIns="92062" bIns="4603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CA13ED-BC4B-4523-B77F-AAC626F2C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30FA-FFCC-479E-9B9B-CEAF279987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1000"/>
            <a:ext cx="19621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7340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E2AB9-8A68-4FEB-94B3-6157944914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599BE5-FCD3-40F2-BED5-1A5A83247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31857A-0C7A-4A1D-83C2-9DF135384C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723198-B0A6-41AA-83EF-EFE85FD9C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101F1-349D-4F37-9ABC-E1063F640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828E4A-41FD-4921-893A-3F1277579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3D0027-1BBF-4C98-9B75-2A096275E9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123593-F4E0-46E2-8DD3-6F067D160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B83BB0-4F49-4B4E-9407-DA1B1809CC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D13AF8-702A-459A-BB10-1CCEDC9E0B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/tutorials/per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mpi/tutorials/per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FF470-2917-4532-887C-8102E5929A16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An Introduction to MPI</a:t>
            </a:r>
            <a:br>
              <a:rPr lang="en-US"/>
            </a:br>
            <a:r>
              <a:rPr lang="en-US" sz="3200">
                <a:latin typeface="Helvetica" pitchFamily="34" charset="0"/>
              </a:rPr>
              <a:t>Parallel Programming with the </a:t>
            </a:r>
            <a:br>
              <a:rPr lang="en-US" sz="3200">
                <a:latin typeface="Helvetica" pitchFamily="34" charset="0"/>
              </a:rPr>
            </a:br>
            <a:r>
              <a:rPr lang="en-US" sz="3200">
                <a:latin typeface="Helvetica" pitchFamily="34" charset="0"/>
              </a:rPr>
              <a:t>Message Passing Interface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William Gropp</a:t>
            </a:r>
          </a:p>
          <a:p>
            <a:r>
              <a:rPr lang="en-US"/>
              <a:t>Ewing Lusk</a:t>
            </a:r>
          </a:p>
          <a:p>
            <a:r>
              <a:rPr lang="en-US"/>
              <a:t>Argonne National Laboratory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724DC-BF3C-484F-9547-CCA8E54DCB88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MPI Sources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Standard itself: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at</a:t>
            </a:r>
            <a:r>
              <a:rPr lang="en-US" sz="1800">
                <a:latin typeface="Courier" pitchFamily="49" charset="0"/>
              </a:rPr>
              <a:t> </a:t>
            </a:r>
            <a:r>
              <a:rPr lang="en-US" sz="1800">
                <a:latin typeface="Courier" pitchFamily="49" charset="0"/>
                <a:hlinkClick r:id="rId2"/>
              </a:rPr>
              <a:t>http://www.mpi-forum.org</a:t>
            </a:r>
            <a:endParaRPr lang="en-US" sz="1800">
              <a:latin typeface="Courier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/>
              <a:t>All MPI official releases, in both postscript and HTML</a:t>
            </a:r>
          </a:p>
          <a:p>
            <a:pPr>
              <a:lnSpc>
                <a:spcPct val="90000"/>
              </a:lnSpc>
            </a:pPr>
            <a:r>
              <a:rPr lang="en-US" sz="2000"/>
              <a:t>Books: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Using MPI:  Portable Parallel Programming with the Message-Passing Interface</a:t>
            </a:r>
            <a:r>
              <a:rPr lang="en-US" sz="1800"/>
              <a:t>, by Gropp, Lusk, and Skjellum, MIT Press, 1994.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MPI:  The Complete Reference, </a:t>
            </a:r>
            <a:r>
              <a:rPr lang="en-US" sz="1800"/>
              <a:t>by Snir, Otto, Huss-Lederman, Walker, and Dongarra, MIT Press, 1996.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Designing and Building Parallel Programs</a:t>
            </a:r>
            <a:r>
              <a:rPr lang="en-US" sz="1800"/>
              <a:t>, by Ian Foster, Addison-Wesley, 1995.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Parallel Programming with MPI</a:t>
            </a:r>
            <a:r>
              <a:rPr lang="en-US" sz="1800"/>
              <a:t>, by Peter Pacheco, Morgan-Kaufmann, 1997.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MPI: The Complete Reference</a:t>
            </a:r>
            <a:r>
              <a:rPr lang="en-US" sz="1800"/>
              <a:t> </a:t>
            </a:r>
            <a:r>
              <a:rPr lang="en-US" sz="1800" i="1"/>
              <a:t>Vol 1 and 2,</a:t>
            </a:r>
            <a:r>
              <a:rPr lang="en-US" sz="1800"/>
              <a:t>MIT Press, 1998(Fall).</a:t>
            </a:r>
            <a:endParaRPr lang="en-US" sz="1800" i="1"/>
          </a:p>
          <a:p>
            <a:pPr>
              <a:lnSpc>
                <a:spcPct val="90000"/>
              </a:lnSpc>
            </a:pPr>
            <a:r>
              <a:rPr lang="en-US" sz="2000"/>
              <a:t>Other information on Web: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at </a:t>
            </a:r>
            <a:r>
              <a:rPr lang="en-US" sz="1800">
                <a:latin typeface="Courier" pitchFamily="49" charset="0"/>
                <a:hlinkClick r:id="rId3"/>
              </a:rPr>
              <a:t>http://www.mcs.anl.gov/mpi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pointers to lots of stuff, including other talks and tutorials, a FAQ, other MPI pages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7087-86CF-43AE-95C8-F152F8C3D3AE}" type="slidenum">
              <a:rPr lang="en-US"/>
              <a:pPr/>
              <a:t>11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MPI?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MPI provides a powerful, efficient, and </a:t>
            </a:r>
            <a:r>
              <a:rPr lang="en-US" i="1"/>
              <a:t>portable</a:t>
            </a:r>
            <a:r>
              <a:rPr lang="en-US"/>
              <a:t> way to express parallel programs</a:t>
            </a:r>
          </a:p>
          <a:p>
            <a:r>
              <a:rPr lang="en-US"/>
              <a:t>MPI was explicitly designed to enable libraries… </a:t>
            </a:r>
          </a:p>
          <a:p>
            <a:r>
              <a:rPr lang="en-US"/>
              <a:t>… which may eliminate the need for many users to learn (much of) MPI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A6970-9AFD-4598-9D10-457DB20DBF4A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Minimal MPI Program (C)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#include "mpi.h"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 main( int argc, char *argv[]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MPI_Init( &amp;argc, &amp;argv 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printf( "Hello, world!\n" 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MPI_Finalize();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  <a:endParaRPr lang="en-US" sz="200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D22C-9850-44B2-8E4D-BD5C8F3DC343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Minimal MPI Program (Fortran)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program main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use MPI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integer ierr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MPI_INIT(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print *, 'Hello, world!'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MPI_FINALIZE(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79F7E-1E83-4EB2-8441-130D8001BEFE}" type="slidenum">
              <a:rPr lang="en-US"/>
              <a:pPr/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C and Fortran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 and Fortran bindings correspond closely</a:t>
            </a:r>
          </a:p>
          <a:p>
            <a:pPr>
              <a:lnSpc>
                <a:spcPct val="110000"/>
              </a:lnSpc>
            </a:pPr>
            <a:r>
              <a:rPr lang="en-US"/>
              <a:t>In C:</a:t>
            </a:r>
          </a:p>
          <a:p>
            <a:pPr lvl="1">
              <a:lnSpc>
                <a:spcPct val="110000"/>
              </a:lnSpc>
            </a:pPr>
            <a:r>
              <a:rPr lang="en-US"/>
              <a:t>mpi.h must be #included</a:t>
            </a:r>
          </a:p>
          <a:p>
            <a:pPr lvl="1">
              <a:lnSpc>
                <a:spcPct val="110000"/>
              </a:lnSpc>
            </a:pPr>
            <a:r>
              <a:rPr lang="en-US"/>
              <a:t>MPI functions return error codes or </a:t>
            </a:r>
            <a:r>
              <a:rPr lang="en-US" b="1">
                <a:latin typeface="Courier New" pitchFamily="49" charset="0"/>
              </a:rPr>
              <a:t>MPI_SUCCESS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In Fortran:</a:t>
            </a:r>
          </a:p>
          <a:p>
            <a:pPr lvl="1">
              <a:lnSpc>
                <a:spcPct val="110000"/>
              </a:lnSpc>
            </a:pPr>
            <a:r>
              <a:rPr lang="en-US"/>
              <a:t>mpif.h must be included, or use MPI module (MPI-2)</a:t>
            </a:r>
          </a:p>
          <a:p>
            <a:pPr lvl="1">
              <a:lnSpc>
                <a:spcPct val="110000"/>
              </a:lnSpc>
            </a:pPr>
            <a:r>
              <a:rPr lang="en-US"/>
              <a:t>All MPI calls are to subroutines, with a place for the return code in the last argument.</a:t>
            </a:r>
          </a:p>
          <a:p>
            <a:pPr>
              <a:lnSpc>
                <a:spcPct val="110000"/>
              </a:lnSpc>
            </a:pPr>
            <a:r>
              <a:rPr lang="en-US"/>
              <a:t>C++ bindings, and Fortran-90 issues, are part of MPI-2.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75C6-85E1-491B-8DCD-16414B67027E}" type="slidenum">
              <a:rPr lang="en-US"/>
              <a:pPr/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default, an error causes all processes to abort. </a:t>
            </a:r>
          </a:p>
          <a:p>
            <a:r>
              <a:rPr lang="en-US"/>
              <a:t>The user can cause routines to return (with an error code) instead.</a:t>
            </a:r>
          </a:p>
          <a:p>
            <a:pPr lvl="1"/>
            <a:r>
              <a:rPr lang="en-US"/>
              <a:t>In C++, exceptions are thrown (MPI-2)</a:t>
            </a:r>
          </a:p>
          <a:p>
            <a:r>
              <a:rPr lang="en-US"/>
              <a:t>A user can also write and install custom error handlers.</a:t>
            </a:r>
          </a:p>
          <a:p>
            <a:r>
              <a:rPr lang="en-US"/>
              <a:t>Libraries might want to handle errors differently from applications.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EC99-FCC7-4B1C-906B-B93B9A2D0C67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Running MPI Programs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The MPI-1 Standard does not specify how to run an MPI program, just as the Fortran standard does not specify how to run a Fortran program.</a:t>
            </a:r>
          </a:p>
          <a:p>
            <a:pPr>
              <a:lnSpc>
                <a:spcPct val="120000"/>
              </a:lnSpc>
            </a:pPr>
            <a:r>
              <a:rPr lang="en-US" sz="2400"/>
              <a:t>In general, starting an MPI program is dependent on the implementation of MPI you are using, and might require various scripts, program arguments, and/or environment variables.</a:t>
            </a:r>
          </a:p>
          <a:p>
            <a:pPr>
              <a:lnSpc>
                <a:spcPct val="120000"/>
              </a:lnSpc>
            </a:pPr>
            <a:r>
              <a:rPr lang="en-US" sz="2400" b="1">
                <a:latin typeface="Courier New" pitchFamily="49" charset="0"/>
              </a:rPr>
              <a:t>mpiexec &lt;args&gt;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/>
              <a:t> is part of MPI-2, as a recommendation, but not a requirement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You can use mpiexec for MPICH and mpirun for SGI’s MPI in this class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02B7-1910-4AD1-904F-FC282EAD8248}" type="slidenum">
              <a:rPr lang="en-US"/>
              <a:pPr/>
              <a:t>17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Out About the Environment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r>
              <a:rPr lang="en-US"/>
              <a:t>Two important questions that arise early in a parallel program are:</a:t>
            </a:r>
          </a:p>
          <a:p>
            <a:pPr lvl="1"/>
            <a:r>
              <a:rPr lang="en-US" sz="2800"/>
              <a:t>How many processes are participating in this computation?</a:t>
            </a:r>
          </a:p>
          <a:p>
            <a:pPr lvl="1"/>
            <a:r>
              <a:rPr lang="en-US" sz="2800"/>
              <a:t>Which one am I?</a:t>
            </a:r>
          </a:p>
          <a:p>
            <a:r>
              <a:rPr lang="en-US"/>
              <a:t>MPI provides functions to answer these questions:</a:t>
            </a:r>
          </a:p>
          <a:p>
            <a:pPr lvl="1"/>
            <a:r>
              <a:rPr lang="en-US" b="1">
                <a:latin typeface="Courier New" pitchFamily="49" charset="0"/>
              </a:rPr>
              <a:t>MPI_Comm_size</a:t>
            </a:r>
            <a:r>
              <a:rPr lang="en-US"/>
              <a:t> reports the number of processes.</a:t>
            </a:r>
          </a:p>
          <a:p>
            <a:pPr lvl="1"/>
            <a:r>
              <a:rPr lang="en-US" b="1">
                <a:latin typeface="Courier New" pitchFamily="49" charset="0"/>
              </a:rPr>
              <a:t>MPI_Comm_rank</a:t>
            </a:r>
            <a:r>
              <a:rPr lang="en-US"/>
              <a:t> reports the </a:t>
            </a:r>
            <a:r>
              <a:rPr lang="en-US" i="1"/>
              <a:t>rank</a:t>
            </a:r>
            <a:r>
              <a:rPr lang="en-US"/>
              <a:t>, a number between 0 and size-1, identifying the calling 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8CD1-7F05-4C55-AEA1-66685474224B}" type="slidenum">
              <a:rPr lang="en-US"/>
              <a:pPr/>
              <a:t>18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Hello (C)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#include "mpi.h"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main( int argc, char *argv[]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rank, size;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MPI_Init( &amp;argc, &amp;argv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MPI_Comm_rank( MPI_COMM_WORLD, &amp;rank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MPI_Comm_size( MPI_COMM_WORLD, &amp;size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printf( "I am %d of %d\n", rank, 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MPI_Finalize();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  <a:endParaRPr lang="en-US" sz="2000" b="1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F0A6E-FC83-4A86-9506-8F662705BCBB}" type="slidenum">
              <a:rPr lang="en-US"/>
              <a:pPr/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Hello (Fortran)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program main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use MPI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integer ierr, rank, size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MPI_INIT(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MPI_COMM_RANK( MPI_COMM_WORLD, rank,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MPI_COMM_SIZE( MPI_COMM_WORLD, size,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print *, 'I am ', rank, ' of ', size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MPI_FINALIZE(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ACC5-783E-490F-871F-D3E6201277D0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pPr lvl="1"/>
            <a:r>
              <a:rPr lang="en-US"/>
              <a:t>The message-passing model</a:t>
            </a:r>
          </a:p>
          <a:p>
            <a:pPr lvl="1"/>
            <a:r>
              <a:rPr lang="en-US"/>
              <a:t>Origins of MPI and current status</a:t>
            </a:r>
          </a:p>
          <a:p>
            <a:pPr lvl="1"/>
            <a:r>
              <a:rPr lang="en-US"/>
              <a:t>Sources of further MPI information</a:t>
            </a:r>
          </a:p>
          <a:p>
            <a:r>
              <a:rPr lang="en-US"/>
              <a:t>Basics of MPI message passing</a:t>
            </a:r>
          </a:p>
          <a:p>
            <a:pPr lvl="1"/>
            <a:r>
              <a:rPr lang="en-US"/>
              <a:t>Hello, World!</a:t>
            </a:r>
          </a:p>
          <a:p>
            <a:pPr lvl="1"/>
            <a:r>
              <a:rPr lang="en-US"/>
              <a:t>Fundamental concepts</a:t>
            </a:r>
          </a:p>
          <a:p>
            <a:pPr lvl="1"/>
            <a:r>
              <a:rPr lang="en-US"/>
              <a:t>Simple examples in Fortran and C</a:t>
            </a:r>
          </a:p>
          <a:p>
            <a:r>
              <a:rPr lang="en-US"/>
              <a:t>Extended point-to-point operations</a:t>
            </a:r>
          </a:p>
          <a:p>
            <a:pPr lvl="1"/>
            <a:r>
              <a:rPr lang="en-US"/>
              <a:t>non-blocking communication</a:t>
            </a:r>
          </a:p>
          <a:p>
            <a:pPr lvl="1"/>
            <a:r>
              <a:rPr lang="en-US"/>
              <a:t>modes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C3F0-0182-44E4-A737-FFAC6EBAA455}" type="slidenum">
              <a:rPr lang="en-US"/>
              <a:pPr/>
              <a:t>20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Send/Receive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need to fill in the details in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Things that need specifying:</a:t>
            </a:r>
          </a:p>
          <a:p>
            <a:pPr lvl="1"/>
            <a:r>
              <a:rPr lang="en-US"/>
              <a:t>How will “data” be described?</a:t>
            </a:r>
          </a:p>
          <a:p>
            <a:pPr lvl="1"/>
            <a:r>
              <a:rPr lang="en-US"/>
              <a:t>How will processes be identified?</a:t>
            </a:r>
          </a:p>
          <a:p>
            <a:pPr lvl="1"/>
            <a:r>
              <a:rPr lang="en-US"/>
              <a:t>How will the receiver recognize/screen messages?</a:t>
            </a:r>
          </a:p>
          <a:p>
            <a:pPr lvl="1"/>
            <a:r>
              <a:rPr lang="en-US"/>
              <a:t>What will it mean for these operations to complete?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752600" y="2514600"/>
            <a:ext cx="4991100" cy="1295400"/>
            <a:chOff x="1392" y="3312"/>
            <a:chExt cx="3144" cy="816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392" y="3312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Process 0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248" y="3328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Process 1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640" y="33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392" y="3600"/>
              <a:ext cx="9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Send(data)</a:t>
              </a:r>
              <a:endParaRPr lang="en-US" sz="1800" b="1"/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302" y="3817"/>
              <a:ext cx="123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Receive(data)</a:t>
              </a:r>
              <a:endParaRPr lang="en-US" sz="1800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352" y="3696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E8CE-BD6E-477C-A68B-AFACABCBA19B}" type="slidenum">
              <a:rPr lang="en-US"/>
              <a:pPr/>
              <a:t>21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/>
              <a:t>What is message passing?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76400"/>
            <a:ext cx="78486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Data transfer plus synchronization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47700" y="5410200"/>
            <a:ext cx="7848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Arial" charset="0"/>
              </a:rPr>
              <a:t>Requires cooperation of sender and receiver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Arial" charset="0"/>
              </a:rPr>
              <a:t>Cooperation not always apparent in code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2063750" y="2444750"/>
            <a:ext cx="1206500" cy="444500"/>
            <a:chOff x="1300" y="1540"/>
            <a:chExt cx="760" cy="280"/>
          </a:xfrm>
        </p:grpSpPr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1300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1478" y="1598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050925" y="2536825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Process 0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050925" y="3756025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Process 1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3389313" y="2536825"/>
            <a:ext cx="1335087" cy="1273175"/>
            <a:chOff x="2135" y="1598"/>
            <a:chExt cx="841" cy="802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2135" y="1598"/>
              <a:ext cx="7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latin typeface="Arial" charset="0"/>
                </a:rPr>
                <a:t>May I Send?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448" y="1776"/>
              <a:ext cx="528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5699125" y="2743200"/>
            <a:ext cx="625475" cy="1317625"/>
            <a:chOff x="3590" y="1728"/>
            <a:chExt cx="394" cy="830"/>
          </a:xfrm>
        </p:grpSpPr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3590" y="2366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/>
              <a:r>
                <a:rPr lang="en-US" sz="1400">
                  <a:latin typeface="Arial" charset="0"/>
                </a:rPr>
                <a:t>Yes</a:t>
              </a:r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792" y="1728"/>
              <a:ext cx="192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6407150" y="2444750"/>
            <a:ext cx="1206500" cy="444500"/>
            <a:chOff x="4036" y="1540"/>
            <a:chExt cx="760" cy="280"/>
          </a:xfrm>
        </p:grpSpPr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4036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4214" y="1590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6559550" y="2597150"/>
            <a:ext cx="1206500" cy="444500"/>
            <a:chOff x="4132" y="1636"/>
            <a:chExt cx="760" cy="280"/>
          </a:xfrm>
        </p:grpSpPr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4132" y="1636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4310" y="1686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6" name="Group 22"/>
          <p:cNvGrpSpPr>
            <a:grpSpLocks/>
          </p:cNvGrpSpPr>
          <p:nvPr/>
        </p:nvGrpSpPr>
        <p:grpSpPr bwMode="auto">
          <a:xfrm>
            <a:off x="6711950" y="2749550"/>
            <a:ext cx="1206500" cy="444500"/>
            <a:chOff x="4228" y="1732"/>
            <a:chExt cx="760" cy="280"/>
          </a:xfrm>
        </p:grpSpPr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4228" y="1732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4406" y="1782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9" name="Group 25"/>
          <p:cNvGrpSpPr>
            <a:grpSpLocks/>
          </p:cNvGrpSpPr>
          <p:nvPr/>
        </p:nvGrpSpPr>
        <p:grpSpPr bwMode="auto">
          <a:xfrm>
            <a:off x="6864350" y="2901950"/>
            <a:ext cx="1206500" cy="444500"/>
            <a:chOff x="4324" y="1828"/>
            <a:chExt cx="760" cy="280"/>
          </a:xfrm>
        </p:grpSpPr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4324" y="1828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502" y="1878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2" name="Group 28"/>
          <p:cNvGrpSpPr>
            <a:grpSpLocks/>
          </p:cNvGrpSpPr>
          <p:nvPr/>
        </p:nvGrpSpPr>
        <p:grpSpPr bwMode="auto">
          <a:xfrm>
            <a:off x="7016750" y="3054350"/>
            <a:ext cx="1206500" cy="444500"/>
            <a:chOff x="4420" y="1924"/>
            <a:chExt cx="760" cy="280"/>
          </a:xfrm>
        </p:grpSpPr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4420" y="1924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4598" y="1974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5" name="Group 31"/>
          <p:cNvGrpSpPr>
            <a:grpSpLocks/>
          </p:cNvGrpSpPr>
          <p:nvPr/>
        </p:nvGrpSpPr>
        <p:grpSpPr bwMode="auto">
          <a:xfrm>
            <a:off x="7169150" y="3206750"/>
            <a:ext cx="1206500" cy="444500"/>
            <a:chOff x="4516" y="2020"/>
            <a:chExt cx="760" cy="280"/>
          </a:xfrm>
        </p:grpSpPr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4516" y="202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4694" y="2070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8" name="Group 34"/>
          <p:cNvGrpSpPr>
            <a:grpSpLocks/>
          </p:cNvGrpSpPr>
          <p:nvPr/>
        </p:nvGrpSpPr>
        <p:grpSpPr bwMode="auto">
          <a:xfrm>
            <a:off x="7321550" y="3359150"/>
            <a:ext cx="1206500" cy="444500"/>
            <a:chOff x="4612" y="2116"/>
            <a:chExt cx="760" cy="280"/>
          </a:xfrm>
        </p:grpSpPr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612" y="2116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4790" y="2166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81" name="Group 37"/>
          <p:cNvGrpSpPr>
            <a:grpSpLocks/>
          </p:cNvGrpSpPr>
          <p:nvPr/>
        </p:nvGrpSpPr>
        <p:grpSpPr bwMode="auto">
          <a:xfrm>
            <a:off x="7473950" y="3511550"/>
            <a:ext cx="1206500" cy="444500"/>
            <a:chOff x="4708" y="2212"/>
            <a:chExt cx="760" cy="280"/>
          </a:xfrm>
        </p:grpSpPr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4708" y="2212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4886" y="2262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1812925" y="44180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2438400" y="4572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E56C-82D4-4019-A028-2628EEB07F4A}" type="slidenum">
              <a:rPr lang="en-US"/>
              <a:pPr/>
              <a:t>22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Processes can be collected into </a:t>
            </a:r>
            <a:r>
              <a:rPr lang="en-US" i="1"/>
              <a:t>groups</a:t>
            </a:r>
            <a:r>
              <a:rPr lang="en-US"/>
              <a:t>.</a:t>
            </a:r>
          </a:p>
          <a:p>
            <a:r>
              <a:rPr lang="en-US"/>
              <a:t>Each message is sent in a </a:t>
            </a:r>
            <a:r>
              <a:rPr lang="en-US" i="1"/>
              <a:t>context</a:t>
            </a:r>
            <a:r>
              <a:rPr lang="en-US"/>
              <a:t>, and must be received in the same context.</a:t>
            </a:r>
          </a:p>
          <a:p>
            <a:r>
              <a:rPr lang="en-US"/>
              <a:t>A group and context together form a </a:t>
            </a:r>
            <a:r>
              <a:rPr lang="en-US" i="1"/>
              <a:t>communicator</a:t>
            </a:r>
            <a:r>
              <a:rPr lang="en-US"/>
              <a:t>.</a:t>
            </a:r>
          </a:p>
          <a:p>
            <a:r>
              <a:rPr lang="en-US"/>
              <a:t>A process is identified by its </a:t>
            </a:r>
            <a:r>
              <a:rPr lang="en-US" i="1"/>
              <a:t>rank</a:t>
            </a:r>
            <a:r>
              <a:rPr lang="en-US"/>
              <a:t> in the group associated with a communicator.</a:t>
            </a:r>
          </a:p>
          <a:p>
            <a:r>
              <a:rPr lang="en-US"/>
              <a:t>There is a default communicator whose group contains all initial processes, called </a:t>
            </a:r>
            <a:r>
              <a:rPr lang="en-US" b="1">
                <a:latin typeface="Courier New" pitchFamily="49" charset="0"/>
              </a:rPr>
              <a:t>MPI_COMM_WORLD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F6A0-31A7-4AB2-84CA-181338FC971F}" type="slidenum">
              <a:rPr lang="en-US"/>
              <a:pPr/>
              <a:t>23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Datatypes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data in a message to sent or received is described by a triple (address, count, datatype), where</a:t>
            </a:r>
          </a:p>
          <a:p>
            <a:r>
              <a:rPr lang="en-US" sz="2400"/>
              <a:t>An MPI </a:t>
            </a:r>
            <a:r>
              <a:rPr lang="en-US" sz="2400" i="1"/>
              <a:t>datatype </a:t>
            </a:r>
            <a:r>
              <a:rPr lang="en-US" sz="2400"/>
              <a:t>is recursively defined as:</a:t>
            </a:r>
          </a:p>
          <a:p>
            <a:pPr lvl="1"/>
            <a:r>
              <a:rPr lang="en-US" sz="2000"/>
              <a:t>predefined, corresponding to a data type from the language (e.g., MPI_INT, MPI_DOUBLE_PRECISION)</a:t>
            </a:r>
          </a:p>
          <a:p>
            <a:pPr lvl="1"/>
            <a:r>
              <a:rPr lang="en-US" sz="2000"/>
              <a:t>a contiguous array of MPI datatypes</a:t>
            </a:r>
          </a:p>
          <a:p>
            <a:pPr lvl="1"/>
            <a:r>
              <a:rPr lang="en-US" sz="2000"/>
              <a:t>a strided block of datatypes</a:t>
            </a:r>
          </a:p>
          <a:p>
            <a:pPr lvl="1"/>
            <a:r>
              <a:rPr lang="en-US" sz="2000"/>
              <a:t>an indexed array of blocks of datatypes</a:t>
            </a:r>
          </a:p>
          <a:p>
            <a:pPr lvl="1"/>
            <a:r>
              <a:rPr lang="en-US" sz="2000"/>
              <a:t>an arbitrary structure of datatypes</a:t>
            </a:r>
          </a:p>
          <a:p>
            <a:r>
              <a:rPr lang="en-US" sz="2400"/>
              <a:t>There are MPI functions to construct custom datatypes, such an array of (int, float) pairs, or a row of a matrix stored columnwise.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3E0AC-24AF-49F1-9D8D-4A040D8A8A34}" type="slidenum">
              <a:rPr lang="en-US"/>
              <a:pPr/>
              <a:t>24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Tags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Messages are sent with an accompanying user-defined integer </a:t>
            </a:r>
            <a:r>
              <a:rPr lang="en-US" i="1"/>
              <a:t>tag</a:t>
            </a:r>
            <a:r>
              <a:rPr lang="en-US"/>
              <a:t>, to assist the receiving process in identifying the message.</a:t>
            </a:r>
          </a:p>
          <a:p>
            <a:r>
              <a:rPr lang="en-US"/>
              <a:t>Messages can be screened at the receiving end by specifying a specific tag, or not screened by specifying </a:t>
            </a:r>
            <a:r>
              <a:rPr lang="en-US" b="1">
                <a:latin typeface="Courier New" pitchFamily="49" charset="0"/>
              </a:rPr>
              <a:t>MPI_ANY_TAG</a:t>
            </a:r>
            <a:r>
              <a:rPr lang="en-US"/>
              <a:t> as the tag in a receive.</a:t>
            </a:r>
          </a:p>
          <a:p>
            <a:r>
              <a:rPr lang="en-US"/>
              <a:t>Some non-MPI message-passing systems have called tags “message types”.  MPI calls them tags to avoid confusion with datatypes.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01E5B-35DB-428C-A568-96C6DFEFF1CA}" type="slidenum">
              <a:rPr lang="en-US"/>
              <a:pPr/>
              <a:t>25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Send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MPI_SEND (start, count, datatype, dest, tag, comm)</a:t>
            </a:r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 message buffer is described by (</a:t>
            </a:r>
            <a:r>
              <a:rPr lang="en-US" sz="2400" b="1">
                <a:latin typeface="Courier New" pitchFamily="49" charset="0"/>
              </a:rPr>
              <a:t>start, count, datatype</a:t>
            </a:r>
            <a:r>
              <a:rPr lang="en-US" sz="2400"/>
              <a:t>).</a:t>
            </a:r>
          </a:p>
          <a:p>
            <a:r>
              <a:rPr lang="en-US" sz="2400"/>
              <a:t>The target process is specified by </a:t>
            </a:r>
            <a:r>
              <a:rPr lang="en-US" sz="2400" b="1">
                <a:latin typeface="Courier New" pitchFamily="49" charset="0"/>
              </a:rPr>
              <a:t>dest</a:t>
            </a:r>
            <a:r>
              <a:rPr lang="en-US" sz="2400"/>
              <a:t>, which is the rank of the target process in the communicator specified by </a:t>
            </a:r>
            <a:r>
              <a:rPr lang="en-US" sz="2400" b="1">
                <a:latin typeface="Courier New" pitchFamily="49" charset="0"/>
              </a:rPr>
              <a:t>comm</a:t>
            </a:r>
            <a:r>
              <a:rPr lang="en-US" sz="2400"/>
              <a:t>.</a:t>
            </a:r>
          </a:p>
          <a:p>
            <a:r>
              <a:rPr lang="en-US" sz="2400"/>
              <a:t>When this function returns, the data has been delivered to the system and the buffer can be reused.  The message may not have been received by the target process.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3ABF3-5AF8-4E79-A9F3-32C1A5E8AB73}" type="slidenum">
              <a:rPr lang="en-US"/>
              <a:pPr/>
              <a:t>26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Receive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763000" cy="4724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/>
              <a:t>MPI_RECV(start, count, datatype, source, tag, comm, status)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/>
          </a:p>
          <a:p>
            <a:pPr>
              <a:lnSpc>
                <a:spcPct val="110000"/>
              </a:lnSpc>
            </a:pPr>
            <a:r>
              <a:rPr lang="en-US" sz="2400"/>
              <a:t>Waits until a matching (on </a:t>
            </a:r>
            <a:r>
              <a:rPr lang="en-US" sz="2400" b="1">
                <a:latin typeface="Courier New" pitchFamily="49" charset="0"/>
              </a:rPr>
              <a:t>source</a:t>
            </a:r>
            <a:r>
              <a:rPr lang="en-US" sz="2400"/>
              <a:t> and </a:t>
            </a:r>
            <a:r>
              <a:rPr lang="en-US" sz="2400" b="1">
                <a:latin typeface="Courier New" pitchFamily="49" charset="0"/>
              </a:rPr>
              <a:t>tag</a:t>
            </a:r>
            <a:r>
              <a:rPr lang="en-US" sz="2400"/>
              <a:t>) 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itchFamily="49" charset="0"/>
              </a:rPr>
              <a:t>source </a:t>
            </a:r>
            <a:r>
              <a:rPr lang="en-US" sz="2400"/>
              <a:t>is rank in communicator specified by </a:t>
            </a:r>
            <a:r>
              <a:rPr lang="en-US" sz="2400" b="1">
                <a:latin typeface="Courier New" pitchFamily="49" charset="0"/>
              </a:rPr>
              <a:t>comm</a:t>
            </a:r>
            <a:r>
              <a:rPr lang="en-US" sz="2400"/>
              <a:t>, or </a:t>
            </a:r>
            <a:r>
              <a:rPr lang="en-US" sz="2400" b="1">
                <a:latin typeface="Courier New" pitchFamily="49" charset="0"/>
              </a:rPr>
              <a:t>MPI_ANY_SOURCE</a:t>
            </a:r>
            <a:r>
              <a:rPr lang="en-US" sz="2400"/>
              <a:t>.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itchFamily="49" charset="0"/>
              </a:rPr>
              <a:t>status</a:t>
            </a:r>
            <a:r>
              <a:rPr lang="en-US" sz="2400"/>
              <a:t> contains further information</a:t>
            </a:r>
          </a:p>
          <a:p>
            <a:pPr>
              <a:lnSpc>
                <a:spcPct val="110000"/>
              </a:lnSpc>
            </a:pPr>
            <a:r>
              <a:rPr lang="en-US" sz="2400"/>
              <a:t>Receiving fewer than </a:t>
            </a:r>
            <a:r>
              <a:rPr lang="en-US" sz="2400" b="1">
                <a:latin typeface="Courier New" pitchFamily="49" charset="0"/>
              </a:rPr>
              <a:t>count</a:t>
            </a:r>
            <a:r>
              <a:rPr lang="en-US" sz="2400"/>
              <a:t> occurrences of </a:t>
            </a:r>
            <a:r>
              <a:rPr lang="en-US" sz="2400" b="1">
                <a:latin typeface="Courier New" pitchFamily="49" charset="0"/>
              </a:rPr>
              <a:t>datatype</a:t>
            </a:r>
            <a:r>
              <a:rPr lang="en-US" sz="2400"/>
              <a:t> is OK, but receiving more is an error.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13E1B-7071-407F-8C15-0CA2460B0101}" type="slidenum">
              <a:rPr lang="en-US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Further Information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724400"/>
          </a:xfrm>
        </p:spPr>
        <p:txBody>
          <a:bodyPr/>
          <a:lstStyle/>
          <a:p>
            <a:r>
              <a:rPr lang="en-US" sz="2000" b="1">
                <a:latin typeface="Courier New" pitchFamily="49" charset="0"/>
              </a:rPr>
              <a:t>Status</a:t>
            </a:r>
            <a:r>
              <a:rPr lang="en-US" sz="2000"/>
              <a:t> is a data structure allocated in the user’s program.</a:t>
            </a:r>
          </a:p>
          <a:p>
            <a:r>
              <a:rPr lang="en-US" sz="2000"/>
              <a:t>In C: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int recvd_tag, recvd_from, recvd_count;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MPI_Status status;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MPI_Recv(..., MPI_ANY_SOURCE, MPI_ANY_TAG, ..., &amp;status 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recvd_tag  = status.MPI_TAG;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recvd_from = status.MPI_SOURCE;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MPI_Get_count( &amp;status, datatype, &amp;recvd_count );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In Fortran: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integer recvd_tag, recvd_from, recvd_count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integer status(MPI_STATUS_SIZE)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call MPI_RECV(..., MPI_ANY_SOURCE, MPI_ANY_TAG, .. status, ierr)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tag_recvd  = status(MPI_TAG)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recvd_from = status(MPI_SOURCE)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call MPI_GET_COUNT(status, datatype, recvd_count, ierr)</a:t>
            </a:r>
            <a:endParaRPr 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45965-6B57-41A7-ADD4-174D3DCB2E86}" type="slidenum">
              <a:rPr lang="en-US"/>
              <a:pPr/>
              <a:t>28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Fortran Example - 1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458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program main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use MPI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rank, size, to, from, tag, count, i, ierr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src, dest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st_source, st_tag, st_count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status(MPI_STATUS_SIZE)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double precision data(10) 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MPI_INIT(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MPI_COMM_RANK( MPI_COMM_WORLD, rank,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MPI_COMM_SIZE( MPI_COMM_WORLD, size,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print *, 'Process ', rank, ' of ', size, ' is alive'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dest = size - 1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src  = 0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CF884-940E-4FE4-BCC0-89460EF0F6A0}" type="slidenum">
              <a:rPr lang="en-US"/>
              <a:pPr/>
              <a:t>29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Fortran Example - 2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if (rank .eq. 0) then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do 10, i=1, 10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  data(i) = i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10     continue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call MPI_SEND( data, 10, MPI_DOUBLE_PRECISION,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      dest, 2001, MPI_COMM_WORLD, ierr)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else if (rank .eq. dest) then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tag = MPI_ANY_TAG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source = MPI_ANY_SOURCE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call MPI_RECV( data, 10, MPI_DOUBLE_PRECISION,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      source, tag, MPI_COMM_WORLD,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      status, ierr)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515D-B467-4776-AD6A-1A9BA955CA82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Advanced MPI topics</a:t>
            </a:r>
          </a:p>
          <a:p>
            <a:pPr lvl="1"/>
            <a:r>
              <a:rPr lang="en-US"/>
              <a:t>Collective operations</a:t>
            </a:r>
          </a:p>
          <a:p>
            <a:pPr lvl="1"/>
            <a:r>
              <a:rPr lang="en-US"/>
              <a:t>More on MPI datatypes</a:t>
            </a:r>
          </a:p>
          <a:p>
            <a:pPr lvl="1"/>
            <a:r>
              <a:rPr lang="en-US"/>
              <a:t>Application topologies</a:t>
            </a:r>
          </a:p>
          <a:p>
            <a:pPr lvl="1"/>
            <a:r>
              <a:rPr lang="en-US"/>
              <a:t>The profiling interface</a:t>
            </a:r>
          </a:p>
          <a:p>
            <a:r>
              <a:rPr lang="en-US"/>
              <a:t>Toward a portable MPI environment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5ACF1-1177-418D-83BF-0D55421919DD}" type="slidenum">
              <a:rPr lang="en-US"/>
              <a:pPr/>
              <a:t>30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Fortran Example - 3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</a:rPr>
              <a:t>call MPI_GET_COUNT( status, MPI_DOUBLE_PRECISION,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             st_count,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st_source = status( MPI_SOURCE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st_tag    = status( MPI_TAG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print *, 'status info: source = ', st_source,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' tag = ', st_tag, 'count = ', st_count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endif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MPI_FINALIZE(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end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8923-A1E3-4525-929F-EB5F0B32937E}" type="slidenum">
              <a:rPr lang="en-US"/>
              <a:pPr/>
              <a:t>31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Datatypes?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Since all data is labeled by type, an MPI implementation can support communication between processes on machines with very different memory representations and lengths of elementary datatypes (heterogeneous communication).</a:t>
            </a:r>
          </a:p>
          <a:p>
            <a:pPr>
              <a:lnSpc>
                <a:spcPct val="110000"/>
              </a:lnSpc>
            </a:pPr>
            <a:r>
              <a:rPr lang="en-US" sz="2400"/>
              <a:t>Specifying application-oriented layout of data in memory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reduces memory-to-memory copies in the implementation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allows the use of special hardware (scatter/gather) when available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D6A9A-05C6-40BA-A1E3-167825C22E0D}" type="slidenum">
              <a:rPr lang="en-US"/>
              <a:pPr/>
              <a:t>32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and Contexts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Separation of messages used to be accomplished by use of tags, but</a:t>
            </a:r>
          </a:p>
          <a:p>
            <a:pPr lvl="1"/>
            <a:r>
              <a:rPr lang="en-US" sz="2000"/>
              <a:t>this requires libraries to be aware of tags used by other libraries.</a:t>
            </a:r>
          </a:p>
          <a:p>
            <a:pPr lvl="1"/>
            <a:r>
              <a:rPr lang="en-US" sz="2000"/>
              <a:t>this can be defeated by use of “wild card” tags.</a:t>
            </a:r>
          </a:p>
          <a:p>
            <a:r>
              <a:rPr lang="en-US" sz="2400"/>
              <a:t>Contexts are different from tags</a:t>
            </a:r>
          </a:p>
          <a:p>
            <a:pPr lvl="1"/>
            <a:r>
              <a:rPr lang="en-US" sz="2000"/>
              <a:t>no wild cards allowed</a:t>
            </a:r>
          </a:p>
          <a:p>
            <a:pPr lvl="1"/>
            <a:r>
              <a:rPr lang="en-US" sz="2000"/>
              <a:t>allocated dynamically by the system when a library sets up a communicator for its own use.</a:t>
            </a:r>
          </a:p>
          <a:p>
            <a:r>
              <a:rPr lang="en-US" sz="2400"/>
              <a:t>User-defined tags still provided in MPI for user convenience in organizing application</a:t>
            </a:r>
          </a:p>
          <a:p>
            <a:r>
              <a:rPr lang="en-US" sz="2400"/>
              <a:t>Use MPI_Comm_split to create new communicators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8492-3287-4E4A-9C27-170A9B58E2C4}" type="slidenum">
              <a:rPr lang="en-US"/>
              <a:pPr/>
              <a:t>33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is Simple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parallel programs can be written using just these six functions, only two of which are non-trivial: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MPI_SEND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MPI_RECV</a:t>
            </a:r>
          </a:p>
          <a:p>
            <a:pPr>
              <a:lnSpc>
                <a:spcPct val="110000"/>
              </a:lnSpc>
            </a:pPr>
            <a:r>
              <a:rPr lang="en-US"/>
              <a:t>Point-to-point (send/recv) isn’t the only way...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F0A0-45AC-44C4-8B0B-B5E6A561BE00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Collective Operations in MPI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Collective operations are called by all processes in a communicator.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MPI_BCAST</a:t>
            </a:r>
            <a:r>
              <a:rPr lang="en-US"/>
              <a:t> distributes data from one process (the root) to all others in a communicator.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MPI_REDUCE</a:t>
            </a:r>
            <a:r>
              <a:rPr lang="en-US"/>
              <a:t> combines data from all processes in communicator and returns it to one process.</a:t>
            </a:r>
          </a:p>
          <a:p>
            <a:pPr>
              <a:lnSpc>
                <a:spcPct val="90000"/>
              </a:lnSpc>
            </a:pPr>
            <a:r>
              <a:rPr lang="en-US"/>
              <a:t>In many numerical algorithms, </a:t>
            </a:r>
            <a:r>
              <a:rPr lang="en-US" b="1">
                <a:latin typeface="Courier New" pitchFamily="49" charset="0"/>
              </a:rPr>
              <a:t>SEND/RECEIVE</a:t>
            </a:r>
            <a:r>
              <a:rPr lang="en-US"/>
              <a:t> can be replaced by </a:t>
            </a:r>
            <a:r>
              <a:rPr lang="en-US" b="1">
                <a:latin typeface="Courier New" pitchFamily="49" charset="0"/>
              </a:rPr>
              <a:t>BCAST/REDUCE</a:t>
            </a:r>
            <a:r>
              <a:rPr lang="en-US"/>
              <a:t>, improving both simplicity and efficiency.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432C6-F57C-4A45-885A-9B426994F9EC}" type="slidenum">
              <a:rPr lang="en-US"/>
              <a:pPr/>
              <a:t>35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 PI  in Fortran - 1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724400"/>
          </a:xfrm>
        </p:spPr>
        <p:txBody>
          <a:bodyPr/>
          <a:lstStyle/>
          <a:p>
            <a:pPr marL="228600" indent="0">
              <a:buFontTx/>
              <a:buNone/>
            </a:pPr>
            <a:r>
              <a:rPr lang="en-US" sz="1800" b="1">
                <a:latin typeface="Courier New" pitchFamily="49" charset="0"/>
              </a:rPr>
              <a:t>      program main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use MPI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double precision  PI25DT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parameter (PI25DT = 3.141592653589793238462643d0)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double precision  mypi, pi, h, sum, x, f, a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integer n, myid, numprocs, i, ierr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    function to integrate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f(a) = 4.d0 / (1.d0 + a*a)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MPI_INIT( ierr 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MPI_COMM_RANK( MPI_COMM_WORLD, myid, ierr 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MPI_COMM_SIZE( MPI_COMM_WORLD, numprocs, ierr 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10   if ( myid .eq. 0 ) then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write(6,98)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98      format('Enter the number of intervals: (0 quits)')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read(5,99) 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99      format(i10)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endif</a:t>
            </a:r>
            <a:br>
              <a:rPr lang="en-US" sz="1800" b="1">
                <a:latin typeface="Courier New" pitchFamily="49" charset="0"/>
              </a:rPr>
            </a:b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AFEDA-A4B0-493B-BF91-52A0C1093740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PI in Fortran - 2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458200" cy="4724400"/>
          </a:xfrm>
        </p:spPr>
        <p:txBody>
          <a:bodyPr/>
          <a:lstStyle/>
          <a:p>
            <a:pPr indent="-7938">
              <a:buFontTx/>
              <a:buNone/>
            </a:pPr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call MPI_BCAST( n, 1, MPI_INTEGER, 0,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+                MPI_COMM_WORLD, ierr)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check for quit signal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if ( n .le. 0 ) goto 30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calculate the interval size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h = 1.0d0/n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sum  = 0.0d0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do 20 i = myid+1, n, numprocs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x   = h * (dble(i) - 0.5d0)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sum = sum + f(x)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20   continue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mypi = h * sum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collect all the partial sums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MPI_REDUCE( mypi, pi, 1, MPI_DOUBLE_PRECISION,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+                MPI_SUM, 0, MPI_COMM_WORLD,ierr)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5DF1-C1DC-46DF-96FD-6861DAA16DC8}" type="slidenum">
              <a:rPr lang="en-US"/>
              <a:pPr/>
              <a:t>37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PI in Fortran - 3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" pitchFamily="49" charset="0"/>
              </a:rPr>
            </a:b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 indent="-7938">
              <a:buFontTx/>
              <a:buNone/>
            </a:pPr>
            <a:r>
              <a:rPr lang="en-US" sz="1800" b="1">
                <a:latin typeface="Courier New" pitchFamily="49" charset="0"/>
              </a:rPr>
              <a:t>c                              node 0 prints the answer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if (myid .eq. 0) then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write(6, 97) pi, abs(pi - PI25DT)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97     format('  pi is approximately: ', F18.16,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+          '  Error is: ', F18.16)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endif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goto 10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30  call MPI_FINALIZE(ierr)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end</a:t>
            </a:r>
          </a:p>
          <a:p>
            <a:pPr indent="-7938">
              <a:buFontTx/>
              <a:buNone/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DFFD-A9EC-414F-BD11-74E29A8B8C01}" type="slidenum">
              <a:rPr lang="en-US"/>
              <a:pPr/>
              <a:t>38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PI in C -1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#include "mpi.h"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#include &lt;math.h&gt;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int main(int argc, char *argv[])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int done = 0, n, myid, numprocs, i, rc;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double PI25DT = 3.141592653589793238462643;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double mypi, pi, h, sum, x, a;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MPI_Init(&amp;argc,&amp;argv);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MPI_Comm_size(MPI_COMM_WORLD,&amp;numprocs);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MPI_Comm_rank(MPI_COMM_WORLD,&amp;myid);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while (!done) 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if (myid == 0)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printf("Enter the number of intervals: (0 quits) ");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scanf("%d",&amp;n);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MPI_Bcast(&amp;n, 1, MPI_INT, 0, MPI_COMM_WORLD);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if (n == 0) break;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1066B-C20D-47B0-8CF4-5D60B13E168D}" type="slidenum">
              <a:rPr lang="en-US"/>
              <a:pPr/>
              <a:t>39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PI in C - 2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h   = 1.0 / (double) n;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sum = 0.0;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for (i = myid + 1; i &lt;= n; i += numprocs)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 = h * ((double)i - 0.5);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sum += 4.0 / (1.0 + x*x);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mypi = h * sum;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MPI_Reduce(&amp;mypi, &amp;pi, 1, MPI_DOUBLE, MPI_SUM, 0,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    MPI_COMM_WORLD);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if (myid == 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printf("pi is approximately %.16f, Error is %.16f\n",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   pi, fabs(pi - PI25DT));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MPI_Finalize();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return 0;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endParaRPr lang="en-US"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B62A7-3BFD-44B7-8798-8CCC2BD4F999}" type="slidenum">
              <a:rPr lang="en-US"/>
              <a:pPr/>
              <a:t>4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/>
              <a:t>Companion Material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Online examples available at</a:t>
            </a:r>
            <a:br>
              <a:rPr lang="en-US"/>
            </a:br>
            <a:r>
              <a:rPr lang="en-US">
                <a:hlinkClick r:id="rId3"/>
              </a:rPr>
              <a:t>http://www.mcs.anl.gov/mpi/tutorials/perf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hlinkClick r:id="rId3"/>
              </a:rPr>
              <a:t>ftp://ftp.mcs.anl.gov/mpi/mpiexmpl.tar.gz</a:t>
            </a:r>
            <a:r>
              <a:rPr lang="en-US"/>
              <a:t> contains source code and run scripts that allows you to evaluate your own MPI implementation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2834-78EC-40D2-8F0A-CD0738848CB7}" type="slidenum">
              <a:rPr lang="en-US"/>
              <a:pPr/>
              <a:t>40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Alternative set of 6 Functions for Simplified MPI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MPI_BCAST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MPI_REDUCE</a:t>
            </a:r>
          </a:p>
          <a:p>
            <a:pPr>
              <a:lnSpc>
                <a:spcPct val="110000"/>
              </a:lnSpc>
            </a:pPr>
            <a:r>
              <a:rPr lang="en-US"/>
              <a:t>What else is needed (and why)?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DAE9-3C3B-4BC0-AC1B-CC1119A8A59D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1905000"/>
          </a:xfrm>
        </p:spPr>
        <p:txBody>
          <a:bodyPr/>
          <a:lstStyle/>
          <a:p>
            <a:r>
              <a:rPr lang="en-US" sz="2400"/>
              <a:t>Send a large message from process 0 to process 1</a:t>
            </a:r>
          </a:p>
          <a:p>
            <a:pPr lvl="1"/>
            <a:r>
              <a:rPr lang="en-US" sz="2000"/>
              <a:t>If there is insufficient storage at the destination, the send must wait for the user to provide the memory space (through a receive)</a:t>
            </a:r>
          </a:p>
          <a:p>
            <a:r>
              <a:rPr lang="en-US" sz="2400"/>
              <a:t>What happens with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endParaRPr lang="en-US" sz="2400"/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Deadlocks</a:t>
            </a:r>
          </a:p>
        </p:txBody>
      </p:sp>
      <p:grpSp>
        <p:nvGrpSpPr>
          <p:cNvPr id="100356" name="Group 1028"/>
          <p:cNvGrpSpPr>
            <a:grpSpLocks/>
          </p:cNvGrpSpPr>
          <p:nvPr/>
        </p:nvGrpSpPr>
        <p:grpSpPr bwMode="auto">
          <a:xfrm>
            <a:off x="1447800" y="3657600"/>
            <a:ext cx="5943600" cy="1552575"/>
            <a:chOff x="864" y="3098"/>
            <a:chExt cx="3744" cy="978"/>
          </a:xfrm>
        </p:grpSpPr>
        <p:sp>
          <p:nvSpPr>
            <p:cNvPr id="100357" name="Text Box 1029"/>
            <p:cNvSpPr txBox="1">
              <a:spLocks noChangeArrowheads="1"/>
            </p:cNvSpPr>
            <p:nvPr/>
          </p:nvSpPr>
          <p:spPr bwMode="auto">
            <a:xfrm>
              <a:off x="1382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0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Send(1)</a:t>
              </a:r>
            </a:p>
            <a:p>
              <a:r>
                <a:rPr lang="en-US" b="1">
                  <a:latin typeface="Courier New" pitchFamily="49" charset="0"/>
                </a:rPr>
                <a:t>Recv(1)</a:t>
              </a:r>
              <a:endParaRPr lang="en-US"/>
            </a:p>
          </p:txBody>
        </p:sp>
        <p:sp>
          <p:nvSpPr>
            <p:cNvPr id="100358" name="Text Box 1030"/>
            <p:cNvSpPr txBox="1">
              <a:spLocks noChangeArrowheads="1"/>
            </p:cNvSpPr>
            <p:nvPr/>
          </p:nvSpPr>
          <p:spPr bwMode="auto">
            <a:xfrm>
              <a:off x="2928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1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Send(0)</a:t>
              </a:r>
            </a:p>
            <a:p>
              <a:r>
                <a:rPr lang="en-US" b="1">
                  <a:latin typeface="Courier New" pitchFamily="49" charset="0"/>
                </a:rPr>
                <a:t>Recv(0)</a:t>
              </a:r>
            </a:p>
          </p:txBody>
        </p:sp>
        <p:sp>
          <p:nvSpPr>
            <p:cNvPr id="100359" name="Line 1031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0" name="Text Box 1032"/>
          <p:cNvSpPr txBox="1">
            <a:spLocks noChangeArrowheads="1"/>
          </p:cNvSpPr>
          <p:nvPr/>
        </p:nvSpPr>
        <p:spPr bwMode="auto">
          <a:xfrm>
            <a:off x="304800" y="55626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87388" indent="-352425">
              <a:buFontTx/>
              <a:buChar char="•"/>
            </a:pPr>
            <a:r>
              <a:rPr lang="en-US">
                <a:latin typeface="Arial" charset="0"/>
              </a:rPr>
              <a:t>This is called “unsafe” because it depends on the availability of system buffers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B59FF-5FF1-4738-A037-C3DCA019BF69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Solutions to the “unsafe”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2600"/>
          </a:xfrm>
        </p:spPr>
        <p:txBody>
          <a:bodyPr/>
          <a:lstStyle/>
          <a:p>
            <a:r>
              <a:rPr lang="en-US" sz="2400"/>
              <a:t>Order the operations more carefully: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1219200" y="2209800"/>
            <a:ext cx="5943600" cy="1552575"/>
            <a:chOff x="864" y="3098"/>
            <a:chExt cx="3744" cy="978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1382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0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Send(1)</a:t>
              </a:r>
            </a:p>
            <a:p>
              <a:r>
                <a:rPr lang="en-US" b="1">
                  <a:latin typeface="Courier New" pitchFamily="49" charset="0"/>
                </a:rPr>
                <a:t>Recv(1)</a:t>
              </a:r>
              <a:endParaRPr lang="en-US"/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928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1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Recv(0)</a:t>
              </a:r>
            </a:p>
            <a:p>
              <a:r>
                <a:rPr lang="en-US" b="1">
                  <a:latin typeface="Courier New" pitchFamily="49" charset="0"/>
                </a:rPr>
                <a:t>Send(0)</a:t>
              </a:r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609600" y="38862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Use non-blocking operations:</a:t>
            </a:r>
            <a:endParaRPr lang="en-US" sz="2800">
              <a:latin typeface="Arial" charset="0"/>
            </a:endParaRPr>
          </a:p>
        </p:txBody>
      </p: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1219200" y="4648200"/>
            <a:ext cx="5943600" cy="1917700"/>
            <a:chOff x="864" y="3098"/>
            <a:chExt cx="3744" cy="1208"/>
          </a:xfrm>
        </p:grpSpPr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1382" y="3098"/>
              <a:ext cx="1036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0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Isend(1)</a:t>
              </a:r>
            </a:p>
            <a:p>
              <a:r>
                <a:rPr lang="en-US" b="1">
                  <a:latin typeface="Courier New" pitchFamily="49" charset="0"/>
                </a:rPr>
                <a:t>Irecv(1)</a:t>
              </a:r>
            </a:p>
            <a:p>
              <a:r>
                <a:rPr lang="en-US" b="1">
                  <a:latin typeface="Courier New" pitchFamily="49" charset="0"/>
                </a:rPr>
                <a:t>Waitall</a:t>
              </a:r>
              <a:endParaRPr lang="en-US"/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2928" y="3098"/>
              <a:ext cx="1036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1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Isend(0)</a:t>
              </a:r>
            </a:p>
            <a:p>
              <a:r>
                <a:rPr lang="en-US" b="1">
                  <a:latin typeface="Courier New" pitchFamily="49" charset="0"/>
                </a:rPr>
                <a:t>Irecv(0)</a:t>
              </a:r>
            </a:p>
            <a:p>
              <a:r>
                <a:rPr lang="en-US" b="1">
                  <a:latin typeface="Courier New" pitchFamily="49" charset="0"/>
                </a:rPr>
                <a:t>Waitall</a:t>
              </a:r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E569-9FE5-4C91-9D58-1215B9FF9EA9}" type="slidenum">
              <a:rPr lang="en-US"/>
              <a:pPr/>
              <a:t>43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 a Portable MPI Environment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r>
              <a:rPr lang="en-US"/>
              <a:t>MPICH is a high-performance portable implementation of MPI (1).</a:t>
            </a:r>
          </a:p>
          <a:p>
            <a:r>
              <a:rPr lang="en-US"/>
              <a:t>It runs on MPP's, clusters, and heterogeneous networks of workstations.</a:t>
            </a:r>
          </a:p>
          <a:p>
            <a:r>
              <a:rPr lang="en-US"/>
              <a:t>In a wide variety of environments, one can do: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configure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make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mpicc -mpitrace myprog.c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mpirun -np 10 myprog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upshot myprog.log</a:t>
            </a:r>
          </a:p>
          <a:p>
            <a:pPr lvl="1">
              <a:buFontTx/>
              <a:buNone/>
            </a:pPr>
            <a:r>
              <a:rPr lang="en-US" sz="2800"/>
              <a:t>to build, compile, run, and analyze performance.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B6BD-1022-4F96-B73D-271F62AED945}" type="slidenum">
              <a:rPr lang="en-US"/>
              <a:pPr/>
              <a:t>44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Extending the Message-Passing Interface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Dynamic Process Management</a:t>
            </a:r>
          </a:p>
          <a:p>
            <a:pPr lvl="1">
              <a:lnSpc>
                <a:spcPct val="90000"/>
              </a:lnSpc>
            </a:pPr>
            <a:r>
              <a:rPr lang="en-US"/>
              <a:t>Dynamic process startup</a:t>
            </a:r>
          </a:p>
          <a:p>
            <a:pPr lvl="1">
              <a:lnSpc>
                <a:spcPct val="90000"/>
              </a:lnSpc>
            </a:pPr>
            <a:r>
              <a:rPr lang="en-US"/>
              <a:t>Dynamic establishment of connections</a:t>
            </a:r>
          </a:p>
          <a:p>
            <a:pPr>
              <a:lnSpc>
                <a:spcPct val="90000"/>
              </a:lnSpc>
            </a:pPr>
            <a:r>
              <a:rPr lang="en-US"/>
              <a:t>One-sided communication</a:t>
            </a:r>
          </a:p>
          <a:p>
            <a:pPr lvl="1">
              <a:lnSpc>
                <a:spcPct val="90000"/>
              </a:lnSpc>
            </a:pPr>
            <a:r>
              <a:rPr lang="en-US"/>
              <a:t>Put/get</a:t>
            </a:r>
          </a:p>
          <a:p>
            <a:pPr lvl="1">
              <a:lnSpc>
                <a:spcPct val="90000"/>
              </a:lnSpc>
            </a:pPr>
            <a:r>
              <a:rPr lang="en-US"/>
              <a:t>Other operations</a:t>
            </a:r>
          </a:p>
          <a:p>
            <a:pPr>
              <a:lnSpc>
                <a:spcPct val="90000"/>
              </a:lnSpc>
            </a:pPr>
            <a:r>
              <a:rPr lang="en-US"/>
              <a:t>Parallel I/O</a:t>
            </a:r>
          </a:p>
          <a:p>
            <a:pPr>
              <a:lnSpc>
                <a:spcPct val="90000"/>
              </a:lnSpc>
            </a:pPr>
            <a:r>
              <a:rPr lang="en-US"/>
              <a:t>Other MPI-2 features</a:t>
            </a:r>
          </a:p>
          <a:p>
            <a:pPr lvl="1">
              <a:lnSpc>
                <a:spcPct val="90000"/>
              </a:lnSpc>
            </a:pPr>
            <a:r>
              <a:rPr lang="en-US"/>
              <a:t>Generalized requests</a:t>
            </a:r>
          </a:p>
          <a:p>
            <a:pPr lvl="1">
              <a:lnSpc>
                <a:spcPct val="90000"/>
              </a:lnSpc>
            </a:pPr>
            <a:r>
              <a:rPr lang="en-US"/>
              <a:t>Bindings for C++/ Fortran-90; interlanguage issues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6D28-525C-43AF-ABEC-C59A5953337F}" type="slidenum">
              <a:rPr lang="en-US"/>
              <a:pPr/>
              <a:t>45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Exercises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r>
              <a:rPr lang="en-US"/>
              <a:t>Compile and run the</a:t>
            </a:r>
            <a:r>
              <a:rPr lang="en-US" b="1">
                <a:latin typeface="Courier New" pitchFamily="49" charset="0"/>
              </a:rPr>
              <a:t> hello </a:t>
            </a:r>
            <a:r>
              <a:rPr lang="en-US"/>
              <a:t>and </a:t>
            </a:r>
            <a:r>
              <a:rPr lang="en-US" b="1">
                <a:latin typeface="Courier New" pitchFamily="49" charset="0"/>
              </a:rPr>
              <a:t>pi </a:t>
            </a:r>
            <a:r>
              <a:rPr lang="en-US"/>
              <a:t>programs.</a:t>
            </a:r>
          </a:p>
          <a:p>
            <a:r>
              <a:rPr lang="en-US"/>
              <a:t>Modify the </a:t>
            </a:r>
            <a:r>
              <a:rPr lang="en-US" b="1">
                <a:latin typeface="Courier New" pitchFamily="49" charset="0"/>
              </a:rPr>
              <a:t>pi </a:t>
            </a:r>
            <a:r>
              <a:rPr lang="en-US"/>
              <a:t>program to use send/receive instead of bcast/reduce.</a:t>
            </a:r>
          </a:p>
          <a:p>
            <a:r>
              <a:rPr lang="en-US"/>
              <a:t>Write a program that sends a message around a ring.  That is, process 0 reads a line from the terminal and sends it to process 1, who sends it to process 2, etc.  The last process sends it back to process 0, who prints it. </a:t>
            </a:r>
          </a:p>
          <a:p>
            <a:r>
              <a:rPr lang="en-US"/>
              <a:t>Time programs with </a:t>
            </a:r>
            <a:r>
              <a:rPr lang="en-US" b="1">
                <a:latin typeface="Courier New" pitchFamily="49" charset="0"/>
              </a:rPr>
              <a:t>MPI_WTIME</a:t>
            </a:r>
            <a:r>
              <a:rPr lang="en-US"/>
              <a:t>.  (Find it.)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73AEB-6914-4D4B-AFD3-38477496AE66}" type="slidenum">
              <a:rPr lang="en-US"/>
              <a:pPr/>
              <a:t>46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MPI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Portability and Performance</a:t>
            </a:r>
          </a:p>
          <a:p>
            <a:r>
              <a:rPr lang="en-US"/>
              <a:t>Irregular Data Structures</a:t>
            </a:r>
          </a:p>
          <a:p>
            <a:r>
              <a:rPr lang="en-US"/>
              <a:t>Building Tools for Others</a:t>
            </a:r>
          </a:p>
          <a:p>
            <a:pPr lvl="1"/>
            <a:r>
              <a:rPr lang="en-US"/>
              <a:t>Libraries</a:t>
            </a:r>
          </a:p>
          <a:p>
            <a:r>
              <a:rPr lang="en-US"/>
              <a:t>Need to Manage memory on a per processor basis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176D5-9CFF-41FF-9CD0-7951289E4CEC}" type="slidenum">
              <a:rPr lang="en-US"/>
              <a:pPr/>
              <a:t>47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i="1"/>
              <a:t>not</a:t>
            </a:r>
            <a:r>
              <a:rPr lang="en-US"/>
              <a:t> to use MPI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Regular computation matches HPF</a:t>
            </a:r>
          </a:p>
          <a:p>
            <a:pPr lvl="1"/>
            <a:r>
              <a:rPr lang="en-US"/>
              <a:t>But see PETSc/HPF comparison (</a:t>
            </a:r>
            <a:r>
              <a:rPr lang="en-US">
                <a:hlinkClick r:id="rId2"/>
              </a:rPr>
              <a:t>ICASE 97-72</a:t>
            </a:r>
            <a:r>
              <a:rPr lang="en-US"/>
              <a:t>)</a:t>
            </a:r>
          </a:p>
          <a:p>
            <a:r>
              <a:rPr lang="en-US"/>
              <a:t>Solution (e.g., library) already exists</a:t>
            </a:r>
          </a:p>
          <a:p>
            <a:pPr lvl="1"/>
            <a:r>
              <a:rPr lang="en-US">
                <a:hlinkClick r:id="rId2"/>
              </a:rPr>
              <a:t>http://www.mcs.anl.gov/mpi/libraries.html</a:t>
            </a:r>
            <a:endParaRPr lang="en-US"/>
          </a:p>
          <a:p>
            <a:r>
              <a:rPr lang="en-US"/>
              <a:t>Require Fault Tolerance</a:t>
            </a:r>
          </a:p>
          <a:p>
            <a:pPr lvl="1"/>
            <a:r>
              <a:rPr lang="en-US"/>
              <a:t>Sockets</a:t>
            </a:r>
          </a:p>
          <a:p>
            <a:r>
              <a:rPr lang="en-US"/>
              <a:t>Distributed Computing</a:t>
            </a:r>
          </a:p>
          <a:p>
            <a:pPr lvl="1"/>
            <a:r>
              <a:rPr lang="en-US"/>
              <a:t>CORBA, DCOM, etc.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1762A-4B26-4B36-98D9-851992918EEA}" type="slidenum">
              <a:rPr lang="en-US"/>
              <a:pPr/>
              <a:t>48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The parallel computing community has cooperated on the development of a standard for message-passing libraries.</a:t>
            </a:r>
          </a:p>
          <a:p>
            <a:pPr>
              <a:lnSpc>
                <a:spcPct val="110000"/>
              </a:lnSpc>
            </a:pPr>
            <a:r>
              <a:rPr lang="en-US"/>
              <a:t>There are many implementations, on nearly all platforms.</a:t>
            </a:r>
          </a:p>
          <a:p>
            <a:pPr>
              <a:lnSpc>
                <a:spcPct val="110000"/>
              </a:lnSpc>
            </a:pPr>
            <a:r>
              <a:rPr lang="en-US"/>
              <a:t>MPI subsets are easy to learn and use.</a:t>
            </a:r>
          </a:p>
          <a:p>
            <a:pPr>
              <a:lnSpc>
                <a:spcPct val="110000"/>
              </a:lnSpc>
            </a:pPr>
            <a:r>
              <a:rPr lang="en-US"/>
              <a:t>Lots of MPI material is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99DC-991A-4334-9874-024896874BA3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Message-Passing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process</a:t>
            </a:r>
            <a:r>
              <a:rPr lang="en-US"/>
              <a:t> is (traditionally) a program counter and address space.</a:t>
            </a:r>
          </a:p>
          <a:p>
            <a:r>
              <a:rPr lang="en-US"/>
              <a:t>Processes may have multiple </a:t>
            </a:r>
            <a:r>
              <a:rPr lang="en-US" i="1"/>
              <a:t>threads</a:t>
            </a:r>
            <a:r>
              <a:rPr lang="en-US"/>
              <a:t> (program counters and associated stacks) sharing a single address space.  MPI is for communication among processes, which have separate address spaces.</a:t>
            </a:r>
          </a:p>
          <a:p>
            <a:r>
              <a:rPr lang="en-US"/>
              <a:t>Interprocess communication consists of </a:t>
            </a:r>
          </a:p>
          <a:p>
            <a:pPr lvl="1"/>
            <a:r>
              <a:rPr lang="en-US"/>
              <a:t>Synchronization</a:t>
            </a:r>
          </a:p>
          <a:p>
            <a:pPr lvl="1"/>
            <a:r>
              <a:rPr lang="en-US"/>
              <a:t>Movement of data from one process’s address space to another’s.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D86-8C2F-4D31-8BB2-7766A50C12F9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Parallel Computing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429000"/>
          </a:xfrm>
        </p:spPr>
        <p:txBody>
          <a:bodyPr/>
          <a:lstStyle/>
          <a:p>
            <a:r>
              <a:rPr lang="en-US" sz="2400"/>
              <a:t>Data Parallel - the same instructions are carried out simultaneously on multiple data items (SIMD)</a:t>
            </a:r>
          </a:p>
          <a:p>
            <a:r>
              <a:rPr lang="en-US" sz="2400"/>
              <a:t>Task Parallel - different instructions on different data (MIMD)</a:t>
            </a:r>
          </a:p>
          <a:p>
            <a:r>
              <a:rPr lang="en-US" sz="2400"/>
              <a:t>SPMD (single program, multiple data) not synchronized at individual operation level</a:t>
            </a:r>
          </a:p>
          <a:p>
            <a:r>
              <a:rPr lang="en-US" sz="2400"/>
              <a:t>SPMD is equivalent to MIMD since each MIMD program can be made SPMD (similarly for SIMD, but not in practical sense.)</a:t>
            </a: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Message passing (and MPI) is for MIMD/SPMD parallelism.  HPF is an example of an SIMD interface.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7BBB4-63FF-40BB-A094-7A33C952DD6A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Cooperative Operations for Communication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06550"/>
            <a:ext cx="7866063" cy="3390900"/>
          </a:xfrm>
        </p:spPr>
        <p:txBody>
          <a:bodyPr/>
          <a:lstStyle/>
          <a:p>
            <a:r>
              <a:rPr lang="en-US" sz="2400"/>
              <a:t>The message-passing approach makes the exchange of data </a:t>
            </a:r>
            <a:r>
              <a:rPr lang="en-US" sz="2400" i="1"/>
              <a:t>cooperative</a:t>
            </a:r>
            <a:r>
              <a:rPr lang="en-US" sz="2400"/>
              <a:t>.</a:t>
            </a:r>
          </a:p>
          <a:p>
            <a:r>
              <a:rPr lang="en-US" sz="2400"/>
              <a:t>Data is explicitly </a:t>
            </a:r>
            <a:r>
              <a:rPr lang="en-US" sz="2400" i="1"/>
              <a:t>sent</a:t>
            </a:r>
            <a:r>
              <a:rPr lang="en-US" sz="2400"/>
              <a:t> by one process and </a:t>
            </a:r>
            <a:r>
              <a:rPr lang="en-US" sz="2400" i="1"/>
              <a:t>received</a:t>
            </a:r>
            <a:r>
              <a:rPr lang="en-US" sz="2400"/>
              <a:t> by another.</a:t>
            </a:r>
          </a:p>
          <a:p>
            <a:r>
              <a:rPr lang="en-US" sz="2400"/>
              <a:t>An advantage is that any change in the receiving process’s memory is made with the receiver’s explicit participation.</a:t>
            </a:r>
          </a:p>
          <a:p>
            <a:r>
              <a:rPr lang="en-US" sz="2400"/>
              <a:t>Communication and synchronization are combined.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209800" y="5257800"/>
            <a:ext cx="4991100" cy="1295400"/>
            <a:chOff x="1392" y="3312"/>
            <a:chExt cx="3144" cy="816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392" y="3312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Process 0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48" y="3328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Process 1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2640" y="33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1392" y="3600"/>
              <a:ext cx="9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Send(data)</a:t>
              </a:r>
              <a:endParaRPr lang="en-US" sz="1800" b="1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302" y="3817"/>
              <a:ext cx="123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Receive(data)</a:t>
              </a:r>
              <a:endParaRPr lang="en-US" sz="1800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352" y="3696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4F319-EEF6-4EC2-ACF3-E7C277824DD5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Operations for Communication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546350"/>
          </a:xfrm>
        </p:spPr>
        <p:txBody>
          <a:bodyPr/>
          <a:lstStyle/>
          <a:p>
            <a:r>
              <a:rPr lang="en-US" sz="2400"/>
              <a:t>One-sided operations between processes include remote memory reads and writes</a:t>
            </a:r>
          </a:p>
          <a:p>
            <a:r>
              <a:rPr lang="en-US" sz="2400"/>
              <a:t>Only one process needs to explicitly participate.</a:t>
            </a:r>
          </a:p>
          <a:p>
            <a:r>
              <a:rPr lang="en-US" sz="2400"/>
              <a:t>An advantage is that communication and synchronization are decoupled</a:t>
            </a:r>
          </a:p>
          <a:p>
            <a:r>
              <a:rPr lang="en-US" sz="2400"/>
              <a:t>One-sided operations are part of MPI-2.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4343400"/>
            <a:ext cx="10541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Process 0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03800" y="4368800"/>
            <a:ext cx="10541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/>
              <a:t>Process 1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038600" y="4419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193925" y="4764088"/>
            <a:ext cx="4171950" cy="747712"/>
            <a:chOff x="1382" y="3001"/>
            <a:chExt cx="2628" cy="471"/>
          </a:xfrm>
        </p:grpSpPr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382" y="3001"/>
              <a:ext cx="89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Put(data)</a:t>
              </a:r>
              <a:endParaRPr lang="en-US" sz="1800" b="1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3206" y="3241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(memory)</a:t>
              </a:r>
              <a:endParaRPr lang="en-US" sz="1800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209800" y="5716588"/>
            <a:ext cx="12763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" pitchFamily="49" charset="0"/>
              </a:rPr>
              <a:t>(memory)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105400" y="60975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" pitchFamily="49" charset="0"/>
              </a:rPr>
              <a:t>Get(data)</a:t>
            </a:r>
            <a:endParaRPr lang="en-US" sz="180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597275" y="5905500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6D69A-26E2-4757-BD51-5F8CB4F916A9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MPI?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message-passing library specification</a:t>
            </a:r>
          </a:p>
          <a:p>
            <a:pPr lvl="1">
              <a:lnSpc>
                <a:spcPct val="90000"/>
              </a:lnSpc>
            </a:pPr>
            <a:r>
              <a:rPr lang="en-US"/>
              <a:t>extended message-passing model</a:t>
            </a:r>
          </a:p>
          <a:p>
            <a:pPr lvl="1">
              <a:lnSpc>
                <a:spcPct val="90000"/>
              </a:lnSpc>
            </a:pPr>
            <a:r>
              <a:rPr lang="en-US"/>
              <a:t>not a language or compiler specification</a:t>
            </a:r>
          </a:p>
          <a:p>
            <a:pPr lvl="1">
              <a:lnSpc>
                <a:spcPct val="90000"/>
              </a:lnSpc>
            </a:pPr>
            <a:r>
              <a:rPr lang="en-US"/>
              <a:t>not a specific implementation or product</a:t>
            </a:r>
          </a:p>
          <a:p>
            <a:pPr>
              <a:lnSpc>
                <a:spcPct val="90000"/>
              </a:lnSpc>
            </a:pPr>
            <a:r>
              <a:rPr lang="en-US"/>
              <a:t>For parallel computers, clusters, and heterogeneous networks</a:t>
            </a:r>
          </a:p>
          <a:p>
            <a:pPr>
              <a:lnSpc>
                <a:spcPct val="90000"/>
              </a:lnSpc>
            </a:pPr>
            <a:r>
              <a:rPr lang="en-US"/>
              <a:t>Full-featured</a:t>
            </a:r>
          </a:p>
          <a:p>
            <a:pPr>
              <a:lnSpc>
                <a:spcPct val="90000"/>
              </a:lnSpc>
            </a:pPr>
            <a:r>
              <a:rPr lang="en-US"/>
              <a:t>Designed to provide access to advanced parallel hardware for</a:t>
            </a:r>
          </a:p>
          <a:p>
            <a:pPr lvl="1">
              <a:lnSpc>
                <a:spcPct val="90000"/>
              </a:lnSpc>
            </a:pPr>
            <a:r>
              <a:rPr lang="en-US"/>
              <a:t>end users</a:t>
            </a:r>
          </a:p>
          <a:p>
            <a:pPr lvl="1">
              <a:lnSpc>
                <a:spcPct val="90000"/>
              </a:lnSpc>
            </a:pPr>
            <a:r>
              <a:rPr lang="en-US"/>
              <a:t>library writers</a:t>
            </a:r>
          </a:p>
          <a:p>
            <a:pPr lvl="1">
              <a:lnSpc>
                <a:spcPct val="90000"/>
              </a:lnSpc>
            </a:pPr>
            <a:r>
              <a:rPr lang="en-US"/>
              <a:t>tool developers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C00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2745</Words>
  <Application>Microsoft PowerPoint</Application>
  <PresentationFormat>On-screen Show (4:3)</PresentationFormat>
  <Paragraphs>461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Times New Roman</vt:lpstr>
      <vt:lpstr>Arial</vt:lpstr>
      <vt:lpstr>Helvetica</vt:lpstr>
      <vt:lpstr>Courier</vt:lpstr>
      <vt:lpstr>Courier New</vt:lpstr>
      <vt:lpstr>Monotype Sorts</vt:lpstr>
      <vt:lpstr>Office Theme</vt:lpstr>
      <vt:lpstr>An Introduction to MPI Parallel Programming with the  Message Passing Interface</vt:lpstr>
      <vt:lpstr>Outline</vt:lpstr>
      <vt:lpstr>Outline (continued)</vt:lpstr>
      <vt:lpstr>Companion Material</vt:lpstr>
      <vt:lpstr>The Message-Passing Model</vt:lpstr>
      <vt:lpstr>Types of Parallel Computing Models</vt:lpstr>
      <vt:lpstr>Cooperative Operations for Communication</vt:lpstr>
      <vt:lpstr>One-Sided Operations for Communication</vt:lpstr>
      <vt:lpstr>What is MPI?</vt:lpstr>
      <vt:lpstr>MPI Sources</vt:lpstr>
      <vt:lpstr>Why Use MPI?</vt:lpstr>
      <vt:lpstr>A Minimal MPI Program (C)</vt:lpstr>
      <vt:lpstr>A Minimal MPI Program (Fortran)</vt:lpstr>
      <vt:lpstr>Notes on C and Fortran</vt:lpstr>
      <vt:lpstr>Error Handling</vt:lpstr>
      <vt:lpstr>Running MPI Programs</vt:lpstr>
      <vt:lpstr>Finding Out About the Environment</vt:lpstr>
      <vt:lpstr>Better Hello (C)</vt:lpstr>
      <vt:lpstr>Better Hello (Fortran)</vt:lpstr>
      <vt:lpstr>MPI Basic Send/Receive</vt:lpstr>
      <vt:lpstr>What is message passing?</vt:lpstr>
      <vt:lpstr>Some Basic Concepts</vt:lpstr>
      <vt:lpstr>MPI Datatypes</vt:lpstr>
      <vt:lpstr>MPI Tags</vt:lpstr>
      <vt:lpstr>MPI Basic (Blocking) Send</vt:lpstr>
      <vt:lpstr>MPI Basic (Blocking) Receive</vt:lpstr>
      <vt:lpstr>Retrieving Further Information</vt:lpstr>
      <vt:lpstr>Simple Fortran Example - 1</vt:lpstr>
      <vt:lpstr>Simple Fortran Example - 2</vt:lpstr>
      <vt:lpstr>Simple Fortran Example - 3</vt:lpstr>
      <vt:lpstr>Why Datatypes?</vt:lpstr>
      <vt:lpstr>Tags and Contexts</vt:lpstr>
      <vt:lpstr>MPI is Simple</vt:lpstr>
      <vt:lpstr>Introduction to Collective Operations in MPI</vt:lpstr>
      <vt:lpstr>Example:   PI  in Fortran - 1</vt:lpstr>
      <vt:lpstr>Example:  PI in Fortran - 2</vt:lpstr>
      <vt:lpstr>Example:  PI in Fortran - 3 </vt:lpstr>
      <vt:lpstr>Example:  PI in C -1</vt:lpstr>
      <vt:lpstr>Example:  PI in C - 2</vt:lpstr>
      <vt:lpstr>Alternative set of 6 Functions for Simplified MPI</vt:lpstr>
      <vt:lpstr>Sources of Deadlocks</vt:lpstr>
      <vt:lpstr>Some Solutions to the “unsafe” Problem</vt:lpstr>
      <vt:lpstr>Toward a Portable MPI Environment</vt:lpstr>
      <vt:lpstr>Extending the Message-Passing Interface</vt:lpstr>
      <vt:lpstr>Some Simple Exercises</vt:lpstr>
      <vt:lpstr>When to use MPI</vt:lpstr>
      <vt:lpstr>When not to use MPI</vt:lpstr>
      <vt:lpstr>Summary</vt:lpstr>
    </vt:vector>
  </TitlesOfParts>
  <Company>Argonne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MPI</dc:title>
  <dc:creator>William D Gropp</dc:creator>
  <cp:lastModifiedBy>VuVanThieu</cp:lastModifiedBy>
  <cp:revision>13</cp:revision>
  <cp:lastPrinted>1998-10-14T17:31:41Z</cp:lastPrinted>
  <dcterms:created xsi:type="dcterms:W3CDTF">1998-02-11T22:15:45Z</dcterms:created>
  <dcterms:modified xsi:type="dcterms:W3CDTF">2019-10-09T04:13:40Z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gropp@mcs.anl.gov</vt:lpwstr>
  </property>
  <property fmtid="{D5CDD505-2E9C-101B-9397-08002B2CF9AE}" pid="8" name="HomePage">
    <vt:lpwstr>http://www.mcs.anl.gov/~gropp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E:\MPI-home\class\powerpoint\gropp</vt:lpwstr>
  </property>
</Properties>
</file>