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31"/>
  </p:notesMasterIdLst>
  <p:handoutMasterIdLst>
    <p:handoutMasterId r:id="rId132"/>
  </p:handoutMasterIdLst>
  <p:sldIdLst>
    <p:sldId id="462" r:id="rId2"/>
    <p:sldId id="351" r:id="rId3"/>
    <p:sldId id="372" r:id="rId4"/>
    <p:sldId id="588" r:id="rId5"/>
    <p:sldId id="590" r:id="rId6"/>
    <p:sldId id="529" r:id="rId7"/>
    <p:sldId id="326" r:id="rId8"/>
    <p:sldId id="327" r:id="rId9"/>
    <p:sldId id="345" r:id="rId10"/>
    <p:sldId id="346" r:id="rId11"/>
    <p:sldId id="347" r:id="rId12"/>
    <p:sldId id="348" r:id="rId13"/>
    <p:sldId id="349" r:id="rId14"/>
    <p:sldId id="352" r:id="rId15"/>
    <p:sldId id="354" r:id="rId16"/>
    <p:sldId id="356" r:id="rId17"/>
    <p:sldId id="357" r:id="rId18"/>
    <p:sldId id="358" r:id="rId19"/>
    <p:sldId id="359" r:id="rId20"/>
    <p:sldId id="360" r:id="rId21"/>
    <p:sldId id="363" r:id="rId22"/>
    <p:sldId id="364" r:id="rId23"/>
    <p:sldId id="366" r:id="rId24"/>
    <p:sldId id="367" r:id="rId25"/>
    <p:sldId id="368" r:id="rId26"/>
    <p:sldId id="369" r:id="rId27"/>
    <p:sldId id="514" r:id="rId28"/>
    <p:sldId id="373" r:id="rId29"/>
    <p:sldId id="374" r:id="rId30"/>
    <p:sldId id="515" r:id="rId31"/>
    <p:sldId id="376" r:id="rId32"/>
    <p:sldId id="377" r:id="rId33"/>
    <p:sldId id="378" r:id="rId34"/>
    <p:sldId id="375" r:id="rId35"/>
    <p:sldId id="379" r:id="rId36"/>
    <p:sldId id="380" r:id="rId37"/>
    <p:sldId id="381" r:id="rId38"/>
    <p:sldId id="382" r:id="rId39"/>
    <p:sldId id="435" r:id="rId40"/>
    <p:sldId id="516" r:id="rId41"/>
    <p:sldId id="383" r:id="rId42"/>
    <p:sldId id="384" r:id="rId43"/>
    <p:sldId id="385" r:id="rId44"/>
    <p:sldId id="386" r:id="rId45"/>
    <p:sldId id="388" r:id="rId46"/>
    <p:sldId id="389" r:id="rId47"/>
    <p:sldId id="390" r:id="rId48"/>
    <p:sldId id="391" r:id="rId49"/>
    <p:sldId id="392" r:id="rId50"/>
    <p:sldId id="415" r:id="rId51"/>
    <p:sldId id="522" r:id="rId52"/>
    <p:sldId id="329" r:id="rId53"/>
    <p:sldId id="330" r:id="rId54"/>
    <p:sldId id="393" r:id="rId55"/>
    <p:sldId id="394" r:id="rId56"/>
    <p:sldId id="331" r:id="rId57"/>
    <p:sldId id="395" r:id="rId58"/>
    <p:sldId id="517" r:id="rId59"/>
    <p:sldId id="396" r:id="rId60"/>
    <p:sldId id="397" r:id="rId61"/>
    <p:sldId id="523" r:id="rId62"/>
    <p:sldId id="398" r:id="rId63"/>
    <p:sldId id="417" r:id="rId64"/>
    <p:sldId id="399" r:id="rId65"/>
    <p:sldId id="400" r:id="rId66"/>
    <p:sldId id="418" r:id="rId67"/>
    <p:sldId id="419" r:id="rId68"/>
    <p:sldId id="423" r:id="rId69"/>
    <p:sldId id="421" r:id="rId70"/>
    <p:sldId id="424" r:id="rId71"/>
    <p:sldId id="526" r:id="rId72"/>
    <p:sldId id="422" r:id="rId73"/>
    <p:sldId id="434" r:id="rId74"/>
    <p:sldId id="532" r:id="rId75"/>
    <p:sldId id="533" r:id="rId76"/>
    <p:sldId id="534" r:id="rId77"/>
    <p:sldId id="535" r:id="rId78"/>
    <p:sldId id="536" r:id="rId79"/>
    <p:sldId id="537" r:id="rId80"/>
    <p:sldId id="538" r:id="rId81"/>
    <p:sldId id="539" r:id="rId82"/>
    <p:sldId id="540" r:id="rId83"/>
    <p:sldId id="541" r:id="rId84"/>
    <p:sldId id="542" r:id="rId85"/>
    <p:sldId id="543" r:id="rId86"/>
    <p:sldId id="579" r:id="rId87"/>
    <p:sldId id="544" r:id="rId88"/>
    <p:sldId id="545" r:id="rId89"/>
    <p:sldId id="546" r:id="rId90"/>
    <p:sldId id="547" r:id="rId91"/>
    <p:sldId id="548" r:id="rId92"/>
    <p:sldId id="518" r:id="rId93"/>
    <p:sldId id="569" r:id="rId94"/>
    <p:sldId id="576" r:id="rId95"/>
    <p:sldId id="572" r:id="rId96"/>
    <p:sldId id="571" r:id="rId97"/>
    <p:sldId id="574" r:id="rId98"/>
    <p:sldId id="577" r:id="rId99"/>
    <p:sldId id="549" r:id="rId100"/>
    <p:sldId id="575" r:id="rId101"/>
    <p:sldId id="550" r:id="rId102"/>
    <p:sldId id="551" r:id="rId103"/>
    <p:sldId id="553" r:id="rId104"/>
    <p:sldId id="554" r:id="rId105"/>
    <p:sldId id="555" r:id="rId106"/>
    <p:sldId id="556" r:id="rId107"/>
    <p:sldId id="557" r:id="rId108"/>
    <p:sldId id="558" r:id="rId109"/>
    <p:sldId id="559" r:id="rId110"/>
    <p:sldId id="560" r:id="rId111"/>
    <p:sldId id="561" r:id="rId112"/>
    <p:sldId id="562" r:id="rId113"/>
    <p:sldId id="565" r:id="rId114"/>
    <p:sldId id="401" r:id="rId115"/>
    <p:sldId id="406" r:id="rId116"/>
    <p:sldId id="402" r:id="rId117"/>
    <p:sldId id="524" r:id="rId118"/>
    <p:sldId id="427" r:id="rId119"/>
    <p:sldId id="428" r:id="rId120"/>
    <p:sldId id="582" r:id="rId121"/>
    <p:sldId id="583" r:id="rId122"/>
    <p:sldId id="585" r:id="rId123"/>
    <p:sldId id="586" r:id="rId124"/>
    <p:sldId id="429" r:id="rId125"/>
    <p:sldId id="430" r:id="rId126"/>
    <p:sldId id="431" r:id="rId127"/>
    <p:sldId id="432" r:id="rId128"/>
    <p:sldId id="433" r:id="rId129"/>
    <p:sldId id="581" r:id="rId130"/>
  </p:sldIdLst>
  <p:sldSz cx="9144000" cy="6858000" type="screen4x3"/>
  <p:notesSz cx="7010400" cy="9236075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99CC"/>
    <a:srgbClr val="FF6699"/>
    <a:srgbClr val="FFFF00"/>
    <a:srgbClr val="5F5F5F"/>
    <a:srgbClr val="FFBBBB"/>
    <a:srgbClr val="FF9999"/>
    <a:srgbClr val="0000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89" autoAdjust="0"/>
  </p:normalViewPr>
  <p:slideViewPr>
    <p:cSldViewPr snapToGrid="0">
      <p:cViewPr>
        <p:scale>
          <a:sx n="100" d="100"/>
          <a:sy n="100" d="100"/>
        </p:scale>
        <p:origin x="-51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50" y="1254"/>
      </p:cViewPr>
      <p:guideLst>
        <p:guide orient="horz" pos="2040"/>
        <p:guide pos="293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3175"/>
            <a:ext cx="30099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77" tIns="0" rIns="20377" bIns="0" numCol="1" anchor="t" anchorCtr="0" compatLnSpc="1">
            <a:prstTxWarp prst="textNoShape">
              <a:avLst/>
            </a:prstTxWarp>
          </a:bodyPr>
          <a:lstStyle>
            <a:lvl1pPr algn="r" defTabSz="974725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638" y="8804275"/>
            <a:ext cx="30114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77" tIns="0" rIns="20377" bIns="0" numCol="1" anchor="b" anchorCtr="0" compatLnSpc="1">
            <a:prstTxWarp prst="textNoShape">
              <a:avLst/>
            </a:prstTxWarp>
          </a:bodyPr>
          <a:lstStyle>
            <a:lvl1pPr algn="l" defTabSz="974725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638" y="3175"/>
            <a:ext cx="30114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77" tIns="0" rIns="20377" bIns="0" numCol="1" anchor="t" anchorCtr="0" compatLnSpc="1">
            <a:prstTxWarp prst="textNoShape">
              <a:avLst/>
            </a:prstTxWarp>
          </a:bodyPr>
          <a:lstStyle>
            <a:lvl1pPr algn="l" defTabSz="974725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81050" y="8756650"/>
            <a:ext cx="5483225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50095" rIns="0" bIns="50095" anchor="ctr"/>
          <a:lstStyle/>
          <a:p>
            <a:pPr algn="l" defTabSz="1046163">
              <a:spcBef>
                <a:spcPct val="20000"/>
              </a:spcBef>
              <a:tabLst>
                <a:tab pos="2854325" algn="ctr"/>
                <a:tab pos="5710238" algn="r"/>
              </a:tabLst>
            </a:pPr>
            <a:r>
              <a:rPr lang="en-US" sz="1100" b="0">
                <a:solidFill>
                  <a:schemeClr val="tx1"/>
                </a:solidFill>
                <a:latin typeface="Arial" charset="0"/>
              </a:rPr>
              <a:t>3.	—   Introduction to the Message Passing Interface (MPI)   —	3.</a:t>
            </a:r>
          </a:p>
          <a:p>
            <a:pPr algn="l" defTabSz="1046163">
              <a:spcBef>
                <a:spcPct val="20000"/>
              </a:spcBef>
              <a:tabLst>
                <a:tab pos="2854325" algn="ctr"/>
                <a:tab pos="5710238" algn="r"/>
              </a:tabLst>
            </a:pPr>
            <a:r>
              <a:rPr lang="en-US" sz="1100" b="0">
                <a:solidFill>
                  <a:schemeClr val="tx1"/>
                </a:solidFill>
                <a:latin typeface="Arial" charset="0"/>
              </a:rPr>
              <a:t>	3-</a:t>
            </a:r>
            <a:fld id="{8E8A0A09-C791-40AC-984A-8F618B897B4C}" type="slidenum">
              <a:rPr lang="en-US" sz="1100" b="0">
                <a:solidFill>
                  <a:schemeClr val="tx1"/>
                </a:solidFill>
                <a:latin typeface="Arial" charset="0"/>
              </a:rPr>
              <a:pPr algn="l" defTabSz="1046163">
                <a:spcBef>
                  <a:spcPct val="20000"/>
                </a:spcBef>
                <a:tabLst>
                  <a:tab pos="2854325" algn="ctr"/>
                  <a:tab pos="5710238" algn="r"/>
                </a:tabLst>
              </a:pPr>
              <a:t>‹#›</a:t>
            </a:fld>
            <a:endParaRPr lang="en-US" sz="11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35301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77" tIns="0" rIns="20377" bIns="0" numCol="1" anchor="t" anchorCtr="0" compatLnSpc="1">
            <a:prstTxWarp prst="textNoShape">
              <a:avLst/>
            </a:prstTxWarp>
          </a:bodyPr>
          <a:lstStyle>
            <a:lvl1pPr algn="l" defTabSz="1006475" eaLnBrk="0" hangingPunct="0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-1588"/>
            <a:ext cx="303371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77" tIns="0" rIns="20377" bIns="0" numCol="1" anchor="t" anchorCtr="0" compatLnSpc="1">
            <a:prstTxWarp prst="textNoShape">
              <a:avLst/>
            </a:prstTxWarp>
          </a:bodyPr>
          <a:lstStyle>
            <a:lvl1pPr algn="r" defTabSz="1006475" eaLnBrk="0" hangingPunct="0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8088" y="698500"/>
            <a:ext cx="4602162" cy="3451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6263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186" tIns="49247" rIns="100186" bIns="49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0"/>
            <a:r>
              <a:rPr lang="de-DE" smtClean="0"/>
              <a:t>Zweite Ebene</a:t>
            </a:r>
          </a:p>
          <a:p>
            <a:pPr lvl="0"/>
            <a:r>
              <a:rPr lang="de-DE" smtClean="0"/>
              <a:t>Dritte Ebene</a:t>
            </a:r>
          </a:p>
          <a:p>
            <a:pPr lvl="0"/>
            <a:r>
              <a:rPr lang="de-DE" smtClean="0"/>
              <a:t>Vierte Ebene</a:t>
            </a:r>
          </a:p>
          <a:p>
            <a:pPr lvl="0"/>
            <a:r>
              <a:rPr lang="de-DE" smtClean="0"/>
              <a:t>Fünfte Ebene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72525"/>
            <a:ext cx="3035301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77" tIns="0" rIns="20377" bIns="0" numCol="1" anchor="b" anchorCtr="0" compatLnSpc="1">
            <a:prstTxWarp prst="textNoShape">
              <a:avLst/>
            </a:prstTxWarp>
          </a:bodyPr>
          <a:lstStyle>
            <a:lvl1pPr algn="l" defTabSz="1006475" eaLnBrk="0" hangingPunct="0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772525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77" tIns="0" rIns="20377" bIns="0" numCol="1" anchor="b" anchorCtr="0" compatLnSpc="1">
            <a:prstTxWarp prst="textNoShape">
              <a:avLst/>
            </a:prstTxWarp>
          </a:bodyPr>
          <a:lstStyle>
            <a:lvl1pPr algn="r" defTabSz="1006475" eaLnBrk="0" hangingPunct="0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54D6E74-61F3-4EC8-9379-D7FED7DB63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122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112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112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8425" algn="l" defTabSz="9112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4038" algn="l" defTabSz="9112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C5680-8B1F-45B9-ADFD-17C8BD754A78}" type="slidenum">
              <a:rPr lang="en-US"/>
              <a:pPr/>
              <a:t>1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53F37-DD37-4DD5-B507-B8661B29A168}" type="slidenum">
              <a:rPr lang="en-US"/>
              <a:pPr/>
              <a:t>7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208088" y="698500"/>
            <a:ext cx="4602162" cy="3451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386263"/>
            <a:ext cx="5140325" cy="4156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862" tIns="48931" rIns="97862" bIns="489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61EFB-1070-4DAD-8EC2-7F962F4AB654}" type="slidenum">
              <a:rPr lang="en-US"/>
              <a:pPr/>
              <a:t>8</a:t>
            </a:fld>
            <a:endParaRPr lang="en-US"/>
          </a:p>
        </p:txBody>
      </p:sp>
      <p:sp>
        <p:nvSpPr>
          <p:cNvPr id="4177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208088" y="698500"/>
            <a:ext cx="4602162" cy="3451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386263"/>
            <a:ext cx="5140325" cy="4156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862" tIns="48931" rIns="97862" bIns="4893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CAF5A-BA3C-4423-B24E-E5D215434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42248-3E68-4D68-9C1D-30BD83C19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71600"/>
            <a:ext cx="19431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69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EE600-4CB5-4DB2-BACA-D6F3A0D03D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3352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4C62EC2-5131-4CB3-815B-E0B5CBC05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7724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3352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F521B34-5CC5-48A9-8EAD-FD35169F3D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362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3352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0DD3ECFC-A08D-4A74-BBE1-C6B15E2D1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362200"/>
            <a:ext cx="38100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3352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ABAFA93D-08A5-48EF-934B-99491B17B4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1DC29-D278-44EF-9E3E-B89C0554C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19A22-BEEB-4A2F-95D7-8FC10DC55D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D110C-B8F7-4392-80C6-4D7A2E3F43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E560-2744-4BF7-BECE-F18D3F295B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D4284-641D-4D41-B4C6-74E602344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B388C-D567-4CC3-BF1A-1065736656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3E0DE-5FFD-48F5-A6BA-24602AE92B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142CC-375B-495A-8BB6-D49FBE51B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89C448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3315" name="Picture 3" descr="racks"/>
          <p:cNvPicPr>
            <a:picLocks noChangeAspect="1" noChangeArrowheads="1"/>
          </p:cNvPicPr>
          <p:nvPr/>
        </p:nvPicPr>
        <p:blipFill>
          <a:blip r:embed="rId17"/>
          <a:srcRect t="67474"/>
          <a:stretch>
            <a:fillRect/>
          </a:stretch>
        </p:blipFill>
        <p:spPr bwMode="auto">
          <a:xfrm>
            <a:off x="4419600" y="0"/>
            <a:ext cx="4724400" cy="1219200"/>
          </a:xfrm>
          <a:prstGeom prst="rect">
            <a:avLst/>
          </a:prstGeom>
          <a:noFill/>
        </p:spPr>
      </p:pic>
      <p:sp>
        <p:nvSpPr>
          <p:cNvPr id="65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71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5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770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MPI Course</a:t>
            </a:r>
          </a:p>
        </p:txBody>
      </p:sp>
      <p:sp>
        <p:nvSpPr>
          <p:cNvPr id="65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29B9DF3-0D26-4BA3-B60F-DA61AE4A8D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53321" name="Picture 9" descr="just_words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3400" y="249238"/>
            <a:ext cx="2562225" cy="665162"/>
          </a:xfrm>
          <a:prstGeom prst="rect">
            <a:avLst/>
          </a:prstGeom>
          <a:noFill/>
        </p:spPr>
      </p:pic>
      <p:pic>
        <p:nvPicPr>
          <p:cNvPr id="653322" name="Picture 10" descr="logo_design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2400" y="76200"/>
            <a:ext cx="512763" cy="1066800"/>
          </a:xfrm>
          <a:prstGeom prst="rect">
            <a:avLst/>
          </a:prstGeom>
          <a:noFill/>
        </p:spPr>
      </p:pic>
      <p:sp>
        <p:nvSpPr>
          <p:cNvPr id="653323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5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9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1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3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D898-A63B-4C96-AD6F-FF1AB33F5CCA}" type="slidenum">
              <a:rPr lang="en-US"/>
              <a:pPr/>
              <a:t>1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209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7150100" algn="l"/>
              </a:tabLst>
            </a:pPr>
            <a:r>
              <a:rPr lang="en-US" sz="4800"/>
              <a:t>Introduction to the</a:t>
            </a:r>
            <a:br>
              <a:rPr lang="en-US" sz="4800"/>
            </a:br>
            <a:r>
              <a:rPr lang="en-US" sz="4800"/>
              <a:t>Message Passing Interface (MPI)</a:t>
            </a:r>
            <a:endParaRPr lang="de-DE" sz="480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038600"/>
            <a:ext cx="8077200" cy="2209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 b="1"/>
          </a:p>
          <a:p>
            <a:pPr>
              <a:lnSpc>
                <a:spcPct val="80000"/>
              </a:lnSpc>
            </a:pPr>
            <a:r>
              <a:rPr lang="en-US" sz="2800" b="1"/>
              <a:t>Irish Centre for High-End Computing (ICHEC)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www.ichec.ie</a:t>
            </a:r>
            <a:endParaRPr lang="de-DE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555-FD94-4341-94B0-497F6E95D274}" type="slidenum">
              <a:rPr lang="en-US"/>
              <a:pPr/>
              <a:t>10</a:t>
            </a:fld>
            <a:endParaRPr lang="en-US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2743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/>
              <a:t>A </a:t>
            </a:r>
            <a:r>
              <a:rPr lang="en-GB" sz="1800" b="1"/>
              <a:t>process</a:t>
            </a:r>
            <a:r>
              <a:rPr lang="en-GB" sz="1800"/>
              <a:t> is a program performing a task on a </a:t>
            </a:r>
            <a:r>
              <a:rPr lang="en-GB" sz="1800" b="1"/>
              <a:t>processor</a:t>
            </a:r>
            <a:endParaRPr lang="en-US" sz="1800" b="1"/>
          </a:p>
          <a:p>
            <a:pPr>
              <a:lnSpc>
                <a:spcPct val="80000"/>
              </a:lnSpc>
            </a:pPr>
            <a:r>
              <a:rPr lang="en-US" sz="1800"/>
              <a:t>Each processor/process in a message passing program runs 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instance/copy of a </a:t>
            </a:r>
            <a:r>
              <a:rPr lang="en-US" sz="1800" b="1" i="1"/>
              <a:t>program: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written in a conventional sequential language, e.g., C or Fortran,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typically a single program operating of multiple dataset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the variables of each sub-program have 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the same name 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but different locations (distributed memory) and different data!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i.e., all variables are local to a process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communicate via special send &amp; receive routines (</a:t>
            </a:r>
            <a:r>
              <a:rPr lang="en-US" sz="1600" b="1" i="1"/>
              <a:t>message passing</a:t>
            </a:r>
            <a:r>
              <a:rPr lang="en-US" sz="1600"/>
              <a:t>)</a:t>
            </a:r>
            <a:endParaRPr lang="en-US" sz="1600" b="1" i="1"/>
          </a:p>
        </p:txBody>
      </p:sp>
      <p:cxnSp>
        <p:nvCxnSpPr>
          <p:cNvPr id="437262" name="AutoShape 14"/>
          <p:cNvCxnSpPr>
            <a:cxnSpLocks noChangeShapeType="1"/>
            <a:stCxn id="437260" idx="4"/>
            <a:endCxn id="437261" idx="0"/>
          </p:cNvCxnSpPr>
          <p:nvPr/>
        </p:nvCxnSpPr>
        <p:spPr bwMode="auto">
          <a:xfrm>
            <a:off x="2249488" y="4752975"/>
            <a:ext cx="0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7265" name="AutoShape 17"/>
          <p:cNvCxnSpPr>
            <a:cxnSpLocks noChangeShapeType="1"/>
            <a:stCxn id="437263" idx="4"/>
            <a:endCxn id="437264" idx="0"/>
          </p:cNvCxnSpPr>
          <p:nvPr/>
        </p:nvCxnSpPr>
        <p:spPr bwMode="auto">
          <a:xfrm flipH="1">
            <a:off x="3417888" y="4752975"/>
            <a:ext cx="1587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7268" name="AutoShape 20"/>
          <p:cNvCxnSpPr>
            <a:cxnSpLocks noChangeShapeType="1"/>
            <a:stCxn id="437266" idx="4"/>
            <a:endCxn id="437267" idx="0"/>
          </p:cNvCxnSpPr>
          <p:nvPr/>
        </p:nvCxnSpPr>
        <p:spPr bwMode="auto">
          <a:xfrm flipH="1">
            <a:off x="4587875" y="4752975"/>
            <a:ext cx="1588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7271" name="AutoShape 23"/>
          <p:cNvCxnSpPr>
            <a:cxnSpLocks noChangeShapeType="1"/>
            <a:stCxn id="437269" idx="4"/>
            <a:endCxn id="437270" idx="0"/>
          </p:cNvCxnSpPr>
          <p:nvPr/>
        </p:nvCxnSpPr>
        <p:spPr bwMode="auto">
          <a:xfrm>
            <a:off x="6445250" y="4752975"/>
            <a:ext cx="0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grpSp>
        <p:nvGrpSpPr>
          <p:cNvPr id="437295" name="Group 47"/>
          <p:cNvGrpSpPr>
            <a:grpSpLocks/>
          </p:cNvGrpSpPr>
          <p:nvPr/>
        </p:nvGrpSpPr>
        <p:grpSpPr bwMode="auto">
          <a:xfrm>
            <a:off x="1836738" y="4267200"/>
            <a:ext cx="5021262" cy="1752600"/>
            <a:chOff x="1157" y="2688"/>
            <a:chExt cx="3163" cy="1104"/>
          </a:xfrm>
        </p:grpSpPr>
        <p:grpSp>
          <p:nvGrpSpPr>
            <p:cNvPr id="437294" name="Group 46"/>
            <p:cNvGrpSpPr>
              <a:grpSpLocks/>
            </p:cNvGrpSpPr>
            <p:nvPr/>
          </p:nvGrpSpPr>
          <p:grpSpPr bwMode="auto">
            <a:xfrm>
              <a:off x="3264" y="3168"/>
              <a:ext cx="409" cy="46"/>
              <a:chOff x="3386" y="3052"/>
              <a:chExt cx="409" cy="46"/>
            </a:xfrm>
          </p:grpSpPr>
          <p:sp>
            <p:nvSpPr>
              <p:cNvPr id="437272" name="Oval 24"/>
              <p:cNvSpPr>
                <a:spLocks noChangeArrowheads="1"/>
              </p:cNvSpPr>
              <p:nvPr/>
            </p:nvSpPr>
            <p:spPr bwMode="auto">
              <a:xfrm>
                <a:off x="3386" y="305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7273" name="Oval 25"/>
              <p:cNvSpPr>
                <a:spLocks noChangeArrowheads="1"/>
              </p:cNvSpPr>
              <p:nvPr/>
            </p:nvSpPr>
            <p:spPr bwMode="auto">
              <a:xfrm>
                <a:off x="3477" y="305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7274" name="Oval 26"/>
              <p:cNvSpPr>
                <a:spLocks noChangeArrowheads="1"/>
              </p:cNvSpPr>
              <p:nvPr/>
            </p:nvSpPr>
            <p:spPr bwMode="auto">
              <a:xfrm>
                <a:off x="3568" y="305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7275" name="Oval 27"/>
              <p:cNvSpPr>
                <a:spLocks noChangeArrowheads="1"/>
              </p:cNvSpPr>
              <p:nvPr/>
            </p:nvSpPr>
            <p:spPr bwMode="auto">
              <a:xfrm>
                <a:off x="3659" y="305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7276" name="Oval 28"/>
              <p:cNvSpPr>
                <a:spLocks noChangeArrowheads="1"/>
              </p:cNvSpPr>
              <p:nvPr/>
            </p:nvSpPr>
            <p:spPr bwMode="auto">
              <a:xfrm>
                <a:off x="3750" y="305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37293" name="Group 45"/>
            <p:cNvGrpSpPr>
              <a:grpSpLocks/>
            </p:cNvGrpSpPr>
            <p:nvPr/>
          </p:nvGrpSpPr>
          <p:grpSpPr bwMode="auto">
            <a:xfrm>
              <a:off x="1157" y="2688"/>
              <a:ext cx="3163" cy="1104"/>
              <a:chOff x="1157" y="2688"/>
              <a:chExt cx="3163" cy="1104"/>
            </a:xfrm>
          </p:grpSpPr>
          <p:grpSp>
            <p:nvGrpSpPr>
              <p:cNvPr id="437292" name="Group 44"/>
              <p:cNvGrpSpPr>
                <a:grpSpLocks/>
              </p:cNvGrpSpPr>
              <p:nvPr/>
            </p:nvGrpSpPr>
            <p:grpSpPr bwMode="auto">
              <a:xfrm>
                <a:off x="1157" y="2688"/>
                <a:ext cx="3163" cy="1104"/>
                <a:chOff x="1157" y="2688"/>
                <a:chExt cx="3321" cy="1312"/>
              </a:xfrm>
            </p:grpSpPr>
            <p:sp>
              <p:nvSpPr>
                <p:cNvPr id="437260" name="Oval 12"/>
                <p:cNvSpPr>
                  <a:spLocks noChangeArrowheads="1"/>
                </p:cNvSpPr>
                <p:nvPr/>
              </p:nvSpPr>
              <p:spPr bwMode="auto">
                <a:xfrm>
                  <a:off x="1248" y="2688"/>
                  <a:ext cx="364" cy="364"/>
                </a:xfrm>
                <a:prstGeom prst="ellipse">
                  <a:avLst/>
                </a:prstGeom>
                <a:solidFill>
                  <a:srgbClr val="BFD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data</a:t>
                  </a:r>
                </a:p>
              </p:txBody>
            </p:sp>
            <p:sp>
              <p:nvSpPr>
                <p:cNvPr id="437261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7" y="3098"/>
                  <a:ext cx="546" cy="364"/>
                </a:xfrm>
                <a:prstGeom prst="rect">
                  <a:avLst/>
                </a:prstGeom>
                <a:solidFill>
                  <a:srgbClr val="FFFF8D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program</a:t>
                  </a:r>
                </a:p>
              </p:txBody>
            </p:sp>
            <p:sp>
              <p:nvSpPr>
                <p:cNvPr id="437263" name="Oval 15"/>
                <p:cNvSpPr>
                  <a:spLocks noChangeArrowheads="1"/>
                </p:cNvSpPr>
                <p:nvPr/>
              </p:nvSpPr>
              <p:spPr bwMode="auto">
                <a:xfrm>
                  <a:off x="2021" y="2688"/>
                  <a:ext cx="364" cy="364"/>
                </a:xfrm>
                <a:prstGeom prst="ellipse">
                  <a:avLst/>
                </a:prstGeom>
                <a:solidFill>
                  <a:srgbClr val="BFD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437264" name="Rectangle 16"/>
                <p:cNvSpPr>
                  <a:spLocks noChangeArrowheads="1"/>
                </p:cNvSpPr>
                <p:nvPr/>
              </p:nvSpPr>
              <p:spPr bwMode="auto">
                <a:xfrm>
                  <a:off x="1930" y="3098"/>
                  <a:ext cx="546" cy="364"/>
                </a:xfrm>
                <a:prstGeom prst="rect">
                  <a:avLst/>
                </a:prstGeom>
                <a:solidFill>
                  <a:srgbClr val="FFFF8D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437266" name="Oval 18"/>
                <p:cNvSpPr>
                  <a:spLocks noChangeArrowheads="1"/>
                </p:cNvSpPr>
                <p:nvPr/>
              </p:nvSpPr>
              <p:spPr bwMode="auto">
                <a:xfrm>
                  <a:off x="2795" y="2688"/>
                  <a:ext cx="364" cy="364"/>
                </a:xfrm>
                <a:prstGeom prst="ellipse">
                  <a:avLst/>
                </a:prstGeom>
                <a:solidFill>
                  <a:srgbClr val="BFD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437267" name="Rectangle 19"/>
                <p:cNvSpPr>
                  <a:spLocks noChangeArrowheads="1"/>
                </p:cNvSpPr>
                <p:nvPr/>
              </p:nvSpPr>
              <p:spPr bwMode="auto">
                <a:xfrm>
                  <a:off x="2704" y="3098"/>
                  <a:ext cx="545" cy="364"/>
                </a:xfrm>
                <a:prstGeom prst="rect">
                  <a:avLst/>
                </a:prstGeom>
                <a:solidFill>
                  <a:srgbClr val="FFFF8D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437269" name="Oval 21"/>
                <p:cNvSpPr>
                  <a:spLocks noChangeArrowheads="1"/>
                </p:cNvSpPr>
                <p:nvPr/>
              </p:nvSpPr>
              <p:spPr bwMode="auto">
                <a:xfrm>
                  <a:off x="4023" y="2688"/>
                  <a:ext cx="364" cy="364"/>
                </a:xfrm>
                <a:prstGeom prst="ellipse">
                  <a:avLst/>
                </a:prstGeom>
                <a:solidFill>
                  <a:srgbClr val="BFD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437270" name="Rectangle 22"/>
                <p:cNvSpPr>
                  <a:spLocks noChangeArrowheads="1"/>
                </p:cNvSpPr>
                <p:nvPr/>
              </p:nvSpPr>
              <p:spPr bwMode="auto">
                <a:xfrm>
                  <a:off x="3932" y="3098"/>
                  <a:ext cx="546" cy="364"/>
                </a:xfrm>
                <a:prstGeom prst="rect">
                  <a:avLst/>
                </a:prstGeom>
                <a:solidFill>
                  <a:srgbClr val="FFFF8D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r>
                    <a:rPr lang="en-US" sz="1600" b="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437277" name="Freeform 29"/>
                <p:cNvSpPr>
                  <a:spLocks/>
                </p:cNvSpPr>
                <p:nvPr/>
              </p:nvSpPr>
              <p:spPr bwMode="auto">
                <a:xfrm>
                  <a:off x="1369" y="3579"/>
                  <a:ext cx="2745" cy="421"/>
                </a:xfrm>
                <a:custGeom>
                  <a:avLst/>
                  <a:gdLst/>
                  <a:ahLst/>
                  <a:cxnLst>
                    <a:cxn ang="0">
                      <a:pos x="160" y="68"/>
                    </a:cxn>
                    <a:cxn ang="0">
                      <a:pos x="448" y="116"/>
                    </a:cxn>
                    <a:cxn ang="0">
                      <a:pos x="816" y="28"/>
                    </a:cxn>
                    <a:cxn ang="0">
                      <a:pos x="912" y="28"/>
                    </a:cxn>
                    <a:cxn ang="0">
                      <a:pos x="1336" y="148"/>
                    </a:cxn>
                    <a:cxn ang="0">
                      <a:pos x="1232" y="12"/>
                    </a:cxn>
                    <a:cxn ang="0">
                      <a:pos x="1648" y="76"/>
                    </a:cxn>
                    <a:cxn ang="0">
                      <a:pos x="1792" y="20"/>
                    </a:cxn>
                    <a:cxn ang="0">
                      <a:pos x="2176" y="116"/>
                    </a:cxn>
                    <a:cxn ang="0">
                      <a:pos x="2416" y="20"/>
                    </a:cxn>
                    <a:cxn ang="0">
                      <a:pos x="2848" y="116"/>
                    </a:cxn>
                    <a:cxn ang="0">
                      <a:pos x="2704" y="308"/>
                    </a:cxn>
                    <a:cxn ang="0">
                      <a:pos x="2240" y="340"/>
                    </a:cxn>
                    <a:cxn ang="0">
                      <a:pos x="2288" y="412"/>
                    </a:cxn>
                    <a:cxn ang="0">
                      <a:pos x="1608" y="396"/>
                    </a:cxn>
                    <a:cxn ang="0">
                      <a:pos x="1224" y="356"/>
                    </a:cxn>
                    <a:cxn ang="0">
                      <a:pos x="1224" y="444"/>
                    </a:cxn>
                    <a:cxn ang="0">
                      <a:pos x="360" y="356"/>
                    </a:cxn>
                    <a:cxn ang="0">
                      <a:pos x="368" y="436"/>
                    </a:cxn>
                    <a:cxn ang="0">
                      <a:pos x="64" y="308"/>
                    </a:cxn>
                    <a:cxn ang="0">
                      <a:pos x="16" y="164"/>
                    </a:cxn>
                    <a:cxn ang="0">
                      <a:pos x="160" y="68"/>
                    </a:cxn>
                  </a:cxnLst>
                  <a:rect l="0" t="0" r="r" b="b"/>
                  <a:pathLst>
                    <a:path w="2896" h="444">
                      <a:moveTo>
                        <a:pt x="160" y="68"/>
                      </a:moveTo>
                      <a:cubicBezTo>
                        <a:pt x="232" y="60"/>
                        <a:pt x="339" y="123"/>
                        <a:pt x="448" y="116"/>
                      </a:cubicBezTo>
                      <a:cubicBezTo>
                        <a:pt x="557" y="109"/>
                        <a:pt x="739" y="43"/>
                        <a:pt x="816" y="28"/>
                      </a:cubicBezTo>
                      <a:cubicBezTo>
                        <a:pt x="893" y="13"/>
                        <a:pt x="825" y="8"/>
                        <a:pt x="912" y="28"/>
                      </a:cubicBezTo>
                      <a:cubicBezTo>
                        <a:pt x="999" y="48"/>
                        <a:pt x="1283" y="151"/>
                        <a:pt x="1336" y="148"/>
                      </a:cubicBezTo>
                      <a:cubicBezTo>
                        <a:pt x="1389" y="145"/>
                        <a:pt x="1180" y="24"/>
                        <a:pt x="1232" y="12"/>
                      </a:cubicBezTo>
                      <a:cubicBezTo>
                        <a:pt x="1284" y="0"/>
                        <a:pt x="1555" y="75"/>
                        <a:pt x="1648" y="76"/>
                      </a:cubicBezTo>
                      <a:cubicBezTo>
                        <a:pt x="1741" y="77"/>
                        <a:pt x="1704" y="13"/>
                        <a:pt x="1792" y="20"/>
                      </a:cubicBezTo>
                      <a:cubicBezTo>
                        <a:pt x="1880" y="27"/>
                        <a:pt x="2072" y="116"/>
                        <a:pt x="2176" y="116"/>
                      </a:cubicBezTo>
                      <a:cubicBezTo>
                        <a:pt x="2280" y="116"/>
                        <a:pt x="2304" y="20"/>
                        <a:pt x="2416" y="20"/>
                      </a:cubicBezTo>
                      <a:cubicBezTo>
                        <a:pt x="2528" y="20"/>
                        <a:pt x="2800" y="68"/>
                        <a:pt x="2848" y="116"/>
                      </a:cubicBezTo>
                      <a:cubicBezTo>
                        <a:pt x="2896" y="164"/>
                        <a:pt x="2805" y="271"/>
                        <a:pt x="2704" y="308"/>
                      </a:cubicBezTo>
                      <a:cubicBezTo>
                        <a:pt x="2603" y="345"/>
                        <a:pt x="2309" y="323"/>
                        <a:pt x="2240" y="340"/>
                      </a:cubicBezTo>
                      <a:cubicBezTo>
                        <a:pt x="2171" y="357"/>
                        <a:pt x="2393" y="403"/>
                        <a:pt x="2288" y="412"/>
                      </a:cubicBezTo>
                      <a:cubicBezTo>
                        <a:pt x="2183" y="421"/>
                        <a:pt x="1785" y="405"/>
                        <a:pt x="1608" y="396"/>
                      </a:cubicBezTo>
                      <a:cubicBezTo>
                        <a:pt x="1431" y="387"/>
                        <a:pt x="1288" y="348"/>
                        <a:pt x="1224" y="356"/>
                      </a:cubicBezTo>
                      <a:cubicBezTo>
                        <a:pt x="1160" y="364"/>
                        <a:pt x="1368" y="444"/>
                        <a:pt x="1224" y="444"/>
                      </a:cubicBezTo>
                      <a:cubicBezTo>
                        <a:pt x="1080" y="444"/>
                        <a:pt x="503" y="357"/>
                        <a:pt x="360" y="356"/>
                      </a:cubicBezTo>
                      <a:cubicBezTo>
                        <a:pt x="217" y="355"/>
                        <a:pt x="417" y="444"/>
                        <a:pt x="368" y="436"/>
                      </a:cubicBezTo>
                      <a:cubicBezTo>
                        <a:pt x="319" y="428"/>
                        <a:pt x="123" y="353"/>
                        <a:pt x="64" y="308"/>
                      </a:cubicBezTo>
                      <a:cubicBezTo>
                        <a:pt x="5" y="263"/>
                        <a:pt x="0" y="204"/>
                        <a:pt x="16" y="164"/>
                      </a:cubicBezTo>
                      <a:cubicBezTo>
                        <a:pt x="32" y="124"/>
                        <a:pt x="88" y="76"/>
                        <a:pt x="160" y="68"/>
                      </a:cubicBezTo>
                      <a:close/>
                    </a:path>
                  </a:pathLst>
                </a:custGeom>
                <a:solidFill>
                  <a:srgbClr val="FFC3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437278" name="Text Box 30"/>
              <p:cNvSpPr txBox="1">
                <a:spLocks noChangeArrowheads="1"/>
              </p:cNvSpPr>
              <p:nvPr/>
            </p:nvSpPr>
            <p:spPr bwMode="auto">
              <a:xfrm>
                <a:off x="1824" y="3504"/>
                <a:ext cx="1458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600" b="0">
                    <a:solidFill>
                      <a:schemeClr val="tx1"/>
                    </a:solidFill>
                    <a:latin typeface="Arial" charset="0"/>
                  </a:rPr>
                  <a:t>communication network</a:t>
                </a:r>
              </a:p>
            </p:txBody>
          </p:sp>
        </p:grpSp>
      </p:grpSp>
      <p:cxnSp>
        <p:nvCxnSpPr>
          <p:cNvPr id="437279" name="AutoShape 31"/>
          <p:cNvCxnSpPr>
            <a:cxnSpLocks noChangeShapeType="1"/>
            <a:stCxn id="437261" idx="2"/>
            <a:endCxn id="437277" idx="0"/>
          </p:cNvCxnSpPr>
          <p:nvPr/>
        </p:nvCxnSpPr>
        <p:spPr bwMode="auto">
          <a:xfrm>
            <a:off x="2249488" y="5300663"/>
            <a:ext cx="122237" cy="242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7280" name="AutoShape 32"/>
          <p:cNvCxnSpPr>
            <a:cxnSpLocks noChangeShapeType="1"/>
            <a:stCxn id="437264" idx="2"/>
            <a:endCxn id="437277" idx="3"/>
          </p:cNvCxnSpPr>
          <p:nvPr/>
        </p:nvCxnSpPr>
        <p:spPr bwMode="auto">
          <a:xfrm>
            <a:off x="3417888" y="5300663"/>
            <a:ext cx="31750" cy="192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7281" name="AutoShape 33"/>
          <p:cNvCxnSpPr>
            <a:cxnSpLocks noChangeShapeType="1"/>
            <a:stCxn id="437267" idx="2"/>
            <a:endCxn id="437277" idx="6"/>
          </p:cNvCxnSpPr>
          <p:nvPr/>
        </p:nvCxnSpPr>
        <p:spPr bwMode="auto">
          <a:xfrm flipH="1">
            <a:off x="4533900" y="5300663"/>
            <a:ext cx="53975" cy="254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7282" name="AutoShape 34"/>
          <p:cNvCxnSpPr>
            <a:cxnSpLocks noChangeShapeType="1"/>
            <a:stCxn id="437270" idx="2"/>
            <a:endCxn id="437277" idx="10"/>
          </p:cNvCxnSpPr>
          <p:nvPr/>
        </p:nvCxnSpPr>
        <p:spPr bwMode="auto">
          <a:xfrm flipH="1">
            <a:off x="6253163" y="5300663"/>
            <a:ext cx="192087" cy="303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7ED-1AA4-4953-AB9A-3D78B5126C92}" type="slidenum">
              <a:rPr lang="en-US"/>
              <a:pPr/>
              <a:t>100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Graphical representation</a:t>
            </a:r>
            <a:endParaRPr lang="en-US" sz="2800"/>
          </a:p>
        </p:txBody>
      </p:sp>
      <p:sp>
        <p:nvSpPr>
          <p:cNvPr id="721027" name="Rectangle 131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2362200"/>
            <a:ext cx="2819400" cy="3970338"/>
          </a:xfrm>
        </p:spPr>
        <p:txBody>
          <a:bodyPr/>
          <a:lstStyle/>
          <a:p>
            <a:r>
              <a:rPr lang="en-GB" sz="1600"/>
              <a:t>Distribution of processes over the grid</a:t>
            </a:r>
          </a:p>
          <a:p>
            <a:r>
              <a:rPr lang="en-GB" sz="1600">
                <a:solidFill>
                  <a:srgbClr val="0000FF"/>
                </a:solidFill>
              </a:rPr>
              <a:t>Distribution of the Global Array</a:t>
            </a:r>
          </a:p>
          <a:p>
            <a:r>
              <a:rPr lang="en-GB" sz="1600">
                <a:solidFill>
                  <a:srgbClr val="CC0000"/>
                </a:solidFill>
              </a:rPr>
              <a:t>Coordinate (2, 0, 3) represents process number 43</a:t>
            </a:r>
          </a:p>
          <a:p>
            <a:r>
              <a:rPr lang="en-GB" sz="1600">
                <a:solidFill>
                  <a:srgbClr val="CC0000"/>
                </a:solidFill>
              </a:rPr>
              <a:t>It is being assigned the cube </a:t>
            </a:r>
            <a:r>
              <a:rPr lang="en-US" sz="1600">
                <a:solidFill>
                  <a:srgbClr val="CC0000"/>
                </a:solidFill>
              </a:rPr>
              <a:t>A(2001:3000,  1:1000,  301:400)</a:t>
            </a:r>
            <a:endParaRPr lang="en-GB" sz="1600">
              <a:solidFill>
                <a:srgbClr val="CC0000"/>
              </a:solidFill>
            </a:endParaRPr>
          </a:p>
          <a:p>
            <a:endParaRPr lang="en-US" sz="1600">
              <a:solidFill>
                <a:srgbClr val="CC0000"/>
              </a:solidFill>
            </a:endParaRPr>
          </a:p>
        </p:txBody>
      </p:sp>
      <p:sp>
        <p:nvSpPr>
          <p:cNvPr id="720903" name="Line 7"/>
          <p:cNvSpPr>
            <a:spLocks noChangeShapeType="1"/>
          </p:cNvSpPr>
          <p:nvPr/>
        </p:nvSpPr>
        <p:spPr bwMode="auto">
          <a:xfrm>
            <a:off x="1079500" y="3751263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04" name="Line 8"/>
          <p:cNvSpPr>
            <a:spLocks noChangeShapeType="1"/>
          </p:cNvSpPr>
          <p:nvPr/>
        </p:nvSpPr>
        <p:spPr bwMode="auto">
          <a:xfrm>
            <a:off x="1079500" y="5191125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05" name="Line 9"/>
          <p:cNvSpPr>
            <a:spLocks noChangeShapeType="1"/>
          </p:cNvSpPr>
          <p:nvPr/>
        </p:nvSpPr>
        <p:spPr bwMode="auto">
          <a:xfrm>
            <a:off x="3240088" y="3751263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06" name="Line 10"/>
          <p:cNvSpPr>
            <a:spLocks noChangeShapeType="1"/>
          </p:cNvSpPr>
          <p:nvPr/>
        </p:nvSpPr>
        <p:spPr bwMode="auto">
          <a:xfrm>
            <a:off x="1079500" y="3751263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07" name="Line 11"/>
          <p:cNvSpPr>
            <a:spLocks noChangeShapeType="1"/>
          </p:cNvSpPr>
          <p:nvPr/>
        </p:nvSpPr>
        <p:spPr bwMode="auto">
          <a:xfrm flipV="1">
            <a:off x="1079500" y="3030538"/>
            <a:ext cx="1439863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08" name="Line 12"/>
          <p:cNvSpPr>
            <a:spLocks noChangeShapeType="1"/>
          </p:cNvSpPr>
          <p:nvPr/>
        </p:nvSpPr>
        <p:spPr bwMode="auto">
          <a:xfrm flipV="1">
            <a:off x="3240088" y="4470400"/>
            <a:ext cx="1439862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09" name="Line 13"/>
          <p:cNvSpPr>
            <a:spLocks noChangeShapeType="1"/>
          </p:cNvSpPr>
          <p:nvPr/>
        </p:nvSpPr>
        <p:spPr bwMode="auto">
          <a:xfrm flipV="1">
            <a:off x="3240088" y="3311525"/>
            <a:ext cx="852487" cy="439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10" name="Line 14"/>
          <p:cNvSpPr>
            <a:spLocks noChangeShapeType="1"/>
          </p:cNvSpPr>
          <p:nvPr/>
        </p:nvSpPr>
        <p:spPr bwMode="auto">
          <a:xfrm>
            <a:off x="4667250" y="3030538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11" name="Line 15"/>
          <p:cNvSpPr>
            <a:spLocks noChangeShapeType="1"/>
          </p:cNvSpPr>
          <p:nvPr/>
        </p:nvSpPr>
        <p:spPr bwMode="auto">
          <a:xfrm>
            <a:off x="2506663" y="3030538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12" name="Line 16"/>
          <p:cNvSpPr>
            <a:spLocks noChangeShapeType="1"/>
          </p:cNvSpPr>
          <p:nvPr/>
        </p:nvSpPr>
        <p:spPr bwMode="auto">
          <a:xfrm>
            <a:off x="2519363" y="3751263"/>
            <a:ext cx="0" cy="14398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13" name="Line 17"/>
          <p:cNvSpPr>
            <a:spLocks noChangeShapeType="1"/>
          </p:cNvSpPr>
          <p:nvPr/>
        </p:nvSpPr>
        <p:spPr bwMode="auto">
          <a:xfrm>
            <a:off x="1800225" y="3751263"/>
            <a:ext cx="0" cy="14398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1" name="Line 25"/>
          <p:cNvSpPr>
            <a:spLocks noChangeShapeType="1"/>
          </p:cNvSpPr>
          <p:nvPr/>
        </p:nvSpPr>
        <p:spPr bwMode="auto">
          <a:xfrm>
            <a:off x="3554413" y="3592513"/>
            <a:ext cx="0" cy="14398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2" name="Line 26"/>
          <p:cNvSpPr>
            <a:spLocks noChangeShapeType="1"/>
          </p:cNvSpPr>
          <p:nvPr/>
        </p:nvSpPr>
        <p:spPr bwMode="auto">
          <a:xfrm>
            <a:off x="3806825" y="3471863"/>
            <a:ext cx="0" cy="14398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3" name="Line 27"/>
          <p:cNvSpPr>
            <a:spLocks noChangeShapeType="1"/>
          </p:cNvSpPr>
          <p:nvPr/>
        </p:nvSpPr>
        <p:spPr bwMode="auto">
          <a:xfrm>
            <a:off x="4103688" y="3684588"/>
            <a:ext cx="0" cy="10747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4" name="Line 28"/>
          <p:cNvSpPr>
            <a:spLocks noChangeShapeType="1"/>
          </p:cNvSpPr>
          <p:nvPr/>
        </p:nvSpPr>
        <p:spPr bwMode="auto">
          <a:xfrm>
            <a:off x="4365625" y="3573463"/>
            <a:ext cx="0" cy="1066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5" name="Line 29"/>
          <p:cNvSpPr>
            <a:spLocks noChangeShapeType="1"/>
          </p:cNvSpPr>
          <p:nvPr/>
        </p:nvSpPr>
        <p:spPr bwMode="auto">
          <a:xfrm>
            <a:off x="1068388" y="4487863"/>
            <a:ext cx="21939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6" name="Line 30"/>
          <p:cNvSpPr>
            <a:spLocks noChangeShapeType="1"/>
          </p:cNvSpPr>
          <p:nvPr/>
        </p:nvSpPr>
        <p:spPr bwMode="auto">
          <a:xfrm flipV="1">
            <a:off x="3240088" y="3802063"/>
            <a:ext cx="1425575" cy="685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7" name="Line 31"/>
          <p:cNvSpPr>
            <a:spLocks noChangeShapeType="1"/>
          </p:cNvSpPr>
          <p:nvPr/>
        </p:nvSpPr>
        <p:spPr bwMode="auto">
          <a:xfrm flipV="1">
            <a:off x="1076325" y="4822825"/>
            <a:ext cx="2155825" cy="7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8" name="Line 32"/>
          <p:cNvSpPr>
            <a:spLocks noChangeShapeType="1"/>
          </p:cNvSpPr>
          <p:nvPr/>
        </p:nvSpPr>
        <p:spPr bwMode="auto">
          <a:xfrm>
            <a:off x="1084263" y="4106863"/>
            <a:ext cx="214788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29" name="Line 33"/>
          <p:cNvSpPr>
            <a:spLocks noChangeShapeType="1"/>
          </p:cNvSpPr>
          <p:nvPr/>
        </p:nvSpPr>
        <p:spPr bwMode="auto">
          <a:xfrm flipV="1">
            <a:off x="3224213" y="4137025"/>
            <a:ext cx="1441450" cy="6794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0" name="Line 34"/>
          <p:cNvSpPr>
            <a:spLocks noChangeShapeType="1"/>
          </p:cNvSpPr>
          <p:nvPr/>
        </p:nvSpPr>
        <p:spPr bwMode="auto">
          <a:xfrm flipV="1">
            <a:off x="3224213" y="3429000"/>
            <a:ext cx="1433512" cy="6778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 flipV="1">
            <a:off x="1800225" y="3040063"/>
            <a:ext cx="1423988" cy="7096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 flipV="1">
            <a:off x="2508250" y="3040063"/>
            <a:ext cx="1447800" cy="70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4" name="Line 38"/>
          <p:cNvSpPr>
            <a:spLocks noChangeShapeType="1"/>
          </p:cNvSpPr>
          <p:nvPr/>
        </p:nvSpPr>
        <p:spPr bwMode="auto">
          <a:xfrm flipH="1" flipV="1">
            <a:off x="1395413" y="3581400"/>
            <a:ext cx="2157412" cy="7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5" name="Line 39"/>
          <p:cNvSpPr>
            <a:spLocks noChangeShapeType="1"/>
          </p:cNvSpPr>
          <p:nvPr/>
        </p:nvSpPr>
        <p:spPr bwMode="auto">
          <a:xfrm flipH="1" flipV="1">
            <a:off x="1636713" y="3463925"/>
            <a:ext cx="2157412" cy="7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6" name="Line 40"/>
          <p:cNvSpPr>
            <a:spLocks noChangeShapeType="1"/>
          </p:cNvSpPr>
          <p:nvPr/>
        </p:nvSpPr>
        <p:spPr bwMode="auto">
          <a:xfrm flipH="1" flipV="1">
            <a:off x="1938338" y="3306763"/>
            <a:ext cx="1425575" cy="22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7" name="Line 41"/>
          <p:cNvSpPr>
            <a:spLocks noChangeShapeType="1"/>
          </p:cNvSpPr>
          <p:nvPr/>
        </p:nvSpPr>
        <p:spPr bwMode="auto">
          <a:xfrm flipH="1" flipV="1">
            <a:off x="2216150" y="3175000"/>
            <a:ext cx="1439863" cy="7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0938" name="Text Box 42"/>
          <p:cNvSpPr txBox="1">
            <a:spLocks noChangeArrowheads="1"/>
          </p:cNvSpPr>
          <p:nvPr/>
        </p:nvSpPr>
        <p:spPr bwMode="auto">
          <a:xfrm>
            <a:off x="703263" y="3802063"/>
            <a:ext cx="234950" cy="762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20992" name="Text Box 96"/>
          <p:cNvSpPr txBox="1">
            <a:spLocks noChangeArrowheads="1"/>
          </p:cNvSpPr>
          <p:nvPr/>
        </p:nvSpPr>
        <p:spPr bwMode="auto">
          <a:xfrm>
            <a:off x="527050" y="3757613"/>
            <a:ext cx="334963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0</a:t>
            </a:r>
            <a:endParaRPr lang="en-US" sz="1800"/>
          </a:p>
        </p:txBody>
      </p:sp>
      <p:sp>
        <p:nvSpPr>
          <p:cNvPr id="720996" name="Text Box 100"/>
          <p:cNvSpPr txBox="1">
            <a:spLocks noChangeArrowheads="1"/>
          </p:cNvSpPr>
          <p:nvPr/>
        </p:nvSpPr>
        <p:spPr bwMode="auto">
          <a:xfrm>
            <a:off x="530225" y="4119563"/>
            <a:ext cx="334963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</a:t>
            </a:r>
            <a:endParaRPr lang="en-US" sz="1800"/>
          </a:p>
        </p:txBody>
      </p:sp>
      <p:sp>
        <p:nvSpPr>
          <p:cNvPr id="720997" name="Text Box 101"/>
          <p:cNvSpPr txBox="1">
            <a:spLocks noChangeArrowheads="1"/>
          </p:cNvSpPr>
          <p:nvPr/>
        </p:nvSpPr>
        <p:spPr bwMode="auto">
          <a:xfrm>
            <a:off x="517525" y="4440238"/>
            <a:ext cx="334963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</a:t>
            </a:r>
            <a:endParaRPr lang="en-US" sz="1800"/>
          </a:p>
        </p:txBody>
      </p:sp>
      <p:sp>
        <p:nvSpPr>
          <p:cNvPr id="720998" name="Text Box 102"/>
          <p:cNvSpPr txBox="1">
            <a:spLocks noChangeArrowheads="1"/>
          </p:cNvSpPr>
          <p:nvPr/>
        </p:nvSpPr>
        <p:spPr bwMode="auto">
          <a:xfrm>
            <a:off x="523875" y="4821238"/>
            <a:ext cx="334963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</a:t>
            </a:r>
            <a:endParaRPr lang="en-US" sz="1800"/>
          </a:p>
        </p:txBody>
      </p:sp>
      <p:sp>
        <p:nvSpPr>
          <p:cNvPr id="720999" name="Text Box 103"/>
          <p:cNvSpPr txBox="1">
            <a:spLocks noChangeArrowheads="1"/>
          </p:cNvSpPr>
          <p:nvPr/>
        </p:nvSpPr>
        <p:spPr bwMode="auto">
          <a:xfrm>
            <a:off x="849313" y="3395663"/>
            <a:ext cx="334962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0</a:t>
            </a:r>
            <a:endParaRPr lang="en-US" sz="1800"/>
          </a:p>
        </p:txBody>
      </p:sp>
      <p:sp>
        <p:nvSpPr>
          <p:cNvPr id="721000" name="Text Box 104"/>
          <p:cNvSpPr txBox="1">
            <a:spLocks noChangeArrowheads="1"/>
          </p:cNvSpPr>
          <p:nvPr/>
        </p:nvSpPr>
        <p:spPr bwMode="auto">
          <a:xfrm>
            <a:off x="1139825" y="3235325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</a:t>
            </a:r>
            <a:endParaRPr lang="en-US" sz="1800"/>
          </a:p>
        </p:txBody>
      </p:sp>
      <p:sp>
        <p:nvSpPr>
          <p:cNvPr id="721002" name="Text Box 106"/>
          <p:cNvSpPr txBox="1">
            <a:spLocks noChangeArrowheads="1"/>
          </p:cNvSpPr>
          <p:nvPr/>
        </p:nvSpPr>
        <p:spPr bwMode="auto">
          <a:xfrm>
            <a:off x="1392238" y="3082925"/>
            <a:ext cx="334962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</a:t>
            </a:r>
            <a:endParaRPr lang="en-US" sz="1800"/>
          </a:p>
        </p:txBody>
      </p:sp>
      <p:sp>
        <p:nvSpPr>
          <p:cNvPr id="721004" name="Text Box 108"/>
          <p:cNvSpPr txBox="1">
            <a:spLocks noChangeArrowheads="1"/>
          </p:cNvSpPr>
          <p:nvPr/>
        </p:nvSpPr>
        <p:spPr bwMode="auto">
          <a:xfrm>
            <a:off x="1666875" y="2917825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</a:t>
            </a:r>
            <a:endParaRPr lang="en-US" sz="1800"/>
          </a:p>
        </p:txBody>
      </p:sp>
      <p:sp>
        <p:nvSpPr>
          <p:cNvPr id="721005" name="Text Box 109"/>
          <p:cNvSpPr txBox="1">
            <a:spLocks noChangeArrowheads="1"/>
          </p:cNvSpPr>
          <p:nvPr/>
        </p:nvSpPr>
        <p:spPr bwMode="auto">
          <a:xfrm>
            <a:off x="1933575" y="27622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4</a:t>
            </a:r>
            <a:endParaRPr lang="en-US" sz="1800"/>
          </a:p>
        </p:txBody>
      </p:sp>
      <p:sp>
        <p:nvSpPr>
          <p:cNvPr id="721006" name="Text Box 110"/>
          <p:cNvSpPr txBox="1">
            <a:spLocks noChangeArrowheads="1"/>
          </p:cNvSpPr>
          <p:nvPr/>
        </p:nvSpPr>
        <p:spPr bwMode="auto">
          <a:xfrm>
            <a:off x="1239838" y="5202238"/>
            <a:ext cx="334962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0</a:t>
            </a:r>
            <a:endParaRPr lang="en-US" sz="1800"/>
          </a:p>
        </p:txBody>
      </p:sp>
      <p:sp>
        <p:nvSpPr>
          <p:cNvPr id="721007" name="Text Box 111"/>
          <p:cNvSpPr txBox="1">
            <a:spLocks noChangeArrowheads="1"/>
          </p:cNvSpPr>
          <p:nvPr/>
        </p:nvSpPr>
        <p:spPr bwMode="auto">
          <a:xfrm>
            <a:off x="1963738" y="5194300"/>
            <a:ext cx="334962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</a:t>
            </a:r>
            <a:endParaRPr lang="en-US" sz="1800"/>
          </a:p>
        </p:txBody>
      </p:sp>
      <p:sp>
        <p:nvSpPr>
          <p:cNvPr id="721008" name="Text Box 112"/>
          <p:cNvSpPr txBox="1">
            <a:spLocks noChangeArrowheads="1"/>
          </p:cNvSpPr>
          <p:nvPr/>
        </p:nvSpPr>
        <p:spPr bwMode="auto">
          <a:xfrm>
            <a:off x="2671763" y="5186363"/>
            <a:ext cx="334962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</a:t>
            </a:r>
            <a:endParaRPr lang="en-US" sz="1800"/>
          </a:p>
        </p:txBody>
      </p:sp>
      <p:sp>
        <p:nvSpPr>
          <p:cNvPr id="721015" name="Text Box 119"/>
          <p:cNvSpPr txBox="1">
            <a:spLocks noChangeArrowheads="1"/>
          </p:cNvSpPr>
          <p:nvPr/>
        </p:nvSpPr>
        <p:spPr bwMode="auto">
          <a:xfrm>
            <a:off x="2462213" y="2663825"/>
            <a:ext cx="2247900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  </a:t>
            </a:r>
            <a:r>
              <a:rPr lang="en-GB" sz="1200">
                <a:solidFill>
                  <a:srgbClr val="0000FF"/>
                </a:solidFill>
              </a:rPr>
              <a:t>1000         2000        3000</a:t>
            </a:r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721018" name="Text Box 122"/>
          <p:cNvSpPr txBox="1">
            <a:spLocks noChangeArrowheads="1"/>
          </p:cNvSpPr>
          <p:nvPr/>
        </p:nvSpPr>
        <p:spPr bwMode="auto">
          <a:xfrm rot="-1517298">
            <a:off x="3135313" y="4894263"/>
            <a:ext cx="1809750" cy="2444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000">
                <a:solidFill>
                  <a:srgbClr val="0000FF"/>
                </a:solidFill>
              </a:rPr>
              <a:t>100   200    300   400 500</a:t>
            </a:r>
            <a:endParaRPr lang="en-US" sz="1000">
              <a:solidFill>
                <a:srgbClr val="0000FF"/>
              </a:solidFill>
            </a:endParaRPr>
          </a:p>
        </p:txBody>
      </p:sp>
      <p:sp>
        <p:nvSpPr>
          <p:cNvPr id="721019" name="Text Box 123"/>
          <p:cNvSpPr txBox="1">
            <a:spLocks noChangeArrowheads="1"/>
          </p:cNvSpPr>
          <p:nvPr/>
        </p:nvSpPr>
        <p:spPr bwMode="auto">
          <a:xfrm>
            <a:off x="4767263" y="30940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FF"/>
                </a:solidFill>
              </a:rPr>
              <a:t>1000</a:t>
            </a:r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721021" name="Text Box 125"/>
          <p:cNvSpPr txBox="1">
            <a:spLocks noChangeArrowheads="1"/>
          </p:cNvSpPr>
          <p:nvPr/>
        </p:nvSpPr>
        <p:spPr bwMode="auto">
          <a:xfrm>
            <a:off x="4779963" y="34480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FF"/>
                </a:solidFill>
              </a:rPr>
              <a:t>2000</a:t>
            </a:r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721022" name="Text Box 126"/>
          <p:cNvSpPr txBox="1">
            <a:spLocks noChangeArrowheads="1"/>
          </p:cNvSpPr>
          <p:nvPr/>
        </p:nvSpPr>
        <p:spPr bwMode="auto">
          <a:xfrm>
            <a:off x="4783138" y="3819525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FF"/>
                </a:solidFill>
              </a:rPr>
              <a:t>3000</a:t>
            </a:r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721023" name="Text Box 127"/>
          <p:cNvSpPr txBox="1">
            <a:spLocks noChangeArrowheads="1"/>
          </p:cNvSpPr>
          <p:nvPr/>
        </p:nvSpPr>
        <p:spPr bwMode="auto">
          <a:xfrm>
            <a:off x="4772025" y="41592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FF"/>
                </a:solidFill>
              </a:rPr>
              <a:t>4000</a:t>
            </a:r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721031" name="Line 135"/>
          <p:cNvSpPr>
            <a:spLocks noChangeShapeType="1"/>
          </p:cNvSpPr>
          <p:nvPr/>
        </p:nvSpPr>
        <p:spPr bwMode="auto">
          <a:xfrm>
            <a:off x="4106863" y="3306763"/>
            <a:ext cx="0" cy="4048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32" name="Line 136"/>
          <p:cNvSpPr>
            <a:spLocks noChangeShapeType="1"/>
          </p:cNvSpPr>
          <p:nvPr/>
        </p:nvSpPr>
        <p:spPr bwMode="auto">
          <a:xfrm>
            <a:off x="4357688" y="3178175"/>
            <a:ext cx="7937" cy="387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33" name="Line 137"/>
          <p:cNvSpPr>
            <a:spLocks noChangeShapeType="1"/>
          </p:cNvSpPr>
          <p:nvPr/>
        </p:nvSpPr>
        <p:spPr bwMode="auto">
          <a:xfrm flipH="1">
            <a:off x="4319588" y="3025775"/>
            <a:ext cx="344487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34" name="Line 138"/>
          <p:cNvSpPr>
            <a:spLocks noChangeShapeType="1"/>
          </p:cNvSpPr>
          <p:nvPr/>
        </p:nvSpPr>
        <p:spPr bwMode="auto">
          <a:xfrm flipH="1">
            <a:off x="4062413" y="3176588"/>
            <a:ext cx="296862" cy="146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35" name="Line 139"/>
          <p:cNvSpPr>
            <a:spLocks noChangeShapeType="1"/>
          </p:cNvSpPr>
          <p:nvPr/>
        </p:nvSpPr>
        <p:spPr bwMode="auto">
          <a:xfrm flipV="1">
            <a:off x="3352800" y="3314700"/>
            <a:ext cx="7239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36" name="Line 140"/>
          <p:cNvSpPr>
            <a:spLocks noChangeShapeType="1"/>
          </p:cNvSpPr>
          <p:nvPr/>
        </p:nvSpPr>
        <p:spPr bwMode="auto">
          <a:xfrm flipV="1">
            <a:off x="3638550" y="3167063"/>
            <a:ext cx="7239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1" name="Line 145"/>
          <p:cNvSpPr>
            <a:spLocks noChangeShapeType="1"/>
          </p:cNvSpPr>
          <p:nvPr/>
        </p:nvSpPr>
        <p:spPr bwMode="auto">
          <a:xfrm>
            <a:off x="4359275" y="3200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3" name="Line 147"/>
          <p:cNvSpPr>
            <a:spLocks noChangeShapeType="1"/>
          </p:cNvSpPr>
          <p:nvPr/>
        </p:nvSpPr>
        <p:spPr bwMode="auto">
          <a:xfrm>
            <a:off x="4095750" y="3303588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4" name="Line 148"/>
          <p:cNvSpPr>
            <a:spLocks noChangeShapeType="1"/>
          </p:cNvSpPr>
          <p:nvPr/>
        </p:nvSpPr>
        <p:spPr bwMode="auto">
          <a:xfrm flipV="1">
            <a:off x="4092575" y="3559175"/>
            <a:ext cx="258763" cy="114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5" name="Line 149"/>
          <p:cNvSpPr>
            <a:spLocks noChangeShapeType="1"/>
          </p:cNvSpPr>
          <p:nvPr/>
        </p:nvSpPr>
        <p:spPr bwMode="auto">
          <a:xfrm flipV="1">
            <a:off x="4073525" y="3182938"/>
            <a:ext cx="258763" cy="114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6" name="Line 150"/>
          <p:cNvSpPr>
            <a:spLocks noChangeShapeType="1"/>
          </p:cNvSpPr>
          <p:nvPr/>
        </p:nvSpPr>
        <p:spPr bwMode="auto">
          <a:xfrm>
            <a:off x="3392488" y="3306763"/>
            <a:ext cx="7080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7" name="Line 151"/>
          <p:cNvSpPr>
            <a:spLocks noChangeShapeType="1"/>
          </p:cNvSpPr>
          <p:nvPr/>
        </p:nvSpPr>
        <p:spPr bwMode="auto">
          <a:xfrm>
            <a:off x="3609975" y="3181350"/>
            <a:ext cx="7080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8" name="Line 152"/>
          <p:cNvSpPr>
            <a:spLocks noChangeShapeType="1"/>
          </p:cNvSpPr>
          <p:nvPr/>
        </p:nvSpPr>
        <p:spPr bwMode="auto">
          <a:xfrm flipV="1">
            <a:off x="3398838" y="3178175"/>
            <a:ext cx="258762" cy="114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49" name="Line 153"/>
          <p:cNvSpPr>
            <a:spLocks noChangeShapeType="1"/>
          </p:cNvSpPr>
          <p:nvPr/>
        </p:nvSpPr>
        <p:spPr bwMode="auto">
          <a:xfrm flipH="1">
            <a:off x="3390900" y="3314700"/>
            <a:ext cx="7938" cy="334963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50" name="Line 154"/>
          <p:cNvSpPr>
            <a:spLocks noChangeShapeType="1"/>
          </p:cNvSpPr>
          <p:nvPr/>
        </p:nvSpPr>
        <p:spPr bwMode="auto">
          <a:xfrm>
            <a:off x="3382963" y="3657600"/>
            <a:ext cx="709612" cy="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52" name="Line 156"/>
          <p:cNvSpPr>
            <a:spLocks noChangeShapeType="1"/>
          </p:cNvSpPr>
          <p:nvPr/>
        </p:nvSpPr>
        <p:spPr bwMode="auto">
          <a:xfrm flipH="1">
            <a:off x="3619500" y="3178175"/>
            <a:ext cx="7938" cy="12065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21054" name="Text Box 158"/>
          <p:cNvSpPr txBox="1">
            <a:spLocks noChangeArrowheads="1"/>
          </p:cNvSpPr>
          <p:nvPr/>
        </p:nvSpPr>
        <p:spPr bwMode="auto">
          <a:xfrm>
            <a:off x="520700" y="3749675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0</a:t>
            </a:r>
            <a:endParaRPr lang="en-US" sz="1800"/>
          </a:p>
        </p:txBody>
      </p:sp>
      <p:sp>
        <p:nvSpPr>
          <p:cNvPr id="721055" name="Text Box 159"/>
          <p:cNvSpPr txBox="1">
            <a:spLocks noChangeArrowheads="1"/>
          </p:cNvSpPr>
          <p:nvPr/>
        </p:nvSpPr>
        <p:spPr bwMode="auto">
          <a:xfrm>
            <a:off x="523875" y="4111625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</a:t>
            </a:r>
            <a:endParaRPr lang="en-US" sz="1800"/>
          </a:p>
        </p:txBody>
      </p:sp>
      <p:sp>
        <p:nvSpPr>
          <p:cNvPr id="721056" name="Text Box 160"/>
          <p:cNvSpPr txBox="1">
            <a:spLocks noChangeArrowheads="1"/>
          </p:cNvSpPr>
          <p:nvPr/>
        </p:nvSpPr>
        <p:spPr bwMode="auto">
          <a:xfrm>
            <a:off x="511175" y="443230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</a:t>
            </a:r>
            <a:endParaRPr lang="en-US" sz="1800"/>
          </a:p>
        </p:txBody>
      </p:sp>
      <p:sp>
        <p:nvSpPr>
          <p:cNvPr id="721057" name="Text Box 161"/>
          <p:cNvSpPr txBox="1">
            <a:spLocks noChangeArrowheads="1"/>
          </p:cNvSpPr>
          <p:nvPr/>
        </p:nvSpPr>
        <p:spPr bwMode="auto">
          <a:xfrm>
            <a:off x="517525" y="481330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</a:t>
            </a:r>
            <a:endParaRPr lang="en-US" sz="1800"/>
          </a:p>
        </p:txBody>
      </p:sp>
      <p:sp>
        <p:nvSpPr>
          <p:cNvPr id="721058" name="Text Box 162"/>
          <p:cNvSpPr txBox="1">
            <a:spLocks noChangeArrowheads="1"/>
          </p:cNvSpPr>
          <p:nvPr/>
        </p:nvSpPr>
        <p:spPr bwMode="auto">
          <a:xfrm>
            <a:off x="842963" y="3387725"/>
            <a:ext cx="334962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0</a:t>
            </a:r>
            <a:endParaRPr lang="en-US" sz="1800"/>
          </a:p>
        </p:txBody>
      </p:sp>
      <p:sp>
        <p:nvSpPr>
          <p:cNvPr id="721059" name="Text Box 163"/>
          <p:cNvSpPr txBox="1">
            <a:spLocks noChangeArrowheads="1"/>
          </p:cNvSpPr>
          <p:nvPr/>
        </p:nvSpPr>
        <p:spPr bwMode="auto">
          <a:xfrm>
            <a:off x="1133475" y="3227388"/>
            <a:ext cx="334963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</a:t>
            </a:r>
            <a:endParaRPr lang="en-US" sz="1800"/>
          </a:p>
        </p:txBody>
      </p:sp>
      <p:sp>
        <p:nvSpPr>
          <p:cNvPr id="721060" name="Text Box 164"/>
          <p:cNvSpPr txBox="1">
            <a:spLocks noChangeArrowheads="1"/>
          </p:cNvSpPr>
          <p:nvPr/>
        </p:nvSpPr>
        <p:spPr bwMode="auto">
          <a:xfrm>
            <a:off x="1385888" y="3074988"/>
            <a:ext cx="334962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</a:t>
            </a:r>
            <a:endParaRPr lang="en-US" sz="1800"/>
          </a:p>
        </p:txBody>
      </p:sp>
      <p:sp>
        <p:nvSpPr>
          <p:cNvPr id="721061" name="Text Box 165"/>
          <p:cNvSpPr txBox="1">
            <a:spLocks noChangeArrowheads="1"/>
          </p:cNvSpPr>
          <p:nvPr/>
        </p:nvSpPr>
        <p:spPr bwMode="auto">
          <a:xfrm>
            <a:off x="1660525" y="2909888"/>
            <a:ext cx="334963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</a:t>
            </a:r>
            <a:endParaRPr lang="en-US" sz="1800"/>
          </a:p>
        </p:txBody>
      </p:sp>
      <p:sp>
        <p:nvSpPr>
          <p:cNvPr id="721062" name="Text Box 166"/>
          <p:cNvSpPr txBox="1">
            <a:spLocks noChangeArrowheads="1"/>
          </p:cNvSpPr>
          <p:nvPr/>
        </p:nvSpPr>
        <p:spPr bwMode="auto">
          <a:xfrm>
            <a:off x="1927225" y="2754313"/>
            <a:ext cx="334963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4</a:t>
            </a:r>
            <a:endParaRPr lang="en-US" sz="1800"/>
          </a:p>
        </p:txBody>
      </p:sp>
      <p:sp>
        <p:nvSpPr>
          <p:cNvPr id="721063" name="Text Box 167"/>
          <p:cNvSpPr txBox="1">
            <a:spLocks noChangeArrowheads="1"/>
          </p:cNvSpPr>
          <p:nvPr/>
        </p:nvSpPr>
        <p:spPr bwMode="auto">
          <a:xfrm>
            <a:off x="1233488" y="5194300"/>
            <a:ext cx="334962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0</a:t>
            </a:r>
            <a:endParaRPr lang="en-US" sz="1800"/>
          </a:p>
        </p:txBody>
      </p:sp>
      <p:sp>
        <p:nvSpPr>
          <p:cNvPr id="721064" name="Text Box 168"/>
          <p:cNvSpPr txBox="1">
            <a:spLocks noChangeArrowheads="1"/>
          </p:cNvSpPr>
          <p:nvPr/>
        </p:nvSpPr>
        <p:spPr bwMode="auto">
          <a:xfrm>
            <a:off x="1957388" y="5186363"/>
            <a:ext cx="334962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</a:t>
            </a:r>
            <a:endParaRPr lang="en-US" sz="1800"/>
          </a:p>
        </p:txBody>
      </p:sp>
      <p:sp>
        <p:nvSpPr>
          <p:cNvPr id="721065" name="Text Box 169"/>
          <p:cNvSpPr txBox="1">
            <a:spLocks noChangeArrowheads="1"/>
          </p:cNvSpPr>
          <p:nvPr/>
        </p:nvSpPr>
        <p:spPr bwMode="auto">
          <a:xfrm>
            <a:off x="2665413" y="5178425"/>
            <a:ext cx="334962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2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2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2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2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2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2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2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2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041" grpId="0" animBg="1"/>
      <p:bldP spid="721043" grpId="0" animBg="1"/>
      <p:bldP spid="721044" grpId="0" animBg="1"/>
      <p:bldP spid="721045" grpId="0" animBg="1"/>
      <p:bldP spid="721046" grpId="0" animBg="1"/>
      <p:bldP spid="721047" grpId="0" animBg="1"/>
      <p:bldP spid="721048" grpId="0" animBg="1"/>
      <p:bldP spid="721049" grpId="0" animBg="1"/>
      <p:bldP spid="721050" grpId="0" animBg="1"/>
      <p:bldP spid="72105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7FFC-4211-4193-A391-FB11632B9E87}" type="slidenum">
              <a:rPr lang="en-US"/>
              <a:pPr/>
              <a:t>101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Topologies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Convenient process naming.</a:t>
            </a:r>
          </a:p>
          <a:p>
            <a:r>
              <a:rPr lang="en-US"/>
              <a:t>Simplifies writing of code.</a:t>
            </a:r>
          </a:p>
          <a:p>
            <a:r>
              <a:rPr lang="en-US"/>
              <a:t>Can allow MPI to optimize communications.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25F-8218-49E2-858D-04D91832D51C}" type="slidenum">
              <a:rPr lang="en-US"/>
              <a:pPr/>
              <a:t>102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/>
              <a:t>How to use a Virtual Topology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90800"/>
            <a:ext cx="7859713" cy="3886200"/>
          </a:xfrm>
        </p:spPr>
        <p:txBody>
          <a:bodyPr/>
          <a:lstStyle/>
          <a:p>
            <a:r>
              <a:rPr lang="en-US"/>
              <a:t>Creating a topology produces a new communicator.</a:t>
            </a:r>
          </a:p>
          <a:p>
            <a:r>
              <a:rPr lang="en-US"/>
              <a:t>MPI provides mapping functions:</a:t>
            </a:r>
          </a:p>
          <a:p>
            <a:pPr lvl="1"/>
            <a:r>
              <a:rPr lang="en-US"/>
              <a:t>to compute process ranks, based on the topology naming scheme,</a:t>
            </a:r>
          </a:p>
          <a:p>
            <a:pPr lvl="1"/>
            <a:r>
              <a:rPr lang="en-US"/>
              <a:t>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C2F-BD66-482F-A295-5E3CE30B697B}" type="slidenum">
              <a:rPr lang="en-US"/>
              <a:pPr/>
              <a:t>103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47800"/>
            <a:ext cx="7402513" cy="360363"/>
          </a:xfrm>
        </p:spPr>
        <p:txBody>
          <a:bodyPr/>
          <a:lstStyle/>
          <a:p>
            <a:r>
              <a:rPr lang="en-US" sz="4000"/>
              <a:t>Topology Types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Cartesian Topologies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process is </a:t>
            </a:r>
            <a:r>
              <a:rPr lang="en-US" sz="2000" i="1"/>
              <a:t>connected</a:t>
            </a:r>
            <a:r>
              <a:rPr lang="en-US" sz="2000"/>
              <a:t> to its neighbor in a virtual grid,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boundaries can be cyclic, or not,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processes are identified by Cartesian coordinates,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of course, </a:t>
            </a:r>
            <a:br>
              <a:rPr lang="en-US" sz="2000"/>
            </a:br>
            <a:r>
              <a:rPr lang="en-US" sz="2000"/>
              <a:t>communication between any two processes is still allowed.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Graph Topologies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general graphs,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covered here.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B7C1-3870-4C50-92FA-8720D38F0EE0}" type="slidenum">
              <a:rPr lang="en-US"/>
              <a:pPr/>
              <a:t>104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8991600" cy="762000"/>
          </a:xfrm>
        </p:spPr>
        <p:txBody>
          <a:bodyPr/>
          <a:lstStyle/>
          <a:p>
            <a:r>
              <a:rPr lang="en-US" sz="3600"/>
              <a:t>Creating a Cartesian Virtual Topology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88313" cy="2743200"/>
          </a:xfrm>
        </p:spPr>
        <p:txBody>
          <a:bodyPr rIns="36000"/>
          <a:lstStyle/>
          <a:p>
            <a:pPr defTabSz="901700">
              <a:lnSpc>
                <a:spcPct val="80000"/>
              </a:lnSpc>
              <a:tabLst>
                <a:tab pos="1333500" algn="l"/>
                <a:tab pos="3429000" algn="l"/>
                <a:tab pos="3657600" algn="l"/>
              </a:tabLst>
            </a:pPr>
            <a:r>
              <a:rPr lang="en-US" sz="2000"/>
              <a:t>C:	int MPI_Cart_create(MPI_Comm comm_old, int ndims,</a:t>
            </a:r>
            <a:br>
              <a:rPr lang="en-US" sz="2000"/>
            </a:br>
            <a:r>
              <a:rPr lang="en-US" sz="2000"/>
              <a:t>		int *dims, int *periods, int reorder, </a:t>
            </a:r>
            <a:br>
              <a:rPr lang="en-US" sz="2000"/>
            </a:br>
            <a:r>
              <a:rPr lang="en-US" sz="2000"/>
              <a:t>		MPI_Comm </a:t>
            </a:r>
            <a:r>
              <a:rPr lang="en-US" sz="2000" i="1"/>
              <a:t> </a:t>
            </a:r>
            <a:r>
              <a:rPr lang="en-US" sz="2000"/>
              <a:t>*</a:t>
            </a:r>
            <a:r>
              <a:rPr lang="en-US" sz="2000" i="1">
                <a:solidFill>
                  <a:srgbClr val="000099"/>
                </a:solidFill>
              </a:rPr>
              <a:t>comm_cart</a:t>
            </a:r>
            <a:r>
              <a:rPr lang="en-US" sz="2000"/>
              <a:t>)</a:t>
            </a:r>
          </a:p>
          <a:p>
            <a:pPr defTabSz="901700">
              <a:lnSpc>
                <a:spcPct val="80000"/>
              </a:lnSpc>
              <a:spcBef>
                <a:spcPct val="100000"/>
              </a:spcBef>
              <a:tabLst>
                <a:tab pos="1333500" algn="l"/>
                <a:tab pos="3429000" algn="l"/>
                <a:tab pos="3657600" algn="l"/>
              </a:tabLst>
            </a:pPr>
            <a:r>
              <a:rPr lang="en-US" sz="2000"/>
              <a:t>Fortran:	MPI_CART_CREATE(	COMM_OLD, NDIMS, DIMS, PERIODS,</a:t>
            </a:r>
            <a:br>
              <a:rPr lang="en-US" sz="2000"/>
            </a:br>
            <a:r>
              <a:rPr lang="en-US" sz="2000"/>
              <a:t>			REORDER, </a:t>
            </a:r>
            <a:r>
              <a:rPr lang="en-US" sz="2000" i="1">
                <a:solidFill>
                  <a:srgbClr val="000099"/>
                </a:solidFill>
              </a:rPr>
              <a:t>COMM_CART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333500" algn="l"/>
                <a:tab pos="3429000" algn="l"/>
                <a:tab pos="3657600" algn="l"/>
              </a:tabLst>
            </a:pPr>
            <a:r>
              <a:rPr lang="en-US" sz="2000"/>
              <a:t>			INTEGER	COMM_OLD, NDIMS, DIMS(*)</a:t>
            </a:r>
            <a:br>
              <a:rPr lang="en-US" sz="2000"/>
            </a:br>
            <a:r>
              <a:rPr lang="en-US" sz="2000"/>
              <a:t>		LOGICAL	PERIODS(*), REORDER </a:t>
            </a:r>
            <a:br>
              <a:rPr lang="en-US" sz="2000"/>
            </a:br>
            <a:r>
              <a:rPr lang="en-US" sz="2000"/>
              <a:t>		INTEGER	COMM_CART, IERROR</a:t>
            </a:r>
          </a:p>
        </p:txBody>
      </p:sp>
      <p:grpSp>
        <p:nvGrpSpPr>
          <p:cNvPr id="693252" name="Group 4"/>
          <p:cNvGrpSpPr>
            <a:grpSpLocks/>
          </p:cNvGrpSpPr>
          <p:nvPr/>
        </p:nvGrpSpPr>
        <p:grpSpPr bwMode="auto">
          <a:xfrm>
            <a:off x="5029200" y="4724400"/>
            <a:ext cx="2971800" cy="1682750"/>
            <a:chOff x="1248" y="1152"/>
            <a:chExt cx="3648" cy="2064"/>
          </a:xfrm>
        </p:grpSpPr>
        <p:sp>
          <p:nvSpPr>
            <p:cNvPr id="693253" name="Oval 5"/>
            <p:cNvSpPr>
              <a:spLocks noChangeArrowheads="1"/>
            </p:cNvSpPr>
            <p:nvPr/>
          </p:nvSpPr>
          <p:spPr bwMode="auto">
            <a:xfrm>
              <a:off x="1248" y="2160"/>
              <a:ext cx="3648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3254" name="Oval 6"/>
            <p:cNvSpPr>
              <a:spLocks noChangeArrowheads="1"/>
            </p:cNvSpPr>
            <p:nvPr/>
          </p:nvSpPr>
          <p:spPr bwMode="auto">
            <a:xfrm>
              <a:off x="1248" y="1392"/>
              <a:ext cx="3648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3255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3648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3256" name="Line 8"/>
            <p:cNvSpPr>
              <a:spLocks noChangeShapeType="1"/>
            </p:cNvSpPr>
            <p:nvPr/>
          </p:nvSpPr>
          <p:spPr bwMode="auto">
            <a:xfrm>
              <a:off x="1776" y="163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3257" name="Line 9"/>
            <p:cNvSpPr>
              <a:spLocks noChangeShapeType="1"/>
            </p:cNvSpPr>
            <p:nvPr/>
          </p:nvSpPr>
          <p:spPr bwMode="auto">
            <a:xfrm>
              <a:off x="2640" y="163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3258" name="Line 10"/>
            <p:cNvSpPr>
              <a:spLocks noChangeShapeType="1"/>
            </p:cNvSpPr>
            <p:nvPr/>
          </p:nvSpPr>
          <p:spPr bwMode="auto">
            <a:xfrm>
              <a:off x="3504" y="163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3259" name="Line 11"/>
            <p:cNvSpPr>
              <a:spLocks noChangeShapeType="1"/>
            </p:cNvSpPr>
            <p:nvPr/>
          </p:nvSpPr>
          <p:spPr bwMode="auto">
            <a:xfrm>
              <a:off x="4368" y="163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693260" name="Group 12"/>
            <p:cNvGrpSpPr>
              <a:grpSpLocks/>
            </p:cNvGrpSpPr>
            <p:nvPr/>
          </p:nvGrpSpPr>
          <p:grpSpPr bwMode="auto">
            <a:xfrm>
              <a:off x="1536" y="1152"/>
              <a:ext cx="3072" cy="480"/>
              <a:chOff x="1536" y="1344"/>
              <a:chExt cx="3072" cy="480"/>
            </a:xfrm>
          </p:grpSpPr>
          <p:grpSp>
            <p:nvGrpSpPr>
              <p:cNvPr id="693261" name="Group 13"/>
              <p:cNvGrpSpPr>
                <a:grpSpLocks/>
              </p:cNvGrpSpPr>
              <p:nvPr/>
            </p:nvGrpSpPr>
            <p:grpSpPr bwMode="auto">
              <a:xfrm>
                <a:off x="1536" y="1344"/>
                <a:ext cx="480" cy="480"/>
                <a:chOff x="816" y="1152"/>
                <a:chExt cx="480" cy="480"/>
              </a:xfrm>
            </p:grpSpPr>
            <p:sp>
              <p:nvSpPr>
                <p:cNvPr id="693262" name="Oval 14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08" y="1208"/>
                  <a:ext cx="296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0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(0,0)</a:t>
                  </a:r>
                </a:p>
              </p:txBody>
            </p:sp>
          </p:grpSp>
          <p:grpSp>
            <p:nvGrpSpPr>
              <p:cNvPr id="693264" name="Group 16"/>
              <p:cNvGrpSpPr>
                <a:grpSpLocks/>
              </p:cNvGrpSpPr>
              <p:nvPr/>
            </p:nvGrpSpPr>
            <p:grpSpPr bwMode="auto">
              <a:xfrm>
                <a:off x="2400" y="1344"/>
                <a:ext cx="480" cy="480"/>
                <a:chOff x="816" y="1152"/>
                <a:chExt cx="480" cy="480"/>
              </a:xfrm>
            </p:grpSpPr>
            <p:sp>
              <p:nvSpPr>
                <p:cNvPr id="693265" name="Oval 17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07" y="1208"/>
                  <a:ext cx="298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3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(1,0)</a:t>
                  </a:r>
                </a:p>
              </p:txBody>
            </p:sp>
          </p:grpSp>
          <p:grpSp>
            <p:nvGrpSpPr>
              <p:cNvPr id="693267" name="Group 19"/>
              <p:cNvGrpSpPr>
                <a:grpSpLocks/>
              </p:cNvGrpSpPr>
              <p:nvPr/>
            </p:nvGrpSpPr>
            <p:grpSpPr bwMode="auto">
              <a:xfrm>
                <a:off x="3264" y="1344"/>
                <a:ext cx="480" cy="480"/>
                <a:chOff x="816" y="1152"/>
                <a:chExt cx="480" cy="480"/>
              </a:xfrm>
            </p:grpSpPr>
            <p:sp>
              <p:nvSpPr>
                <p:cNvPr id="693268" name="Oval 20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10" y="1208"/>
                  <a:ext cx="295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6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(2,0)</a:t>
                  </a:r>
                </a:p>
              </p:txBody>
            </p:sp>
          </p:grpSp>
          <p:grpSp>
            <p:nvGrpSpPr>
              <p:cNvPr id="693270" name="Group 22"/>
              <p:cNvGrpSpPr>
                <a:grpSpLocks/>
              </p:cNvGrpSpPr>
              <p:nvPr/>
            </p:nvGrpSpPr>
            <p:grpSpPr bwMode="auto">
              <a:xfrm>
                <a:off x="4128" y="1344"/>
                <a:ext cx="480" cy="480"/>
                <a:chOff x="816" y="1152"/>
                <a:chExt cx="480" cy="480"/>
              </a:xfrm>
            </p:grpSpPr>
            <p:sp>
              <p:nvSpPr>
                <p:cNvPr id="693271" name="Oval 23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7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10" y="1208"/>
                  <a:ext cx="294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9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(3,0)</a:t>
                  </a:r>
                </a:p>
              </p:txBody>
            </p:sp>
          </p:grpSp>
        </p:grpSp>
        <p:grpSp>
          <p:nvGrpSpPr>
            <p:cNvPr id="693273" name="Group 25"/>
            <p:cNvGrpSpPr>
              <a:grpSpLocks/>
            </p:cNvGrpSpPr>
            <p:nvPr/>
          </p:nvGrpSpPr>
          <p:grpSpPr bwMode="auto">
            <a:xfrm>
              <a:off x="1536" y="1920"/>
              <a:ext cx="3072" cy="480"/>
              <a:chOff x="1536" y="1344"/>
              <a:chExt cx="3072" cy="480"/>
            </a:xfrm>
          </p:grpSpPr>
          <p:grpSp>
            <p:nvGrpSpPr>
              <p:cNvPr id="693274" name="Group 26"/>
              <p:cNvGrpSpPr>
                <a:grpSpLocks/>
              </p:cNvGrpSpPr>
              <p:nvPr/>
            </p:nvGrpSpPr>
            <p:grpSpPr bwMode="auto">
              <a:xfrm>
                <a:off x="1536" y="1344"/>
                <a:ext cx="480" cy="480"/>
                <a:chOff x="816" y="1152"/>
                <a:chExt cx="480" cy="480"/>
              </a:xfrm>
            </p:grpSpPr>
            <p:sp>
              <p:nvSpPr>
                <p:cNvPr id="693275" name="Oval 27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7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08" y="1207"/>
                  <a:ext cx="296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(0,1)</a:t>
                  </a:r>
                </a:p>
              </p:txBody>
            </p:sp>
          </p:grpSp>
          <p:grpSp>
            <p:nvGrpSpPr>
              <p:cNvPr id="693277" name="Group 29"/>
              <p:cNvGrpSpPr>
                <a:grpSpLocks/>
              </p:cNvGrpSpPr>
              <p:nvPr/>
            </p:nvGrpSpPr>
            <p:grpSpPr bwMode="auto">
              <a:xfrm>
                <a:off x="2400" y="1344"/>
                <a:ext cx="480" cy="480"/>
                <a:chOff x="816" y="1152"/>
                <a:chExt cx="480" cy="480"/>
              </a:xfrm>
            </p:grpSpPr>
            <p:sp>
              <p:nvSpPr>
                <p:cNvPr id="693278" name="Oval 30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07" y="1207"/>
                  <a:ext cx="298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4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(1,1)</a:t>
                  </a:r>
                </a:p>
              </p:txBody>
            </p:sp>
          </p:grpSp>
          <p:grpSp>
            <p:nvGrpSpPr>
              <p:cNvPr id="693280" name="Group 32"/>
              <p:cNvGrpSpPr>
                <a:grpSpLocks/>
              </p:cNvGrpSpPr>
              <p:nvPr/>
            </p:nvGrpSpPr>
            <p:grpSpPr bwMode="auto">
              <a:xfrm>
                <a:off x="3264" y="1344"/>
                <a:ext cx="480" cy="480"/>
                <a:chOff x="816" y="1152"/>
                <a:chExt cx="480" cy="480"/>
              </a:xfrm>
            </p:grpSpPr>
            <p:sp>
              <p:nvSpPr>
                <p:cNvPr id="693281" name="Oval 33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910" y="1205"/>
                  <a:ext cx="295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7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(2,1)</a:t>
                  </a:r>
                </a:p>
              </p:txBody>
            </p:sp>
          </p:grpSp>
          <p:grpSp>
            <p:nvGrpSpPr>
              <p:cNvPr id="693283" name="Group 35"/>
              <p:cNvGrpSpPr>
                <a:grpSpLocks/>
              </p:cNvGrpSpPr>
              <p:nvPr/>
            </p:nvGrpSpPr>
            <p:grpSpPr bwMode="auto">
              <a:xfrm>
                <a:off x="4128" y="1344"/>
                <a:ext cx="480" cy="480"/>
                <a:chOff x="816" y="1152"/>
                <a:chExt cx="480" cy="480"/>
              </a:xfrm>
            </p:grpSpPr>
            <p:sp>
              <p:nvSpPr>
                <p:cNvPr id="693284" name="Oval 36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10" y="1205"/>
                  <a:ext cx="294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(3,1)</a:t>
                  </a:r>
                </a:p>
              </p:txBody>
            </p:sp>
          </p:grpSp>
        </p:grpSp>
        <p:grpSp>
          <p:nvGrpSpPr>
            <p:cNvPr id="693286" name="Group 38"/>
            <p:cNvGrpSpPr>
              <a:grpSpLocks/>
            </p:cNvGrpSpPr>
            <p:nvPr/>
          </p:nvGrpSpPr>
          <p:grpSpPr bwMode="auto">
            <a:xfrm>
              <a:off x="1536" y="2640"/>
              <a:ext cx="3072" cy="480"/>
              <a:chOff x="1536" y="1344"/>
              <a:chExt cx="3072" cy="480"/>
            </a:xfrm>
          </p:grpSpPr>
          <p:grpSp>
            <p:nvGrpSpPr>
              <p:cNvPr id="693287" name="Group 39"/>
              <p:cNvGrpSpPr>
                <a:grpSpLocks/>
              </p:cNvGrpSpPr>
              <p:nvPr/>
            </p:nvGrpSpPr>
            <p:grpSpPr bwMode="auto">
              <a:xfrm>
                <a:off x="1536" y="1344"/>
                <a:ext cx="480" cy="480"/>
                <a:chOff x="816" y="1152"/>
                <a:chExt cx="480" cy="480"/>
              </a:xfrm>
            </p:grpSpPr>
            <p:sp>
              <p:nvSpPr>
                <p:cNvPr id="693288" name="Oval 40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8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08" y="1206"/>
                  <a:ext cx="296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(0,2)</a:t>
                  </a:r>
                </a:p>
              </p:txBody>
            </p:sp>
          </p:grpSp>
          <p:grpSp>
            <p:nvGrpSpPr>
              <p:cNvPr id="693290" name="Group 42"/>
              <p:cNvGrpSpPr>
                <a:grpSpLocks/>
              </p:cNvGrpSpPr>
              <p:nvPr/>
            </p:nvGrpSpPr>
            <p:grpSpPr bwMode="auto">
              <a:xfrm>
                <a:off x="2400" y="1344"/>
                <a:ext cx="480" cy="480"/>
                <a:chOff x="816" y="1152"/>
                <a:chExt cx="480" cy="480"/>
              </a:xfrm>
            </p:grpSpPr>
            <p:sp>
              <p:nvSpPr>
                <p:cNvPr id="693291" name="Oval 43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9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907" y="1206"/>
                  <a:ext cx="298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5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(1,2)</a:t>
                  </a:r>
                </a:p>
              </p:txBody>
            </p:sp>
          </p:grpSp>
          <p:grpSp>
            <p:nvGrpSpPr>
              <p:cNvPr id="693293" name="Group 45"/>
              <p:cNvGrpSpPr>
                <a:grpSpLocks/>
              </p:cNvGrpSpPr>
              <p:nvPr/>
            </p:nvGrpSpPr>
            <p:grpSpPr bwMode="auto">
              <a:xfrm>
                <a:off x="3264" y="1344"/>
                <a:ext cx="480" cy="480"/>
                <a:chOff x="816" y="1152"/>
                <a:chExt cx="480" cy="480"/>
              </a:xfrm>
            </p:grpSpPr>
            <p:sp>
              <p:nvSpPr>
                <p:cNvPr id="693294" name="Oval 46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9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910" y="1206"/>
                  <a:ext cx="295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8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(2,2)</a:t>
                  </a:r>
                </a:p>
              </p:txBody>
            </p:sp>
          </p:grpSp>
          <p:grpSp>
            <p:nvGrpSpPr>
              <p:cNvPr id="693296" name="Group 48"/>
              <p:cNvGrpSpPr>
                <a:grpSpLocks/>
              </p:cNvGrpSpPr>
              <p:nvPr/>
            </p:nvGrpSpPr>
            <p:grpSpPr bwMode="auto">
              <a:xfrm>
                <a:off x="4128" y="1344"/>
                <a:ext cx="480" cy="480"/>
                <a:chOff x="816" y="1152"/>
                <a:chExt cx="480" cy="480"/>
              </a:xfrm>
            </p:grpSpPr>
            <p:sp>
              <p:nvSpPr>
                <p:cNvPr id="693297" name="Oval 49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9329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910" y="1206"/>
                  <a:ext cx="294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11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(3,2)</a:t>
                  </a:r>
                </a:p>
              </p:txBody>
            </p:sp>
          </p:grpSp>
        </p:grpSp>
      </p:grpSp>
      <p:sp>
        <p:nvSpPr>
          <p:cNvPr id="693299" name="Text Box 51"/>
          <p:cNvSpPr txBox="1">
            <a:spLocks noChangeArrowheads="1"/>
          </p:cNvSpPr>
          <p:nvPr/>
        </p:nvSpPr>
        <p:spPr bwMode="auto">
          <a:xfrm>
            <a:off x="990600" y="5257800"/>
            <a:ext cx="3276600" cy="11842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tabLst>
                <a:tab pos="952500" algn="r"/>
                <a:tab pos="1054100" algn="l"/>
                <a:tab pos="2057400" algn="l"/>
                <a:tab pos="27686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comm_old	=   MPI_COMM_WORLD</a:t>
            </a:r>
          </a:p>
          <a:p>
            <a:pPr algn="l">
              <a:tabLst>
                <a:tab pos="952500" algn="r"/>
                <a:tab pos="1054100" algn="l"/>
                <a:tab pos="2057400" algn="l"/>
                <a:tab pos="27686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ndims	=   2</a:t>
            </a:r>
          </a:p>
          <a:p>
            <a:pPr algn="l">
              <a:tabLst>
                <a:tab pos="952500" algn="r"/>
                <a:tab pos="1054100" algn="l"/>
                <a:tab pos="2057400" algn="l"/>
                <a:tab pos="27686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dims	= ( 4,	3	)</a:t>
            </a:r>
          </a:p>
          <a:p>
            <a:pPr algn="l">
              <a:tabLst>
                <a:tab pos="952500" algn="r"/>
                <a:tab pos="1054100" algn="l"/>
                <a:tab pos="2057400" algn="l"/>
                <a:tab pos="27686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periods	= ( 1/.true.,	0/.false.	)</a:t>
            </a:r>
          </a:p>
          <a:p>
            <a:pPr algn="l">
              <a:tabLst>
                <a:tab pos="952500" algn="r"/>
                <a:tab pos="1054100" algn="l"/>
                <a:tab pos="2057400" algn="l"/>
                <a:tab pos="27686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reorder	=   </a:t>
            </a:r>
            <a:r>
              <a:rPr lang="en-US" sz="1400" i="1">
                <a:solidFill>
                  <a:schemeClr val="tx1"/>
                </a:solidFill>
                <a:latin typeface="Arial" charset="0"/>
              </a:rPr>
              <a:t>see next slide</a:t>
            </a:r>
          </a:p>
        </p:txBody>
      </p:sp>
      <p:sp>
        <p:nvSpPr>
          <p:cNvPr id="693300" name="Rectangle 52"/>
          <p:cNvSpPr>
            <a:spLocks noChangeArrowheads="1"/>
          </p:cNvSpPr>
          <p:nvPr/>
        </p:nvSpPr>
        <p:spPr bwMode="auto">
          <a:xfrm>
            <a:off x="4876800" y="4648200"/>
            <a:ext cx="3276600" cy="1828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723F-146B-4DF5-A40F-C7624B26B2EB}" type="slidenum">
              <a:rPr lang="en-US"/>
              <a:pPr/>
              <a:t>105</a:t>
            </a:fld>
            <a:endParaRPr lang="en-US"/>
          </a:p>
        </p:txBody>
      </p:sp>
      <p:sp>
        <p:nvSpPr>
          <p:cNvPr id="694274" name="Oval 2"/>
          <p:cNvSpPr>
            <a:spLocks noChangeArrowheads="1"/>
          </p:cNvSpPr>
          <p:nvPr/>
        </p:nvSpPr>
        <p:spPr bwMode="auto">
          <a:xfrm>
            <a:off x="1600200" y="50292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275" name="Oval 3"/>
          <p:cNvSpPr>
            <a:spLocks noChangeArrowheads="1"/>
          </p:cNvSpPr>
          <p:nvPr/>
        </p:nvSpPr>
        <p:spPr bwMode="auto">
          <a:xfrm>
            <a:off x="1600200" y="38100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276" name="Oval 4"/>
          <p:cNvSpPr>
            <a:spLocks noChangeArrowheads="1"/>
          </p:cNvSpPr>
          <p:nvPr/>
        </p:nvSpPr>
        <p:spPr bwMode="auto">
          <a:xfrm>
            <a:off x="1600200" y="61722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2438400" y="4191000"/>
            <a:ext cx="1588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278" name="Line 6"/>
          <p:cNvSpPr>
            <a:spLocks noChangeShapeType="1"/>
          </p:cNvSpPr>
          <p:nvPr/>
        </p:nvSpPr>
        <p:spPr bwMode="auto">
          <a:xfrm>
            <a:off x="3810000" y="4191000"/>
            <a:ext cx="1588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>
            <a:off x="5181600" y="4191000"/>
            <a:ext cx="1588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280" name="Line 8"/>
          <p:cNvSpPr>
            <a:spLocks noChangeShapeType="1"/>
          </p:cNvSpPr>
          <p:nvPr/>
        </p:nvSpPr>
        <p:spPr bwMode="auto">
          <a:xfrm>
            <a:off x="6553200" y="4191000"/>
            <a:ext cx="1588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281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533400"/>
          </a:xfrm>
        </p:spPr>
        <p:txBody>
          <a:bodyPr/>
          <a:lstStyle/>
          <a:p>
            <a:r>
              <a:rPr lang="en-US" sz="3600"/>
              <a:t>Example  –  A 2-dimensional Cylinder</a:t>
            </a:r>
          </a:p>
        </p:txBody>
      </p:sp>
      <p:grpSp>
        <p:nvGrpSpPr>
          <p:cNvPr id="694282" name="Group 10"/>
          <p:cNvGrpSpPr>
            <a:grpSpLocks/>
          </p:cNvGrpSpPr>
          <p:nvPr/>
        </p:nvGrpSpPr>
        <p:grpSpPr bwMode="auto">
          <a:xfrm>
            <a:off x="2057400" y="3429000"/>
            <a:ext cx="4876800" cy="762000"/>
            <a:chOff x="1536" y="1344"/>
            <a:chExt cx="3072" cy="480"/>
          </a:xfrm>
        </p:grpSpPr>
        <p:grpSp>
          <p:nvGrpSpPr>
            <p:cNvPr id="694283" name="Group 11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4284" name="Oval 12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285" name="Text Box 13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0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286" name="Group 14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4287" name="Oval 15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288" name="Text Box 16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3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289" name="Group 17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4290" name="Oval 18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291" name="Text Box 19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6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292" name="Group 20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4293" name="Oval 21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294" name="Text Box 22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9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94295" name="Group 23"/>
          <p:cNvGrpSpPr>
            <a:grpSpLocks/>
          </p:cNvGrpSpPr>
          <p:nvPr/>
        </p:nvGrpSpPr>
        <p:grpSpPr bwMode="auto">
          <a:xfrm>
            <a:off x="2057400" y="4648200"/>
            <a:ext cx="4876800" cy="762000"/>
            <a:chOff x="1536" y="1344"/>
            <a:chExt cx="3072" cy="480"/>
          </a:xfrm>
        </p:grpSpPr>
        <p:grpSp>
          <p:nvGrpSpPr>
            <p:cNvPr id="694296" name="Group 24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4297" name="Oval 25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298" name="Text Box 26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1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299" name="Group 27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4300" name="Oval 28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301" name="Text Box 29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4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302" name="Group 30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4303" name="Oval 31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304" name="Text Box 32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7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305" name="Group 33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4306" name="Oval 34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307" name="Text Box 35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10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94308" name="Group 36"/>
          <p:cNvGrpSpPr>
            <a:grpSpLocks/>
          </p:cNvGrpSpPr>
          <p:nvPr/>
        </p:nvGrpSpPr>
        <p:grpSpPr bwMode="auto">
          <a:xfrm>
            <a:off x="2057400" y="5791200"/>
            <a:ext cx="4876800" cy="762000"/>
            <a:chOff x="1536" y="1344"/>
            <a:chExt cx="3072" cy="480"/>
          </a:xfrm>
        </p:grpSpPr>
        <p:grpSp>
          <p:nvGrpSpPr>
            <p:cNvPr id="694309" name="Group 37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4310" name="Oval 38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311" name="Text Box 39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2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312" name="Group 40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4313" name="Oval 41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314" name="Text Box 42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5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315" name="Group 43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4316" name="Oval 44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317" name="Text Box 45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8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4318" name="Group 46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4319" name="Oval 47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4320" name="Text Box 48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Arial" charset="0"/>
                  </a:rPr>
                  <a:t>11</a:t>
                </a:r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94321" name="Line 49"/>
          <p:cNvSpPr>
            <a:spLocks noChangeShapeType="1"/>
          </p:cNvSpPr>
          <p:nvPr/>
        </p:nvSpPr>
        <p:spPr bwMode="auto">
          <a:xfrm>
            <a:off x="1447800" y="3200400"/>
            <a:ext cx="9144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4322" name="Line 50"/>
          <p:cNvSpPr>
            <a:spLocks noChangeShapeType="1"/>
          </p:cNvSpPr>
          <p:nvPr/>
        </p:nvSpPr>
        <p:spPr bwMode="auto">
          <a:xfrm flipH="1">
            <a:off x="2667000" y="32004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94323" name="Group 51"/>
          <p:cNvGrpSpPr>
            <a:grpSpLocks/>
          </p:cNvGrpSpPr>
          <p:nvPr/>
        </p:nvGrpSpPr>
        <p:grpSpPr bwMode="auto">
          <a:xfrm>
            <a:off x="2667000" y="3276600"/>
            <a:ext cx="4422775" cy="2728913"/>
            <a:chOff x="1920" y="1056"/>
            <a:chExt cx="2786" cy="1719"/>
          </a:xfrm>
        </p:grpSpPr>
        <p:sp>
          <p:nvSpPr>
            <p:cNvPr id="694324" name="Text Box 52"/>
            <p:cNvSpPr txBox="1">
              <a:spLocks noChangeArrowheads="1"/>
            </p:cNvSpPr>
            <p:nvPr/>
          </p:nvSpPr>
          <p:spPr bwMode="auto">
            <a:xfrm>
              <a:off x="1920" y="1056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694325" name="Text Box 53"/>
            <p:cNvSpPr txBox="1">
              <a:spLocks noChangeArrowheads="1"/>
            </p:cNvSpPr>
            <p:nvPr/>
          </p:nvSpPr>
          <p:spPr bwMode="auto">
            <a:xfrm>
              <a:off x="2784" y="1056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94326" name="Text Box 54"/>
            <p:cNvSpPr txBox="1">
              <a:spLocks noChangeArrowheads="1"/>
            </p:cNvSpPr>
            <p:nvPr/>
          </p:nvSpPr>
          <p:spPr bwMode="auto">
            <a:xfrm>
              <a:off x="3648" y="1056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694327" name="Text Box 55"/>
            <p:cNvSpPr txBox="1">
              <a:spLocks noChangeArrowheads="1"/>
            </p:cNvSpPr>
            <p:nvPr/>
          </p:nvSpPr>
          <p:spPr bwMode="auto">
            <a:xfrm>
              <a:off x="4512" y="1056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694328" name="Text Box 56"/>
            <p:cNvSpPr txBox="1">
              <a:spLocks noChangeArrowheads="1"/>
            </p:cNvSpPr>
            <p:nvPr/>
          </p:nvSpPr>
          <p:spPr bwMode="auto">
            <a:xfrm>
              <a:off x="1920" y="1824"/>
              <a:ext cx="27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694329" name="Text Box 57"/>
            <p:cNvSpPr txBox="1">
              <a:spLocks noChangeArrowheads="1"/>
            </p:cNvSpPr>
            <p:nvPr/>
          </p:nvSpPr>
          <p:spPr bwMode="auto">
            <a:xfrm>
              <a:off x="2784" y="1824"/>
              <a:ext cx="27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94330" name="Text Box 58"/>
            <p:cNvSpPr txBox="1">
              <a:spLocks noChangeArrowheads="1"/>
            </p:cNvSpPr>
            <p:nvPr/>
          </p:nvSpPr>
          <p:spPr bwMode="auto">
            <a:xfrm>
              <a:off x="3648" y="182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694331" name="Text Box 59"/>
            <p:cNvSpPr txBox="1">
              <a:spLocks noChangeArrowheads="1"/>
            </p:cNvSpPr>
            <p:nvPr/>
          </p:nvSpPr>
          <p:spPr bwMode="auto">
            <a:xfrm>
              <a:off x="4512" y="182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694332" name="Text Box 60"/>
            <p:cNvSpPr txBox="1">
              <a:spLocks noChangeArrowheads="1"/>
            </p:cNvSpPr>
            <p:nvPr/>
          </p:nvSpPr>
          <p:spPr bwMode="auto">
            <a:xfrm>
              <a:off x="1920" y="254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94333" name="Text Box 61"/>
            <p:cNvSpPr txBox="1">
              <a:spLocks noChangeArrowheads="1"/>
            </p:cNvSpPr>
            <p:nvPr/>
          </p:nvSpPr>
          <p:spPr bwMode="auto">
            <a:xfrm>
              <a:off x="2784" y="254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94334" name="Text Box 62"/>
            <p:cNvSpPr txBox="1">
              <a:spLocks noChangeArrowheads="1"/>
            </p:cNvSpPr>
            <p:nvPr/>
          </p:nvSpPr>
          <p:spPr bwMode="auto">
            <a:xfrm>
              <a:off x="3648" y="254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94335" name="Text Box 63"/>
            <p:cNvSpPr txBox="1">
              <a:spLocks noChangeArrowheads="1"/>
            </p:cNvSpPr>
            <p:nvPr/>
          </p:nvSpPr>
          <p:spPr bwMode="auto">
            <a:xfrm>
              <a:off x="4512" y="254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</p:grpSp>
      <p:sp>
        <p:nvSpPr>
          <p:cNvPr id="694336" name="Rectangle 64"/>
          <p:cNvSpPr>
            <a:spLocks noChangeArrowheads="1"/>
          </p:cNvSpPr>
          <p:nvPr/>
        </p:nvSpPr>
        <p:spPr bwMode="auto">
          <a:xfrm>
            <a:off x="0" y="17526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8925" indent="-288925" algn="l" defTabSz="669925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Ranks</a:t>
            </a:r>
            <a:r>
              <a:rPr lang="en-US" sz="2000" b="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chemeClr val="tx1"/>
                </a:solidFill>
              </a:rPr>
              <a:t>Cartesian process coordinates </a:t>
            </a:r>
            <a:r>
              <a:rPr lang="en-US" sz="2000" b="0">
                <a:solidFill>
                  <a:schemeClr val="tx1"/>
                </a:solidFill>
              </a:rPr>
              <a:t>in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rgbClr val="0000FF"/>
                </a:solidFill>
              </a:rPr>
              <a:t>comm_cart</a:t>
            </a:r>
            <a:endParaRPr lang="en-US" sz="2000" b="0">
              <a:solidFill>
                <a:schemeClr val="tx1"/>
              </a:solidFill>
            </a:endParaRPr>
          </a:p>
          <a:p>
            <a:pPr marL="288925" indent="-288925" algn="l" defTabSz="669925">
              <a:spcBef>
                <a:spcPct val="20000"/>
              </a:spcBef>
              <a:buFontTx/>
              <a:buChar char="•"/>
            </a:pPr>
            <a:r>
              <a:rPr lang="en-US" sz="2000" b="0">
                <a:solidFill>
                  <a:schemeClr val="tx1"/>
                </a:solidFill>
              </a:rPr>
              <a:t>Ranks in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comm </a:t>
            </a:r>
            <a:r>
              <a:rPr lang="en-US" sz="2000" b="0">
                <a:solidFill>
                  <a:schemeClr val="tx1"/>
                </a:solidFill>
              </a:rPr>
              <a:t>and </a:t>
            </a:r>
            <a:r>
              <a:rPr lang="en-US" sz="2000">
                <a:solidFill>
                  <a:srgbClr val="0000FF"/>
                </a:solidFill>
              </a:rPr>
              <a:t>comm_cart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b="0">
                <a:solidFill>
                  <a:schemeClr val="tx1"/>
                </a:solidFill>
              </a:rPr>
              <a:t>may differ, if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u="sng">
                <a:solidFill>
                  <a:schemeClr val="tx1"/>
                </a:solidFill>
              </a:rPr>
              <a:t>reorder = 1 </a:t>
            </a:r>
            <a:r>
              <a:rPr lang="en-US" sz="2000" b="0" u="sng">
                <a:solidFill>
                  <a:schemeClr val="tx1"/>
                </a:solidFill>
              </a:rPr>
              <a:t>or</a:t>
            </a:r>
            <a:r>
              <a:rPr lang="en-US" sz="2000" u="sng">
                <a:solidFill>
                  <a:schemeClr val="tx1"/>
                </a:solidFill>
              </a:rPr>
              <a:t> .TRUE.</a:t>
            </a:r>
            <a:endParaRPr lang="en-US" sz="2000" b="0">
              <a:solidFill>
                <a:schemeClr val="tx1"/>
              </a:solidFill>
            </a:endParaRPr>
          </a:p>
          <a:p>
            <a:pPr marL="288925" indent="-288925" algn="l" defTabSz="669925">
              <a:spcBef>
                <a:spcPct val="20000"/>
              </a:spcBef>
              <a:buFontTx/>
              <a:buChar char="•"/>
            </a:pPr>
            <a:r>
              <a:rPr lang="en-US" sz="2000" b="0">
                <a:solidFill>
                  <a:schemeClr val="tx1"/>
                </a:solidFill>
              </a:rPr>
              <a:t>This reordering can allow MPI to optimize communications</a:t>
            </a:r>
          </a:p>
        </p:txBody>
      </p:sp>
      <p:sp>
        <p:nvSpPr>
          <p:cNvPr id="694337" name="Arc 65"/>
          <p:cNvSpPr>
            <a:spLocks/>
          </p:cNvSpPr>
          <p:nvPr/>
        </p:nvSpPr>
        <p:spPr bwMode="auto">
          <a:xfrm flipV="1">
            <a:off x="2514600" y="5943600"/>
            <a:ext cx="381000" cy="914400"/>
          </a:xfrm>
          <a:custGeom>
            <a:avLst/>
            <a:gdLst>
              <a:gd name="G0" fmla="+- 0 0 0"/>
              <a:gd name="G1" fmla="+- 19940 0 0"/>
              <a:gd name="G2" fmla="+- 21600 0 0"/>
              <a:gd name="T0" fmla="*/ 8304 w 21600"/>
              <a:gd name="T1" fmla="*/ 0 h 28783"/>
              <a:gd name="T2" fmla="*/ 19707 w 21600"/>
              <a:gd name="T3" fmla="*/ 28783 h 28783"/>
              <a:gd name="T4" fmla="*/ 0 w 21600"/>
              <a:gd name="T5" fmla="*/ 19940 h 28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783" fill="none" extrusionOk="0">
                <a:moveTo>
                  <a:pt x="8303" y="0"/>
                </a:moveTo>
                <a:cubicBezTo>
                  <a:pt x="16355" y="3352"/>
                  <a:pt x="21600" y="11218"/>
                  <a:pt x="21600" y="19940"/>
                </a:cubicBezTo>
                <a:cubicBezTo>
                  <a:pt x="21600" y="22988"/>
                  <a:pt x="20954" y="26001"/>
                  <a:pt x="19706" y="28782"/>
                </a:cubicBezTo>
              </a:path>
              <a:path w="21600" h="28783" stroke="0" extrusionOk="0">
                <a:moveTo>
                  <a:pt x="8303" y="0"/>
                </a:moveTo>
                <a:cubicBezTo>
                  <a:pt x="16355" y="3352"/>
                  <a:pt x="21600" y="11218"/>
                  <a:pt x="21600" y="19940"/>
                </a:cubicBezTo>
                <a:cubicBezTo>
                  <a:pt x="21600" y="22988"/>
                  <a:pt x="20954" y="26001"/>
                  <a:pt x="19706" y="28782"/>
                </a:cubicBezTo>
                <a:lnTo>
                  <a:pt x="0" y="1994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3B1D-487A-4555-8E75-BBE053C8DB8D}" type="slidenum">
              <a:rPr lang="en-US"/>
              <a:pPr/>
              <a:t>106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r>
              <a:rPr lang="en-US" sz="4000"/>
              <a:t>Cartesian Mapping Functions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88313" cy="4343400"/>
          </a:xfrm>
        </p:spPr>
        <p:txBody>
          <a:bodyPr rIns="36000"/>
          <a:lstStyle/>
          <a:p>
            <a:pPr lvl="1" defTabSz="901700">
              <a:lnSpc>
                <a:spcPct val="90000"/>
              </a:lnSpc>
              <a:buFontTx/>
              <a:buNone/>
              <a:tabLst>
                <a:tab pos="1244600" algn="l"/>
                <a:tab pos="3048000" algn="l"/>
                <a:tab pos="3429000" algn="l"/>
                <a:tab pos="3619500" algn="l"/>
                <a:tab pos="4191000" algn="l"/>
              </a:tabLst>
            </a:pPr>
            <a:r>
              <a:rPr lang="en-US" sz="2000"/>
              <a:t>          </a:t>
            </a:r>
            <a:r>
              <a:rPr lang="en-US" sz="2000">
                <a:cs typeface="Arial" charset="0"/>
              </a:rPr>
              <a:t>•  </a:t>
            </a:r>
            <a:r>
              <a:rPr lang="en-US" sz="2000"/>
              <a:t>Mapping </a:t>
            </a:r>
            <a:br>
              <a:rPr lang="en-US" sz="2000"/>
            </a:br>
            <a:r>
              <a:rPr lang="en-US" sz="2000"/>
              <a:t>	     ranks to </a:t>
            </a:r>
            <a:br>
              <a:rPr lang="en-US" sz="2000"/>
            </a:br>
            <a:r>
              <a:rPr lang="en-US" sz="2000"/>
              <a:t>	     process grid coordinates</a:t>
            </a:r>
          </a:p>
          <a:p>
            <a:pPr defTabSz="901700">
              <a:lnSpc>
                <a:spcPct val="90000"/>
              </a:lnSpc>
              <a:tabLst>
                <a:tab pos="1244600" algn="l"/>
                <a:tab pos="3048000" algn="l"/>
                <a:tab pos="3429000" algn="l"/>
                <a:tab pos="3619500" algn="l"/>
                <a:tab pos="4191000" algn="l"/>
              </a:tabLst>
            </a:pPr>
            <a:endParaRPr lang="en-US" sz="2400"/>
          </a:p>
          <a:p>
            <a:pPr defTabSz="901700">
              <a:lnSpc>
                <a:spcPct val="90000"/>
              </a:lnSpc>
              <a:tabLst>
                <a:tab pos="1244600" algn="l"/>
                <a:tab pos="3048000" algn="l"/>
                <a:tab pos="3429000" algn="l"/>
                <a:tab pos="3619500" algn="l"/>
                <a:tab pos="4191000" algn="l"/>
              </a:tabLst>
            </a:pPr>
            <a:r>
              <a:rPr lang="en-US" sz="2400"/>
              <a:t>C: int MPI_Cart_coords(	MPI_Comm comm_cart,</a:t>
            </a:r>
          </a:p>
          <a:p>
            <a:pPr lvl="1" defTabSz="901700">
              <a:lnSpc>
                <a:spcPct val="90000"/>
              </a:lnSpc>
              <a:buFontTx/>
              <a:buNone/>
              <a:tabLst>
                <a:tab pos="1244600" algn="l"/>
                <a:tab pos="3048000" algn="l"/>
                <a:tab pos="3429000" algn="l"/>
                <a:tab pos="3619500" algn="l"/>
                <a:tab pos="4191000" algn="l"/>
              </a:tabLst>
            </a:pPr>
            <a:r>
              <a:rPr lang="en-US" sz="2000"/>
              <a:t>				int rank, int maxdims, int *</a:t>
            </a:r>
            <a:r>
              <a:rPr lang="en-US" sz="2000" i="1">
                <a:solidFill>
                  <a:srgbClr val="000099"/>
                </a:solidFill>
              </a:rPr>
              <a:t>coords</a:t>
            </a:r>
            <a:r>
              <a:rPr lang="en-US" sz="2000"/>
              <a:t>)</a:t>
            </a:r>
          </a:p>
          <a:p>
            <a:pPr defTabSz="901700">
              <a:lnSpc>
                <a:spcPct val="90000"/>
              </a:lnSpc>
              <a:spcBef>
                <a:spcPct val="100000"/>
              </a:spcBef>
              <a:tabLst>
                <a:tab pos="1244600" algn="l"/>
                <a:tab pos="3048000" algn="l"/>
                <a:tab pos="3429000" algn="l"/>
                <a:tab pos="3619500" algn="l"/>
                <a:tab pos="4191000" algn="l"/>
              </a:tabLst>
            </a:pPr>
            <a:r>
              <a:rPr lang="en-US" sz="2400"/>
              <a:t>Fortran: MPI_CART_COORDS(COMM_CART, RANK, </a:t>
            </a:r>
            <a:br>
              <a:rPr lang="en-US" sz="2400"/>
            </a:br>
            <a:r>
              <a:rPr lang="en-US" sz="2400"/>
              <a:t>				MAXDIMS, </a:t>
            </a:r>
            <a:r>
              <a:rPr lang="en-US" sz="2400" i="1">
                <a:solidFill>
                  <a:srgbClr val="000099"/>
                </a:solidFill>
              </a:rPr>
              <a:t>COORDS</a:t>
            </a:r>
            <a:r>
              <a:rPr lang="en-US" sz="2400"/>
              <a:t>, </a:t>
            </a:r>
            <a:r>
              <a:rPr lang="en-US" sz="2400" i="1">
                <a:solidFill>
                  <a:srgbClr val="000099"/>
                </a:solidFill>
              </a:rPr>
              <a:t>IERROR</a:t>
            </a:r>
            <a:r>
              <a:rPr lang="en-US" sz="2400"/>
              <a:t>)</a:t>
            </a:r>
          </a:p>
          <a:p>
            <a:pPr defTabSz="901700">
              <a:lnSpc>
                <a:spcPct val="90000"/>
              </a:lnSpc>
              <a:buFontTx/>
              <a:buNone/>
              <a:tabLst>
                <a:tab pos="1244600" algn="l"/>
                <a:tab pos="3048000" algn="l"/>
                <a:tab pos="3429000" algn="l"/>
                <a:tab pos="3619500" algn="l"/>
                <a:tab pos="4191000" algn="l"/>
              </a:tabLst>
            </a:pPr>
            <a:r>
              <a:rPr lang="en-US" sz="2400"/>
              <a:t>		  INTEGER	COMM_CART, RANK</a:t>
            </a:r>
            <a:br>
              <a:rPr lang="en-US" sz="2400"/>
            </a:br>
            <a:r>
              <a:rPr lang="en-US" sz="2400"/>
              <a:t>	  INTEGER	MAXDIMS, COORDS(*), IERROR</a:t>
            </a:r>
          </a:p>
        </p:txBody>
      </p:sp>
      <p:grpSp>
        <p:nvGrpSpPr>
          <p:cNvPr id="695300" name="Group 4"/>
          <p:cNvGrpSpPr>
            <a:grpSpLocks/>
          </p:cNvGrpSpPr>
          <p:nvPr/>
        </p:nvGrpSpPr>
        <p:grpSpPr bwMode="auto">
          <a:xfrm>
            <a:off x="914400" y="2057400"/>
            <a:ext cx="762000" cy="762000"/>
            <a:chOff x="816" y="1152"/>
            <a:chExt cx="480" cy="480"/>
          </a:xfrm>
        </p:grpSpPr>
        <p:sp>
          <p:nvSpPr>
            <p:cNvPr id="695301" name="Oval 5"/>
            <p:cNvSpPr>
              <a:spLocks noChangeArrowheads="1"/>
            </p:cNvSpPr>
            <p:nvPr/>
          </p:nvSpPr>
          <p:spPr bwMode="auto">
            <a:xfrm>
              <a:off x="816" y="1152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5302" name="Text Box 6"/>
            <p:cNvSpPr txBox="1">
              <a:spLocks noChangeArrowheads="1"/>
            </p:cNvSpPr>
            <p:nvPr/>
          </p:nvSpPr>
          <p:spPr bwMode="auto">
            <a:xfrm>
              <a:off x="908" y="1200"/>
              <a:ext cx="296" cy="3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7</a:t>
              </a:r>
            </a:p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(2,1)</a:t>
              </a: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695303" name="Arc 7"/>
          <p:cNvSpPr>
            <a:spLocks/>
          </p:cNvSpPr>
          <p:nvPr/>
        </p:nvSpPr>
        <p:spPr bwMode="auto">
          <a:xfrm flipH="1">
            <a:off x="533400" y="2209800"/>
            <a:ext cx="592138" cy="303213"/>
          </a:xfrm>
          <a:custGeom>
            <a:avLst/>
            <a:gdLst>
              <a:gd name="G0" fmla="+- 3147 0 0"/>
              <a:gd name="G1" fmla="+- 21600 0 0"/>
              <a:gd name="G2" fmla="+- 21600 0 0"/>
              <a:gd name="T0" fmla="*/ 0 w 24747"/>
              <a:gd name="T1" fmla="*/ 230 h 43199"/>
              <a:gd name="T2" fmla="*/ 3398 w 24747"/>
              <a:gd name="T3" fmla="*/ 43199 h 43199"/>
              <a:gd name="T4" fmla="*/ 3147 w 24747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47" h="43199" fill="none" extrusionOk="0">
                <a:moveTo>
                  <a:pt x="0" y="230"/>
                </a:moveTo>
                <a:cubicBezTo>
                  <a:pt x="1042" y="77"/>
                  <a:pt x="2093" y="-1"/>
                  <a:pt x="3147" y="0"/>
                </a:cubicBezTo>
                <a:cubicBezTo>
                  <a:pt x="15076" y="0"/>
                  <a:pt x="24747" y="9670"/>
                  <a:pt x="24747" y="21600"/>
                </a:cubicBezTo>
                <a:cubicBezTo>
                  <a:pt x="24747" y="33431"/>
                  <a:pt x="15228" y="43061"/>
                  <a:pt x="3397" y="43198"/>
                </a:cubicBezTo>
              </a:path>
              <a:path w="24747" h="43199" stroke="0" extrusionOk="0">
                <a:moveTo>
                  <a:pt x="0" y="230"/>
                </a:moveTo>
                <a:cubicBezTo>
                  <a:pt x="1042" y="77"/>
                  <a:pt x="2093" y="-1"/>
                  <a:pt x="3147" y="0"/>
                </a:cubicBezTo>
                <a:cubicBezTo>
                  <a:pt x="15076" y="0"/>
                  <a:pt x="24747" y="9670"/>
                  <a:pt x="24747" y="21600"/>
                </a:cubicBezTo>
                <a:cubicBezTo>
                  <a:pt x="24747" y="33431"/>
                  <a:pt x="15228" y="43061"/>
                  <a:pt x="3397" y="43198"/>
                </a:cubicBezTo>
                <a:lnTo>
                  <a:pt x="3147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5304" name="Line 8"/>
          <p:cNvSpPr>
            <a:spLocks noChangeShapeType="1"/>
          </p:cNvSpPr>
          <p:nvPr/>
        </p:nvSpPr>
        <p:spPr bwMode="auto">
          <a:xfrm>
            <a:off x="2203450" y="1536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5305" name="Line 9"/>
          <p:cNvSpPr>
            <a:spLocks noChangeShapeType="1"/>
          </p:cNvSpPr>
          <p:nvPr/>
        </p:nvSpPr>
        <p:spPr bwMode="auto">
          <a:xfrm>
            <a:off x="2279650" y="18002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AC1B-3BFE-4FFB-951E-53C30A68BE38}" type="slidenum">
              <a:rPr lang="en-US"/>
              <a:pPr/>
              <a:t>107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Mapping Functions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8088313" cy="3962400"/>
          </a:xfrm>
        </p:spPr>
        <p:txBody>
          <a:bodyPr rIns="36000"/>
          <a:lstStyle/>
          <a:p>
            <a:pPr defTabSz="901700">
              <a:lnSpc>
                <a:spcPct val="90000"/>
              </a:lnSpc>
              <a:tabLst>
                <a:tab pos="1244600" algn="l"/>
                <a:tab pos="3238500" algn="l"/>
                <a:tab pos="4191000" algn="l"/>
                <a:tab pos="4381500" algn="l"/>
              </a:tabLst>
            </a:pPr>
            <a:r>
              <a:rPr lang="en-US" sz="2800"/>
              <a:t>Mapping process grid coordinates to ranks</a:t>
            </a:r>
          </a:p>
          <a:p>
            <a:pPr defTabSz="901700">
              <a:lnSpc>
                <a:spcPct val="90000"/>
              </a:lnSpc>
              <a:tabLst>
                <a:tab pos="1244600" algn="l"/>
                <a:tab pos="3238500" algn="l"/>
                <a:tab pos="4191000" algn="l"/>
                <a:tab pos="4381500" algn="l"/>
              </a:tabLst>
            </a:pPr>
            <a:endParaRPr lang="en-US" sz="2800"/>
          </a:p>
          <a:p>
            <a:pPr defTabSz="901700">
              <a:lnSpc>
                <a:spcPct val="90000"/>
              </a:lnSpc>
              <a:tabLst>
                <a:tab pos="1244600" algn="l"/>
                <a:tab pos="3238500" algn="l"/>
                <a:tab pos="4191000" algn="l"/>
                <a:tab pos="4381500" algn="l"/>
              </a:tabLst>
            </a:pPr>
            <a:r>
              <a:rPr lang="en-US" sz="2800"/>
              <a:t>C: int MPI_Cart_rank(MPI_Comm comm_cart,</a:t>
            </a:r>
          </a:p>
          <a:p>
            <a:pPr lvl="1" defTabSz="901700">
              <a:lnSpc>
                <a:spcPct val="90000"/>
              </a:lnSpc>
              <a:buFontTx/>
              <a:buNone/>
              <a:tabLst>
                <a:tab pos="1244600" algn="l"/>
                <a:tab pos="3238500" algn="l"/>
                <a:tab pos="4191000" algn="l"/>
                <a:tab pos="4381500" algn="l"/>
              </a:tabLst>
            </a:pPr>
            <a:r>
              <a:rPr lang="en-US" sz="2400"/>
              <a:t>			int *coords, int *</a:t>
            </a:r>
            <a:r>
              <a:rPr lang="en-US" sz="2400" i="1">
                <a:solidFill>
                  <a:srgbClr val="000099"/>
                </a:solidFill>
              </a:rPr>
              <a:t>rank</a:t>
            </a:r>
            <a:r>
              <a:rPr lang="en-US" sz="2400"/>
              <a:t>)</a:t>
            </a:r>
          </a:p>
          <a:p>
            <a:pPr defTabSz="901700">
              <a:lnSpc>
                <a:spcPct val="90000"/>
              </a:lnSpc>
              <a:spcBef>
                <a:spcPct val="100000"/>
              </a:spcBef>
              <a:tabLst>
                <a:tab pos="1244600" algn="l"/>
                <a:tab pos="3238500" algn="l"/>
                <a:tab pos="4191000" algn="l"/>
                <a:tab pos="4381500" algn="l"/>
              </a:tabLst>
            </a:pPr>
            <a:r>
              <a:rPr lang="en-US" sz="2800"/>
              <a:t>Fortran: MPI_CART_RANK(COMM_CART, 			COORDS, </a:t>
            </a:r>
            <a:r>
              <a:rPr lang="en-US" sz="2800" i="1">
                <a:solidFill>
                  <a:srgbClr val="000099"/>
                </a:solidFill>
              </a:rPr>
              <a:t>RANK</a:t>
            </a:r>
            <a:r>
              <a:rPr lang="en-US" sz="2800"/>
              <a:t>, </a:t>
            </a:r>
            <a:r>
              <a:rPr lang="en-US" sz="2800" i="1">
                <a:solidFill>
                  <a:srgbClr val="000099"/>
                </a:solidFill>
              </a:rPr>
              <a:t>IERROR</a:t>
            </a:r>
            <a:r>
              <a:rPr lang="en-US" sz="2800"/>
              <a:t>)</a:t>
            </a:r>
          </a:p>
          <a:p>
            <a:pPr defTabSz="901700">
              <a:lnSpc>
                <a:spcPct val="90000"/>
              </a:lnSpc>
              <a:buFontTx/>
              <a:buNone/>
              <a:tabLst>
                <a:tab pos="1244600" algn="l"/>
                <a:tab pos="3238500" algn="l"/>
                <a:tab pos="4191000" algn="l"/>
                <a:tab pos="4381500" algn="l"/>
              </a:tabLst>
            </a:pPr>
            <a:r>
              <a:rPr lang="en-US" sz="2800"/>
              <a:t>		INTEGER	COMM_CART, COORDS(*)</a:t>
            </a:r>
            <a:br>
              <a:rPr lang="en-US" sz="2800"/>
            </a:br>
            <a:r>
              <a:rPr lang="en-US" sz="2800"/>
              <a:t>	INTEGER	RANK, IERROR</a:t>
            </a:r>
          </a:p>
        </p:txBody>
      </p:sp>
      <p:grpSp>
        <p:nvGrpSpPr>
          <p:cNvPr id="696324" name="Group 4"/>
          <p:cNvGrpSpPr>
            <a:grpSpLocks/>
          </p:cNvGrpSpPr>
          <p:nvPr/>
        </p:nvGrpSpPr>
        <p:grpSpPr bwMode="auto">
          <a:xfrm>
            <a:off x="7391400" y="2514600"/>
            <a:ext cx="762000" cy="762000"/>
            <a:chOff x="816" y="1152"/>
            <a:chExt cx="480" cy="480"/>
          </a:xfrm>
        </p:grpSpPr>
        <p:sp>
          <p:nvSpPr>
            <p:cNvPr id="696325" name="Oval 5"/>
            <p:cNvSpPr>
              <a:spLocks noChangeArrowheads="1"/>
            </p:cNvSpPr>
            <p:nvPr/>
          </p:nvSpPr>
          <p:spPr bwMode="auto">
            <a:xfrm>
              <a:off x="816" y="1152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6326" name="Text Box 6"/>
            <p:cNvSpPr txBox="1">
              <a:spLocks noChangeArrowheads="1"/>
            </p:cNvSpPr>
            <p:nvPr/>
          </p:nvSpPr>
          <p:spPr bwMode="auto">
            <a:xfrm>
              <a:off x="908" y="1200"/>
              <a:ext cx="296" cy="3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7</a:t>
              </a:r>
            </a:p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(2,1)</a:t>
              </a: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696327" name="Arc 7"/>
          <p:cNvSpPr>
            <a:spLocks/>
          </p:cNvSpPr>
          <p:nvPr/>
        </p:nvSpPr>
        <p:spPr bwMode="auto">
          <a:xfrm>
            <a:off x="7924800" y="2743200"/>
            <a:ext cx="579438" cy="303213"/>
          </a:xfrm>
          <a:custGeom>
            <a:avLst/>
            <a:gdLst>
              <a:gd name="G0" fmla="+- 3563 0 0"/>
              <a:gd name="G1" fmla="+- 21600 0 0"/>
              <a:gd name="G2" fmla="+- 21600 0 0"/>
              <a:gd name="T0" fmla="*/ 0 w 25163"/>
              <a:gd name="T1" fmla="*/ 296 h 43177"/>
              <a:gd name="T2" fmla="*/ 4565 w 25163"/>
              <a:gd name="T3" fmla="*/ 43177 h 43177"/>
              <a:gd name="T4" fmla="*/ 3563 w 25163"/>
              <a:gd name="T5" fmla="*/ 21600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3" h="43177" fill="none" extrusionOk="0">
                <a:moveTo>
                  <a:pt x="-1" y="295"/>
                </a:moveTo>
                <a:cubicBezTo>
                  <a:pt x="1177" y="98"/>
                  <a:pt x="2369" y="-1"/>
                  <a:pt x="3563" y="0"/>
                </a:cubicBezTo>
                <a:cubicBezTo>
                  <a:pt x="15492" y="0"/>
                  <a:pt x="25163" y="9670"/>
                  <a:pt x="25163" y="21600"/>
                </a:cubicBezTo>
                <a:cubicBezTo>
                  <a:pt x="25163" y="33139"/>
                  <a:pt x="16092" y="42641"/>
                  <a:pt x="4564" y="43176"/>
                </a:cubicBezTo>
              </a:path>
              <a:path w="25163" h="43177" stroke="0" extrusionOk="0">
                <a:moveTo>
                  <a:pt x="-1" y="295"/>
                </a:moveTo>
                <a:cubicBezTo>
                  <a:pt x="1177" y="98"/>
                  <a:pt x="2369" y="-1"/>
                  <a:pt x="3563" y="0"/>
                </a:cubicBezTo>
                <a:cubicBezTo>
                  <a:pt x="15492" y="0"/>
                  <a:pt x="25163" y="9670"/>
                  <a:pt x="25163" y="21600"/>
                </a:cubicBezTo>
                <a:cubicBezTo>
                  <a:pt x="25163" y="33139"/>
                  <a:pt x="16092" y="42641"/>
                  <a:pt x="4564" y="43176"/>
                </a:cubicBezTo>
                <a:lnTo>
                  <a:pt x="3563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BA19-87FD-4FCB-ACD6-07E951428C3A}" type="slidenum">
              <a:rPr lang="en-US"/>
              <a:pPr/>
              <a:t>108</a:t>
            </a:fld>
            <a:endParaRPr lang="en-US"/>
          </a:p>
        </p:txBody>
      </p:sp>
      <p:sp>
        <p:nvSpPr>
          <p:cNvPr id="697346" name="Oval 2"/>
          <p:cNvSpPr>
            <a:spLocks noChangeArrowheads="1"/>
          </p:cNvSpPr>
          <p:nvPr/>
        </p:nvSpPr>
        <p:spPr bwMode="auto">
          <a:xfrm>
            <a:off x="1447800" y="34290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7347" name="Oval 3"/>
          <p:cNvSpPr>
            <a:spLocks noChangeArrowheads="1"/>
          </p:cNvSpPr>
          <p:nvPr/>
        </p:nvSpPr>
        <p:spPr bwMode="auto">
          <a:xfrm>
            <a:off x="1447800" y="22098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7348" name="Oval 4"/>
          <p:cNvSpPr>
            <a:spLocks noChangeArrowheads="1"/>
          </p:cNvSpPr>
          <p:nvPr/>
        </p:nvSpPr>
        <p:spPr bwMode="auto">
          <a:xfrm>
            <a:off x="1447800" y="45720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7349" name="Line 5"/>
          <p:cNvSpPr>
            <a:spLocks noChangeShapeType="1"/>
          </p:cNvSpPr>
          <p:nvPr/>
        </p:nvSpPr>
        <p:spPr bwMode="auto">
          <a:xfrm>
            <a:off x="22860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7350" name="Line 6"/>
          <p:cNvSpPr>
            <a:spLocks noChangeShapeType="1"/>
          </p:cNvSpPr>
          <p:nvPr/>
        </p:nvSpPr>
        <p:spPr bwMode="auto">
          <a:xfrm>
            <a:off x="36576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50292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64008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735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sz="4000"/>
              <a:t>Own coordinates</a:t>
            </a:r>
          </a:p>
        </p:txBody>
      </p:sp>
      <p:sp>
        <p:nvSpPr>
          <p:cNvPr id="6973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5105400"/>
            <a:ext cx="8915400" cy="1447800"/>
          </a:xfrm>
        </p:spPr>
        <p:txBody>
          <a:bodyPr/>
          <a:lstStyle/>
          <a:p>
            <a:pPr marL="288925" indent="-288925" defTabSz="669925">
              <a:lnSpc>
                <a:spcPct val="90000"/>
              </a:lnSpc>
            </a:pPr>
            <a:r>
              <a:rPr lang="en-US" sz="2400"/>
              <a:t>Each process gets its own coordinates with</a:t>
            </a:r>
            <a:br>
              <a:rPr lang="en-US" sz="2400"/>
            </a:br>
            <a:r>
              <a:rPr lang="en-US" sz="2400"/>
              <a:t>MPI_Comm_rank(comm_cart, </a:t>
            </a:r>
            <a:r>
              <a:rPr lang="en-US" sz="2400" b="1" i="1">
                <a:solidFill>
                  <a:srgbClr val="000099"/>
                </a:solidFill>
              </a:rPr>
              <a:t>my_rank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 i="1">
                <a:solidFill>
                  <a:schemeClr val="bg2"/>
                </a:solidFill>
              </a:rPr>
              <a:t>ierror</a:t>
            </a:r>
            <a:r>
              <a:rPr lang="en-US" sz="2400"/>
              <a:t>) </a:t>
            </a:r>
            <a:br>
              <a:rPr lang="en-US" sz="2400"/>
            </a:br>
            <a:r>
              <a:rPr lang="en-US" sz="2400"/>
              <a:t>MPI_Cart_coords(comm_cart, </a:t>
            </a:r>
            <a:r>
              <a:rPr lang="en-US" sz="2400" b="1"/>
              <a:t>my_rank</a:t>
            </a:r>
            <a:r>
              <a:rPr lang="en-US" sz="2400"/>
              <a:t>, maxdims, </a:t>
            </a:r>
            <a:r>
              <a:rPr lang="en-US" sz="2400" b="1" i="1">
                <a:solidFill>
                  <a:srgbClr val="000099"/>
                </a:solidFill>
              </a:rPr>
              <a:t>my_coords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 i="1">
                <a:solidFill>
                  <a:schemeClr val="bg2"/>
                </a:solidFill>
              </a:rPr>
              <a:t>ierror</a:t>
            </a:r>
            <a:r>
              <a:rPr lang="en-US" sz="2400"/>
              <a:t>)</a:t>
            </a:r>
          </a:p>
        </p:txBody>
      </p:sp>
      <p:grpSp>
        <p:nvGrpSpPr>
          <p:cNvPr id="697355" name="Group 11"/>
          <p:cNvGrpSpPr>
            <a:grpSpLocks/>
          </p:cNvGrpSpPr>
          <p:nvPr/>
        </p:nvGrpSpPr>
        <p:grpSpPr bwMode="auto">
          <a:xfrm>
            <a:off x="1905000" y="1828800"/>
            <a:ext cx="4876800" cy="762000"/>
            <a:chOff x="1536" y="1344"/>
            <a:chExt cx="3072" cy="480"/>
          </a:xfrm>
        </p:grpSpPr>
        <p:grpSp>
          <p:nvGrpSpPr>
            <p:cNvPr id="697356" name="Group 12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7357" name="Oval 13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58" name="Text Box 14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59" name="Group 15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7360" name="Oval 16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61" name="Text Box 17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62" name="Group 18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7363" name="Oval 19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64" name="Text Box 20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6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65" name="Group 21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7366" name="Oval 22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67" name="Text Box 23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9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97368" name="Group 24"/>
          <p:cNvGrpSpPr>
            <a:grpSpLocks/>
          </p:cNvGrpSpPr>
          <p:nvPr/>
        </p:nvGrpSpPr>
        <p:grpSpPr bwMode="auto">
          <a:xfrm>
            <a:off x="1905000" y="3048000"/>
            <a:ext cx="4876800" cy="762000"/>
            <a:chOff x="1536" y="1344"/>
            <a:chExt cx="3072" cy="480"/>
          </a:xfrm>
        </p:grpSpPr>
        <p:grpSp>
          <p:nvGrpSpPr>
            <p:cNvPr id="697369" name="Group 25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7370" name="Oval 26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71" name="Text Box 27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72" name="Group 28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7373" name="Oval 29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74" name="Text Box 30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4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75" name="Group 31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7376" name="Oval 32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77" name="Text Box 33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7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78" name="Group 34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7379" name="Oval 35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80" name="Text Box 36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10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97381" name="Group 37"/>
          <p:cNvGrpSpPr>
            <a:grpSpLocks/>
          </p:cNvGrpSpPr>
          <p:nvPr/>
        </p:nvGrpSpPr>
        <p:grpSpPr bwMode="auto">
          <a:xfrm>
            <a:off x="1905000" y="4191000"/>
            <a:ext cx="4876800" cy="762000"/>
            <a:chOff x="1536" y="1344"/>
            <a:chExt cx="3072" cy="480"/>
          </a:xfrm>
        </p:grpSpPr>
        <p:grpSp>
          <p:nvGrpSpPr>
            <p:cNvPr id="697382" name="Group 38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7383" name="Oval 39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84" name="Text Box 40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85" name="Group 41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7386" name="Oval 42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87" name="Text Box 43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5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88" name="Group 44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7389" name="Oval 45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90" name="Text Box 46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8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7391" name="Group 47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7392" name="Oval 48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7393" name="Text Box 49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11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97394" name="Group 50"/>
          <p:cNvGrpSpPr>
            <a:grpSpLocks/>
          </p:cNvGrpSpPr>
          <p:nvPr/>
        </p:nvGrpSpPr>
        <p:grpSpPr bwMode="auto">
          <a:xfrm>
            <a:off x="4268788" y="3276600"/>
            <a:ext cx="1524000" cy="304800"/>
            <a:chOff x="3025" y="2015"/>
            <a:chExt cx="960" cy="241"/>
          </a:xfrm>
        </p:grpSpPr>
        <p:sp>
          <p:nvSpPr>
            <p:cNvPr id="697395" name="Arc 51"/>
            <p:cNvSpPr>
              <a:spLocks/>
            </p:cNvSpPr>
            <p:nvPr/>
          </p:nvSpPr>
          <p:spPr bwMode="auto">
            <a:xfrm flipH="1">
              <a:off x="3025" y="2015"/>
              <a:ext cx="373" cy="240"/>
            </a:xfrm>
            <a:custGeom>
              <a:avLst/>
              <a:gdLst>
                <a:gd name="G0" fmla="+- 3147 0 0"/>
                <a:gd name="G1" fmla="+- 21600 0 0"/>
                <a:gd name="G2" fmla="+- 21600 0 0"/>
                <a:gd name="T0" fmla="*/ 0 w 24747"/>
                <a:gd name="T1" fmla="*/ 230 h 43199"/>
                <a:gd name="T2" fmla="*/ 3398 w 24747"/>
                <a:gd name="T3" fmla="*/ 43199 h 43199"/>
                <a:gd name="T4" fmla="*/ 3147 w 24747"/>
                <a:gd name="T5" fmla="*/ 21600 h 4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47" h="43199" fill="none" extrusionOk="0">
                  <a:moveTo>
                    <a:pt x="0" y="230"/>
                  </a:moveTo>
                  <a:cubicBezTo>
                    <a:pt x="1042" y="77"/>
                    <a:pt x="2093" y="-1"/>
                    <a:pt x="3147" y="0"/>
                  </a:cubicBezTo>
                  <a:cubicBezTo>
                    <a:pt x="15076" y="0"/>
                    <a:pt x="24747" y="9670"/>
                    <a:pt x="24747" y="21600"/>
                  </a:cubicBezTo>
                  <a:cubicBezTo>
                    <a:pt x="24747" y="33431"/>
                    <a:pt x="15228" y="43061"/>
                    <a:pt x="3397" y="43198"/>
                  </a:cubicBezTo>
                </a:path>
                <a:path w="24747" h="43199" stroke="0" extrusionOk="0">
                  <a:moveTo>
                    <a:pt x="0" y="230"/>
                  </a:moveTo>
                  <a:cubicBezTo>
                    <a:pt x="1042" y="77"/>
                    <a:pt x="2093" y="-1"/>
                    <a:pt x="3147" y="0"/>
                  </a:cubicBezTo>
                  <a:cubicBezTo>
                    <a:pt x="15076" y="0"/>
                    <a:pt x="24747" y="9670"/>
                    <a:pt x="24747" y="21600"/>
                  </a:cubicBezTo>
                  <a:cubicBezTo>
                    <a:pt x="24747" y="33431"/>
                    <a:pt x="15228" y="43061"/>
                    <a:pt x="3397" y="43198"/>
                  </a:cubicBezTo>
                  <a:lnTo>
                    <a:pt x="314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97396" name="Arc 52"/>
            <p:cNvSpPr>
              <a:spLocks/>
            </p:cNvSpPr>
            <p:nvPr/>
          </p:nvSpPr>
          <p:spPr bwMode="auto">
            <a:xfrm>
              <a:off x="3620" y="2016"/>
              <a:ext cx="365" cy="240"/>
            </a:xfrm>
            <a:custGeom>
              <a:avLst/>
              <a:gdLst>
                <a:gd name="G0" fmla="+- 3563 0 0"/>
                <a:gd name="G1" fmla="+- 21600 0 0"/>
                <a:gd name="G2" fmla="+- 21600 0 0"/>
                <a:gd name="T0" fmla="*/ 0 w 25163"/>
                <a:gd name="T1" fmla="*/ 296 h 43177"/>
                <a:gd name="T2" fmla="*/ 4565 w 25163"/>
                <a:gd name="T3" fmla="*/ 43177 h 43177"/>
                <a:gd name="T4" fmla="*/ 3563 w 25163"/>
                <a:gd name="T5" fmla="*/ 21600 h 4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63" h="43177" fill="none" extrusionOk="0">
                  <a:moveTo>
                    <a:pt x="-1" y="295"/>
                  </a:moveTo>
                  <a:cubicBezTo>
                    <a:pt x="1177" y="98"/>
                    <a:pt x="2369" y="-1"/>
                    <a:pt x="3563" y="0"/>
                  </a:cubicBezTo>
                  <a:cubicBezTo>
                    <a:pt x="15492" y="0"/>
                    <a:pt x="25163" y="9670"/>
                    <a:pt x="25163" y="21600"/>
                  </a:cubicBezTo>
                  <a:cubicBezTo>
                    <a:pt x="25163" y="33139"/>
                    <a:pt x="16092" y="42641"/>
                    <a:pt x="4564" y="43176"/>
                  </a:cubicBezTo>
                </a:path>
                <a:path w="25163" h="43177" stroke="0" extrusionOk="0">
                  <a:moveTo>
                    <a:pt x="-1" y="295"/>
                  </a:moveTo>
                  <a:cubicBezTo>
                    <a:pt x="1177" y="98"/>
                    <a:pt x="2369" y="-1"/>
                    <a:pt x="3563" y="0"/>
                  </a:cubicBezTo>
                  <a:cubicBezTo>
                    <a:pt x="15492" y="0"/>
                    <a:pt x="25163" y="9670"/>
                    <a:pt x="25163" y="21600"/>
                  </a:cubicBezTo>
                  <a:cubicBezTo>
                    <a:pt x="25163" y="33139"/>
                    <a:pt x="16092" y="42641"/>
                    <a:pt x="4564" y="43176"/>
                  </a:cubicBezTo>
                  <a:lnTo>
                    <a:pt x="3563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97397" name="AutoShape 53"/>
          <p:cNvSpPr>
            <a:spLocks noChangeArrowheads="1"/>
          </p:cNvSpPr>
          <p:nvPr/>
        </p:nvSpPr>
        <p:spPr bwMode="auto">
          <a:xfrm>
            <a:off x="5791200" y="2438400"/>
            <a:ext cx="2438400" cy="609600"/>
          </a:xfrm>
          <a:prstGeom prst="wedgeRectCallout">
            <a:avLst>
              <a:gd name="adj1" fmla="val -51236"/>
              <a:gd name="adj2" fmla="val 92449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MPI_Cart_rank</a:t>
            </a:r>
          </a:p>
        </p:txBody>
      </p:sp>
      <p:sp>
        <p:nvSpPr>
          <p:cNvPr id="697398" name="AutoShape 54"/>
          <p:cNvSpPr>
            <a:spLocks noChangeArrowheads="1"/>
          </p:cNvSpPr>
          <p:nvPr/>
        </p:nvSpPr>
        <p:spPr bwMode="auto">
          <a:xfrm>
            <a:off x="1219200" y="3810000"/>
            <a:ext cx="2743200" cy="609600"/>
          </a:xfrm>
          <a:prstGeom prst="wedgeRectCallout">
            <a:avLst>
              <a:gd name="adj1" fmla="val 61690"/>
              <a:gd name="adj2" fmla="val -92449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MPI_Cart_coords</a:t>
            </a:r>
          </a:p>
        </p:txBody>
      </p:sp>
      <p:sp>
        <p:nvSpPr>
          <p:cNvPr id="697399" name="Line 55"/>
          <p:cNvSpPr>
            <a:spLocks noChangeShapeType="1"/>
          </p:cNvSpPr>
          <p:nvPr/>
        </p:nvSpPr>
        <p:spPr bwMode="auto">
          <a:xfrm>
            <a:off x="49530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B2AC-D1BA-4539-AC88-F65E458A3C1B}" type="slidenum">
              <a:rPr lang="en-US"/>
              <a:pPr/>
              <a:t>109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533400"/>
          </a:xfrm>
        </p:spPr>
        <p:txBody>
          <a:bodyPr/>
          <a:lstStyle/>
          <a:p>
            <a:r>
              <a:rPr lang="en-US" sz="4000"/>
              <a:t>Cartesian Mapping Functions???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088313" cy="4343400"/>
          </a:xfrm>
        </p:spPr>
        <p:txBody>
          <a:bodyPr rIns="36000"/>
          <a:lstStyle/>
          <a:p>
            <a:pPr defTabSz="901700">
              <a:lnSpc>
                <a:spcPct val="80000"/>
              </a:lnSpc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r>
              <a:rPr lang="en-US" sz="1800"/>
              <a:t>Computing ranks of neighboring processes</a:t>
            </a:r>
          </a:p>
          <a:p>
            <a:pPr defTabSz="901700">
              <a:lnSpc>
                <a:spcPct val="80000"/>
              </a:lnSpc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endParaRPr lang="en-US" sz="1800"/>
          </a:p>
          <a:p>
            <a:pPr defTabSz="901700">
              <a:lnSpc>
                <a:spcPct val="80000"/>
              </a:lnSpc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r>
              <a:rPr lang="en-US" sz="1800"/>
              <a:t>C:	int MPI_Cart_shift(	MPI_Comm comm_cart, int direction, int disp,</a:t>
            </a:r>
            <a:br>
              <a:rPr lang="en-US" sz="1800"/>
            </a:br>
            <a:r>
              <a:rPr lang="en-US" sz="1800"/>
              <a:t>		int *</a:t>
            </a:r>
            <a:r>
              <a:rPr lang="en-US" sz="1800" i="1">
                <a:solidFill>
                  <a:srgbClr val="000099"/>
                </a:solidFill>
              </a:rPr>
              <a:t>rank_prev</a:t>
            </a:r>
            <a:r>
              <a:rPr lang="en-US" sz="1800"/>
              <a:t>, int *</a:t>
            </a:r>
            <a:r>
              <a:rPr lang="en-US" sz="1800" i="1">
                <a:solidFill>
                  <a:srgbClr val="000099"/>
                </a:solidFill>
              </a:rPr>
              <a:t>rank_next</a:t>
            </a:r>
            <a:r>
              <a:rPr lang="en-US" sz="1800"/>
              <a:t>)</a:t>
            </a:r>
          </a:p>
          <a:p>
            <a:pPr defTabSz="901700">
              <a:lnSpc>
                <a:spcPct val="80000"/>
              </a:lnSpc>
              <a:spcBef>
                <a:spcPct val="100000"/>
              </a:spcBef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r>
              <a:rPr lang="en-US" sz="1800"/>
              <a:t>Fortran:	MPI_CART_SHIFT(	COMM_CART, DIRECTION, DISP, </a:t>
            </a:r>
            <a:br>
              <a:rPr lang="en-US" sz="1800"/>
            </a:br>
            <a:r>
              <a:rPr lang="en-US" sz="1800"/>
              <a:t>				</a:t>
            </a:r>
            <a:r>
              <a:rPr lang="en-US" sz="1800" i="1">
                <a:solidFill>
                  <a:srgbClr val="000099"/>
                </a:solidFill>
              </a:rPr>
              <a:t>RANK_PREV</a:t>
            </a:r>
            <a:r>
              <a:rPr lang="en-US" sz="1800"/>
              <a:t>, </a:t>
            </a:r>
            <a:r>
              <a:rPr lang="en-US" sz="1800" i="1">
                <a:solidFill>
                  <a:srgbClr val="000099"/>
                </a:solidFill>
              </a:rPr>
              <a:t>RANK_NEXT</a:t>
            </a:r>
            <a:r>
              <a:rPr lang="en-US" sz="1800"/>
              <a:t>, </a:t>
            </a:r>
            <a:r>
              <a:rPr lang="en-US" sz="1800" i="1">
                <a:solidFill>
                  <a:srgbClr val="000099"/>
                </a:solidFill>
              </a:rPr>
              <a:t>IERROR</a:t>
            </a:r>
            <a:r>
              <a:rPr lang="en-US" sz="1800"/>
              <a:t>)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r>
              <a:rPr lang="en-US" sz="1800"/>
              <a:t>					INTEGER	COMM_CART, DIRECTION</a:t>
            </a:r>
            <a:br>
              <a:rPr lang="en-US" sz="1800"/>
            </a:br>
            <a:r>
              <a:rPr lang="en-US" sz="1800"/>
              <a:t>				INTEGER	DISP, RANK_SOURCE</a:t>
            </a:r>
            <a:br>
              <a:rPr lang="en-US" sz="1800"/>
            </a:br>
            <a:r>
              <a:rPr lang="en-US" sz="1800"/>
              <a:t>				INTEGER	RANK_DEST, IERROR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endParaRPr lang="en-US" sz="1800"/>
          </a:p>
          <a:p>
            <a:pPr defTabSz="901700">
              <a:lnSpc>
                <a:spcPct val="80000"/>
              </a:lnSpc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r>
              <a:rPr lang="en-US" sz="1800"/>
              <a:t>Returns MPI_PROC_NULL if there is no neighbor.</a:t>
            </a:r>
          </a:p>
          <a:p>
            <a:pPr defTabSz="901700">
              <a:lnSpc>
                <a:spcPct val="80000"/>
              </a:lnSpc>
              <a:tabLst>
                <a:tab pos="1244600" algn="l"/>
                <a:tab pos="3149600" algn="l"/>
                <a:tab pos="3238500" algn="l"/>
                <a:tab pos="3340100" algn="l"/>
                <a:tab pos="4483100" algn="l"/>
              </a:tabLst>
            </a:pPr>
            <a:r>
              <a:rPr lang="en-US" sz="1800"/>
              <a:t>MPI_PROC_NULL can be used as source or destination rank in each communication  </a:t>
            </a:r>
            <a:r>
              <a:rPr lang="en-US" sz="1800">
                <a:sym typeface="Wingdings" pitchFamily="2" charset="2"/>
              </a:rPr>
              <a:t> Then, this communication will be a noop!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B6F-75CA-4D5D-A043-88A53B04B69F}" type="slidenum">
              <a:rPr lang="en-US"/>
              <a:pPr/>
              <a:t>11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838200"/>
          </a:xfrm>
        </p:spPr>
        <p:txBody>
          <a:bodyPr/>
          <a:lstStyle/>
          <a:p>
            <a:r>
              <a:rPr lang="en-US"/>
              <a:t>Data and Work Distribution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2133600"/>
          </a:xfrm>
        </p:spPr>
        <p:txBody>
          <a:bodyPr/>
          <a:lstStyle/>
          <a:p>
            <a:r>
              <a:rPr lang="en-GB" sz="2800"/>
              <a:t>To communicate together mpi-processes need identifiers: </a:t>
            </a:r>
            <a:r>
              <a:rPr lang="en-GB" sz="2800" b="1"/>
              <a:t>rank = identifying number</a:t>
            </a:r>
            <a:endParaRPr lang="en-US" sz="2800"/>
          </a:p>
          <a:p>
            <a:r>
              <a:rPr lang="en-US" sz="2800"/>
              <a:t>all distribution decisions are based on the </a:t>
            </a:r>
            <a:r>
              <a:rPr lang="en-US" sz="2800" b="1" i="1"/>
              <a:t>rank</a:t>
            </a:r>
          </a:p>
          <a:p>
            <a:pPr lvl="1"/>
            <a:r>
              <a:rPr lang="en-US" sz="2400"/>
              <a:t>i.e., which process works on which data</a:t>
            </a:r>
          </a:p>
        </p:txBody>
      </p:sp>
      <p:sp>
        <p:nvSpPr>
          <p:cNvPr id="438277" name="Oval 5"/>
          <p:cNvSpPr>
            <a:spLocks noChangeArrowheads="1"/>
          </p:cNvSpPr>
          <p:nvPr/>
        </p:nvSpPr>
        <p:spPr bwMode="auto">
          <a:xfrm>
            <a:off x="1668463" y="421005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30000"/>
              </a:spcBef>
            </a:pPr>
            <a:r>
              <a:rPr lang="en-US" sz="18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=0</a:t>
            </a:r>
          </a:p>
          <a:p>
            <a:pPr>
              <a:spcBef>
                <a:spcPct val="3000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data</a:t>
            </a: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744663" y="5426075"/>
            <a:ext cx="990600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program</a:t>
            </a:r>
          </a:p>
        </p:txBody>
      </p:sp>
      <p:cxnSp>
        <p:nvCxnSpPr>
          <p:cNvPr id="438279" name="AutoShape 7"/>
          <p:cNvCxnSpPr>
            <a:cxnSpLocks noChangeShapeType="1"/>
            <a:stCxn id="438277" idx="4"/>
            <a:endCxn id="438278" idx="0"/>
          </p:cNvCxnSpPr>
          <p:nvPr/>
        </p:nvCxnSpPr>
        <p:spPr bwMode="auto">
          <a:xfrm>
            <a:off x="2239963" y="5353050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8280" name="Oval 8"/>
          <p:cNvSpPr>
            <a:spLocks noChangeArrowheads="1"/>
          </p:cNvSpPr>
          <p:nvPr/>
        </p:nvSpPr>
        <p:spPr bwMode="auto">
          <a:xfrm>
            <a:off x="2895600" y="421005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30000"/>
              </a:spcBef>
            </a:pPr>
            <a:r>
              <a:rPr lang="en-US" sz="18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=1</a:t>
            </a:r>
          </a:p>
          <a:p>
            <a:pPr>
              <a:spcBef>
                <a:spcPct val="3000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data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2971800" y="5426075"/>
            <a:ext cx="990600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program</a:t>
            </a:r>
          </a:p>
        </p:txBody>
      </p:sp>
      <p:cxnSp>
        <p:nvCxnSpPr>
          <p:cNvPr id="438282" name="AutoShape 10"/>
          <p:cNvCxnSpPr>
            <a:cxnSpLocks noChangeShapeType="1"/>
            <a:stCxn id="438280" idx="4"/>
            <a:endCxn id="438281" idx="0"/>
          </p:cNvCxnSpPr>
          <p:nvPr/>
        </p:nvCxnSpPr>
        <p:spPr bwMode="auto">
          <a:xfrm>
            <a:off x="3467100" y="5353050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4124325" y="421005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30000"/>
              </a:spcBef>
            </a:pPr>
            <a:r>
              <a:rPr lang="en-US" sz="18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=2</a:t>
            </a:r>
          </a:p>
          <a:p>
            <a:pPr>
              <a:spcBef>
                <a:spcPct val="3000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data</a:t>
            </a:r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4200525" y="5426075"/>
            <a:ext cx="989013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program</a:t>
            </a:r>
          </a:p>
        </p:txBody>
      </p:sp>
      <p:cxnSp>
        <p:nvCxnSpPr>
          <p:cNvPr id="438285" name="AutoShape 13"/>
          <p:cNvCxnSpPr>
            <a:cxnSpLocks noChangeShapeType="1"/>
            <a:stCxn id="438283" idx="4"/>
            <a:endCxn id="438284" idx="0"/>
          </p:cNvCxnSpPr>
          <p:nvPr/>
        </p:nvCxnSpPr>
        <p:spPr bwMode="auto">
          <a:xfrm>
            <a:off x="4695825" y="5353050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6073775" y="421005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=</a:t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800" i="1">
                <a:solidFill>
                  <a:schemeClr val="tx1"/>
                </a:solidFill>
                <a:latin typeface="Arial" charset="0"/>
              </a:rPr>
              <a:t>size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-1)</a:t>
            </a:r>
          </a:p>
          <a:p>
            <a:pPr>
              <a:spcBef>
                <a:spcPct val="3000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data</a:t>
            </a:r>
          </a:p>
        </p:txBody>
      </p:sp>
      <p:sp>
        <p:nvSpPr>
          <p:cNvPr id="438287" name="Rectangle 15"/>
          <p:cNvSpPr>
            <a:spLocks noChangeArrowheads="1"/>
          </p:cNvSpPr>
          <p:nvPr/>
        </p:nvSpPr>
        <p:spPr bwMode="auto">
          <a:xfrm>
            <a:off x="6149975" y="5426075"/>
            <a:ext cx="990600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program</a:t>
            </a:r>
          </a:p>
        </p:txBody>
      </p:sp>
      <p:cxnSp>
        <p:nvCxnSpPr>
          <p:cNvPr id="438288" name="AutoShape 16"/>
          <p:cNvCxnSpPr>
            <a:cxnSpLocks noChangeShapeType="1"/>
            <a:stCxn id="438286" idx="4"/>
            <a:endCxn id="438287" idx="0"/>
          </p:cNvCxnSpPr>
          <p:nvPr/>
        </p:nvCxnSpPr>
        <p:spPr bwMode="auto">
          <a:xfrm>
            <a:off x="6645275" y="5353050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grpSp>
        <p:nvGrpSpPr>
          <p:cNvPr id="438305" name="Group 33"/>
          <p:cNvGrpSpPr>
            <a:grpSpLocks/>
          </p:cNvGrpSpPr>
          <p:nvPr/>
        </p:nvGrpSpPr>
        <p:grpSpPr bwMode="auto">
          <a:xfrm>
            <a:off x="5334000" y="4724400"/>
            <a:ext cx="688975" cy="93663"/>
            <a:chOff x="3360" y="3359"/>
            <a:chExt cx="434" cy="59"/>
          </a:xfrm>
        </p:grpSpPr>
        <p:sp>
          <p:nvSpPr>
            <p:cNvPr id="438289" name="Oval 17"/>
            <p:cNvSpPr>
              <a:spLocks noChangeArrowheads="1"/>
            </p:cNvSpPr>
            <p:nvPr/>
          </p:nvSpPr>
          <p:spPr bwMode="auto">
            <a:xfrm>
              <a:off x="3360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38290" name="Oval 18"/>
            <p:cNvSpPr>
              <a:spLocks noChangeArrowheads="1"/>
            </p:cNvSpPr>
            <p:nvPr/>
          </p:nvSpPr>
          <p:spPr bwMode="auto">
            <a:xfrm>
              <a:off x="3451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38291" name="Oval 19"/>
            <p:cNvSpPr>
              <a:spLocks noChangeArrowheads="1"/>
            </p:cNvSpPr>
            <p:nvPr/>
          </p:nvSpPr>
          <p:spPr bwMode="auto">
            <a:xfrm>
              <a:off x="3542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38292" name="Oval 20"/>
            <p:cNvSpPr>
              <a:spLocks noChangeArrowheads="1"/>
            </p:cNvSpPr>
            <p:nvPr/>
          </p:nvSpPr>
          <p:spPr bwMode="auto">
            <a:xfrm>
              <a:off x="3633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38293" name="Oval 21"/>
            <p:cNvSpPr>
              <a:spLocks noChangeArrowheads="1"/>
            </p:cNvSpPr>
            <p:nvPr/>
          </p:nvSpPr>
          <p:spPr bwMode="auto">
            <a:xfrm>
              <a:off x="3724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38294" name="Freeform 22"/>
          <p:cNvSpPr>
            <a:spLocks/>
          </p:cNvSpPr>
          <p:nvPr/>
        </p:nvSpPr>
        <p:spPr bwMode="auto">
          <a:xfrm>
            <a:off x="2157413" y="6189663"/>
            <a:ext cx="4167187" cy="439737"/>
          </a:xfrm>
          <a:custGeom>
            <a:avLst/>
            <a:gdLst/>
            <a:ahLst/>
            <a:cxnLst>
              <a:cxn ang="0">
                <a:pos x="160" y="68"/>
              </a:cxn>
              <a:cxn ang="0">
                <a:pos x="448" y="116"/>
              </a:cxn>
              <a:cxn ang="0">
                <a:pos x="816" y="28"/>
              </a:cxn>
              <a:cxn ang="0">
                <a:pos x="912" y="28"/>
              </a:cxn>
              <a:cxn ang="0">
                <a:pos x="1336" y="148"/>
              </a:cxn>
              <a:cxn ang="0">
                <a:pos x="1232" y="12"/>
              </a:cxn>
              <a:cxn ang="0">
                <a:pos x="1648" y="76"/>
              </a:cxn>
              <a:cxn ang="0">
                <a:pos x="1792" y="20"/>
              </a:cxn>
              <a:cxn ang="0">
                <a:pos x="2176" y="116"/>
              </a:cxn>
              <a:cxn ang="0">
                <a:pos x="2416" y="20"/>
              </a:cxn>
              <a:cxn ang="0">
                <a:pos x="2848" y="116"/>
              </a:cxn>
              <a:cxn ang="0">
                <a:pos x="2704" y="308"/>
              </a:cxn>
              <a:cxn ang="0">
                <a:pos x="2240" y="340"/>
              </a:cxn>
              <a:cxn ang="0">
                <a:pos x="2288" y="412"/>
              </a:cxn>
              <a:cxn ang="0">
                <a:pos x="1608" y="396"/>
              </a:cxn>
              <a:cxn ang="0">
                <a:pos x="1224" y="356"/>
              </a:cxn>
              <a:cxn ang="0">
                <a:pos x="1224" y="444"/>
              </a:cxn>
              <a:cxn ang="0">
                <a:pos x="360" y="356"/>
              </a:cxn>
              <a:cxn ang="0">
                <a:pos x="368" y="436"/>
              </a:cxn>
              <a:cxn ang="0">
                <a:pos x="64" y="308"/>
              </a:cxn>
              <a:cxn ang="0">
                <a:pos x="16" y="164"/>
              </a:cxn>
              <a:cxn ang="0">
                <a:pos x="160" y="68"/>
              </a:cxn>
            </a:cxnLst>
            <a:rect l="0" t="0" r="r" b="b"/>
            <a:pathLst>
              <a:path w="2896" h="444">
                <a:moveTo>
                  <a:pt x="160" y="68"/>
                </a:moveTo>
                <a:cubicBezTo>
                  <a:pt x="232" y="60"/>
                  <a:pt x="339" y="123"/>
                  <a:pt x="448" y="116"/>
                </a:cubicBezTo>
                <a:cubicBezTo>
                  <a:pt x="557" y="109"/>
                  <a:pt x="739" y="43"/>
                  <a:pt x="816" y="28"/>
                </a:cubicBezTo>
                <a:cubicBezTo>
                  <a:pt x="893" y="13"/>
                  <a:pt x="825" y="8"/>
                  <a:pt x="912" y="28"/>
                </a:cubicBezTo>
                <a:cubicBezTo>
                  <a:pt x="999" y="48"/>
                  <a:pt x="1283" y="151"/>
                  <a:pt x="1336" y="148"/>
                </a:cubicBezTo>
                <a:cubicBezTo>
                  <a:pt x="1389" y="145"/>
                  <a:pt x="1180" y="24"/>
                  <a:pt x="1232" y="12"/>
                </a:cubicBezTo>
                <a:cubicBezTo>
                  <a:pt x="1284" y="0"/>
                  <a:pt x="1555" y="75"/>
                  <a:pt x="1648" y="76"/>
                </a:cubicBezTo>
                <a:cubicBezTo>
                  <a:pt x="1741" y="77"/>
                  <a:pt x="1704" y="13"/>
                  <a:pt x="1792" y="20"/>
                </a:cubicBezTo>
                <a:cubicBezTo>
                  <a:pt x="1880" y="27"/>
                  <a:pt x="2072" y="116"/>
                  <a:pt x="2176" y="116"/>
                </a:cubicBezTo>
                <a:cubicBezTo>
                  <a:pt x="2280" y="116"/>
                  <a:pt x="2304" y="20"/>
                  <a:pt x="2416" y="20"/>
                </a:cubicBezTo>
                <a:cubicBezTo>
                  <a:pt x="2528" y="20"/>
                  <a:pt x="2800" y="68"/>
                  <a:pt x="2848" y="116"/>
                </a:cubicBezTo>
                <a:cubicBezTo>
                  <a:pt x="2896" y="164"/>
                  <a:pt x="2805" y="271"/>
                  <a:pt x="2704" y="308"/>
                </a:cubicBezTo>
                <a:cubicBezTo>
                  <a:pt x="2603" y="345"/>
                  <a:pt x="2309" y="323"/>
                  <a:pt x="2240" y="340"/>
                </a:cubicBezTo>
                <a:cubicBezTo>
                  <a:pt x="2171" y="357"/>
                  <a:pt x="2393" y="403"/>
                  <a:pt x="2288" y="412"/>
                </a:cubicBezTo>
                <a:cubicBezTo>
                  <a:pt x="2183" y="421"/>
                  <a:pt x="1785" y="405"/>
                  <a:pt x="1608" y="396"/>
                </a:cubicBezTo>
                <a:cubicBezTo>
                  <a:pt x="1431" y="387"/>
                  <a:pt x="1288" y="348"/>
                  <a:pt x="1224" y="356"/>
                </a:cubicBezTo>
                <a:cubicBezTo>
                  <a:pt x="1160" y="364"/>
                  <a:pt x="1368" y="444"/>
                  <a:pt x="1224" y="444"/>
                </a:cubicBezTo>
                <a:cubicBezTo>
                  <a:pt x="1080" y="444"/>
                  <a:pt x="503" y="357"/>
                  <a:pt x="360" y="356"/>
                </a:cubicBezTo>
                <a:cubicBezTo>
                  <a:pt x="217" y="355"/>
                  <a:pt x="417" y="444"/>
                  <a:pt x="368" y="436"/>
                </a:cubicBezTo>
                <a:cubicBezTo>
                  <a:pt x="319" y="428"/>
                  <a:pt x="123" y="353"/>
                  <a:pt x="64" y="308"/>
                </a:cubicBezTo>
                <a:cubicBezTo>
                  <a:pt x="5" y="263"/>
                  <a:pt x="0" y="204"/>
                  <a:pt x="16" y="164"/>
                </a:cubicBezTo>
                <a:cubicBezTo>
                  <a:pt x="32" y="124"/>
                  <a:pt x="88" y="76"/>
                  <a:pt x="160" y="68"/>
                </a:cubicBezTo>
                <a:close/>
              </a:path>
            </a:pathLst>
          </a:custGeom>
          <a:solidFill>
            <a:srgbClr val="FF99CC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2895600" y="6248400"/>
            <a:ext cx="25812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communication network</a:t>
            </a:r>
          </a:p>
        </p:txBody>
      </p:sp>
      <p:cxnSp>
        <p:nvCxnSpPr>
          <p:cNvPr id="438296" name="AutoShape 24"/>
          <p:cNvCxnSpPr>
            <a:cxnSpLocks noChangeShapeType="1"/>
            <a:stCxn id="438278" idx="2"/>
            <a:endCxn id="438294" idx="0"/>
          </p:cNvCxnSpPr>
          <p:nvPr/>
        </p:nvCxnSpPr>
        <p:spPr bwMode="auto">
          <a:xfrm>
            <a:off x="2239963" y="6003925"/>
            <a:ext cx="133350" cy="252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8297" name="AutoShape 25"/>
          <p:cNvCxnSpPr>
            <a:cxnSpLocks noChangeShapeType="1"/>
            <a:stCxn id="438281" idx="2"/>
            <a:endCxn id="438294" idx="3"/>
          </p:cNvCxnSpPr>
          <p:nvPr/>
        </p:nvCxnSpPr>
        <p:spPr bwMode="auto">
          <a:xfrm flipH="1">
            <a:off x="3455988" y="6003925"/>
            <a:ext cx="11112" cy="2127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8298" name="AutoShape 26"/>
          <p:cNvCxnSpPr>
            <a:cxnSpLocks noChangeShapeType="1"/>
            <a:stCxn id="438284" idx="2"/>
            <a:endCxn id="438294" idx="6"/>
          </p:cNvCxnSpPr>
          <p:nvPr/>
        </p:nvCxnSpPr>
        <p:spPr bwMode="auto">
          <a:xfrm flipH="1">
            <a:off x="4543425" y="6003925"/>
            <a:ext cx="152400" cy="260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8299" name="AutoShape 27"/>
          <p:cNvCxnSpPr>
            <a:cxnSpLocks noChangeShapeType="1"/>
            <a:stCxn id="438287" idx="2"/>
            <a:endCxn id="438294" idx="10"/>
          </p:cNvCxnSpPr>
          <p:nvPr/>
        </p:nvCxnSpPr>
        <p:spPr bwMode="auto">
          <a:xfrm flipH="1">
            <a:off x="6269038" y="6003925"/>
            <a:ext cx="376237" cy="300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A2E0-F49B-44C3-BE7B-44E9C263DF9D}" type="slidenum">
              <a:rPr lang="en-US"/>
              <a:pPr/>
              <a:t>110</a:t>
            </a:fld>
            <a:endParaRPr lang="en-US"/>
          </a:p>
        </p:txBody>
      </p:sp>
      <p:sp>
        <p:nvSpPr>
          <p:cNvPr id="699394" name="Oval 2"/>
          <p:cNvSpPr>
            <a:spLocks noChangeArrowheads="1"/>
          </p:cNvSpPr>
          <p:nvPr/>
        </p:nvSpPr>
        <p:spPr bwMode="auto">
          <a:xfrm>
            <a:off x="1600200" y="3429000"/>
            <a:ext cx="5791200" cy="5334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395" name="Oval 3"/>
          <p:cNvSpPr>
            <a:spLocks noChangeArrowheads="1"/>
          </p:cNvSpPr>
          <p:nvPr/>
        </p:nvSpPr>
        <p:spPr bwMode="auto">
          <a:xfrm>
            <a:off x="1600200" y="22098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396" name="Oval 4"/>
          <p:cNvSpPr>
            <a:spLocks noChangeArrowheads="1"/>
          </p:cNvSpPr>
          <p:nvPr/>
        </p:nvSpPr>
        <p:spPr bwMode="auto">
          <a:xfrm>
            <a:off x="1600200" y="4572000"/>
            <a:ext cx="5791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397" name="Line 5"/>
          <p:cNvSpPr>
            <a:spLocks noChangeShapeType="1"/>
          </p:cNvSpPr>
          <p:nvPr/>
        </p:nvSpPr>
        <p:spPr bwMode="auto">
          <a:xfrm>
            <a:off x="24384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398" name="Line 6"/>
          <p:cNvSpPr>
            <a:spLocks noChangeShapeType="1"/>
          </p:cNvSpPr>
          <p:nvPr/>
        </p:nvSpPr>
        <p:spPr bwMode="auto">
          <a:xfrm>
            <a:off x="38100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399" name="Line 7"/>
          <p:cNvSpPr>
            <a:spLocks noChangeShapeType="1"/>
          </p:cNvSpPr>
          <p:nvPr/>
        </p:nvSpPr>
        <p:spPr bwMode="auto">
          <a:xfrm>
            <a:off x="5181600" y="2590800"/>
            <a:ext cx="0" cy="1600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>
            <a:off x="65532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401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0" y="1219200"/>
            <a:ext cx="7772400" cy="457200"/>
          </a:xfrm>
        </p:spPr>
        <p:txBody>
          <a:bodyPr/>
          <a:lstStyle/>
          <a:p>
            <a:r>
              <a:rPr lang="en-US" sz="4000"/>
              <a:t>MPI_Cart_shift  –  Example</a:t>
            </a:r>
          </a:p>
        </p:txBody>
      </p:sp>
      <p:sp>
        <p:nvSpPr>
          <p:cNvPr id="6994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935913" cy="1295400"/>
          </a:xfrm>
        </p:spPr>
        <p:txBody>
          <a:bodyPr/>
          <a:lstStyle/>
          <a:p>
            <a:pPr marL="288925" indent="-288925" defTabSz="669925">
              <a:lnSpc>
                <a:spcPct val="80000"/>
              </a:lnSpc>
              <a:buFontTx/>
              <a:buNone/>
              <a:tabLst>
                <a:tab pos="2865438" algn="l"/>
                <a:tab pos="3902075" algn="l"/>
                <a:tab pos="5334000" algn="l"/>
                <a:tab pos="6477000" algn="l"/>
              </a:tabLst>
            </a:pPr>
            <a:r>
              <a:rPr lang="en-US" sz="1800"/>
              <a:t>	                          invisible input argument: </a:t>
            </a:r>
            <a:r>
              <a:rPr lang="en-US" sz="1800" b="1"/>
              <a:t>my_rank</a:t>
            </a:r>
            <a:r>
              <a:rPr lang="en-US" sz="1800"/>
              <a:t> in cart</a:t>
            </a:r>
          </a:p>
          <a:p>
            <a:pPr marL="288925" indent="-288925" defTabSz="669925">
              <a:lnSpc>
                <a:spcPct val="80000"/>
              </a:lnSpc>
              <a:spcBef>
                <a:spcPct val="0"/>
              </a:spcBef>
              <a:tabLst>
                <a:tab pos="2865438" algn="l"/>
                <a:tab pos="3902075" algn="l"/>
                <a:tab pos="5334000" algn="l"/>
                <a:tab pos="6477000" algn="l"/>
              </a:tabLst>
            </a:pPr>
            <a:r>
              <a:rPr lang="en-US" sz="1800"/>
              <a:t>MPI_Cart_shift( cart, direction, displace, </a:t>
            </a:r>
            <a:r>
              <a:rPr lang="en-US" sz="1800" i="1"/>
              <a:t>rank_prev</a:t>
            </a:r>
            <a:r>
              <a:rPr lang="en-US" sz="1800"/>
              <a:t>, </a:t>
            </a:r>
            <a:r>
              <a:rPr lang="en-US" sz="1800" i="1"/>
              <a:t>rank_next</a:t>
            </a:r>
            <a:r>
              <a:rPr lang="en-US" sz="1800">
                <a:solidFill>
                  <a:schemeClr val="bg2"/>
                </a:solidFill>
              </a:rPr>
              <a:t>, </a:t>
            </a:r>
            <a:r>
              <a:rPr lang="en-US" sz="1800" i="1">
                <a:solidFill>
                  <a:schemeClr val="bg2"/>
                </a:solidFill>
              </a:rPr>
              <a:t>ierror</a:t>
            </a:r>
            <a:r>
              <a:rPr lang="en-US" sz="1800"/>
              <a:t>)</a:t>
            </a:r>
            <a:br>
              <a:rPr lang="en-US" sz="1800"/>
            </a:br>
            <a:r>
              <a:rPr lang="en-US" sz="1800"/>
              <a:t>   example on	</a:t>
            </a:r>
            <a:r>
              <a:rPr lang="en-US" sz="1800" b="1">
                <a:solidFill>
                  <a:srgbClr val="0000FF"/>
                </a:solidFill>
              </a:rPr>
              <a:t>0</a:t>
            </a:r>
            <a:r>
              <a:rPr lang="en-US" sz="1800"/>
              <a:t> or	</a:t>
            </a:r>
            <a:r>
              <a:rPr lang="en-US" sz="1800" b="1"/>
              <a:t>+1	</a:t>
            </a:r>
            <a:r>
              <a:rPr lang="en-US" sz="1800" b="1">
                <a:solidFill>
                  <a:srgbClr val="33CCCC"/>
                </a:solidFill>
              </a:rPr>
              <a:t>4</a:t>
            </a:r>
            <a:r>
              <a:rPr lang="en-US" sz="1800" b="1"/>
              <a:t>	</a:t>
            </a:r>
            <a:r>
              <a:rPr lang="en-US" sz="1800" b="1">
                <a:solidFill>
                  <a:srgbClr val="008080"/>
                </a:solidFill>
              </a:rPr>
              <a:t>10</a:t>
            </a:r>
            <a:r>
              <a:rPr lang="en-US" sz="1800" b="1"/>
              <a:t>  </a:t>
            </a:r>
            <a:br>
              <a:rPr lang="en-US" sz="1800" b="1"/>
            </a:br>
            <a:r>
              <a:rPr lang="en-US" sz="1800" b="1"/>
              <a:t>   </a:t>
            </a:r>
            <a:r>
              <a:rPr lang="en-US" sz="1800"/>
              <a:t>process rank=</a:t>
            </a:r>
            <a:r>
              <a:rPr lang="en-US" sz="1800" b="1"/>
              <a:t>7	</a:t>
            </a:r>
            <a:r>
              <a:rPr lang="en-US" sz="1800" b="1">
                <a:solidFill>
                  <a:srgbClr val="FF0000"/>
                </a:solidFill>
              </a:rPr>
              <a:t>1	</a:t>
            </a:r>
            <a:r>
              <a:rPr lang="en-US" sz="1800" b="1"/>
              <a:t>+1	</a:t>
            </a:r>
            <a:r>
              <a:rPr lang="en-US" sz="1800" b="1">
                <a:solidFill>
                  <a:srgbClr val="CC0099"/>
                </a:solidFill>
              </a:rPr>
              <a:t>6</a:t>
            </a:r>
            <a:r>
              <a:rPr lang="en-US" sz="1800" b="1"/>
              <a:t>	 </a:t>
            </a:r>
            <a:r>
              <a:rPr lang="en-US" sz="1800" b="1">
                <a:solidFill>
                  <a:srgbClr val="800080"/>
                </a:solidFill>
              </a:rPr>
              <a:t>8</a:t>
            </a:r>
            <a:endParaRPr lang="en-US" sz="1800" b="1">
              <a:solidFill>
                <a:srgbClr val="FF0000"/>
              </a:solidFill>
            </a:endParaRPr>
          </a:p>
        </p:txBody>
      </p:sp>
      <p:grpSp>
        <p:nvGrpSpPr>
          <p:cNvPr id="699403" name="Group 11"/>
          <p:cNvGrpSpPr>
            <a:grpSpLocks/>
          </p:cNvGrpSpPr>
          <p:nvPr/>
        </p:nvGrpSpPr>
        <p:grpSpPr bwMode="auto">
          <a:xfrm>
            <a:off x="2057400" y="1828800"/>
            <a:ext cx="4876800" cy="762000"/>
            <a:chOff x="1536" y="1344"/>
            <a:chExt cx="3072" cy="480"/>
          </a:xfrm>
        </p:grpSpPr>
        <p:grpSp>
          <p:nvGrpSpPr>
            <p:cNvPr id="699404" name="Group 12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9405" name="Oval 13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06" name="Text Box 14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07" name="Group 15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9408" name="Oval 16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09" name="Text Box 17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10" name="Group 18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9411" name="Oval 19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12" name="Text Box 20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6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13" name="Group 21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9414" name="Oval 22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15" name="Text Box 23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9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99416" name="Group 24"/>
          <p:cNvGrpSpPr>
            <a:grpSpLocks/>
          </p:cNvGrpSpPr>
          <p:nvPr/>
        </p:nvGrpSpPr>
        <p:grpSpPr bwMode="auto">
          <a:xfrm>
            <a:off x="2057400" y="3048000"/>
            <a:ext cx="4876800" cy="762000"/>
            <a:chOff x="1536" y="1344"/>
            <a:chExt cx="3072" cy="480"/>
          </a:xfrm>
        </p:grpSpPr>
        <p:grpSp>
          <p:nvGrpSpPr>
            <p:cNvPr id="699417" name="Group 25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9418" name="Oval 26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19" name="Text Box 27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20" name="Group 28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9421" name="Oval 29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22" name="Text Box 30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4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23" name="Group 31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9424" name="Oval 32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25" name="Text Box 33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7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26" name="Group 34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9427" name="Oval 35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28" name="Text Box 36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10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99429" name="Group 37"/>
          <p:cNvGrpSpPr>
            <a:grpSpLocks/>
          </p:cNvGrpSpPr>
          <p:nvPr/>
        </p:nvGrpSpPr>
        <p:grpSpPr bwMode="auto">
          <a:xfrm>
            <a:off x="2057400" y="4191000"/>
            <a:ext cx="4876800" cy="762000"/>
            <a:chOff x="1536" y="1344"/>
            <a:chExt cx="3072" cy="480"/>
          </a:xfrm>
        </p:grpSpPr>
        <p:grpSp>
          <p:nvGrpSpPr>
            <p:cNvPr id="699430" name="Group 38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699431" name="Oval 39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32" name="Text Box 40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33" name="Group 41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699434" name="Oval 42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35" name="Text Box 43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5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36" name="Group 44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699437" name="Oval 45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38" name="Text Box 46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8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99439" name="Group 47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699440" name="Oval 48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99441" name="Text Box 49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11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99442" name="Line 50"/>
          <p:cNvSpPr>
            <a:spLocks noChangeShapeType="1"/>
          </p:cNvSpPr>
          <p:nvPr/>
        </p:nvSpPr>
        <p:spPr bwMode="auto">
          <a:xfrm>
            <a:off x="5257800" y="3276600"/>
            <a:ext cx="609600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 type="none" w="sm" len="sm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443" name="Line 51"/>
          <p:cNvSpPr>
            <a:spLocks noChangeShapeType="1"/>
          </p:cNvSpPr>
          <p:nvPr/>
        </p:nvSpPr>
        <p:spPr bwMode="auto">
          <a:xfrm>
            <a:off x="4495800" y="3276600"/>
            <a:ext cx="6096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 type="none" w="sm" len="sm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444" name="Arc 52"/>
          <p:cNvSpPr>
            <a:spLocks/>
          </p:cNvSpPr>
          <p:nvPr/>
        </p:nvSpPr>
        <p:spPr bwMode="auto">
          <a:xfrm flipH="1" flipV="1">
            <a:off x="4876800" y="2592388"/>
            <a:ext cx="381000" cy="608012"/>
          </a:xfrm>
          <a:custGeom>
            <a:avLst/>
            <a:gdLst>
              <a:gd name="G0" fmla="+- 0 0 0"/>
              <a:gd name="G1" fmla="+- 19330 0 0"/>
              <a:gd name="G2" fmla="+- 21600 0 0"/>
              <a:gd name="T0" fmla="*/ 9639 w 21593"/>
              <a:gd name="T1" fmla="*/ 0 h 19330"/>
              <a:gd name="T2" fmla="*/ 21593 w 21593"/>
              <a:gd name="T3" fmla="*/ 18763 h 19330"/>
              <a:gd name="T4" fmla="*/ 0 w 21593"/>
              <a:gd name="T5" fmla="*/ 19330 h 19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3" h="19330" fill="none" extrusionOk="0">
                <a:moveTo>
                  <a:pt x="9639" y="-1"/>
                </a:moveTo>
                <a:cubicBezTo>
                  <a:pt x="16785" y="3563"/>
                  <a:pt x="21382" y="10779"/>
                  <a:pt x="21592" y="18763"/>
                </a:cubicBezTo>
              </a:path>
              <a:path w="21593" h="19330" stroke="0" extrusionOk="0">
                <a:moveTo>
                  <a:pt x="9639" y="-1"/>
                </a:moveTo>
                <a:cubicBezTo>
                  <a:pt x="16785" y="3563"/>
                  <a:pt x="21382" y="10779"/>
                  <a:pt x="21592" y="18763"/>
                </a:cubicBezTo>
                <a:lnTo>
                  <a:pt x="0" y="19330"/>
                </a:lnTo>
                <a:close/>
              </a:path>
            </a:pathLst>
          </a:custGeom>
          <a:noFill/>
          <a:ln w="57150">
            <a:solidFill>
              <a:srgbClr val="CC0099"/>
            </a:solidFill>
            <a:round/>
            <a:headEnd type="triangle" w="med" len="med"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9445" name="Arc 53"/>
          <p:cNvSpPr>
            <a:spLocks/>
          </p:cNvSpPr>
          <p:nvPr/>
        </p:nvSpPr>
        <p:spPr bwMode="auto">
          <a:xfrm flipV="1">
            <a:off x="5181600" y="3305175"/>
            <a:ext cx="304800" cy="808038"/>
          </a:xfrm>
          <a:custGeom>
            <a:avLst/>
            <a:gdLst>
              <a:gd name="G0" fmla="+- 0 0 0"/>
              <a:gd name="G1" fmla="+- 4851 0 0"/>
              <a:gd name="G2" fmla="+- 21600 0 0"/>
              <a:gd name="T0" fmla="*/ 21048 w 21600"/>
              <a:gd name="T1" fmla="*/ 0 h 25657"/>
              <a:gd name="T2" fmla="*/ 5803 w 21600"/>
              <a:gd name="T3" fmla="*/ 25657 h 25657"/>
              <a:gd name="T4" fmla="*/ 0 w 21600"/>
              <a:gd name="T5" fmla="*/ 4851 h 2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657" fill="none" extrusionOk="0">
                <a:moveTo>
                  <a:pt x="21048" y="-1"/>
                </a:moveTo>
                <a:cubicBezTo>
                  <a:pt x="21414" y="1590"/>
                  <a:pt x="21600" y="3218"/>
                  <a:pt x="21600" y="4851"/>
                </a:cubicBezTo>
                <a:cubicBezTo>
                  <a:pt x="21600" y="14545"/>
                  <a:pt x="15141" y="23052"/>
                  <a:pt x="5802" y="25656"/>
                </a:cubicBezTo>
              </a:path>
              <a:path w="21600" h="25657" stroke="0" extrusionOk="0">
                <a:moveTo>
                  <a:pt x="21048" y="-1"/>
                </a:moveTo>
                <a:cubicBezTo>
                  <a:pt x="21414" y="1590"/>
                  <a:pt x="21600" y="3218"/>
                  <a:pt x="21600" y="4851"/>
                </a:cubicBezTo>
                <a:cubicBezTo>
                  <a:pt x="21600" y="14545"/>
                  <a:pt x="15141" y="23052"/>
                  <a:pt x="5802" y="25656"/>
                </a:cubicBezTo>
                <a:lnTo>
                  <a:pt x="0" y="4851"/>
                </a:lnTo>
                <a:close/>
              </a:path>
            </a:pathLst>
          </a:custGeom>
          <a:noFill/>
          <a:ln w="5715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93F2-277F-47F2-AB75-692D7971BA4F}" type="slidenum">
              <a:rPr lang="en-US"/>
              <a:pPr/>
              <a:t>111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Partitioning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8088313" cy="4343400"/>
          </a:xfrm>
        </p:spPr>
        <p:txBody>
          <a:bodyPr rIns="36000"/>
          <a:lstStyle/>
          <a:p>
            <a:pPr defTabSz="901700">
              <a:lnSpc>
                <a:spcPct val="80000"/>
              </a:lnSpc>
              <a:spcBef>
                <a:spcPct val="40000"/>
              </a:spcBef>
              <a:tabLst>
                <a:tab pos="1333500" algn="l"/>
                <a:tab pos="3238500" algn="l"/>
                <a:tab pos="4381500" algn="l"/>
              </a:tabLst>
            </a:pPr>
            <a:r>
              <a:rPr lang="en-US" sz="2000"/>
              <a:t>Cut a grid up into </a:t>
            </a:r>
            <a:r>
              <a:rPr lang="en-US" sz="2000" i="1"/>
              <a:t>slices</a:t>
            </a:r>
            <a:r>
              <a:rPr lang="en-US" sz="2000"/>
              <a:t>.</a:t>
            </a:r>
          </a:p>
          <a:p>
            <a:pPr defTabSz="901700">
              <a:lnSpc>
                <a:spcPct val="80000"/>
              </a:lnSpc>
              <a:spcBef>
                <a:spcPct val="40000"/>
              </a:spcBef>
              <a:tabLst>
                <a:tab pos="1333500" algn="l"/>
                <a:tab pos="3238500" algn="l"/>
                <a:tab pos="4381500" algn="l"/>
              </a:tabLst>
            </a:pPr>
            <a:r>
              <a:rPr lang="en-US" sz="2000"/>
              <a:t>A new communicator is produced for each slice.</a:t>
            </a:r>
          </a:p>
          <a:p>
            <a:pPr defTabSz="901700">
              <a:lnSpc>
                <a:spcPct val="80000"/>
              </a:lnSpc>
              <a:spcBef>
                <a:spcPct val="40000"/>
              </a:spcBef>
              <a:tabLst>
                <a:tab pos="1333500" algn="l"/>
                <a:tab pos="3238500" algn="l"/>
                <a:tab pos="4381500" algn="l"/>
              </a:tabLst>
            </a:pPr>
            <a:r>
              <a:rPr lang="en-US" sz="2000"/>
              <a:t>Each slice can then perform its own collective communications.</a:t>
            </a:r>
          </a:p>
          <a:p>
            <a:pPr defTabSz="901700"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3238500" algn="l"/>
                <a:tab pos="4381500" algn="l"/>
              </a:tabLst>
            </a:pPr>
            <a:r>
              <a:rPr lang="en-US" sz="2000"/>
              <a:t>C: int MPI_Cart_sub(MPI_Comm comm_cart, int *remain_dims,</a:t>
            </a:r>
            <a:br>
              <a:rPr lang="en-US" sz="2000"/>
            </a:br>
            <a:r>
              <a:rPr lang="en-US" sz="2000"/>
              <a:t>		MPI_Comm *</a:t>
            </a:r>
            <a:r>
              <a:rPr lang="en-US" sz="2000" i="1">
                <a:solidFill>
                  <a:srgbClr val="000099"/>
                </a:solidFill>
              </a:rPr>
              <a:t>comm_slice</a:t>
            </a:r>
            <a:r>
              <a:rPr lang="en-US" sz="2000"/>
              <a:t>)</a:t>
            </a:r>
          </a:p>
          <a:p>
            <a:pPr defTabSz="901700"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3238500" algn="l"/>
                <a:tab pos="4381500" algn="l"/>
              </a:tabLst>
            </a:pPr>
            <a:r>
              <a:rPr lang="en-US" sz="2000"/>
              <a:t>Fortran:	MPI_CART_SUB(	COMM_CART, REMAIN_DIMS, </a:t>
            </a:r>
            <a:br>
              <a:rPr lang="en-US" sz="2000"/>
            </a:br>
            <a:r>
              <a:rPr lang="en-US" sz="2000"/>
              <a:t>		</a:t>
            </a:r>
            <a:r>
              <a:rPr lang="en-US" sz="2000" i="1">
                <a:solidFill>
                  <a:srgbClr val="000099"/>
                </a:solidFill>
              </a:rPr>
              <a:t>COMM_SLICE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333500" algn="l"/>
                <a:tab pos="3238500" algn="l"/>
                <a:tab pos="4381500" algn="l"/>
              </a:tabLst>
            </a:pPr>
            <a:r>
              <a:rPr lang="en-US" sz="2000"/>
              <a:t>			INTEGER	COMM_CART</a:t>
            </a:r>
            <a:br>
              <a:rPr lang="en-US" sz="2000"/>
            </a:br>
            <a:r>
              <a:rPr lang="en-US" sz="2000"/>
              <a:t>		LOGICAL   REMAIN_DIMS(*)</a:t>
            </a:r>
            <a:br>
              <a:rPr lang="en-US" sz="2000"/>
            </a:br>
            <a:r>
              <a:rPr lang="en-US" sz="2000"/>
              <a:t>		INTEGER	COMM_SLICE, IERROR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333500" algn="l"/>
                <a:tab pos="3238500" algn="l"/>
                <a:tab pos="4381500" algn="l"/>
              </a:tabLst>
            </a:pPr>
            <a:endParaRPr lang="en-US" sz="2000"/>
          </a:p>
          <a:p>
            <a:pPr defTabSz="901700">
              <a:lnSpc>
                <a:spcPct val="80000"/>
              </a:lnSpc>
              <a:buFontTx/>
              <a:buNone/>
              <a:tabLst>
                <a:tab pos="1333500" algn="l"/>
                <a:tab pos="3238500" algn="l"/>
                <a:tab pos="4381500" algn="l"/>
              </a:tabLst>
            </a:pPr>
            <a:endParaRPr lang="en-US" sz="2000"/>
          </a:p>
        </p:txBody>
      </p:sp>
      <p:grpSp>
        <p:nvGrpSpPr>
          <p:cNvPr id="700420" name="Group 4"/>
          <p:cNvGrpSpPr>
            <a:grpSpLocks/>
          </p:cNvGrpSpPr>
          <p:nvPr/>
        </p:nvGrpSpPr>
        <p:grpSpPr bwMode="auto">
          <a:xfrm>
            <a:off x="1066800" y="4800600"/>
            <a:ext cx="3124200" cy="1806575"/>
            <a:chOff x="768" y="2394"/>
            <a:chExt cx="1968" cy="1138"/>
          </a:xfrm>
        </p:grpSpPr>
        <p:sp>
          <p:nvSpPr>
            <p:cNvPr id="700421" name="Rectangle 5"/>
            <p:cNvSpPr>
              <a:spLocks noChangeArrowheads="1"/>
            </p:cNvSpPr>
            <p:nvPr/>
          </p:nvSpPr>
          <p:spPr bwMode="auto">
            <a:xfrm>
              <a:off x="768" y="2394"/>
              <a:ext cx="1968" cy="322"/>
            </a:xfrm>
            <a:prstGeom prst="rect">
              <a:avLst/>
            </a:prstGeom>
            <a:solidFill>
              <a:srgbClr val="FF7D7D"/>
            </a:solidFill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0422" name="Rectangle 6"/>
            <p:cNvSpPr>
              <a:spLocks noChangeArrowheads="1"/>
            </p:cNvSpPr>
            <p:nvPr/>
          </p:nvSpPr>
          <p:spPr bwMode="auto">
            <a:xfrm>
              <a:off x="768" y="2794"/>
              <a:ext cx="1968" cy="317"/>
            </a:xfrm>
            <a:prstGeom prst="rect">
              <a:avLst/>
            </a:prstGeom>
            <a:solidFill>
              <a:srgbClr val="FF7D7D"/>
            </a:solidFill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0423" name="Rectangle 7"/>
            <p:cNvSpPr>
              <a:spLocks noChangeArrowheads="1"/>
            </p:cNvSpPr>
            <p:nvPr/>
          </p:nvSpPr>
          <p:spPr bwMode="auto">
            <a:xfrm>
              <a:off x="768" y="3198"/>
              <a:ext cx="1968" cy="334"/>
            </a:xfrm>
            <a:prstGeom prst="rect">
              <a:avLst/>
            </a:prstGeom>
            <a:solidFill>
              <a:srgbClr val="FF7D7D"/>
            </a:solidFill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00424" name="Group 8"/>
          <p:cNvGrpSpPr>
            <a:grpSpLocks/>
          </p:cNvGrpSpPr>
          <p:nvPr/>
        </p:nvGrpSpPr>
        <p:grpSpPr bwMode="auto">
          <a:xfrm>
            <a:off x="1573213" y="5227638"/>
            <a:ext cx="2111375" cy="911225"/>
            <a:chOff x="1087" y="2663"/>
            <a:chExt cx="1330" cy="574"/>
          </a:xfrm>
        </p:grpSpPr>
        <p:sp>
          <p:nvSpPr>
            <p:cNvPr id="700425" name="Line 9"/>
            <p:cNvSpPr>
              <a:spLocks noChangeShapeType="1"/>
            </p:cNvSpPr>
            <p:nvPr/>
          </p:nvSpPr>
          <p:spPr bwMode="auto">
            <a:xfrm>
              <a:off x="1087" y="2663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0426" name="Line 10"/>
            <p:cNvSpPr>
              <a:spLocks noChangeShapeType="1"/>
            </p:cNvSpPr>
            <p:nvPr/>
          </p:nvSpPr>
          <p:spPr bwMode="auto">
            <a:xfrm>
              <a:off x="1530" y="2663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0427" name="Line 11"/>
            <p:cNvSpPr>
              <a:spLocks noChangeShapeType="1"/>
            </p:cNvSpPr>
            <p:nvPr/>
          </p:nvSpPr>
          <p:spPr bwMode="auto">
            <a:xfrm>
              <a:off x="1974" y="2663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0428" name="Line 12"/>
            <p:cNvSpPr>
              <a:spLocks noChangeShapeType="1"/>
            </p:cNvSpPr>
            <p:nvPr/>
          </p:nvSpPr>
          <p:spPr bwMode="auto">
            <a:xfrm>
              <a:off x="2417" y="2663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00429" name="Group 13"/>
          <p:cNvGrpSpPr>
            <a:grpSpLocks/>
          </p:cNvGrpSpPr>
          <p:nvPr/>
        </p:nvGrpSpPr>
        <p:grpSpPr bwMode="auto">
          <a:xfrm>
            <a:off x="1143000" y="4835525"/>
            <a:ext cx="2971800" cy="1708150"/>
            <a:chOff x="816" y="2416"/>
            <a:chExt cx="1872" cy="1076"/>
          </a:xfrm>
        </p:grpSpPr>
        <p:sp>
          <p:nvSpPr>
            <p:cNvPr id="700430" name="Oval 14"/>
            <p:cNvSpPr>
              <a:spLocks noChangeArrowheads="1"/>
            </p:cNvSpPr>
            <p:nvPr/>
          </p:nvSpPr>
          <p:spPr bwMode="auto">
            <a:xfrm>
              <a:off x="816" y="2934"/>
              <a:ext cx="1872" cy="1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0431" name="Oval 15"/>
            <p:cNvSpPr>
              <a:spLocks noChangeArrowheads="1"/>
            </p:cNvSpPr>
            <p:nvPr/>
          </p:nvSpPr>
          <p:spPr bwMode="auto">
            <a:xfrm>
              <a:off x="816" y="2539"/>
              <a:ext cx="1872" cy="1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0432" name="Oval 16"/>
            <p:cNvSpPr>
              <a:spLocks noChangeArrowheads="1"/>
            </p:cNvSpPr>
            <p:nvPr/>
          </p:nvSpPr>
          <p:spPr bwMode="auto">
            <a:xfrm>
              <a:off x="816" y="3339"/>
              <a:ext cx="1872" cy="1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700433" name="Group 17"/>
            <p:cNvGrpSpPr>
              <a:grpSpLocks/>
            </p:cNvGrpSpPr>
            <p:nvPr/>
          </p:nvGrpSpPr>
          <p:grpSpPr bwMode="auto">
            <a:xfrm>
              <a:off x="964" y="2416"/>
              <a:ext cx="1576" cy="247"/>
              <a:chOff x="1536" y="1344"/>
              <a:chExt cx="3072" cy="480"/>
            </a:xfrm>
          </p:grpSpPr>
          <p:grpSp>
            <p:nvGrpSpPr>
              <p:cNvPr id="700434" name="Group 18"/>
              <p:cNvGrpSpPr>
                <a:grpSpLocks/>
              </p:cNvGrpSpPr>
              <p:nvPr/>
            </p:nvGrpSpPr>
            <p:grpSpPr bwMode="auto">
              <a:xfrm>
                <a:off x="1536" y="1344"/>
                <a:ext cx="480" cy="480"/>
                <a:chOff x="816" y="1152"/>
                <a:chExt cx="480" cy="480"/>
              </a:xfrm>
            </p:grpSpPr>
            <p:sp>
              <p:nvSpPr>
                <p:cNvPr id="700435" name="Oval 19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3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08" y="1208"/>
                  <a:ext cx="296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0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(0,0)</a:t>
                  </a:r>
                </a:p>
              </p:txBody>
            </p:sp>
          </p:grpSp>
          <p:grpSp>
            <p:nvGrpSpPr>
              <p:cNvPr id="700437" name="Group 21"/>
              <p:cNvGrpSpPr>
                <a:grpSpLocks/>
              </p:cNvGrpSpPr>
              <p:nvPr/>
            </p:nvGrpSpPr>
            <p:grpSpPr bwMode="auto">
              <a:xfrm>
                <a:off x="2400" y="1344"/>
                <a:ext cx="480" cy="480"/>
                <a:chOff x="816" y="1152"/>
                <a:chExt cx="480" cy="480"/>
              </a:xfrm>
            </p:grpSpPr>
            <p:sp>
              <p:nvSpPr>
                <p:cNvPr id="700438" name="Oval 22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07" y="1208"/>
                  <a:ext cx="298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3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(1,0)</a:t>
                  </a:r>
                </a:p>
              </p:txBody>
            </p:sp>
          </p:grpSp>
          <p:grpSp>
            <p:nvGrpSpPr>
              <p:cNvPr id="700440" name="Group 24"/>
              <p:cNvGrpSpPr>
                <a:grpSpLocks/>
              </p:cNvGrpSpPr>
              <p:nvPr/>
            </p:nvGrpSpPr>
            <p:grpSpPr bwMode="auto">
              <a:xfrm>
                <a:off x="3264" y="1344"/>
                <a:ext cx="480" cy="480"/>
                <a:chOff x="816" y="1152"/>
                <a:chExt cx="480" cy="480"/>
              </a:xfrm>
            </p:grpSpPr>
            <p:sp>
              <p:nvSpPr>
                <p:cNvPr id="700441" name="Oval 25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910" y="1208"/>
                  <a:ext cx="295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6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(2,0)</a:t>
                  </a:r>
                </a:p>
              </p:txBody>
            </p:sp>
          </p:grpSp>
          <p:grpSp>
            <p:nvGrpSpPr>
              <p:cNvPr id="700443" name="Group 27"/>
              <p:cNvGrpSpPr>
                <a:grpSpLocks/>
              </p:cNvGrpSpPr>
              <p:nvPr/>
            </p:nvGrpSpPr>
            <p:grpSpPr bwMode="auto">
              <a:xfrm>
                <a:off x="4128" y="1344"/>
                <a:ext cx="480" cy="480"/>
                <a:chOff x="816" y="1152"/>
                <a:chExt cx="480" cy="480"/>
              </a:xfrm>
            </p:grpSpPr>
            <p:sp>
              <p:nvSpPr>
                <p:cNvPr id="700444" name="Oval 28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10" y="1208"/>
                  <a:ext cx="294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9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(3,0)</a:t>
                  </a:r>
                </a:p>
              </p:txBody>
            </p:sp>
          </p:grpSp>
        </p:grpSp>
        <p:grpSp>
          <p:nvGrpSpPr>
            <p:cNvPr id="700446" name="Group 30"/>
            <p:cNvGrpSpPr>
              <a:grpSpLocks/>
            </p:cNvGrpSpPr>
            <p:nvPr/>
          </p:nvGrpSpPr>
          <p:grpSpPr bwMode="auto">
            <a:xfrm>
              <a:off x="964" y="2810"/>
              <a:ext cx="1576" cy="247"/>
              <a:chOff x="1536" y="1344"/>
              <a:chExt cx="3072" cy="480"/>
            </a:xfrm>
          </p:grpSpPr>
          <p:grpSp>
            <p:nvGrpSpPr>
              <p:cNvPr id="700447" name="Group 31"/>
              <p:cNvGrpSpPr>
                <a:grpSpLocks/>
              </p:cNvGrpSpPr>
              <p:nvPr/>
            </p:nvGrpSpPr>
            <p:grpSpPr bwMode="auto">
              <a:xfrm>
                <a:off x="1536" y="1344"/>
                <a:ext cx="480" cy="480"/>
                <a:chOff x="816" y="1152"/>
                <a:chExt cx="480" cy="480"/>
              </a:xfrm>
            </p:grpSpPr>
            <p:sp>
              <p:nvSpPr>
                <p:cNvPr id="700448" name="Oval 32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08" y="1207"/>
                  <a:ext cx="296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(0,1)</a:t>
                  </a:r>
                </a:p>
              </p:txBody>
            </p:sp>
          </p:grpSp>
          <p:grpSp>
            <p:nvGrpSpPr>
              <p:cNvPr id="700450" name="Group 34"/>
              <p:cNvGrpSpPr>
                <a:grpSpLocks/>
              </p:cNvGrpSpPr>
              <p:nvPr/>
            </p:nvGrpSpPr>
            <p:grpSpPr bwMode="auto">
              <a:xfrm>
                <a:off x="2400" y="1344"/>
                <a:ext cx="480" cy="480"/>
                <a:chOff x="816" y="1152"/>
                <a:chExt cx="480" cy="480"/>
              </a:xfrm>
            </p:grpSpPr>
            <p:sp>
              <p:nvSpPr>
                <p:cNvPr id="700451" name="Oval 35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5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07" y="1207"/>
                  <a:ext cx="298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4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(1,1)</a:t>
                  </a:r>
                </a:p>
              </p:txBody>
            </p:sp>
          </p:grpSp>
          <p:grpSp>
            <p:nvGrpSpPr>
              <p:cNvPr id="700453" name="Group 37"/>
              <p:cNvGrpSpPr>
                <a:grpSpLocks/>
              </p:cNvGrpSpPr>
              <p:nvPr/>
            </p:nvGrpSpPr>
            <p:grpSpPr bwMode="auto">
              <a:xfrm>
                <a:off x="3264" y="1344"/>
                <a:ext cx="480" cy="480"/>
                <a:chOff x="816" y="1152"/>
                <a:chExt cx="480" cy="480"/>
              </a:xfrm>
            </p:grpSpPr>
            <p:sp>
              <p:nvSpPr>
                <p:cNvPr id="700454" name="Oval 38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5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910" y="1205"/>
                  <a:ext cx="295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7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(2,1)</a:t>
                  </a:r>
                </a:p>
              </p:txBody>
            </p:sp>
          </p:grpSp>
          <p:grpSp>
            <p:nvGrpSpPr>
              <p:cNvPr id="700456" name="Group 40"/>
              <p:cNvGrpSpPr>
                <a:grpSpLocks/>
              </p:cNvGrpSpPr>
              <p:nvPr/>
            </p:nvGrpSpPr>
            <p:grpSpPr bwMode="auto">
              <a:xfrm>
                <a:off x="4128" y="1344"/>
                <a:ext cx="480" cy="480"/>
                <a:chOff x="816" y="1152"/>
                <a:chExt cx="480" cy="480"/>
              </a:xfrm>
            </p:grpSpPr>
            <p:sp>
              <p:nvSpPr>
                <p:cNvPr id="700457" name="Oval 41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5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10" y="1205"/>
                  <a:ext cx="294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(3,1)</a:t>
                  </a:r>
                </a:p>
              </p:txBody>
            </p:sp>
          </p:grpSp>
        </p:grpSp>
        <p:grpSp>
          <p:nvGrpSpPr>
            <p:cNvPr id="700459" name="Group 43"/>
            <p:cNvGrpSpPr>
              <a:grpSpLocks/>
            </p:cNvGrpSpPr>
            <p:nvPr/>
          </p:nvGrpSpPr>
          <p:grpSpPr bwMode="auto">
            <a:xfrm>
              <a:off x="964" y="3216"/>
              <a:ext cx="1576" cy="247"/>
              <a:chOff x="1536" y="1344"/>
              <a:chExt cx="3072" cy="480"/>
            </a:xfrm>
          </p:grpSpPr>
          <p:grpSp>
            <p:nvGrpSpPr>
              <p:cNvPr id="700460" name="Group 44"/>
              <p:cNvGrpSpPr>
                <a:grpSpLocks/>
              </p:cNvGrpSpPr>
              <p:nvPr/>
            </p:nvGrpSpPr>
            <p:grpSpPr bwMode="auto">
              <a:xfrm>
                <a:off x="1536" y="1344"/>
                <a:ext cx="480" cy="480"/>
                <a:chOff x="816" y="1152"/>
                <a:chExt cx="480" cy="480"/>
              </a:xfrm>
            </p:grpSpPr>
            <p:sp>
              <p:nvSpPr>
                <p:cNvPr id="700461" name="Oval 45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6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908" y="1206"/>
                  <a:ext cx="296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(0,2)</a:t>
                  </a:r>
                </a:p>
              </p:txBody>
            </p:sp>
          </p:grpSp>
          <p:grpSp>
            <p:nvGrpSpPr>
              <p:cNvPr id="700463" name="Group 47"/>
              <p:cNvGrpSpPr>
                <a:grpSpLocks/>
              </p:cNvGrpSpPr>
              <p:nvPr/>
            </p:nvGrpSpPr>
            <p:grpSpPr bwMode="auto">
              <a:xfrm>
                <a:off x="2400" y="1344"/>
                <a:ext cx="480" cy="480"/>
                <a:chOff x="816" y="1152"/>
                <a:chExt cx="480" cy="480"/>
              </a:xfrm>
            </p:grpSpPr>
            <p:sp>
              <p:nvSpPr>
                <p:cNvPr id="700464" name="Oval 48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6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07" y="1206"/>
                  <a:ext cx="298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5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(1,2)</a:t>
                  </a:r>
                </a:p>
              </p:txBody>
            </p:sp>
          </p:grpSp>
          <p:grpSp>
            <p:nvGrpSpPr>
              <p:cNvPr id="700466" name="Group 50"/>
              <p:cNvGrpSpPr>
                <a:grpSpLocks/>
              </p:cNvGrpSpPr>
              <p:nvPr/>
            </p:nvGrpSpPr>
            <p:grpSpPr bwMode="auto">
              <a:xfrm>
                <a:off x="3264" y="1344"/>
                <a:ext cx="480" cy="480"/>
                <a:chOff x="816" y="1152"/>
                <a:chExt cx="480" cy="480"/>
              </a:xfrm>
            </p:grpSpPr>
            <p:sp>
              <p:nvSpPr>
                <p:cNvPr id="700467" name="Oval 51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6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910" y="1206"/>
                  <a:ext cx="295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8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(2,2)</a:t>
                  </a:r>
                </a:p>
              </p:txBody>
            </p:sp>
          </p:grpSp>
          <p:grpSp>
            <p:nvGrpSpPr>
              <p:cNvPr id="700469" name="Group 53"/>
              <p:cNvGrpSpPr>
                <a:grpSpLocks/>
              </p:cNvGrpSpPr>
              <p:nvPr/>
            </p:nvGrpSpPr>
            <p:grpSpPr bwMode="auto">
              <a:xfrm>
                <a:off x="4128" y="1344"/>
                <a:ext cx="480" cy="480"/>
                <a:chOff x="816" y="1152"/>
                <a:chExt cx="480" cy="480"/>
              </a:xfrm>
            </p:grpSpPr>
            <p:sp>
              <p:nvSpPr>
                <p:cNvPr id="700470" name="Oval 54"/>
                <p:cNvSpPr>
                  <a:spLocks noChangeArrowheads="1"/>
                </p:cNvSpPr>
                <p:nvPr/>
              </p:nvSpPr>
              <p:spPr bwMode="auto">
                <a:xfrm>
                  <a:off x="816" y="1152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047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910" y="1206"/>
                  <a:ext cx="294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11</a:t>
                  </a:r>
                </a:p>
                <a:p>
                  <a:r>
                    <a:rPr lang="en-US" sz="900">
                      <a:solidFill>
                        <a:schemeClr val="tx1"/>
                      </a:solidFill>
                      <a:latin typeface="Arial" charset="0"/>
                    </a:rPr>
                    <a:t>(3,2)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DD5F-C95B-4217-B87A-F26E43EF0313}" type="slidenum">
              <a:rPr lang="en-US"/>
              <a:pPr/>
              <a:t>112</a:t>
            </a:fld>
            <a:endParaRPr lang="en-US"/>
          </a:p>
        </p:txBody>
      </p:sp>
      <p:sp>
        <p:nvSpPr>
          <p:cNvPr id="701442" name="Oval 2"/>
          <p:cNvSpPr>
            <a:spLocks noChangeArrowheads="1"/>
          </p:cNvSpPr>
          <p:nvPr/>
        </p:nvSpPr>
        <p:spPr bwMode="auto">
          <a:xfrm>
            <a:off x="2122488" y="4114800"/>
            <a:ext cx="57912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43" name="Oval 3"/>
          <p:cNvSpPr>
            <a:spLocks noChangeArrowheads="1"/>
          </p:cNvSpPr>
          <p:nvPr/>
        </p:nvSpPr>
        <p:spPr bwMode="auto">
          <a:xfrm>
            <a:off x="2122488" y="2895600"/>
            <a:ext cx="57912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44" name="Oval 4"/>
          <p:cNvSpPr>
            <a:spLocks noChangeArrowheads="1"/>
          </p:cNvSpPr>
          <p:nvPr/>
        </p:nvSpPr>
        <p:spPr bwMode="auto">
          <a:xfrm>
            <a:off x="2122488" y="5334000"/>
            <a:ext cx="57912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701445" name="Group 5"/>
          <p:cNvGrpSpPr>
            <a:grpSpLocks/>
          </p:cNvGrpSpPr>
          <p:nvPr/>
        </p:nvGrpSpPr>
        <p:grpSpPr bwMode="auto">
          <a:xfrm>
            <a:off x="2960688" y="3124200"/>
            <a:ext cx="4114800" cy="1676400"/>
            <a:chOff x="1776" y="1344"/>
            <a:chExt cx="2592" cy="1008"/>
          </a:xfrm>
        </p:grpSpPr>
        <p:sp>
          <p:nvSpPr>
            <p:cNvPr id="701446" name="Line 6"/>
            <p:cNvSpPr>
              <a:spLocks noChangeShapeType="1"/>
            </p:cNvSpPr>
            <p:nvPr/>
          </p:nvSpPr>
          <p:spPr bwMode="auto">
            <a:xfrm>
              <a:off x="1776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1447" name="Line 7"/>
            <p:cNvSpPr>
              <a:spLocks noChangeShapeType="1"/>
            </p:cNvSpPr>
            <p:nvPr/>
          </p:nvSpPr>
          <p:spPr bwMode="auto">
            <a:xfrm>
              <a:off x="2640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1448" name="Line 8"/>
            <p:cNvSpPr>
              <a:spLocks noChangeShapeType="1"/>
            </p:cNvSpPr>
            <p:nvPr/>
          </p:nvSpPr>
          <p:spPr bwMode="auto">
            <a:xfrm>
              <a:off x="3504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1449" name="Line 9"/>
            <p:cNvSpPr>
              <a:spLocks noChangeShapeType="1"/>
            </p:cNvSpPr>
            <p:nvPr/>
          </p:nvSpPr>
          <p:spPr bwMode="auto">
            <a:xfrm>
              <a:off x="4368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701450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1295400"/>
            <a:ext cx="7848600" cy="381000"/>
          </a:xfrm>
        </p:spPr>
        <p:txBody>
          <a:bodyPr/>
          <a:lstStyle/>
          <a:p>
            <a:r>
              <a:rPr lang="en-US" sz="4000"/>
              <a:t>MPI_Cart_sub  –  Example</a:t>
            </a:r>
          </a:p>
        </p:txBody>
      </p:sp>
      <p:sp>
        <p:nvSpPr>
          <p:cNvPr id="7014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55688" y="5791200"/>
            <a:ext cx="8088312" cy="457200"/>
          </a:xfrm>
        </p:spPr>
        <p:txBody>
          <a:bodyPr/>
          <a:lstStyle/>
          <a:p>
            <a:pPr marL="288925" indent="-288925" defTabSz="669925">
              <a:tabLst>
                <a:tab pos="2865438" algn="l"/>
                <a:tab pos="3902075" algn="l"/>
                <a:tab pos="5334000" algn="l"/>
                <a:tab pos="6675438" algn="l"/>
              </a:tabLst>
            </a:pPr>
            <a:r>
              <a:rPr lang="en-US" sz="2000"/>
              <a:t>MPI_Cart_sub( comm_cart, remain_dims, </a:t>
            </a:r>
            <a:r>
              <a:rPr lang="en-US" sz="2000" b="1" i="1">
                <a:solidFill>
                  <a:srgbClr val="FF0000"/>
                </a:solidFill>
              </a:rPr>
              <a:t>comm_sub</a:t>
            </a:r>
            <a:r>
              <a:rPr lang="en-US" sz="2000">
                <a:solidFill>
                  <a:schemeClr val="bg2"/>
                </a:solidFill>
              </a:rPr>
              <a:t>, </a:t>
            </a:r>
            <a:r>
              <a:rPr lang="en-US" sz="2000" i="1">
                <a:solidFill>
                  <a:schemeClr val="bg2"/>
                </a:solidFill>
              </a:rPr>
              <a:t>ierror</a:t>
            </a:r>
            <a:r>
              <a:rPr lang="en-US" sz="2000"/>
              <a:t>)</a:t>
            </a:r>
            <a:endParaRPr lang="en-US" sz="2000" b="1">
              <a:solidFill>
                <a:srgbClr val="FF0000"/>
              </a:solidFill>
            </a:endParaRPr>
          </a:p>
        </p:txBody>
      </p:sp>
      <p:grpSp>
        <p:nvGrpSpPr>
          <p:cNvPr id="701452" name="Group 12"/>
          <p:cNvGrpSpPr>
            <a:grpSpLocks/>
          </p:cNvGrpSpPr>
          <p:nvPr/>
        </p:nvGrpSpPr>
        <p:grpSpPr bwMode="auto">
          <a:xfrm>
            <a:off x="2579688" y="2362200"/>
            <a:ext cx="4876800" cy="762000"/>
            <a:chOff x="1536" y="1344"/>
            <a:chExt cx="3072" cy="480"/>
          </a:xfrm>
        </p:grpSpPr>
        <p:grpSp>
          <p:nvGrpSpPr>
            <p:cNvPr id="701453" name="Group 13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701454" name="Oval 14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55" name="Text Box 15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56" name="Group 16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701457" name="Oval 17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58" name="Text Box 18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59" name="Group 19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701460" name="Oval 20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61" name="Text Box 21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6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62" name="Group 22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701463" name="Oval 23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64" name="Text Box 24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9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(3,0)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701465" name="Group 25"/>
          <p:cNvGrpSpPr>
            <a:grpSpLocks/>
          </p:cNvGrpSpPr>
          <p:nvPr/>
        </p:nvGrpSpPr>
        <p:grpSpPr bwMode="auto">
          <a:xfrm>
            <a:off x="2579688" y="3581400"/>
            <a:ext cx="4876800" cy="762000"/>
            <a:chOff x="1536" y="1344"/>
            <a:chExt cx="3072" cy="480"/>
          </a:xfrm>
        </p:grpSpPr>
        <p:grpSp>
          <p:nvGrpSpPr>
            <p:cNvPr id="701466" name="Group 26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701467" name="Oval 27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68" name="Text Box 28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69" name="Group 29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701470" name="Oval 30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71" name="Text Box 31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4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72" name="Group 32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701473" name="Oval 33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74" name="Text Box 34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7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75" name="Group 35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701476" name="Oval 36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77" name="Text Box 37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10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(3,1)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701478" name="Group 38"/>
          <p:cNvGrpSpPr>
            <a:grpSpLocks/>
          </p:cNvGrpSpPr>
          <p:nvPr/>
        </p:nvGrpSpPr>
        <p:grpSpPr bwMode="auto">
          <a:xfrm>
            <a:off x="2579688" y="4800600"/>
            <a:ext cx="4876800" cy="762000"/>
            <a:chOff x="1536" y="1344"/>
            <a:chExt cx="3072" cy="480"/>
          </a:xfrm>
        </p:grpSpPr>
        <p:grpSp>
          <p:nvGrpSpPr>
            <p:cNvPr id="701479" name="Group 39"/>
            <p:cNvGrpSpPr>
              <a:grpSpLocks/>
            </p:cNvGrpSpPr>
            <p:nvPr/>
          </p:nvGrpSpPr>
          <p:grpSpPr bwMode="auto">
            <a:xfrm>
              <a:off x="1536" y="1344"/>
              <a:ext cx="480" cy="480"/>
              <a:chOff x="816" y="1152"/>
              <a:chExt cx="480" cy="480"/>
            </a:xfrm>
          </p:grpSpPr>
          <p:sp>
            <p:nvSpPr>
              <p:cNvPr id="701480" name="Oval 40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81" name="Text Box 41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(0,2)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82" name="Group 42"/>
            <p:cNvGrpSpPr>
              <a:grpSpLocks/>
            </p:cNvGrpSpPr>
            <p:nvPr/>
          </p:nvGrpSpPr>
          <p:grpSpPr bwMode="auto">
            <a:xfrm>
              <a:off x="2400" y="1344"/>
              <a:ext cx="480" cy="480"/>
              <a:chOff x="816" y="1152"/>
              <a:chExt cx="480" cy="480"/>
            </a:xfrm>
          </p:grpSpPr>
          <p:sp>
            <p:nvSpPr>
              <p:cNvPr id="701483" name="Oval 43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84" name="Text Box 44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5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(1,2)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85" name="Group 45"/>
            <p:cNvGrpSpPr>
              <a:grpSpLocks/>
            </p:cNvGrpSpPr>
            <p:nvPr/>
          </p:nvGrpSpPr>
          <p:grpSpPr bwMode="auto">
            <a:xfrm>
              <a:off x="3264" y="1344"/>
              <a:ext cx="480" cy="480"/>
              <a:chOff x="816" y="1152"/>
              <a:chExt cx="480" cy="480"/>
            </a:xfrm>
          </p:grpSpPr>
          <p:sp>
            <p:nvSpPr>
              <p:cNvPr id="701486" name="Oval 46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87" name="Text Box 47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8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(2,2)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01488" name="Group 48"/>
            <p:cNvGrpSpPr>
              <a:grpSpLocks/>
            </p:cNvGrpSpPr>
            <p:nvPr/>
          </p:nvGrpSpPr>
          <p:grpSpPr bwMode="auto">
            <a:xfrm>
              <a:off x="4128" y="1344"/>
              <a:ext cx="480" cy="480"/>
              <a:chOff x="816" y="1152"/>
              <a:chExt cx="480" cy="480"/>
            </a:xfrm>
          </p:grpSpPr>
          <p:sp>
            <p:nvSpPr>
              <p:cNvPr id="701489" name="Oval 49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1490" name="Text Box 50"/>
              <p:cNvSpPr txBox="1">
                <a:spLocks noChangeArrowheads="1"/>
              </p:cNvSpPr>
              <p:nvPr/>
            </p:nvSpPr>
            <p:spPr bwMode="auto">
              <a:xfrm>
                <a:off x="908" y="1200"/>
                <a:ext cx="296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11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Arial" charset="0"/>
                  </a:rPr>
                  <a:t>(3,2)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701491" name="Rectangle 51"/>
          <p:cNvSpPr>
            <a:spLocks noChangeArrowheads="1"/>
          </p:cNvSpPr>
          <p:nvPr/>
        </p:nvSpPr>
        <p:spPr bwMode="auto">
          <a:xfrm>
            <a:off x="1893888" y="2286000"/>
            <a:ext cx="6248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92" name="Rectangle 52"/>
          <p:cNvSpPr>
            <a:spLocks noChangeArrowheads="1"/>
          </p:cNvSpPr>
          <p:nvPr/>
        </p:nvSpPr>
        <p:spPr bwMode="auto">
          <a:xfrm>
            <a:off x="1893888" y="3505200"/>
            <a:ext cx="6248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93" name="Rectangle 53"/>
          <p:cNvSpPr>
            <a:spLocks noChangeArrowheads="1"/>
          </p:cNvSpPr>
          <p:nvPr/>
        </p:nvSpPr>
        <p:spPr bwMode="auto">
          <a:xfrm>
            <a:off x="1893888" y="4724400"/>
            <a:ext cx="6248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94" name="Line 54"/>
          <p:cNvSpPr>
            <a:spLocks noChangeShapeType="1"/>
          </p:cNvSpPr>
          <p:nvPr/>
        </p:nvSpPr>
        <p:spPr bwMode="auto">
          <a:xfrm flipV="1">
            <a:off x="6846888" y="57912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95" name="Line 55"/>
          <p:cNvSpPr>
            <a:spLocks noChangeShapeType="1"/>
          </p:cNvSpPr>
          <p:nvPr/>
        </p:nvSpPr>
        <p:spPr bwMode="auto">
          <a:xfrm flipV="1">
            <a:off x="6846888" y="4572000"/>
            <a:ext cx="7620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96" name="Line 56"/>
          <p:cNvSpPr>
            <a:spLocks noChangeShapeType="1"/>
          </p:cNvSpPr>
          <p:nvPr/>
        </p:nvSpPr>
        <p:spPr bwMode="auto">
          <a:xfrm flipV="1">
            <a:off x="6846888" y="3352800"/>
            <a:ext cx="9144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1497" name="Rectangle 57"/>
          <p:cNvSpPr>
            <a:spLocks noChangeArrowheads="1"/>
          </p:cNvSpPr>
          <p:nvPr/>
        </p:nvSpPr>
        <p:spPr bwMode="auto">
          <a:xfrm>
            <a:off x="1284288" y="1752600"/>
            <a:ext cx="78597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8925" indent="-288925" algn="l" defTabSz="669925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rgbClr val="0000FF"/>
                </a:solidFill>
              </a:rPr>
              <a:t>Ranks</a:t>
            </a:r>
            <a:r>
              <a:rPr lang="en-US" sz="2000" b="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0000FF"/>
                </a:solidFill>
              </a:rPr>
              <a:t>Cartesian process coordinates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b="0">
                <a:solidFill>
                  <a:schemeClr val="tx1"/>
                </a:solidFill>
              </a:rPr>
              <a:t>in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comm_sub</a:t>
            </a:r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01498" name="Line 58"/>
          <p:cNvSpPr>
            <a:spLocks noChangeShapeType="1"/>
          </p:cNvSpPr>
          <p:nvPr/>
        </p:nvSpPr>
        <p:spPr bwMode="auto">
          <a:xfrm>
            <a:off x="2046288" y="2133600"/>
            <a:ext cx="1371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701499" name="Group 59"/>
          <p:cNvGrpSpPr>
            <a:grpSpLocks/>
          </p:cNvGrpSpPr>
          <p:nvPr/>
        </p:nvGrpSpPr>
        <p:grpSpPr bwMode="auto">
          <a:xfrm>
            <a:off x="3265488" y="2133600"/>
            <a:ext cx="4575175" cy="3155950"/>
            <a:chOff x="1968" y="864"/>
            <a:chExt cx="2882" cy="1988"/>
          </a:xfrm>
        </p:grpSpPr>
        <p:sp>
          <p:nvSpPr>
            <p:cNvPr id="701500" name="Text Box 60"/>
            <p:cNvSpPr txBox="1">
              <a:spLocks noChangeArrowheads="1"/>
            </p:cNvSpPr>
            <p:nvPr/>
          </p:nvSpPr>
          <p:spPr bwMode="auto">
            <a:xfrm>
              <a:off x="1968" y="912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701501" name="Text Box 61"/>
            <p:cNvSpPr txBox="1">
              <a:spLocks noChangeArrowheads="1"/>
            </p:cNvSpPr>
            <p:nvPr/>
          </p:nvSpPr>
          <p:spPr bwMode="auto">
            <a:xfrm>
              <a:off x="2832" y="912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(1)</a:t>
              </a:r>
            </a:p>
          </p:txBody>
        </p:sp>
        <p:sp>
          <p:nvSpPr>
            <p:cNvPr id="701502" name="Text Box 62"/>
            <p:cNvSpPr txBox="1">
              <a:spLocks noChangeArrowheads="1"/>
            </p:cNvSpPr>
            <p:nvPr/>
          </p:nvSpPr>
          <p:spPr bwMode="auto">
            <a:xfrm>
              <a:off x="3696" y="912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(2)</a:t>
              </a:r>
            </a:p>
          </p:txBody>
        </p:sp>
        <p:sp>
          <p:nvSpPr>
            <p:cNvPr id="701503" name="Text Box 63"/>
            <p:cNvSpPr txBox="1">
              <a:spLocks noChangeArrowheads="1"/>
            </p:cNvSpPr>
            <p:nvPr/>
          </p:nvSpPr>
          <p:spPr bwMode="auto">
            <a:xfrm>
              <a:off x="4560" y="912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(3)</a:t>
              </a:r>
            </a:p>
          </p:txBody>
        </p:sp>
        <p:sp>
          <p:nvSpPr>
            <p:cNvPr id="701504" name="Text Box 64"/>
            <p:cNvSpPr txBox="1">
              <a:spLocks noChangeArrowheads="1"/>
            </p:cNvSpPr>
            <p:nvPr/>
          </p:nvSpPr>
          <p:spPr bwMode="auto">
            <a:xfrm>
              <a:off x="1968" y="1680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701505" name="Text Box 65"/>
            <p:cNvSpPr txBox="1">
              <a:spLocks noChangeArrowheads="1"/>
            </p:cNvSpPr>
            <p:nvPr/>
          </p:nvSpPr>
          <p:spPr bwMode="auto">
            <a:xfrm>
              <a:off x="2832" y="1680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(1)</a:t>
              </a:r>
            </a:p>
          </p:txBody>
        </p:sp>
        <p:sp>
          <p:nvSpPr>
            <p:cNvPr id="701506" name="Text Box 66"/>
            <p:cNvSpPr txBox="1">
              <a:spLocks noChangeArrowheads="1"/>
            </p:cNvSpPr>
            <p:nvPr/>
          </p:nvSpPr>
          <p:spPr bwMode="auto">
            <a:xfrm>
              <a:off x="3696" y="1680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(2)</a:t>
              </a:r>
            </a:p>
          </p:txBody>
        </p:sp>
        <p:sp>
          <p:nvSpPr>
            <p:cNvPr id="701507" name="Text Box 67"/>
            <p:cNvSpPr txBox="1">
              <a:spLocks noChangeArrowheads="1"/>
            </p:cNvSpPr>
            <p:nvPr/>
          </p:nvSpPr>
          <p:spPr bwMode="auto">
            <a:xfrm>
              <a:off x="4560" y="1680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(3)</a:t>
              </a:r>
            </a:p>
          </p:txBody>
        </p:sp>
        <p:sp>
          <p:nvSpPr>
            <p:cNvPr id="701508" name="Text Box 68"/>
            <p:cNvSpPr txBox="1">
              <a:spLocks noChangeArrowheads="1"/>
            </p:cNvSpPr>
            <p:nvPr/>
          </p:nvSpPr>
          <p:spPr bwMode="auto">
            <a:xfrm>
              <a:off x="1968" y="2448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701509" name="Text Box 69"/>
            <p:cNvSpPr txBox="1">
              <a:spLocks noChangeArrowheads="1"/>
            </p:cNvSpPr>
            <p:nvPr/>
          </p:nvSpPr>
          <p:spPr bwMode="auto">
            <a:xfrm>
              <a:off x="2832" y="2448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(1)</a:t>
              </a:r>
            </a:p>
          </p:txBody>
        </p:sp>
        <p:sp>
          <p:nvSpPr>
            <p:cNvPr id="701510" name="Text Box 70"/>
            <p:cNvSpPr txBox="1">
              <a:spLocks noChangeArrowheads="1"/>
            </p:cNvSpPr>
            <p:nvPr/>
          </p:nvSpPr>
          <p:spPr bwMode="auto">
            <a:xfrm>
              <a:off x="3696" y="2448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(2)</a:t>
              </a:r>
            </a:p>
          </p:txBody>
        </p:sp>
        <p:sp>
          <p:nvSpPr>
            <p:cNvPr id="701511" name="Text Box 71"/>
            <p:cNvSpPr txBox="1">
              <a:spLocks noChangeArrowheads="1"/>
            </p:cNvSpPr>
            <p:nvPr/>
          </p:nvSpPr>
          <p:spPr bwMode="auto">
            <a:xfrm>
              <a:off x="4560" y="2448"/>
              <a:ext cx="29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(3)</a:t>
              </a:r>
            </a:p>
          </p:txBody>
        </p:sp>
        <p:sp>
          <p:nvSpPr>
            <p:cNvPr id="701512" name="Line 72"/>
            <p:cNvSpPr>
              <a:spLocks noChangeShapeType="1"/>
            </p:cNvSpPr>
            <p:nvPr/>
          </p:nvSpPr>
          <p:spPr bwMode="auto">
            <a:xfrm flipH="1">
              <a:off x="2208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701513" name="AutoShape 73"/>
          <p:cNvSpPr>
            <a:spLocks noChangeArrowheads="1"/>
          </p:cNvSpPr>
          <p:nvPr/>
        </p:nvSpPr>
        <p:spPr bwMode="auto">
          <a:xfrm>
            <a:off x="5715000" y="6324600"/>
            <a:ext cx="1676400" cy="381000"/>
          </a:xfrm>
          <a:prstGeom prst="wedgeEllipseCallout">
            <a:avLst>
              <a:gd name="adj1" fmla="val -62310"/>
              <a:gd name="adj2" fmla="val -110833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46800" rIns="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(true, false)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7C-E010-4C27-AECF-0789EAA2A64A}" type="slidenum">
              <a:rPr lang="en-US"/>
              <a:pPr/>
              <a:t>113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Chap.7 </a:t>
            </a:r>
            <a:r>
              <a:rPr lang="en-US" sz="4000">
                <a:solidFill>
                  <a:srgbClr val="5F5F5F"/>
                </a:solidFill>
              </a:rPr>
              <a:t>Derived datatypes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6107113" cy="4724400"/>
          </a:xfrm>
        </p:spPr>
        <p:txBody>
          <a:bodyPr/>
          <a:lstStyle/>
          <a:p>
            <a:pPr marL="609600" indent="-60960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1.	MPI Overview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2.	Process model and language bindings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3.	Messages and point-to-point communication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4.	Non-blocking communication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5.	Collective communication</a:t>
            </a:r>
          </a:p>
          <a:p>
            <a:pPr marL="609600" indent="-609600"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6.	</a:t>
            </a:r>
            <a:r>
              <a:rPr lang="en-US" sz="2000"/>
              <a:t>Virtual topologies</a:t>
            </a:r>
          </a:p>
          <a:p>
            <a:pPr marL="609600" indent="-609600">
              <a:lnSpc>
                <a:spcPct val="80000"/>
              </a:lnSpc>
              <a:spcBef>
                <a:spcPct val="100000"/>
              </a:spcBef>
              <a:buFontTx/>
              <a:buAutoNum type="arabicPeriod" startAt="7"/>
              <a:tabLst>
                <a:tab pos="6096000" algn="l"/>
              </a:tabLst>
            </a:pPr>
            <a:r>
              <a:rPr lang="en-US" sz="2400" b="1">
                <a:solidFill>
                  <a:srgbClr val="5F5F5F"/>
                </a:solidFill>
              </a:rPr>
              <a:t>Derived datatypes</a:t>
            </a:r>
            <a:r>
              <a:rPr lang="en-US" sz="2000">
                <a:solidFill>
                  <a:srgbClr val="5F5F5F"/>
                </a:solidFill>
              </a:rPr>
              <a:t> </a:t>
            </a:r>
          </a:p>
          <a:p>
            <a:pPr marL="990600" lvl="1" indent="-533400">
              <a:lnSpc>
                <a:spcPct val="80000"/>
              </a:lnSpc>
              <a:spcBef>
                <a:spcPct val="100000"/>
              </a:spcBef>
              <a:tabLst>
                <a:tab pos="6096000" algn="l"/>
              </a:tabLst>
            </a:pPr>
            <a:r>
              <a:rPr lang="en-GB" sz="1600" b="1"/>
              <a:t>transfer of any combination of typed data</a:t>
            </a:r>
            <a:endParaRPr lang="en-US" sz="1800">
              <a:solidFill>
                <a:srgbClr val="5F5F5F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8.	Case study</a:t>
            </a:r>
          </a:p>
        </p:txBody>
      </p:sp>
      <p:grpSp>
        <p:nvGrpSpPr>
          <p:cNvPr id="704516" name="Group 4"/>
          <p:cNvGrpSpPr>
            <a:grpSpLocks/>
          </p:cNvGrpSpPr>
          <p:nvPr/>
        </p:nvGrpSpPr>
        <p:grpSpPr bwMode="auto">
          <a:xfrm>
            <a:off x="2743200" y="1905000"/>
            <a:ext cx="1117600" cy="441325"/>
            <a:chOff x="1200" y="2280"/>
            <a:chExt cx="3321" cy="1312"/>
          </a:xfrm>
        </p:grpSpPr>
        <p:sp>
          <p:nvSpPr>
            <p:cNvPr id="704517" name="Oval 5"/>
            <p:cNvSpPr>
              <a:spLocks noChangeArrowheads="1"/>
            </p:cNvSpPr>
            <p:nvPr/>
          </p:nvSpPr>
          <p:spPr bwMode="auto">
            <a:xfrm>
              <a:off x="1291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04518" name="Rectangle 6"/>
            <p:cNvSpPr>
              <a:spLocks noChangeArrowheads="1"/>
            </p:cNvSpPr>
            <p:nvPr/>
          </p:nvSpPr>
          <p:spPr bwMode="auto">
            <a:xfrm>
              <a:off x="1200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704519" name="AutoShape 7"/>
            <p:cNvCxnSpPr>
              <a:cxnSpLocks noChangeShapeType="1"/>
              <a:stCxn id="704517" idx="4"/>
              <a:endCxn id="704518" idx="0"/>
            </p:cNvCxnSpPr>
            <p:nvPr/>
          </p:nvCxnSpPr>
          <p:spPr bwMode="auto">
            <a:xfrm>
              <a:off x="1473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4520" name="Oval 8"/>
            <p:cNvSpPr>
              <a:spLocks noChangeArrowheads="1"/>
            </p:cNvSpPr>
            <p:nvPr/>
          </p:nvSpPr>
          <p:spPr bwMode="auto">
            <a:xfrm>
              <a:off x="2064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04521" name="Rectangle 9"/>
            <p:cNvSpPr>
              <a:spLocks noChangeArrowheads="1"/>
            </p:cNvSpPr>
            <p:nvPr/>
          </p:nvSpPr>
          <p:spPr bwMode="auto">
            <a:xfrm>
              <a:off x="1973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704522" name="AutoShape 10"/>
            <p:cNvCxnSpPr>
              <a:cxnSpLocks noChangeShapeType="1"/>
              <a:stCxn id="704520" idx="4"/>
              <a:endCxn id="704521" idx="0"/>
            </p:cNvCxnSpPr>
            <p:nvPr/>
          </p:nvCxnSpPr>
          <p:spPr bwMode="auto">
            <a:xfrm>
              <a:off x="2246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4523" name="Oval 11"/>
            <p:cNvSpPr>
              <a:spLocks noChangeArrowheads="1"/>
            </p:cNvSpPr>
            <p:nvPr/>
          </p:nvSpPr>
          <p:spPr bwMode="auto">
            <a:xfrm>
              <a:off x="2838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04524" name="Rectangle 12"/>
            <p:cNvSpPr>
              <a:spLocks noChangeArrowheads="1"/>
            </p:cNvSpPr>
            <p:nvPr/>
          </p:nvSpPr>
          <p:spPr bwMode="auto">
            <a:xfrm>
              <a:off x="2747" y="2690"/>
              <a:ext cx="545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704525" name="AutoShape 13"/>
            <p:cNvCxnSpPr>
              <a:cxnSpLocks noChangeShapeType="1"/>
              <a:stCxn id="704523" idx="4"/>
              <a:endCxn id="704524" idx="0"/>
            </p:cNvCxnSpPr>
            <p:nvPr/>
          </p:nvCxnSpPr>
          <p:spPr bwMode="auto">
            <a:xfrm>
              <a:off x="3020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4526" name="Oval 14"/>
            <p:cNvSpPr>
              <a:spLocks noChangeArrowheads="1"/>
            </p:cNvSpPr>
            <p:nvPr/>
          </p:nvSpPr>
          <p:spPr bwMode="auto">
            <a:xfrm>
              <a:off x="4066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04527" name="Rectangle 15"/>
            <p:cNvSpPr>
              <a:spLocks noChangeArrowheads="1"/>
            </p:cNvSpPr>
            <p:nvPr/>
          </p:nvSpPr>
          <p:spPr bwMode="auto">
            <a:xfrm>
              <a:off x="3975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704528" name="AutoShape 16"/>
            <p:cNvCxnSpPr>
              <a:cxnSpLocks noChangeShapeType="1"/>
              <a:stCxn id="704526" idx="4"/>
              <a:endCxn id="704527" idx="0"/>
            </p:cNvCxnSpPr>
            <p:nvPr/>
          </p:nvCxnSpPr>
          <p:spPr bwMode="auto">
            <a:xfrm>
              <a:off x="4248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4529" name="Oval 17"/>
            <p:cNvSpPr>
              <a:spLocks noChangeArrowheads="1"/>
            </p:cNvSpPr>
            <p:nvPr/>
          </p:nvSpPr>
          <p:spPr bwMode="auto">
            <a:xfrm>
              <a:off x="3429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30" name="Oval 18"/>
            <p:cNvSpPr>
              <a:spLocks noChangeArrowheads="1"/>
            </p:cNvSpPr>
            <p:nvPr/>
          </p:nvSpPr>
          <p:spPr bwMode="auto">
            <a:xfrm>
              <a:off x="3520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31" name="Oval 19"/>
            <p:cNvSpPr>
              <a:spLocks noChangeArrowheads="1"/>
            </p:cNvSpPr>
            <p:nvPr/>
          </p:nvSpPr>
          <p:spPr bwMode="auto">
            <a:xfrm>
              <a:off x="3611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32" name="Oval 20"/>
            <p:cNvSpPr>
              <a:spLocks noChangeArrowheads="1"/>
            </p:cNvSpPr>
            <p:nvPr/>
          </p:nvSpPr>
          <p:spPr bwMode="auto">
            <a:xfrm>
              <a:off x="3702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33" name="Oval 21"/>
            <p:cNvSpPr>
              <a:spLocks noChangeArrowheads="1"/>
            </p:cNvSpPr>
            <p:nvPr/>
          </p:nvSpPr>
          <p:spPr bwMode="auto">
            <a:xfrm>
              <a:off x="3793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34" name="Freeform 22"/>
            <p:cNvSpPr>
              <a:spLocks/>
            </p:cNvSpPr>
            <p:nvPr/>
          </p:nvSpPr>
          <p:spPr bwMode="auto">
            <a:xfrm>
              <a:off x="1412" y="3171"/>
              <a:ext cx="2745" cy="421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704535" name="AutoShape 23"/>
            <p:cNvCxnSpPr>
              <a:cxnSpLocks noChangeShapeType="1"/>
              <a:stCxn id="704518" idx="2"/>
              <a:endCxn id="704534" idx="0"/>
            </p:cNvCxnSpPr>
            <p:nvPr/>
          </p:nvCxnSpPr>
          <p:spPr bwMode="auto">
            <a:xfrm>
              <a:off x="1473" y="3054"/>
              <a:ext cx="82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4536" name="AutoShape 24"/>
            <p:cNvCxnSpPr>
              <a:cxnSpLocks noChangeShapeType="1"/>
              <a:stCxn id="704521" idx="2"/>
              <a:endCxn id="704534" idx="3"/>
            </p:cNvCxnSpPr>
            <p:nvPr/>
          </p:nvCxnSpPr>
          <p:spPr bwMode="auto">
            <a:xfrm>
              <a:off x="2246" y="3054"/>
              <a:ext cx="22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4537" name="AutoShape 25"/>
            <p:cNvCxnSpPr>
              <a:cxnSpLocks noChangeShapeType="1"/>
              <a:stCxn id="704524" idx="2"/>
              <a:endCxn id="704534" idx="6"/>
            </p:cNvCxnSpPr>
            <p:nvPr/>
          </p:nvCxnSpPr>
          <p:spPr bwMode="auto">
            <a:xfrm flipH="1">
              <a:off x="2983" y="3054"/>
              <a:ext cx="37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4538" name="AutoShape 26"/>
            <p:cNvCxnSpPr>
              <a:cxnSpLocks noChangeShapeType="1"/>
              <a:stCxn id="704527" idx="2"/>
              <a:endCxn id="704534" idx="10"/>
            </p:cNvCxnSpPr>
            <p:nvPr/>
          </p:nvCxnSpPr>
          <p:spPr bwMode="auto">
            <a:xfrm flipH="1">
              <a:off x="4120" y="3054"/>
              <a:ext cx="128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04539" name="Text Box 27"/>
          <p:cNvSpPr txBox="1">
            <a:spLocks noChangeArrowheads="1"/>
          </p:cNvSpPr>
          <p:nvPr/>
        </p:nvSpPr>
        <p:spPr bwMode="auto">
          <a:xfrm>
            <a:off x="5486400" y="2286000"/>
            <a:ext cx="1768475" cy="46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MPI_Init()</a:t>
            </a:r>
          </a:p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MPI_Comm_rank()</a:t>
            </a:r>
          </a:p>
        </p:txBody>
      </p:sp>
      <p:grpSp>
        <p:nvGrpSpPr>
          <p:cNvPr id="704540" name="Group 28"/>
          <p:cNvGrpSpPr>
            <a:grpSpLocks/>
          </p:cNvGrpSpPr>
          <p:nvPr/>
        </p:nvGrpSpPr>
        <p:grpSpPr bwMode="auto">
          <a:xfrm>
            <a:off x="6477000" y="2971800"/>
            <a:ext cx="1066800" cy="508000"/>
            <a:chOff x="40" y="1464"/>
            <a:chExt cx="872" cy="416"/>
          </a:xfrm>
        </p:grpSpPr>
        <p:sp>
          <p:nvSpPr>
            <p:cNvPr id="704541" name="Oval 29"/>
            <p:cNvSpPr>
              <a:spLocks noChangeArrowheads="1"/>
            </p:cNvSpPr>
            <p:nvPr/>
          </p:nvSpPr>
          <p:spPr bwMode="auto">
            <a:xfrm>
              <a:off x="714" y="1648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04542" name="Oval 30"/>
            <p:cNvSpPr>
              <a:spLocks noChangeArrowheads="1"/>
            </p:cNvSpPr>
            <p:nvPr/>
          </p:nvSpPr>
          <p:spPr bwMode="auto">
            <a:xfrm>
              <a:off x="40" y="1682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704543" name="AutoShape 31"/>
            <p:cNvCxnSpPr>
              <a:cxnSpLocks noChangeShapeType="1"/>
              <a:stCxn id="704542" idx="7"/>
              <a:endCxn id="704541" idx="1"/>
            </p:cNvCxnSpPr>
            <p:nvPr/>
          </p:nvCxnSpPr>
          <p:spPr bwMode="auto">
            <a:xfrm rot="16200000">
              <a:off x="459" y="1427"/>
              <a:ext cx="34" cy="534"/>
            </a:xfrm>
            <a:prstGeom prst="curvedConnector3">
              <a:avLst>
                <a:gd name="adj1" fmla="val 3764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704544" name="Group 32"/>
            <p:cNvGrpSpPr>
              <a:grpSpLocks/>
            </p:cNvGrpSpPr>
            <p:nvPr/>
          </p:nvGrpSpPr>
          <p:grpSpPr bwMode="auto">
            <a:xfrm>
              <a:off x="248" y="1464"/>
              <a:ext cx="288" cy="192"/>
              <a:chOff x="2976" y="2688"/>
              <a:chExt cx="288" cy="192"/>
            </a:xfrm>
          </p:grpSpPr>
          <p:sp>
            <p:nvSpPr>
              <p:cNvPr id="704545" name="Rectangle 33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704546" name="Group 34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70454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4548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45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4550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4551" name="Rectangle 39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704552" name="Freeform 40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704553" name="Group 41"/>
          <p:cNvGrpSpPr>
            <a:grpSpLocks/>
          </p:cNvGrpSpPr>
          <p:nvPr/>
        </p:nvGrpSpPr>
        <p:grpSpPr bwMode="auto">
          <a:xfrm>
            <a:off x="5638800" y="5181600"/>
            <a:ext cx="2743200" cy="406400"/>
            <a:chOff x="1440" y="1104"/>
            <a:chExt cx="3840" cy="192"/>
          </a:xfrm>
        </p:grpSpPr>
        <p:sp>
          <p:nvSpPr>
            <p:cNvPr id="704554" name="Rectangle 42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55" name="Rectangle 43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56" name="Rectangle 44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57" name="Rectangle 45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58" name="Rectangle 46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59" name="Rectangle 47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60" name="Rectangle 48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61" name="Rectangle 49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62" name="Rectangle 50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04563" name="Rectangle 51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704564" name="Group 52"/>
          <p:cNvGrpSpPr>
            <a:grpSpLocks/>
          </p:cNvGrpSpPr>
          <p:nvPr/>
        </p:nvGrpSpPr>
        <p:grpSpPr bwMode="auto">
          <a:xfrm>
            <a:off x="6324600" y="4267200"/>
            <a:ext cx="1371600" cy="533400"/>
            <a:chOff x="3984" y="2229"/>
            <a:chExt cx="1200" cy="624"/>
          </a:xfrm>
        </p:grpSpPr>
        <p:sp>
          <p:nvSpPr>
            <p:cNvPr id="704565" name="Oval 53"/>
            <p:cNvSpPr>
              <a:spLocks noChangeArrowheads="1"/>
            </p:cNvSpPr>
            <p:nvPr/>
          </p:nvSpPr>
          <p:spPr bwMode="auto">
            <a:xfrm>
              <a:off x="3984" y="2697"/>
              <a:ext cx="1200" cy="1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66" name="Oval 54"/>
            <p:cNvSpPr>
              <a:spLocks noChangeArrowheads="1"/>
            </p:cNvSpPr>
            <p:nvPr/>
          </p:nvSpPr>
          <p:spPr bwMode="auto">
            <a:xfrm>
              <a:off x="3984" y="2340"/>
              <a:ext cx="1200" cy="1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67" name="Line 55"/>
            <p:cNvSpPr>
              <a:spLocks noChangeShapeType="1"/>
            </p:cNvSpPr>
            <p:nvPr/>
          </p:nvSpPr>
          <p:spPr bwMode="auto">
            <a:xfrm>
              <a:off x="4215" y="2390"/>
              <a:ext cx="0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68" name="Line 56"/>
            <p:cNvSpPr>
              <a:spLocks noChangeShapeType="1"/>
            </p:cNvSpPr>
            <p:nvPr/>
          </p:nvSpPr>
          <p:spPr bwMode="auto">
            <a:xfrm>
              <a:off x="4589" y="2390"/>
              <a:ext cx="0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69" name="Line 57"/>
            <p:cNvSpPr>
              <a:spLocks noChangeShapeType="1"/>
            </p:cNvSpPr>
            <p:nvPr/>
          </p:nvSpPr>
          <p:spPr bwMode="auto">
            <a:xfrm>
              <a:off x="4963" y="2390"/>
              <a:ext cx="1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70" name="Oval 58"/>
            <p:cNvSpPr>
              <a:spLocks noChangeArrowheads="1"/>
            </p:cNvSpPr>
            <p:nvPr/>
          </p:nvSpPr>
          <p:spPr bwMode="auto">
            <a:xfrm>
              <a:off x="4108" y="2229"/>
              <a:ext cx="210" cy="2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71" name="Oval 59"/>
            <p:cNvSpPr>
              <a:spLocks noChangeArrowheads="1"/>
            </p:cNvSpPr>
            <p:nvPr/>
          </p:nvSpPr>
          <p:spPr bwMode="auto">
            <a:xfrm>
              <a:off x="4484" y="2229"/>
              <a:ext cx="209" cy="2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72" name="Oval 60"/>
            <p:cNvSpPr>
              <a:spLocks noChangeArrowheads="1"/>
            </p:cNvSpPr>
            <p:nvPr/>
          </p:nvSpPr>
          <p:spPr bwMode="auto">
            <a:xfrm>
              <a:off x="4859" y="2229"/>
              <a:ext cx="209" cy="2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73" name="Oval 61"/>
            <p:cNvSpPr>
              <a:spLocks noChangeArrowheads="1"/>
            </p:cNvSpPr>
            <p:nvPr/>
          </p:nvSpPr>
          <p:spPr bwMode="auto">
            <a:xfrm>
              <a:off x="4108" y="2587"/>
              <a:ext cx="210" cy="2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74" name="Oval 62"/>
            <p:cNvSpPr>
              <a:spLocks noChangeArrowheads="1"/>
            </p:cNvSpPr>
            <p:nvPr/>
          </p:nvSpPr>
          <p:spPr bwMode="auto">
            <a:xfrm>
              <a:off x="4484" y="2587"/>
              <a:ext cx="209" cy="2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04575" name="Oval 63"/>
            <p:cNvSpPr>
              <a:spLocks noChangeArrowheads="1"/>
            </p:cNvSpPr>
            <p:nvPr/>
          </p:nvSpPr>
          <p:spPr bwMode="auto">
            <a:xfrm>
              <a:off x="4859" y="2587"/>
              <a:ext cx="209" cy="2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04576" name="Group 64"/>
          <p:cNvGrpSpPr>
            <a:grpSpLocks/>
          </p:cNvGrpSpPr>
          <p:nvPr/>
        </p:nvGrpSpPr>
        <p:grpSpPr bwMode="auto">
          <a:xfrm>
            <a:off x="5105400" y="3733800"/>
            <a:ext cx="990600" cy="777875"/>
            <a:chOff x="1632" y="1419"/>
            <a:chExt cx="2032" cy="1597"/>
          </a:xfrm>
        </p:grpSpPr>
        <p:grpSp>
          <p:nvGrpSpPr>
            <p:cNvPr id="704577" name="Group 65"/>
            <p:cNvGrpSpPr>
              <a:grpSpLocks/>
            </p:cNvGrpSpPr>
            <p:nvPr/>
          </p:nvGrpSpPr>
          <p:grpSpPr bwMode="auto">
            <a:xfrm>
              <a:off x="3171" y="1726"/>
              <a:ext cx="493" cy="972"/>
              <a:chOff x="4443" y="1419"/>
              <a:chExt cx="360" cy="709"/>
            </a:xfrm>
          </p:grpSpPr>
          <p:sp>
            <p:nvSpPr>
              <p:cNvPr id="704578" name="Freeform 6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79" name="Freeform 6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0" name="Freeform 6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1" name="Freeform 6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2" name="Freeform 7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3" name="Freeform 7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4" name="Freeform 7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5" name="Freeform 7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6" name="Freeform 7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04587" name="Group 75"/>
            <p:cNvGrpSpPr>
              <a:grpSpLocks/>
            </p:cNvGrpSpPr>
            <p:nvPr/>
          </p:nvGrpSpPr>
          <p:grpSpPr bwMode="auto">
            <a:xfrm>
              <a:off x="2579" y="1419"/>
              <a:ext cx="493" cy="972"/>
              <a:chOff x="4443" y="1419"/>
              <a:chExt cx="360" cy="709"/>
            </a:xfrm>
          </p:grpSpPr>
          <p:sp>
            <p:nvSpPr>
              <p:cNvPr id="704588" name="Freeform 7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89" name="Freeform 7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0" name="Freeform 7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1" name="Freeform 7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2" name="Freeform 8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3" name="Freeform 8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4" name="Freeform 8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5" name="Freeform 8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6" name="Freeform 8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04597" name="Group 85"/>
            <p:cNvGrpSpPr>
              <a:grpSpLocks/>
            </p:cNvGrpSpPr>
            <p:nvPr/>
          </p:nvGrpSpPr>
          <p:grpSpPr bwMode="auto">
            <a:xfrm>
              <a:off x="2711" y="2044"/>
              <a:ext cx="493" cy="972"/>
              <a:chOff x="4443" y="1419"/>
              <a:chExt cx="360" cy="709"/>
            </a:xfrm>
          </p:grpSpPr>
          <p:sp>
            <p:nvSpPr>
              <p:cNvPr id="704598" name="Freeform 8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599" name="Freeform 8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00" name="Freeform 8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01" name="Freeform 8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02" name="Freeform 9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03" name="Freeform 9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04" name="Freeform 9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05" name="Freeform 9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06" name="Freeform 9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04607" name="Group 95"/>
            <p:cNvGrpSpPr>
              <a:grpSpLocks/>
            </p:cNvGrpSpPr>
            <p:nvPr/>
          </p:nvGrpSpPr>
          <p:grpSpPr bwMode="auto">
            <a:xfrm>
              <a:off x="1632" y="1747"/>
              <a:ext cx="577" cy="979"/>
              <a:chOff x="1883" y="2494"/>
              <a:chExt cx="421" cy="715"/>
            </a:xfrm>
          </p:grpSpPr>
          <p:graphicFrame>
            <p:nvGraphicFramePr>
              <p:cNvPr id="704608" name="Object 96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704608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704609" name="Freeform 97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10" name="Freeform 98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11" name="Freeform 99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12" name="Freeform 100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704613" name="Group 101"/>
          <p:cNvGrpSpPr>
            <a:grpSpLocks/>
          </p:cNvGrpSpPr>
          <p:nvPr/>
        </p:nvGrpSpPr>
        <p:grpSpPr bwMode="auto">
          <a:xfrm>
            <a:off x="5257800" y="3276600"/>
            <a:ext cx="1104900" cy="506413"/>
            <a:chOff x="3000" y="1864"/>
            <a:chExt cx="852" cy="391"/>
          </a:xfrm>
        </p:grpSpPr>
        <p:grpSp>
          <p:nvGrpSpPr>
            <p:cNvPr id="704614" name="Group 102"/>
            <p:cNvGrpSpPr>
              <a:grpSpLocks/>
            </p:cNvGrpSpPr>
            <p:nvPr/>
          </p:nvGrpSpPr>
          <p:grpSpPr bwMode="auto">
            <a:xfrm>
              <a:off x="3000" y="1864"/>
              <a:ext cx="574" cy="391"/>
              <a:chOff x="977" y="2299"/>
              <a:chExt cx="1030" cy="702"/>
            </a:xfrm>
          </p:grpSpPr>
          <p:graphicFrame>
            <p:nvGraphicFramePr>
              <p:cNvPr id="704615" name="Object 103"/>
              <p:cNvGraphicFramePr>
                <a:graphicFrameLocks noChangeAspect="1"/>
              </p:cNvGraphicFramePr>
              <p:nvPr/>
            </p:nvGraphicFramePr>
            <p:xfrm>
              <a:off x="1618" y="2299"/>
              <a:ext cx="389" cy="702"/>
            </p:xfrm>
            <a:graphic>
              <a:graphicData uri="http://schemas.openxmlformats.org/presentationml/2006/ole">
                <p:oleObj spid="_x0000_s704615" name="Clip" r:id="rId4" imgW="4016520" imgH="3945240" progId="MS_ClipArt_Gallery.5">
                  <p:embed/>
                </p:oleObj>
              </a:graphicData>
            </a:graphic>
          </p:graphicFrame>
          <p:grpSp>
            <p:nvGrpSpPr>
              <p:cNvPr id="704616" name="Group 104"/>
              <p:cNvGrpSpPr>
                <a:grpSpLocks/>
              </p:cNvGrpSpPr>
              <p:nvPr/>
            </p:nvGrpSpPr>
            <p:grpSpPr bwMode="auto">
              <a:xfrm>
                <a:off x="977" y="2392"/>
                <a:ext cx="644" cy="447"/>
                <a:chOff x="4457" y="2360"/>
                <a:chExt cx="829" cy="575"/>
              </a:xfrm>
            </p:grpSpPr>
            <p:grpSp>
              <p:nvGrpSpPr>
                <p:cNvPr id="704617" name="Group 105"/>
                <p:cNvGrpSpPr>
                  <a:grpSpLocks/>
                </p:cNvGrpSpPr>
                <p:nvPr/>
              </p:nvGrpSpPr>
              <p:grpSpPr bwMode="auto">
                <a:xfrm>
                  <a:off x="4851" y="2360"/>
                  <a:ext cx="435" cy="435"/>
                  <a:chOff x="4851" y="2360"/>
                  <a:chExt cx="435" cy="435"/>
                </a:xfrm>
              </p:grpSpPr>
              <p:sp>
                <p:nvSpPr>
                  <p:cNvPr id="704618" name="Freeform 106"/>
                  <p:cNvSpPr>
                    <a:spLocks/>
                  </p:cNvSpPr>
                  <p:nvPr/>
                </p:nvSpPr>
                <p:spPr bwMode="auto">
                  <a:xfrm>
                    <a:off x="4851" y="2360"/>
                    <a:ext cx="435" cy="435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476" y="0"/>
                      </a:cxn>
                      <a:cxn ang="0">
                        <a:pos x="523" y="8"/>
                      </a:cxn>
                      <a:cxn ang="0">
                        <a:pos x="565" y="21"/>
                      </a:cxn>
                      <a:cxn ang="0">
                        <a:pos x="570" y="88"/>
                      </a:cxn>
                      <a:cxn ang="0">
                        <a:pos x="609" y="110"/>
                      </a:cxn>
                      <a:cxn ang="0">
                        <a:pos x="654" y="137"/>
                      </a:cxn>
                      <a:cxn ang="0">
                        <a:pos x="696" y="171"/>
                      </a:cxn>
                      <a:cxn ang="0">
                        <a:pos x="767" y="146"/>
                      </a:cxn>
                      <a:cxn ang="0">
                        <a:pos x="791" y="177"/>
                      </a:cxn>
                      <a:cxn ang="0">
                        <a:pos x="814" y="213"/>
                      </a:cxn>
                      <a:cxn ang="0">
                        <a:pos x="834" y="251"/>
                      </a:cxn>
                      <a:cxn ang="0">
                        <a:pos x="786" y="312"/>
                      </a:cxn>
                      <a:cxn ang="0">
                        <a:pos x="805" y="370"/>
                      </a:cxn>
                      <a:cxn ang="0">
                        <a:pos x="811" y="415"/>
                      </a:cxn>
                      <a:cxn ang="0">
                        <a:pos x="809" y="473"/>
                      </a:cxn>
                      <a:cxn ang="0">
                        <a:pos x="870" y="502"/>
                      </a:cxn>
                      <a:cxn ang="0">
                        <a:pos x="863" y="547"/>
                      </a:cxn>
                      <a:cxn ang="0">
                        <a:pos x="852" y="589"/>
                      </a:cxn>
                      <a:cxn ang="0">
                        <a:pos x="830" y="638"/>
                      </a:cxn>
                      <a:cxn ang="0">
                        <a:pos x="762" y="632"/>
                      </a:cxn>
                      <a:cxn ang="0">
                        <a:pos x="729" y="676"/>
                      </a:cxn>
                      <a:cxn ang="0">
                        <a:pos x="693" y="713"/>
                      </a:cxn>
                      <a:cxn ang="0">
                        <a:pos x="646" y="746"/>
                      </a:cxn>
                      <a:cxn ang="0">
                        <a:pos x="659" y="818"/>
                      </a:cxn>
                      <a:cxn ang="0">
                        <a:pos x="617" y="840"/>
                      </a:cxn>
                      <a:cxn ang="0">
                        <a:pos x="570" y="856"/>
                      </a:cxn>
                      <a:cxn ang="0">
                        <a:pos x="510" y="869"/>
                      </a:cxn>
                      <a:cxn ang="0">
                        <a:pos x="477" y="814"/>
                      </a:cxn>
                      <a:cxn ang="0">
                        <a:pos x="414" y="817"/>
                      </a:cxn>
                      <a:cxn ang="0">
                        <a:pos x="363" y="807"/>
                      </a:cxn>
                      <a:cxn ang="0">
                        <a:pos x="311" y="793"/>
                      </a:cxn>
                      <a:cxn ang="0">
                        <a:pos x="255" y="839"/>
                      </a:cxn>
                      <a:cxn ang="0">
                        <a:pos x="214" y="817"/>
                      </a:cxn>
                      <a:cxn ang="0">
                        <a:pos x="175" y="792"/>
                      </a:cxn>
                      <a:cxn ang="0">
                        <a:pos x="145" y="768"/>
                      </a:cxn>
                      <a:cxn ang="0">
                        <a:pos x="169" y="699"/>
                      </a:cxn>
                      <a:cxn ang="0">
                        <a:pos x="136" y="655"/>
                      </a:cxn>
                      <a:cxn ang="0">
                        <a:pos x="105" y="605"/>
                      </a:cxn>
                      <a:cxn ang="0">
                        <a:pos x="84" y="553"/>
                      </a:cxn>
                      <a:cxn ang="0">
                        <a:pos x="9" y="547"/>
                      </a:cxn>
                      <a:cxn ang="0">
                        <a:pos x="1" y="500"/>
                      </a:cxn>
                      <a:cxn ang="0">
                        <a:pos x="0" y="464"/>
                      </a:cxn>
                      <a:cxn ang="0">
                        <a:pos x="0" y="420"/>
                      </a:cxn>
                      <a:cxn ang="0">
                        <a:pos x="70" y="398"/>
                      </a:cxn>
                      <a:cxn ang="0">
                        <a:pos x="84" y="337"/>
                      </a:cxn>
                      <a:cxn ang="0">
                        <a:pos x="98" y="290"/>
                      </a:cxn>
                      <a:cxn ang="0">
                        <a:pos x="123" y="238"/>
                      </a:cxn>
                      <a:cxn ang="0">
                        <a:pos x="87" y="171"/>
                      </a:cxn>
                      <a:cxn ang="0">
                        <a:pos x="109" y="143"/>
                      </a:cxn>
                      <a:cxn ang="0">
                        <a:pos x="141" y="113"/>
                      </a:cxn>
                      <a:cxn ang="0">
                        <a:pos x="175" y="85"/>
                      </a:cxn>
                      <a:cxn ang="0">
                        <a:pos x="255" y="115"/>
                      </a:cxn>
                      <a:cxn ang="0">
                        <a:pos x="298" y="94"/>
                      </a:cxn>
                      <a:cxn ang="0">
                        <a:pos x="341" y="80"/>
                      </a:cxn>
                      <a:cxn ang="0">
                        <a:pos x="400" y="66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70" h="869">
                        <a:moveTo>
                          <a:pt x="428" y="0"/>
                        </a:moveTo>
                        <a:lnTo>
                          <a:pt x="476" y="0"/>
                        </a:lnTo>
                        <a:lnTo>
                          <a:pt x="523" y="8"/>
                        </a:lnTo>
                        <a:lnTo>
                          <a:pt x="565" y="21"/>
                        </a:lnTo>
                        <a:lnTo>
                          <a:pt x="570" y="88"/>
                        </a:lnTo>
                        <a:lnTo>
                          <a:pt x="609" y="110"/>
                        </a:lnTo>
                        <a:lnTo>
                          <a:pt x="654" y="137"/>
                        </a:lnTo>
                        <a:lnTo>
                          <a:pt x="696" y="171"/>
                        </a:lnTo>
                        <a:lnTo>
                          <a:pt x="767" y="146"/>
                        </a:lnTo>
                        <a:lnTo>
                          <a:pt x="791" y="177"/>
                        </a:lnTo>
                        <a:lnTo>
                          <a:pt x="814" y="213"/>
                        </a:lnTo>
                        <a:lnTo>
                          <a:pt x="834" y="251"/>
                        </a:lnTo>
                        <a:lnTo>
                          <a:pt x="786" y="312"/>
                        </a:lnTo>
                        <a:lnTo>
                          <a:pt x="805" y="370"/>
                        </a:lnTo>
                        <a:lnTo>
                          <a:pt x="811" y="415"/>
                        </a:lnTo>
                        <a:lnTo>
                          <a:pt x="809" y="473"/>
                        </a:lnTo>
                        <a:lnTo>
                          <a:pt x="870" y="502"/>
                        </a:lnTo>
                        <a:lnTo>
                          <a:pt x="863" y="547"/>
                        </a:lnTo>
                        <a:lnTo>
                          <a:pt x="852" y="589"/>
                        </a:lnTo>
                        <a:lnTo>
                          <a:pt x="830" y="638"/>
                        </a:lnTo>
                        <a:lnTo>
                          <a:pt x="762" y="632"/>
                        </a:lnTo>
                        <a:lnTo>
                          <a:pt x="729" y="676"/>
                        </a:lnTo>
                        <a:lnTo>
                          <a:pt x="693" y="713"/>
                        </a:lnTo>
                        <a:lnTo>
                          <a:pt x="646" y="746"/>
                        </a:lnTo>
                        <a:lnTo>
                          <a:pt x="659" y="818"/>
                        </a:lnTo>
                        <a:lnTo>
                          <a:pt x="617" y="840"/>
                        </a:lnTo>
                        <a:lnTo>
                          <a:pt x="570" y="856"/>
                        </a:lnTo>
                        <a:lnTo>
                          <a:pt x="510" y="869"/>
                        </a:lnTo>
                        <a:lnTo>
                          <a:pt x="477" y="814"/>
                        </a:lnTo>
                        <a:lnTo>
                          <a:pt x="414" y="817"/>
                        </a:lnTo>
                        <a:lnTo>
                          <a:pt x="363" y="807"/>
                        </a:lnTo>
                        <a:lnTo>
                          <a:pt x="311" y="793"/>
                        </a:lnTo>
                        <a:lnTo>
                          <a:pt x="255" y="839"/>
                        </a:lnTo>
                        <a:lnTo>
                          <a:pt x="214" y="817"/>
                        </a:lnTo>
                        <a:lnTo>
                          <a:pt x="175" y="792"/>
                        </a:lnTo>
                        <a:lnTo>
                          <a:pt x="145" y="768"/>
                        </a:lnTo>
                        <a:lnTo>
                          <a:pt x="169" y="699"/>
                        </a:lnTo>
                        <a:lnTo>
                          <a:pt x="136" y="655"/>
                        </a:lnTo>
                        <a:lnTo>
                          <a:pt x="105" y="605"/>
                        </a:lnTo>
                        <a:lnTo>
                          <a:pt x="84" y="553"/>
                        </a:lnTo>
                        <a:lnTo>
                          <a:pt x="9" y="547"/>
                        </a:lnTo>
                        <a:lnTo>
                          <a:pt x="1" y="500"/>
                        </a:lnTo>
                        <a:lnTo>
                          <a:pt x="0" y="464"/>
                        </a:lnTo>
                        <a:lnTo>
                          <a:pt x="0" y="420"/>
                        </a:lnTo>
                        <a:lnTo>
                          <a:pt x="70" y="398"/>
                        </a:lnTo>
                        <a:lnTo>
                          <a:pt x="84" y="337"/>
                        </a:lnTo>
                        <a:lnTo>
                          <a:pt x="98" y="290"/>
                        </a:lnTo>
                        <a:lnTo>
                          <a:pt x="123" y="238"/>
                        </a:lnTo>
                        <a:lnTo>
                          <a:pt x="87" y="171"/>
                        </a:lnTo>
                        <a:lnTo>
                          <a:pt x="109" y="143"/>
                        </a:lnTo>
                        <a:lnTo>
                          <a:pt x="141" y="113"/>
                        </a:lnTo>
                        <a:lnTo>
                          <a:pt x="175" y="85"/>
                        </a:lnTo>
                        <a:lnTo>
                          <a:pt x="255" y="115"/>
                        </a:lnTo>
                        <a:lnTo>
                          <a:pt x="298" y="94"/>
                        </a:lnTo>
                        <a:lnTo>
                          <a:pt x="341" y="80"/>
                        </a:lnTo>
                        <a:lnTo>
                          <a:pt x="400" y="66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4619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495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4620" name="Group 108"/>
                <p:cNvGrpSpPr>
                  <a:grpSpLocks/>
                </p:cNvGrpSpPr>
                <p:nvPr/>
              </p:nvGrpSpPr>
              <p:grpSpPr bwMode="auto">
                <a:xfrm>
                  <a:off x="4457" y="2501"/>
                  <a:ext cx="435" cy="434"/>
                  <a:chOff x="4457" y="2501"/>
                  <a:chExt cx="435" cy="434"/>
                </a:xfrm>
              </p:grpSpPr>
              <p:sp>
                <p:nvSpPr>
                  <p:cNvPr id="704621" name="Freeform 109"/>
                  <p:cNvSpPr>
                    <a:spLocks/>
                  </p:cNvSpPr>
                  <p:nvPr/>
                </p:nvSpPr>
                <p:spPr bwMode="auto">
                  <a:xfrm>
                    <a:off x="4457" y="2501"/>
                    <a:ext cx="435" cy="434"/>
                  </a:xfrm>
                  <a:custGeom>
                    <a:avLst/>
                    <a:gdLst/>
                    <a:ahLst/>
                    <a:cxnLst>
                      <a:cxn ang="0">
                        <a:pos x="443" y="867"/>
                      </a:cxn>
                      <a:cxn ang="0">
                        <a:pos x="396" y="867"/>
                      </a:cxn>
                      <a:cxn ang="0">
                        <a:pos x="349" y="860"/>
                      </a:cxn>
                      <a:cxn ang="0">
                        <a:pos x="307" y="847"/>
                      </a:cxn>
                      <a:cxn ang="0">
                        <a:pos x="302" y="780"/>
                      </a:cxn>
                      <a:cxn ang="0">
                        <a:pos x="263" y="758"/>
                      </a:cxn>
                      <a:cxn ang="0">
                        <a:pos x="217" y="731"/>
                      </a:cxn>
                      <a:cxn ang="0">
                        <a:pos x="175" y="698"/>
                      </a:cxn>
                      <a:cxn ang="0">
                        <a:pos x="104" y="722"/>
                      </a:cxn>
                      <a:cxn ang="0">
                        <a:pos x="81" y="692"/>
                      </a:cxn>
                      <a:cxn ang="0">
                        <a:pos x="56" y="656"/>
                      </a:cxn>
                      <a:cxn ang="0">
                        <a:pos x="36" y="618"/>
                      </a:cxn>
                      <a:cxn ang="0">
                        <a:pos x="86" y="557"/>
                      </a:cxn>
                      <a:cxn ang="0">
                        <a:pos x="66" y="499"/>
                      </a:cxn>
                      <a:cxn ang="0">
                        <a:pos x="60" y="453"/>
                      </a:cxn>
                      <a:cxn ang="0">
                        <a:pos x="61" y="395"/>
                      </a:cxn>
                      <a:cxn ang="0">
                        <a:pos x="0" y="367"/>
                      </a:cxn>
                      <a:cxn ang="0">
                        <a:pos x="8" y="322"/>
                      </a:cxn>
                      <a:cxn ang="0">
                        <a:pos x="19" y="279"/>
                      </a:cxn>
                      <a:cxn ang="0">
                        <a:pos x="41" y="231"/>
                      </a:cxn>
                      <a:cxn ang="0">
                        <a:pos x="109" y="237"/>
                      </a:cxn>
                      <a:cxn ang="0">
                        <a:pos x="142" y="193"/>
                      </a:cxn>
                      <a:cxn ang="0">
                        <a:pos x="178" y="155"/>
                      </a:cxn>
                      <a:cxn ang="0">
                        <a:pos x="225" y="122"/>
                      </a:cxn>
                      <a:cxn ang="0">
                        <a:pos x="213" y="50"/>
                      </a:cxn>
                      <a:cxn ang="0">
                        <a:pos x="255" y="28"/>
                      </a:cxn>
                      <a:cxn ang="0">
                        <a:pos x="302" y="13"/>
                      </a:cxn>
                      <a:cxn ang="0">
                        <a:pos x="361" y="0"/>
                      </a:cxn>
                      <a:cxn ang="0">
                        <a:pos x="394" y="55"/>
                      </a:cxn>
                      <a:cxn ang="0">
                        <a:pos x="457" y="52"/>
                      </a:cxn>
                      <a:cxn ang="0">
                        <a:pos x="509" y="61"/>
                      </a:cxn>
                      <a:cxn ang="0">
                        <a:pos x="560" y="75"/>
                      </a:cxn>
                      <a:cxn ang="0">
                        <a:pos x="617" y="30"/>
                      </a:cxn>
                      <a:cxn ang="0">
                        <a:pos x="658" y="52"/>
                      </a:cxn>
                      <a:cxn ang="0">
                        <a:pos x="695" y="77"/>
                      </a:cxn>
                      <a:cxn ang="0">
                        <a:pos x="725" y="100"/>
                      </a:cxn>
                      <a:cxn ang="0">
                        <a:pos x="701" y="169"/>
                      </a:cxn>
                      <a:cxn ang="0">
                        <a:pos x="734" y="213"/>
                      </a:cxn>
                      <a:cxn ang="0">
                        <a:pos x="766" y="264"/>
                      </a:cxn>
                      <a:cxn ang="0">
                        <a:pos x="786" y="315"/>
                      </a:cxn>
                      <a:cxn ang="0">
                        <a:pos x="861" y="322"/>
                      </a:cxn>
                      <a:cxn ang="0">
                        <a:pos x="869" y="369"/>
                      </a:cxn>
                      <a:cxn ang="0">
                        <a:pos x="871" y="405"/>
                      </a:cxn>
                      <a:cxn ang="0">
                        <a:pos x="871" y="449"/>
                      </a:cxn>
                      <a:cxn ang="0">
                        <a:pos x="800" y="471"/>
                      </a:cxn>
                      <a:cxn ang="0">
                        <a:pos x="786" y="532"/>
                      </a:cxn>
                      <a:cxn ang="0">
                        <a:pos x="772" y="579"/>
                      </a:cxn>
                      <a:cxn ang="0">
                        <a:pos x="747" y="631"/>
                      </a:cxn>
                      <a:cxn ang="0">
                        <a:pos x="783" y="698"/>
                      </a:cxn>
                      <a:cxn ang="0">
                        <a:pos x="761" y="725"/>
                      </a:cxn>
                      <a:cxn ang="0">
                        <a:pos x="730" y="754"/>
                      </a:cxn>
                      <a:cxn ang="0">
                        <a:pos x="695" y="783"/>
                      </a:cxn>
                      <a:cxn ang="0">
                        <a:pos x="617" y="753"/>
                      </a:cxn>
                      <a:cxn ang="0">
                        <a:pos x="573" y="773"/>
                      </a:cxn>
                      <a:cxn ang="0">
                        <a:pos x="531" y="787"/>
                      </a:cxn>
                      <a:cxn ang="0">
                        <a:pos x="471" y="802"/>
                      </a:cxn>
                      <a:cxn ang="0">
                        <a:pos x="443" y="867"/>
                      </a:cxn>
                    </a:cxnLst>
                    <a:rect l="0" t="0" r="r" b="b"/>
                    <a:pathLst>
                      <a:path w="871" h="867">
                        <a:moveTo>
                          <a:pt x="443" y="867"/>
                        </a:moveTo>
                        <a:lnTo>
                          <a:pt x="396" y="867"/>
                        </a:lnTo>
                        <a:lnTo>
                          <a:pt x="349" y="860"/>
                        </a:lnTo>
                        <a:lnTo>
                          <a:pt x="307" y="847"/>
                        </a:lnTo>
                        <a:lnTo>
                          <a:pt x="302" y="780"/>
                        </a:lnTo>
                        <a:lnTo>
                          <a:pt x="263" y="758"/>
                        </a:lnTo>
                        <a:lnTo>
                          <a:pt x="217" y="731"/>
                        </a:lnTo>
                        <a:lnTo>
                          <a:pt x="175" y="698"/>
                        </a:lnTo>
                        <a:lnTo>
                          <a:pt x="104" y="722"/>
                        </a:lnTo>
                        <a:lnTo>
                          <a:pt x="81" y="692"/>
                        </a:lnTo>
                        <a:lnTo>
                          <a:pt x="56" y="656"/>
                        </a:lnTo>
                        <a:lnTo>
                          <a:pt x="36" y="618"/>
                        </a:lnTo>
                        <a:lnTo>
                          <a:pt x="86" y="557"/>
                        </a:lnTo>
                        <a:lnTo>
                          <a:pt x="66" y="499"/>
                        </a:lnTo>
                        <a:lnTo>
                          <a:pt x="60" y="453"/>
                        </a:lnTo>
                        <a:lnTo>
                          <a:pt x="61" y="395"/>
                        </a:lnTo>
                        <a:lnTo>
                          <a:pt x="0" y="367"/>
                        </a:lnTo>
                        <a:lnTo>
                          <a:pt x="8" y="322"/>
                        </a:lnTo>
                        <a:lnTo>
                          <a:pt x="19" y="279"/>
                        </a:lnTo>
                        <a:lnTo>
                          <a:pt x="41" y="231"/>
                        </a:lnTo>
                        <a:lnTo>
                          <a:pt x="109" y="237"/>
                        </a:lnTo>
                        <a:lnTo>
                          <a:pt x="142" y="193"/>
                        </a:lnTo>
                        <a:lnTo>
                          <a:pt x="178" y="155"/>
                        </a:lnTo>
                        <a:lnTo>
                          <a:pt x="225" y="122"/>
                        </a:lnTo>
                        <a:lnTo>
                          <a:pt x="213" y="50"/>
                        </a:lnTo>
                        <a:lnTo>
                          <a:pt x="255" y="28"/>
                        </a:lnTo>
                        <a:lnTo>
                          <a:pt x="302" y="13"/>
                        </a:lnTo>
                        <a:lnTo>
                          <a:pt x="361" y="0"/>
                        </a:lnTo>
                        <a:lnTo>
                          <a:pt x="394" y="55"/>
                        </a:lnTo>
                        <a:lnTo>
                          <a:pt x="457" y="52"/>
                        </a:lnTo>
                        <a:lnTo>
                          <a:pt x="509" y="61"/>
                        </a:lnTo>
                        <a:lnTo>
                          <a:pt x="560" y="75"/>
                        </a:lnTo>
                        <a:lnTo>
                          <a:pt x="617" y="30"/>
                        </a:lnTo>
                        <a:lnTo>
                          <a:pt x="658" y="52"/>
                        </a:lnTo>
                        <a:lnTo>
                          <a:pt x="695" y="77"/>
                        </a:lnTo>
                        <a:lnTo>
                          <a:pt x="725" y="100"/>
                        </a:lnTo>
                        <a:lnTo>
                          <a:pt x="701" y="169"/>
                        </a:lnTo>
                        <a:lnTo>
                          <a:pt x="734" y="213"/>
                        </a:lnTo>
                        <a:lnTo>
                          <a:pt x="766" y="264"/>
                        </a:lnTo>
                        <a:lnTo>
                          <a:pt x="786" y="315"/>
                        </a:lnTo>
                        <a:lnTo>
                          <a:pt x="861" y="322"/>
                        </a:lnTo>
                        <a:lnTo>
                          <a:pt x="869" y="369"/>
                        </a:lnTo>
                        <a:lnTo>
                          <a:pt x="871" y="405"/>
                        </a:lnTo>
                        <a:lnTo>
                          <a:pt x="871" y="449"/>
                        </a:lnTo>
                        <a:lnTo>
                          <a:pt x="800" y="471"/>
                        </a:lnTo>
                        <a:lnTo>
                          <a:pt x="786" y="532"/>
                        </a:lnTo>
                        <a:lnTo>
                          <a:pt x="772" y="579"/>
                        </a:lnTo>
                        <a:lnTo>
                          <a:pt x="747" y="631"/>
                        </a:lnTo>
                        <a:lnTo>
                          <a:pt x="783" y="698"/>
                        </a:lnTo>
                        <a:lnTo>
                          <a:pt x="761" y="725"/>
                        </a:lnTo>
                        <a:lnTo>
                          <a:pt x="730" y="754"/>
                        </a:lnTo>
                        <a:lnTo>
                          <a:pt x="695" y="783"/>
                        </a:lnTo>
                        <a:lnTo>
                          <a:pt x="617" y="753"/>
                        </a:lnTo>
                        <a:lnTo>
                          <a:pt x="573" y="773"/>
                        </a:lnTo>
                        <a:lnTo>
                          <a:pt x="531" y="787"/>
                        </a:lnTo>
                        <a:lnTo>
                          <a:pt x="471" y="802"/>
                        </a:lnTo>
                        <a:lnTo>
                          <a:pt x="443" y="867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462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637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4623" name="Freeform 111"/>
              <p:cNvSpPr>
                <a:spLocks/>
              </p:cNvSpPr>
              <p:nvPr/>
            </p:nvSpPr>
            <p:spPr bwMode="auto">
              <a:xfrm>
                <a:off x="1622" y="2501"/>
                <a:ext cx="165" cy="27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22" y="9"/>
                  </a:cxn>
                  <a:cxn ang="0">
                    <a:pos x="6" y="76"/>
                  </a:cxn>
                  <a:cxn ang="0">
                    <a:pos x="0" y="114"/>
                  </a:cxn>
                  <a:cxn ang="0">
                    <a:pos x="66" y="174"/>
                  </a:cxn>
                  <a:cxn ang="0">
                    <a:pos x="32" y="232"/>
                  </a:cxn>
                  <a:cxn ang="0">
                    <a:pos x="69" y="270"/>
                  </a:cxn>
                  <a:cxn ang="0">
                    <a:pos x="92" y="214"/>
                  </a:cxn>
                  <a:cxn ang="0">
                    <a:pos x="143" y="210"/>
                  </a:cxn>
                  <a:cxn ang="0">
                    <a:pos x="134" y="159"/>
                  </a:cxn>
                  <a:cxn ang="0">
                    <a:pos x="86" y="111"/>
                  </a:cxn>
                  <a:cxn ang="0">
                    <a:pos x="129" y="67"/>
                  </a:cxn>
                  <a:cxn ang="0">
                    <a:pos x="161" y="48"/>
                  </a:cxn>
                  <a:cxn ang="0">
                    <a:pos x="165" y="0"/>
                  </a:cxn>
                </a:cxnLst>
                <a:rect l="0" t="0" r="r" b="b"/>
                <a:pathLst>
                  <a:path w="165" h="270">
                    <a:moveTo>
                      <a:pt x="165" y="0"/>
                    </a:moveTo>
                    <a:lnTo>
                      <a:pt x="122" y="9"/>
                    </a:lnTo>
                    <a:lnTo>
                      <a:pt x="6" y="76"/>
                    </a:lnTo>
                    <a:lnTo>
                      <a:pt x="0" y="114"/>
                    </a:lnTo>
                    <a:lnTo>
                      <a:pt x="66" y="174"/>
                    </a:lnTo>
                    <a:lnTo>
                      <a:pt x="32" y="232"/>
                    </a:lnTo>
                    <a:lnTo>
                      <a:pt x="69" y="270"/>
                    </a:lnTo>
                    <a:lnTo>
                      <a:pt x="92" y="214"/>
                    </a:lnTo>
                    <a:lnTo>
                      <a:pt x="143" y="210"/>
                    </a:lnTo>
                    <a:lnTo>
                      <a:pt x="134" y="159"/>
                    </a:lnTo>
                    <a:lnTo>
                      <a:pt x="86" y="111"/>
                    </a:lnTo>
                    <a:lnTo>
                      <a:pt x="129" y="67"/>
                    </a:lnTo>
                    <a:lnTo>
                      <a:pt x="161" y="4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24" name="Freeform 112"/>
              <p:cNvSpPr>
                <a:spLocks/>
              </p:cNvSpPr>
              <p:nvPr/>
            </p:nvSpPr>
            <p:spPr bwMode="auto">
              <a:xfrm>
                <a:off x="1596" y="2572"/>
                <a:ext cx="133" cy="93"/>
              </a:xfrm>
              <a:custGeom>
                <a:avLst/>
                <a:gdLst/>
                <a:ahLst/>
                <a:cxnLst>
                  <a:cxn ang="0">
                    <a:pos x="130" y="91"/>
                  </a:cxn>
                  <a:cxn ang="0">
                    <a:pos x="78" y="88"/>
                  </a:cxn>
                  <a:cxn ang="0">
                    <a:pos x="61" y="92"/>
                  </a:cxn>
                  <a:cxn ang="0">
                    <a:pos x="5" y="93"/>
                  </a:cxn>
                  <a:cxn ang="0">
                    <a:pos x="0" y="82"/>
                  </a:cxn>
                  <a:cxn ang="0">
                    <a:pos x="31" y="58"/>
                  </a:cxn>
                  <a:cxn ang="0">
                    <a:pos x="38" y="41"/>
                  </a:cxn>
                  <a:cxn ang="0">
                    <a:pos x="34" y="23"/>
                  </a:cxn>
                  <a:cxn ang="0">
                    <a:pos x="26" y="10"/>
                  </a:cxn>
                  <a:cxn ang="0">
                    <a:pos x="27" y="0"/>
                  </a:cxn>
                  <a:cxn ang="0">
                    <a:pos x="43" y="5"/>
                  </a:cxn>
                  <a:cxn ang="0">
                    <a:pos x="53" y="20"/>
                  </a:cxn>
                  <a:cxn ang="0">
                    <a:pos x="57" y="37"/>
                  </a:cxn>
                  <a:cxn ang="0">
                    <a:pos x="45" y="56"/>
                  </a:cxn>
                  <a:cxn ang="0">
                    <a:pos x="35" y="73"/>
                  </a:cxn>
                  <a:cxn ang="0">
                    <a:pos x="40" y="84"/>
                  </a:cxn>
                  <a:cxn ang="0">
                    <a:pos x="74" y="73"/>
                  </a:cxn>
                  <a:cxn ang="0">
                    <a:pos x="105" y="75"/>
                  </a:cxn>
                  <a:cxn ang="0">
                    <a:pos x="133" y="80"/>
                  </a:cxn>
                  <a:cxn ang="0">
                    <a:pos x="130" y="91"/>
                  </a:cxn>
                </a:cxnLst>
                <a:rect l="0" t="0" r="r" b="b"/>
                <a:pathLst>
                  <a:path w="133" h="93">
                    <a:moveTo>
                      <a:pt x="130" y="91"/>
                    </a:moveTo>
                    <a:lnTo>
                      <a:pt x="78" y="88"/>
                    </a:lnTo>
                    <a:lnTo>
                      <a:pt x="61" y="92"/>
                    </a:lnTo>
                    <a:lnTo>
                      <a:pt x="5" y="93"/>
                    </a:lnTo>
                    <a:lnTo>
                      <a:pt x="0" y="82"/>
                    </a:lnTo>
                    <a:lnTo>
                      <a:pt x="31" y="58"/>
                    </a:lnTo>
                    <a:lnTo>
                      <a:pt x="38" y="41"/>
                    </a:lnTo>
                    <a:lnTo>
                      <a:pt x="34" y="23"/>
                    </a:lnTo>
                    <a:lnTo>
                      <a:pt x="26" y="10"/>
                    </a:lnTo>
                    <a:lnTo>
                      <a:pt x="27" y="0"/>
                    </a:lnTo>
                    <a:lnTo>
                      <a:pt x="43" y="5"/>
                    </a:lnTo>
                    <a:lnTo>
                      <a:pt x="53" y="20"/>
                    </a:lnTo>
                    <a:lnTo>
                      <a:pt x="57" y="37"/>
                    </a:lnTo>
                    <a:lnTo>
                      <a:pt x="45" y="56"/>
                    </a:lnTo>
                    <a:lnTo>
                      <a:pt x="35" y="73"/>
                    </a:lnTo>
                    <a:lnTo>
                      <a:pt x="40" y="84"/>
                    </a:lnTo>
                    <a:lnTo>
                      <a:pt x="74" y="73"/>
                    </a:lnTo>
                    <a:lnTo>
                      <a:pt x="105" y="75"/>
                    </a:lnTo>
                    <a:lnTo>
                      <a:pt x="133" y="80"/>
                    </a:lnTo>
                    <a:lnTo>
                      <a:pt x="130" y="9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04625" name="Freeform 113"/>
              <p:cNvSpPr>
                <a:spLocks/>
              </p:cNvSpPr>
              <p:nvPr/>
            </p:nvSpPr>
            <p:spPr bwMode="auto">
              <a:xfrm>
                <a:off x="1717" y="2516"/>
                <a:ext cx="88" cy="15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5" y="9"/>
                  </a:cxn>
                  <a:cxn ang="0">
                    <a:pos x="44" y="44"/>
                  </a:cxn>
                  <a:cxn ang="0">
                    <a:pos x="41" y="64"/>
                  </a:cxn>
                  <a:cxn ang="0">
                    <a:pos x="41" y="78"/>
                  </a:cxn>
                  <a:cxn ang="0">
                    <a:pos x="19" y="105"/>
                  </a:cxn>
                  <a:cxn ang="0">
                    <a:pos x="0" y="138"/>
                  </a:cxn>
                  <a:cxn ang="0">
                    <a:pos x="7" y="151"/>
                  </a:cxn>
                  <a:cxn ang="0">
                    <a:pos x="19" y="142"/>
                  </a:cxn>
                  <a:cxn ang="0">
                    <a:pos x="20" y="130"/>
                  </a:cxn>
                  <a:cxn ang="0">
                    <a:pos x="50" y="83"/>
                  </a:cxn>
                  <a:cxn ang="0">
                    <a:pos x="67" y="58"/>
                  </a:cxn>
                  <a:cxn ang="0">
                    <a:pos x="86" y="28"/>
                  </a:cxn>
                  <a:cxn ang="0">
                    <a:pos x="88" y="14"/>
                  </a:cxn>
                  <a:cxn ang="0">
                    <a:pos x="80" y="0"/>
                  </a:cxn>
                </a:cxnLst>
                <a:rect l="0" t="0" r="r" b="b"/>
                <a:pathLst>
                  <a:path w="88" h="151">
                    <a:moveTo>
                      <a:pt x="80" y="0"/>
                    </a:moveTo>
                    <a:lnTo>
                      <a:pt x="65" y="9"/>
                    </a:lnTo>
                    <a:lnTo>
                      <a:pt x="44" y="44"/>
                    </a:lnTo>
                    <a:lnTo>
                      <a:pt x="41" y="64"/>
                    </a:lnTo>
                    <a:lnTo>
                      <a:pt x="41" y="78"/>
                    </a:lnTo>
                    <a:lnTo>
                      <a:pt x="19" y="105"/>
                    </a:lnTo>
                    <a:lnTo>
                      <a:pt x="0" y="138"/>
                    </a:lnTo>
                    <a:lnTo>
                      <a:pt x="7" y="151"/>
                    </a:lnTo>
                    <a:lnTo>
                      <a:pt x="19" y="142"/>
                    </a:lnTo>
                    <a:lnTo>
                      <a:pt x="20" y="130"/>
                    </a:lnTo>
                    <a:lnTo>
                      <a:pt x="50" y="83"/>
                    </a:lnTo>
                    <a:lnTo>
                      <a:pt x="67" y="58"/>
                    </a:lnTo>
                    <a:lnTo>
                      <a:pt x="86" y="28"/>
                    </a:lnTo>
                    <a:lnTo>
                      <a:pt x="88" y="1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04626" name="Group 114"/>
            <p:cNvGrpSpPr>
              <a:grpSpLocks/>
            </p:cNvGrpSpPr>
            <p:nvPr/>
          </p:nvGrpSpPr>
          <p:grpSpPr bwMode="auto">
            <a:xfrm>
              <a:off x="3608" y="1920"/>
              <a:ext cx="244" cy="288"/>
              <a:chOff x="1856" y="1426"/>
              <a:chExt cx="357" cy="421"/>
            </a:xfrm>
          </p:grpSpPr>
          <p:grpSp>
            <p:nvGrpSpPr>
              <p:cNvPr id="704627" name="Group 115"/>
              <p:cNvGrpSpPr>
                <a:grpSpLocks/>
              </p:cNvGrpSpPr>
              <p:nvPr/>
            </p:nvGrpSpPr>
            <p:grpSpPr bwMode="auto">
              <a:xfrm>
                <a:off x="1856" y="1617"/>
                <a:ext cx="357" cy="230"/>
                <a:chOff x="1680" y="1584"/>
                <a:chExt cx="672" cy="432"/>
              </a:xfrm>
            </p:grpSpPr>
            <p:sp>
              <p:nvSpPr>
                <p:cNvPr id="704628" name="AutoShape 116"/>
                <p:cNvSpPr>
                  <a:spLocks noChangeArrowheads="1"/>
                </p:cNvSpPr>
                <p:nvPr/>
              </p:nvSpPr>
              <p:spPr bwMode="auto">
                <a:xfrm flipH="1">
                  <a:off x="1680" y="1584"/>
                  <a:ext cx="672" cy="432"/>
                </a:xfrm>
                <a:prstGeom prst="cube">
                  <a:avLst>
                    <a:gd name="adj" fmla="val 41667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4629" name="AutoShape 117"/>
                <p:cNvSpPr>
                  <a:spLocks noChangeArrowheads="1"/>
                </p:cNvSpPr>
                <p:nvPr/>
              </p:nvSpPr>
              <p:spPr bwMode="auto">
                <a:xfrm flipH="1">
                  <a:off x="1920" y="1872"/>
                  <a:ext cx="384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4630" name="AutoShape 118"/>
                <p:cNvSpPr>
                  <a:spLocks noChangeArrowheads="1"/>
                </p:cNvSpPr>
                <p:nvPr/>
              </p:nvSpPr>
              <p:spPr bwMode="auto">
                <a:xfrm flipH="1">
                  <a:off x="1776" y="1632"/>
                  <a:ext cx="432" cy="48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4631" name="Group 119"/>
              <p:cNvGrpSpPr>
                <a:grpSpLocks/>
              </p:cNvGrpSpPr>
              <p:nvPr/>
            </p:nvGrpSpPr>
            <p:grpSpPr bwMode="auto">
              <a:xfrm>
                <a:off x="1886" y="1426"/>
                <a:ext cx="230" cy="230"/>
                <a:chOff x="1935" y="1893"/>
                <a:chExt cx="432" cy="432"/>
              </a:xfrm>
            </p:grpSpPr>
            <p:sp>
              <p:nvSpPr>
                <p:cNvPr id="704632" name="AutoShape 120"/>
                <p:cNvSpPr>
                  <a:spLocks noChangeArrowheads="1"/>
                </p:cNvSpPr>
                <p:nvPr/>
              </p:nvSpPr>
              <p:spPr bwMode="auto">
                <a:xfrm flipH="1">
                  <a:off x="1935" y="1893"/>
                  <a:ext cx="432" cy="432"/>
                </a:xfrm>
                <a:prstGeom prst="parallelogram">
                  <a:avLst>
                    <a:gd name="adj" fmla="val 1921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04633" name="Freeform 121" descr="Horizontal hell"/>
                <p:cNvSpPr>
                  <a:spLocks/>
                </p:cNvSpPr>
                <p:nvPr/>
              </p:nvSpPr>
              <p:spPr bwMode="auto">
                <a:xfrm>
                  <a:off x="1998" y="1937"/>
                  <a:ext cx="330" cy="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3" y="0"/>
                    </a:cxn>
                    <a:cxn ang="0">
                      <a:pos x="261" y="36"/>
                    </a:cxn>
                    <a:cxn ang="0">
                      <a:pos x="228" y="87"/>
                    </a:cxn>
                    <a:cxn ang="0">
                      <a:pos x="281" y="111"/>
                    </a:cxn>
                    <a:cxn ang="0">
                      <a:pos x="245" y="141"/>
                    </a:cxn>
                    <a:cxn ang="0">
                      <a:pos x="287" y="153"/>
                    </a:cxn>
                    <a:cxn ang="0">
                      <a:pos x="276" y="174"/>
                    </a:cxn>
                    <a:cxn ang="0">
                      <a:pos x="299" y="199"/>
                    </a:cxn>
                    <a:cxn ang="0">
                      <a:pos x="248" y="232"/>
                    </a:cxn>
                    <a:cxn ang="0">
                      <a:pos x="309" y="252"/>
                    </a:cxn>
                    <a:cxn ang="0">
                      <a:pos x="279" y="282"/>
                    </a:cxn>
                    <a:cxn ang="0">
                      <a:pos x="329" y="288"/>
                    </a:cxn>
                    <a:cxn ang="0">
                      <a:pos x="318" y="307"/>
                    </a:cxn>
                    <a:cxn ang="0">
                      <a:pos x="330" y="336"/>
                    </a:cxn>
                    <a:cxn ang="0">
                      <a:pos x="44" y="337"/>
                    </a:cxn>
                    <a:cxn ang="0">
                      <a:pos x="86" y="291"/>
                    </a:cxn>
                    <a:cxn ang="0">
                      <a:pos x="36" y="268"/>
                    </a:cxn>
                    <a:cxn ang="0">
                      <a:pos x="54" y="232"/>
                    </a:cxn>
                    <a:cxn ang="0">
                      <a:pos x="32" y="199"/>
                    </a:cxn>
                    <a:cxn ang="0">
                      <a:pos x="65" y="157"/>
                    </a:cxn>
                    <a:cxn ang="0">
                      <a:pos x="23" y="130"/>
                    </a:cxn>
                    <a:cxn ang="0">
                      <a:pos x="23" y="90"/>
                    </a:cxn>
                    <a:cxn ang="0">
                      <a:pos x="62" y="69"/>
                    </a:cxn>
                    <a:cxn ang="0">
                      <a:pos x="3" y="61"/>
                    </a:cxn>
                    <a:cxn ang="0">
                      <a:pos x="18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0" h="337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61" y="36"/>
                      </a:lnTo>
                      <a:lnTo>
                        <a:pt x="228" y="87"/>
                      </a:lnTo>
                      <a:lnTo>
                        <a:pt x="281" y="111"/>
                      </a:lnTo>
                      <a:lnTo>
                        <a:pt x="245" y="141"/>
                      </a:lnTo>
                      <a:lnTo>
                        <a:pt x="287" y="153"/>
                      </a:lnTo>
                      <a:lnTo>
                        <a:pt x="276" y="174"/>
                      </a:lnTo>
                      <a:lnTo>
                        <a:pt x="299" y="199"/>
                      </a:lnTo>
                      <a:lnTo>
                        <a:pt x="248" y="232"/>
                      </a:lnTo>
                      <a:lnTo>
                        <a:pt x="309" y="252"/>
                      </a:lnTo>
                      <a:lnTo>
                        <a:pt x="279" y="282"/>
                      </a:lnTo>
                      <a:lnTo>
                        <a:pt x="329" y="288"/>
                      </a:lnTo>
                      <a:lnTo>
                        <a:pt x="318" y="307"/>
                      </a:lnTo>
                      <a:lnTo>
                        <a:pt x="330" y="336"/>
                      </a:lnTo>
                      <a:lnTo>
                        <a:pt x="44" y="337"/>
                      </a:lnTo>
                      <a:lnTo>
                        <a:pt x="86" y="291"/>
                      </a:lnTo>
                      <a:lnTo>
                        <a:pt x="36" y="268"/>
                      </a:lnTo>
                      <a:lnTo>
                        <a:pt x="54" y="232"/>
                      </a:lnTo>
                      <a:lnTo>
                        <a:pt x="32" y="199"/>
                      </a:lnTo>
                      <a:lnTo>
                        <a:pt x="65" y="157"/>
                      </a:lnTo>
                      <a:lnTo>
                        <a:pt x="23" y="130"/>
                      </a:lnTo>
                      <a:lnTo>
                        <a:pt x="23" y="90"/>
                      </a:lnTo>
                      <a:lnTo>
                        <a:pt x="62" y="69"/>
                      </a:lnTo>
                      <a:lnTo>
                        <a:pt x="3" y="61"/>
                      </a:lnTo>
                      <a:lnTo>
                        <a:pt x="1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7E39-E78B-4DA0-AB8F-2FB1DE55CFEE}" type="slidenum">
              <a:rPr lang="en-US"/>
              <a:pPr/>
              <a:t>114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685800"/>
          </a:xfrm>
        </p:spPr>
        <p:txBody>
          <a:bodyPr/>
          <a:lstStyle/>
          <a:p>
            <a:r>
              <a:rPr lang="en-US" sz="4000"/>
              <a:t>MPI Datatypes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Description of the memory layout of the buffer</a:t>
            </a:r>
          </a:p>
          <a:p>
            <a:pPr lvl="1">
              <a:lnSpc>
                <a:spcPct val="90000"/>
              </a:lnSpc>
            </a:pPr>
            <a:r>
              <a:rPr lang="en-US"/>
              <a:t>for sending</a:t>
            </a:r>
          </a:p>
          <a:p>
            <a:pPr lvl="1">
              <a:lnSpc>
                <a:spcPct val="90000"/>
              </a:lnSpc>
            </a:pPr>
            <a:r>
              <a:rPr lang="en-US"/>
              <a:t>for receiving</a:t>
            </a:r>
          </a:p>
          <a:p>
            <a:pPr>
              <a:lnSpc>
                <a:spcPct val="90000"/>
              </a:lnSpc>
            </a:pPr>
            <a:r>
              <a:rPr lang="en-US"/>
              <a:t>Basic types</a:t>
            </a:r>
          </a:p>
          <a:p>
            <a:pPr>
              <a:lnSpc>
                <a:spcPct val="90000"/>
              </a:lnSpc>
            </a:pPr>
            <a:r>
              <a:rPr lang="en-US"/>
              <a:t>Derived types</a:t>
            </a:r>
          </a:p>
          <a:p>
            <a:pPr lvl="1">
              <a:lnSpc>
                <a:spcPct val="90000"/>
              </a:lnSpc>
            </a:pPr>
            <a:r>
              <a:rPr lang="en-US"/>
              <a:t>Vectors, structs, others</a:t>
            </a:r>
          </a:p>
          <a:p>
            <a:pPr lvl="1">
              <a:lnSpc>
                <a:spcPct val="90000"/>
              </a:lnSpc>
            </a:pPr>
            <a:r>
              <a:rPr lang="en-GB"/>
              <a:t>Built from existing datatypes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E6D1-7128-4BC7-BE75-ED83DFE2C7CE}" type="slidenum">
              <a:rPr lang="en-US"/>
              <a:pPr/>
              <a:t>115</a:t>
            </a:fld>
            <a:endParaRPr lang="en-US"/>
          </a:p>
        </p:txBody>
      </p:sp>
      <p:sp>
        <p:nvSpPr>
          <p:cNvPr id="499748" name="AutoShape 36"/>
          <p:cNvSpPr>
            <a:spLocks noChangeArrowheads="1"/>
          </p:cNvSpPr>
          <p:nvPr/>
        </p:nvSpPr>
        <p:spPr bwMode="auto">
          <a:xfrm>
            <a:off x="914400" y="4724400"/>
            <a:ext cx="45720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MPI_Send</a:t>
            </a:r>
            <a:r>
              <a:rPr lang="en-US" sz="1800" b="0">
                <a:solidFill>
                  <a:srgbClr val="CC0000"/>
                </a:solidFill>
                <a:latin typeface="Arial" charset="0"/>
              </a:rPr>
              <a:t>(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&amp;buffer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, 1, </a:t>
            </a:r>
            <a:r>
              <a:rPr lang="en-US" sz="1800">
                <a:solidFill>
                  <a:srgbClr val="000099"/>
                </a:solidFill>
                <a:latin typeface="Arial" charset="0"/>
              </a:rPr>
              <a:t>buff_datatype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, …)</a:t>
            </a:r>
            <a:endParaRPr lang="de-DE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9743" name="Rectangle 31"/>
          <p:cNvSpPr>
            <a:spLocks noChangeArrowheads="1"/>
          </p:cNvSpPr>
          <p:nvPr/>
        </p:nvSpPr>
        <p:spPr bwMode="auto">
          <a:xfrm>
            <a:off x="0" y="3581400"/>
            <a:ext cx="14478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144000" cy="457200"/>
          </a:xfrm>
        </p:spPr>
        <p:txBody>
          <a:bodyPr/>
          <a:lstStyle/>
          <a:p>
            <a:r>
              <a:rPr lang="en-US" sz="2800"/>
              <a:t>Data Layout and the Describing Datatype Handle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2492375" cy="2590800"/>
          </a:xfrm>
        </p:spPr>
        <p:txBody>
          <a:bodyPr/>
          <a:lstStyle/>
          <a:p>
            <a:pPr defTabSz="673100">
              <a:lnSpc>
                <a:spcPct val="80000"/>
              </a:lnSpc>
              <a:buFontTx/>
              <a:buNone/>
              <a:tabLst>
                <a:tab pos="292100" algn="l"/>
                <a:tab pos="482600" algn="l"/>
                <a:tab pos="1244600" algn="l"/>
                <a:tab pos="1524000" algn="l"/>
              </a:tabLst>
            </a:pPr>
            <a:r>
              <a:rPr lang="en-US" sz="2000" b="1"/>
              <a:t>struct buff_layout</a:t>
            </a:r>
          </a:p>
          <a:p>
            <a:pPr defTabSz="673100">
              <a:lnSpc>
                <a:spcPct val="80000"/>
              </a:lnSpc>
              <a:buFontTx/>
              <a:buNone/>
              <a:tabLst>
                <a:tab pos="292100" algn="l"/>
                <a:tab pos="482600" algn="l"/>
                <a:tab pos="1244600" algn="l"/>
                <a:tab pos="1524000" algn="l"/>
              </a:tabLst>
            </a:pPr>
            <a:r>
              <a:rPr lang="en-US" sz="2000"/>
              <a:t> 	{	int	 i_val[3];</a:t>
            </a:r>
            <a:br>
              <a:rPr lang="en-US" sz="2000"/>
            </a:br>
            <a:r>
              <a:rPr lang="en-US" sz="2000"/>
              <a:t>	double	d_val[5];</a:t>
            </a:r>
          </a:p>
          <a:p>
            <a:pPr defTabSz="673100">
              <a:lnSpc>
                <a:spcPct val="80000"/>
              </a:lnSpc>
              <a:buFontTx/>
              <a:buNone/>
              <a:tabLst>
                <a:tab pos="292100" algn="l"/>
                <a:tab pos="482600" algn="l"/>
                <a:tab pos="1244600" algn="l"/>
                <a:tab pos="1524000" algn="l"/>
              </a:tabLst>
            </a:pPr>
            <a:r>
              <a:rPr lang="en-US" sz="2000"/>
              <a:t> 	}  </a:t>
            </a:r>
            <a:r>
              <a:rPr lang="en-US" sz="2000" b="1">
                <a:solidFill>
                  <a:srgbClr val="CC0000"/>
                </a:solidFill>
              </a:rPr>
              <a:t>buffer</a:t>
            </a:r>
            <a:r>
              <a:rPr lang="en-US" sz="2000"/>
              <a:t>;</a:t>
            </a:r>
          </a:p>
          <a:p>
            <a:pPr lvl="1" defTabSz="673100">
              <a:lnSpc>
                <a:spcPct val="80000"/>
              </a:lnSpc>
              <a:buFontTx/>
              <a:buNone/>
              <a:tabLst>
                <a:tab pos="292100" algn="l"/>
                <a:tab pos="482600" algn="l"/>
                <a:tab pos="1244600" algn="l"/>
                <a:tab pos="1524000" algn="l"/>
              </a:tabLst>
            </a:pPr>
            <a:endParaRPr lang="en-US" sz="1800"/>
          </a:p>
          <a:p>
            <a:pPr defTabSz="673100">
              <a:lnSpc>
                <a:spcPct val="80000"/>
              </a:lnSpc>
              <a:buFontTx/>
              <a:buNone/>
              <a:tabLst>
                <a:tab pos="292100" algn="l"/>
                <a:tab pos="482600" algn="l"/>
                <a:tab pos="1244600" algn="l"/>
                <a:tab pos="1524000" algn="l"/>
              </a:tabLst>
            </a:pPr>
            <a:endParaRPr lang="en-US" sz="2000"/>
          </a:p>
          <a:p>
            <a:pPr defTabSz="673100">
              <a:lnSpc>
                <a:spcPct val="80000"/>
              </a:lnSpc>
              <a:buFontTx/>
              <a:buNone/>
              <a:tabLst>
                <a:tab pos="292100" algn="l"/>
                <a:tab pos="482600" algn="l"/>
                <a:tab pos="1244600" algn="l"/>
                <a:tab pos="1524000" algn="l"/>
              </a:tabLst>
            </a:pPr>
            <a:r>
              <a:rPr lang="en-US" sz="2000" b="1"/>
              <a:t>Compiler</a:t>
            </a:r>
            <a:endParaRPr lang="en-US" sz="2000"/>
          </a:p>
        </p:txBody>
      </p:sp>
      <p:grpSp>
        <p:nvGrpSpPr>
          <p:cNvPr id="499716" name="Group 4"/>
          <p:cNvGrpSpPr>
            <a:grpSpLocks/>
          </p:cNvGrpSpPr>
          <p:nvPr/>
        </p:nvGrpSpPr>
        <p:grpSpPr bwMode="auto">
          <a:xfrm>
            <a:off x="1143000" y="6172200"/>
            <a:ext cx="6400800" cy="304800"/>
            <a:chOff x="1440" y="1776"/>
            <a:chExt cx="5376" cy="192"/>
          </a:xfrm>
        </p:grpSpPr>
        <p:sp>
          <p:nvSpPr>
            <p:cNvPr id="499717" name="Rectangle 5"/>
            <p:cNvSpPr>
              <a:spLocks noChangeArrowheads="1"/>
            </p:cNvSpPr>
            <p:nvPr/>
          </p:nvSpPr>
          <p:spPr bwMode="auto">
            <a:xfrm>
              <a:off x="1440" y="177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int </a:t>
              </a:r>
            </a:p>
          </p:txBody>
        </p:sp>
        <p:sp>
          <p:nvSpPr>
            <p:cNvPr id="499718" name="Rectangle 6"/>
            <p:cNvSpPr>
              <a:spLocks noChangeArrowheads="1"/>
            </p:cNvSpPr>
            <p:nvPr/>
          </p:nvSpPr>
          <p:spPr bwMode="auto">
            <a:xfrm>
              <a:off x="1824" y="177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99719" name="Rectangle 7"/>
            <p:cNvSpPr>
              <a:spLocks noChangeArrowheads="1"/>
            </p:cNvSpPr>
            <p:nvPr/>
          </p:nvSpPr>
          <p:spPr bwMode="auto">
            <a:xfrm>
              <a:off x="2208" y="177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99720" name="Rectangle 8"/>
            <p:cNvSpPr>
              <a:spLocks noChangeArrowheads="1"/>
            </p:cNvSpPr>
            <p:nvPr/>
          </p:nvSpPr>
          <p:spPr bwMode="auto">
            <a:xfrm>
              <a:off x="2592" y="1776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99721" name="Rectangle 9"/>
            <p:cNvSpPr>
              <a:spLocks noChangeArrowheads="1"/>
            </p:cNvSpPr>
            <p:nvPr/>
          </p:nvSpPr>
          <p:spPr bwMode="auto">
            <a:xfrm>
              <a:off x="2976" y="1776"/>
              <a:ext cx="768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double</a:t>
              </a:r>
            </a:p>
          </p:txBody>
        </p:sp>
        <p:sp>
          <p:nvSpPr>
            <p:cNvPr id="499722" name="Rectangle 10"/>
            <p:cNvSpPr>
              <a:spLocks noChangeArrowheads="1"/>
            </p:cNvSpPr>
            <p:nvPr/>
          </p:nvSpPr>
          <p:spPr bwMode="auto">
            <a:xfrm>
              <a:off x="3744" y="1776"/>
              <a:ext cx="768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99723" name="Rectangle 11"/>
            <p:cNvSpPr>
              <a:spLocks noChangeArrowheads="1"/>
            </p:cNvSpPr>
            <p:nvPr/>
          </p:nvSpPr>
          <p:spPr bwMode="auto">
            <a:xfrm>
              <a:off x="4512" y="1776"/>
              <a:ext cx="768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99724" name="Rectangle 12"/>
            <p:cNvSpPr>
              <a:spLocks noChangeArrowheads="1"/>
            </p:cNvSpPr>
            <p:nvPr/>
          </p:nvSpPr>
          <p:spPr bwMode="auto">
            <a:xfrm>
              <a:off x="5280" y="1776"/>
              <a:ext cx="768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99725" name="Rectangle 13"/>
            <p:cNvSpPr>
              <a:spLocks noChangeArrowheads="1"/>
            </p:cNvSpPr>
            <p:nvPr/>
          </p:nvSpPr>
          <p:spPr bwMode="auto">
            <a:xfrm>
              <a:off x="6048" y="1776"/>
              <a:ext cx="768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  <p:sp>
        <p:nvSpPr>
          <p:cNvPr id="499727" name="Freeform 15"/>
          <p:cNvSpPr>
            <a:spLocks/>
          </p:cNvSpPr>
          <p:nvPr/>
        </p:nvSpPr>
        <p:spPr bwMode="auto">
          <a:xfrm>
            <a:off x="1143000" y="5105400"/>
            <a:ext cx="1524000" cy="10668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92"/>
              </a:cxn>
              <a:cxn ang="0">
                <a:pos x="0" y="92"/>
              </a:cxn>
              <a:cxn ang="0">
                <a:pos x="0" y="576"/>
              </a:cxn>
            </a:cxnLst>
            <a:rect l="0" t="0" r="r" b="b"/>
            <a:pathLst>
              <a:path w="1392" h="576">
                <a:moveTo>
                  <a:pt x="1392" y="0"/>
                </a:moveTo>
                <a:lnTo>
                  <a:pt x="1392" y="92"/>
                </a:lnTo>
                <a:lnTo>
                  <a:pt x="0" y="92"/>
                </a:lnTo>
                <a:lnTo>
                  <a:pt x="0" y="57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9728" name="AutoShape 16"/>
          <p:cNvSpPr>
            <a:spLocks noChangeArrowheads="1"/>
          </p:cNvSpPr>
          <p:nvPr/>
        </p:nvSpPr>
        <p:spPr bwMode="auto">
          <a:xfrm>
            <a:off x="1295400" y="5410200"/>
            <a:ext cx="2895600" cy="609600"/>
          </a:xfrm>
          <a:prstGeom prst="wedgeRoundRectCallout">
            <a:avLst>
              <a:gd name="adj1" fmla="val -53069"/>
              <a:gd name="adj2" fmla="val 70051"/>
              <a:gd name="adj3" fmla="val 16667"/>
            </a:avLst>
          </a:prstGeom>
          <a:solidFill>
            <a:srgbClr val="FFFF99"/>
          </a:solidFill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de-DE" sz="1800">
                <a:solidFill>
                  <a:schemeClr val="tx1"/>
                </a:solidFill>
                <a:latin typeface="Arial" charset="0"/>
              </a:rPr>
              <a:t>&amp;buffer = the start</a:t>
            </a:r>
          </a:p>
          <a:p>
            <a:pPr algn="r"/>
            <a:r>
              <a:rPr lang="de-DE" sz="1800">
                <a:solidFill>
                  <a:schemeClr val="tx1"/>
                </a:solidFill>
                <a:latin typeface="Arial" charset="0"/>
              </a:rPr>
              <a:t> address of the data</a:t>
            </a:r>
          </a:p>
        </p:txBody>
      </p:sp>
      <p:sp>
        <p:nvSpPr>
          <p:cNvPr id="499729" name="Rectangle 17"/>
          <p:cNvSpPr>
            <a:spLocks noChangeArrowheads="1"/>
          </p:cNvSpPr>
          <p:nvPr/>
        </p:nvSpPr>
        <p:spPr bwMode="auto">
          <a:xfrm>
            <a:off x="4191000" y="1828800"/>
            <a:ext cx="4191000" cy="25146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defTabSz="673100">
              <a:lnSpc>
                <a:spcPct val="90000"/>
              </a:lnSpc>
              <a:tabLst>
                <a:tab pos="1955800" algn="l"/>
              </a:tabLst>
            </a:pPr>
            <a:r>
              <a:rPr lang="en-US" sz="1400" b="0">
                <a:solidFill>
                  <a:schemeClr val="tx1"/>
                </a:solidFill>
                <a:latin typeface="Arial" charset="0"/>
              </a:rPr>
              <a:t>array_of_types[0]=MPI_INT;</a:t>
            </a:r>
          </a:p>
          <a:p>
            <a:pPr marL="342900" indent="-342900" algn="l" defTabSz="673100">
              <a:lnSpc>
                <a:spcPct val="90000"/>
              </a:lnSpc>
              <a:tabLst>
                <a:tab pos="1955800" algn="l"/>
              </a:tabLst>
            </a:pPr>
            <a:r>
              <a:rPr lang="en-US" sz="1400" b="0">
                <a:solidFill>
                  <a:schemeClr val="tx1"/>
                </a:solidFill>
                <a:latin typeface="Arial" charset="0"/>
              </a:rPr>
              <a:t>array_of_blocklengths[0]=3;</a:t>
            </a:r>
          </a:p>
          <a:p>
            <a:pPr marL="342900" indent="-342900" algn="l" defTabSz="673100">
              <a:lnSpc>
                <a:spcPct val="90000"/>
              </a:lnSpc>
              <a:tabLst>
                <a:tab pos="1955800" algn="l"/>
              </a:tabLst>
            </a:pPr>
            <a:r>
              <a:rPr lang="en-US" sz="1400" b="0">
                <a:solidFill>
                  <a:schemeClr val="tx1"/>
                </a:solidFill>
                <a:latin typeface="Arial" charset="0"/>
              </a:rPr>
              <a:t>array_of_displacements[0]=0;</a:t>
            </a:r>
          </a:p>
          <a:p>
            <a:pPr marL="342900" indent="-342900" algn="l" defTabSz="673100">
              <a:lnSpc>
                <a:spcPct val="90000"/>
              </a:lnSpc>
              <a:spcBef>
                <a:spcPct val="20000"/>
              </a:spcBef>
              <a:tabLst>
                <a:tab pos="1955800" algn="l"/>
              </a:tabLst>
            </a:pPr>
            <a:r>
              <a:rPr lang="en-US" sz="1400" b="0">
                <a:solidFill>
                  <a:schemeClr val="tx1"/>
                </a:solidFill>
                <a:latin typeface="Arial" charset="0"/>
              </a:rPr>
              <a:t>array_of_types[1]=MPI_DOUBLE;</a:t>
            </a:r>
          </a:p>
          <a:p>
            <a:pPr marL="342900" indent="-342900" algn="l" defTabSz="673100">
              <a:lnSpc>
                <a:spcPct val="90000"/>
              </a:lnSpc>
              <a:tabLst>
                <a:tab pos="1955800" algn="l"/>
              </a:tabLst>
            </a:pPr>
            <a:r>
              <a:rPr lang="en-US" sz="1400" b="0">
                <a:solidFill>
                  <a:schemeClr val="tx1"/>
                </a:solidFill>
                <a:latin typeface="Arial" charset="0"/>
              </a:rPr>
              <a:t>array_of_blocklengths[1]=5;</a:t>
            </a:r>
          </a:p>
          <a:p>
            <a:pPr marL="342900" indent="-342900" algn="l" defTabSz="673100">
              <a:lnSpc>
                <a:spcPct val="90000"/>
              </a:lnSpc>
              <a:tabLst>
                <a:tab pos="1955800" algn="l"/>
              </a:tabLst>
            </a:pPr>
            <a:r>
              <a:rPr lang="en-US" sz="1400" b="0">
                <a:solidFill>
                  <a:schemeClr val="tx1"/>
                </a:solidFill>
                <a:latin typeface="Arial" charset="0"/>
              </a:rPr>
              <a:t>array_of_displacements[1]=…;</a:t>
            </a:r>
          </a:p>
          <a:p>
            <a:pPr marL="342900" indent="-342900" algn="l" defTabSz="673100">
              <a:lnSpc>
                <a:spcPct val="90000"/>
              </a:lnSpc>
              <a:spcBef>
                <a:spcPct val="40000"/>
              </a:spcBef>
              <a:tabLst>
                <a:tab pos="1955800" algn="l"/>
              </a:tabLst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MPI_Type_struct(</a:t>
            </a:r>
            <a:r>
              <a:rPr lang="en-US" sz="1400" b="0">
                <a:solidFill>
                  <a:schemeClr val="tx1"/>
                </a:solidFill>
                <a:latin typeface="Arial" charset="0"/>
              </a:rPr>
              <a:t>2, array_of_blocklengths, array_of_displacements, array_of_types,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 	&amp;</a:t>
            </a:r>
            <a:r>
              <a:rPr lang="en-US" sz="1800" i="1">
                <a:solidFill>
                  <a:srgbClr val="000099"/>
                </a:solidFill>
                <a:latin typeface="Arial" charset="0"/>
              </a:rPr>
              <a:t>buff_datatype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pPr marL="342900" indent="-342900" algn="l" defTabSz="673100">
              <a:lnSpc>
                <a:spcPct val="90000"/>
              </a:lnSpc>
              <a:spcBef>
                <a:spcPct val="40000"/>
              </a:spcBef>
              <a:tabLst>
                <a:tab pos="1955800" algn="l"/>
              </a:tabLst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MPI_Type_commit(&amp;</a:t>
            </a:r>
            <a:r>
              <a:rPr lang="en-US" sz="1800" b="0" i="1">
                <a:solidFill>
                  <a:srgbClr val="000099"/>
                </a:solidFill>
                <a:latin typeface="Arial" charset="0"/>
              </a:rPr>
              <a:t>buff_datatype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  <p:sp>
        <p:nvSpPr>
          <p:cNvPr id="499730" name="Freeform 18"/>
          <p:cNvSpPr>
            <a:spLocks/>
          </p:cNvSpPr>
          <p:nvPr/>
        </p:nvSpPr>
        <p:spPr bwMode="auto">
          <a:xfrm>
            <a:off x="3962400" y="4343400"/>
            <a:ext cx="3124200" cy="381000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1200" y="96"/>
              </a:cxn>
              <a:cxn ang="0">
                <a:pos x="0" y="96"/>
              </a:cxn>
              <a:cxn ang="0">
                <a:pos x="0" y="192"/>
              </a:cxn>
            </a:cxnLst>
            <a:rect l="0" t="0" r="r" b="b"/>
            <a:pathLst>
              <a:path w="1200" h="192">
                <a:moveTo>
                  <a:pt x="1200" y="0"/>
                </a:moveTo>
                <a:lnTo>
                  <a:pt x="1200" y="96"/>
                </a:lnTo>
                <a:lnTo>
                  <a:pt x="0" y="96"/>
                </a:lnTo>
                <a:lnTo>
                  <a:pt x="0" y="192"/>
                </a:ln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9731" name="AutoShape 19"/>
          <p:cNvSpPr>
            <a:spLocks noChangeArrowheads="1"/>
          </p:cNvSpPr>
          <p:nvPr/>
        </p:nvSpPr>
        <p:spPr bwMode="auto">
          <a:xfrm>
            <a:off x="5867400" y="5257800"/>
            <a:ext cx="3048000" cy="609600"/>
          </a:xfrm>
          <a:prstGeom prst="wedgeRoundRectCallout">
            <a:avLst>
              <a:gd name="adj1" fmla="val 4690"/>
              <a:gd name="adj2" fmla="val -200782"/>
              <a:gd name="adj3" fmla="val 16667"/>
            </a:avLst>
          </a:prstGeom>
          <a:solidFill>
            <a:srgbClr val="FFFF99"/>
          </a:solidFill>
          <a:ln w="12700">
            <a:solidFill>
              <a:srgbClr val="000099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46800" rIns="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the datatype handle describes the data layout</a:t>
            </a:r>
          </a:p>
        </p:txBody>
      </p:sp>
      <p:sp>
        <p:nvSpPr>
          <p:cNvPr id="499740" name="Freeform 28"/>
          <p:cNvSpPr>
            <a:spLocks/>
          </p:cNvSpPr>
          <p:nvPr/>
        </p:nvSpPr>
        <p:spPr bwMode="auto">
          <a:xfrm>
            <a:off x="762000" y="3886200"/>
            <a:ext cx="381000" cy="259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0"/>
              </a:cxn>
              <a:cxn ang="0">
                <a:pos x="48" y="1152"/>
              </a:cxn>
              <a:cxn ang="0">
                <a:pos x="144" y="1152"/>
              </a:cxn>
              <a:cxn ang="0">
                <a:pos x="144" y="1104"/>
              </a:cxn>
              <a:cxn ang="0">
                <a:pos x="240" y="1200"/>
              </a:cxn>
              <a:cxn ang="0">
                <a:pos x="144" y="1296"/>
              </a:cxn>
              <a:cxn ang="0">
                <a:pos x="144" y="1248"/>
              </a:cxn>
              <a:cxn ang="0">
                <a:pos x="0" y="1248"/>
              </a:cxn>
              <a:cxn ang="0">
                <a:pos x="0" y="0"/>
              </a:cxn>
            </a:cxnLst>
            <a:rect l="0" t="0" r="r" b="b"/>
            <a:pathLst>
              <a:path w="240" h="1296">
                <a:moveTo>
                  <a:pt x="0" y="0"/>
                </a:moveTo>
                <a:lnTo>
                  <a:pt x="48" y="0"/>
                </a:lnTo>
                <a:lnTo>
                  <a:pt x="48" y="1152"/>
                </a:lnTo>
                <a:lnTo>
                  <a:pt x="144" y="1152"/>
                </a:lnTo>
                <a:lnTo>
                  <a:pt x="144" y="1104"/>
                </a:lnTo>
                <a:lnTo>
                  <a:pt x="240" y="1200"/>
                </a:lnTo>
                <a:lnTo>
                  <a:pt x="144" y="1296"/>
                </a:lnTo>
                <a:lnTo>
                  <a:pt x="144" y="1248"/>
                </a:lnTo>
                <a:lnTo>
                  <a:pt x="0" y="124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9742" name="Freeform 30"/>
          <p:cNvSpPr>
            <a:spLocks/>
          </p:cNvSpPr>
          <p:nvPr/>
        </p:nvSpPr>
        <p:spPr bwMode="auto">
          <a:xfrm>
            <a:off x="685800" y="3124200"/>
            <a:ext cx="228600" cy="4572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288"/>
              </a:cxn>
              <a:cxn ang="0">
                <a:pos x="0" y="288"/>
              </a:cxn>
              <a:cxn ang="0">
                <a:pos x="144" y="384"/>
              </a:cxn>
              <a:cxn ang="0">
                <a:pos x="288" y="288"/>
              </a:cxn>
              <a:cxn ang="0">
                <a:pos x="192" y="288"/>
              </a:cxn>
              <a:cxn ang="0">
                <a:pos x="192" y="0"/>
              </a:cxn>
              <a:cxn ang="0">
                <a:pos x="96" y="0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96" y="288"/>
                </a:lnTo>
                <a:lnTo>
                  <a:pt x="0" y="288"/>
                </a:lnTo>
                <a:lnTo>
                  <a:pt x="144" y="384"/>
                </a:lnTo>
                <a:lnTo>
                  <a:pt x="288" y="288"/>
                </a:lnTo>
                <a:lnTo>
                  <a:pt x="192" y="288"/>
                </a:lnTo>
                <a:lnTo>
                  <a:pt x="192" y="0"/>
                </a:lnTo>
                <a:lnTo>
                  <a:pt x="96" y="0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9745" name="Rectangle 33"/>
          <p:cNvSpPr>
            <a:spLocks noChangeArrowheads="1"/>
          </p:cNvSpPr>
          <p:nvPr/>
        </p:nvSpPr>
        <p:spPr bwMode="auto">
          <a:xfrm>
            <a:off x="76200" y="1828800"/>
            <a:ext cx="24384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165-E568-4BBF-8155-CD39FDE01378}" type="slidenum">
              <a:rPr lang="en-US"/>
              <a:pPr/>
              <a:t>116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9144000" cy="609600"/>
          </a:xfrm>
        </p:spPr>
        <p:txBody>
          <a:bodyPr/>
          <a:lstStyle/>
          <a:p>
            <a:r>
              <a:rPr lang="en-US" sz="4000"/>
              <a:t>Derived Datatypes   </a:t>
            </a:r>
            <a:r>
              <a:rPr lang="en-US" sz="4000">
                <a:cs typeface="Arial" charset="0"/>
              </a:rPr>
              <a:t>—   Type Maps</a:t>
            </a:r>
            <a:endParaRPr lang="en-US" sz="400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1346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A derived datatype is logically a pointer to a list of entries: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i="1"/>
              <a:t>basic datatype</a:t>
            </a:r>
            <a:r>
              <a:rPr lang="en-US" sz="2400"/>
              <a:t> at </a:t>
            </a:r>
            <a:r>
              <a:rPr lang="en-US" sz="2400" i="1"/>
              <a:t>displacement</a:t>
            </a:r>
            <a:endParaRPr lang="en-US" sz="2400"/>
          </a:p>
        </p:txBody>
      </p:sp>
      <p:graphicFrame>
        <p:nvGraphicFramePr>
          <p:cNvPr id="495718" name="Group 102"/>
          <p:cNvGraphicFramePr>
            <a:graphicFrameLocks noGrp="1"/>
          </p:cNvGraphicFramePr>
          <p:nvPr/>
        </p:nvGraphicFramePr>
        <p:xfrm>
          <a:off x="1722438" y="3657600"/>
          <a:ext cx="6081712" cy="1587500"/>
        </p:xfrm>
        <a:graphic>
          <a:graphicData uri="http://schemas.openxmlformats.org/drawingml/2006/table">
            <a:tbl>
              <a:tblPr/>
              <a:tblGrid>
                <a:gridCol w="2484437"/>
                <a:gridCol w="35972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basic datatype 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displacement of datatype 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basic datatype 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displacement of datatype 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basic datatype n-1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displacement of datatype n-1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3B4-26D7-407F-A71D-96CE5891F491}" type="slidenum">
              <a:rPr lang="en-US"/>
              <a:pPr/>
              <a:t>117</a:t>
            </a:fld>
            <a:endParaRPr lang="en-US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1752600" cy="450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Example:</a:t>
            </a:r>
            <a:endParaRPr lang="en-US" sz="2800" i="1"/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</p:txBody>
      </p:sp>
      <p:grpSp>
        <p:nvGrpSpPr>
          <p:cNvPr id="641077" name="Group 53"/>
          <p:cNvGrpSpPr>
            <a:grpSpLocks/>
          </p:cNvGrpSpPr>
          <p:nvPr/>
        </p:nvGrpSpPr>
        <p:grpSpPr bwMode="auto">
          <a:xfrm>
            <a:off x="2057400" y="1371600"/>
            <a:ext cx="4921250" cy="500063"/>
            <a:chOff x="1575" y="2277"/>
            <a:chExt cx="3100" cy="315"/>
          </a:xfrm>
        </p:grpSpPr>
        <p:sp>
          <p:nvSpPr>
            <p:cNvPr id="641046" name="Rectangle 22"/>
            <p:cNvSpPr>
              <a:spLocks noChangeArrowheads="1"/>
            </p:cNvSpPr>
            <p:nvPr/>
          </p:nvSpPr>
          <p:spPr bwMode="auto">
            <a:xfrm>
              <a:off x="2112" y="2400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641047" name="Rectangle 23"/>
            <p:cNvSpPr>
              <a:spLocks noChangeArrowheads="1"/>
            </p:cNvSpPr>
            <p:nvPr/>
          </p:nvSpPr>
          <p:spPr bwMode="auto">
            <a:xfrm>
              <a:off x="3072" y="2400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41048" name="Rectangle 24"/>
            <p:cNvSpPr>
              <a:spLocks noChangeArrowheads="1"/>
            </p:cNvSpPr>
            <p:nvPr/>
          </p:nvSpPr>
          <p:spPr bwMode="auto">
            <a:xfrm>
              <a:off x="3552" y="2400"/>
              <a:ext cx="96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6.36324d+107</a:t>
              </a:r>
            </a:p>
          </p:txBody>
        </p:sp>
        <p:grpSp>
          <p:nvGrpSpPr>
            <p:cNvPr id="641049" name="Group 25"/>
            <p:cNvGrpSpPr>
              <a:grpSpLocks/>
            </p:cNvGrpSpPr>
            <p:nvPr/>
          </p:nvGrpSpPr>
          <p:grpSpPr bwMode="auto">
            <a:xfrm>
              <a:off x="1632" y="2400"/>
              <a:ext cx="480" cy="192"/>
              <a:chOff x="1056" y="3504"/>
              <a:chExt cx="384" cy="192"/>
            </a:xfrm>
          </p:grpSpPr>
          <p:sp>
            <p:nvSpPr>
              <p:cNvPr id="641050" name="Rectangle 26"/>
              <p:cNvSpPr>
                <a:spLocks noChangeArrowheads="1"/>
              </p:cNvSpPr>
              <p:nvPr/>
            </p:nvSpPr>
            <p:spPr bwMode="auto">
              <a:xfrm>
                <a:off x="1056" y="3504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641051" name="Rectangle 27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641053" name="Rectangle 29"/>
            <p:cNvSpPr>
              <a:spLocks noChangeArrowheads="1"/>
            </p:cNvSpPr>
            <p:nvPr/>
          </p:nvSpPr>
          <p:spPr bwMode="auto">
            <a:xfrm>
              <a:off x="2592" y="2400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22</a:t>
              </a:r>
            </a:p>
          </p:txBody>
        </p:sp>
        <p:sp>
          <p:nvSpPr>
            <p:cNvPr id="641054" name="Text Box 30"/>
            <p:cNvSpPr txBox="1">
              <a:spLocks noChangeArrowheads="1"/>
            </p:cNvSpPr>
            <p:nvPr/>
          </p:nvSpPr>
          <p:spPr bwMode="auto">
            <a:xfrm>
              <a:off x="1575" y="2277"/>
              <a:ext cx="3100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 defTabSz="1219200">
                <a:tabLst>
                  <a:tab pos="762000" algn="l"/>
                  <a:tab pos="1524000" algn="l"/>
                  <a:tab pos="2286000" algn="l"/>
                  <a:tab pos="3048000" algn="l"/>
                  <a:tab pos="3810000" algn="l"/>
                  <a:tab pos="4572000" algn="l"/>
                </a:tabLst>
              </a:pPr>
              <a:r>
                <a:rPr lang="de-DE" sz="1200">
                  <a:solidFill>
                    <a:schemeClr val="tx1"/>
                  </a:solidFill>
                  <a:latin typeface="Arial" charset="0"/>
                </a:rPr>
                <a:t>0	4	8	12	16	20	24</a:t>
              </a:r>
            </a:p>
          </p:txBody>
        </p:sp>
      </p:grpSp>
      <p:graphicFrame>
        <p:nvGraphicFramePr>
          <p:cNvPr id="641088" name="Group 64"/>
          <p:cNvGraphicFramePr>
            <a:graphicFrameLocks noGrp="1"/>
          </p:cNvGraphicFramePr>
          <p:nvPr/>
        </p:nvGraphicFramePr>
        <p:xfrm>
          <a:off x="1219200" y="3581400"/>
          <a:ext cx="3644900" cy="2076450"/>
        </p:xfrm>
        <a:graphic>
          <a:graphicData uri="http://schemas.openxmlformats.org/drawingml/2006/table">
            <a:tbl>
              <a:tblPr/>
              <a:tblGrid>
                <a:gridCol w="2509838"/>
                <a:gridCol w="1135062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MPI_CHAR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MPI_INT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MPI_INT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MPI_DOUBLE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41072" name="Group 48"/>
          <p:cNvGrpSpPr>
            <a:grpSpLocks/>
          </p:cNvGrpSpPr>
          <p:nvPr/>
        </p:nvGrpSpPr>
        <p:grpSpPr bwMode="auto">
          <a:xfrm>
            <a:off x="4953000" y="3505200"/>
            <a:ext cx="3657600" cy="1600200"/>
            <a:chOff x="3072" y="2688"/>
            <a:chExt cx="2304" cy="912"/>
          </a:xfrm>
        </p:grpSpPr>
        <p:sp>
          <p:nvSpPr>
            <p:cNvPr id="641073" name="AutoShape 49"/>
            <p:cNvSpPr>
              <a:spLocks/>
            </p:cNvSpPr>
            <p:nvPr/>
          </p:nvSpPr>
          <p:spPr bwMode="auto">
            <a:xfrm>
              <a:off x="3072" y="2688"/>
              <a:ext cx="144" cy="912"/>
            </a:xfrm>
            <a:prstGeom prst="rightBrace">
              <a:avLst>
                <a:gd name="adj1" fmla="val 527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41074" name="AutoShape 50"/>
            <p:cNvSpPr>
              <a:spLocks noChangeArrowheads="1"/>
            </p:cNvSpPr>
            <p:nvPr/>
          </p:nvSpPr>
          <p:spPr bwMode="auto">
            <a:xfrm>
              <a:off x="3360" y="2784"/>
              <a:ext cx="2016" cy="768"/>
            </a:xfrm>
            <a:prstGeom prst="wedgeRoundRectCallout">
              <a:avLst>
                <a:gd name="adj1" fmla="val -53671"/>
                <a:gd name="adj2" fmla="val -3907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A derived datatype describes the memory layout of, e.g., structures, </a:t>
              </a:r>
              <a:br>
                <a:rPr lang="en-US" sz="1400">
                  <a:solidFill>
                    <a:schemeClr val="tx1"/>
                  </a:solidFill>
                  <a:latin typeface="Arial" charset="0"/>
                </a:rPr>
              </a:b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common blocks, 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subarrays, 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some variables in the memory</a:t>
              </a:r>
            </a:p>
          </p:txBody>
        </p:sp>
      </p:grpSp>
      <p:sp>
        <p:nvSpPr>
          <p:cNvPr id="641078" name="Text Box 54"/>
          <p:cNvSpPr txBox="1">
            <a:spLocks noChangeArrowheads="1"/>
          </p:cNvSpPr>
          <p:nvPr/>
        </p:nvSpPr>
        <p:spPr bwMode="auto">
          <a:xfrm>
            <a:off x="2043113" y="3275013"/>
            <a:ext cx="28114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46800" rIns="0" bIns="46800">
            <a:spAutoFit/>
          </a:bodyPr>
          <a:lstStyle/>
          <a:p>
            <a:pPr algn="l">
              <a:tabLst>
                <a:tab pos="2768600" algn="r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basic datatype	displacement</a:t>
            </a:r>
          </a:p>
        </p:txBody>
      </p:sp>
      <p:sp>
        <p:nvSpPr>
          <p:cNvPr id="641083" name="Rectangle 59"/>
          <p:cNvSpPr>
            <a:spLocks noChangeArrowheads="1"/>
          </p:cNvSpPr>
          <p:nvPr/>
        </p:nvSpPr>
        <p:spPr bwMode="auto">
          <a:xfrm>
            <a:off x="609600" y="2209800"/>
            <a:ext cx="2590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derived datatype handle</a:t>
            </a:r>
          </a:p>
        </p:txBody>
      </p:sp>
      <p:cxnSp>
        <p:nvCxnSpPr>
          <p:cNvPr id="641085" name="AutoShape 61"/>
          <p:cNvCxnSpPr>
            <a:cxnSpLocks noChangeShapeType="1"/>
            <a:stCxn id="641083" idx="3"/>
            <a:endCxn id="0" idx="1"/>
          </p:cNvCxnSpPr>
          <p:nvPr/>
        </p:nvCxnSpPr>
        <p:spPr bwMode="auto">
          <a:xfrm flipH="1">
            <a:off x="1219200" y="2400300"/>
            <a:ext cx="1981200" cy="1441450"/>
          </a:xfrm>
          <a:prstGeom prst="curvedConnector5">
            <a:avLst>
              <a:gd name="adj1" fmla="val -11537"/>
              <a:gd name="adj2" fmla="val 47579"/>
              <a:gd name="adj3" fmla="val 11153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28F-0510-4B4D-B117-5F02B2BCB9A2}" type="slidenum">
              <a:rPr lang="en-US"/>
              <a:pPr/>
              <a:t>118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r>
              <a:rPr lang="en-US" sz="4000"/>
              <a:t>Contiguous Data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88313" cy="4267200"/>
          </a:xfrm>
        </p:spPr>
        <p:txBody>
          <a:bodyPr rIns="36000"/>
          <a:lstStyle/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1800"/>
              <a:t>The simplest derived datatype</a:t>
            </a:r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1800"/>
              <a:t>Consists of a number of contiguous items of the same datatype</a:t>
            </a:r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1800"/>
              <a:t>C:	int MPI_Type_contiguous(int count,  MPI_Datatype oldtype, </a:t>
            </a:r>
            <a:br>
              <a:rPr lang="en-US" sz="1800"/>
            </a:br>
            <a:r>
              <a:rPr lang="en-US" sz="1800"/>
              <a:t>			MPI_Datatype </a:t>
            </a:r>
            <a:r>
              <a:rPr lang="en-US" sz="1800" i="1"/>
              <a:t> </a:t>
            </a:r>
            <a:r>
              <a:rPr lang="en-US" sz="1800"/>
              <a:t>*</a:t>
            </a:r>
            <a:r>
              <a:rPr lang="en-US" sz="1800" i="1">
                <a:solidFill>
                  <a:srgbClr val="000099"/>
                </a:solidFill>
              </a:rPr>
              <a:t>newtype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1800"/>
              <a:t>Fortran:	MPI_TYPE_CONTIGUOUS(	COUNT, OLDTYPE, </a:t>
            </a:r>
            <a:br>
              <a:rPr lang="en-US" sz="1800"/>
            </a:br>
            <a:r>
              <a:rPr lang="en-US" sz="1800"/>
              <a:t>				</a:t>
            </a:r>
            <a:r>
              <a:rPr lang="en-US" sz="1800" i="1">
                <a:solidFill>
                  <a:srgbClr val="000099"/>
                </a:solidFill>
              </a:rPr>
              <a:t>NEWTYPE</a:t>
            </a:r>
            <a:r>
              <a:rPr lang="en-US" sz="1800"/>
              <a:t>, </a:t>
            </a:r>
            <a:r>
              <a:rPr lang="en-US" sz="1800" i="1">
                <a:solidFill>
                  <a:srgbClr val="000099"/>
                </a:solidFill>
              </a:rPr>
              <a:t>IERROR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1800"/>
              <a:t>			INTEGER COUNT, OLDTYPE</a:t>
            </a:r>
            <a:br>
              <a:rPr lang="en-US" sz="1800"/>
            </a:br>
            <a:r>
              <a:rPr lang="en-US" sz="1800"/>
              <a:t>		INTEGER NEWTYPE, IERROR</a:t>
            </a:r>
          </a:p>
        </p:txBody>
      </p:sp>
      <p:sp>
        <p:nvSpPr>
          <p:cNvPr id="526350" name="Rectangle 14"/>
          <p:cNvSpPr>
            <a:spLocks noChangeArrowheads="1"/>
          </p:cNvSpPr>
          <p:nvPr/>
        </p:nvSpPr>
        <p:spPr bwMode="auto">
          <a:xfrm>
            <a:off x="1752600" y="28194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6351" name="Rectangle 15"/>
          <p:cNvSpPr>
            <a:spLocks noChangeArrowheads="1"/>
          </p:cNvSpPr>
          <p:nvPr/>
        </p:nvSpPr>
        <p:spPr bwMode="auto">
          <a:xfrm>
            <a:off x="2514600" y="28194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6352" name="Rectangle 16"/>
          <p:cNvSpPr>
            <a:spLocks noChangeArrowheads="1"/>
          </p:cNvSpPr>
          <p:nvPr/>
        </p:nvSpPr>
        <p:spPr bwMode="auto">
          <a:xfrm>
            <a:off x="3276600" y="28194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4038600" y="28194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6354" name="Rectangle 18"/>
          <p:cNvSpPr>
            <a:spLocks noChangeArrowheads="1"/>
          </p:cNvSpPr>
          <p:nvPr/>
        </p:nvSpPr>
        <p:spPr bwMode="auto">
          <a:xfrm>
            <a:off x="4800600" y="28194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6355" name="Rectangle 19"/>
          <p:cNvSpPr>
            <a:spLocks noChangeArrowheads="1"/>
          </p:cNvSpPr>
          <p:nvPr/>
        </p:nvSpPr>
        <p:spPr bwMode="auto">
          <a:xfrm>
            <a:off x="5562600" y="28194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6356" name="Rectangle 20"/>
          <p:cNvSpPr>
            <a:spLocks noChangeArrowheads="1"/>
          </p:cNvSpPr>
          <p:nvPr/>
        </p:nvSpPr>
        <p:spPr bwMode="auto">
          <a:xfrm>
            <a:off x="6324600" y="28194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6357" name="AutoShape 21"/>
          <p:cNvSpPr>
            <a:spLocks/>
          </p:cNvSpPr>
          <p:nvPr/>
        </p:nvSpPr>
        <p:spPr bwMode="auto">
          <a:xfrm rot="5400000">
            <a:off x="2095500" y="2857500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6358" name="Text Box 22"/>
          <p:cNvSpPr txBox="1">
            <a:spLocks noChangeArrowheads="1"/>
          </p:cNvSpPr>
          <p:nvPr/>
        </p:nvSpPr>
        <p:spPr bwMode="auto">
          <a:xfrm>
            <a:off x="1752600" y="3276600"/>
            <a:ext cx="8096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400">
                <a:solidFill>
                  <a:schemeClr val="tx1"/>
                </a:solidFill>
                <a:latin typeface="Arial" charset="0"/>
              </a:rPr>
              <a:t>oldtype</a:t>
            </a:r>
          </a:p>
        </p:txBody>
      </p:sp>
      <p:sp>
        <p:nvSpPr>
          <p:cNvPr id="526359" name="AutoShape 23"/>
          <p:cNvSpPr>
            <a:spLocks/>
          </p:cNvSpPr>
          <p:nvPr/>
        </p:nvSpPr>
        <p:spPr bwMode="auto">
          <a:xfrm rot="5400000">
            <a:off x="4343400" y="990600"/>
            <a:ext cx="152400" cy="5334000"/>
          </a:xfrm>
          <a:prstGeom prst="rightBrace">
            <a:avLst>
              <a:gd name="adj1" fmla="val 5104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3962400" y="3733800"/>
            <a:ext cx="889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400">
                <a:solidFill>
                  <a:schemeClr val="tx1"/>
                </a:solidFill>
                <a:latin typeface="Arial" charset="0"/>
              </a:rPr>
              <a:t>newtype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52B2-585E-45CD-8BBE-B85EFC30B3BB}" type="slidenum">
              <a:rPr lang="en-US"/>
              <a:pPr/>
              <a:t>119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7772400" cy="685800"/>
          </a:xfrm>
        </p:spPr>
        <p:txBody>
          <a:bodyPr/>
          <a:lstStyle/>
          <a:p>
            <a:r>
              <a:rPr lang="en-US" sz="4000"/>
              <a:t>Vector Datatype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8088313" cy="2032000"/>
          </a:xfrm>
        </p:spPr>
        <p:txBody>
          <a:bodyPr rIns="36000"/>
          <a:lstStyle/>
          <a:p>
            <a:pPr>
              <a:lnSpc>
                <a:spcPct val="80000"/>
              </a:lnSpc>
              <a:tabLst>
                <a:tab pos="1333500" algn="l"/>
                <a:tab pos="2197100" algn="l"/>
                <a:tab pos="4000500" algn="l"/>
                <a:tab pos="4292600" algn="l"/>
              </a:tabLst>
            </a:pPr>
            <a:r>
              <a:rPr lang="en-US" sz="2000"/>
              <a:t>C:	int MPI_Type_vector(int count,  int blocklength, int stride, </a:t>
            </a:r>
            <a:br>
              <a:rPr lang="en-US" sz="2000"/>
            </a:br>
            <a:r>
              <a:rPr lang="en-US" sz="2000"/>
              <a:t>		MPI_Datatype oldtype, MPI_Datatype </a:t>
            </a:r>
            <a:r>
              <a:rPr lang="en-US" sz="2000" i="1"/>
              <a:t> </a:t>
            </a:r>
            <a:r>
              <a:rPr lang="en-US" sz="2000"/>
              <a:t>*</a:t>
            </a:r>
            <a:r>
              <a:rPr lang="en-US" sz="2000" i="1">
                <a:solidFill>
                  <a:srgbClr val="000099"/>
                </a:solidFill>
              </a:rPr>
              <a:t>newtype</a:t>
            </a:r>
            <a:r>
              <a:rPr lang="en-US" sz="2000"/>
              <a:t>)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  <a:tab pos="2197100" algn="l"/>
                <a:tab pos="4000500" algn="l"/>
                <a:tab pos="4292600" algn="l"/>
              </a:tabLst>
            </a:pPr>
            <a:r>
              <a:rPr lang="en-US" sz="2000"/>
              <a:t>Fortran:	MPI_TYPE_VECTOR(COUNT, BLOCKLENGTH, STRIDE,</a:t>
            </a:r>
            <a:br>
              <a:rPr lang="en-US" sz="2000"/>
            </a:br>
            <a:r>
              <a:rPr lang="en-US" sz="2000"/>
              <a:t>		OLDTYPE, </a:t>
            </a:r>
            <a:r>
              <a:rPr lang="en-US" sz="2000" i="1">
                <a:solidFill>
                  <a:srgbClr val="000099"/>
                </a:solidFill>
              </a:rPr>
              <a:t>NEWTYPE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  <a:tab pos="2197100" algn="l"/>
                <a:tab pos="4000500" algn="l"/>
                <a:tab pos="4292600" algn="l"/>
              </a:tabLst>
            </a:pPr>
            <a:r>
              <a:rPr lang="en-US" sz="2000"/>
              <a:t>			INTEGER COUNT, BLOCKLENGTH, STRIDE</a:t>
            </a:r>
            <a:br>
              <a:rPr lang="en-US" sz="2000"/>
            </a:br>
            <a:r>
              <a:rPr lang="en-US" sz="2000"/>
              <a:t>		INTEGER OLDTYPE, NEWTYPE, IERROR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1143000" y="2286000"/>
            <a:ext cx="8096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400">
                <a:solidFill>
                  <a:schemeClr val="tx1"/>
                </a:solidFill>
                <a:latin typeface="Arial" charset="0"/>
              </a:rPr>
              <a:t>oldtype</a:t>
            </a:r>
          </a:p>
        </p:txBody>
      </p:sp>
      <p:sp>
        <p:nvSpPr>
          <p:cNvPr id="527373" name="AutoShape 13"/>
          <p:cNvSpPr>
            <a:spLocks/>
          </p:cNvSpPr>
          <p:nvPr/>
        </p:nvSpPr>
        <p:spPr bwMode="auto">
          <a:xfrm rot="5400000">
            <a:off x="5143500" y="1028700"/>
            <a:ext cx="76200" cy="6096000"/>
          </a:xfrm>
          <a:prstGeom prst="rightBrace">
            <a:avLst>
              <a:gd name="adj1" fmla="val 481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1143000" y="2743200"/>
            <a:ext cx="889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400">
                <a:solidFill>
                  <a:schemeClr val="tx1"/>
                </a:solidFill>
                <a:latin typeface="Arial" charset="0"/>
              </a:rPr>
              <a:t>newtype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2133600" y="22860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2133600" y="2743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2743200" y="2743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3352800" y="2743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3962400" y="2743200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4572000" y="2743200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5181600" y="2743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70" name="Rectangle 10"/>
          <p:cNvSpPr>
            <a:spLocks noChangeArrowheads="1"/>
          </p:cNvSpPr>
          <p:nvPr/>
        </p:nvSpPr>
        <p:spPr bwMode="auto">
          <a:xfrm>
            <a:off x="5791200" y="2743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6400800" y="2743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77" name="Rectangle 17"/>
          <p:cNvSpPr>
            <a:spLocks noChangeArrowheads="1"/>
          </p:cNvSpPr>
          <p:nvPr/>
        </p:nvSpPr>
        <p:spPr bwMode="auto">
          <a:xfrm>
            <a:off x="7010400" y="2743200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79" name="Rectangle 19"/>
          <p:cNvSpPr>
            <a:spLocks noChangeArrowheads="1"/>
          </p:cNvSpPr>
          <p:nvPr/>
        </p:nvSpPr>
        <p:spPr bwMode="auto">
          <a:xfrm>
            <a:off x="7620000" y="2743200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7380" name="Line 20"/>
          <p:cNvSpPr>
            <a:spLocks noChangeShapeType="1"/>
          </p:cNvSpPr>
          <p:nvPr/>
        </p:nvSpPr>
        <p:spPr bwMode="auto">
          <a:xfrm flipV="1">
            <a:off x="4267200" y="25146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7381" name="Line 21"/>
          <p:cNvSpPr>
            <a:spLocks noChangeShapeType="1"/>
          </p:cNvSpPr>
          <p:nvPr/>
        </p:nvSpPr>
        <p:spPr bwMode="auto">
          <a:xfrm flipV="1">
            <a:off x="4724400" y="2514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7382" name="Text Box 22"/>
          <p:cNvSpPr txBox="1">
            <a:spLocks noChangeArrowheads="1"/>
          </p:cNvSpPr>
          <p:nvPr/>
        </p:nvSpPr>
        <p:spPr bwMode="auto">
          <a:xfrm>
            <a:off x="5029200" y="2362200"/>
            <a:ext cx="3259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Arial" charset="0"/>
              </a:rPr>
              <a:t>holes, that should not be transferred</a:t>
            </a:r>
          </a:p>
        </p:txBody>
      </p:sp>
      <p:sp>
        <p:nvSpPr>
          <p:cNvPr id="527383" name="AutoShape 23"/>
          <p:cNvSpPr>
            <a:spLocks/>
          </p:cNvSpPr>
          <p:nvPr/>
        </p:nvSpPr>
        <p:spPr bwMode="auto">
          <a:xfrm rot="5400000">
            <a:off x="3009900" y="2247900"/>
            <a:ext cx="76200" cy="1828800"/>
          </a:xfrm>
          <a:prstGeom prst="rightBrace">
            <a:avLst>
              <a:gd name="adj1" fmla="val 54111"/>
              <a:gd name="adj2" fmla="val 5008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1701800" y="3200400"/>
            <a:ext cx="31781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400" u="sng">
                <a:solidFill>
                  <a:schemeClr val="tx1"/>
                </a:solidFill>
                <a:latin typeface="Arial" charset="0"/>
              </a:rPr>
              <a:t>blocklength</a:t>
            </a:r>
            <a:r>
              <a:rPr lang="en-US" sz="1400">
                <a:solidFill>
                  <a:schemeClr val="tx1"/>
                </a:solidFill>
                <a:latin typeface="Arial" charset="0"/>
              </a:rPr>
              <a:t> = 3 elements per block</a:t>
            </a:r>
          </a:p>
        </p:txBody>
      </p:sp>
      <p:sp>
        <p:nvSpPr>
          <p:cNvPr id="527371" name="AutoShape 11"/>
          <p:cNvSpPr>
            <a:spLocks/>
          </p:cNvSpPr>
          <p:nvPr/>
        </p:nvSpPr>
        <p:spPr bwMode="auto">
          <a:xfrm rot="5400000">
            <a:off x="3619500" y="2095500"/>
            <a:ext cx="76200" cy="3048000"/>
          </a:xfrm>
          <a:prstGeom prst="rightBrace">
            <a:avLst>
              <a:gd name="adj1" fmla="val 54074"/>
              <a:gd name="adj2" fmla="val 5005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7386" name="Text Box 26"/>
          <p:cNvSpPr txBox="1">
            <a:spLocks noChangeArrowheads="1"/>
          </p:cNvSpPr>
          <p:nvPr/>
        </p:nvSpPr>
        <p:spPr bwMode="auto">
          <a:xfrm>
            <a:off x="2819400" y="3657600"/>
            <a:ext cx="36988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 u="sng">
                <a:solidFill>
                  <a:schemeClr val="tx1"/>
                </a:solidFill>
                <a:latin typeface="Arial" charset="0"/>
              </a:rPr>
              <a:t>stride</a:t>
            </a:r>
            <a:r>
              <a:rPr lang="en-US" sz="1400">
                <a:solidFill>
                  <a:schemeClr val="tx1"/>
                </a:solidFill>
                <a:latin typeface="Arial" charset="0"/>
              </a:rPr>
              <a:t> = 5 (element stride between blocks)</a:t>
            </a:r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4343400" y="4114800"/>
            <a:ext cx="16208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 u="sng">
                <a:solidFill>
                  <a:schemeClr val="tx1"/>
                </a:solidFill>
                <a:latin typeface="Arial" charset="0"/>
              </a:rPr>
              <a:t>count</a:t>
            </a:r>
            <a:r>
              <a:rPr lang="en-US" sz="1400">
                <a:solidFill>
                  <a:schemeClr val="tx1"/>
                </a:solidFill>
                <a:latin typeface="Arial" charset="0"/>
              </a:rPr>
              <a:t> = 2 blocks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522-AEF6-49F8-B44C-756CDE5433BA}" type="slidenum">
              <a:rPr lang="en-US"/>
              <a:pPr/>
              <a:t>12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838200"/>
          </a:xfrm>
        </p:spPr>
        <p:txBody>
          <a:bodyPr/>
          <a:lstStyle/>
          <a:p>
            <a:r>
              <a:rPr lang="en-US"/>
              <a:t>What is SPMD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S</a:t>
            </a:r>
            <a:r>
              <a:rPr lang="en-US" sz="2800"/>
              <a:t>ingle </a:t>
            </a:r>
            <a:r>
              <a:rPr lang="en-US" sz="2800" b="1"/>
              <a:t>P</a:t>
            </a:r>
            <a:r>
              <a:rPr lang="en-US" sz="2800"/>
              <a:t>rogram, </a:t>
            </a:r>
            <a:r>
              <a:rPr lang="en-US" sz="2800" b="1"/>
              <a:t>M</a:t>
            </a:r>
            <a:r>
              <a:rPr lang="en-US" sz="2800"/>
              <a:t>ultiple </a:t>
            </a:r>
            <a:r>
              <a:rPr lang="en-US" sz="2800" b="1"/>
              <a:t>D</a:t>
            </a:r>
            <a:r>
              <a:rPr lang="en-US" sz="2800"/>
              <a:t>ata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Same (sub-)program runs on each processor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MPI allows also MPMD, i.e., </a:t>
            </a:r>
            <a:r>
              <a:rPr lang="en-US" sz="2800" b="1"/>
              <a:t>Multiple</a:t>
            </a:r>
            <a:r>
              <a:rPr lang="en-US" sz="2800"/>
              <a:t> Program, ...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some vendors may be restricted to SPMD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MPMD can be emulated with SPMD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738-97E6-4CBD-AF69-09C834F7AE4E}" type="slidenum">
              <a:rPr lang="en-US"/>
              <a:pPr/>
              <a:t>120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MPI_TYPE_VECTOR: AN EXAMPLE</a:t>
            </a:r>
            <a:endParaRPr lang="en-US" sz="400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Sending the first row of a N*M Matrix</a:t>
            </a:r>
          </a:p>
          <a:p>
            <a:pPr lvl="1"/>
            <a:r>
              <a:rPr lang="en-GB"/>
              <a:t>C</a:t>
            </a:r>
          </a:p>
          <a:p>
            <a:pPr lvl="1"/>
            <a:r>
              <a:rPr lang="en-GB"/>
              <a:t>Fortran</a:t>
            </a:r>
          </a:p>
          <a:p>
            <a:r>
              <a:rPr lang="en-GB"/>
              <a:t>Sending the first column of an N*M Matrix</a:t>
            </a:r>
          </a:p>
          <a:p>
            <a:pPr lvl="1"/>
            <a:r>
              <a:rPr lang="en-GB"/>
              <a:t>C</a:t>
            </a:r>
          </a:p>
          <a:p>
            <a:pPr lvl="1"/>
            <a:r>
              <a:rPr lang="en-GB"/>
              <a:t>Fortran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E315-2268-4D31-AD2A-D784C5F94943}" type="slidenum">
              <a:rPr lang="en-US"/>
              <a:pPr/>
              <a:t>121</a:t>
            </a:fld>
            <a:endParaRPr lang="en-US"/>
          </a:p>
        </p:txBody>
      </p:sp>
      <p:sp>
        <p:nvSpPr>
          <p:cNvPr id="7383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Sending a row using MPI_TYPE_vector</a:t>
            </a:r>
            <a:endParaRPr lang="en-US" sz="2800"/>
          </a:p>
        </p:txBody>
      </p:sp>
      <p:sp>
        <p:nvSpPr>
          <p:cNvPr id="73831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301875"/>
            <a:ext cx="5646738" cy="407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C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MPI_Type_vector(1, 5, 1, MPI_INT, MPI_ROW)</a:t>
            </a:r>
          </a:p>
          <a:p>
            <a:pPr>
              <a:lnSpc>
                <a:spcPct val="90000"/>
              </a:lnSpc>
            </a:pPr>
            <a:r>
              <a:rPr lang="en-GB" sz="2800"/>
              <a:t>Fortran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MPI_Type_vector(5, 1, 4, MPI_INT, MPI_ROW)</a:t>
            </a:r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chemeClr val="accent2"/>
                </a:solidFill>
              </a:rPr>
              <a:t>MPI_Type_Commit(MPI_ROW)</a:t>
            </a:r>
          </a:p>
          <a:p>
            <a:pPr>
              <a:lnSpc>
                <a:spcPct val="90000"/>
              </a:lnSpc>
            </a:pPr>
            <a:r>
              <a:rPr lang="en-GB" sz="2800"/>
              <a:t>MPI_Send(&amp;buf …, </a:t>
            </a:r>
            <a:r>
              <a:rPr lang="en-GB" sz="2800">
                <a:solidFill>
                  <a:schemeClr val="accent2"/>
                </a:solidFill>
              </a:rPr>
              <a:t>MPI_ROW</a:t>
            </a:r>
            <a:r>
              <a:rPr lang="en-GB" sz="2800"/>
              <a:t>…)</a:t>
            </a:r>
          </a:p>
          <a:p>
            <a:pPr>
              <a:lnSpc>
                <a:spcPct val="90000"/>
              </a:lnSpc>
            </a:pPr>
            <a:r>
              <a:rPr lang="en-GB" sz="2800"/>
              <a:t>MPI_Recv(&amp;buf …, </a:t>
            </a:r>
            <a:r>
              <a:rPr lang="en-GB" sz="2800">
                <a:solidFill>
                  <a:schemeClr val="accent2"/>
                </a:solidFill>
              </a:rPr>
              <a:t>MPI_ROW</a:t>
            </a:r>
            <a:r>
              <a:rPr lang="en-GB" sz="2800"/>
              <a:t>…)</a:t>
            </a:r>
          </a:p>
          <a:p>
            <a:pPr>
              <a:lnSpc>
                <a:spcPct val="90000"/>
              </a:lnSpc>
            </a:pPr>
            <a:endParaRPr lang="en-GB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738497" name="Group 193"/>
          <p:cNvGraphicFramePr>
            <a:graphicFrameLocks noGrp="1"/>
          </p:cNvGraphicFramePr>
          <p:nvPr/>
        </p:nvGraphicFramePr>
        <p:xfrm>
          <a:off x="6462713" y="2386013"/>
          <a:ext cx="2109787" cy="2070100"/>
        </p:xfrm>
        <a:graphic>
          <a:graphicData uri="http://schemas.openxmlformats.org/drawingml/2006/table">
            <a:tbl>
              <a:tblPr/>
              <a:tblGrid>
                <a:gridCol w="403225"/>
                <a:gridCol w="403225"/>
                <a:gridCol w="403225"/>
                <a:gridCol w="403225"/>
                <a:gridCol w="496887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A9B-BD45-4265-BE3B-115F6248F55C}" type="slidenum">
              <a:rPr lang="en-US"/>
              <a:pPr/>
              <a:t>122</a:t>
            </a:fld>
            <a:endParaRPr 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Sending a column using MPI_TYPE_vector</a:t>
            </a:r>
            <a:endParaRPr lang="en-US" sz="240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301875"/>
            <a:ext cx="5646738" cy="407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C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MPI_Type_vector(4, 1, 5, MPI_INT, MPI_COL)</a:t>
            </a:r>
          </a:p>
          <a:p>
            <a:pPr>
              <a:lnSpc>
                <a:spcPct val="90000"/>
              </a:lnSpc>
            </a:pPr>
            <a:r>
              <a:rPr lang="en-GB" sz="2800"/>
              <a:t>Fortran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MPI_Type_vector(1, 4, 1, MPI_INT, MPI_COL)</a:t>
            </a:r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chemeClr val="accent2"/>
                </a:solidFill>
              </a:rPr>
              <a:t>MPI_Type_Commit(MPI_COL)</a:t>
            </a:r>
          </a:p>
          <a:p>
            <a:pPr>
              <a:lnSpc>
                <a:spcPct val="90000"/>
              </a:lnSpc>
            </a:pPr>
            <a:r>
              <a:rPr lang="en-GB" sz="2800"/>
              <a:t>MPI_Send(buf …, </a:t>
            </a:r>
            <a:r>
              <a:rPr lang="en-GB" sz="2800">
                <a:solidFill>
                  <a:schemeClr val="accent2"/>
                </a:solidFill>
              </a:rPr>
              <a:t>MPI_COL</a:t>
            </a:r>
            <a:r>
              <a:rPr lang="en-GB" sz="2800"/>
              <a:t>…)</a:t>
            </a:r>
          </a:p>
          <a:p>
            <a:pPr>
              <a:lnSpc>
                <a:spcPct val="90000"/>
              </a:lnSpc>
            </a:pPr>
            <a:r>
              <a:rPr lang="en-GB" sz="2800"/>
              <a:t>MPI_Recv(buf …, </a:t>
            </a:r>
            <a:r>
              <a:rPr lang="en-GB" sz="2800">
                <a:solidFill>
                  <a:schemeClr val="accent2"/>
                </a:solidFill>
              </a:rPr>
              <a:t>MPI_COL</a:t>
            </a:r>
            <a:r>
              <a:rPr lang="en-GB" sz="2800"/>
              <a:t>…)</a:t>
            </a:r>
          </a:p>
          <a:p>
            <a:pPr>
              <a:lnSpc>
                <a:spcPct val="90000"/>
              </a:lnSpc>
            </a:pPr>
            <a:endParaRPr lang="en-GB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744486" name="Group 38"/>
          <p:cNvGraphicFramePr>
            <a:graphicFrameLocks noGrp="1"/>
          </p:cNvGraphicFramePr>
          <p:nvPr/>
        </p:nvGraphicFramePr>
        <p:xfrm>
          <a:off x="6462713" y="2386013"/>
          <a:ext cx="2109787" cy="2070100"/>
        </p:xfrm>
        <a:graphic>
          <a:graphicData uri="http://schemas.openxmlformats.org/drawingml/2006/table">
            <a:tbl>
              <a:tblPr/>
              <a:tblGrid>
                <a:gridCol w="403225"/>
                <a:gridCol w="403225"/>
                <a:gridCol w="403225"/>
                <a:gridCol w="403225"/>
                <a:gridCol w="496887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ACC-994A-40D1-860D-B5BF027567EF}" type="slidenum">
              <a:rPr lang="en-US"/>
              <a:pPr/>
              <a:t>123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Sending a sub-matrix using MPI_TYPE_vector</a:t>
            </a:r>
            <a:endParaRPr lang="en-US" sz="2800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301875"/>
            <a:ext cx="5646738" cy="4076700"/>
          </a:xfrm>
        </p:spPr>
        <p:txBody>
          <a:bodyPr/>
          <a:lstStyle/>
          <a:p>
            <a:r>
              <a:rPr lang="en-GB" sz="2400"/>
              <a:t>C</a:t>
            </a:r>
            <a:endParaRPr lang="en-US" sz="2400"/>
          </a:p>
          <a:p>
            <a:pPr lvl="1"/>
            <a:r>
              <a:rPr lang="en-US" sz="2000"/>
              <a:t>MPI_Type_vector(2, 3, 5, MPI_INT, MPI_SUBMAT)</a:t>
            </a:r>
          </a:p>
          <a:p>
            <a:r>
              <a:rPr lang="en-GB" sz="2400"/>
              <a:t>Fortran</a:t>
            </a:r>
          </a:p>
          <a:p>
            <a:pPr lvl="1"/>
            <a:r>
              <a:rPr lang="en-US" sz="2000"/>
              <a:t>MPI_Type_vector(3, 2, 4, MPI_INT, MPI_SUBMAT)</a:t>
            </a:r>
          </a:p>
          <a:p>
            <a:r>
              <a:rPr lang="en-GB" sz="2400">
                <a:solidFill>
                  <a:schemeClr val="accent2"/>
                </a:solidFill>
              </a:rPr>
              <a:t>MPI_Type_Commit(MPI_SUBMAT)</a:t>
            </a:r>
          </a:p>
          <a:p>
            <a:r>
              <a:rPr lang="en-GB" sz="2400"/>
              <a:t>MPI_Send(&amp;buf …, </a:t>
            </a:r>
            <a:r>
              <a:rPr lang="en-GB" sz="2400">
                <a:solidFill>
                  <a:schemeClr val="accent2"/>
                </a:solidFill>
              </a:rPr>
              <a:t>MPI_SUBMAT</a:t>
            </a:r>
            <a:r>
              <a:rPr lang="en-GB" sz="2400"/>
              <a:t>…)</a:t>
            </a:r>
          </a:p>
          <a:p>
            <a:r>
              <a:rPr lang="en-GB" sz="2400"/>
              <a:t>MPI_Recv(&amp;buf …, </a:t>
            </a:r>
            <a:r>
              <a:rPr lang="en-GB" sz="2400">
                <a:solidFill>
                  <a:schemeClr val="accent2"/>
                </a:solidFill>
              </a:rPr>
              <a:t>MPI_SUBMAT</a:t>
            </a:r>
            <a:r>
              <a:rPr lang="en-GB" sz="2400"/>
              <a:t>…)</a:t>
            </a:r>
          </a:p>
          <a:p>
            <a:endParaRPr lang="en-GB" sz="2400"/>
          </a:p>
          <a:p>
            <a:endParaRPr lang="en-US" sz="2400"/>
          </a:p>
        </p:txBody>
      </p:sp>
      <p:graphicFrame>
        <p:nvGraphicFramePr>
          <p:cNvPr id="745509" name="Group 37"/>
          <p:cNvGraphicFramePr>
            <a:graphicFrameLocks noGrp="1"/>
          </p:cNvGraphicFramePr>
          <p:nvPr/>
        </p:nvGraphicFramePr>
        <p:xfrm>
          <a:off x="6462713" y="2386013"/>
          <a:ext cx="2109787" cy="2070100"/>
        </p:xfrm>
        <a:graphic>
          <a:graphicData uri="http://schemas.openxmlformats.org/drawingml/2006/table">
            <a:tbl>
              <a:tblPr/>
              <a:tblGrid>
                <a:gridCol w="403225"/>
                <a:gridCol w="403225"/>
                <a:gridCol w="403225"/>
                <a:gridCol w="403225"/>
                <a:gridCol w="496887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7A3B-F249-478C-81D0-0C70727CC621}" type="slidenum">
              <a:rPr lang="en-US"/>
              <a:pPr/>
              <a:t>124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r>
              <a:rPr lang="en-US" sz="4000"/>
              <a:t>Struct Datatype</a:t>
            </a:r>
          </a:p>
        </p:txBody>
      </p:sp>
      <p:grpSp>
        <p:nvGrpSpPr>
          <p:cNvPr id="528432" name="Group 48"/>
          <p:cNvGrpSpPr>
            <a:grpSpLocks/>
          </p:cNvGrpSpPr>
          <p:nvPr/>
        </p:nvGrpSpPr>
        <p:grpSpPr bwMode="auto">
          <a:xfrm>
            <a:off x="533400" y="1981200"/>
            <a:ext cx="7924800" cy="1752600"/>
            <a:chOff x="816" y="672"/>
            <a:chExt cx="4704" cy="1104"/>
          </a:xfrm>
        </p:grpSpPr>
        <p:sp>
          <p:nvSpPr>
            <p:cNvPr id="528388" name="Text Box 4"/>
            <p:cNvSpPr txBox="1">
              <a:spLocks noChangeArrowheads="1"/>
            </p:cNvSpPr>
            <p:nvPr/>
          </p:nvSpPr>
          <p:spPr bwMode="auto">
            <a:xfrm>
              <a:off x="816" y="720"/>
              <a:ext cx="539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400">
                  <a:solidFill>
                    <a:schemeClr val="tx1"/>
                  </a:solidFill>
                  <a:latin typeface="Arial" charset="0"/>
                </a:rPr>
                <a:t>oldtypes</a:t>
              </a:r>
            </a:p>
          </p:txBody>
        </p:sp>
        <p:sp>
          <p:nvSpPr>
            <p:cNvPr id="528389" name="AutoShape 5"/>
            <p:cNvSpPr>
              <a:spLocks/>
            </p:cNvSpPr>
            <p:nvPr/>
          </p:nvSpPr>
          <p:spPr bwMode="auto">
            <a:xfrm rot="5400000">
              <a:off x="4008" y="-24"/>
              <a:ext cx="48" cy="2880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390" name="Text Box 6"/>
            <p:cNvSpPr txBox="1">
              <a:spLocks noChangeArrowheads="1"/>
            </p:cNvSpPr>
            <p:nvPr/>
          </p:nvSpPr>
          <p:spPr bwMode="auto">
            <a:xfrm>
              <a:off x="816" y="1152"/>
              <a:ext cx="5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400">
                  <a:solidFill>
                    <a:schemeClr val="tx1"/>
                  </a:solidFill>
                  <a:latin typeface="Arial" charset="0"/>
                </a:rPr>
                <a:t>newtype</a:t>
              </a:r>
            </a:p>
          </p:txBody>
        </p:sp>
        <p:sp>
          <p:nvSpPr>
            <p:cNvPr id="528391" name="Rectangle 7"/>
            <p:cNvSpPr>
              <a:spLocks noChangeArrowheads="1"/>
            </p:cNvSpPr>
            <p:nvPr/>
          </p:nvSpPr>
          <p:spPr bwMode="auto">
            <a:xfrm>
              <a:off x="1440" y="720"/>
              <a:ext cx="288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28404" name="Text Box 20"/>
            <p:cNvSpPr txBox="1">
              <a:spLocks noChangeArrowheads="1"/>
            </p:cNvSpPr>
            <p:nvPr/>
          </p:nvSpPr>
          <p:spPr bwMode="auto">
            <a:xfrm>
              <a:off x="2256" y="1440"/>
              <a:ext cx="1296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en-US" sz="1400" b="0">
                  <a:solidFill>
                    <a:schemeClr val="tx1"/>
                  </a:solidFill>
                  <a:latin typeface="Arial" charset="0"/>
                </a:rPr>
                <a:t>holes, if </a:t>
              </a:r>
              <a:r>
                <a:rPr lang="en-US" sz="1400" b="0" u="sng">
                  <a:solidFill>
                    <a:schemeClr val="tx1"/>
                  </a:solidFill>
                  <a:latin typeface="Arial" charset="0"/>
                </a:rPr>
                <a:t>double</a:t>
              </a:r>
              <a:r>
                <a:rPr lang="en-US" sz="1400" b="0">
                  <a:solidFill>
                    <a:schemeClr val="tx1"/>
                  </a:solidFill>
                  <a:latin typeface="Arial" charset="0"/>
                </a:rPr>
                <a:t> needs an 8 byte alignment</a:t>
              </a:r>
            </a:p>
          </p:txBody>
        </p:sp>
        <p:sp>
          <p:nvSpPr>
            <p:cNvPr id="528405" name="AutoShape 21"/>
            <p:cNvSpPr>
              <a:spLocks/>
            </p:cNvSpPr>
            <p:nvPr/>
          </p:nvSpPr>
          <p:spPr bwMode="auto">
            <a:xfrm rot="5400000">
              <a:off x="1848" y="984"/>
              <a:ext cx="48" cy="864"/>
            </a:xfrm>
            <a:prstGeom prst="rightBrace">
              <a:avLst>
                <a:gd name="adj1" fmla="val 66667"/>
                <a:gd name="adj2" fmla="val 50083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406" name="Text Box 22"/>
            <p:cNvSpPr txBox="1">
              <a:spLocks noChangeArrowheads="1"/>
            </p:cNvSpPr>
            <p:nvPr/>
          </p:nvSpPr>
          <p:spPr bwMode="auto">
            <a:xfrm>
              <a:off x="1632" y="1440"/>
              <a:ext cx="5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block 0</a:t>
              </a:r>
            </a:p>
          </p:txBody>
        </p:sp>
        <p:sp>
          <p:nvSpPr>
            <p:cNvPr id="528410" name="Text Box 26"/>
            <p:cNvSpPr txBox="1">
              <a:spLocks noChangeArrowheads="1"/>
            </p:cNvSpPr>
            <p:nvPr/>
          </p:nvSpPr>
          <p:spPr bwMode="auto">
            <a:xfrm>
              <a:off x="1728" y="720"/>
              <a:ext cx="52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400">
                  <a:solidFill>
                    <a:schemeClr val="tx1"/>
                  </a:solidFill>
                  <a:latin typeface="Arial" charset="0"/>
                </a:rPr>
                <a:t>MPI_INT</a:t>
              </a:r>
            </a:p>
          </p:txBody>
        </p:sp>
        <p:sp>
          <p:nvSpPr>
            <p:cNvPr id="528411" name="Rectangle 27"/>
            <p:cNvSpPr>
              <a:spLocks noChangeArrowheads="1"/>
            </p:cNvSpPr>
            <p:nvPr/>
          </p:nvSpPr>
          <p:spPr bwMode="auto">
            <a:xfrm>
              <a:off x="2592" y="720"/>
              <a:ext cx="576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28412" name="Text Box 28"/>
            <p:cNvSpPr txBox="1">
              <a:spLocks noChangeArrowheads="1"/>
            </p:cNvSpPr>
            <p:nvPr/>
          </p:nvSpPr>
          <p:spPr bwMode="auto">
            <a:xfrm>
              <a:off x="3168" y="720"/>
              <a:ext cx="799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400">
                  <a:solidFill>
                    <a:schemeClr val="tx1"/>
                  </a:solidFill>
                  <a:latin typeface="Arial" charset="0"/>
                </a:rPr>
                <a:t>MPI_DOUBLE</a:t>
              </a:r>
            </a:p>
          </p:txBody>
        </p:sp>
        <p:grpSp>
          <p:nvGrpSpPr>
            <p:cNvPr id="528419" name="Group 35"/>
            <p:cNvGrpSpPr>
              <a:grpSpLocks/>
            </p:cNvGrpSpPr>
            <p:nvPr/>
          </p:nvGrpSpPr>
          <p:grpSpPr bwMode="auto">
            <a:xfrm>
              <a:off x="1440" y="1152"/>
              <a:ext cx="4032" cy="192"/>
              <a:chOff x="1440" y="1776"/>
              <a:chExt cx="5376" cy="192"/>
            </a:xfrm>
          </p:grpSpPr>
          <p:sp>
            <p:nvSpPr>
              <p:cNvPr id="528392" name="Rectangle 8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384" cy="19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393" name="Rectangle 9"/>
              <p:cNvSpPr>
                <a:spLocks noChangeArrowheads="1"/>
              </p:cNvSpPr>
              <p:nvPr/>
            </p:nvSpPr>
            <p:spPr bwMode="auto">
              <a:xfrm>
                <a:off x="1824" y="1776"/>
                <a:ext cx="384" cy="19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394" name="Rectangle 10"/>
              <p:cNvSpPr>
                <a:spLocks noChangeArrowheads="1"/>
              </p:cNvSpPr>
              <p:nvPr/>
            </p:nvSpPr>
            <p:spPr bwMode="auto">
              <a:xfrm>
                <a:off x="2208" y="1776"/>
                <a:ext cx="384" cy="19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395" name="Rectangle 11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414" name="Rectangle 30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768" cy="192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415" name="Rectangle 31"/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768" cy="192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416" name="Rectangle 32"/>
              <p:cNvSpPr>
                <a:spLocks noChangeArrowheads="1"/>
              </p:cNvSpPr>
              <p:nvPr/>
            </p:nvSpPr>
            <p:spPr bwMode="auto">
              <a:xfrm>
                <a:off x="4512" y="1776"/>
                <a:ext cx="768" cy="192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417" name="Rectangle 33"/>
              <p:cNvSpPr>
                <a:spLocks noChangeArrowheads="1"/>
              </p:cNvSpPr>
              <p:nvPr/>
            </p:nvSpPr>
            <p:spPr bwMode="auto">
              <a:xfrm>
                <a:off x="5280" y="1776"/>
                <a:ext cx="768" cy="192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528418" name="Rectangle 34"/>
              <p:cNvSpPr>
                <a:spLocks noChangeArrowheads="1"/>
              </p:cNvSpPr>
              <p:nvPr/>
            </p:nvSpPr>
            <p:spPr bwMode="auto">
              <a:xfrm>
                <a:off x="6048" y="1776"/>
                <a:ext cx="768" cy="192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80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528422" name="Line 38"/>
            <p:cNvSpPr>
              <a:spLocks noChangeShapeType="1"/>
            </p:cNvSpPr>
            <p:nvPr/>
          </p:nvSpPr>
          <p:spPr bwMode="auto">
            <a:xfrm flipH="1" flipV="1">
              <a:off x="2400" y="1248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423" name="Text Box 39"/>
            <p:cNvSpPr txBox="1">
              <a:spLocks noChangeArrowheads="1"/>
            </p:cNvSpPr>
            <p:nvPr/>
          </p:nvSpPr>
          <p:spPr bwMode="auto">
            <a:xfrm>
              <a:off x="3792" y="1440"/>
              <a:ext cx="5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block 1</a:t>
              </a:r>
            </a:p>
          </p:txBody>
        </p:sp>
        <p:sp>
          <p:nvSpPr>
            <p:cNvPr id="528424" name="Text Box 40"/>
            <p:cNvSpPr txBox="1">
              <a:spLocks noChangeArrowheads="1"/>
            </p:cNvSpPr>
            <p:nvPr/>
          </p:nvSpPr>
          <p:spPr bwMode="auto">
            <a:xfrm>
              <a:off x="1392" y="960"/>
              <a:ext cx="5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en-US" sz="1400" b="0">
                  <a:solidFill>
                    <a:schemeClr val="tx1"/>
                  </a:solidFill>
                  <a:latin typeface="Arial" charset="0"/>
                </a:rPr>
                <a:t>addr_0</a:t>
              </a:r>
            </a:p>
          </p:txBody>
        </p:sp>
        <p:sp>
          <p:nvSpPr>
            <p:cNvPr id="528425" name="Line 41"/>
            <p:cNvSpPr>
              <a:spLocks noChangeShapeType="1"/>
            </p:cNvSpPr>
            <p:nvPr/>
          </p:nvSpPr>
          <p:spPr bwMode="auto">
            <a:xfrm>
              <a:off x="2592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427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428" name="Text Box 44"/>
            <p:cNvSpPr txBox="1">
              <a:spLocks noChangeArrowheads="1"/>
            </p:cNvSpPr>
            <p:nvPr/>
          </p:nvSpPr>
          <p:spPr bwMode="auto">
            <a:xfrm>
              <a:off x="2544" y="960"/>
              <a:ext cx="5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en-US" sz="1400" b="0">
                  <a:solidFill>
                    <a:schemeClr val="tx1"/>
                  </a:solidFill>
                  <a:latin typeface="Arial" charset="0"/>
                </a:rPr>
                <a:t>addr_1</a:t>
              </a:r>
            </a:p>
          </p:txBody>
        </p:sp>
        <p:sp>
          <p:nvSpPr>
            <p:cNvPr id="528430" name="Rectangle 46"/>
            <p:cNvSpPr>
              <a:spLocks noChangeArrowheads="1"/>
            </p:cNvSpPr>
            <p:nvPr/>
          </p:nvSpPr>
          <p:spPr bwMode="auto">
            <a:xfrm>
              <a:off x="816" y="672"/>
              <a:ext cx="4704" cy="11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0"/>
            <a:ext cx="8088313" cy="1600200"/>
          </a:xfrm>
        </p:spPr>
        <p:txBody>
          <a:bodyPr rIns="36000"/>
          <a:lstStyle/>
          <a:p>
            <a:pPr>
              <a:lnSpc>
                <a:spcPct val="80000"/>
              </a:lnSpc>
              <a:tabLst>
                <a:tab pos="1333500" algn="l"/>
                <a:tab pos="1905000" algn="l"/>
                <a:tab pos="4000500" algn="l"/>
                <a:tab pos="4292600" algn="l"/>
              </a:tabLst>
            </a:pPr>
            <a:r>
              <a:rPr lang="en-US" sz="1800"/>
              <a:t>C:	int MPI_Type_struct(int count,  int *array_of_blocklengths,</a:t>
            </a:r>
            <a:br>
              <a:rPr lang="en-US" sz="1800"/>
            </a:br>
            <a:r>
              <a:rPr lang="en-US" sz="1800"/>
              <a:t>		MPI_Aint *array_of_displacements, </a:t>
            </a:r>
            <a:br>
              <a:rPr lang="en-US" sz="1800"/>
            </a:br>
            <a:r>
              <a:rPr lang="en-US" sz="1800"/>
              <a:t>		MPI_Datatype *array_of_types, MPI_Datatype </a:t>
            </a:r>
            <a:r>
              <a:rPr lang="en-US" sz="1800" i="1"/>
              <a:t> </a:t>
            </a:r>
            <a:r>
              <a:rPr lang="en-US" sz="1800"/>
              <a:t>*</a:t>
            </a:r>
            <a:r>
              <a:rPr lang="en-US" sz="1800" i="1">
                <a:solidFill>
                  <a:srgbClr val="000099"/>
                </a:solidFill>
              </a:rPr>
              <a:t>newtype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  <a:tab pos="1905000" algn="l"/>
                <a:tab pos="4000500" algn="l"/>
                <a:tab pos="4292600" algn="l"/>
              </a:tabLst>
            </a:pPr>
            <a:r>
              <a:rPr lang="en-US" sz="1800"/>
              <a:t>Fortran:	MPI_TYPE_STRUCT(COUNT, ARRAY_OF_BLOCKLENGTHS,</a:t>
            </a:r>
            <a:br>
              <a:rPr lang="en-US" sz="1800"/>
            </a:br>
            <a:r>
              <a:rPr lang="en-US" sz="1800"/>
              <a:t>		ARRAY_OF_DISPLACEMENTS, ARRAY_OF_TYPES,</a:t>
            </a:r>
            <a:br>
              <a:rPr lang="en-US" sz="1800"/>
            </a:br>
            <a:r>
              <a:rPr lang="en-US" sz="1800"/>
              <a:t>		</a:t>
            </a:r>
            <a:r>
              <a:rPr lang="en-US" sz="1800" i="1">
                <a:solidFill>
                  <a:srgbClr val="000099"/>
                </a:solidFill>
              </a:rPr>
              <a:t>NEWTYPE</a:t>
            </a:r>
            <a:r>
              <a:rPr lang="en-US" sz="1800"/>
              <a:t>, </a:t>
            </a:r>
            <a:r>
              <a:rPr lang="en-US" sz="1800" i="1">
                <a:solidFill>
                  <a:srgbClr val="000099"/>
                </a:solidFill>
              </a:rPr>
              <a:t>IERROR</a:t>
            </a:r>
            <a:r>
              <a:rPr lang="en-US" sz="1800"/>
              <a:t>)</a:t>
            </a:r>
          </a:p>
        </p:txBody>
      </p:sp>
      <p:sp>
        <p:nvSpPr>
          <p:cNvPr id="528429" name="Text Box 45"/>
          <p:cNvSpPr txBox="1">
            <a:spLocks noChangeArrowheads="1"/>
          </p:cNvSpPr>
          <p:nvPr/>
        </p:nvSpPr>
        <p:spPr bwMode="auto">
          <a:xfrm>
            <a:off x="1981200" y="5410200"/>
            <a:ext cx="5410200" cy="9715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tabLst>
                <a:tab pos="2095500" algn="r"/>
                <a:tab pos="2197100" algn="l"/>
                <a:tab pos="3340100" algn="l"/>
                <a:tab pos="47625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count	=   2</a:t>
            </a:r>
          </a:p>
          <a:p>
            <a:pPr algn="l">
              <a:tabLst>
                <a:tab pos="2095500" algn="r"/>
                <a:tab pos="2197100" algn="l"/>
                <a:tab pos="3340100" algn="l"/>
                <a:tab pos="47625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array_of_blocklengths	= ( 3,	5	)</a:t>
            </a:r>
          </a:p>
          <a:p>
            <a:pPr algn="l">
              <a:tabLst>
                <a:tab pos="2095500" algn="r"/>
                <a:tab pos="2197100" algn="l"/>
                <a:tab pos="3340100" algn="l"/>
                <a:tab pos="47625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array_of_displacements	= ( 0,	addr_1 </a:t>
            </a:r>
            <a:r>
              <a:rPr lang="en-US" sz="1400">
                <a:solidFill>
                  <a:schemeClr val="tx1"/>
                </a:solidFill>
                <a:latin typeface="Arial" charset="0"/>
                <a:cs typeface="Arial" charset="0"/>
              </a:rPr>
              <a:t>– </a:t>
            </a:r>
            <a:r>
              <a:rPr lang="en-US" sz="1400">
                <a:solidFill>
                  <a:schemeClr val="tx1"/>
                </a:solidFill>
                <a:latin typeface="Arial" charset="0"/>
              </a:rPr>
              <a:t>addr_0	)</a:t>
            </a:r>
          </a:p>
          <a:p>
            <a:pPr algn="l">
              <a:tabLst>
                <a:tab pos="2095500" algn="r"/>
                <a:tab pos="2197100" algn="l"/>
                <a:tab pos="3340100" algn="l"/>
                <a:tab pos="4762500" algn="l"/>
              </a:tabLst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	array_of_types	= ( MPI_INT,	MPI_DOUBLE	)</a:t>
            </a:r>
          </a:p>
        </p:txBody>
      </p:sp>
      <p:sp>
        <p:nvSpPr>
          <p:cNvPr id="528431" name="Rectangle 47"/>
          <p:cNvSpPr>
            <a:spLocks noChangeArrowheads="1"/>
          </p:cNvSpPr>
          <p:nvPr/>
        </p:nvSpPr>
        <p:spPr bwMode="auto">
          <a:xfrm>
            <a:off x="8458200" y="57912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8433" name="Rectangle 49"/>
          <p:cNvSpPr>
            <a:spLocks noChangeArrowheads="1"/>
          </p:cNvSpPr>
          <p:nvPr/>
        </p:nvSpPr>
        <p:spPr bwMode="auto">
          <a:xfrm>
            <a:off x="8458200" y="57912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/>
      <p:bldP spid="528429" grpId="0" animBg="1" autoUpdateAnimBg="0"/>
      <p:bldP spid="52843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15CB-7A48-42EB-B505-38387D7F7213}" type="slidenum">
              <a:rPr lang="en-US"/>
              <a:pPr/>
              <a:t>125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9144000" cy="457200"/>
          </a:xfrm>
        </p:spPr>
        <p:txBody>
          <a:bodyPr/>
          <a:lstStyle/>
          <a:p>
            <a:r>
              <a:rPr lang="en-US" sz="4000"/>
              <a:t>How to compute the displacement</a:t>
            </a:r>
          </a:p>
        </p:txBody>
      </p:sp>
      <p:sp>
        <p:nvSpPr>
          <p:cNvPr id="52943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088313" cy="4343400"/>
          </a:xfrm>
        </p:spPr>
        <p:txBody>
          <a:bodyPr rIns="36000"/>
          <a:lstStyle/>
          <a:p>
            <a:pPr defTabSz="596900">
              <a:lnSpc>
                <a:spcPct val="90000"/>
              </a:lnSpc>
              <a:tabLst>
                <a:tab pos="1714500" algn="l"/>
                <a:tab pos="2387600" algn="l"/>
                <a:tab pos="3340100" algn="l"/>
                <a:tab pos="5524500" algn="l"/>
                <a:tab pos="6578600" algn="l"/>
              </a:tabLst>
            </a:pPr>
            <a:r>
              <a:rPr lang="en-US"/>
              <a:t>array_of_displacements[i] := address(block_i) </a:t>
            </a:r>
            <a:r>
              <a:rPr lang="en-US">
                <a:cs typeface="Arial" charset="0"/>
              </a:rPr>
              <a:t>– address(block_0)</a:t>
            </a:r>
          </a:p>
          <a:p>
            <a:pPr defTabSz="596900">
              <a:lnSpc>
                <a:spcPct val="90000"/>
              </a:lnSpc>
              <a:spcBef>
                <a:spcPct val="60000"/>
              </a:spcBef>
              <a:tabLst>
                <a:tab pos="1714500" algn="l"/>
                <a:tab pos="2387600" algn="l"/>
                <a:tab pos="3340100" algn="l"/>
                <a:tab pos="5524500" algn="l"/>
                <a:tab pos="6578600" algn="l"/>
              </a:tabLst>
            </a:pPr>
            <a:r>
              <a:rPr lang="en-US">
                <a:cs typeface="Arial" charset="0"/>
              </a:rPr>
              <a:t>MPI-1</a:t>
            </a:r>
            <a:endParaRPr lang="en-US"/>
          </a:p>
          <a:p>
            <a:pPr lvl="1" defTabSz="596900">
              <a:lnSpc>
                <a:spcPct val="90000"/>
              </a:lnSpc>
              <a:tabLst>
                <a:tab pos="1714500" algn="l"/>
                <a:tab pos="2387600" algn="l"/>
                <a:tab pos="3340100" algn="l"/>
                <a:tab pos="5524500" algn="l"/>
                <a:tab pos="6578600" algn="l"/>
              </a:tabLst>
            </a:pPr>
            <a:r>
              <a:rPr lang="en-US"/>
              <a:t>C:	int MPI_Address(void* location, MPI_Aint</a:t>
            </a:r>
            <a:r>
              <a:rPr lang="en-US" i="1"/>
              <a:t> </a:t>
            </a:r>
            <a:r>
              <a:rPr lang="en-US"/>
              <a:t>*</a:t>
            </a:r>
            <a:r>
              <a:rPr lang="en-US" i="1">
                <a:solidFill>
                  <a:srgbClr val="000099"/>
                </a:solidFill>
              </a:rPr>
              <a:t>address</a:t>
            </a:r>
            <a:r>
              <a:rPr lang="en-US"/>
              <a:t>)</a:t>
            </a:r>
          </a:p>
          <a:p>
            <a:pPr lvl="1" defTabSz="596900">
              <a:lnSpc>
                <a:spcPct val="90000"/>
              </a:lnSpc>
              <a:tabLst>
                <a:tab pos="1714500" algn="l"/>
                <a:tab pos="2387600" algn="l"/>
                <a:tab pos="3340100" algn="l"/>
                <a:tab pos="5524500" algn="l"/>
                <a:tab pos="6578600" algn="l"/>
              </a:tabLst>
            </a:pPr>
            <a:r>
              <a:rPr lang="en-US"/>
              <a:t>Fortran:	MPI_ADDRESS(LOCATION, </a:t>
            </a:r>
            <a:r>
              <a:rPr lang="en-US" i="1">
                <a:solidFill>
                  <a:srgbClr val="000099"/>
                </a:solidFill>
              </a:rPr>
              <a:t>ADDRESS</a:t>
            </a:r>
            <a:r>
              <a:rPr lang="en-US"/>
              <a:t>, </a:t>
            </a:r>
            <a:r>
              <a:rPr lang="en-US" i="1">
                <a:solidFill>
                  <a:srgbClr val="000099"/>
                </a:solidFill>
              </a:rPr>
              <a:t>IERROR</a:t>
            </a:r>
            <a:r>
              <a:rPr lang="en-US"/>
              <a:t>)</a:t>
            </a:r>
          </a:p>
          <a:p>
            <a:pPr lvl="1" defTabSz="596900">
              <a:lnSpc>
                <a:spcPct val="90000"/>
              </a:lnSpc>
              <a:buFontTx/>
              <a:buNone/>
              <a:tabLst>
                <a:tab pos="1714500" algn="l"/>
                <a:tab pos="2387600" algn="l"/>
                <a:tab pos="3340100" algn="l"/>
                <a:tab pos="5524500" algn="l"/>
                <a:tab pos="6578600" algn="l"/>
              </a:tabLst>
            </a:pPr>
            <a:r>
              <a:rPr lang="en-US"/>
              <a:t>			&lt;type&gt;      LOCATION(*)</a:t>
            </a:r>
            <a:br>
              <a:rPr lang="en-US"/>
            </a:br>
            <a:r>
              <a:rPr lang="en-US"/>
              <a:t>		INTEGER ADDRESS, IERROR</a:t>
            </a:r>
          </a:p>
        </p:txBody>
      </p:sp>
      <p:sp>
        <p:nvSpPr>
          <p:cNvPr id="529444" name="Rectangle 36"/>
          <p:cNvSpPr>
            <a:spLocks noChangeArrowheads="1"/>
          </p:cNvSpPr>
          <p:nvPr/>
        </p:nvSpPr>
        <p:spPr bwMode="auto">
          <a:xfrm>
            <a:off x="8839200" y="57912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9445" name="Rectangle 37"/>
          <p:cNvSpPr>
            <a:spLocks noChangeArrowheads="1"/>
          </p:cNvSpPr>
          <p:nvPr/>
        </p:nvSpPr>
        <p:spPr bwMode="auto">
          <a:xfrm>
            <a:off x="8839200" y="57912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9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9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9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9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39" grpId="0" build="p" autoUpdateAnimBg="0"/>
      <p:bldP spid="52944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8E95-BAB4-4470-A5FD-C19AE2BC1DF7}" type="slidenum">
              <a:rPr lang="en-US"/>
              <a:pPr/>
              <a:t>126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72400" cy="533400"/>
          </a:xfrm>
        </p:spPr>
        <p:txBody>
          <a:bodyPr/>
          <a:lstStyle/>
          <a:p>
            <a:r>
              <a:rPr lang="en-US" sz="4000"/>
              <a:t>Committing a Datatype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88313" cy="4572000"/>
          </a:xfrm>
        </p:spPr>
        <p:txBody>
          <a:bodyPr rIns="36000"/>
          <a:lstStyle/>
          <a:p>
            <a:pPr>
              <a:lnSpc>
                <a:spcPct val="9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2400"/>
              <a:t>Before a dataytype handle is used in message passing communication,</a:t>
            </a:r>
            <a:br>
              <a:rPr lang="en-US" sz="2400"/>
            </a:br>
            <a:r>
              <a:rPr lang="en-US" sz="2400" b="1"/>
              <a:t>it needs to be committed with MPI_TYPE_COMMIT</a:t>
            </a:r>
            <a:r>
              <a:rPr lang="en-US" sz="2400"/>
              <a:t>.</a:t>
            </a:r>
          </a:p>
          <a:p>
            <a:pPr>
              <a:lnSpc>
                <a:spcPct val="9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2400"/>
          </a:p>
          <a:p>
            <a:pPr>
              <a:lnSpc>
                <a:spcPct val="9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2400"/>
              <a:t>This must be done only once.</a:t>
            </a:r>
          </a:p>
          <a:p>
            <a:pPr>
              <a:lnSpc>
                <a:spcPct val="9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2400"/>
          </a:p>
          <a:p>
            <a:pPr>
              <a:lnSpc>
                <a:spcPct val="9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2400"/>
              <a:t>C: int MPI_Type_commit(MPI_Datatype </a:t>
            </a:r>
            <a:r>
              <a:rPr lang="en-US" sz="2400" i="1"/>
              <a:t> </a:t>
            </a:r>
            <a:r>
              <a:rPr lang="en-US" sz="2400"/>
              <a:t>*</a:t>
            </a:r>
            <a:r>
              <a:rPr lang="en-US" sz="2400" i="1"/>
              <a:t>datatype</a:t>
            </a:r>
            <a:r>
              <a:rPr lang="en-US" sz="2400"/>
              <a:t>);</a:t>
            </a:r>
          </a:p>
          <a:p>
            <a:pPr>
              <a:lnSpc>
                <a:spcPct val="9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endParaRPr lang="en-US" sz="2400"/>
          </a:p>
          <a:p>
            <a:pPr>
              <a:lnSpc>
                <a:spcPct val="90000"/>
              </a:lnSpc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2400"/>
              <a:t>Fortran: MPI_TYPE_COMMIT(</a:t>
            </a:r>
            <a:r>
              <a:rPr lang="en-US" sz="2400" i="1"/>
              <a:t>DATATYPE</a:t>
            </a:r>
            <a:r>
              <a:rPr lang="en-US" sz="2400"/>
              <a:t>, </a:t>
            </a:r>
            <a:r>
              <a:rPr lang="en-US" sz="2400" i="1">
                <a:solidFill>
                  <a:srgbClr val="000099"/>
                </a:solidFill>
              </a:rPr>
              <a:t>IERROR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buFontTx/>
              <a:buNone/>
              <a:tabLst>
                <a:tab pos="1333500" algn="l"/>
                <a:tab pos="2578100" algn="l"/>
                <a:tab pos="4000500" algn="l"/>
                <a:tab pos="4292600" algn="l"/>
              </a:tabLst>
            </a:pPr>
            <a:r>
              <a:rPr lang="en-US" sz="2400"/>
              <a:t>		  INTEGER DATATYPE, IERROR</a:t>
            </a:r>
          </a:p>
        </p:txBody>
      </p:sp>
      <p:sp>
        <p:nvSpPr>
          <p:cNvPr id="530447" name="Line 15"/>
          <p:cNvSpPr>
            <a:spLocks noChangeShapeType="1"/>
          </p:cNvSpPr>
          <p:nvPr/>
        </p:nvSpPr>
        <p:spPr bwMode="auto">
          <a:xfrm>
            <a:off x="6858000" y="4724400"/>
            <a:ext cx="457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0448" name="Line 16"/>
          <p:cNvSpPr>
            <a:spLocks noChangeShapeType="1"/>
          </p:cNvSpPr>
          <p:nvPr/>
        </p:nvSpPr>
        <p:spPr bwMode="auto">
          <a:xfrm>
            <a:off x="6019800" y="55626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0449" name="Text Box 17"/>
          <p:cNvSpPr txBox="1">
            <a:spLocks noChangeArrowheads="1"/>
          </p:cNvSpPr>
          <p:nvPr/>
        </p:nvSpPr>
        <p:spPr bwMode="auto">
          <a:xfrm>
            <a:off x="7086600" y="5867400"/>
            <a:ext cx="1649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Arial" charset="0"/>
              </a:rPr>
              <a:t>IN-OUT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A78A-C52B-4DE9-A002-77DE764E3E8A}" type="slidenum">
              <a:rPr lang="en-US"/>
              <a:pPr/>
              <a:t>127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457200"/>
          </a:xfrm>
        </p:spPr>
        <p:txBody>
          <a:bodyPr/>
          <a:lstStyle/>
          <a:p>
            <a:r>
              <a:rPr lang="en-US" sz="4000"/>
              <a:t>Size and Extent of a Datatype, I.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1600200"/>
          </a:xfrm>
        </p:spPr>
        <p:txBody>
          <a:bodyPr rIns="36000"/>
          <a:lstStyle/>
          <a:p>
            <a:pPr marL="190500" indent="-190500">
              <a:lnSpc>
                <a:spcPct val="80000"/>
              </a:lnSpc>
              <a:spcBef>
                <a:spcPct val="40000"/>
              </a:spcBef>
              <a:tabLst>
                <a:tab pos="1143000" algn="l"/>
                <a:tab pos="1244600" algn="l"/>
                <a:tab pos="2197100" algn="l"/>
                <a:tab pos="4051300" algn="l"/>
              </a:tabLst>
            </a:pPr>
            <a:r>
              <a:rPr lang="en-US" sz="2000">
                <a:cs typeface="Arial" charset="0"/>
              </a:rPr>
              <a:t>Size    := number of bytes that have to be transferred. </a:t>
            </a:r>
          </a:p>
          <a:p>
            <a:pPr marL="190500" indent="-190500">
              <a:lnSpc>
                <a:spcPct val="80000"/>
              </a:lnSpc>
              <a:spcBef>
                <a:spcPct val="40000"/>
              </a:spcBef>
              <a:tabLst>
                <a:tab pos="1143000" algn="l"/>
                <a:tab pos="1244600" algn="l"/>
                <a:tab pos="2197100" algn="l"/>
                <a:tab pos="4051300" algn="l"/>
              </a:tabLst>
            </a:pPr>
            <a:r>
              <a:rPr lang="en-US" sz="2000">
                <a:cs typeface="Arial" charset="0"/>
              </a:rPr>
              <a:t>Extent := spans from first to last byte.</a:t>
            </a:r>
          </a:p>
          <a:p>
            <a:pPr marL="190500" indent="-190500">
              <a:lnSpc>
                <a:spcPct val="80000"/>
              </a:lnSpc>
              <a:spcBef>
                <a:spcPct val="40000"/>
              </a:spcBef>
              <a:tabLst>
                <a:tab pos="1143000" algn="l"/>
                <a:tab pos="1244600" algn="l"/>
                <a:tab pos="2197100" algn="l"/>
                <a:tab pos="4051300" algn="l"/>
              </a:tabLst>
            </a:pPr>
            <a:r>
              <a:rPr lang="en-US" sz="2000">
                <a:cs typeface="Arial" charset="0"/>
              </a:rPr>
              <a:t>Basic datatypes:  Size = Extent = number of bytes used by the compiler.</a:t>
            </a:r>
          </a:p>
          <a:p>
            <a:pPr marL="190500" indent="-190500">
              <a:lnSpc>
                <a:spcPct val="80000"/>
              </a:lnSpc>
              <a:spcBef>
                <a:spcPct val="40000"/>
              </a:spcBef>
              <a:tabLst>
                <a:tab pos="1143000" algn="l"/>
                <a:tab pos="1244600" algn="l"/>
                <a:tab pos="2197100" algn="l"/>
                <a:tab pos="4051300" algn="l"/>
              </a:tabLst>
            </a:pPr>
            <a:r>
              <a:rPr lang="en-US" sz="2000">
                <a:cs typeface="Arial" charset="0"/>
              </a:rPr>
              <a:t>Derived datatypes, an example:</a:t>
            </a:r>
          </a:p>
        </p:txBody>
      </p: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1295400" y="3810000"/>
            <a:ext cx="8096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Arial" charset="0"/>
              </a:rPr>
              <a:t>oldtype</a:t>
            </a:r>
          </a:p>
        </p:txBody>
      </p:sp>
      <p:sp>
        <p:nvSpPr>
          <p:cNvPr id="531471" name="Text Box 15"/>
          <p:cNvSpPr txBox="1">
            <a:spLocks noChangeArrowheads="1"/>
          </p:cNvSpPr>
          <p:nvPr/>
        </p:nvSpPr>
        <p:spPr bwMode="auto">
          <a:xfrm>
            <a:off x="1295400" y="4267200"/>
            <a:ext cx="889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Arial" charset="0"/>
              </a:rPr>
              <a:t>newtype</a:t>
            </a:r>
          </a:p>
        </p:txBody>
      </p:sp>
      <p:sp>
        <p:nvSpPr>
          <p:cNvPr id="531472" name="Rectangle 16"/>
          <p:cNvSpPr>
            <a:spLocks noChangeArrowheads="1"/>
          </p:cNvSpPr>
          <p:nvPr/>
        </p:nvSpPr>
        <p:spPr bwMode="auto">
          <a:xfrm>
            <a:off x="2286000" y="38100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73" name="Rectangle 17"/>
          <p:cNvSpPr>
            <a:spLocks noChangeArrowheads="1"/>
          </p:cNvSpPr>
          <p:nvPr/>
        </p:nvSpPr>
        <p:spPr bwMode="auto">
          <a:xfrm>
            <a:off x="2286000" y="4267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74" name="Rectangle 18"/>
          <p:cNvSpPr>
            <a:spLocks noChangeArrowheads="1"/>
          </p:cNvSpPr>
          <p:nvPr/>
        </p:nvSpPr>
        <p:spPr bwMode="auto">
          <a:xfrm>
            <a:off x="2895600" y="4267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75" name="Rectangle 19"/>
          <p:cNvSpPr>
            <a:spLocks noChangeArrowheads="1"/>
          </p:cNvSpPr>
          <p:nvPr/>
        </p:nvSpPr>
        <p:spPr bwMode="auto">
          <a:xfrm>
            <a:off x="3505200" y="4267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76" name="Rectangle 20"/>
          <p:cNvSpPr>
            <a:spLocks noChangeArrowheads="1"/>
          </p:cNvSpPr>
          <p:nvPr/>
        </p:nvSpPr>
        <p:spPr bwMode="auto">
          <a:xfrm>
            <a:off x="4114800" y="4267200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77" name="Rectangle 21"/>
          <p:cNvSpPr>
            <a:spLocks noChangeArrowheads="1"/>
          </p:cNvSpPr>
          <p:nvPr/>
        </p:nvSpPr>
        <p:spPr bwMode="auto">
          <a:xfrm>
            <a:off x="4724400" y="4267200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78" name="Rectangle 22"/>
          <p:cNvSpPr>
            <a:spLocks noChangeArrowheads="1"/>
          </p:cNvSpPr>
          <p:nvPr/>
        </p:nvSpPr>
        <p:spPr bwMode="auto">
          <a:xfrm>
            <a:off x="5334000" y="4267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79" name="Rectangle 23"/>
          <p:cNvSpPr>
            <a:spLocks noChangeArrowheads="1"/>
          </p:cNvSpPr>
          <p:nvPr/>
        </p:nvSpPr>
        <p:spPr bwMode="auto">
          <a:xfrm>
            <a:off x="5943600" y="4267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80" name="Rectangle 24"/>
          <p:cNvSpPr>
            <a:spLocks noChangeArrowheads="1"/>
          </p:cNvSpPr>
          <p:nvPr/>
        </p:nvSpPr>
        <p:spPr bwMode="auto">
          <a:xfrm>
            <a:off x="6553200" y="4267200"/>
            <a:ext cx="6096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31496" name="Rectangle 40"/>
          <p:cNvSpPr>
            <a:spLocks noChangeArrowheads="1"/>
          </p:cNvSpPr>
          <p:nvPr/>
        </p:nvSpPr>
        <p:spPr bwMode="auto">
          <a:xfrm>
            <a:off x="2438400" y="47244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36000" bIns="46038"/>
          <a:lstStyle/>
          <a:p>
            <a:pPr marL="190500" indent="-190500" algn="l">
              <a:spcBef>
                <a:spcPct val="40000"/>
              </a:spcBef>
              <a:tabLst>
                <a:tab pos="762000" algn="l"/>
              </a:tabLst>
            </a:pPr>
            <a:r>
              <a:rPr lang="en-US" sz="1800" b="0">
                <a:solidFill>
                  <a:schemeClr val="tx1"/>
                </a:solidFill>
                <a:latin typeface="Arial" charset="0"/>
                <a:cs typeface="Arial" charset="0"/>
              </a:rPr>
              <a:t>size	:=  6 * size(oldtype)</a:t>
            </a:r>
          </a:p>
          <a:p>
            <a:pPr marL="190500" indent="-190500" algn="l">
              <a:spcBef>
                <a:spcPct val="40000"/>
              </a:spcBef>
              <a:tabLst>
                <a:tab pos="762000" algn="l"/>
              </a:tabLst>
            </a:pPr>
            <a:r>
              <a:rPr lang="en-US" sz="1800" b="0">
                <a:solidFill>
                  <a:schemeClr val="tx1"/>
                </a:solidFill>
                <a:latin typeface="Arial" charset="0"/>
                <a:cs typeface="Arial" charset="0"/>
              </a:rPr>
              <a:t>extent	:=  8 * extent(oldtype)</a:t>
            </a:r>
          </a:p>
        </p:txBody>
      </p:sp>
      <p:sp>
        <p:nvSpPr>
          <p:cNvPr id="531497" name="Rectangle 41"/>
          <p:cNvSpPr>
            <a:spLocks noChangeArrowheads="1"/>
          </p:cNvSpPr>
          <p:nvPr/>
        </p:nvSpPr>
        <p:spPr bwMode="auto">
          <a:xfrm>
            <a:off x="1295400" y="3657600"/>
            <a:ext cx="7162800" cy="1905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31513" name="Group 57"/>
          <p:cNvGrpSpPr>
            <a:grpSpLocks/>
          </p:cNvGrpSpPr>
          <p:nvPr/>
        </p:nvGrpSpPr>
        <p:grpSpPr bwMode="auto">
          <a:xfrm>
            <a:off x="3505200" y="4114800"/>
            <a:ext cx="4876800" cy="1295400"/>
            <a:chOff x="2208" y="2256"/>
            <a:chExt cx="3072" cy="816"/>
          </a:xfrm>
        </p:grpSpPr>
        <p:sp>
          <p:nvSpPr>
            <p:cNvPr id="531481" name="Rectangle 25"/>
            <p:cNvSpPr>
              <a:spLocks noChangeArrowheads="1"/>
            </p:cNvSpPr>
            <p:nvPr/>
          </p:nvSpPr>
          <p:spPr bwMode="auto">
            <a:xfrm>
              <a:off x="4512" y="2352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482" name="Rectangle 26"/>
            <p:cNvSpPr>
              <a:spLocks noChangeArrowheads="1"/>
            </p:cNvSpPr>
            <p:nvPr/>
          </p:nvSpPr>
          <p:spPr bwMode="auto">
            <a:xfrm>
              <a:off x="4896" y="2352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499" name="Line 43"/>
            <p:cNvSpPr>
              <a:spLocks noChangeShapeType="1"/>
            </p:cNvSpPr>
            <p:nvPr/>
          </p:nvSpPr>
          <p:spPr bwMode="auto">
            <a:xfrm>
              <a:off x="2208" y="3072"/>
              <a:ext cx="24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31500" name="Line 44"/>
            <p:cNvSpPr>
              <a:spLocks noChangeShapeType="1"/>
            </p:cNvSpPr>
            <p:nvPr/>
          </p:nvSpPr>
          <p:spPr bwMode="auto">
            <a:xfrm flipV="1">
              <a:off x="4512" y="2256"/>
              <a:ext cx="384" cy="3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31501" name="Line 45"/>
            <p:cNvSpPr>
              <a:spLocks noChangeShapeType="1"/>
            </p:cNvSpPr>
            <p:nvPr/>
          </p:nvSpPr>
          <p:spPr bwMode="auto">
            <a:xfrm flipV="1">
              <a:off x="4896" y="2256"/>
              <a:ext cx="384" cy="3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31519" name="Group 63"/>
          <p:cNvGrpSpPr>
            <a:grpSpLocks/>
          </p:cNvGrpSpPr>
          <p:nvPr/>
        </p:nvGrpSpPr>
        <p:grpSpPr bwMode="auto">
          <a:xfrm>
            <a:off x="1295400" y="5638800"/>
            <a:ext cx="7162800" cy="762000"/>
            <a:chOff x="816" y="3216"/>
            <a:chExt cx="4512" cy="480"/>
          </a:xfrm>
        </p:grpSpPr>
        <p:sp>
          <p:nvSpPr>
            <p:cNvPr id="531502" name="Rectangle 46"/>
            <p:cNvSpPr>
              <a:spLocks noChangeArrowheads="1"/>
            </p:cNvSpPr>
            <p:nvPr/>
          </p:nvSpPr>
          <p:spPr bwMode="auto">
            <a:xfrm>
              <a:off x="1440" y="345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503" name="Rectangle 47"/>
            <p:cNvSpPr>
              <a:spLocks noChangeArrowheads="1"/>
            </p:cNvSpPr>
            <p:nvPr/>
          </p:nvSpPr>
          <p:spPr bwMode="auto">
            <a:xfrm>
              <a:off x="1824" y="345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504" name="Rectangle 48"/>
            <p:cNvSpPr>
              <a:spLocks noChangeArrowheads="1"/>
            </p:cNvSpPr>
            <p:nvPr/>
          </p:nvSpPr>
          <p:spPr bwMode="auto">
            <a:xfrm>
              <a:off x="2208" y="345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507" name="Rectangle 51"/>
            <p:cNvSpPr>
              <a:spLocks noChangeArrowheads="1"/>
            </p:cNvSpPr>
            <p:nvPr/>
          </p:nvSpPr>
          <p:spPr bwMode="auto">
            <a:xfrm>
              <a:off x="3360" y="345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508" name="Rectangle 52"/>
            <p:cNvSpPr>
              <a:spLocks noChangeArrowheads="1"/>
            </p:cNvSpPr>
            <p:nvPr/>
          </p:nvSpPr>
          <p:spPr bwMode="auto">
            <a:xfrm>
              <a:off x="3744" y="345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509" name="Rectangle 53"/>
            <p:cNvSpPr>
              <a:spLocks noChangeArrowheads="1"/>
            </p:cNvSpPr>
            <p:nvPr/>
          </p:nvSpPr>
          <p:spPr bwMode="auto">
            <a:xfrm>
              <a:off x="4128" y="3456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31512" name="Rectangle 56"/>
            <p:cNvSpPr>
              <a:spLocks noChangeArrowheads="1"/>
            </p:cNvSpPr>
            <p:nvPr/>
          </p:nvSpPr>
          <p:spPr bwMode="auto">
            <a:xfrm>
              <a:off x="816" y="3216"/>
              <a:ext cx="4512" cy="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31518" name="Text Box 62"/>
            <p:cNvSpPr txBox="1">
              <a:spLocks noChangeArrowheads="1"/>
            </p:cNvSpPr>
            <p:nvPr/>
          </p:nvSpPr>
          <p:spPr bwMode="auto">
            <a:xfrm>
              <a:off x="816" y="3264"/>
              <a:ext cx="177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better visualization of newtype:</a:t>
              </a:r>
            </a:p>
          </p:txBody>
        </p:sp>
      </p:grpSp>
      <p:sp>
        <p:nvSpPr>
          <p:cNvPr id="531514" name="Rectangle 58"/>
          <p:cNvSpPr>
            <a:spLocks noChangeArrowheads="1"/>
          </p:cNvSpPr>
          <p:nvPr/>
        </p:nvSpPr>
        <p:spPr bwMode="auto">
          <a:xfrm>
            <a:off x="8534400" y="55626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1515" name="Rectangle 59"/>
          <p:cNvSpPr>
            <a:spLocks noChangeArrowheads="1"/>
          </p:cNvSpPr>
          <p:nvPr/>
        </p:nvSpPr>
        <p:spPr bwMode="auto">
          <a:xfrm>
            <a:off x="8534400" y="55626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BA0B-418B-43AD-AEFA-CFEF03AC983A}" type="slidenum">
              <a:rPr lang="en-US"/>
              <a:pPr/>
              <a:t>128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8915400" cy="609600"/>
          </a:xfrm>
        </p:spPr>
        <p:txBody>
          <a:bodyPr/>
          <a:lstStyle/>
          <a:p>
            <a:r>
              <a:rPr lang="en-US" sz="4000"/>
              <a:t>Size and Extent of a Datatype, II.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4419600"/>
          </a:xfrm>
        </p:spPr>
        <p:txBody>
          <a:bodyPr rIns="36000"/>
          <a:lstStyle/>
          <a:p>
            <a:pPr marL="190500" indent="-190500">
              <a:spcBef>
                <a:spcPct val="40000"/>
              </a:spcBef>
              <a:tabLst>
                <a:tab pos="1244600" algn="l"/>
                <a:tab pos="2197100" algn="l"/>
                <a:tab pos="4051300" algn="l"/>
              </a:tabLst>
            </a:pPr>
            <a:r>
              <a:rPr lang="en-US" sz="2800"/>
              <a:t>MPI-1:</a:t>
            </a:r>
          </a:p>
          <a:p>
            <a:pPr marL="368300" lvl="1" indent="-176213">
              <a:tabLst>
                <a:tab pos="1244600" algn="l"/>
                <a:tab pos="2197100" algn="l"/>
                <a:tab pos="4051300" algn="l"/>
              </a:tabLst>
            </a:pPr>
            <a:r>
              <a:rPr lang="en-US" sz="2400"/>
              <a:t>C:	int MPI_Type_size(MPI_Datatype datatype, int</a:t>
            </a:r>
            <a:r>
              <a:rPr lang="en-US" sz="2400" i="1"/>
              <a:t> </a:t>
            </a:r>
            <a:r>
              <a:rPr lang="en-US" sz="2400"/>
              <a:t>*</a:t>
            </a:r>
            <a:r>
              <a:rPr lang="en-US" sz="2400" i="1">
                <a:solidFill>
                  <a:srgbClr val="000099"/>
                </a:solidFill>
              </a:rPr>
              <a:t>size</a:t>
            </a:r>
            <a:r>
              <a:rPr lang="en-US" sz="2400"/>
              <a:t>)</a:t>
            </a:r>
          </a:p>
          <a:p>
            <a:pPr marL="368300" lvl="1" indent="-176213">
              <a:spcBef>
                <a:spcPct val="40000"/>
              </a:spcBef>
              <a:buFontTx/>
              <a:buNone/>
              <a:tabLst>
                <a:tab pos="1244600" algn="l"/>
                <a:tab pos="2197100" algn="l"/>
                <a:tab pos="4051300" algn="l"/>
              </a:tabLst>
            </a:pPr>
            <a:r>
              <a:rPr lang="en-US" sz="2400"/>
              <a:t> 		int MPI_Type_extent(MPI_Datatype datatype, MPI_Aint</a:t>
            </a:r>
            <a:r>
              <a:rPr lang="en-US" sz="2400" i="1"/>
              <a:t> </a:t>
            </a:r>
            <a:r>
              <a:rPr lang="en-US" sz="2400"/>
              <a:t>*</a:t>
            </a:r>
            <a:r>
              <a:rPr lang="en-US" sz="2400" i="1">
                <a:solidFill>
                  <a:srgbClr val="000099"/>
                </a:solidFill>
              </a:rPr>
              <a:t>extent</a:t>
            </a:r>
            <a:r>
              <a:rPr lang="en-US" sz="2400"/>
              <a:t>)</a:t>
            </a:r>
          </a:p>
          <a:p>
            <a:pPr marL="368300" lvl="1" indent="-176213">
              <a:spcBef>
                <a:spcPct val="60000"/>
              </a:spcBef>
              <a:tabLst>
                <a:tab pos="1244600" algn="l"/>
                <a:tab pos="2197100" algn="l"/>
                <a:tab pos="4051300" algn="l"/>
              </a:tabLst>
            </a:pPr>
            <a:r>
              <a:rPr lang="en-US" sz="2400"/>
              <a:t>Fortran:	MPI_TYPE_SIZE(DATATYPE, </a:t>
            </a:r>
            <a:r>
              <a:rPr lang="en-US" sz="2400" i="1">
                <a:solidFill>
                  <a:srgbClr val="000099"/>
                </a:solidFill>
              </a:rPr>
              <a:t>SIZE</a:t>
            </a:r>
            <a:r>
              <a:rPr lang="en-US" sz="2400"/>
              <a:t>, </a:t>
            </a:r>
            <a:r>
              <a:rPr lang="en-US" sz="2400" i="1">
                <a:solidFill>
                  <a:srgbClr val="000099"/>
                </a:solidFill>
              </a:rPr>
              <a:t>IERROR</a:t>
            </a:r>
            <a:r>
              <a:rPr lang="en-US" sz="2400"/>
              <a:t>)</a:t>
            </a:r>
          </a:p>
          <a:p>
            <a:pPr marL="368300" lvl="1" indent="-176213">
              <a:buFontTx/>
              <a:buNone/>
              <a:tabLst>
                <a:tab pos="1244600" algn="l"/>
                <a:tab pos="2197100" algn="l"/>
                <a:tab pos="4051300" algn="l"/>
              </a:tabLst>
            </a:pPr>
            <a:r>
              <a:rPr lang="en-US" sz="2400"/>
              <a:t>			INTEGER DATATYPE, SIZE, IERROR</a:t>
            </a:r>
          </a:p>
          <a:p>
            <a:pPr marL="368300" lvl="1" indent="-176213">
              <a:spcBef>
                <a:spcPct val="40000"/>
              </a:spcBef>
              <a:buFontTx/>
              <a:buNone/>
              <a:tabLst>
                <a:tab pos="1244600" algn="l"/>
                <a:tab pos="2197100" algn="l"/>
                <a:tab pos="4051300" algn="l"/>
              </a:tabLst>
            </a:pPr>
            <a:r>
              <a:rPr lang="en-US" sz="2400"/>
              <a:t>		MPI_TYPE_EXTENT(DATATYPE, </a:t>
            </a:r>
            <a:r>
              <a:rPr lang="en-US" sz="2400" i="1">
                <a:solidFill>
                  <a:srgbClr val="000099"/>
                </a:solidFill>
              </a:rPr>
              <a:t>EXTENT</a:t>
            </a:r>
            <a:r>
              <a:rPr lang="en-US" sz="2400"/>
              <a:t>, </a:t>
            </a:r>
            <a:r>
              <a:rPr lang="en-US" sz="2400" i="1">
                <a:solidFill>
                  <a:srgbClr val="000099"/>
                </a:solidFill>
              </a:rPr>
              <a:t>IERROR</a:t>
            </a:r>
            <a:r>
              <a:rPr lang="en-US" sz="2400"/>
              <a:t>)</a:t>
            </a:r>
          </a:p>
          <a:p>
            <a:pPr marL="368300" lvl="1" indent="-176213">
              <a:buFontTx/>
              <a:buNone/>
              <a:tabLst>
                <a:tab pos="1244600" algn="l"/>
                <a:tab pos="2197100" algn="l"/>
                <a:tab pos="4051300" algn="l"/>
              </a:tabLst>
            </a:pPr>
            <a:r>
              <a:rPr lang="en-US" sz="2400"/>
              <a:t>			INTEGER DATATYPE, EXTENT, IERROR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903-1503-43E8-9B4C-4E97D6C0F7E9}" type="slidenum">
              <a:rPr lang="en-US"/>
              <a:pPr/>
              <a:t>129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Case Study: The advetion equation</a:t>
            </a:r>
            <a:endParaRPr lang="en-US" sz="4000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E9FD4-5E33-4520-A3DB-1E56259612BC}" type="slidenum">
              <a:rPr lang="en-US"/>
              <a:pPr/>
              <a:t>13</a:t>
            </a:fld>
            <a:endParaRPr 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609600"/>
          </a:xfrm>
        </p:spPr>
        <p:txBody>
          <a:bodyPr/>
          <a:lstStyle/>
          <a:p>
            <a:r>
              <a:rPr lang="en-US" sz="3200"/>
              <a:t>Emulation of MPMD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main(int argc, char **argv){</a:t>
            </a:r>
            <a:br>
              <a:rPr lang="en-US" sz="2000"/>
            </a:br>
            <a:r>
              <a:rPr lang="en-US" sz="2000"/>
              <a:t>    if (myrank &lt; .... /* process should run the ocean model */){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/>
              <a:t>      ocean( /* arguments */ 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/>
              <a:t>   }else{</a:t>
            </a:r>
            <a:br>
              <a:rPr lang="en-US" sz="2000"/>
            </a:br>
            <a:r>
              <a:rPr lang="en-US" sz="2000"/>
              <a:t>  weather( /* arguments */ 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/>
              <a:t>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/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sz="20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PROGRAM</a:t>
            </a:r>
            <a:br>
              <a:rPr lang="en-US" sz="2000"/>
            </a:br>
            <a:r>
              <a:rPr lang="en-US" sz="2000"/>
              <a:t>IF (myrank &lt; ... ) THEN   !! process should run the ocean model </a:t>
            </a:r>
            <a:br>
              <a:rPr lang="en-US" sz="2000"/>
            </a:br>
            <a:r>
              <a:rPr lang="en-US" sz="2000"/>
              <a:t>	CALL  ocean ( some arguments )</a:t>
            </a:r>
            <a:br>
              <a:rPr lang="en-US" sz="2000"/>
            </a:br>
            <a:r>
              <a:rPr lang="en-US" sz="2000"/>
              <a:t>ELSE</a:t>
            </a:r>
            <a:br>
              <a:rPr lang="en-US" sz="2000"/>
            </a:br>
            <a:r>
              <a:rPr lang="en-US" sz="2000"/>
              <a:t>	CALL  weather ( some arguments )</a:t>
            </a:r>
            <a:br>
              <a:rPr lang="en-US" sz="2000"/>
            </a:br>
            <a:r>
              <a:rPr lang="en-US" sz="2000"/>
              <a:t>ENDIF</a:t>
            </a:r>
            <a:br>
              <a:rPr lang="en-US" sz="2000"/>
            </a:br>
            <a:r>
              <a:rPr lang="en-US" sz="2000"/>
              <a:t>END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143000" y="34290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FCC0-C74E-49EF-892B-2DF53004C2AE}" type="slidenum">
              <a:rPr lang="en-US"/>
              <a:pPr/>
              <a:t>14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7772400" cy="838200"/>
          </a:xfrm>
        </p:spPr>
        <p:txBody>
          <a:bodyPr/>
          <a:lstStyle/>
          <a:p>
            <a:r>
              <a:rPr lang="en-US"/>
              <a:t>Message passing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88313" cy="2590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38500" algn="l"/>
                <a:tab pos="3530600" algn="l"/>
                <a:tab pos="6286500" algn="l"/>
              </a:tabLst>
            </a:pPr>
            <a:r>
              <a:rPr lang="en-US" sz="2400"/>
              <a:t>Messages are packets of data moving between sub-programs</a:t>
            </a:r>
          </a:p>
          <a:p>
            <a:pPr>
              <a:lnSpc>
                <a:spcPct val="90000"/>
              </a:lnSpc>
              <a:tabLst>
                <a:tab pos="3238500" algn="l"/>
                <a:tab pos="3530600" algn="l"/>
                <a:tab pos="6286500" algn="l"/>
              </a:tabLst>
            </a:pPr>
            <a:r>
              <a:rPr lang="en-US" sz="2400"/>
              <a:t>Necessary information for the message passing system:</a:t>
            </a:r>
          </a:p>
          <a:p>
            <a:pPr lvl="1">
              <a:lnSpc>
                <a:spcPct val="90000"/>
              </a:lnSpc>
              <a:tabLst>
                <a:tab pos="3238500" algn="l"/>
                <a:tab pos="3530600" algn="l"/>
                <a:tab pos="6286500" algn="l"/>
              </a:tabLst>
            </a:pPr>
            <a:r>
              <a:rPr lang="en-US" sz="2000"/>
              <a:t>sending process	</a:t>
            </a:r>
            <a:r>
              <a:rPr lang="en-US" sz="2000">
                <a:cs typeface="Arial" charset="0"/>
              </a:rPr>
              <a:t>–	receiving process	i.e., the ranks</a:t>
            </a:r>
            <a:endParaRPr lang="en-US" sz="2000"/>
          </a:p>
          <a:p>
            <a:pPr lvl="1">
              <a:lnSpc>
                <a:spcPct val="90000"/>
              </a:lnSpc>
              <a:tabLst>
                <a:tab pos="3238500" algn="l"/>
                <a:tab pos="3530600" algn="l"/>
                <a:tab pos="6286500" algn="l"/>
              </a:tabLst>
            </a:pPr>
            <a:r>
              <a:rPr lang="en-US" sz="2000"/>
              <a:t>source location	</a:t>
            </a:r>
            <a:r>
              <a:rPr lang="en-US" sz="2000">
                <a:cs typeface="Arial" charset="0"/>
              </a:rPr>
              <a:t>–	destination location</a:t>
            </a:r>
            <a:endParaRPr lang="en-US" sz="2000"/>
          </a:p>
          <a:p>
            <a:pPr lvl="1">
              <a:lnSpc>
                <a:spcPct val="90000"/>
              </a:lnSpc>
              <a:tabLst>
                <a:tab pos="3238500" algn="l"/>
                <a:tab pos="3530600" algn="l"/>
                <a:tab pos="6286500" algn="l"/>
              </a:tabLst>
            </a:pPr>
            <a:r>
              <a:rPr lang="en-US" sz="2000"/>
              <a:t>source data type	</a:t>
            </a:r>
            <a:r>
              <a:rPr lang="en-US" sz="2000">
                <a:cs typeface="Arial" charset="0"/>
              </a:rPr>
              <a:t>–	destination data type</a:t>
            </a:r>
            <a:endParaRPr lang="en-US" sz="2000"/>
          </a:p>
          <a:p>
            <a:pPr lvl="1">
              <a:lnSpc>
                <a:spcPct val="90000"/>
              </a:lnSpc>
              <a:tabLst>
                <a:tab pos="3238500" algn="l"/>
                <a:tab pos="3530600" algn="l"/>
                <a:tab pos="6286500" algn="l"/>
              </a:tabLst>
            </a:pPr>
            <a:r>
              <a:rPr lang="en-US" sz="2000"/>
              <a:t>source data size	</a:t>
            </a:r>
            <a:r>
              <a:rPr lang="en-US" sz="2000">
                <a:cs typeface="Arial" charset="0"/>
              </a:rPr>
              <a:t>–	destination buffer size</a:t>
            </a:r>
            <a:endParaRPr lang="en-US" sz="2000"/>
          </a:p>
          <a:p>
            <a:pPr lvl="1">
              <a:lnSpc>
                <a:spcPct val="90000"/>
              </a:lnSpc>
              <a:tabLst>
                <a:tab pos="3238500" algn="l"/>
                <a:tab pos="3530600" algn="l"/>
                <a:tab pos="6286500" algn="l"/>
              </a:tabLst>
            </a:pPr>
            <a:endParaRPr lang="en-US" sz="2000"/>
          </a:p>
        </p:txBody>
      </p:sp>
      <p:sp>
        <p:nvSpPr>
          <p:cNvPr id="443397" name="Oval 5"/>
          <p:cNvSpPr>
            <a:spLocks noChangeArrowheads="1"/>
          </p:cNvSpPr>
          <p:nvPr/>
        </p:nvSpPr>
        <p:spPr bwMode="auto">
          <a:xfrm>
            <a:off x="1516063" y="4648200"/>
            <a:ext cx="577850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371600" y="5299075"/>
            <a:ext cx="866775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43399" name="AutoShape 7"/>
          <p:cNvCxnSpPr>
            <a:cxnSpLocks noChangeShapeType="1"/>
            <a:stCxn id="443397" idx="4"/>
            <a:endCxn id="443398" idx="0"/>
          </p:cNvCxnSpPr>
          <p:nvPr/>
        </p:nvCxnSpPr>
        <p:spPr bwMode="auto">
          <a:xfrm>
            <a:off x="1804988" y="5226050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2743200" y="4648200"/>
            <a:ext cx="577850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2598738" y="5299075"/>
            <a:ext cx="866775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43402" name="AutoShape 10"/>
          <p:cNvCxnSpPr>
            <a:cxnSpLocks noChangeShapeType="1"/>
            <a:stCxn id="443400" idx="4"/>
            <a:endCxn id="443401" idx="0"/>
          </p:cNvCxnSpPr>
          <p:nvPr/>
        </p:nvCxnSpPr>
        <p:spPr bwMode="auto">
          <a:xfrm>
            <a:off x="3032125" y="5226050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3962400" y="4648200"/>
            <a:ext cx="577850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3404" name="Rectangle 12"/>
          <p:cNvSpPr>
            <a:spLocks noChangeArrowheads="1"/>
          </p:cNvSpPr>
          <p:nvPr/>
        </p:nvSpPr>
        <p:spPr bwMode="auto">
          <a:xfrm>
            <a:off x="3827463" y="5299075"/>
            <a:ext cx="865187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43405" name="AutoShape 13"/>
          <p:cNvCxnSpPr>
            <a:cxnSpLocks noChangeShapeType="1"/>
            <a:stCxn id="443403" idx="4"/>
            <a:endCxn id="443404" idx="0"/>
          </p:cNvCxnSpPr>
          <p:nvPr/>
        </p:nvCxnSpPr>
        <p:spPr bwMode="auto">
          <a:xfrm>
            <a:off x="4251325" y="5226050"/>
            <a:ext cx="9525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5921375" y="4648200"/>
            <a:ext cx="577850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data</a:t>
            </a:r>
          </a:p>
        </p:txBody>
      </p:sp>
      <p:sp>
        <p:nvSpPr>
          <p:cNvPr id="443407" name="Rectangle 15"/>
          <p:cNvSpPr>
            <a:spLocks noChangeArrowheads="1"/>
          </p:cNvSpPr>
          <p:nvPr/>
        </p:nvSpPr>
        <p:spPr bwMode="auto">
          <a:xfrm>
            <a:off x="5776913" y="5299075"/>
            <a:ext cx="866775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program</a:t>
            </a:r>
          </a:p>
        </p:txBody>
      </p:sp>
      <p:cxnSp>
        <p:nvCxnSpPr>
          <p:cNvPr id="443408" name="AutoShape 16"/>
          <p:cNvCxnSpPr>
            <a:cxnSpLocks noChangeShapeType="1"/>
            <a:stCxn id="443406" idx="4"/>
            <a:endCxn id="443407" idx="0"/>
          </p:cNvCxnSpPr>
          <p:nvPr/>
        </p:nvCxnSpPr>
        <p:spPr bwMode="auto">
          <a:xfrm>
            <a:off x="6210300" y="5226050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4910138" y="5226050"/>
            <a:ext cx="71437" cy="730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5054600" y="5226050"/>
            <a:ext cx="71438" cy="730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5199063" y="5226050"/>
            <a:ext cx="71437" cy="730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5343525" y="5226050"/>
            <a:ext cx="71438" cy="730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5487988" y="5226050"/>
            <a:ext cx="71437" cy="730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14" name="Freeform 22"/>
          <p:cNvSpPr>
            <a:spLocks/>
          </p:cNvSpPr>
          <p:nvPr/>
        </p:nvSpPr>
        <p:spPr bwMode="auto">
          <a:xfrm>
            <a:off x="1708150" y="6062663"/>
            <a:ext cx="4357688" cy="668337"/>
          </a:xfrm>
          <a:custGeom>
            <a:avLst/>
            <a:gdLst/>
            <a:ahLst/>
            <a:cxnLst>
              <a:cxn ang="0">
                <a:pos x="160" y="68"/>
              </a:cxn>
              <a:cxn ang="0">
                <a:pos x="448" y="116"/>
              </a:cxn>
              <a:cxn ang="0">
                <a:pos x="816" y="28"/>
              </a:cxn>
              <a:cxn ang="0">
                <a:pos x="912" y="28"/>
              </a:cxn>
              <a:cxn ang="0">
                <a:pos x="1336" y="148"/>
              </a:cxn>
              <a:cxn ang="0">
                <a:pos x="1232" y="12"/>
              </a:cxn>
              <a:cxn ang="0">
                <a:pos x="1648" y="76"/>
              </a:cxn>
              <a:cxn ang="0">
                <a:pos x="1792" y="20"/>
              </a:cxn>
              <a:cxn ang="0">
                <a:pos x="2176" y="116"/>
              </a:cxn>
              <a:cxn ang="0">
                <a:pos x="2416" y="20"/>
              </a:cxn>
              <a:cxn ang="0">
                <a:pos x="2848" y="116"/>
              </a:cxn>
              <a:cxn ang="0">
                <a:pos x="2704" y="308"/>
              </a:cxn>
              <a:cxn ang="0">
                <a:pos x="2240" y="340"/>
              </a:cxn>
              <a:cxn ang="0">
                <a:pos x="2288" y="412"/>
              </a:cxn>
              <a:cxn ang="0">
                <a:pos x="1608" y="396"/>
              </a:cxn>
              <a:cxn ang="0">
                <a:pos x="1224" y="356"/>
              </a:cxn>
              <a:cxn ang="0">
                <a:pos x="1224" y="444"/>
              </a:cxn>
              <a:cxn ang="0">
                <a:pos x="360" y="356"/>
              </a:cxn>
              <a:cxn ang="0">
                <a:pos x="368" y="436"/>
              </a:cxn>
              <a:cxn ang="0">
                <a:pos x="64" y="308"/>
              </a:cxn>
              <a:cxn ang="0">
                <a:pos x="16" y="164"/>
              </a:cxn>
              <a:cxn ang="0">
                <a:pos x="160" y="68"/>
              </a:cxn>
            </a:cxnLst>
            <a:rect l="0" t="0" r="r" b="b"/>
            <a:pathLst>
              <a:path w="2896" h="444">
                <a:moveTo>
                  <a:pt x="160" y="68"/>
                </a:moveTo>
                <a:cubicBezTo>
                  <a:pt x="232" y="60"/>
                  <a:pt x="339" y="123"/>
                  <a:pt x="448" y="116"/>
                </a:cubicBezTo>
                <a:cubicBezTo>
                  <a:pt x="557" y="109"/>
                  <a:pt x="739" y="43"/>
                  <a:pt x="816" y="28"/>
                </a:cubicBezTo>
                <a:cubicBezTo>
                  <a:pt x="893" y="13"/>
                  <a:pt x="825" y="8"/>
                  <a:pt x="912" y="28"/>
                </a:cubicBezTo>
                <a:cubicBezTo>
                  <a:pt x="999" y="48"/>
                  <a:pt x="1283" y="151"/>
                  <a:pt x="1336" y="148"/>
                </a:cubicBezTo>
                <a:cubicBezTo>
                  <a:pt x="1389" y="145"/>
                  <a:pt x="1180" y="24"/>
                  <a:pt x="1232" y="12"/>
                </a:cubicBezTo>
                <a:cubicBezTo>
                  <a:pt x="1284" y="0"/>
                  <a:pt x="1555" y="75"/>
                  <a:pt x="1648" y="76"/>
                </a:cubicBezTo>
                <a:cubicBezTo>
                  <a:pt x="1741" y="77"/>
                  <a:pt x="1704" y="13"/>
                  <a:pt x="1792" y="20"/>
                </a:cubicBezTo>
                <a:cubicBezTo>
                  <a:pt x="1880" y="27"/>
                  <a:pt x="2072" y="116"/>
                  <a:pt x="2176" y="116"/>
                </a:cubicBezTo>
                <a:cubicBezTo>
                  <a:pt x="2280" y="116"/>
                  <a:pt x="2304" y="20"/>
                  <a:pt x="2416" y="20"/>
                </a:cubicBezTo>
                <a:cubicBezTo>
                  <a:pt x="2528" y="20"/>
                  <a:pt x="2800" y="68"/>
                  <a:pt x="2848" y="116"/>
                </a:cubicBezTo>
                <a:cubicBezTo>
                  <a:pt x="2896" y="164"/>
                  <a:pt x="2805" y="271"/>
                  <a:pt x="2704" y="308"/>
                </a:cubicBezTo>
                <a:cubicBezTo>
                  <a:pt x="2603" y="345"/>
                  <a:pt x="2309" y="323"/>
                  <a:pt x="2240" y="340"/>
                </a:cubicBezTo>
                <a:cubicBezTo>
                  <a:pt x="2171" y="357"/>
                  <a:pt x="2393" y="403"/>
                  <a:pt x="2288" y="412"/>
                </a:cubicBezTo>
                <a:cubicBezTo>
                  <a:pt x="2183" y="421"/>
                  <a:pt x="1785" y="405"/>
                  <a:pt x="1608" y="396"/>
                </a:cubicBezTo>
                <a:cubicBezTo>
                  <a:pt x="1431" y="387"/>
                  <a:pt x="1288" y="348"/>
                  <a:pt x="1224" y="356"/>
                </a:cubicBezTo>
                <a:cubicBezTo>
                  <a:pt x="1160" y="364"/>
                  <a:pt x="1368" y="444"/>
                  <a:pt x="1224" y="444"/>
                </a:cubicBezTo>
                <a:cubicBezTo>
                  <a:pt x="1080" y="444"/>
                  <a:pt x="503" y="357"/>
                  <a:pt x="360" y="356"/>
                </a:cubicBezTo>
                <a:cubicBezTo>
                  <a:pt x="217" y="355"/>
                  <a:pt x="417" y="444"/>
                  <a:pt x="368" y="436"/>
                </a:cubicBezTo>
                <a:cubicBezTo>
                  <a:pt x="319" y="428"/>
                  <a:pt x="123" y="353"/>
                  <a:pt x="64" y="308"/>
                </a:cubicBezTo>
                <a:cubicBezTo>
                  <a:pt x="5" y="263"/>
                  <a:pt x="0" y="204"/>
                  <a:pt x="16" y="164"/>
                </a:cubicBezTo>
                <a:cubicBezTo>
                  <a:pt x="32" y="124"/>
                  <a:pt x="88" y="76"/>
                  <a:pt x="160" y="68"/>
                </a:cubicBezTo>
                <a:close/>
              </a:path>
            </a:pathLst>
          </a:custGeom>
          <a:solidFill>
            <a:srgbClr val="FF99CC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443416" name="AutoShape 24"/>
          <p:cNvCxnSpPr>
            <a:cxnSpLocks noChangeShapeType="1"/>
            <a:stCxn id="443398" idx="2"/>
            <a:endCxn id="443414" idx="0"/>
          </p:cNvCxnSpPr>
          <p:nvPr/>
        </p:nvCxnSpPr>
        <p:spPr bwMode="auto">
          <a:xfrm>
            <a:off x="1804988" y="5876925"/>
            <a:ext cx="130175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43417" name="AutoShape 25"/>
          <p:cNvCxnSpPr>
            <a:cxnSpLocks noChangeShapeType="1"/>
            <a:stCxn id="443401" idx="2"/>
            <a:endCxn id="443414" idx="3"/>
          </p:cNvCxnSpPr>
          <p:nvPr/>
        </p:nvCxnSpPr>
        <p:spPr bwMode="auto">
          <a:xfrm>
            <a:off x="3032125" y="5876925"/>
            <a:ext cx="3492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43418" name="AutoShape 26"/>
          <p:cNvCxnSpPr>
            <a:cxnSpLocks noChangeShapeType="1"/>
            <a:stCxn id="443404" idx="2"/>
            <a:endCxn id="443414" idx="6"/>
          </p:cNvCxnSpPr>
          <p:nvPr/>
        </p:nvCxnSpPr>
        <p:spPr bwMode="auto">
          <a:xfrm flipH="1">
            <a:off x="4202113" y="5876925"/>
            <a:ext cx="58737" cy="300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43419" name="AutoShape 27"/>
          <p:cNvCxnSpPr>
            <a:cxnSpLocks noChangeShapeType="1"/>
            <a:stCxn id="443407" idx="2"/>
            <a:endCxn id="443414" idx="10"/>
          </p:cNvCxnSpPr>
          <p:nvPr/>
        </p:nvCxnSpPr>
        <p:spPr bwMode="auto">
          <a:xfrm flipH="1">
            <a:off x="6007100" y="5876925"/>
            <a:ext cx="203200" cy="360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43424" name="Freeform 32"/>
          <p:cNvSpPr>
            <a:spLocks/>
          </p:cNvSpPr>
          <p:nvPr/>
        </p:nvSpPr>
        <p:spPr bwMode="auto">
          <a:xfrm>
            <a:off x="1789113" y="4940300"/>
            <a:ext cx="2522537" cy="143510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25" y="488"/>
              </a:cxn>
              <a:cxn ang="0">
                <a:pos x="169" y="824"/>
              </a:cxn>
              <a:cxn ang="0">
                <a:pos x="697" y="872"/>
              </a:cxn>
              <a:cxn ang="0">
                <a:pos x="1393" y="848"/>
              </a:cxn>
              <a:cxn ang="0">
                <a:pos x="1561" y="536"/>
              </a:cxn>
              <a:cxn ang="0">
                <a:pos x="1561" y="104"/>
              </a:cxn>
            </a:cxnLst>
            <a:rect l="0" t="0" r="r" b="b"/>
            <a:pathLst>
              <a:path w="1589" h="904">
                <a:moveTo>
                  <a:pt x="17" y="0"/>
                </a:moveTo>
                <a:cubicBezTo>
                  <a:pt x="18" y="80"/>
                  <a:pt x="0" y="351"/>
                  <a:pt x="25" y="488"/>
                </a:cubicBezTo>
                <a:cubicBezTo>
                  <a:pt x="50" y="625"/>
                  <a:pt x="57" y="760"/>
                  <a:pt x="169" y="824"/>
                </a:cubicBezTo>
                <a:cubicBezTo>
                  <a:pt x="281" y="888"/>
                  <a:pt x="493" y="868"/>
                  <a:pt x="697" y="872"/>
                </a:cubicBezTo>
                <a:cubicBezTo>
                  <a:pt x="901" y="876"/>
                  <a:pt x="1249" y="904"/>
                  <a:pt x="1393" y="848"/>
                </a:cubicBezTo>
                <a:cubicBezTo>
                  <a:pt x="1537" y="792"/>
                  <a:pt x="1533" y="660"/>
                  <a:pt x="1561" y="536"/>
                </a:cubicBezTo>
                <a:cubicBezTo>
                  <a:pt x="1589" y="412"/>
                  <a:pt x="1569" y="256"/>
                  <a:pt x="1561" y="104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15" name="Text Box 23"/>
          <p:cNvSpPr txBox="1">
            <a:spLocks noChangeArrowheads="1"/>
          </p:cNvSpPr>
          <p:nvPr/>
        </p:nvSpPr>
        <p:spPr bwMode="auto">
          <a:xfrm>
            <a:off x="2454275" y="6261100"/>
            <a:ext cx="25812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communication network</a:t>
            </a:r>
          </a:p>
        </p:txBody>
      </p:sp>
      <p:sp>
        <p:nvSpPr>
          <p:cNvPr id="443425" name="Rectangle 33"/>
          <p:cNvSpPr>
            <a:spLocks noChangeArrowheads="1"/>
          </p:cNvSpPr>
          <p:nvPr/>
        </p:nvSpPr>
        <p:spPr bwMode="auto">
          <a:xfrm>
            <a:off x="1676400" y="4800600"/>
            <a:ext cx="304800" cy="1524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26" name="Rectangle 34"/>
          <p:cNvSpPr>
            <a:spLocks noChangeArrowheads="1"/>
          </p:cNvSpPr>
          <p:nvPr/>
        </p:nvSpPr>
        <p:spPr bwMode="auto">
          <a:xfrm>
            <a:off x="4114800" y="4953000"/>
            <a:ext cx="304800" cy="1524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27" name="AutoShape 35"/>
          <p:cNvSpPr>
            <a:spLocks/>
          </p:cNvSpPr>
          <p:nvPr/>
        </p:nvSpPr>
        <p:spPr bwMode="auto">
          <a:xfrm>
            <a:off x="6781800" y="312420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28" name="AutoShape 36"/>
          <p:cNvSpPr>
            <a:spLocks/>
          </p:cNvSpPr>
          <p:nvPr/>
        </p:nvSpPr>
        <p:spPr bwMode="auto">
          <a:xfrm>
            <a:off x="6781800" y="3581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3429" name="Rectangle 37"/>
          <p:cNvSpPr>
            <a:spLocks noChangeArrowheads="1"/>
          </p:cNvSpPr>
          <p:nvPr/>
        </p:nvSpPr>
        <p:spPr bwMode="auto">
          <a:xfrm>
            <a:off x="7010400" y="3886200"/>
            <a:ext cx="304800" cy="1524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B00B-7058-451A-827B-2840DC99D71E}" type="slidenum">
              <a:rPr lang="en-US"/>
              <a:pPr/>
              <a:t>15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r>
              <a:rPr lang="en-US" sz="4000"/>
              <a:t>Access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20113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sub-program needs to be connected to a message passing system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A message passing system is similar to: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phone line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mail box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fax machine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etc.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MPI: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program must be linked with an MPI library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program must be started with the MPI startup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931C-7EF7-4C28-BBFC-565C6132FEF8}" type="slidenum">
              <a:rPr lang="en-US"/>
              <a:pPr/>
              <a:t>16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838200"/>
          </a:xfrm>
        </p:spPr>
        <p:txBody>
          <a:bodyPr/>
          <a:lstStyle/>
          <a:p>
            <a:r>
              <a:rPr lang="en-US"/>
              <a:t>Point-to-Point Communication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/>
              <a:t>Simplest form of message passing.</a:t>
            </a:r>
          </a:p>
          <a:p>
            <a:pPr>
              <a:spcBef>
                <a:spcPct val="60000"/>
              </a:spcBef>
            </a:pPr>
            <a:r>
              <a:rPr lang="en-US"/>
              <a:t>One process sends a message to another.</a:t>
            </a:r>
          </a:p>
          <a:p>
            <a:pPr>
              <a:spcBef>
                <a:spcPct val="60000"/>
              </a:spcBef>
            </a:pPr>
            <a:r>
              <a:rPr lang="en-US"/>
              <a:t>Different types of point-to-point communication:</a:t>
            </a:r>
          </a:p>
          <a:p>
            <a:pPr lvl="1"/>
            <a:r>
              <a:rPr lang="en-US"/>
              <a:t>synchronous send</a:t>
            </a:r>
          </a:p>
          <a:p>
            <a:pPr lvl="1"/>
            <a:r>
              <a:rPr lang="en-US"/>
              <a:t>buffered = asynchronous send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6D8-DC9E-4C66-BA61-06A55E8FCA08}" type="slidenum">
              <a:rPr lang="en-US"/>
              <a:pPr/>
              <a:t>17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95400"/>
            <a:ext cx="7848600" cy="609600"/>
          </a:xfrm>
        </p:spPr>
        <p:txBody>
          <a:bodyPr/>
          <a:lstStyle/>
          <a:p>
            <a:r>
              <a:rPr lang="en-US" sz="4000"/>
              <a:t>Synchronous Sends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sender gets an information that the message is received.</a:t>
            </a:r>
          </a:p>
          <a:p>
            <a:pPr>
              <a:lnSpc>
                <a:spcPct val="90000"/>
              </a:lnSpc>
            </a:pPr>
            <a:r>
              <a:rPr lang="en-US" sz="2800"/>
              <a:t>Analogue to the </a:t>
            </a:r>
            <a:r>
              <a:rPr lang="en-US" sz="2800" i="1"/>
              <a:t>beep</a:t>
            </a:r>
            <a:r>
              <a:rPr lang="en-US" sz="2800"/>
              <a:t> or </a:t>
            </a:r>
            <a:r>
              <a:rPr lang="en-US" sz="2800" i="1"/>
              <a:t>okay-sheet</a:t>
            </a:r>
            <a:r>
              <a:rPr lang="en-US" sz="2800"/>
              <a:t> of a fax. </a:t>
            </a:r>
          </a:p>
        </p:txBody>
      </p:sp>
      <p:graphicFrame>
        <p:nvGraphicFramePr>
          <p:cNvPr id="448601" name="Object 89"/>
          <p:cNvGraphicFramePr>
            <a:graphicFrameLocks noChangeAspect="1"/>
          </p:cNvGraphicFramePr>
          <p:nvPr/>
        </p:nvGraphicFramePr>
        <p:xfrm>
          <a:off x="2271713" y="4530725"/>
          <a:ext cx="568325" cy="887413"/>
        </p:xfrm>
        <a:graphic>
          <a:graphicData uri="http://schemas.openxmlformats.org/presentationml/2006/ole">
            <p:oleObj spid="_x0000_s448601" name="Clip" r:id="rId3" imgW="1857600" imgH="3995640" progId="MS_ClipArt_Gallery.2">
              <p:embed/>
            </p:oleObj>
          </a:graphicData>
        </a:graphic>
      </p:graphicFrame>
      <p:grpSp>
        <p:nvGrpSpPr>
          <p:cNvPr id="448527" name="Group 15"/>
          <p:cNvGrpSpPr>
            <a:grpSpLocks/>
          </p:cNvGrpSpPr>
          <p:nvPr/>
        </p:nvGrpSpPr>
        <p:grpSpPr bwMode="auto">
          <a:xfrm>
            <a:off x="2971800" y="3689350"/>
            <a:ext cx="566738" cy="266700"/>
            <a:chOff x="1680" y="1584"/>
            <a:chExt cx="672" cy="432"/>
          </a:xfrm>
        </p:grpSpPr>
        <p:sp>
          <p:nvSpPr>
            <p:cNvPr id="448516" name="AutoShape 4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517" name="AutoShape 5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519" name="AutoShape 7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8524" name="Group 12"/>
          <p:cNvGrpSpPr>
            <a:grpSpLocks/>
          </p:cNvGrpSpPr>
          <p:nvPr/>
        </p:nvGrpSpPr>
        <p:grpSpPr bwMode="auto">
          <a:xfrm>
            <a:off x="3019425" y="3386138"/>
            <a:ext cx="365125" cy="266700"/>
            <a:chOff x="1935" y="1893"/>
            <a:chExt cx="432" cy="432"/>
          </a:xfrm>
        </p:grpSpPr>
        <p:sp>
          <p:nvSpPr>
            <p:cNvPr id="448525" name="AutoShape 13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526" name="Freeform 14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8591" name="Group 79"/>
          <p:cNvGrpSpPr>
            <a:grpSpLocks/>
          </p:cNvGrpSpPr>
          <p:nvPr/>
        </p:nvGrpSpPr>
        <p:grpSpPr bwMode="auto">
          <a:xfrm>
            <a:off x="2971800" y="4959350"/>
            <a:ext cx="566738" cy="266700"/>
            <a:chOff x="1680" y="1584"/>
            <a:chExt cx="672" cy="432"/>
          </a:xfrm>
        </p:grpSpPr>
        <p:sp>
          <p:nvSpPr>
            <p:cNvPr id="448592" name="AutoShape 80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593" name="AutoShape 81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594" name="AutoShape 82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8604" name="Group 92"/>
          <p:cNvGrpSpPr>
            <a:grpSpLocks/>
          </p:cNvGrpSpPr>
          <p:nvPr/>
        </p:nvGrpSpPr>
        <p:grpSpPr bwMode="auto">
          <a:xfrm>
            <a:off x="2971800" y="6229350"/>
            <a:ext cx="566738" cy="266700"/>
            <a:chOff x="1680" y="1584"/>
            <a:chExt cx="672" cy="432"/>
          </a:xfrm>
        </p:grpSpPr>
        <p:sp>
          <p:nvSpPr>
            <p:cNvPr id="448605" name="AutoShape 93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06" name="AutoShape 94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07" name="AutoShape 95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48609" name="AutoShape 97"/>
          <p:cNvSpPr>
            <a:spLocks noChangeArrowheads="1"/>
          </p:cNvSpPr>
          <p:nvPr/>
        </p:nvSpPr>
        <p:spPr bwMode="auto">
          <a:xfrm flipH="1">
            <a:off x="3186113" y="6489700"/>
            <a:ext cx="365125" cy="266700"/>
          </a:xfrm>
          <a:prstGeom prst="parallelogram">
            <a:avLst>
              <a:gd name="adj" fmla="val 2630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 b="0">
                <a:solidFill>
                  <a:schemeClr val="tx1"/>
                </a:solidFill>
                <a:latin typeface="Arial" charset="0"/>
              </a:rPr>
              <a:t>ok</a:t>
            </a:r>
          </a:p>
        </p:txBody>
      </p:sp>
      <p:graphicFrame>
        <p:nvGraphicFramePr>
          <p:cNvPr id="448614" name="Object 102"/>
          <p:cNvGraphicFramePr>
            <a:graphicFrameLocks noChangeAspect="1"/>
          </p:cNvGraphicFramePr>
          <p:nvPr/>
        </p:nvGraphicFramePr>
        <p:xfrm>
          <a:off x="2271713" y="5800725"/>
          <a:ext cx="568325" cy="887413"/>
        </p:xfrm>
        <a:graphic>
          <a:graphicData uri="http://schemas.openxmlformats.org/presentationml/2006/ole">
            <p:oleObj spid="_x0000_s448614" name="Clip" r:id="rId4" imgW="1857600" imgH="3995640" progId="MS_ClipArt_Gallery.2">
              <p:embed/>
            </p:oleObj>
          </a:graphicData>
        </a:graphic>
      </p:graphicFrame>
      <p:grpSp>
        <p:nvGrpSpPr>
          <p:cNvPr id="448618" name="Group 106"/>
          <p:cNvGrpSpPr>
            <a:grpSpLocks/>
          </p:cNvGrpSpPr>
          <p:nvPr/>
        </p:nvGrpSpPr>
        <p:grpSpPr bwMode="auto">
          <a:xfrm>
            <a:off x="5854700" y="3689350"/>
            <a:ext cx="566738" cy="266700"/>
            <a:chOff x="1680" y="1584"/>
            <a:chExt cx="672" cy="432"/>
          </a:xfrm>
        </p:grpSpPr>
        <p:sp>
          <p:nvSpPr>
            <p:cNvPr id="448619" name="AutoShape 107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20" name="AutoShape 108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21" name="AutoShape 109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8629" name="Group 117"/>
          <p:cNvGrpSpPr>
            <a:grpSpLocks/>
          </p:cNvGrpSpPr>
          <p:nvPr/>
        </p:nvGrpSpPr>
        <p:grpSpPr bwMode="auto">
          <a:xfrm>
            <a:off x="5854700" y="4959350"/>
            <a:ext cx="566738" cy="266700"/>
            <a:chOff x="1680" y="1584"/>
            <a:chExt cx="672" cy="432"/>
          </a:xfrm>
        </p:grpSpPr>
        <p:sp>
          <p:nvSpPr>
            <p:cNvPr id="448630" name="AutoShape 118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31" name="AutoShape 119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32" name="AutoShape 120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8640" name="Group 128"/>
          <p:cNvGrpSpPr>
            <a:grpSpLocks/>
          </p:cNvGrpSpPr>
          <p:nvPr/>
        </p:nvGrpSpPr>
        <p:grpSpPr bwMode="auto">
          <a:xfrm>
            <a:off x="5854700" y="6229350"/>
            <a:ext cx="566738" cy="266700"/>
            <a:chOff x="1680" y="1584"/>
            <a:chExt cx="672" cy="432"/>
          </a:xfrm>
        </p:grpSpPr>
        <p:sp>
          <p:nvSpPr>
            <p:cNvPr id="448641" name="AutoShape 129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42" name="AutoShape 130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43" name="AutoShape 131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8644" name="Group 132"/>
          <p:cNvGrpSpPr>
            <a:grpSpLocks/>
          </p:cNvGrpSpPr>
          <p:nvPr/>
        </p:nvGrpSpPr>
        <p:grpSpPr bwMode="auto">
          <a:xfrm>
            <a:off x="6069013" y="6489700"/>
            <a:ext cx="365125" cy="266700"/>
            <a:chOff x="1935" y="1893"/>
            <a:chExt cx="432" cy="432"/>
          </a:xfrm>
        </p:grpSpPr>
        <p:sp>
          <p:nvSpPr>
            <p:cNvPr id="448645" name="AutoShape 133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46" name="Freeform 134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48655" name="Freeform 143"/>
          <p:cNvSpPr>
            <a:spLocks/>
          </p:cNvSpPr>
          <p:nvPr/>
        </p:nvSpPr>
        <p:spPr bwMode="auto">
          <a:xfrm>
            <a:off x="3738563" y="4976813"/>
            <a:ext cx="1930400" cy="257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2" y="77"/>
              </a:cxn>
              <a:cxn ang="0">
                <a:pos x="642" y="130"/>
              </a:cxn>
              <a:cxn ang="0">
                <a:pos x="1012" y="144"/>
              </a:cxn>
              <a:cxn ang="0">
                <a:pos x="946" y="85"/>
              </a:cxn>
              <a:cxn ang="0">
                <a:pos x="1216" y="165"/>
              </a:cxn>
              <a:cxn ang="0">
                <a:pos x="936" y="223"/>
              </a:cxn>
              <a:cxn ang="0">
                <a:pos x="1008" y="171"/>
              </a:cxn>
              <a:cxn ang="0">
                <a:pos x="394" y="155"/>
              </a:cxn>
              <a:cxn ang="0">
                <a:pos x="678" y="94"/>
              </a:cxn>
              <a:cxn ang="0">
                <a:pos x="6" y="87"/>
              </a:cxn>
              <a:cxn ang="0">
                <a:pos x="41" y="45"/>
              </a:cxn>
              <a:cxn ang="0">
                <a:pos x="0" y="0"/>
              </a:cxn>
            </a:cxnLst>
            <a:rect l="0" t="0" r="r" b="b"/>
            <a:pathLst>
              <a:path w="1216" h="223">
                <a:moveTo>
                  <a:pt x="0" y="0"/>
                </a:moveTo>
                <a:lnTo>
                  <a:pt x="902" y="77"/>
                </a:lnTo>
                <a:lnTo>
                  <a:pt x="642" y="130"/>
                </a:lnTo>
                <a:lnTo>
                  <a:pt x="1012" y="144"/>
                </a:lnTo>
                <a:lnTo>
                  <a:pt x="946" y="85"/>
                </a:lnTo>
                <a:lnTo>
                  <a:pt x="1216" y="165"/>
                </a:lnTo>
                <a:lnTo>
                  <a:pt x="936" y="223"/>
                </a:lnTo>
                <a:lnTo>
                  <a:pt x="1008" y="171"/>
                </a:lnTo>
                <a:lnTo>
                  <a:pt x="394" y="155"/>
                </a:lnTo>
                <a:lnTo>
                  <a:pt x="678" y="94"/>
                </a:lnTo>
                <a:lnTo>
                  <a:pt x="6" y="87"/>
                </a:lnTo>
                <a:lnTo>
                  <a:pt x="41" y="45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8656" name="Rectangle 144"/>
          <p:cNvSpPr>
            <a:spLocks noChangeArrowheads="1"/>
          </p:cNvSpPr>
          <p:nvPr/>
        </p:nvSpPr>
        <p:spPr bwMode="auto">
          <a:xfrm>
            <a:off x="2527300" y="185420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8657" name="Rectangle 145"/>
          <p:cNvSpPr>
            <a:spLocks noChangeArrowheads="1"/>
          </p:cNvSpPr>
          <p:nvPr/>
        </p:nvSpPr>
        <p:spPr bwMode="auto">
          <a:xfrm>
            <a:off x="2565400" y="4219575"/>
            <a:ext cx="215900" cy="1571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8658" name="Rectangle 146"/>
          <p:cNvSpPr>
            <a:spLocks noChangeArrowheads="1"/>
          </p:cNvSpPr>
          <p:nvPr/>
        </p:nvSpPr>
        <p:spPr bwMode="auto">
          <a:xfrm>
            <a:off x="2552700" y="5476875"/>
            <a:ext cx="215900" cy="1571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8659" name="AutoShape 147"/>
          <p:cNvSpPr>
            <a:spLocks noChangeArrowheads="1"/>
          </p:cNvSpPr>
          <p:nvPr/>
        </p:nvSpPr>
        <p:spPr bwMode="auto">
          <a:xfrm>
            <a:off x="3378200" y="5857875"/>
            <a:ext cx="1181100" cy="258763"/>
          </a:xfrm>
          <a:prstGeom prst="wedgeEllipseCallout">
            <a:avLst>
              <a:gd name="adj1" fmla="val -43954"/>
              <a:gd name="adj2" fmla="val 85583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/>
          <a:lstStyle/>
          <a:p>
            <a:r>
              <a:rPr lang="en-US" sz="2000" i="1">
                <a:solidFill>
                  <a:schemeClr val="tx1"/>
                </a:solidFill>
                <a:latin typeface="Arial" charset="0"/>
              </a:rPr>
              <a:t>beep</a:t>
            </a:r>
          </a:p>
        </p:txBody>
      </p:sp>
      <p:sp>
        <p:nvSpPr>
          <p:cNvPr id="448660" name="Freeform 148"/>
          <p:cNvSpPr>
            <a:spLocks/>
          </p:cNvSpPr>
          <p:nvPr/>
        </p:nvSpPr>
        <p:spPr bwMode="auto">
          <a:xfrm>
            <a:off x="3735388" y="6210300"/>
            <a:ext cx="1881187" cy="203200"/>
          </a:xfrm>
          <a:custGeom>
            <a:avLst/>
            <a:gdLst/>
            <a:ahLst/>
            <a:cxnLst>
              <a:cxn ang="0">
                <a:pos x="1178" y="0"/>
              </a:cxn>
              <a:cxn ang="0">
                <a:pos x="429" y="56"/>
              </a:cxn>
              <a:cxn ang="0">
                <a:pos x="623" y="104"/>
              </a:cxn>
              <a:cxn ang="0">
                <a:pos x="146" y="119"/>
              </a:cxn>
              <a:cxn ang="0">
                <a:pos x="224" y="68"/>
              </a:cxn>
              <a:cxn ang="0">
                <a:pos x="0" y="134"/>
              </a:cxn>
              <a:cxn ang="0">
                <a:pos x="221" y="176"/>
              </a:cxn>
              <a:cxn ang="0">
                <a:pos x="144" y="135"/>
              </a:cxn>
              <a:cxn ang="0">
                <a:pos x="786" y="123"/>
              </a:cxn>
              <a:cxn ang="0">
                <a:pos x="530" y="65"/>
              </a:cxn>
              <a:cxn ang="0">
                <a:pos x="1185" y="49"/>
              </a:cxn>
              <a:cxn ang="0">
                <a:pos x="1130" y="27"/>
              </a:cxn>
              <a:cxn ang="0">
                <a:pos x="1178" y="0"/>
              </a:cxn>
            </a:cxnLst>
            <a:rect l="0" t="0" r="r" b="b"/>
            <a:pathLst>
              <a:path w="1185" h="176">
                <a:moveTo>
                  <a:pt x="1178" y="0"/>
                </a:moveTo>
                <a:lnTo>
                  <a:pt x="429" y="56"/>
                </a:lnTo>
                <a:lnTo>
                  <a:pt x="623" y="104"/>
                </a:lnTo>
                <a:lnTo>
                  <a:pt x="146" y="119"/>
                </a:lnTo>
                <a:lnTo>
                  <a:pt x="224" y="68"/>
                </a:lnTo>
                <a:lnTo>
                  <a:pt x="0" y="134"/>
                </a:lnTo>
                <a:lnTo>
                  <a:pt x="221" y="176"/>
                </a:lnTo>
                <a:lnTo>
                  <a:pt x="144" y="135"/>
                </a:lnTo>
                <a:lnTo>
                  <a:pt x="786" y="123"/>
                </a:lnTo>
                <a:lnTo>
                  <a:pt x="530" y="65"/>
                </a:lnTo>
                <a:lnTo>
                  <a:pt x="1185" y="49"/>
                </a:lnTo>
                <a:lnTo>
                  <a:pt x="1130" y="27"/>
                </a:lnTo>
                <a:lnTo>
                  <a:pt x="1178" y="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448661" name="Group 149"/>
          <p:cNvGrpSpPr>
            <a:grpSpLocks/>
          </p:cNvGrpSpPr>
          <p:nvPr/>
        </p:nvGrpSpPr>
        <p:grpSpPr bwMode="auto">
          <a:xfrm>
            <a:off x="2362200" y="3352800"/>
            <a:ext cx="666750" cy="817563"/>
            <a:chOff x="1632" y="1747"/>
            <a:chExt cx="582" cy="979"/>
          </a:xfrm>
        </p:grpSpPr>
        <p:graphicFrame>
          <p:nvGraphicFramePr>
            <p:cNvPr id="448662" name="Object 150"/>
            <p:cNvGraphicFramePr>
              <a:graphicFrameLocks noChangeAspect="1"/>
            </p:cNvGraphicFramePr>
            <p:nvPr/>
          </p:nvGraphicFramePr>
          <p:xfrm>
            <a:off x="1632" y="1763"/>
            <a:ext cx="391" cy="963"/>
          </p:xfrm>
          <a:graphic>
            <a:graphicData uri="http://schemas.openxmlformats.org/presentationml/2006/ole">
              <p:oleObj spid="_x0000_s448662" name="Clip" r:id="rId5" imgW="1295640" imgH="3934080" progId="MS_ClipArt_Gallery.2">
                <p:embed/>
              </p:oleObj>
            </a:graphicData>
          </a:graphic>
        </p:graphicFrame>
        <p:sp>
          <p:nvSpPr>
            <p:cNvPr id="448663" name="Freeform 151"/>
            <p:cNvSpPr>
              <a:spLocks/>
            </p:cNvSpPr>
            <p:nvPr/>
          </p:nvSpPr>
          <p:spPr bwMode="auto">
            <a:xfrm>
              <a:off x="1849" y="1747"/>
              <a:ext cx="194" cy="3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42" y="3"/>
                </a:cxn>
                <a:cxn ang="0">
                  <a:pos x="136" y="93"/>
                </a:cxn>
                <a:cxn ang="0">
                  <a:pos x="130" y="141"/>
                </a:cxn>
                <a:cxn ang="0">
                  <a:pos x="100" y="175"/>
                </a:cxn>
                <a:cxn ang="0">
                  <a:pos x="51" y="211"/>
                </a:cxn>
                <a:cxn ang="0">
                  <a:pos x="31" y="223"/>
                </a:cxn>
                <a:cxn ang="0">
                  <a:pos x="15" y="214"/>
                </a:cxn>
                <a:cxn ang="0">
                  <a:pos x="0" y="189"/>
                </a:cxn>
                <a:cxn ang="0">
                  <a:pos x="19" y="162"/>
                </a:cxn>
                <a:cxn ang="0">
                  <a:pos x="69" y="114"/>
                </a:cxn>
                <a:cxn ang="0">
                  <a:pos x="93" y="93"/>
                </a:cxn>
                <a:cxn ang="0">
                  <a:pos x="81" y="0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64" name="Freeform 152"/>
            <p:cNvSpPr>
              <a:spLocks/>
            </p:cNvSpPr>
            <p:nvPr/>
          </p:nvSpPr>
          <p:spPr bwMode="auto">
            <a:xfrm rot="1798563">
              <a:off x="1825" y="2041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65" name="Freeform 153"/>
            <p:cNvSpPr>
              <a:spLocks/>
            </p:cNvSpPr>
            <p:nvPr/>
          </p:nvSpPr>
          <p:spPr bwMode="auto">
            <a:xfrm>
              <a:off x="1965" y="2109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8633" name="Group 121"/>
          <p:cNvGrpSpPr>
            <a:grpSpLocks/>
          </p:cNvGrpSpPr>
          <p:nvPr/>
        </p:nvGrpSpPr>
        <p:grpSpPr bwMode="auto">
          <a:xfrm>
            <a:off x="4292600" y="4703763"/>
            <a:ext cx="365125" cy="266700"/>
            <a:chOff x="1935" y="1893"/>
            <a:chExt cx="432" cy="432"/>
          </a:xfrm>
        </p:grpSpPr>
        <p:sp>
          <p:nvSpPr>
            <p:cNvPr id="448634" name="AutoShape 122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8635" name="Freeform 123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581-D6DC-4D55-9931-CE6F55D50A4E}" type="slidenum">
              <a:rPr lang="en-US"/>
              <a:pPr/>
              <a:t>18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144000" cy="533400"/>
          </a:xfrm>
        </p:spPr>
        <p:txBody>
          <a:bodyPr/>
          <a:lstStyle/>
          <a:p>
            <a:r>
              <a:rPr lang="en-US" sz="4000"/>
              <a:t>Buffered = Asynchronous Sends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573088"/>
          </a:xfrm>
        </p:spPr>
        <p:txBody>
          <a:bodyPr/>
          <a:lstStyle/>
          <a:p>
            <a:r>
              <a:rPr lang="en-US"/>
              <a:t>Only know when the message has left.</a:t>
            </a:r>
          </a:p>
        </p:txBody>
      </p:sp>
      <p:sp>
        <p:nvSpPr>
          <p:cNvPr id="449580" name="Freeform 44"/>
          <p:cNvSpPr>
            <a:spLocks/>
          </p:cNvSpPr>
          <p:nvPr/>
        </p:nvSpPr>
        <p:spPr bwMode="auto">
          <a:xfrm>
            <a:off x="4170363" y="4516438"/>
            <a:ext cx="1930400" cy="354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2" y="77"/>
              </a:cxn>
              <a:cxn ang="0">
                <a:pos x="642" y="130"/>
              </a:cxn>
              <a:cxn ang="0">
                <a:pos x="1012" y="144"/>
              </a:cxn>
              <a:cxn ang="0">
                <a:pos x="946" y="85"/>
              </a:cxn>
              <a:cxn ang="0">
                <a:pos x="1216" y="165"/>
              </a:cxn>
              <a:cxn ang="0">
                <a:pos x="936" y="223"/>
              </a:cxn>
              <a:cxn ang="0">
                <a:pos x="1008" y="171"/>
              </a:cxn>
              <a:cxn ang="0">
                <a:pos x="394" y="155"/>
              </a:cxn>
              <a:cxn ang="0">
                <a:pos x="678" y="94"/>
              </a:cxn>
              <a:cxn ang="0">
                <a:pos x="6" y="87"/>
              </a:cxn>
              <a:cxn ang="0">
                <a:pos x="41" y="45"/>
              </a:cxn>
              <a:cxn ang="0">
                <a:pos x="0" y="0"/>
              </a:cxn>
            </a:cxnLst>
            <a:rect l="0" t="0" r="r" b="b"/>
            <a:pathLst>
              <a:path w="1216" h="223">
                <a:moveTo>
                  <a:pt x="0" y="0"/>
                </a:moveTo>
                <a:lnTo>
                  <a:pt x="902" y="77"/>
                </a:lnTo>
                <a:lnTo>
                  <a:pt x="642" y="130"/>
                </a:lnTo>
                <a:lnTo>
                  <a:pt x="1012" y="144"/>
                </a:lnTo>
                <a:lnTo>
                  <a:pt x="946" y="85"/>
                </a:lnTo>
                <a:lnTo>
                  <a:pt x="1216" y="165"/>
                </a:lnTo>
                <a:lnTo>
                  <a:pt x="936" y="223"/>
                </a:lnTo>
                <a:lnTo>
                  <a:pt x="1008" y="171"/>
                </a:lnTo>
                <a:lnTo>
                  <a:pt x="394" y="155"/>
                </a:lnTo>
                <a:lnTo>
                  <a:pt x="678" y="94"/>
                </a:lnTo>
                <a:lnTo>
                  <a:pt x="6" y="87"/>
                </a:lnTo>
                <a:lnTo>
                  <a:pt x="41" y="45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9581" name="Rectangle 45"/>
          <p:cNvSpPr>
            <a:spLocks noChangeArrowheads="1"/>
          </p:cNvSpPr>
          <p:nvPr/>
        </p:nvSpPr>
        <p:spPr bwMode="auto">
          <a:xfrm>
            <a:off x="2438400" y="304800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9583" name="Rectangle 47"/>
          <p:cNvSpPr>
            <a:spLocks noChangeArrowheads="1"/>
          </p:cNvSpPr>
          <p:nvPr/>
        </p:nvSpPr>
        <p:spPr bwMode="auto">
          <a:xfrm>
            <a:off x="2438400" y="558800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449616" name="Group 80"/>
          <p:cNvGrpSpPr>
            <a:grpSpLocks/>
          </p:cNvGrpSpPr>
          <p:nvPr/>
        </p:nvGrpSpPr>
        <p:grpSpPr bwMode="auto">
          <a:xfrm>
            <a:off x="3073400" y="3187700"/>
            <a:ext cx="927100" cy="622300"/>
            <a:chOff x="1992" y="1256"/>
            <a:chExt cx="584" cy="392"/>
          </a:xfrm>
        </p:grpSpPr>
        <p:grpSp>
          <p:nvGrpSpPr>
            <p:cNvPr id="449596" name="Group 60"/>
            <p:cNvGrpSpPr>
              <a:grpSpLocks/>
            </p:cNvGrpSpPr>
            <p:nvPr/>
          </p:nvGrpSpPr>
          <p:grpSpPr bwMode="auto">
            <a:xfrm>
              <a:off x="1992" y="1256"/>
              <a:ext cx="584" cy="392"/>
              <a:chOff x="2016" y="1248"/>
              <a:chExt cx="768" cy="480"/>
            </a:xfrm>
          </p:grpSpPr>
          <p:sp>
            <p:nvSpPr>
              <p:cNvPr id="449590" name="Rectangle 54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591" name="Freeform 55"/>
              <p:cNvSpPr>
                <a:spLocks/>
              </p:cNvSpPr>
              <p:nvPr/>
            </p:nvSpPr>
            <p:spPr bwMode="auto">
              <a:xfrm>
                <a:off x="2016" y="1248"/>
                <a:ext cx="768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768" y="144"/>
                  </a:cxn>
                  <a:cxn ang="0">
                    <a:pos x="384" y="0"/>
                  </a:cxn>
                  <a:cxn ang="0">
                    <a:pos x="0" y="144"/>
                  </a:cxn>
                </a:cxnLst>
                <a:rect l="0" t="0" r="r" b="b"/>
                <a:pathLst>
                  <a:path w="768" h="144">
                    <a:moveTo>
                      <a:pt x="0" y="144"/>
                    </a:moveTo>
                    <a:lnTo>
                      <a:pt x="768" y="144"/>
                    </a:lnTo>
                    <a:lnTo>
                      <a:pt x="384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49588" name="AutoShape 52"/>
            <p:cNvSpPr>
              <a:spLocks noChangeArrowheads="1"/>
            </p:cNvSpPr>
            <p:nvPr/>
          </p:nvSpPr>
          <p:spPr bwMode="auto">
            <a:xfrm flipH="1">
              <a:off x="2144" y="1448"/>
              <a:ext cx="280" cy="26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9593" name="Group 57"/>
          <p:cNvGrpSpPr>
            <a:grpSpLocks/>
          </p:cNvGrpSpPr>
          <p:nvPr/>
        </p:nvGrpSpPr>
        <p:grpSpPr bwMode="auto">
          <a:xfrm flipH="1">
            <a:off x="3376613" y="3148013"/>
            <a:ext cx="365125" cy="365125"/>
            <a:chOff x="1935" y="1893"/>
            <a:chExt cx="432" cy="432"/>
          </a:xfrm>
        </p:grpSpPr>
        <p:sp>
          <p:nvSpPr>
            <p:cNvPr id="449594" name="AutoShape 58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595" name="Freeform 59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aphicFrame>
        <p:nvGraphicFramePr>
          <p:cNvPr id="449615" name="Object 79"/>
          <p:cNvGraphicFramePr>
            <a:graphicFrameLocks noChangeAspect="1"/>
          </p:cNvGraphicFramePr>
          <p:nvPr/>
        </p:nvGraphicFramePr>
        <p:xfrm>
          <a:off x="1306513" y="5637213"/>
          <a:ext cx="617537" cy="1114425"/>
        </p:xfrm>
        <a:graphic>
          <a:graphicData uri="http://schemas.openxmlformats.org/presentationml/2006/ole">
            <p:oleObj spid="_x0000_s449615" name="Clip" r:id="rId3" imgW="4016520" imgH="3945240" progId="MS_ClipArt_Gallery.2">
              <p:embed/>
            </p:oleObj>
          </a:graphicData>
        </a:graphic>
      </p:graphicFrame>
      <p:grpSp>
        <p:nvGrpSpPr>
          <p:cNvPr id="449617" name="Group 81"/>
          <p:cNvGrpSpPr>
            <a:grpSpLocks/>
          </p:cNvGrpSpPr>
          <p:nvPr/>
        </p:nvGrpSpPr>
        <p:grpSpPr bwMode="auto">
          <a:xfrm>
            <a:off x="3073400" y="4343400"/>
            <a:ext cx="927100" cy="622300"/>
            <a:chOff x="1992" y="1256"/>
            <a:chExt cx="584" cy="392"/>
          </a:xfrm>
        </p:grpSpPr>
        <p:grpSp>
          <p:nvGrpSpPr>
            <p:cNvPr id="449618" name="Group 82"/>
            <p:cNvGrpSpPr>
              <a:grpSpLocks/>
            </p:cNvGrpSpPr>
            <p:nvPr/>
          </p:nvGrpSpPr>
          <p:grpSpPr bwMode="auto">
            <a:xfrm>
              <a:off x="1992" y="1256"/>
              <a:ext cx="584" cy="392"/>
              <a:chOff x="2016" y="1248"/>
              <a:chExt cx="768" cy="480"/>
            </a:xfrm>
          </p:grpSpPr>
          <p:sp>
            <p:nvSpPr>
              <p:cNvPr id="449619" name="Rectangle 83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20" name="Freeform 84"/>
              <p:cNvSpPr>
                <a:spLocks/>
              </p:cNvSpPr>
              <p:nvPr/>
            </p:nvSpPr>
            <p:spPr bwMode="auto">
              <a:xfrm>
                <a:off x="2016" y="1248"/>
                <a:ext cx="768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768" y="144"/>
                  </a:cxn>
                  <a:cxn ang="0">
                    <a:pos x="384" y="0"/>
                  </a:cxn>
                  <a:cxn ang="0">
                    <a:pos x="0" y="144"/>
                  </a:cxn>
                </a:cxnLst>
                <a:rect l="0" t="0" r="r" b="b"/>
                <a:pathLst>
                  <a:path w="768" h="144">
                    <a:moveTo>
                      <a:pt x="0" y="144"/>
                    </a:moveTo>
                    <a:lnTo>
                      <a:pt x="768" y="144"/>
                    </a:lnTo>
                    <a:lnTo>
                      <a:pt x="384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49621" name="AutoShape 85"/>
            <p:cNvSpPr>
              <a:spLocks noChangeArrowheads="1"/>
            </p:cNvSpPr>
            <p:nvPr/>
          </p:nvSpPr>
          <p:spPr bwMode="auto">
            <a:xfrm flipH="1">
              <a:off x="2144" y="1448"/>
              <a:ext cx="280" cy="26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9622" name="Group 86"/>
          <p:cNvGrpSpPr>
            <a:grpSpLocks/>
          </p:cNvGrpSpPr>
          <p:nvPr/>
        </p:nvGrpSpPr>
        <p:grpSpPr bwMode="auto">
          <a:xfrm>
            <a:off x="3073400" y="5499100"/>
            <a:ext cx="927100" cy="622300"/>
            <a:chOff x="1992" y="1256"/>
            <a:chExt cx="584" cy="392"/>
          </a:xfrm>
        </p:grpSpPr>
        <p:grpSp>
          <p:nvGrpSpPr>
            <p:cNvPr id="449623" name="Group 87"/>
            <p:cNvGrpSpPr>
              <a:grpSpLocks/>
            </p:cNvGrpSpPr>
            <p:nvPr/>
          </p:nvGrpSpPr>
          <p:grpSpPr bwMode="auto">
            <a:xfrm>
              <a:off x="1992" y="1256"/>
              <a:ext cx="584" cy="392"/>
              <a:chOff x="2016" y="1248"/>
              <a:chExt cx="768" cy="480"/>
            </a:xfrm>
          </p:grpSpPr>
          <p:sp>
            <p:nvSpPr>
              <p:cNvPr id="449624" name="Rectangle 88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25" name="Freeform 89"/>
              <p:cNvSpPr>
                <a:spLocks/>
              </p:cNvSpPr>
              <p:nvPr/>
            </p:nvSpPr>
            <p:spPr bwMode="auto">
              <a:xfrm>
                <a:off x="2016" y="1248"/>
                <a:ext cx="768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768" y="144"/>
                  </a:cxn>
                  <a:cxn ang="0">
                    <a:pos x="384" y="0"/>
                  </a:cxn>
                  <a:cxn ang="0">
                    <a:pos x="0" y="144"/>
                  </a:cxn>
                </a:cxnLst>
                <a:rect l="0" t="0" r="r" b="b"/>
                <a:pathLst>
                  <a:path w="768" h="144">
                    <a:moveTo>
                      <a:pt x="0" y="144"/>
                    </a:moveTo>
                    <a:lnTo>
                      <a:pt x="768" y="144"/>
                    </a:lnTo>
                    <a:lnTo>
                      <a:pt x="384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49626" name="AutoShape 90"/>
            <p:cNvSpPr>
              <a:spLocks noChangeArrowheads="1"/>
            </p:cNvSpPr>
            <p:nvPr/>
          </p:nvSpPr>
          <p:spPr bwMode="auto">
            <a:xfrm flipH="1">
              <a:off x="2144" y="1448"/>
              <a:ext cx="280" cy="26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9641" name="Group 105"/>
          <p:cNvGrpSpPr>
            <a:grpSpLocks/>
          </p:cNvGrpSpPr>
          <p:nvPr/>
        </p:nvGrpSpPr>
        <p:grpSpPr bwMode="auto">
          <a:xfrm>
            <a:off x="6354763" y="4241800"/>
            <a:ext cx="612775" cy="723900"/>
            <a:chOff x="3927" y="1077"/>
            <a:chExt cx="554" cy="655"/>
          </a:xfrm>
        </p:grpSpPr>
        <p:sp>
          <p:nvSpPr>
            <p:cNvPr id="449629" name="Freeform 93"/>
            <p:cNvSpPr>
              <a:spLocks/>
            </p:cNvSpPr>
            <p:nvPr/>
          </p:nvSpPr>
          <p:spPr bwMode="auto">
            <a:xfrm>
              <a:off x="3929" y="1077"/>
              <a:ext cx="551" cy="653"/>
            </a:xfrm>
            <a:custGeom>
              <a:avLst/>
              <a:gdLst/>
              <a:ahLst/>
              <a:cxnLst>
                <a:cxn ang="0">
                  <a:pos x="3" y="354"/>
                </a:cxn>
                <a:cxn ang="0">
                  <a:pos x="21" y="290"/>
                </a:cxn>
                <a:cxn ang="0">
                  <a:pos x="64" y="222"/>
                </a:cxn>
                <a:cxn ang="0">
                  <a:pos x="147" y="131"/>
                </a:cxn>
                <a:cxn ang="0">
                  <a:pos x="198" y="76"/>
                </a:cxn>
                <a:cxn ang="0">
                  <a:pos x="257" y="22"/>
                </a:cxn>
                <a:cxn ang="0">
                  <a:pos x="354" y="0"/>
                </a:cxn>
                <a:cxn ang="0">
                  <a:pos x="443" y="21"/>
                </a:cxn>
                <a:cxn ang="0">
                  <a:pos x="509" y="73"/>
                </a:cxn>
                <a:cxn ang="0">
                  <a:pos x="537" y="126"/>
                </a:cxn>
                <a:cxn ang="0">
                  <a:pos x="549" y="190"/>
                </a:cxn>
                <a:cxn ang="0">
                  <a:pos x="549" y="238"/>
                </a:cxn>
                <a:cxn ang="0">
                  <a:pos x="549" y="433"/>
                </a:cxn>
                <a:cxn ang="0">
                  <a:pos x="542" y="472"/>
                </a:cxn>
                <a:cxn ang="0">
                  <a:pos x="514" y="500"/>
                </a:cxn>
                <a:cxn ang="0">
                  <a:pos x="408" y="620"/>
                </a:cxn>
                <a:cxn ang="0">
                  <a:pos x="385" y="641"/>
                </a:cxn>
                <a:cxn ang="0">
                  <a:pos x="367" y="651"/>
                </a:cxn>
                <a:cxn ang="0">
                  <a:pos x="291" y="651"/>
                </a:cxn>
                <a:cxn ang="0">
                  <a:pos x="115" y="651"/>
                </a:cxn>
                <a:cxn ang="0">
                  <a:pos x="19" y="650"/>
                </a:cxn>
                <a:cxn ang="0">
                  <a:pos x="3" y="635"/>
                </a:cxn>
                <a:cxn ang="0">
                  <a:pos x="0" y="594"/>
                </a:cxn>
                <a:cxn ang="0">
                  <a:pos x="3" y="354"/>
                </a:cxn>
              </a:cxnLst>
              <a:rect l="0" t="0" r="r" b="b"/>
              <a:pathLst>
                <a:path w="551" h="653">
                  <a:moveTo>
                    <a:pt x="3" y="354"/>
                  </a:moveTo>
                  <a:cubicBezTo>
                    <a:pt x="0" y="341"/>
                    <a:pt x="11" y="312"/>
                    <a:pt x="21" y="290"/>
                  </a:cubicBezTo>
                  <a:cubicBezTo>
                    <a:pt x="31" y="268"/>
                    <a:pt x="43" y="249"/>
                    <a:pt x="64" y="222"/>
                  </a:cubicBezTo>
                  <a:cubicBezTo>
                    <a:pt x="85" y="195"/>
                    <a:pt x="125" y="155"/>
                    <a:pt x="147" y="131"/>
                  </a:cubicBezTo>
                  <a:cubicBezTo>
                    <a:pt x="169" y="107"/>
                    <a:pt x="180" y="94"/>
                    <a:pt x="198" y="76"/>
                  </a:cubicBezTo>
                  <a:cubicBezTo>
                    <a:pt x="216" y="58"/>
                    <a:pt x="231" y="35"/>
                    <a:pt x="257" y="22"/>
                  </a:cubicBezTo>
                  <a:cubicBezTo>
                    <a:pt x="283" y="9"/>
                    <a:pt x="323" y="0"/>
                    <a:pt x="354" y="0"/>
                  </a:cubicBezTo>
                  <a:cubicBezTo>
                    <a:pt x="385" y="0"/>
                    <a:pt x="417" y="9"/>
                    <a:pt x="443" y="21"/>
                  </a:cubicBezTo>
                  <a:cubicBezTo>
                    <a:pt x="469" y="33"/>
                    <a:pt x="493" y="56"/>
                    <a:pt x="509" y="73"/>
                  </a:cubicBezTo>
                  <a:cubicBezTo>
                    <a:pt x="525" y="90"/>
                    <a:pt x="530" y="107"/>
                    <a:pt x="537" y="126"/>
                  </a:cubicBezTo>
                  <a:cubicBezTo>
                    <a:pt x="544" y="145"/>
                    <a:pt x="547" y="171"/>
                    <a:pt x="549" y="190"/>
                  </a:cubicBezTo>
                  <a:cubicBezTo>
                    <a:pt x="551" y="209"/>
                    <a:pt x="549" y="198"/>
                    <a:pt x="549" y="238"/>
                  </a:cubicBezTo>
                  <a:cubicBezTo>
                    <a:pt x="549" y="278"/>
                    <a:pt x="550" y="394"/>
                    <a:pt x="549" y="433"/>
                  </a:cubicBezTo>
                  <a:cubicBezTo>
                    <a:pt x="548" y="472"/>
                    <a:pt x="548" y="461"/>
                    <a:pt x="542" y="472"/>
                  </a:cubicBezTo>
                  <a:cubicBezTo>
                    <a:pt x="536" y="483"/>
                    <a:pt x="536" y="475"/>
                    <a:pt x="514" y="500"/>
                  </a:cubicBezTo>
                  <a:cubicBezTo>
                    <a:pt x="492" y="525"/>
                    <a:pt x="429" y="597"/>
                    <a:pt x="408" y="620"/>
                  </a:cubicBezTo>
                  <a:cubicBezTo>
                    <a:pt x="387" y="643"/>
                    <a:pt x="392" y="636"/>
                    <a:pt x="385" y="641"/>
                  </a:cubicBezTo>
                  <a:cubicBezTo>
                    <a:pt x="378" y="646"/>
                    <a:pt x="383" y="649"/>
                    <a:pt x="367" y="651"/>
                  </a:cubicBezTo>
                  <a:cubicBezTo>
                    <a:pt x="351" y="653"/>
                    <a:pt x="333" y="651"/>
                    <a:pt x="291" y="651"/>
                  </a:cubicBezTo>
                  <a:cubicBezTo>
                    <a:pt x="249" y="651"/>
                    <a:pt x="160" y="651"/>
                    <a:pt x="115" y="651"/>
                  </a:cubicBezTo>
                  <a:cubicBezTo>
                    <a:pt x="70" y="651"/>
                    <a:pt x="38" y="653"/>
                    <a:pt x="19" y="650"/>
                  </a:cubicBezTo>
                  <a:cubicBezTo>
                    <a:pt x="0" y="647"/>
                    <a:pt x="6" y="644"/>
                    <a:pt x="3" y="635"/>
                  </a:cubicBezTo>
                  <a:cubicBezTo>
                    <a:pt x="0" y="626"/>
                    <a:pt x="0" y="641"/>
                    <a:pt x="0" y="594"/>
                  </a:cubicBezTo>
                  <a:cubicBezTo>
                    <a:pt x="0" y="547"/>
                    <a:pt x="3" y="404"/>
                    <a:pt x="3" y="354"/>
                  </a:cubicBez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31" name="Line 95"/>
            <p:cNvSpPr>
              <a:spLocks noChangeShapeType="1"/>
            </p:cNvSpPr>
            <p:nvPr/>
          </p:nvSpPr>
          <p:spPr bwMode="auto">
            <a:xfrm flipV="1">
              <a:off x="4319" y="1268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34" name="Line 98"/>
            <p:cNvSpPr>
              <a:spLocks noChangeShapeType="1"/>
            </p:cNvSpPr>
            <p:nvPr/>
          </p:nvSpPr>
          <p:spPr bwMode="auto">
            <a:xfrm flipV="1">
              <a:off x="4307" y="1216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35" name="Line 99"/>
            <p:cNvSpPr>
              <a:spLocks noChangeShapeType="1"/>
            </p:cNvSpPr>
            <p:nvPr/>
          </p:nvSpPr>
          <p:spPr bwMode="auto">
            <a:xfrm flipV="1">
              <a:off x="4287" y="1162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36" name="Line 100"/>
            <p:cNvSpPr>
              <a:spLocks noChangeShapeType="1"/>
            </p:cNvSpPr>
            <p:nvPr/>
          </p:nvSpPr>
          <p:spPr bwMode="auto">
            <a:xfrm flipV="1">
              <a:off x="4247" y="1124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37" name="Line 101"/>
            <p:cNvSpPr>
              <a:spLocks noChangeShapeType="1"/>
            </p:cNvSpPr>
            <p:nvPr/>
          </p:nvSpPr>
          <p:spPr bwMode="auto">
            <a:xfrm flipV="1">
              <a:off x="4190" y="1095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38" name="Line 102"/>
            <p:cNvSpPr>
              <a:spLocks noChangeShapeType="1"/>
            </p:cNvSpPr>
            <p:nvPr/>
          </p:nvSpPr>
          <p:spPr bwMode="auto">
            <a:xfrm flipV="1">
              <a:off x="4133" y="1082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39" name="Line 103"/>
            <p:cNvSpPr>
              <a:spLocks noChangeShapeType="1"/>
            </p:cNvSpPr>
            <p:nvPr/>
          </p:nvSpPr>
          <p:spPr bwMode="auto">
            <a:xfrm flipV="1">
              <a:off x="4066" y="1087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27" name="Freeform 91"/>
            <p:cNvSpPr>
              <a:spLocks/>
            </p:cNvSpPr>
            <p:nvPr/>
          </p:nvSpPr>
          <p:spPr bwMode="auto">
            <a:xfrm>
              <a:off x="3927" y="1250"/>
              <a:ext cx="395" cy="482"/>
            </a:xfrm>
            <a:custGeom>
              <a:avLst/>
              <a:gdLst/>
              <a:ahLst/>
              <a:cxnLst>
                <a:cxn ang="0">
                  <a:pos x="12" y="474"/>
                </a:cxn>
                <a:cxn ang="0">
                  <a:pos x="2" y="436"/>
                </a:cxn>
                <a:cxn ang="0">
                  <a:pos x="2" y="240"/>
                </a:cxn>
                <a:cxn ang="0">
                  <a:pos x="2" y="192"/>
                </a:cxn>
                <a:cxn ang="0">
                  <a:pos x="12" y="136"/>
                </a:cxn>
                <a:cxn ang="0">
                  <a:pos x="42" y="76"/>
                </a:cxn>
                <a:cxn ang="0">
                  <a:pos x="101" y="22"/>
                </a:cxn>
                <a:cxn ang="0">
                  <a:pos x="198" y="0"/>
                </a:cxn>
                <a:cxn ang="0">
                  <a:pos x="287" y="21"/>
                </a:cxn>
                <a:cxn ang="0">
                  <a:pos x="353" y="73"/>
                </a:cxn>
                <a:cxn ang="0">
                  <a:pos x="381" y="126"/>
                </a:cxn>
                <a:cxn ang="0">
                  <a:pos x="393" y="190"/>
                </a:cxn>
                <a:cxn ang="0">
                  <a:pos x="393" y="238"/>
                </a:cxn>
                <a:cxn ang="0">
                  <a:pos x="393" y="433"/>
                </a:cxn>
                <a:cxn ang="0">
                  <a:pos x="386" y="472"/>
                </a:cxn>
                <a:cxn ang="0">
                  <a:pos x="345" y="478"/>
                </a:cxn>
                <a:cxn ang="0">
                  <a:pos x="192" y="478"/>
                </a:cxn>
                <a:cxn ang="0">
                  <a:pos x="57" y="478"/>
                </a:cxn>
                <a:cxn ang="0">
                  <a:pos x="12" y="474"/>
                </a:cxn>
              </a:cxnLst>
              <a:rect l="0" t="0" r="r" b="b"/>
              <a:pathLst>
                <a:path w="395" h="482">
                  <a:moveTo>
                    <a:pt x="12" y="474"/>
                  </a:moveTo>
                  <a:cubicBezTo>
                    <a:pt x="3" y="467"/>
                    <a:pt x="4" y="475"/>
                    <a:pt x="2" y="436"/>
                  </a:cubicBezTo>
                  <a:cubicBezTo>
                    <a:pt x="0" y="397"/>
                    <a:pt x="2" y="281"/>
                    <a:pt x="2" y="240"/>
                  </a:cubicBezTo>
                  <a:cubicBezTo>
                    <a:pt x="2" y="199"/>
                    <a:pt x="0" y="209"/>
                    <a:pt x="2" y="192"/>
                  </a:cubicBezTo>
                  <a:cubicBezTo>
                    <a:pt x="4" y="175"/>
                    <a:pt x="5" y="155"/>
                    <a:pt x="12" y="136"/>
                  </a:cubicBezTo>
                  <a:cubicBezTo>
                    <a:pt x="19" y="117"/>
                    <a:pt x="27" y="95"/>
                    <a:pt x="42" y="76"/>
                  </a:cubicBezTo>
                  <a:cubicBezTo>
                    <a:pt x="57" y="57"/>
                    <a:pt x="75" y="35"/>
                    <a:pt x="101" y="22"/>
                  </a:cubicBezTo>
                  <a:cubicBezTo>
                    <a:pt x="127" y="9"/>
                    <a:pt x="167" y="0"/>
                    <a:pt x="198" y="0"/>
                  </a:cubicBezTo>
                  <a:cubicBezTo>
                    <a:pt x="229" y="0"/>
                    <a:pt x="261" y="9"/>
                    <a:pt x="287" y="21"/>
                  </a:cubicBezTo>
                  <a:cubicBezTo>
                    <a:pt x="313" y="33"/>
                    <a:pt x="337" y="56"/>
                    <a:pt x="353" y="73"/>
                  </a:cubicBezTo>
                  <a:cubicBezTo>
                    <a:pt x="369" y="90"/>
                    <a:pt x="374" y="107"/>
                    <a:pt x="381" y="126"/>
                  </a:cubicBezTo>
                  <a:cubicBezTo>
                    <a:pt x="388" y="145"/>
                    <a:pt x="391" y="171"/>
                    <a:pt x="393" y="190"/>
                  </a:cubicBezTo>
                  <a:cubicBezTo>
                    <a:pt x="395" y="209"/>
                    <a:pt x="393" y="198"/>
                    <a:pt x="393" y="238"/>
                  </a:cubicBezTo>
                  <a:cubicBezTo>
                    <a:pt x="393" y="278"/>
                    <a:pt x="394" y="394"/>
                    <a:pt x="393" y="433"/>
                  </a:cubicBezTo>
                  <a:cubicBezTo>
                    <a:pt x="392" y="472"/>
                    <a:pt x="394" y="465"/>
                    <a:pt x="386" y="472"/>
                  </a:cubicBezTo>
                  <a:cubicBezTo>
                    <a:pt x="378" y="479"/>
                    <a:pt x="377" y="477"/>
                    <a:pt x="345" y="478"/>
                  </a:cubicBezTo>
                  <a:cubicBezTo>
                    <a:pt x="313" y="479"/>
                    <a:pt x="240" y="478"/>
                    <a:pt x="192" y="478"/>
                  </a:cubicBezTo>
                  <a:cubicBezTo>
                    <a:pt x="144" y="478"/>
                    <a:pt x="87" y="479"/>
                    <a:pt x="57" y="478"/>
                  </a:cubicBezTo>
                  <a:cubicBezTo>
                    <a:pt x="27" y="477"/>
                    <a:pt x="21" y="482"/>
                    <a:pt x="12" y="474"/>
                  </a:cubicBez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40" name="Line 104"/>
            <p:cNvSpPr>
              <a:spLocks noChangeShapeType="1"/>
            </p:cNvSpPr>
            <p:nvPr/>
          </p:nvSpPr>
          <p:spPr bwMode="auto">
            <a:xfrm>
              <a:off x="3945" y="1497"/>
              <a:ext cx="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9658" name="Group 122"/>
          <p:cNvGrpSpPr>
            <a:grpSpLocks/>
          </p:cNvGrpSpPr>
          <p:nvPr/>
        </p:nvGrpSpPr>
        <p:grpSpPr bwMode="auto">
          <a:xfrm>
            <a:off x="6354763" y="5395913"/>
            <a:ext cx="874712" cy="725487"/>
            <a:chOff x="4173" y="2539"/>
            <a:chExt cx="551" cy="457"/>
          </a:xfrm>
        </p:grpSpPr>
        <p:grpSp>
          <p:nvGrpSpPr>
            <p:cNvPr id="449654" name="Group 118"/>
            <p:cNvGrpSpPr>
              <a:grpSpLocks/>
            </p:cNvGrpSpPr>
            <p:nvPr/>
          </p:nvGrpSpPr>
          <p:grpSpPr bwMode="auto">
            <a:xfrm>
              <a:off x="4173" y="2539"/>
              <a:ext cx="551" cy="457"/>
              <a:chOff x="4109" y="1035"/>
              <a:chExt cx="551" cy="457"/>
            </a:xfrm>
          </p:grpSpPr>
          <p:sp>
            <p:nvSpPr>
              <p:cNvPr id="449643" name="Freeform 107"/>
              <p:cNvSpPr>
                <a:spLocks/>
              </p:cNvSpPr>
              <p:nvPr/>
            </p:nvSpPr>
            <p:spPr bwMode="auto">
              <a:xfrm>
                <a:off x="4110" y="1035"/>
                <a:ext cx="384" cy="455"/>
              </a:xfrm>
              <a:custGeom>
                <a:avLst/>
                <a:gdLst/>
                <a:ahLst/>
                <a:cxnLst>
                  <a:cxn ang="0">
                    <a:pos x="3" y="354"/>
                  </a:cxn>
                  <a:cxn ang="0">
                    <a:pos x="21" y="290"/>
                  </a:cxn>
                  <a:cxn ang="0">
                    <a:pos x="64" y="222"/>
                  </a:cxn>
                  <a:cxn ang="0">
                    <a:pos x="147" y="131"/>
                  </a:cxn>
                  <a:cxn ang="0">
                    <a:pos x="198" y="76"/>
                  </a:cxn>
                  <a:cxn ang="0">
                    <a:pos x="257" y="22"/>
                  </a:cxn>
                  <a:cxn ang="0">
                    <a:pos x="354" y="0"/>
                  </a:cxn>
                  <a:cxn ang="0">
                    <a:pos x="443" y="21"/>
                  </a:cxn>
                  <a:cxn ang="0">
                    <a:pos x="509" y="73"/>
                  </a:cxn>
                  <a:cxn ang="0">
                    <a:pos x="537" y="126"/>
                  </a:cxn>
                  <a:cxn ang="0">
                    <a:pos x="549" y="190"/>
                  </a:cxn>
                  <a:cxn ang="0">
                    <a:pos x="549" y="238"/>
                  </a:cxn>
                  <a:cxn ang="0">
                    <a:pos x="549" y="433"/>
                  </a:cxn>
                  <a:cxn ang="0">
                    <a:pos x="542" y="472"/>
                  </a:cxn>
                  <a:cxn ang="0">
                    <a:pos x="514" y="500"/>
                  </a:cxn>
                  <a:cxn ang="0">
                    <a:pos x="408" y="620"/>
                  </a:cxn>
                  <a:cxn ang="0">
                    <a:pos x="385" y="641"/>
                  </a:cxn>
                  <a:cxn ang="0">
                    <a:pos x="367" y="651"/>
                  </a:cxn>
                  <a:cxn ang="0">
                    <a:pos x="291" y="651"/>
                  </a:cxn>
                  <a:cxn ang="0">
                    <a:pos x="115" y="651"/>
                  </a:cxn>
                  <a:cxn ang="0">
                    <a:pos x="19" y="650"/>
                  </a:cxn>
                  <a:cxn ang="0">
                    <a:pos x="3" y="635"/>
                  </a:cxn>
                  <a:cxn ang="0">
                    <a:pos x="0" y="594"/>
                  </a:cxn>
                  <a:cxn ang="0">
                    <a:pos x="3" y="354"/>
                  </a:cxn>
                </a:cxnLst>
                <a:rect l="0" t="0" r="r" b="b"/>
                <a:pathLst>
                  <a:path w="551" h="653">
                    <a:moveTo>
                      <a:pt x="3" y="354"/>
                    </a:moveTo>
                    <a:cubicBezTo>
                      <a:pt x="0" y="341"/>
                      <a:pt x="11" y="312"/>
                      <a:pt x="21" y="290"/>
                    </a:cubicBezTo>
                    <a:cubicBezTo>
                      <a:pt x="31" y="268"/>
                      <a:pt x="43" y="249"/>
                      <a:pt x="64" y="222"/>
                    </a:cubicBezTo>
                    <a:cubicBezTo>
                      <a:pt x="85" y="195"/>
                      <a:pt x="125" y="155"/>
                      <a:pt x="147" y="131"/>
                    </a:cubicBezTo>
                    <a:cubicBezTo>
                      <a:pt x="169" y="107"/>
                      <a:pt x="180" y="94"/>
                      <a:pt x="198" y="76"/>
                    </a:cubicBezTo>
                    <a:cubicBezTo>
                      <a:pt x="216" y="58"/>
                      <a:pt x="231" y="35"/>
                      <a:pt x="257" y="22"/>
                    </a:cubicBezTo>
                    <a:cubicBezTo>
                      <a:pt x="283" y="9"/>
                      <a:pt x="323" y="0"/>
                      <a:pt x="354" y="0"/>
                    </a:cubicBezTo>
                    <a:cubicBezTo>
                      <a:pt x="385" y="0"/>
                      <a:pt x="417" y="9"/>
                      <a:pt x="443" y="21"/>
                    </a:cubicBezTo>
                    <a:cubicBezTo>
                      <a:pt x="469" y="33"/>
                      <a:pt x="493" y="56"/>
                      <a:pt x="509" y="73"/>
                    </a:cubicBezTo>
                    <a:cubicBezTo>
                      <a:pt x="525" y="90"/>
                      <a:pt x="530" y="107"/>
                      <a:pt x="537" y="126"/>
                    </a:cubicBezTo>
                    <a:cubicBezTo>
                      <a:pt x="544" y="145"/>
                      <a:pt x="547" y="171"/>
                      <a:pt x="549" y="190"/>
                    </a:cubicBezTo>
                    <a:cubicBezTo>
                      <a:pt x="551" y="209"/>
                      <a:pt x="549" y="198"/>
                      <a:pt x="549" y="238"/>
                    </a:cubicBezTo>
                    <a:cubicBezTo>
                      <a:pt x="549" y="278"/>
                      <a:pt x="550" y="394"/>
                      <a:pt x="549" y="433"/>
                    </a:cubicBezTo>
                    <a:cubicBezTo>
                      <a:pt x="548" y="472"/>
                      <a:pt x="548" y="461"/>
                      <a:pt x="542" y="472"/>
                    </a:cubicBezTo>
                    <a:cubicBezTo>
                      <a:pt x="536" y="483"/>
                      <a:pt x="536" y="475"/>
                      <a:pt x="514" y="500"/>
                    </a:cubicBezTo>
                    <a:cubicBezTo>
                      <a:pt x="492" y="525"/>
                      <a:pt x="429" y="597"/>
                      <a:pt x="408" y="620"/>
                    </a:cubicBezTo>
                    <a:cubicBezTo>
                      <a:pt x="387" y="643"/>
                      <a:pt x="392" y="636"/>
                      <a:pt x="385" y="641"/>
                    </a:cubicBezTo>
                    <a:cubicBezTo>
                      <a:pt x="378" y="646"/>
                      <a:pt x="383" y="649"/>
                      <a:pt x="367" y="651"/>
                    </a:cubicBezTo>
                    <a:cubicBezTo>
                      <a:pt x="351" y="653"/>
                      <a:pt x="333" y="651"/>
                      <a:pt x="291" y="651"/>
                    </a:cubicBezTo>
                    <a:cubicBezTo>
                      <a:pt x="249" y="651"/>
                      <a:pt x="160" y="651"/>
                      <a:pt x="115" y="651"/>
                    </a:cubicBezTo>
                    <a:cubicBezTo>
                      <a:pt x="70" y="651"/>
                      <a:pt x="38" y="653"/>
                      <a:pt x="19" y="650"/>
                    </a:cubicBezTo>
                    <a:cubicBezTo>
                      <a:pt x="0" y="647"/>
                      <a:pt x="6" y="644"/>
                      <a:pt x="3" y="635"/>
                    </a:cubicBezTo>
                    <a:cubicBezTo>
                      <a:pt x="0" y="626"/>
                      <a:pt x="0" y="641"/>
                      <a:pt x="0" y="594"/>
                    </a:cubicBezTo>
                    <a:cubicBezTo>
                      <a:pt x="0" y="547"/>
                      <a:pt x="3" y="404"/>
                      <a:pt x="3" y="354"/>
                    </a:cubicBezTo>
                    <a:close/>
                  </a:path>
                </a:pathLst>
              </a:custGeom>
              <a:solidFill>
                <a:srgbClr val="C0C0C0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44" name="Line 108"/>
              <p:cNvSpPr>
                <a:spLocks noChangeShapeType="1"/>
              </p:cNvSpPr>
              <p:nvPr/>
            </p:nvSpPr>
            <p:spPr bwMode="auto">
              <a:xfrm flipV="1">
                <a:off x="4382" y="1168"/>
                <a:ext cx="113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45" name="Line 109"/>
              <p:cNvSpPr>
                <a:spLocks noChangeShapeType="1"/>
              </p:cNvSpPr>
              <p:nvPr/>
            </p:nvSpPr>
            <p:spPr bwMode="auto">
              <a:xfrm flipV="1">
                <a:off x="4374" y="1132"/>
                <a:ext cx="113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46" name="Line 110"/>
              <p:cNvSpPr>
                <a:spLocks noChangeShapeType="1"/>
              </p:cNvSpPr>
              <p:nvPr/>
            </p:nvSpPr>
            <p:spPr bwMode="auto">
              <a:xfrm flipV="1">
                <a:off x="4360" y="1094"/>
                <a:ext cx="113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47" name="Line 111"/>
              <p:cNvSpPr>
                <a:spLocks noChangeShapeType="1"/>
              </p:cNvSpPr>
              <p:nvPr/>
            </p:nvSpPr>
            <p:spPr bwMode="auto">
              <a:xfrm flipV="1">
                <a:off x="4332" y="1068"/>
                <a:ext cx="113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48" name="Line 112"/>
              <p:cNvSpPr>
                <a:spLocks noChangeShapeType="1"/>
              </p:cNvSpPr>
              <p:nvPr/>
            </p:nvSpPr>
            <p:spPr bwMode="auto">
              <a:xfrm flipV="1">
                <a:off x="4292" y="1048"/>
                <a:ext cx="113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49" name="Line 113"/>
              <p:cNvSpPr>
                <a:spLocks noChangeShapeType="1"/>
              </p:cNvSpPr>
              <p:nvPr/>
            </p:nvSpPr>
            <p:spPr bwMode="auto">
              <a:xfrm flipV="1">
                <a:off x="4253" y="1038"/>
                <a:ext cx="112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50" name="Line 114"/>
              <p:cNvSpPr>
                <a:spLocks noChangeShapeType="1"/>
              </p:cNvSpPr>
              <p:nvPr/>
            </p:nvSpPr>
            <p:spPr bwMode="auto">
              <a:xfrm flipV="1">
                <a:off x="4206" y="1042"/>
                <a:ext cx="113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51" name="Freeform 115"/>
              <p:cNvSpPr>
                <a:spLocks/>
              </p:cNvSpPr>
              <p:nvPr/>
            </p:nvSpPr>
            <p:spPr bwMode="auto">
              <a:xfrm>
                <a:off x="4109" y="1155"/>
                <a:ext cx="275" cy="336"/>
              </a:xfrm>
              <a:custGeom>
                <a:avLst/>
                <a:gdLst/>
                <a:ahLst/>
                <a:cxnLst>
                  <a:cxn ang="0">
                    <a:pos x="12" y="474"/>
                  </a:cxn>
                  <a:cxn ang="0">
                    <a:pos x="2" y="436"/>
                  </a:cxn>
                  <a:cxn ang="0">
                    <a:pos x="2" y="240"/>
                  </a:cxn>
                  <a:cxn ang="0">
                    <a:pos x="2" y="192"/>
                  </a:cxn>
                  <a:cxn ang="0">
                    <a:pos x="12" y="136"/>
                  </a:cxn>
                  <a:cxn ang="0">
                    <a:pos x="42" y="76"/>
                  </a:cxn>
                  <a:cxn ang="0">
                    <a:pos x="101" y="22"/>
                  </a:cxn>
                  <a:cxn ang="0">
                    <a:pos x="198" y="0"/>
                  </a:cxn>
                  <a:cxn ang="0">
                    <a:pos x="287" y="21"/>
                  </a:cxn>
                  <a:cxn ang="0">
                    <a:pos x="353" y="73"/>
                  </a:cxn>
                  <a:cxn ang="0">
                    <a:pos x="381" y="126"/>
                  </a:cxn>
                  <a:cxn ang="0">
                    <a:pos x="393" y="190"/>
                  </a:cxn>
                  <a:cxn ang="0">
                    <a:pos x="393" y="238"/>
                  </a:cxn>
                  <a:cxn ang="0">
                    <a:pos x="393" y="433"/>
                  </a:cxn>
                  <a:cxn ang="0">
                    <a:pos x="386" y="472"/>
                  </a:cxn>
                  <a:cxn ang="0">
                    <a:pos x="345" y="478"/>
                  </a:cxn>
                  <a:cxn ang="0">
                    <a:pos x="192" y="478"/>
                  </a:cxn>
                  <a:cxn ang="0">
                    <a:pos x="57" y="478"/>
                  </a:cxn>
                  <a:cxn ang="0">
                    <a:pos x="12" y="474"/>
                  </a:cxn>
                </a:cxnLst>
                <a:rect l="0" t="0" r="r" b="b"/>
                <a:pathLst>
                  <a:path w="395" h="482">
                    <a:moveTo>
                      <a:pt x="12" y="474"/>
                    </a:moveTo>
                    <a:cubicBezTo>
                      <a:pt x="3" y="467"/>
                      <a:pt x="4" y="475"/>
                      <a:pt x="2" y="436"/>
                    </a:cubicBezTo>
                    <a:cubicBezTo>
                      <a:pt x="0" y="397"/>
                      <a:pt x="2" y="281"/>
                      <a:pt x="2" y="240"/>
                    </a:cubicBezTo>
                    <a:cubicBezTo>
                      <a:pt x="2" y="199"/>
                      <a:pt x="0" y="209"/>
                      <a:pt x="2" y="192"/>
                    </a:cubicBezTo>
                    <a:cubicBezTo>
                      <a:pt x="4" y="175"/>
                      <a:pt x="5" y="155"/>
                      <a:pt x="12" y="136"/>
                    </a:cubicBezTo>
                    <a:cubicBezTo>
                      <a:pt x="19" y="117"/>
                      <a:pt x="27" y="95"/>
                      <a:pt x="42" y="76"/>
                    </a:cubicBezTo>
                    <a:cubicBezTo>
                      <a:pt x="57" y="57"/>
                      <a:pt x="75" y="35"/>
                      <a:pt x="101" y="22"/>
                    </a:cubicBezTo>
                    <a:cubicBezTo>
                      <a:pt x="127" y="9"/>
                      <a:pt x="167" y="0"/>
                      <a:pt x="198" y="0"/>
                    </a:cubicBezTo>
                    <a:cubicBezTo>
                      <a:pt x="229" y="0"/>
                      <a:pt x="261" y="9"/>
                      <a:pt x="287" y="21"/>
                    </a:cubicBezTo>
                    <a:cubicBezTo>
                      <a:pt x="313" y="33"/>
                      <a:pt x="337" y="56"/>
                      <a:pt x="353" y="73"/>
                    </a:cubicBezTo>
                    <a:cubicBezTo>
                      <a:pt x="369" y="90"/>
                      <a:pt x="374" y="107"/>
                      <a:pt x="381" y="126"/>
                    </a:cubicBezTo>
                    <a:cubicBezTo>
                      <a:pt x="388" y="145"/>
                      <a:pt x="391" y="171"/>
                      <a:pt x="393" y="190"/>
                    </a:cubicBezTo>
                    <a:cubicBezTo>
                      <a:pt x="395" y="209"/>
                      <a:pt x="393" y="198"/>
                      <a:pt x="393" y="238"/>
                    </a:cubicBezTo>
                    <a:cubicBezTo>
                      <a:pt x="393" y="278"/>
                      <a:pt x="394" y="394"/>
                      <a:pt x="393" y="433"/>
                    </a:cubicBezTo>
                    <a:cubicBezTo>
                      <a:pt x="392" y="472"/>
                      <a:pt x="394" y="465"/>
                      <a:pt x="386" y="472"/>
                    </a:cubicBezTo>
                    <a:cubicBezTo>
                      <a:pt x="378" y="479"/>
                      <a:pt x="377" y="477"/>
                      <a:pt x="345" y="478"/>
                    </a:cubicBezTo>
                    <a:cubicBezTo>
                      <a:pt x="313" y="479"/>
                      <a:pt x="240" y="478"/>
                      <a:pt x="192" y="478"/>
                    </a:cubicBezTo>
                    <a:cubicBezTo>
                      <a:pt x="144" y="478"/>
                      <a:pt x="87" y="479"/>
                      <a:pt x="57" y="478"/>
                    </a:cubicBezTo>
                    <a:cubicBezTo>
                      <a:pt x="27" y="477"/>
                      <a:pt x="21" y="482"/>
                      <a:pt x="12" y="474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53" name="Freeform 117"/>
              <p:cNvSpPr>
                <a:spLocks/>
              </p:cNvSpPr>
              <p:nvPr/>
            </p:nvSpPr>
            <p:spPr bwMode="auto">
              <a:xfrm>
                <a:off x="4385" y="1156"/>
                <a:ext cx="275" cy="336"/>
              </a:xfrm>
              <a:custGeom>
                <a:avLst/>
                <a:gdLst/>
                <a:ahLst/>
                <a:cxnLst>
                  <a:cxn ang="0">
                    <a:pos x="12" y="474"/>
                  </a:cxn>
                  <a:cxn ang="0">
                    <a:pos x="2" y="436"/>
                  </a:cxn>
                  <a:cxn ang="0">
                    <a:pos x="2" y="240"/>
                  </a:cxn>
                  <a:cxn ang="0">
                    <a:pos x="2" y="192"/>
                  </a:cxn>
                  <a:cxn ang="0">
                    <a:pos x="12" y="136"/>
                  </a:cxn>
                  <a:cxn ang="0">
                    <a:pos x="42" y="76"/>
                  </a:cxn>
                  <a:cxn ang="0">
                    <a:pos x="101" y="22"/>
                  </a:cxn>
                  <a:cxn ang="0">
                    <a:pos x="198" y="0"/>
                  </a:cxn>
                  <a:cxn ang="0">
                    <a:pos x="287" y="21"/>
                  </a:cxn>
                  <a:cxn ang="0">
                    <a:pos x="353" y="73"/>
                  </a:cxn>
                  <a:cxn ang="0">
                    <a:pos x="381" y="126"/>
                  </a:cxn>
                  <a:cxn ang="0">
                    <a:pos x="393" y="190"/>
                  </a:cxn>
                  <a:cxn ang="0">
                    <a:pos x="393" y="238"/>
                  </a:cxn>
                  <a:cxn ang="0">
                    <a:pos x="393" y="433"/>
                  </a:cxn>
                  <a:cxn ang="0">
                    <a:pos x="386" y="472"/>
                  </a:cxn>
                  <a:cxn ang="0">
                    <a:pos x="345" y="478"/>
                  </a:cxn>
                  <a:cxn ang="0">
                    <a:pos x="192" y="478"/>
                  </a:cxn>
                  <a:cxn ang="0">
                    <a:pos x="57" y="478"/>
                  </a:cxn>
                  <a:cxn ang="0">
                    <a:pos x="12" y="474"/>
                  </a:cxn>
                </a:cxnLst>
                <a:rect l="0" t="0" r="r" b="b"/>
                <a:pathLst>
                  <a:path w="395" h="482">
                    <a:moveTo>
                      <a:pt x="12" y="474"/>
                    </a:moveTo>
                    <a:cubicBezTo>
                      <a:pt x="3" y="467"/>
                      <a:pt x="4" y="475"/>
                      <a:pt x="2" y="436"/>
                    </a:cubicBezTo>
                    <a:cubicBezTo>
                      <a:pt x="0" y="397"/>
                      <a:pt x="2" y="281"/>
                      <a:pt x="2" y="240"/>
                    </a:cubicBezTo>
                    <a:cubicBezTo>
                      <a:pt x="2" y="199"/>
                      <a:pt x="0" y="209"/>
                      <a:pt x="2" y="192"/>
                    </a:cubicBezTo>
                    <a:cubicBezTo>
                      <a:pt x="4" y="175"/>
                      <a:pt x="5" y="155"/>
                      <a:pt x="12" y="136"/>
                    </a:cubicBezTo>
                    <a:cubicBezTo>
                      <a:pt x="19" y="117"/>
                      <a:pt x="27" y="95"/>
                      <a:pt x="42" y="76"/>
                    </a:cubicBezTo>
                    <a:cubicBezTo>
                      <a:pt x="57" y="57"/>
                      <a:pt x="75" y="35"/>
                      <a:pt x="101" y="22"/>
                    </a:cubicBezTo>
                    <a:cubicBezTo>
                      <a:pt x="127" y="9"/>
                      <a:pt x="167" y="0"/>
                      <a:pt x="198" y="0"/>
                    </a:cubicBezTo>
                    <a:cubicBezTo>
                      <a:pt x="229" y="0"/>
                      <a:pt x="261" y="9"/>
                      <a:pt x="287" y="21"/>
                    </a:cubicBezTo>
                    <a:cubicBezTo>
                      <a:pt x="313" y="33"/>
                      <a:pt x="337" y="56"/>
                      <a:pt x="353" y="73"/>
                    </a:cubicBezTo>
                    <a:cubicBezTo>
                      <a:pt x="369" y="90"/>
                      <a:pt x="374" y="107"/>
                      <a:pt x="381" y="126"/>
                    </a:cubicBezTo>
                    <a:cubicBezTo>
                      <a:pt x="388" y="145"/>
                      <a:pt x="391" y="171"/>
                      <a:pt x="393" y="190"/>
                    </a:cubicBezTo>
                    <a:cubicBezTo>
                      <a:pt x="395" y="209"/>
                      <a:pt x="393" y="198"/>
                      <a:pt x="393" y="238"/>
                    </a:cubicBezTo>
                    <a:cubicBezTo>
                      <a:pt x="393" y="278"/>
                      <a:pt x="394" y="394"/>
                      <a:pt x="393" y="433"/>
                    </a:cubicBezTo>
                    <a:cubicBezTo>
                      <a:pt x="392" y="472"/>
                      <a:pt x="394" y="465"/>
                      <a:pt x="386" y="472"/>
                    </a:cubicBezTo>
                    <a:cubicBezTo>
                      <a:pt x="378" y="479"/>
                      <a:pt x="377" y="477"/>
                      <a:pt x="345" y="478"/>
                    </a:cubicBezTo>
                    <a:cubicBezTo>
                      <a:pt x="313" y="479"/>
                      <a:pt x="240" y="478"/>
                      <a:pt x="192" y="478"/>
                    </a:cubicBezTo>
                    <a:cubicBezTo>
                      <a:pt x="144" y="478"/>
                      <a:pt x="87" y="479"/>
                      <a:pt x="57" y="478"/>
                    </a:cubicBezTo>
                    <a:cubicBezTo>
                      <a:pt x="27" y="477"/>
                      <a:pt x="21" y="482"/>
                      <a:pt x="12" y="474"/>
                    </a:cubicBezTo>
                    <a:close/>
                  </a:path>
                </a:pathLst>
              </a:custGeom>
              <a:solidFill>
                <a:srgbClr val="C0C0C0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52" name="Line 116"/>
              <p:cNvSpPr>
                <a:spLocks noChangeShapeType="1"/>
              </p:cNvSpPr>
              <p:nvPr/>
            </p:nvSpPr>
            <p:spPr bwMode="auto">
              <a:xfrm>
                <a:off x="4593" y="1324"/>
                <a:ext cx="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49655" name="Group 119"/>
            <p:cNvGrpSpPr>
              <a:grpSpLocks/>
            </p:cNvGrpSpPr>
            <p:nvPr/>
          </p:nvGrpSpPr>
          <p:grpSpPr bwMode="auto">
            <a:xfrm flipH="1">
              <a:off x="4182" y="2746"/>
              <a:ext cx="230" cy="230"/>
              <a:chOff x="1935" y="1893"/>
              <a:chExt cx="432" cy="432"/>
            </a:xfrm>
          </p:grpSpPr>
          <p:sp>
            <p:nvSpPr>
              <p:cNvPr id="449656" name="AutoShape 120"/>
              <p:cNvSpPr>
                <a:spLocks noChangeArrowheads="1"/>
              </p:cNvSpPr>
              <p:nvPr/>
            </p:nvSpPr>
            <p:spPr bwMode="auto">
              <a:xfrm flipH="1">
                <a:off x="1935" y="1893"/>
                <a:ext cx="432" cy="432"/>
              </a:xfrm>
              <a:prstGeom prst="parallelogram">
                <a:avLst>
                  <a:gd name="adj" fmla="val 1921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9657" name="Freeform 121" descr="Horizontal hell"/>
              <p:cNvSpPr>
                <a:spLocks/>
              </p:cNvSpPr>
              <p:nvPr/>
            </p:nvSpPr>
            <p:spPr bwMode="auto">
              <a:xfrm>
                <a:off x="1998" y="1937"/>
                <a:ext cx="330" cy="3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3" y="0"/>
                  </a:cxn>
                  <a:cxn ang="0">
                    <a:pos x="261" y="36"/>
                  </a:cxn>
                  <a:cxn ang="0">
                    <a:pos x="228" y="87"/>
                  </a:cxn>
                  <a:cxn ang="0">
                    <a:pos x="281" y="111"/>
                  </a:cxn>
                  <a:cxn ang="0">
                    <a:pos x="245" y="141"/>
                  </a:cxn>
                  <a:cxn ang="0">
                    <a:pos x="287" y="153"/>
                  </a:cxn>
                  <a:cxn ang="0">
                    <a:pos x="276" y="174"/>
                  </a:cxn>
                  <a:cxn ang="0">
                    <a:pos x="299" y="199"/>
                  </a:cxn>
                  <a:cxn ang="0">
                    <a:pos x="248" y="232"/>
                  </a:cxn>
                  <a:cxn ang="0">
                    <a:pos x="309" y="252"/>
                  </a:cxn>
                  <a:cxn ang="0">
                    <a:pos x="279" y="282"/>
                  </a:cxn>
                  <a:cxn ang="0">
                    <a:pos x="329" y="288"/>
                  </a:cxn>
                  <a:cxn ang="0">
                    <a:pos x="318" y="307"/>
                  </a:cxn>
                  <a:cxn ang="0">
                    <a:pos x="330" y="336"/>
                  </a:cxn>
                  <a:cxn ang="0">
                    <a:pos x="44" y="337"/>
                  </a:cxn>
                  <a:cxn ang="0">
                    <a:pos x="86" y="291"/>
                  </a:cxn>
                  <a:cxn ang="0">
                    <a:pos x="36" y="268"/>
                  </a:cxn>
                  <a:cxn ang="0">
                    <a:pos x="54" y="232"/>
                  </a:cxn>
                  <a:cxn ang="0">
                    <a:pos x="32" y="199"/>
                  </a:cxn>
                  <a:cxn ang="0">
                    <a:pos x="65" y="157"/>
                  </a:cxn>
                  <a:cxn ang="0">
                    <a:pos x="23" y="130"/>
                  </a:cxn>
                  <a:cxn ang="0">
                    <a:pos x="23" y="90"/>
                  </a:cxn>
                  <a:cxn ang="0">
                    <a:pos x="62" y="69"/>
                  </a:cxn>
                  <a:cxn ang="0">
                    <a:pos x="3" y="61"/>
                  </a:cxn>
                  <a:cxn ang="0">
                    <a:pos x="18" y="28"/>
                  </a:cxn>
                  <a:cxn ang="0">
                    <a:pos x="0" y="0"/>
                  </a:cxn>
                </a:cxnLst>
                <a:rect l="0" t="0" r="r" b="b"/>
                <a:pathLst>
                  <a:path w="330" h="337">
                    <a:moveTo>
                      <a:pt x="0" y="0"/>
                    </a:moveTo>
                    <a:lnTo>
                      <a:pt x="243" y="0"/>
                    </a:lnTo>
                    <a:lnTo>
                      <a:pt x="261" y="36"/>
                    </a:lnTo>
                    <a:lnTo>
                      <a:pt x="228" y="87"/>
                    </a:lnTo>
                    <a:lnTo>
                      <a:pt x="281" y="111"/>
                    </a:lnTo>
                    <a:lnTo>
                      <a:pt x="245" y="141"/>
                    </a:lnTo>
                    <a:lnTo>
                      <a:pt x="287" y="153"/>
                    </a:lnTo>
                    <a:lnTo>
                      <a:pt x="276" y="174"/>
                    </a:lnTo>
                    <a:lnTo>
                      <a:pt x="299" y="199"/>
                    </a:lnTo>
                    <a:lnTo>
                      <a:pt x="248" y="232"/>
                    </a:lnTo>
                    <a:lnTo>
                      <a:pt x="309" y="252"/>
                    </a:lnTo>
                    <a:lnTo>
                      <a:pt x="279" y="282"/>
                    </a:lnTo>
                    <a:lnTo>
                      <a:pt x="329" y="288"/>
                    </a:lnTo>
                    <a:lnTo>
                      <a:pt x="318" y="307"/>
                    </a:lnTo>
                    <a:lnTo>
                      <a:pt x="330" y="336"/>
                    </a:lnTo>
                    <a:lnTo>
                      <a:pt x="44" y="337"/>
                    </a:lnTo>
                    <a:lnTo>
                      <a:pt x="86" y="291"/>
                    </a:lnTo>
                    <a:lnTo>
                      <a:pt x="36" y="268"/>
                    </a:lnTo>
                    <a:lnTo>
                      <a:pt x="54" y="232"/>
                    </a:lnTo>
                    <a:lnTo>
                      <a:pt x="32" y="199"/>
                    </a:lnTo>
                    <a:lnTo>
                      <a:pt x="65" y="157"/>
                    </a:lnTo>
                    <a:lnTo>
                      <a:pt x="23" y="130"/>
                    </a:lnTo>
                    <a:lnTo>
                      <a:pt x="23" y="90"/>
                    </a:lnTo>
                    <a:lnTo>
                      <a:pt x="62" y="69"/>
                    </a:lnTo>
                    <a:lnTo>
                      <a:pt x="3" y="61"/>
                    </a:lnTo>
                    <a:lnTo>
                      <a:pt x="18" y="28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449547" name="Group 11"/>
          <p:cNvGrpSpPr>
            <a:grpSpLocks/>
          </p:cNvGrpSpPr>
          <p:nvPr/>
        </p:nvGrpSpPr>
        <p:grpSpPr bwMode="auto">
          <a:xfrm flipH="1">
            <a:off x="4899025" y="4448175"/>
            <a:ext cx="365125" cy="365125"/>
            <a:chOff x="1935" y="1893"/>
            <a:chExt cx="432" cy="432"/>
          </a:xfrm>
        </p:grpSpPr>
        <p:sp>
          <p:nvSpPr>
            <p:cNvPr id="449548" name="AutoShape 12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549" name="Freeform 13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9659" name="Group 123"/>
          <p:cNvGrpSpPr>
            <a:grpSpLocks/>
          </p:cNvGrpSpPr>
          <p:nvPr/>
        </p:nvGrpSpPr>
        <p:grpSpPr bwMode="auto">
          <a:xfrm>
            <a:off x="6354763" y="3086100"/>
            <a:ext cx="612775" cy="723900"/>
            <a:chOff x="3927" y="1077"/>
            <a:chExt cx="554" cy="655"/>
          </a:xfrm>
        </p:grpSpPr>
        <p:sp>
          <p:nvSpPr>
            <p:cNvPr id="449660" name="Freeform 124"/>
            <p:cNvSpPr>
              <a:spLocks/>
            </p:cNvSpPr>
            <p:nvPr/>
          </p:nvSpPr>
          <p:spPr bwMode="auto">
            <a:xfrm>
              <a:off x="3929" y="1077"/>
              <a:ext cx="551" cy="653"/>
            </a:xfrm>
            <a:custGeom>
              <a:avLst/>
              <a:gdLst/>
              <a:ahLst/>
              <a:cxnLst>
                <a:cxn ang="0">
                  <a:pos x="3" y="354"/>
                </a:cxn>
                <a:cxn ang="0">
                  <a:pos x="21" y="290"/>
                </a:cxn>
                <a:cxn ang="0">
                  <a:pos x="64" y="222"/>
                </a:cxn>
                <a:cxn ang="0">
                  <a:pos x="147" y="131"/>
                </a:cxn>
                <a:cxn ang="0">
                  <a:pos x="198" y="76"/>
                </a:cxn>
                <a:cxn ang="0">
                  <a:pos x="257" y="22"/>
                </a:cxn>
                <a:cxn ang="0">
                  <a:pos x="354" y="0"/>
                </a:cxn>
                <a:cxn ang="0">
                  <a:pos x="443" y="21"/>
                </a:cxn>
                <a:cxn ang="0">
                  <a:pos x="509" y="73"/>
                </a:cxn>
                <a:cxn ang="0">
                  <a:pos x="537" y="126"/>
                </a:cxn>
                <a:cxn ang="0">
                  <a:pos x="549" y="190"/>
                </a:cxn>
                <a:cxn ang="0">
                  <a:pos x="549" y="238"/>
                </a:cxn>
                <a:cxn ang="0">
                  <a:pos x="549" y="433"/>
                </a:cxn>
                <a:cxn ang="0">
                  <a:pos x="542" y="472"/>
                </a:cxn>
                <a:cxn ang="0">
                  <a:pos x="514" y="500"/>
                </a:cxn>
                <a:cxn ang="0">
                  <a:pos x="408" y="620"/>
                </a:cxn>
                <a:cxn ang="0">
                  <a:pos x="385" y="641"/>
                </a:cxn>
                <a:cxn ang="0">
                  <a:pos x="367" y="651"/>
                </a:cxn>
                <a:cxn ang="0">
                  <a:pos x="291" y="651"/>
                </a:cxn>
                <a:cxn ang="0">
                  <a:pos x="115" y="651"/>
                </a:cxn>
                <a:cxn ang="0">
                  <a:pos x="19" y="650"/>
                </a:cxn>
                <a:cxn ang="0">
                  <a:pos x="3" y="635"/>
                </a:cxn>
                <a:cxn ang="0">
                  <a:pos x="0" y="594"/>
                </a:cxn>
                <a:cxn ang="0">
                  <a:pos x="3" y="354"/>
                </a:cxn>
              </a:cxnLst>
              <a:rect l="0" t="0" r="r" b="b"/>
              <a:pathLst>
                <a:path w="551" h="653">
                  <a:moveTo>
                    <a:pt x="3" y="354"/>
                  </a:moveTo>
                  <a:cubicBezTo>
                    <a:pt x="0" y="341"/>
                    <a:pt x="11" y="312"/>
                    <a:pt x="21" y="290"/>
                  </a:cubicBezTo>
                  <a:cubicBezTo>
                    <a:pt x="31" y="268"/>
                    <a:pt x="43" y="249"/>
                    <a:pt x="64" y="222"/>
                  </a:cubicBezTo>
                  <a:cubicBezTo>
                    <a:pt x="85" y="195"/>
                    <a:pt x="125" y="155"/>
                    <a:pt x="147" y="131"/>
                  </a:cubicBezTo>
                  <a:cubicBezTo>
                    <a:pt x="169" y="107"/>
                    <a:pt x="180" y="94"/>
                    <a:pt x="198" y="76"/>
                  </a:cubicBezTo>
                  <a:cubicBezTo>
                    <a:pt x="216" y="58"/>
                    <a:pt x="231" y="35"/>
                    <a:pt x="257" y="22"/>
                  </a:cubicBezTo>
                  <a:cubicBezTo>
                    <a:pt x="283" y="9"/>
                    <a:pt x="323" y="0"/>
                    <a:pt x="354" y="0"/>
                  </a:cubicBezTo>
                  <a:cubicBezTo>
                    <a:pt x="385" y="0"/>
                    <a:pt x="417" y="9"/>
                    <a:pt x="443" y="21"/>
                  </a:cubicBezTo>
                  <a:cubicBezTo>
                    <a:pt x="469" y="33"/>
                    <a:pt x="493" y="56"/>
                    <a:pt x="509" y="73"/>
                  </a:cubicBezTo>
                  <a:cubicBezTo>
                    <a:pt x="525" y="90"/>
                    <a:pt x="530" y="107"/>
                    <a:pt x="537" y="126"/>
                  </a:cubicBezTo>
                  <a:cubicBezTo>
                    <a:pt x="544" y="145"/>
                    <a:pt x="547" y="171"/>
                    <a:pt x="549" y="190"/>
                  </a:cubicBezTo>
                  <a:cubicBezTo>
                    <a:pt x="551" y="209"/>
                    <a:pt x="549" y="198"/>
                    <a:pt x="549" y="238"/>
                  </a:cubicBezTo>
                  <a:cubicBezTo>
                    <a:pt x="549" y="278"/>
                    <a:pt x="550" y="394"/>
                    <a:pt x="549" y="433"/>
                  </a:cubicBezTo>
                  <a:cubicBezTo>
                    <a:pt x="548" y="472"/>
                    <a:pt x="548" y="461"/>
                    <a:pt x="542" y="472"/>
                  </a:cubicBezTo>
                  <a:cubicBezTo>
                    <a:pt x="536" y="483"/>
                    <a:pt x="536" y="475"/>
                    <a:pt x="514" y="500"/>
                  </a:cubicBezTo>
                  <a:cubicBezTo>
                    <a:pt x="492" y="525"/>
                    <a:pt x="429" y="597"/>
                    <a:pt x="408" y="620"/>
                  </a:cubicBezTo>
                  <a:cubicBezTo>
                    <a:pt x="387" y="643"/>
                    <a:pt x="392" y="636"/>
                    <a:pt x="385" y="641"/>
                  </a:cubicBezTo>
                  <a:cubicBezTo>
                    <a:pt x="378" y="646"/>
                    <a:pt x="383" y="649"/>
                    <a:pt x="367" y="651"/>
                  </a:cubicBezTo>
                  <a:cubicBezTo>
                    <a:pt x="351" y="653"/>
                    <a:pt x="333" y="651"/>
                    <a:pt x="291" y="651"/>
                  </a:cubicBezTo>
                  <a:cubicBezTo>
                    <a:pt x="249" y="651"/>
                    <a:pt x="160" y="651"/>
                    <a:pt x="115" y="651"/>
                  </a:cubicBezTo>
                  <a:cubicBezTo>
                    <a:pt x="70" y="651"/>
                    <a:pt x="38" y="653"/>
                    <a:pt x="19" y="650"/>
                  </a:cubicBezTo>
                  <a:cubicBezTo>
                    <a:pt x="0" y="647"/>
                    <a:pt x="6" y="644"/>
                    <a:pt x="3" y="635"/>
                  </a:cubicBezTo>
                  <a:cubicBezTo>
                    <a:pt x="0" y="626"/>
                    <a:pt x="0" y="641"/>
                    <a:pt x="0" y="594"/>
                  </a:cubicBezTo>
                  <a:cubicBezTo>
                    <a:pt x="0" y="547"/>
                    <a:pt x="3" y="404"/>
                    <a:pt x="3" y="354"/>
                  </a:cubicBez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1" name="Line 125"/>
            <p:cNvSpPr>
              <a:spLocks noChangeShapeType="1"/>
            </p:cNvSpPr>
            <p:nvPr/>
          </p:nvSpPr>
          <p:spPr bwMode="auto">
            <a:xfrm flipV="1">
              <a:off x="4319" y="1268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2" name="Line 126"/>
            <p:cNvSpPr>
              <a:spLocks noChangeShapeType="1"/>
            </p:cNvSpPr>
            <p:nvPr/>
          </p:nvSpPr>
          <p:spPr bwMode="auto">
            <a:xfrm flipV="1">
              <a:off x="4307" y="1216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3" name="Line 127"/>
            <p:cNvSpPr>
              <a:spLocks noChangeShapeType="1"/>
            </p:cNvSpPr>
            <p:nvPr/>
          </p:nvSpPr>
          <p:spPr bwMode="auto">
            <a:xfrm flipV="1">
              <a:off x="4287" y="1162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4" name="Line 128"/>
            <p:cNvSpPr>
              <a:spLocks noChangeShapeType="1"/>
            </p:cNvSpPr>
            <p:nvPr/>
          </p:nvSpPr>
          <p:spPr bwMode="auto">
            <a:xfrm flipV="1">
              <a:off x="4247" y="1124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5" name="Line 129"/>
            <p:cNvSpPr>
              <a:spLocks noChangeShapeType="1"/>
            </p:cNvSpPr>
            <p:nvPr/>
          </p:nvSpPr>
          <p:spPr bwMode="auto">
            <a:xfrm flipV="1">
              <a:off x="4190" y="1095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6" name="Line 130"/>
            <p:cNvSpPr>
              <a:spLocks noChangeShapeType="1"/>
            </p:cNvSpPr>
            <p:nvPr/>
          </p:nvSpPr>
          <p:spPr bwMode="auto">
            <a:xfrm flipV="1">
              <a:off x="4133" y="1082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7" name="Line 131"/>
            <p:cNvSpPr>
              <a:spLocks noChangeShapeType="1"/>
            </p:cNvSpPr>
            <p:nvPr/>
          </p:nvSpPr>
          <p:spPr bwMode="auto">
            <a:xfrm flipV="1">
              <a:off x="4066" y="1087"/>
              <a:ext cx="162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8" name="Freeform 132"/>
            <p:cNvSpPr>
              <a:spLocks/>
            </p:cNvSpPr>
            <p:nvPr/>
          </p:nvSpPr>
          <p:spPr bwMode="auto">
            <a:xfrm>
              <a:off x="3927" y="1250"/>
              <a:ext cx="395" cy="482"/>
            </a:xfrm>
            <a:custGeom>
              <a:avLst/>
              <a:gdLst/>
              <a:ahLst/>
              <a:cxnLst>
                <a:cxn ang="0">
                  <a:pos x="12" y="474"/>
                </a:cxn>
                <a:cxn ang="0">
                  <a:pos x="2" y="436"/>
                </a:cxn>
                <a:cxn ang="0">
                  <a:pos x="2" y="240"/>
                </a:cxn>
                <a:cxn ang="0">
                  <a:pos x="2" y="192"/>
                </a:cxn>
                <a:cxn ang="0">
                  <a:pos x="12" y="136"/>
                </a:cxn>
                <a:cxn ang="0">
                  <a:pos x="42" y="76"/>
                </a:cxn>
                <a:cxn ang="0">
                  <a:pos x="101" y="22"/>
                </a:cxn>
                <a:cxn ang="0">
                  <a:pos x="198" y="0"/>
                </a:cxn>
                <a:cxn ang="0">
                  <a:pos x="287" y="21"/>
                </a:cxn>
                <a:cxn ang="0">
                  <a:pos x="353" y="73"/>
                </a:cxn>
                <a:cxn ang="0">
                  <a:pos x="381" y="126"/>
                </a:cxn>
                <a:cxn ang="0">
                  <a:pos x="393" y="190"/>
                </a:cxn>
                <a:cxn ang="0">
                  <a:pos x="393" y="238"/>
                </a:cxn>
                <a:cxn ang="0">
                  <a:pos x="393" y="433"/>
                </a:cxn>
                <a:cxn ang="0">
                  <a:pos x="386" y="472"/>
                </a:cxn>
                <a:cxn ang="0">
                  <a:pos x="345" y="478"/>
                </a:cxn>
                <a:cxn ang="0">
                  <a:pos x="192" y="478"/>
                </a:cxn>
                <a:cxn ang="0">
                  <a:pos x="57" y="478"/>
                </a:cxn>
                <a:cxn ang="0">
                  <a:pos x="12" y="474"/>
                </a:cxn>
              </a:cxnLst>
              <a:rect l="0" t="0" r="r" b="b"/>
              <a:pathLst>
                <a:path w="395" h="482">
                  <a:moveTo>
                    <a:pt x="12" y="474"/>
                  </a:moveTo>
                  <a:cubicBezTo>
                    <a:pt x="3" y="467"/>
                    <a:pt x="4" y="475"/>
                    <a:pt x="2" y="436"/>
                  </a:cubicBezTo>
                  <a:cubicBezTo>
                    <a:pt x="0" y="397"/>
                    <a:pt x="2" y="281"/>
                    <a:pt x="2" y="240"/>
                  </a:cubicBezTo>
                  <a:cubicBezTo>
                    <a:pt x="2" y="199"/>
                    <a:pt x="0" y="209"/>
                    <a:pt x="2" y="192"/>
                  </a:cubicBezTo>
                  <a:cubicBezTo>
                    <a:pt x="4" y="175"/>
                    <a:pt x="5" y="155"/>
                    <a:pt x="12" y="136"/>
                  </a:cubicBezTo>
                  <a:cubicBezTo>
                    <a:pt x="19" y="117"/>
                    <a:pt x="27" y="95"/>
                    <a:pt x="42" y="76"/>
                  </a:cubicBezTo>
                  <a:cubicBezTo>
                    <a:pt x="57" y="57"/>
                    <a:pt x="75" y="35"/>
                    <a:pt x="101" y="22"/>
                  </a:cubicBezTo>
                  <a:cubicBezTo>
                    <a:pt x="127" y="9"/>
                    <a:pt x="167" y="0"/>
                    <a:pt x="198" y="0"/>
                  </a:cubicBezTo>
                  <a:cubicBezTo>
                    <a:pt x="229" y="0"/>
                    <a:pt x="261" y="9"/>
                    <a:pt x="287" y="21"/>
                  </a:cubicBezTo>
                  <a:cubicBezTo>
                    <a:pt x="313" y="33"/>
                    <a:pt x="337" y="56"/>
                    <a:pt x="353" y="73"/>
                  </a:cubicBezTo>
                  <a:cubicBezTo>
                    <a:pt x="369" y="90"/>
                    <a:pt x="374" y="107"/>
                    <a:pt x="381" y="126"/>
                  </a:cubicBezTo>
                  <a:cubicBezTo>
                    <a:pt x="388" y="145"/>
                    <a:pt x="391" y="171"/>
                    <a:pt x="393" y="190"/>
                  </a:cubicBezTo>
                  <a:cubicBezTo>
                    <a:pt x="395" y="209"/>
                    <a:pt x="393" y="198"/>
                    <a:pt x="393" y="238"/>
                  </a:cubicBezTo>
                  <a:cubicBezTo>
                    <a:pt x="393" y="278"/>
                    <a:pt x="394" y="394"/>
                    <a:pt x="393" y="433"/>
                  </a:cubicBezTo>
                  <a:cubicBezTo>
                    <a:pt x="392" y="472"/>
                    <a:pt x="394" y="465"/>
                    <a:pt x="386" y="472"/>
                  </a:cubicBezTo>
                  <a:cubicBezTo>
                    <a:pt x="378" y="479"/>
                    <a:pt x="377" y="477"/>
                    <a:pt x="345" y="478"/>
                  </a:cubicBezTo>
                  <a:cubicBezTo>
                    <a:pt x="313" y="479"/>
                    <a:pt x="240" y="478"/>
                    <a:pt x="192" y="478"/>
                  </a:cubicBezTo>
                  <a:cubicBezTo>
                    <a:pt x="144" y="478"/>
                    <a:pt x="87" y="479"/>
                    <a:pt x="57" y="478"/>
                  </a:cubicBezTo>
                  <a:cubicBezTo>
                    <a:pt x="27" y="477"/>
                    <a:pt x="21" y="482"/>
                    <a:pt x="12" y="474"/>
                  </a:cubicBez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69" name="Line 133"/>
            <p:cNvSpPr>
              <a:spLocks noChangeShapeType="1"/>
            </p:cNvSpPr>
            <p:nvPr/>
          </p:nvSpPr>
          <p:spPr bwMode="auto">
            <a:xfrm>
              <a:off x="3945" y="1497"/>
              <a:ext cx="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49670" name="Group 134"/>
          <p:cNvGrpSpPr>
            <a:grpSpLocks/>
          </p:cNvGrpSpPr>
          <p:nvPr/>
        </p:nvGrpSpPr>
        <p:grpSpPr bwMode="auto">
          <a:xfrm>
            <a:off x="2654300" y="3103563"/>
            <a:ext cx="666750" cy="1122362"/>
            <a:chOff x="1632" y="1747"/>
            <a:chExt cx="582" cy="979"/>
          </a:xfrm>
        </p:grpSpPr>
        <p:graphicFrame>
          <p:nvGraphicFramePr>
            <p:cNvPr id="449671" name="Object 135"/>
            <p:cNvGraphicFramePr>
              <a:graphicFrameLocks noChangeAspect="1"/>
            </p:cNvGraphicFramePr>
            <p:nvPr/>
          </p:nvGraphicFramePr>
          <p:xfrm>
            <a:off x="1632" y="1763"/>
            <a:ext cx="391" cy="963"/>
          </p:xfrm>
          <a:graphic>
            <a:graphicData uri="http://schemas.openxmlformats.org/presentationml/2006/ole">
              <p:oleObj spid="_x0000_s449671" name="Clip" r:id="rId4" imgW="1295640" imgH="3934080" progId="MS_ClipArt_Gallery.2">
                <p:embed/>
              </p:oleObj>
            </a:graphicData>
          </a:graphic>
        </p:graphicFrame>
        <p:sp>
          <p:nvSpPr>
            <p:cNvPr id="449672" name="Freeform 136"/>
            <p:cNvSpPr>
              <a:spLocks/>
            </p:cNvSpPr>
            <p:nvPr/>
          </p:nvSpPr>
          <p:spPr bwMode="auto">
            <a:xfrm>
              <a:off x="1849" y="1747"/>
              <a:ext cx="194" cy="3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42" y="3"/>
                </a:cxn>
                <a:cxn ang="0">
                  <a:pos x="136" y="93"/>
                </a:cxn>
                <a:cxn ang="0">
                  <a:pos x="130" y="141"/>
                </a:cxn>
                <a:cxn ang="0">
                  <a:pos x="100" y="175"/>
                </a:cxn>
                <a:cxn ang="0">
                  <a:pos x="51" y="211"/>
                </a:cxn>
                <a:cxn ang="0">
                  <a:pos x="31" y="223"/>
                </a:cxn>
                <a:cxn ang="0">
                  <a:pos x="15" y="214"/>
                </a:cxn>
                <a:cxn ang="0">
                  <a:pos x="0" y="189"/>
                </a:cxn>
                <a:cxn ang="0">
                  <a:pos x="19" y="162"/>
                </a:cxn>
                <a:cxn ang="0">
                  <a:pos x="69" y="114"/>
                </a:cxn>
                <a:cxn ang="0">
                  <a:pos x="93" y="93"/>
                </a:cxn>
                <a:cxn ang="0">
                  <a:pos x="81" y="0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73" name="Freeform 137"/>
            <p:cNvSpPr>
              <a:spLocks/>
            </p:cNvSpPr>
            <p:nvPr/>
          </p:nvSpPr>
          <p:spPr bwMode="auto">
            <a:xfrm rot="1798563">
              <a:off x="1825" y="2041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9674" name="Freeform 138"/>
            <p:cNvSpPr>
              <a:spLocks/>
            </p:cNvSpPr>
            <p:nvPr/>
          </p:nvSpPr>
          <p:spPr bwMode="auto">
            <a:xfrm>
              <a:off x="1965" y="2109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DCE-5C14-4CFB-8214-92BF40BE1442}" type="slidenum">
              <a:rPr lang="en-US"/>
              <a:pPr/>
              <a:t>19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Operations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Some sends/receives may </a:t>
            </a:r>
            <a:r>
              <a:rPr lang="en-US" b="1"/>
              <a:t>block</a:t>
            </a:r>
            <a:r>
              <a:rPr lang="en-US"/>
              <a:t> until another process acts:</a:t>
            </a:r>
          </a:p>
          <a:p>
            <a:pPr lvl="1">
              <a:lnSpc>
                <a:spcPct val="90000"/>
              </a:lnSpc>
            </a:pPr>
            <a:r>
              <a:rPr lang="en-US"/>
              <a:t>synchronous send operation </a:t>
            </a:r>
            <a:r>
              <a:rPr lang="en-US" b="1"/>
              <a:t>blocks until</a:t>
            </a:r>
            <a:r>
              <a:rPr lang="en-US"/>
              <a:t> receive is issued;</a:t>
            </a:r>
          </a:p>
          <a:p>
            <a:pPr lvl="1">
              <a:lnSpc>
                <a:spcPct val="90000"/>
              </a:lnSpc>
            </a:pPr>
            <a:r>
              <a:rPr lang="en-US"/>
              <a:t>receive operation </a:t>
            </a:r>
            <a:r>
              <a:rPr lang="en-US" b="1"/>
              <a:t>blocks until</a:t>
            </a:r>
            <a:r>
              <a:rPr lang="en-US"/>
              <a:t> message is sent.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Blocking subroutine returns only when the operation has completed.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8-CAAB-4E34-87FB-C107DA556544}" type="slidenum">
              <a:rPr lang="en-US"/>
              <a:pPr/>
              <a:t>2</a:t>
            </a:fld>
            <a:endParaRPr 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course is based on the MPI course developed by Rolf Rabenseifner at the High-Performance Computing-Center Stuttgart (HLRS), University of Stuttgart in collaboration with the EPCC Training and Education Centre, Edinburgh Parallel Computing Centre, University of Edinburgh.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A841-5105-4E70-B0E4-1CB816DDA909}" type="slidenum">
              <a:rPr lang="en-US"/>
              <a:pPr/>
              <a:t>20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en-US"/>
              <a:t>Non-Blocking Operations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Non-blocking operations return immediately and allow the sub-program to perform other work.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grpSp>
        <p:nvGrpSpPr>
          <p:cNvPr id="451590" name="Group 6"/>
          <p:cNvGrpSpPr>
            <a:grpSpLocks/>
          </p:cNvGrpSpPr>
          <p:nvPr/>
        </p:nvGrpSpPr>
        <p:grpSpPr bwMode="auto">
          <a:xfrm>
            <a:off x="3554413" y="4002088"/>
            <a:ext cx="566737" cy="365125"/>
            <a:chOff x="1680" y="1584"/>
            <a:chExt cx="672" cy="432"/>
          </a:xfrm>
        </p:grpSpPr>
        <p:sp>
          <p:nvSpPr>
            <p:cNvPr id="451591" name="AutoShape 7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592" name="AutoShape 8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593" name="AutoShape 9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1594" name="Group 10"/>
          <p:cNvGrpSpPr>
            <a:grpSpLocks/>
          </p:cNvGrpSpPr>
          <p:nvPr/>
        </p:nvGrpSpPr>
        <p:grpSpPr bwMode="auto">
          <a:xfrm>
            <a:off x="3602038" y="3698875"/>
            <a:ext cx="365125" cy="365125"/>
            <a:chOff x="1935" y="1893"/>
            <a:chExt cx="432" cy="432"/>
          </a:xfrm>
        </p:grpSpPr>
        <p:sp>
          <p:nvSpPr>
            <p:cNvPr id="451595" name="AutoShape 11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596" name="Freeform 12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1609" name="Group 25"/>
          <p:cNvGrpSpPr>
            <a:grpSpLocks/>
          </p:cNvGrpSpPr>
          <p:nvPr/>
        </p:nvGrpSpPr>
        <p:grpSpPr bwMode="auto">
          <a:xfrm>
            <a:off x="6437313" y="4002088"/>
            <a:ext cx="566737" cy="365125"/>
            <a:chOff x="1680" y="1584"/>
            <a:chExt cx="672" cy="432"/>
          </a:xfrm>
        </p:grpSpPr>
        <p:sp>
          <p:nvSpPr>
            <p:cNvPr id="451610" name="AutoShape 26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11" name="AutoShape 27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12" name="AutoShape 28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1642" name="Group 58"/>
          <p:cNvGrpSpPr>
            <a:grpSpLocks/>
          </p:cNvGrpSpPr>
          <p:nvPr/>
        </p:nvGrpSpPr>
        <p:grpSpPr bwMode="auto">
          <a:xfrm>
            <a:off x="1219200" y="3733800"/>
            <a:ext cx="1022350" cy="709613"/>
            <a:chOff x="4457" y="2360"/>
            <a:chExt cx="829" cy="575"/>
          </a:xfrm>
        </p:grpSpPr>
        <p:grpSp>
          <p:nvGrpSpPr>
            <p:cNvPr id="451638" name="Group 54"/>
            <p:cNvGrpSpPr>
              <a:grpSpLocks/>
            </p:cNvGrpSpPr>
            <p:nvPr/>
          </p:nvGrpSpPr>
          <p:grpSpPr bwMode="auto">
            <a:xfrm>
              <a:off x="4851" y="2360"/>
              <a:ext cx="435" cy="435"/>
              <a:chOff x="4851" y="2360"/>
              <a:chExt cx="435" cy="435"/>
            </a:xfrm>
          </p:grpSpPr>
          <p:sp>
            <p:nvSpPr>
              <p:cNvPr id="451636" name="Freeform 52"/>
              <p:cNvSpPr>
                <a:spLocks/>
              </p:cNvSpPr>
              <p:nvPr/>
            </p:nvSpPr>
            <p:spPr bwMode="auto">
              <a:xfrm>
                <a:off x="4851" y="2360"/>
                <a:ext cx="435" cy="435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476" y="0"/>
                  </a:cxn>
                  <a:cxn ang="0">
                    <a:pos x="523" y="8"/>
                  </a:cxn>
                  <a:cxn ang="0">
                    <a:pos x="565" y="21"/>
                  </a:cxn>
                  <a:cxn ang="0">
                    <a:pos x="570" y="88"/>
                  </a:cxn>
                  <a:cxn ang="0">
                    <a:pos x="609" y="110"/>
                  </a:cxn>
                  <a:cxn ang="0">
                    <a:pos x="654" y="137"/>
                  </a:cxn>
                  <a:cxn ang="0">
                    <a:pos x="696" y="171"/>
                  </a:cxn>
                  <a:cxn ang="0">
                    <a:pos x="767" y="146"/>
                  </a:cxn>
                  <a:cxn ang="0">
                    <a:pos x="791" y="177"/>
                  </a:cxn>
                  <a:cxn ang="0">
                    <a:pos x="814" y="213"/>
                  </a:cxn>
                  <a:cxn ang="0">
                    <a:pos x="834" y="251"/>
                  </a:cxn>
                  <a:cxn ang="0">
                    <a:pos x="786" y="312"/>
                  </a:cxn>
                  <a:cxn ang="0">
                    <a:pos x="805" y="370"/>
                  </a:cxn>
                  <a:cxn ang="0">
                    <a:pos x="811" y="415"/>
                  </a:cxn>
                  <a:cxn ang="0">
                    <a:pos x="809" y="473"/>
                  </a:cxn>
                  <a:cxn ang="0">
                    <a:pos x="870" y="502"/>
                  </a:cxn>
                  <a:cxn ang="0">
                    <a:pos x="863" y="547"/>
                  </a:cxn>
                  <a:cxn ang="0">
                    <a:pos x="852" y="589"/>
                  </a:cxn>
                  <a:cxn ang="0">
                    <a:pos x="830" y="638"/>
                  </a:cxn>
                  <a:cxn ang="0">
                    <a:pos x="762" y="632"/>
                  </a:cxn>
                  <a:cxn ang="0">
                    <a:pos x="729" y="676"/>
                  </a:cxn>
                  <a:cxn ang="0">
                    <a:pos x="693" y="713"/>
                  </a:cxn>
                  <a:cxn ang="0">
                    <a:pos x="646" y="746"/>
                  </a:cxn>
                  <a:cxn ang="0">
                    <a:pos x="659" y="818"/>
                  </a:cxn>
                  <a:cxn ang="0">
                    <a:pos x="617" y="840"/>
                  </a:cxn>
                  <a:cxn ang="0">
                    <a:pos x="570" y="856"/>
                  </a:cxn>
                  <a:cxn ang="0">
                    <a:pos x="510" y="869"/>
                  </a:cxn>
                  <a:cxn ang="0">
                    <a:pos x="477" y="814"/>
                  </a:cxn>
                  <a:cxn ang="0">
                    <a:pos x="414" y="817"/>
                  </a:cxn>
                  <a:cxn ang="0">
                    <a:pos x="363" y="807"/>
                  </a:cxn>
                  <a:cxn ang="0">
                    <a:pos x="311" y="793"/>
                  </a:cxn>
                  <a:cxn ang="0">
                    <a:pos x="255" y="839"/>
                  </a:cxn>
                  <a:cxn ang="0">
                    <a:pos x="214" y="817"/>
                  </a:cxn>
                  <a:cxn ang="0">
                    <a:pos x="175" y="792"/>
                  </a:cxn>
                  <a:cxn ang="0">
                    <a:pos x="145" y="768"/>
                  </a:cxn>
                  <a:cxn ang="0">
                    <a:pos x="169" y="699"/>
                  </a:cxn>
                  <a:cxn ang="0">
                    <a:pos x="136" y="655"/>
                  </a:cxn>
                  <a:cxn ang="0">
                    <a:pos x="105" y="605"/>
                  </a:cxn>
                  <a:cxn ang="0">
                    <a:pos x="84" y="553"/>
                  </a:cxn>
                  <a:cxn ang="0">
                    <a:pos x="9" y="547"/>
                  </a:cxn>
                  <a:cxn ang="0">
                    <a:pos x="1" y="500"/>
                  </a:cxn>
                  <a:cxn ang="0">
                    <a:pos x="0" y="464"/>
                  </a:cxn>
                  <a:cxn ang="0">
                    <a:pos x="0" y="420"/>
                  </a:cxn>
                  <a:cxn ang="0">
                    <a:pos x="70" y="398"/>
                  </a:cxn>
                  <a:cxn ang="0">
                    <a:pos x="84" y="337"/>
                  </a:cxn>
                  <a:cxn ang="0">
                    <a:pos x="98" y="290"/>
                  </a:cxn>
                  <a:cxn ang="0">
                    <a:pos x="123" y="238"/>
                  </a:cxn>
                  <a:cxn ang="0">
                    <a:pos x="87" y="171"/>
                  </a:cxn>
                  <a:cxn ang="0">
                    <a:pos x="109" y="143"/>
                  </a:cxn>
                  <a:cxn ang="0">
                    <a:pos x="141" y="113"/>
                  </a:cxn>
                  <a:cxn ang="0">
                    <a:pos x="175" y="85"/>
                  </a:cxn>
                  <a:cxn ang="0">
                    <a:pos x="255" y="115"/>
                  </a:cxn>
                  <a:cxn ang="0">
                    <a:pos x="298" y="94"/>
                  </a:cxn>
                  <a:cxn ang="0">
                    <a:pos x="341" y="80"/>
                  </a:cxn>
                  <a:cxn ang="0">
                    <a:pos x="400" y="66"/>
                  </a:cxn>
                  <a:cxn ang="0">
                    <a:pos x="428" y="0"/>
                  </a:cxn>
                </a:cxnLst>
                <a:rect l="0" t="0" r="r" b="b"/>
                <a:pathLst>
                  <a:path w="870" h="869">
                    <a:moveTo>
                      <a:pt x="428" y="0"/>
                    </a:moveTo>
                    <a:lnTo>
                      <a:pt x="476" y="0"/>
                    </a:lnTo>
                    <a:lnTo>
                      <a:pt x="523" y="8"/>
                    </a:lnTo>
                    <a:lnTo>
                      <a:pt x="565" y="21"/>
                    </a:lnTo>
                    <a:lnTo>
                      <a:pt x="570" y="88"/>
                    </a:lnTo>
                    <a:lnTo>
                      <a:pt x="609" y="110"/>
                    </a:lnTo>
                    <a:lnTo>
                      <a:pt x="654" y="137"/>
                    </a:lnTo>
                    <a:lnTo>
                      <a:pt x="696" y="171"/>
                    </a:lnTo>
                    <a:lnTo>
                      <a:pt x="767" y="146"/>
                    </a:lnTo>
                    <a:lnTo>
                      <a:pt x="791" y="177"/>
                    </a:lnTo>
                    <a:lnTo>
                      <a:pt x="814" y="213"/>
                    </a:lnTo>
                    <a:lnTo>
                      <a:pt x="834" y="251"/>
                    </a:lnTo>
                    <a:lnTo>
                      <a:pt x="786" y="312"/>
                    </a:lnTo>
                    <a:lnTo>
                      <a:pt x="805" y="370"/>
                    </a:lnTo>
                    <a:lnTo>
                      <a:pt x="811" y="415"/>
                    </a:lnTo>
                    <a:lnTo>
                      <a:pt x="809" y="473"/>
                    </a:lnTo>
                    <a:lnTo>
                      <a:pt x="870" y="502"/>
                    </a:lnTo>
                    <a:lnTo>
                      <a:pt x="863" y="547"/>
                    </a:lnTo>
                    <a:lnTo>
                      <a:pt x="852" y="589"/>
                    </a:lnTo>
                    <a:lnTo>
                      <a:pt x="830" y="638"/>
                    </a:lnTo>
                    <a:lnTo>
                      <a:pt x="762" y="632"/>
                    </a:lnTo>
                    <a:lnTo>
                      <a:pt x="729" y="676"/>
                    </a:lnTo>
                    <a:lnTo>
                      <a:pt x="693" y="713"/>
                    </a:lnTo>
                    <a:lnTo>
                      <a:pt x="646" y="746"/>
                    </a:lnTo>
                    <a:lnTo>
                      <a:pt x="659" y="818"/>
                    </a:lnTo>
                    <a:lnTo>
                      <a:pt x="617" y="840"/>
                    </a:lnTo>
                    <a:lnTo>
                      <a:pt x="570" y="856"/>
                    </a:lnTo>
                    <a:lnTo>
                      <a:pt x="510" y="869"/>
                    </a:lnTo>
                    <a:lnTo>
                      <a:pt x="477" y="814"/>
                    </a:lnTo>
                    <a:lnTo>
                      <a:pt x="414" y="817"/>
                    </a:lnTo>
                    <a:lnTo>
                      <a:pt x="363" y="807"/>
                    </a:lnTo>
                    <a:lnTo>
                      <a:pt x="311" y="793"/>
                    </a:lnTo>
                    <a:lnTo>
                      <a:pt x="255" y="839"/>
                    </a:lnTo>
                    <a:lnTo>
                      <a:pt x="214" y="817"/>
                    </a:lnTo>
                    <a:lnTo>
                      <a:pt x="175" y="792"/>
                    </a:lnTo>
                    <a:lnTo>
                      <a:pt x="145" y="768"/>
                    </a:lnTo>
                    <a:lnTo>
                      <a:pt x="169" y="699"/>
                    </a:lnTo>
                    <a:lnTo>
                      <a:pt x="136" y="655"/>
                    </a:lnTo>
                    <a:lnTo>
                      <a:pt x="105" y="605"/>
                    </a:lnTo>
                    <a:lnTo>
                      <a:pt x="84" y="553"/>
                    </a:lnTo>
                    <a:lnTo>
                      <a:pt x="9" y="547"/>
                    </a:lnTo>
                    <a:lnTo>
                      <a:pt x="1" y="500"/>
                    </a:lnTo>
                    <a:lnTo>
                      <a:pt x="0" y="464"/>
                    </a:lnTo>
                    <a:lnTo>
                      <a:pt x="0" y="420"/>
                    </a:lnTo>
                    <a:lnTo>
                      <a:pt x="70" y="398"/>
                    </a:lnTo>
                    <a:lnTo>
                      <a:pt x="84" y="337"/>
                    </a:lnTo>
                    <a:lnTo>
                      <a:pt x="98" y="290"/>
                    </a:lnTo>
                    <a:lnTo>
                      <a:pt x="123" y="238"/>
                    </a:lnTo>
                    <a:lnTo>
                      <a:pt x="87" y="171"/>
                    </a:lnTo>
                    <a:lnTo>
                      <a:pt x="109" y="143"/>
                    </a:lnTo>
                    <a:lnTo>
                      <a:pt x="141" y="113"/>
                    </a:lnTo>
                    <a:lnTo>
                      <a:pt x="175" y="85"/>
                    </a:lnTo>
                    <a:lnTo>
                      <a:pt x="255" y="115"/>
                    </a:lnTo>
                    <a:lnTo>
                      <a:pt x="298" y="94"/>
                    </a:lnTo>
                    <a:lnTo>
                      <a:pt x="341" y="80"/>
                    </a:lnTo>
                    <a:lnTo>
                      <a:pt x="400" y="66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37" name="Oval 53"/>
              <p:cNvSpPr>
                <a:spLocks noChangeArrowheads="1"/>
              </p:cNvSpPr>
              <p:nvPr/>
            </p:nvSpPr>
            <p:spPr bwMode="auto">
              <a:xfrm>
                <a:off x="4987" y="2495"/>
                <a:ext cx="168" cy="1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641" name="Group 57"/>
            <p:cNvGrpSpPr>
              <a:grpSpLocks/>
            </p:cNvGrpSpPr>
            <p:nvPr/>
          </p:nvGrpSpPr>
          <p:grpSpPr bwMode="auto">
            <a:xfrm>
              <a:off x="4457" y="2501"/>
              <a:ext cx="435" cy="434"/>
              <a:chOff x="4457" y="2501"/>
              <a:chExt cx="435" cy="434"/>
            </a:xfrm>
          </p:grpSpPr>
          <p:sp>
            <p:nvSpPr>
              <p:cNvPr id="451639" name="Freeform 55"/>
              <p:cNvSpPr>
                <a:spLocks/>
              </p:cNvSpPr>
              <p:nvPr/>
            </p:nvSpPr>
            <p:spPr bwMode="auto">
              <a:xfrm>
                <a:off x="4457" y="2501"/>
                <a:ext cx="435" cy="434"/>
              </a:xfrm>
              <a:custGeom>
                <a:avLst/>
                <a:gdLst/>
                <a:ahLst/>
                <a:cxnLst>
                  <a:cxn ang="0">
                    <a:pos x="443" y="867"/>
                  </a:cxn>
                  <a:cxn ang="0">
                    <a:pos x="396" y="867"/>
                  </a:cxn>
                  <a:cxn ang="0">
                    <a:pos x="349" y="860"/>
                  </a:cxn>
                  <a:cxn ang="0">
                    <a:pos x="307" y="847"/>
                  </a:cxn>
                  <a:cxn ang="0">
                    <a:pos x="302" y="780"/>
                  </a:cxn>
                  <a:cxn ang="0">
                    <a:pos x="263" y="758"/>
                  </a:cxn>
                  <a:cxn ang="0">
                    <a:pos x="217" y="731"/>
                  </a:cxn>
                  <a:cxn ang="0">
                    <a:pos x="175" y="698"/>
                  </a:cxn>
                  <a:cxn ang="0">
                    <a:pos x="104" y="722"/>
                  </a:cxn>
                  <a:cxn ang="0">
                    <a:pos x="81" y="692"/>
                  </a:cxn>
                  <a:cxn ang="0">
                    <a:pos x="56" y="656"/>
                  </a:cxn>
                  <a:cxn ang="0">
                    <a:pos x="36" y="618"/>
                  </a:cxn>
                  <a:cxn ang="0">
                    <a:pos x="86" y="557"/>
                  </a:cxn>
                  <a:cxn ang="0">
                    <a:pos x="66" y="499"/>
                  </a:cxn>
                  <a:cxn ang="0">
                    <a:pos x="60" y="453"/>
                  </a:cxn>
                  <a:cxn ang="0">
                    <a:pos x="61" y="395"/>
                  </a:cxn>
                  <a:cxn ang="0">
                    <a:pos x="0" y="367"/>
                  </a:cxn>
                  <a:cxn ang="0">
                    <a:pos x="8" y="322"/>
                  </a:cxn>
                  <a:cxn ang="0">
                    <a:pos x="19" y="279"/>
                  </a:cxn>
                  <a:cxn ang="0">
                    <a:pos x="41" y="231"/>
                  </a:cxn>
                  <a:cxn ang="0">
                    <a:pos x="109" y="237"/>
                  </a:cxn>
                  <a:cxn ang="0">
                    <a:pos x="142" y="193"/>
                  </a:cxn>
                  <a:cxn ang="0">
                    <a:pos x="178" y="155"/>
                  </a:cxn>
                  <a:cxn ang="0">
                    <a:pos x="225" y="122"/>
                  </a:cxn>
                  <a:cxn ang="0">
                    <a:pos x="213" y="50"/>
                  </a:cxn>
                  <a:cxn ang="0">
                    <a:pos x="255" y="28"/>
                  </a:cxn>
                  <a:cxn ang="0">
                    <a:pos x="302" y="13"/>
                  </a:cxn>
                  <a:cxn ang="0">
                    <a:pos x="361" y="0"/>
                  </a:cxn>
                  <a:cxn ang="0">
                    <a:pos x="394" y="55"/>
                  </a:cxn>
                  <a:cxn ang="0">
                    <a:pos x="457" y="52"/>
                  </a:cxn>
                  <a:cxn ang="0">
                    <a:pos x="509" y="61"/>
                  </a:cxn>
                  <a:cxn ang="0">
                    <a:pos x="560" y="75"/>
                  </a:cxn>
                  <a:cxn ang="0">
                    <a:pos x="617" y="30"/>
                  </a:cxn>
                  <a:cxn ang="0">
                    <a:pos x="658" y="52"/>
                  </a:cxn>
                  <a:cxn ang="0">
                    <a:pos x="695" y="77"/>
                  </a:cxn>
                  <a:cxn ang="0">
                    <a:pos x="725" y="100"/>
                  </a:cxn>
                  <a:cxn ang="0">
                    <a:pos x="701" y="169"/>
                  </a:cxn>
                  <a:cxn ang="0">
                    <a:pos x="734" y="213"/>
                  </a:cxn>
                  <a:cxn ang="0">
                    <a:pos x="766" y="264"/>
                  </a:cxn>
                  <a:cxn ang="0">
                    <a:pos x="786" y="315"/>
                  </a:cxn>
                  <a:cxn ang="0">
                    <a:pos x="861" y="322"/>
                  </a:cxn>
                  <a:cxn ang="0">
                    <a:pos x="869" y="369"/>
                  </a:cxn>
                  <a:cxn ang="0">
                    <a:pos x="871" y="405"/>
                  </a:cxn>
                  <a:cxn ang="0">
                    <a:pos x="871" y="449"/>
                  </a:cxn>
                  <a:cxn ang="0">
                    <a:pos x="800" y="471"/>
                  </a:cxn>
                  <a:cxn ang="0">
                    <a:pos x="786" y="532"/>
                  </a:cxn>
                  <a:cxn ang="0">
                    <a:pos x="772" y="579"/>
                  </a:cxn>
                  <a:cxn ang="0">
                    <a:pos x="747" y="631"/>
                  </a:cxn>
                  <a:cxn ang="0">
                    <a:pos x="783" y="698"/>
                  </a:cxn>
                  <a:cxn ang="0">
                    <a:pos x="761" y="725"/>
                  </a:cxn>
                  <a:cxn ang="0">
                    <a:pos x="730" y="754"/>
                  </a:cxn>
                  <a:cxn ang="0">
                    <a:pos x="695" y="783"/>
                  </a:cxn>
                  <a:cxn ang="0">
                    <a:pos x="617" y="753"/>
                  </a:cxn>
                  <a:cxn ang="0">
                    <a:pos x="573" y="773"/>
                  </a:cxn>
                  <a:cxn ang="0">
                    <a:pos x="531" y="787"/>
                  </a:cxn>
                  <a:cxn ang="0">
                    <a:pos x="471" y="802"/>
                  </a:cxn>
                  <a:cxn ang="0">
                    <a:pos x="443" y="867"/>
                  </a:cxn>
                </a:cxnLst>
                <a:rect l="0" t="0" r="r" b="b"/>
                <a:pathLst>
                  <a:path w="871" h="867">
                    <a:moveTo>
                      <a:pt x="443" y="867"/>
                    </a:moveTo>
                    <a:lnTo>
                      <a:pt x="396" y="867"/>
                    </a:lnTo>
                    <a:lnTo>
                      <a:pt x="349" y="860"/>
                    </a:lnTo>
                    <a:lnTo>
                      <a:pt x="307" y="847"/>
                    </a:lnTo>
                    <a:lnTo>
                      <a:pt x="302" y="780"/>
                    </a:lnTo>
                    <a:lnTo>
                      <a:pt x="263" y="758"/>
                    </a:lnTo>
                    <a:lnTo>
                      <a:pt x="217" y="731"/>
                    </a:lnTo>
                    <a:lnTo>
                      <a:pt x="175" y="698"/>
                    </a:lnTo>
                    <a:lnTo>
                      <a:pt x="104" y="722"/>
                    </a:lnTo>
                    <a:lnTo>
                      <a:pt x="81" y="692"/>
                    </a:lnTo>
                    <a:lnTo>
                      <a:pt x="56" y="656"/>
                    </a:lnTo>
                    <a:lnTo>
                      <a:pt x="36" y="618"/>
                    </a:lnTo>
                    <a:lnTo>
                      <a:pt x="86" y="557"/>
                    </a:lnTo>
                    <a:lnTo>
                      <a:pt x="66" y="499"/>
                    </a:lnTo>
                    <a:lnTo>
                      <a:pt x="60" y="453"/>
                    </a:lnTo>
                    <a:lnTo>
                      <a:pt x="61" y="395"/>
                    </a:lnTo>
                    <a:lnTo>
                      <a:pt x="0" y="367"/>
                    </a:lnTo>
                    <a:lnTo>
                      <a:pt x="8" y="322"/>
                    </a:lnTo>
                    <a:lnTo>
                      <a:pt x="19" y="279"/>
                    </a:lnTo>
                    <a:lnTo>
                      <a:pt x="41" y="231"/>
                    </a:lnTo>
                    <a:lnTo>
                      <a:pt x="109" y="237"/>
                    </a:lnTo>
                    <a:lnTo>
                      <a:pt x="142" y="193"/>
                    </a:lnTo>
                    <a:lnTo>
                      <a:pt x="178" y="155"/>
                    </a:lnTo>
                    <a:lnTo>
                      <a:pt x="225" y="122"/>
                    </a:lnTo>
                    <a:lnTo>
                      <a:pt x="213" y="50"/>
                    </a:lnTo>
                    <a:lnTo>
                      <a:pt x="255" y="28"/>
                    </a:lnTo>
                    <a:lnTo>
                      <a:pt x="302" y="13"/>
                    </a:lnTo>
                    <a:lnTo>
                      <a:pt x="361" y="0"/>
                    </a:lnTo>
                    <a:lnTo>
                      <a:pt x="394" y="55"/>
                    </a:lnTo>
                    <a:lnTo>
                      <a:pt x="457" y="52"/>
                    </a:lnTo>
                    <a:lnTo>
                      <a:pt x="509" y="61"/>
                    </a:lnTo>
                    <a:lnTo>
                      <a:pt x="560" y="75"/>
                    </a:lnTo>
                    <a:lnTo>
                      <a:pt x="617" y="30"/>
                    </a:lnTo>
                    <a:lnTo>
                      <a:pt x="658" y="52"/>
                    </a:lnTo>
                    <a:lnTo>
                      <a:pt x="695" y="77"/>
                    </a:lnTo>
                    <a:lnTo>
                      <a:pt x="725" y="100"/>
                    </a:lnTo>
                    <a:lnTo>
                      <a:pt x="701" y="169"/>
                    </a:lnTo>
                    <a:lnTo>
                      <a:pt x="734" y="213"/>
                    </a:lnTo>
                    <a:lnTo>
                      <a:pt x="766" y="264"/>
                    </a:lnTo>
                    <a:lnTo>
                      <a:pt x="786" y="315"/>
                    </a:lnTo>
                    <a:lnTo>
                      <a:pt x="861" y="322"/>
                    </a:lnTo>
                    <a:lnTo>
                      <a:pt x="869" y="369"/>
                    </a:lnTo>
                    <a:lnTo>
                      <a:pt x="871" y="405"/>
                    </a:lnTo>
                    <a:lnTo>
                      <a:pt x="871" y="449"/>
                    </a:lnTo>
                    <a:lnTo>
                      <a:pt x="800" y="471"/>
                    </a:lnTo>
                    <a:lnTo>
                      <a:pt x="786" y="532"/>
                    </a:lnTo>
                    <a:lnTo>
                      <a:pt x="772" y="579"/>
                    </a:lnTo>
                    <a:lnTo>
                      <a:pt x="747" y="631"/>
                    </a:lnTo>
                    <a:lnTo>
                      <a:pt x="783" y="698"/>
                    </a:lnTo>
                    <a:lnTo>
                      <a:pt x="761" y="725"/>
                    </a:lnTo>
                    <a:lnTo>
                      <a:pt x="730" y="754"/>
                    </a:lnTo>
                    <a:lnTo>
                      <a:pt x="695" y="783"/>
                    </a:lnTo>
                    <a:lnTo>
                      <a:pt x="617" y="753"/>
                    </a:lnTo>
                    <a:lnTo>
                      <a:pt x="573" y="773"/>
                    </a:lnTo>
                    <a:lnTo>
                      <a:pt x="531" y="787"/>
                    </a:lnTo>
                    <a:lnTo>
                      <a:pt x="471" y="802"/>
                    </a:lnTo>
                    <a:lnTo>
                      <a:pt x="443" y="867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40" name="Oval 56"/>
              <p:cNvSpPr>
                <a:spLocks noChangeArrowheads="1"/>
              </p:cNvSpPr>
              <p:nvPr/>
            </p:nvSpPr>
            <p:spPr bwMode="auto">
              <a:xfrm>
                <a:off x="4594" y="2637"/>
                <a:ext cx="168" cy="1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601" name="Group 17"/>
          <p:cNvGrpSpPr>
            <a:grpSpLocks/>
          </p:cNvGrpSpPr>
          <p:nvPr/>
        </p:nvGrpSpPr>
        <p:grpSpPr bwMode="auto">
          <a:xfrm>
            <a:off x="3554413" y="6084888"/>
            <a:ext cx="566737" cy="365125"/>
            <a:chOff x="1680" y="1584"/>
            <a:chExt cx="672" cy="432"/>
          </a:xfrm>
        </p:grpSpPr>
        <p:sp>
          <p:nvSpPr>
            <p:cNvPr id="451602" name="AutoShape 18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03" name="AutoShape 19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04" name="AutoShape 20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51606" name="AutoShape 22"/>
          <p:cNvSpPr>
            <a:spLocks noChangeArrowheads="1"/>
          </p:cNvSpPr>
          <p:nvPr/>
        </p:nvSpPr>
        <p:spPr bwMode="auto">
          <a:xfrm flipH="1">
            <a:off x="3768725" y="6345238"/>
            <a:ext cx="365125" cy="365125"/>
          </a:xfrm>
          <a:prstGeom prst="parallelogram">
            <a:avLst>
              <a:gd name="adj" fmla="val 1921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800" b="0">
                <a:solidFill>
                  <a:schemeClr val="tx1"/>
                </a:solidFill>
                <a:latin typeface="Arial" charset="0"/>
              </a:rPr>
              <a:t>ok</a:t>
            </a:r>
          </a:p>
        </p:txBody>
      </p:sp>
      <p:graphicFrame>
        <p:nvGraphicFramePr>
          <p:cNvPr id="451608" name="Object 24"/>
          <p:cNvGraphicFramePr>
            <a:graphicFrameLocks noChangeAspect="1"/>
          </p:cNvGraphicFramePr>
          <p:nvPr/>
        </p:nvGraphicFramePr>
        <p:xfrm>
          <a:off x="2854325" y="5422900"/>
          <a:ext cx="568325" cy="1219200"/>
        </p:xfrm>
        <a:graphic>
          <a:graphicData uri="http://schemas.openxmlformats.org/presentationml/2006/ole">
            <p:oleObj spid="_x0000_s451608" name="Clip" r:id="rId3" imgW="1857600" imgH="3995640" progId="MS_ClipArt_Gallery.2">
              <p:embed/>
            </p:oleObj>
          </a:graphicData>
        </a:graphic>
      </p:graphicFrame>
      <p:grpSp>
        <p:nvGrpSpPr>
          <p:cNvPr id="451620" name="Group 36"/>
          <p:cNvGrpSpPr>
            <a:grpSpLocks/>
          </p:cNvGrpSpPr>
          <p:nvPr/>
        </p:nvGrpSpPr>
        <p:grpSpPr bwMode="auto">
          <a:xfrm>
            <a:off x="6437313" y="6084888"/>
            <a:ext cx="566737" cy="365125"/>
            <a:chOff x="1680" y="1584"/>
            <a:chExt cx="672" cy="432"/>
          </a:xfrm>
        </p:grpSpPr>
        <p:sp>
          <p:nvSpPr>
            <p:cNvPr id="451621" name="AutoShape 37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22" name="AutoShape 38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23" name="AutoShape 39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1624" name="Group 40"/>
          <p:cNvGrpSpPr>
            <a:grpSpLocks/>
          </p:cNvGrpSpPr>
          <p:nvPr/>
        </p:nvGrpSpPr>
        <p:grpSpPr bwMode="auto">
          <a:xfrm>
            <a:off x="6651625" y="6345238"/>
            <a:ext cx="365125" cy="365125"/>
            <a:chOff x="1935" y="1893"/>
            <a:chExt cx="432" cy="432"/>
          </a:xfrm>
        </p:grpSpPr>
        <p:sp>
          <p:nvSpPr>
            <p:cNvPr id="451625" name="AutoShape 41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26" name="Freeform 42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51630" name="Rectangle 46"/>
          <p:cNvSpPr>
            <a:spLocks noChangeArrowheads="1"/>
          </p:cNvSpPr>
          <p:nvPr/>
        </p:nvSpPr>
        <p:spPr bwMode="auto">
          <a:xfrm>
            <a:off x="3135313" y="537210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51631" name="AutoShape 47"/>
          <p:cNvSpPr>
            <a:spLocks noChangeArrowheads="1"/>
          </p:cNvSpPr>
          <p:nvPr/>
        </p:nvSpPr>
        <p:spPr bwMode="auto">
          <a:xfrm>
            <a:off x="3960813" y="5715000"/>
            <a:ext cx="1181100" cy="355600"/>
          </a:xfrm>
          <a:prstGeom prst="wedgeEllipseCallout">
            <a:avLst>
              <a:gd name="adj1" fmla="val -43954"/>
              <a:gd name="adj2" fmla="val 75894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/>
          <a:lstStyle/>
          <a:p>
            <a:r>
              <a:rPr lang="en-US" sz="2000" i="1">
                <a:solidFill>
                  <a:schemeClr val="tx1"/>
                </a:solidFill>
                <a:latin typeface="Arial" charset="0"/>
              </a:rPr>
              <a:t>beep</a:t>
            </a:r>
          </a:p>
        </p:txBody>
      </p:sp>
      <p:sp>
        <p:nvSpPr>
          <p:cNvPr id="451632" name="Freeform 48"/>
          <p:cNvSpPr>
            <a:spLocks/>
          </p:cNvSpPr>
          <p:nvPr/>
        </p:nvSpPr>
        <p:spPr bwMode="auto">
          <a:xfrm>
            <a:off x="4318000" y="6088063"/>
            <a:ext cx="1881188" cy="279400"/>
          </a:xfrm>
          <a:custGeom>
            <a:avLst/>
            <a:gdLst/>
            <a:ahLst/>
            <a:cxnLst>
              <a:cxn ang="0">
                <a:pos x="1178" y="0"/>
              </a:cxn>
              <a:cxn ang="0">
                <a:pos x="429" y="56"/>
              </a:cxn>
              <a:cxn ang="0">
                <a:pos x="623" y="104"/>
              </a:cxn>
              <a:cxn ang="0">
                <a:pos x="146" y="119"/>
              </a:cxn>
              <a:cxn ang="0">
                <a:pos x="224" y="68"/>
              </a:cxn>
              <a:cxn ang="0">
                <a:pos x="0" y="134"/>
              </a:cxn>
              <a:cxn ang="0">
                <a:pos x="221" y="176"/>
              </a:cxn>
              <a:cxn ang="0">
                <a:pos x="144" y="135"/>
              </a:cxn>
              <a:cxn ang="0">
                <a:pos x="786" y="123"/>
              </a:cxn>
              <a:cxn ang="0">
                <a:pos x="530" y="65"/>
              </a:cxn>
              <a:cxn ang="0">
                <a:pos x="1185" y="49"/>
              </a:cxn>
              <a:cxn ang="0">
                <a:pos x="1130" y="27"/>
              </a:cxn>
              <a:cxn ang="0">
                <a:pos x="1178" y="0"/>
              </a:cxn>
            </a:cxnLst>
            <a:rect l="0" t="0" r="r" b="b"/>
            <a:pathLst>
              <a:path w="1185" h="176">
                <a:moveTo>
                  <a:pt x="1178" y="0"/>
                </a:moveTo>
                <a:lnTo>
                  <a:pt x="429" y="56"/>
                </a:lnTo>
                <a:lnTo>
                  <a:pt x="623" y="104"/>
                </a:lnTo>
                <a:lnTo>
                  <a:pt x="146" y="119"/>
                </a:lnTo>
                <a:lnTo>
                  <a:pt x="224" y="68"/>
                </a:lnTo>
                <a:lnTo>
                  <a:pt x="0" y="134"/>
                </a:lnTo>
                <a:lnTo>
                  <a:pt x="221" y="176"/>
                </a:lnTo>
                <a:lnTo>
                  <a:pt x="144" y="135"/>
                </a:lnTo>
                <a:lnTo>
                  <a:pt x="786" y="123"/>
                </a:lnTo>
                <a:lnTo>
                  <a:pt x="530" y="65"/>
                </a:lnTo>
                <a:lnTo>
                  <a:pt x="1185" y="49"/>
                </a:lnTo>
                <a:lnTo>
                  <a:pt x="1130" y="27"/>
                </a:lnTo>
                <a:lnTo>
                  <a:pt x="1178" y="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451650" name="Group 66"/>
          <p:cNvGrpSpPr>
            <a:grpSpLocks/>
          </p:cNvGrpSpPr>
          <p:nvPr/>
        </p:nvGrpSpPr>
        <p:grpSpPr bwMode="auto">
          <a:xfrm>
            <a:off x="1219200" y="5778500"/>
            <a:ext cx="1022350" cy="709613"/>
            <a:chOff x="4457" y="2360"/>
            <a:chExt cx="829" cy="575"/>
          </a:xfrm>
        </p:grpSpPr>
        <p:grpSp>
          <p:nvGrpSpPr>
            <p:cNvPr id="451651" name="Group 67"/>
            <p:cNvGrpSpPr>
              <a:grpSpLocks/>
            </p:cNvGrpSpPr>
            <p:nvPr/>
          </p:nvGrpSpPr>
          <p:grpSpPr bwMode="auto">
            <a:xfrm>
              <a:off x="4851" y="2360"/>
              <a:ext cx="435" cy="435"/>
              <a:chOff x="4851" y="2360"/>
              <a:chExt cx="435" cy="435"/>
            </a:xfrm>
          </p:grpSpPr>
          <p:sp>
            <p:nvSpPr>
              <p:cNvPr id="451652" name="Freeform 68"/>
              <p:cNvSpPr>
                <a:spLocks/>
              </p:cNvSpPr>
              <p:nvPr/>
            </p:nvSpPr>
            <p:spPr bwMode="auto">
              <a:xfrm>
                <a:off x="4851" y="2360"/>
                <a:ext cx="435" cy="435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476" y="0"/>
                  </a:cxn>
                  <a:cxn ang="0">
                    <a:pos x="523" y="8"/>
                  </a:cxn>
                  <a:cxn ang="0">
                    <a:pos x="565" y="21"/>
                  </a:cxn>
                  <a:cxn ang="0">
                    <a:pos x="570" y="88"/>
                  </a:cxn>
                  <a:cxn ang="0">
                    <a:pos x="609" y="110"/>
                  </a:cxn>
                  <a:cxn ang="0">
                    <a:pos x="654" y="137"/>
                  </a:cxn>
                  <a:cxn ang="0">
                    <a:pos x="696" y="171"/>
                  </a:cxn>
                  <a:cxn ang="0">
                    <a:pos x="767" y="146"/>
                  </a:cxn>
                  <a:cxn ang="0">
                    <a:pos x="791" y="177"/>
                  </a:cxn>
                  <a:cxn ang="0">
                    <a:pos x="814" y="213"/>
                  </a:cxn>
                  <a:cxn ang="0">
                    <a:pos x="834" y="251"/>
                  </a:cxn>
                  <a:cxn ang="0">
                    <a:pos x="786" y="312"/>
                  </a:cxn>
                  <a:cxn ang="0">
                    <a:pos x="805" y="370"/>
                  </a:cxn>
                  <a:cxn ang="0">
                    <a:pos x="811" y="415"/>
                  </a:cxn>
                  <a:cxn ang="0">
                    <a:pos x="809" y="473"/>
                  </a:cxn>
                  <a:cxn ang="0">
                    <a:pos x="870" y="502"/>
                  </a:cxn>
                  <a:cxn ang="0">
                    <a:pos x="863" y="547"/>
                  </a:cxn>
                  <a:cxn ang="0">
                    <a:pos x="852" y="589"/>
                  </a:cxn>
                  <a:cxn ang="0">
                    <a:pos x="830" y="638"/>
                  </a:cxn>
                  <a:cxn ang="0">
                    <a:pos x="762" y="632"/>
                  </a:cxn>
                  <a:cxn ang="0">
                    <a:pos x="729" y="676"/>
                  </a:cxn>
                  <a:cxn ang="0">
                    <a:pos x="693" y="713"/>
                  </a:cxn>
                  <a:cxn ang="0">
                    <a:pos x="646" y="746"/>
                  </a:cxn>
                  <a:cxn ang="0">
                    <a:pos x="659" y="818"/>
                  </a:cxn>
                  <a:cxn ang="0">
                    <a:pos x="617" y="840"/>
                  </a:cxn>
                  <a:cxn ang="0">
                    <a:pos x="570" y="856"/>
                  </a:cxn>
                  <a:cxn ang="0">
                    <a:pos x="510" y="869"/>
                  </a:cxn>
                  <a:cxn ang="0">
                    <a:pos x="477" y="814"/>
                  </a:cxn>
                  <a:cxn ang="0">
                    <a:pos x="414" y="817"/>
                  </a:cxn>
                  <a:cxn ang="0">
                    <a:pos x="363" y="807"/>
                  </a:cxn>
                  <a:cxn ang="0">
                    <a:pos x="311" y="793"/>
                  </a:cxn>
                  <a:cxn ang="0">
                    <a:pos x="255" y="839"/>
                  </a:cxn>
                  <a:cxn ang="0">
                    <a:pos x="214" y="817"/>
                  </a:cxn>
                  <a:cxn ang="0">
                    <a:pos x="175" y="792"/>
                  </a:cxn>
                  <a:cxn ang="0">
                    <a:pos x="145" y="768"/>
                  </a:cxn>
                  <a:cxn ang="0">
                    <a:pos x="169" y="699"/>
                  </a:cxn>
                  <a:cxn ang="0">
                    <a:pos x="136" y="655"/>
                  </a:cxn>
                  <a:cxn ang="0">
                    <a:pos x="105" y="605"/>
                  </a:cxn>
                  <a:cxn ang="0">
                    <a:pos x="84" y="553"/>
                  </a:cxn>
                  <a:cxn ang="0">
                    <a:pos x="9" y="547"/>
                  </a:cxn>
                  <a:cxn ang="0">
                    <a:pos x="1" y="500"/>
                  </a:cxn>
                  <a:cxn ang="0">
                    <a:pos x="0" y="464"/>
                  </a:cxn>
                  <a:cxn ang="0">
                    <a:pos x="0" y="420"/>
                  </a:cxn>
                  <a:cxn ang="0">
                    <a:pos x="70" y="398"/>
                  </a:cxn>
                  <a:cxn ang="0">
                    <a:pos x="84" y="337"/>
                  </a:cxn>
                  <a:cxn ang="0">
                    <a:pos x="98" y="290"/>
                  </a:cxn>
                  <a:cxn ang="0">
                    <a:pos x="123" y="238"/>
                  </a:cxn>
                  <a:cxn ang="0">
                    <a:pos x="87" y="171"/>
                  </a:cxn>
                  <a:cxn ang="0">
                    <a:pos x="109" y="143"/>
                  </a:cxn>
                  <a:cxn ang="0">
                    <a:pos x="141" y="113"/>
                  </a:cxn>
                  <a:cxn ang="0">
                    <a:pos x="175" y="85"/>
                  </a:cxn>
                  <a:cxn ang="0">
                    <a:pos x="255" y="115"/>
                  </a:cxn>
                  <a:cxn ang="0">
                    <a:pos x="298" y="94"/>
                  </a:cxn>
                  <a:cxn ang="0">
                    <a:pos x="341" y="80"/>
                  </a:cxn>
                  <a:cxn ang="0">
                    <a:pos x="400" y="66"/>
                  </a:cxn>
                  <a:cxn ang="0">
                    <a:pos x="428" y="0"/>
                  </a:cxn>
                </a:cxnLst>
                <a:rect l="0" t="0" r="r" b="b"/>
                <a:pathLst>
                  <a:path w="870" h="869">
                    <a:moveTo>
                      <a:pt x="428" y="0"/>
                    </a:moveTo>
                    <a:lnTo>
                      <a:pt x="476" y="0"/>
                    </a:lnTo>
                    <a:lnTo>
                      <a:pt x="523" y="8"/>
                    </a:lnTo>
                    <a:lnTo>
                      <a:pt x="565" y="21"/>
                    </a:lnTo>
                    <a:lnTo>
                      <a:pt x="570" y="88"/>
                    </a:lnTo>
                    <a:lnTo>
                      <a:pt x="609" y="110"/>
                    </a:lnTo>
                    <a:lnTo>
                      <a:pt x="654" y="137"/>
                    </a:lnTo>
                    <a:lnTo>
                      <a:pt x="696" y="171"/>
                    </a:lnTo>
                    <a:lnTo>
                      <a:pt x="767" y="146"/>
                    </a:lnTo>
                    <a:lnTo>
                      <a:pt x="791" y="177"/>
                    </a:lnTo>
                    <a:lnTo>
                      <a:pt x="814" y="213"/>
                    </a:lnTo>
                    <a:lnTo>
                      <a:pt x="834" y="251"/>
                    </a:lnTo>
                    <a:lnTo>
                      <a:pt x="786" y="312"/>
                    </a:lnTo>
                    <a:lnTo>
                      <a:pt x="805" y="370"/>
                    </a:lnTo>
                    <a:lnTo>
                      <a:pt x="811" y="415"/>
                    </a:lnTo>
                    <a:lnTo>
                      <a:pt x="809" y="473"/>
                    </a:lnTo>
                    <a:lnTo>
                      <a:pt x="870" y="502"/>
                    </a:lnTo>
                    <a:lnTo>
                      <a:pt x="863" y="547"/>
                    </a:lnTo>
                    <a:lnTo>
                      <a:pt x="852" y="589"/>
                    </a:lnTo>
                    <a:lnTo>
                      <a:pt x="830" y="638"/>
                    </a:lnTo>
                    <a:lnTo>
                      <a:pt x="762" y="632"/>
                    </a:lnTo>
                    <a:lnTo>
                      <a:pt x="729" y="676"/>
                    </a:lnTo>
                    <a:lnTo>
                      <a:pt x="693" y="713"/>
                    </a:lnTo>
                    <a:lnTo>
                      <a:pt x="646" y="746"/>
                    </a:lnTo>
                    <a:lnTo>
                      <a:pt x="659" y="818"/>
                    </a:lnTo>
                    <a:lnTo>
                      <a:pt x="617" y="840"/>
                    </a:lnTo>
                    <a:lnTo>
                      <a:pt x="570" y="856"/>
                    </a:lnTo>
                    <a:lnTo>
                      <a:pt x="510" y="869"/>
                    </a:lnTo>
                    <a:lnTo>
                      <a:pt x="477" y="814"/>
                    </a:lnTo>
                    <a:lnTo>
                      <a:pt x="414" y="817"/>
                    </a:lnTo>
                    <a:lnTo>
                      <a:pt x="363" y="807"/>
                    </a:lnTo>
                    <a:lnTo>
                      <a:pt x="311" y="793"/>
                    </a:lnTo>
                    <a:lnTo>
                      <a:pt x="255" y="839"/>
                    </a:lnTo>
                    <a:lnTo>
                      <a:pt x="214" y="817"/>
                    </a:lnTo>
                    <a:lnTo>
                      <a:pt x="175" y="792"/>
                    </a:lnTo>
                    <a:lnTo>
                      <a:pt x="145" y="768"/>
                    </a:lnTo>
                    <a:lnTo>
                      <a:pt x="169" y="699"/>
                    </a:lnTo>
                    <a:lnTo>
                      <a:pt x="136" y="655"/>
                    </a:lnTo>
                    <a:lnTo>
                      <a:pt x="105" y="605"/>
                    </a:lnTo>
                    <a:lnTo>
                      <a:pt x="84" y="553"/>
                    </a:lnTo>
                    <a:lnTo>
                      <a:pt x="9" y="547"/>
                    </a:lnTo>
                    <a:lnTo>
                      <a:pt x="1" y="500"/>
                    </a:lnTo>
                    <a:lnTo>
                      <a:pt x="0" y="464"/>
                    </a:lnTo>
                    <a:lnTo>
                      <a:pt x="0" y="420"/>
                    </a:lnTo>
                    <a:lnTo>
                      <a:pt x="70" y="398"/>
                    </a:lnTo>
                    <a:lnTo>
                      <a:pt x="84" y="337"/>
                    </a:lnTo>
                    <a:lnTo>
                      <a:pt x="98" y="290"/>
                    </a:lnTo>
                    <a:lnTo>
                      <a:pt x="123" y="238"/>
                    </a:lnTo>
                    <a:lnTo>
                      <a:pt x="87" y="171"/>
                    </a:lnTo>
                    <a:lnTo>
                      <a:pt x="109" y="143"/>
                    </a:lnTo>
                    <a:lnTo>
                      <a:pt x="141" y="113"/>
                    </a:lnTo>
                    <a:lnTo>
                      <a:pt x="175" y="85"/>
                    </a:lnTo>
                    <a:lnTo>
                      <a:pt x="255" y="115"/>
                    </a:lnTo>
                    <a:lnTo>
                      <a:pt x="298" y="94"/>
                    </a:lnTo>
                    <a:lnTo>
                      <a:pt x="341" y="80"/>
                    </a:lnTo>
                    <a:lnTo>
                      <a:pt x="400" y="66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53" name="Oval 69"/>
              <p:cNvSpPr>
                <a:spLocks noChangeArrowheads="1"/>
              </p:cNvSpPr>
              <p:nvPr/>
            </p:nvSpPr>
            <p:spPr bwMode="auto">
              <a:xfrm>
                <a:off x="4987" y="2495"/>
                <a:ext cx="168" cy="1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654" name="Group 70"/>
            <p:cNvGrpSpPr>
              <a:grpSpLocks/>
            </p:cNvGrpSpPr>
            <p:nvPr/>
          </p:nvGrpSpPr>
          <p:grpSpPr bwMode="auto">
            <a:xfrm>
              <a:off x="4457" y="2501"/>
              <a:ext cx="435" cy="434"/>
              <a:chOff x="4457" y="2501"/>
              <a:chExt cx="435" cy="434"/>
            </a:xfrm>
          </p:grpSpPr>
          <p:sp>
            <p:nvSpPr>
              <p:cNvPr id="451655" name="Freeform 71"/>
              <p:cNvSpPr>
                <a:spLocks/>
              </p:cNvSpPr>
              <p:nvPr/>
            </p:nvSpPr>
            <p:spPr bwMode="auto">
              <a:xfrm>
                <a:off x="4457" y="2501"/>
                <a:ext cx="435" cy="434"/>
              </a:xfrm>
              <a:custGeom>
                <a:avLst/>
                <a:gdLst/>
                <a:ahLst/>
                <a:cxnLst>
                  <a:cxn ang="0">
                    <a:pos x="443" y="867"/>
                  </a:cxn>
                  <a:cxn ang="0">
                    <a:pos x="396" y="867"/>
                  </a:cxn>
                  <a:cxn ang="0">
                    <a:pos x="349" y="860"/>
                  </a:cxn>
                  <a:cxn ang="0">
                    <a:pos x="307" y="847"/>
                  </a:cxn>
                  <a:cxn ang="0">
                    <a:pos x="302" y="780"/>
                  </a:cxn>
                  <a:cxn ang="0">
                    <a:pos x="263" y="758"/>
                  </a:cxn>
                  <a:cxn ang="0">
                    <a:pos x="217" y="731"/>
                  </a:cxn>
                  <a:cxn ang="0">
                    <a:pos x="175" y="698"/>
                  </a:cxn>
                  <a:cxn ang="0">
                    <a:pos x="104" y="722"/>
                  </a:cxn>
                  <a:cxn ang="0">
                    <a:pos x="81" y="692"/>
                  </a:cxn>
                  <a:cxn ang="0">
                    <a:pos x="56" y="656"/>
                  </a:cxn>
                  <a:cxn ang="0">
                    <a:pos x="36" y="618"/>
                  </a:cxn>
                  <a:cxn ang="0">
                    <a:pos x="86" y="557"/>
                  </a:cxn>
                  <a:cxn ang="0">
                    <a:pos x="66" y="499"/>
                  </a:cxn>
                  <a:cxn ang="0">
                    <a:pos x="60" y="453"/>
                  </a:cxn>
                  <a:cxn ang="0">
                    <a:pos x="61" y="395"/>
                  </a:cxn>
                  <a:cxn ang="0">
                    <a:pos x="0" y="367"/>
                  </a:cxn>
                  <a:cxn ang="0">
                    <a:pos x="8" y="322"/>
                  </a:cxn>
                  <a:cxn ang="0">
                    <a:pos x="19" y="279"/>
                  </a:cxn>
                  <a:cxn ang="0">
                    <a:pos x="41" y="231"/>
                  </a:cxn>
                  <a:cxn ang="0">
                    <a:pos x="109" y="237"/>
                  </a:cxn>
                  <a:cxn ang="0">
                    <a:pos x="142" y="193"/>
                  </a:cxn>
                  <a:cxn ang="0">
                    <a:pos x="178" y="155"/>
                  </a:cxn>
                  <a:cxn ang="0">
                    <a:pos x="225" y="122"/>
                  </a:cxn>
                  <a:cxn ang="0">
                    <a:pos x="213" y="50"/>
                  </a:cxn>
                  <a:cxn ang="0">
                    <a:pos x="255" y="28"/>
                  </a:cxn>
                  <a:cxn ang="0">
                    <a:pos x="302" y="13"/>
                  </a:cxn>
                  <a:cxn ang="0">
                    <a:pos x="361" y="0"/>
                  </a:cxn>
                  <a:cxn ang="0">
                    <a:pos x="394" y="55"/>
                  </a:cxn>
                  <a:cxn ang="0">
                    <a:pos x="457" y="52"/>
                  </a:cxn>
                  <a:cxn ang="0">
                    <a:pos x="509" y="61"/>
                  </a:cxn>
                  <a:cxn ang="0">
                    <a:pos x="560" y="75"/>
                  </a:cxn>
                  <a:cxn ang="0">
                    <a:pos x="617" y="30"/>
                  </a:cxn>
                  <a:cxn ang="0">
                    <a:pos x="658" y="52"/>
                  </a:cxn>
                  <a:cxn ang="0">
                    <a:pos x="695" y="77"/>
                  </a:cxn>
                  <a:cxn ang="0">
                    <a:pos x="725" y="100"/>
                  </a:cxn>
                  <a:cxn ang="0">
                    <a:pos x="701" y="169"/>
                  </a:cxn>
                  <a:cxn ang="0">
                    <a:pos x="734" y="213"/>
                  </a:cxn>
                  <a:cxn ang="0">
                    <a:pos x="766" y="264"/>
                  </a:cxn>
                  <a:cxn ang="0">
                    <a:pos x="786" y="315"/>
                  </a:cxn>
                  <a:cxn ang="0">
                    <a:pos x="861" y="322"/>
                  </a:cxn>
                  <a:cxn ang="0">
                    <a:pos x="869" y="369"/>
                  </a:cxn>
                  <a:cxn ang="0">
                    <a:pos x="871" y="405"/>
                  </a:cxn>
                  <a:cxn ang="0">
                    <a:pos x="871" y="449"/>
                  </a:cxn>
                  <a:cxn ang="0">
                    <a:pos x="800" y="471"/>
                  </a:cxn>
                  <a:cxn ang="0">
                    <a:pos x="786" y="532"/>
                  </a:cxn>
                  <a:cxn ang="0">
                    <a:pos x="772" y="579"/>
                  </a:cxn>
                  <a:cxn ang="0">
                    <a:pos x="747" y="631"/>
                  </a:cxn>
                  <a:cxn ang="0">
                    <a:pos x="783" y="698"/>
                  </a:cxn>
                  <a:cxn ang="0">
                    <a:pos x="761" y="725"/>
                  </a:cxn>
                  <a:cxn ang="0">
                    <a:pos x="730" y="754"/>
                  </a:cxn>
                  <a:cxn ang="0">
                    <a:pos x="695" y="783"/>
                  </a:cxn>
                  <a:cxn ang="0">
                    <a:pos x="617" y="753"/>
                  </a:cxn>
                  <a:cxn ang="0">
                    <a:pos x="573" y="773"/>
                  </a:cxn>
                  <a:cxn ang="0">
                    <a:pos x="531" y="787"/>
                  </a:cxn>
                  <a:cxn ang="0">
                    <a:pos x="471" y="802"/>
                  </a:cxn>
                  <a:cxn ang="0">
                    <a:pos x="443" y="867"/>
                  </a:cxn>
                </a:cxnLst>
                <a:rect l="0" t="0" r="r" b="b"/>
                <a:pathLst>
                  <a:path w="871" h="867">
                    <a:moveTo>
                      <a:pt x="443" y="867"/>
                    </a:moveTo>
                    <a:lnTo>
                      <a:pt x="396" y="867"/>
                    </a:lnTo>
                    <a:lnTo>
                      <a:pt x="349" y="860"/>
                    </a:lnTo>
                    <a:lnTo>
                      <a:pt x="307" y="847"/>
                    </a:lnTo>
                    <a:lnTo>
                      <a:pt x="302" y="780"/>
                    </a:lnTo>
                    <a:lnTo>
                      <a:pt x="263" y="758"/>
                    </a:lnTo>
                    <a:lnTo>
                      <a:pt x="217" y="731"/>
                    </a:lnTo>
                    <a:lnTo>
                      <a:pt x="175" y="698"/>
                    </a:lnTo>
                    <a:lnTo>
                      <a:pt x="104" y="722"/>
                    </a:lnTo>
                    <a:lnTo>
                      <a:pt x="81" y="692"/>
                    </a:lnTo>
                    <a:lnTo>
                      <a:pt x="56" y="656"/>
                    </a:lnTo>
                    <a:lnTo>
                      <a:pt x="36" y="618"/>
                    </a:lnTo>
                    <a:lnTo>
                      <a:pt x="86" y="557"/>
                    </a:lnTo>
                    <a:lnTo>
                      <a:pt x="66" y="499"/>
                    </a:lnTo>
                    <a:lnTo>
                      <a:pt x="60" y="453"/>
                    </a:lnTo>
                    <a:lnTo>
                      <a:pt x="61" y="395"/>
                    </a:lnTo>
                    <a:lnTo>
                      <a:pt x="0" y="367"/>
                    </a:lnTo>
                    <a:lnTo>
                      <a:pt x="8" y="322"/>
                    </a:lnTo>
                    <a:lnTo>
                      <a:pt x="19" y="279"/>
                    </a:lnTo>
                    <a:lnTo>
                      <a:pt x="41" y="231"/>
                    </a:lnTo>
                    <a:lnTo>
                      <a:pt x="109" y="237"/>
                    </a:lnTo>
                    <a:lnTo>
                      <a:pt x="142" y="193"/>
                    </a:lnTo>
                    <a:lnTo>
                      <a:pt x="178" y="155"/>
                    </a:lnTo>
                    <a:lnTo>
                      <a:pt x="225" y="122"/>
                    </a:lnTo>
                    <a:lnTo>
                      <a:pt x="213" y="50"/>
                    </a:lnTo>
                    <a:lnTo>
                      <a:pt x="255" y="28"/>
                    </a:lnTo>
                    <a:lnTo>
                      <a:pt x="302" y="13"/>
                    </a:lnTo>
                    <a:lnTo>
                      <a:pt x="361" y="0"/>
                    </a:lnTo>
                    <a:lnTo>
                      <a:pt x="394" y="55"/>
                    </a:lnTo>
                    <a:lnTo>
                      <a:pt x="457" y="52"/>
                    </a:lnTo>
                    <a:lnTo>
                      <a:pt x="509" y="61"/>
                    </a:lnTo>
                    <a:lnTo>
                      <a:pt x="560" y="75"/>
                    </a:lnTo>
                    <a:lnTo>
                      <a:pt x="617" y="30"/>
                    </a:lnTo>
                    <a:lnTo>
                      <a:pt x="658" y="52"/>
                    </a:lnTo>
                    <a:lnTo>
                      <a:pt x="695" y="77"/>
                    </a:lnTo>
                    <a:lnTo>
                      <a:pt x="725" y="100"/>
                    </a:lnTo>
                    <a:lnTo>
                      <a:pt x="701" y="169"/>
                    </a:lnTo>
                    <a:lnTo>
                      <a:pt x="734" y="213"/>
                    </a:lnTo>
                    <a:lnTo>
                      <a:pt x="766" y="264"/>
                    </a:lnTo>
                    <a:lnTo>
                      <a:pt x="786" y="315"/>
                    </a:lnTo>
                    <a:lnTo>
                      <a:pt x="861" y="322"/>
                    </a:lnTo>
                    <a:lnTo>
                      <a:pt x="869" y="369"/>
                    </a:lnTo>
                    <a:lnTo>
                      <a:pt x="871" y="405"/>
                    </a:lnTo>
                    <a:lnTo>
                      <a:pt x="871" y="449"/>
                    </a:lnTo>
                    <a:lnTo>
                      <a:pt x="800" y="471"/>
                    </a:lnTo>
                    <a:lnTo>
                      <a:pt x="786" y="532"/>
                    </a:lnTo>
                    <a:lnTo>
                      <a:pt x="772" y="579"/>
                    </a:lnTo>
                    <a:lnTo>
                      <a:pt x="747" y="631"/>
                    </a:lnTo>
                    <a:lnTo>
                      <a:pt x="783" y="698"/>
                    </a:lnTo>
                    <a:lnTo>
                      <a:pt x="761" y="725"/>
                    </a:lnTo>
                    <a:lnTo>
                      <a:pt x="730" y="754"/>
                    </a:lnTo>
                    <a:lnTo>
                      <a:pt x="695" y="783"/>
                    </a:lnTo>
                    <a:lnTo>
                      <a:pt x="617" y="753"/>
                    </a:lnTo>
                    <a:lnTo>
                      <a:pt x="573" y="773"/>
                    </a:lnTo>
                    <a:lnTo>
                      <a:pt x="531" y="787"/>
                    </a:lnTo>
                    <a:lnTo>
                      <a:pt x="471" y="802"/>
                    </a:lnTo>
                    <a:lnTo>
                      <a:pt x="443" y="867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56" name="Oval 72"/>
              <p:cNvSpPr>
                <a:spLocks noChangeArrowheads="1"/>
              </p:cNvSpPr>
              <p:nvPr/>
            </p:nvSpPr>
            <p:spPr bwMode="auto">
              <a:xfrm>
                <a:off x="4594" y="2637"/>
                <a:ext cx="168" cy="1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597" name="Group 13"/>
          <p:cNvGrpSpPr>
            <a:grpSpLocks/>
          </p:cNvGrpSpPr>
          <p:nvPr/>
        </p:nvGrpSpPr>
        <p:grpSpPr bwMode="auto">
          <a:xfrm>
            <a:off x="3567113" y="5068888"/>
            <a:ext cx="566737" cy="365125"/>
            <a:chOff x="1680" y="1584"/>
            <a:chExt cx="672" cy="432"/>
          </a:xfrm>
        </p:grpSpPr>
        <p:sp>
          <p:nvSpPr>
            <p:cNvPr id="451598" name="AutoShape 14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599" name="AutoShape 15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00" name="AutoShape 16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1613" name="Group 29"/>
          <p:cNvGrpSpPr>
            <a:grpSpLocks/>
          </p:cNvGrpSpPr>
          <p:nvPr/>
        </p:nvGrpSpPr>
        <p:grpSpPr bwMode="auto">
          <a:xfrm>
            <a:off x="6450013" y="5068888"/>
            <a:ext cx="566737" cy="365125"/>
            <a:chOff x="1680" y="1584"/>
            <a:chExt cx="672" cy="432"/>
          </a:xfrm>
        </p:grpSpPr>
        <p:sp>
          <p:nvSpPr>
            <p:cNvPr id="451614" name="AutoShape 30"/>
            <p:cNvSpPr>
              <a:spLocks noChangeArrowheads="1"/>
            </p:cNvSpPr>
            <p:nvPr/>
          </p:nvSpPr>
          <p:spPr bwMode="auto">
            <a:xfrm flipH="1">
              <a:off x="1680" y="1584"/>
              <a:ext cx="672" cy="432"/>
            </a:xfrm>
            <a:prstGeom prst="cube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15" name="AutoShape 31"/>
            <p:cNvSpPr>
              <a:spLocks noChangeArrowheads="1"/>
            </p:cNvSpPr>
            <p:nvPr/>
          </p:nvSpPr>
          <p:spPr bwMode="auto">
            <a:xfrm flipH="1">
              <a:off x="1920" y="1872"/>
              <a:ext cx="384" cy="48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16" name="AutoShape 32"/>
            <p:cNvSpPr>
              <a:spLocks noChangeArrowheads="1"/>
            </p:cNvSpPr>
            <p:nvPr/>
          </p:nvSpPr>
          <p:spPr bwMode="auto">
            <a:xfrm flipH="1">
              <a:off x="1776" y="1632"/>
              <a:ext cx="432" cy="48"/>
            </a:xfrm>
            <a:prstGeom prst="parallelogram">
              <a:avLst>
                <a:gd name="adj" fmla="val 100000"/>
              </a:avLst>
            </a:pr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51627" name="Freeform 43"/>
          <p:cNvSpPr>
            <a:spLocks/>
          </p:cNvSpPr>
          <p:nvPr/>
        </p:nvSpPr>
        <p:spPr bwMode="auto">
          <a:xfrm>
            <a:off x="4333875" y="5087938"/>
            <a:ext cx="1930400" cy="354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2" y="77"/>
              </a:cxn>
              <a:cxn ang="0">
                <a:pos x="642" y="130"/>
              </a:cxn>
              <a:cxn ang="0">
                <a:pos x="1012" y="144"/>
              </a:cxn>
              <a:cxn ang="0">
                <a:pos x="946" y="85"/>
              </a:cxn>
              <a:cxn ang="0">
                <a:pos x="1216" y="165"/>
              </a:cxn>
              <a:cxn ang="0">
                <a:pos x="936" y="223"/>
              </a:cxn>
              <a:cxn ang="0">
                <a:pos x="1008" y="171"/>
              </a:cxn>
              <a:cxn ang="0">
                <a:pos x="394" y="155"/>
              </a:cxn>
              <a:cxn ang="0">
                <a:pos x="678" y="94"/>
              </a:cxn>
              <a:cxn ang="0">
                <a:pos x="6" y="87"/>
              </a:cxn>
              <a:cxn ang="0">
                <a:pos x="41" y="45"/>
              </a:cxn>
              <a:cxn ang="0">
                <a:pos x="0" y="0"/>
              </a:cxn>
            </a:cxnLst>
            <a:rect l="0" t="0" r="r" b="b"/>
            <a:pathLst>
              <a:path w="1216" h="223">
                <a:moveTo>
                  <a:pt x="0" y="0"/>
                </a:moveTo>
                <a:lnTo>
                  <a:pt x="902" y="77"/>
                </a:lnTo>
                <a:lnTo>
                  <a:pt x="642" y="130"/>
                </a:lnTo>
                <a:lnTo>
                  <a:pt x="1012" y="144"/>
                </a:lnTo>
                <a:lnTo>
                  <a:pt x="946" y="85"/>
                </a:lnTo>
                <a:lnTo>
                  <a:pt x="1216" y="165"/>
                </a:lnTo>
                <a:lnTo>
                  <a:pt x="936" y="223"/>
                </a:lnTo>
                <a:lnTo>
                  <a:pt x="1008" y="171"/>
                </a:lnTo>
                <a:lnTo>
                  <a:pt x="394" y="155"/>
                </a:lnTo>
                <a:lnTo>
                  <a:pt x="678" y="94"/>
                </a:lnTo>
                <a:lnTo>
                  <a:pt x="6" y="87"/>
                </a:lnTo>
                <a:lnTo>
                  <a:pt x="41" y="45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451633" name="Object 49"/>
          <p:cNvGraphicFramePr>
            <a:graphicFrameLocks noChangeAspect="1"/>
          </p:cNvGraphicFramePr>
          <p:nvPr/>
        </p:nvGraphicFramePr>
        <p:xfrm>
          <a:off x="2249488" y="4640263"/>
          <a:ext cx="617537" cy="1114425"/>
        </p:xfrm>
        <a:graphic>
          <a:graphicData uri="http://schemas.openxmlformats.org/presentationml/2006/ole">
            <p:oleObj spid="_x0000_s451633" name="Clip" r:id="rId4" imgW="4016520" imgH="3945240" progId="MS_ClipArt_Gallery.2">
              <p:embed/>
            </p:oleObj>
          </a:graphicData>
        </a:graphic>
      </p:graphicFrame>
      <p:grpSp>
        <p:nvGrpSpPr>
          <p:cNvPr id="451643" name="Group 59"/>
          <p:cNvGrpSpPr>
            <a:grpSpLocks/>
          </p:cNvGrpSpPr>
          <p:nvPr/>
        </p:nvGrpSpPr>
        <p:grpSpPr bwMode="auto">
          <a:xfrm>
            <a:off x="1231900" y="4787900"/>
            <a:ext cx="1022350" cy="709613"/>
            <a:chOff x="4457" y="2360"/>
            <a:chExt cx="829" cy="575"/>
          </a:xfrm>
        </p:grpSpPr>
        <p:grpSp>
          <p:nvGrpSpPr>
            <p:cNvPr id="451644" name="Group 60"/>
            <p:cNvGrpSpPr>
              <a:grpSpLocks/>
            </p:cNvGrpSpPr>
            <p:nvPr/>
          </p:nvGrpSpPr>
          <p:grpSpPr bwMode="auto">
            <a:xfrm>
              <a:off x="4851" y="2360"/>
              <a:ext cx="435" cy="435"/>
              <a:chOff x="4851" y="2360"/>
              <a:chExt cx="435" cy="435"/>
            </a:xfrm>
          </p:grpSpPr>
          <p:sp>
            <p:nvSpPr>
              <p:cNvPr id="451645" name="Freeform 61"/>
              <p:cNvSpPr>
                <a:spLocks/>
              </p:cNvSpPr>
              <p:nvPr/>
            </p:nvSpPr>
            <p:spPr bwMode="auto">
              <a:xfrm>
                <a:off x="4851" y="2360"/>
                <a:ext cx="435" cy="435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476" y="0"/>
                  </a:cxn>
                  <a:cxn ang="0">
                    <a:pos x="523" y="8"/>
                  </a:cxn>
                  <a:cxn ang="0">
                    <a:pos x="565" y="21"/>
                  </a:cxn>
                  <a:cxn ang="0">
                    <a:pos x="570" y="88"/>
                  </a:cxn>
                  <a:cxn ang="0">
                    <a:pos x="609" y="110"/>
                  </a:cxn>
                  <a:cxn ang="0">
                    <a:pos x="654" y="137"/>
                  </a:cxn>
                  <a:cxn ang="0">
                    <a:pos x="696" y="171"/>
                  </a:cxn>
                  <a:cxn ang="0">
                    <a:pos x="767" y="146"/>
                  </a:cxn>
                  <a:cxn ang="0">
                    <a:pos x="791" y="177"/>
                  </a:cxn>
                  <a:cxn ang="0">
                    <a:pos x="814" y="213"/>
                  </a:cxn>
                  <a:cxn ang="0">
                    <a:pos x="834" y="251"/>
                  </a:cxn>
                  <a:cxn ang="0">
                    <a:pos x="786" y="312"/>
                  </a:cxn>
                  <a:cxn ang="0">
                    <a:pos x="805" y="370"/>
                  </a:cxn>
                  <a:cxn ang="0">
                    <a:pos x="811" y="415"/>
                  </a:cxn>
                  <a:cxn ang="0">
                    <a:pos x="809" y="473"/>
                  </a:cxn>
                  <a:cxn ang="0">
                    <a:pos x="870" y="502"/>
                  </a:cxn>
                  <a:cxn ang="0">
                    <a:pos x="863" y="547"/>
                  </a:cxn>
                  <a:cxn ang="0">
                    <a:pos x="852" y="589"/>
                  </a:cxn>
                  <a:cxn ang="0">
                    <a:pos x="830" y="638"/>
                  </a:cxn>
                  <a:cxn ang="0">
                    <a:pos x="762" y="632"/>
                  </a:cxn>
                  <a:cxn ang="0">
                    <a:pos x="729" y="676"/>
                  </a:cxn>
                  <a:cxn ang="0">
                    <a:pos x="693" y="713"/>
                  </a:cxn>
                  <a:cxn ang="0">
                    <a:pos x="646" y="746"/>
                  </a:cxn>
                  <a:cxn ang="0">
                    <a:pos x="659" y="818"/>
                  </a:cxn>
                  <a:cxn ang="0">
                    <a:pos x="617" y="840"/>
                  </a:cxn>
                  <a:cxn ang="0">
                    <a:pos x="570" y="856"/>
                  </a:cxn>
                  <a:cxn ang="0">
                    <a:pos x="510" y="869"/>
                  </a:cxn>
                  <a:cxn ang="0">
                    <a:pos x="477" y="814"/>
                  </a:cxn>
                  <a:cxn ang="0">
                    <a:pos x="414" y="817"/>
                  </a:cxn>
                  <a:cxn ang="0">
                    <a:pos x="363" y="807"/>
                  </a:cxn>
                  <a:cxn ang="0">
                    <a:pos x="311" y="793"/>
                  </a:cxn>
                  <a:cxn ang="0">
                    <a:pos x="255" y="839"/>
                  </a:cxn>
                  <a:cxn ang="0">
                    <a:pos x="214" y="817"/>
                  </a:cxn>
                  <a:cxn ang="0">
                    <a:pos x="175" y="792"/>
                  </a:cxn>
                  <a:cxn ang="0">
                    <a:pos x="145" y="768"/>
                  </a:cxn>
                  <a:cxn ang="0">
                    <a:pos x="169" y="699"/>
                  </a:cxn>
                  <a:cxn ang="0">
                    <a:pos x="136" y="655"/>
                  </a:cxn>
                  <a:cxn ang="0">
                    <a:pos x="105" y="605"/>
                  </a:cxn>
                  <a:cxn ang="0">
                    <a:pos x="84" y="553"/>
                  </a:cxn>
                  <a:cxn ang="0">
                    <a:pos x="9" y="547"/>
                  </a:cxn>
                  <a:cxn ang="0">
                    <a:pos x="1" y="500"/>
                  </a:cxn>
                  <a:cxn ang="0">
                    <a:pos x="0" y="464"/>
                  </a:cxn>
                  <a:cxn ang="0">
                    <a:pos x="0" y="420"/>
                  </a:cxn>
                  <a:cxn ang="0">
                    <a:pos x="70" y="398"/>
                  </a:cxn>
                  <a:cxn ang="0">
                    <a:pos x="84" y="337"/>
                  </a:cxn>
                  <a:cxn ang="0">
                    <a:pos x="98" y="290"/>
                  </a:cxn>
                  <a:cxn ang="0">
                    <a:pos x="123" y="238"/>
                  </a:cxn>
                  <a:cxn ang="0">
                    <a:pos x="87" y="171"/>
                  </a:cxn>
                  <a:cxn ang="0">
                    <a:pos x="109" y="143"/>
                  </a:cxn>
                  <a:cxn ang="0">
                    <a:pos x="141" y="113"/>
                  </a:cxn>
                  <a:cxn ang="0">
                    <a:pos x="175" y="85"/>
                  </a:cxn>
                  <a:cxn ang="0">
                    <a:pos x="255" y="115"/>
                  </a:cxn>
                  <a:cxn ang="0">
                    <a:pos x="298" y="94"/>
                  </a:cxn>
                  <a:cxn ang="0">
                    <a:pos x="341" y="80"/>
                  </a:cxn>
                  <a:cxn ang="0">
                    <a:pos x="400" y="66"/>
                  </a:cxn>
                  <a:cxn ang="0">
                    <a:pos x="428" y="0"/>
                  </a:cxn>
                </a:cxnLst>
                <a:rect l="0" t="0" r="r" b="b"/>
                <a:pathLst>
                  <a:path w="870" h="869">
                    <a:moveTo>
                      <a:pt x="428" y="0"/>
                    </a:moveTo>
                    <a:lnTo>
                      <a:pt x="476" y="0"/>
                    </a:lnTo>
                    <a:lnTo>
                      <a:pt x="523" y="8"/>
                    </a:lnTo>
                    <a:lnTo>
                      <a:pt x="565" y="21"/>
                    </a:lnTo>
                    <a:lnTo>
                      <a:pt x="570" y="88"/>
                    </a:lnTo>
                    <a:lnTo>
                      <a:pt x="609" y="110"/>
                    </a:lnTo>
                    <a:lnTo>
                      <a:pt x="654" y="137"/>
                    </a:lnTo>
                    <a:lnTo>
                      <a:pt x="696" y="171"/>
                    </a:lnTo>
                    <a:lnTo>
                      <a:pt x="767" y="146"/>
                    </a:lnTo>
                    <a:lnTo>
                      <a:pt x="791" y="177"/>
                    </a:lnTo>
                    <a:lnTo>
                      <a:pt x="814" y="213"/>
                    </a:lnTo>
                    <a:lnTo>
                      <a:pt x="834" y="251"/>
                    </a:lnTo>
                    <a:lnTo>
                      <a:pt x="786" y="312"/>
                    </a:lnTo>
                    <a:lnTo>
                      <a:pt x="805" y="370"/>
                    </a:lnTo>
                    <a:lnTo>
                      <a:pt x="811" y="415"/>
                    </a:lnTo>
                    <a:lnTo>
                      <a:pt x="809" y="473"/>
                    </a:lnTo>
                    <a:lnTo>
                      <a:pt x="870" y="502"/>
                    </a:lnTo>
                    <a:lnTo>
                      <a:pt x="863" y="547"/>
                    </a:lnTo>
                    <a:lnTo>
                      <a:pt x="852" y="589"/>
                    </a:lnTo>
                    <a:lnTo>
                      <a:pt x="830" y="638"/>
                    </a:lnTo>
                    <a:lnTo>
                      <a:pt x="762" y="632"/>
                    </a:lnTo>
                    <a:lnTo>
                      <a:pt x="729" y="676"/>
                    </a:lnTo>
                    <a:lnTo>
                      <a:pt x="693" y="713"/>
                    </a:lnTo>
                    <a:lnTo>
                      <a:pt x="646" y="746"/>
                    </a:lnTo>
                    <a:lnTo>
                      <a:pt x="659" y="818"/>
                    </a:lnTo>
                    <a:lnTo>
                      <a:pt x="617" y="840"/>
                    </a:lnTo>
                    <a:lnTo>
                      <a:pt x="570" y="856"/>
                    </a:lnTo>
                    <a:lnTo>
                      <a:pt x="510" y="869"/>
                    </a:lnTo>
                    <a:lnTo>
                      <a:pt x="477" y="814"/>
                    </a:lnTo>
                    <a:lnTo>
                      <a:pt x="414" y="817"/>
                    </a:lnTo>
                    <a:lnTo>
                      <a:pt x="363" y="807"/>
                    </a:lnTo>
                    <a:lnTo>
                      <a:pt x="311" y="793"/>
                    </a:lnTo>
                    <a:lnTo>
                      <a:pt x="255" y="839"/>
                    </a:lnTo>
                    <a:lnTo>
                      <a:pt x="214" y="817"/>
                    </a:lnTo>
                    <a:lnTo>
                      <a:pt x="175" y="792"/>
                    </a:lnTo>
                    <a:lnTo>
                      <a:pt x="145" y="768"/>
                    </a:lnTo>
                    <a:lnTo>
                      <a:pt x="169" y="699"/>
                    </a:lnTo>
                    <a:lnTo>
                      <a:pt x="136" y="655"/>
                    </a:lnTo>
                    <a:lnTo>
                      <a:pt x="105" y="605"/>
                    </a:lnTo>
                    <a:lnTo>
                      <a:pt x="84" y="553"/>
                    </a:lnTo>
                    <a:lnTo>
                      <a:pt x="9" y="547"/>
                    </a:lnTo>
                    <a:lnTo>
                      <a:pt x="1" y="500"/>
                    </a:lnTo>
                    <a:lnTo>
                      <a:pt x="0" y="464"/>
                    </a:lnTo>
                    <a:lnTo>
                      <a:pt x="0" y="420"/>
                    </a:lnTo>
                    <a:lnTo>
                      <a:pt x="70" y="398"/>
                    </a:lnTo>
                    <a:lnTo>
                      <a:pt x="84" y="337"/>
                    </a:lnTo>
                    <a:lnTo>
                      <a:pt x="98" y="290"/>
                    </a:lnTo>
                    <a:lnTo>
                      <a:pt x="123" y="238"/>
                    </a:lnTo>
                    <a:lnTo>
                      <a:pt x="87" y="171"/>
                    </a:lnTo>
                    <a:lnTo>
                      <a:pt x="109" y="143"/>
                    </a:lnTo>
                    <a:lnTo>
                      <a:pt x="141" y="113"/>
                    </a:lnTo>
                    <a:lnTo>
                      <a:pt x="175" y="85"/>
                    </a:lnTo>
                    <a:lnTo>
                      <a:pt x="255" y="115"/>
                    </a:lnTo>
                    <a:lnTo>
                      <a:pt x="298" y="94"/>
                    </a:lnTo>
                    <a:lnTo>
                      <a:pt x="341" y="80"/>
                    </a:lnTo>
                    <a:lnTo>
                      <a:pt x="400" y="66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46" name="Oval 62"/>
              <p:cNvSpPr>
                <a:spLocks noChangeArrowheads="1"/>
              </p:cNvSpPr>
              <p:nvPr/>
            </p:nvSpPr>
            <p:spPr bwMode="auto">
              <a:xfrm>
                <a:off x="4987" y="2495"/>
                <a:ext cx="168" cy="1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647" name="Group 63"/>
            <p:cNvGrpSpPr>
              <a:grpSpLocks/>
            </p:cNvGrpSpPr>
            <p:nvPr/>
          </p:nvGrpSpPr>
          <p:grpSpPr bwMode="auto">
            <a:xfrm>
              <a:off x="4457" y="2501"/>
              <a:ext cx="435" cy="434"/>
              <a:chOff x="4457" y="2501"/>
              <a:chExt cx="435" cy="434"/>
            </a:xfrm>
          </p:grpSpPr>
          <p:sp>
            <p:nvSpPr>
              <p:cNvPr id="451648" name="Freeform 64"/>
              <p:cNvSpPr>
                <a:spLocks/>
              </p:cNvSpPr>
              <p:nvPr/>
            </p:nvSpPr>
            <p:spPr bwMode="auto">
              <a:xfrm>
                <a:off x="4457" y="2501"/>
                <a:ext cx="435" cy="434"/>
              </a:xfrm>
              <a:custGeom>
                <a:avLst/>
                <a:gdLst/>
                <a:ahLst/>
                <a:cxnLst>
                  <a:cxn ang="0">
                    <a:pos x="443" y="867"/>
                  </a:cxn>
                  <a:cxn ang="0">
                    <a:pos x="396" y="867"/>
                  </a:cxn>
                  <a:cxn ang="0">
                    <a:pos x="349" y="860"/>
                  </a:cxn>
                  <a:cxn ang="0">
                    <a:pos x="307" y="847"/>
                  </a:cxn>
                  <a:cxn ang="0">
                    <a:pos x="302" y="780"/>
                  </a:cxn>
                  <a:cxn ang="0">
                    <a:pos x="263" y="758"/>
                  </a:cxn>
                  <a:cxn ang="0">
                    <a:pos x="217" y="731"/>
                  </a:cxn>
                  <a:cxn ang="0">
                    <a:pos x="175" y="698"/>
                  </a:cxn>
                  <a:cxn ang="0">
                    <a:pos x="104" y="722"/>
                  </a:cxn>
                  <a:cxn ang="0">
                    <a:pos x="81" y="692"/>
                  </a:cxn>
                  <a:cxn ang="0">
                    <a:pos x="56" y="656"/>
                  </a:cxn>
                  <a:cxn ang="0">
                    <a:pos x="36" y="618"/>
                  </a:cxn>
                  <a:cxn ang="0">
                    <a:pos x="86" y="557"/>
                  </a:cxn>
                  <a:cxn ang="0">
                    <a:pos x="66" y="499"/>
                  </a:cxn>
                  <a:cxn ang="0">
                    <a:pos x="60" y="453"/>
                  </a:cxn>
                  <a:cxn ang="0">
                    <a:pos x="61" y="395"/>
                  </a:cxn>
                  <a:cxn ang="0">
                    <a:pos x="0" y="367"/>
                  </a:cxn>
                  <a:cxn ang="0">
                    <a:pos x="8" y="322"/>
                  </a:cxn>
                  <a:cxn ang="0">
                    <a:pos x="19" y="279"/>
                  </a:cxn>
                  <a:cxn ang="0">
                    <a:pos x="41" y="231"/>
                  </a:cxn>
                  <a:cxn ang="0">
                    <a:pos x="109" y="237"/>
                  </a:cxn>
                  <a:cxn ang="0">
                    <a:pos x="142" y="193"/>
                  </a:cxn>
                  <a:cxn ang="0">
                    <a:pos x="178" y="155"/>
                  </a:cxn>
                  <a:cxn ang="0">
                    <a:pos x="225" y="122"/>
                  </a:cxn>
                  <a:cxn ang="0">
                    <a:pos x="213" y="50"/>
                  </a:cxn>
                  <a:cxn ang="0">
                    <a:pos x="255" y="28"/>
                  </a:cxn>
                  <a:cxn ang="0">
                    <a:pos x="302" y="13"/>
                  </a:cxn>
                  <a:cxn ang="0">
                    <a:pos x="361" y="0"/>
                  </a:cxn>
                  <a:cxn ang="0">
                    <a:pos x="394" y="55"/>
                  </a:cxn>
                  <a:cxn ang="0">
                    <a:pos x="457" y="52"/>
                  </a:cxn>
                  <a:cxn ang="0">
                    <a:pos x="509" y="61"/>
                  </a:cxn>
                  <a:cxn ang="0">
                    <a:pos x="560" y="75"/>
                  </a:cxn>
                  <a:cxn ang="0">
                    <a:pos x="617" y="30"/>
                  </a:cxn>
                  <a:cxn ang="0">
                    <a:pos x="658" y="52"/>
                  </a:cxn>
                  <a:cxn ang="0">
                    <a:pos x="695" y="77"/>
                  </a:cxn>
                  <a:cxn ang="0">
                    <a:pos x="725" y="100"/>
                  </a:cxn>
                  <a:cxn ang="0">
                    <a:pos x="701" y="169"/>
                  </a:cxn>
                  <a:cxn ang="0">
                    <a:pos x="734" y="213"/>
                  </a:cxn>
                  <a:cxn ang="0">
                    <a:pos x="766" y="264"/>
                  </a:cxn>
                  <a:cxn ang="0">
                    <a:pos x="786" y="315"/>
                  </a:cxn>
                  <a:cxn ang="0">
                    <a:pos x="861" y="322"/>
                  </a:cxn>
                  <a:cxn ang="0">
                    <a:pos x="869" y="369"/>
                  </a:cxn>
                  <a:cxn ang="0">
                    <a:pos x="871" y="405"/>
                  </a:cxn>
                  <a:cxn ang="0">
                    <a:pos x="871" y="449"/>
                  </a:cxn>
                  <a:cxn ang="0">
                    <a:pos x="800" y="471"/>
                  </a:cxn>
                  <a:cxn ang="0">
                    <a:pos x="786" y="532"/>
                  </a:cxn>
                  <a:cxn ang="0">
                    <a:pos x="772" y="579"/>
                  </a:cxn>
                  <a:cxn ang="0">
                    <a:pos x="747" y="631"/>
                  </a:cxn>
                  <a:cxn ang="0">
                    <a:pos x="783" y="698"/>
                  </a:cxn>
                  <a:cxn ang="0">
                    <a:pos x="761" y="725"/>
                  </a:cxn>
                  <a:cxn ang="0">
                    <a:pos x="730" y="754"/>
                  </a:cxn>
                  <a:cxn ang="0">
                    <a:pos x="695" y="783"/>
                  </a:cxn>
                  <a:cxn ang="0">
                    <a:pos x="617" y="753"/>
                  </a:cxn>
                  <a:cxn ang="0">
                    <a:pos x="573" y="773"/>
                  </a:cxn>
                  <a:cxn ang="0">
                    <a:pos x="531" y="787"/>
                  </a:cxn>
                  <a:cxn ang="0">
                    <a:pos x="471" y="802"/>
                  </a:cxn>
                  <a:cxn ang="0">
                    <a:pos x="443" y="867"/>
                  </a:cxn>
                </a:cxnLst>
                <a:rect l="0" t="0" r="r" b="b"/>
                <a:pathLst>
                  <a:path w="871" h="867">
                    <a:moveTo>
                      <a:pt x="443" y="867"/>
                    </a:moveTo>
                    <a:lnTo>
                      <a:pt x="396" y="867"/>
                    </a:lnTo>
                    <a:lnTo>
                      <a:pt x="349" y="860"/>
                    </a:lnTo>
                    <a:lnTo>
                      <a:pt x="307" y="847"/>
                    </a:lnTo>
                    <a:lnTo>
                      <a:pt x="302" y="780"/>
                    </a:lnTo>
                    <a:lnTo>
                      <a:pt x="263" y="758"/>
                    </a:lnTo>
                    <a:lnTo>
                      <a:pt x="217" y="731"/>
                    </a:lnTo>
                    <a:lnTo>
                      <a:pt x="175" y="698"/>
                    </a:lnTo>
                    <a:lnTo>
                      <a:pt x="104" y="722"/>
                    </a:lnTo>
                    <a:lnTo>
                      <a:pt x="81" y="692"/>
                    </a:lnTo>
                    <a:lnTo>
                      <a:pt x="56" y="656"/>
                    </a:lnTo>
                    <a:lnTo>
                      <a:pt x="36" y="618"/>
                    </a:lnTo>
                    <a:lnTo>
                      <a:pt x="86" y="557"/>
                    </a:lnTo>
                    <a:lnTo>
                      <a:pt x="66" y="499"/>
                    </a:lnTo>
                    <a:lnTo>
                      <a:pt x="60" y="453"/>
                    </a:lnTo>
                    <a:lnTo>
                      <a:pt x="61" y="395"/>
                    </a:lnTo>
                    <a:lnTo>
                      <a:pt x="0" y="367"/>
                    </a:lnTo>
                    <a:lnTo>
                      <a:pt x="8" y="322"/>
                    </a:lnTo>
                    <a:lnTo>
                      <a:pt x="19" y="279"/>
                    </a:lnTo>
                    <a:lnTo>
                      <a:pt x="41" y="231"/>
                    </a:lnTo>
                    <a:lnTo>
                      <a:pt x="109" y="237"/>
                    </a:lnTo>
                    <a:lnTo>
                      <a:pt x="142" y="193"/>
                    </a:lnTo>
                    <a:lnTo>
                      <a:pt x="178" y="155"/>
                    </a:lnTo>
                    <a:lnTo>
                      <a:pt x="225" y="122"/>
                    </a:lnTo>
                    <a:lnTo>
                      <a:pt x="213" y="50"/>
                    </a:lnTo>
                    <a:lnTo>
                      <a:pt x="255" y="28"/>
                    </a:lnTo>
                    <a:lnTo>
                      <a:pt x="302" y="13"/>
                    </a:lnTo>
                    <a:lnTo>
                      <a:pt x="361" y="0"/>
                    </a:lnTo>
                    <a:lnTo>
                      <a:pt x="394" y="55"/>
                    </a:lnTo>
                    <a:lnTo>
                      <a:pt x="457" y="52"/>
                    </a:lnTo>
                    <a:lnTo>
                      <a:pt x="509" y="61"/>
                    </a:lnTo>
                    <a:lnTo>
                      <a:pt x="560" y="75"/>
                    </a:lnTo>
                    <a:lnTo>
                      <a:pt x="617" y="30"/>
                    </a:lnTo>
                    <a:lnTo>
                      <a:pt x="658" y="52"/>
                    </a:lnTo>
                    <a:lnTo>
                      <a:pt x="695" y="77"/>
                    </a:lnTo>
                    <a:lnTo>
                      <a:pt x="725" y="100"/>
                    </a:lnTo>
                    <a:lnTo>
                      <a:pt x="701" y="169"/>
                    </a:lnTo>
                    <a:lnTo>
                      <a:pt x="734" y="213"/>
                    </a:lnTo>
                    <a:lnTo>
                      <a:pt x="766" y="264"/>
                    </a:lnTo>
                    <a:lnTo>
                      <a:pt x="786" y="315"/>
                    </a:lnTo>
                    <a:lnTo>
                      <a:pt x="861" y="322"/>
                    </a:lnTo>
                    <a:lnTo>
                      <a:pt x="869" y="369"/>
                    </a:lnTo>
                    <a:lnTo>
                      <a:pt x="871" y="405"/>
                    </a:lnTo>
                    <a:lnTo>
                      <a:pt x="871" y="449"/>
                    </a:lnTo>
                    <a:lnTo>
                      <a:pt x="800" y="471"/>
                    </a:lnTo>
                    <a:lnTo>
                      <a:pt x="786" y="532"/>
                    </a:lnTo>
                    <a:lnTo>
                      <a:pt x="772" y="579"/>
                    </a:lnTo>
                    <a:lnTo>
                      <a:pt x="747" y="631"/>
                    </a:lnTo>
                    <a:lnTo>
                      <a:pt x="783" y="698"/>
                    </a:lnTo>
                    <a:lnTo>
                      <a:pt x="761" y="725"/>
                    </a:lnTo>
                    <a:lnTo>
                      <a:pt x="730" y="754"/>
                    </a:lnTo>
                    <a:lnTo>
                      <a:pt x="695" y="783"/>
                    </a:lnTo>
                    <a:lnTo>
                      <a:pt x="617" y="753"/>
                    </a:lnTo>
                    <a:lnTo>
                      <a:pt x="573" y="773"/>
                    </a:lnTo>
                    <a:lnTo>
                      <a:pt x="531" y="787"/>
                    </a:lnTo>
                    <a:lnTo>
                      <a:pt x="471" y="802"/>
                    </a:lnTo>
                    <a:lnTo>
                      <a:pt x="443" y="867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49" name="Oval 65"/>
              <p:cNvSpPr>
                <a:spLocks noChangeArrowheads="1"/>
              </p:cNvSpPr>
              <p:nvPr/>
            </p:nvSpPr>
            <p:spPr bwMode="auto">
              <a:xfrm>
                <a:off x="4594" y="2637"/>
                <a:ext cx="168" cy="1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1676" name="Freeform 92"/>
          <p:cNvSpPr>
            <a:spLocks/>
          </p:cNvSpPr>
          <p:nvPr/>
        </p:nvSpPr>
        <p:spPr bwMode="auto">
          <a:xfrm>
            <a:off x="2255838" y="4960938"/>
            <a:ext cx="261937" cy="428625"/>
          </a:xfrm>
          <a:custGeom>
            <a:avLst/>
            <a:gdLst/>
            <a:ahLst/>
            <a:cxnLst>
              <a:cxn ang="0">
                <a:pos x="165" y="0"/>
              </a:cxn>
              <a:cxn ang="0">
                <a:pos x="122" y="9"/>
              </a:cxn>
              <a:cxn ang="0">
                <a:pos x="6" y="76"/>
              </a:cxn>
              <a:cxn ang="0">
                <a:pos x="0" y="114"/>
              </a:cxn>
              <a:cxn ang="0">
                <a:pos x="66" y="174"/>
              </a:cxn>
              <a:cxn ang="0">
                <a:pos x="32" y="232"/>
              </a:cxn>
              <a:cxn ang="0">
                <a:pos x="69" y="270"/>
              </a:cxn>
              <a:cxn ang="0">
                <a:pos x="92" y="214"/>
              </a:cxn>
              <a:cxn ang="0">
                <a:pos x="143" y="210"/>
              </a:cxn>
              <a:cxn ang="0">
                <a:pos x="134" y="159"/>
              </a:cxn>
              <a:cxn ang="0">
                <a:pos x="86" y="111"/>
              </a:cxn>
              <a:cxn ang="0">
                <a:pos x="129" y="67"/>
              </a:cxn>
              <a:cxn ang="0">
                <a:pos x="161" y="48"/>
              </a:cxn>
              <a:cxn ang="0">
                <a:pos x="165" y="0"/>
              </a:cxn>
            </a:cxnLst>
            <a:rect l="0" t="0" r="r" b="b"/>
            <a:pathLst>
              <a:path w="165" h="270">
                <a:moveTo>
                  <a:pt x="165" y="0"/>
                </a:moveTo>
                <a:lnTo>
                  <a:pt x="122" y="9"/>
                </a:lnTo>
                <a:lnTo>
                  <a:pt x="6" y="76"/>
                </a:lnTo>
                <a:lnTo>
                  <a:pt x="0" y="114"/>
                </a:lnTo>
                <a:lnTo>
                  <a:pt x="66" y="174"/>
                </a:lnTo>
                <a:lnTo>
                  <a:pt x="32" y="232"/>
                </a:lnTo>
                <a:lnTo>
                  <a:pt x="69" y="270"/>
                </a:lnTo>
                <a:lnTo>
                  <a:pt x="92" y="214"/>
                </a:lnTo>
                <a:lnTo>
                  <a:pt x="143" y="210"/>
                </a:lnTo>
                <a:lnTo>
                  <a:pt x="134" y="159"/>
                </a:lnTo>
                <a:lnTo>
                  <a:pt x="86" y="111"/>
                </a:lnTo>
                <a:lnTo>
                  <a:pt x="129" y="67"/>
                </a:lnTo>
                <a:lnTo>
                  <a:pt x="161" y="48"/>
                </a:lnTo>
                <a:lnTo>
                  <a:pt x="165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51673" name="Freeform 89"/>
          <p:cNvSpPr>
            <a:spLocks/>
          </p:cNvSpPr>
          <p:nvPr/>
        </p:nvSpPr>
        <p:spPr bwMode="auto">
          <a:xfrm>
            <a:off x="2214563" y="5073650"/>
            <a:ext cx="211137" cy="147638"/>
          </a:xfrm>
          <a:custGeom>
            <a:avLst/>
            <a:gdLst/>
            <a:ahLst/>
            <a:cxnLst>
              <a:cxn ang="0">
                <a:pos x="130" y="91"/>
              </a:cxn>
              <a:cxn ang="0">
                <a:pos x="78" y="88"/>
              </a:cxn>
              <a:cxn ang="0">
                <a:pos x="61" y="92"/>
              </a:cxn>
              <a:cxn ang="0">
                <a:pos x="5" y="93"/>
              </a:cxn>
              <a:cxn ang="0">
                <a:pos x="0" y="82"/>
              </a:cxn>
              <a:cxn ang="0">
                <a:pos x="31" y="58"/>
              </a:cxn>
              <a:cxn ang="0">
                <a:pos x="38" y="41"/>
              </a:cxn>
              <a:cxn ang="0">
                <a:pos x="34" y="23"/>
              </a:cxn>
              <a:cxn ang="0">
                <a:pos x="26" y="10"/>
              </a:cxn>
              <a:cxn ang="0">
                <a:pos x="27" y="0"/>
              </a:cxn>
              <a:cxn ang="0">
                <a:pos x="43" y="5"/>
              </a:cxn>
              <a:cxn ang="0">
                <a:pos x="53" y="20"/>
              </a:cxn>
              <a:cxn ang="0">
                <a:pos x="57" y="37"/>
              </a:cxn>
              <a:cxn ang="0">
                <a:pos x="45" y="56"/>
              </a:cxn>
              <a:cxn ang="0">
                <a:pos x="35" y="73"/>
              </a:cxn>
              <a:cxn ang="0">
                <a:pos x="40" y="84"/>
              </a:cxn>
              <a:cxn ang="0">
                <a:pos x="74" y="73"/>
              </a:cxn>
              <a:cxn ang="0">
                <a:pos x="105" y="75"/>
              </a:cxn>
              <a:cxn ang="0">
                <a:pos x="133" y="80"/>
              </a:cxn>
              <a:cxn ang="0">
                <a:pos x="130" y="91"/>
              </a:cxn>
            </a:cxnLst>
            <a:rect l="0" t="0" r="r" b="b"/>
            <a:pathLst>
              <a:path w="133" h="93">
                <a:moveTo>
                  <a:pt x="130" y="91"/>
                </a:moveTo>
                <a:lnTo>
                  <a:pt x="78" y="88"/>
                </a:lnTo>
                <a:lnTo>
                  <a:pt x="61" y="92"/>
                </a:lnTo>
                <a:lnTo>
                  <a:pt x="5" y="93"/>
                </a:lnTo>
                <a:lnTo>
                  <a:pt x="0" y="82"/>
                </a:lnTo>
                <a:lnTo>
                  <a:pt x="31" y="58"/>
                </a:lnTo>
                <a:lnTo>
                  <a:pt x="38" y="41"/>
                </a:lnTo>
                <a:lnTo>
                  <a:pt x="34" y="23"/>
                </a:lnTo>
                <a:lnTo>
                  <a:pt x="26" y="10"/>
                </a:lnTo>
                <a:lnTo>
                  <a:pt x="27" y="0"/>
                </a:lnTo>
                <a:lnTo>
                  <a:pt x="43" y="5"/>
                </a:lnTo>
                <a:lnTo>
                  <a:pt x="53" y="20"/>
                </a:lnTo>
                <a:lnTo>
                  <a:pt x="57" y="37"/>
                </a:lnTo>
                <a:lnTo>
                  <a:pt x="45" y="56"/>
                </a:lnTo>
                <a:lnTo>
                  <a:pt x="35" y="73"/>
                </a:lnTo>
                <a:lnTo>
                  <a:pt x="40" y="84"/>
                </a:lnTo>
                <a:lnTo>
                  <a:pt x="74" y="73"/>
                </a:lnTo>
                <a:lnTo>
                  <a:pt x="105" y="75"/>
                </a:lnTo>
                <a:lnTo>
                  <a:pt x="133" y="80"/>
                </a:lnTo>
                <a:lnTo>
                  <a:pt x="130" y="91"/>
                </a:lnTo>
                <a:close/>
              </a:path>
            </a:pathLst>
          </a:custGeom>
          <a:solidFill>
            <a:schemeClr val="tx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51675" name="Freeform 91"/>
          <p:cNvSpPr>
            <a:spLocks/>
          </p:cNvSpPr>
          <p:nvPr/>
        </p:nvSpPr>
        <p:spPr bwMode="auto">
          <a:xfrm>
            <a:off x="2406650" y="4984750"/>
            <a:ext cx="139700" cy="239713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65" y="9"/>
              </a:cxn>
              <a:cxn ang="0">
                <a:pos x="44" y="44"/>
              </a:cxn>
              <a:cxn ang="0">
                <a:pos x="41" y="64"/>
              </a:cxn>
              <a:cxn ang="0">
                <a:pos x="41" y="78"/>
              </a:cxn>
              <a:cxn ang="0">
                <a:pos x="19" y="105"/>
              </a:cxn>
              <a:cxn ang="0">
                <a:pos x="0" y="138"/>
              </a:cxn>
              <a:cxn ang="0">
                <a:pos x="7" y="151"/>
              </a:cxn>
              <a:cxn ang="0">
                <a:pos x="19" y="142"/>
              </a:cxn>
              <a:cxn ang="0">
                <a:pos x="20" y="130"/>
              </a:cxn>
              <a:cxn ang="0">
                <a:pos x="50" y="83"/>
              </a:cxn>
              <a:cxn ang="0">
                <a:pos x="67" y="58"/>
              </a:cxn>
              <a:cxn ang="0">
                <a:pos x="86" y="28"/>
              </a:cxn>
              <a:cxn ang="0">
                <a:pos x="88" y="14"/>
              </a:cxn>
              <a:cxn ang="0">
                <a:pos x="80" y="0"/>
              </a:cxn>
            </a:cxnLst>
            <a:rect l="0" t="0" r="r" b="b"/>
            <a:pathLst>
              <a:path w="88" h="151">
                <a:moveTo>
                  <a:pt x="80" y="0"/>
                </a:moveTo>
                <a:lnTo>
                  <a:pt x="65" y="9"/>
                </a:lnTo>
                <a:lnTo>
                  <a:pt x="44" y="44"/>
                </a:lnTo>
                <a:lnTo>
                  <a:pt x="41" y="64"/>
                </a:lnTo>
                <a:lnTo>
                  <a:pt x="41" y="78"/>
                </a:lnTo>
                <a:lnTo>
                  <a:pt x="19" y="105"/>
                </a:lnTo>
                <a:lnTo>
                  <a:pt x="0" y="138"/>
                </a:lnTo>
                <a:lnTo>
                  <a:pt x="7" y="151"/>
                </a:lnTo>
                <a:lnTo>
                  <a:pt x="19" y="142"/>
                </a:lnTo>
                <a:lnTo>
                  <a:pt x="20" y="130"/>
                </a:lnTo>
                <a:lnTo>
                  <a:pt x="50" y="83"/>
                </a:lnTo>
                <a:lnTo>
                  <a:pt x="67" y="58"/>
                </a:lnTo>
                <a:lnTo>
                  <a:pt x="86" y="28"/>
                </a:lnTo>
                <a:lnTo>
                  <a:pt x="88" y="14"/>
                </a:lnTo>
                <a:lnTo>
                  <a:pt x="80" y="0"/>
                </a:lnTo>
                <a:close/>
              </a:path>
            </a:pathLst>
          </a:custGeom>
          <a:solidFill>
            <a:schemeClr val="tx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451686" name="Group 102"/>
          <p:cNvGrpSpPr>
            <a:grpSpLocks/>
          </p:cNvGrpSpPr>
          <p:nvPr/>
        </p:nvGrpSpPr>
        <p:grpSpPr bwMode="auto">
          <a:xfrm>
            <a:off x="2944813" y="3421063"/>
            <a:ext cx="666750" cy="1122362"/>
            <a:chOff x="1632" y="1747"/>
            <a:chExt cx="582" cy="979"/>
          </a:xfrm>
        </p:grpSpPr>
        <p:graphicFrame>
          <p:nvGraphicFramePr>
            <p:cNvPr id="451687" name="Object 103"/>
            <p:cNvGraphicFramePr>
              <a:graphicFrameLocks noChangeAspect="1"/>
            </p:cNvGraphicFramePr>
            <p:nvPr/>
          </p:nvGraphicFramePr>
          <p:xfrm>
            <a:off x="1632" y="1763"/>
            <a:ext cx="391" cy="963"/>
          </p:xfrm>
          <a:graphic>
            <a:graphicData uri="http://schemas.openxmlformats.org/presentationml/2006/ole">
              <p:oleObj spid="_x0000_s451687" name="Clip" r:id="rId5" imgW="1295640" imgH="3934080" progId="MS_ClipArt_Gallery.2">
                <p:embed/>
              </p:oleObj>
            </a:graphicData>
          </a:graphic>
        </p:graphicFrame>
        <p:sp>
          <p:nvSpPr>
            <p:cNvPr id="451688" name="Freeform 104"/>
            <p:cNvSpPr>
              <a:spLocks/>
            </p:cNvSpPr>
            <p:nvPr/>
          </p:nvSpPr>
          <p:spPr bwMode="auto">
            <a:xfrm>
              <a:off x="1849" y="1747"/>
              <a:ext cx="194" cy="3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42" y="3"/>
                </a:cxn>
                <a:cxn ang="0">
                  <a:pos x="136" y="93"/>
                </a:cxn>
                <a:cxn ang="0">
                  <a:pos x="130" y="141"/>
                </a:cxn>
                <a:cxn ang="0">
                  <a:pos x="100" y="175"/>
                </a:cxn>
                <a:cxn ang="0">
                  <a:pos x="51" y="211"/>
                </a:cxn>
                <a:cxn ang="0">
                  <a:pos x="31" y="223"/>
                </a:cxn>
                <a:cxn ang="0">
                  <a:pos x="15" y="214"/>
                </a:cxn>
                <a:cxn ang="0">
                  <a:pos x="0" y="189"/>
                </a:cxn>
                <a:cxn ang="0">
                  <a:pos x="19" y="162"/>
                </a:cxn>
                <a:cxn ang="0">
                  <a:pos x="69" y="114"/>
                </a:cxn>
                <a:cxn ang="0">
                  <a:pos x="93" y="93"/>
                </a:cxn>
                <a:cxn ang="0">
                  <a:pos x="81" y="0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89" name="Freeform 105"/>
            <p:cNvSpPr>
              <a:spLocks/>
            </p:cNvSpPr>
            <p:nvPr/>
          </p:nvSpPr>
          <p:spPr bwMode="auto">
            <a:xfrm rot="1798563">
              <a:off x="1825" y="2041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90" name="Freeform 106"/>
            <p:cNvSpPr>
              <a:spLocks/>
            </p:cNvSpPr>
            <p:nvPr/>
          </p:nvSpPr>
          <p:spPr bwMode="auto">
            <a:xfrm>
              <a:off x="1965" y="2109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1617" name="Group 33"/>
          <p:cNvGrpSpPr>
            <a:grpSpLocks/>
          </p:cNvGrpSpPr>
          <p:nvPr/>
        </p:nvGrpSpPr>
        <p:grpSpPr bwMode="auto">
          <a:xfrm>
            <a:off x="5014913" y="4953000"/>
            <a:ext cx="365125" cy="365125"/>
            <a:chOff x="1935" y="1893"/>
            <a:chExt cx="432" cy="432"/>
          </a:xfrm>
        </p:grpSpPr>
        <p:sp>
          <p:nvSpPr>
            <p:cNvPr id="451618" name="AutoShape 34"/>
            <p:cNvSpPr>
              <a:spLocks noChangeArrowheads="1"/>
            </p:cNvSpPr>
            <p:nvPr/>
          </p:nvSpPr>
          <p:spPr bwMode="auto">
            <a:xfrm flipH="1">
              <a:off x="1935" y="1893"/>
              <a:ext cx="432" cy="432"/>
            </a:xfrm>
            <a:prstGeom prst="parallelogram">
              <a:avLst>
                <a:gd name="adj" fmla="val 192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1619" name="Freeform 35" descr="Horizontal hell"/>
            <p:cNvSpPr>
              <a:spLocks/>
            </p:cNvSpPr>
            <p:nvPr/>
          </p:nvSpPr>
          <p:spPr bwMode="auto">
            <a:xfrm>
              <a:off x="1998" y="1937"/>
              <a:ext cx="330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" y="0"/>
                </a:cxn>
                <a:cxn ang="0">
                  <a:pos x="261" y="36"/>
                </a:cxn>
                <a:cxn ang="0">
                  <a:pos x="228" y="87"/>
                </a:cxn>
                <a:cxn ang="0">
                  <a:pos x="281" y="111"/>
                </a:cxn>
                <a:cxn ang="0">
                  <a:pos x="245" y="141"/>
                </a:cxn>
                <a:cxn ang="0">
                  <a:pos x="287" y="153"/>
                </a:cxn>
                <a:cxn ang="0">
                  <a:pos x="276" y="174"/>
                </a:cxn>
                <a:cxn ang="0">
                  <a:pos x="299" y="199"/>
                </a:cxn>
                <a:cxn ang="0">
                  <a:pos x="248" y="232"/>
                </a:cxn>
                <a:cxn ang="0">
                  <a:pos x="309" y="252"/>
                </a:cxn>
                <a:cxn ang="0">
                  <a:pos x="279" y="282"/>
                </a:cxn>
                <a:cxn ang="0">
                  <a:pos x="329" y="288"/>
                </a:cxn>
                <a:cxn ang="0">
                  <a:pos x="318" y="307"/>
                </a:cxn>
                <a:cxn ang="0">
                  <a:pos x="330" y="336"/>
                </a:cxn>
                <a:cxn ang="0">
                  <a:pos x="44" y="337"/>
                </a:cxn>
                <a:cxn ang="0">
                  <a:pos x="86" y="291"/>
                </a:cxn>
                <a:cxn ang="0">
                  <a:pos x="36" y="268"/>
                </a:cxn>
                <a:cxn ang="0">
                  <a:pos x="54" y="232"/>
                </a:cxn>
                <a:cxn ang="0">
                  <a:pos x="32" y="199"/>
                </a:cxn>
                <a:cxn ang="0">
                  <a:pos x="65" y="157"/>
                </a:cxn>
                <a:cxn ang="0">
                  <a:pos x="23" y="130"/>
                </a:cxn>
                <a:cxn ang="0">
                  <a:pos x="23" y="90"/>
                </a:cxn>
                <a:cxn ang="0">
                  <a:pos x="62" y="69"/>
                </a:cxn>
                <a:cxn ang="0">
                  <a:pos x="3" y="61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30" h="337">
                  <a:moveTo>
                    <a:pt x="0" y="0"/>
                  </a:moveTo>
                  <a:lnTo>
                    <a:pt x="243" y="0"/>
                  </a:lnTo>
                  <a:lnTo>
                    <a:pt x="261" y="36"/>
                  </a:lnTo>
                  <a:lnTo>
                    <a:pt x="228" y="87"/>
                  </a:lnTo>
                  <a:lnTo>
                    <a:pt x="281" y="111"/>
                  </a:lnTo>
                  <a:lnTo>
                    <a:pt x="245" y="141"/>
                  </a:lnTo>
                  <a:lnTo>
                    <a:pt x="287" y="153"/>
                  </a:lnTo>
                  <a:lnTo>
                    <a:pt x="276" y="174"/>
                  </a:lnTo>
                  <a:lnTo>
                    <a:pt x="299" y="199"/>
                  </a:lnTo>
                  <a:lnTo>
                    <a:pt x="248" y="232"/>
                  </a:lnTo>
                  <a:lnTo>
                    <a:pt x="309" y="252"/>
                  </a:lnTo>
                  <a:lnTo>
                    <a:pt x="279" y="282"/>
                  </a:lnTo>
                  <a:lnTo>
                    <a:pt x="329" y="288"/>
                  </a:lnTo>
                  <a:lnTo>
                    <a:pt x="318" y="307"/>
                  </a:lnTo>
                  <a:lnTo>
                    <a:pt x="330" y="336"/>
                  </a:lnTo>
                  <a:lnTo>
                    <a:pt x="44" y="337"/>
                  </a:lnTo>
                  <a:lnTo>
                    <a:pt x="86" y="291"/>
                  </a:lnTo>
                  <a:lnTo>
                    <a:pt x="36" y="268"/>
                  </a:lnTo>
                  <a:lnTo>
                    <a:pt x="54" y="232"/>
                  </a:lnTo>
                  <a:lnTo>
                    <a:pt x="32" y="199"/>
                  </a:lnTo>
                  <a:lnTo>
                    <a:pt x="65" y="157"/>
                  </a:lnTo>
                  <a:lnTo>
                    <a:pt x="23" y="130"/>
                  </a:lnTo>
                  <a:lnTo>
                    <a:pt x="23" y="90"/>
                  </a:lnTo>
                  <a:lnTo>
                    <a:pt x="62" y="69"/>
                  </a:lnTo>
                  <a:lnTo>
                    <a:pt x="3" y="61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516D-4531-468E-A0D9-0D891D860184}" type="slidenum">
              <a:rPr lang="en-US"/>
              <a:pPr/>
              <a:t>21</a:t>
            </a:fld>
            <a:endParaRPr lang="en-US"/>
          </a:p>
        </p:txBody>
      </p:sp>
      <p:sp>
        <p:nvSpPr>
          <p:cNvPr id="454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848600" cy="685800"/>
          </a:xfrm>
        </p:spPr>
        <p:txBody>
          <a:bodyPr/>
          <a:lstStyle/>
          <a:p>
            <a:r>
              <a:rPr lang="en-US" sz="4000"/>
              <a:t>Collective Communications</a:t>
            </a:r>
          </a:p>
        </p:txBody>
      </p:sp>
      <p:sp>
        <p:nvSpPr>
          <p:cNvPr id="454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839200" cy="4114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/>
              <a:t>Collective communication routines are higher level routines.</a:t>
            </a:r>
          </a:p>
          <a:p>
            <a:pPr>
              <a:spcBef>
                <a:spcPct val="60000"/>
              </a:spcBef>
            </a:pPr>
            <a:r>
              <a:rPr lang="en-US"/>
              <a:t>Several processes are involved at a time.</a:t>
            </a:r>
          </a:p>
          <a:p>
            <a:pPr>
              <a:spcBef>
                <a:spcPct val="60000"/>
              </a:spcBef>
            </a:pPr>
            <a:r>
              <a:rPr lang="en-US"/>
              <a:t>May allow </a:t>
            </a:r>
            <a:r>
              <a:rPr lang="en-US" b="1"/>
              <a:t>optimized internal</a:t>
            </a:r>
            <a:r>
              <a:rPr lang="en-US"/>
              <a:t> implementations, e.g., tree based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DD5-9953-4A9F-AB21-393236E6BC13}" type="slidenum">
              <a:rPr lang="en-US"/>
              <a:pPr/>
              <a:t>22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772400" cy="609600"/>
          </a:xfrm>
        </p:spPr>
        <p:txBody>
          <a:bodyPr/>
          <a:lstStyle/>
          <a:p>
            <a:r>
              <a:rPr lang="en-US" sz="4000"/>
              <a:t>Broadcast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5029200" cy="1905000"/>
          </a:xfrm>
        </p:spPr>
        <p:txBody>
          <a:bodyPr/>
          <a:lstStyle/>
          <a:p>
            <a:r>
              <a:rPr lang="en-US"/>
              <a:t>A one-to-many communication.</a:t>
            </a:r>
          </a:p>
        </p:txBody>
      </p:sp>
      <p:grpSp>
        <p:nvGrpSpPr>
          <p:cNvPr id="455761" name="Group 81"/>
          <p:cNvGrpSpPr>
            <a:grpSpLocks/>
          </p:cNvGrpSpPr>
          <p:nvPr/>
        </p:nvGrpSpPr>
        <p:grpSpPr bwMode="auto">
          <a:xfrm>
            <a:off x="2514600" y="2971800"/>
            <a:ext cx="6629400" cy="3429000"/>
            <a:chOff x="1968" y="1440"/>
            <a:chExt cx="2208" cy="1613"/>
          </a:xfrm>
        </p:grpSpPr>
        <p:grpSp>
          <p:nvGrpSpPr>
            <p:cNvPr id="455710" name="Group 30"/>
            <p:cNvGrpSpPr>
              <a:grpSpLocks/>
            </p:cNvGrpSpPr>
            <p:nvPr/>
          </p:nvGrpSpPr>
          <p:grpSpPr bwMode="auto">
            <a:xfrm>
              <a:off x="3024" y="1440"/>
              <a:ext cx="360" cy="709"/>
              <a:chOff x="4443" y="1419"/>
              <a:chExt cx="360" cy="709"/>
            </a:xfrm>
          </p:grpSpPr>
          <p:sp>
            <p:nvSpPr>
              <p:cNvPr id="455701" name="Freeform 21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2" name="Freeform 22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3" name="Freeform 23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4" name="Freeform 24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5" name="Freeform 25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6" name="Freeform 26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7" name="Freeform 27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8" name="Freeform 28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09" name="Freeform 29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55711" name="Group 31"/>
            <p:cNvGrpSpPr>
              <a:grpSpLocks/>
            </p:cNvGrpSpPr>
            <p:nvPr/>
          </p:nvGrpSpPr>
          <p:grpSpPr bwMode="auto">
            <a:xfrm>
              <a:off x="3816" y="1800"/>
              <a:ext cx="360" cy="709"/>
              <a:chOff x="4443" y="1419"/>
              <a:chExt cx="360" cy="709"/>
            </a:xfrm>
          </p:grpSpPr>
          <p:sp>
            <p:nvSpPr>
              <p:cNvPr id="455712" name="Freeform 3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13" name="Freeform 3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14" name="Freeform 3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15" name="Freeform 3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16" name="Freeform 3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17" name="Freeform 3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18" name="Freeform 3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19" name="Freeform 3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0" name="Freeform 4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55721" name="Group 41"/>
            <p:cNvGrpSpPr>
              <a:grpSpLocks/>
            </p:cNvGrpSpPr>
            <p:nvPr/>
          </p:nvGrpSpPr>
          <p:grpSpPr bwMode="auto">
            <a:xfrm>
              <a:off x="3384" y="1576"/>
              <a:ext cx="360" cy="709"/>
              <a:chOff x="4443" y="1419"/>
              <a:chExt cx="360" cy="709"/>
            </a:xfrm>
          </p:grpSpPr>
          <p:sp>
            <p:nvSpPr>
              <p:cNvPr id="455722" name="Freeform 4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3" name="Freeform 4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4" name="Freeform 4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5" name="Freeform 4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6" name="Freeform 4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7" name="Freeform 4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8" name="Freeform 4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29" name="Freeform 4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0" name="Freeform 5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55731" name="Group 51"/>
            <p:cNvGrpSpPr>
              <a:grpSpLocks/>
            </p:cNvGrpSpPr>
            <p:nvPr/>
          </p:nvGrpSpPr>
          <p:grpSpPr bwMode="auto">
            <a:xfrm>
              <a:off x="3480" y="2032"/>
              <a:ext cx="360" cy="709"/>
              <a:chOff x="4443" y="1419"/>
              <a:chExt cx="360" cy="709"/>
            </a:xfrm>
          </p:grpSpPr>
          <p:sp>
            <p:nvSpPr>
              <p:cNvPr id="455732" name="Freeform 5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3" name="Freeform 5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4" name="Freeform 5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5" name="Freeform 5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6" name="Freeform 5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7" name="Freeform 5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8" name="Freeform 5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39" name="Freeform 5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0" name="Freeform 6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55741" name="Group 61"/>
            <p:cNvGrpSpPr>
              <a:grpSpLocks/>
            </p:cNvGrpSpPr>
            <p:nvPr/>
          </p:nvGrpSpPr>
          <p:grpSpPr bwMode="auto">
            <a:xfrm>
              <a:off x="3096" y="2344"/>
              <a:ext cx="360" cy="709"/>
              <a:chOff x="4443" y="1419"/>
              <a:chExt cx="360" cy="709"/>
            </a:xfrm>
          </p:grpSpPr>
          <p:sp>
            <p:nvSpPr>
              <p:cNvPr id="455742" name="Freeform 6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3" name="Freeform 6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4" name="Freeform 6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5" name="Freeform 6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6" name="Freeform 6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7" name="Freeform 6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8" name="Freeform 6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49" name="Freeform 6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50" name="Freeform 7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55760" name="Group 80"/>
            <p:cNvGrpSpPr>
              <a:grpSpLocks/>
            </p:cNvGrpSpPr>
            <p:nvPr/>
          </p:nvGrpSpPr>
          <p:grpSpPr bwMode="auto">
            <a:xfrm>
              <a:off x="1968" y="1920"/>
              <a:ext cx="421" cy="715"/>
              <a:chOff x="1883" y="2494"/>
              <a:chExt cx="421" cy="715"/>
            </a:xfrm>
          </p:grpSpPr>
          <p:graphicFrame>
            <p:nvGraphicFramePr>
              <p:cNvPr id="455753" name="Object 73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455753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455755" name="Freeform 75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56" name="Freeform 76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57" name="Freeform 77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5758" name="Freeform 78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75A-77E9-400B-BC23-9ACEB0D74C72}" type="slidenum">
              <a:rPr lang="en-US"/>
              <a:pPr/>
              <a:t>23</a:t>
            </a:fld>
            <a:endParaRPr lang="en-US"/>
          </a:p>
        </p:txBody>
      </p:sp>
      <p:sp>
        <p:nvSpPr>
          <p:cNvPr id="4577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72400" cy="838200"/>
          </a:xfrm>
        </p:spPr>
        <p:txBody>
          <a:bodyPr/>
          <a:lstStyle/>
          <a:p>
            <a:r>
              <a:rPr lang="en-US"/>
              <a:t>Reduction Operations</a:t>
            </a:r>
          </a:p>
        </p:txBody>
      </p:sp>
      <p:sp>
        <p:nvSpPr>
          <p:cNvPr id="4577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1066800"/>
          </a:xfrm>
        </p:spPr>
        <p:txBody>
          <a:bodyPr/>
          <a:lstStyle/>
          <a:p>
            <a:r>
              <a:rPr lang="en-US"/>
              <a:t>Combine data from several processes to produce a single result.</a:t>
            </a:r>
          </a:p>
        </p:txBody>
      </p:sp>
      <p:grpSp>
        <p:nvGrpSpPr>
          <p:cNvPr id="457807" name="Group 2127"/>
          <p:cNvGrpSpPr>
            <a:grpSpLocks/>
          </p:cNvGrpSpPr>
          <p:nvPr/>
        </p:nvGrpSpPr>
        <p:grpSpPr bwMode="auto">
          <a:xfrm>
            <a:off x="1789113" y="3692525"/>
            <a:ext cx="1039812" cy="1331913"/>
            <a:chOff x="1607" y="1480"/>
            <a:chExt cx="655" cy="1077"/>
          </a:xfrm>
        </p:grpSpPr>
        <p:graphicFrame>
          <p:nvGraphicFramePr>
            <p:cNvPr id="457805" name="Object 2125"/>
            <p:cNvGraphicFramePr>
              <a:graphicFrameLocks noChangeAspect="1"/>
            </p:cNvGraphicFramePr>
            <p:nvPr/>
          </p:nvGraphicFramePr>
          <p:xfrm>
            <a:off x="1607" y="1480"/>
            <a:ext cx="502" cy="1077"/>
          </p:xfrm>
          <a:graphic>
            <a:graphicData uri="http://schemas.openxmlformats.org/presentationml/2006/ole">
              <p:oleObj spid="_x0000_s457805" name="Clip" r:id="rId3" imgW="1857600" imgH="3995640" progId="MS_ClipArt_Gallery.2">
                <p:embed/>
              </p:oleObj>
            </a:graphicData>
          </a:graphic>
        </p:graphicFrame>
        <p:sp>
          <p:nvSpPr>
            <p:cNvPr id="457734" name="Freeform 2054"/>
            <p:cNvSpPr>
              <a:spLocks/>
            </p:cNvSpPr>
            <p:nvPr/>
          </p:nvSpPr>
          <p:spPr bwMode="auto">
            <a:xfrm>
              <a:off x="1906" y="1857"/>
              <a:ext cx="186" cy="273"/>
            </a:xfrm>
            <a:custGeom>
              <a:avLst/>
              <a:gdLst/>
              <a:ahLst/>
              <a:cxnLst>
                <a:cxn ang="0">
                  <a:pos x="34" y="159"/>
                </a:cxn>
                <a:cxn ang="0">
                  <a:pos x="31" y="186"/>
                </a:cxn>
                <a:cxn ang="0">
                  <a:pos x="34" y="240"/>
                </a:cxn>
                <a:cxn ang="0">
                  <a:pos x="97" y="273"/>
                </a:cxn>
                <a:cxn ang="0">
                  <a:pos x="186" y="109"/>
                </a:cxn>
                <a:cxn ang="0">
                  <a:pos x="178" y="69"/>
                </a:cxn>
                <a:cxn ang="0">
                  <a:pos x="137" y="40"/>
                </a:cxn>
                <a:cxn ang="0">
                  <a:pos x="70" y="10"/>
                </a:cxn>
                <a:cxn ang="0">
                  <a:pos x="42" y="0"/>
                </a:cxn>
                <a:cxn ang="0">
                  <a:pos x="20" y="7"/>
                </a:cxn>
                <a:cxn ang="0">
                  <a:pos x="0" y="29"/>
                </a:cxn>
                <a:cxn ang="0">
                  <a:pos x="26" y="51"/>
                </a:cxn>
                <a:cxn ang="0">
                  <a:pos x="94" y="91"/>
                </a:cxn>
                <a:cxn ang="0">
                  <a:pos x="109" y="111"/>
                </a:cxn>
                <a:cxn ang="0">
                  <a:pos x="34" y="159"/>
                </a:cxn>
              </a:cxnLst>
              <a:rect l="0" t="0" r="r" b="b"/>
              <a:pathLst>
                <a:path w="186" h="273">
                  <a:moveTo>
                    <a:pt x="34" y="159"/>
                  </a:moveTo>
                  <a:lnTo>
                    <a:pt x="31" y="186"/>
                  </a:lnTo>
                  <a:lnTo>
                    <a:pt x="34" y="240"/>
                  </a:lnTo>
                  <a:lnTo>
                    <a:pt x="97" y="273"/>
                  </a:lnTo>
                  <a:lnTo>
                    <a:pt x="186" y="109"/>
                  </a:lnTo>
                  <a:lnTo>
                    <a:pt x="178" y="69"/>
                  </a:lnTo>
                  <a:lnTo>
                    <a:pt x="137" y="40"/>
                  </a:lnTo>
                  <a:lnTo>
                    <a:pt x="70" y="10"/>
                  </a:lnTo>
                  <a:lnTo>
                    <a:pt x="42" y="0"/>
                  </a:lnTo>
                  <a:lnTo>
                    <a:pt x="20" y="7"/>
                  </a:lnTo>
                  <a:lnTo>
                    <a:pt x="0" y="29"/>
                  </a:lnTo>
                  <a:lnTo>
                    <a:pt x="26" y="51"/>
                  </a:lnTo>
                  <a:lnTo>
                    <a:pt x="94" y="91"/>
                  </a:lnTo>
                  <a:lnTo>
                    <a:pt x="109" y="111"/>
                  </a:lnTo>
                  <a:lnTo>
                    <a:pt x="34" y="159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35" name="Freeform 2055"/>
            <p:cNvSpPr>
              <a:spLocks/>
            </p:cNvSpPr>
            <p:nvPr/>
          </p:nvSpPr>
          <p:spPr bwMode="auto">
            <a:xfrm rot="1798563">
              <a:off x="1873" y="1889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36" name="Freeform 2056"/>
            <p:cNvSpPr>
              <a:spLocks/>
            </p:cNvSpPr>
            <p:nvPr/>
          </p:nvSpPr>
          <p:spPr bwMode="auto">
            <a:xfrm>
              <a:off x="2013" y="1957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7739" name="Group 2059"/>
          <p:cNvGrpSpPr>
            <a:grpSpLocks/>
          </p:cNvGrpSpPr>
          <p:nvPr/>
        </p:nvGrpSpPr>
        <p:grpSpPr bwMode="auto">
          <a:xfrm>
            <a:off x="3454400" y="5440363"/>
            <a:ext cx="923925" cy="1211262"/>
            <a:chOff x="1632" y="1747"/>
            <a:chExt cx="582" cy="979"/>
          </a:xfrm>
        </p:grpSpPr>
        <p:graphicFrame>
          <p:nvGraphicFramePr>
            <p:cNvPr id="457740" name="Object 2060"/>
            <p:cNvGraphicFramePr>
              <a:graphicFrameLocks noChangeAspect="1"/>
            </p:cNvGraphicFramePr>
            <p:nvPr/>
          </p:nvGraphicFramePr>
          <p:xfrm>
            <a:off x="1632" y="1763"/>
            <a:ext cx="391" cy="963"/>
          </p:xfrm>
          <a:graphic>
            <a:graphicData uri="http://schemas.openxmlformats.org/presentationml/2006/ole">
              <p:oleObj spid="_x0000_s457740" name="Clip" r:id="rId4" imgW="1295640" imgH="3934080" progId="MS_ClipArt_Gallery.2">
                <p:embed/>
              </p:oleObj>
            </a:graphicData>
          </a:graphic>
        </p:graphicFrame>
        <p:sp>
          <p:nvSpPr>
            <p:cNvPr id="457741" name="Freeform 2061"/>
            <p:cNvSpPr>
              <a:spLocks/>
            </p:cNvSpPr>
            <p:nvPr/>
          </p:nvSpPr>
          <p:spPr bwMode="auto">
            <a:xfrm>
              <a:off x="1849" y="1747"/>
              <a:ext cx="194" cy="3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42" y="3"/>
                </a:cxn>
                <a:cxn ang="0">
                  <a:pos x="136" y="93"/>
                </a:cxn>
                <a:cxn ang="0">
                  <a:pos x="130" y="141"/>
                </a:cxn>
                <a:cxn ang="0">
                  <a:pos x="100" y="175"/>
                </a:cxn>
                <a:cxn ang="0">
                  <a:pos x="51" y="211"/>
                </a:cxn>
                <a:cxn ang="0">
                  <a:pos x="31" y="223"/>
                </a:cxn>
                <a:cxn ang="0">
                  <a:pos x="15" y="214"/>
                </a:cxn>
                <a:cxn ang="0">
                  <a:pos x="0" y="189"/>
                </a:cxn>
                <a:cxn ang="0">
                  <a:pos x="19" y="162"/>
                </a:cxn>
                <a:cxn ang="0">
                  <a:pos x="69" y="114"/>
                </a:cxn>
                <a:cxn ang="0">
                  <a:pos x="93" y="93"/>
                </a:cxn>
                <a:cxn ang="0">
                  <a:pos x="81" y="0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42" name="Freeform 2062"/>
            <p:cNvSpPr>
              <a:spLocks/>
            </p:cNvSpPr>
            <p:nvPr/>
          </p:nvSpPr>
          <p:spPr bwMode="auto">
            <a:xfrm rot="1798563">
              <a:off x="1825" y="2041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43" name="Freeform 2063"/>
            <p:cNvSpPr>
              <a:spLocks/>
            </p:cNvSpPr>
            <p:nvPr/>
          </p:nvSpPr>
          <p:spPr bwMode="auto">
            <a:xfrm>
              <a:off x="1965" y="2109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7761" name="Group 2081"/>
          <p:cNvGrpSpPr>
            <a:grpSpLocks/>
          </p:cNvGrpSpPr>
          <p:nvPr/>
        </p:nvGrpSpPr>
        <p:grpSpPr bwMode="auto">
          <a:xfrm>
            <a:off x="5029200" y="4114800"/>
            <a:ext cx="908050" cy="1169988"/>
            <a:chOff x="3136" y="1483"/>
            <a:chExt cx="572" cy="945"/>
          </a:xfrm>
        </p:grpSpPr>
        <p:sp>
          <p:nvSpPr>
            <p:cNvPr id="457747" name="Freeform 2067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42" y="3"/>
                </a:cxn>
                <a:cxn ang="0">
                  <a:pos x="136" y="93"/>
                </a:cxn>
                <a:cxn ang="0">
                  <a:pos x="130" y="141"/>
                </a:cxn>
                <a:cxn ang="0">
                  <a:pos x="100" y="175"/>
                </a:cxn>
                <a:cxn ang="0">
                  <a:pos x="51" y="211"/>
                </a:cxn>
                <a:cxn ang="0">
                  <a:pos x="31" y="223"/>
                </a:cxn>
                <a:cxn ang="0">
                  <a:pos x="15" y="214"/>
                </a:cxn>
                <a:cxn ang="0">
                  <a:pos x="0" y="189"/>
                </a:cxn>
                <a:cxn ang="0">
                  <a:pos x="19" y="162"/>
                </a:cxn>
                <a:cxn ang="0">
                  <a:pos x="69" y="114"/>
                </a:cxn>
                <a:cxn ang="0">
                  <a:pos x="93" y="93"/>
                </a:cxn>
                <a:cxn ang="0">
                  <a:pos x="81" y="0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48" name="Freeform 2068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49" name="Freeform 2069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52" name="Freeform 2072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39" y="6"/>
                </a:cxn>
                <a:cxn ang="0">
                  <a:pos x="60" y="19"/>
                </a:cxn>
                <a:cxn ang="0">
                  <a:pos x="78" y="43"/>
                </a:cxn>
                <a:cxn ang="0">
                  <a:pos x="91" y="72"/>
                </a:cxn>
                <a:cxn ang="0">
                  <a:pos x="96" y="111"/>
                </a:cxn>
                <a:cxn ang="0">
                  <a:pos x="88" y="136"/>
                </a:cxn>
                <a:cxn ang="0">
                  <a:pos x="79" y="150"/>
                </a:cxn>
                <a:cxn ang="0">
                  <a:pos x="57" y="153"/>
                </a:cxn>
                <a:cxn ang="0">
                  <a:pos x="36" y="147"/>
                </a:cxn>
                <a:cxn ang="0">
                  <a:pos x="19" y="123"/>
                </a:cxn>
                <a:cxn ang="0">
                  <a:pos x="3" y="79"/>
                </a:cxn>
                <a:cxn ang="0">
                  <a:pos x="1" y="39"/>
                </a:cxn>
                <a:cxn ang="0">
                  <a:pos x="6" y="12"/>
                </a:cxn>
                <a:cxn ang="0">
                  <a:pos x="19" y="1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53" name="Freeform 2073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51" y="13"/>
                </a:cxn>
                <a:cxn ang="0">
                  <a:pos x="64" y="34"/>
                </a:cxn>
                <a:cxn ang="0">
                  <a:pos x="79" y="68"/>
                </a:cxn>
                <a:cxn ang="0">
                  <a:pos x="82" y="101"/>
                </a:cxn>
                <a:cxn ang="0">
                  <a:pos x="85" y="148"/>
                </a:cxn>
                <a:cxn ang="0">
                  <a:pos x="85" y="190"/>
                </a:cxn>
                <a:cxn ang="0">
                  <a:pos x="81" y="211"/>
                </a:cxn>
                <a:cxn ang="0">
                  <a:pos x="64" y="227"/>
                </a:cxn>
                <a:cxn ang="0">
                  <a:pos x="45" y="235"/>
                </a:cxn>
                <a:cxn ang="0">
                  <a:pos x="30" y="229"/>
                </a:cxn>
                <a:cxn ang="0">
                  <a:pos x="15" y="217"/>
                </a:cxn>
                <a:cxn ang="0">
                  <a:pos x="9" y="197"/>
                </a:cxn>
                <a:cxn ang="0">
                  <a:pos x="3" y="158"/>
                </a:cxn>
                <a:cxn ang="0">
                  <a:pos x="0" y="104"/>
                </a:cxn>
                <a:cxn ang="0">
                  <a:pos x="1" y="50"/>
                </a:cxn>
                <a:cxn ang="0">
                  <a:pos x="7" y="14"/>
                </a:cxn>
                <a:cxn ang="0">
                  <a:pos x="18" y="4"/>
                </a:cxn>
                <a:cxn ang="0">
                  <a:pos x="30" y="1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54" name="Freeform 2074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45" y="15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55" name="Freeform 2075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28" y="44"/>
                </a:cxn>
                <a:cxn ang="0">
                  <a:pos x="53" y="69"/>
                </a:cxn>
                <a:cxn ang="0">
                  <a:pos x="80" y="111"/>
                </a:cxn>
                <a:cxn ang="0">
                  <a:pos x="92" y="144"/>
                </a:cxn>
                <a:cxn ang="0">
                  <a:pos x="92" y="176"/>
                </a:cxn>
                <a:cxn ang="0">
                  <a:pos x="85" y="206"/>
                </a:cxn>
                <a:cxn ang="0">
                  <a:pos x="76" y="237"/>
                </a:cxn>
                <a:cxn ang="0">
                  <a:pos x="68" y="255"/>
                </a:cxn>
                <a:cxn ang="0">
                  <a:pos x="64" y="267"/>
                </a:cxn>
                <a:cxn ang="0">
                  <a:pos x="64" y="279"/>
                </a:cxn>
                <a:cxn ang="0">
                  <a:pos x="76" y="278"/>
                </a:cxn>
                <a:cxn ang="0">
                  <a:pos x="80" y="255"/>
                </a:cxn>
                <a:cxn ang="0">
                  <a:pos x="88" y="243"/>
                </a:cxn>
                <a:cxn ang="0">
                  <a:pos x="95" y="225"/>
                </a:cxn>
                <a:cxn ang="0">
                  <a:pos x="106" y="191"/>
                </a:cxn>
                <a:cxn ang="0">
                  <a:pos x="110" y="174"/>
                </a:cxn>
                <a:cxn ang="0">
                  <a:pos x="109" y="147"/>
                </a:cxn>
                <a:cxn ang="0">
                  <a:pos x="100" y="116"/>
                </a:cxn>
                <a:cxn ang="0">
                  <a:pos x="86" y="80"/>
                </a:cxn>
                <a:cxn ang="0">
                  <a:pos x="67" y="50"/>
                </a:cxn>
                <a:cxn ang="0">
                  <a:pos x="50" y="26"/>
                </a:cxn>
                <a:cxn ang="0">
                  <a:pos x="35" y="12"/>
                </a:cxn>
                <a:cxn ang="0">
                  <a:pos x="26" y="5"/>
                </a:cxn>
                <a:cxn ang="0">
                  <a:pos x="13" y="0"/>
                </a:cxn>
                <a:cxn ang="0">
                  <a:pos x="5" y="8"/>
                </a:cxn>
                <a:cxn ang="0">
                  <a:pos x="4" y="21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56" name="Freeform 2076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56" y="44"/>
                </a:cxn>
                <a:cxn ang="0">
                  <a:pos x="52" y="65"/>
                </a:cxn>
                <a:cxn ang="0">
                  <a:pos x="40" y="97"/>
                </a:cxn>
                <a:cxn ang="0">
                  <a:pos x="34" y="118"/>
                </a:cxn>
                <a:cxn ang="0">
                  <a:pos x="29" y="128"/>
                </a:cxn>
                <a:cxn ang="0">
                  <a:pos x="20" y="149"/>
                </a:cxn>
                <a:cxn ang="0">
                  <a:pos x="19" y="160"/>
                </a:cxn>
                <a:cxn ang="0">
                  <a:pos x="20" y="179"/>
                </a:cxn>
                <a:cxn ang="0">
                  <a:pos x="28" y="193"/>
                </a:cxn>
                <a:cxn ang="0">
                  <a:pos x="44" y="215"/>
                </a:cxn>
                <a:cxn ang="0">
                  <a:pos x="59" y="239"/>
                </a:cxn>
                <a:cxn ang="0">
                  <a:pos x="76" y="253"/>
                </a:cxn>
                <a:cxn ang="0">
                  <a:pos x="77" y="265"/>
                </a:cxn>
                <a:cxn ang="0">
                  <a:pos x="67" y="263"/>
                </a:cxn>
                <a:cxn ang="0">
                  <a:pos x="53" y="259"/>
                </a:cxn>
                <a:cxn ang="0">
                  <a:pos x="49" y="248"/>
                </a:cxn>
                <a:cxn ang="0">
                  <a:pos x="43" y="235"/>
                </a:cxn>
                <a:cxn ang="0">
                  <a:pos x="34" y="221"/>
                </a:cxn>
                <a:cxn ang="0">
                  <a:pos x="14" y="200"/>
                </a:cxn>
                <a:cxn ang="0">
                  <a:pos x="4" y="176"/>
                </a:cxn>
                <a:cxn ang="0">
                  <a:pos x="1" y="166"/>
                </a:cxn>
                <a:cxn ang="0">
                  <a:pos x="2" y="146"/>
                </a:cxn>
                <a:cxn ang="0">
                  <a:pos x="13" y="110"/>
                </a:cxn>
                <a:cxn ang="0">
                  <a:pos x="20" y="76"/>
                </a:cxn>
                <a:cxn ang="0">
                  <a:pos x="32" y="29"/>
                </a:cxn>
                <a:cxn ang="0">
                  <a:pos x="43" y="8"/>
                </a:cxn>
                <a:cxn ang="0">
                  <a:pos x="55" y="1"/>
                </a:cxn>
                <a:cxn ang="0">
                  <a:pos x="67" y="5"/>
                </a:cxn>
                <a:cxn ang="0">
                  <a:pos x="67" y="20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57" name="Freeform 2077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27" y="7"/>
                </a:cxn>
                <a:cxn ang="0">
                  <a:pos x="48" y="4"/>
                </a:cxn>
                <a:cxn ang="0">
                  <a:pos x="70" y="4"/>
                </a:cxn>
                <a:cxn ang="0">
                  <a:pos x="84" y="2"/>
                </a:cxn>
                <a:cxn ang="0">
                  <a:pos x="90" y="13"/>
                </a:cxn>
                <a:cxn ang="0">
                  <a:pos x="84" y="25"/>
                </a:cxn>
                <a:cxn ang="0">
                  <a:pos x="72" y="31"/>
                </a:cxn>
                <a:cxn ang="0">
                  <a:pos x="57" y="25"/>
                </a:cxn>
                <a:cxn ang="0">
                  <a:pos x="42" y="25"/>
                </a:cxn>
                <a:cxn ang="0">
                  <a:pos x="24" y="23"/>
                </a:cxn>
                <a:cxn ang="0">
                  <a:pos x="6" y="26"/>
                </a:cxn>
                <a:cxn ang="0">
                  <a:pos x="1" y="17"/>
                </a:cxn>
                <a:cxn ang="0">
                  <a:pos x="15" y="14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58" name="Freeform 2078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/>
              <a:ahLst/>
              <a:cxnLst>
                <a:cxn ang="0">
                  <a:pos x="15" y="11"/>
                </a:cxn>
                <a:cxn ang="0">
                  <a:pos x="0" y="19"/>
                </a:cxn>
                <a:cxn ang="0">
                  <a:pos x="15" y="31"/>
                </a:cxn>
                <a:cxn ang="0">
                  <a:pos x="28" y="32"/>
                </a:cxn>
                <a:cxn ang="0">
                  <a:pos x="49" y="25"/>
                </a:cxn>
                <a:cxn ang="0">
                  <a:pos x="58" y="20"/>
                </a:cxn>
                <a:cxn ang="0">
                  <a:pos x="67" y="16"/>
                </a:cxn>
                <a:cxn ang="0">
                  <a:pos x="79" y="13"/>
                </a:cxn>
                <a:cxn ang="0">
                  <a:pos x="96" y="13"/>
                </a:cxn>
                <a:cxn ang="0">
                  <a:pos x="106" y="10"/>
                </a:cxn>
                <a:cxn ang="0">
                  <a:pos x="96" y="1"/>
                </a:cxn>
                <a:cxn ang="0">
                  <a:pos x="85" y="1"/>
                </a:cxn>
                <a:cxn ang="0">
                  <a:pos x="66" y="4"/>
                </a:cxn>
                <a:cxn ang="0">
                  <a:pos x="46" y="4"/>
                </a:cxn>
                <a:cxn ang="0">
                  <a:pos x="30" y="10"/>
                </a:cxn>
                <a:cxn ang="0">
                  <a:pos x="15" y="1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60" name="Freeform 2080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40" y="6"/>
                </a:cxn>
                <a:cxn ang="0">
                  <a:pos x="64" y="11"/>
                </a:cxn>
                <a:cxn ang="0">
                  <a:pos x="79" y="20"/>
                </a:cxn>
                <a:cxn ang="0">
                  <a:pos x="102" y="33"/>
                </a:cxn>
                <a:cxn ang="0">
                  <a:pos x="117" y="44"/>
                </a:cxn>
                <a:cxn ang="0">
                  <a:pos x="126" y="60"/>
                </a:cxn>
                <a:cxn ang="0">
                  <a:pos x="129" y="71"/>
                </a:cxn>
                <a:cxn ang="0">
                  <a:pos x="124" y="80"/>
                </a:cxn>
                <a:cxn ang="0">
                  <a:pos x="115" y="99"/>
                </a:cxn>
                <a:cxn ang="0">
                  <a:pos x="96" y="113"/>
                </a:cxn>
                <a:cxn ang="0">
                  <a:pos x="78" y="123"/>
                </a:cxn>
                <a:cxn ang="0">
                  <a:pos x="61" y="134"/>
                </a:cxn>
                <a:cxn ang="0">
                  <a:pos x="46" y="135"/>
                </a:cxn>
                <a:cxn ang="0">
                  <a:pos x="37" y="146"/>
                </a:cxn>
                <a:cxn ang="0">
                  <a:pos x="54" y="152"/>
                </a:cxn>
                <a:cxn ang="0">
                  <a:pos x="78" y="159"/>
                </a:cxn>
                <a:cxn ang="0">
                  <a:pos x="88" y="164"/>
                </a:cxn>
                <a:cxn ang="0">
                  <a:pos x="103" y="170"/>
                </a:cxn>
                <a:cxn ang="0">
                  <a:pos x="88" y="180"/>
                </a:cxn>
                <a:cxn ang="0">
                  <a:pos x="76" y="179"/>
                </a:cxn>
                <a:cxn ang="0">
                  <a:pos x="70" y="167"/>
                </a:cxn>
                <a:cxn ang="0">
                  <a:pos x="55" y="161"/>
                </a:cxn>
                <a:cxn ang="0">
                  <a:pos x="36" y="156"/>
                </a:cxn>
                <a:cxn ang="0">
                  <a:pos x="24" y="138"/>
                </a:cxn>
                <a:cxn ang="0">
                  <a:pos x="34" y="129"/>
                </a:cxn>
                <a:cxn ang="0">
                  <a:pos x="54" y="123"/>
                </a:cxn>
                <a:cxn ang="0">
                  <a:pos x="81" y="113"/>
                </a:cxn>
                <a:cxn ang="0">
                  <a:pos x="97" y="90"/>
                </a:cxn>
                <a:cxn ang="0">
                  <a:pos x="108" y="77"/>
                </a:cxn>
                <a:cxn ang="0">
                  <a:pos x="109" y="65"/>
                </a:cxn>
                <a:cxn ang="0">
                  <a:pos x="102" y="53"/>
                </a:cxn>
                <a:cxn ang="0">
                  <a:pos x="85" y="39"/>
                </a:cxn>
                <a:cxn ang="0">
                  <a:pos x="72" y="33"/>
                </a:cxn>
                <a:cxn ang="0">
                  <a:pos x="49" y="27"/>
                </a:cxn>
                <a:cxn ang="0">
                  <a:pos x="34" y="27"/>
                </a:cxn>
                <a:cxn ang="0">
                  <a:pos x="21" y="27"/>
                </a:cxn>
                <a:cxn ang="0">
                  <a:pos x="3" y="23"/>
                </a:cxn>
                <a:cxn ang="0">
                  <a:pos x="6" y="3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7775" name="Group 2095"/>
          <p:cNvGrpSpPr>
            <a:grpSpLocks/>
          </p:cNvGrpSpPr>
          <p:nvPr/>
        </p:nvGrpSpPr>
        <p:grpSpPr bwMode="auto">
          <a:xfrm>
            <a:off x="5562600" y="5181600"/>
            <a:ext cx="908050" cy="1169988"/>
            <a:chOff x="3136" y="1483"/>
            <a:chExt cx="572" cy="945"/>
          </a:xfrm>
        </p:grpSpPr>
        <p:sp>
          <p:nvSpPr>
            <p:cNvPr id="457776" name="Freeform 2096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42" y="3"/>
                </a:cxn>
                <a:cxn ang="0">
                  <a:pos x="136" y="93"/>
                </a:cxn>
                <a:cxn ang="0">
                  <a:pos x="130" y="141"/>
                </a:cxn>
                <a:cxn ang="0">
                  <a:pos x="100" y="175"/>
                </a:cxn>
                <a:cxn ang="0">
                  <a:pos x="51" y="211"/>
                </a:cxn>
                <a:cxn ang="0">
                  <a:pos x="31" y="223"/>
                </a:cxn>
                <a:cxn ang="0">
                  <a:pos x="15" y="214"/>
                </a:cxn>
                <a:cxn ang="0">
                  <a:pos x="0" y="189"/>
                </a:cxn>
                <a:cxn ang="0">
                  <a:pos x="19" y="162"/>
                </a:cxn>
                <a:cxn ang="0">
                  <a:pos x="69" y="114"/>
                </a:cxn>
                <a:cxn ang="0">
                  <a:pos x="93" y="93"/>
                </a:cxn>
                <a:cxn ang="0">
                  <a:pos x="81" y="0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77" name="Freeform 2097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78" name="Freeform 2098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79" name="Freeform 2099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39" y="6"/>
                </a:cxn>
                <a:cxn ang="0">
                  <a:pos x="60" y="19"/>
                </a:cxn>
                <a:cxn ang="0">
                  <a:pos x="78" y="43"/>
                </a:cxn>
                <a:cxn ang="0">
                  <a:pos x="91" y="72"/>
                </a:cxn>
                <a:cxn ang="0">
                  <a:pos x="96" y="111"/>
                </a:cxn>
                <a:cxn ang="0">
                  <a:pos x="88" y="136"/>
                </a:cxn>
                <a:cxn ang="0">
                  <a:pos x="79" y="150"/>
                </a:cxn>
                <a:cxn ang="0">
                  <a:pos x="57" y="153"/>
                </a:cxn>
                <a:cxn ang="0">
                  <a:pos x="36" y="147"/>
                </a:cxn>
                <a:cxn ang="0">
                  <a:pos x="19" y="123"/>
                </a:cxn>
                <a:cxn ang="0">
                  <a:pos x="3" y="79"/>
                </a:cxn>
                <a:cxn ang="0">
                  <a:pos x="1" y="39"/>
                </a:cxn>
                <a:cxn ang="0">
                  <a:pos x="6" y="12"/>
                </a:cxn>
                <a:cxn ang="0">
                  <a:pos x="19" y="1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80" name="Freeform 2100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51" y="13"/>
                </a:cxn>
                <a:cxn ang="0">
                  <a:pos x="64" y="34"/>
                </a:cxn>
                <a:cxn ang="0">
                  <a:pos x="79" y="68"/>
                </a:cxn>
                <a:cxn ang="0">
                  <a:pos x="82" y="101"/>
                </a:cxn>
                <a:cxn ang="0">
                  <a:pos x="85" y="148"/>
                </a:cxn>
                <a:cxn ang="0">
                  <a:pos x="85" y="190"/>
                </a:cxn>
                <a:cxn ang="0">
                  <a:pos x="81" y="211"/>
                </a:cxn>
                <a:cxn ang="0">
                  <a:pos x="64" y="227"/>
                </a:cxn>
                <a:cxn ang="0">
                  <a:pos x="45" y="235"/>
                </a:cxn>
                <a:cxn ang="0">
                  <a:pos x="30" y="229"/>
                </a:cxn>
                <a:cxn ang="0">
                  <a:pos x="15" y="217"/>
                </a:cxn>
                <a:cxn ang="0">
                  <a:pos x="9" y="197"/>
                </a:cxn>
                <a:cxn ang="0">
                  <a:pos x="3" y="158"/>
                </a:cxn>
                <a:cxn ang="0">
                  <a:pos x="0" y="104"/>
                </a:cxn>
                <a:cxn ang="0">
                  <a:pos x="1" y="50"/>
                </a:cxn>
                <a:cxn ang="0">
                  <a:pos x="7" y="14"/>
                </a:cxn>
                <a:cxn ang="0">
                  <a:pos x="18" y="4"/>
                </a:cxn>
                <a:cxn ang="0">
                  <a:pos x="30" y="1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81" name="Freeform 2101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45" y="15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82" name="Freeform 2102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28" y="44"/>
                </a:cxn>
                <a:cxn ang="0">
                  <a:pos x="53" y="69"/>
                </a:cxn>
                <a:cxn ang="0">
                  <a:pos x="80" y="111"/>
                </a:cxn>
                <a:cxn ang="0">
                  <a:pos x="92" y="144"/>
                </a:cxn>
                <a:cxn ang="0">
                  <a:pos x="92" y="176"/>
                </a:cxn>
                <a:cxn ang="0">
                  <a:pos x="85" y="206"/>
                </a:cxn>
                <a:cxn ang="0">
                  <a:pos x="76" y="237"/>
                </a:cxn>
                <a:cxn ang="0">
                  <a:pos x="68" y="255"/>
                </a:cxn>
                <a:cxn ang="0">
                  <a:pos x="64" y="267"/>
                </a:cxn>
                <a:cxn ang="0">
                  <a:pos x="64" y="279"/>
                </a:cxn>
                <a:cxn ang="0">
                  <a:pos x="76" y="278"/>
                </a:cxn>
                <a:cxn ang="0">
                  <a:pos x="80" y="255"/>
                </a:cxn>
                <a:cxn ang="0">
                  <a:pos x="88" y="243"/>
                </a:cxn>
                <a:cxn ang="0">
                  <a:pos x="95" y="225"/>
                </a:cxn>
                <a:cxn ang="0">
                  <a:pos x="106" y="191"/>
                </a:cxn>
                <a:cxn ang="0">
                  <a:pos x="110" y="174"/>
                </a:cxn>
                <a:cxn ang="0">
                  <a:pos x="109" y="147"/>
                </a:cxn>
                <a:cxn ang="0">
                  <a:pos x="100" y="116"/>
                </a:cxn>
                <a:cxn ang="0">
                  <a:pos x="86" y="80"/>
                </a:cxn>
                <a:cxn ang="0">
                  <a:pos x="67" y="50"/>
                </a:cxn>
                <a:cxn ang="0">
                  <a:pos x="50" y="26"/>
                </a:cxn>
                <a:cxn ang="0">
                  <a:pos x="35" y="12"/>
                </a:cxn>
                <a:cxn ang="0">
                  <a:pos x="26" y="5"/>
                </a:cxn>
                <a:cxn ang="0">
                  <a:pos x="13" y="0"/>
                </a:cxn>
                <a:cxn ang="0">
                  <a:pos x="5" y="8"/>
                </a:cxn>
                <a:cxn ang="0">
                  <a:pos x="4" y="21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83" name="Freeform 2103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56" y="44"/>
                </a:cxn>
                <a:cxn ang="0">
                  <a:pos x="52" y="65"/>
                </a:cxn>
                <a:cxn ang="0">
                  <a:pos x="40" y="97"/>
                </a:cxn>
                <a:cxn ang="0">
                  <a:pos x="34" y="118"/>
                </a:cxn>
                <a:cxn ang="0">
                  <a:pos x="29" y="128"/>
                </a:cxn>
                <a:cxn ang="0">
                  <a:pos x="20" y="149"/>
                </a:cxn>
                <a:cxn ang="0">
                  <a:pos x="19" y="160"/>
                </a:cxn>
                <a:cxn ang="0">
                  <a:pos x="20" y="179"/>
                </a:cxn>
                <a:cxn ang="0">
                  <a:pos x="28" y="193"/>
                </a:cxn>
                <a:cxn ang="0">
                  <a:pos x="44" y="215"/>
                </a:cxn>
                <a:cxn ang="0">
                  <a:pos x="59" y="239"/>
                </a:cxn>
                <a:cxn ang="0">
                  <a:pos x="76" y="253"/>
                </a:cxn>
                <a:cxn ang="0">
                  <a:pos x="77" y="265"/>
                </a:cxn>
                <a:cxn ang="0">
                  <a:pos x="67" y="263"/>
                </a:cxn>
                <a:cxn ang="0">
                  <a:pos x="53" y="259"/>
                </a:cxn>
                <a:cxn ang="0">
                  <a:pos x="49" y="248"/>
                </a:cxn>
                <a:cxn ang="0">
                  <a:pos x="43" y="235"/>
                </a:cxn>
                <a:cxn ang="0">
                  <a:pos x="34" y="221"/>
                </a:cxn>
                <a:cxn ang="0">
                  <a:pos x="14" y="200"/>
                </a:cxn>
                <a:cxn ang="0">
                  <a:pos x="4" y="176"/>
                </a:cxn>
                <a:cxn ang="0">
                  <a:pos x="1" y="166"/>
                </a:cxn>
                <a:cxn ang="0">
                  <a:pos x="2" y="146"/>
                </a:cxn>
                <a:cxn ang="0">
                  <a:pos x="13" y="110"/>
                </a:cxn>
                <a:cxn ang="0">
                  <a:pos x="20" y="76"/>
                </a:cxn>
                <a:cxn ang="0">
                  <a:pos x="32" y="29"/>
                </a:cxn>
                <a:cxn ang="0">
                  <a:pos x="43" y="8"/>
                </a:cxn>
                <a:cxn ang="0">
                  <a:pos x="55" y="1"/>
                </a:cxn>
                <a:cxn ang="0">
                  <a:pos x="67" y="5"/>
                </a:cxn>
                <a:cxn ang="0">
                  <a:pos x="67" y="20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84" name="Freeform 2104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27" y="7"/>
                </a:cxn>
                <a:cxn ang="0">
                  <a:pos x="48" y="4"/>
                </a:cxn>
                <a:cxn ang="0">
                  <a:pos x="70" y="4"/>
                </a:cxn>
                <a:cxn ang="0">
                  <a:pos x="84" y="2"/>
                </a:cxn>
                <a:cxn ang="0">
                  <a:pos x="90" y="13"/>
                </a:cxn>
                <a:cxn ang="0">
                  <a:pos x="84" y="25"/>
                </a:cxn>
                <a:cxn ang="0">
                  <a:pos x="72" y="31"/>
                </a:cxn>
                <a:cxn ang="0">
                  <a:pos x="57" y="25"/>
                </a:cxn>
                <a:cxn ang="0">
                  <a:pos x="42" y="25"/>
                </a:cxn>
                <a:cxn ang="0">
                  <a:pos x="24" y="23"/>
                </a:cxn>
                <a:cxn ang="0">
                  <a:pos x="6" y="26"/>
                </a:cxn>
                <a:cxn ang="0">
                  <a:pos x="1" y="17"/>
                </a:cxn>
                <a:cxn ang="0">
                  <a:pos x="15" y="14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85" name="Freeform 2105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/>
              <a:ahLst/>
              <a:cxnLst>
                <a:cxn ang="0">
                  <a:pos x="15" y="11"/>
                </a:cxn>
                <a:cxn ang="0">
                  <a:pos x="0" y="19"/>
                </a:cxn>
                <a:cxn ang="0">
                  <a:pos x="15" y="31"/>
                </a:cxn>
                <a:cxn ang="0">
                  <a:pos x="28" y="32"/>
                </a:cxn>
                <a:cxn ang="0">
                  <a:pos x="49" y="25"/>
                </a:cxn>
                <a:cxn ang="0">
                  <a:pos x="58" y="20"/>
                </a:cxn>
                <a:cxn ang="0">
                  <a:pos x="67" y="16"/>
                </a:cxn>
                <a:cxn ang="0">
                  <a:pos x="79" y="13"/>
                </a:cxn>
                <a:cxn ang="0">
                  <a:pos x="96" y="13"/>
                </a:cxn>
                <a:cxn ang="0">
                  <a:pos x="106" y="10"/>
                </a:cxn>
                <a:cxn ang="0">
                  <a:pos x="96" y="1"/>
                </a:cxn>
                <a:cxn ang="0">
                  <a:pos x="85" y="1"/>
                </a:cxn>
                <a:cxn ang="0">
                  <a:pos x="66" y="4"/>
                </a:cxn>
                <a:cxn ang="0">
                  <a:pos x="46" y="4"/>
                </a:cxn>
                <a:cxn ang="0">
                  <a:pos x="30" y="10"/>
                </a:cxn>
                <a:cxn ang="0">
                  <a:pos x="15" y="1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86" name="Freeform 2106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40" y="6"/>
                </a:cxn>
                <a:cxn ang="0">
                  <a:pos x="64" y="11"/>
                </a:cxn>
                <a:cxn ang="0">
                  <a:pos x="79" y="20"/>
                </a:cxn>
                <a:cxn ang="0">
                  <a:pos x="102" y="33"/>
                </a:cxn>
                <a:cxn ang="0">
                  <a:pos x="117" y="44"/>
                </a:cxn>
                <a:cxn ang="0">
                  <a:pos x="126" y="60"/>
                </a:cxn>
                <a:cxn ang="0">
                  <a:pos x="129" y="71"/>
                </a:cxn>
                <a:cxn ang="0">
                  <a:pos x="124" y="80"/>
                </a:cxn>
                <a:cxn ang="0">
                  <a:pos x="115" y="99"/>
                </a:cxn>
                <a:cxn ang="0">
                  <a:pos x="96" y="113"/>
                </a:cxn>
                <a:cxn ang="0">
                  <a:pos x="78" y="123"/>
                </a:cxn>
                <a:cxn ang="0">
                  <a:pos x="61" y="134"/>
                </a:cxn>
                <a:cxn ang="0">
                  <a:pos x="46" y="135"/>
                </a:cxn>
                <a:cxn ang="0">
                  <a:pos x="37" y="146"/>
                </a:cxn>
                <a:cxn ang="0">
                  <a:pos x="54" y="152"/>
                </a:cxn>
                <a:cxn ang="0">
                  <a:pos x="78" y="159"/>
                </a:cxn>
                <a:cxn ang="0">
                  <a:pos x="88" y="164"/>
                </a:cxn>
                <a:cxn ang="0">
                  <a:pos x="103" y="170"/>
                </a:cxn>
                <a:cxn ang="0">
                  <a:pos x="88" y="180"/>
                </a:cxn>
                <a:cxn ang="0">
                  <a:pos x="76" y="179"/>
                </a:cxn>
                <a:cxn ang="0">
                  <a:pos x="70" y="167"/>
                </a:cxn>
                <a:cxn ang="0">
                  <a:pos x="55" y="161"/>
                </a:cxn>
                <a:cxn ang="0">
                  <a:pos x="36" y="156"/>
                </a:cxn>
                <a:cxn ang="0">
                  <a:pos x="24" y="138"/>
                </a:cxn>
                <a:cxn ang="0">
                  <a:pos x="34" y="129"/>
                </a:cxn>
                <a:cxn ang="0">
                  <a:pos x="54" y="123"/>
                </a:cxn>
                <a:cxn ang="0">
                  <a:pos x="81" y="113"/>
                </a:cxn>
                <a:cxn ang="0">
                  <a:pos x="97" y="90"/>
                </a:cxn>
                <a:cxn ang="0">
                  <a:pos x="108" y="77"/>
                </a:cxn>
                <a:cxn ang="0">
                  <a:pos x="109" y="65"/>
                </a:cxn>
                <a:cxn ang="0">
                  <a:pos x="102" y="53"/>
                </a:cxn>
                <a:cxn ang="0">
                  <a:pos x="85" y="39"/>
                </a:cxn>
                <a:cxn ang="0">
                  <a:pos x="72" y="33"/>
                </a:cxn>
                <a:cxn ang="0">
                  <a:pos x="49" y="27"/>
                </a:cxn>
                <a:cxn ang="0">
                  <a:pos x="34" y="27"/>
                </a:cxn>
                <a:cxn ang="0">
                  <a:pos x="21" y="27"/>
                </a:cxn>
                <a:cxn ang="0">
                  <a:pos x="3" y="23"/>
                </a:cxn>
                <a:cxn ang="0">
                  <a:pos x="6" y="3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7788" name="Group 2108"/>
          <p:cNvGrpSpPr>
            <a:grpSpLocks/>
          </p:cNvGrpSpPr>
          <p:nvPr/>
        </p:nvGrpSpPr>
        <p:grpSpPr bwMode="auto">
          <a:xfrm flipH="1">
            <a:off x="2665413" y="4576763"/>
            <a:ext cx="908050" cy="1169987"/>
            <a:chOff x="3136" y="1483"/>
            <a:chExt cx="572" cy="945"/>
          </a:xfrm>
        </p:grpSpPr>
        <p:sp>
          <p:nvSpPr>
            <p:cNvPr id="457789" name="Freeform 2109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42" y="3"/>
                </a:cxn>
                <a:cxn ang="0">
                  <a:pos x="136" y="93"/>
                </a:cxn>
                <a:cxn ang="0">
                  <a:pos x="130" y="141"/>
                </a:cxn>
                <a:cxn ang="0">
                  <a:pos x="100" y="175"/>
                </a:cxn>
                <a:cxn ang="0">
                  <a:pos x="51" y="211"/>
                </a:cxn>
                <a:cxn ang="0">
                  <a:pos x="31" y="223"/>
                </a:cxn>
                <a:cxn ang="0">
                  <a:pos x="15" y="214"/>
                </a:cxn>
                <a:cxn ang="0">
                  <a:pos x="0" y="189"/>
                </a:cxn>
                <a:cxn ang="0">
                  <a:pos x="19" y="162"/>
                </a:cxn>
                <a:cxn ang="0">
                  <a:pos x="69" y="114"/>
                </a:cxn>
                <a:cxn ang="0">
                  <a:pos x="93" y="93"/>
                </a:cxn>
                <a:cxn ang="0">
                  <a:pos x="81" y="0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0" name="Freeform 2110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/>
              <a:ahLst/>
              <a:cxnLst>
                <a:cxn ang="0">
                  <a:pos x="135" y="57"/>
                </a:cxn>
                <a:cxn ang="0">
                  <a:pos x="125" y="65"/>
                </a:cxn>
                <a:cxn ang="0">
                  <a:pos x="87" y="58"/>
                </a:cxn>
                <a:cxn ang="0">
                  <a:pos x="61" y="50"/>
                </a:cxn>
                <a:cxn ang="0">
                  <a:pos x="31" y="42"/>
                </a:cxn>
                <a:cxn ang="0">
                  <a:pos x="9" y="31"/>
                </a:cxn>
                <a:cxn ang="0">
                  <a:pos x="1" y="17"/>
                </a:cxn>
                <a:cxn ang="0">
                  <a:pos x="2" y="7"/>
                </a:cxn>
                <a:cxn ang="0">
                  <a:pos x="16" y="1"/>
                </a:cxn>
                <a:cxn ang="0">
                  <a:pos x="44" y="11"/>
                </a:cxn>
                <a:cxn ang="0">
                  <a:pos x="78" y="19"/>
                </a:cxn>
                <a:cxn ang="0">
                  <a:pos x="107" y="36"/>
                </a:cxn>
                <a:cxn ang="0">
                  <a:pos x="127" y="46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1" name="Freeform 2111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37" y="39"/>
                </a:cxn>
                <a:cxn ang="0">
                  <a:pos x="96" y="29"/>
                </a:cxn>
                <a:cxn ang="0">
                  <a:pos x="135" y="21"/>
                </a:cxn>
                <a:cxn ang="0">
                  <a:pos x="162" y="13"/>
                </a:cxn>
                <a:cxn ang="0">
                  <a:pos x="176" y="2"/>
                </a:cxn>
                <a:cxn ang="0">
                  <a:pos x="189" y="2"/>
                </a:cxn>
                <a:cxn ang="0">
                  <a:pos x="198" y="12"/>
                </a:cxn>
                <a:cxn ang="0">
                  <a:pos x="242" y="17"/>
                </a:cxn>
                <a:cxn ang="0">
                  <a:pos x="240" y="26"/>
                </a:cxn>
                <a:cxn ang="0">
                  <a:pos x="206" y="23"/>
                </a:cxn>
                <a:cxn ang="0">
                  <a:pos x="194" y="48"/>
                </a:cxn>
                <a:cxn ang="0">
                  <a:pos x="170" y="55"/>
                </a:cxn>
                <a:cxn ang="0">
                  <a:pos x="155" y="43"/>
                </a:cxn>
                <a:cxn ang="0">
                  <a:pos x="132" y="44"/>
                </a:cxn>
                <a:cxn ang="0">
                  <a:pos x="96" y="51"/>
                </a:cxn>
                <a:cxn ang="0">
                  <a:pos x="58" y="59"/>
                </a:cxn>
                <a:cxn ang="0">
                  <a:pos x="24" y="60"/>
                </a:cxn>
                <a:cxn ang="0">
                  <a:pos x="6" y="61"/>
                </a:cxn>
                <a:cxn ang="0">
                  <a:pos x="2" y="44"/>
                </a:cxn>
                <a:cxn ang="0">
                  <a:pos x="16" y="37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2" name="Freeform 2112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39" y="6"/>
                </a:cxn>
                <a:cxn ang="0">
                  <a:pos x="60" y="19"/>
                </a:cxn>
                <a:cxn ang="0">
                  <a:pos x="78" y="43"/>
                </a:cxn>
                <a:cxn ang="0">
                  <a:pos x="91" y="72"/>
                </a:cxn>
                <a:cxn ang="0">
                  <a:pos x="96" y="111"/>
                </a:cxn>
                <a:cxn ang="0">
                  <a:pos x="88" y="136"/>
                </a:cxn>
                <a:cxn ang="0">
                  <a:pos x="79" y="150"/>
                </a:cxn>
                <a:cxn ang="0">
                  <a:pos x="57" y="153"/>
                </a:cxn>
                <a:cxn ang="0">
                  <a:pos x="36" y="147"/>
                </a:cxn>
                <a:cxn ang="0">
                  <a:pos x="19" y="123"/>
                </a:cxn>
                <a:cxn ang="0">
                  <a:pos x="3" y="79"/>
                </a:cxn>
                <a:cxn ang="0">
                  <a:pos x="1" y="39"/>
                </a:cxn>
                <a:cxn ang="0">
                  <a:pos x="6" y="12"/>
                </a:cxn>
                <a:cxn ang="0">
                  <a:pos x="19" y="1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3" name="Freeform 2113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51" y="13"/>
                </a:cxn>
                <a:cxn ang="0">
                  <a:pos x="64" y="34"/>
                </a:cxn>
                <a:cxn ang="0">
                  <a:pos x="79" y="68"/>
                </a:cxn>
                <a:cxn ang="0">
                  <a:pos x="82" y="101"/>
                </a:cxn>
                <a:cxn ang="0">
                  <a:pos x="85" y="148"/>
                </a:cxn>
                <a:cxn ang="0">
                  <a:pos x="85" y="190"/>
                </a:cxn>
                <a:cxn ang="0">
                  <a:pos x="81" y="211"/>
                </a:cxn>
                <a:cxn ang="0">
                  <a:pos x="64" y="227"/>
                </a:cxn>
                <a:cxn ang="0">
                  <a:pos x="45" y="235"/>
                </a:cxn>
                <a:cxn ang="0">
                  <a:pos x="30" y="229"/>
                </a:cxn>
                <a:cxn ang="0">
                  <a:pos x="15" y="217"/>
                </a:cxn>
                <a:cxn ang="0">
                  <a:pos x="9" y="197"/>
                </a:cxn>
                <a:cxn ang="0">
                  <a:pos x="3" y="158"/>
                </a:cxn>
                <a:cxn ang="0">
                  <a:pos x="0" y="104"/>
                </a:cxn>
                <a:cxn ang="0">
                  <a:pos x="1" y="50"/>
                </a:cxn>
                <a:cxn ang="0">
                  <a:pos x="7" y="14"/>
                </a:cxn>
                <a:cxn ang="0">
                  <a:pos x="18" y="4"/>
                </a:cxn>
                <a:cxn ang="0">
                  <a:pos x="30" y="1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4" name="Freeform 2114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45" y="15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5" name="Freeform 2115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28" y="44"/>
                </a:cxn>
                <a:cxn ang="0">
                  <a:pos x="53" y="69"/>
                </a:cxn>
                <a:cxn ang="0">
                  <a:pos x="80" y="111"/>
                </a:cxn>
                <a:cxn ang="0">
                  <a:pos x="92" y="144"/>
                </a:cxn>
                <a:cxn ang="0">
                  <a:pos x="92" y="176"/>
                </a:cxn>
                <a:cxn ang="0">
                  <a:pos x="85" y="206"/>
                </a:cxn>
                <a:cxn ang="0">
                  <a:pos x="76" y="237"/>
                </a:cxn>
                <a:cxn ang="0">
                  <a:pos x="68" y="255"/>
                </a:cxn>
                <a:cxn ang="0">
                  <a:pos x="64" y="267"/>
                </a:cxn>
                <a:cxn ang="0">
                  <a:pos x="64" y="279"/>
                </a:cxn>
                <a:cxn ang="0">
                  <a:pos x="76" y="278"/>
                </a:cxn>
                <a:cxn ang="0">
                  <a:pos x="80" y="255"/>
                </a:cxn>
                <a:cxn ang="0">
                  <a:pos x="88" y="243"/>
                </a:cxn>
                <a:cxn ang="0">
                  <a:pos x="95" y="225"/>
                </a:cxn>
                <a:cxn ang="0">
                  <a:pos x="106" y="191"/>
                </a:cxn>
                <a:cxn ang="0">
                  <a:pos x="110" y="174"/>
                </a:cxn>
                <a:cxn ang="0">
                  <a:pos x="109" y="147"/>
                </a:cxn>
                <a:cxn ang="0">
                  <a:pos x="100" y="116"/>
                </a:cxn>
                <a:cxn ang="0">
                  <a:pos x="86" y="80"/>
                </a:cxn>
                <a:cxn ang="0">
                  <a:pos x="67" y="50"/>
                </a:cxn>
                <a:cxn ang="0">
                  <a:pos x="50" y="26"/>
                </a:cxn>
                <a:cxn ang="0">
                  <a:pos x="35" y="12"/>
                </a:cxn>
                <a:cxn ang="0">
                  <a:pos x="26" y="5"/>
                </a:cxn>
                <a:cxn ang="0">
                  <a:pos x="13" y="0"/>
                </a:cxn>
                <a:cxn ang="0">
                  <a:pos x="5" y="8"/>
                </a:cxn>
                <a:cxn ang="0">
                  <a:pos x="4" y="21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6" name="Freeform 2116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56" y="44"/>
                </a:cxn>
                <a:cxn ang="0">
                  <a:pos x="52" y="65"/>
                </a:cxn>
                <a:cxn ang="0">
                  <a:pos x="40" y="97"/>
                </a:cxn>
                <a:cxn ang="0">
                  <a:pos x="34" y="118"/>
                </a:cxn>
                <a:cxn ang="0">
                  <a:pos x="29" y="128"/>
                </a:cxn>
                <a:cxn ang="0">
                  <a:pos x="20" y="149"/>
                </a:cxn>
                <a:cxn ang="0">
                  <a:pos x="19" y="160"/>
                </a:cxn>
                <a:cxn ang="0">
                  <a:pos x="20" y="179"/>
                </a:cxn>
                <a:cxn ang="0">
                  <a:pos x="28" y="193"/>
                </a:cxn>
                <a:cxn ang="0">
                  <a:pos x="44" y="215"/>
                </a:cxn>
                <a:cxn ang="0">
                  <a:pos x="59" y="239"/>
                </a:cxn>
                <a:cxn ang="0">
                  <a:pos x="76" y="253"/>
                </a:cxn>
                <a:cxn ang="0">
                  <a:pos x="77" y="265"/>
                </a:cxn>
                <a:cxn ang="0">
                  <a:pos x="67" y="263"/>
                </a:cxn>
                <a:cxn ang="0">
                  <a:pos x="53" y="259"/>
                </a:cxn>
                <a:cxn ang="0">
                  <a:pos x="49" y="248"/>
                </a:cxn>
                <a:cxn ang="0">
                  <a:pos x="43" y="235"/>
                </a:cxn>
                <a:cxn ang="0">
                  <a:pos x="34" y="221"/>
                </a:cxn>
                <a:cxn ang="0">
                  <a:pos x="14" y="200"/>
                </a:cxn>
                <a:cxn ang="0">
                  <a:pos x="4" y="176"/>
                </a:cxn>
                <a:cxn ang="0">
                  <a:pos x="1" y="166"/>
                </a:cxn>
                <a:cxn ang="0">
                  <a:pos x="2" y="146"/>
                </a:cxn>
                <a:cxn ang="0">
                  <a:pos x="13" y="110"/>
                </a:cxn>
                <a:cxn ang="0">
                  <a:pos x="20" y="76"/>
                </a:cxn>
                <a:cxn ang="0">
                  <a:pos x="32" y="29"/>
                </a:cxn>
                <a:cxn ang="0">
                  <a:pos x="43" y="8"/>
                </a:cxn>
                <a:cxn ang="0">
                  <a:pos x="55" y="1"/>
                </a:cxn>
                <a:cxn ang="0">
                  <a:pos x="67" y="5"/>
                </a:cxn>
                <a:cxn ang="0">
                  <a:pos x="67" y="20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7" name="Freeform 2117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27" y="7"/>
                </a:cxn>
                <a:cxn ang="0">
                  <a:pos x="48" y="4"/>
                </a:cxn>
                <a:cxn ang="0">
                  <a:pos x="70" y="4"/>
                </a:cxn>
                <a:cxn ang="0">
                  <a:pos x="84" y="2"/>
                </a:cxn>
                <a:cxn ang="0">
                  <a:pos x="90" y="13"/>
                </a:cxn>
                <a:cxn ang="0">
                  <a:pos x="84" y="25"/>
                </a:cxn>
                <a:cxn ang="0">
                  <a:pos x="72" y="31"/>
                </a:cxn>
                <a:cxn ang="0">
                  <a:pos x="57" y="25"/>
                </a:cxn>
                <a:cxn ang="0">
                  <a:pos x="42" y="25"/>
                </a:cxn>
                <a:cxn ang="0">
                  <a:pos x="24" y="23"/>
                </a:cxn>
                <a:cxn ang="0">
                  <a:pos x="6" y="26"/>
                </a:cxn>
                <a:cxn ang="0">
                  <a:pos x="1" y="17"/>
                </a:cxn>
                <a:cxn ang="0">
                  <a:pos x="15" y="14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8" name="Freeform 2118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/>
              <a:ahLst/>
              <a:cxnLst>
                <a:cxn ang="0">
                  <a:pos x="15" y="11"/>
                </a:cxn>
                <a:cxn ang="0">
                  <a:pos x="0" y="19"/>
                </a:cxn>
                <a:cxn ang="0">
                  <a:pos x="15" y="31"/>
                </a:cxn>
                <a:cxn ang="0">
                  <a:pos x="28" y="32"/>
                </a:cxn>
                <a:cxn ang="0">
                  <a:pos x="49" y="25"/>
                </a:cxn>
                <a:cxn ang="0">
                  <a:pos x="58" y="20"/>
                </a:cxn>
                <a:cxn ang="0">
                  <a:pos x="67" y="16"/>
                </a:cxn>
                <a:cxn ang="0">
                  <a:pos x="79" y="13"/>
                </a:cxn>
                <a:cxn ang="0">
                  <a:pos x="96" y="13"/>
                </a:cxn>
                <a:cxn ang="0">
                  <a:pos x="106" y="10"/>
                </a:cxn>
                <a:cxn ang="0">
                  <a:pos x="96" y="1"/>
                </a:cxn>
                <a:cxn ang="0">
                  <a:pos x="85" y="1"/>
                </a:cxn>
                <a:cxn ang="0">
                  <a:pos x="66" y="4"/>
                </a:cxn>
                <a:cxn ang="0">
                  <a:pos x="46" y="4"/>
                </a:cxn>
                <a:cxn ang="0">
                  <a:pos x="30" y="10"/>
                </a:cxn>
                <a:cxn ang="0">
                  <a:pos x="15" y="1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7799" name="Freeform 2119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40" y="6"/>
                </a:cxn>
                <a:cxn ang="0">
                  <a:pos x="64" y="11"/>
                </a:cxn>
                <a:cxn ang="0">
                  <a:pos x="79" y="20"/>
                </a:cxn>
                <a:cxn ang="0">
                  <a:pos x="102" y="33"/>
                </a:cxn>
                <a:cxn ang="0">
                  <a:pos x="117" y="44"/>
                </a:cxn>
                <a:cxn ang="0">
                  <a:pos x="126" y="60"/>
                </a:cxn>
                <a:cxn ang="0">
                  <a:pos x="129" y="71"/>
                </a:cxn>
                <a:cxn ang="0">
                  <a:pos x="124" y="80"/>
                </a:cxn>
                <a:cxn ang="0">
                  <a:pos x="115" y="99"/>
                </a:cxn>
                <a:cxn ang="0">
                  <a:pos x="96" y="113"/>
                </a:cxn>
                <a:cxn ang="0">
                  <a:pos x="78" y="123"/>
                </a:cxn>
                <a:cxn ang="0">
                  <a:pos x="61" y="134"/>
                </a:cxn>
                <a:cxn ang="0">
                  <a:pos x="46" y="135"/>
                </a:cxn>
                <a:cxn ang="0">
                  <a:pos x="37" y="146"/>
                </a:cxn>
                <a:cxn ang="0">
                  <a:pos x="54" y="152"/>
                </a:cxn>
                <a:cxn ang="0">
                  <a:pos x="78" y="159"/>
                </a:cxn>
                <a:cxn ang="0">
                  <a:pos x="88" y="164"/>
                </a:cxn>
                <a:cxn ang="0">
                  <a:pos x="103" y="170"/>
                </a:cxn>
                <a:cxn ang="0">
                  <a:pos x="88" y="180"/>
                </a:cxn>
                <a:cxn ang="0">
                  <a:pos x="76" y="179"/>
                </a:cxn>
                <a:cxn ang="0">
                  <a:pos x="70" y="167"/>
                </a:cxn>
                <a:cxn ang="0">
                  <a:pos x="55" y="161"/>
                </a:cxn>
                <a:cxn ang="0">
                  <a:pos x="36" y="156"/>
                </a:cxn>
                <a:cxn ang="0">
                  <a:pos x="24" y="138"/>
                </a:cxn>
                <a:cxn ang="0">
                  <a:pos x="34" y="129"/>
                </a:cxn>
                <a:cxn ang="0">
                  <a:pos x="54" y="123"/>
                </a:cxn>
                <a:cxn ang="0">
                  <a:pos x="81" y="113"/>
                </a:cxn>
                <a:cxn ang="0">
                  <a:pos x="97" y="90"/>
                </a:cxn>
                <a:cxn ang="0">
                  <a:pos x="108" y="77"/>
                </a:cxn>
                <a:cxn ang="0">
                  <a:pos x="109" y="65"/>
                </a:cxn>
                <a:cxn ang="0">
                  <a:pos x="102" y="53"/>
                </a:cxn>
                <a:cxn ang="0">
                  <a:pos x="85" y="39"/>
                </a:cxn>
                <a:cxn ang="0">
                  <a:pos x="72" y="33"/>
                </a:cxn>
                <a:cxn ang="0">
                  <a:pos x="49" y="27"/>
                </a:cxn>
                <a:cxn ang="0">
                  <a:pos x="34" y="27"/>
                </a:cxn>
                <a:cxn ang="0">
                  <a:pos x="21" y="27"/>
                </a:cxn>
                <a:cxn ang="0">
                  <a:pos x="3" y="23"/>
                </a:cxn>
                <a:cxn ang="0">
                  <a:pos x="6" y="3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57809" name="Group 2129"/>
          <p:cNvGrpSpPr>
            <a:grpSpLocks/>
          </p:cNvGrpSpPr>
          <p:nvPr/>
        </p:nvGrpSpPr>
        <p:grpSpPr bwMode="auto">
          <a:xfrm>
            <a:off x="2362200" y="3276600"/>
            <a:ext cx="3262313" cy="2506663"/>
            <a:chOff x="1968" y="1024"/>
            <a:chExt cx="2055" cy="2026"/>
          </a:xfrm>
        </p:grpSpPr>
        <p:sp>
          <p:nvSpPr>
            <p:cNvPr id="457738" name="Text Box 2058"/>
            <p:cNvSpPr txBox="1">
              <a:spLocks noChangeArrowheads="1"/>
            </p:cNvSpPr>
            <p:nvPr/>
          </p:nvSpPr>
          <p:spPr bwMode="auto">
            <a:xfrm>
              <a:off x="2223" y="1737"/>
              <a:ext cx="343" cy="30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200</a:t>
              </a:r>
            </a:p>
          </p:txBody>
        </p:sp>
        <p:sp>
          <p:nvSpPr>
            <p:cNvPr id="457744" name="Text Box 2064"/>
            <p:cNvSpPr txBox="1">
              <a:spLocks noChangeArrowheads="1"/>
            </p:cNvSpPr>
            <p:nvPr/>
          </p:nvSpPr>
          <p:spPr bwMode="auto">
            <a:xfrm>
              <a:off x="3199" y="2744"/>
              <a:ext cx="343" cy="30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300</a:t>
              </a:r>
            </a:p>
          </p:txBody>
        </p:sp>
        <p:sp>
          <p:nvSpPr>
            <p:cNvPr id="457750" name="Text Box 2070"/>
            <p:cNvSpPr txBox="1">
              <a:spLocks noChangeArrowheads="1"/>
            </p:cNvSpPr>
            <p:nvPr/>
          </p:nvSpPr>
          <p:spPr bwMode="auto">
            <a:xfrm flipH="1">
              <a:off x="3344" y="1926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  15</a:t>
              </a:r>
            </a:p>
          </p:txBody>
        </p:sp>
        <p:sp>
          <p:nvSpPr>
            <p:cNvPr id="457774" name="Text Box 2094"/>
            <p:cNvSpPr txBox="1">
              <a:spLocks noChangeArrowheads="1"/>
            </p:cNvSpPr>
            <p:nvPr/>
          </p:nvSpPr>
          <p:spPr bwMode="auto">
            <a:xfrm flipH="1">
              <a:off x="3680" y="2598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  30</a:t>
              </a:r>
            </a:p>
          </p:txBody>
        </p:sp>
        <p:sp>
          <p:nvSpPr>
            <p:cNvPr id="457787" name="Text Box 2107"/>
            <p:cNvSpPr txBox="1">
              <a:spLocks noChangeArrowheads="1"/>
            </p:cNvSpPr>
            <p:nvPr/>
          </p:nvSpPr>
          <p:spPr bwMode="auto">
            <a:xfrm>
              <a:off x="2693" y="2217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  10</a:t>
              </a:r>
            </a:p>
          </p:txBody>
        </p:sp>
        <p:sp>
          <p:nvSpPr>
            <p:cNvPr id="457806" name="AutoShape 2126"/>
            <p:cNvSpPr>
              <a:spLocks noChangeArrowheads="1"/>
            </p:cNvSpPr>
            <p:nvPr/>
          </p:nvSpPr>
          <p:spPr bwMode="auto">
            <a:xfrm>
              <a:off x="1968" y="1024"/>
              <a:ext cx="1128" cy="288"/>
            </a:xfrm>
            <a:prstGeom prst="cloudCallout">
              <a:avLst>
                <a:gd name="adj1" fmla="val -53458"/>
                <a:gd name="adj2" fmla="val 181250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sum=?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9FF-CEF7-4BE7-96BA-E040F2C6C057}" type="slidenum">
              <a:rPr lang="en-US"/>
              <a:pPr/>
              <a:t>24</a:t>
            </a:fld>
            <a:endParaRPr lang="en-US"/>
          </a:p>
        </p:txBody>
      </p:sp>
      <p:sp>
        <p:nvSpPr>
          <p:cNvPr id="4587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" y="1219200"/>
            <a:ext cx="8839200" cy="609600"/>
          </a:xfrm>
        </p:spPr>
        <p:txBody>
          <a:bodyPr/>
          <a:lstStyle/>
          <a:p>
            <a:r>
              <a:rPr lang="en-US" sz="4000"/>
              <a:t>Barriers</a:t>
            </a:r>
          </a:p>
        </p:txBody>
      </p:sp>
      <p:sp>
        <p:nvSpPr>
          <p:cNvPr id="4587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307975"/>
          </a:xfrm>
        </p:spPr>
        <p:txBody>
          <a:bodyPr/>
          <a:lstStyle/>
          <a:p>
            <a:r>
              <a:rPr lang="en-US"/>
              <a:t>Synchronize processes.</a:t>
            </a:r>
          </a:p>
        </p:txBody>
      </p:sp>
      <p:grpSp>
        <p:nvGrpSpPr>
          <p:cNvPr id="458859" name="Group 2155"/>
          <p:cNvGrpSpPr>
            <a:grpSpLocks/>
          </p:cNvGrpSpPr>
          <p:nvPr/>
        </p:nvGrpSpPr>
        <p:grpSpPr bwMode="auto">
          <a:xfrm>
            <a:off x="1066800" y="3429000"/>
            <a:ext cx="7239000" cy="1152525"/>
            <a:chOff x="960" y="1632"/>
            <a:chExt cx="4560" cy="726"/>
          </a:xfrm>
        </p:grpSpPr>
        <p:grpSp>
          <p:nvGrpSpPr>
            <p:cNvPr id="458855" name="Group 2151"/>
            <p:cNvGrpSpPr>
              <a:grpSpLocks/>
            </p:cNvGrpSpPr>
            <p:nvPr/>
          </p:nvGrpSpPr>
          <p:grpSpPr bwMode="auto">
            <a:xfrm>
              <a:off x="960" y="1655"/>
              <a:ext cx="4560" cy="703"/>
              <a:chOff x="960" y="1655"/>
              <a:chExt cx="4560" cy="703"/>
            </a:xfrm>
          </p:grpSpPr>
          <p:sp>
            <p:nvSpPr>
              <p:cNvPr id="458815" name="AutoShape 2111"/>
              <p:cNvSpPr>
                <a:spLocks noChangeArrowheads="1"/>
              </p:cNvSpPr>
              <p:nvPr/>
            </p:nvSpPr>
            <p:spPr bwMode="auto">
              <a:xfrm>
                <a:off x="960" y="2014"/>
                <a:ext cx="4560" cy="240"/>
              </a:xfrm>
              <a:prstGeom prst="parallelogram">
                <a:avLst>
                  <a:gd name="adj" fmla="val 191671"/>
                </a:avLst>
              </a:prstGeom>
              <a:gradFill rotWithShape="0">
                <a:gsLst>
                  <a:gs pos="0">
                    <a:schemeClr val="bg2">
                      <a:gamma/>
                      <a:tint val="2117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17" name="AutoShape 2113"/>
              <p:cNvSpPr>
                <a:spLocks noChangeArrowheads="1"/>
              </p:cNvSpPr>
              <p:nvPr/>
            </p:nvSpPr>
            <p:spPr bwMode="auto">
              <a:xfrm>
                <a:off x="2875" y="2049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18" name="AutoShape 2114"/>
              <p:cNvSpPr>
                <a:spLocks noChangeArrowheads="1"/>
              </p:cNvSpPr>
              <p:nvPr/>
            </p:nvSpPr>
            <p:spPr bwMode="auto">
              <a:xfrm>
                <a:off x="3628" y="1655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458819" name="Group 2115"/>
              <p:cNvGrpSpPr>
                <a:grpSpLocks/>
              </p:cNvGrpSpPr>
              <p:nvPr/>
            </p:nvGrpSpPr>
            <p:grpSpPr bwMode="auto">
              <a:xfrm rot="-1663859" flipH="1" flipV="1">
                <a:off x="2808" y="1845"/>
                <a:ext cx="934" cy="34"/>
                <a:chOff x="2280" y="2352"/>
                <a:chExt cx="1570" cy="48"/>
              </a:xfrm>
            </p:grpSpPr>
            <p:sp>
              <p:nvSpPr>
                <p:cNvPr id="458820" name="AutoShape 2116"/>
                <p:cNvSpPr>
                  <a:spLocks noChangeArrowheads="1"/>
                </p:cNvSpPr>
                <p:nvPr/>
              </p:nvSpPr>
              <p:spPr bwMode="auto">
                <a:xfrm rot="5400000">
                  <a:off x="2432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21" name="AutoShape 2117"/>
                <p:cNvSpPr>
                  <a:spLocks noChangeArrowheads="1"/>
                </p:cNvSpPr>
                <p:nvPr/>
              </p:nvSpPr>
              <p:spPr bwMode="auto">
                <a:xfrm rot="5400000">
                  <a:off x="2736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22" name="AutoShape 2118"/>
                <p:cNvSpPr>
                  <a:spLocks noChangeArrowheads="1"/>
                </p:cNvSpPr>
                <p:nvPr/>
              </p:nvSpPr>
              <p:spPr bwMode="auto">
                <a:xfrm rot="5400000">
                  <a:off x="3038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23" name="AutoShape 2119"/>
                <p:cNvSpPr>
                  <a:spLocks noChangeArrowheads="1"/>
                </p:cNvSpPr>
                <p:nvPr/>
              </p:nvSpPr>
              <p:spPr bwMode="auto">
                <a:xfrm rot="5400000">
                  <a:off x="3344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24" name="AutoShape 2120"/>
                <p:cNvSpPr>
                  <a:spLocks noChangeArrowheads="1"/>
                </p:cNvSpPr>
                <p:nvPr/>
              </p:nvSpPr>
              <p:spPr bwMode="auto">
                <a:xfrm rot="5400000">
                  <a:off x="3650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458848" name="Object 2144"/>
            <p:cNvGraphicFramePr>
              <a:graphicFrameLocks noChangeAspect="1"/>
            </p:cNvGraphicFramePr>
            <p:nvPr/>
          </p:nvGraphicFramePr>
          <p:xfrm>
            <a:off x="2448" y="1632"/>
            <a:ext cx="276" cy="592"/>
          </p:xfrm>
          <a:graphic>
            <a:graphicData uri="http://schemas.openxmlformats.org/presentationml/2006/ole">
              <p:oleObj spid="_x0000_s458848" name="Clip" r:id="rId3" imgW="1857600" imgH="3995640" progId="MS_ClipArt_Gallery.2">
                <p:embed/>
              </p:oleObj>
            </a:graphicData>
          </a:graphic>
        </p:graphicFrame>
      </p:grpSp>
      <p:grpSp>
        <p:nvGrpSpPr>
          <p:cNvPr id="458860" name="Group 2156"/>
          <p:cNvGrpSpPr>
            <a:grpSpLocks/>
          </p:cNvGrpSpPr>
          <p:nvPr/>
        </p:nvGrpSpPr>
        <p:grpSpPr bwMode="auto">
          <a:xfrm>
            <a:off x="1066800" y="4267200"/>
            <a:ext cx="7239000" cy="1381125"/>
            <a:chOff x="960" y="2160"/>
            <a:chExt cx="4560" cy="870"/>
          </a:xfrm>
        </p:grpSpPr>
        <p:grpSp>
          <p:nvGrpSpPr>
            <p:cNvPr id="458857" name="Group 2153"/>
            <p:cNvGrpSpPr>
              <a:grpSpLocks/>
            </p:cNvGrpSpPr>
            <p:nvPr/>
          </p:nvGrpSpPr>
          <p:grpSpPr bwMode="auto">
            <a:xfrm>
              <a:off x="960" y="2327"/>
              <a:ext cx="4560" cy="703"/>
              <a:chOff x="960" y="2327"/>
              <a:chExt cx="4560" cy="703"/>
            </a:xfrm>
          </p:grpSpPr>
          <p:sp>
            <p:nvSpPr>
              <p:cNvPr id="458826" name="AutoShape 2122"/>
              <p:cNvSpPr>
                <a:spLocks noChangeArrowheads="1"/>
              </p:cNvSpPr>
              <p:nvPr/>
            </p:nvSpPr>
            <p:spPr bwMode="auto">
              <a:xfrm>
                <a:off x="960" y="2686"/>
                <a:ext cx="4560" cy="240"/>
              </a:xfrm>
              <a:prstGeom prst="parallelogram">
                <a:avLst>
                  <a:gd name="adj" fmla="val 191671"/>
                </a:avLst>
              </a:prstGeom>
              <a:gradFill rotWithShape="0">
                <a:gsLst>
                  <a:gs pos="0">
                    <a:schemeClr val="bg2">
                      <a:gamma/>
                      <a:tint val="2117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28" name="AutoShape 2124"/>
              <p:cNvSpPr>
                <a:spLocks noChangeArrowheads="1"/>
              </p:cNvSpPr>
              <p:nvPr/>
            </p:nvSpPr>
            <p:spPr bwMode="auto">
              <a:xfrm>
                <a:off x="2875" y="2721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29" name="AutoShape 2125"/>
              <p:cNvSpPr>
                <a:spLocks noChangeArrowheads="1"/>
              </p:cNvSpPr>
              <p:nvPr/>
            </p:nvSpPr>
            <p:spPr bwMode="auto">
              <a:xfrm>
                <a:off x="3628" y="2327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458830" name="Group 2126"/>
              <p:cNvGrpSpPr>
                <a:grpSpLocks/>
              </p:cNvGrpSpPr>
              <p:nvPr/>
            </p:nvGrpSpPr>
            <p:grpSpPr bwMode="auto">
              <a:xfrm rot="-1663859" flipH="1" flipV="1">
                <a:off x="2808" y="2517"/>
                <a:ext cx="934" cy="34"/>
                <a:chOff x="2280" y="2352"/>
                <a:chExt cx="1570" cy="48"/>
              </a:xfrm>
            </p:grpSpPr>
            <p:sp>
              <p:nvSpPr>
                <p:cNvPr id="458831" name="AutoShape 2127"/>
                <p:cNvSpPr>
                  <a:spLocks noChangeArrowheads="1"/>
                </p:cNvSpPr>
                <p:nvPr/>
              </p:nvSpPr>
              <p:spPr bwMode="auto">
                <a:xfrm rot="5400000">
                  <a:off x="2432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32" name="AutoShape 2128"/>
                <p:cNvSpPr>
                  <a:spLocks noChangeArrowheads="1"/>
                </p:cNvSpPr>
                <p:nvPr/>
              </p:nvSpPr>
              <p:spPr bwMode="auto">
                <a:xfrm rot="5400000">
                  <a:off x="2736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33" name="AutoShape 2129"/>
                <p:cNvSpPr>
                  <a:spLocks noChangeArrowheads="1"/>
                </p:cNvSpPr>
                <p:nvPr/>
              </p:nvSpPr>
              <p:spPr bwMode="auto">
                <a:xfrm rot="5400000">
                  <a:off x="3038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34" name="AutoShape 2130"/>
                <p:cNvSpPr>
                  <a:spLocks noChangeArrowheads="1"/>
                </p:cNvSpPr>
                <p:nvPr/>
              </p:nvSpPr>
              <p:spPr bwMode="auto">
                <a:xfrm rot="5400000">
                  <a:off x="3344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58835" name="AutoShape 2131"/>
                <p:cNvSpPr>
                  <a:spLocks noChangeArrowheads="1"/>
                </p:cNvSpPr>
                <p:nvPr/>
              </p:nvSpPr>
              <p:spPr bwMode="auto">
                <a:xfrm rot="5400000">
                  <a:off x="3650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458850" name="Object 2146"/>
            <p:cNvGraphicFramePr>
              <a:graphicFrameLocks noChangeAspect="1"/>
            </p:cNvGraphicFramePr>
            <p:nvPr/>
          </p:nvGraphicFramePr>
          <p:xfrm>
            <a:off x="2400" y="2160"/>
            <a:ext cx="276" cy="592"/>
          </p:xfrm>
          <a:graphic>
            <a:graphicData uri="http://schemas.openxmlformats.org/presentationml/2006/ole">
              <p:oleObj spid="_x0000_s458850" name="Clip" r:id="rId4" imgW="1857600" imgH="3995640" progId="MS_ClipArt_Gallery.2">
                <p:embed/>
              </p:oleObj>
            </a:graphicData>
          </a:graphic>
        </p:graphicFrame>
        <p:graphicFrame>
          <p:nvGraphicFramePr>
            <p:cNvPr id="458851" name="Object 2147"/>
            <p:cNvGraphicFramePr>
              <a:graphicFrameLocks noChangeAspect="1"/>
            </p:cNvGraphicFramePr>
            <p:nvPr/>
          </p:nvGraphicFramePr>
          <p:xfrm>
            <a:off x="2304" y="2304"/>
            <a:ext cx="276" cy="592"/>
          </p:xfrm>
          <a:graphic>
            <a:graphicData uri="http://schemas.openxmlformats.org/presentationml/2006/ole">
              <p:oleObj spid="_x0000_s458851" name="Clip" r:id="rId5" imgW="1857600" imgH="3995640" progId="MS_ClipArt_Gallery.2">
                <p:embed/>
              </p:oleObj>
            </a:graphicData>
          </a:graphic>
        </p:graphicFrame>
        <p:graphicFrame>
          <p:nvGraphicFramePr>
            <p:cNvPr id="458849" name="Object 2145"/>
            <p:cNvGraphicFramePr>
              <a:graphicFrameLocks noChangeAspect="1"/>
            </p:cNvGraphicFramePr>
            <p:nvPr/>
          </p:nvGraphicFramePr>
          <p:xfrm>
            <a:off x="2592" y="2304"/>
            <a:ext cx="276" cy="592"/>
          </p:xfrm>
          <a:graphic>
            <a:graphicData uri="http://schemas.openxmlformats.org/presentationml/2006/ole">
              <p:oleObj spid="_x0000_s458849" name="Clip" r:id="rId6" imgW="1857600" imgH="3995640" progId="MS_ClipArt_Gallery.2">
                <p:embed/>
              </p:oleObj>
            </a:graphicData>
          </a:graphic>
        </p:graphicFrame>
      </p:grpSp>
      <p:grpSp>
        <p:nvGrpSpPr>
          <p:cNvPr id="458862" name="Group 2158"/>
          <p:cNvGrpSpPr>
            <a:grpSpLocks/>
          </p:cNvGrpSpPr>
          <p:nvPr/>
        </p:nvGrpSpPr>
        <p:grpSpPr bwMode="auto">
          <a:xfrm>
            <a:off x="1066800" y="2438400"/>
            <a:ext cx="7239000" cy="1116013"/>
            <a:chOff x="960" y="1008"/>
            <a:chExt cx="4560" cy="703"/>
          </a:xfrm>
        </p:grpSpPr>
        <p:sp>
          <p:nvSpPr>
            <p:cNvPr id="458812" name="AutoShape 2108"/>
            <p:cNvSpPr>
              <a:spLocks noChangeArrowheads="1"/>
            </p:cNvSpPr>
            <p:nvPr/>
          </p:nvSpPr>
          <p:spPr bwMode="auto">
            <a:xfrm>
              <a:off x="960" y="1367"/>
              <a:ext cx="4560" cy="240"/>
            </a:xfrm>
            <a:prstGeom prst="parallelogram">
              <a:avLst>
                <a:gd name="adj" fmla="val 191671"/>
              </a:avLst>
            </a:prstGeom>
            <a:gradFill rotWithShape="0">
              <a:gsLst>
                <a:gs pos="0">
                  <a:schemeClr val="bg2">
                    <a:gamma/>
                    <a:tint val="2117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8757" name="AutoShape 2053"/>
            <p:cNvSpPr>
              <a:spLocks noChangeArrowheads="1"/>
            </p:cNvSpPr>
            <p:nvPr/>
          </p:nvSpPr>
          <p:spPr bwMode="auto">
            <a:xfrm>
              <a:off x="2875" y="1402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8764" name="AutoShape 2060"/>
            <p:cNvSpPr>
              <a:spLocks noChangeArrowheads="1"/>
            </p:cNvSpPr>
            <p:nvPr/>
          </p:nvSpPr>
          <p:spPr bwMode="auto">
            <a:xfrm>
              <a:off x="3628" y="1008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58763" name="Group 2059"/>
            <p:cNvGrpSpPr>
              <a:grpSpLocks/>
            </p:cNvGrpSpPr>
            <p:nvPr/>
          </p:nvGrpSpPr>
          <p:grpSpPr bwMode="auto">
            <a:xfrm rot="-1663859" flipH="1" flipV="1">
              <a:off x="2808" y="1198"/>
              <a:ext cx="934" cy="34"/>
              <a:chOff x="2280" y="2352"/>
              <a:chExt cx="1570" cy="48"/>
            </a:xfrm>
          </p:grpSpPr>
          <p:sp>
            <p:nvSpPr>
              <p:cNvPr id="458758" name="AutoShape 2054"/>
              <p:cNvSpPr>
                <a:spLocks noChangeArrowheads="1"/>
              </p:cNvSpPr>
              <p:nvPr/>
            </p:nvSpPr>
            <p:spPr bwMode="auto">
              <a:xfrm rot="5400000">
                <a:off x="2432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759" name="AutoShape 2055"/>
              <p:cNvSpPr>
                <a:spLocks noChangeArrowheads="1"/>
              </p:cNvSpPr>
              <p:nvPr/>
            </p:nvSpPr>
            <p:spPr bwMode="auto">
              <a:xfrm rot="5400000">
                <a:off x="2736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760" name="AutoShape 2056"/>
              <p:cNvSpPr>
                <a:spLocks noChangeArrowheads="1"/>
              </p:cNvSpPr>
              <p:nvPr/>
            </p:nvSpPr>
            <p:spPr bwMode="auto">
              <a:xfrm rot="5400000">
                <a:off x="3038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761" name="AutoShape 2057"/>
              <p:cNvSpPr>
                <a:spLocks noChangeArrowheads="1"/>
              </p:cNvSpPr>
              <p:nvPr/>
            </p:nvSpPr>
            <p:spPr bwMode="auto">
              <a:xfrm rot="5400000">
                <a:off x="3344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762" name="AutoShape 2058"/>
              <p:cNvSpPr>
                <a:spLocks noChangeArrowheads="1"/>
              </p:cNvSpPr>
              <p:nvPr/>
            </p:nvSpPr>
            <p:spPr bwMode="auto">
              <a:xfrm rot="5400000">
                <a:off x="3650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458854" name="AutoShape 2150"/>
          <p:cNvSpPr>
            <a:spLocks noChangeArrowheads="1"/>
          </p:cNvSpPr>
          <p:nvPr/>
        </p:nvSpPr>
        <p:spPr bwMode="auto">
          <a:xfrm>
            <a:off x="5638800" y="4495800"/>
            <a:ext cx="1752600" cy="381000"/>
          </a:xfrm>
          <a:prstGeom prst="cloudCallout">
            <a:avLst>
              <a:gd name="adj1" fmla="val -138134"/>
              <a:gd name="adj2" fmla="val 1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all here?</a:t>
            </a:r>
          </a:p>
        </p:txBody>
      </p:sp>
      <p:graphicFrame>
        <p:nvGraphicFramePr>
          <p:cNvPr id="458816" name="Object 2112"/>
          <p:cNvGraphicFramePr>
            <a:graphicFrameLocks noChangeAspect="1"/>
          </p:cNvGraphicFramePr>
          <p:nvPr/>
        </p:nvGraphicFramePr>
        <p:xfrm>
          <a:off x="1219200" y="3505200"/>
          <a:ext cx="669925" cy="819150"/>
        </p:xfrm>
        <a:graphic>
          <a:graphicData uri="http://schemas.openxmlformats.org/presentationml/2006/ole">
            <p:oleObj spid="_x0000_s458816" name="Clip" r:id="rId7" imgW="3212280" imgH="3935520" progId="MS_ClipArt_Gallery.2">
              <p:embed/>
            </p:oleObj>
          </a:graphicData>
        </a:graphic>
      </p:graphicFrame>
      <p:graphicFrame>
        <p:nvGraphicFramePr>
          <p:cNvPr id="458827" name="Object 2123"/>
          <p:cNvGraphicFramePr>
            <a:graphicFrameLocks noChangeAspect="1"/>
          </p:cNvGraphicFramePr>
          <p:nvPr/>
        </p:nvGraphicFramePr>
        <p:xfrm>
          <a:off x="1905000" y="3505200"/>
          <a:ext cx="669925" cy="819150"/>
        </p:xfrm>
        <a:graphic>
          <a:graphicData uri="http://schemas.openxmlformats.org/presentationml/2006/ole">
            <p:oleObj spid="_x0000_s458827" name="Clip" r:id="rId8" imgW="3212280" imgH="3935520" progId="MS_ClipArt_Gallery.2">
              <p:embed/>
            </p:oleObj>
          </a:graphicData>
        </a:graphic>
      </p:graphicFrame>
      <p:grpSp>
        <p:nvGrpSpPr>
          <p:cNvPr id="458858" name="Group 2154"/>
          <p:cNvGrpSpPr>
            <a:grpSpLocks/>
          </p:cNvGrpSpPr>
          <p:nvPr/>
        </p:nvGrpSpPr>
        <p:grpSpPr bwMode="auto">
          <a:xfrm>
            <a:off x="990600" y="4953000"/>
            <a:ext cx="7239000" cy="1762125"/>
            <a:chOff x="912" y="2592"/>
            <a:chExt cx="4560" cy="1110"/>
          </a:xfrm>
        </p:grpSpPr>
        <p:sp>
          <p:nvSpPr>
            <p:cNvPr id="458837" name="AutoShape 2133"/>
            <p:cNvSpPr>
              <a:spLocks noChangeArrowheads="1"/>
            </p:cNvSpPr>
            <p:nvPr/>
          </p:nvSpPr>
          <p:spPr bwMode="auto">
            <a:xfrm>
              <a:off x="912" y="3358"/>
              <a:ext cx="4560" cy="240"/>
            </a:xfrm>
            <a:prstGeom prst="parallelogram">
              <a:avLst>
                <a:gd name="adj" fmla="val 191671"/>
              </a:avLst>
            </a:prstGeom>
            <a:gradFill rotWithShape="0">
              <a:gsLst>
                <a:gs pos="0">
                  <a:schemeClr val="bg2">
                    <a:gamma/>
                    <a:tint val="2117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8839" name="AutoShape 2135"/>
            <p:cNvSpPr>
              <a:spLocks noChangeArrowheads="1"/>
            </p:cNvSpPr>
            <p:nvPr/>
          </p:nvSpPr>
          <p:spPr bwMode="auto">
            <a:xfrm>
              <a:off x="2827" y="3393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8840" name="AutoShape 2136"/>
            <p:cNvSpPr>
              <a:spLocks noChangeArrowheads="1"/>
            </p:cNvSpPr>
            <p:nvPr/>
          </p:nvSpPr>
          <p:spPr bwMode="auto">
            <a:xfrm>
              <a:off x="3580" y="2999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58841" name="Group 2137"/>
            <p:cNvGrpSpPr>
              <a:grpSpLocks/>
            </p:cNvGrpSpPr>
            <p:nvPr/>
          </p:nvGrpSpPr>
          <p:grpSpPr bwMode="auto">
            <a:xfrm rot="-3507918" flipH="1" flipV="1">
              <a:off x="2622" y="3042"/>
              <a:ext cx="934" cy="34"/>
              <a:chOff x="2280" y="2352"/>
              <a:chExt cx="1570" cy="48"/>
            </a:xfrm>
          </p:grpSpPr>
          <p:sp>
            <p:nvSpPr>
              <p:cNvPr id="458842" name="AutoShape 2138"/>
              <p:cNvSpPr>
                <a:spLocks noChangeArrowheads="1"/>
              </p:cNvSpPr>
              <p:nvPr/>
            </p:nvSpPr>
            <p:spPr bwMode="auto">
              <a:xfrm rot="5400000">
                <a:off x="2432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43" name="AutoShape 2139"/>
              <p:cNvSpPr>
                <a:spLocks noChangeArrowheads="1"/>
              </p:cNvSpPr>
              <p:nvPr/>
            </p:nvSpPr>
            <p:spPr bwMode="auto">
              <a:xfrm rot="5400000">
                <a:off x="2736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44" name="AutoShape 2140"/>
              <p:cNvSpPr>
                <a:spLocks noChangeArrowheads="1"/>
              </p:cNvSpPr>
              <p:nvPr/>
            </p:nvSpPr>
            <p:spPr bwMode="auto">
              <a:xfrm rot="5400000">
                <a:off x="3038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45" name="AutoShape 2141"/>
              <p:cNvSpPr>
                <a:spLocks noChangeArrowheads="1"/>
              </p:cNvSpPr>
              <p:nvPr/>
            </p:nvSpPr>
            <p:spPr bwMode="auto">
              <a:xfrm rot="5400000">
                <a:off x="3344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58846" name="AutoShape 2142"/>
              <p:cNvSpPr>
                <a:spLocks noChangeArrowheads="1"/>
              </p:cNvSpPr>
              <p:nvPr/>
            </p:nvSpPr>
            <p:spPr bwMode="auto">
              <a:xfrm rot="5400000">
                <a:off x="3650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458863" name="Group 2159"/>
          <p:cNvGrpSpPr>
            <a:grpSpLocks/>
          </p:cNvGrpSpPr>
          <p:nvPr/>
        </p:nvGrpSpPr>
        <p:grpSpPr bwMode="auto">
          <a:xfrm>
            <a:off x="5410200" y="5486400"/>
            <a:ext cx="1203325" cy="1047750"/>
            <a:chOff x="3696" y="2928"/>
            <a:chExt cx="758" cy="660"/>
          </a:xfrm>
        </p:grpSpPr>
        <p:graphicFrame>
          <p:nvGraphicFramePr>
            <p:cNvPr id="458838" name="Object 2134"/>
            <p:cNvGraphicFramePr>
              <a:graphicFrameLocks noChangeAspect="1"/>
            </p:cNvGraphicFramePr>
            <p:nvPr/>
          </p:nvGraphicFramePr>
          <p:xfrm>
            <a:off x="3696" y="3024"/>
            <a:ext cx="422" cy="516"/>
          </p:xfrm>
          <a:graphic>
            <a:graphicData uri="http://schemas.openxmlformats.org/presentationml/2006/ole">
              <p:oleObj spid="_x0000_s458838" name="Clip" r:id="rId9" imgW="3212280" imgH="3935520" progId="MS_ClipArt_Gallery.2">
                <p:embed/>
              </p:oleObj>
            </a:graphicData>
          </a:graphic>
        </p:graphicFrame>
        <p:graphicFrame>
          <p:nvGraphicFramePr>
            <p:cNvPr id="458852" name="Object 2148"/>
            <p:cNvGraphicFramePr>
              <a:graphicFrameLocks noChangeAspect="1"/>
            </p:cNvGraphicFramePr>
            <p:nvPr/>
          </p:nvGraphicFramePr>
          <p:xfrm>
            <a:off x="3888" y="3072"/>
            <a:ext cx="422" cy="516"/>
          </p:xfrm>
          <a:graphic>
            <a:graphicData uri="http://schemas.openxmlformats.org/presentationml/2006/ole">
              <p:oleObj spid="_x0000_s458852" name="Clip" r:id="rId10" imgW="3212280" imgH="3935520" progId="MS_ClipArt_Gallery.2">
                <p:embed/>
              </p:oleObj>
            </a:graphicData>
          </a:graphic>
        </p:graphicFrame>
        <p:graphicFrame>
          <p:nvGraphicFramePr>
            <p:cNvPr id="458853" name="Object 2149"/>
            <p:cNvGraphicFramePr>
              <a:graphicFrameLocks noChangeAspect="1"/>
            </p:cNvGraphicFramePr>
            <p:nvPr/>
          </p:nvGraphicFramePr>
          <p:xfrm>
            <a:off x="4032" y="2928"/>
            <a:ext cx="422" cy="516"/>
          </p:xfrm>
          <a:graphic>
            <a:graphicData uri="http://schemas.openxmlformats.org/presentationml/2006/ole">
              <p:oleObj spid="_x0000_s458853" name="Clip" r:id="rId11" imgW="3212280" imgH="3935520" progId="MS_ClipArt_Gallery.2">
                <p:embed/>
              </p:oleObj>
            </a:graphicData>
          </a:graphic>
        </p:graphicFrame>
      </p:grpSp>
      <p:graphicFrame>
        <p:nvGraphicFramePr>
          <p:cNvPr id="458756" name="Object 2052"/>
          <p:cNvGraphicFramePr>
            <a:graphicFrameLocks noChangeAspect="1"/>
          </p:cNvGraphicFramePr>
          <p:nvPr/>
        </p:nvGraphicFramePr>
        <p:xfrm>
          <a:off x="2895600" y="2438400"/>
          <a:ext cx="669925" cy="819150"/>
        </p:xfrm>
        <a:graphic>
          <a:graphicData uri="http://schemas.openxmlformats.org/presentationml/2006/ole">
            <p:oleObj spid="_x0000_s458756" name="Clip" r:id="rId12" imgW="3212280" imgH="3935520" progId="MS_ClipArt_Gallery.2">
              <p:embed/>
            </p:oleObj>
          </a:graphicData>
        </a:graphic>
      </p:graphicFrame>
      <p:sp>
        <p:nvSpPr>
          <p:cNvPr id="458864" name="Rectangle 2160"/>
          <p:cNvSpPr>
            <a:spLocks noChangeArrowheads="1"/>
          </p:cNvSpPr>
          <p:nvPr/>
        </p:nvSpPr>
        <p:spPr bwMode="auto">
          <a:xfrm>
            <a:off x="8153400" y="64770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58865" name="Rectangle 2161"/>
          <p:cNvSpPr>
            <a:spLocks noChangeArrowheads="1"/>
          </p:cNvSpPr>
          <p:nvPr/>
        </p:nvSpPr>
        <p:spPr bwMode="auto">
          <a:xfrm>
            <a:off x="8153400" y="64770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854" grpId="0" animBg="1" autoUpdateAnimBg="0"/>
      <p:bldP spid="4588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8879-1A5E-4AF2-B20C-4F09A479A30E}" type="slidenum">
              <a:rPr lang="en-US"/>
              <a:pPr/>
              <a:t>25</a:t>
            </a:fld>
            <a:endParaRPr lang="en-US"/>
          </a:p>
        </p:txBody>
      </p:sp>
      <p:sp>
        <p:nvSpPr>
          <p:cNvPr id="4597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Forum</a:t>
            </a:r>
          </a:p>
        </p:txBody>
      </p:sp>
      <p:sp>
        <p:nvSpPr>
          <p:cNvPr id="45977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MPI-1 Forum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First message-passing interface standard.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Sixty people from forty different organizations.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Users and vendors represented, from US and Europe.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Two-year process of proposals, meetings and review.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i="1"/>
              <a:t>Message-Passing Interface</a:t>
            </a:r>
            <a:r>
              <a:rPr lang="en-US" sz="2000"/>
              <a:t> document produced.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MPI 1.0   </a:t>
            </a:r>
            <a:r>
              <a:rPr lang="en-US" sz="2000">
                <a:cs typeface="Arial" charset="0"/>
              </a:rPr>
              <a:t>—   </a:t>
            </a:r>
            <a:r>
              <a:rPr lang="en-US" sz="2000"/>
              <a:t> June,1994.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MPI 1.1   </a:t>
            </a:r>
            <a:r>
              <a:rPr lang="en-US" sz="2000">
                <a:cs typeface="Arial" charset="0"/>
              </a:rPr>
              <a:t>—   </a:t>
            </a:r>
            <a:r>
              <a:rPr lang="en-US" sz="2000"/>
              <a:t> June 12, 1995.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2400"/>
              <a:t>MPI-2 Forum </a:t>
            </a:r>
            <a:r>
              <a:rPr lang="en-US" sz="2400">
                <a:cs typeface="Arial" charset="0"/>
              </a:rPr>
              <a:t>July 18,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FD58-E305-4743-B9D7-D3F02282D193}" type="slidenum">
              <a:rPr lang="en-US"/>
              <a:pPr/>
              <a:t>26</a:t>
            </a:fld>
            <a:endParaRPr lang="en-US"/>
          </a:p>
        </p:txBody>
      </p:sp>
      <p:sp>
        <p:nvSpPr>
          <p:cNvPr id="460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and Scope of MPI</a:t>
            </a:r>
          </a:p>
        </p:txBody>
      </p:sp>
      <p:sp>
        <p:nvSpPr>
          <p:cNvPr id="4608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MPI‘s prime goals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provide a message-passing interface.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provide source-code portability.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allow efficient implementations.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It also offers: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great deal of functionality.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Support for heterogeneous parallel architectures.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With MPI-2: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Important additional functionality.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changes to MPI-1.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43EF-DE5F-4E87-BA19-22C333CAC144}" type="slidenum">
              <a:rPr lang="en-US"/>
              <a:pPr/>
              <a:t>27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991600" cy="6858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Chap.2  Process Model and Language Bindings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7467600" cy="4343400"/>
          </a:xfrm>
        </p:spPr>
        <p:txBody>
          <a:bodyPr/>
          <a:lstStyle/>
          <a:p>
            <a:pPr marL="609600" indent="-60960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1.	MPI Overview</a:t>
            </a:r>
          </a:p>
          <a:p>
            <a:pPr marL="609600" indent="-609600"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400" b="1"/>
              <a:t>2.	Process model and language bindings</a:t>
            </a:r>
          </a:p>
          <a:p>
            <a:pPr marL="990600" lvl="1" indent="-533400">
              <a:lnSpc>
                <a:spcPct val="95000"/>
              </a:lnSpc>
              <a:spcBef>
                <a:spcPct val="0"/>
              </a:spcBef>
              <a:tabLst>
                <a:tab pos="6096000" algn="l"/>
              </a:tabLst>
            </a:pPr>
            <a:r>
              <a:rPr lang="en-US" sz="1600" b="1"/>
              <a:t>starting several MPI processes</a:t>
            </a:r>
            <a:endParaRPr lang="en-US" sz="2000">
              <a:solidFill>
                <a:srgbClr val="5F5F5F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3.	Messages and point-to-point communication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4.	Non-blocking communication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5.	Collective communication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6.	Virtual topologies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7.	Derived datatypes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  <a:buFontTx/>
              <a:buAutoNum type="arabicPeriod" startAt="8"/>
              <a:tabLst>
                <a:tab pos="6096000" algn="l"/>
              </a:tabLst>
            </a:pPr>
            <a:r>
              <a:rPr lang="en-GB" sz="2000">
                <a:solidFill>
                  <a:srgbClr val="5F5F5F"/>
                </a:solidFill>
              </a:rPr>
              <a:t>Case study</a:t>
            </a:r>
            <a:endParaRPr lang="en-US" sz="2000">
              <a:solidFill>
                <a:srgbClr val="5F5F5F"/>
              </a:solidFill>
            </a:endParaRPr>
          </a:p>
        </p:txBody>
      </p:sp>
      <p:grpSp>
        <p:nvGrpSpPr>
          <p:cNvPr id="629764" name="Group 4"/>
          <p:cNvGrpSpPr>
            <a:grpSpLocks/>
          </p:cNvGrpSpPr>
          <p:nvPr/>
        </p:nvGrpSpPr>
        <p:grpSpPr bwMode="auto">
          <a:xfrm>
            <a:off x="2971800" y="2438400"/>
            <a:ext cx="1117600" cy="441325"/>
            <a:chOff x="1200" y="2280"/>
            <a:chExt cx="3321" cy="1312"/>
          </a:xfrm>
        </p:grpSpPr>
        <p:sp>
          <p:nvSpPr>
            <p:cNvPr id="629765" name="Oval 5"/>
            <p:cNvSpPr>
              <a:spLocks noChangeArrowheads="1"/>
            </p:cNvSpPr>
            <p:nvPr/>
          </p:nvSpPr>
          <p:spPr bwMode="auto">
            <a:xfrm>
              <a:off x="1291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9766" name="Rectangle 6"/>
            <p:cNvSpPr>
              <a:spLocks noChangeArrowheads="1"/>
            </p:cNvSpPr>
            <p:nvPr/>
          </p:nvSpPr>
          <p:spPr bwMode="auto">
            <a:xfrm>
              <a:off x="1200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29767" name="AutoShape 7"/>
            <p:cNvCxnSpPr>
              <a:cxnSpLocks noChangeShapeType="1"/>
              <a:stCxn id="629765" idx="4"/>
              <a:endCxn id="629766" idx="0"/>
            </p:cNvCxnSpPr>
            <p:nvPr/>
          </p:nvCxnSpPr>
          <p:spPr bwMode="auto">
            <a:xfrm>
              <a:off x="1473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9768" name="Oval 8"/>
            <p:cNvSpPr>
              <a:spLocks noChangeArrowheads="1"/>
            </p:cNvSpPr>
            <p:nvPr/>
          </p:nvSpPr>
          <p:spPr bwMode="auto">
            <a:xfrm>
              <a:off x="2064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9769" name="Rectangle 9"/>
            <p:cNvSpPr>
              <a:spLocks noChangeArrowheads="1"/>
            </p:cNvSpPr>
            <p:nvPr/>
          </p:nvSpPr>
          <p:spPr bwMode="auto">
            <a:xfrm>
              <a:off x="1973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29770" name="AutoShape 10"/>
            <p:cNvCxnSpPr>
              <a:cxnSpLocks noChangeShapeType="1"/>
              <a:stCxn id="629768" idx="4"/>
              <a:endCxn id="629769" idx="0"/>
            </p:cNvCxnSpPr>
            <p:nvPr/>
          </p:nvCxnSpPr>
          <p:spPr bwMode="auto">
            <a:xfrm>
              <a:off x="2246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9771" name="Oval 11"/>
            <p:cNvSpPr>
              <a:spLocks noChangeArrowheads="1"/>
            </p:cNvSpPr>
            <p:nvPr/>
          </p:nvSpPr>
          <p:spPr bwMode="auto">
            <a:xfrm>
              <a:off x="2838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9772" name="Rectangle 12"/>
            <p:cNvSpPr>
              <a:spLocks noChangeArrowheads="1"/>
            </p:cNvSpPr>
            <p:nvPr/>
          </p:nvSpPr>
          <p:spPr bwMode="auto">
            <a:xfrm>
              <a:off x="2747" y="2690"/>
              <a:ext cx="545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29773" name="AutoShape 13"/>
            <p:cNvCxnSpPr>
              <a:cxnSpLocks noChangeShapeType="1"/>
              <a:stCxn id="629771" idx="4"/>
              <a:endCxn id="629772" idx="0"/>
            </p:cNvCxnSpPr>
            <p:nvPr/>
          </p:nvCxnSpPr>
          <p:spPr bwMode="auto">
            <a:xfrm>
              <a:off x="3020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9774" name="Oval 14"/>
            <p:cNvSpPr>
              <a:spLocks noChangeArrowheads="1"/>
            </p:cNvSpPr>
            <p:nvPr/>
          </p:nvSpPr>
          <p:spPr bwMode="auto">
            <a:xfrm>
              <a:off x="4066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9775" name="Rectangle 15"/>
            <p:cNvSpPr>
              <a:spLocks noChangeArrowheads="1"/>
            </p:cNvSpPr>
            <p:nvPr/>
          </p:nvSpPr>
          <p:spPr bwMode="auto">
            <a:xfrm>
              <a:off x="3975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29776" name="AutoShape 16"/>
            <p:cNvCxnSpPr>
              <a:cxnSpLocks noChangeShapeType="1"/>
              <a:stCxn id="629774" idx="4"/>
              <a:endCxn id="629775" idx="0"/>
            </p:cNvCxnSpPr>
            <p:nvPr/>
          </p:nvCxnSpPr>
          <p:spPr bwMode="auto">
            <a:xfrm>
              <a:off x="4248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9777" name="Oval 17"/>
            <p:cNvSpPr>
              <a:spLocks noChangeArrowheads="1"/>
            </p:cNvSpPr>
            <p:nvPr/>
          </p:nvSpPr>
          <p:spPr bwMode="auto">
            <a:xfrm>
              <a:off x="3429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778" name="Oval 18"/>
            <p:cNvSpPr>
              <a:spLocks noChangeArrowheads="1"/>
            </p:cNvSpPr>
            <p:nvPr/>
          </p:nvSpPr>
          <p:spPr bwMode="auto">
            <a:xfrm>
              <a:off x="3520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779" name="Oval 19"/>
            <p:cNvSpPr>
              <a:spLocks noChangeArrowheads="1"/>
            </p:cNvSpPr>
            <p:nvPr/>
          </p:nvSpPr>
          <p:spPr bwMode="auto">
            <a:xfrm>
              <a:off x="3611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780" name="Oval 20"/>
            <p:cNvSpPr>
              <a:spLocks noChangeArrowheads="1"/>
            </p:cNvSpPr>
            <p:nvPr/>
          </p:nvSpPr>
          <p:spPr bwMode="auto">
            <a:xfrm>
              <a:off x="3702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781" name="Oval 21"/>
            <p:cNvSpPr>
              <a:spLocks noChangeArrowheads="1"/>
            </p:cNvSpPr>
            <p:nvPr/>
          </p:nvSpPr>
          <p:spPr bwMode="auto">
            <a:xfrm>
              <a:off x="3793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782" name="Freeform 22"/>
            <p:cNvSpPr>
              <a:spLocks/>
            </p:cNvSpPr>
            <p:nvPr/>
          </p:nvSpPr>
          <p:spPr bwMode="auto">
            <a:xfrm>
              <a:off x="1412" y="3171"/>
              <a:ext cx="2745" cy="421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629783" name="AutoShape 23"/>
            <p:cNvCxnSpPr>
              <a:cxnSpLocks noChangeShapeType="1"/>
              <a:stCxn id="629766" idx="2"/>
              <a:endCxn id="629782" idx="0"/>
            </p:cNvCxnSpPr>
            <p:nvPr/>
          </p:nvCxnSpPr>
          <p:spPr bwMode="auto">
            <a:xfrm>
              <a:off x="1473" y="3054"/>
              <a:ext cx="82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9784" name="AutoShape 24"/>
            <p:cNvCxnSpPr>
              <a:cxnSpLocks noChangeShapeType="1"/>
              <a:stCxn id="629769" idx="2"/>
              <a:endCxn id="629782" idx="3"/>
            </p:cNvCxnSpPr>
            <p:nvPr/>
          </p:nvCxnSpPr>
          <p:spPr bwMode="auto">
            <a:xfrm>
              <a:off x="2246" y="3054"/>
              <a:ext cx="22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9785" name="AutoShape 25"/>
            <p:cNvCxnSpPr>
              <a:cxnSpLocks noChangeShapeType="1"/>
              <a:stCxn id="629772" idx="2"/>
              <a:endCxn id="629782" idx="6"/>
            </p:cNvCxnSpPr>
            <p:nvPr/>
          </p:nvCxnSpPr>
          <p:spPr bwMode="auto">
            <a:xfrm flipH="1">
              <a:off x="2983" y="3054"/>
              <a:ext cx="37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9786" name="AutoShape 26"/>
            <p:cNvCxnSpPr>
              <a:cxnSpLocks noChangeShapeType="1"/>
              <a:stCxn id="629775" idx="2"/>
              <a:endCxn id="629782" idx="10"/>
            </p:cNvCxnSpPr>
            <p:nvPr/>
          </p:nvCxnSpPr>
          <p:spPr bwMode="auto">
            <a:xfrm flipH="1">
              <a:off x="4120" y="3054"/>
              <a:ext cx="128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9787" name="Text Box 27"/>
          <p:cNvSpPr txBox="1">
            <a:spLocks noChangeArrowheads="1"/>
          </p:cNvSpPr>
          <p:nvPr/>
        </p:nvSpPr>
        <p:spPr bwMode="auto">
          <a:xfrm>
            <a:off x="6629400" y="2819400"/>
            <a:ext cx="2216150" cy="55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800">
                <a:solidFill>
                  <a:schemeClr val="tx1"/>
                </a:solidFill>
                <a:latin typeface="Arial" charset="0"/>
              </a:rPr>
              <a:t>MPI_Init()</a:t>
            </a:r>
          </a:p>
          <a:p>
            <a:pPr algn="l">
              <a:lnSpc>
                <a:spcPct val="80000"/>
              </a:lnSpc>
            </a:pPr>
            <a:r>
              <a:rPr lang="de-DE" sz="1800">
                <a:solidFill>
                  <a:schemeClr val="tx1"/>
                </a:solidFill>
                <a:latin typeface="Arial" charset="0"/>
              </a:rPr>
              <a:t>MPI_Comm_rank()</a:t>
            </a:r>
          </a:p>
        </p:txBody>
      </p:sp>
      <p:grpSp>
        <p:nvGrpSpPr>
          <p:cNvPr id="629788" name="Group 28"/>
          <p:cNvGrpSpPr>
            <a:grpSpLocks/>
          </p:cNvGrpSpPr>
          <p:nvPr/>
        </p:nvGrpSpPr>
        <p:grpSpPr bwMode="auto">
          <a:xfrm>
            <a:off x="6096000" y="3733800"/>
            <a:ext cx="1066800" cy="508000"/>
            <a:chOff x="40" y="1464"/>
            <a:chExt cx="872" cy="416"/>
          </a:xfrm>
        </p:grpSpPr>
        <p:sp>
          <p:nvSpPr>
            <p:cNvPr id="629789" name="Oval 29"/>
            <p:cNvSpPr>
              <a:spLocks noChangeArrowheads="1"/>
            </p:cNvSpPr>
            <p:nvPr/>
          </p:nvSpPr>
          <p:spPr bwMode="auto">
            <a:xfrm>
              <a:off x="714" y="1648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9790" name="Oval 30"/>
            <p:cNvSpPr>
              <a:spLocks noChangeArrowheads="1"/>
            </p:cNvSpPr>
            <p:nvPr/>
          </p:nvSpPr>
          <p:spPr bwMode="auto">
            <a:xfrm>
              <a:off x="40" y="1682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29791" name="AutoShape 31"/>
            <p:cNvCxnSpPr>
              <a:cxnSpLocks noChangeShapeType="1"/>
              <a:stCxn id="629790" idx="7"/>
              <a:endCxn id="629789" idx="1"/>
            </p:cNvCxnSpPr>
            <p:nvPr/>
          </p:nvCxnSpPr>
          <p:spPr bwMode="auto">
            <a:xfrm rot="16200000">
              <a:off x="459" y="1427"/>
              <a:ext cx="34" cy="534"/>
            </a:xfrm>
            <a:prstGeom prst="curvedConnector3">
              <a:avLst>
                <a:gd name="adj1" fmla="val 3764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629792" name="Group 32"/>
            <p:cNvGrpSpPr>
              <a:grpSpLocks/>
            </p:cNvGrpSpPr>
            <p:nvPr/>
          </p:nvGrpSpPr>
          <p:grpSpPr bwMode="auto">
            <a:xfrm>
              <a:off x="248" y="1464"/>
              <a:ext cx="288" cy="192"/>
              <a:chOff x="2976" y="2688"/>
              <a:chExt cx="288" cy="192"/>
            </a:xfrm>
          </p:grpSpPr>
          <p:sp>
            <p:nvSpPr>
              <p:cNvPr id="629793" name="Rectangle 33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29794" name="Group 34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6297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29796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29797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29798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29799" name="Rectangle 39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29800" name="Freeform 40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29801" name="Group 41"/>
          <p:cNvGrpSpPr>
            <a:grpSpLocks/>
          </p:cNvGrpSpPr>
          <p:nvPr/>
        </p:nvGrpSpPr>
        <p:grpSpPr bwMode="auto">
          <a:xfrm>
            <a:off x="3810000" y="5867400"/>
            <a:ext cx="1676400" cy="177800"/>
            <a:chOff x="1440" y="1104"/>
            <a:chExt cx="3840" cy="192"/>
          </a:xfrm>
        </p:grpSpPr>
        <p:sp>
          <p:nvSpPr>
            <p:cNvPr id="629802" name="Rectangle 42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03" name="Rectangle 43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04" name="Rectangle 44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05" name="Rectangle 45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06" name="Rectangle 46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07" name="Rectangle 47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08" name="Rectangle 48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09" name="Rectangle 49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10" name="Rectangle 50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29811" name="Rectangle 51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629812" name="Group 52"/>
          <p:cNvGrpSpPr>
            <a:grpSpLocks/>
          </p:cNvGrpSpPr>
          <p:nvPr/>
        </p:nvGrpSpPr>
        <p:grpSpPr bwMode="auto">
          <a:xfrm>
            <a:off x="4114800" y="5181600"/>
            <a:ext cx="711200" cy="369888"/>
            <a:chOff x="2536" y="1496"/>
            <a:chExt cx="775" cy="403"/>
          </a:xfrm>
        </p:grpSpPr>
        <p:sp>
          <p:nvSpPr>
            <p:cNvPr id="629813" name="Oval 53"/>
            <p:cNvSpPr>
              <a:spLocks noChangeArrowheads="1"/>
            </p:cNvSpPr>
            <p:nvPr/>
          </p:nvSpPr>
          <p:spPr bwMode="auto">
            <a:xfrm>
              <a:off x="2536" y="179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14" name="Oval 54"/>
            <p:cNvSpPr>
              <a:spLocks noChangeArrowheads="1"/>
            </p:cNvSpPr>
            <p:nvPr/>
          </p:nvSpPr>
          <p:spPr bwMode="auto">
            <a:xfrm>
              <a:off x="2536" y="156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15" name="Line 55"/>
            <p:cNvSpPr>
              <a:spLocks noChangeShapeType="1"/>
            </p:cNvSpPr>
            <p:nvPr/>
          </p:nvSpPr>
          <p:spPr bwMode="auto">
            <a:xfrm>
              <a:off x="2685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16" name="Line 56"/>
            <p:cNvSpPr>
              <a:spLocks noChangeShapeType="1"/>
            </p:cNvSpPr>
            <p:nvPr/>
          </p:nvSpPr>
          <p:spPr bwMode="auto">
            <a:xfrm>
              <a:off x="2927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17" name="Line 57"/>
            <p:cNvSpPr>
              <a:spLocks noChangeShapeType="1"/>
            </p:cNvSpPr>
            <p:nvPr/>
          </p:nvSpPr>
          <p:spPr bwMode="auto">
            <a:xfrm>
              <a:off x="3168" y="1600"/>
              <a:ext cx="1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18" name="Oval 58"/>
            <p:cNvSpPr>
              <a:spLocks noChangeArrowheads="1"/>
            </p:cNvSpPr>
            <p:nvPr/>
          </p:nvSpPr>
          <p:spPr bwMode="auto">
            <a:xfrm>
              <a:off x="2616" y="1496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19" name="Oval 59"/>
            <p:cNvSpPr>
              <a:spLocks noChangeArrowheads="1"/>
            </p:cNvSpPr>
            <p:nvPr/>
          </p:nvSpPr>
          <p:spPr bwMode="auto">
            <a:xfrm>
              <a:off x="2859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20" name="Oval 60"/>
            <p:cNvSpPr>
              <a:spLocks noChangeArrowheads="1"/>
            </p:cNvSpPr>
            <p:nvPr/>
          </p:nvSpPr>
          <p:spPr bwMode="auto">
            <a:xfrm>
              <a:off x="3101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21" name="Oval 61"/>
            <p:cNvSpPr>
              <a:spLocks noChangeArrowheads="1"/>
            </p:cNvSpPr>
            <p:nvPr/>
          </p:nvSpPr>
          <p:spPr bwMode="auto">
            <a:xfrm>
              <a:off x="2616" y="1727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22" name="Oval 62"/>
            <p:cNvSpPr>
              <a:spLocks noChangeArrowheads="1"/>
            </p:cNvSpPr>
            <p:nvPr/>
          </p:nvSpPr>
          <p:spPr bwMode="auto">
            <a:xfrm>
              <a:off x="2859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9823" name="Oval 63"/>
            <p:cNvSpPr>
              <a:spLocks noChangeArrowheads="1"/>
            </p:cNvSpPr>
            <p:nvPr/>
          </p:nvSpPr>
          <p:spPr bwMode="auto">
            <a:xfrm>
              <a:off x="3101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29824" name="Group 64"/>
          <p:cNvGrpSpPr>
            <a:grpSpLocks/>
          </p:cNvGrpSpPr>
          <p:nvPr/>
        </p:nvGrpSpPr>
        <p:grpSpPr bwMode="auto">
          <a:xfrm>
            <a:off x="5029200" y="4572000"/>
            <a:ext cx="990600" cy="777875"/>
            <a:chOff x="1632" y="1419"/>
            <a:chExt cx="2032" cy="1597"/>
          </a:xfrm>
        </p:grpSpPr>
        <p:grpSp>
          <p:nvGrpSpPr>
            <p:cNvPr id="629825" name="Group 65"/>
            <p:cNvGrpSpPr>
              <a:grpSpLocks/>
            </p:cNvGrpSpPr>
            <p:nvPr/>
          </p:nvGrpSpPr>
          <p:grpSpPr bwMode="auto">
            <a:xfrm>
              <a:off x="3171" y="1726"/>
              <a:ext cx="493" cy="972"/>
              <a:chOff x="4443" y="1419"/>
              <a:chExt cx="360" cy="709"/>
            </a:xfrm>
          </p:grpSpPr>
          <p:sp>
            <p:nvSpPr>
              <p:cNvPr id="629826" name="Freeform 6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27" name="Freeform 6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28" name="Freeform 6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29" name="Freeform 6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0" name="Freeform 7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1" name="Freeform 7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2" name="Freeform 7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3" name="Freeform 7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4" name="Freeform 7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29835" name="Group 75"/>
            <p:cNvGrpSpPr>
              <a:grpSpLocks/>
            </p:cNvGrpSpPr>
            <p:nvPr/>
          </p:nvGrpSpPr>
          <p:grpSpPr bwMode="auto">
            <a:xfrm>
              <a:off x="2579" y="1419"/>
              <a:ext cx="493" cy="972"/>
              <a:chOff x="4443" y="1419"/>
              <a:chExt cx="360" cy="709"/>
            </a:xfrm>
          </p:grpSpPr>
          <p:sp>
            <p:nvSpPr>
              <p:cNvPr id="629836" name="Freeform 7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7" name="Freeform 7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8" name="Freeform 7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39" name="Freeform 7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0" name="Freeform 8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1" name="Freeform 8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2" name="Freeform 8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3" name="Freeform 8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4" name="Freeform 8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29845" name="Group 85"/>
            <p:cNvGrpSpPr>
              <a:grpSpLocks/>
            </p:cNvGrpSpPr>
            <p:nvPr/>
          </p:nvGrpSpPr>
          <p:grpSpPr bwMode="auto">
            <a:xfrm>
              <a:off x="2711" y="2044"/>
              <a:ext cx="493" cy="972"/>
              <a:chOff x="4443" y="1419"/>
              <a:chExt cx="360" cy="709"/>
            </a:xfrm>
          </p:grpSpPr>
          <p:sp>
            <p:nvSpPr>
              <p:cNvPr id="629846" name="Freeform 8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7" name="Freeform 8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8" name="Freeform 8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49" name="Freeform 8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50" name="Freeform 9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51" name="Freeform 9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52" name="Freeform 9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53" name="Freeform 9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54" name="Freeform 9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29855" name="Group 95"/>
            <p:cNvGrpSpPr>
              <a:grpSpLocks/>
            </p:cNvGrpSpPr>
            <p:nvPr/>
          </p:nvGrpSpPr>
          <p:grpSpPr bwMode="auto">
            <a:xfrm>
              <a:off x="1632" y="1747"/>
              <a:ext cx="577" cy="979"/>
              <a:chOff x="1883" y="2494"/>
              <a:chExt cx="421" cy="715"/>
            </a:xfrm>
          </p:grpSpPr>
          <p:graphicFrame>
            <p:nvGraphicFramePr>
              <p:cNvPr id="629856" name="Object 96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629856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629857" name="Freeform 97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58" name="Freeform 98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59" name="Freeform 99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60" name="Freeform 100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29861" name="Group 101"/>
          <p:cNvGrpSpPr>
            <a:grpSpLocks/>
          </p:cNvGrpSpPr>
          <p:nvPr/>
        </p:nvGrpSpPr>
        <p:grpSpPr bwMode="auto">
          <a:xfrm>
            <a:off x="4495800" y="4191000"/>
            <a:ext cx="1104900" cy="506413"/>
            <a:chOff x="3000" y="1864"/>
            <a:chExt cx="852" cy="391"/>
          </a:xfrm>
        </p:grpSpPr>
        <p:grpSp>
          <p:nvGrpSpPr>
            <p:cNvPr id="629862" name="Group 102"/>
            <p:cNvGrpSpPr>
              <a:grpSpLocks/>
            </p:cNvGrpSpPr>
            <p:nvPr/>
          </p:nvGrpSpPr>
          <p:grpSpPr bwMode="auto">
            <a:xfrm>
              <a:off x="3000" y="1864"/>
              <a:ext cx="574" cy="391"/>
              <a:chOff x="977" y="2299"/>
              <a:chExt cx="1030" cy="702"/>
            </a:xfrm>
          </p:grpSpPr>
          <p:graphicFrame>
            <p:nvGraphicFramePr>
              <p:cNvPr id="629863" name="Object 103"/>
              <p:cNvGraphicFramePr>
                <a:graphicFrameLocks noChangeAspect="1"/>
              </p:cNvGraphicFramePr>
              <p:nvPr/>
            </p:nvGraphicFramePr>
            <p:xfrm>
              <a:off x="1618" y="2299"/>
              <a:ext cx="389" cy="702"/>
            </p:xfrm>
            <a:graphic>
              <a:graphicData uri="http://schemas.openxmlformats.org/presentationml/2006/ole">
                <p:oleObj spid="_x0000_s629863" name="Clip" r:id="rId4" imgW="4016520" imgH="3945240" progId="MS_ClipArt_Gallery.5">
                  <p:embed/>
                </p:oleObj>
              </a:graphicData>
            </a:graphic>
          </p:graphicFrame>
          <p:grpSp>
            <p:nvGrpSpPr>
              <p:cNvPr id="629864" name="Group 104"/>
              <p:cNvGrpSpPr>
                <a:grpSpLocks/>
              </p:cNvGrpSpPr>
              <p:nvPr/>
            </p:nvGrpSpPr>
            <p:grpSpPr bwMode="auto">
              <a:xfrm>
                <a:off x="977" y="2392"/>
                <a:ext cx="644" cy="447"/>
                <a:chOff x="4457" y="2360"/>
                <a:chExt cx="829" cy="575"/>
              </a:xfrm>
            </p:grpSpPr>
            <p:grpSp>
              <p:nvGrpSpPr>
                <p:cNvPr id="629865" name="Group 105"/>
                <p:cNvGrpSpPr>
                  <a:grpSpLocks/>
                </p:cNvGrpSpPr>
                <p:nvPr/>
              </p:nvGrpSpPr>
              <p:grpSpPr bwMode="auto">
                <a:xfrm>
                  <a:off x="4851" y="2360"/>
                  <a:ext cx="435" cy="435"/>
                  <a:chOff x="4851" y="2360"/>
                  <a:chExt cx="435" cy="435"/>
                </a:xfrm>
              </p:grpSpPr>
              <p:sp>
                <p:nvSpPr>
                  <p:cNvPr id="629866" name="Freeform 106"/>
                  <p:cNvSpPr>
                    <a:spLocks/>
                  </p:cNvSpPr>
                  <p:nvPr/>
                </p:nvSpPr>
                <p:spPr bwMode="auto">
                  <a:xfrm>
                    <a:off x="4851" y="2360"/>
                    <a:ext cx="435" cy="435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476" y="0"/>
                      </a:cxn>
                      <a:cxn ang="0">
                        <a:pos x="523" y="8"/>
                      </a:cxn>
                      <a:cxn ang="0">
                        <a:pos x="565" y="21"/>
                      </a:cxn>
                      <a:cxn ang="0">
                        <a:pos x="570" y="88"/>
                      </a:cxn>
                      <a:cxn ang="0">
                        <a:pos x="609" y="110"/>
                      </a:cxn>
                      <a:cxn ang="0">
                        <a:pos x="654" y="137"/>
                      </a:cxn>
                      <a:cxn ang="0">
                        <a:pos x="696" y="171"/>
                      </a:cxn>
                      <a:cxn ang="0">
                        <a:pos x="767" y="146"/>
                      </a:cxn>
                      <a:cxn ang="0">
                        <a:pos x="791" y="177"/>
                      </a:cxn>
                      <a:cxn ang="0">
                        <a:pos x="814" y="213"/>
                      </a:cxn>
                      <a:cxn ang="0">
                        <a:pos x="834" y="251"/>
                      </a:cxn>
                      <a:cxn ang="0">
                        <a:pos x="786" y="312"/>
                      </a:cxn>
                      <a:cxn ang="0">
                        <a:pos x="805" y="370"/>
                      </a:cxn>
                      <a:cxn ang="0">
                        <a:pos x="811" y="415"/>
                      </a:cxn>
                      <a:cxn ang="0">
                        <a:pos x="809" y="473"/>
                      </a:cxn>
                      <a:cxn ang="0">
                        <a:pos x="870" y="502"/>
                      </a:cxn>
                      <a:cxn ang="0">
                        <a:pos x="863" y="547"/>
                      </a:cxn>
                      <a:cxn ang="0">
                        <a:pos x="852" y="589"/>
                      </a:cxn>
                      <a:cxn ang="0">
                        <a:pos x="830" y="638"/>
                      </a:cxn>
                      <a:cxn ang="0">
                        <a:pos x="762" y="632"/>
                      </a:cxn>
                      <a:cxn ang="0">
                        <a:pos x="729" y="676"/>
                      </a:cxn>
                      <a:cxn ang="0">
                        <a:pos x="693" y="713"/>
                      </a:cxn>
                      <a:cxn ang="0">
                        <a:pos x="646" y="746"/>
                      </a:cxn>
                      <a:cxn ang="0">
                        <a:pos x="659" y="818"/>
                      </a:cxn>
                      <a:cxn ang="0">
                        <a:pos x="617" y="840"/>
                      </a:cxn>
                      <a:cxn ang="0">
                        <a:pos x="570" y="856"/>
                      </a:cxn>
                      <a:cxn ang="0">
                        <a:pos x="510" y="869"/>
                      </a:cxn>
                      <a:cxn ang="0">
                        <a:pos x="477" y="814"/>
                      </a:cxn>
                      <a:cxn ang="0">
                        <a:pos x="414" y="817"/>
                      </a:cxn>
                      <a:cxn ang="0">
                        <a:pos x="363" y="807"/>
                      </a:cxn>
                      <a:cxn ang="0">
                        <a:pos x="311" y="793"/>
                      </a:cxn>
                      <a:cxn ang="0">
                        <a:pos x="255" y="839"/>
                      </a:cxn>
                      <a:cxn ang="0">
                        <a:pos x="214" y="817"/>
                      </a:cxn>
                      <a:cxn ang="0">
                        <a:pos x="175" y="792"/>
                      </a:cxn>
                      <a:cxn ang="0">
                        <a:pos x="145" y="768"/>
                      </a:cxn>
                      <a:cxn ang="0">
                        <a:pos x="169" y="699"/>
                      </a:cxn>
                      <a:cxn ang="0">
                        <a:pos x="136" y="655"/>
                      </a:cxn>
                      <a:cxn ang="0">
                        <a:pos x="105" y="605"/>
                      </a:cxn>
                      <a:cxn ang="0">
                        <a:pos x="84" y="553"/>
                      </a:cxn>
                      <a:cxn ang="0">
                        <a:pos x="9" y="547"/>
                      </a:cxn>
                      <a:cxn ang="0">
                        <a:pos x="1" y="500"/>
                      </a:cxn>
                      <a:cxn ang="0">
                        <a:pos x="0" y="464"/>
                      </a:cxn>
                      <a:cxn ang="0">
                        <a:pos x="0" y="420"/>
                      </a:cxn>
                      <a:cxn ang="0">
                        <a:pos x="70" y="398"/>
                      </a:cxn>
                      <a:cxn ang="0">
                        <a:pos x="84" y="337"/>
                      </a:cxn>
                      <a:cxn ang="0">
                        <a:pos x="98" y="290"/>
                      </a:cxn>
                      <a:cxn ang="0">
                        <a:pos x="123" y="238"/>
                      </a:cxn>
                      <a:cxn ang="0">
                        <a:pos x="87" y="171"/>
                      </a:cxn>
                      <a:cxn ang="0">
                        <a:pos x="109" y="143"/>
                      </a:cxn>
                      <a:cxn ang="0">
                        <a:pos x="141" y="113"/>
                      </a:cxn>
                      <a:cxn ang="0">
                        <a:pos x="175" y="85"/>
                      </a:cxn>
                      <a:cxn ang="0">
                        <a:pos x="255" y="115"/>
                      </a:cxn>
                      <a:cxn ang="0">
                        <a:pos x="298" y="94"/>
                      </a:cxn>
                      <a:cxn ang="0">
                        <a:pos x="341" y="80"/>
                      </a:cxn>
                      <a:cxn ang="0">
                        <a:pos x="400" y="66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70" h="869">
                        <a:moveTo>
                          <a:pt x="428" y="0"/>
                        </a:moveTo>
                        <a:lnTo>
                          <a:pt x="476" y="0"/>
                        </a:lnTo>
                        <a:lnTo>
                          <a:pt x="523" y="8"/>
                        </a:lnTo>
                        <a:lnTo>
                          <a:pt x="565" y="21"/>
                        </a:lnTo>
                        <a:lnTo>
                          <a:pt x="570" y="88"/>
                        </a:lnTo>
                        <a:lnTo>
                          <a:pt x="609" y="110"/>
                        </a:lnTo>
                        <a:lnTo>
                          <a:pt x="654" y="137"/>
                        </a:lnTo>
                        <a:lnTo>
                          <a:pt x="696" y="171"/>
                        </a:lnTo>
                        <a:lnTo>
                          <a:pt x="767" y="146"/>
                        </a:lnTo>
                        <a:lnTo>
                          <a:pt x="791" y="177"/>
                        </a:lnTo>
                        <a:lnTo>
                          <a:pt x="814" y="213"/>
                        </a:lnTo>
                        <a:lnTo>
                          <a:pt x="834" y="251"/>
                        </a:lnTo>
                        <a:lnTo>
                          <a:pt x="786" y="312"/>
                        </a:lnTo>
                        <a:lnTo>
                          <a:pt x="805" y="370"/>
                        </a:lnTo>
                        <a:lnTo>
                          <a:pt x="811" y="415"/>
                        </a:lnTo>
                        <a:lnTo>
                          <a:pt x="809" y="473"/>
                        </a:lnTo>
                        <a:lnTo>
                          <a:pt x="870" y="502"/>
                        </a:lnTo>
                        <a:lnTo>
                          <a:pt x="863" y="547"/>
                        </a:lnTo>
                        <a:lnTo>
                          <a:pt x="852" y="589"/>
                        </a:lnTo>
                        <a:lnTo>
                          <a:pt x="830" y="638"/>
                        </a:lnTo>
                        <a:lnTo>
                          <a:pt x="762" y="632"/>
                        </a:lnTo>
                        <a:lnTo>
                          <a:pt x="729" y="676"/>
                        </a:lnTo>
                        <a:lnTo>
                          <a:pt x="693" y="713"/>
                        </a:lnTo>
                        <a:lnTo>
                          <a:pt x="646" y="746"/>
                        </a:lnTo>
                        <a:lnTo>
                          <a:pt x="659" y="818"/>
                        </a:lnTo>
                        <a:lnTo>
                          <a:pt x="617" y="840"/>
                        </a:lnTo>
                        <a:lnTo>
                          <a:pt x="570" y="856"/>
                        </a:lnTo>
                        <a:lnTo>
                          <a:pt x="510" y="869"/>
                        </a:lnTo>
                        <a:lnTo>
                          <a:pt x="477" y="814"/>
                        </a:lnTo>
                        <a:lnTo>
                          <a:pt x="414" y="817"/>
                        </a:lnTo>
                        <a:lnTo>
                          <a:pt x="363" y="807"/>
                        </a:lnTo>
                        <a:lnTo>
                          <a:pt x="311" y="793"/>
                        </a:lnTo>
                        <a:lnTo>
                          <a:pt x="255" y="839"/>
                        </a:lnTo>
                        <a:lnTo>
                          <a:pt x="214" y="817"/>
                        </a:lnTo>
                        <a:lnTo>
                          <a:pt x="175" y="792"/>
                        </a:lnTo>
                        <a:lnTo>
                          <a:pt x="145" y="768"/>
                        </a:lnTo>
                        <a:lnTo>
                          <a:pt x="169" y="699"/>
                        </a:lnTo>
                        <a:lnTo>
                          <a:pt x="136" y="655"/>
                        </a:lnTo>
                        <a:lnTo>
                          <a:pt x="105" y="605"/>
                        </a:lnTo>
                        <a:lnTo>
                          <a:pt x="84" y="553"/>
                        </a:lnTo>
                        <a:lnTo>
                          <a:pt x="9" y="547"/>
                        </a:lnTo>
                        <a:lnTo>
                          <a:pt x="1" y="500"/>
                        </a:lnTo>
                        <a:lnTo>
                          <a:pt x="0" y="464"/>
                        </a:lnTo>
                        <a:lnTo>
                          <a:pt x="0" y="420"/>
                        </a:lnTo>
                        <a:lnTo>
                          <a:pt x="70" y="398"/>
                        </a:lnTo>
                        <a:lnTo>
                          <a:pt x="84" y="337"/>
                        </a:lnTo>
                        <a:lnTo>
                          <a:pt x="98" y="290"/>
                        </a:lnTo>
                        <a:lnTo>
                          <a:pt x="123" y="238"/>
                        </a:lnTo>
                        <a:lnTo>
                          <a:pt x="87" y="171"/>
                        </a:lnTo>
                        <a:lnTo>
                          <a:pt x="109" y="143"/>
                        </a:lnTo>
                        <a:lnTo>
                          <a:pt x="141" y="113"/>
                        </a:lnTo>
                        <a:lnTo>
                          <a:pt x="175" y="85"/>
                        </a:lnTo>
                        <a:lnTo>
                          <a:pt x="255" y="115"/>
                        </a:lnTo>
                        <a:lnTo>
                          <a:pt x="298" y="94"/>
                        </a:lnTo>
                        <a:lnTo>
                          <a:pt x="341" y="80"/>
                        </a:lnTo>
                        <a:lnTo>
                          <a:pt x="400" y="66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986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495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9868" name="Group 108"/>
                <p:cNvGrpSpPr>
                  <a:grpSpLocks/>
                </p:cNvGrpSpPr>
                <p:nvPr/>
              </p:nvGrpSpPr>
              <p:grpSpPr bwMode="auto">
                <a:xfrm>
                  <a:off x="4457" y="2501"/>
                  <a:ext cx="435" cy="434"/>
                  <a:chOff x="4457" y="2501"/>
                  <a:chExt cx="435" cy="434"/>
                </a:xfrm>
              </p:grpSpPr>
              <p:sp>
                <p:nvSpPr>
                  <p:cNvPr id="629869" name="Freeform 109"/>
                  <p:cNvSpPr>
                    <a:spLocks/>
                  </p:cNvSpPr>
                  <p:nvPr/>
                </p:nvSpPr>
                <p:spPr bwMode="auto">
                  <a:xfrm>
                    <a:off x="4457" y="2501"/>
                    <a:ext cx="435" cy="434"/>
                  </a:xfrm>
                  <a:custGeom>
                    <a:avLst/>
                    <a:gdLst/>
                    <a:ahLst/>
                    <a:cxnLst>
                      <a:cxn ang="0">
                        <a:pos x="443" y="867"/>
                      </a:cxn>
                      <a:cxn ang="0">
                        <a:pos x="396" y="867"/>
                      </a:cxn>
                      <a:cxn ang="0">
                        <a:pos x="349" y="860"/>
                      </a:cxn>
                      <a:cxn ang="0">
                        <a:pos x="307" y="847"/>
                      </a:cxn>
                      <a:cxn ang="0">
                        <a:pos x="302" y="780"/>
                      </a:cxn>
                      <a:cxn ang="0">
                        <a:pos x="263" y="758"/>
                      </a:cxn>
                      <a:cxn ang="0">
                        <a:pos x="217" y="731"/>
                      </a:cxn>
                      <a:cxn ang="0">
                        <a:pos x="175" y="698"/>
                      </a:cxn>
                      <a:cxn ang="0">
                        <a:pos x="104" y="722"/>
                      </a:cxn>
                      <a:cxn ang="0">
                        <a:pos x="81" y="692"/>
                      </a:cxn>
                      <a:cxn ang="0">
                        <a:pos x="56" y="656"/>
                      </a:cxn>
                      <a:cxn ang="0">
                        <a:pos x="36" y="618"/>
                      </a:cxn>
                      <a:cxn ang="0">
                        <a:pos x="86" y="557"/>
                      </a:cxn>
                      <a:cxn ang="0">
                        <a:pos x="66" y="499"/>
                      </a:cxn>
                      <a:cxn ang="0">
                        <a:pos x="60" y="453"/>
                      </a:cxn>
                      <a:cxn ang="0">
                        <a:pos x="61" y="395"/>
                      </a:cxn>
                      <a:cxn ang="0">
                        <a:pos x="0" y="367"/>
                      </a:cxn>
                      <a:cxn ang="0">
                        <a:pos x="8" y="322"/>
                      </a:cxn>
                      <a:cxn ang="0">
                        <a:pos x="19" y="279"/>
                      </a:cxn>
                      <a:cxn ang="0">
                        <a:pos x="41" y="231"/>
                      </a:cxn>
                      <a:cxn ang="0">
                        <a:pos x="109" y="237"/>
                      </a:cxn>
                      <a:cxn ang="0">
                        <a:pos x="142" y="193"/>
                      </a:cxn>
                      <a:cxn ang="0">
                        <a:pos x="178" y="155"/>
                      </a:cxn>
                      <a:cxn ang="0">
                        <a:pos x="225" y="122"/>
                      </a:cxn>
                      <a:cxn ang="0">
                        <a:pos x="213" y="50"/>
                      </a:cxn>
                      <a:cxn ang="0">
                        <a:pos x="255" y="28"/>
                      </a:cxn>
                      <a:cxn ang="0">
                        <a:pos x="302" y="13"/>
                      </a:cxn>
                      <a:cxn ang="0">
                        <a:pos x="361" y="0"/>
                      </a:cxn>
                      <a:cxn ang="0">
                        <a:pos x="394" y="55"/>
                      </a:cxn>
                      <a:cxn ang="0">
                        <a:pos x="457" y="52"/>
                      </a:cxn>
                      <a:cxn ang="0">
                        <a:pos x="509" y="61"/>
                      </a:cxn>
                      <a:cxn ang="0">
                        <a:pos x="560" y="75"/>
                      </a:cxn>
                      <a:cxn ang="0">
                        <a:pos x="617" y="30"/>
                      </a:cxn>
                      <a:cxn ang="0">
                        <a:pos x="658" y="52"/>
                      </a:cxn>
                      <a:cxn ang="0">
                        <a:pos x="695" y="77"/>
                      </a:cxn>
                      <a:cxn ang="0">
                        <a:pos x="725" y="100"/>
                      </a:cxn>
                      <a:cxn ang="0">
                        <a:pos x="701" y="169"/>
                      </a:cxn>
                      <a:cxn ang="0">
                        <a:pos x="734" y="213"/>
                      </a:cxn>
                      <a:cxn ang="0">
                        <a:pos x="766" y="264"/>
                      </a:cxn>
                      <a:cxn ang="0">
                        <a:pos x="786" y="315"/>
                      </a:cxn>
                      <a:cxn ang="0">
                        <a:pos x="861" y="322"/>
                      </a:cxn>
                      <a:cxn ang="0">
                        <a:pos x="869" y="369"/>
                      </a:cxn>
                      <a:cxn ang="0">
                        <a:pos x="871" y="405"/>
                      </a:cxn>
                      <a:cxn ang="0">
                        <a:pos x="871" y="449"/>
                      </a:cxn>
                      <a:cxn ang="0">
                        <a:pos x="800" y="471"/>
                      </a:cxn>
                      <a:cxn ang="0">
                        <a:pos x="786" y="532"/>
                      </a:cxn>
                      <a:cxn ang="0">
                        <a:pos x="772" y="579"/>
                      </a:cxn>
                      <a:cxn ang="0">
                        <a:pos x="747" y="631"/>
                      </a:cxn>
                      <a:cxn ang="0">
                        <a:pos x="783" y="698"/>
                      </a:cxn>
                      <a:cxn ang="0">
                        <a:pos x="761" y="725"/>
                      </a:cxn>
                      <a:cxn ang="0">
                        <a:pos x="730" y="754"/>
                      </a:cxn>
                      <a:cxn ang="0">
                        <a:pos x="695" y="783"/>
                      </a:cxn>
                      <a:cxn ang="0">
                        <a:pos x="617" y="753"/>
                      </a:cxn>
                      <a:cxn ang="0">
                        <a:pos x="573" y="773"/>
                      </a:cxn>
                      <a:cxn ang="0">
                        <a:pos x="531" y="787"/>
                      </a:cxn>
                      <a:cxn ang="0">
                        <a:pos x="471" y="802"/>
                      </a:cxn>
                      <a:cxn ang="0">
                        <a:pos x="443" y="867"/>
                      </a:cxn>
                    </a:cxnLst>
                    <a:rect l="0" t="0" r="r" b="b"/>
                    <a:pathLst>
                      <a:path w="871" h="867">
                        <a:moveTo>
                          <a:pt x="443" y="867"/>
                        </a:moveTo>
                        <a:lnTo>
                          <a:pt x="396" y="867"/>
                        </a:lnTo>
                        <a:lnTo>
                          <a:pt x="349" y="860"/>
                        </a:lnTo>
                        <a:lnTo>
                          <a:pt x="307" y="847"/>
                        </a:lnTo>
                        <a:lnTo>
                          <a:pt x="302" y="780"/>
                        </a:lnTo>
                        <a:lnTo>
                          <a:pt x="263" y="758"/>
                        </a:lnTo>
                        <a:lnTo>
                          <a:pt x="217" y="731"/>
                        </a:lnTo>
                        <a:lnTo>
                          <a:pt x="175" y="698"/>
                        </a:lnTo>
                        <a:lnTo>
                          <a:pt x="104" y="722"/>
                        </a:lnTo>
                        <a:lnTo>
                          <a:pt x="81" y="692"/>
                        </a:lnTo>
                        <a:lnTo>
                          <a:pt x="56" y="656"/>
                        </a:lnTo>
                        <a:lnTo>
                          <a:pt x="36" y="618"/>
                        </a:lnTo>
                        <a:lnTo>
                          <a:pt x="86" y="557"/>
                        </a:lnTo>
                        <a:lnTo>
                          <a:pt x="66" y="499"/>
                        </a:lnTo>
                        <a:lnTo>
                          <a:pt x="60" y="453"/>
                        </a:lnTo>
                        <a:lnTo>
                          <a:pt x="61" y="395"/>
                        </a:lnTo>
                        <a:lnTo>
                          <a:pt x="0" y="367"/>
                        </a:lnTo>
                        <a:lnTo>
                          <a:pt x="8" y="322"/>
                        </a:lnTo>
                        <a:lnTo>
                          <a:pt x="19" y="279"/>
                        </a:lnTo>
                        <a:lnTo>
                          <a:pt x="41" y="231"/>
                        </a:lnTo>
                        <a:lnTo>
                          <a:pt x="109" y="237"/>
                        </a:lnTo>
                        <a:lnTo>
                          <a:pt x="142" y="193"/>
                        </a:lnTo>
                        <a:lnTo>
                          <a:pt x="178" y="155"/>
                        </a:lnTo>
                        <a:lnTo>
                          <a:pt x="225" y="122"/>
                        </a:lnTo>
                        <a:lnTo>
                          <a:pt x="213" y="50"/>
                        </a:lnTo>
                        <a:lnTo>
                          <a:pt x="255" y="28"/>
                        </a:lnTo>
                        <a:lnTo>
                          <a:pt x="302" y="13"/>
                        </a:lnTo>
                        <a:lnTo>
                          <a:pt x="361" y="0"/>
                        </a:lnTo>
                        <a:lnTo>
                          <a:pt x="394" y="55"/>
                        </a:lnTo>
                        <a:lnTo>
                          <a:pt x="457" y="52"/>
                        </a:lnTo>
                        <a:lnTo>
                          <a:pt x="509" y="61"/>
                        </a:lnTo>
                        <a:lnTo>
                          <a:pt x="560" y="75"/>
                        </a:lnTo>
                        <a:lnTo>
                          <a:pt x="617" y="30"/>
                        </a:lnTo>
                        <a:lnTo>
                          <a:pt x="658" y="52"/>
                        </a:lnTo>
                        <a:lnTo>
                          <a:pt x="695" y="77"/>
                        </a:lnTo>
                        <a:lnTo>
                          <a:pt x="725" y="100"/>
                        </a:lnTo>
                        <a:lnTo>
                          <a:pt x="701" y="169"/>
                        </a:lnTo>
                        <a:lnTo>
                          <a:pt x="734" y="213"/>
                        </a:lnTo>
                        <a:lnTo>
                          <a:pt x="766" y="264"/>
                        </a:lnTo>
                        <a:lnTo>
                          <a:pt x="786" y="315"/>
                        </a:lnTo>
                        <a:lnTo>
                          <a:pt x="861" y="322"/>
                        </a:lnTo>
                        <a:lnTo>
                          <a:pt x="869" y="369"/>
                        </a:lnTo>
                        <a:lnTo>
                          <a:pt x="871" y="405"/>
                        </a:lnTo>
                        <a:lnTo>
                          <a:pt x="871" y="449"/>
                        </a:lnTo>
                        <a:lnTo>
                          <a:pt x="800" y="471"/>
                        </a:lnTo>
                        <a:lnTo>
                          <a:pt x="786" y="532"/>
                        </a:lnTo>
                        <a:lnTo>
                          <a:pt x="772" y="579"/>
                        </a:lnTo>
                        <a:lnTo>
                          <a:pt x="747" y="631"/>
                        </a:lnTo>
                        <a:lnTo>
                          <a:pt x="783" y="698"/>
                        </a:lnTo>
                        <a:lnTo>
                          <a:pt x="761" y="725"/>
                        </a:lnTo>
                        <a:lnTo>
                          <a:pt x="730" y="754"/>
                        </a:lnTo>
                        <a:lnTo>
                          <a:pt x="695" y="783"/>
                        </a:lnTo>
                        <a:lnTo>
                          <a:pt x="617" y="753"/>
                        </a:lnTo>
                        <a:lnTo>
                          <a:pt x="573" y="773"/>
                        </a:lnTo>
                        <a:lnTo>
                          <a:pt x="531" y="787"/>
                        </a:lnTo>
                        <a:lnTo>
                          <a:pt x="471" y="802"/>
                        </a:lnTo>
                        <a:lnTo>
                          <a:pt x="443" y="867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987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637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9871" name="Freeform 111"/>
              <p:cNvSpPr>
                <a:spLocks/>
              </p:cNvSpPr>
              <p:nvPr/>
            </p:nvSpPr>
            <p:spPr bwMode="auto">
              <a:xfrm>
                <a:off x="1622" y="2501"/>
                <a:ext cx="165" cy="27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22" y="9"/>
                  </a:cxn>
                  <a:cxn ang="0">
                    <a:pos x="6" y="76"/>
                  </a:cxn>
                  <a:cxn ang="0">
                    <a:pos x="0" y="114"/>
                  </a:cxn>
                  <a:cxn ang="0">
                    <a:pos x="66" y="174"/>
                  </a:cxn>
                  <a:cxn ang="0">
                    <a:pos x="32" y="232"/>
                  </a:cxn>
                  <a:cxn ang="0">
                    <a:pos x="69" y="270"/>
                  </a:cxn>
                  <a:cxn ang="0">
                    <a:pos x="92" y="214"/>
                  </a:cxn>
                  <a:cxn ang="0">
                    <a:pos x="143" y="210"/>
                  </a:cxn>
                  <a:cxn ang="0">
                    <a:pos x="134" y="159"/>
                  </a:cxn>
                  <a:cxn ang="0">
                    <a:pos x="86" y="111"/>
                  </a:cxn>
                  <a:cxn ang="0">
                    <a:pos x="129" y="67"/>
                  </a:cxn>
                  <a:cxn ang="0">
                    <a:pos x="161" y="48"/>
                  </a:cxn>
                  <a:cxn ang="0">
                    <a:pos x="165" y="0"/>
                  </a:cxn>
                </a:cxnLst>
                <a:rect l="0" t="0" r="r" b="b"/>
                <a:pathLst>
                  <a:path w="165" h="270">
                    <a:moveTo>
                      <a:pt x="165" y="0"/>
                    </a:moveTo>
                    <a:lnTo>
                      <a:pt x="122" y="9"/>
                    </a:lnTo>
                    <a:lnTo>
                      <a:pt x="6" y="76"/>
                    </a:lnTo>
                    <a:lnTo>
                      <a:pt x="0" y="114"/>
                    </a:lnTo>
                    <a:lnTo>
                      <a:pt x="66" y="174"/>
                    </a:lnTo>
                    <a:lnTo>
                      <a:pt x="32" y="232"/>
                    </a:lnTo>
                    <a:lnTo>
                      <a:pt x="69" y="270"/>
                    </a:lnTo>
                    <a:lnTo>
                      <a:pt x="92" y="214"/>
                    </a:lnTo>
                    <a:lnTo>
                      <a:pt x="143" y="210"/>
                    </a:lnTo>
                    <a:lnTo>
                      <a:pt x="134" y="159"/>
                    </a:lnTo>
                    <a:lnTo>
                      <a:pt x="86" y="111"/>
                    </a:lnTo>
                    <a:lnTo>
                      <a:pt x="129" y="67"/>
                    </a:lnTo>
                    <a:lnTo>
                      <a:pt x="161" y="4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72" name="Freeform 112"/>
              <p:cNvSpPr>
                <a:spLocks/>
              </p:cNvSpPr>
              <p:nvPr/>
            </p:nvSpPr>
            <p:spPr bwMode="auto">
              <a:xfrm>
                <a:off x="1596" y="2572"/>
                <a:ext cx="133" cy="93"/>
              </a:xfrm>
              <a:custGeom>
                <a:avLst/>
                <a:gdLst/>
                <a:ahLst/>
                <a:cxnLst>
                  <a:cxn ang="0">
                    <a:pos x="130" y="91"/>
                  </a:cxn>
                  <a:cxn ang="0">
                    <a:pos x="78" y="88"/>
                  </a:cxn>
                  <a:cxn ang="0">
                    <a:pos x="61" y="92"/>
                  </a:cxn>
                  <a:cxn ang="0">
                    <a:pos x="5" y="93"/>
                  </a:cxn>
                  <a:cxn ang="0">
                    <a:pos x="0" y="82"/>
                  </a:cxn>
                  <a:cxn ang="0">
                    <a:pos x="31" y="58"/>
                  </a:cxn>
                  <a:cxn ang="0">
                    <a:pos x="38" y="41"/>
                  </a:cxn>
                  <a:cxn ang="0">
                    <a:pos x="34" y="23"/>
                  </a:cxn>
                  <a:cxn ang="0">
                    <a:pos x="26" y="10"/>
                  </a:cxn>
                  <a:cxn ang="0">
                    <a:pos x="27" y="0"/>
                  </a:cxn>
                  <a:cxn ang="0">
                    <a:pos x="43" y="5"/>
                  </a:cxn>
                  <a:cxn ang="0">
                    <a:pos x="53" y="20"/>
                  </a:cxn>
                  <a:cxn ang="0">
                    <a:pos x="57" y="37"/>
                  </a:cxn>
                  <a:cxn ang="0">
                    <a:pos x="45" y="56"/>
                  </a:cxn>
                  <a:cxn ang="0">
                    <a:pos x="35" y="73"/>
                  </a:cxn>
                  <a:cxn ang="0">
                    <a:pos x="40" y="84"/>
                  </a:cxn>
                  <a:cxn ang="0">
                    <a:pos x="74" y="73"/>
                  </a:cxn>
                  <a:cxn ang="0">
                    <a:pos x="105" y="75"/>
                  </a:cxn>
                  <a:cxn ang="0">
                    <a:pos x="133" y="80"/>
                  </a:cxn>
                  <a:cxn ang="0">
                    <a:pos x="130" y="91"/>
                  </a:cxn>
                </a:cxnLst>
                <a:rect l="0" t="0" r="r" b="b"/>
                <a:pathLst>
                  <a:path w="133" h="93">
                    <a:moveTo>
                      <a:pt x="130" y="91"/>
                    </a:moveTo>
                    <a:lnTo>
                      <a:pt x="78" y="88"/>
                    </a:lnTo>
                    <a:lnTo>
                      <a:pt x="61" y="92"/>
                    </a:lnTo>
                    <a:lnTo>
                      <a:pt x="5" y="93"/>
                    </a:lnTo>
                    <a:lnTo>
                      <a:pt x="0" y="82"/>
                    </a:lnTo>
                    <a:lnTo>
                      <a:pt x="31" y="58"/>
                    </a:lnTo>
                    <a:lnTo>
                      <a:pt x="38" y="41"/>
                    </a:lnTo>
                    <a:lnTo>
                      <a:pt x="34" y="23"/>
                    </a:lnTo>
                    <a:lnTo>
                      <a:pt x="26" y="10"/>
                    </a:lnTo>
                    <a:lnTo>
                      <a:pt x="27" y="0"/>
                    </a:lnTo>
                    <a:lnTo>
                      <a:pt x="43" y="5"/>
                    </a:lnTo>
                    <a:lnTo>
                      <a:pt x="53" y="20"/>
                    </a:lnTo>
                    <a:lnTo>
                      <a:pt x="57" y="37"/>
                    </a:lnTo>
                    <a:lnTo>
                      <a:pt x="45" y="56"/>
                    </a:lnTo>
                    <a:lnTo>
                      <a:pt x="35" y="73"/>
                    </a:lnTo>
                    <a:lnTo>
                      <a:pt x="40" y="84"/>
                    </a:lnTo>
                    <a:lnTo>
                      <a:pt x="74" y="73"/>
                    </a:lnTo>
                    <a:lnTo>
                      <a:pt x="105" y="75"/>
                    </a:lnTo>
                    <a:lnTo>
                      <a:pt x="133" y="80"/>
                    </a:lnTo>
                    <a:lnTo>
                      <a:pt x="130" y="9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29873" name="Freeform 113"/>
              <p:cNvSpPr>
                <a:spLocks/>
              </p:cNvSpPr>
              <p:nvPr/>
            </p:nvSpPr>
            <p:spPr bwMode="auto">
              <a:xfrm>
                <a:off x="1717" y="2516"/>
                <a:ext cx="88" cy="15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5" y="9"/>
                  </a:cxn>
                  <a:cxn ang="0">
                    <a:pos x="44" y="44"/>
                  </a:cxn>
                  <a:cxn ang="0">
                    <a:pos x="41" y="64"/>
                  </a:cxn>
                  <a:cxn ang="0">
                    <a:pos x="41" y="78"/>
                  </a:cxn>
                  <a:cxn ang="0">
                    <a:pos x="19" y="105"/>
                  </a:cxn>
                  <a:cxn ang="0">
                    <a:pos x="0" y="138"/>
                  </a:cxn>
                  <a:cxn ang="0">
                    <a:pos x="7" y="151"/>
                  </a:cxn>
                  <a:cxn ang="0">
                    <a:pos x="19" y="142"/>
                  </a:cxn>
                  <a:cxn ang="0">
                    <a:pos x="20" y="130"/>
                  </a:cxn>
                  <a:cxn ang="0">
                    <a:pos x="50" y="83"/>
                  </a:cxn>
                  <a:cxn ang="0">
                    <a:pos x="67" y="58"/>
                  </a:cxn>
                  <a:cxn ang="0">
                    <a:pos x="86" y="28"/>
                  </a:cxn>
                  <a:cxn ang="0">
                    <a:pos x="88" y="14"/>
                  </a:cxn>
                  <a:cxn ang="0">
                    <a:pos x="80" y="0"/>
                  </a:cxn>
                </a:cxnLst>
                <a:rect l="0" t="0" r="r" b="b"/>
                <a:pathLst>
                  <a:path w="88" h="151">
                    <a:moveTo>
                      <a:pt x="80" y="0"/>
                    </a:moveTo>
                    <a:lnTo>
                      <a:pt x="65" y="9"/>
                    </a:lnTo>
                    <a:lnTo>
                      <a:pt x="44" y="44"/>
                    </a:lnTo>
                    <a:lnTo>
                      <a:pt x="41" y="64"/>
                    </a:lnTo>
                    <a:lnTo>
                      <a:pt x="41" y="78"/>
                    </a:lnTo>
                    <a:lnTo>
                      <a:pt x="19" y="105"/>
                    </a:lnTo>
                    <a:lnTo>
                      <a:pt x="0" y="138"/>
                    </a:lnTo>
                    <a:lnTo>
                      <a:pt x="7" y="151"/>
                    </a:lnTo>
                    <a:lnTo>
                      <a:pt x="19" y="142"/>
                    </a:lnTo>
                    <a:lnTo>
                      <a:pt x="20" y="130"/>
                    </a:lnTo>
                    <a:lnTo>
                      <a:pt x="50" y="83"/>
                    </a:lnTo>
                    <a:lnTo>
                      <a:pt x="67" y="58"/>
                    </a:lnTo>
                    <a:lnTo>
                      <a:pt x="86" y="28"/>
                    </a:lnTo>
                    <a:lnTo>
                      <a:pt x="88" y="1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29874" name="Group 114"/>
            <p:cNvGrpSpPr>
              <a:grpSpLocks/>
            </p:cNvGrpSpPr>
            <p:nvPr/>
          </p:nvGrpSpPr>
          <p:grpSpPr bwMode="auto">
            <a:xfrm>
              <a:off x="3608" y="1920"/>
              <a:ext cx="244" cy="288"/>
              <a:chOff x="1856" y="1426"/>
              <a:chExt cx="357" cy="421"/>
            </a:xfrm>
          </p:grpSpPr>
          <p:grpSp>
            <p:nvGrpSpPr>
              <p:cNvPr id="629875" name="Group 115"/>
              <p:cNvGrpSpPr>
                <a:grpSpLocks/>
              </p:cNvGrpSpPr>
              <p:nvPr/>
            </p:nvGrpSpPr>
            <p:grpSpPr bwMode="auto">
              <a:xfrm>
                <a:off x="1856" y="1617"/>
                <a:ext cx="357" cy="230"/>
                <a:chOff x="1680" y="1584"/>
                <a:chExt cx="672" cy="432"/>
              </a:xfrm>
            </p:grpSpPr>
            <p:sp>
              <p:nvSpPr>
                <p:cNvPr id="629876" name="AutoShape 116"/>
                <p:cNvSpPr>
                  <a:spLocks noChangeArrowheads="1"/>
                </p:cNvSpPr>
                <p:nvPr/>
              </p:nvSpPr>
              <p:spPr bwMode="auto">
                <a:xfrm flipH="1">
                  <a:off x="1680" y="1584"/>
                  <a:ext cx="672" cy="432"/>
                </a:xfrm>
                <a:prstGeom prst="cube">
                  <a:avLst>
                    <a:gd name="adj" fmla="val 41667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29877" name="AutoShape 117"/>
                <p:cNvSpPr>
                  <a:spLocks noChangeArrowheads="1"/>
                </p:cNvSpPr>
                <p:nvPr/>
              </p:nvSpPr>
              <p:spPr bwMode="auto">
                <a:xfrm flipH="1">
                  <a:off x="1920" y="1872"/>
                  <a:ext cx="384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29878" name="AutoShape 118"/>
                <p:cNvSpPr>
                  <a:spLocks noChangeArrowheads="1"/>
                </p:cNvSpPr>
                <p:nvPr/>
              </p:nvSpPr>
              <p:spPr bwMode="auto">
                <a:xfrm flipH="1">
                  <a:off x="1776" y="1632"/>
                  <a:ext cx="432" cy="48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9879" name="Group 119"/>
              <p:cNvGrpSpPr>
                <a:grpSpLocks/>
              </p:cNvGrpSpPr>
              <p:nvPr/>
            </p:nvGrpSpPr>
            <p:grpSpPr bwMode="auto">
              <a:xfrm>
                <a:off x="1886" y="1426"/>
                <a:ext cx="230" cy="230"/>
                <a:chOff x="1935" y="1893"/>
                <a:chExt cx="432" cy="432"/>
              </a:xfrm>
            </p:grpSpPr>
            <p:sp>
              <p:nvSpPr>
                <p:cNvPr id="629880" name="AutoShape 120"/>
                <p:cNvSpPr>
                  <a:spLocks noChangeArrowheads="1"/>
                </p:cNvSpPr>
                <p:nvPr/>
              </p:nvSpPr>
              <p:spPr bwMode="auto">
                <a:xfrm flipH="1">
                  <a:off x="1935" y="1893"/>
                  <a:ext cx="432" cy="432"/>
                </a:xfrm>
                <a:prstGeom prst="parallelogram">
                  <a:avLst>
                    <a:gd name="adj" fmla="val 1921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29881" name="Freeform 121" descr="Horizontal hell"/>
                <p:cNvSpPr>
                  <a:spLocks/>
                </p:cNvSpPr>
                <p:nvPr/>
              </p:nvSpPr>
              <p:spPr bwMode="auto">
                <a:xfrm>
                  <a:off x="1998" y="1937"/>
                  <a:ext cx="330" cy="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3" y="0"/>
                    </a:cxn>
                    <a:cxn ang="0">
                      <a:pos x="261" y="36"/>
                    </a:cxn>
                    <a:cxn ang="0">
                      <a:pos x="228" y="87"/>
                    </a:cxn>
                    <a:cxn ang="0">
                      <a:pos x="281" y="111"/>
                    </a:cxn>
                    <a:cxn ang="0">
                      <a:pos x="245" y="141"/>
                    </a:cxn>
                    <a:cxn ang="0">
                      <a:pos x="287" y="153"/>
                    </a:cxn>
                    <a:cxn ang="0">
                      <a:pos x="276" y="174"/>
                    </a:cxn>
                    <a:cxn ang="0">
                      <a:pos x="299" y="199"/>
                    </a:cxn>
                    <a:cxn ang="0">
                      <a:pos x="248" y="232"/>
                    </a:cxn>
                    <a:cxn ang="0">
                      <a:pos x="309" y="252"/>
                    </a:cxn>
                    <a:cxn ang="0">
                      <a:pos x="279" y="282"/>
                    </a:cxn>
                    <a:cxn ang="0">
                      <a:pos x="329" y="288"/>
                    </a:cxn>
                    <a:cxn ang="0">
                      <a:pos x="318" y="307"/>
                    </a:cxn>
                    <a:cxn ang="0">
                      <a:pos x="330" y="336"/>
                    </a:cxn>
                    <a:cxn ang="0">
                      <a:pos x="44" y="337"/>
                    </a:cxn>
                    <a:cxn ang="0">
                      <a:pos x="86" y="291"/>
                    </a:cxn>
                    <a:cxn ang="0">
                      <a:pos x="36" y="268"/>
                    </a:cxn>
                    <a:cxn ang="0">
                      <a:pos x="54" y="232"/>
                    </a:cxn>
                    <a:cxn ang="0">
                      <a:pos x="32" y="199"/>
                    </a:cxn>
                    <a:cxn ang="0">
                      <a:pos x="65" y="157"/>
                    </a:cxn>
                    <a:cxn ang="0">
                      <a:pos x="23" y="130"/>
                    </a:cxn>
                    <a:cxn ang="0">
                      <a:pos x="23" y="90"/>
                    </a:cxn>
                    <a:cxn ang="0">
                      <a:pos x="62" y="69"/>
                    </a:cxn>
                    <a:cxn ang="0">
                      <a:pos x="3" y="61"/>
                    </a:cxn>
                    <a:cxn ang="0">
                      <a:pos x="18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0" h="337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61" y="36"/>
                      </a:lnTo>
                      <a:lnTo>
                        <a:pt x="228" y="87"/>
                      </a:lnTo>
                      <a:lnTo>
                        <a:pt x="281" y="111"/>
                      </a:lnTo>
                      <a:lnTo>
                        <a:pt x="245" y="141"/>
                      </a:lnTo>
                      <a:lnTo>
                        <a:pt x="287" y="153"/>
                      </a:lnTo>
                      <a:lnTo>
                        <a:pt x="276" y="174"/>
                      </a:lnTo>
                      <a:lnTo>
                        <a:pt x="299" y="199"/>
                      </a:lnTo>
                      <a:lnTo>
                        <a:pt x="248" y="232"/>
                      </a:lnTo>
                      <a:lnTo>
                        <a:pt x="309" y="252"/>
                      </a:lnTo>
                      <a:lnTo>
                        <a:pt x="279" y="282"/>
                      </a:lnTo>
                      <a:lnTo>
                        <a:pt x="329" y="288"/>
                      </a:lnTo>
                      <a:lnTo>
                        <a:pt x="318" y="307"/>
                      </a:lnTo>
                      <a:lnTo>
                        <a:pt x="330" y="336"/>
                      </a:lnTo>
                      <a:lnTo>
                        <a:pt x="44" y="337"/>
                      </a:lnTo>
                      <a:lnTo>
                        <a:pt x="86" y="291"/>
                      </a:lnTo>
                      <a:lnTo>
                        <a:pt x="36" y="268"/>
                      </a:lnTo>
                      <a:lnTo>
                        <a:pt x="54" y="232"/>
                      </a:lnTo>
                      <a:lnTo>
                        <a:pt x="32" y="199"/>
                      </a:lnTo>
                      <a:lnTo>
                        <a:pt x="65" y="157"/>
                      </a:lnTo>
                      <a:lnTo>
                        <a:pt x="23" y="130"/>
                      </a:lnTo>
                      <a:lnTo>
                        <a:pt x="23" y="90"/>
                      </a:lnTo>
                      <a:lnTo>
                        <a:pt x="62" y="69"/>
                      </a:lnTo>
                      <a:lnTo>
                        <a:pt x="3" y="61"/>
                      </a:lnTo>
                      <a:lnTo>
                        <a:pt x="1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EF2D-322B-476A-BEF4-957B3232211B}" type="slidenum">
              <a:rPr lang="en-US"/>
              <a:pPr/>
              <a:t>28</a:t>
            </a:fld>
            <a:endParaRPr lang="en-US"/>
          </a:p>
        </p:txBody>
      </p:sp>
      <p:sp>
        <p:nvSpPr>
          <p:cNvPr id="464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685800"/>
          </a:xfrm>
        </p:spPr>
        <p:txBody>
          <a:bodyPr/>
          <a:lstStyle/>
          <a:p>
            <a:r>
              <a:rPr lang="en-US" sz="4000"/>
              <a:t>Header files</a:t>
            </a:r>
          </a:p>
        </p:txBody>
      </p:sp>
      <p:sp>
        <p:nvSpPr>
          <p:cNvPr id="464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848600" cy="3352800"/>
          </a:xfrm>
        </p:spPr>
        <p:txBody>
          <a:bodyPr/>
          <a:lstStyle/>
          <a:p>
            <a:pPr>
              <a:tabLst>
                <a:tab pos="1816100" algn="l"/>
              </a:tabLst>
            </a:pPr>
            <a:r>
              <a:rPr lang="en-US"/>
              <a:t>C</a:t>
            </a:r>
          </a:p>
          <a:p>
            <a:pPr>
              <a:buFontTx/>
              <a:buNone/>
              <a:tabLst>
                <a:tab pos="1816100" algn="l"/>
              </a:tabLst>
            </a:pPr>
            <a:r>
              <a:rPr lang="en-US"/>
              <a:t>		#include &lt;mpi.h&gt;</a:t>
            </a:r>
          </a:p>
          <a:p>
            <a:pPr>
              <a:tabLst>
                <a:tab pos="1816100" algn="l"/>
              </a:tabLst>
            </a:pPr>
            <a:endParaRPr lang="en-US"/>
          </a:p>
          <a:p>
            <a:pPr>
              <a:tabLst>
                <a:tab pos="1816100" algn="l"/>
              </a:tabLst>
            </a:pPr>
            <a:r>
              <a:rPr lang="en-US"/>
              <a:t>Fortran</a:t>
            </a:r>
          </a:p>
          <a:p>
            <a:pPr>
              <a:buFontTx/>
              <a:buNone/>
              <a:tabLst>
                <a:tab pos="1816100" algn="l"/>
              </a:tabLst>
            </a:pPr>
            <a:r>
              <a:rPr lang="en-US"/>
              <a:t>		include ´mpif.h´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62AF-5C5C-4D86-A333-A15AFA586A7B}" type="slidenum">
              <a:rPr lang="en-US"/>
              <a:pPr/>
              <a:t>29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838200"/>
          </a:xfrm>
        </p:spPr>
        <p:txBody>
          <a:bodyPr/>
          <a:lstStyle/>
          <a:p>
            <a:r>
              <a:rPr lang="en-US"/>
              <a:t>MPI Function Format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7935913" cy="3657600"/>
          </a:xfrm>
        </p:spPr>
        <p:txBody>
          <a:bodyPr/>
          <a:lstStyle/>
          <a:p>
            <a:pPr>
              <a:tabLst>
                <a:tab pos="1333500" algn="l"/>
              </a:tabLst>
            </a:pPr>
            <a:r>
              <a:rPr lang="en-US"/>
              <a:t>C:</a:t>
            </a:r>
          </a:p>
          <a:p>
            <a:pPr marL="800100" lvl="1" indent="-342900">
              <a:buFontTx/>
              <a:buNone/>
              <a:tabLst>
                <a:tab pos="1333500" algn="l"/>
              </a:tabLst>
            </a:pPr>
            <a:r>
              <a:rPr lang="en-US"/>
              <a:t>error = MPI_Xxxxxx(parameter, ...);</a:t>
            </a:r>
          </a:p>
          <a:p>
            <a:pPr marL="800100" lvl="1" indent="-342900">
              <a:buFontTx/>
              <a:buNone/>
              <a:tabLst>
                <a:tab pos="1333500" algn="l"/>
              </a:tabLst>
            </a:pPr>
            <a:r>
              <a:rPr lang="en-US"/>
              <a:t>MPI_Xxxxxx( parameter, ... );</a:t>
            </a:r>
          </a:p>
          <a:p>
            <a:pPr>
              <a:tabLst>
                <a:tab pos="1333500" algn="l"/>
              </a:tabLst>
            </a:pPr>
            <a:endParaRPr lang="en-US"/>
          </a:p>
          <a:p>
            <a:pPr>
              <a:tabLst>
                <a:tab pos="1333500" algn="l"/>
              </a:tabLst>
            </a:pPr>
            <a:r>
              <a:rPr lang="en-US"/>
              <a:t>Fortran:</a:t>
            </a:r>
          </a:p>
          <a:p>
            <a:pPr marL="800100" lvl="1" indent="-342900">
              <a:buFontTx/>
              <a:buNone/>
              <a:tabLst>
                <a:tab pos="1333500" algn="l"/>
              </a:tabLst>
            </a:pPr>
            <a:r>
              <a:rPr lang="en-US"/>
              <a:t>CALL MPI_XXXXXX( parameter, ..., </a:t>
            </a:r>
            <a:r>
              <a:rPr lang="en-US" i="1">
                <a:solidFill>
                  <a:srgbClr val="000099"/>
                </a:solidFill>
              </a:rPr>
              <a:t>IERROR</a:t>
            </a:r>
            <a:r>
              <a:rPr lang="en-US"/>
              <a:t> )</a:t>
            </a:r>
          </a:p>
          <a:p>
            <a:pPr>
              <a:buFontTx/>
              <a:buNone/>
              <a:tabLst>
                <a:tab pos="1333500" algn="l"/>
              </a:tabLst>
            </a:pPr>
            <a:endParaRPr lang="en-US"/>
          </a:p>
        </p:txBody>
      </p:sp>
      <p:sp>
        <p:nvSpPr>
          <p:cNvPr id="465926" name="Line 6"/>
          <p:cNvSpPr>
            <a:spLocks noChangeShapeType="1"/>
          </p:cNvSpPr>
          <p:nvPr/>
        </p:nvSpPr>
        <p:spPr bwMode="auto">
          <a:xfrm>
            <a:off x="6781800" y="5486400"/>
            <a:ext cx="914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7620000" y="5638800"/>
            <a:ext cx="1295400" cy="7683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8000" tIns="0" rIns="1800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Never forget!</a:t>
            </a:r>
          </a:p>
        </p:txBody>
      </p:sp>
      <p:sp>
        <p:nvSpPr>
          <p:cNvPr id="465929" name="Freeform 9"/>
          <p:cNvSpPr>
            <a:spLocks/>
          </p:cNvSpPr>
          <p:nvPr/>
        </p:nvSpPr>
        <p:spPr bwMode="auto">
          <a:xfrm>
            <a:off x="7086600" y="5486400"/>
            <a:ext cx="5334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44"/>
              </a:cxn>
              <a:cxn ang="0">
                <a:pos x="528" y="144"/>
              </a:cxn>
            </a:cxnLst>
            <a:rect l="0" t="0" r="r" b="b"/>
            <a:pathLst>
              <a:path w="528" h="144">
                <a:moveTo>
                  <a:pt x="0" y="0"/>
                </a:moveTo>
                <a:lnTo>
                  <a:pt x="240" y="144"/>
                </a:lnTo>
                <a:lnTo>
                  <a:pt x="528" y="144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9FD3-7E9B-4508-8DC1-8E7DFA4B7CA9}" type="slidenum">
              <a:rPr lang="en-US"/>
              <a:pPr/>
              <a:t>3</a:t>
            </a:fld>
            <a:endParaRPr lang="en-US"/>
          </a:p>
        </p:txBody>
      </p:sp>
      <p:sp>
        <p:nvSpPr>
          <p:cNvPr id="463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de-DE" sz="4000"/>
              <a:t>Schedule and Outline</a:t>
            </a:r>
          </a:p>
        </p:txBody>
      </p:sp>
      <p:sp>
        <p:nvSpPr>
          <p:cNvPr id="463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648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GB" sz="1800"/>
          </a:p>
          <a:p>
            <a:pPr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r>
              <a:rPr lang="en-GB" sz="1800" b="1"/>
              <a:t>DAY 1</a:t>
            </a:r>
          </a:p>
          <a:p>
            <a:pPr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US" sz="1800" b="1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AutoNum type="arabicPeriod"/>
              <a:tabLst>
                <a:tab pos="6286500" algn="l"/>
              </a:tabLst>
            </a:pPr>
            <a:r>
              <a:rPr lang="en-US" sz="1800" b="1"/>
              <a:t>09:00</a:t>
            </a:r>
            <a:r>
              <a:rPr lang="en-US" sz="1800"/>
              <a:t>  </a:t>
            </a:r>
            <a:r>
              <a:rPr lang="en-US" sz="1800" b="1"/>
              <a:t>MPI Overview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r>
              <a:rPr lang="en-US" sz="1800"/>
              <a:t> 	</a:t>
            </a:r>
          </a:p>
          <a:p>
            <a:pPr>
              <a:lnSpc>
                <a:spcPct val="95000"/>
              </a:lnSpc>
              <a:spcBef>
                <a:spcPct val="30000"/>
              </a:spcBef>
              <a:buFontTx/>
              <a:buAutoNum type="arabicPeriod" startAt="2"/>
              <a:tabLst>
                <a:tab pos="6286500" algn="l"/>
              </a:tabLst>
            </a:pPr>
            <a:r>
              <a:rPr lang="en-US" sz="1800" b="1"/>
              <a:t>09:30  Process model and language bindings</a:t>
            </a:r>
          </a:p>
          <a:p>
            <a:pPr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US" sz="1800"/>
          </a:p>
          <a:p>
            <a:pPr marL="762000" lvl="1" indent="-30480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r>
              <a:rPr lang="en-GB" sz="1200" b="1"/>
              <a:t>10:00</a:t>
            </a:r>
            <a:r>
              <a:rPr lang="en-GB" sz="1200"/>
              <a:t>  </a:t>
            </a:r>
            <a:r>
              <a:rPr lang="en-US" sz="1200" b="1"/>
              <a:t>Hello world practical (login, compilation, executing)</a:t>
            </a:r>
          </a:p>
          <a:p>
            <a:pPr marL="762000" lvl="1" indent="-30480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GB" sz="1200" b="1"/>
          </a:p>
          <a:p>
            <a:pPr marL="762000" lvl="1" indent="-304800" algn="ctr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r>
              <a:rPr lang="en-GB" sz="1400" b="1"/>
              <a:t>10:30</a:t>
            </a:r>
            <a:r>
              <a:rPr lang="en-GB" sz="1400"/>
              <a:t>  </a:t>
            </a:r>
            <a:r>
              <a:rPr lang="en-GB" sz="1400" b="1"/>
              <a:t>Coffee/Tea break</a:t>
            </a:r>
            <a:r>
              <a:rPr lang="en-GB" sz="1200" b="1"/>
              <a:t> </a:t>
            </a:r>
          </a:p>
          <a:p>
            <a:pPr marL="762000" lvl="1" indent="-304800" algn="ctr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US" sz="1200"/>
          </a:p>
          <a:p>
            <a:pPr>
              <a:lnSpc>
                <a:spcPct val="95000"/>
              </a:lnSpc>
              <a:spcBef>
                <a:spcPct val="30000"/>
              </a:spcBef>
              <a:buFontTx/>
              <a:buAutoNum type="arabicPeriod" startAt="3"/>
              <a:tabLst>
                <a:tab pos="6286500" algn="l"/>
              </a:tabLst>
            </a:pPr>
            <a:r>
              <a:rPr lang="en-US" sz="1800" b="1"/>
              <a:t>11:00 Messages and point-to-point communication</a:t>
            </a:r>
          </a:p>
          <a:p>
            <a:pPr marL="762000" lvl="1" indent="-304800">
              <a:lnSpc>
                <a:spcPct val="95000"/>
              </a:lnSpc>
              <a:spcBef>
                <a:spcPct val="30000"/>
              </a:spcBef>
              <a:buFontTx/>
              <a:buChar char="•"/>
              <a:tabLst>
                <a:tab pos="6286500" algn="l"/>
              </a:tabLst>
            </a:pPr>
            <a:r>
              <a:rPr lang="en-GB" sz="1600"/>
              <a:t>11:30 Ping-Pong Example</a:t>
            </a:r>
          </a:p>
          <a:p>
            <a:pPr marL="762000" lvl="1" indent="-304800">
              <a:lnSpc>
                <a:spcPct val="95000"/>
              </a:lnSpc>
              <a:spcBef>
                <a:spcPct val="30000"/>
              </a:spcBef>
              <a:buFontTx/>
              <a:buChar char="•"/>
              <a:tabLst>
                <a:tab pos="6286500" algn="l"/>
              </a:tabLst>
            </a:pPr>
            <a:r>
              <a:rPr lang="en-GB" sz="1600"/>
              <a:t>12:30 Lunch</a:t>
            </a:r>
          </a:p>
          <a:p>
            <a:pPr>
              <a:lnSpc>
                <a:spcPct val="95000"/>
              </a:lnSpc>
              <a:spcBef>
                <a:spcPct val="30000"/>
              </a:spcBef>
              <a:buFontTx/>
              <a:buAutoNum type="arabicPeriod"/>
              <a:tabLst>
                <a:tab pos="6286500" algn="l"/>
              </a:tabLst>
            </a:pPr>
            <a:endParaRPr lang="en-GB" sz="1600" b="1"/>
          </a:p>
          <a:p>
            <a:pPr marL="762000" lvl="1" indent="-304800"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GB" sz="1400" b="1"/>
          </a:p>
          <a:p>
            <a:pPr marL="762000" lvl="1" indent="-30480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r>
              <a:rPr lang="en-US" sz="1200" b="1"/>
              <a:t> </a:t>
            </a:r>
          </a:p>
        </p:txBody>
      </p:sp>
      <p:grpSp>
        <p:nvGrpSpPr>
          <p:cNvPr id="463877" name="Group 1029"/>
          <p:cNvGrpSpPr>
            <a:grpSpLocks/>
          </p:cNvGrpSpPr>
          <p:nvPr/>
        </p:nvGrpSpPr>
        <p:grpSpPr bwMode="auto">
          <a:xfrm>
            <a:off x="7185025" y="2819400"/>
            <a:ext cx="1447800" cy="533400"/>
            <a:chOff x="1200" y="2280"/>
            <a:chExt cx="3321" cy="1312"/>
          </a:xfrm>
        </p:grpSpPr>
        <p:sp>
          <p:nvSpPr>
            <p:cNvPr id="463878" name="Oval 1030"/>
            <p:cNvSpPr>
              <a:spLocks noChangeArrowheads="1"/>
            </p:cNvSpPr>
            <p:nvPr/>
          </p:nvSpPr>
          <p:spPr bwMode="auto">
            <a:xfrm>
              <a:off x="1291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3879" name="Rectangle 1031"/>
            <p:cNvSpPr>
              <a:spLocks noChangeArrowheads="1"/>
            </p:cNvSpPr>
            <p:nvPr/>
          </p:nvSpPr>
          <p:spPr bwMode="auto">
            <a:xfrm>
              <a:off x="1200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463880" name="AutoShape 1032"/>
            <p:cNvCxnSpPr>
              <a:cxnSpLocks noChangeShapeType="1"/>
              <a:stCxn id="463878" idx="4"/>
              <a:endCxn id="463879" idx="0"/>
            </p:cNvCxnSpPr>
            <p:nvPr/>
          </p:nvCxnSpPr>
          <p:spPr bwMode="auto">
            <a:xfrm>
              <a:off x="1473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3881" name="Oval 1033"/>
            <p:cNvSpPr>
              <a:spLocks noChangeArrowheads="1"/>
            </p:cNvSpPr>
            <p:nvPr/>
          </p:nvSpPr>
          <p:spPr bwMode="auto">
            <a:xfrm>
              <a:off x="2064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3882" name="Rectangle 1034"/>
            <p:cNvSpPr>
              <a:spLocks noChangeArrowheads="1"/>
            </p:cNvSpPr>
            <p:nvPr/>
          </p:nvSpPr>
          <p:spPr bwMode="auto">
            <a:xfrm>
              <a:off x="1973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463883" name="AutoShape 1035"/>
            <p:cNvCxnSpPr>
              <a:cxnSpLocks noChangeShapeType="1"/>
              <a:stCxn id="463881" idx="4"/>
              <a:endCxn id="463882" idx="0"/>
            </p:cNvCxnSpPr>
            <p:nvPr/>
          </p:nvCxnSpPr>
          <p:spPr bwMode="auto">
            <a:xfrm>
              <a:off x="2246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3884" name="Oval 1036"/>
            <p:cNvSpPr>
              <a:spLocks noChangeArrowheads="1"/>
            </p:cNvSpPr>
            <p:nvPr/>
          </p:nvSpPr>
          <p:spPr bwMode="auto">
            <a:xfrm>
              <a:off x="2838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3885" name="Rectangle 1037"/>
            <p:cNvSpPr>
              <a:spLocks noChangeArrowheads="1"/>
            </p:cNvSpPr>
            <p:nvPr/>
          </p:nvSpPr>
          <p:spPr bwMode="auto">
            <a:xfrm>
              <a:off x="2747" y="2690"/>
              <a:ext cx="545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463886" name="AutoShape 1038"/>
            <p:cNvCxnSpPr>
              <a:cxnSpLocks noChangeShapeType="1"/>
              <a:stCxn id="463884" idx="4"/>
              <a:endCxn id="463885" idx="0"/>
            </p:cNvCxnSpPr>
            <p:nvPr/>
          </p:nvCxnSpPr>
          <p:spPr bwMode="auto">
            <a:xfrm>
              <a:off x="3020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3887" name="Oval 1039"/>
            <p:cNvSpPr>
              <a:spLocks noChangeArrowheads="1"/>
            </p:cNvSpPr>
            <p:nvPr/>
          </p:nvSpPr>
          <p:spPr bwMode="auto">
            <a:xfrm>
              <a:off x="4066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3888" name="Rectangle 1040"/>
            <p:cNvSpPr>
              <a:spLocks noChangeArrowheads="1"/>
            </p:cNvSpPr>
            <p:nvPr/>
          </p:nvSpPr>
          <p:spPr bwMode="auto">
            <a:xfrm>
              <a:off x="3975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463889" name="AutoShape 1041"/>
            <p:cNvCxnSpPr>
              <a:cxnSpLocks noChangeShapeType="1"/>
              <a:stCxn id="463887" idx="4"/>
              <a:endCxn id="463888" idx="0"/>
            </p:cNvCxnSpPr>
            <p:nvPr/>
          </p:nvCxnSpPr>
          <p:spPr bwMode="auto">
            <a:xfrm>
              <a:off x="4248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3890" name="Oval 1042"/>
            <p:cNvSpPr>
              <a:spLocks noChangeArrowheads="1"/>
            </p:cNvSpPr>
            <p:nvPr/>
          </p:nvSpPr>
          <p:spPr bwMode="auto">
            <a:xfrm>
              <a:off x="3429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63891" name="Oval 1043"/>
            <p:cNvSpPr>
              <a:spLocks noChangeArrowheads="1"/>
            </p:cNvSpPr>
            <p:nvPr/>
          </p:nvSpPr>
          <p:spPr bwMode="auto">
            <a:xfrm>
              <a:off x="3520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63892" name="Oval 1044"/>
            <p:cNvSpPr>
              <a:spLocks noChangeArrowheads="1"/>
            </p:cNvSpPr>
            <p:nvPr/>
          </p:nvSpPr>
          <p:spPr bwMode="auto">
            <a:xfrm>
              <a:off x="3611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63893" name="Oval 1045"/>
            <p:cNvSpPr>
              <a:spLocks noChangeArrowheads="1"/>
            </p:cNvSpPr>
            <p:nvPr/>
          </p:nvSpPr>
          <p:spPr bwMode="auto">
            <a:xfrm>
              <a:off x="3702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63894" name="Oval 1046"/>
            <p:cNvSpPr>
              <a:spLocks noChangeArrowheads="1"/>
            </p:cNvSpPr>
            <p:nvPr/>
          </p:nvSpPr>
          <p:spPr bwMode="auto">
            <a:xfrm>
              <a:off x="3793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63895" name="Freeform 1047"/>
            <p:cNvSpPr>
              <a:spLocks/>
            </p:cNvSpPr>
            <p:nvPr/>
          </p:nvSpPr>
          <p:spPr bwMode="auto">
            <a:xfrm>
              <a:off x="1412" y="3171"/>
              <a:ext cx="2745" cy="421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463896" name="AutoShape 1048"/>
            <p:cNvCxnSpPr>
              <a:cxnSpLocks noChangeShapeType="1"/>
              <a:stCxn id="463879" idx="2"/>
              <a:endCxn id="463895" idx="0"/>
            </p:cNvCxnSpPr>
            <p:nvPr/>
          </p:nvCxnSpPr>
          <p:spPr bwMode="auto">
            <a:xfrm>
              <a:off x="1473" y="3054"/>
              <a:ext cx="82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3897" name="AutoShape 1049"/>
            <p:cNvCxnSpPr>
              <a:cxnSpLocks noChangeShapeType="1"/>
              <a:stCxn id="463882" idx="2"/>
              <a:endCxn id="463895" idx="3"/>
            </p:cNvCxnSpPr>
            <p:nvPr/>
          </p:nvCxnSpPr>
          <p:spPr bwMode="auto">
            <a:xfrm>
              <a:off x="2246" y="3054"/>
              <a:ext cx="22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3898" name="AutoShape 1050"/>
            <p:cNvCxnSpPr>
              <a:cxnSpLocks noChangeShapeType="1"/>
              <a:stCxn id="463885" idx="2"/>
              <a:endCxn id="463895" idx="6"/>
            </p:cNvCxnSpPr>
            <p:nvPr/>
          </p:nvCxnSpPr>
          <p:spPr bwMode="auto">
            <a:xfrm flipH="1">
              <a:off x="2983" y="3054"/>
              <a:ext cx="37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3899" name="AutoShape 1051"/>
            <p:cNvCxnSpPr>
              <a:cxnSpLocks noChangeShapeType="1"/>
              <a:stCxn id="463888" idx="2"/>
              <a:endCxn id="463895" idx="10"/>
            </p:cNvCxnSpPr>
            <p:nvPr/>
          </p:nvCxnSpPr>
          <p:spPr bwMode="auto">
            <a:xfrm flipH="1">
              <a:off x="4120" y="3054"/>
              <a:ext cx="128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63900" name="Text Box 1052"/>
          <p:cNvSpPr txBox="1">
            <a:spLocks noChangeArrowheads="1"/>
          </p:cNvSpPr>
          <p:nvPr/>
        </p:nvSpPr>
        <p:spPr bwMode="auto">
          <a:xfrm>
            <a:off x="7094538" y="3717925"/>
            <a:ext cx="1768475" cy="46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MPI_Init()</a:t>
            </a:r>
          </a:p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MPI_Comm_rank()</a:t>
            </a:r>
          </a:p>
        </p:txBody>
      </p:sp>
      <p:grpSp>
        <p:nvGrpSpPr>
          <p:cNvPr id="463901" name="Group 1053"/>
          <p:cNvGrpSpPr>
            <a:grpSpLocks/>
          </p:cNvGrpSpPr>
          <p:nvPr/>
        </p:nvGrpSpPr>
        <p:grpSpPr bwMode="auto">
          <a:xfrm>
            <a:off x="7239000" y="5081588"/>
            <a:ext cx="1384300" cy="660400"/>
            <a:chOff x="40" y="1464"/>
            <a:chExt cx="872" cy="416"/>
          </a:xfrm>
        </p:grpSpPr>
        <p:sp>
          <p:nvSpPr>
            <p:cNvPr id="463902" name="Oval 1054"/>
            <p:cNvSpPr>
              <a:spLocks noChangeArrowheads="1"/>
            </p:cNvSpPr>
            <p:nvPr/>
          </p:nvSpPr>
          <p:spPr bwMode="auto">
            <a:xfrm>
              <a:off x="714" y="1648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3903" name="Oval 1055"/>
            <p:cNvSpPr>
              <a:spLocks noChangeArrowheads="1"/>
            </p:cNvSpPr>
            <p:nvPr/>
          </p:nvSpPr>
          <p:spPr bwMode="auto">
            <a:xfrm>
              <a:off x="40" y="1682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463904" name="AutoShape 1056"/>
            <p:cNvCxnSpPr>
              <a:cxnSpLocks noChangeShapeType="1"/>
              <a:stCxn id="463903" idx="7"/>
              <a:endCxn id="463902" idx="1"/>
            </p:cNvCxnSpPr>
            <p:nvPr/>
          </p:nvCxnSpPr>
          <p:spPr bwMode="auto">
            <a:xfrm rot="16200000">
              <a:off x="459" y="1427"/>
              <a:ext cx="34" cy="534"/>
            </a:xfrm>
            <a:prstGeom prst="curvedConnector3">
              <a:avLst>
                <a:gd name="adj1" fmla="val 3764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63905" name="Group 1057"/>
            <p:cNvGrpSpPr>
              <a:grpSpLocks/>
            </p:cNvGrpSpPr>
            <p:nvPr/>
          </p:nvGrpSpPr>
          <p:grpSpPr bwMode="auto">
            <a:xfrm>
              <a:off x="248" y="1464"/>
              <a:ext cx="288" cy="192"/>
              <a:chOff x="2976" y="2688"/>
              <a:chExt cx="288" cy="192"/>
            </a:xfrm>
          </p:grpSpPr>
          <p:sp>
            <p:nvSpPr>
              <p:cNvPr id="463906" name="Rectangle 1058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463907" name="Group 1059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463908" name="Rectangle 1060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63909" name="Rectangle 1061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63910" name="Rectangle 1062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63911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63912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463913" name="Freeform 1065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E313-78D7-4325-A650-79A9D65E6054}" type="slidenum">
              <a:rPr lang="en-US"/>
              <a:pPr/>
              <a:t>30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762000"/>
          </a:xfrm>
        </p:spPr>
        <p:txBody>
          <a:bodyPr/>
          <a:lstStyle/>
          <a:p>
            <a:r>
              <a:rPr lang="en-US"/>
              <a:t>MPI Function Format Details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343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333500" algn="l"/>
              </a:tabLst>
            </a:pPr>
            <a:r>
              <a:rPr lang="en-US" sz="2000"/>
              <a:t>Have a look into the MPI standard, e.g., MPI 1.1, page 20.</a:t>
            </a:r>
            <a:br>
              <a:rPr lang="en-US" sz="2000"/>
            </a:br>
            <a:r>
              <a:rPr lang="en-US" sz="2000"/>
              <a:t>Each MPI routine is defined:</a:t>
            </a:r>
          </a:p>
          <a:p>
            <a:pPr marL="800100" lvl="1" indent="-342900">
              <a:lnSpc>
                <a:spcPct val="80000"/>
              </a:lnSpc>
              <a:tabLst>
                <a:tab pos="1333500" algn="l"/>
              </a:tabLst>
            </a:pPr>
            <a:r>
              <a:rPr lang="en-US" sz="1800"/>
              <a:t>language independent,</a:t>
            </a:r>
          </a:p>
          <a:p>
            <a:pPr marL="800100" lvl="1" indent="-342900">
              <a:lnSpc>
                <a:spcPct val="80000"/>
              </a:lnSpc>
              <a:tabLst>
                <a:tab pos="1333500" algn="l"/>
              </a:tabLst>
            </a:pPr>
            <a:r>
              <a:rPr lang="en-US" sz="1800"/>
              <a:t>in several programming languages (C, Fortran, C++ [in MPI-2]).</a:t>
            </a:r>
          </a:p>
          <a:p>
            <a:pPr marL="800100" lvl="1" indent="-342900">
              <a:lnSpc>
                <a:spcPct val="80000"/>
              </a:lnSpc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spcBef>
                <a:spcPct val="100000"/>
              </a:spcBef>
              <a:tabLst>
                <a:tab pos="1333500" algn="l"/>
              </a:tabLst>
            </a:pPr>
            <a:endParaRPr lang="en-US" sz="2000"/>
          </a:p>
          <a:p>
            <a:pPr>
              <a:lnSpc>
                <a:spcPct val="80000"/>
              </a:lnSpc>
              <a:spcBef>
                <a:spcPct val="100000"/>
              </a:spcBef>
              <a:tabLst>
                <a:tab pos="1333500" algn="l"/>
              </a:tabLst>
            </a:pPr>
            <a:endParaRPr lang="en-US" sz="2000"/>
          </a:p>
          <a:p>
            <a:pPr>
              <a:lnSpc>
                <a:spcPct val="80000"/>
              </a:lnSpc>
              <a:spcBef>
                <a:spcPct val="100000"/>
              </a:spcBef>
              <a:tabLst>
                <a:tab pos="1333500" algn="l"/>
              </a:tabLst>
            </a:pPr>
            <a:endParaRPr lang="en-US" sz="2000"/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000"/>
              <a:t>MPI_...... namespace is reserved for MPI constants and routines,</a:t>
            </a:r>
            <a:br>
              <a:rPr lang="en-US" sz="2000"/>
            </a:br>
            <a:r>
              <a:rPr lang="en-US" sz="2000"/>
              <a:t>i.e. application routines and variable names must not begin with MPI_ .</a:t>
            </a:r>
          </a:p>
          <a:p>
            <a:pPr>
              <a:lnSpc>
                <a:spcPct val="80000"/>
              </a:lnSpc>
              <a:tabLst>
                <a:tab pos="1333500" algn="l"/>
              </a:tabLst>
            </a:pPr>
            <a:endParaRPr lang="en-US" sz="2000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1371600" y="3200400"/>
            <a:ext cx="6054725" cy="163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18000" rIns="90000" bIns="18000">
            <a:spAutoFit/>
          </a:bodyPr>
          <a:lstStyle/>
          <a:p>
            <a:pPr algn="l">
              <a:lnSpc>
                <a:spcPct val="90000"/>
              </a:lnSpc>
              <a:spcBef>
                <a:spcPct val="10000"/>
              </a:spcBef>
              <a:tabLst>
                <a:tab pos="24765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Output arguments in C: 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tabLst>
                <a:tab pos="24765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definition in the standard	MPI_Comm_rank( ...., int *rank)</a:t>
            </a:r>
            <a:br>
              <a:rPr lang="de-DE" sz="1600" b="0">
                <a:solidFill>
                  <a:schemeClr val="tx1"/>
                </a:solidFill>
                <a:latin typeface="Arial" charset="0"/>
              </a:rPr>
            </a:br>
            <a:r>
              <a:rPr lang="de-DE" sz="1600" b="0">
                <a:solidFill>
                  <a:schemeClr val="tx1"/>
                </a:solidFill>
                <a:latin typeface="Arial" charset="0"/>
              </a:rPr>
              <a:t>	MPI_Recv(..., MPI_Status *status)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tabLst>
                <a:tab pos="24765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usage in your code:	main...</a:t>
            </a:r>
            <a:br>
              <a:rPr lang="de-DE" sz="1600" b="0">
                <a:solidFill>
                  <a:schemeClr val="tx1"/>
                </a:solidFill>
                <a:latin typeface="Arial" charset="0"/>
              </a:rPr>
            </a:br>
            <a:r>
              <a:rPr lang="de-DE" sz="1600" b="0">
                <a:solidFill>
                  <a:schemeClr val="tx1"/>
                </a:solidFill>
                <a:latin typeface="Arial" charset="0"/>
              </a:rPr>
              <a:t>	{  int myrank;  MPI_Status rcv_status;</a:t>
            </a:r>
            <a:br>
              <a:rPr lang="de-DE" sz="1600" b="0">
                <a:solidFill>
                  <a:schemeClr val="tx1"/>
                </a:solidFill>
                <a:latin typeface="Arial" charset="0"/>
              </a:rPr>
            </a:br>
            <a:r>
              <a:rPr lang="de-DE" sz="1600" b="0">
                <a:solidFill>
                  <a:schemeClr val="tx1"/>
                </a:solidFill>
                <a:latin typeface="Arial" charset="0"/>
              </a:rPr>
              <a:t>	   MPI_Comm_rank(..., &amp;myrank);</a:t>
            </a:r>
            <a:br>
              <a:rPr lang="de-DE" sz="1600" b="0">
                <a:solidFill>
                  <a:schemeClr val="tx1"/>
                </a:solidFill>
                <a:latin typeface="Arial" charset="0"/>
              </a:rPr>
            </a:br>
            <a:r>
              <a:rPr lang="de-DE" sz="1600" b="0">
                <a:solidFill>
                  <a:schemeClr val="tx1"/>
                </a:solidFill>
                <a:latin typeface="Arial" charset="0"/>
              </a:rPr>
              <a:t>	   MPI_Recv(..., &amp;rcv_status);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02C-FA7D-4EB2-A1DF-35BBB1254D50}" type="slidenum">
              <a:rPr lang="en-US"/>
              <a:pPr/>
              <a:t>31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6705600" cy="685800"/>
          </a:xfrm>
        </p:spPr>
        <p:txBody>
          <a:bodyPr/>
          <a:lstStyle/>
          <a:p>
            <a:r>
              <a:rPr lang="en-US" sz="4000"/>
              <a:t>Initializing MPI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1333500" algn="l"/>
              </a:tabLst>
            </a:pPr>
            <a:r>
              <a:rPr lang="en-US" sz="1800"/>
              <a:t>C: int MPI_Init( int *argc, char ***argv)</a:t>
            </a:r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</a:tabLst>
            </a:pPr>
            <a:r>
              <a:rPr lang="en-US" sz="1800"/>
              <a:t>Fortran: MPI_INIT( IERROR )</a:t>
            </a:r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r>
              <a:rPr lang="en-US" sz="1800"/>
              <a:t>		  INTEGER IERROR</a:t>
            </a:r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</a:tabLst>
            </a:pPr>
            <a:r>
              <a:rPr lang="en-US" sz="1800"/>
              <a:t>Must be first MPI routine that is called.</a:t>
            </a:r>
          </a:p>
          <a:p>
            <a:pPr>
              <a:lnSpc>
                <a:spcPct val="80000"/>
              </a:lnSpc>
              <a:buFontTx/>
              <a:buNone/>
              <a:tabLst>
                <a:tab pos="1333500" algn="l"/>
              </a:tabLst>
            </a:pPr>
            <a:endParaRPr lang="en-US" sz="1800"/>
          </a:p>
          <a:p>
            <a:pPr>
              <a:lnSpc>
                <a:spcPct val="80000"/>
              </a:lnSpc>
              <a:tabLst>
                <a:tab pos="1333500" algn="l"/>
              </a:tabLst>
            </a:pPr>
            <a:endParaRPr lang="en-US" sz="1800"/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5257800" y="2057400"/>
            <a:ext cx="3238500" cy="147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#include &lt;mpi.h&gt;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int main(int argc, char **argv)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{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    MPI_Init(&amp;argc, &amp;argv);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    ....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4267200" y="3810000"/>
            <a:ext cx="2514600" cy="1752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program xxxxx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implicit none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include ´mpif.h´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integer ierror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call MPI_Init(ierror)</a:t>
            </a:r>
          </a:p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379C-67A5-4839-9345-4897BAD757C8}" type="slidenum">
              <a:rPr lang="en-US"/>
              <a:pPr/>
              <a:t>32</a:t>
            </a:fld>
            <a:endParaRPr lang="en-US"/>
          </a:p>
        </p:txBody>
      </p:sp>
      <p:sp>
        <p:nvSpPr>
          <p:cNvPr id="468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r>
              <a:rPr lang="en-US" sz="4000"/>
              <a:t>Starting the MPI Program</a:t>
            </a:r>
          </a:p>
        </p:txBody>
      </p:sp>
      <p:sp>
        <p:nvSpPr>
          <p:cNvPr id="468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88313" cy="5029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524500" algn="l"/>
                <a:tab pos="5626100" algn="l"/>
              </a:tabLst>
            </a:pPr>
            <a:r>
              <a:rPr lang="en-US" sz="2400"/>
              <a:t>Start mechanism is implementation dependent</a:t>
            </a:r>
          </a:p>
          <a:p>
            <a:pPr lvl="1">
              <a:lnSpc>
                <a:spcPct val="90000"/>
              </a:lnSpc>
              <a:tabLst>
                <a:tab pos="5524500" algn="l"/>
                <a:tab pos="5626100" algn="l"/>
              </a:tabLst>
            </a:pPr>
            <a:r>
              <a:rPr lang="en-US" sz="2000"/>
              <a:t>Most implementations provide mpirun: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5524500" algn="l"/>
                <a:tab pos="5626100" algn="l"/>
              </a:tabLst>
            </a:pPr>
            <a:r>
              <a:rPr lang="en-US" sz="2000"/>
              <a:t>  	mpirun –np </a:t>
            </a:r>
            <a:r>
              <a:rPr lang="en-US" sz="2000" b="1" i="1"/>
              <a:t>number_of_processes</a:t>
            </a:r>
            <a:r>
              <a:rPr lang="en-US" sz="2000"/>
              <a:t> ./</a:t>
            </a:r>
            <a:r>
              <a:rPr lang="en-US" sz="2000" b="1" i="1"/>
              <a:t>executable</a:t>
            </a:r>
            <a:r>
              <a:rPr lang="en-US" sz="2000"/>
              <a:t>	</a:t>
            </a:r>
          </a:p>
          <a:p>
            <a:pPr lvl="1">
              <a:lnSpc>
                <a:spcPct val="90000"/>
              </a:lnSpc>
              <a:tabLst>
                <a:tab pos="5524500" algn="l"/>
                <a:tab pos="5626100" algn="l"/>
              </a:tabLst>
            </a:pPr>
            <a:r>
              <a:rPr lang="en-US" sz="2000"/>
              <a:t>Bull NovaScale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5524500" algn="l"/>
                <a:tab pos="5626100" algn="l"/>
              </a:tabLst>
            </a:pPr>
            <a:r>
              <a:rPr lang="en-US" sz="2000"/>
              <a:t>	mprun –n </a:t>
            </a:r>
            <a:r>
              <a:rPr lang="en-US" sz="2000" b="1" i="1"/>
              <a:t>number_of_processes</a:t>
            </a:r>
            <a:r>
              <a:rPr lang="en-US" sz="2000"/>
              <a:t> ./</a:t>
            </a:r>
            <a:r>
              <a:rPr lang="en-US" sz="2000" b="1" i="1"/>
              <a:t>executable</a:t>
            </a:r>
            <a:endParaRPr lang="en-US" sz="2000"/>
          </a:p>
          <a:p>
            <a:pPr lvl="1">
              <a:lnSpc>
                <a:spcPct val="90000"/>
              </a:lnSpc>
              <a:tabLst>
                <a:tab pos="5524500" algn="l"/>
                <a:tab pos="5626100" algn="l"/>
              </a:tabLst>
            </a:pPr>
            <a:r>
              <a:rPr lang="en-US" sz="2000"/>
              <a:t>MPI-2 standard defines mpiexec: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5524500" algn="l"/>
                <a:tab pos="5626100" algn="l"/>
              </a:tabLst>
            </a:pPr>
            <a:r>
              <a:rPr lang="en-US" sz="2000"/>
              <a:t>	mpiexec –n </a:t>
            </a:r>
            <a:r>
              <a:rPr lang="en-US" sz="2000" b="1" i="1"/>
              <a:t>number_of_processes</a:t>
            </a:r>
            <a:r>
              <a:rPr lang="en-US" sz="2000"/>
              <a:t> ./</a:t>
            </a:r>
            <a:r>
              <a:rPr lang="en-US" sz="2000" b="1" i="1"/>
              <a:t>executable</a:t>
            </a:r>
            <a:endParaRPr lang="en-US" sz="2000"/>
          </a:p>
          <a:p>
            <a:pPr>
              <a:lnSpc>
                <a:spcPct val="90000"/>
              </a:lnSpc>
              <a:tabLst>
                <a:tab pos="5524500" algn="l"/>
                <a:tab pos="5626100" algn="l"/>
              </a:tabLst>
            </a:pPr>
            <a:r>
              <a:rPr lang="en-US" sz="2400"/>
              <a:t>mpiexec generally used on clusters using PBS as it overcomes short comings of mpirun – mpirun disabled on IBM cluster</a:t>
            </a:r>
          </a:p>
          <a:p>
            <a:pPr>
              <a:lnSpc>
                <a:spcPct val="90000"/>
              </a:lnSpc>
              <a:tabLst>
                <a:tab pos="5524500" algn="l"/>
                <a:tab pos="5626100" algn="l"/>
              </a:tabLst>
            </a:pPr>
            <a:r>
              <a:rPr lang="en-US" sz="2400"/>
              <a:t>The parallel MPI processes exist at least after MPI_Init was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79DE-B6D2-4694-9BAA-7ED65E6D2325}" type="slidenum">
              <a:rPr lang="en-US"/>
              <a:pPr/>
              <a:t>33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296400" cy="685800"/>
          </a:xfrm>
        </p:spPr>
        <p:txBody>
          <a:bodyPr/>
          <a:lstStyle/>
          <a:p>
            <a:r>
              <a:rPr lang="en-US" sz="3200"/>
              <a:t>Communicator  MPI_COMM_WORLD 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All processes of an MPI program are members of the default </a:t>
            </a:r>
            <a:r>
              <a:rPr lang="en-US" sz="2400" b="1"/>
              <a:t>communicator MPI_COMM_WORLD</a:t>
            </a:r>
            <a:r>
              <a:rPr 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MPI_COMM_WORLD is a predefined </a:t>
            </a:r>
            <a:r>
              <a:rPr lang="en-US" sz="2400" b="1"/>
              <a:t>handle</a:t>
            </a:r>
            <a:r>
              <a:rPr lang="en-US" sz="2400"/>
              <a:t> in mpi.h and mpif.h.</a:t>
            </a:r>
          </a:p>
          <a:p>
            <a:pPr>
              <a:lnSpc>
                <a:spcPct val="90000"/>
              </a:lnSpc>
            </a:pPr>
            <a:r>
              <a:rPr lang="en-US" sz="2400"/>
              <a:t>Each process has its own </a:t>
            </a:r>
            <a:r>
              <a:rPr lang="en-US" sz="2400" b="1"/>
              <a:t>rank</a:t>
            </a:r>
            <a:r>
              <a:rPr lang="en-US" sz="2400"/>
              <a:t> in a communicator: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starting with 0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ending with (size-1) </a:t>
            </a:r>
          </a:p>
        </p:txBody>
      </p:sp>
      <p:sp>
        <p:nvSpPr>
          <p:cNvPr id="470020" name="Freeform 4"/>
          <p:cNvSpPr>
            <a:spLocks/>
          </p:cNvSpPr>
          <p:nvPr/>
        </p:nvSpPr>
        <p:spPr bwMode="auto">
          <a:xfrm>
            <a:off x="3810000" y="4406900"/>
            <a:ext cx="5029200" cy="1841500"/>
          </a:xfrm>
          <a:custGeom>
            <a:avLst/>
            <a:gdLst/>
            <a:ahLst/>
            <a:cxnLst>
              <a:cxn ang="0">
                <a:pos x="312" y="104"/>
              </a:cxn>
              <a:cxn ang="0">
                <a:pos x="792" y="8"/>
              </a:cxn>
              <a:cxn ang="0">
                <a:pos x="1272" y="56"/>
              </a:cxn>
              <a:cxn ang="0">
                <a:pos x="1896" y="248"/>
              </a:cxn>
              <a:cxn ang="0">
                <a:pos x="2664" y="296"/>
              </a:cxn>
              <a:cxn ang="0">
                <a:pos x="3336" y="824"/>
              </a:cxn>
              <a:cxn ang="0">
                <a:pos x="2808" y="1304"/>
              </a:cxn>
              <a:cxn ang="0">
                <a:pos x="1416" y="1400"/>
              </a:cxn>
              <a:cxn ang="0">
                <a:pos x="216" y="1112"/>
              </a:cxn>
              <a:cxn ang="0">
                <a:pos x="120" y="536"/>
              </a:cxn>
              <a:cxn ang="0">
                <a:pos x="72" y="248"/>
              </a:cxn>
              <a:cxn ang="0">
                <a:pos x="312" y="104"/>
              </a:cxn>
            </a:cxnLst>
            <a:rect l="0" t="0" r="r" b="b"/>
            <a:pathLst>
              <a:path w="3360" h="1432">
                <a:moveTo>
                  <a:pt x="312" y="104"/>
                </a:moveTo>
                <a:cubicBezTo>
                  <a:pt x="432" y="64"/>
                  <a:pt x="632" y="16"/>
                  <a:pt x="792" y="8"/>
                </a:cubicBezTo>
                <a:cubicBezTo>
                  <a:pt x="952" y="0"/>
                  <a:pt x="1088" y="16"/>
                  <a:pt x="1272" y="56"/>
                </a:cubicBezTo>
                <a:cubicBezTo>
                  <a:pt x="1456" y="96"/>
                  <a:pt x="1664" y="208"/>
                  <a:pt x="1896" y="248"/>
                </a:cubicBezTo>
                <a:cubicBezTo>
                  <a:pt x="2128" y="288"/>
                  <a:pt x="2424" y="200"/>
                  <a:pt x="2664" y="296"/>
                </a:cubicBezTo>
                <a:cubicBezTo>
                  <a:pt x="2904" y="392"/>
                  <a:pt x="3312" y="656"/>
                  <a:pt x="3336" y="824"/>
                </a:cubicBezTo>
                <a:cubicBezTo>
                  <a:pt x="3360" y="992"/>
                  <a:pt x="3128" y="1208"/>
                  <a:pt x="2808" y="1304"/>
                </a:cubicBezTo>
                <a:cubicBezTo>
                  <a:pt x="2488" y="1400"/>
                  <a:pt x="1848" y="1432"/>
                  <a:pt x="1416" y="1400"/>
                </a:cubicBezTo>
                <a:cubicBezTo>
                  <a:pt x="984" y="1368"/>
                  <a:pt x="432" y="1256"/>
                  <a:pt x="216" y="1112"/>
                </a:cubicBezTo>
                <a:cubicBezTo>
                  <a:pt x="0" y="968"/>
                  <a:pt x="144" y="680"/>
                  <a:pt x="120" y="536"/>
                </a:cubicBezTo>
                <a:cubicBezTo>
                  <a:pt x="96" y="392"/>
                  <a:pt x="40" y="320"/>
                  <a:pt x="72" y="248"/>
                </a:cubicBezTo>
                <a:cubicBezTo>
                  <a:pt x="104" y="176"/>
                  <a:pt x="192" y="144"/>
                  <a:pt x="312" y="104"/>
                </a:cubicBezTo>
                <a:close/>
              </a:path>
            </a:pathLst>
          </a:custGeom>
          <a:solidFill>
            <a:srgbClr val="FFCC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0021" name="Oval 5"/>
          <p:cNvSpPr>
            <a:spLocks noChangeArrowheads="1"/>
          </p:cNvSpPr>
          <p:nvPr/>
        </p:nvSpPr>
        <p:spPr bwMode="auto">
          <a:xfrm>
            <a:off x="4267200" y="4876800"/>
            <a:ext cx="3810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470022" name="Oval 6"/>
          <p:cNvSpPr>
            <a:spLocks noChangeArrowheads="1"/>
          </p:cNvSpPr>
          <p:nvPr/>
        </p:nvSpPr>
        <p:spPr bwMode="auto">
          <a:xfrm>
            <a:off x="5181600" y="4724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470023" name="Oval 7"/>
          <p:cNvSpPr>
            <a:spLocks noChangeArrowheads="1"/>
          </p:cNvSpPr>
          <p:nvPr/>
        </p:nvSpPr>
        <p:spPr bwMode="auto">
          <a:xfrm>
            <a:off x="7505700" y="5334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470024" name="Oval 8"/>
          <p:cNvSpPr>
            <a:spLocks noChangeArrowheads="1"/>
          </p:cNvSpPr>
          <p:nvPr/>
        </p:nvSpPr>
        <p:spPr bwMode="auto">
          <a:xfrm>
            <a:off x="6362700" y="4953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470025" name="Oval 9"/>
          <p:cNvSpPr>
            <a:spLocks noChangeArrowheads="1"/>
          </p:cNvSpPr>
          <p:nvPr/>
        </p:nvSpPr>
        <p:spPr bwMode="auto">
          <a:xfrm>
            <a:off x="5219700" y="5562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470026" name="Oval 10"/>
          <p:cNvSpPr>
            <a:spLocks noChangeArrowheads="1"/>
          </p:cNvSpPr>
          <p:nvPr/>
        </p:nvSpPr>
        <p:spPr bwMode="auto">
          <a:xfrm>
            <a:off x="6057900" y="5486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470027" name="Oval 11"/>
          <p:cNvSpPr>
            <a:spLocks noChangeArrowheads="1"/>
          </p:cNvSpPr>
          <p:nvPr/>
        </p:nvSpPr>
        <p:spPr bwMode="auto">
          <a:xfrm>
            <a:off x="6705600" y="563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470028" name="Text Box 12"/>
          <p:cNvSpPr txBox="1">
            <a:spLocks noChangeArrowheads="1"/>
          </p:cNvSpPr>
          <p:nvPr/>
        </p:nvSpPr>
        <p:spPr bwMode="auto">
          <a:xfrm>
            <a:off x="6553200" y="4343400"/>
            <a:ext cx="2397125" cy="2746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0" rIns="3600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MPI_COMM_WORLD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A00-9401-4C5D-9D56-54B592D92233}" type="slidenum">
              <a:rPr lang="en-US"/>
              <a:pPr/>
              <a:t>34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762000"/>
          </a:xfrm>
        </p:spPr>
        <p:txBody>
          <a:bodyPr/>
          <a:lstStyle/>
          <a:p>
            <a:r>
              <a:rPr lang="en-US"/>
              <a:t>Handles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Handles identify MPI objects.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For the programmer, handles are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1800"/>
              <a:t>predefined constants in mpi.h or mpif.h</a:t>
            </a:r>
          </a:p>
          <a:p>
            <a:pPr lvl="2">
              <a:lnSpc>
                <a:spcPct val="80000"/>
              </a:lnSpc>
            </a:pPr>
            <a:r>
              <a:rPr lang="en-US" sz="2000" b="1"/>
              <a:t>example: MPI_COMM_WORLD</a:t>
            </a:r>
          </a:p>
          <a:p>
            <a:pPr lvl="2">
              <a:lnSpc>
                <a:spcPct val="80000"/>
              </a:lnSpc>
            </a:pPr>
            <a:r>
              <a:rPr lang="en-US" sz="2000" b="1"/>
              <a:t>predefined values exist only </a:t>
            </a:r>
            <a:r>
              <a:rPr lang="en-US" sz="2000"/>
              <a:t>after MPI_Init</a:t>
            </a:r>
            <a:r>
              <a:rPr lang="en-US" sz="2000" b="1"/>
              <a:t> was called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1800"/>
              <a:t>values returned by some MPI routines,</a:t>
            </a:r>
            <a:br>
              <a:rPr lang="en-US" sz="1800"/>
            </a:br>
            <a:r>
              <a:rPr lang="en-US" sz="1800"/>
              <a:t>to be stored in variables, that are defined as</a:t>
            </a:r>
          </a:p>
          <a:p>
            <a:pPr lvl="2">
              <a:lnSpc>
                <a:spcPct val="80000"/>
              </a:lnSpc>
            </a:pPr>
            <a:r>
              <a:rPr lang="en-US" sz="2000" b="1"/>
              <a:t>in Fortran: INTEGER</a:t>
            </a:r>
          </a:p>
          <a:p>
            <a:pPr lvl="2">
              <a:lnSpc>
                <a:spcPct val="80000"/>
              </a:lnSpc>
            </a:pPr>
            <a:r>
              <a:rPr lang="en-US" sz="2000" b="1"/>
              <a:t>in C: special MPI typedefs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Handles refer to internal MPI data structures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AFE6-5448-4F8E-9F2D-C4386DE2D390}" type="slidenum">
              <a:rPr lang="en-US"/>
              <a:pPr/>
              <a:t>35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72400" cy="609600"/>
          </a:xfrm>
        </p:spPr>
        <p:txBody>
          <a:bodyPr/>
          <a:lstStyle/>
          <a:p>
            <a:r>
              <a:rPr lang="de-DE" sz="4000"/>
              <a:t>Rank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9248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000"/>
              <a:t>The </a:t>
            </a:r>
            <a:r>
              <a:rPr lang="en-US" sz="2000" i="1"/>
              <a:t>rank</a:t>
            </a:r>
            <a:r>
              <a:rPr lang="en-US" sz="2000"/>
              <a:t> identifies different processes within a communicator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000"/>
              <a:t>The rank is the basis for any work and data distribution.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000"/>
              <a:t>C: int MPI_Comm_rank( MPI_Comm comm, int *</a:t>
            </a:r>
            <a:r>
              <a:rPr lang="en-US" sz="2000" i="1">
                <a:solidFill>
                  <a:srgbClr val="000099"/>
                </a:solidFill>
              </a:rPr>
              <a:t>rank</a:t>
            </a:r>
            <a:r>
              <a:rPr lang="en-US" sz="2000"/>
              <a:t>)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000"/>
              <a:t>Fortran:	MPI_COMM_RANK( comm, </a:t>
            </a:r>
            <a:r>
              <a:rPr lang="en-US" sz="2000" i="1">
                <a:solidFill>
                  <a:srgbClr val="000099"/>
                </a:solidFill>
              </a:rPr>
              <a:t>rank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	  INTEGER comm, rank, ierror</a:t>
            </a:r>
          </a:p>
        </p:txBody>
      </p:sp>
      <p:sp>
        <p:nvSpPr>
          <p:cNvPr id="471044" name="Oval 4"/>
          <p:cNvSpPr>
            <a:spLocks noChangeArrowheads="1"/>
          </p:cNvSpPr>
          <p:nvPr/>
        </p:nvSpPr>
        <p:spPr bwMode="auto">
          <a:xfrm>
            <a:off x="1919288" y="4419600"/>
            <a:ext cx="990600" cy="5969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30000"/>
              </a:spcBef>
            </a:pPr>
            <a:r>
              <a:rPr lang="de-DE" sz="16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de-DE" sz="1600" b="0">
                <a:solidFill>
                  <a:schemeClr val="tx1"/>
                </a:solidFill>
                <a:latin typeface="Arial" charset="0"/>
              </a:rPr>
              <a:t>=0</a:t>
            </a:r>
          </a:p>
        </p:txBody>
      </p:sp>
      <p:cxnSp>
        <p:nvCxnSpPr>
          <p:cNvPr id="471046" name="AutoShape 6"/>
          <p:cNvCxnSpPr>
            <a:cxnSpLocks noChangeShapeType="1"/>
            <a:stCxn id="471044" idx="4"/>
            <a:endCxn id="471045" idx="0"/>
          </p:cNvCxnSpPr>
          <p:nvPr/>
        </p:nvCxnSpPr>
        <p:spPr bwMode="auto">
          <a:xfrm>
            <a:off x="2414588" y="5016500"/>
            <a:ext cx="0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71047" name="Oval 7"/>
          <p:cNvSpPr>
            <a:spLocks noChangeArrowheads="1"/>
          </p:cNvSpPr>
          <p:nvPr/>
        </p:nvSpPr>
        <p:spPr bwMode="auto">
          <a:xfrm>
            <a:off x="3146425" y="4419600"/>
            <a:ext cx="990600" cy="5969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30000"/>
              </a:spcBef>
            </a:pPr>
            <a:r>
              <a:rPr lang="de-DE" sz="16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de-DE" sz="1600" b="0">
                <a:solidFill>
                  <a:schemeClr val="tx1"/>
                </a:solidFill>
                <a:latin typeface="Arial" charset="0"/>
              </a:rPr>
              <a:t>=1</a:t>
            </a:r>
          </a:p>
        </p:txBody>
      </p:sp>
      <p:cxnSp>
        <p:nvCxnSpPr>
          <p:cNvPr id="471049" name="AutoShape 9"/>
          <p:cNvCxnSpPr>
            <a:cxnSpLocks noChangeShapeType="1"/>
            <a:stCxn id="471047" idx="4"/>
            <a:endCxn id="471048" idx="0"/>
          </p:cNvCxnSpPr>
          <p:nvPr/>
        </p:nvCxnSpPr>
        <p:spPr bwMode="auto">
          <a:xfrm>
            <a:off x="3641725" y="5016500"/>
            <a:ext cx="0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71050" name="Oval 10"/>
          <p:cNvSpPr>
            <a:spLocks noChangeArrowheads="1"/>
          </p:cNvSpPr>
          <p:nvPr/>
        </p:nvSpPr>
        <p:spPr bwMode="auto">
          <a:xfrm>
            <a:off x="4375150" y="4419600"/>
            <a:ext cx="990600" cy="5969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30000"/>
              </a:spcBef>
            </a:pPr>
            <a:r>
              <a:rPr lang="de-DE" sz="16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de-DE" sz="1600" b="0">
                <a:solidFill>
                  <a:schemeClr val="tx1"/>
                </a:solidFill>
                <a:latin typeface="Arial" charset="0"/>
              </a:rPr>
              <a:t>=2</a:t>
            </a:r>
          </a:p>
        </p:txBody>
      </p:sp>
      <p:cxnSp>
        <p:nvCxnSpPr>
          <p:cNvPr id="471052" name="AutoShape 12"/>
          <p:cNvCxnSpPr>
            <a:cxnSpLocks noChangeShapeType="1"/>
            <a:stCxn id="471050" idx="4"/>
            <a:endCxn id="471051" idx="0"/>
          </p:cNvCxnSpPr>
          <p:nvPr/>
        </p:nvCxnSpPr>
        <p:spPr bwMode="auto">
          <a:xfrm>
            <a:off x="4870450" y="5016500"/>
            <a:ext cx="0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71053" name="Oval 13"/>
          <p:cNvSpPr>
            <a:spLocks noChangeArrowheads="1"/>
          </p:cNvSpPr>
          <p:nvPr/>
        </p:nvSpPr>
        <p:spPr bwMode="auto">
          <a:xfrm>
            <a:off x="6324600" y="4419600"/>
            <a:ext cx="990600" cy="5969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de-DE" sz="1600" b="0" i="1">
                <a:solidFill>
                  <a:schemeClr val="tx1"/>
                </a:solidFill>
                <a:latin typeface="Arial" charset="0"/>
              </a:rPr>
              <a:t>myrank</a:t>
            </a:r>
            <a:r>
              <a:rPr lang="de-DE" sz="1600" b="0">
                <a:solidFill>
                  <a:schemeClr val="tx1"/>
                </a:solidFill>
                <a:latin typeface="Arial" charset="0"/>
              </a:rPr>
              <a:t>=</a:t>
            </a:r>
            <a:br>
              <a:rPr lang="de-DE" sz="1600" b="0">
                <a:solidFill>
                  <a:schemeClr val="tx1"/>
                </a:solidFill>
                <a:latin typeface="Arial" charset="0"/>
              </a:rPr>
            </a:br>
            <a:r>
              <a:rPr lang="de-DE" sz="1600" b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de-DE" sz="1600" i="1">
                <a:solidFill>
                  <a:schemeClr val="tx1"/>
                </a:solidFill>
                <a:latin typeface="Arial" charset="0"/>
              </a:rPr>
              <a:t>size</a:t>
            </a:r>
            <a:r>
              <a:rPr lang="de-DE" sz="1600" b="0">
                <a:solidFill>
                  <a:schemeClr val="tx1"/>
                </a:solidFill>
                <a:latin typeface="Arial" charset="0"/>
              </a:rPr>
              <a:t>-1)</a:t>
            </a:r>
          </a:p>
        </p:txBody>
      </p:sp>
      <p:cxnSp>
        <p:nvCxnSpPr>
          <p:cNvPr id="471055" name="AutoShape 15"/>
          <p:cNvCxnSpPr>
            <a:cxnSpLocks noChangeShapeType="1"/>
            <a:stCxn id="471053" idx="4"/>
            <a:endCxn id="471054" idx="0"/>
          </p:cNvCxnSpPr>
          <p:nvPr/>
        </p:nvCxnSpPr>
        <p:spPr bwMode="auto">
          <a:xfrm>
            <a:off x="6819900" y="5016500"/>
            <a:ext cx="0" cy="61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71056" name="Oval 16"/>
          <p:cNvSpPr>
            <a:spLocks noChangeArrowheads="1"/>
          </p:cNvSpPr>
          <p:nvPr/>
        </p:nvSpPr>
        <p:spPr bwMode="auto">
          <a:xfrm>
            <a:off x="5508625" y="4997450"/>
            <a:ext cx="111125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057" name="Oval 17"/>
          <p:cNvSpPr>
            <a:spLocks noChangeArrowheads="1"/>
          </p:cNvSpPr>
          <p:nvPr/>
        </p:nvSpPr>
        <p:spPr bwMode="auto">
          <a:xfrm>
            <a:off x="5653088" y="4997450"/>
            <a:ext cx="111125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058" name="Oval 18"/>
          <p:cNvSpPr>
            <a:spLocks noChangeArrowheads="1"/>
          </p:cNvSpPr>
          <p:nvPr/>
        </p:nvSpPr>
        <p:spPr bwMode="auto">
          <a:xfrm>
            <a:off x="5797550" y="4997450"/>
            <a:ext cx="111125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059" name="Oval 19"/>
          <p:cNvSpPr>
            <a:spLocks noChangeArrowheads="1"/>
          </p:cNvSpPr>
          <p:nvPr/>
        </p:nvSpPr>
        <p:spPr bwMode="auto">
          <a:xfrm>
            <a:off x="5942013" y="4997450"/>
            <a:ext cx="111125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060" name="Oval 20"/>
          <p:cNvSpPr>
            <a:spLocks noChangeArrowheads="1"/>
          </p:cNvSpPr>
          <p:nvPr/>
        </p:nvSpPr>
        <p:spPr bwMode="auto">
          <a:xfrm>
            <a:off x="6086475" y="4997450"/>
            <a:ext cx="111125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471070" name="Group 30"/>
          <p:cNvGrpSpPr>
            <a:grpSpLocks/>
          </p:cNvGrpSpPr>
          <p:nvPr/>
        </p:nvGrpSpPr>
        <p:grpSpPr bwMode="auto">
          <a:xfrm>
            <a:off x="1919288" y="5078413"/>
            <a:ext cx="5395912" cy="712787"/>
            <a:chOff x="1200" y="2479"/>
            <a:chExt cx="3399" cy="679"/>
          </a:xfrm>
        </p:grpSpPr>
        <p:sp>
          <p:nvSpPr>
            <p:cNvPr id="471045" name="Rectangle 5"/>
            <p:cNvSpPr>
              <a:spLocks noChangeArrowheads="1"/>
            </p:cNvSpPr>
            <p:nvPr/>
          </p:nvSpPr>
          <p:spPr bwMode="auto">
            <a:xfrm>
              <a:off x="1200" y="2479"/>
              <a:ext cx="624" cy="31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1048" name="Rectangle 8"/>
            <p:cNvSpPr>
              <a:spLocks noChangeArrowheads="1"/>
            </p:cNvSpPr>
            <p:nvPr/>
          </p:nvSpPr>
          <p:spPr bwMode="auto">
            <a:xfrm>
              <a:off x="1973" y="2479"/>
              <a:ext cx="624" cy="31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1051" name="Rectangle 11"/>
            <p:cNvSpPr>
              <a:spLocks noChangeArrowheads="1"/>
            </p:cNvSpPr>
            <p:nvPr/>
          </p:nvSpPr>
          <p:spPr bwMode="auto">
            <a:xfrm>
              <a:off x="2747" y="2479"/>
              <a:ext cx="623" cy="31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1054" name="Rectangle 14"/>
            <p:cNvSpPr>
              <a:spLocks noChangeArrowheads="1"/>
            </p:cNvSpPr>
            <p:nvPr/>
          </p:nvSpPr>
          <p:spPr bwMode="auto">
            <a:xfrm>
              <a:off x="3975" y="2479"/>
              <a:ext cx="624" cy="31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1061" name="Freeform 21"/>
            <p:cNvSpPr>
              <a:spLocks/>
            </p:cNvSpPr>
            <p:nvPr/>
          </p:nvSpPr>
          <p:spPr bwMode="auto">
            <a:xfrm>
              <a:off x="1460" y="2872"/>
              <a:ext cx="2745" cy="286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471063" name="AutoShape 23"/>
            <p:cNvCxnSpPr>
              <a:cxnSpLocks noChangeShapeType="1"/>
              <a:stCxn id="471045" idx="2"/>
              <a:endCxn id="471061" idx="0"/>
            </p:cNvCxnSpPr>
            <p:nvPr/>
          </p:nvCxnSpPr>
          <p:spPr bwMode="auto">
            <a:xfrm>
              <a:off x="1512" y="2793"/>
              <a:ext cx="91" cy="12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1064" name="AutoShape 24"/>
            <p:cNvCxnSpPr>
              <a:cxnSpLocks noChangeShapeType="1"/>
              <a:stCxn id="471048" idx="2"/>
              <a:endCxn id="471061" idx="3"/>
            </p:cNvCxnSpPr>
            <p:nvPr/>
          </p:nvCxnSpPr>
          <p:spPr bwMode="auto">
            <a:xfrm>
              <a:off x="2285" y="2793"/>
              <a:ext cx="30" cy="9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1065" name="AutoShape 25"/>
            <p:cNvCxnSpPr>
              <a:cxnSpLocks noChangeShapeType="1"/>
              <a:stCxn id="471051" idx="2"/>
              <a:endCxn id="471061" idx="6"/>
            </p:cNvCxnSpPr>
            <p:nvPr/>
          </p:nvCxnSpPr>
          <p:spPr bwMode="auto">
            <a:xfrm flipH="1">
              <a:off x="3031" y="2793"/>
              <a:ext cx="28" cy="1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1066" name="AutoShape 26"/>
            <p:cNvCxnSpPr>
              <a:cxnSpLocks noChangeShapeType="1"/>
              <a:stCxn id="471054" idx="2"/>
              <a:endCxn id="471061" idx="10"/>
            </p:cNvCxnSpPr>
            <p:nvPr/>
          </p:nvCxnSpPr>
          <p:spPr bwMode="auto">
            <a:xfrm flipH="1">
              <a:off x="4169" y="2793"/>
              <a:ext cx="118" cy="15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1462088" y="5992813"/>
            <a:ext cx="6835775" cy="3794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800" b="0">
                <a:solidFill>
                  <a:schemeClr val="tx1"/>
                </a:solidFill>
                <a:latin typeface="Arial" charset="0"/>
              </a:rPr>
              <a:t>CALL MPI_COMM_RANK( MPI_COMM_WORLD, myrank, ierror)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7E-19D3-439B-899E-8C7FDD2CDCF9}" type="slidenum">
              <a:rPr lang="en-US"/>
              <a:pPr/>
              <a:t>36</a:t>
            </a:fld>
            <a:endParaRPr lang="en-US"/>
          </a:p>
        </p:txBody>
      </p:sp>
      <p:sp>
        <p:nvSpPr>
          <p:cNvPr id="4720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r>
              <a:rPr lang="en-US" sz="4000"/>
              <a:t>Size</a:t>
            </a:r>
          </a:p>
        </p:txBody>
      </p:sp>
      <p:sp>
        <p:nvSpPr>
          <p:cNvPr id="4720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pPr>
              <a:spcBef>
                <a:spcPct val="60000"/>
              </a:spcBef>
              <a:tabLst>
                <a:tab pos="1333500" algn="l"/>
              </a:tabLst>
            </a:pPr>
            <a:r>
              <a:rPr lang="en-US"/>
              <a:t>How many processes are contained within a communicator?</a:t>
            </a:r>
          </a:p>
          <a:p>
            <a:pPr>
              <a:spcBef>
                <a:spcPct val="60000"/>
              </a:spcBef>
              <a:tabLst>
                <a:tab pos="1333500" algn="l"/>
              </a:tabLst>
            </a:pPr>
            <a:r>
              <a:rPr lang="en-US"/>
              <a:t>C: int MPI_Comm_size( MPI_Comm comm, int *</a:t>
            </a:r>
            <a:r>
              <a:rPr lang="en-US" i="1">
                <a:solidFill>
                  <a:srgbClr val="000099"/>
                </a:solidFill>
              </a:rPr>
              <a:t>size</a:t>
            </a:r>
            <a:r>
              <a:rPr lang="en-US"/>
              <a:t>)</a:t>
            </a:r>
          </a:p>
          <a:p>
            <a:pPr>
              <a:spcBef>
                <a:spcPct val="60000"/>
              </a:spcBef>
              <a:tabLst>
                <a:tab pos="1333500" algn="l"/>
              </a:tabLst>
            </a:pPr>
            <a:r>
              <a:rPr lang="en-US"/>
              <a:t>Fortran:	MPI_COMM_SIZE( comm, </a:t>
            </a:r>
            <a:r>
              <a:rPr lang="en-US" i="1">
                <a:solidFill>
                  <a:srgbClr val="000099"/>
                </a:solidFill>
              </a:rPr>
              <a:t>size</a:t>
            </a:r>
            <a:r>
              <a:rPr lang="en-US"/>
              <a:t>, </a:t>
            </a:r>
            <a:r>
              <a:rPr lang="en-US" i="1">
                <a:solidFill>
                  <a:srgbClr val="000099"/>
                </a:solidFill>
              </a:rPr>
              <a:t>ierror</a:t>
            </a:r>
            <a:r>
              <a:rPr lang="en-US"/>
              <a:t>)</a:t>
            </a:r>
            <a:br>
              <a:rPr lang="en-US"/>
            </a:br>
            <a:r>
              <a:rPr lang="en-US"/>
              <a:t>	  INTEGER comm, size, ierror</a:t>
            </a:r>
          </a:p>
          <a:p>
            <a:pPr>
              <a:tabLst>
                <a:tab pos="1333500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DEC-9160-4625-8858-A9499C2336D2}" type="slidenum">
              <a:rPr lang="en-US"/>
              <a:pPr/>
              <a:t>37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95400"/>
            <a:ext cx="7772400" cy="533400"/>
          </a:xfrm>
        </p:spPr>
        <p:txBody>
          <a:bodyPr/>
          <a:lstStyle/>
          <a:p>
            <a:r>
              <a:rPr lang="en-US" sz="4000"/>
              <a:t>Exiting MPI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800"/>
              <a:t>C: int MPI_Finalize()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800"/>
              <a:t>Fortran:	MPI_FINALIZE( </a:t>
            </a:r>
            <a:r>
              <a:rPr lang="en-US" sz="2800" i="1">
                <a:solidFill>
                  <a:srgbClr val="000099"/>
                </a:solidFill>
              </a:rPr>
              <a:t>ierror</a:t>
            </a:r>
            <a:r>
              <a:rPr lang="en-US" sz="2800"/>
              <a:t> )</a:t>
            </a:r>
            <a:br>
              <a:rPr lang="en-US" sz="2800"/>
            </a:br>
            <a:r>
              <a:rPr lang="en-US" sz="2800"/>
              <a:t>	  INTEGER ierror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endParaRPr lang="en-US" sz="2800"/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1333500" algn="l"/>
              </a:tabLst>
            </a:pPr>
            <a:r>
              <a:rPr lang="en-US" sz="2800" b="1" u="sng">
                <a:solidFill>
                  <a:srgbClr val="CC0000"/>
                </a:solidFill>
              </a:rPr>
              <a:t>Must</a:t>
            </a:r>
            <a:r>
              <a:rPr lang="en-US" sz="2800"/>
              <a:t> be called last by all processes.</a:t>
            </a:r>
          </a:p>
          <a:p>
            <a:pPr>
              <a:lnSpc>
                <a:spcPct val="80000"/>
              </a:lnSpc>
              <a:tabLst>
                <a:tab pos="1333500" algn="l"/>
              </a:tabLst>
            </a:pPr>
            <a:r>
              <a:rPr lang="en-US" sz="2800"/>
              <a:t>After MPI_Finalize:</a:t>
            </a:r>
          </a:p>
          <a:p>
            <a:pPr lvl="1">
              <a:lnSpc>
                <a:spcPct val="80000"/>
              </a:lnSpc>
              <a:tabLst>
                <a:tab pos="1333500" algn="l"/>
              </a:tabLst>
            </a:pPr>
            <a:r>
              <a:rPr lang="en-US" sz="2400"/>
              <a:t>Further MPI-calls are forbidden</a:t>
            </a:r>
          </a:p>
          <a:p>
            <a:pPr lvl="1">
              <a:lnSpc>
                <a:spcPct val="80000"/>
              </a:lnSpc>
              <a:tabLst>
                <a:tab pos="1333500" algn="l"/>
              </a:tabLst>
            </a:pPr>
            <a:r>
              <a:rPr lang="en-US" sz="2400"/>
              <a:t>Especially re-initialization with MPI_Init is forbidden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A163-686F-4487-84BD-85A04D45C3BA}" type="slidenum">
              <a:rPr lang="en-US"/>
              <a:pPr/>
              <a:t>38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sz="4000"/>
              <a:t>Exercise: Hello World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01000" cy="3581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Write a minimal MPI program which prints </a:t>
            </a:r>
            <a:r>
              <a:rPr lang="en-US" sz="2000" b="1" i="1"/>
              <a:t>hello world</a:t>
            </a:r>
            <a:r>
              <a:rPr lang="en-US" sz="2000"/>
              <a:t> by each MPI process.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Compile and run it on a single processor.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Run it on several processors in parallel.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Modify your program so that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sz="1800"/>
              <a:t>every process writes its rank and the size of MPI_COMM_WORLD,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sz="1800"/>
              <a:t>only process ranked 0 in MPI_COMM_WORLD prints “hello world”.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000"/>
              <a:t>Why is the sequence of the output non-deterministic? 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sz="2000"/>
          </a:p>
        </p:txBody>
      </p:sp>
      <p:sp>
        <p:nvSpPr>
          <p:cNvPr id="474119" name="AutoShape 7"/>
          <p:cNvSpPr>
            <a:spLocks noChangeArrowheads="1"/>
          </p:cNvSpPr>
          <p:nvPr/>
        </p:nvSpPr>
        <p:spPr bwMode="auto">
          <a:xfrm>
            <a:off x="6705600" y="5105400"/>
            <a:ext cx="2286000" cy="1295400"/>
          </a:xfrm>
          <a:prstGeom prst="bevel">
            <a:avLst>
              <a:gd name="adj" fmla="val 5481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l">
              <a:lnSpc>
                <a:spcPct val="90000"/>
              </a:lnSpc>
            </a:pPr>
            <a:r>
              <a:rPr lang="de-DE" sz="1600">
                <a:solidFill>
                  <a:schemeClr val="tx1"/>
                </a:solidFill>
                <a:latin typeface="Courier New" pitchFamily="49" charset="0"/>
              </a:rPr>
              <a:t>I am 2 of 4</a:t>
            </a:r>
          </a:p>
          <a:p>
            <a:pPr algn="l">
              <a:lnSpc>
                <a:spcPct val="90000"/>
              </a:lnSpc>
            </a:pPr>
            <a:r>
              <a:rPr lang="de-DE" sz="1600">
                <a:solidFill>
                  <a:schemeClr val="tx1"/>
                </a:solidFill>
                <a:latin typeface="Courier New" pitchFamily="49" charset="0"/>
              </a:rPr>
              <a:t>Hello world</a:t>
            </a:r>
          </a:p>
          <a:p>
            <a:pPr algn="l">
              <a:lnSpc>
                <a:spcPct val="90000"/>
              </a:lnSpc>
            </a:pPr>
            <a:r>
              <a:rPr lang="de-DE" sz="1600">
                <a:solidFill>
                  <a:schemeClr val="tx1"/>
                </a:solidFill>
                <a:latin typeface="Courier New" pitchFamily="49" charset="0"/>
              </a:rPr>
              <a:t>I am 0 of 4</a:t>
            </a:r>
          </a:p>
          <a:p>
            <a:pPr algn="l">
              <a:lnSpc>
                <a:spcPct val="90000"/>
              </a:lnSpc>
            </a:pPr>
            <a:r>
              <a:rPr lang="de-DE" sz="1600">
                <a:solidFill>
                  <a:schemeClr val="tx1"/>
                </a:solidFill>
                <a:latin typeface="Courier New" pitchFamily="49" charset="0"/>
              </a:rPr>
              <a:t>I am 3 of 4</a:t>
            </a:r>
          </a:p>
          <a:p>
            <a:pPr algn="l">
              <a:lnSpc>
                <a:spcPct val="90000"/>
              </a:lnSpc>
            </a:pPr>
            <a:r>
              <a:rPr lang="de-DE" sz="1600">
                <a:solidFill>
                  <a:schemeClr val="tx1"/>
                </a:solidFill>
                <a:latin typeface="Courier New" pitchFamily="49" charset="0"/>
              </a:rPr>
              <a:t>I am 1 of 4</a:t>
            </a:r>
            <a:endParaRPr lang="de-DE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48B7-F83D-4270-8349-8F3D87665115}" type="slidenum">
              <a:rPr lang="en-US"/>
              <a:pPr/>
              <a:t>39</a:t>
            </a:fld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839200" cy="838200"/>
          </a:xfrm>
        </p:spPr>
        <p:txBody>
          <a:bodyPr/>
          <a:lstStyle/>
          <a:p>
            <a:r>
              <a:rPr lang="en-US" sz="4000"/>
              <a:t>Advanced Exercises: Hello World with deterministic output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8164513" cy="38862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/>
              <a:t>Discuss with your neighbor, what must be done, that the output of all MPI processes on the terminal window is in the sequence of the ranks.</a:t>
            </a:r>
          </a:p>
          <a:p>
            <a:pPr>
              <a:spcBef>
                <a:spcPct val="60000"/>
              </a:spcBef>
            </a:pPr>
            <a:r>
              <a:rPr lang="en-US"/>
              <a:t>…or is there no chance to guarantee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52F6-33B9-44B4-BBDA-8D1CC7B6CF0D}" type="slidenum">
              <a:rPr lang="en-US"/>
              <a:pPr/>
              <a:t>4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 marL="609600" indent="-609600"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GB" sz="2000" b="1"/>
          </a:p>
          <a:p>
            <a:pPr marL="609600" indent="-609600"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GB" sz="2000" b="1"/>
          </a:p>
          <a:p>
            <a:pPr marL="609600" indent="-609600"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US" sz="2000" b="1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4"/>
              <a:tabLst>
                <a:tab pos="6286500" algn="l"/>
              </a:tabLst>
            </a:pPr>
            <a:r>
              <a:rPr lang="en-US" sz="2000" b="1"/>
              <a:t>09:00 Nonblonking communication</a:t>
            </a:r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4"/>
              <a:tabLst>
                <a:tab pos="6286500" algn="l"/>
              </a:tabLst>
            </a:pPr>
            <a:endParaRPr lang="en-US" sz="2000" b="1"/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r>
              <a:rPr lang="en-GB" sz="1600" b="1"/>
              <a:t>Passing around a ring practical</a:t>
            </a:r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GB" sz="1600" b="1"/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r>
              <a:rPr lang="en-GB" sz="1600" b="1"/>
              <a:t>Coffee/Tea break</a:t>
            </a:r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US" sz="1600" b="1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4"/>
              <a:tabLst>
                <a:tab pos="6286500" algn="l"/>
              </a:tabLst>
            </a:pPr>
            <a:r>
              <a:rPr lang="en-GB" sz="2000" b="1"/>
              <a:t>11:00 Collective Communication</a:t>
            </a:r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GB" sz="2000" b="1"/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r>
              <a:rPr lang="en-GB" sz="1600" b="1"/>
              <a:t>Global reduction example</a:t>
            </a:r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endParaRPr lang="en-GB" sz="1600" b="1"/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r>
              <a:rPr lang="en-GB" sz="1600" b="1"/>
              <a:t>12: 30 Lunch</a:t>
            </a:r>
            <a:endParaRPr lang="en-GB" sz="1400"/>
          </a:p>
          <a:p>
            <a:pPr marL="990600" lvl="1" indent="-533400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GB" sz="1800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US" sz="1600" b="1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US" sz="1300" b="1"/>
          </a:p>
        </p:txBody>
      </p:sp>
      <p:grpSp>
        <p:nvGrpSpPr>
          <p:cNvPr id="747546" name="Group 26"/>
          <p:cNvGrpSpPr>
            <a:grpSpLocks/>
          </p:cNvGrpSpPr>
          <p:nvPr/>
        </p:nvGrpSpPr>
        <p:grpSpPr bwMode="auto">
          <a:xfrm>
            <a:off x="6523038" y="3627438"/>
            <a:ext cx="1125537" cy="609600"/>
            <a:chOff x="1632" y="1419"/>
            <a:chExt cx="2032" cy="1597"/>
          </a:xfrm>
        </p:grpSpPr>
        <p:grpSp>
          <p:nvGrpSpPr>
            <p:cNvPr id="747547" name="Group 27"/>
            <p:cNvGrpSpPr>
              <a:grpSpLocks/>
            </p:cNvGrpSpPr>
            <p:nvPr/>
          </p:nvGrpSpPr>
          <p:grpSpPr bwMode="auto">
            <a:xfrm>
              <a:off x="3171" y="1726"/>
              <a:ext cx="493" cy="972"/>
              <a:chOff x="4443" y="1419"/>
              <a:chExt cx="360" cy="709"/>
            </a:xfrm>
          </p:grpSpPr>
          <p:sp>
            <p:nvSpPr>
              <p:cNvPr id="747548" name="Freeform 28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49" name="Freeform 29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0" name="Freeform 30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1" name="Freeform 31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2" name="Freeform 32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3" name="Freeform 33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4" name="Freeform 34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5" name="Freeform 35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6" name="Freeform 36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47557" name="Group 37"/>
            <p:cNvGrpSpPr>
              <a:grpSpLocks/>
            </p:cNvGrpSpPr>
            <p:nvPr/>
          </p:nvGrpSpPr>
          <p:grpSpPr bwMode="auto">
            <a:xfrm>
              <a:off x="2579" y="1419"/>
              <a:ext cx="493" cy="972"/>
              <a:chOff x="4443" y="1419"/>
              <a:chExt cx="360" cy="709"/>
            </a:xfrm>
          </p:grpSpPr>
          <p:sp>
            <p:nvSpPr>
              <p:cNvPr id="747558" name="Freeform 38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59" name="Freeform 39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0" name="Freeform 40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1" name="Freeform 41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2" name="Freeform 42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3" name="Freeform 43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4" name="Freeform 44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5" name="Freeform 45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6" name="Freeform 46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47567" name="Group 47"/>
            <p:cNvGrpSpPr>
              <a:grpSpLocks/>
            </p:cNvGrpSpPr>
            <p:nvPr/>
          </p:nvGrpSpPr>
          <p:grpSpPr bwMode="auto">
            <a:xfrm>
              <a:off x="2711" y="2044"/>
              <a:ext cx="493" cy="972"/>
              <a:chOff x="4443" y="1419"/>
              <a:chExt cx="360" cy="709"/>
            </a:xfrm>
          </p:grpSpPr>
          <p:sp>
            <p:nvSpPr>
              <p:cNvPr id="747568" name="Freeform 48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69" name="Freeform 49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70" name="Freeform 50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71" name="Freeform 51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72" name="Freeform 52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73" name="Freeform 53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74" name="Freeform 54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75" name="Freeform 55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76" name="Freeform 56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47577" name="Group 57"/>
            <p:cNvGrpSpPr>
              <a:grpSpLocks/>
            </p:cNvGrpSpPr>
            <p:nvPr/>
          </p:nvGrpSpPr>
          <p:grpSpPr bwMode="auto">
            <a:xfrm>
              <a:off x="1632" y="1747"/>
              <a:ext cx="577" cy="979"/>
              <a:chOff x="1883" y="2494"/>
              <a:chExt cx="421" cy="715"/>
            </a:xfrm>
          </p:grpSpPr>
          <p:graphicFrame>
            <p:nvGraphicFramePr>
              <p:cNvPr id="747578" name="Object 58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747578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747579" name="Freeform 59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80" name="Freeform 60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81" name="Freeform 61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82" name="Freeform 62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747583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DAY 2</a:t>
            </a:r>
            <a:br>
              <a:rPr lang="en-GB" sz="4000"/>
            </a:br>
            <a:endParaRPr lang="en-US" sz="4000"/>
          </a:p>
        </p:txBody>
      </p:sp>
      <p:grpSp>
        <p:nvGrpSpPr>
          <p:cNvPr id="747584" name="Group 64"/>
          <p:cNvGrpSpPr>
            <a:grpSpLocks/>
          </p:cNvGrpSpPr>
          <p:nvPr/>
        </p:nvGrpSpPr>
        <p:grpSpPr bwMode="auto">
          <a:xfrm>
            <a:off x="6219825" y="2620963"/>
            <a:ext cx="1352550" cy="620712"/>
            <a:chOff x="3000" y="1864"/>
            <a:chExt cx="852" cy="391"/>
          </a:xfrm>
        </p:grpSpPr>
        <p:grpSp>
          <p:nvGrpSpPr>
            <p:cNvPr id="747585" name="Group 65"/>
            <p:cNvGrpSpPr>
              <a:grpSpLocks/>
            </p:cNvGrpSpPr>
            <p:nvPr/>
          </p:nvGrpSpPr>
          <p:grpSpPr bwMode="auto">
            <a:xfrm>
              <a:off x="3000" y="1864"/>
              <a:ext cx="574" cy="391"/>
              <a:chOff x="977" y="2299"/>
              <a:chExt cx="1030" cy="702"/>
            </a:xfrm>
          </p:grpSpPr>
          <p:graphicFrame>
            <p:nvGraphicFramePr>
              <p:cNvPr id="747586" name="Object 66"/>
              <p:cNvGraphicFramePr>
                <a:graphicFrameLocks noChangeAspect="1"/>
              </p:cNvGraphicFramePr>
              <p:nvPr/>
            </p:nvGraphicFramePr>
            <p:xfrm>
              <a:off x="1618" y="2299"/>
              <a:ext cx="389" cy="702"/>
            </p:xfrm>
            <a:graphic>
              <a:graphicData uri="http://schemas.openxmlformats.org/presentationml/2006/ole">
                <p:oleObj spid="_x0000_s747586" name="Clip" r:id="rId4" imgW="4016520" imgH="3945240" progId="MS_ClipArt_Gallery.5">
                  <p:embed/>
                </p:oleObj>
              </a:graphicData>
            </a:graphic>
          </p:graphicFrame>
          <p:grpSp>
            <p:nvGrpSpPr>
              <p:cNvPr id="747587" name="Group 67"/>
              <p:cNvGrpSpPr>
                <a:grpSpLocks/>
              </p:cNvGrpSpPr>
              <p:nvPr/>
            </p:nvGrpSpPr>
            <p:grpSpPr bwMode="auto">
              <a:xfrm>
                <a:off x="977" y="2392"/>
                <a:ext cx="644" cy="447"/>
                <a:chOff x="4457" y="2360"/>
                <a:chExt cx="829" cy="575"/>
              </a:xfrm>
            </p:grpSpPr>
            <p:grpSp>
              <p:nvGrpSpPr>
                <p:cNvPr id="747588" name="Group 68"/>
                <p:cNvGrpSpPr>
                  <a:grpSpLocks/>
                </p:cNvGrpSpPr>
                <p:nvPr/>
              </p:nvGrpSpPr>
              <p:grpSpPr bwMode="auto">
                <a:xfrm>
                  <a:off x="4851" y="2360"/>
                  <a:ext cx="435" cy="435"/>
                  <a:chOff x="4851" y="2360"/>
                  <a:chExt cx="435" cy="435"/>
                </a:xfrm>
              </p:grpSpPr>
              <p:sp>
                <p:nvSpPr>
                  <p:cNvPr id="747589" name="Freeform 69"/>
                  <p:cNvSpPr>
                    <a:spLocks/>
                  </p:cNvSpPr>
                  <p:nvPr/>
                </p:nvSpPr>
                <p:spPr bwMode="auto">
                  <a:xfrm>
                    <a:off x="4851" y="2360"/>
                    <a:ext cx="435" cy="435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476" y="0"/>
                      </a:cxn>
                      <a:cxn ang="0">
                        <a:pos x="523" y="8"/>
                      </a:cxn>
                      <a:cxn ang="0">
                        <a:pos x="565" y="21"/>
                      </a:cxn>
                      <a:cxn ang="0">
                        <a:pos x="570" y="88"/>
                      </a:cxn>
                      <a:cxn ang="0">
                        <a:pos x="609" y="110"/>
                      </a:cxn>
                      <a:cxn ang="0">
                        <a:pos x="654" y="137"/>
                      </a:cxn>
                      <a:cxn ang="0">
                        <a:pos x="696" y="171"/>
                      </a:cxn>
                      <a:cxn ang="0">
                        <a:pos x="767" y="146"/>
                      </a:cxn>
                      <a:cxn ang="0">
                        <a:pos x="791" y="177"/>
                      </a:cxn>
                      <a:cxn ang="0">
                        <a:pos x="814" y="213"/>
                      </a:cxn>
                      <a:cxn ang="0">
                        <a:pos x="834" y="251"/>
                      </a:cxn>
                      <a:cxn ang="0">
                        <a:pos x="786" y="312"/>
                      </a:cxn>
                      <a:cxn ang="0">
                        <a:pos x="805" y="370"/>
                      </a:cxn>
                      <a:cxn ang="0">
                        <a:pos x="811" y="415"/>
                      </a:cxn>
                      <a:cxn ang="0">
                        <a:pos x="809" y="473"/>
                      </a:cxn>
                      <a:cxn ang="0">
                        <a:pos x="870" y="502"/>
                      </a:cxn>
                      <a:cxn ang="0">
                        <a:pos x="863" y="547"/>
                      </a:cxn>
                      <a:cxn ang="0">
                        <a:pos x="852" y="589"/>
                      </a:cxn>
                      <a:cxn ang="0">
                        <a:pos x="830" y="638"/>
                      </a:cxn>
                      <a:cxn ang="0">
                        <a:pos x="762" y="632"/>
                      </a:cxn>
                      <a:cxn ang="0">
                        <a:pos x="729" y="676"/>
                      </a:cxn>
                      <a:cxn ang="0">
                        <a:pos x="693" y="713"/>
                      </a:cxn>
                      <a:cxn ang="0">
                        <a:pos x="646" y="746"/>
                      </a:cxn>
                      <a:cxn ang="0">
                        <a:pos x="659" y="818"/>
                      </a:cxn>
                      <a:cxn ang="0">
                        <a:pos x="617" y="840"/>
                      </a:cxn>
                      <a:cxn ang="0">
                        <a:pos x="570" y="856"/>
                      </a:cxn>
                      <a:cxn ang="0">
                        <a:pos x="510" y="869"/>
                      </a:cxn>
                      <a:cxn ang="0">
                        <a:pos x="477" y="814"/>
                      </a:cxn>
                      <a:cxn ang="0">
                        <a:pos x="414" y="817"/>
                      </a:cxn>
                      <a:cxn ang="0">
                        <a:pos x="363" y="807"/>
                      </a:cxn>
                      <a:cxn ang="0">
                        <a:pos x="311" y="793"/>
                      </a:cxn>
                      <a:cxn ang="0">
                        <a:pos x="255" y="839"/>
                      </a:cxn>
                      <a:cxn ang="0">
                        <a:pos x="214" y="817"/>
                      </a:cxn>
                      <a:cxn ang="0">
                        <a:pos x="175" y="792"/>
                      </a:cxn>
                      <a:cxn ang="0">
                        <a:pos x="145" y="768"/>
                      </a:cxn>
                      <a:cxn ang="0">
                        <a:pos x="169" y="699"/>
                      </a:cxn>
                      <a:cxn ang="0">
                        <a:pos x="136" y="655"/>
                      </a:cxn>
                      <a:cxn ang="0">
                        <a:pos x="105" y="605"/>
                      </a:cxn>
                      <a:cxn ang="0">
                        <a:pos x="84" y="553"/>
                      </a:cxn>
                      <a:cxn ang="0">
                        <a:pos x="9" y="547"/>
                      </a:cxn>
                      <a:cxn ang="0">
                        <a:pos x="1" y="500"/>
                      </a:cxn>
                      <a:cxn ang="0">
                        <a:pos x="0" y="464"/>
                      </a:cxn>
                      <a:cxn ang="0">
                        <a:pos x="0" y="420"/>
                      </a:cxn>
                      <a:cxn ang="0">
                        <a:pos x="70" y="398"/>
                      </a:cxn>
                      <a:cxn ang="0">
                        <a:pos x="84" y="337"/>
                      </a:cxn>
                      <a:cxn ang="0">
                        <a:pos x="98" y="290"/>
                      </a:cxn>
                      <a:cxn ang="0">
                        <a:pos x="123" y="238"/>
                      </a:cxn>
                      <a:cxn ang="0">
                        <a:pos x="87" y="171"/>
                      </a:cxn>
                      <a:cxn ang="0">
                        <a:pos x="109" y="143"/>
                      </a:cxn>
                      <a:cxn ang="0">
                        <a:pos x="141" y="113"/>
                      </a:cxn>
                      <a:cxn ang="0">
                        <a:pos x="175" y="85"/>
                      </a:cxn>
                      <a:cxn ang="0">
                        <a:pos x="255" y="115"/>
                      </a:cxn>
                      <a:cxn ang="0">
                        <a:pos x="298" y="94"/>
                      </a:cxn>
                      <a:cxn ang="0">
                        <a:pos x="341" y="80"/>
                      </a:cxn>
                      <a:cxn ang="0">
                        <a:pos x="400" y="66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70" h="869">
                        <a:moveTo>
                          <a:pt x="428" y="0"/>
                        </a:moveTo>
                        <a:lnTo>
                          <a:pt x="476" y="0"/>
                        </a:lnTo>
                        <a:lnTo>
                          <a:pt x="523" y="8"/>
                        </a:lnTo>
                        <a:lnTo>
                          <a:pt x="565" y="21"/>
                        </a:lnTo>
                        <a:lnTo>
                          <a:pt x="570" y="88"/>
                        </a:lnTo>
                        <a:lnTo>
                          <a:pt x="609" y="110"/>
                        </a:lnTo>
                        <a:lnTo>
                          <a:pt x="654" y="137"/>
                        </a:lnTo>
                        <a:lnTo>
                          <a:pt x="696" y="171"/>
                        </a:lnTo>
                        <a:lnTo>
                          <a:pt x="767" y="146"/>
                        </a:lnTo>
                        <a:lnTo>
                          <a:pt x="791" y="177"/>
                        </a:lnTo>
                        <a:lnTo>
                          <a:pt x="814" y="213"/>
                        </a:lnTo>
                        <a:lnTo>
                          <a:pt x="834" y="251"/>
                        </a:lnTo>
                        <a:lnTo>
                          <a:pt x="786" y="312"/>
                        </a:lnTo>
                        <a:lnTo>
                          <a:pt x="805" y="370"/>
                        </a:lnTo>
                        <a:lnTo>
                          <a:pt x="811" y="415"/>
                        </a:lnTo>
                        <a:lnTo>
                          <a:pt x="809" y="473"/>
                        </a:lnTo>
                        <a:lnTo>
                          <a:pt x="870" y="502"/>
                        </a:lnTo>
                        <a:lnTo>
                          <a:pt x="863" y="547"/>
                        </a:lnTo>
                        <a:lnTo>
                          <a:pt x="852" y="589"/>
                        </a:lnTo>
                        <a:lnTo>
                          <a:pt x="830" y="638"/>
                        </a:lnTo>
                        <a:lnTo>
                          <a:pt x="762" y="632"/>
                        </a:lnTo>
                        <a:lnTo>
                          <a:pt x="729" y="676"/>
                        </a:lnTo>
                        <a:lnTo>
                          <a:pt x="693" y="713"/>
                        </a:lnTo>
                        <a:lnTo>
                          <a:pt x="646" y="746"/>
                        </a:lnTo>
                        <a:lnTo>
                          <a:pt x="659" y="818"/>
                        </a:lnTo>
                        <a:lnTo>
                          <a:pt x="617" y="840"/>
                        </a:lnTo>
                        <a:lnTo>
                          <a:pt x="570" y="856"/>
                        </a:lnTo>
                        <a:lnTo>
                          <a:pt x="510" y="869"/>
                        </a:lnTo>
                        <a:lnTo>
                          <a:pt x="477" y="814"/>
                        </a:lnTo>
                        <a:lnTo>
                          <a:pt x="414" y="817"/>
                        </a:lnTo>
                        <a:lnTo>
                          <a:pt x="363" y="807"/>
                        </a:lnTo>
                        <a:lnTo>
                          <a:pt x="311" y="793"/>
                        </a:lnTo>
                        <a:lnTo>
                          <a:pt x="255" y="839"/>
                        </a:lnTo>
                        <a:lnTo>
                          <a:pt x="214" y="817"/>
                        </a:lnTo>
                        <a:lnTo>
                          <a:pt x="175" y="792"/>
                        </a:lnTo>
                        <a:lnTo>
                          <a:pt x="145" y="768"/>
                        </a:lnTo>
                        <a:lnTo>
                          <a:pt x="169" y="699"/>
                        </a:lnTo>
                        <a:lnTo>
                          <a:pt x="136" y="655"/>
                        </a:lnTo>
                        <a:lnTo>
                          <a:pt x="105" y="605"/>
                        </a:lnTo>
                        <a:lnTo>
                          <a:pt x="84" y="553"/>
                        </a:lnTo>
                        <a:lnTo>
                          <a:pt x="9" y="547"/>
                        </a:lnTo>
                        <a:lnTo>
                          <a:pt x="1" y="500"/>
                        </a:lnTo>
                        <a:lnTo>
                          <a:pt x="0" y="464"/>
                        </a:lnTo>
                        <a:lnTo>
                          <a:pt x="0" y="420"/>
                        </a:lnTo>
                        <a:lnTo>
                          <a:pt x="70" y="398"/>
                        </a:lnTo>
                        <a:lnTo>
                          <a:pt x="84" y="337"/>
                        </a:lnTo>
                        <a:lnTo>
                          <a:pt x="98" y="290"/>
                        </a:lnTo>
                        <a:lnTo>
                          <a:pt x="123" y="238"/>
                        </a:lnTo>
                        <a:lnTo>
                          <a:pt x="87" y="171"/>
                        </a:lnTo>
                        <a:lnTo>
                          <a:pt x="109" y="143"/>
                        </a:lnTo>
                        <a:lnTo>
                          <a:pt x="141" y="113"/>
                        </a:lnTo>
                        <a:lnTo>
                          <a:pt x="175" y="85"/>
                        </a:lnTo>
                        <a:lnTo>
                          <a:pt x="255" y="115"/>
                        </a:lnTo>
                        <a:lnTo>
                          <a:pt x="298" y="94"/>
                        </a:lnTo>
                        <a:lnTo>
                          <a:pt x="341" y="80"/>
                        </a:lnTo>
                        <a:lnTo>
                          <a:pt x="400" y="66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59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495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7591" name="Group 71"/>
                <p:cNvGrpSpPr>
                  <a:grpSpLocks/>
                </p:cNvGrpSpPr>
                <p:nvPr/>
              </p:nvGrpSpPr>
              <p:grpSpPr bwMode="auto">
                <a:xfrm>
                  <a:off x="4457" y="2501"/>
                  <a:ext cx="435" cy="434"/>
                  <a:chOff x="4457" y="2501"/>
                  <a:chExt cx="435" cy="434"/>
                </a:xfrm>
              </p:grpSpPr>
              <p:sp>
                <p:nvSpPr>
                  <p:cNvPr id="747592" name="Freeform 72"/>
                  <p:cNvSpPr>
                    <a:spLocks/>
                  </p:cNvSpPr>
                  <p:nvPr/>
                </p:nvSpPr>
                <p:spPr bwMode="auto">
                  <a:xfrm>
                    <a:off x="4457" y="2501"/>
                    <a:ext cx="435" cy="434"/>
                  </a:xfrm>
                  <a:custGeom>
                    <a:avLst/>
                    <a:gdLst/>
                    <a:ahLst/>
                    <a:cxnLst>
                      <a:cxn ang="0">
                        <a:pos x="443" y="867"/>
                      </a:cxn>
                      <a:cxn ang="0">
                        <a:pos x="396" y="867"/>
                      </a:cxn>
                      <a:cxn ang="0">
                        <a:pos x="349" y="860"/>
                      </a:cxn>
                      <a:cxn ang="0">
                        <a:pos x="307" y="847"/>
                      </a:cxn>
                      <a:cxn ang="0">
                        <a:pos x="302" y="780"/>
                      </a:cxn>
                      <a:cxn ang="0">
                        <a:pos x="263" y="758"/>
                      </a:cxn>
                      <a:cxn ang="0">
                        <a:pos x="217" y="731"/>
                      </a:cxn>
                      <a:cxn ang="0">
                        <a:pos x="175" y="698"/>
                      </a:cxn>
                      <a:cxn ang="0">
                        <a:pos x="104" y="722"/>
                      </a:cxn>
                      <a:cxn ang="0">
                        <a:pos x="81" y="692"/>
                      </a:cxn>
                      <a:cxn ang="0">
                        <a:pos x="56" y="656"/>
                      </a:cxn>
                      <a:cxn ang="0">
                        <a:pos x="36" y="618"/>
                      </a:cxn>
                      <a:cxn ang="0">
                        <a:pos x="86" y="557"/>
                      </a:cxn>
                      <a:cxn ang="0">
                        <a:pos x="66" y="499"/>
                      </a:cxn>
                      <a:cxn ang="0">
                        <a:pos x="60" y="453"/>
                      </a:cxn>
                      <a:cxn ang="0">
                        <a:pos x="61" y="395"/>
                      </a:cxn>
                      <a:cxn ang="0">
                        <a:pos x="0" y="367"/>
                      </a:cxn>
                      <a:cxn ang="0">
                        <a:pos x="8" y="322"/>
                      </a:cxn>
                      <a:cxn ang="0">
                        <a:pos x="19" y="279"/>
                      </a:cxn>
                      <a:cxn ang="0">
                        <a:pos x="41" y="231"/>
                      </a:cxn>
                      <a:cxn ang="0">
                        <a:pos x="109" y="237"/>
                      </a:cxn>
                      <a:cxn ang="0">
                        <a:pos x="142" y="193"/>
                      </a:cxn>
                      <a:cxn ang="0">
                        <a:pos x="178" y="155"/>
                      </a:cxn>
                      <a:cxn ang="0">
                        <a:pos x="225" y="122"/>
                      </a:cxn>
                      <a:cxn ang="0">
                        <a:pos x="213" y="50"/>
                      </a:cxn>
                      <a:cxn ang="0">
                        <a:pos x="255" y="28"/>
                      </a:cxn>
                      <a:cxn ang="0">
                        <a:pos x="302" y="13"/>
                      </a:cxn>
                      <a:cxn ang="0">
                        <a:pos x="361" y="0"/>
                      </a:cxn>
                      <a:cxn ang="0">
                        <a:pos x="394" y="55"/>
                      </a:cxn>
                      <a:cxn ang="0">
                        <a:pos x="457" y="52"/>
                      </a:cxn>
                      <a:cxn ang="0">
                        <a:pos x="509" y="61"/>
                      </a:cxn>
                      <a:cxn ang="0">
                        <a:pos x="560" y="75"/>
                      </a:cxn>
                      <a:cxn ang="0">
                        <a:pos x="617" y="30"/>
                      </a:cxn>
                      <a:cxn ang="0">
                        <a:pos x="658" y="52"/>
                      </a:cxn>
                      <a:cxn ang="0">
                        <a:pos x="695" y="77"/>
                      </a:cxn>
                      <a:cxn ang="0">
                        <a:pos x="725" y="100"/>
                      </a:cxn>
                      <a:cxn ang="0">
                        <a:pos x="701" y="169"/>
                      </a:cxn>
                      <a:cxn ang="0">
                        <a:pos x="734" y="213"/>
                      </a:cxn>
                      <a:cxn ang="0">
                        <a:pos x="766" y="264"/>
                      </a:cxn>
                      <a:cxn ang="0">
                        <a:pos x="786" y="315"/>
                      </a:cxn>
                      <a:cxn ang="0">
                        <a:pos x="861" y="322"/>
                      </a:cxn>
                      <a:cxn ang="0">
                        <a:pos x="869" y="369"/>
                      </a:cxn>
                      <a:cxn ang="0">
                        <a:pos x="871" y="405"/>
                      </a:cxn>
                      <a:cxn ang="0">
                        <a:pos x="871" y="449"/>
                      </a:cxn>
                      <a:cxn ang="0">
                        <a:pos x="800" y="471"/>
                      </a:cxn>
                      <a:cxn ang="0">
                        <a:pos x="786" y="532"/>
                      </a:cxn>
                      <a:cxn ang="0">
                        <a:pos x="772" y="579"/>
                      </a:cxn>
                      <a:cxn ang="0">
                        <a:pos x="747" y="631"/>
                      </a:cxn>
                      <a:cxn ang="0">
                        <a:pos x="783" y="698"/>
                      </a:cxn>
                      <a:cxn ang="0">
                        <a:pos x="761" y="725"/>
                      </a:cxn>
                      <a:cxn ang="0">
                        <a:pos x="730" y="754"/>
                      </a:cxn>
                      <a:cxn ang="0">
                        <a:pos x="695" y="783"/>
                      </a:cxn>
                      <a:cxn ang="0">
                        <a:pos x="617" y="753"/>
                      </a:cxn>
                      <a:cxn ang="0">
                        <a:pos x="573" y="773"/>
                      </a:cxn>
                      <a:cxn ang="0">
                        <a:pos x="531" y="787"/>
                      </a:cxn>
                      <a:cxn ang="0">
                        <a:pos x="471" y="802"/>
                      </a:cxn>
                      <a:cxn ang="0">
                        <a:pos x="443" y="867"/>
                      </a:cxn>
                    </a:cxnLst>
                    <a:rect l="0" t="0" r="r" b="b"/>
                    <a:pathLst>
                      <a:path w="871" h="867">
                        <a:moveTo>
                          <a:pt x="443" y="867"/>
                        </a:moveTo>
                        <a:lnTo>
                          <a:pt x="396" y="867"/>
                        </a:lnTo>
                        <a:lnTo>
                          <a:pt x="349" y="860"/>
                        </a:lnTo>
                        <a:lnTo>
                          <a:pt x="307" y="847"/>
                        </a:lnTo>
                        <a:lnTo>
                          <a:pt x="302" y="780"/>
                        </a:lnTo>
                        <a:lnTo>
                          <a:pt x="263" y="758"/>
                        </a:lnTo>
                        <a:lnTo>
                          <a:pt x="217" y="731"/>
                        </a:lnTo>
                        <a:lnTo>
                          <a:pt x="175" y="698"/>
                        </a:lnTo>
                        <a:lnTo>
                          <a:pt x="104" y="722"/>
                        </a:lnTo>
                        <a:lnTo>
                          <a:pt x="81" y="692"/>
                        </a:lnTo>
                        <a:lnTo>
                          <a:pt x="56" y="656"/>
                        </a:lnTo>
                        <a:lnTo>
                          <a:pt x="36" y="618"/>
                        </a:lnTo>
                        <a:lnTo>
                          <a:pt x="86" y="557"/>
                        </a:lnTo>
                        <a:lnTo>
                          <a:pt x="66" y="499"/>
                        </a:lnTo>
                        <a:lnTo>
                          <a:pt x="60" y="453"/>
                        </a:lnTo>
                        <a:lnTo>
                          <a:pt x="61" y="395"/>
                        </a:lnTo>
                        <a:lnTo>
                          <a:pt x="0" y="367"/>
                        </a:lnTo>
                        <a:lnTo>
                          <a:pt x="8" y="322"/>
                        </a:lnTo>
                        <a:lnTo>
                          <a:pt x="19" y="279"/>
                        </a:lnTo>
                        <a:lnTo>
                          <a:pt x="41" y="231"/>
                        </a:lnTo>
                        <a:lnTo>
                          <a:pt x="109" y="237"/>
                        </a:lnTo>
                        <a:lnTo>
                          <a:pt x="142" y="193"/>
                        </a:lnTo>
                        <a:lnTo>
                          <a:pt x="178" y="155"/>
                        </a:lnTo>
                        <a:lnTo>
                          <a:pt x="225" y="122"/>
                        </a:lnTo>
                        <a:lnTo>
                          <a:pt x="213" y="50"/>
                        </a:lnTo>
                        <a:lnTo>
                          <a:pt x="255" y="28"/>
                        </a:lnTo>
                        <a:lnTo>
                          <a:pt x="302" y="13"/>
                        </a:lnTo>
                        <a:lnTo>
                          <a:pt x="361" y="0"/>
                        </a:lnTo>
                        <a:lnTo>
                          <a:pt x="394" y="55"/>
                        </a:lnTo>
                        <a:lnTo>
                          <a:pt x="457" y="52"/>
                        </a:lnTo>
                        <a:lnTo>
                          <a:pt x="509" y="61"/>
                        </a:lnTo>
                        <a:lnTo>
                          <a:pt x="560" y="75"/>
                        </a:lnTo>
                        <a:lnTo>
                          <a:pt x="617" y="30"/>
                        </a:lnTo>
                        <a:lnTo>
                          <a:pt x="658" y="52"/>
                        </a:lnTo>
                        <a:lnTo>
                          <a:pt x="695" y="77"/>
                        </a:lnTo>
                        <a:lnTo>
                          <a:pt x="725" y="100"/>
                        </a:lnTo>
                        <a:lnTo>
                          <a:pt x="701" y="169"/>
                        </a:lnTo>
                        <a:lnTo>
                          <a:pt x="734" y="213"/>
                        </a:lnTo>
                        <a:lnTo>
                          <a:pt x="766" y="264"/>
                        </a:lnTo>
                        <a:lnTo>
                          <a:pt x="786" y="315"/>
                        </a:lnTo>
                        <a:lnTo>
                          <a:pt x="861" y="322"/>
                        </a:lnTo>
                        <a:lnTo>
                          <a:pt x="869" y="369"/>
                        </a:lnTo>
                        <a:lnTo>
                          <a:pt x="871" y="405"/>
                        </a:lnTo>
                        <a:lnTo>
                          <a:pt x="871" y="449"/>
                        </a:lnTo>
                        <a:lnTo>
                          <a:pt x="800" y="471"/>
                        </a:lnTo>
                        <a:lnTo>
                          <a:pt x="786" y="532"/>
                        </a:lnTo>
                        <a:lnTo>
                          <a:pt x="772" y="579"/>
                        </a:lnTo>
                        <a:lnTo>
                          <a:pt x="747" y="631"/>
                        </a:lnTo>
                        <a:lnTo>
                          <a:pt x="783" y="698"/>
                        </a:lnTo>
                        <a:lnTo>
                          <a:pt x="761" y="725"/>
                        </a:lnTo>
                        <a:lnTo>
                          <a:pt x="730" y="754"/>
                        </a:lnTo>
                        <a:lnTo>
                          <a:pt x="695" y="783"/>
                        </a:lnTo>
                        <a:lnTo>
                          <a:pt x="617" y="753"/>
                        </a:lnTo>
                        <a:lnTo>
                          <a:pt x="573" y="773"/>
                        </a:lnTo>
                        <a:lnTo>
                          <a:pt x="531" y="787"/>
                        </a:lnTo>
                        <a:lnTo>
                          <a:pt x="471" y="802"/>
                        </a:lnTo>
                        <a:lnTo>
                          <a:pt x="443" y="867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59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637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47594" name="Freeform 74"/>
              <p:cNvSpPr>
                <a:spLocks/>
              </p:cNvSpPr>
              <p:nvPr/>
            </p:nvSpPr>
            <p:spPr bwMode="auto">
              <a:xfrm>
                <a:off x="1622" y="2501"/>
                <a:ext cx="165" cy="27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22" y="9"/>
                  </a:cxn>
                  <a:cxn ang="0">
                    <a:pos x="6" y="76"/>
                  </a:cxn>
                  <a:cxn ang="0">
                    <a:pos x="0" y="114"/>
                  </a:cxn>
                  <a:cxn ang="0">
                    <a:pos x="66" y="174"/>
                  </a:cxn>
                  <a:cxn ang="0">
                    <a:pos x="32" y="232"/>
                  </a:cxn>
                  <a:cxn ang="0">
                    <a:pos x="69" y="270"/>
                  </a:cxn>
                  <a:cxn ang="0">
                    <a:pos x="92" y="214"/>
                  </a:cxn>
                  <a:cxn ang="0">
                    <a:pos x="143" y="210"/>
                  </a:cxn>
                  <a:cxn ang="0">
                    <a:pos x="134" y="159"/>
                  </a:cxn>
                  <a:cxn ang="0">
                    <a:pos x="86" y="111"/>
                  </a:cxn>
                  <a:cxn ang="0">
                    <a:pos x="129" y="67"/>
                  </a:cxn>
                  <a:cxn ang="0">
                    <a:pos x="161" y="48"/>
                  </a:cxn>
                  <a:cxn ang="0">
                    <a:pos x="165" y="0"/>
                  </a:cxn>
                </a:cxnLst>
                <a:rect l="0" t="0" r="r" b="b"/>
                <a:pathLst>
                  <a:path w="165" h="270">
                    <a:moveTo>
                      <a:pt x="165" y="0"/>
                    </a:moveTo>
                    <a:lnTo>
                      <a:pt x="122" y="9"/>
                    </a:lnTo>
                    <a:lnTo>
                      <a:pt x="6" y="76"/>
                    </a:lnTo>
                    <a:lnTo>
                      <a:pt x="0" y="114"/>
                    </a:lnTo>
                    <a:lnTo>
                      <a:pt x="66" y="174"/>
                    </a:lnTo>
                    <a:lnTo>
                      <a:pt x="32" y="232"/>
                    </a:lnTo>
                    <a:lnTo>
                      <a:pt x="69" y="270"/>
                    </a:lnTo>
                    <a:lnTo>
                      <a:pt x="92" y="214"/>
                    </a:lnTo>
                    <a:lnTo>
                      <a:pt x="143" y="210"/>
                    </a:lnTo>
                    <a:lnTo>
                      <a:pt x="134" y="159"/>
                    </a:lnTo>
                    <a:lnTo>
                      <a:pt x="86" y="111"/>
                    </a:lnTo>
                    <a:lnTo>
                      <a:pt x="129" y="67"/>
                    </a:lnTo>
                    <a:lnTo>
                      <a:pt x="161" y="4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95" name="Freeform 75"/>
              <p:cNvSpPr>
                <a:spLocks/>
              </p:cNvSpPr>
              <p:nvPr/>
            </p:nvSpPr>
            <p:spPr bwMode="auto">
              <a:xfrm>
                <a:off x="1596" y="2572"/>
                <a:ext cx="133" cy="93"/>
              </a:xfrm>
              <a:custGeom>
                <a:avLst/>
                <a:gdLst/>
                <a:ahLst/>
                <a:cxnLst>
                  <a:cxn ang="0">
                    <a:pos x="130" y="91"/>
                  </a:cxn>
                  <a:cxn ang="0">
                    <a:pos x="78" y="88"/>
                  </a:cxn>
                  <a:cxn ang="0">
                    <a:pos x="61" y="92"/>
                  </a:cxn>
                  <a:cxn ang="0">
                    <a:pos x="5" y="93"/>
                  </a:cxn>
                  <a:cxn ang="0">
                    <a:pos x="0" y="82"/>
                  </a:cxn>
                  <a:cxn ang="0">
                    <a:pos x="31" y="58"/>
                  </a:cxn>
                  <a:cxn ang="0">
                    <a:pos x="38" y="41"/>
                  </a:cxn>
                  <a:cxn ang="0">
                    <a:pos x="34" y="23"/>
                  </a:cxn>
                  <a:cxn ang="0">
                    <a:pos x="26" y="10"/>
                  </a:cxn>
                  <a:cxn ang="0">
                    <a:pos x="27" y="0"/>
                  </a:cxn>
                  <a:cxn ang="0">
                    <a:pos x="43" y="5"/>
                  </a:cxn>
                  <a:cxn ang="0">
                    <a:pos x="53" y="20"/>
                  </a:cxn>
                  <a:cxn ang="0">
                    <a:pos x="57" y="37"/>
                  </a:cxn>
                  <a:cxn ang="0">
                    <a:pos x="45" y="56"/>
                  </a:cxn>
                  <a:cxn ang="0">
                    <a:pos x="35" y="73"/>
                  </a:cxn>
                  <a:cxn ang="0">
                    <a:pos x="40" y="84"/>
                  </a:cxn>
                  <a:cxn ang="0">
                    <a:pos x="74" y="73"/>
                  </a:cxn>
                  <a:cxn ang="0">
                    <a:pos x="105" y="75"/>
                  </a:cxn>
                  <a:cxn ang="0">
                    <a:pos x="133" y="80"/>
                  </a:cxn>
                  <a:cxn ang="0">
                    <a:pos x="130" y="91"/>
                  </a:cxn>
                </a:cxnLst>
                <a:rect l="0" t="0" r="r" b="b"/>
                <a:pathLst>
                  <a:path w="133" h="93">
                    <a:moveTo>
                      <a:pt x="130" y="91"/>
                    </a:moveTo>
                    <a:lnTo>
                      <a:pt x="78" y="88"/>
                    </a:lnTo>
                    <a:lnTo>
                      <a:pt x="61" y="92"/>
                    </a:lnTo>
                    <a:lnTo>
                      <a:pt x="5" y="93"/>
                    </a:lnTo>
                    <a:lnTo>
                      <a:pt x="0" y="82"/>
                    </a:lnTo>
                    <a:lnTo>
                      <a:pt x="31" y="58"/>
                    </a:lnTo>
                    <a:lnTo>
                      <a:pt x="38" y="41"/>
                    </a:lnTo>
                    <a:lnTo>
                      <a:pt x="34" y="23"/>
                    </a:lnTo>
                    <a:lnTo>
                      <a:pt x="26" y="10"/>
                    </a:lnTo>
                    <a:lnTo>
                      <a:pt x="27" y="0"/>
                    </a:lnTo>
                    <a:lnTo>
                      <a:pt x="43" y="5"/>
                    </a:lnTo>
                    <a:lnTo>
                      <a:pt x="53" y="20"/>
                    </a:lnTo>
                    <a:lnTo>
                      <a:pt x="57" y="37"/>
                    </a:lnTo>
                    <a:lnTo>
                      <a:pt x="45" y="56"/>
                    </a:lnTo>
                    <a:lnTo>
                      <a:pt x="35" y="73"/>
                    </a:lnTo>
                    <a:lnTo>
                      <a:pt x="40" y="84"/>
                    </a:lnTo>
                    <a:lnTo>
                      <a:pt x="74" y="73"/>
                    </a:lnTo>
                    <a:lnTo>
                      <a:pt x="105" y="75"/>
                    </a:lnTo>
                    <a:lnTo>
                      <a:pt x="133" y="80"/>
                    </a:lnTo>
                    <a:lnTo>
                      <a:pt x="130" y="9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47596" name="Freeform 76"/>
              <p:cNvSpPr>
                <a:spLocks/>
              </p:cNvSpPr>
              <p:nvPr/>
            </p:nvSpPr>
            <p:spPr bwMode="auto">
              <a:xfrm>
                <a:off x="1717" y="2516"/>
                <a:ext cx="88" cy="15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5" y="9"/>
                  </a:cxn>
                  <a:cxn ang="0">
                    <a:pos x="44" y="44"/>
                  </a:cxn>
                  <a:cxn ang="0">
                    <a:pos x="41" y="64"/>
                  </a:cxn>
                  <a:cxn ang="0">
                    <a:pos x="41" y="78"/>
                  </a:cxn>
                  <a:cxn ang="0">
                    <a:pos x="19" y="105"/>
                  </a:cxn>
                  <a:cxn ang="0">
                    <a:pos x="0" y="138"/>
                  </a:cxn>
                  <a:cxn ang="0">
                    <a:pos x="7" y="151"/>
                  </a:cxn>
                  <a:cxn ang="0">
                    <a:pos x="19" y="142"/>
                  </a:cxn>
                  <a:cxn ang="0">
                    <a:pos x="20" y="130"/>
                  </a:cxn>
                  <a:cxn ang="0">
                    <a:pos x="50" y="83"/>
                  </a:cxn>
                  <a:cxn ang="0">
                    <a:pos x="67" y="58"/>
                  </a:cxn>
                  <a:cxn ang="0">
                    <a:pos x="86" y="28"/>
                  </a:cxn>
                  <a:cxn ang="0">
                    <a:pos x="88" y="14"/>
                  </a:cxn>
                  <a:cxn ang="0">
                    <a:pos x="80" y="0"/>
                  </a:cxn>
                </a:cxnLst>
                <a:rect l="0" t="0" r="r" b="b"/>
                <a:pathLst>
                  <a:path w="88" h="151">
                    <a:moveTo>
                      <a:pt x="80" y="0"/>
                    </a:moveTo>
                    <a:lnTo>
                      <a:pt x="65" y="9"/>
                    </a:lnTo>
                    <a:lnTo>
                      <a:pt x="44" y="44"/>
                    </a:lnTo>
                    <a:lnTo>
                      <a:pt x="41" y="64"/>
                    </a:lnTo>
                    <a:lnTo>
                      <a:pt x="41" y="78"/>
                    </a:lnTo>
                    <a:lnTo>
                      <a:pt x="19" y="105"/>
                    </a:lnTo>
                    <a:lnTo>
                      <a:pt x="0" y="138"/>
                    </a:lnTo>
                    <a:lnTo>
                      <a:pt x="7" y="151"/>
                    </a:lnTo>
                    <a:lnTo>
                      <a:pt x="19" y="142"/>
                    </a:lnTo>
                    <a:lnTo>
                      <a:pt x="20" y="130"/>
                    </a:lnTo>
                    <a:lnTo>
                      <a:pt x="50" y="83"/>
                    </a:lnTo>
                    <a:lnTo>
                      <a:pt x="67" y="58"/>
                    </a:lnTo>
                    <a:lnTo>
                      <a:pt x="86" y="28"/>
                    </a:lnTo>
                    <a:lnTo>
                      <a:pt x="88" y="1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47597" name="Group 77"/>
            <p:cNvGrpSpPr>
              <a:grpSpLocks/>
            </p:cNvGrpSpPr>
            <p:nvPr/>
          </p:nvGrpSpPr>
          <p:grpSpPr bwMode="auto">
            <a:xfrm>
              <a:off x="3608" y="1920"/>
              <a:ext cx="244" cy="288"/>
              <a:chOff x="1856" y="1426"/>
              <a:chExt cx="357" cy="421"/>
            </a:xfrm>
          </p:grpSpPr>
          <p:grpSp>
            <p:nvGrpSpPr>
              <p:cNvPr id="747598" name="Group 78"/>
              <p:cNvGrpSpPr>
                <a:grpSpLocks/>
              </p:cNvGrpSpPr>
              <p:nvPr/>
            </p:nvGrpSpPr>
            <p:grpSpPr bwMode="auto">
              <a:xfrm>
                <a:off x="1856" y="1617"/>
                <a:ext cx="357" cy="230"/>
                <a:chOff x="1680" y="1584"/>
                <a:chExt cx="672" cy="432"/>
              </a:xfrm>
            </p:grpSpPr>
            <p:sp>
              <p:nvSpPr>
                <p:cNvPr id="747599" name="AutoShape 79"/>
                <p:cNvSpPr>
                  <a:spLocks noChangeArrowheads="1"/>
                </p:cNvSpPr>
                <p:nvPr/>
              </p:nvSpPr>
              <p:spPr bwMode="auto">
                <a:xfrm flipH="1">
                  <a:off x="1680" y="1584"/>
                  <a:ext cx="672" cy="432"/>
                </a:xfrm>
                <a:prstGeom prst="cube">
                  <a:avLst>
                    <a:gd name="adj" fmla="val 41667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47600" name="AutoShape 80"/>
                <p:cNvSpPr>
                  <a:spLocks noChangeArrowheads="1"/>
                </p:cNvSpPr>
                <p:nvPr/>
              </p:nvSpPr>
              <p:spPr bwMode="auto">
                <a:xfrm flipH="1">
                  <a:off x="1920" y="1872"/>
                  <a:ext cx="384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47601" name="AutoShape 81"/>
                <p:cNvSpPr>
                  <a:spLocks noChangeArrowheads="1"/>
                </p:cNvSpPr>
                <p:nvPr/>
              </p:nvSpPr>
              <p:spPr bwMode="auto">
                <a:xfrm flipH="1">
                  <a:off x="1776" y="1632"/>
                  <a:ext cx="432" cy="48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7602" name="Group 82"/>
              <p:cNvGrpSpPr>
                <a:grpSpLocks/>
              </p:cNvGrpSpPr>
              <p:nvPr/>
            </p:nvGrpSpPr>
            <p:grpSpPr bwMode="auto">
              <a:xfrm>
                <a:off x="1886" y="1426"/>
                <a:ext cx="230" cy="230"/>
                <a:chOff x="1935" y="1893"/>
                <a:chExt cx="432" cy="432"/>
              </a:xfrm>
            </p:grpSpPr>
            <p:sp>
              <p:nvSpPr>
                <p:cNvPr id="747603" name="AutoShape 83"/>
                <p:cNvSpPr>
                  <a:spLocks noChangeArrowheads="1"/>
                </p:cNvSpPr>
                <p:nvPr/>
              </p:nvSpPr>
              <p:spPr bwMode="auto">
                <a:xfrm flipH="1">
                  <a:off x="1935" y="1893"/>
                  <a:ext cx="432" cy="432"/>
                </a:xfrm>
                <a:prstGeom prst="parallelogram">
                  <a:avLst>
                    <a:gd name="adj" fmla="val 1921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747604" name="Freeform 84" descr="Horizontal hell"/>
                <p:cNvSpPr>
                  <a:spLocks/>
                </p:cNvSpPr>
                <p:nvPr/>
              </p:nvSpPr>
              <p:spPr bwMode="auto">
                <a:xfrm>
                  <a:off x="1998" y="1937"/>
                  <a:ext cx="330" cy="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3" y="0"/>
                    </a:cxn>
                    <a:cxn ang="0">
                      <a:pos x="261" y="36"/>
                    </a:cxn>
                    <a:cxn ang="0">
                      <a:pos x="228" y="87"/>
                    </a:cxn>
                    <a:cxn ang="0">
                      <a:pos x="281" y="111"/>
                    </a:cxn>
                    <a:cxn ang="0">
                      <a:pos x="245" y="141"/>
                    </a:cxn>
                    <a:cxn ang="0">
                      <a:pos x="287" y="153"/>
                    </a:cxn>
                    <a:cxn ang="0">
                      <a:pos x="276" y="174"/>
                    </a:cxn>
                    <a:cxn ang="0">
                      <a:pos x="299" y="199"/>
                    </a:cxn>
                    <a:cxn ang="0">
                      <a:pos x="248" y="232"/>
                    </a:cxn>
                    <a:cxn ang="0">
                      <a:pos x="309" y="252"/>
                    </a:cxn>
                    <a:cxn ang="0">
                      <a:pos x="279" y="282"/>
                    </a:cxn>
                    <a:cxn ang="0">
                      <a:pos x="329" y="288"/>
                    </a:cxn>
                    <a:cxn ang="0">
                      <a:pos x="318" y="307"/>
                    </a:cxn>
                    <a:cxn ang="0">
                      <a:pos x="330" y="336"/>
                    </a:cxn>
                    <a:cxn ang="0">
                      <a:pos x="44" y="337"/>
                    </a:cxn>
                    <a:cxn ang="0">
                      <a:pos x="86" y="291"/>
                    </a:cxn>
                    <a:cxn ang="0">
                      <a:pos x="36" y="268"/>
                    </a:cxn>
                    <a:cxn ang="0">
                      <a:pos x="54" y="232"/>
                    </a:cxn>
                    <a:cxn ang="0">
                      <a:pos x="32" y="199"/>
                    </a:cxn>
                    <a:cxn ang="0">
                      <a:pos x="65" y="157"/>
                    </a:cxn>
                    <a:cxn ang="0">
                      <a:pos x="23" y="130"/>
                    </a:cxn>
                    <a:cxn ang="0">
                      <a:pos x="23" y="90"/>
                    </a:cxn>
                    <a:cxn ang="0">
                      <a:pos x="62" y="69"/>
                    </a:cxn>
                    <a:cxn ang="0">
                      <a:pos x="3" y="61"/>
                    </a:cxn>
                    <a:cxn ang="0">
                      <a:pos x="18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0" h="337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61" y="36"/>
                      </a:lnTo>
                      <a:lnTo>
                        <a:pt x="228" y="87"/>
                      </a:lnTo>
                      <a:lnTo>
                        <a:pt x="281" y="111"/>
                      </a:lnTo>
                      <a:lnTo>
                        <a:pt x="245" y="141"/>
                      </a:lnTo>
                      <a:lnTo>
                        <a:pt x="287" y="153"/>
                      </a:lnTo>
                      <a:lnTo>
                        <a:pt x="276" y="174"/>
                      </a:lnTo>
                      <a:lnTo>
                        <a:pt x="299" y="199"/>
                      </a:lnTo>
                      <a:lnTo>
                        <a:pt x="248" y="232"/>
                      </a:lnTo>
                      <a:lnTo>
                        <a:pt x="309" y="252"/>
                      </a:lnTo>
                      <a:lnTo>
                        <a:pt x="279" y="282"/>
                      </a:lnTo>
                      <a:lnTo>
                        <a:pt x="329" y="288"/>
                      </a:lnTo>
                      <a:lnTo>
                        <a:pt x="318" y="307"/>
                      </a:lnTo>
                      <a:lnTo>
                        <a:pt x="330" y="336"/>
                      </a:lnTo>
                      <a:lnTo>
                        <a:pt x="44" y="337"/>
                      </a:lnTo>
                      <a:lnTo>
                        <a:pt x="86" y="291"/>
                      </a:lnTo>
                      <a:lnTo>
                        <a:pt x="36" y="268"/>
                      </a:lnTo>
                      <a:lnTo>
                        <a:pt x="54" y="232"/>
                      </a:lnTo>
                      <a:lnTo>
                        <a:pt x="32" y="199"/>
                      </a:lnTo>
                      <a:lnTo>
                        <a:pt x="65" y="157"/>
                      </a:lnTo>
                      <a:lnTo>
                        <a:pt x="23" y="130"/>
                      </a:lnTo>
                      <a:lnTo>
                        <a:pt x="23" y="90"/>
                      </a:lnTo>
                      <a:lnTo>
                        <a:pt x="62" y="69"/>
                      </a:lnTo>
                      <a:lnTo>
                        <a:pt x="3" y="61"/>
                      </a:lnTo>
                      <a:lnTo>
                        <a:pt x="1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850-35EC-4C69-AA56-CCE4E8979F3E}" type="slidenum">
              <a:rPr lang="en-US"/>
              <a:pPr/>
              <a:t>40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95400"/>
            <a:ext cx="8839200" cy="762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Chap.3  Messages and Point-to-Point Communication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10600" cy="4648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1.	MPI Overview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2.	Process model and language bindings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3.	</a:t>
            </a:r>
            <a:r>
              <a:rPr lang="en-US" sz="2400" b="1"/>
              <a:t>Messages and point-to-point communication</a:t>
            </a:r>
          </a:p>
          <a:p>
            <a:pPr marL="762000" lvl="1" indent="-304800">
              <a:lnSpc>
                <a:spcPct val="95000"/>
              </a:lnSpc>
              <a:spcBef>
                <a:spcPct val="0"/>
              </a:spcBef>
              <a:tabLst>
                <a:tab pos="6096000" algn="l"/>
              </a:tabLst>
            </a:pPr>
            <a:r>
              <a:rPr lang="en-US" sz="1600" b="1"/>
              <a:t>the MPI processes can communicate</a:t>
            </a:r>
            <a:endParaRPr lang="en-US" sz="2000"/>
          </a:p>
          <a:p>
            <a:pPr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4.	Non-blocking communication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5.	Collective communication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6.	Virtual topologies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7.	Derived datatypes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8.	Case study</a:t>
            </a:r>
          </a:p>
        </p:txBody>
      </p:sp>
      <p:grpSp>
        <p:nvGrpSpPr>
          <p:cNvPr id="631812" name="Group 4"/>
          <p:cNvGrpSpPr>
            <a:grpSpLocks/>
          </p:cNvGrpSpPr>
          <p:nvPr/>
        </p:nvGrpSpPr>
        <p:grpSpPr bwMode="auto">
          <a:xfrm>
            <a:off x="4572000" y="2286000"/>
            <a:ext cx="1117600" cy="441325"/>
            <a:chOff x="1200" y="2280"/>
            <a:chExt cx="3321" cy="1312"/>
          </a:xfrm>
        </p:grpSpPr>
        <p:sp>
          <p:nvSpPr>
            <p:cNvPr id="631813" name="Oval 5"/>
            <p:cNvSpPr>
              <a:spLocks noChangeArrowheads="1"/>
            </p:cNvSpPr>
            <p:nvPr/>
          </p:nvSpPr>
          <p:spPr bwMode="auto">
            <a:xfrm>
              <a:off x="1291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1814" name="Rectangle 6"/>
            <p:cNvSpPr>
              <a:spLocks noChangeArrowheads="1"/>
            </p:cNvSpPr>
            <p:nvPr/>
          </p:nvSpPr>
          <p:spPr bwMode="auto">
            <a:xfrm>
              <a:off x="1200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1815" name="AutoShape 7"/>
            <p:cNvCxnSpPr>
              <a:cxnSpLocks noChangeShapeType="1"/>
              <a:stCxn id="631813" idx="4"/>
              <a:endCxn id="631814" idx="0"/>
            </p:cNvCxnSpPr>
            <p:nvPr/>
          </p:nvCxnSpPr>
          <p:spPr bwMode="auto">
            <a:xfrm>
              <a:off x="1473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1816" name="Oval 8"/>
            <p:cNvSpPr>
              <a:spLocks noChangeArrowheads="1"/>
            </p:cNvSpPr>
            <p:nvPr/>
          </p:nvSpPr>
          <p:spPr bwMode="auto">
            <a:xfrm>
              <a:off x="2064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1817" name="Rectangle 9"/>
            <p:cNvSpPr>
              <a:spLocks noChangeArrowheads="1"/>
            </p:cNvSpPr>
            <p:nvPr/>
          </p:nvSpPr>
          <p:spPr bwMode="auto">
            <a:xfrm>
              <a:off x="1973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1818" name="AutoShape 10"/>
            <p:cNvCxnSpPr>
              <a:cxnSpLocks noChangeShapeType="1"/>
              <a:stCxn id="631816" idx="4"/>
              <a:endCxn id="631817" idx="0"/>
            </p:cNvCxnSpPr>
            <p:nvPr/>
          </p:nvCxnSpPr>
          <p:spPr bwMode="auto">
            <a:xfrm>
              <a:off x="2246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1819" name="Oval 11"/>
            <p:cNvSpPr>
              <a:spLocks noChangeArrowheads="1"/>
            </p:cNvSpPr>
            <p:nvPr/>
          </p:nvSpPr>
          <p:spPr bwMode="auto">
            <a:xfrm>
              <a:off x="2838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1820" name="Rectangle 12"/>
            <p:cNvSpPr>
              <a:spLocks noChangeArrowheads="1"/>
            </p:cNvSpPr>
            <p:nvPr/>
          </p:nvSpPr>
          <p:spPr bwMode="auto">
            <a:xfrm>
              <a:off x="2747" y="2690"/>
              <a:ext cx="545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1821" name="AutoShape 13"/>
            <p:cNvCxnSpPr>
              <a:cxnSpLocks noChangeShapeType="1"/>
              <a:stCxn id="631819" idx="4"/>
              <a:endCxn id="631820" idx="0"/>
            </p:cNvCxnSpPr>
            <p:nvPr/>
          </p:nvCxnSpPr>
          <p:spPr bwMode="auto">
            <a:xfrm>
              <a:off x="3020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1822" name="Oval 14"/>
            <p:cNvSpPr>
              <a:spLocks noChangeArrowheads="1"/>
            </p:cNvSpPr>
            <p:nvPr/>
          </p:nvSpPr>
          <p:spPr bwMode="auto">
            <a:xfrm>
              <a:off x="4066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1823" name="Rectangle 15"/>
            <p:cNvSpPr>
              <a:spLocks noChangeArrowheads="1"/>
            </p:cNvSpPr>
            <p:nvPr/>
          </p:nvSpPr>
          <p:spPr bwMode="auto">
            <a:xfrm>
              <a:off x="3975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1824" name="AutoShape 16"/>
            <p:cNvCxnSpPr>
              <a:cxnSpLocks noChangeShapeType="1"/>
              <a:stCxn id="631822" idx="4"/>
              <a:endCxn id="631823" idx="0"/>
            </p:cNvCxnSpPr>
            <p:nvPr/>
          </p:nvCxnSpPr>
          <p:spPr bwMode="auto">
            <a:xfrm>
              <a:off x="4248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1825" name="Oval 17"/>
            <p:cNvSpPr>
              <a:spLocks noChangeArrowheads="1"/>
            </p:cNvSpPr>
            <p:nvPr/>
          </p:nvSpPr>
          <p:spPr bwMode="auto">
            <a:xfrm>
              <a:off x="3429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26" name="Oval 18"/>
            <p:cNvSpPr>
              <a:spLocks noChangeArrowheads="1"/>
            </p:cNvSpPr>
            <p:nvPr/>
          </p:nvSpPr>
          <p:spPr bwMode="auto">
            <a:xfrm>
              <a:off x="3520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27" name="Oval 19"/>
            <p:cNvSpPr>
              <a:spLocks noChangeArrowheads="1"/>
            </p:cNvSpPr>
            <p:nvPr/>
          </p:nvSpPr>
          <p:spPr bwMode="auto">
            <a:xfrm>
              <a:off x="3611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28" name="Oval 20"/>
            <p:cNvSpPr>
              <a:spLocks noChangeArrowheads="1"/>
            </p:cNvSpPr>
            <p:nvPr/>
          </p:nvSpPr>
          <p:spPr bwMode="auto">
            <a:xfrm>
              <a:off x="3702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29" name="Oval 21"/>
            <p:cNvSpPr>
              <a:spLocks noChangeArrowheads="1"/>
            </p:cNvSpPr>
            <p:nvPr/>
          </p:nvSpPr>
          <p:spPr bwMode="auto">
            <a:xfrm>
              <a:off x="3793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30" name="Freeform 22"/>
            <p:cNvSpPr>
              <a:spLocks/>
            </p:cNvSpPr>
            <p:nvPr/>
          </p:nvSpPr>
          <p:spPr bwMode="auto">
            <a:xfrm>
              <a:off x="1412" y="3171"/>
              <a:ext cx="2745" cy="421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631831" name="AutoShape 23"/>
            <p:cNvCxnSpPr>
              <a:cxnSpLocks noChangeShapeType="1"/>
              <a:stCxn id="631814" idx="2"/>
              <a:endCxn id="631830" idx="0"/>
            </p:cNvCxnSpPr>
            <p:nvPr/>
          </p:nvCxnSpPr>
          <p:spPr bwMode="auto">
            <a:xfrm>
              <a:off x="1473" y="3054"/>
              <a:ext cx="82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1832" name="AutoShape 24"/>
            <p:cNvCxnSpPr>
              <a:cxnSpLocks noChangeShapeType="1"/>
              <a:stCxn id="631817" idx="2"/>
              <a:endCxn id="631830" idx="3"/>
            </p:cNvCxnSpPr>
            <p:nvPr/>
          </p:nvCxnSpPr>
          <p:spPr bwMode="auto">
            <a:xfrm>
              <a:off x="2246" y="3054"/>
              <a:ext cx="22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1833" name="AutoShape 25"/>
            <p:cNvCxnSpPr>
              <a:cxnSpLocks noChangeShapeType="1"/>
              <a:stCxn id="631820" idx="2"/>
              <a:endCxn id="631830" idx="6"/>
            </p:cNvCxnSpPr>
            <p:nvPr/>
          </p:nvCxnSpPr>
          <p:spPr bwMode="auto">
            <a:xfrm flipH="1">
              <a:off x="2983" y="3054"/>
              <a:ext cx="37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1834" name="AutoShape 26"/>
            <p:cNvCxnSpPr>
              <a:cxnSpLocks noChangeShapeType="1"/>
              <a:stCxn id="631823" idx="2"/>
              <a:endCxn id="631830" idx="10"/>
            </p:cNvCxnSpPr>
            <p:nvPr/>
          </p:nvCxnSpPr>
          <p:spPr bwMode="auto">
            <a:xfrm flipH="1">
              <a:off x="4120" y="3054"/>
              <a:ext cx="128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31835" name="Text Box 27"/>
          <p:cNvSpPr txBox="1">
            <a:spLocks noChangeArrowheads="1"/>
          </p:cNvSpPr>
          <p:nvPr/>
        </p:nvSpPr>
        <p:spPr bwMode="auto">
          <a:xfrm>
            <a:off x="5867400" y="2819400"/>
            <a:ext cx="1768475" cy="46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MPI_Init()</a:t>
            </a:r>
          </a:p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MPI_Comm_rank()</a:t>
            </a:r>
          </a:p>
        </p:txBody>
      </p:sp>
      <p:grpSp>
        <p:nvGrpSpPr>
          <p:cNvPr id="631836" name="Group 28"/>
          <p:cNvGrpSpPr>
            <a:grpSpLocks/>
          </p:cNvGrpSpPr>
          <p:nvPr/>
        </p:nvGrpSpPr>
        <p:grpSpPr bwMode="auto">
          <a:xfrm>
            <a:off x="7467600" y="3429000"/>
            <a:ext cx="1524000" cy="725488"/>
            <a:chOff x="40" y="1464"/>
            <a:chExt cx="872" cy="416"/>
          </a:xfrm>
        </p:grpSpPr>
        <p:sp>
          <p:nvSpPr>
            <p:cNvPr id="631837" name="Oval 29"/>
            <p:cNvSpPr>
              <a:spLocks noChangeArrowheads="1"/>
            </p:cNvSpPr>
            <p:nvPr/>
          </p:nvSpPr>
          <p:spPr bwMode="auto">
            <a:xfrm>
              <a:off x="714" y="1648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1838" name="Oval 30"/>
            <p:cNvSpPr>
              <a:spLocks noChangeArrowheads="1"/>
            </p:cNvSpPr>
            <p:nvPr/>
          </p:nvSpPr>
          <p:spPr bwMode="auto">
            <a:xfrm>
              <a:off x="40" y="1682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1839" name="AutoShape 31"/>
            <p:cNvCxnSpPr>
              <a:cxnSpLocks noChangeShapeType="1"/>
              <a:stCxn id="631838" idx="7"/>
              <a:endCxn id="631837" idx="1"/>
            </p:cNvCxnSpPr>
            <p:nvPr/>
          </p:nvCxnSpPr>
          <p:spPr bwMode="auto">
            <a:xfrm rot="16200000">
              <a:off x="459" y="1427"/>
              <a:ext cx="34" cy="534"/>
            </a:xfrm>
            <a:prstGeom prst="curvedConnector3">
              <a:avLst>
                <a:gd name="adj1" fmla="val 3764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631840" name="Group 32"/>
            <p:cNvGrpSpPr>
              <a:grpSpLocks/>
            </p:cNvGrpSpPr>
            <p:nvPr/>
          </p:nvGrpSpPr>
          <p:grpSpPr bwMode="auto">
            <a:xfrm>
              <a:off x="248" y="1464"/>
              <a:ext cx="288" cy="192"/>
              <a:chOff x="2976" y="2688"/>
              <a:chExt cx="288" cy="192"/>
            </a:xfrm>
          </p:grpSpPr>
          <p:sp>
            <p:nvSpPr>
              <p:cNvPr id="631841" name="Rectangle 33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31842" name="Group 34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63184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18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1845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1846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1847" name="Rectangle 39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31848" name="Freeform 40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31849" name="Group 41"/>
          <p:cNvGrpSpPr>
            <a:grpSpLocks/>
          </p:cNvGrpSpPr>
          <p:nvPr/>
        </p:nvGrpSpPr>
        <p:grpSpPr bwMode="auto">
          <a:xfrm>
            <a:off x="3962400" y="5791200"/>
            <a:ext cx="1676400" cy="177800"/>
            <a:chOff x="1440" y="1104"/>
            <a:chExt cx="3840" cy="192"/>
          </a:xfrm>
        </p:grpSpPr>
        <p:sp>
          <p:nvSpPr>
            <p:cNvPr id="631850" name="Rectangle 42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1" name="Rectangle 43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2" name="Rectangle 44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3" name="Rectangle 45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4" name="Rectangle 46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5" name="Rectangle 47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6" name="Rectangle 48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7" name="Rectangle 49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8" name="Rectangle 50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1859" name="Rectangle 51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631860" name="Group 52"/>
          <p:cNvGrpSpPr>
            <a:grpSpLocks/>
          </p:cNvGrpSpPr>
          <p:nvPr/>
        </p:nvGrpSpPr>
        <p:grpSpPr bwMode="auto">
          <a:xfrm>
            <a:off x="3352800" y="5181600"/>
            <a:ext cx="711200" cy="369888"/>
            <a:chOff x="2536" y="1496"/>
            <a:chExt cx="775" cy="403"/>
          </a:xfrm>
        </p:grpSpPr>
        <p:sp>
          <p:nvSpPr>
            <p:cNvPr id="631861" name="Oval 53"/>
            <p:cNvSpPr>
              <a:spLocks noChangeArrowheads="1"/>
            </p:cNvSpPr>
            <p:nvPr/>
          </p:nvSpPr>
          <p:spPr bwMode="auto">
            <a:xfrm>
              <a:off x="2536" y="179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2" name="Oval 54"/>
            <p:cNvSpPr>
              <a:spLocks noChangeArrowheads="1"/>
            </p:cNvSpPr>
            <p:nvPr/>
          </p:nvSpPr>
          <p:spPr bwMode="auto">
            <a:xfrm>
              <a:off x="2536" y="156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3" name="Line 55"/>
            <p:cNvSpPr>
              <a:spLocks noChangeShapeType="1"/>
            </p:cNvSpPr>
            <p:nvPr/>
          </p:nvSpPr>
          <p:spPr bwMode="auto">
            <a:xfrm>
              <a:off x="2685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4" name="Line 56"/>
            <p:cNvSpPr>
              <a:spLocks noChangeShapeType="1"/>
            </p:cNvSpPr>
            <p:nvPr/>
          </p:nvSpPr>
          <p:spPr bwMode="auto">
            <a:xfrm>
              <a:off x="2927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5" name="Line 57"/>
            <p:cNvSpPr>
              <a:spLocks noChangeShapeType="1"/>
            </p:cNvSpPr>
            <p:nvPr/>
          </p:nvSpPr>
          <p:spPr bwMode="auto">
            <a:xfrm>
              <a:off x="3168" y="1600"/>
              <a:ext cx="1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6" name="Oval 58"/>
            <p:cNvSpPr>
              <a:spLocks noChangeArrowheads="1"/>
            </p:cNvSpPr>
            <p:nvPr/>
          </p:nvSpPr>
          <p:spPr bwMode="auto">
            <a:xfrm>
              <a:off x="2616" y="1496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7" name="Oval 59"/>
            <p:cNvSpPr>
              <a:spLocks noChangeArrowheads="1"/>
            </p:cNvSpPr>
            <p:nvPr/>
          </p:nvSpPr>
          <p:spPr bwMode="auto">
            <a:xfrm>
              <a:off x="2859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8" name="Oval 60"/>
            <p:cNvSpPr>
              <a:spLocks noChangeArrowheads="1"/>
            </p:cNvSpPr>
            <p:nvPr/>
          </p:nvSpPr>
          <p:spPr bwMode="auto">
            <a:xfrm>
              <a:off x="3101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69" name="Oval 61"/>
            <p:cNvSpPr>
              <a:spLocks noChangeArrowheads="1"/>
            </p:cNvSpPr>
            <p:nvPr/>
          </p:nvSpPr>
          <p:spPr bwMode="auto">
            <a:xfrm>
              <a:off x="2616" y="1727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70" name="Oval 62"/>
            <p:cNvSpPr>
              <a:spLocks noChangeArrowheads="1"/>
            </p:cNvSpPr>
            <p:nvPr/>
          </p:nvSpPr>
          <p:spPr bwMode="auto">
            <a:xfrm>
              <a:off x="2859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1871" name="Oval 63"/>
            <p:cNvSpPr>
              <a:spLocks noChangeArrowheads="1"/>
            </p:cNvSpPr>
            <p:nvPr/>
          </p:nvSpPr>
          <p:spPr bwMode="auto">
            <a:xfrm>
              <a:off x="3101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31872" name="Group 64"/>
          <p:cNvGrpSpPr>
            <a:grpSpLocks/>
          </p:cNvGrpSpPr>
          <p:nvPr/>
        </p:nvGrpSpPr>
        <p:grpSpPr bwMode="auto">
          <a:xfrm>
            <a:off x="4191000" y="4495800"/>
            <a:ext cx="990600" cy="777875"/>
            <a:chOff x="1632" y="1419"/>
            <a:chExt cx="2032" cy="1597"/>
          </a:xfrm>
        </p:grpSpPr>
        <p:grpSp>
          <p:nvGrpSpPr>
            <p:cNvPr id="631873" name="Group 65"/>
            <p:cNvGrpSpPr>
              <a:grpSpLocks/>
            </p:cNvGrpSpPr>
            <p:nvPr/>
          </p:nvGrpSpPr>
          <p:grpSpPr bwMode="auto">
            <a:xfrm>
              <a:off x="3171" y="1726"/>
              <a:ext cx="493" cy="972"/>
              <a:chOff x="4443" y="1419"/>
              <a:chExt cx="360" cy="709"/>
            </a:xfrm>
          </p:grpSpPr>
          <p:sp>
            <p:nvSpPr>
              <p:cNvPr id="631874" name="Freeform 6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75" name="Freeform 6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76" name="Freeform 6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77" name="Freeform 6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78" name="Freeform 7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79" name="Freeform 7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0" name="Freeform 7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1" name="Freeform 7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2" name="Freeform 7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1883" name="Group 75"/>
            <p:cNvGrpSpPr>
              <a:grpSpLocks/>
            </p:cNvGrpSpPr>
            <p:nvPr/>
          </p:nvGrpSpPr>
          <p:grpSpPr bwMode="auto">
            <a:xfrm>
              <a:off x="2579" y="1419"/>
              <a:ext cx="493" cy="972"/>
              <a:chOff x="4443" y="1419"/>
              <a:chExt cx="360" cy="709"/>
            </a:xfrm>
          </p:grpSpPr>
          <p:sp>
            <p:nvSpPr>
              <p:cNvPr id="631884" name="Freeform 7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5" name="Freeform 7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6" name="Freeform 7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7" name="Freeform 7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8" name="Freeform 8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89" name="Freeform 8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0" name="Freeform 8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1" name="Freeform 8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2" name="Freeform 8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1893" name="Group 85"/>
            <p:cNvGrpSpPr>
              <a:grpSpLocks/>
            </p:cNvGrpSpPr>
            <p:nvPr/>
          </p:nvGrpSpPr>
          <p:grpSpPr bwMode="auto">
            <a:xfrm>
              <a:off x="2711" y="2044"/>
              <a:ext cx="493" cy="972"/>
              <a:chOff x="4443" y="1419"/>
              <a:chExt cx="360" cy="709"/>
            </a:xfrm>
          </p:grpSpPr>
          <p:sp>
            <p:nvSpPr>
              <p:cNvPr id="631894" name="Freeform 8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5" name="Freeform 8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6" name="Freeform 8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7" name="Freeform 8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8" name="Freeform 9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899" name="Freeform 9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00" name="Freeform 9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01" name="Freeform 9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02" name="Freeform 9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1903" name="Group 95"/>
            <p:cNvGrpSpPr>
              <a:grpSpLocks/>
            </p:cNvGrpSpPr>
            <p:nvPr/>
          </p:nvGrpSpPr>
          <p:grpSpPr bwMode="auto">
            <a:xfrm>
              <a:off x="1632" y="1747"/>
              <a:ext cx="577" cy="979"/>
              <a:chOff x="1883" y="2494"/>
              <a:chExt cx="421" cy="715"/>
            </a:xfrm>
          </p:grpSpPr>
          <p:graphicFrame>
            <p:nvGraphicFramePr>
              <p:cNvPr id="631904" name="Object 96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631904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631905" name="Freeform 97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06" name="Freeform 98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07" name="Freeform 99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08" name="Freeform 100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31909" name="Group 101"/>
          <p:cNvGrpSpPr>
            <a:grpSpLocks/>
          </p:cNvGrpSpPr>
          <p:nvPr/>
        </p:nvGrpSpPr>
        <p:grpSpPr bwMode="auto">
          <a:xfrm>
            <a:off x="4800600" y="4114800"/>
            <a:ext cx="1104900" cy="506413"/>
            <a:chOff x="3000" y="1864"/>
            <a:chExt cx="852" cy="391"/>
          </a:xfrm>
        </p:grpSpPr>
        <p:grpSp>
          <p:nvGrpSpPr>
            <p:cNvPr id="631910" name="Group 102"/>
            <p:cNvGrpSpPr>
              <a:grpSpLocks/>
            </p:cNvGrpSpPr>
            <p:nvPr/>
          </p:nvGrpSpPr>
          <p:grpSpPr bwMode="auto">
            <a:xfrm>
              <a:off x="3000" y="1864"/>
              <a:ext cx="574" cy="391"/>
              <a:chOff x="977" y="2299"/>
              <a:chExt cx="1030" cy="702"/>
            </a:xfrm>
          </p:grpSpPr>
          <p:graphicFrame>
            <p:nvGraphicFramePr>
              <p:cNvPr id="631911" name="Object 103"/>
              <p:cNvGraphicFramePr>
                <a:graphicFrameLocks noChangeAspect="1"/>
              </p:cNvGraphicFramePr>
              <p:nvPr/>
            </p:nvGraphicFramePr>
            <p:xfrm>
              <a:off x="1618" y="2299"/>
              <a:ext cx="389" cy="702"/>
            </p:xfrm>
            <a:graphic>
              <a:graphicData uri="http://schemas.openxmlformats.org/presentationml/2006/ole">
                <p:oleObj spid="_x0000_s631911" name="Clip" r:id="rId4" imgW="4016520" imgH="3945240" progId="MS_ClipArt_Gallery.5">
                  <p:embed/>
                </p:oleObj>
              </a:graphicData>
            </a:graphic>
          </p:graphicFrame>
          <p:grpSp>
            <p:nvGrpSpPr>
              <p:cNvPr id="631912" name="Group 104"/>
              <p:cNvGrpSpPr>
                <a:grpSpLocks/>
              </p:cNvGrpSpPr>
              <p:nvPr/>
            </p:nvGrpSpPr>
            <p:grpSpPr bwMode="auto">
              <a:xfrm>
                <a:off x="977" y="2392"/>
                <a:ext cx="644" cy="447"/>
                <a:chOff x="4457" y="2360"/>
                <a:chExt cx="829" cy="575"/>
              </a:xfrm>
            </p:grpSpPr>
            <p:grpSp>
              <p:nvGrpSpPr>
                <p:cNvPr id="631913" name="Group 105"/>
                <p:cNvGrpSpPr>
                  <a:grpSpLocks/>
                </p:cNvGrpSpPr>
                <p:nvPr/>
              </p:nvGrpSpPr>
              <p:grpSpPr bwMode="auto">
                <a:xfrm>
                  <a:off x="4851" y="2360"/>
                  <a:ext cx="435" cy="435"/>
                  <a:chOff x="4851" y="2360"/>
                  <a:chExt cx="435" cy="435"/>
                </a:xfrm>
              </p:grpSpPr>
              <p:sp>
                <p:nvSpPr>
                  <p:cNvPr id="631914" name="Freeform 106"/>
                  <p:cNvSpPr>
                    <a:spLocks/>
                  </p:cNvSpPr>
                  <p:nvPr/>
                </p:nvSpPr>
                <p:spPr bwMode="auto">
                  <a:xfrm>
                    <a:off x="4851" y="2360"/>
                    <a:ext cx="435" cy="435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476" y="0"/>
                      </a:cxn>
                      <a:cxn ang="0">
                        <a:pos x="523" y="8"/>
                      </a:cxn>
                      <a:cxn ang="0">
                        <a:pos x="565" y="21"/>
                      </a:cxn>
                      <a:cxn ang="0">
                        <a:pos x="570" y="88"/>
                      </a:cxn>
                      <a:cxn ang="0">
                        <a:pos x="609" y="110"/>
                      </a:cxn>
                      <a:cxn ang="0">
                        <a:pos x="654" y="137"/>
                      </a:cxn>
                      <a:cxn ang="0">
                        <a:pos x="696" y="171"/>
                      </a:cxn>
                      <a:cxn ang="0">
                        <a:pos x="767" y="146"/>
                      </a:cxn>
                      <a:cxn ang="0">
                        <a:pos x="791" y="177"/>
                      </a:cxn>
                      <a:cxn ang="0">
                        <a:pos x="814" y="213"/>
                      </a:cxn>
                      <a:cxn ang="0">
                        <a:pos x="834" y="251"/>
                      </a:cxn>
                      <a:cxn ang="0">
                        <a:pos x="786" y="312"/>
                      </a:cxn>
                      <a:cxn ang="0">
                        <a:pos x="805" y="370"/>
                      </a:cxn>
                      <a:cxn ang="0">
                        <a:pos x="811" y="415"/>
                      </a:cxn>
                      <a:cxn ang="0">
                        <a:pos x="809" y="473"/>
                      </a:cxn>
                      <a:cxn ang="0">
                        <a:pos x="870" y="502"/>
                      </a:cxn>
                      <a:cxn ang="0">
                        <a:pos x="863" y="547"/>
                      </a:cxn>
                      <a:cxn ang="0">
                        <a:pos x="852" y="589"/>
                      </a:cxn>
                      <a:cxn ang="0">
                        <a:pos x="830" y="638"/>
                      </a:cxn>
                      <a:cxn ang="0">
                        <a:pos x="762" y="632"/>
                      </a:cxn>
                      <a:cxn ang="0">
                        <a:pos x="729" y="676"/>
                      </a:cxn>
                      <a:cxn ang="0">
                        <a:pos x="693" y="713"/>
                      </a:cxn>
                      <a:cxn ang="0">
                        <a:pos x="646" y="746"/>
                      </a:cxn>
                      <a:cxn ang="0">
                        <a:pos x="659" y="818"/>
                      </a:cxn>
                      <a:cxn ang="0">
                        <a:pos x="617" y="840"/>
                      </a:cxn>
                      <a:cxn ang="0">
                        <a:pos x="570" y="856"/>
                      </a:cxn>
                      <a:cxn ang="0">
                        <a:pos x="510" y="869"/>
                      </a:cxn>
                      <a:cxn ang="0">
                        <a:pos x="477" y="814"/>
                      </a:cxn>
                      <a:cxn ang="0">
                        <a:pos x="414" y="817"/>
                      </a:cxn>
                      <a:cxn ang="0">
                        <a:pos x="363" y="807"/>
                      </a:cxn>
                      <a:cxn ang="0">
                        <a:pos x="311" y="793"/>
                      </a:cxn>
                      <a:cxn ang="0">
                        <a:pos x="255" y="839"/>
                      </a:cxn>
                      <a:cxn ang="0">
                        <a:pos x="214" y="817"/>
                      </a:cxn>
                      <a:cxn ang="0">
                        <a:pos x="175" y="792"/>
                      </a:cxn>
                      <a:cxn ang="0">
                        <a:pos x="145" y="768"/>
                      </a:cxn>
                      <a:cxn ang="0">
                        <a:pos x="169" y="699"/>
                      </a:cxn>
                      <a:cxn ang="0">
                        <a:pos x="136" y="655"/>
                      </a:cxn>
                      <a:cxn ang="0">
                        <a:pos x="105" y="605"/>
                      </a:cxn>
                      <a:cxn ang="0">
                        <a:pos x="84" y="553"/>
                      </a:cxn>
                      <a:cxn ang="0">
                        <a:pos x="9" y="547"/>
                      </a:cxn>
                      <a:cxn ang="0">
                        <a:pos x="1" y="500"/>
                      </a:cxn>
                      <a:cxn ang="0">
                        <a:pos x="0" y="464"/>
                      </a:cxn>
                      <a:cxn ang="0">
                        <a:pos x="0" y="420"/>
                      </a:cxn>
                      <a:cxn ang="0">
                        <a:pos x="70" y="398"/>
                      </a:cxn>
                      <a:cxn ang="0">
                        <a:pos x="84" y="337"/>
                      </a:cxn>
                      <a:cxn ang="0">
                        <a:pos x="98" y="290"/>
                      </a:cxn>
                      <a:cxn ang="0">
                        <a:pos x="123" y="238"/>
                      </a:cxn>
                      <a:cxn ang="0">
                        <a:pos x="87" y="171"/>
                      </a:cxn>
                      <a:cxn ang="0">
                        <a:pos x="109" y="143"/>
                      </a:cxn>
                      <a:cxn ang="0">
                        <a:pos x="141" y="113"/>
                      </a:cxn>
                      <a:cxn ang="0">
                        <a:pos x="175" y="85"/>
                      </a:cxn>
                      <a:cxn ang="0">
                        <a:pos x="255" y="115"/>
                      </a:cxn>
                      <a:cxn ang="0">
                        <a:pos x="298" y="94"/>
                      </a:cxn>
                      <a:cxn ang="0">
                        <a:pos x="341" y="80"/>
                      </a:cxn>
                      <a:cxn ang="0">
                        <a:pos x="400" y="66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70" h="869">
                        <a:moveTo>
                          <a:pt x="428" y="0"/>
                        </a:moveTo>
                        <a:lnTo>
                          <a:pt x="476" y="0"/>
                        </a:lnTo>
                        <a:lnTo>
                          <a:pt x="523" y="8"/>
                        </a:lnTo>
                        <a:lnTo>
                          <a:pt x="565" y="21"/>
                        </a:lnTo>
                        <a:lnTo>
                          <a:pt x="570" y="88"/>
                        </a:lnTo>
                        <a:lnTo>
                          <a:pt x="609" y="110"/>
                        </a:lnTo>
                        <a:lnTo>
                          <a:pt x="654" y="137"/>
                        </a:lnTo>
                        <a:lnTo>
                          <a:pt x="696" y="171"/>
                        </a:lnTo>
                        <a:lnTo>
                          <a:pt x="767" y="146"/>
                        </a:lnTo>
                        <a:lnTo>
                          <a:pt x="791" y="177"/>
                        </a:lnTo>
                        <a:lnTo>
                          <a:pt x="814" y="213"/>
                        </a:lnTo>
                        <a:lnTo>
                          <a:pt x="834" y="251"/>
                        </a:lnTo>
                        <a:lnTo>
                          <a:pt x="786" y="312"/>
                        </a:lnTo>
                        <a:lnTo>
                          <a:pt x="805" y="370"/>
                        </a:lnTo>
                        <a:lnTo>
                          <a:pt x="811" y="415"/>
                        </a:lnTo>
                        <a:lnTo>
                          <a:pt x="809" y="473"/>
                        </a:lnTo>
                        <a:lnTo>
                          <a:pt x="870" y="502"/>
                        </a:lnTo>
                        <a:lnTo>
                          <a:pt x="863" y="547"/>
                        </a:lnTo>
                        <a:lnTo>
                          <a:pt x="852" y="589"/>
                        </a:lnTo>
                        <a:lnTo>
                          <a:pt x="830" y="638"/>
                        </a:lnTo>
                        <a:lnTo>
                          <a:pt x="762" y="632"/>
                        </a:lnTo>
                        <a:lnTo>
                          <a:pt x="729" y="676"/>
                        </a:lnTo>
                        <a:lnTo>
                          <a:pt x="693" y="713"/>
                        </a:lnTo>
                        <a:lnTo>
                          <a:pt x="646" y="746"/>
                        </a:lnTo>
                        <a:lnTo>
                          <a:pt x="659" y="818"/>
                        </a:lnTo>
                        <a:lnTo>
                          <a:pt x="617" y="840"/>
                        </a:lnTo>
                        <a:lnTo>
                          <a:pt x="570" y="856"/>
                        </a:lnTo>
                        <a:lnTo>
                          <a:pt x="510" y="869"/>
                        </a:lnTo>
                        <a:lnTo>
                          <a:pt x="477" y="814"/>
                        </a:lnTo>
                        <a:lnTo>
                          <a:pt x="414" y="817"/>
                        </a:lnTo>
                        <a:lnTo>
                          <a:pt x="363" y="807"/>
                        </a:lnTo>
                        <a:lnTo>
                          <a:pt x="311" y="793"/>
                        </a:lnTo>
                        <a:lnTo>
                          <a:pt x="255" y="839"/>
                        </a:lnTo>
                        <a:lnTo>
                          <a:pt x="214" y="817"/>
                        </a:lnTo>
                        <a:lnTo>
                          <a:pt x="175" y="792"/>
                        </a:lnTo>
                        <a:lnTo>
                          <a:pt x="145" y="768"/>
                        </a:lnTo>
                        <a:lnTo>
                          <a:pt x="169" y="699"/>
                        </a:lnTo>
                        <a:lnTo>
                          <a:pt x="136" y="655"/>
                        </a:lnTo>
                        <a:lnTo>
                          <a:pt x="105" y="605"/>
                        </a:lnTo>
                        <a:lnTo>
                          <a:pt x="84" y="553"/>
                        </a:lnTo>
                        <a:lnTo>
                          <a:pt x="9" y="547"/>
                        </a:lnTo>
                        <a:lnTo>
                          <a:pt x="1" y="500"/>
                        </a:lnTo>
                        <a:lnTo>
                          <a:pt x="0" y="464"/>
                        </a:lnTo>
                        <a:lnTo>
                          <a:pt x="0" y="420"/>
                        </a:lnTo>
                        <a:lnTo>
                          <a:pt x="70" y="398"/>
                        </a:lnTo>
                        <a:lnTo>
                          <a:pt x="84" y="337"/>
                        </a:lnTo>
                        <a:lnTo>
                          <a:pt x="98" y="290"/>
                        </a:lnTo>
                        <a:lnTo>
                          <a:pt x="123" y="238"/>
                        </a:lnTo>
                        <a:lnTo>
                          <a:pt x="87" y="171"/>
                        </a:lnTo>
                        <a:lnTo>
                          <a:pt x="109" y="143"/>
                        </a:lnTo>
                        <a:lnTo>
                          <a:pt x="141" y="113"/>
                        </a:lnTo>
                        <a:lnTo>
                          <a:pt x="175" y="85"/>
                        </a:lnTo>
                        <a:lnTo>
                          <a:pt x="255" y="115"/>
                        </a:lnTo>
                        <a:lnTo>
                          <a:pt x="298" y="94"/>
                        </a:lnTo>
                        <a:lnTo>
                          <a:pt x="341" y="80"/>
                        </a:lnTo>
                        <a:lnTo>
                          <a:pt x="400" y="66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191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495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1916" name="Group 108"/>
                <p:cNvGrpSpPr>
                  <a:grpSpLocks/>
                </p:cNvGrpSpPr>
                <p:nvPr/>
              </p:nvGrpSpPr>
              <p:grpSpPr bwMode="auto">
                <a:xfrm>
                  <a:off x="4457" y="2501"/>
                  <a:ext cx="435" cy="434"/>
                  <a:chOff x="4457" y="2501"/>
                  <a:chExt cx="435" cy="434"/>
                </a:xfrm>
              </p:grpSpPr>
              <p:sp>
                <p:nvSpPr>
                  <p:cNvPr id="631917" name="Freeform 109"/>
                  <p:cNvSpPr>
                    <a:spLocks/>
                  </p:cNvSpPr>
                  <p:nvPr/>
                </p:nvSpPr>
                <p:spPr bwMode="auto">
                  <a:xfrm>
                    <a:off x="4457" y="2501"/>
                    <a:ext cx="435" cy="434"/>
                  </a:xfrm>
                  <a:custGeom>
                    <a:avLst/>
                    <a:gdLst/>
                    <a:ahLst/>
                    <a:cxnLst>
                      <a:cxn ang="0">
                        <a:pos x="443" y="867"/>
                      </a:cxn>
                      <a:cxn ang="0">
                        <a:pos x="396" y="867"/>
                      </a:cxn>
                      <a:cxn ang="0">
                        <a:pos x="349" y="860"/>
                      </a:cxn>
                      <a:cxn ang="0">
                        <a:pos x="307" y="847"/>
                      </a:cxn>
                      <a:cxn ang="0">
                        <a:pos x="302" y="780"/>
                      </a:cxn>
                      <a:cxn ang="0">
                        <a:pos x="263" y="758"/>
                      </a:cxn>
                      <a:cxn ang="0">
                        <a:pos x="217" y="731"/>
                      </a:cxn>
                      <a:cxn ang="0">
                        <a:pos x="175" y="698"/>
                      </a:cxn>
                      <a:cxn ang="0">
                        <a:pos x="104" y="722"/>
                      </a:cxn>
                      <a:cxn ang="0">
                        <a:pos x="81" y="692"/>
                      </a:cxn>
                      <a:cxn ang="0">
                        <a:pos x="56" y="656"/>
                      </a:cxn>
                      <a:cxn ang="0">
                        <a:pos x="36" y="618"/>
                      </a:cxn>
                      <a:cxn ang="0">
                        <a:pos x="86" y="557"/>
                      </a:cxn>
                      <a:cxn ang="0">
                        <a:pos x="66" y="499"/>
                      </a:cxn>
                      <a:cxn ang="0">
                        <a:pos x="60" y="453"/>
                      </a:cxn>
                      <a:cxn ang="0">
                        <a:pos x="61" y="395"/>
                      </a:cxn>
                      <a:cxn ang="0">
                        <a:pos x="0" y="367"/>
                      </a:cxn>
                      <a:cxn ang="0">
                        <a:pos x="8" y="322"/>
                      </a:cxn>
                      <a:cxn ang="0">
                        <a:pos x="19" y="279"/>
                      </a:cxn>
                      <a:cxn ang="0">
                        <a:pos x="41" y="231"/>
                      </a:cxn>
                      <a:cxn ang="0">
                        <a:pos x="109" y="237"/>
                      </a:cxn>
                      <a:cxn ang="0">
                        <a:pos x="142" y="193"/>
                      </a:cxn>
                      <a:cxn ang="0">
                        <a:pos x="178" y="155"/>
                      </a:cxn>
                      <a:cxn ang="0">
                        <a:pos x="225" y="122"/>
                      </a:cxn>
                      <a:cxn ang="0">
                        <a:pos x="213" y="50"/>
                      </a:cxn>
                      <a:cxn ang="0">
                        <a:pos x="255" y="28"/>
                      </a:cxn>
                      <a:cxn ang="0">
                        <a:pos x="302" y="13"/>
                      </a:cxn>
                      <a:cxn ang="0">
                        <a:pos x="361" y="0"/>
                      </a:cxn>
                      <a:cxn ang="0">
                        <a:pos x="394" y="55"/>
                      </a:cxn>
                      <a:cxn ang="0">
                        <a:pos x="457" y="52"/>
                      </a:cxn>
                      <a:cxn ang="0">
                        <a:pos x="509" y="61"/>
                      </a:cxn>
                      <a:cxn ang="0">
                        <a:pos x="560" y="75"/>
                      </a:cxn>
                      <a:cxn ang="0">
                        <a:pos x="617" y="30"/>
                      </a:cxn>
                      <a:cxn ang="0">
                        <a:pos x="658" y="52"/>
                      </a:cxn>
                      <a:cxn ang="0">
                        <a:pos x="695" y="77"/>
                      </a:cxn>
                      <a:cxn ang="0">
                        <a:pos x="725" y="100"/>
                      </a:cxn>
                      <a:cxn ang="0">
                        <a:pos x="701" y="169"/>
                      </a:cxn>
                      <a:cxn ang="0">
                        <a:pos x="734" y="213"/>
                      </a:cxn>
                      <a:cxn ang="0">
                        <a:pos x="766" y="264"/>
                      </a:cxn>
                      <a:cxn ang="0">
                        <a:pos x="786" y="315"/>
                      </a:cxn>
                      <a:cxn ang="0">
                        <a:pos x="861" y="322"/>
                      </a:cxn>
                      <a:cxn ang="0">
                        <a:pos x="869" y="369"/>
                      </a:cxn>
                      <a:cxn ang="0">
                        <a:pos x="871" y="405"/>
                      </a:cxn>
                      <a:cxn ang="0">
                        <a:pos x="871" y="449"/>
                      </a:cxn>
                      <a:cxn ang="0">
                        <a:pos x="800" y="471"/>
                      </a:cxn>
                      <a:cxn ang="0">
                        <a:pos x="786" y="532"/>
                      </a:cxn>
                      <a:cxn ang="0">
                        <a:pos x="772" y="579"/>
                      </a:cxn>
                      <a:cxn ang="0">
                        <a:pos x="747" y="631"/>
                      </a:cxn>
                      <a:cxn ang="0">
                        <a:pos x="783" y="698"/>
                      </a:cxn>
                      <a:cxn ang="0">
                        <a:pos x="761" y="725"/>
                      </a:cxn>
                      <a:cxn ang="0">
                        <a:pos x="730" y="754"/>
                      </a:cxn>
                      <a:cxn ang="0">
                        <a:pos x="695" y="783"/>
                      </a:cxn>
                      <a:cxn ang="0">
                        <a:pos x="617" y="753"/>
                      </a:cxn>
                      <a:cxn ang="0">
                        <a:pos x="573" y="773"/>
                      </a:cxn>
                      <a:cxn ang="0">
                        <a:pos x="531" y="787"/>
                      </a:cxn>
                      <a:cxn ang="0">
                        <a:pos x="471" y="802"/>
                      </a:cxn>
                      <a:cxn ang="0">
                        <a:pos x="443" y="867"/>
                      </a:cxn>
                    </a:cxnLst>
                    <a:rect l="0" t="0" r="r" b="b"/>
                    <a:pathLst>
                      <a:path w="871" h="867">
                        <a:moveTo>
                          <a:pt x="443" y="867"/>
                        </a:moveTo>
                        <a:lnTo>
                          <a:pt x="396" y="867"/>
                        </a:lnTo>
                        <a:lnTo>
                          <a:pt x="349" y="860"/>
                        </a:lnTo>
                        <a:lnTo>
                          <a:pt x="307" y="847"/>
                        </a:lnTo>
                        <a:lnTo>
                          <a:pt x="302" y="780"/>
                        </a:lnTo>
                        <a:lnTo>
                          <a:pt x="263" y="758"/>
                        </a:lnTo>
                        <a:lnTo>
                          <a:pt x="217" y="731"/>
                        </a:lnTo>
                        <a:lnTo>
                          <a:pt x="175" y="698"/>
                        </a:lnTo>
                        <a:lnTo>
                          <a:pt x="104" y="722"/>
                        </a:lnTo>
                        <a:lnTo>
                          <a:pt x="81" y="692"/>
                        </a:lnTo>
                        <a:lnTo>
                          <a:pt x="56" y="656"/>
                        </a:lnTo>
                        <a:lnTo>
                          <a:pt x="36" y="618"/>
                        </a:lnTo>
                        <a:lnTo>
                          <a:pt x="86" y="557"/>
                        </a:lnTo>
                        <a:lnTo>
                          <a:pt x="66" y="499"/>
                        </a:lnTo>
                        <a:lnTo>
                          <a:pt x="60" y="453"/>
                        </a:lnTo>
                        <a:lnTo>
                          <a:pt x="61" y="395"/>
                        </a:lnTo>
                        <a:lnTo>
                          <a:pt x="0" y="367"/>
                        </a:lnTo>
                        <a:lnTo>
                          <a:pt x="8" y="322"/>
                        </a:lnTo>
                        <a:lnTo>
                          <a:pt x="19" y="279"/>
                        </a:lnTo>
                        <a:lnTo>
                          <a:pt x="41" y="231"/>
                        </a:lnTo>
                        <a:lnTo>
                          <a:pt x="109" y="237"/>
                        </a:lnTo>
                        <a:lnTo>
                          <a:pt x="142" y="193"/>
                        </a:lnTo>
                        <a:lnTo>
                          <a:pt x="178" y="155"/>
                        </a:lnTo>
                        <a:lnTo>
                          <a:pt x="225" y="122"/>
                        </a:lnTo>
                        <a:lnTo>
                          <a:pt x="213" y="50"/>
                        </a:lnTo>
                        <a:lnTo>
                          <a:pt x="255" y="28"/>
                        </a:lnTo>
                        <a:lnTo>
                          <a:pt x="302" y="13"/>
                        </a:lnTo>
                        <a:lnTo>
                          <a:pt x="361" y="0"/>
                        </a:lnTo>
                        <a:lnTo>
                          <a:pt x="394" y="55"/>
                        </a:lnTo>
                        <a:lnTo>
                          <a:pt x="457" y="52"/>
                        </a:lnTo>
                        <a:lnTo>
                          <a:pt x="509" y="61"/>
                        </a:lnTo>
                        <a:lnTo>
                          <a:pt x="560" y="75"/>
                        </a:lnTo>
                        <a:lnTo>
                          <a:pt x="617" y="30"/>
                        </a:lnTo>
                        <a:lnTo>
                          <a:pt x="658" y="52"/>
                        </a:lnTo>
                        <a:lnTo>
                          <a:pt x="695" y="77"/>
                        </a:lnTo>
                        <a:lnTo>
                          <a:pt x="725" y="100"/>
                        </a:lnTo>
                        <a:lnTo>
                          <a:pt x="701" y="169"/>
                        </a:lnTo>
                        <a:lnTo>
                          <a:pt x="734" y="213"/>
                        </a:lnTo>
                        <a:lnTo>
                          <a:pt x="766" y="264"/>
                        </a:lnTo>
                        <a:lnTo>
                          <a:pt x="786" y="315"/>
                        </a:lnTo>
                        <a:lnTo>
                          <a:pt x="861" y="322"/>
                        </a:lnTo>
                        <a:lnTo>
                          <a:pt x="869" y="369"/>
                        </a:lnTo>
                        <a:lnTo>
                          <a:pt x="871" y="405"/>
                        </a:lnTo>
                        <a:lnTo>
                          <a:pt x="871" y="449"/>
                        </a:lnTo>
                        <a:lnTo>
                          <a:pt x="800" y="471"/>
                        </a:lnTo>
                        <a:lnTo>
                          <a:pt x="786" y="532"/>
                        </a:lnTo>
                        <a:lnTo>
                          <a:pt x="772" y="579"/>
                        </a:lnTo>
                        <a:lnTo>
                          <a:pt x="747" y="631"/>
                        </a:lnTo>
                        <a:lnTo>
                          <a:pt x="783" y="698"/>
                        </a:lnTo>
                        <a:lnTo>
                          <a:pt x="761" y="725"/>
                        </a:lnTo>
                        <a:lnTo>
                          <a:pt x="730" y="754"/>
                        </a:lnTo>
                        <a:lnTo>
                          <a:pt x="695" y="783"/>
                        </a:lnTo>
                        <a:lnTo>
                          <a:pt x="617" y="753"/>
                        </a:lnTo>
                        <a:lnTo>
                          <a:pt x="573" y="773"/>
                        </a:lnTo>
                        <a:lnTo>
                          <a:pt x="531" y="787"/>
                        </a:lnTo>
                        <a:lnTo>
                          <a:pt x="471" y="802"/>
                        </a:lnTo>
                        <a:lnTo>
                          <a:pt x="443" y="867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1918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637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31919" name="Freeform 111"/>
              <p:cNvSpPr>
                <a:spLocks/>
              </p:cNvSpPr>
              <p:nvPr/>
            </p:nvSpPr>
            <p:spPr bwMode="auto">
              <a:xfrm>
                <a:off x="1622" y="2501"/>
                <a:ext cx="165" cy="27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22" y="9"/>
                  </a:cxn>
                  <a:cxn ang="0">
                    <a:pos x="6" y="76"/>
                  </a:cxn>
                  <a:cxn ang="0">
                    <a:pos x="0" y="114"/>
                  </a:cxn>
                  <a:cxn ang="0">
                    <a:pos x="66" y="174"/>
                  </a:cxn>
                  <a:cxn ang="0">
                    <a:pos x="32" y="232"/>
                  </a:cxn>
                  <a:cxn ang="0">
                    <a:pos x="69" y="270"/>
                  </a:cxn>
                  <a:cxn ang="0">
                    <a:pos x="92" y="214"/>
                  </a:cxn>
                  <a:cxn ang="0">
                    <a:pos x="143" y="210"/>
                  </a:cxn>
                  <a:cxn ang="0">
                    <a:pos x="134" y="159"/>
                  </a:cxn>
                  <a:cxn ang="0">
                    <a:pos x="86" y="111"/>
                  </a:cxn>
                  <a:cxn ang="0">
                    <a:pos x="129" y="67"/>
                  </a:cxn>
                  <a:cxn ang="0">
                    <a:pos x="161" y="48"/>
                  </a:cxn>
                  <a:cxn ang="0">
                    <a:pos x="165" y="0"/>
                  </a:cxn>
                </a:cxnLst>
                <a:rect l="0" t="0" r="r" b="b"/>
                <a:pathLst>
                  <a:path w="165" h="270">
                    <a:moveTo>
                      <a:pt x="165" y="0"/>
                    </a:moveTo>
                    <a:lnTo>
                      <a:pt x="122" y="9"/>
                    </a:lnTo>
                    <a:lnTo>
                      <a:pt x="6" y="76"/>
                    </a:lnTo>
                    <a:lnTo>
                      <a:pt x="0" y="114"/>
                    </a:lnTo>
                    <a:lnTo>
                      <a:pt x="66" y="174"/>
                    </a:lnTo>
                    <a:lnTo>
                      <a:pt x="32" y="232"/>
                    </a:lnTo>
                    <a:lnTo>
                      <a:pt x="69" y="270"/>
                    </a:lnTo>
                    <a:lnTo>
                      <a:pt x="92" y="214"/>
                    </a:lnTo>
                    <a:lnTo>
                      <a:pt x="143" y="210"/>
                    </a:lnTo>
                    <a:lnTo>
                      <a:pt x="134" y="159"/>
                    </a:lnTo>
                    <a:lnTo>
                      <a:pt x="86" y="111"/>
                    </a:lnTo>
                    <a:lnTo>
                      <a:pt x="129" y="67"/>
                    </a:lnTo>
                    <a:lnTo>
                      <a:pt x="161" y="4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20" name="Freeform 112"/>
              <p:cNvSpPr>
                <a:spLocks/>
              </p:cNvSpPr>
              <p:nvPr/>
            </p:nvSpPr>
            <p:spPr bwMode="auto">
              <a:xfrm>
                <a:off x="1596" y="2572"/>
                <a:ext cx="133" cy="93"/>
              </a:xfrm>
              <a:custGeom>
                <a:avLst/>
                <a:gdLst/>
                <a:ahLst/>
                <a:cxnLst>
                  <a:cxn ang="0">
                    <a:pos x="130" y="91"/>
                  </a:cxn>
                  <a:cxn ang="0">
                    <a:pos x="78" y="88"/>
                  </a:cxn>
                  <a:cxn ang="0">
                    <a:pos x="61" y="92"/>
                  </a:cxn>
                  <a:cxn ang="0">
                    <a:pos x="5" y="93"/>
                  </a:cxn>
                  <a:cxn ang="0">
                    <a:pos x="0" y="82"/>
                  </a:cxn>
                  <a:cxn ang="0">
                    <a:pos x="31" y="58"/>
                  </a:cxn>
                  <a:cxn ang="0">
                    <a:pos x="38" y="41"/>
                  </a:cxn>
                  <a:cxn ang="0">
                    <a:pos x="34" y="23"/>
                  </a:cxn>
                  <a:cxn ang="0">
                    <a:pos x="26" y="10"/>
                  </a:cxn>
                  <a:cxn ang="0">
                    <a:pos x="27" y="0"/>
                  </a:cxn>
                  <a:cxn ang="0">
                    <a:pos x="43" y="5"/>
                  </a:cxn>
                  <a:cxn ang="0">
                    <a:pos x="53" y="20"/>
                  </a:cxn>
                  <a:cxn ang="0">
                    <a:pos x="57" y="37"/>
                  </a:cxn>
                  <a:cxn ang="0">
                    <a:pos x="45" y="56"/>
                  </a:cxn>
                  <a:cxn ang="0">
                    <a:pos x="35" y="73"/>
                  </a:cxn>
                  <a:cxn ang="0">
                    <a:pos x="40" y="84"/>
                  </a:cxn>
                  <a:cxn ang="0">
                    <a:pos x="74" y="73"/>
                  </a:cxn>
                  <a:cxn ang="0">
                    <a:pos x="105" y="75"/>
                  </a:cxn>
                  <a:cxn ang="0">
                    <a:pos x="133" y="80"/>
                  </a:cxn>
                  <a:cxn ang="0">
                    <a:pos x="130" y="91"/>
                  </a:cxn>
                </a:cxnLst>
                <a:rect l="0" t="0" r="r" b="b"/>
                <a:pathLst>
                  <a:path w="133" h="93">
                    <a:moveTo>
                      <a:pt x="130" y="91"/>
                    </a:moveTo>
                    <a:lnTo>
                      <a:pt x="78" y="88"/>
                    </a:lnTo>
                    <a:lnTo>
                      <a:pt x="61" y="92"/>
                    </a:lnTo>
                    <a:lnTo>
                      <a:pt x="5" y="93"/>
                    </a:lnTo>
                    <a:lnTo>
                      <a:pt x="0" y="82"/>
                    </a:lnTo>
                    <a:lnTo>
                      <a:pt x="31" y="58"/>
                    </a:lnTo>
                    <a:lnTo>
                      <a:pt x="38" y="41"/>
                    </a:lnTo>
                    <a:lnTo>
                      <a:pt x="34" y="23"/>
                    </a:lnTo>
                    <a:lnTo>
                      <a:pt x="26" y="10"/>
                    </a:lnTo>
                    <a:lnTo>
                      <a:pt x="27" y="0"/>
                    </a:lnTo>
                    <a:lnTo>
                      <a:pt x="43" y="5"/>
                    </a:lnTo>
                    <a:lnTo>
                      <a:pt x="53" y="20"/>
                    </a:lnTo>
                    <a:lnTo>
                      <a:pt x="57" y="37"/>
                    </a:lnTo>
                    <a:lnTo>
                      <a:pt x="45" y="56"/>
                    </a:lnTo>
                    <a:lnTo>
                      <a:pt x="35" y="73"/>
                    </a:lnTo>
                    <a:lnTo>
                      <a:pt x="40" y="84"/>
                    </a:lnTo>
                    <a:lnTo>
                      <a:pt x="74" y="73"/>
                    </a:lnTo>
                    <a:lnTo>
                      <a:pt x="105" y="75"/>
                    </a:lnTo>
                    <a:lnTo>
                      <a:pt x="133" y="80"/>
                    </a:lnTo>
                    <a:lnTo>
                      <a:pt x="130" y="9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1921" name="Freeform 113"/>
              <p:cNvSpPr>
                <a:spLocks/>
              </p:cNvSpPr>
              <p:nvPr/>
            </p:nvSpPr>
            <p:spPr bwMode="auto">
              <a:xfrm>
                <a:off x="1717" y="2516"/>
                <a:ext cx="88" cy="15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5" y="9"/>
                  </a:cxn>
                  <a:cxn ang="0">
                    <a:pos x="44" y="44"/>
                  </a:cxn>
                  <a:cxn ang="0">
                    <a:pos x="41" y="64"/>
                  </a:cxn>
                  <a:cxn ang="0">
                    <a:pos x="41" y="78"/>
                  </a:cxn>
                  <a:cxn ang="0">
                    <a:pos x="19" y="105"/>
                  </a:cxn>
                  <a:cxn ang="0">
                    <a:pos x="0" y="138"/>
                  </a:cxn>
                  <a:cxn ang="0">
                    <a:pos x="7" y="151"/>
                  </a:cxn>
                  <a:cxn ang="0">
                    <a:pos x="19" y="142"/>
                  </a:cxn>
                  <a:cxn ang="0">
                    <a:pos x="20" y="130"/>
                  </a:cxn>
                  <a:cxn ang="0">
                    <a:pos x="50" y="83"/>
                  </a:cxn>
                  <a:cxn ang="0">
                    <a:pos x="67" y="58"/>
                  </a:cxn>
                  <a:cxn ang="0">
                    <a:pos x="86" y="28"/>
                  </a:cxn>
                  <a:cxn ang="0">
                    <a:pos x="88" y="14"/>
                  </a:cxn>
                  <a:cxn ang="0">
                    <a:pos x="80" y="0"/>
                  </a:cxn>
                </a:cxnLst>
                <a:rect l="0" t="0" r="r" b="b"/>
                <a:pathLst>
                  <a:path w="88" h="151">
                    <a:moveTo>
                      <a:pt x="80" y="0"/>
                    </a:moveTo>
                    <a:lnTo>
                      <a:pt x="65" y="9"/>
                    </a:lnTo>
                    <a:lnTo>
                      <a:pt x="44" y="44"/>
                    </a:lnTo>
                    <a:lnTo>
                      <a:pt x="41" y="64"/>
                    </a:lnTo>
                    <a:lnTo>
                      <a:pt x="41" y="78"/>
                    </a:lnTo>
                    <a:lnTo>
                      <a:pt x="19" y="105"/>
                    </a:lnTo>
                    <a:lnTo>
                      <a:pt x="0" y="138"/>
                    </a:lnTo>
                    <a:lnTo>
                      <a:pt x="7" y="151"/>
                    </a:lnTo>
                    <a:lnTo>
                      <a:pt x="19" y="142"/>
                    </a:lnTo>
                    <a:lnTo>
                      <a:pt x="20" y="130"/>
                    </a:lnTo>
                    <a:lnTo>
                      <a:pt x="50" y="83"/>
                    </a:lnTo>
                    <a:lnTo>
                      <a:pt x="67" y="58"/>
                    </a:lnTo>
                    <a:lnTo>
                      <a:pt x="86" y="28"/>
                    </a:lnTo>
                    <a:lnTo>
                      <a:pt x="88" y="1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1922" name="Group 114"/>
            <p:cNvGrpSpPr>
              <a:grpSpLocks/>
            </p:cNvGrpSpPr>
            <p:nvPr/>
          </p:nvGrpSpPr>
          <p:grpSpPr bwMode="auto">
            <a:xfrm>
              <a:off x="3608" y="1920"/>
              <a:ext cx="244" cy="288"/>
              <a:chOff x="1856" y="1426"/>
              <a:chExt cx="357" cy="421"/>
            </a:xfrm>
          </p:grpSpPr>
          <p:grpSp>
            <p:nvGrpSpPr>
              <p:cNvPr id="631923" name="Group 115"/>
              <p:cNvGrpSpPr>
                <a:grpSpLocks/>
              </p:cNvGrpSpPr>
              <p:nvPr/>
            </p:nvGrpSpPr>
            <p:grpSpPr bwMode="auto">
              <a:xfrm>
                <a:off x="1856" y="1617"/>
                <a:ext cx="357" cy="230"/>
                <a:chOff x="1680" y="1584"/>
                <a:chExt cx="672" cy="432"/>
              </a:xfrm>
            </p:grpSpPr>
            <p:sp>
              <p:nvSpPr>
                <p:cNvPr id="631924" name="AutoShape 116"/>
                <p:cNvSpPr>
                  <a:spLocks noChangeArrowheads="1"/>
                </p:cNvSpPr>
                <p:nvPr/>
              </p:nvSpPr>
              <p:spPr bwMode="auto">
                <a:xfrm flipH="1">
                  <a:off x="1680" y="1584"/>
                  <a:ext cx="672" cy="432"/>
                </a:xfrm>
                <a:prstGeom prst="cube">
                  <a:avLst>
                    <a:gd name="adj" fmla="val 41667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1925" name="AutoShape 117"/>
                <p:cNvSpPr>
                  <a:spLocks noChangeArrowheads="1"/>
                </p:cNvSpPr>
                <p:nvPr/>
              </p:nvSpPr>
              <p:spPr bwMode="auto">
                <a:xfrm flipH="1">
                  <a:off x="1920" y="1872"/>
                  <a:ext cx="384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1926" name="AutoShape 118"/>
                <p:cNvSpPr>
                  <a:spLocks noChangeArrowheads="1"/>
                </p:cNvSpPr>
                <p:nvPr/>
              </p:nvSpPr>
              <p:spPr bwMode="auto">
                <a:xfrm flipH="1">
                  <a:off x="1776" y="1632"/>
                  <a:ext cx="432" cy="48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927" name="Group 119"/>
              <p:cNvGrpSpPr>
                <a:grpSpLocks/>
              </p:cNvGrpSpPr>
              <p:nvPr/>
            </p:nvGrpSpPr>
            <p:grpSpPr bwMode="auto">
              <a:xfrm>
                <a:off x="1886" y="1426"/>
                <a:ext cx="230" cy="230"/>
                <a:chOff x="1935" y="1893"/>
                <a:chExt cx="432" cy="432"/>
              </a:xfrm>
            </p:grpSpPr>
            <p:sp>
              <p:nvSpPr>
                <p:cNvPr id="631928" name="AutoShape 120"/>
                <p:cNvSpPr>
                  <a:spLocks noChangeArrowheads="1"/>
                </p:cNvSpPr>
                <p:nvPr/>
              </p:nvSpPr>
              <p:spPr bwMode="auto">
                <a:xfrm flipH="1">
                  <a:off x="1935" y="1893"/>
                  <a:ext cx="432" cy="432"/>
                </a:xfrm>
                <a:prstGeom prst="parallelogram">
                  <a:avLst>
                    <a:gd name="adj" fmla="val 1921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1929" name="Freeform 121" descr="Horizontal hell"/>
                <p:cNvSpPr>
                  <a:spLocks/>
                </p:cNvSpPr>
                <p:nvPr/>
              </p:nvSpPr>
              <p:spPr bwMode="auto">
                <a:xfrm>
                  <a:off x="1998" y="1937"/>
                  <a:ext cx="330" cy="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3" y="0"/>
                    </a:cxn>
                    <a:cxn ang="0">
                      <a:pos x="261" y="36"/>
                    </a:cxn>
                    <a:cxn ang="0">
                      <a:pos x="228" y="87"/>
                    </a:cxn>
                    <a:cxn ang="0">
                      <a:pos x="281" y="111"/>
                    </a:cxn>
                    <a:cxn ang="0">
                      <a:pos x="245" y="141"/>
                    </a:cxn>
                    <a:cxn ang="0">
                      <a:pos x="287" y="153"/>
                    </a:cxn>
                    <a:cxn ang="0">
                      <a:pos x="276" y="174"/>
                    </a:cxn>
                    <a:cxn ang="0">
                      <a:pos x="299" y="199"/>
                    </a:cxn>
                    <a:cxn ang="0">
                      <a:pos x="248" y="232"/>
                    </a:cxn>
                    <a:cxn ang="0">
                      <a:pos x="309" y="252"/>
                    </a:cxn>
                    <a:cxn ang="0">
                      <a:pos x="279" y="282"/>
                    </a:cxn>
                    <a:cxn ang="0">
                      <a:pos x="329" y="288"/>
                    </a:cxn>
                    <a:cxn ang="0">
                      <a:pos x="318" y="307"/>
                    </a:cxn>
                    <a:cxn ang="0">
                      <a:pos x="330" y="336"/>
                    </a:cxn>
                    <a:cxn ang="0">
                      <a:pos x="44" y="337"/>
                    </a:cxn>
                    <a:cxn ang="0">
                      <a:pos x="86" y="291"/>
                    </a:cxn>
                    <a:cxn ang="0">
                      <a:pos x="36" y="268"/>
                    </a:cxn>
                    <a:cxn ang="0">
                      <a:pos x="54" y="232"/>
                    </a:cxn>
                    <a:cxn ang="0">
                      <a:pos x="32" y="199"/>
                    </a:cxn>
                    <a:cxn ang="0">
                      <a:pos x="65" y="157"/>
                    </a:cxn>
                    <a:cxn ang="0">
                      <a:pos x="23" y="130"/>
                    </a:cxn>
                    <a:cxn ang="0">
                      <a:pos x="23" y="90"/>
                    </a:cxn>
                    <a:cxn ang="0">
                      <a:pos x="62" y="69"/>
                    </a:cxn>
                    <a:cxn ang="0">
                      <a:pos x="3" y="61"/>
                    </a:cxn>
                    <a:cxn ang="0">
                      <a:pos x="18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0" h="337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61" y="36"/>
                      </a:lnTo>
                      <a:lnTo>
                        <a:pt x="228" y="87"/>
                      </a:lnTo>
                      <a:lnTo>
                        <a:pt x="281" y="111"/>
                      </a:lnTo>
                      <a:lnTo>
                        <a:pt x="245" y="141"/>
                      </a:lnTo>
                      <a:lnTo>
                        <a:pt x="287" y="153"/>
                      </a:lnTo>
                      <a:lnTo>
                        <a:pt x="276" y="174"/>
                      </a:lnTo>
                      <a:lnTo>
                        <a:pt x="299" y="199"/>
                      </a:lnTo>
                      <a:lnTo>
                        <a:pt x="248" y="232"/>
                      </a:lnTo>
                      <a:lnTo>
                        <a:pt x="309" y="252"/>
                      </a:lnTo>
                      <a:lnTo>
                        <a:pt x="279" y="282"/>
                      </a:lnTo>
                      <a:lnTo>
                        <a:pt x="329" y="288"/>
                      </a:lnTo>
                      <a:lnTo>
                        <a:pt x="318" y="307"/>
                      </a:lnTo>
                      <a:lnTo>
                        <a:pt x="330" y="336"/>
                      </a:lnTo>
                      <a:lnTo>
                        <a:pt x="44" y="337"/>
                      </a:lnTo>
                      <a:lnTo>
                        <a:pt x="86" y="291"/>
                      </a:lnTo>
                      <a:lnTo>
                        <a:pt x="36" y="268"/>
                      </a:lnTo>
                      <a:lnTo>
                        <a:pt x="54" y="232"/>
                      </a:lnTo>
                      <a:lnTo>
                        <a:pt x="32" y="199"/>
                      </a:lnTo>
                      <a:lnTo>
                        <a:pt x="65" y="157"/>
                      </a:lnTo>
                      <a:lnTo>
                        <a:pt x="23" y="130"/>
                      </a:lnTo>
                      <a:lnTo>
                        <a:pt x="23" y="90"/>
                      </a:lnTo>
                      <a:lnTo>
                        <a:pt x="62" y="69"/>
                      </a:lnTo>
                      <a:lnTo>
                        <a:pt x="3" y="61"/>
                      </a:lnTo>
                      <a:lnTo>
                        <a:pt x="1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6D5-5E36-48E0-A03D-E5B85173B09E}" type="slidenum">
              <a:rPr lang="en-US"/>
              <a:pPr/>
              <a:t>41</a:t>
            </a:fld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r>
              <a:rPr lang="en-US" sz="4000"/>
              <a:t>Messages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88313" cy="3276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400"/>
              <a:t>A message contains a number of elements of some particular datatype.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400"/>
              <a:t>MPI datatypes: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000"/>
              <a:t>Basic datatype.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000"/>
              <a:t>Derived datatypes	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400"/>
              <a:t>C types are different from Fortran types.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400"/>
              <a:t>Datatype handles are used to describe the type of the data in the memory.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514600" y="54102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2345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3276600" y="54102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654</a:t>
            </a:r>
          </a:p>
        </p:txBody>
      </p:sp>
      <p:sp>
        <p:nvSpPr>
          <p:cNvPr id="476166" name="Rectangle 6"/>
          <p:cNvSpPr>
            <a:spLocks noChangeArrowheads="1"/>
          </p:cNvSpPr>
          <p:nvPr/>
        </p:nvSpPr>
        <p:spPr bwMode="auto">
          <a:xfrm>
            <a:off x="4038600" y="54102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96574</a:t>
            </a:r>
          </a:p>
        </p:txBody>
      </p:sp>
      <p:sp>
        <p:nvSpPr>
          <p:cNvPr id="476167" name="Rectangle 7"/>
          <p:cNvSpPr>
            <a:spLocks noChangeArrowheads="1"/>
          </p:cNvSpPr>
          <p:nvPr/>
        </p:nvSpPr>
        <p:spPr bwMode="auto">
          <a:xfrm>
            <a:off x="4800600" y="54102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-12</a:t>
            </a:r>
          </a:p>
        </p:txBody>
      </p:sp>
      <p:sp>
        <p:nvSpPr>
          <p:cNvPr id="476168" name="Rectangle 8"/>
          <p:cNvSpPr>
            <a:spLocks noChangeArrowheads="1"/>
          </p:cNvSpPr>
          <p:nvPr/>
        </p:nvSpPr>
        <p:spPr bwMode="auto">
          <a:xfrm>
            <a:off x="5562600" y="54102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7676</a:t>
            </a:r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2590800" y="5029200"/>
            <a:ext cx="36607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Example: message with 5 integers</a:t>
            </a:r>
          </a:p>
        </p:txBody>
      </p:sp>
      <p:grpSp>
        <p:nvGrpSpPr>
          <p:cNvPr id="476170" name="Group 10"/>
          <p:cNvGrpSpPr>
            <a:grpSpLocks/>
          </p:cNvGrpSpPr>
          <p:nvPr/>
        </p:nvGrpSpPr>
        <p:grpSpPr bwMode="auto">
          <a:xfrm>
            <a:off x="3581400" y="3352800"/>
            <a:ext cx="1676400" cy="177800"/>
            <a:chOff x="1440" y="1104"/>
            <a:chExt cx="3840" cy="192"/>
          </a:xfrm>
        </p:grpSpPr>
        <p:sp>
          <p:nvSpPr>
            <p:cNvPr id="476171" name="Rectangle 11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2" name="Rectangle 12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3" name="Rectangle 13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4" name="Rectangle 14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5" name="Rectangle 15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6" name="Rectangle 16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7" name="Rectangle 17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8" name="Rectangle 18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79" name="Rectangle 19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476180" name="Rectangle 20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C0E8-5121-41BD-A058-AB9697195F5C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477256" name="Group 72"/>
          <p:cNvGraphicFramePr>
            <a:graphicFrameLocks noGrp="1"/>
          </p:cNvGraphicFramePr>
          <p:nvPr/>
        </p:nvGraphicFramePr>
        <p:xfrm>
          <a:off x="1676400" y="1219200"/>
          <a:ext cx="6096000" cy="515088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 Datatype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 datatype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MPI_CHAR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char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MPI_SHORT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short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MPI_INT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MPI_LONG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long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MPI_UNSIGNED_CHAR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char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MPI_UNSIGNED_SHORT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short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MPI_UNSIGNED_LONG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long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MPI_FLOAT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MPI_DOUBLE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MPI_LONG_DOUBLE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 double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MPI_BYTE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MPI_PACKED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8AEA-A10E-439C-87D7-6E10C670B36C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478282" name="Group 74"/>
          <p:cNvGraphicFramePr>
            <a:graphicFrameLocks noGrp="1"/>
          </p:cNvGraphicFramePr>
          <p:nvPr/>
        </p:nvGraphicFramePr>
        <p:xfrm>
          <a:off x="1447800" y="1600200"/>
          <a:ext cx="6096000" cy="331128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 Datatype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Fortran datatype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MPI_INTEGER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INTEGER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MPI_REAL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MPI_DOUBLE_PRECISION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PRECISION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MPI_COMPLEX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COMPLEX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 LOGICAL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LOGICAL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MPI_CHARACTER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CHARACTER(1)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MPI_BYTE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MPI_PACKED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8267" name="Rectangle 59"/>
          <p:cNvSpPr>
            <a:spLocks noChangeArrowheads="1"/>
          </p:cNvSpPr>
          <p:nvPr/>
        </p:nvSpPr>
        <p:spPr bwMode="auto">
          <a:xfrm>
            <a:off x="2667000" y="52578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2345</a:t>
            </a:r>
          </a:p>
        </p:txBody>
      </p:sp>
      <p:sp>
        <p:nvSpPr>
          <p:cNvPr id="478268" name="Rectangle 60"/>
          <p:cNvSpPr>
            <a:spLocks noChangeArrowheads="1"/>
          </p:cNvSpPr>
          <p:nvPr/>
        </p:nvSpPr>
        <p:spPr bwMode="auto">
          <a:xfrm>
            <a:off x="3429000" y="52578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654</a:t>
            </a:r>
          </a:p>
        </p:txBody>
      </p:sp>
      <p:sp>
        <p:nvSpPr>
          <p:cNvPr id="478269" name="Rectangle 61"/>
          <p:cNvSpPr>
            <a:spLocks noChangeArrowheads="1"/>
          </p:cNvSpPr>
          <p:nvPr/>
        </p:nvSpPr>
        <p:spPr bwMode="auto">
          <a:xfrm>
            <a:off x="4191000" y="52578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96574</a:t>
            </a:r>
          </a:p>
        </p:txBody>
      </p:sp>
      <p:sp>
        <p:nvSpPr>
          <p:cNvPr id="478270" name="Rectangle 62"/>
          <p:cNvSpPr>
            <a:spLocks noChangeArrowheads="1"/>
          </p:cNvSpPr>
          <p:nvPr/>
        </p:nvSpPr>
        <p:spPr bwMode="auto">
          <a:xfrm>
            <a:off x="4953000" y="52578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-12</a:t>
            </a:r>
          </a:p>
        </p:txBody>
      </p:sp>
      <p:sp>
        <p:nvSpPr>
          <p:cNvPr id="478271" name="Rectangle 63"/>
          <p:cNvSpPr>
            <a:spLocks noChangeArrowheads="1"/>
          </p:cNvSpPr>
          <p:nvPr/>
        </p:nvSpPr>
        <p:spPr bwMode="auto">
          <a:xfrm>
            <a:off x="5715000" y="5257800"/>
            <a:ext cx="762000" cy="304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7676</a:t>
            </a:r>
          </a:p>
        </p:txBody>
      </p:sp>
      <p:sp>
        <p:nvSpPr>
          <p:cNvPr id="478273" name="Text Box 65"/>
          <p:cNvSpPr txBox="1">
            <a:spLocks noChangeArrowheads="1"/>
          </p:cNvSpPr>
          <p:nvPr/>
        </p:nvSpPr>
        <p:spPr bwMode="auto">
          <a:xfrm>
            <a:off x="2209800" y="5638800"/>
            <a:ext cx="5943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tabLst>
                <a:tab pos="3149600" algn="l"/>
              </a:tabLst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count=5 	INTEGER arr(5) </a:t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datatype=MPI_INTEGER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9393-D99E-4D4C-8A0C-71D101ECBF18}" type="slidenum">
              <a:rPr lang="en-US"/>
              <a:pPr/>
              <a:t>44</a:t>
            </a:fld>
            <a:endParaRPr lang="en-US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839200" cy="609600"/>
          </a:xfrm>
        </p:spPr>
        <p:txBody>
          <a:bodyPr/>
          <a:lstStyle/>
          <a:p>
            <a:r>
              <a:rPr lang="en-US" sz="4000"/>
              <a:t>Point-to-Point Communication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Communication between two processes.</a:t>
            </a:r>
          </a:p>
          <a:p>
            <a:pPr>
              <a:lnSpc>
                <a:spcPct val="90000"/>
              </a:lnSpc>
            </a:pPr>
            <a:r>
              <a:rPr lang="en-US" sz="2400"/>
              <a:t>Source process sends message to destination process.</a:t>
            </a:r>
          </a:p>
          <a:p>
            <a:pPr>
              <a:lnSpc>
                <a:spcPct val="90000"/>
              </a:lnSpc>
            </a:pPr>
            <a:r>
              <a:rPr lang="en-US" sz="2400"/>
              <a:t>Communication takes place within a communicator, </a:t>
            </a:r>
            <a:br>
              <a:rPr lang="en-US" sz="2400"/>
            </a:br>
            <a:r>
              <a:rPr lang="en-US" sz="2400"/>
              <a:t>e.g., MPI_COMM_WORLD.</a:t>
            </a:r>
          </a:p>
          <a:p>
            <a:pPr>
              <a:lnSpc>
                <a:spcPct val="90000"/>
              </a:lnSpc>
            </a:pPr>
            <a:r>
              <a:rPr lang="en-US" sz="2400"/>
              <a:t>Processes are identified by their ranks in the communicator.</a:t>
            </a:r>
          </a:p>
        </p:txBody>
      </p:sp>
      <p:sp>
        <p:nvSpPr>
          <p:cNvPr id="479236" name="Freeform 4"/>
          <p:cNvSpPr>
            <a:spLocks/>
          </p:cNvSpPr>
          <p:nvPr/>
        </p:nvSpPr>
        <p:spPr bwMode="auto">
          <a:xfrm>
            <a:off x="1905000" y="4419600"/>
            <a:ext cx="5334000" cy="2273300"/>
          </a:xfrm>
          <a:custGeom>
            <a:avLst/>
            <a:gdLst/>
            <a:ahLst/>
            <a:cxnLst>
              <a:cxn ang="0">
                <a:pos x="312" y="104"/>
              </a:cxn>
              <a:cxn ang="0">
                <a:pos x="792" y="8"/>
              </a:cxn>
              <a:cxn ang="0">
                <a:pos x="1272" y="56"/>
              </a:cxn>
              <a:cxn ang="0">
                <a:pos x="1896" y="248"/>
              </a:cxn>
              <a:cxn ang="0">
                <a:pos x="2664" y="296"/>
              </a:cxn>
              <a:cxn ang="0">
                <a:pos x="3336" y="824"/>
              </a:cxn>
              <a:cxn ang="0">
                <a:pos x="2808" y="1304"/>
              </a:cxn>
              <a:cxn ang="0">
                <a:pos x="1416" y="1400"/>
              </a:cxn>
              <a:cxn ang="0">
                <a:pos x="216" y="1112"/>
              </a:cxn>
              <a:cxn ang="0">
                <a:pos x="120" y="536"/>
              </a:cxn>
              <a:cxn ang="0">
                <a:pos x="72" y="248"/>
              </a:cxn>
              <a:cxn ang="0">
                <a:pos x="312" y="104"/>
              </a:cxn>
            </a:cxnLst>
            <a:rect l="0" t="0" r="r" b="b"/>
            <a:pathLst>
              <a:path w="3360" h="1432">
                <a:moveTo>
                  <a:pt x="312" y="104"/>
                </a:moveTo>
                <a:cubicBezTo>
                  <a:pt x="432" y="64"/>
                  <a:pt x="632" y="16"/>
                  <a:pt x="792" y="8"/>
                </a:cubicBezTo>
                <a:cubicBezTo>
                  <a:pt x="952" y="0"/>
                  <a:pt x="1088" y="16"/>
                  <a:pt x="1272" y="56"/>
                </a:cubicBezTo>
                <a:cubicBezTo>
                  <a:pt x="1456" y="96"/>
                  <a:pt x="1664" y="208"/>
                  <a:pt x="1896" y="248"/>
                </a:cubicBezTo>
                <a:cubicBezTo>
                  <a:pt x="2128" y="288"/>
                  <a:pt x="2424" y="200"/>
                  <a:pt x="2664" y="296"/>
                </a:cubicBezTo>
                <a:cubicBezTo>
                  <a:pt x="2904" y="392"/>
                  <a:pt x="3312" y="656"/>
                  <a:pt x="3336" y="824"/>
                </a:cubicBezTo>
                <a:cubicBezTo>
                  <a:pt x="3360" y="992"/>
                  <a:pt x="3128" y="1208"/>
                  <a:pt x="2808" y="1304"/>
                </a:cubicBezTo>
                <a:cubicBezTo>
                  <a:pt x="2488" y="1400"/>
                  <a:pt x="1848" y="1432"/>
                  <a:pt x="1416" y="1400"/>
                </a:cubicBezTo>
                <a:cubicBezTo>
                  <a:pt x="984" y="1368"/>
                  <a:pt x="432" y="1256"/>
                  <a:pt x="216" y="1112"/>
                </a:cubicBezTo>
                <a:cubicBezTo>
                  <a:pt x="0" y="968"/>
                  <a:pt x="144" y="680"/>
                  <a:pt x="120" y="536"/>
                </a:cubicBezTo>
                <a:cubicBezTo>
                  <a:pt x="96" y="392"/>
                  <a:pt x="40" y="320"/>
                  <a:pt x="72" y="248"/>
                </a:cubicBezTo>
                <a:cubicBezTo>
                  <a:pt x="104" y="176"/>
                  <a:pt x="192" y="144"/>
                  <a:pt x="312" y="104"/>
                </a:cubicBezTo>
                <a:close/>
              </a:path>
            </a:pathLst>
          </a:custGeom>
          <a:solidFill>
            <a:srgbClr val="FFCC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9237" name="Oval 5"/>
          <p:cNvSpPr>
            <a:spLocks noChangeArrowheads="1"/>
          </p:cNvSpPr>
          <p:nvPr/>
        </p:nvSpPr>
        <p:spPr bwMode="auto">
          <a:xfrm>
            <a:off x="22860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479238" name="Oval 6"/>
          <p:cNvSpPr>
            <a:spLocks noChangeArrowheads="1"/>
          </p:cNvSpPr>
          <p:nvPr/>
        </p:nvSpPr>
        <p:spPr bwMode="auto">
          <a:xfrm>
            <a:off x="2971800" y="5029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479239" name="Oval 7"/>
          <p:cNvSpPr>
            <a:spLocks noChangeArrowheads="1"/>
          </p:cNvSpPr>
          <p:nvPr/>
        </p:nvSpPr>
        <p:spPr bwMode="auto">
          <a:xfrm>
            <a:off x="5600700" y="54229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479240" name="Oval 8"/>
          <p:cNvSpPr>
            <a:spLocks noChangeArrowheads="1"/>
          </p:cNvSpPr>
          <p:nvPr/>
        </p:nvSpPr>
        <p:spPr bwMode="auto">
          <a:xfrm>
            <a:off x="3771900" y="47879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479241" name="Oval 9"/>
          <p:cNvSpPr>
            <a:spLocks noChangeArrowheads="1"/>
          </p:cNvSpPr>
          <p:nvPr/>
        </p:nvSpPr>
        <p:spPr bwMode="auto">
          <a:xfrm>
            <a:off x="3314700" y="56515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479242" name="Oval 10"/>
          <p:cNvSpPr>
            <a:spLocks noChangeArrowheads="1"/>
          </p:cNvSpPr>
          <p:nvPr/>
        </p:nvSpPr>
        <p:spPr bwMode="auto">
          <a:xfrm>
            <a:off x="4152900" y="55753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479243" name="Oval 11"/>
          <p:cNvSpPr>
            <a:spLocks noChangeArrowheads="1"/>
          </p:cNvSpPr>
          <p:nvPr/>
        </p:nvSpPr>
        <p:spPr bwMode="auto">
          <a:xfrm>
            <a:off x="5181600" y="6096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479244" name="Text Box 12"/>
          <p:cNvSpPr txBox="1">
            <a:spLocks noChangeArrowheads="1"/>
          </p:cNvSpPr>
          <p:nvPr/>
        </p:nvSpPr>
        <p:spPr bwMode="auto">
          <a:xfrm>
            <a:off x="533400" y="4343400"/>
            <a:ext cx="1647825" cy="2746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communicator</a:t>
            </a:r>
          </a:p>
        </p:txBody>
      </p:sp>
      <p:cxnSp>
        <p:nvCxnSpPr>
          <p:cNvPr id="479246" name="AutoShape 14"/>
          <p:cNvCxnSpPr>
            <a:cxnSpLocks noChangeShapeType="1"/>
            <a:stCxn id="479242" idx="7"/>
            <a:endCxn id="479239" idx="1"/>
          </p:cNvCxnSpPr>
          <p:nvPr/>
        </p:nvCxnSpPr>
        <p:spPr bwMode="auto">
          <a:xfrm rot="16200000">
            <a:off x="5029200" y="5003800"/>
            <a:ext cx="152400" cy="1123950"/>
          </a:xfrm>
          <a:prstGeom prst="curvedConnector3">
            <a:avLst>
              <a:gd name="adj1" fmla="val 170833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479247" name="Text Box 15"/>
          <p:cNvSpPr txBox="1">
            <a:spLocks noChangeArrowheads="1"/>
          </p:cNvSpPr>
          <p:nvPr/>
        </p:nvSpPr>
        <p:spPr bwMode="auto">
          <a:xfrm>
            <a:off x="3962400" y="5943600"/>
            <a:ext cx="8667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source</a:t>
            </a:r>
          </a:p>
        </p:txBody>
      </p:sp>
      <p:sp>
        <p:nvSpPr>
          <p:cNvPr id="479248" name="Text Box 16"/>
          <p:cNvSpPr txBox="1">
            <a:spLocks noChangeArrowheads="1"/>
          </p:cNvSpPr>
          <p:nvPr/>
        </p:nvSpPr>
        <p:spPr bwMode="auto">
          <a:xfrm>
            <a:off x="5943600" y="5638800"/>
            <a:ext cx="12858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destination</a:t>
            </a:r>
          </a:p>
        </p:txBody>
      </p:sp>
      <p:sp>
        <p:nvSpPr>
          <p:cNvPr id="479256" name="Text Box 24"/>
          <p:cNvSpPr txBox="1">
            <a:spLocks noChangeArrowheads="1"/>
          </p:cNvSpPr>
          <p:nvPr/>
        </p:nvSpPr>
        <p:spPr bwMode="auto">
          <a:xfrm>
            <a:off x="4610100" y="4927600"/>
            <a:ext cx="11080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message</a:t>
            </a:r>
          </a:p>
        </p:txBody>
      </p:sp>
      <p:grpSp>
        <p:nvGrpSpPr>
          <p:cNvPr id="479266" name="Group 34"/>
          <p:cNvGrpSpPr>
            <a:grpSpLocks/>
          </p:cNvGrpSpPr>
          <p:nvPr/>
        </p:nvGrpSpPr>
        <p:grpSpPr bwMode="auto">
          <a:xfrm>
            <a:off x="4724400" y="5257800"/>
            <a:ext cx="457200" cy="304800"/>
            <a:chOff x="2976" y="2688"/>
            <a:chExt cx="288" cy="192"/>
          </a:xfrm>
        </p:grpSpPr>
        <p:sp>
          <p:nvSpPr>
            <p:cNvPr id="479263" name="Rectangle 31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79257" name="Group 25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79258" name="Rectangle 26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79259" name="Rectangle 27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79260" name="Rectangle 28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79261" name="Rectangle 29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79262" name="Rectangle 30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79264" name="Freeform 32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3E6-9022-44F5-8BD5-B9F4C1096029}" type="slidenum">
              <a:rPr lang="en-US"/>
              <a:pPr/>
              <a:t>45</a:t>
            </a:fld>
            <a:endParaRPr 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457200"/>
          </a:xfrm>
        </p:spPr>
        <p:txBody>
          <a:bodyPr/>
          <a:lstStyle/>
          <a:p>
            <a:r>
              <a:rPr lang="en-US" sz="4000"/>
              <a:t>Sending a Message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45513" cy="4495800"/>
          </a:xfrm>
        </p:spPr>
        <p:txBody>
          <a:bodyPr rIns="36000"/>
          <a:lstStyle/>
          <a:p>
            <a:pPr>
              <a:lnSpc>
                <a:spcPct val="80000"/>
              </a:lnSpc>
              <a:tabLst>
                <a:tab pos="1333500" algn="l"/>
                <a:tab pos="2578100" algn="l"/>
                <a:tab pos="2768600" algn="l"/>
              </a:tabLst>
            </a:pPr>
            <a:r>
              <a:rPr lang="en-US" sz="2000"/>
              <a:t>C: int MPI_Send(void *buf, int count, MPI_Datatype datatype,</a:t>
            </a:r>
            <a:br>
              <a:rPr lang="en-US" sz="2000"/>
            </a:br>
            <a:r>
              <a:rPr lang="en-US" sz="2000"/>
              <a:t>			int dest, int tag, MPI_Comm comm)</a:t>
            </a:r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/>
              <a:t>Fortran:	MPI_SEND(BUF, COUNT, DATATYPE, DEST, TAG, COMM,</a:t>
            </a:r>
            <a:br>
              <a:rPr lang="en-US" sz="2000"/>
            </a:br>
            <a:r>
              <a:rPr lang="en-US" sz="2000"/>
              <a:t>		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	&lt;type&gt; BUF(*)</a:t>
            </a:r>
            <a:br>
              <a:rPr lang="en-US" sz="2000"/>
            </a:br>
            <a:r>
              <a:rPr lang="en-US" sz="2000"/>
              <a:t>	INTEGER COUNT, DATATYPE, DEST, TAG, COMM, IERROR</a:t>
            </a:r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 u="sng"/>
              <a:t>buf</a:t>
            </a:r>
            <a:r>
              <a:rPr lang="en-US" sz="2000"/>
              <a:t> is the starting point of the message with </a:t>
            </a:r>
            <a:r>
              <a:rPr lang="en-US" sz="2000" u="sng"/>
              <a:t>count</a:t>
            </a:r>
            <a:r>
              <a:rPr lang="en-US" sz="2000"/>
              <a:t> elements, </a:t>
            </a:r>
            <a:br>
              <a:rPr lang="en-US" sz="2000"/>
            </a:br>
            <a:r>
              <a:rPr lang="en-US" sz="2000"/>
              <a:t>each described with </a:t>
            </a:r>
            <a:r>
              <a:rPr lang="en-US" sz="2000" u="sng"/>
              <a:t>datatype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 u="sng"/>
              <a:t>dest</a:t>
            </a:r>
            <a:r>
              <a:rPr lang="en-US" sz="2000"/>
              <a:t> is the rank of the destination process within the communicator </a:t>
            </a:r>
            <a:r>
              <a:rPr lang="en-US" sz="2000" u="sng"/>
              <a:t>comm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 u="sng"/>
              <a:t>tag</a:t>
            </a:r>
            <a:r>
              <a:rPr lang="en-US" sz="2000"/>
              <a:t> is an additional nonnegative integer piggyback information, </a:t>
            </a:r>
            <a:br>
              <a:rPr lang="en-US" sz="2000"/>
            </a:br>
            <a:r>
              <a:rPr lang="en-US" sz="2000"/>
              <a:t>additionally transferred with the message.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/>
              <a:t>The tag can be used by the program to distinguish different types of messages.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9367-9DE3-4194-B0E3-06D7A14F3A6E}" type="slidenum">
              <a:rPr lang="en-US"/>
              <a:pPr/>
              <a:t>46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4000"/>
              <a:t>Receiving a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88313" cy="4572000"/>
          </a:xfrm>
        </p:spPr>
        <p:txBody>
          <a:bodyPr rIns="36000"/>
          <a:lstStyle/>
          <a:p>
            <a:pPr>
              <a:lnSpc>
                <a:spcPct val="80000"/>
              </a:lnSpc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/>
              <a:t>C: int MPI_Recv(void *</a:t>
            </a:r>
            <a:r>
              <a:rPr lang="en-US" sz="2000" i="1">
                <a:solidFill>
                  <a:srgbClr val="000099"/>
                </a:solidFill>
              </a:rPr>
              <a:t>buf</a:t>
            </a:r>
            <a:r>
              <a:rPr lang="en-US" sz="2000"/>
              <a:t>, int count, MPI_Datatype datatype,</a:t>
            </a:r>
            <a:br>
              <a:rPr lang="en-US" sz="2000"/>
            </a:br>
            <a:r>
              <a:rPr lang="en-US" sz="2000"/>
              <a:t>				int source, int tag, MPI_Comm comm,</a:t>
            </a:r>
            <a:br>
              <a:rPr lang="en-US" sz="2000"/>
            </a:br>
            <a:r>
              <a:rPr lang="en-US" sz="2000"/>
              <a:t>				MPI_Status</a:t>
            </a:r>
            <a:r>
              <a:rPr lang="en-US" sz="2000" i="1"/>
              <a:t> </a:t>
            </a:r>
            <a:r>
              <a:rPr lang="en-US" sz="2000"/>
              <a:t>*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)</a:t>
            </a:r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/>
              <a:t>Fortran:	MPI_RECV(</a:t>
            </a:r>
            <a:r>
              <a:rPr lang="en-US" sz="2000" i="1">
                <a:solidFill>
                  <a:srgbClr val="000099"/>
                </a:solidFill>
              </a:rPr>
              <a:t>BUF</a:t>
            </a:r>
            <a:r>
              <a:rPr lang="en-US" sz="2000"/>
              <a:t>, COUNT, DATATYPE, SOURCE, TAG, </a:t>
            </a:r>
            <a:br>
              <a:rPr lang="en-US" sz="2000"/>
            </a:br>
            <a:r>
              <a:rPr lang="en-US" sz="2000"/>
              <a:t>			COMM, 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		&lt;type&gt; BUF(*)</a:t>
            </a:r>
            <a:br>
              <a:rPr lang="en-US" sz="2000"/>
            </a:br>
            <a:r>
              <a:rPr lang="en-US" sz="2000"/>
              <a:t>		INTEGER COUNT, DATATYPE, SOURCE, TAG, COMM</a:t>
            </a:r>
            <a:br>
              <a:rPr lang="en-US" sz="2000"/>
            </a:br>
            <a:r>
              <a:rPr lang="en-US" sz="2000"/>
              <a:t>		INTEGER STATUS(MPI_STATUS_SIZE),  IERROR</a:t>
            </a:r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/>
              <a:t>buf/count/datatype describe the receive buffer.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/>
              <a:t>Receiving the message sent by process with rank </a:t>
            </a:r>
            <a:r>
              <a:rPr lang="en-US" sz="2000" u="sng"/>
              <a:t>source</a:t>
            </a:r>
            <a:r>
              <a:rPr lang="en-US" sz="2000"/>
              <a:t> in </a:t>
            </a:r>
            <a:r>
              <a:rPr lang="en-US" sz="2000" u="sng"/>
              <a:t>comm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/>
              <a:t>Envelope information is returned in </a:t>
            </a:r>
            <a:r>
              <a:rPr lang="en-US" sz="2000" i="1" u="sng">
                <a:solidFill>
                  <a:srgbClr val="000099"/>
                </a:solidFill>
              </a:rPr>
              <a:t>status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/>
              <a:t>Output arguments are printed </a:t>
            </a:r>
            <a:r>
              <a:rPr lang="en-US" sz="2000" i="1">
                <a:solidFill>
                  <a:srgbClr val="000099"/>
                </a:solidFill>
              </a:rPr>
              <a:t>blue-cursive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/>
              <a:t>Only messages with matching </a:t>
            </a:r>
            <a:r>
              <a:rPr lang="en-US" sz="2000" u="sng"/>
              <a:t>tag</a:t>
            </a:r>
            <a:r>
              <a:rPr lang="en-US" sz="2000"/>
              <a:t> are received.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925-4F25-46EF-A657-F7E846847D29}" type="slidenum">
              <a:rPr lang="en-US"/>
              <a:pPr/>
              <a:t>47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9144000" cy="838200"/>
          </a:xfrm>
        </p:spPr>
        <p:txBody>
          <a:bodyPr/>
          <a:lstStyle/>
          <a:p>
            <a:r>
              <a:rPr lang="en-US"/>
              <a:t>Requirements for Point-to-Point Communications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sz="2400"/>
              <a:t>For a communication to succeed: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Sender must specify a valid destination rank.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Receiver must specify a valid source rank.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The communicator must be the same.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Tags must match.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Message datatypes must match.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Receiver’s buffer must be large enough.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A2B-9D39-433D-9537-D5CD20C3A1A6}" type="slidenum">
              <a:rPr lang="en-US"/>
              <a:pPr/>
              <a:t>48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sz="4000"/>
              <a:t>Wildcards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859713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tabLst>
                <a:tab pos="3238500" algn="l"/>
              </a:tabLst>
            </a:pPr>
            <a:r>
              <a:rPr lang="en-US"/>
              <a:t>Receiver can wildcard.</a:t>
            </a:r>
          </a:p>
          <a:p>
            <a:pPr>
              <a:lnSpc>
                <a:spcPct val="90000"/>
              </a:lnSpc>
              <a:spcBef>
                <a:spcPct val="60000"/>
              </a:spcBef>
              <a:tabLst>
                <a:tab pos="3238500" algn="l"/>
              </a:tabLst>
            </a:pPr>
            <a:r>
              <a:rPr lang="en-US"/>
              <a:t>To receive from any source	</a:t>
            </a:r>
            <a:r>
              <a:rPr lang="en-US">
                <a:cs typeface="Arial" charset="0"/>
              </a:rPr>
              <a:t>—  </a:t>
            </a:r>
            <a:r>
              <a:rPr lang="en-US" u="sng">
                <a:cs typeface="Arial" charset="0"/>
              </a:rPr>
              <a:t>source</a:t>
            </a:r>
            <a:r>
              <a:rPr lang="en-US">
                <a:cs typeface="Arial" charset="0"/>
              </a:rPr>
              <a:t> = MPI_ANY_SOURCE</a:t>
            </a:r>
          </a:p>
          <a:p>
            <a:pPr>
              <a:lnSpc>
                <a:spcPct val="90000"/>
              </a:lnSpc>
              <a:spcBef>
                <a:spcPct val="60000"/>
              </a:spcBef>
              <a:tabLst>
                <a:tab pos="3238500" algn="l"/>
              </a:tabLst>
            </a:pPr>
            <a:r>
              <a:rPr lang="en-US"/>
              <a:t>To receive from any tag	</a:t>
            </a:r>
            <a:r>
              <a:rPr lang="en-US">
                <a:cs typeface="Arial" charset="0"/>
              </a:rPr>
              <a:t>—  </a:t>
            </a:r>
            <a:r>
              <a:rPr lang="en-US" u="sng">
                <a:cs typeface="Arial" charset="0"/>
              </a:rPr>
              <a:t>tag</a:t>
            </a:r>
            <a:r>
              <a:rPr lang="en-US">
                <a:cs typeface="Arial" charset="0"/>
              </a:rPr>
              <a:t> = MPI_ANY_TAG</a:t>
            </a:r>
          </a:p>
          <a:p>
            <a:pPr>
              <a:lnSpc>
                <a:spcPct val="90000"/>
              </a:lnSpc>
              <a:spcBef>
                <a:spcPct val="60000"/>
              </a:spcBef>
              <a:tabLst>
                <a:tab pos="3238500" algn="l"/>
              </a:tabLst>
            </a:pPr>
            <a:r>
              <a:rPr lang="en-US">
                <a:cs typeface="Arial" charset="0"/>
              </a:rPr>
              <a:t>Actual source and tag are returned in the receiver’s </a:t>
            </a:r>
            <a:r>
              <a:rPr lang="en-US" i="1" u="sng">
                <a:solidFill>
                  <a:srgbClr val="000099"/>
                </a:solidFill>
                <a:cs typeface="Arial" charset="0"/>
              </a:rPr>
              <a:t>status</a:t>
            </a:r>
            <a:r>
              <a:rPr lang="en-US">
                <a:cs typeface="Arial" charset="0"/>
              </a:rPr>
              <a:t> parameter.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A34F-C656-4889-8B59-2CFF28CE4207}" type="slidenum">
              <a:rPr lang="en-US"/>
              <a:pPr/>
              <a:t>49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6172200" cy="685800"/>
          </a:xfrm>
        </p:spPr>
        <p:txBody>
          <a:bodyPr/>
          <a:lstStyle/>
          <a:p>
            <a:r>
              <a:rPr lang="en-US" sz="4000"/>
              <a:t>Communication Envelope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5051425" cy="3962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244600" algn="l"/>
              </a:tabLst>
            </a:pPr>
            <a:r>
              <a:rPr lang="en-US" sz="2400"/>
              <a:t>Envelope information is returned from MPI_RECV in </a:t>
            </a:r>
            <a:r>
              <a:rPr lang="en-US" sz="2400" i="1">
                <a:solidFill>
                  <a:srgbClr val="000099"/>
                </a:solidFill>
              </a:rPr>
              <a:t>status</a:t>
            </a:r>
            <a:r>
              <a:rPr lang="en-US" sz="2400"/>
              <a:t>.</a:t>
            </a:r>
          </a:p>
          <a:p>
            <a:pPr>
              <a:lnSpc>
                <a:spcPct val="80000"/>
              </a:lnSpc>
              <a:tabLst>
                <a:tab pos="1244600" algn="l"/>
              </a:tabLst>
            </a:pPr>
            <a:endParaRPr lang="en-US" sz="2400"/>
          </a:p>
          <a:p>
            <a:pPr>
              <a:lnSpc>
                <a:spcPct val="80000"/>
              </a:lnSpc>
              <a:tabLst>
                <a:tab pos="1244600" algn="l"/>
              </a:tabLst>
            </a:pPr>
            <a:r>
              <a:rPr lang="en-US" sz="2400"/>
              <a:t>C:	status.MPI_SOURCE</a:t>
            </a:r>
            <a:br>
              <a:rPr lang="en-US" sz="2400"/>
            </a:br>
            <a:r>
              <a:rPr lang="en-US" sz="2400"/>
              <a:t>	status.MPI_TAG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u="sng"/>
              <a:t>count</a:t>
            </a:r>
            <a:r>
              <a:rPr lang="en-US" sz="2400"/>
              <a:t> via MPI_Get_count()</a:t>
            </a:r>
          </a:p>
          <a:p>
            <a:pPr>
              <a:lnSpc>
                <a:spcPct val="80000"/>
              </a:lnSpc>
              <a:tabLst>
                <a:tab pos="1244600" algn="l"/>
              </a:tabLst>
            </a:pPr>
            <a:endParaRPr lang="en-US" sz="2400"/>
          </a:p>
          <a:p>
            <a:pPr>
              <a:lnSpc>
                <a:spcPct val="80000"/>
              </a:lnSpc>
              <a:tabLst>
                <a:tab pos="1244600" algn="l"/>
              </a:tabLst>
            </a:pPr>
            <a:r>
              <a:rPr lang="en-US" sz="2400"/>
              <a:t>Fortran:	status(MPI_SOURCE)</a:t>
            </a:r>
            <a:br>
              <a:rPr lang="en-US" sz="2400"/>
            </a:br>
            <a:r>
              <a:rPr lang="en-US" sz="2400"/>
              <a:t>	status(MPI_TAG)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u="sng"/>
              <a:t>count</a:t>
            </a:r>
            <a:r>
              <a:rPr lang="en-US" sz="2400"/>
              <a:t> via MPI_GET_COUNT()</a:t>
            </a:r>
          </a:p>
        </p:txBody>
      </p:sp>
      <p:grpSp>
        <p:nvGrpSpPr>
          <p:cNvPr id="485390" name="Group 14"/>
          <p:cNvGrpSpPr>
            <a:grpSpLocks/>
          </p:cNvGrpSpPr>
          <p:nvPr/>
        </p:nvGrpSpPr>
        <p:grpSpPr bwMode="auto">
          <a:xfrm>
            <a:off x="5943600" y="1447800"/>
            <a:ext cx="2362200" cy="2286000"/>
            <a:chOff x="3840" y="336"/>
            <a:chExt cx="1488" cy="1440"/>
          </a:xfrm>
        </p:grpSpPr>
        <p:sp>
          <p:nvSpPr>
            <p:cNvPr id="485380" name="Rectangle 4"/>
            <p:cNvSpPr>
              <a:spLocks noChangeArrowheads="1"/>
            </p:cNvSpPr>
            <p:nvPr/>
          </p:nvSpPr>
          <p:spPr bwMode="auto">
            <a:xfrm>
              <a:off x="3840" y="797"/>
              <a:ext cx="1488" cy="9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85382" name="Freeform 6"/>
            <p:cNvSpPr>
              <a:spLocks/>
            </p:cNvSpPr>
            <p:nvPr/>
          </p:nvSpPr>
          <p:spPr bwMode="auto">
            <a:xfrm>
              <a:off x="3840" y="336"/>
              <a:ext cx="1488" cy="461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624" y="0"/>
                </a:cxn>
                <a:cxn ang="0">
                  <a:pos x="1248" y="384"/>
                </a:cxn>
                <a:cxn ang="0">
                  <a:pos x="0" y="384"/>
                </a:cxn>
              </a:cxnLst>
              <a:rect l="0" t="0" r="r" b="b"/>
              <a:pathLst>
                <a:path w="1248" h="384">
                  <a:moveTo>
                    <a:pt x="0" y="384"/>
                  </a:moveTo>
                  <a:lnTo>
                    <a:pt x="624" y="0"/>
                  </a:lnTo>
                  <a:lnTo>
                    <a:pt x="1248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6629400" y="2895600"/>
            <a:ext cx="1627188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600" b="0">
                <a:solidFill>
                  <a:schemeClr val="tx1"/>
                </a:solidFill>
                <a:latin typeface="Arial" charset="0"/>
              </a:rPr>
              <a:t>To: </a:t>
            </a:r>
            <a:br>
              <a:rPr lang="de-DE" sz="1600" b="0">
                <a:solidFill>
                  <a:schemeClr val="tx1"/>
                </a:solidFill>
                <a:latin typeface="Arial" charset="0"/>
              </a:rPr>
            </a:br>
            <a:r>
              <a:rPr lang="de-DE" sz="1600" b="0">
                <a:solidFill>
                  <a:schemeClr val="tx1"/>
                </a:solidFill>
                <a:latin typeface="Arial" charset="0"/>
              </a:rPr>
              <a:t>destination rank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5943600" y="2209800"/>
            <a:ext cx="18875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600" b="0">
                <a:solidFill>
                  <a:schemeClr val="tx1"/>
                </a:solidFill>
                <a:latin typeface="Arial" charset="0"/>
              </a:rPr>
              <a:t>From: </a:t>
            </a:r>
            <a:r>
              <a:rPr lang="de-DE" sz="1600">
                <a:solidFill>
                  <a:schemeClr val="tx1"/>
                </a:solidFill>
                <a:latin typeface="Arial" charset="0"/>
              </a:rPr>
              <a:t>source</a:t>
            </a:r>
            <a:r>
              <a:rPr lang="de-DE" sz="1600" b="0">
                <a:solidFill>
                  <a:schemeClr val="tx1"/>
                </a:solidFill>
                <a:latin typeface="Arial" charset="0"/>
              </a:rPr>
              <a:t> rank</a:t>
            </a:r>
          </a:p>
          <a:p>
            <a:pPr algn="l"/>
            <a:r>
              <a:rPr lang="de-DE" sz="1600" b="0">
                <a:solidFill>
                  <a:schemeClr val="tx1"/>
                </a:solidFill>
                <a:latin typeface="Arial" charset="0"/>
              </a:rPr>
              <a:t>          </a:t>
            </a:r>
            <a:r>
              <a:rPr lang="de-DE" sz="1600">
                <a:solidFill>
                  <a:schemeClr val="tx1"/>
                </a:solidFill>
                <a:latin typeface="Arial" charset="0"/>
              </a:rPr>
              <a:t>tag</a:t>
            </a:r>
          </a:p>
        </p:txBody>
      </p:sp>
      <p:sp>
        <p:nvSpPr>
          <p:cNvPr id="485386" name="Rectangle 10"/>
          <p:cNvSpPr>
            <a:spLocks noChangeArrowheads="1"/>
          </p:cNvSpPr>
          <p:nvPr/>
        </p:nvSpPr>
        <p:spPr bwMode="auto">
          <a:xfrm>
            <a:off x="6096000" y="3886200"/>
            <a:ext cx="2057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5388" name="Text Box 12"/>
          <p:cNvSpPr txBox="1">
            <a:spLocks noChangeArrowheads="1"/>
          </p:cNvSpPr>
          <p:nvPr/>
        </p:nvSpPr>
        <p:spPr bwMode="auto">
          <a:xfrm>
            <a:off x="6324600" y="4267200"/>
            <a:ext cx="1868488" cy="155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8636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item-1</a:t>
            </a:r>
          </a:p>
          <a:p>
            <a:pPr algn="l">
              <a:tabLst>
                <a:tab pos="8636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item-2</a:t>
            </a:r>
          </a:p>
          <a:p>
            <a:pPr algn="l">
              <a:tabLst>
                <a:tab pos="8636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item-3	„</a:t>
            </a:r>
            <a:r>
              <a:rPr lang="de-DE" sz="1600" u="sng">
                <a:solidFill>
                  <a:schemeClr val="tx1"/>
                </a:solidFill>
                <a:latin typeface="Arial" charset="0"/>
              </a:rPr>
              <a:t>count</a:t>
            </a:r>
            <a:r>
              <a:rPr lang="de-DE" sz="1600" b="0" u="sng">
                <a:solidFill>
                  <a:schemeClr val="tx1"/>
                </a:solidFill>
                <a:latin typeface="Arial" charset="0"/>
              </a:rPr>
              <a:t>“</a:t>
            </a:r>
          </a:p>
          <a:p>
            <a:pPr algn="l">
              <a:tabLst>
                <a:tab pos="8636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item-4	elements</a:t>
            </a:r>
          </a:p>
          <a:p>
            <a:pPr algn="l">
              <a:tabLst>
                <a:tab pos="8636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...</a:t>
            </a:r>
          </a:p>
          <a:p>
            <a:pPr algn="l">
              <a:tabLst>
                <a:tab pos="863600" algn="l"/>
              </a:tabLst>
            </a:pPr>
            <a:r>
              <a:rPr lang="de-DE" sz="1600" b="0">
                <a:solidFill>
                  <a:schemeClr val="tx1"/>
                </a:solidFill>
                <a:latin typeface="Arial" charset="0"/>
              </a:rPr>
              <a:t>item-n</a:t>
            </a:r>
          </a:p>
        </p:txBody>
      </p:sp>
      <p:sp>
        <p:nvSpPr>
          <p:cNvPr id="485389" name="AutoShape 13"/>
          <p:cNvSpPr>
            <a:spLocks/>
          </p:cNvSpPr>
          <p:nvPr/>
        </p:nvSpPr>
        <p:spPr bwMode="auto">
          <a:xfrm>
            <a:off x="7086600" y="42672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B7-4596-496F-A3F7-99EA3ADA5FB7}" type="slidenum">
              <a:rPr lang="en-US"/>
              <a:pPr/>
              <a:t>5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 marL="609600" indent="-609600"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GB" sz="3600" b="1"/>
          </a:p>
          <a:p>
            <a:pPr marL="609600" indent="-609600" algn="ctr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286500" algn="l"/>
              </a:tabLst>
            </a:pPr>
            <a:endParaRPr lang="en-US" sz="3600" b="1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6"/>
              <a:tabLst>
                <a:tab pos="6286500" algn="l"/>
              </a:tabLst>
            </a:pPr>
            <a:r>
              <a:rPr lang="en-US" sz="1800" b="1"/>
              <a:t>09:00 Virtual topologie</a:t>
            </a:r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endParaRPr lang="en-GB" sz="1800" b="1"/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endParaRPr lang="en-US" sz="1800" b="1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6"/>
              <a:tabLst>
                <a:tab pos="6286500" algn="l"/>
              </a:tabLst>
            </a:pPr>
            <a:r>
              <a:rPr lang="en-GB" sz="1800" b="1"/>
              <a:t>09:30 Derived Datatype</a:t>
            </a:r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6"/>
              <a:tabLst>
                <a:tab pos="6286500" algn="l"/>
              </a:tabLst>
            </a:pPr>
            <a:endParaRPr lang="en-GB" sz="1800" b="1"/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r>
              <a:rPr lang="en-GB" sz="1800" b="1"/>
              <a:t>Coffee/Tea break</a:t>
            </a:r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endParaRPr lang="en-GB" sz="1800" b="1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6"/>
              <a:tabLst>
                <a:tab pos="6286500" algn="l"/>
              </a:tabLst>
            </a:pPr>
            <a:r>
              <a:rPr lang="en-GB" sz="1800" b="1"/>
              <a:t>10:30 Case study, parallelisation of an hydrodynamic code</a:t>
            </a:r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AutoNum type="arabicPeriod" startAt="6"/>
              <a:tabLst>
                <a:tab pos="6286500" algn="l"/>
              </a:tabLst>
            </a:pPr>
            <a:endParaRPr lang="en-GB" sz="1800" b="1"/>
          </a:p>
          <a:p>
            <a:pPr marL="1371600" lvl="2" indent="-457200">
              <a:lnSpc>
                <a:spcPct val="95000"/>
              </a:lnSpc>
              <a:spcBef>
                <a:spcPct val="30000"/>
              </a:spcBef>
              <a:tabLst>
                <a:tab pos="6286500" algn="l"/>
              </a:tabLst>
            </a:pPr>
            <a:r>
              <a:rPr lang="en-GB" sz="1400" b="1"/>
              <a:t>12:30 Lunch/ close</a:t>
            </a:r>
            <a:endParaRPr lang="en-GB" sz="1800" b="1"/>
          </a:p>
          <a:p>
            <a:pPr marL="609600" indent="-609600">
              <a:lnSpc>
                <a:spcPct val="95000"/>
              </a:lnSpc>
              <a:spcBef>
                <a:spcPct val="30000"/>
              </a:spcBef>
              <a:buFontTx/>
              <a:buNone/>
              <a:tabLst>
                <a:tab pos="6286500" algn="l"/>
              </a:tabLst>
            </a:pPr>
            <a:endParaRPr lang="en-US" sz="2000" b="1"/>
          </a:p>
        </p:txBody>
      </p:sp>
      <p:grpSp>
        <p:nvGrpSpPr>
          <p:cNvPr id="749571" name="Group 3"/>
          <p:cNvGrpSpPr>
            <a:grpSpLocks/>
          </p:cNvGrpSpPr>
          <p:nvPr/>
        </p:nvGrpSpPr>
        <p:grpSpPr bwMode="auto">
          <a:xfrm>
            <a:off x="6711950" y="3290888"/>
            <a:ext cx="1676400" cy="177800"/>
            <a:chOff x="1440" y="1104"/>
            <a:chExt cx="3840" cy="192"/>
          </a:xfrm>
        </p:grpSpPr>
        <p:sp>
          <p:nvSpPr>
            <p:cNvPr id="749572" name="Rectangle 4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73" name="Rectangle 5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74" name="Rectangle 6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75" name="Rectangle 7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76" name="Rectangle 8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77" name="Rectangle 9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78" name="Rectangle 10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79" name="Rectangle 11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80" name="Rectangle 12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749581" name="Rectangle 13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749582" name="Group 14"/>
          <p:cNvGrpSpPr>
            <a:grpSpLocks/>
          </p:cNvGrpSpPr>
          <p:nvPr/>
        </p:nvGrpSpPr>
        <p:grpSpPr bwMode="auto">
          <a:xfrm>
            <a:off x="6883400" y="2171700"/>
            <a:ext cx="1052513" cy="547688"/>
            <a:chOff x="2536" y="1496"/>
            <a:chExt cx="775" cy="403"/>
          </a:xfrm>
        </p:grpSpPr>
        <p:sp>
          <p:nvSpPr>
            <p:cNvPr id="749583" name="Oval 15"/>
            <p:cNvSpPr>
              <a:spLocks noChangeArrowheads="1"/>
            </p:cNvSpPr>
            <p:nvPr/>
          </p:nvSpPr>
          <p:spPr bwMode="auto">
            <a:xfrm>
              <a:off x="2536" y="179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84" name="Oval 16"/>
            <p:cNvSpPr>
              <a:spLocks noChangeArrowheads="1"/>
            </p:cNvSpPr>
            <p:nvPr/>
          </p:nvSpPr>
          <p:spPr bwMode="auto">
            <a:xfrm>
              <a:off x="2536" y="156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85" name="Line 17"/>
            <p:cNvSpPr>
              <a:spLocks noChangeShapeType="1"/>
            </p:cNvSpPr>
            <p:nvPr/>
          </p:nvSpPr>
          <p:spPr bwMode="auto">
            <a:xfrm>
              <a:off x="2685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86" name="Line 18"/>
            <p:cNvSpPr>
              <a:spLocks noChangeShapeType="1"/>
            </p:cNvSpPr>
            <p:nvPr/>
          </p:nvSpPr>
          <p:spPr bwMode="auto">
            <a:xfrm>
              <a:off x="2927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87" name="Line 19"/>
            <p:cNvSpPr>
              <a:spLocks noChangeShapeType="1"/>
            </p:cNvSpPr>
            <p:nvPr/>
          </p:nvSpPr>
          <p:spPr bwMode="auto">
            <a:xfrm>
              <a:off x="3168" y="1600"/>
              <a:ext cx="1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88" name="Oval 20"/>
            <p:cNvSpPr>
              <a:spLocks noChangeArrowheads="1"/>
            </p:cNvSpPr>
            <p:nvPr/>
          </p:nvSpPr>
          <p:spPr bwMode="auto">
            <a:xfrm>
              <a:off x="2616" y="1496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89" name="Oval 21"/>
            <p:cNvSpPr>
              <a:spLocks noChangeArrowheads="1"/>
            </p:cNvSpPr>
            <p:nvPr/>
          </p:nvSpPr>
          <p:spPr bwMode="auto">
            <a:xfrm>
              <a:off x="2859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90" name="Oval 22"/>
            <p:cNvSpPr>
              <a:spLocks noChangeArrowheads="1"/>
            </p:cNvSpPr>
            <p:nvPr/>
          </p:nvSpPr>
          <p:spPr bwMode="auto">
            <a:xfrm>
              <a:off x="3101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91" name="Oval 23"/>
            <p:cNvSpPr>
              <a:spLocks noChangeArrowheads="1"/>
            </p:cNvSpPr>
            <p:nvPr/>
          </p:nvSpPr>
          <p:spPr bwMode="auto">
            <a:xfrm>
              <a:off x="2616" y="1727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92" name="Oval 24"/>
            <p:cNvSpPr>
              <a:spLocks noChangeArrowheads="1"/>
            </p:cNvSpPr>
            <p:nvPr/>
          </p:nvSpPr>
          <p:spPr bwMode="auto">
            <a:xfrm>
              <a:off x="2859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749593" name="Oval 25"/>
            <p:cNvSpPr>
              <a:spLocks noChangeArrowheads="1"/>
            </p:cNvSpPr>
            <p:nvPr/>
          </p:nvSpPr>
          <p:spPr bwMode="auto">
            <a:xfrm>
              <a:off x="3101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74963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DAY 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00A-3386-48FE-A79F-2DEE028E4420}" type="slidenum">
              <a:rPr lang="en-US"/>
              <a:pPr/>
              <a:t>50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r>
              <a:rPr lang="en-US" sz="4000"/>
              <a:t>Receive Message Count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88313" cy="4495800"/>
          </a:xfrm>
        </p:spPr>
        <p:txBody>
          <a:bodyPr rIns="36000"/>
          <a:lstStyle/>
          <a:p>
            <a:pPr>
              <a:lnSpc>
                <a:spcPct val="90000"/>
              </a:lnSpc>
              <a:tabLst>
                <a:tab pos="1244600" algn="l"/>
                <a:tab pos="2476500" algn="l"/>
                <a:tab pos="3238500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244600" algn="l"/>
                <a:tab pos="2476500" algn="l"/>
                <a:tab pos="3238500" algn="l"/>
              </a:tabLst>
            </a:pPr>
            <a:r>
              <a:rPr lang="en-US"/>
              <a:t>C: int MPI_Get_count(MPI_Status *status, MPI_Datatype datatype, </a:t>
            </a:r>
            <a:br>
              <a:rPr lang="en-US"/>
            </a:br>
            <a:r>
              <a:rPr lang="en-US"/>
              <a:t>			int </a:t>
            </a:r>
            <a:r>
              <a:rPr lang="en-US" i="1"/>
              <a:t> </a:t>
            </a:r>
            <a:r>
              <a:rPr lang="en-US"/>
              <a:t>*</a:t>
            </a:r>
            <a:r>
              <a:rPr lang="en-US" i="1">
                <a:solidFill>
                  <a:srgbClr val="000099"/>
                </a:solidFill>
              </a:rPr>
              <a:t>count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tabLst>
                <a:tab pos="1244600" algn="l"/>
                <a:tab pos="2476500" algn="l"/>
                <a:tab pos="3238500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244600" algn="l"/>
                <a:tab pos="2476500" algn="l"/>
                <a:tab pos="3238500" algn="l"/>
              </a:tabLst>
            </a:pPr>
            <a:r>
              <a:rPr lang="en-US"/>
              <a:t>Fortran: MPI_GET_COUNT(STATUS, DATATYPE, </a:t>
            </a:r>
            <a:r>
              <a:rPr lang="en-US" i="1">
                <a:solidFill>
                  <a:srgbClr val="000099"/>
                </a:solidFill>
              </a:rPr>
              <a:t>COUNT</a:t>
            </a:r>
            <a:r>
              <a:rPr lang="en-US"/>
              <a:t>, </a:t>
            </a:r>
            <a:r>
              <a:rPr lang="en-US" i="1">
                <a:solidFill>
                  <a:srgbClr val="000099"/>
                </a:solidFill>
              </a:rPr>
              <a:t>IERROR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buFontTx/>
              <a:buNone/>
              <a:tabLst>
                <a:tab pos="1244600" algn="l"/>
                <a:tab pos="2476500" algn="l"/>
                <a:tab pos="3238500" algn="l"/>
              </a:tabLst>
            </a:pPr>
            <a:r>
              <a:rPr lang="en-US"/>
              <a:t>	INTEGER STATUS(MPI_STATUS_SIZE)</a:t>
            </a:r>
            <a:br>
              <a:rPr lang="en-US"/>
            </a:br>
            <a:r>
              <a:rPr lang="en-US"/>
              <a:t>INTEGER DATATYPE, COUNT, IERROR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2D61-8AE6-4C60-B295-FB6A31D247BB}" type="slidenum">
              <a:rPr lang="en-US"/>
              <a:pPr/>
              <a:t>51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Modes 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451725" cy="3632200"/>
          </a:xfrm>
        </p:spPr>
        <p:txBody>
          <a:bodyPr/>
          <a:lstStyle/>
          <a:p>
            <a:pPr>
              <a:tabLst>
                <a:tab pos="4000500" algn="l"/>
              </a:tabLst>
            </a:pPr>
            <a:r>
              <a:rPr lang="en-US"/>
              <a:t>Send communication modes:</a:t>
            </a:r>
          </a:p>
          <a:p>
            <a:pPr lvl="1">
              <a:tabLst>
                <a:tab pos="4000500" algn="l"/>
              </a:tabLst>
            </a:pPr>
            <a:r>
              <a:rPr lang="en-US"/>
              <a:t>synchronous send	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MPI_</a:t>
            </a:r>
            <a:r>
              <a:rPr lang="en-US" b="1"/>
              <a:t>S</a:t>
            </a:r>
            <a:r>
              <a:rPr lang="en-US"/>
              <a:t>SEND</a:t>
            </a:r>
          </a:p>
          <a:p>
            <a:pPr lvl="1">
              <a:tabLst>
                <a:tab pos="4000500" algn="l"/>
              </a:tabLst>
            </a:pPr>
            <a:r>
              <a:rPr lang="en-US"/>
              <a:t>buffered [asynchronous] send	</a:t>
            </a:r>
            <a:r>
              <a:rPr lang="en-US">
                <a:sym typeface="Wingdings" pitchFamily="2" charset="2"/>
              </a:rPr>
              <a:t> MPI_</a:t>
            </a:r>
            <a:r>
              <a:rPr lang="en-US" b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SEND</a:t>
            </a:r>
          </a:p>
          <a:p>
            <a:pPr lvl="1">
              <a:tabLst>
                <a:tab pos="4000500" algn="l"/>
              </a:tabLst>
            </a:pPr>
            <a:r>
              <a:rPr lang="en-US">
                <a:sym typeface="Wingdings" pitchFamily="2" charset="2"/>
              </a:rPr>
              <a:t>standard send	 MPI_</a:t>
            </a:r>
            <a:r>
              <a:rPr lang="en-US" b="1">
                <a:sym typeface="Wingdings" pitchFamily="2" charset="2"/>
              </a:rPr>
              <a:t>SEND</a:t>
            </a:r>
          </a:p>
          <a:p>
            <a:pPr lvl="1">
              <a:tabLst>
                <a:tab pos="4000500" algn="l"/>
              </a:tabLst>
            </a:pPr>
            <a:r>
              <a:rPr lang="en-US">
                <a:sym typeface="Wingdings" pitchFamily="2" charset="2"/>
              </a:rPr>
              <a:t>Ready send	 MPI_</a:t>
            </a:r>
            <a:r>
              <a:rPr lang="en-US" b="1">
                <a:sym typeface="Wingdings" pitchFamily="2" charset="2"/>
              </a:rPr>
              <a:t>R</a:t>
            </a:r>
            <a:r>
              <a:rPr lang="en-US">
                <a:sym typeface="Wingdings" pitchFamily="2" charset="2"/>
              </a:rPr>
              <a:t>SEND</a:t>
            </a:r>
          </a:p>
          <a:p>
            <a:pPr lvl="1">
              <a:tabLst>
                <a:tab pos="4000500" algn="l"/>
              </a:tabLst>
            </a:pPr>
            <a:endParaRPr lang="en-US">
              <a:sym typeface="Wingdings" pitchFamily="2" charset="2"/>
            </a:endParaRPr>
          </a:p>
          <a:p>
            <a:pPr>
              <a:tabLst>
                <a:tab pos="4000500" algn="l"/>
              </a:tabLst>
            </a:pPr>
            <a:r>
              <a:rPr lang="en-US"/>
              <a:t>Receiving all modes	</a:t>
            </a:r>
            <a:r>
              <a:rPr lang="en-US">
                <a:sym typeface="Wingdings" pitchFamily="2" charset="2"/>
              </a:rPr>
              <a:t> MPI_</a:t>
            </a:r>
            <a:r>
              <a:rPr lang="en-US" b="1">
                <a:sym typeface="Wingdings" pitchFamily="2" charset="2"/>
              </a:rPr>
              <a:t>RECV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E5C-3CB4-4F99-A5FC-23D5073B6F31}" type="slidenum">
              <a:rPr lang="en-US"/>
              <a:pPr/>
              <a:t>52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8458200" cy="457200"/>
          </a:xfrm>
        </p:spPr>
        <p:txBody>
          <a:bodyPr/>
          <a:lstStyle/>
          <a:p>
            <a:r>
              <a:rPr lang="en-US" sz="3200"/>
              <a:t>Communication Modes  </a:t>
            </a:r>
            <a:r>
              <a:rPr lang="en-US" sz="3200">
                <a:cs typeface="Arial" charset="0"/>
              </a:rPr>
              <a:t>—  </a:t>
            </a:r>
            <a:r>
              <a:rPr lang="en-US" sz="3200"/>
              <a:t>Definitions</a:t>
            </a:r>
          </a:p>
        </p:txBody>
      </p:sp>
      <p:graphicFrame>
        <p:nvGraphicFramePr>
          <p:cNvPr id="420007" name="Group 167"/>
          <p:cNvGraphicFramePr>
            <a:graphicFrameLocks noGrp="1"/>
          </p:cNvGraphicFramePr>
          <p:nvPr>
            <p:ph sz="half" idx="2"/>
          </p:nvPr>
        </p:nvGraphicFramePr>
        <p:xfrm>
          <a:off x="381000" y="1676400"/>
          <a:ext cx="8229600" cy="4784028"/>
        </p:xfrm>
        <a:graphic>
          <a:graphicData uri="http://schemas.openxmlformats.org/drawingml/2006/table">
            <a:tbl>
              <a:tblPr/>
              <a:tblGrid>
                <a:gridCol w="1828800"/>
                <a:gridCol w="3992563"/>
                <a:gridCol w="2408237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Sender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Synchronous send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MPI_SSEND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Only completes when the receive has started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Buffered send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MPI_BSEND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Always completes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(unless an error occurs), irrespective of receiver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needs application-defined buffer to be declared with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MPI_BUFFER_ATTACH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Synchronous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MPI_SEND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 send. Either uses an internal buffer or buffered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Ready send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MPI_RSEND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May be started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only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 the matching receive is already posted!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highly dangerous!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Receive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MPI_RECV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Completes when a the message (data) has arrived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1A0-4042-49E7-9244-F46696DB9E51}" type="slidenum">
              <a:rPr lang="en-US"/>
              <a:pPr/>
              <a:t>53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144000" cy="381000"/>
          </a:xfrm>
        </p:spPr>
        <p:txBody>
          <a:bodyPr/>
          <a:lstStyle/>
          <a:p>
            <a:r>
              <a:rPr lang="en-US" sz="2800"/>
              <a:t>Rules for the communication modes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59713" cy="4572000"/>
          </a:xfrm>
        </p:spPr>
        <p:txBody>
          <a:bodyPr/>
          <a:lstStyle/>
          <a:p>
            <a:pPr marL="288925" indent="-288925" defTabSz="669925">
              <a:lnSpc>
                <a:spcPct val="80000"/>
              </a:lnSpc>
            </a:pPr>
            <a:r>
              <a:rPr lang="en-US" sz="2000"/>
              <a:t>Standard send  (</a:t>
            </a:r>
            <a:r>
              <a:rPr lang="en-US" sz="2000" b="1"/>
              <a:t>MPI_SEND</a:t>
            </a:r>
            <a:r>
              <a:rPr lang="en-US" sz="2000"/>
              <a:t>)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minimal transfer time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may block due  to synchronous mode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—</a:t>
            </a:r>
            <a:r>
              <a:rPr lang="en-US" sz="1600" b="1"/>
              <a:t>&gt;</a:t>
            </a:r>
            <a:r>
              <a:rPr lang="en-US" sz="1800"/>
              <a:t> risks with synchronous send</a:t>
            </a:r>
          </a:p>
          <a:p>
            <a:pPr marL="288925" indent="-288925" defTabSz="669925">
              <a:lnSpc>
                <a:spcPct val="80000"/>
              </a:lnSpc>
            </a:pPr>
            <a:r>
              <a:rPr lang="en-US" sz="2000"/>
              <a:t>Synchronous send  (</a:t>
            </a:r>
            <a:r>
              <a:rPr lang="en-US" sz="2000" b="1"/>
              <a:t>MPI_SSEND</a:t>
            </a:r>
            <a:r>
              <a:rPr lang="en-US" sz="2000"/>
              <a:t>)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risk of deadlock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risk of serialization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risk of waiting —</a:t>
            </a:r>
            <a:r>
              <a:rPr lang="en-US" sz="1600" b="1"/>
              <a:t>&gt;</a:t>
            </a:r>
            <a:r>
              <a:rPr lang="en-US" sz="1800"/>
              <a:t> idle time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high latency  /  best bandwidth</a:t>
            </a:r>
          </a:p>
          <a:p>
            <a:pPr marL="288925" indent="-288925" defTabSz="669925">
              <a:lnSpc>
                <a:spcPct val="80000"/>
              </a:lnSpc>
            </a:pPr>
            <a:r>
              <a:rPr lang="en-US" sz="2000"/>
              <a:t>Buffered send  (</a:t>
            </a:r>
            <a:r>
              <a:rPr lang="en-US" sz="2000" b="1"/>
              <a:t>MPI_BSEND</a:t>
            </a:r>
            <a:r>
              <a:rPr lang="en-US" sz="2000"/>
              <a:t>)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low latency  /  bad bandwidth</a:t>
            </a:r>
          </a:p>
          <a:p>
            <a:pPr marL="288925" indent="-288925" defTabSz="669925">
              <a:lnSpc>
                <a:spcPct val="80000"/>
              </a:lnSpc>
            </a:pPr>
            <a:r>
              <a:rPr lang="en-US" sz="2000"/>
              <a:t>Ready send  (</a:t>
            </a:r>
            <a:r>
              <a:rPr lang="en-US" sz="2000" b="1"/>
              <a:t>MPI_RSEND</a:t>
            </a:r>
            <a:r>
              <a:rPr lang="en-US" sz="2000"/>
              <a:t>)</a:t>
            </a:r>
          </a:p>
          <a:p>
            <a:pPr marL="762000" lvl="1" indent="-282575" defTabSz="669925">
              <a:lnSpc>
                <a:spcPct val="80000"/>
              </a:lnSpc>
            </a:pPr>
            <a:r>
              <a:rPr lang="en-US" sz="1800"/>
              <a:t>use </a:t>
            </a:r>
            <a:r>
              <a:rPr lang="en-US" sz="1800" b="1"/>
              <a:t>never</a:t>
            </a:r>
            <a:r>
              <a:rPr lang="en-US" sz="1800"/>
              <a:t>, except you have a 200% guarantee that Recv is already called in the current version and all future versions of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4E0-32AB-48DF-9681-F4DB3F0F50A3}" type="slidenum">
              <a:rPr lang="en-US"/>
              <a:pPr/>
              <a:t>54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r>
              <a:rPr lang="en-US" sz="4000"/>
              <a:t>Message Order Preservation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5811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Rule for messages on the same connection, </a:t>
            </a:r>
            <a:br>
              <a:rPr lang="en-US" sz="2000"/>
            </a:br>
            <a:r>
              <a:rPr lang="en-US" sz="2000"/>
              <a:t>i.e., same communicator, source, and destination rank:</a:t>
            </a:r>
          </a:p>
          <a:p>
            <a:pPr>
              <a:lnSpc>
                <a:spcPct val="80000"/>
              </a:lnSpc>
            </a:pPr>
            <a:r>
              <a:rPr lang="en-US" sz="2000" b="1"/>
              <a:t>Messages do not overtake each other.</a:t>
            </a:r>
          </a:p>
          <a:p>
            <a:pPr>
              <a:lnSpc>
                <a:spcPct val="80000"/>
              </a:lnSpc>
            </a:pPr>
            <a:r>
              <a:rPr lang="en-US" sz="2000"/>
              <a:t>This is true even for non-synchronous sends.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If both receives match both messages, then the order is preserved.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grpSp>
        <p:nvGrpSpPr>
          <p:cNvPr id="486441" name="Group 41"/>
          <p:cNvGrpSpPr>
            <a:grpSpLocks/>
          </p:cNvGrpSpPr>
          <p:nvPr/>
        </p:nvGrpSpPr>
        <p:grpSpPr bwMode="auto">
          <a:xfrm>
            <a:off x="1143000" y="3124200"/>
            <a:ext cx="6629400" cy="2273300"/>
            <a:chOff x="952" y="1256"/>
            <a:chExt cx="4176" cy="1432"/>
          </a:xfrm>
        </p:grpSpPr>
        <p:sp>
          <p:nvSpPr>
            <p:cNvPr id="486404" name="Freeform 4"/>
            <p:cNvSpPr>
              <a:spLocks/>
            </p:cNvSpPr>
            <p:nvPr/>
          </p:nvSpPr>
          <p:spPr bwMode="auto">
            <a:xfrm>
              <a:off x="952" y="1256"/>
              <a:ext cx="4176" cy="1432"/>
            </a:xfrm>
            <a:custGeom>
              <a:avLst/>
              <a:gdLst/>
              <a:ahLst/>
              <a:cxnLst>
                <a:cxn ang="0">
                  <a:pos x="312" y="104"/>
                </a:cxn>
                <a:cxn ang="0">
                  <a:pos x="792" y="8"/>
                </a:cxn>
                <a:cxn ang="0">
                  <a:pos x="1272" y="56"/>
                </a:cxn>
                <a:cxn ang="0">
                  <a:pos x="1896" y="248"/>
                </a:cxn>
                <a:cxn ang="0">
                  <a:pos x="2664" y="296"/>
                </a:cxn>
                <a:cxn ang="0">
                  <a:pos x="3336" y="824"/>
                </a:cxn>
                <a:cxn ang="0">
                  <a:pos x="2808" y="1304"/>
                </a:cxn>
                <a:cxn ang="0">
                  <a:pos x="1416" y="1400"/>
                </a:cxn>
                <a:cxn ang="0">
                  <a:pos x="216" y="1112"/>
                </a:cxn>
                <a:cxn ang="0">
                  <a:pos x="120" y="536"/>
                </a:cxn>
                <a:cxn ang="0">
                  <a:pos x="72" y="248"/>
                </a:cxn>
                <a:cxn ang="0">
                  <a:pos x="312" y="104"/>
                </a:cxn>
              </a:cxnLst>
              <a:rect l="0" t="0" r="r" b="b"/>
              <a:pathLst>
                <a:path w="3360" h="1432">
                  <a:moveTo>
                    <a:pt x="312" y="104"/>
                  </a:moveTo>
                  <a:cubicBezTo>
                    <a:pt x="432" y="64"/>
                    <a:pt x="632" y="16"/>
                    <a:pt x="792" y="8"/>
                  </a:cubicBezTo>
                  <a:cubicBezTo>
                    <a:pt x="952" y="0"/>
                    <a:pt x="1088" y="16"/>
                    <a:pt x="1272" y="56"/>
                  </a:cubicBezTo>
                  <a:cubicBezTo>
                    <a:pt x="1456" y="96"/>
                    <a:pt x="1664" y="208"/>
                    <a:pt x="1896" y="248"/>
                  </a:cubicBezTo>
                  <a:cubicBezTo>
                    <a:pt x="2128" y="288"/>
                    <a:pt x="2424" y="200"/>
                    <a:pt x="2664" y="296"/>
                  </a:cubicBezTo>
                  <a:cubicBezTo>
                    <a:pt x="2904" y="392"/>
                    <a:pt x="3312" y="656"/>
                    <a:pt x="3336" y="824"/>
                  </a:cubicBezTo>
                  <a:cubicBezTo>
                    <a:pt x="3360" y="992"/>
                    <a:pt x="3128" y="1208"/>
                    <a:pt x="2808" y="1304"/>
                  </a:cubicBezTo>
                  <a:cubicBezTo>
                    <a:pt x="2488" y="1400"/>
                    <a:pt x="1848" y="1432"/>
                    <a:pt x="1416" y="1400"/>
                  </a:cubicBezTo>
                  <a:cubicBezTo>
                    <a:pt x="984" y="1368"/>
                    <a:pt x="432" y="1256"/>
                    <a:pt x="216" y="1112"/>
                  </a:cubicBezTo>
                  <a:cubicBezTo>
                    <a:pt x="0" y="968"/>
                    <a:pt x="144" y="680"/>
                    <a:pt x="120" y="536"/>
                  </a:cubicBezTo>
                  <a:cubicBezTo>
                    <a:pt x="96" y="392"/>
                    <a:pt x="40" y="320"/>
                    <a:pt x="72" y="248"/>
                  </a:cubicBezTo>
                  <a:cubicBezTo>
                    <a:pt x="104" y="176"/>
                    <a:pt x="192" y="144"/>
                    <a:pt x="312" y="104"/>
                  </a:cubicBezTo>
                  <a:close/>
                </a:path>
              </a:pathLst>
            </a:cu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86405" name="Oval 5"/>
            <p:cNvSpPr>
              <a:spLocks noChangeArrowheads="1"/>
            </p:cNvSpPr>
            <p:nvPr/>
          </p:nvSpPr>
          <p:spPr bwMode="auto">
            <a:xfrm>
              <a:off x="1192" y="15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86406" name="Oval 6"/>
            <p:cNvSpPr>
              <a:spLocks noChangeArrowheads="1"/>
            </p:cNvSpPr>
            <p:nvPr/>
          </p:nvSpPr>
          <p:spPr bwMode="auto">
            <a:xfrm>
              <a:off x="1624" y="164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6407" name="Oval 7"/>
            <p:cNvSpPr>
              <a:spLocks noChangeArrowheads="1"/>
            </p:cNvSpPr>
            <p:nvPr/>
          </p:nvSpPr>
          <p:spPr bwMode="auto">
            <a:xfrm>
              <a:off x="3928" y="188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86408" name="Oval 8"/>
            <p:cNvSpPr>
              <a:spLocks noChangeArrowheads="1"/>
            </p:cNvSpPr>
            <p:nvPr/>
          </p:nvSpPr>
          <p:spPr bwMode="auto">
            <a:xfrm>
              <a:off x="2128" y="148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6409" name="Oval 9"/>
            <p:cNvSpPr>
              <a:spLocks noChangeArrowheads="1"/>
            </p:cNvSpPr>
            <p:nvPr/>
          </p:nvSpPr>
          <p:spPr bwMode="auto">
            <a:xfrm>
              <a:off x="1840" y="203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86410" name="Oval 10"/>
            <p:cNvSpPr>
              <a:spLocks noChangeArrowheads="1"/>
            </p:cNvSpPr>
            <p:nvPr/>
          </p:nvSpPr>
          <p:spPr bwMode="auto">
            <a:xfrm>
              <a:off x="2368" y="198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86411" name="Oval 11"/>
            <p:cNvSpPr>
              <a:spLocks noChangeArrowheads="1"/>
            </p:cNvSpPr>
            <p:nvPr/>
          </p:nvSpPr>
          <p:spPr bwMode="auto">
            <a:xfrm>
              <a:off x="3016" y="23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cxnSp>
          <p:nvCxnSpPr>
            <p:cNvPr id="486413" name="AutoShape 13"/>
            <p:cNvCxnSpPr>
              <a:cxnSpLocks noChangeShapeType="1"/>
              <a:stCxn id="486410" idx="7"/>
              <a:endCxn id="486407" idx="1"/>
            </p:cNvCxnSpPr>
            <p:nvPr/>
          </p:nvCxnSpPr>
          <p:spPr bwMode="auto">
            <a:xfrm rot="16200000">
              <a:off x="3240" y="1296"/>
              <a:ext cx="104" cy="1356"/>
            </a:xfrm>
            <a:prstGeom prst="curvedConnector3">
              <a:avLst>
                <a:gd name="adj1" fmla="val 278847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86423" name="Group 23"/>
            <p:cNvGrpSpPr>
              <a:grpSpLocks/>
            </p:cNvGrpSpPr>
            <p:nvPr/>
          </p:nvGrpSpPr>
          <p:grpSpPr bwMode="auto">
            <a:xfrm>
              <a:off x="2808" y="1696"/>
              <a:ext cx="288" cy="192"/>
              <a:chOff x="2976" y="2688"/>
              <a:chExt cx="288" cy="192"/>
            </a:xfrm>
          </p:grpSpPr>
          <p:sp>
            <p:nvSpPr>
              <p:cNvPr id="486424" name="Rectangle 24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486425" name="Group 25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486426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27" name="Rectangle 27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28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29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30" name="Rectangle 30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486431" name="Freeform 31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86432" name="Group 32"/>
            <p:cNvGrpSpPr>
              <a:grpSpLocks/>
            </p:cNvGrpSpPr>
            <p:nvPr/>
          </p:nvGrpSpPr>
          <p:grpSpPr bwMode="auto">
            <a:xfrm>
              <a:off x="3392" y="1640"/>
              <a:ext cx="288" cy="192"/>
              <a:chOff x="2976" y="2688"/>
              <a:chExt cx="288" cy="192"/>
            </a:xfrm>
          </p:grpSpPr>
          <p:sp>
            <p:nvSpPr>
              <p:cNvPr id="486433" name="Rectangle 33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486434" name="Group 34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4864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37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86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486440" name="Freeform 40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0109-AB15-41A3-A423-E8EA76DA22BE}" type="slidenum">
              <a:rPr lang="en-US"/>
              <a:pPr/>
              <a:t>55</a:t>
            </a:fld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95400"/>
            <a:ext cx="7772400" cy="838200"/>
          </a:xfrm>
        </p:spPr>
        <p:txBody>
          <a:bodyPr/>
          <a:lstStyle/>
          <a:p>
            <a:r>
              <a:rPr lang="en-US"/>
              <a:t>Exercise  —  Ping pong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683895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tabLst>
                <a:tab pos="1244600" algn="l"/>
              </a:tabLst>
            </a:pPr>
            <a:r>
              <a:rPr lang="en-US" sz="1800"/>
              <a:t>Write a program according to the time-line diagram:</a:t>
            </a:r>
          </a:p>
          <a:p>
            <a:pPr lvl="1">
              <a:lnSpc>
                <a:spcPct val="80000"/>
              </a:lnSpc>
              <a:tabLst>
                <a:tab pos="1244600" algn="l"/>
              </a:tabLst>
            </a:pPr>
            <a:r>
              <a:rPr lang="en-US" sz="1600"/>
              <a:t>process 0 sends a message to process 1 (ping)</a:t>
            </a:r>
          </a:p>
          <a:p>
            <a:pPr lvl="1">
              <a:lnSpc>
                <a:spcPct val="80000"/>
              </a:lnSpc>
              <a:tabLst>
                <a:tab pos="1244600" algn="l"/>
              </a:tabLst>
            </a:pPr>
            <a:r>
              <a:rPr lang="en-US" sz="1600"/>
              <a:t>after receiving this message,</a:t>
            </a:r>
            <a:br>
              <a:rPr lang="en-US" sz="1600"/>
            </a:br>
            <a:r>
              <a:rPr lang="en-US" sz="1600"/>
              <a:t>process 1 sends a message back to process 0 (pong)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1244600" algn="l"/>
              </a:tabLst>
            </a:pPr>
            <a:r>
              <a:rPr lang="en-US" sz="1800"/>
              <a:t>Repeat this ping-pong with a loop of length 50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1244600" algn="l"/>
              </a:tabLst>
            </a:pPr>
            <a:r>
              <a:rPr lang="en-US" sz="1800"/>
              <a:t>Add timing calls before and after the loop: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1244600" algn="l"/>
              </a:tabLst>
            </a:pPr>
            <a:r>
              <a:rPr lang="en-US" sz="1800"/>
              <a:t>C:	</a:t>
            </a:r>
            <a:r>
              <a:rPr lang="en-US" sz="1800" i="1">
                <a:solidFill>
                  <a:srgbClr val="000099"/>
                </a:solidFill>
              </a:rPr>
              <a:t>double MPI_Wtime</a:t>
            </a:r>
            <a:r>
              <a:rPr lang="en-US" sz="1800"/>
              <a:t>(void);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1244600" algn="l"/>
              </a:tabLst>
            </a:pPr>
            <a:r>
              <a:rPr lang="en-US" sz="1800"/>
              <a:t>Fortran:	</a:t>
            </a:r>
            <a:r>
              <a:rPr lang="en-US" sz="1800" i="1">
                <a:solidFill>
                  <a:srgbClr val="000099"/>
                </a:solidFill>
              </a:rPr>
              <a:t>DOUBLE PRECISION FUNCTION MPI_WTIME</a:t>
            </a:r>
            <a:r>
              <a:rPr lang="en-US" sz="1800"/>
              <a:t>()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1244600" algn="l"/>
              </a:tabLst>
            </a:pPr>
            <a:r>
              <a:rPr lang="en-US" sz="1800"/>
              <a:t>MPI_WTIME returns a wall-clock time in seconds.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1244600" algn="l"/>
              </a:tabLst>
            </a:pPr>
            <a:r>
              <a:rPr lang="en-US" sz="1800"/>
              <a:t>At process 0, print out the transfer time of </a:t>
            </a:r>
            <a:r>
              <a:rPr lang="en-US" sz="1800" b="1"/>
              <a:t>one</a:t>
            </a:r>
            <a:r>
              <a:rPr lang="en-US" sz="1800"/>
              <a:t> message</a:t>
            </a:r>
          </a:p>
          <a:p>
            <a:pPr lvl="1">
              <a:lnSpc>
                <a:spcPct val="80000"/>
              </a:lnSpc>
              <a:tabLst>
                <a:tab pos="1244600" algn="l"/>
              </a:tabLst>
            </a:pPr>
            <a:r>
              <a:rPr lang="en-US" sz="1600"/>
              <a:t>in seconds</a:t>
            </a:r>
          </a:p>
          <a:p>
            <a:pPr lvl="1">
              <a:lnSpc>
                <a:spcPct val="80000"/>
              </a:lnSpc>
              <a:tabLst>
                <a:tab pos="1244600" algn="l"/>
              </a:tabLst>
            </a:pPr>
            <a:r>
              <a:rPr lang="en-US" sz="1600"/>
              <a:t>in </a:t>
            </a:r>
            <a:r>
              <a:rPr lang="en-US" sz="1600">
                <a:cs typeface="Arial" charset="0"/>
              </a:rPr>
              <a:t>µ</a:t>
            </a:r>
            <a:r>
              <a:rPr lang="en-US" sz="1600"/>
              <a:t>s.</a:t>
            </a:r>
          </a:p>
        </p:txBody>
      </p:sp>
      <p:sp>
        <p:nvSpPr>
          <p:cNvPr id="487429" name="Line 5"/>
          <p:cNvSpPr>
            <a:spLocks noChangeShapeType="1"/>
          </p:cNvSpPr>
          <p:nvPr/>
        </p:nvSpPr>
        <p:spPr bwMode="auto">
          <a:xfrm>
            <a:off x="8153400" y="24384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8153400" y="27432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 rot="874189">
            <a:off x="8153400" y="2209800"/>
            <a:ext cx="5540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400">
                <a:solidFill>
                  <a:schemeClr val="tx1"/>
                </a:solidFill>
                <a:latin typeface="Arial" charset="0"/>
              </a:rPr>
              <a:t>ping</a:t>
            </a: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 rot="-899351">
            <a:off x="8229600" y="2743200"/>
            <a:ext cx="6127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400">
                <a:solidFill>
                  <a:schemeClr val="tx1"/>
                </a:solidFill>
                <a:latin typeface="Arial" charset="0"/>
              </a:rPr>
              <a:t>pong</a:t>
            </a:r>
          </a:p>
        </p:txBody>
      </p:sp>
      <p:grpSp>
        <p:nvGrpSpPr>
          <p:cNvPr id="487443" name="Group 19"/>
          <p:cNvGrpSpPr>
            <a:grpSpLocks/>
          </p:cNvGrpSpPr>
          <p:nvPr/>
        </p:nvGrpSpPr>
        <p:grpSpPr bwMode="auto">
          <a:xfrm>
            <a:off x="8077200" y="2209800"/>
            <a:ext cx="762000" cy="3810000"/>
            <a:chOff x="4848" y="912"/>
            <a:chExt cx="480" cy="1008"/>
          </a:xfrm>
        </p:grpSpPr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>
              <a:off x="4848" y="91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>
              <a:off x="5328" y="91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7924800" y="1828800"/>
            <a:ext cx="4175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800" b="0">
                <a:solidFill>
                  <a:schemeClr val="tx1"/>
                </a:solidFill>
                <a:latin typeface="Arial" charset="0"/>
              </a:rPr>
              <a:t>P</a:t>
            </a:r>
            <a:r>
              <a:rPr lang="de-DE" sz="1800" baseline="-250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8610600" y="1828800"/>
            <a:ext cx="4175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800" b="0">
                <a:solidFill>
                  <a:schemeClr val="tx1"/>
                </a:solidFill>
                <a:latin typeface="Arial" charset="0"/>
              </a:rPr>
              <a:t>P</a:t>
            </a:r>
            <a:r>
              <a:rPr lang="de-DE" sz="1800" baseline="-25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 rot="-5400000">
            <a:off x="7739062" y="5595938"/>
            <a:ext cx="493713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200">
                <a:solidFill>
                  <a:schemeClr val="tx1"/>
                </a:solidFill>
                <a:latin typeface="Arial" charset="0"/>
              </a:rPr>
              <a:t>time</a:t>
            </a:r>
          </a:p>
        </p:txBody>
      </p:sp>
      <p:sp>
        <p:nvSpPr>
          <p:cNvPr id="487441" name="Line 17"/>
          <p:cNvSpPr>
            <a:spLocks noChangeShapeType="1"/>
          </p:cNvSpPr>
          <p:nvPr/>
        </p:nvSpPr>
        <p:spPr bwMode="auto">
          <a:xfrm>
            <a:off x="8153400" y="33528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7442" name="Line 18"/>
          <p:cNvSpPr>
            <a:spLocks noChangeShapeType="1"/>
          </p:cNvSpPr>
          <p:nvPr/>
        </p:nvSpPr>
        <p:spPr bwMode="auto">
          <a:xfrm flipH="1">
            <a:off x="8153400" y="37338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7445" name="Line 21"/>
          <p:cNvSpPr>
            <a:spLocks noChangeShapeType="1"/>
          </p:cNvSpPr>
          <p:nvPr/>
        </p:nvSpPr>
        <p:spPr bwMode="auto">
          <a:xfrm>
            <a:off x="8153400" y="42672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7446" name="Line 22"/>
          <p:cNvSpPr>
            <a:spLocks noChangeShapeType="1"/>
          </p:cNvSpPr>
          <p:nvPr/>
        </p:nvSpPr>
        <p:spPr bwMode="auto">
          <a:xfrm flipH="1">
            <a:off x="8153400" y="45720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7448" name="Line 24"/>
          <p:cNvSpPr>
            <a:spLocks noChangeShapeType="1"/>
          </p:cNvSpPr>
          <p:nvPr/>
        </p:nvSpPr>
        <p:spPr bwMode="auto">
          <a:xfrm>
            <a:off x="8153400" y="51816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7449" name="Line 25"/>
          <p:cNvSpPr>
            <a:spLocks noChangeShapeType="1"/>
          </p:cNvSpPr>
          <p:nvPr/>
        </p:nvSpPr>
        <p:spPr bwMode="auto">
          <a:xfrm flipH="1">
            <a:off x="8153400" y="54864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38AD-8B6F-4CA9-8980-9960D1BD0460}" type="slidenum">
              <a:rPr lang="en-US"/>
              <a:pPr/>
              <a:t>56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sz="4000"/>
              <a:t>Exercise  —  Ping pong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402513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 u="sng"/>
              <a:t>rank=0</a:t>
            </a:r>
            <a:r>
              <a:rPr lang="en-US" sz="2000"/>
              <a:t>		</a:t>
            </a:r>
            <a:r>
              <a:rPr lang="en-US" sz="2000" u="sng"/>
              <a:t>rank=1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900"/>
              <a:t> </a:t>
            </a:r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/>
              <a:t>Send </a:t>
            </a:r>
            <a:r>
              <a:rPr lang="en-US" sz="1600" b="1"/>
              <a:t>(dest=1)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/>
              <a:t>		</a:t>
            </a:r>
            <a:r>
              <a:rPr lang="en-US" sz="1600" b="1"/>
              <a:t>(tag=17</a:t>
            </a:r>
            <a:r>
              <a:rPr lang="en-US" sz="2000"/>
              <a:t>)</a:t>
            </a:r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/>
              <a:t>			Recv </a:t>
            </a:r>
            <a:r>
              <a:rPr lang="en-US" sz="1600" b="1"/>
              <a:t>(source=0)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/>
              <a:t>			Send </a:t>
            </a:r>
            <a:r>
              <a:rPr lang="en-US" sz="1600" b="1"/>
              <a:t>(dest=0)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/>
              <a:t>		</a:t>
            </a:r>
            <a:r>
              <a:rPr lang="en-US" sz="1600" b="1"/>
              <a:t>(tag=23)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/>
              <a:t>Recv </a:t>
            </a:r>
            <a:r>
              <a:rPr lang="en-US" sz="1600" b="1"/>
              <a:t>(source=1)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2000"/>
              <a:t>				</a:t>
            </a:r>
          </a:p>
          <a:p>
            <a:pPr>
              <a:lnSpc>
                <a:spcPct val="80000"/>
              </a:lnSpc>
              <a:buFontTx/>
              <a:buNone/>
              <a:tabLst>
                <a:tab pos="1809750" algn="l"/>
                <a:tab pos="2857500" algn="l"/>
              </a:tabLst>
            </a:pPr>
            <a:endParaRPr lang="en-US" sz="200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1600" b="1"/>
              <a:t>if (my_rank==0)                /* i.e., emulated multiple program */</a:t>
            </a:r>
            <a:br>
              <a:rPr lang="en-US" sz="1600" b="1"/>
            </a:br>
            <a:r>
              <a:rPr lang="en-US" sz="1600" b="1"/>
              <a:t>MPI_Send( ... dest=1 ...)</a:t>
            </a:r>
            <a:br>
              <a:rPr lang="en-US" sz="1600" b="1"/>
            </a:br>
            <a:r>
              <a:rPr lang="en-US" sz="1600" b="1"/>
              <a:t>MPI_Recv( ... source=1 ...)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1600" b="1"/>
              <a:t>else</a:t>
            </a:r>
            <a:br>
              <a:rPr lang="en-US" sz="1600" b="1"/>
            </a:br>
            <a:r>
              <a:rPr lang="en-US" sz="1600" b="1"/>
              <a:t>MPI_Recv( ... source=0 ...)</a:t>
            </a:r>
            <a:br>
              <a:rPr lang="en-US" sz="1600" b="1"/>
            </a:br>
            <a:r>
              <a:rPr lang="en-US" sz="1600" b="1"/>
              <a:t>MPI_Send( ... dest=0 ...)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809750" algn="l"/>
                <a:tab pos="2857500" algn="l"/>
              </a:tabLst>
            </a:pPr>
            <a:r>
              <a:rPr lang="en-US" sz="1600" b="1"/>
              <a:t>fi</a:t>
            </a:r>
          </a:p>
        </p:txBody>
      </p:sp>
      <p:sp>
        <p:nvSpPr>
          <p:cNvPr id="421893" name="Arc 5"/>
          <p:cNvSpPr>
            <a:spLocks/>
          </p:cNvSpPr>
          <p:nvPr/>
        </p:nvSpPr>
        <p:spPr bwMode="auto">
          <a:xfrm flipV="1">
            <a:off x="1447800" y="2209800"/>
            <a:ext cx="2971800" cy="2057400"/>
          </a:xfrm>
          <a:custGeom>
            <a:avLst/>
            <a:gdLst>
              <a:gd name="G0" fmla="+- 11047 0 0"/>
              <a:gd name="G1" fmla="+- 21600 0 0"/>
              <a:gd name="G2" fmla="+- 21600 0 0"/>
              <a:gd name="T0" fmla="*/ 0 w 32647"/>
              <a:gd name="T1" fmla="*/ 3039 h 43200"/>
              <a:gd name="T2" fmla="*/ 185 w 32647"/>
              <a:gd name="T3" fmla="*/ 40270 h 43200"/>
              <a:gd name="T4" fmla="*/ 11047 w 3264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47" h="43200" fill="none" extrusionOk="0">
                <a:moveTo>
                  <a:pt x="-1" y="3038"/>
                </a:moveTo>
                <a:cubicBezTo>
                  <a:pt x="3341" y="1049"/>
                  <a:pt x="7158" y="-1"/>
                  <a:pt x="11047" y="0"/>
                </a:cubicBezTo>
                <a:cubicBezTo>
                  <a:pt x="22976" y="0"/>
                  <a:pt x="32647" y="9670"/>
                  <a:pt x="32647" y="21600"/>
                </a:cubicBezTo>
                <a:cubicBezTo>
                  <a:pt x="32647" y="33529"/>
                  <a:pt x="22976" y="43200"/>
                  <a:pt x="11047" y="43200"/>
                </a:cubicBezTo>
                <a:cubicBezTo>
                  <a:pt x="7231" y="43200"/>
                  <a:pt x="3483" y="42189"/>
                  <a:pt x="184" y="40270"/>
                </a:cubicBezTo>
              </a:path>
              <a:path w="32647" h="43200" stroke="0" extrusionOk="0">
                <a:moveTo>
                  <a:pt x="-1" y="3038"/>
                </a:moveTo>
                <a:cubicBezTo>
                  <a:pt x="3341" y="1049"/>
                  <a:pt x="7158" y="-1"/>
                  <a:pt x="11047" y="0"/>
                </a:cubicBezTo>
                <a:cubicBezTo>
                  <a:pt x="22976" y="0"/>
                  <a:pt x="32647" y="9670"/>
                  <a:pt x="32647" y="21600"/>
                </a:cubicBezTo>
                <a:cubicBezTo>
                  <a:pt x="32647" y="33529"/>
                  <a:pt x="22976" y="43200"/>
                  <a:pt x="11047" y="43200"/>
                </a:cubicBezTo>
                <a:cubicBezTo>
                  <a:pt x="7231" y="43200"/>
                  <a:pt x="3483" y="42189"/>
                  <a:pt x="184" y="40270"/>
                </a:cubicBezTo>
                <a:lnTo>
                  <a:pt x="11047" y="21600"/>
                </a:lnTo>
                <a:close/>
              </a:path>
            </a:pathLst>
          </a:custGeom>
          <a:noFill/>
          <a:ln w="38100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1894" name="Line 6"/>
          <p:cNvSpPr>
            <a:spLocks noChangeShapeType="1"/>
          </p:cNvSpPr>
          <p:nvPr/>
        </p:nvSpPr>
        <p:spPr bwMode="auto">
          <a:xfrm>
            <a:off x="1676400" y="2667000"/>
            <a:ext cx="22479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 flipH="1">
            <a:off x="1981200" y="3276600"/>
            <a:ext cx="1981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>
            <a:off x="1066800" y="44196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6913-496E-4373-9DF0-62B76E1FB1FD}" type="slidenum">
              <a:rPr lang="en-US"/>
              <a:pPr/>
              <a:t>57</a:t>
            </a:fld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144000" cy="914400"/>
          </a:xfrm>
        </p:spPr>
        <p:txBody>
          <a:bodyPr/>
          <a:lstStyle/>
          <a:p>
            <a:r>
              <a:rPr lang="en-US" sz="4000"/>
              <a:t>Advanced Exercise - Measure latency and bandwidth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latency = transfer time for zero length messages</a:t>
            </a:r>
          </a:p>
          <a:p>
            <a:pPr>
              <a:lnSpc>
                <a:spcPct val="80000"/>
              </a:lnSpc>
            </a:pPr>
            <a:r>
              <a:rPr lang="en-US" sz="2400"/>
              <a:t>bandwidth = message size (in bytes) / transfer time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Print out message </a:t>
            </a:r>
            <a:r>
              <a:rPr lang="en-US" sz="2400" u="sng"/>
              <a:t>transfer time</a:t>
            </a:r>
            <a:r>
              <a:rPr lang="en-US" sz="2400"/>
              <a:t> and </a:t>
            </a:r>
            <a:r>
              <a:rPr lang="en-US" sz="2400" u="sng"/>
              <a:t>bandwidth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for following send modes: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for standard send (MPI_Send)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for synchronous send (MPI_Ssend)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for following message sizes: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8 bytes (e.g., one double or double precision value)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512 B	(= 8*64 bytes) 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32 kB	(= 8*64**2 bytes)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2 MB	(= 8*64**3 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E4D7-422B-4696-A4A9-63475517FD95}" type="slidenum">
              <a:rPr lang="en-US"/>
              <a:pPr/>
              <a:t>58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9144000" cy="5334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Chap.4  Non-Blocking Communication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6107113" cy="4495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1.	MPI Overview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2.	Process model and language bindings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3.	Messages and point-to-point communication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4.	</a:t>
            </a:r>
            <a:r>
              <a:rPr lang="en-US" sz="2400" b="1"/>
              <a:t>Non-blocking communication</a:t>
            </a:r>
          </a:p>
          <a:p>
            <a:pPr marL="762000" lvl="1" indent="-304800">
              <a:lnSpc>
                <a:spcPct val="95000"/>
              </a:lnSpc>
              <a:spcBef>
                <a:spcPct val="0"/>
              </a:spcBef>
              <a:tabLst>
                <a:tab pos="6096000" algn="l"/>
              </a:tabLst>
            </a:pPr>
            <a:r>
              <a:rPr lang="en-US" sz="1600" b="1"/>
              <a:t>to avoid idle time and deadlocks</a:t>
            </a:r>
            <a:endParaRPr lang="en-US" sz="2000">
              <a:solidFill>
                <a:srgbClr val="5F5F5F"/>
              </a:solidFill>
            </a:endParaRPr>
          </a:p>
          <a:p>
            <a:pPr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5.	Collective communication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6.	Virtual topologies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7.	Derived datatypes</a:t>
            </a:r>
          </a:p>
          <a:p>
            <a:pPr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8.	Case study</a:t>
            </a:r>
          </a:p>
        </p:txBody>
      </p:sp>
      <p:grpSp>
        <p:nvGrpSpPr>
          <p:cNvPr id="632836" name="Group 4"/>
          <p:cNvGrpSpPr>
            <a:grpSpLocks/>
          </p:cNvGrpSpPr>
          <p:nvPr/>
        </p:nvGrpSpPr>
        <p:grpSpPr bwMode="auto">
          <a:xfrm>
            <a:off x="3200400" y="1981200"/>
            <a:ext cx="1117600" cy="441325"/>
            <a:chOff x="1200" y="2280"/>
            <a:chExt cx="3321" cy="1312"/>
          </a:xfrm>
        </p:grpSpPr>
        <p:sp>
          <p:nvSpPr>
            <p:cNvPr id="632837" name="Oval 5"/>
            <p:cNvSpPr>
              <a:spLocks noChangeArrowheads="1"/>
            </p:cNvSpPr>
            <p:nvPr/>
          </p:nvSpPr>
          <p:spPr bwMode="auto">
            <a:xfrm>
              <a:off x="1291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1200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2839" name="AutoShape 7"/>
            <p:cNvCxnSpPr>
              <a:cxnSpLocks noChangeShapeType="1"/>
              <a:stCxn id="632837" idx="4"/>
              <a:endCxn id="632838" idx="0"/>
            </p:cNvCxnSpPr>
            <p:nvPr/>
          </p:nvCxnSpPr>
          <p:spPr bwMode="auto">
            <a:xfrm>
              <a:off x="1473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2840" name="Oval 8"/>
            <p:cNvSpPr>
              <a:spLocks noChangeArrowheads="1"/>
            </p:cNvSpPr>
            <p:nvPr/>
          </p:nvSpPr>
          <p:spPr bwMode="auto">
            <a:xfrm>
              <a:off x="2064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2841" name="Rectangle 9"/>
            <p:cNvSpPr>
              <a:spLocks noChangeArrowheads="1"/>
            </p:cNvSpPr>
            <p:nvPr/>
          </p:nvSpPr>
          <p:spPr bwMode="auto">
            <a:xfrm>
              <a:off x="1973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2842" name="AutoShape 10"/>
            <p:cNvCxnSpPr>
              <a:cxnSpLocks noChangeShapeType="1"/>
              <a:stCxn id="632840" idx="4"/>
              <a:endCxn id="632841" idx="0"/>
            </p:cNvCxnSpPr>
            <p:nvPr/>
          </p:nvCxnSpPr>
          <p:spPr bwMode="auto">
            <a:xfrm>
              <a:off x="2246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2843" name="Oval 11"/>
            <p:cNvSpPr>
              <a:spLocks noChangeArrowheads="1"/>
            </p:cNvSpPr>
            <p:nvPr/>
          </p:nvSpPr>
          <p:spPr bwMode="auto">
            <a:xfrm>
              <a:off x="2838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2844" name="Rectangle 12"/>
            <p:cNvSpPr>
              <a:spLocks noChangeArrowheads="1"/>
            </p:cNvSpPr>
            <p:nvPr/>
          </p:nvSpPr>
          <p:spPr bwMode="auto">
            <a:xfrm>
              <a:off x="2747" y="2690"/>
              <a:ext cx="545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2845" name="AutoShape 13"/>
            <p:cNvCxnSpPr>
              <a:cxnSpLocks noChangeShapeType="1"/>
              <a:stCxn id="632843" idx="4"/>
              <a:endCxn id="632844" idx="0"/>
            </p:cNvCxnSpPr>
            <p:nvPr/>
          </p:nvCxnSpPr>
          <p:spPr bwMode="auto">
            <a:xfrm>
              <a:off x="3020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2846" name="Oval 14"/>
            <p:cNvSpPr>
              <a:spLocks noChangeArrowheads="1"/>
            </p:cNvSpPr>
            <p:nvPr/>
          </p:nvSpPr>
          <p:spPr bwMode="auto">
            <a:xfrm>
              <a:off x="4066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3975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2848" name="AutoShape 16"/>
            <p:cNvCxnSpPr>
              <a:cxnSpLocks noChangeShapeType="1"/>
              <a:stCxn id="632846" idx="4"/>
              <a:endCxn id="632847" idx="0"/>
            </p:cNvCxnSpPr>
            <p:nvPr/>
          </p:nvCxnSpPr>
          <p:spPr bwMode="auto">
            <a:xfrm>
              <a:off x="4248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2849" name="Oval 17"/>
            <p:cNvSpPr>
              <a:spLocks noChangeArrowheads="1"/>
            </p:cNvSpPr>
            <p:nvPr/>
          </p:nvSpPr>
          <p:spPr bwMode="auto">
            <a:xfrm>
              <a:off x="3429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50" name="Oval 18"/>
            <p:cNvSpPr>
              <a:spLocks noChangeArrowheads="1"/>
            </p:cNvSpPr>
            <p:nvPr/>
          </p:nvSpPr>
          <p:spPr bwMode="auto">
            <a:xfrm>
              <a:off x="3520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51" name="Oval 19"/>
            <p:cNvSpPr>
              <a:spLocks noChangeArrowheads="1"/>
            </p:cNvSpPr>
            <p:nvPr/>
          </p:nvSpPr>
          <p:spPr bwMode="auto">
            <a:xfrm>
              <a:off x="3611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52" name="Oval 20"/>
            <p:cNvSpPr>
              <a:spLocks noChangeArrowheads="1"/>
            </p:cNvSpPr>
            <p:nvPr/>
          </p:nvSpPr>
          <p:spPr bwMode="auto">
            <a:xfrm>
              <a:off x="3702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53" name="Oval 21"/>
            <p:cNvSpPr>
              <a:spLocks noChangeArrowheads="1"/>
            </p:cNvSpPr>
            <p:nvPr/>
          </p:nvSpPr>
          <p:spPr bwMode="auto">
            <a:xfrm>
              <a:off x="3793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54" name="Freeform 22"/>
            <p:cNvSpPr>
              <a:spLocks/>
            </p:cNvSpPr>
            <p:nvPr/>
          </p:nvSpPr>
          <p:spPr bwMode="auto">
            <a:xfrm>
              <a:off x="1412" y="3171"/>
              <a:ext cx="2745" cy="421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632855" name="AutoShape 23"/>
            <p:cNvCxnSpPr>
              <a:cxnSpLocks noChangeShapeType="1"/>
              <a:stCxn id="632838" idx="2"/>
              <a:endCxn id="632854" idx="0"/>
            </p:cNvCxnSpPr>
            <p:nvPr/>
          </p:nvCxnSpPr>
          <p:spPr bwMode="auto">
            <a:xfrm>
              <a:off x="1473" y="3054"/>
              <a:ext cx="82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2856" name="AutoShape 24"/>
            <p:cNvCxnSpPr>
              <a:cxnSpLocks noChangeShapeType="1"/>
              <a:stCxn id="632841" idx="2"/>
              <a:endCxn id="632854" idx="3"/>
            </p:cNvCxnSpPr>
            <p:nvPr/>
          </p:nvCxnSpPr>
          <p:spPr bwMode="auto">
            <a:xfrm>
              <a:off x="2246" y="3054"/>
              <a:ext cx="22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2857" name="AutoShape 25"/>
            <p:cNvCxnSpPr>
              <a:cxnSpLocks noChangeShapeType="1"/>
              <a:stCxn id="632844" idx="2"/>
              <a:endCxn id="632854" idx="6"/>
            </p:cNvCxnSpPr>
            <p:nvPr/>
          </p:nvCxnSpPr>
          <p:spPr bwMode="auto">
            <a:xfrm flipH="1">
              <a:off x="2983" y="3054"/>
              <a:ext cx="37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2858" name="AutoShape 26"/>
            <p:cNvCxnSpPr>
              <a:cxnSpLocks noChangeShapeType="1"/>
              <a:stCxn id="632847" idx="2"/>
              <a:endCxn id="632854" idx="10"/>
            </p:cNvCxnSpPr>
            <p:nvPr/>
          </p:nvCxnSpPr>
          <p:spPr bwMode="auto">
            <a:xfrm flipH="1">
              <a:off x="4120" y="3054"/>
              <a:ext cx="128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32859" name="Text Box 27"/>
          <p:cNvSpPr txBox="1">
            <a:spLocks noChangeArrowheads="1"/>
          </p:cNvSpPr>
          <p:nvPr/>
        </p:nvSpPr>
        <p:spPr bwMode="auto">
          <a:xfrm>
            <a:off x="5715000" y="2209800"/>
            <a:ext cx="1768475" cy="46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MPI_Init()</a:t>
            </a:r>
          </a:p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MPI_Comm_rank()</a:t>
            </a:r>
          </a:p>
        </p:txBody>
      </p:sp>
      <p:grpSp>
        <p:nvGrpSpPr>
          <p:cNvPr id="632860" name="Group 28"/>
          <p:cNvGrpSpPr>
            <a:grpSpLocks/>
          </p:cNvGrpSpPr>
          <p:nvPr/>
        </p:nvGrpSpPr>
        <p:grpSpPr bwMode="auto">
          <a:xfrm>
            <a:off x="6553200" y="2971800"/>
            <a:ext cx="1066800" cy="508000"/>
            <a:chOff x="40" y="1464"/>
            <a:chExt cx="872" cy="416"/>
          </a:xfrm>
        </p:grpSpPr>
        <p:sp>
          <p:nvSpPr>
            <p:cNvPr id="632861" name="Oval 29"/>
            <p:cNvSpPr>
              <a:spLocks noChangeArrowheads="1"/>
            </p:cNvSpPr>
            <p:nvPr/>
          </p:nvSpPr>
          <p:spPr bwMode="auto">
            <a:xfrm>
              <a:off x="714" y="1648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2862" name="Oval 30"/>
            <p:cNvSpPr>
              <a:spLocks noChangeArrowheads="1"/>
            </p:cNvSpPr>
            <p:nvPr/>
          </p:nvSpPr>
          <p:spPr bwMode="auto">
            <a:xfrm>
              <a:off x="40" y="1682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2863" name="AutoShape 31"/>
            <p:cNvCxnSpPr>
              <a:cxnSpLocks noChangeShapeType="1"/>
              <a:stCxn id="632862" idx="7"/>
              <a:endCxn id="632861" idx="1"/>
            </p:cNvCxnSpPr>
            <p:nvPr/>
          </p:nvCxnSpPr>
          <p:spPr bwMode="auto">
            <a:xfrm rot="16200000">
              <a:off x="459" y="1427"/>
              <a:ext cx="34" cy="534"/>
            </a:xfrm>
            <a:prstGeom prst="curvedConnector3">
              <a:avLst>
                <a:gd name="adj1" fmla="val 3764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632864" name="Group 32"/>
            <p:cNvGrpSpPr>
              <a:grpSpLocks/>
            </p:cNvGrpSpPr>
            <p:nvPr/>
          </p:nvGrpSpPr>
          <p:grpSpPr bwMode="auto">
            <a:xfrm>
              <a:off x="248" y="1464"/>
              <a:ext cx="288" cy="192"/>
              <a:chOff x="2976" y="2688"/>
              <a:chExt cx="288" cy="192"/>
            </a:xfrm>
          </p:grpSpPr>
          <p:sp>
            <p:nvSpPr>
              <p:cNvPr id="632865" name="Rectangle 33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32866" name="Group 34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6328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2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2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2870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2871" name="Rectangle 39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32872" name="Freeform 40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32873" name="Group 41"/>
          <p:cNvGrpSpPr>
            <a:grpSpLocks/>
          </p:cNvGrpSpPr>
          <p:nvPr/>
        </p:nvGrpSpPr>
        <p:grpSpPr bwMode="auto">
          <a:xfrm>
            <a:off x="5029200" y="5638800"/>
            <a:ext cx="1676400" cy="177800"/>
            <a:chOff x="1440" y="1104"/>
            <a:chExt cx="3840" cy="192"/>
          </a:xfrm>
        </p:grpSpPr>
        <p:sp>
          <p:nvSpPr>
            <p:cNvPr id="632874" name="Rectangle 42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75" name="Rectangle 43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78" name="Rectangle 46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80" name="Rectangle 48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81" name="Rectangle 49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2883" name="Rectangle 51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632884" name="Group 52"/>
          <p:cNvGrpSpPr>
            <a:grpSpLocks/>
          </p:cNvGrpSpPr>
          <p:nvPr/>
        </p:nvGrpSpPr>
        <p:grpSpPr bwMode="auto">
          <a:xfrm>
            <a:off x="4648200" y="5029200"/>
            <a:ext cx="711200" cy="369888"/>
            <a:chOff x="2536" y="1496"/>
            <a:chExt cx="775" cy="403"/>
          </a:xfrm>
        </p:grpSpPr>
        <p:sp>
          <p:nvSpPr>
            <p:cNvPr id="632885" name="Oval 53"/>
            <p:cNvSpPr>
              <a:spLocks noChangeArrowheads="1"/>
            </p:cNvSpPr>
            <p:nvPr/>
          </p:nvSpPr>
          <p:spPr bwMode="auto">
            <a:xfrm>
              <a:off x="2536" y="179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86" name="Oval 54"/>
            <p:cNvSpPr>
              <a:spLocks noChangeArrowheads="1"/>
            </p:cNvSpPr>
            <p:nvPr/>
          </p:nvSpPr>
          <p:spPr bwMode="auto">
            <a:xfrm>
              <a:off x="2536" y="156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87" name="Line 55"/>
            <p:cNvSpPr>
              <a:spLocks noChangeShapeType="1"/>
            </p:cNvSpPr>
            <p:nvPr/>
          </p:nvSpPr>
          <p:spPr bwMode="auto">
            <a:xfrm>
              <a:off x="2685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88" name="Line 56"/>
            <p:cNvSpPr>
              <a:spLocks noChangeShapeType="1"/>
            </p:cNvSpPr>
            <p:nvPr/>
          </p:nvSpPr>
          <p:spPr bwMode="auto">
            <a:xfrm>
              <a:off x="2927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89" name="Line 57"/>
            <p:cNvSpPr>
              <a:spLocks noChangeShapeType="1"/>
            </p:cNvSpPr>
            <p:nvPr/>
          </p:nvSpPr>
          <p:spPr bwMode="auto">
            <a:xfrm>
              <a:off x="3168" y="1600"/>
              <a:ext cx="1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90" name="Oval 58"/>
            <p:cNvSpPr>
              <a:spLocks noChangeArrowheads="1"/>
            </p:cNvSpPr>
            <p:nvPr/>
          </p:nvSpPr>
          <p:spPr bwMode="auto">
            <a:xfrm>
              <a:off x="2616" y="1496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91" name="Oval 59"/>
            <p:cNvSpPr>
              <a:spLocks noChangeArrowheads="1"/>
            </p:cNvSpPr>
            <p:nvPr/>
          </p:nvSpPr>
          <p:spPr bwMode="auto">
            <a:xfrm>
              <a:off x="2859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92" name="Oval 60"/>
            <p:cNvSpPr>
              <a:spLocks noChangeArrowheads="1"/>
            </p:cNvSpPr>
            <p:nvPr/>
          </p:nvSpPr>
          <p:spPr bwMode="auto">
            <a:xfrm>
              <a:off x="3101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93" name="Oval 61"/>
            <p:cNvSpPr>
              <a:spLocks noChangeArrowheads="1"/>
            </p:cNvSpPr>
            <p:nvPr/>
          </p:nvSpPr>
          <p:spPr bwMode="auto">
            <a:xfrm>
              <a:off x="2616" y="1727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94" name="Oval 62"/>
            <p:cNvSpPr>
              <a:spLocks noChangeArrowheads="1"/>
            </p:cNvSpPr>
            <p:nvPr/>
          </p:nvSpPr>
          <p:spPr bwMode="auto">
            <a:xfrm>
              <a:off x="2859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2895" name="Oval 63"/>
            <p:cNvSpPr>
              <a:spLocks noChangeArrowheads="1"/>
            </p:cNvSpPr>
            <p:nvPr/>
          </p:nvSpPr>
          <p:spPr bwMode="auto">
            <a:xfrm>
              <a:off x="3101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32896" name="Group 64"/>
          <p:cNvGrpSpPr>
            <a:grpSpLocks/>
          </p:cNvGrpSpPr>
          <p:nvPr/>
        </p:nvGrpSpPr>
        <p:grpSpPr bwMode="auto">
          <a:xfrm>
            <a:off x="6400800" y="4343400"/>
            <a:ext cx="990600" cy="777875"/>
            <a:chOff x="1632" y="1419"/>
            <a:chExt cx="2032" cy="1597"/>
          </a:xfrm>
        </p:grpSpPr>
        <p:grpSp>
          <p:nvGrpSpPr>
            <p:cNvPr id="632897" name="Group 65"/>
            <p:cNvGrpSpPr>
              <a:grpSpLocks/>
            </p:cNvGrpSpPr>
            <p:nvPr/>
          </p:nvGrpSpPr>
          <p:grpSpPr bwMode="auto">
            <a:xfrm>
              <a:off x="3171" y="1726"/>
              <a:ext cx="493" cy="972"/>
              <a:chOff x="4443" y="1419"/>
              <a:chExt cx="360" cy="709"/>
            </a:xfrm>
          </p:grpSpPr>
          <p:sp>
            <p:nvSpPr>
              <p:cNvPr id="632898" name="Freeform 6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899" name="Freeform 6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0" name="Freeform 6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1" name="Freeform 6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2" name="Freeform 7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3" name="Freeform 7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4" name="Freeform 7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5" name="Freeform 7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6" name="Freeform 7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2907" name="Group 75"/>
            <p:cNvGrpSpPr>
              <a:grpSpLocks/>
            </p:cNvGrpSpPr>
            <p:nvPr/>
          </p:nvGrpSpPr>
          <p:grpSpPr bwMode="auto">
            <a:xfrm>
              <a:off x="2579" y="1419"/>
              <a:ext cx="493" cy="972"/>
              <a:chOff x="4443" y="1419"/>
              <a:chExt cx="360" cy="709"/>
            </a:xfrm>
          </p:grpSpPr>
          <p:sp>
            <p:nvSpPr>
              <p:cNvPr id="632908" name="Freeform 7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09" name="Freeform 7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0" name="Freeform 7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1" name="Freeform 7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2" name="Freeform 8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3" name="Freeform 8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4" name="Freeform 8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5" name="Freeform 8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6" name="Freeform 8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2917" name="Group 85"/>
            <p:cNvGrpSpPr>
              <a:grpSpLocks/>
            </p:cNvGrpSpPr>
            <p:nvPr/>
          </p:nvGrpSpPr>
          <p:grpSpPr bwMode="auto">
            <a:xfrm>
              <a:off x="2711" y="2044"/>
              <a:ext cx="493" cy="972"/>
              <a:chOff x="4443" y="1419"/>
              <a:chExt cx="360" cy="709"/>
            </a:xfrm>
          </p:grpSpPr>
          <p:sp>
            <p:nvSpPr>
              <p:cNvPr id="632918" name="Freeform 8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19" name="Freeform 8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20" name="Freeform 8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21" name="Freeform 8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22" name="Freeform 9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23" name="Freeform 9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24" name="Freeform 9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25" name="Freeform 9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26" name="Freeform 9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2927" name="Group 95"/>
            <p:cNvGrpSpPr>
              <a:grpSpLocks/>
            </p:cNvGrpSpPr>
            <p:nvPr/>
          </p:nvGrpSpPr>
          <p:grpSpPr bwMode="auto">
            <a:xfrm>
              <a:off x="1632" y="1747"/>
              <a:ext cx="577" cy="979"/>
              <a:chOff x="1883" y="2494"/>
              <a:chExt cx="421" cy="715"/>
            </a:xfrm>
          </p:grpSpPr>
          <p:graphicFrame>
            <p:nvGraphicFramePr>
              <p:cNvPr id="632928" name="Object 96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632928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632929" name="Freeform 97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30" name="Freeform 98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31" name="Freeform 99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32" name="Freeform 100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32933" name="Group 101"/>
          <p:cNvGrpSpPr>
            <a:grpSpLocks/>
          </p:cNvGrpSpPr>
          <p:nvPr/>
        </p:nvGrpSpPr>
        <p:grpSpPr bwMode="auto">
          <a:xfrm>
            <a:off x="6172200" y="3581400"/>
            <a:ext cx="1905000" cy="873125"/>
            <a:chOff x="3000" y="1864"/>
            <a:chExt cx="852" cy="391"/>
          </a:xfrm>
        </p:grpSpPr>
        <p:grpSp>
          <p:nvGrpSpPr>
            <p:cNvPr id="632934" name="Group 102"/>
            <p:cNvGrpSpPr>
              <a:grpSpLocks/>
            </p:cNvGrpSpPr>
            <p:nvPr/>
          </p:nvGrpSpPr>
          <p:grpSpPr bwMode="auto">
            <a:xfrm>
              <a:off x="3000" y="1864"/>
              <a:ext cx="574" cy="391"/>
              <a:chOff x="977" y="2299"/>
              <a:chExt cx="1030" cy="702"/>
            </a:xfrm>
          </p:grpSpPr>
          <p:graphicFrame>
            <p:nvGraphicFramePr>
              <p:cNvPr id="632935" name="Object 103"/>
              <p:cNvGraphicFramePr>
                <a:graphicFrameLocks noChangeAspect="1"/>
              </p:cNvGraphicFramePr>
              <p:nvPr/>
            </p:nvGraphicFramePr>
            <p:xfrm>
              <a:off x="1618" y="2299"/>
              <a:ext cx="389" cy="702"/>
            </p:xfrm>
            <a:graphic>
              <a:graphicData uri="http://schemas.openxmlformats.org/presentationml/2006/ole">
                <p:oleObj spid="_x0000_s632935" name="Clip" r:id="rId4" imgW="4016520" imgH="3945240" progId="MS_ClipArt_Gallery.5">
                  <p:embed/>
                </p:oleObj>
              </a:graphicData>
            </a:graphic>
          </p:graphicFrame>
          <p:grpSp>
            <p:nvGrpSpPr>
              <p:cNvPr id="632936" name="Group 104"/>
              <p:cNvGrpSpPr>
                <a:grpSpLocks/>
              </p:cNvGrpSpPr>
              <p:nvPr/>
            </p:nvGrpSpPr>
            <p:grpSpPr bwMode="auto">
              <a:xfrm>
                <a:off x="977" y="2392"/>
                <a:ext cx="644" cy="447"/>
                <a:chOff x="4457" y="2360"/>
                <a:chExt cx="829" cy="575"/>
              </a:xfrm>
            </p:grpSpPr>
            <p:grpSp>
              <p:nvGrpSpPr>
                <p:cNvPr id="632937" name="Group 105"/>
                <p:cNvGrpSpPr>
                  <a:grpSpLocks/>
                </p:cNvGrpSpPr>
                <p:nvPr/>
              </p:nvGrpSpPr>
              <p:grpSpPr bwMode="auto">
                <a:xfrm>
                  <a:off x="4851" y="2360"/>
                  <a:ext cx="435" cy="435"/>
                  <a:chOff x="4851" y="2360"/>
                  <a:chExt cx="435" cy="435"/>
                </a:xfrm>
              </p:grpSpPr>
              <p:sp>
                <p:nvSpPr>
                  <p:cNvPr id="632938" name="Freeform 106"/>
                  <p:cNvSpPr>
                    <a:spLocks/>
                  </p:cNvSpPr>
                  <p:nvPr/>
                </p:nvSpPr>
                <p:spPr bwMode="auto">
                  <a:xfrm>
                    <a:off x="4851" y="2360"/>
                    <a:ext cx="435" cy="435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476" y="0"/>
                      </a:cxn>
                      <a:cxn ang="0">
                        <a:pos x="523" y="8"/>
                      </a:cxn>
                      <a:cxn ang="0">
                        <a:pos x="565" y="21"/>
                      </a:cxn>
                      <a:cxn ang="0">
                        <a:pos x="570" y="88"/>
                      </a:cxn>
                      <a:cxn ang="0">
                        <a:pos x="609" y="110"/>
                      </a:cxn>
                      <a:cxn ang="0">
                        <a:pos x="654" y="137"/>
                      </a:cxn>
                      <a:cxn ang="0">
                        <a:pos x="696" y="171"/>
                      </a:cxn>
                      <a:cxn ang="0">
                        <a:pos x="767" y="146"/>
                      </a:cxn>
                      <a:cxn ang="0">
                        <a:pos x="791" y="177"/>
                      </a:cxn>
                      <a:cxn ang="0">
                        <a:pos x="814" y="213"/>
                      </a:cxn>
                      <a:cxn ang="0">
                        <a:pos x="834" y="251"/>
                      </a:cxn>
                      <a:cxn ang="0">
                        <a:pos x="786" y="312"/>
                      </a:cxn>
                      <a:cxn ang="0">
                        <a:pos x="805" y="370"/>
                      </a:cxn>
                      <a:cxn ang="0">
                        <a:pos x="811" y="415"/>
                      </a:cxn>
                      <a:cxn ang="0">
                        <a:pos x="809" y="473"/>
                      </a:cxn>
                      <a:cxn ang="0">
                        <a:pos x="870" y="502"/>
                      </a:cxn>
                      <a:cxn ang="0">
                        <a:pos x="863" y="547"/>
                      </a:cxn>
                      <a:cxn ang="0">
                        <a:pos x="852" y="589"/>
                      </a:cxn>
                      <a:cxn ang="0">
                        <a:pos x="830" y="638"/>
                      </a:cxn>
                      <a:cxn ang="0">
                        <a:pos x="762" y="632"/>
                      </a:cxn>
                      <a:cxn ang="0">
                        <a:pos x="729" y="676"/>
                      </a:cxn>
                      <a:cxn ang="0">
                        <a:pos x="693" y="713"/>
                      </a:cxn>
                      <a:cxn ang="0">
                        <a:pos x="646" y="746"/>
                      </a:cxn>
                      <a:cxn ang="0">
                        <a:pos x="659" y="818"/>
                      </a:cxn>
                      <a:cxn ang="0">
                        <a:pos x="617" y="840"/>
                      </a:cxn>
                      <a:cxn ang="0">
                        <a:pos x="570" y="856"/>
                      </a:cxn>
                      <a:cxn ang="0">
                        <a:pos x="510" y="869"/>
                      </a:cxn>
                      <a:cxn ang="0">
                        <a:pos x="477" y="814"/>
                      </a:cxn>
                      <a:cxn ang="0">
                        <a:pos x="414" y="817"/>
                      </a:cxn>
                      <a:cxn ang="0">
                        <a:pos x="363" y="807"/>
                      </a:cxn>
                      <a:cxn ang="0">
                        <a:pos x="311" y="793"/>
                      </a:cxn>
                      <a:cxn ang="0">
                        <a:pos x="255" y="839"/>
                      </a:cxn>
                      <a:cxn ang="0">
                        <a:pos x="214" y="817"/>
                      </a:cxn>
                      <a:cxn ang="0">
                        <a:pos x="175" y="792"/>
                      </a:cxn>
                      <a:cxn ang="0">
                        <a:pos x="145" y="768"/>
                      </a:cxn>
                      <a:cxn ang="0">
                        <a:pos x="169" y="699"/>
                      </a:cxn>
                      <a:cxn ang="0">
                        <a:pos x="136" y="655"/>
                      </a:cxn>
                      <a:cxn ang="0">
                        <a:pos x="105" y="605"/>
                      </a:cxn>
                      <a:cxn ang="0">
                        <a:pos x="84" y="553"/>
                      </a:cxn>
                      <a:cxn ang="0">
                        <a:pos x="9" y="547"/>
                      </a:cxn>
                      <a:cxn ang="0">
                        <a:pos x="1" y="500"/>
                      </a:cxn>
                      <a:cxn ang="0">
                        <a:pos x="0" y="464"/>
                      </a:cxn>
                      <a:cxn ang="0">
                        <a:pos x="0" y="420"/>
                      </a:cxn>
                      <a:cxn ang="0">
                        <a:pos x="70" y="398"/>
                      </a:cxn>
                      <a:cxn ang="0">
                        <a:pos x="84" y="337"/>
                      </a:cxn>
                      <a:cxn ang="0">
                        <a:pos x="98" y="290"/>
                      </a:cxn>
                      <a:cxn ang="0">
                        <a:pos x="123" y="238"/>
                      </a:cxn>
                      <a:cxn ang="0">
                        <a:pos x="87" y="171"/>
                      </a:cxn>
                      <a:cxn ang="0">
                        <a:pos x="109" y="143"/>
                      </a:cxn>
                      <a:cxn ang="0">
                        <a:pos x="141" y="113"/>
                      </a:cxn>
                      <a:cxn ang="0">
                        <a:pos x="175" y="85"/>
                      </a:cxn>
                      <a:cxn ang="0">
                        <a:pos x="255" y="115"/>
                      </a:cxn>
                      <a:cxn ang="0">
                        <a:pos x="298" y="94"/>
                      </a:cxn>
                      <a:cxn ang="0">
                        <a:pos x="341" y="80"/>
                      </a:cxn>
                      <a:cxn ang="0">
                        <a:pos x="400" y="66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70" h="869">
                        <a:moveTo>
                          <a:pt x="428" y="0"/>
                        </a:moveTo>
                        <a:lnTo>
                          <a:pt x="476" y="0"/>
                        </a:lnTo>
                        <a:lnTo>
                          <a:pt x="523" y="8"/>
                        </a:lnTo>
                        <a:lnTo>
                          <a:pt x="565" y="21"/>
                        </a:lnTo>
                        <a:lnTo>
                          <a:pt x="570" y="88"/>
                        </a:lnTo>
                        <a:lnTo>
                          <a:pt x="609" y="110"/>
                        </a:lnTo>
                        <a:lnTo>
                          <a:pt x="654" y="137"/>
                        </a:lnTo>
                        <a:lnTo>
                          <a:pt x="696" y="171"/>
                        </a:lnTo>
                        <a:lnTo>
                          <a:pt x="767" y="146"/>
                        </a:lnTo>
                        <a:lnTo>
                          <a:pt x="791" y="177"/>
                        </a:lnTo>
                        <a:lnTo>
                          <a:pt x="814" y="213"/>
                        </a:lnTo>
                        <a:lnTo>
                          <a:pt x="834" y="251"/>
                        </a:lnTo>
                        <a:lnTo>
                          <a:pt x="786" y="312"/>
                        </a:lnTo>
                        <a:lnTo>
                          <a:pt x="805" y="370"/>
                        </a:lnTo>
                        <a:lnTo>
                          <a:pt x="811" y="415"/>
                        </a:lnTo>
                        <a:lnTo>
                          <a:pt x="809" y="473"/>
                        </a:lnTo>
                        <a:lnTo>
                          <a:pt x="870" y="502"/>
                        </a:lnTo>
                        <a:lnTo>
                          <a:pt x="863" y="547"/>
                        </a:lnTo>
                        <a:lnTo>
                          <a:pt x="852" y="589"/>
                        </a:lnTo>
                        <a:lnTo>
                          <a:pt x="830" y="638"/>
                        </a:lnTo>
                        <a:lnTo>
                          <a:pt x="762" y="632"/>
                        </a:lnTo>
                        <a:lnTo>
                          <a:pt x="729" y="676"/>
                        </a:lnTo>
                        <a:lnTo>
                          <a:pt x="693" y="713"/>
                        </a:lnTo>
                        <a:lnTo>
                          <a:pt x="646" y="746"/>
                        </a:lnTo>
                        <a:lnTo>
                          <a:pt x="659" y="818"/>
                        </a:lnTo>
                        <a:lnTo>
                          <a:pt x="617" y="840"/>
                        </a:lnTo>
                        <a:lnTo>
                          <a:pt x="570" y="856"/>
                        </a:lnTo>
                        <a:lnTo>
                          <a:pt x="510" y="869"/>
                        </a:lnTo>
                        <a:lnTo>
                          <a:pt x="477" y="814"/>
                        </a:lnTo>
                        <a:lnTo>
                          <a:pt x="414" y="817"/>
                        </a:lnTo>
                        <a:lnTo>
                          <a:pt x="363" y="807"/>
                        </a:lnTo>
                        <a:lnTo>
                          <a:pt x="311" y="793"/>
                        </a:lnTo>
                        <a:lnTo>
                          <a:pt x="255" y="839"/>
                        </a:lnTo>
                        <a:lnTo>
                          <a:pt x="214" y="817"/>
                        </a:lnTo>
                        <a:lnTo>
                          <a:pt x="175" y="792"/>
                        </a:lnTo>
                        <a:lnTo>
                          <a:pt x="145" y="768"/>
                        </a:lnTo>
                        <a:lnTo>
                          <a:pt x="169" y="699"/>
                        </a:lnTo>
                        <a:lnTo>
                          <a:pt x="136" y="655"/>
                        </a:lnTo>
                        <a:lnTo>
                          <a:pt x="105" y="605"/>
                        </a:lnTo>
                        <a:lnTo>
                          <a:pt x="84" y="553"/>
                        </a:lnTo>
                        <a:lnTo>
                          <a:pt x="9" y="547"/>
                        </a:lnTo>
                        <a:lnTo>
                          <a:pt x="1" y="500"/>
                        </a:lnTo>
                        <a:lnTo>
                          <a:pt x="0" y="464"/>
                        </a:lnTo>
                        <a:lnTo>
                          <a:pt x="0" y="420"/>
                        </a:lnTo>
                        <a:lnTo>
                          <a:pt x="70" y="398"/>
                        </a:lnTo>
                        <a:lnTo>
                          <a:pt x="84" y="337"/>
                        </a:lnTo>
                        <a:lnTo>
                          <a:pt x="98" y="290"/>
                        </a:lnTo>
                        <a:lnTo>
                          <a:pt x="123" y="238"/>
                        </a:lnTo>
                        <a:lnTo>
                          <a:pt x="87" y="171"/>
                        </a:lnTo>
                        <a:lnTo>
                          <a:pt x="109" y="143"/>
                        </a:lnTo>
                        <a:lnTo>
                          <a:pt x="141" y="113"/>
                        </a:lnTo>
                        <a:lnTo>
                          <a:pt x="175" y="85"/>
                        </a:lnTo>
                        <a:lnTo>
                          <a:pt x="255" y="115"/>
                        </a:lnTo>
                        <a:lnTo>
                          <a:pt x="298" y="94"/>
                        </a:lnTo>
                        <a:lnTo>
                          <a:pt x="341" y="80"/>
                        </a:lnTo>
                        <a:lnTo>
                          <a:pt x="400" y="66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2939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495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2940" name="Group 108"/>
                <p:cNvGrpSpPr>
                  <a:grpSpLocks/>
                </p:cNvGrpSpPr>
                <p:nvPr/>
              </p:nvGrpSpPr>
              <p:grpSpPr bwMode="auto">
                <a:xfrm>
                  <a:off x="4457" y="2501"/>
                  <a:ext cx="435" cy="434"/>
                  <a:chOff x="4457" y="2501"/>
                  <a:chExt cx="435" cy="434"/>
                </a:xfrm>
              </p:grpSpPr>
              <p:sp>
                <p:nvSpPr>
                  <p:cNvPr id="632941" name="Freeform 109"/>
                  <p:cNvSpPr>
                    <a:spLocks/>
                  </p:cNvSpPr>
                  <p:nvPr/>
                </p:nvSpPr>
                <p:spPr bwMode="auto">
                  <a:xfrm>
                    <a:off x="4457" y="2501"/>
                    <a:ext cx="435" cy="434"/>
                  </a:xfrm>
                  <a:custGeom>
                    <a:avLst/>
                    <a:gdLst/>
                    <a:ahLst/>
                    <a:cxnLst>
                      <a:cxn ang="0">
                        <a:pos x="443" y="867"/>
                      </a:cxn>
                      <a:cxn ang="0">
                        <a:pos x="396" y="867"/>
                      </a:cxn>
                      <a:cxn ang="0">
                        <a:pos x="349" y="860"/>
                      </a:cxn>
                      <a:cxn ang="0">
                        <a:pos x="307" y="847"/>
                      </a:cxn>
                      <a:cxn ang="0">
                        <a:pos x="302" y="780"/>
                      </a:cxn>
                      <a:cxn ang="0">
                        <a:pos x="263" y="758"/>
                      </a:cxn>
                      <a:cxn ang="0">
                        <a:pos x="217" y="731"/>
                      </a:cxn>
                      <a:cxn ang="0">
                        <a:pos x="175" y="698"/>
                      </a:cxn>
                      <a:cxn ang="0">
                        <a:pos x="104" y="722"/>
                      </a:cxn>
                      <a:cxn ang="0">
                        <a:pos x="81" y="692"/>
                      </a:cxn>
                      <a:cxn ang="0">
                        <a:pos x="56" y="656"/>
                      </a:cxn>
                      <a:cxn ang="0">
                        <a:pos x="36" y="618"/>
                      </a:cxn>
                      <a:cxn ang="0">
                        <a:pos x="86" y="557"/>
                      </a:cxn>
                      <a:cxn ang="0">
                        <a:pos x="66" y="499"/>
                      </a:cxn>
                      <a:cxn ang="0">
                        <a:pos x="60" y="453"/>
                      </a:cxn>
                      <a:cxn ang="0">
                        <a:pos x="61" y="395"/>
                      </a:cxn>
                      <a:cxn ang="0">
                        <a:pos x="0" y="367"/>
                      </a:cxn>
                      <a:cxn ang="0">
                        <a:pos x="8" y="322"/>
                      </a:cxn>
                      <a:cxn ang="0">
                        <a:pos x="19" y="279"/>
                      </a:cxn>
                      <a:cxn ang="0">
                        <a:pos x="41" y="231"/>
                      </a:cxn>
                      <a:cxn ang="0">
                        <a:pos x="109" y="237"/>
                      </a:cxn>
                      <a:cxn ang="0">
                        <a:pos x="142" y="193"/>
                      </a:cxn>
                      <a:cxn ang="0">
                        <a:pos x="178" y="155"/>
                      </a:cxn>
                      <a:cxn ang="0">
                        <a:pos x="225" y="122"/>
                      </a:cxn>
                      <a:cxn ang="0">
                        <a:pos x="213" y="50"/>
                      </a:cxn>
                      <a:cxn ang="0">
                        <a:pos x="255" y="28"/>
                      </a:cxn>
                      <a:cxn ang="0">
                        <a:pos x="302" y="13"/>
                      </a:cxn>
                      <a:cxn ang="0">
                        <a:pos x="361" y="0"/>
                      </a:cxn>
                      <a:cxn ang="0">
                        <a:pos x="394" y="55"/>
                      </a:cxn>
                      <a:cxn ang="0">
                        <a:pos x="457" y="52"/>
                      </a:cxn>
                      <a:cxn ang="0">
                        <a:pos x="509" y="61"/>
                      </a:cxn>
                      <a:cxn ang="0">
                        <a:pos x="560" y="75"/>
                      </a:cxn>
                      <a:cxn ang="0">
                        <a:pos x="617" y="30"/>
                      </a:cxn>
                      <a:cxn ang="0">
                        <a:pos x="658" y="52"/>
                      </a:cxn>
                      <a:cxn ang="0">
                        <a:pos x="695" y="77"/>
                      </a:cxn>
                      <a:cxn ang="0">
                        <a:pos x="725" y="100"/>
                      </a:cxn>
                      <a:cxn ang="0">
                        <a:pos x="701" y="169"/>
                      </a:cxn>
                      <a:cxn ang="0">
                        <a:pos x="734" y="213"/>
                      </a:cxn>
                      <a:cxn ang="0">
                        <a:pos x="766" y="264"/>
                      </a:cxn>
                      <a:cxn ang="0">
                        <a:pos x="786" y="315"/>
                      </a:cxn>
                      <a:cxn ang="0">
                        <a:pos x="861" y="322"/>
                      </a:cxn>
                      <a:cxn ang="0">
                        <a:pos x="869" y="369"/>
                      </a:cxn>
                      <a:cxn ang="0">
                        <a:pos x="871" y="405"/>
                      </a:cxn>
                      <a:cxn ang="0">
                        <a:pos x="871" y="449"/>
                      </a:cxn>
                      <a:cxn ang="0">
                        <a:pos x="800" y="471"/>
                      </a:cxn>
                      <a:cxn ang="0">
                        <a:pos x="786" y="532"/>
                      </a:cxn>
                      <a:cxn ang="0">
                        <a:pos x="772" y="579"/>
                      </a:cxn>
                      <a:cxn ang="0">
                        <a:pos x="747" y="631"/>
                      </a:cxn>
                      <a:cxn ang="0">
                        <a:pos x="783" y="698"/>
                      </a:cxn>
                      <a:cxn ang="0">
                        <a:pos x="761" y="725"/>
                      </a:cxn>
                      <a:cxn ang="0">
                        <a:pos x="730" y="754"/>
                      </a:cxn>
                      <a:cxn ang="0">
                        <a:pos x="695" y="783"/>
                      </a:cxn>
                      <a:cxn ang="0">
                        <a:pos x="617" y="753"/>
                      </a:cxn>
                      <a:cxn ang="0">
                        <a:pos x="573" y="773"/>
                      </a:cxn>
                      <a:cxn ang="0">
                        <a:pos x="531" y="787"/>
                      </a:cxn>
                      <a:cxn ang="0">
                        <a:pos x="471" y="802"/>
                      </a:cxn>
                      <a:cxn ang="0">
                        <a:pos x="443" y="867"/>
                      </a:cxn>
                    </a:cxnLst>
                    <a:rect l="0" t="0" r="r" b="b"/>
                    <a:pathLst>
                      <a:path w="871" h="867">
                        <a:moveTo>
                          <a:pt x="443" y="867"/>
                        </a:moveTo>
                        <a:lnTo>
                          <a:pt x="396" y="867"/>
                        </a:lnTo>
                        <a:lnTo>
                          <a:pt x="349" y="860"/>
                        </a:lnTo>
                        <a:lnTo>
                          <a:pt x="307" y="847"/>
                        </a:lnTo>
                        <a:lnTo>
                          <a:pt x="302" y="780"/>
                        </a:lnTo>
                        <a:lnTo>
                          <a:pt x="263" y="758"/>
                        </a:lnTo>
                        <a:lnTo>
                          <a:pt x="217" y="731"/>
                        </a:lnTo>
                        <a:lnTo>
                          <a:pt x="175" y="698"/>
                        </a:lnTo>
                        <a:lnTo>
                          <a:pt x="104" y="722"/>
                        </a:lnTo>
                        <a:lnTo>
                          <a:pt x="81" y="692"/>
                        </a:lnTo>
                        <a:lnTo>
                          <a:pt x="56" y="656"/>
                        </a:lnTo>
                        <a:lnTo>
                          <a:pt x="36" y="618"/>
                        </a:lnTo>
                        <a:lnTo>
                          <a:pt x="86" y="557"/>
                        </a:lnTo>
                        <a:lnTo>
                          <a:pt x="66" y="499"/>
                        </a:lnTo>
                        <a:lnTo>
                          <a:pt x="60" y="453"/>
                        </a:lnTo>
                        <a:lnTo>
                          <a:pt x="61" y="395"/>
                        </a:lnTo>
                        <a:lnTo>
                          <a:pt x="0" y="367"/>
                        </a:lnTo>
                        <a:lnTo>
                          <a:pt x="8" y="322"/>
                        </a:lnTo>
                        <a:lnTo>
                          <a:pt x="19" y="279"/>
                        </a:lnTo>
                        <a:lnTo>
                          <a:pt x="41" y="231"/>
                        </a:lnTo>
                        <a:lnTo>
                          <a:pt x="109" y="237"/>
                        </a:lnTo>
                        <a:lnTo>
                          <a:pt x="142" y="193"/>
                        </a:lnTo>
                        <a:lnTo>
                          <a:pt x="178" y="155"/>
                        </a:lnTo>
                        <a:lnTo>
                          <a:pt x="225" y="122"/>
                        </a:lnTo>
                        <a:lnTo>
                          <a:pt x="213" y="50"/>
                        </a:lnTo>
                        <a:lnTo>
                          <a:pt x="255" y="28"/>
                        </a:lnTo>
                        <a:lnTo>
                          <a:pt x="302" y="13"/>
                        </a:lnTo>
                        <a:lnTo>
                          <a:pt x="361" y="0"/>
                        </a:lnTo>
                        <a:lnTo>
                          <a:pt x="394" y="55"/>
                        </a:lnTo>
                        <a:lnTo>
                          <a:pt x="457" y="52"/>
                        </a:lnTo>
                        <a:lnTo>
                          <a:pt x="509" y="61"/>
                        </a:lnTo>
                        <a:lnTo>
                          <a:pt x="560" y="75"/>
                        </a:lnTo>
                        <a:lnTo>
                          <a:pt x="617" y="30"/>
                        </a:lnTo>
                        <a:lnTo>
                          <a:pt x="658" y="52"/>
                        </a:lnTo>
                        <a:lnTo>
                          <a:pt x="695" y="77"/>
                        </a:lnTo>
                        <a:lnTo>
                          <a:pt x="725" y="100"/>
                        </a:lnTo>
                        <a:lnTo>
                          <a:pt x="701" y="169"/>
                        </a:lnTo>
                        <a:lnTo>
                          <a:pt x="734" y="213"/>
                        </a:lnTo>
                        <a:lnTo>
                          <a:pt x="766" y="264"/>
                        </a:lnTo>
                        <a:lnTo>
                          <a:pt x="786" y="315"/>
                        </a:lnTo>
                        <a:lnTo>
                          <a:pt x="861" y="322"/>
                        </a:lnTo>
                        <a:lnTo>
                          <a:pt x="869" y="369"/>
                        </a:lnTo>
                        <a:lnTo>
                          <a:pt x="871" y="405"/>
                        </a:lnTo>
                        <a:lnTo>
                          <a:pt x="871" y="449"/>
                        </a:lnTo>
                        <a:lnTo>
                          <a:pt x="800" y="471"/>
                        </a:lnTo>
                        <a:lnTo>
                          <a:pt x="786" y="532"/>
                        </a:lnTo>
                        <a:lnTo>
                          <a:pt x="772" y="579"/>
                        </a:lnTo>
                        <a:lnTo>
                          <a:pt x="747" y="631"/>
                        </a:lnTo>
                        <a:lnTo>
                          <a:pt x="783" y="698"/>
                        </a:lnTo>
                        <a:lnTo>
                          <a:pt x="761" y="725"/>
                        </a:lnTo>
                        <a:lnTo>
                          <a:pt x="730" y="754"/>
                        </a:lnTo>
                        <a:lnTo>
                          <a:pt x="695" y="783"/>
                        </a:lnTo>
                        <a:lnTo>
                          <a:pt x="617" y="753"/>
                        </a:lnTo>
                        <a:lnTo>
                          <a:pt x="573" y="773"/>
                        </a:lnTo>
                        <a:lnTo>
                          <a:pt x="531" y="787"/>
                        </a:lnTo>
                        <a:lnTo>
                          <a:pt x="471" y="802"/>
                        </a:lnTo>
                        <a:lnTo>
                          <a:pt x="443" y="867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294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637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32943" name="Freeform 111"/>
              <p:cNvSpPr>
                <a:spLocks/>
              </p:cNvSpPr>
              <p:nvPr/>
            </p:nvSpPr>
            <p:spPr bwMode="auto">
              <a:xfrm>
                <a:off x="1622" y="2501"/>
                <a:ext cx="165" cy="27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22" y="9"/>
                  </a:cxn>
                  <a:cxn ang="0">
                    <a:pos x="6" y="76"/>
                  </a:cxn>
                  <a:cxn ang="0">
                    <a:pos x="0" y="114"/>
                  </a:cxn>
                  <a:cxn ang="0">
                    <a:pos x="66" y="174"/>
                  </a:cxn>
                  <a:cxn ang="0">
                    <a:pos x="32" y="232"/>
                  </a:cxn>
                  <a:cxn ang="0">
                    <a:pos x="69" y="270"/>
                  </a:cxn>
                  <a:cxn ang="0">
                    <a:pos x="92" y="214"/>
                  </a:cxn>
                  <a:cxn ang="0">
                    <a:pos x="143" y="210"/>
                  </a:cxn>
                  <a:cxn ang="0">
                    <a:pos x="134" y="159"/>
                  </a:cxn>
                  <a:cxn ang="0">
                    <a:pos x="86" y="111"/>
                  </a:cxn>
                  <a:cxn ang="0">
                    <a:pos x="129" y="67"/>
                  </a:cxn>
                  <a:cxn ang="0">
                    <a:pos x="161" y="48"/>
                  </a:cxn>
                  <a:cxn ang="0">
                    <a:pos x="165" y="0"/>
                  </a:cxn>
                </a:cxnLst>
                <a:rect l="0" t="0" r="r" b="b"/>
                <a:pathLst>
                  <a:path w="165" h="270">
                    <a:moveTo>
                      <a:pt x="165" y="0"/>
                    </a:moveTo>
                    <a:lnTo>
                      <a:pt x="122" y="9"/>
                    </a:lnTo>
                    <a:lnTo>
                      <a:pt x="6" y="76"/>
                    </a:lnTo>
                    <a:lnTo>
                      <a:pt x="0" y="114"/>
                    </a:lnTo>
                    <a:lnTo>
                      <a:pt x="66" y="174"/>
                    </a:lnTo>
                    <a:lnTo>
                      <a:pt x="32" y="232"/>
                    </a:lnTo>
                    <a:lnTo>
                      <a:pt x="69" y="270"/>
                    </a:lnTo>
                    <a:lnTo>
                      <a:pt x="92" y="214"/>
                    </a:lnTo>
                    <a:lnTo>
                      <a:pt x="143" y="210"/>
                    </a:lnTo>
                    <a:lnTo>
                      <a:pt x="134" y="159"/>
                    </a:lnTo>
                    <a:lnTo>
                      <a:pt x="86" y="111"/>
                    </a:lnTo>
                    <a:lnTo>
                      <a:pt x="129" y="67"/>
                    </a:lnTo>
                    <a:lnTo>
                      <a:pt x="161" y="4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44" name="Freeform 112"/>
              <p:cNvSpPr>
                <a:spLocks/>
              </p:cNvSpPr>
              <p:nvPr/>
            </p:nvSpPr>
            <p:spPr bwMode="auto">
              <a:xfrm>
                <a:off x="1596" y="2572"/>
                <a:ext cx="133" cy="93"/>
              </a:xfrm>
              <a:custGeom>
                <a:avLst/>
                <a:gdLst/>
                <a:ahLst/>
                <a:cxnLst>
                  <a:cxn ang="0">
                    <a:pos x="130" y="91"/>
                  </a:cxn>
                  <a:cxn ang="0">
                    <a:pos x="78" y="88"/>
                  </a:cxn>
                  <a:cxn ang="0">
                    <a:pos x="61" y="92"/>
                  </a:cxn>
                  <a:cxn ang="0">
                    <a:pos x="5" y="93"/>
                  </a:cxn>
                  <a:cxn ang="0">
                    <a:pos x="0" y="82"/>
                  </a:cxn>
                  <a:cxn ang="0">
                    <a:pos x="31" y="58"/>
                  </a:cxn>
                  <a:cxn ang="0">
                    <a:pos x="38" y="41"/>
                  </a:cxn>
                  <a:cxn ang="0">
                    <a:pos x="34" y="23"/>
                  </a:cxn>
                  <a:cxn ang="0">
                    <a:pos x="26" y="10"/>
                  </a:cxn>
                  <a:cxn ang="0">
                    <a:pos x="27" y="0"/>
                  </a:cxn>
                  <a:cxn ang="0">
                    <a:pos x="43" y="5"/>
                  </a:cxn>
                  <a:cxn ang="0">
                    <a:pos x="53" y="20"/>
                  </a:cxn>
                  <a:cxn ang="0">
                    <a:pos x="57" y="37"/>
                  </a:cxn>
                  <a:cxn ang="0">
                    <a:pos x="45" y="56"/>
                  </a:cxn>
                  <a:cxn ang="0">
                    <a:pos x="35" y="73"/>
                  </a:cxn>
                  <a:cxn ang="0">
                    <a:pos x="40" y="84"/>
                  </a:cxn>
                  <a:cxn ang="0">
                    <a:pos x="74" y="73"/>
                  </a:cxn>
                  <a:cxn ang="0">
                    <a:pos x="105" y="75"/>
                  </a:cxn>
                  <a:cxn ang="0">
                    <a:pos x="133" y="80"/>
                  </a:cxn>
                  <a:cxn ang="0">
                    <a:pos x="130" y="91"/>
                  </a:cxn>
                </a:cxnLst>
                <a:rect l="0" t="0" r="r" b="b"/>
                <a:pathLst>
                  <a:path w="133" h="93">
                    <a:moveTo>
                      <a:pt x="130" y="91"/>
                    </a:moveTo>
                    <a:lnTo>
                      <a:pt x="78" y="88"/>
                    </a:lnTo>
                    <a:lnTo>
                      <a:pt x="61" y="92"/>
                    </a:lnTo>
                    <a:lnTo>
                      <a:pt x="5" y="93"/>
                    </a:lnTo>
                    <a:lnTo>
                      <a:pt x="0" y="82"/>
                    </a:lnTo>
                    <a:lnTo>
                      <a:pt x="31" y="58"/>
                    </a:lnTo>
                    <a:lnTo>
                      <a:pt x="38" y="41"/>
                    </a:lnTo>
                    <a:lnTo>
                      <a:pt x="34" y="23"/>
                    </a:lnTo>
                    <a:lnTo>
                      <a:pt x="26" y="10"/>
                    </a:lnTo>
                    <a:lnTo>
                      <a:pt x="27" y="0"/>
                    </a:lnTo>
                    <a:lnTo>
                      <a:pt x="43" y="5"/>
                    </a:lnTo>
                    <a:lnTo>
                      <a:pt x="53" y="20"/>
                    </a:lnTo>
                    <a:lnTo>
                      <a:pt x="57" y="37"/>
                    </a:lnTo>
                    <a:lnTo>
                      <a:pt x="45" y="56"/>
                    </a:lnTo>
                    <a:lnTo>
                      <a:pt x="35" y="73"/>
                    </a:lnTo>
                    <a:lnTo>
                      <a:pt x="40" y="84"/>
                    </a:lnTo>
                    <a:lnTo>
                      <a:pt x="74" y="73"/>
                    </a:lnTo>
                    <a:lnTo>
                      <a:pt x="105" y="75"/>
                    </a:lnTo>
                    <a:lnTo>
                      <a:pt x="133" y="80"/>
                    </a:lnTo>
                    <a:lnTo>
                      <a:pt x="130" y="9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2945" name="Freeform 113"/>
              <p:cNvSpPr>
                <a:spLocks/>
              </p:cNvSpPr>
              <p:nvPr/>
            </p:nvSpPr>
            <p:spPr bwMode="auto">
              <a:xfrm>
                <a:off x="1717" y="2516"/>
                <a:ext cx="88" cy="15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5" y="9"/>
                  </a:cxn>
                  <a:cxn ang="0">
                    <a:pos x="44" y="44"/>
                  </a:cxn>
                  <a:cxn ang="0">
                    <a:pos x="41" y="64"/>
                  </a:cxn>
                  <a:cxn ang="0">
                    <a:pos x="41" y="78"/>
                  </a:cxn>
                  <a:cxn ang="0">
                    <a:pos x="19" y="105"/>
                  </a:cxn>
                  <a:cxn ang="0">
                    <a:pos x="0" y="138"/>
                  </a:cxn>
                  <a:cxn ang="0">
                    <a:pos x="7" y="151"/>
                  </a:cxn>
                  <a:cxn ang="0">
                    <a:pos x="19" y="142"/>
                  </a:cxn>
                  <a:cxn ang="0">
                    <a:pos x="20" y="130"/>
                  </a:cxn>
                  <a:cxn ang="0">
                    <a:pos x="50" y="83"/>
                  </a:cxn>
                  <a:cxn ang="0">
                    <a:pos x="67" y="58"/>
                  </a:cxn>
                  <a:cxn ang="0">
                    <a:pos x="86" y="28"/>
                  </a:cxn>
                  <a:cxn ang="0">
                    <a:pos x="88" y="14"/>
                  </a:cxn>
                  <a:cxn ang="0">
                    <a:pos x="80" y="0"/>
                  </a:cxn>
                </a:cxnLst>
                <a:rect l="0" t="0" r="r" b="b"/>
                <a:pathLst>
                  <a:path w="88" h="151">
                    <a:moveTo>
                      <a:pt x="80" y="0"/>
                    </a:moveTo>
                    <a:lnTo>
                      <a:pt x="65" y="9"/>
                    </a:lnTo>
                    <a:lnTo>
                      <a:pt x="44" y="44"/>
                    </a:lnTo>
                    <a:lnTo>
                      <a:pt x="41" y="64"/>
                    </a:lnTo>
                    <a:lnTo>
                      <a:pt x="41" y="78"/>
                    </a:lnTo>
                    <a:lnTo>
                      <a:pt x="19" y="105"/>
                    </a:lnTo>
                    <a:lnTo>
                      <a:pt x="0" y="138"/>
                    </a:lnTo>
                    <a:lnTo>
                      <a:pt x="7" y="151"/>
                    </a:lnTo>
                    <a:lnTo>
                      <a:pt x="19" y="142"/>
                    </a:lnTo>
                    <a:lnTo>
                      <a:pt x="20" y="130"/>
                    </a:lnTo>
                    <a:lnTo>
                      <a:pt x="50" y="83"/>
                    </a:lnTo>
                    <a:lnTo>
                      <a:pt x="67" y="58"/>
                    </a:lnTo>
                    <a:lnTo>
                      <a:pt x="86" y="28"/>
                    </a:lnTo>
                    <a:lnTo>
                      <a:pt x="88" y="1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2946" name="Group 114"/>
            <p:cNvGrpSpPr>
              <a:grpSpLocks/>
            </p:cNvGrpSpPr>
            <p:nvPr/>
          </p:nvGrpSpPr>
          <p:grpSpPr bwMode="auto">
            <a:xfrm>
              <a:off x="3608" y="1920"/>
              <a:ext cx="244" cy="288"/>
              <a:chOff x="1856" y="1426"/>
              <a:chExt cx="357" cy="421"/>
            </a:xfrm>
          </p:grpSpPr>
          <p:grpSp>
            <p:nvGrpSpPr>
              <p:cNvPr id="632947" name="Group 115"/>
              <p:cNvGrpSpPr>
                <a:grpSpLocks/>
              </p:cNvGrpSpPr>
              <p:nvPr/>
            </p:nvGrpSpPr>
            <p:grpSpPr bwMode="auto">
              <a:xfrm>
                <a:off x="1856" y="1617"/>
                <a:ext cx="357" cy="230"/>
                <a:chOff x="1680" y="1584"/>
                <a:chExt cx="672" cy="432"/>
              </a:xfrm>
            </p:grpSpPr>
            <p:sp>
              <p:nvSpPr>
                <p:cNvPr id="632948" name="AutoShape 116"/>
                <p:cNvSpPr>
                  <a:spLocks noChangeArrowheads="1"/>
                </p:cNvSpPr>
                <p:nvPr/>
              </p:nvSpPr>
              <p:spPr bwMode="auto">
                <a:xfrm flipH="1">
                  <a:off x="1680" y="1584"/>
                  <a:ext cx="672" cy="432"/>
                </a:xfrm>
                <a:prstGeom prst="cube">
                  <a:avLst>
                    <a:gd name="adj" fmla="val 41667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2949" name="AutoShape 117"/>
                <p:cNvSpPr>
                  <a:spLocks noChangeArrowheads="1"/>
                </p:cNvSpPr>
                <p:nvPr/>
              </p:nvSpPr>
              <p:spPr bwMode="auto">
                <a:xfrm flipH="1">
                  <a:off x="1920" y="1872"/>
                  <a:ext cx="384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2950" name="AutoShape 118"/>
                <p:cNvSpPr>
                  <a:spLocks noChangeArrowheads="1"/>
                </p:cNvSpPr>
                <p:nvPr/>
              </p:nvSpPr>
              <p:spPr bwMode="auto">
                <a:xfrm flipH="1">
                  <a:off x="1776" y="1632"/>
                  <a:ext cx="432" cy="48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2951" name="Group 119"/>
              <p:cNvGrpSpPr>
                <a:grpSpLocks/>
              </p:cNvGrpSpPr>
              <p:nvPr/>
            </p:nvGrpSpPr>
            <p:grpSpPr bwMode="auto">
              <a:xfrm>
                <a:off x="1886" y="1426"/>
                <a:ext cx="230" cy="230"/>
                <a:chOff x="1935" y="1893"/>
                <a:chExt cx="432" cy="432"/>
              </a:xfrm>
            </p:grpSpPr>
            <p:sp>
              <p:nvSpPr>
                <p:cNvPr id="632952" name="AutoShape 120"/>
                <p:cNvSpPr>
                  <a:spLocks noChangeArrowheads="1"/>
                </p:cNvSpPr>
                <p:nvPr/>
              </p:nvSpPr>
              <p:spPr bwMode="auto">
                <a:xfrm flipH="1">
                  <a:off x="1935" y="1893"/>
                  <a:ext cx="432" cy="432"/>
                </a:xfrm>
                <a:prstGeom prst="parallelogram">
                  <a:avLst>
                    <a:gd name="adj" fmla="val 1921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2953" name="Freeform 121" descr="Horizontal hell"/>
                <p:cNvSpPr>
                  <a:spLocks/>
                </p:cNvSpPr>
                <p:nvPr/>
              </p:nvSpPr>
              <p:spPr bwMode="auto">
                <a:xfrm>
                  <a:off x="1998" y="1937"/>
                  <a:ext cx="330" cy="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3" y="0"/>
                    </a:cxn>
                    <a:cxn ang="0">
                      <a:pos x="261" y="36"/>
                    </a:cxn>
                    <a:cxn ang="0">
                      <a:pos x="228" y="87"/>
                    </a:cxn>
                    <a:cxn ang="0">
                      <a:pos x="281" y="111"/>
                    </a:cxn>
                    <a:cxn ang="0">
                      <a:pos x="245" y="141"/>
                    </a:cxn>
                    <a:cxn ang="0">
                      <a:pos x="287" y="153"/>
                    </a:cxn>
                    <a:cxn ang="0">
                      <a:pos x="276" y="174"/>
                    </a:cxn>
                    <a:cxn ang="0">
                      <a:pos x="299" y="199"/>
                    </a:cxn>
                    <a:cxn ang="0">
                      <a:pos x="248" y="232"/>
                    </a:cxn>
                    <a:cxn ang="0">
                      <a:pos x="309" y="252"/>
                    </a:cxn>
                    <a:cxn ang="0">
                      <a:pos x="279" y="282"/>
                    </a:cxn>
                    <a:cxn ang="0">
                      <a:pos x="329" y="288"/>
                    </a:cxn>
                    <a:cxn ang="0">
                      <a:pos x="318" y="307"/>
                    </a:cxn>
                    <a:cxn ang="0">
                      <a:pos x="330" y="336"/>
                    </a:cxn>
                    <a:cxn ang="0">
                      <a:pos x="44" y="337"/>
                    </a:cxn>
                    <a:cxn ang="0">
                      <a:pos x="86" y="291"/>
                    </a:cxn>
                    <a:cxn ang="0">
                      <a:pos x="36" y="268"/>
                    </a:cxn>
                    <a:cxn ang="0">
                      <a:pos x="54" y="232"/>
                    </a:cxn>
                    <a:cxn ang="0">
                      <a:pos x="32" y="199"/>
                    </a:cxn>
                    <a:cxn ang="0">
                      <a:pos x="65" y="157"/>
                    </a:cxn>
                    <a:cxn ang="0">
                      <a:pos x="23" y="130"/>
                    </a:cxn>
                    <a:cxn ang="0">
                      <a:pos x="23" y="90"/>
                    </a:cxn>
                    <a:cxn ang="0">
                      <a:pos x="62" y="69"/>
                    </a:cxn>
                    <a:cxn ang="0">
                      <a:pos x="3" y="61"/>
                    </a:cxn>
                    <a:cxn ang="0">
                      <a:pos x="18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0" h="337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61" y="36"/>
                      </a:lnTo>
                      <a:lnTo>
                        <a:pt x="228" y="87"/>
                      </a:lnTo>
                      <a:lnTo>
                        <a:pt x="281" y="111"/>
                      </a:lnTo>
                      <a:lnTo>
                        <a:pt x="245" y="141"/>
                      </a:lnTo>
                      <a:lnTo>
                        <a:pt x="287" y="153"/>
                      </a:lnTo>
                      <a:lnTo>
                        <a:pt x="276" y="174"/>
                      </a:lnTo>
                      <a:lnTo>
                        <a:pt x="299" y="199"/>
                      </a:lnTo>
                      <a:lnTo>
                        <a:pt x="248" y="232"/>
                      </a:lnTo>
                      <a:lnTo>
                        <a:pt x="309" y="252"/>
                      </a:lnTo>
                      <a:lnTo>
                        <a:pt x="279" y="282"/>
                      </a:lnTo>
                      <a:lnTo>
                        <a:pt x="329" y="288"/>
                      </a:lnTo>
                      <a:lnTo>
                        <a:pt x="318" y="307"/>
                      </a:lnTo>
                      <a:lnTo>
                        <a:pt x="330" y="336"/>
                      </a:lnTo>
                      <a:lnTo>
                        <a:pt x="44" y="337"/>
                      </a:lnTo>
                      <a:lnTo>
                        <a:pt x="86" y="291"/>
                      </a:lnTo>
                      <a:lnTo>
                        <a:pt x="36" y="268"/>
                      </a:lnTo>
                      <a:lnTo>
                        <a:pt x="54" y="232"/>
                      </a:lnTo>
                      <a:lnTo>
                        <a:pt x="32" y="199"/>
                      </a:lnTo>
                      <a:lnTo>
                        <a:pt x="65" y="157"/>
                      </a:lnTo>
                      <a:lnTo>
                        <a:pt x="23" y="130"/>
                      </a:lnTo>
                      <a:lnTo>
                        <a:pt x="23" y="90"/>
                      </a:lnTo>
                      <a:lnTo>
                        <a:pt x="62" y="69"/>
                      </a:lnTo>
                      <a:lnTo>
                        <a:pt x="3" y="61"/>
                      </a:lnTo>
                      <a:lnTo>
                        <a:pt x="1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7BDA-9CE6-45D1-8799-BB5F9B93FB3A}" type="slidenum">
              <a:rPr lang="en-US"/>
              <a:pPr/>
              <a:t>59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153400" cy="533400"/>
          </a:xfrm>
        </p:spPr>
        <p:txBody>
          <a:bodyPr/>
          <a:lstStyle/>
          <a:p>
            <a:r>
              <a:rPr lang="en-US" sz="4000"/>
              <a:t>Deadlock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990600"/>
          </a:xfrm>
        </p:spPr>
        <p:txBody>
          <a:bodyPr/>
          <a:lstStyle/>
          <a:p>
            <a:pPr marL="190500" indent="-190500">
              <a:lnSpc>
                <a:spcPct val="80000"/>
              </a:lnSpc>
              <a:tabLst>
                <a:tab pos="381000" algn="l"/>
              </a:tabLst>
            </a:pPr>
            <a:r>
              <a:rPr lang="en-US" sz="2000"/>
              <a:t>Code in each MPI process:</a:t>
            </a:r>
          </a:p>
          <a:p>
            <a:pPr marL="190500" indent="-190500">
              <a:lnSpc>
                <a:spcPct val="80000"/>
              </a:lnSpc>
              <a:buFontTx/>
              <a:buNone/>
              <a:tabLst>
                <a:tab pos="381000" algn="l"/>
              </a:tabLst>
            </a:pPr>
            <a:r>
              <a:rPr lang="en-US" sz="2000"/>
              <a:t>		MPI_Ssend(…, right_rank, …)</a:t>
            </a:r>
          </a:p>
          <a:p>
            <a:pPr marL="190500" indent="-190500">
              <a:lnSpc>
                <a:spcPct val="80000"/>
              </a:lnSpc>
              <a:buFontTx/>
              <a:buNone/>
              <a:tabLst>
                <a:tab pos="381000" algn="l"/>
              </a:tabLst>
            </a:pPr>
            <a:r>
              <a:rPr lang="en-US" sz="2000"/>
              <a:t>		MPI_Recv(  …, left_rank,   …)</a:t>
            </a:r>
          </a:p>
        </p:txBody>
      </p:sp>
      <p:sp>
        <p:nvSpPr>
          <p:cNvPr id="489476" name="Freeform 4"/>
          <p:cNvSpPr>
            <a:spLocks/>
          </p:cNvSpPr>
          <p:nvPr/>
        </p:nvSpPr>
        <p:spPr bwMode="auto">
          <a:xfrm>
            <a:off x="304800" y="3124200"/>
            <a:ext cx="6629400" cy="2438400"/>
          </a:xfrm>
          <a:custGeom>
            <a:avLst/>
            <a:gdLst/>
            <a:ahLst/>
            <a:cxnLst>
              <a:cxn ang="0">
                <a:pos x="312" y="104"/>
              </a:cxn>
              <a:cxn ang="0">
                <a:pos x="792" y="8"/>
              </a:cxn>
              <a:cxn ang="0">
                <a:pos x="1272" y="56"/>
              </a:cxn>
              <a:cxn ang="0">
                <a:pos x="1896" y="248"/>
              </a:cxn>
              <a:cxn ang="0">
                <a:pos x="2664" y="296"/>
              </a:cxn>
              <a:cxn ang="0">
                <a:pos x="3336" y="824"/>
              </a:cxn>
              <a:cxn ang="0">
                <a:pos x="2808" y="1304"/>
              </a:cxn>
              <a:cxn ang="0">
                <a:pos x="1416" y="1400"/>
              </a:cxn>
              <a:cxn ang="0">
                <a:pos x="216" y="1112"/>
              </a:cxn>
              <a:cxn ang="0">
                <a:pos x="120" y="536"/>
              </a:cxn>
              <a:cxn ang="0">
                <a:pos x="72" y="248"/>
              </a:cxn>
              <a:cxn ang="0">
                <a:pos x="312" y="104"/>
              </a:cxn>
            </a:cxnLst>
            <a:rect l="0" t="0" r="r" b="b"/>
            <a:pathLst>
              <a:path w="3360" h="1432">
                <a:moveTo>
                  <a:pt x="312" y="104"/>
                </a:moveTo>
                <a:cubicBezTo>
                  <a:pt x="432" y="64"/>
                  <a:pt x="632" y="16"/>
                  <a:pt x="792" y="8"/>
                </a:cubicBezTo>
                <a:cubicBezTo>
                  <a:pt x="952" y="0"/>
                  <a:pt x="1088" y="16"/>
                  <a:pt x="1272" y="56"/>
                </a:cubicBezTo>
                <a:cubicBezTo>
                  <a:pt x="1456" y="96"/>
                  <a:pt x="1664" y="208"/>
                  <a:pt x="1896" y="248"/>
                </a:cubicBezTo>
                <a:cubicBezTo>
                  <a:pt x="2128" y="288"/>
                  <a:pt x="2424" y="200"/>
                  <a:pt x="2664" y="296"/>
                </a:cubicBezTo>
                <a:cubicBezTo>
                  <a:pt x="2904" y="392"/>
                  <a:pt x="3312" y="656"/>
                  <a:pt x="3336" y="824"/>
                </a:cubicBezTo>
                <a:cubicBezTo>
                  <a:pt x="3360" y="992"/>
                  <a:pt x="3128" y="1208"/>
                  <a:pt x="2808" y="1304"/>
                </a:cubicBezTo>
                <a:cubicBezTo>
                  <a:pt x="2488" y="1400"/>
                  <a:pt x="1848" y="1432"/>
                  <a:pt x="1416" y="1400"/>
                </a:cubicBezTo>
                <a:cubicBezTo>
                  <a:pt x="984" y="1368"/>
                  <a:pt x="432" y="1256"/>
                  <a:pt x="216" y="1112"/>
                </a:cubicBezTo>
                <a:cubicBezTo>
                  <a:pt x="0" y="968"/>
                  <a:pt x="144" y="680"/>
                  <a:pt x="120" y="536"/>
                </a:cubicBezTo>
                <a:cubicBezTo>
                  <a:pt x="96" y="392"/>
                  <a:pt x="40" y="320"/>
                  <a:pt x="72" y="248"/>
                </a:cubicBezTo>
                <a:cubicBezTo>
                  <a:pt x="104" y="176"/>
                  <a:pt x="192" y="144"/>
                  <a:pt x="312" y="104"/>
                </a:cubicBezTo>
                <a:close/>
              </a:path>
            </a:pathLst>
          </a:custGeom>
          <a:solidFill>
            <a:srgbClr val="FFCC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9477" name="Oval 5"/>
          <p:cNvSpPr>
            <a:spLocks noChangeArrowheads="1"/>
          </p:cNvSpPr>
          <p:nvPr/>
        </p:nvSpPr>
        <p:spPr bwMode="auto">
          <a:xfrm>
            <a:off x="762000" y="35179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489478" name="Oval 6"/>
          <p:cNvSpPr>
            <a:spLocks noChangeArrowheads="1"/>
          </p:cNvSpPr>
          <p:nvPr/>
        </p:nvSpPr>
        <p:spPr bwMode="auto">
          <a:xfrm>
            <a:off x="2133600" y="3276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489479" name="Oval 7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489480" name="Oval 8"/>
          <p:cNvSpPr>
            <a:spLocks noChangeArrowheads="1"/>
          </p:cNvSpPr>
          <p:nvPr/>
        </p:nvSpPr>
        <p:spPr bwMode="auto">
          <a:xfrm>
            <a:off x="3517900" y="4114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489481" name="Oval 9"/>
          <p:cNvSpPr>
            <a:spLocks noChangeArrowheads="1"/>
          </p:cNvSpPr>
          <p:nvPr/>
        </p:nvSpPr>
        <p:spPr bwMode="auto">
          <a:xfrm>
            <a:off x="4724400" y="4800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489482" name="Oval 10"/>
          <p:cNvSpPr>
            <a:spLocks noChangeArrowheads="1"/>
          </p:cNvSpPr>
          <p:nvPr/>
        </p:nvSpPr>
        <p:spPr bwMode="auto">
          <a:xfrm>
            <a:off x="5194300" y="3962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489483" name="Oval 11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cxnSp>
        <p:nvCxnSpPr>
          <p:cNvPr id="489484" name="AutoShape 12"/>
          <p:cNvCxnSpPr>
            <a:cxnSpLocks noChangeShapeType="1"/>
            <a:stCxn id="489477" idx="7"/>
            <a:endCxn id="489478" idx="2"/>
          </p:cNvCxnSpPr>
          <p:nvPr/>
        </p:nvCxnSpPr>
        <p:spPr bwMode="auto">
          <a:xfrm rot="16200000">
            <a:off x="1603375" y="3054350"/>
            <a:ext cx="79375" cy="981075"/>
          </a:xfrm>
          <a:prstGeom prst="curvedConnector2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489503" name="AutoShape 31"/>
          <p:cNvCxnSpPr>
            <a:cxnSpLocks noChangeShapeType="1"/>
            <a:stCxn id="489478" idx="6"/>
            <a:endCxn id="489480" idx="1"/>
          </p:cNvCxnSpPr>
          <p:nvPr/>
        </p:nvCxnSpPr>
        <p:spPr bwMode="auto">
          <a:xfrm>
            <a:off x="2590800" y="3505200"/>
            <a:ext cx="993775" cy="676275"/>
          </a:xfrm>
          <a:prstGeom prst="curvedConnector2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489504" name="AutoShape 32"/>
          <p:cNvCxnSpPr>
            <a:cxnSpLocks noChangeShapeType="1"/>
            <a:stCxn id="489480" idx="7"/>
            <a:endCxn id="489482" idx="1"/>
          </p:cNvCxnSpPr>
          <p:nvPr/>
        </p:nvCxnSpPr>
        <p:spPr bwMode="auto">
          <a:xfrm rot="16200000">
            <a:off x="4508500" y="3429000"/>
            <a:ext cx="152400" cy="1352550"/>
          </a:xfrm>
          <a:prstGeom prst="curvedConnector3">
            <a:avLst>
              <a:gd name="adj1" fmla="val 228125"/>
            </a:avLst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489505" name="AutoShape 33"/>
          <p:cNvCxnSpPr>
            <a:cxnSpLocks noChangeShapeType="1"/>
            <a:stCxn id="489482" idx="5"/>
            <a:endCxn id="489481" idx="0"/>
          </p:cNvCxnSpPr>
          <p:nvPr/>
        </p:nvCxnSpPr>
        <p:spPr bwMode="auto">
          <a:xfrm rot="5400000">
            <a:off x="5045075" y="4260850"/>
            <a:ext cx="447675" cy="631825"/>
          </a:xfrm>
          <a:prstGeom prst="curvedConnector3">
            <a:avLst>
              <a:gd name="adj1" fmla="val 57449"/>
            </a:avLst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489506" name="AutoShape 34"/>
          <p:cNvCxnSpPr>
            <a:cxnSpLocks noChangeShapeType="1"/>
            <a:stCxn id="489481" idx="3"/>
            <a:endCxn id="489479" idx="5"/>
          </p:cNvCxnSpPr>
          <p:nvPr/>
        </p:nvCxnSpPr>
        <p:spPr bwMode="auto">
          <a:xfrm rot="5400000">
            <a:off x="4190206" y="4591844"/>
            <a:ext cx="1588" cy="1200150"/>
          </a:xfrm>
          <a:prstGeom prst="curvedConnector3">
            <a:avLst>
              <a:gd name="adj1" fmla="val 8899995"/>
            </a:avLst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489507" name="AutoShape 35"/>
          <p:cNvCxnSpPr>
            <a:cxnSpLocks noChangeShapeType="1"/>
            <a:stCxn id="489483" idx="2"/>
            <a:endCxn id="489477" idx="4"/>
          </p:cNvCxnSpPr>
          <p:nvPr/>
        </p:nvCxnSpPr>
        <p:spPr bwMode="auto">
          <a:xfrm rot="10800000">
            <a:off x="990600" y="3975100"/>
            <a:ext cx="609600" cy="749300"/>
          </a:xfrm>
          <a:prstGeom prst="curvedConnector2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489508" name="AutoShape 36"/>
          <p:cNvCxnSpPr>
            <a:cxnSpLocks noChangeShapeType="1"/>
            <a:stCxn id="489479" idx="2"/>
            <a:endCxn id="489483" idx="5"/>
          </p:cNvCxnSpPr>
          <p:nvPr/>
        </p:nvCxnSpPr>
        <p:spPr bwMode="auto">
          <a:xfrm rot="10800000">
            <a:off x="1990725" y="4886325"/>
            <a:ext cx="1209675" cy="142875"/>
          </a:xfrm>
          <a:prstGeom prst="curvedConnector2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</p:cxnSp>
      <p:grpSp>
        <p:nvGrpSpPr>
          <p:cNvPr id="489485" name="Group 13"/>
          <p:cNvGrpSpPr>
            <a:grpSpLocks/>
          </p:cNvGrpSpPr>
          <p:nvPr/>
        </p:nvGrpSpPr>
        <p:grpSpPr bwMode="auto">
          <a:xfrm>
            <a:off x="5257800" y="4495800"/>
            <a:ext cx="457200" cy="304800"/>
            <a:chOff x="2976" y="2688"/>
            <a:chExt cx="288" cy="192"/>
          </a:xfrm>
        </p:grpSpPr>
        <p:sp>
          <p:nvSpPr>
            <p:cNvPr id="489486" name="Rectangle 14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89487" name="Group 15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89488" name="Rectangle 16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489" name="Rectangle 17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490" name="Rectangle 18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491" name="Rectangle 19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492" name="Rectangle 20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89493" name="Freeform 21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494" name="Group 22"/>
          <p:cNvGrpSpPr>
            <a:grpSpLocks/>
          </p:cNvGrpSpPr>
          <p:nvPr/>
        </p:nvGrpSpPr>
        <p:grpSpPr bwMode="auto">
          <a:xfrm>
            <a:off x="1066800" y="4495800"/>
            <a:ext cx="457200" cy="304800"/>
            <a:chOff x="2976" y="2688"/>
            <a:chExt cx="288" cy="192"/>
          </a:xfrm>
        </p:grpSpPr>
        <p:sp>
          <p:nvSpPr>
            <p:cNvPr id="489495" name="Rectangle 23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89496" name="Group 24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89497" name="Rectangle 25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498" name="Rectangle 26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499" name="Rectangle 27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00" name="Rectangle 28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01" name="Rectangle 29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89502" name="Freeform 30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509" name="Group 37"/>
          <p:cNvGrpSpPr>
            <a:grpSpLocks/>
          </p:cNvGrpSpPr>
          <p:nvPr/>
        </p:nvGrpSpPr>
        <p:grpSpPr bwMode="auto">
          <a:xfrm>
            <a:off x="1219200" y="3352800"/>
            <a:ext cx="457200" cy="304800"/>
            <a:chOff x="2976" y="2688"/>
            <a:chExt cx="288" cy="192"/>
          </a:xfrm>
        </p:grpSpPr>
        <p:sp>
          <p:nvSpPr>
            <p:cNvPr id="489510" name="Rectangle 38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89511" name="Group 39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89512" name="Rectangle 40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13" name="Rectangle 41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14" name="Rectangle 42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15" name="Rectangle 43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16" name="Rectangle 44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89517" name="Freeform 45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518" name="Group 46"/>
          <p:cNvGrpSpPr>
            <a:grpSpLocks/>
          </p:cNvGrpSpPr>
          <p:nvPr/>
        </p:nvGrpSpPr>
        <p:grpSpPr bwMode="auto">
          <a:xfrm>
            <a:off x="2667000" y="4876800"/>
            <a:ext cx="457200" cy="304800"/>
            <a:chOff x="2976" y="2688"/>
            <a:chExt cx="288" cy="192"/>
          </a:xfrm>
        </p:grpSpPr>
        <p:sp>
          <p:nvSpPr>
            <p:cNvPr id="489519" name="Rectangle 47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89520" name="Group 48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89521" name="Rectangle 49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22" name="Rectangle 50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23" name="Rectangle 51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24" name="Rectangle 52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25" name="Rectangle 53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89526" name="Freeform 54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527" name="Group 55"/>
          <p:cNvGrpSpPr>
            <a:grpSpLocks/>
          </p:cNvGrpSpPr>
          <p:nvPr/>
        </p:nvGrpSpPr>
        <p:grpSpPr bwMode="auto">
          <a:xfrm>
            <a:off x="2667000" y="3429000"/>
            <a:ext cx="457200" cy="304800"/>
            <a:chOff x="2976" y="2688"/>
            <a:chExt cx="288" cy="192"/>
          </a:xfrm>
        </p:grpSpPr>
        <p:sp>
          <p:nvSpPr>
            <p:cNvPr id="489528" name="Rectangle 56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89529" name="Group 57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89530" name="Rectangle 58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31" name="Rectangle 59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32" name="Rectangle 60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33" name="Rectangle 61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34" name="Rectangle 62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89535" name="Freeform 63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536" name="Group 64"/>
          <p:cNvGrpSpPr>
            <a:grpSpLocks/>
          </p:cNvGrpSpPr>
          <p:nvPr/>
        </p:nvGrpSpPr>
        <p:grpSpPr bwMode="auto">
          <a:xfrm>
            <a:off x="4191000" y="5105400"/>
            <a:ext cx="457200" cy="304800"/>
            <a:chOff x="2976" y="2688"/>
            <a:chExt cx="288" cy="192"/>
          </a:xfrm>
        </p:grpSpPr>
        <p:sp>
          <p:nvSpPr>
            <p:cNvPr id="489537" name="Rectangle 65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89538" name="Group 66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89539" name="Rectangle 67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40" name="Rectangle 68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41" name="Rectangle 69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42" name="Rectangle 70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43" name="Rectangle 71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89544" name="Freeform 72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545" name="Group 73"/>
          <p:cNvGrpSpPr>
            <a:grpSpLocks/>
          </p:cNvGrpSpPr>
          <p:nvPr/>
        </p:nvGrpSpPr>
        <p:grpSpPr bwMode="auto">
          <a:xfrm>
            <a:off x="3962400" y="3810000"/>
            <a:ext cx="457200" cy="304800"/>
            <a:chOff x="2976" y="2688"/>
            <a:chExt cx="288" cy="192"/>
          </a:xfrm>
        </p:grpSpPr>
        <p:sp>
          <p:nvSpPr>
            <p:cNvPr id="489546" name="Rectangle 74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89547" name="Group 75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89548" name="Rectangle 76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49" name="Rectangle 77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50" name="Rectangle 78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51" name="Rectangle 79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89552" name="Rectangle 80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489553" name="Freeform 81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89563" name="AutoShape 91"/>
          <p:cNvSpPr>
            <a:spLocks noChangeArrowheads="1"/>
          </p:cNvSpPr>
          <p:nvPr/>
        </p:nvSpPr>
        <p:spPr bwMode="auto">
          <a:xfrm>
            <a:off x="5181600" y="1676400"/>
            <a:ext cx="3962400" cy="1371600"/>
          </a:xfrm>
          <a:prstGeom prst="wedgeEllipseCallout">
            <a:avLst>
              <a:gd name="adj1" fmla="val -39222"/>
              <a:gd name="adj2" fmla="val 89583"/>
            </a:avLst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82800" rIns="0" bIns="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Will block and never return, because MPI_Recv cannot be called in the right-hand MPI process</a:t>
            </a:r>
          </a:p>
        </p:txBody>
      </p:sp>
      <p:sp>
        <p:nvSpPr>
          <p:cNvPr id="489566" name="Rectangle 94"/>
          <p:cNvSpPr>
            <a:spLocks noChangeArrowheads="1"/>
          </p:cNvSpPr>
          <p:nvPr/>
        </p:nvSpPr>
        <p:spPr bwMode="auto">
          <a:xfrm>
            <a:off x="990600" y="5638800"/>
            <a:ext cx="74025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90500" indent="-190500" algn="l">
              <a:spcBef>
                <a:spcPct val="20000"/>
              </a:spcBef>
              <a:buFontTx/>
              <a:buChar char="•"/>
              <a:tabLst>
                <a:tab pos="381000" algn="l"/>
              </a:tabLst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Same problem with standard send mode (MPI_Send), </a:t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if MPI implementation chooses synchronous protocol</a:t>
            </a:r>
          </a:p>
        </p:txBody>
      </p:sp>
      <p:sp>
        <p:nvSpPr>
          <p:cNvPr id="489567" name="Rectangle 95"/>
          <p:cNvSpPr>
            <a:spLocks noChangeArrowheads="1"/>
          </p:cNvSpPr>
          <p:nvPr/>
        </p:nvSpPr>
        <p:spPr bwMode="auto">
          <a:xfrm>
            <a:off x="6781800" y="54864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9568" name="Rectangle 96"/>
          <p:cNvSpPr>
            <a:spLocks noChangeArrowheads="1"/>
          </p:cNvSpPr>
          <p:nvPr/>
        </p:nvSpPr>
        <p:spPr bwMode="auto">
          <a:xfrm>
            <a:off x="6781800" y="54864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63" grpId="0" animBg="1" autoUpdateAnimBg="0"/>
      <p:bldP spid="489566" grpId="0" autoUpdateAnimBg="0"/>
      <p:bldP spid="4895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9A0B-811F-4478-820C-F55772B6BF24}" type="slidenum">
              <a:rPr lang="en-US"/>
              <a:pPr/>
              <a:t>6</a:t>
            </a:fld>
            <a:endParaRPr 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MPI (</a:t>
            </a:r>
            <a:r>
              <a:rPr lang="en-GB" sz="3200">
                <a:solidFill>
                  <a:srgbClr val="0000FF"/>
                </a:solidFill>
              </a:rPr>
              <a:t>M</a:t>
            </a:r>
            <a:r>
              <a:rPr lang="en-GB" sz="3200"/>
              <a:t>essage </a:t>
            </a:r>
            <a:r>
              <a:rPr lang="en-GB" sz="3200">
                <a:solidFill>
                  <a:srgbClr val="0000FF"/>
                </a:solidFill>
              </a:rPr>
              <a:t>P</a:t>
            </a:r>
            <a:r>
              <a:rPr lang="en-GB" sz="3200"/>
              <a:t>assing </a:t>
            </a:r>
            <a:r>
              <a:rPr lang="en-GB" sz="3200">
                <a:solidFill>
                  <a:srgbClr val="0000FF"/>
                </a:solidFill>
              </a:rPr>
              <a:t>I</a:t>
            </a:r>
            <a:r>
              <a:rPr lang="en-GB" sz="3200"/>
              <a:t>nterface)?</a:t>
            </a:r>
            <a:endParaRPr lang="en-US" sz="320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09800"/>
            <a:ext cx="7772400" cy="3962400"/>
          </a:xfrm>
        </p:spPr>
        <p:txBody>
          <a:bodyPr/>
          <a:lstStyle/>
          <a:p>
            <a:pPr marL="609600" indent="-609600"/>
            <a:r>
              <a:rPr lang="en-US" sz="2000"/>
              <a:t>Standardized message passing library specification </a:t>
            </a:r>
          </a:p>
          <a:p>
            <a:pPr marL="609600" indent="-609600">
              <a:buFontTx/>
              <a:buNone/>
            </a:pPr>
            <a:r>
              <a:rPr lang="en-US" sz="2000"/>
              <a:t>	(IEEE)</a:t>
            </a:r>
          </a:p>
          <a:p>
            <a:pPr marL="990600" lvl="1" indent="-533400"/>
            <a:r>
              <a:rPr lang="en-US" sz="1800"/>
              <a:t>for parallel computers, clusters and heterogeneous networks</a:t>
            </a:r>
          </a:p>
          <a:p>
            <a:pPr marL="990600" lvl="1" indent="-533400"/>
            <a:r>
              <a:rPr lang="en-US" sz="1800"/>
              <a:t>not a specific product, compiler specification etc.</a:t>
            </a:r>
          </a:p>
          <a:p>
            <a:pPr marL="990600" lvl="1" indent="-533400"/>
            <a:r>
              <a:rPr lang="en-US" sz="1800"/>
              <a:t>many implementations, MPICH, LAM, OpenMPI …</a:t>
            </a:r>
          </a:p>
          <a:p>
            <a:pPr marL="609600" indent="-609600">
              <a:buFontTx/>
              <a:buNone/>
            </a:pPr>
            <a:endParaRPr lang="en-GB" sz="2000"/>
          </a:p>
          <a:p>
            <a:pPr marL="609600" indent="-609600"/>
            <a:r>
              <a:rPr lang="en-GB" sz="2000"/>
              <a:t>Portable, with Fortran and C/C++ interfaces.</a:t>
            </a:r>
          </a:p>
          <a:p>
            <a:pPr marL="609600" indent="-609600"/>
            <a:r>
              <a:rPr lang="en-GB" sz="2000"/>
              <a:t>Many functions</a:t>
            </a:r>
          </a:p>
          <a:p>
            <a:pPr marL="609600" indent="-609600"/>
            <a:r>
              <a:rPr lang="en-GB" sz="2000"/>
              <a:t>Real parallel programming</a:t>
            </a:r>
          </a:p>
          <a:p>
            <a:pPr marL="609600" indent="-609600"/>
            <a:r>
              <a:rPr lang="en-GB" sz="2000"/>
              <a:t>Notoriously difficult to debug </a:t>
            </a:r>
          </a:p>
          <a:p>
            <a:pPr marL="990600" lvl="1" indent="-533400"/>
            <a:endParaRPr lang="en-GB" sz="1800"/>
          </a:p>
          <a:p>
            <a:pPr marL="990600" lvl="1" indent="-533400"/>
            <a:endParaRPr lang="en-US" sz="1800"/>
          </a:p>
          <a:p>
            <a:pPr marL="990600" lvl="1" indent="-533400">
              <a:buFontTx/>
              <a:buNone/>
            </a:pPr>
            <a:endParaRPr lang="en-GB" sz="1800"/>
          </a:p>
          <a:p>
            <a:pPr marL="990600" lvl="1" indent="-533400">
              <a:buFontTx/>
              <a:buNone/>
            </a:pPr>
            <a:endParaRPr lang="en-US" sz="1800"/>
          </a:p>
          <a:p>
            <a:pPr marL="990600" lvl="1" indent="-533400"/>
            <a:endParaRPr lang="en-GB" sz="2400"/>
          </a:p>
          <a:p>
            <a:pPr marL="990600" lvl="1" indent="-533400">
              <a:buFontTx/>
              <a:buNone/>
            </a:pPr>
            <a:endParaRPr lang="en-GB" sz="2400"/>
          </a:p>
          <a:p>
            <a:pPr marL="990600" lvl="1" indent="-533400">
              <a:buFontTx/>
              <a:buNone/>
            </a:pPr>
            <a:endParaRPr lang="en-GB" sz="2400"/>
          </a:p>
          <a:p>
            <a:pPr marL="990600" lvl="1" indent="-533400"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1247-2BB6-4296-B5DA-F2867E159833}" type="slidenum">
              <a:rPr lang="en-US"/>
              <a:pPr/>
              <a:t>60</a:t>
            </a:fld>
            <a:endParaRPr 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sz="4000"/>
              <a:t>Non-Blocking Communications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886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800"/>
              <a:t>Separate communication into three phases: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800"/>
              <a:t>Initiate non-blocking communication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400">
                <a:cs typeface="Arial" charset="0"/>
              </a:rPr>
              <a:t>returns </a:t>
            </a:r>
            <a:r>
              <a:rPr lang="en-US" sz="2400" b="1">
                <a:cs typeface="Arial" charset="0"/>
              </a:rPr>
              <a:t>I</a:t>
            </a:r>
            <a:r>
              <a:rPr lang="en-US" sz="2400">
                <a:cs typeface="Arial" charset="0"/>
              </a:rPr>
              <a:t>mmediately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400">
                <a:cs typeface="Arial" charset="0"/>
              </a:rPr>
              <a:t>routine name starting with MPI_</a:t>
            </a:r>
            <a:r>
              <a:rPr lang="en-US" sz="2400" b="1">
                <a:cs typeface="Arial" charset="0"/>
              </a:rPr>
              <a:t>I</a:t>
            </a:r>
            <a:r>
              <a:rPr lang="en-US" sz="2400">
                <a:cs typeface="Arial" charset="0"/>
              </a:rPr>
              <a:t>…</a:t>
            </a:r>
            <a:endParaRPr lang="en-US" sz="2400"/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800"/>
              <a:t>Do some work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GB" sz="2400"/>
              <a:t>“latency hiding”</a:t>
            </a:r>
            <a:endParaRPr lang="en-US" sz="2400"/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800"/>
              <a:t>Wait for non-blocking communication to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43B-93C2-4AB4-8B9C-D3C98BB66793}" type="slidenum">
              <a:rPr lang="en-US"/>
              <a:pPr/>
              <a:t>61</a:t>
            </a:fld>
            <a:endParaRPr 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381000"/>
          </a:xfrm>
        </p:spPr>
        <p:txBody>
          <a:bodyPr/>
          <a:lstStyle/>
          <a:p>
            <a:r>
              <a:rPr lang="en-US" sz="4000"/>
              <a:t>Non-Blocking Examples</a:t>
            </a:r>
          </a:p>
        </p:txBody>
      </p:sp>
      <p:grpSp>
        <p:nvGrpSpPr>
          <p:cNvPr id="639078" name="Group 102"/>
          <p:cNvGrpSpPr>
            <a:grpSpLocks/>
          </p:cNvGrpSpPr>
          <p:nvPr/>
        </p:nvGrpSpPr>
        <p:grpSpPr bwMode="auto">
          <a:xfrm>
            <a:off x="838200" y="1905000"/>
            <a:ext cx="7097713" cy="1905000"/>
            <a:chOff x="672" y="768"/>
            <a:chExt cx="4471" cy="1200"/>
          </a:xfrm>
        </p:grpSpPr>
        <p:sp>
          <p:nvSpPr>
            <p:cNvPr id="638985" name="Oval 9"/>
            <p:cNvSpPr>
              <a:spLocks noChangeArrowheads="1"/>
            </p:cNvSpPr>
            <p:nvPr/>
          </p:nvSpPr>
          <p:spPr bwMode="auto">
            <a:xfrm>
              <a:off x="3751" y="158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638986" name="Rectangle 10"/>
            <p:cNvSpPr>
              <a:spLocks noChangeArrowheads="1"/>
            </p:cNvSpPr>
            <p:nvPr/>
          </p:nvSpPr>
          <p:spPr bwMode="auto">
            <a:xfrm>
              <a:off x="2407" y="768"/>
              <a:ext cx="2736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8987" name="Rectangle 11"/>
            <p:cNvSpPr>
              <a:spLocks noChangeArrowheads="1"/>
            </p:cNvSpPr>
            <p:nvPr/>
          </p:nvSpPr>
          <p:spPr bwMode="auto">
            <a:xfrm>
              <a:off x="672" y="816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1800" b="0">
                  <a:solidFill>
                    <a:schemeClr val="tx1"/>
                  </a:solidFill>
                  <a:latin typeface="Arial" charset="0"/>
                </a:rPr>
                <a:t>Non-blocking </a:t>
              </a:r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send</a:t>
              </a:r>
            </a:p>
          </p:txBody>
        </p:sp>
      </p:grpSp>
      <p:grpSp>
        <p:nvGrpSpPr>
          <p:cNvPr id="639095" name="Group 119"/>
          <p:cNvGrpSpPr>
            <a:grpSpLocks/>
          </p:cNvGrpSpPr>
          <p:nvPr/>
        </p:nvGrpSpPr>
        <p:grpSpPr bwMode="auto">
          <a:xfrm>
            <a:off x="3657600" y="2057400"/>
            <a:ext cx="3886200" cy="1524000"/>
            <a:chOff x="2448" y="768"/>
            <a:chExt cx="2448" cy="1008"/>
          </a:xfrm>
        </p:grpSpPr>
        <p:cxnSp>
          <p:nvCxnSpPr>
            <p:cNvPr id="639011" name="AutoShape 35"/>
            <p:cNvCxnSpPr>
              <a:cxnSpLocks noChangeShapeType="1"/>
              <a:stCxn id="638985" idx="6"/>
              <a:endCxn id="639022" idx="1"/>
            </p:cNvCxnSpPr>
            <p:nvPr/>
          </p:nvCxnSpPr>
          <p:spPr bwMode="auto">
            <a:xfrm>
              <a:off x="4039" y="1680"/>
              <a:ext cx="56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639012" name="Group 36"/>
            <p:cNvGrpSpPr>
              <a:grpSpLocks/>
            </p:cNvGrpSpPr>
            <p:nvPr/>
          </p:nvGrpSpPr>
          <p:grpSpPr bwMode="auto">
            <a:xfrm>
              <a:off x="4608" y="1584"/>
              <a:ext cx="288" cy="192"/>
              <a:chOff x="4944" y="3360"/>
              <a:chExt cx="288" cy="192"/>
            </a:xfrm>
          </p:grpSpPr>
          <p:grpSp>
            <p:nvGrpSpPr>
              <p:cNvPr id="639013" name="Group 37"/>
              <p:cNvGrpSpPr>
                <a:grpSpLocks/>
              </p:cNvGrpSpPr>
              <p:nvPr/>
            </p:nvGrpSpPr>
            <p:grpSpPr bwMode="auto">
              <a:xfrm>
                <a:off x="4944" y="3360"/>
                <a:ext cx="288" cy="192"/>
                <a:chOff x="2976" y="2688"/>
                <a:chExt cx="288" cy="192"/>
              </a:xfrm>
            </p:grpSpPr>
            <p:sp>
              <p:nvSpPr>
                <p:cNvPr id="639014" name="Rectangle 38"/>
                <p:cNvSpPr>
                  <a:spLocks noChangeArrowheads="1"/>
                </p:cNvSpPr>
                <p:nvPr/>
              </p:nvSpPr>
              <p:spPr bwMode="auto">
                <a:xfrm>
                  <a:off x="2976" y="268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639015" name="Group 39"/>
                <p:cNvGrpSpPr>
                  <a:grpSpLocks/>
                </p:cNvGrpSpPr>
                <p:nvPr/>
              </p:nvGrpSpPr>
              <p:grpSpPr bwMode="auto">
                <a:xfrm>
                  <a:off x="3000" y="2712"/>
                  <a:ext cx="240" cy="144"/>
                  <a:chOff x="192" y="1872"/>
                  <a:chExt cx="240" cy="144"/>
                </a:xfrm>
              </p:grpSpPr>
              <p:sp>
                <p:nvSpPr>
                  <p:cNvPr id="63901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901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901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901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902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9021" name="Freeform 45"/>
                <p:cNvSpPr>
                  <a:spLocks/>
                </p:cNvSpPr>
                <p:nvPr/>
              </p:nvSpPr>
              <p:spPr bwMode="auto">
                <a:xfrm>
                  <a:off x="2976" y="2688"/>
                  <a:ext cx="288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48"/>
                    </a:cxn>
                    <a:cxn ang="0">
                      <a:pos x="28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48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2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39022" name="Rectangle 46"/>
              <p:cNvSpPr>
                <a:spLocks noChangeArrowheads="1"/>
              </p:cNvSpPr>
              <p:nvPr/>
            </p:nvSpPr>
            <p:spPr bwMode="auto">
              <a:xfrm>
                <a:off x="4944" y="3360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639023" name="Text Box 47"/>
            <p:cNvSpPr txBox="1">
              <a:spLocks noChangeArrowheads="1"/>
            </p:cNvSpPr>
            <p:nvPr/>
          </p:nvSpPr>
          <p:spPr bwMode="auto">
            <a:xfrm>
              <a:off x="2448" y="768"/>
              <a:ext cx="1018" cy="2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MPI_Isend(...)</a:t>
              </a:r>
            </a:p>
          </p:txBody>
        </p:sp>
        <p:sp>
          <p:nvSpPr>
            <p:cNvPr id="639024" name="Freeform 48"/>
            <p:cNvSpPr>
              <a:spLocks/>
            </p:cNvSpPr>
            <p:nvPr/>
          </p:nvSpPr>
          <p:spPr bwMode="auto">
            <a:xfrm>
              <a:off x="3463" y="912"/>
              <a:ext cx="1008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0"/>
                </a:cxn>
                <a:cxn ang="0">
                  <a:pos x="1008" y="336"/>
                </a:cxn>
              </a:cxnLst>
              <a:rect l="0" t="0" r="r" b="b"/>
              <a:pathLst>
                <a:path w="1008" h="336">
                  <a:moveTo>
                    <a:pt x="0" y="0"/>
                  </a:moveTo>
                  <a:lnTo>
                    <a:pt x="864" y="0"/>
                  </a:lnTo>
                  <a:lnTo>
                    <a:pt x="1008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39045" name="Text Box 69"/>
          <p:cNvSpPr txBox="1">
            <a:spLocks noChangeArrowheads="1"/>
          </p:cNvSpPr>
          <p:nvPr/>
        </p:nvSpPr>
        <p:spPr bwMode="auto">
          <a:xfrm>
            <a:off x="3657600" y="2514600"/>
            <a:ext cx="24923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doing some other work</a:t>
            </a:r>
          </a:p>
        </p:txBody>
      </p:sp>
      <p:grpSp>
        <p:nvGrpSpPr>
          <p:cNvPr id="639053" name="Group 77"/>
          <p:cNvGrpSpPr>
            <a:grpSpLocks/>
          </p:cNvGrpSpPr>
          <p:nvPr/>
        </p:nvGrpSpPr>
        <p:grpSpPr bwMode="auto">
          <a:xfrm>
            <a:off x="3657600" y="2971800"/>
            <a:ext cx="3022600" cy="649288"/>
            <a:chOff x="2455" y="1392"/>
            <a:chExt cx="1904" cy="424"/>
          </a:xfrm>
        </p:grpSpPr>
        <p:sp>
          <p:nvSpPr>
            <p:cNvPr id="638981" name="Line 5"/>
            <p:cNvSpPr>
              <a:spLocks noChangeShapeType="1"/>
            </p:cNvSpPr>
            <p:nvPr/>
          </p:nvSpPr>
          <p:spPr bwMode="auto">
            <a:xfrm flipH="1">
              <a:off x="4231" y="1624"/>
              <a:ext cx="12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8982" name="Text Box 6"/>
            <p:cNvSpPr txBox="1">
              <a:spLocks noChangeArrowheads="1"/>
            </p:cNvSpPr>
            <p:nvPr/>
          </p:nvSpPr>
          <p:spPr bwMode="auto">
            <a:xfrm>
              <a:off x="2455" y="1392"/>
              <a:ext cx="954" cy="2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MPI_Wait(...)</a:t>
              </a:r>
            </a:p>
          </p:txBody>
        </p:sp>
        <p:sp>
          <p:nvSpPr>
            <p:cNvPr id="638983" name="Freeform 7"/>
            <p:cNvSpPr>
              <a:spLocks/>
            </p:cNvSpPr>
            <p:nvPr/>
          </p:nvSpPr>
          <p:spPr bwMode="auto">
            <a:xfrm>
              <a:off x="3463" y="1488"/>
              <a:ext cx="761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864" y="192"/>
                </a:cxn>
              </a:cxnLst>
              <a:rect l="0" t="0" r="r" b="b"/>
              <a:pathLst>
                <a:path w="864" h="192">
                  <a:moveTo>
                    <a:pt x="0" y="0"/>
                  </a:moveTo>
                  <a:lnTo>
                    <a:pt x="768" y="0"/>
                  </a:lnTo>
                  <a:lnTo>
                    <a:pt x="864" y="1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9050" name="Line 74"/>
            <p:cNvSpPr>
              <a:spLocks noChangeShapeType="1"/>
            </p:cNvSpPr>
            <p:nvPr/>
          </p:nvSpPr>
          <p:spPr bwMode="auto">
            <a:xfrm flipH="1">
              <a:off x="4180" y="1624"/>
              <a:ext cx="12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9051" name="Line 75"/>
            <p:cNvSpPr>
              <a:spLocks noChangeShapeType="1"/>
            </p:cNvSpPr>
            <p:nvPr/>
          </p:nvSpPr>
          <p:spPr bwMode="auto">
            <a:xfrm flipH="1">
              <a:off x="4128" y="1624"/>
              <a:ext cx="12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39079" name="Group 103"/>
          <p:cNvGrpSpPr>
            <a:grpSpLocks/>
          </p:cNvGrpSpPr>
          <p:nvPr/>
        </p:nvGrpSpPr>
        <p:grpSpPr bwMode="auto">
          <a:xfrm>
            <a:off x="838200" y="4419600"/>
            <a:ext cx="7086600" cy="1524000"/>
            <a:chOff x="672" y="2256"/>
            <a:chExt cx="4464" cy="1200"/>
          </a:xfrm>
        </p:grpSpPr>
        <p:sp>
          <p:nvSpPr>
            <p:cNvPr id="639006" name="Oval 30"/>
            <p:cNvSpPr>
              <a:spLocks noChangeArrowheads="1"/>
            </p:cNvSpPr>
            <p:nvPr/>
          </p:nvSpPr>
          <p:spPr bwMode="auto">
            <a:xfrm>
              <a:off x="4608" y="30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39007" name="Rectangle 31"/>
            <p:cNvSpPr>
              <a:spLocks noChangeArrowheads="1"/>
            </p:cNvSpPr>
            <p:nvPr/>
          </p:nvSpPr>
          <p:spPr bwMode="auto">
            <a:xfrm>
              <a:off x="2400" y="2256"/>
              <a:ext cx="2736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9008" name="Rectangle 32"/>
            <p:cNvSpPr>
              <a:spLocks noChangeArrowheads="1"/>
            </p:cNvSpPr>
            <p:nvPr/>
          </p:nvSpPr>
          <p:spPr bwMode="auto">
            <a:xfrm>
              <a:off x="672" y="2304"/>
              <a:ext cx="17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1800" b="0">
                  <a:solidFill>
                    <a:schemeClr val="tx1"/>
                  </a:solidFill>
                  <a:latin typeface="Arial" charset="0"/>
                </a:rPr>
                <a:t>Non-blocking </a:t>
              </a:r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receive</a:t>
              </a:r>
            </a:p>
          </p:txBody>
        </p:sp>
      </p:grpSp>
      <p:grpSp>
        <p:nvGrpSpPr>
          <p:cNvPr id="639075" name="Group 99"/>
          <p:cNvGrpSpPr>
            <a:grpSpLocks/>
          </p:cNvGrpSpPr>
          <p:nvPr/>
        </p:nvGrpSpPr>
        <p:grpSpPr bwMode="auto">
          <a:xfrm>
            <a:off x="3657600" y="4591050"/>
            <a:ext cx="3429000" cy="1279525"/>
            <a:chOff x="2448" y="2304"/>
            <a:chExt cx="2160" cy="1008"/>
          </a:xfrm>
        </p:grpSpPr>
        <p:grpSp>
          <p:nvGrpSpPr>
            <p:cNvPr id="638989" name="Group 13"/>
            <p:cNvGrpSpPr>
              <a:grpSpLocks/>
            </p:cNvGrpSpPr>
            <p:nvPr/>
          </p:nvGrpSpPr>
          <p:grpSpPr bwMode="auto">
            <a:xfrm>
              <a:off x="3696" y="3120"/>
              <a:ext cx="288" cy="192"/>
              <a:chOff x="2976" y="2688"/>
              <a:chExt cx="288" cy="192"/>
            </a:xfrm>
          </p:grpSpPr>
          <p:sp>
            <p:nvSpPr>
              <p:cNvPr id="638990" name="Rectangle 14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38991" name="Group 15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6389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8993" name="Rectangle 17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8994" name="Rectangle 18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8995" name="Rectangle 19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8996" name="Rectangle 20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38997" name="Freeform 21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cxnSp>
          <p:nvCxnSpPr>
            <p:cNvPr id="638998" name="AutoShape 22"/>
            <p:cNvCxnSpPr>
              <a:cxnSpLocks noChangeShapeType="1"/>
            </p:cNvCxnSpPr>
            <p:nvPr/>
          </p:nvCxnSpPr>
          <p:spPr bwMode="auto">
            <a:xfrm>
              <a:off x="3984" y="321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00CC00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638999" name="Text Box 23"/>
            <p:cNvSpPr txBox="1">
              <a:spLocks noChangeArrowheads="1"/>
            </p:cNvSpPr>
            <p:nvPr/>
          </p:nvSpPr>
          <p:spPr bwMode="auto">
            <a:xfrm>
              <a:off x="2448" y="2304"/>
              <a:ext cx="978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MPI_Irecv(...)</a:t>
              </a:r>
            </a:p>
          </p:txBody>
        </p:sp>
        <p:sp>
          <p:nvSpPr>
            <p:cNvPr id="639000" name="Freeform 24"/>
            <p:cNvSpPr>
              <a:spLocks/>
            </p:cNvSpPr>
            <p:nvPr/>
          </p:nvSpPr>
          <p:spPr bwMode="auto">
            <a:xfrm>
              <a:off x="3456" y="2448"/>
              <a:ext cx="1008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0"/>
                </a:cxn>
                <a:cxn ang="0">
                  <a:pos x="1008" y="336"/>
                </a:cxn>
              </a:cxnLst>
              <a:rect l="0" t="0" r="r" b="b"/>
              <a:pathLst>
                <a:path w="1008" h="336">
                  <a:moveTo>
                    <a:pt x="0" y="0"/>
                  </a:moveTo>
                  <a:lnTo>
                    <a:pt x="864" y="0"/>
                  </a:lnTo>
                  <a:lnTo>
                    <a:pt x="1008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39076" name="Text Box 100"/>
          <p:cNvSpPr txBox="1">
            <a:spLocks noChangeArrowheads="1"/>
          </p:cNvSpPr>
          <p:nvPr/>
        </p:nvSpPr>
        <p:spPr bwMode="auto">
          <a:xfrm>
            <a:off x="3733800" y="4953000"/>
            <a:ext cx="24923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doing some other work</a:t>
            </a:r>
          </a:p>
        </p:txBody>
      </p:sp>
      <p:grpSp>
        <p:nvGrpSpPr>
          <p:cNvPr id="639054" name="Group 78"/>
          <p:cNvGrpSpPr>
            <a:grpSpLocks/>
          </p:cNvGrpSpPr>
          <p:nvPr/>
        </p:nvGrpSpPr>
        <p:grpSpPr bwMode="auto">
          <a:xfrm>
            <a:off x="3657600" y="5319713"/>
            <a:ext cx="3022600" cy="538162"/>
            <a:chOff x="2455" y="1392"/>
            <a:chExt cx="1904" cy="424"/>
          </a:xfrm>
        </p:grpSpPr>
        <p:sp>
          <p:nvSpPr>
            <p:cNvPr id="639055" name="Line 79"/>
            <p:cNvSpPr>
              <a:spLocks noChangeShapeType="1"/>
            </p:cNvSpPr>
            <p:nvPr/>
          </p:nvSpPr>
          <p:spPr bwMode="auto">
            <a:xfrm flipH="1">
              <a:off x="4231" y="1624"/>
              <a:ext cx="12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9056" name="Text Box 80"/>
            <p:cNvSpPr txBox="1">
              <a:spLocks noChangeArrowheads="1"/>
            </p:cNvSpPr>
            <p:nvPr/>
          </p:nvSpPr>
          <p:spPr bwMode="auto">
            <a:xfrm>
              <a:off x="2455" y="1392"/>
              <a:ext cx="954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MPI_Wait(...)</a:t>
              </a:r>
            </a:p>
          </p:txBody>
        </p:sp>
        <p:sp>
          <p:nvSpPr>
            <p:cNvPr id="639057" name="Freeform 81"/>
            <p:cNvSpPr>
              <a:spLocks/>
            </p:cNvSpPr>
            <p:nvPr/>
          </p:nvSpPr>
          <p:spPr bwMode="auto">
            <a:xfrm>
              <a:off x="3463" y="1488"/>
              <a:ext cx="761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864" y="192"/>
                </a:cxn>
              </a:cxnLst>
              <a:rect l="0" t="0" r="r" b="b"/>
              <a:pathLst>
                <a:path w="864" h="192">
                  <a:moveTo>
                    <a:pt x="0" y="0"/>
                  </a:moveTo>
                  <a:lnTo>
                    <a:pt x="768" y="0"/>
                  </a:lnTo>
                  <a:lnTo>
                    <a:pt x="864" y="1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9058" name="Line 82"/>
            <p:cNvSpPr>
              <a:spLocks noChangeShapeType="1"/>
            </p:cNvSpPr>
            <p:nvPr/>
          </p:nvSpPr>
          <p:spPr bwMode="auto">
            <a:xfrm flipH="1">
              <a:off x="4180" y="1624"/>
              <a:ext cx="12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9059" name="Line 83"/>
            <p:cNvSpPr>
              <a:spLocks noChangeShapeType="1"/>
            </p:cNvSpPr>
            <p:nvPr/>
          </p:nvSpPr>
          <p:spPr bwMode="auto">
            <a:xfrm flipH="1">
              <a:off x="4128" y="1624"/>
              <a:ext cx="12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39094" name="Group 118"/>
          <p:cNvGrpSpPr>
            <a:grpSpLocks/>
          </p:cNvGrpSpPr>
          <p:nvPr/>
        </p:nvGrpSpPr>
        <p:grpSpPr bwMode="auto">
          <a:xfrm>
            <a:off x="1981200" y="6019800"/>
            <a:ext cx="4719638" cy="379413"/>
            <a:chOff x="905" y="3400"/>
            <a:chExt cx="2973" cy="239"/>
          </a:xfrm>
        </p:grpSpPr>
        <p:grpSp>
          <p:nvGrpSpPr>
            <p:cNvPr id="639086" name="Group 110"/>
            <p:cNvGrpSpPr>
              <a:grpSpLocks/>
            </p:cNvGrpSpPr>
            <p:nvPr/>
          </p:nvGrpSpPr>
          <p:grpSpPr bwMode="auto">
            <a:xfrm>
              <a:off x="905" y="3400"/>
              <a:ext cx="231" cy="192"/>
              <a:chOff x="905" y="3400"/>
              <a:chExt cx="231" cy="192"/>
            </a:xfrm>
          </p:grpSpPr>
          <p:sp>
            <p:nvSpPr>
              <p:cNvPr id="639081" name="Line 105"/>
              <p:cNvSpPr>
                <a:spLocks noChangeShapeType="1"/>
              </p:cNvSpPr>
              <p:nvPr/>
            </p:nvSpPr>
            <p:spPr bwMode="auto">
              <a:xfrm flipH="1">
                <a:off x="1008" y="3400"/>
                <a:ext cx="12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9084" name="Line 108"/>
              <p:cNvSpPr>
                <a:spLocks noChangeShapeType="1"/>
              </p:cNvSpPr>
              <p:nvPr/>
            </p:nvSpPr>
            <p:spPr bwMode="auto">
              <a:xfrm flipH="1">
                <a:off x="957" y="3400"/>
                <a:ext cx="12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9085" name="Line 109"/>
              <p:cNvSpPr>
                <a:spLocks noChangeShapeType="1"/>
              </p:cNvSpPr>
              <p:nvPr/>
            </p:nvSpPr>
            <p:spPr bwMode="auto">
              <a:xfrm flipH="1">
                <a:off x="905" y="3400"/>
                <a:ext cx="12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639093" name="Text Box 117"/>
            <p:cNvSpPr txBox="1">
              <a:spLocks noChangeArrowheads="1"/>
            </p:cNvSpPr>
            <p:nvPr/>
          </p:nvSpPr>
          <p:spPr bwMode="auto">
            <a:xfrm>
              <a:off x="1104" y="3408"/>
              <a:ext cx="277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  <a:latin typeface="Arial" charset="0"/>
                </a:rPr>
                <a:t>= waiting until operation locally completed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45" grpId="0" autoUpdateAnimBg="0"/>
      <p:bldP spid="63907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6730-9284-4650-A5E3-9D9364F3EB0A}" type="slidenum">
              <a:rPr lang="en-US"/>
              <a:pPr/>
              <a:t>62</a:t>
            </a:fld>
            <a:endParaRPr lang="en-US"/>
          </a:p>
        </p:txBody>
      </p:sp>
      <p:sp>
        <p:nvSpPr>
          <p:cNvPr id="491858" name="Rectangle 338"/>
          <p:cNvSpPr>
            <a:spLocks noChangeArrowheads="1"/>
          </p:cNvSpPr>
          <p:nvPr/>
        </p:nvSpPr>
        <p:spPr bwMode="auto">
          <a:xfrm>
            <a:off x="1143000" y="3124200"/>
            <a:ext cx="48006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7772400" cy="457200"/>
          </a:xfrm>
        </p:spPr>
        <p:txBody>
          <a:bodyPr/>
          <a:lstStyle/>
          <a:p>
            <a:r>
              <a:rPr lang="en-US" sz="4000"/>
              <a:t>Non-Blocking Send</a:t>
            </a:r>
          </a:p>
        </p:txBody>
      </p:sp>
      <p:sp>
        <p:nvSpPr>
          <p:cNvPr id="491524" name="Freeform 4"/>
          <p:cNvSpPr>
            <a:spLocks/>
          </p:cNvSpPr>
          <p:nvPr/>
        </p:nvSpPr>
        <p:spPr bwMode="auto">
          <a:xfrm>
            <a:off x="1295400" y="3962400"/>
            <a:ext cx="6629400" cy="2438400"/>
          </a:xfrm>
          <a:custGeom>
            <a:avLst/>
            <a:gdLst/>
            <a:ahLst/>
            <a:cxnLst>
              <a:cxn ang="0">
                <a:pos x="312" y="104"/>
              </a:cxn>
              <a:cxn ang="0">
                <a:pos x="792" y="8"/>
              </a:cxn>
              <a:cxn ang="0">
                <a:pos x="1272" y="56"/>
              </a:cxn>
              <a:cxn ang="0">
                <a:pos x="1896" y="248"/>
              </a:cxn>
              <a:cxn ang="0">
                <a:pos x="2664" y="296"/>
              </a:cxn>
              <a:cxn ang="0">
                <a:pos x="3336" y="824"/>
              </a:cxn>
              <a:cxn ang="0">
                <a:pos x="2808" y="1304"/>
              </a:cxn>
              <a:cxn ang="0">
                <a:pos x="1416" y="1400"/>
              </a:cxn>
              <a:cxn ang="0">
                <a:pos x="216" y="1112"/>
              </a:cxn>
              <a:cxn ang="0">
                <a:pos x="120" y="536"/>
              </a:cxn>
              <a:cxn ang="0">
                <a:pos x="72" y="248"/>
              </a:cxn>
              <a:cxn ang="0">
                <a:pos x="312" y="104"/>
              </a:cxn>
            </a:cxnLst>
            <a:rect l="0" t="0" r="r" b="b"/>
            <a:pathLst>
              <a:path w="3360" h="1432">
                <a:moveTo>
                  <a:pt x="312" y="104"/>
                </a:moveTo>
                <a:cubicBezTo>
                  <a:pt x="432" y="64"/>
                  <a:pt x="632" y="16"/>
                  <a:pt x="792" y="8"/>
                </a:cubicBezTo>
                <a:cubicBezTo>
                  <a:pt x="952" y="0"/>
                  <a:pt x="1088" y="16"/>
                  <a:pt x="1272" y="56"/>
                </a:cubicBezTo>
                <a:cubicBezTo>
                  <a:pt x="1456" y="96"/>
                  <a:pt x="1664" y="208"/>
                  <a:pt x="1896" y="248"/>
                </a:cubicBezTo>
                <a:cubicBezTo>
                  <a:pt x="2128" y="288"/>
                  <a:pt x="2424" y="200"/>
                  <a:pt x="2664" y="296"/>
                </a:cubicBezTo>
                <a:cubicBezTo>
                  <a:pt x="2904" y="392"/>
                  <a:pt x="3312" y="656"/>
                  <a:pt x="3336" y="824"/>
                </a:cubicBezTo>
                <a:cubicBezTo>
                  <a:pt x="3360" y="992"/>
                  <a:pt x="3128" y="1208"/>
                  <a:pt x="2808" y="1304"/>
                </a:cubicBezTo>
                <a:cubicBezTo>
                  <a:pt x="2488" y="1400"/>
                  <a:pt x="1848" y="1432"/>
                  <a:pt x="1416" y="1400"/>
                </a:cubicBezTo>
                <a:cubicBezTo>
                  <a:pt x="984" y="1368"/>
                  <a:pt x="432" y="1256"/>
                  <a:pt x="216" y="1112"/>
                </a:cubicBezTo>
                <a:cubicBezTo>
                  <a:pt x="0" y="968"/>
                  <a:pt x="144" y="680"/>
                  <a:pt x="120" y="536"/>
                </a:cubicBezTo>
                <a:cubicBezTo>
                  <a:pt x="96" y="392"/>
                  <a:pt x="40" y="320"/>
                  <a:pt x="72" y="248"/>
                </a:cubicBezTo>
                <a:cubicBezTo>
                  <a:pt x="104" y="176"/>
                  <a:pt x="192" y="144"/>
                  <a:pt x="312" y="104"/>
                </a:cubicBezTo>
                <a:close/>
              </a:path>
            </a:pathLst>
          </a:custGeom>
          <a:solidFill>
            <a:srgbClr val="FFCC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1525" name="Oval 5"/>
          <p:cNvSpPr>
            <a:spLocks noChangeArrowheads="1"/>
          </p:cNvSpPr>
          <p:nvPr/>
        </p:nvSpPr>
        <p:spPr bwMode="auto">
          <a:xfrm>
            <a:off x="1828800" y="43561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491526" name="Oval 6"/>
          <p:cNvSpPr>
            <a:spLocks noChangeArrowheads="1"/>
          </p:cNvSpPr>
          <p:nvPr/>
        </p:nvSpPr>
        <p:spPr bwMode="auto">
          <a:xfrm>
            <a:off x="3200400" y="4114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491527" name="Oval 7"/>
          <p:cNvSpPr>
            <a:spLocks noChangeArrowheads="1"/>
          </p:cNvSpPr>
          <p:nvPr/>
        </p:nvSpPr>
        <p:spPr bwMode="auto">
          <a:xfrm>
            <a:off x="4267200" y="563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491528" name="Oval 8"/>
          <p:cNvSpPr>
            <a:spLocks noChangeArrowheads="1"/>
          </p:cNvSpPr>
          <p:nvPr/>
        </p:nvSpPr>
        <p:spPr bwMode="auto">
          <a:xfrm>
            <a:off x="4584700" y="4953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491529" name="Oval 9"/>
          <p:cNvSpPr>
            <a:spLocks noChangeArrowheads="1"/>
          </p:cNvSpPr>
          <p:nvPr/>
        </p:nvSpPr>
        <p:spPr bwMode="auto">
          <a:xfrm>
            <a:off x="5791200" y="563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491530" name="Oval 10"/>
          <p:cNvSpPr>
            <a:spLocks noChangeArrowheads="1"/>
          </p:cNvSpPr>
          <p:nvPr/>
        </p:nvSpPr>
        <p:spPr bwMode="auto">
          <a:xfrm>
            <a:off x="6261100" y="4800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491531" name="Oval 11"/>
          <p:cNvSpPr>
            <a:spLocks noChangeArrowheads="1"/>
          </p:cNvSpPr>
          <p:nvPr/>
        </p:nvSpPr>
        <p:spPr bwMode="auto">
          <a:xfrm>
            <a:off x="2667000" y="5334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grpSp>
        <p:nvGrpSpPr>
          <p:cNvPr id="491856" name="Group 336"/>
          <p:cNvGrpSpPr>
            <a:grpSpLocks/>
          </p:cNvGrpSpPr>
          <p:nvPr/>
        </p:nvGrpSpPr>
        <p:grpSpPr bwMode="auto">
          <a:xfrm>
            <a:off x="1219200" y="2209800"/>
            <a:ext cx="5943600" cy="3810000"/>
            <a:chOff x="912" y="1008"/>
            <a:chExt cx="3744" cy="2400"/>
          </a:xfrm>
        </p:grpSpPr>
        <p:sp>
          <p:nvSpPr>
            <p:cNvPr id="491603" name="Line 83"/>
            <p:cNvSpPr>
              <a:spLocks noChangeShapeType="1"/>
            </p:cNvSpPr>
            <p:nvPr/>
          </p:nvSpPr>
          <p:spPr bwMode="auto">
            <a:xfrm>
              <a:off x="912" y="1008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91731" name="Group 211"/>
            <p:cNvGrpSpPr>
              <a:grpSpLocks/>
            </p:cNvGrpSpPr>
            <p:nvPr/>
          </p:nvGrpSpPr>
          <p:grpSpPr bwMode="auto">
            <a:xfrm>
              <a:off x="1542" y="2352"/>
              <a:ext cx="2970" cy="960"/>
              <a:chOff x="1542" y="2160"/>
              <a:chExt cx="2970" cy="960"/>
            </a:xfrm>
          </p:grpSpPr>
          <p:cxnSp>
            <p:nvCxnSpPr>
              <p:cNvPr id="491602" name="AutoShape 82"/>
              <p:cNvCxnSpPr>
                <a:cxnSpLocks noChangeShapeType="1"/>
                <a:stCxn id="491525" idx="7"/>
                <a:endCxn id="491625" idx="1"/>
              </p:cNvCxnSpPr>
              <p:nvPr/>
            </p:nvCxnSpPr>
            <p:spPr bwMode="auto">
              <a:xfrm rot="16200000">
                <a:off x="1610" y="2092"/>
                <a:ext cx="50" cy="18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605" name="AutoShape 85"/>
              <p:cNvCxnSpPr>
                <a:cxnSpLocks noChangeShapeType="1"/>
                <a:stCxn id="491526" idx="6"/>
                <a:endCxn id="491636" idx="1"/>
              </p:cNvCxnSpPr>
              <p:nvPr/>
            </p:nvCxnSpPr>
            <p:spPr bwMode="auto">
              <a:xfrm>
                <a:off x="2448" y="2160"/>
                <a:ext cx="144" cy="28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606" name="AutoShape 86"/>
              <p:cNvCxnSpPr>
                <a:cxnSpLocks noChangeShapeType="1"/>
                <a:stCxn id="491528" idx="6"/>
                <a:endCxn id="491647" idx="1"/>
              </p:cNvCxnSpPr>
              <p:nvPr/>
            </p:nvCxnSpPr>
            <p:spPr bwMode="auto">
              <a:xfrm flipV="1">
                <a:off x="3320" y="2592"/>
                <a:ext cx="232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611" name="AutoShape 91"/>
              <p:cNvCxnSpPr>
                <a:cxnSpLocks noChangeShapeType="1"/>
                <a:stCxn id="491531" idx="2"/>
                <a:endCxn id="491691" idx="2"/>
              </p:cNvCxnSpPr>
              <p:nvPr/>
            </p:nvCxnSpPr>
            <p:spPr bwMode="auto">
              <a:xfrm rot="10800000">
                <a:off x="1584" y="2832"/>
                <a:ext cx="240" cy="9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612" name="AutoShape 92"/>
              <p:cNvCxnSpPr>
                <a:cxnSpLocks noChangeShapeType="1"/>
                <a:stCxn id="491527" idx="2"/>
                <a:endCxn id="491680" idx="3"/>
              </p:cNvCxnSpPr>
              <p:nvPr/>
            </p:nvCxnSpPr>
            <p:spPr bwMode="auto">
              <a:xfrm rot="10800000">
                <a:off x="2592" y="3072"/>
                <a:ext cx="240" cy="4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613" name="AutoShape 93"/>
              <p:cNvCxnSpPr>
                <a:cxnSpLocks noChangeShapeType="1"/>
                <a:stCxn id="491529" idx="2"/>
                <a:endCxn id="491669" idx="3"/>
              </p:cNvCxnSpPr>
              <p:nvPr/>
            </p:nvCxnSpPr>
            <p:spPr bwMode="auto">
              <a:xfrm rot="10800000">
                <a:off x="360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614" name="AutoShape 94"/>
              <p:cNvCxnSpPr>
                <a:cxnSpLocks noChangeShapeType="1"/>
                <a:stCxn id="491530" idx="6"/>
                <a:endCxn id="491658" idx="0"/>
              </p:cNvCxnSpPr>
              <p:nvPr/>
            </p:nvCxnSpPr>
            <p:spPr bwMode="auto">
              <a:xfrm>
                <a:off x="4376" y="2592"/>
                <a:ext cx="136" cy="33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  <p:grpSp>
          <p:nvGrpSpPr>
            <p:cNvPr id="491734" name="Group 214"/>
            <p:cNvGrpSpPr>
              <a:grpSpLocks/>
            </p:cNvGrpSpPr>
            <p:nvPr/>
          </p:nvGrpSpPr>
          <p:grpSpPr bwMode="auto">
            <a:xfrm>
              <a:off x="1440" y="2256"/>
              <a:ext cx="3216" cy="1152"/>
              <a:chOff x="1440" y="2064"/>
              <a:chExt cx="3216" cy="1152"/>
            </a:xfrm>
          </p:grpSpPr>
          <p:grpSp>
            <p:nvGrpSpPr>
              <p:cNvPr id="491615" name="Group 95"/>
              <p:cNvGrpSpPr>
                <a:grpSpLocks/>
              </p:cNvGrpSpPr>
              <p:nvPr/>
            </p:nvGrpSpPr>
            <p:grpSpPr bwMode="auto">
              <a:xfrm>
                <a:off x="1728" y="2064"/>
                <a:ext cx="288" cy="192"/>
                <a:chOff x="4944" y="3360"/>
                <a:chExt cx="288" cy="192"/>
              </a:xfrm>
            </p:grpSpPr>
            <p:grpSp>
              <p:nvGrpSpPr>
                <p:cNvPr id="491616" name="Group 96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61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61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619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2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2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2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2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624" name="Freeform 104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62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626" name="Group 106"/>
              <p:cNvGrpSpPr>
                <a:grpSpLocks/>
              </p:cNvGrpSpPr>
              <p:nvPr/>
            </p:nvGrpSpPr>
            <p:grpSpPr bwMode="auto">
              <a:xfrm>
                <a:off x="2592" y="2352"/>
                <a:ext cx="288" cy="192"/>
                <a:chOff x="4944" y="3360"/>
                <a:chExt cx="288" cy="192"/>
              </a:xfrm>
            </p:grpSpPr>
            <p:grpSp>
              <p:nvGrpSpPr>
                <p:cNvPr id="491627" name="Group 107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62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62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630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31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32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33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34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635" name="Freeform 115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636" name="Rectangle 116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637" name="Group 117"/>
              <p:cNvGrpSpPr>
                <a:grpSpLocks/>
              </p:cNvGrpSpPr>
              <p:nvPr/>
            </p:nvGrpSpPr>
            <p:grpSpPr bwMode="auto">
              <a:xfrm>
                <a:off x="3552" y="2496"/>
                <a:ext cx="288" cy="192"/>
                <a:chOff x="4944" y="3360"/>
                <a:chExt cx="288" cy="192"/>
              </a:xfrm>
            </p:grpSpPr>
            <p:grpSp>
              <p:nvGrpSpPr>
                <p:cNvPr id="491638" name="Group 118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63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640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641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42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43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44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45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646" name="Freeform 126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64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648" name="Group 128"/>
              <p:cNvGrpSpPr>
                <a:grpSpLocks/>
              </p:cNvGrpSpPr>
              <p:nvPr/>
            </p:nvGrpSpPr>
            <p:grpSpPr bwMode="auto">
              <a:xfrm>
                <a:off x="4368" y="2928"/>
                <a:ext cx="288" cy="192"/>
                <a:chOff x="4944" y="3360"/>
                <a:chExt cx="288" cy="192"/>
              </a:xfrm>
            </p:grpSpPr>
            <p:grpSp>
              <p:nvGrpSpPr>
                <p:cNvPr id="491649" name="Group 129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65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651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652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53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54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55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56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657" name="Freeform 137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658" name="Rectangle 138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659" name="Group 139"/>
              <p:cNvGrpSpPr>
                <a:grpSpLocks/>
              </p:cNvGrpSpPr>
              <p:nvPr/>
            </p:nvGrpSpPr>
            <p:grpSpPr bwMode="auto">
              <a:xfrm>
                <a:off x="3312" y="3024"/>
                <a:ext cx="288" cy="192"/>
                <a:chOff x="4944" y="3360"/>
                <a:chExt cx="288" cy="192"/>
              </a:xfrm>
            </p:grpSpPr>
            <p:grpSp>
              <p:nvGrpSpPr>
                <p:cNvPr id="491660" name="Group 140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661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66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663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64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65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66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67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668" name="Freeform 148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669" name="Rectangle 149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670" name="Group 150"/>
              <p:cNvGrpSpPr>
                <a:grpSpLocks/>
              </p:cNvGrpSpPr>
              <p:nvPr/>
            </p:nvGrpSpPr>
            <p:grpSpPr bwMode="auto">
              <a:xfrm>
                <a:off x="2304" y="2976"/>
                <a:ext cx="288" cy="192"/>
                <a:chOff x="4944" y="3360"/>
                <a:chExt cx="288" cy="192"/>
              </a:xfrm>
            </p:grpSpPr>
            <p:grpSp>
              <p:nvGrpSpPr>
                <p:cNvPr id="491671" name="Group 151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67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673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674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75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76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77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78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679" name="Freeform 159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680" name="Rectangle 160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681" name="Group 161"/>
              <p:cNvGrpSpPr>
                <a:grpSpLocks/>
              </p:cNvGrpSpPr>
              <p:nvPr/>
            </p:nvGrpSpPr>
            <p:grpSpPr bwMode="auto">
              <a:xfrm>
                <a:off x="1440" y="2640"/>
                <a:ext cx="288" cy="192"/>
                <a:chOff x="4944" y="3360"/>
                <a:chExt cx="288" cy="192"/>
              </a:xfrm>
            </p:grpSpPr>
            <p:grpSp>
              <p:nvGrpSpPr>
                <p:cNvPr id="491682" name="Group 162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683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684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685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8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87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88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689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690" name="Freeform 170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69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857" name="Group 337"/>
          <p:cNvGrpSpPr>
            <a:grpSpLocks/>
          </p:cNvGrpSpPr>
          <p:nvPr/>
        </p:nvGrpSpPr>
        <p:grpSpPr bwMode="auto">
          <a:xfrm>
            <a:off x="1219200" y="2895600"/>
            <a:ext cx="5486400" cy="2971800"/>
            <a:chOff x="912" y="1440"/>
            <a:chExt cx="3456" cy="1872"/>
          </a:xfrm>
        </p:grpSpPr>
        <p:grpSp>
          <p:nvGrpSpPr>
            <p:cNvPr id="491732" name="Group 212"/>
            <p:cNvGrpSpPr>
              <a:grpSpLocks/>
            </p:cNvGrpSpPr>
            <p:nvPr/>
          </p:nvGrpSpPr>
          <p:grpSpPr bwMode="auto">
            <a:xfrm>
              <a:off x="1440" y="2352"/>
              <a:ext cx="2928" cy="960"/>
              <a:chOff x="1440" y="2160"/>
              <a:chExt cx="2928" cy="960"/>
            </a:xfrm>
          </p:grpSpPr>
          <p:cxnSp>
            <p:nvCxnSpPr>
              <p:cNvPr id="491714" name="AutoShape 194"/>
              <p:cNvCxnSpPr>
                <a:cxnSpLocks noChangeShapeType="1"/>
                <a:stCxn id="491625" idx="3"/>
                <a:endCxn id="491526" idx="2"/>
              </p:cNvCxnSpPr>
              <p:nvPr/>
            </p:nvCxnSpPr>
            <p:spPr bwMode="auto">
              <a:xfrm>
                <a:off x="2016" y="2160"/>
                <a:ext cx="144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15" name="AutoShape 195"/>
              <p:cNvCxnSpPr>
                <a:cxnSpLocks noChangeShapeType="1"/>
                <a:stCxn id="491636" idx="3"/>
                <a:endCxn id="491528" idx="2"/>
              </p:cNvCxnSpPr>
              <p:nvPr/>
            </p:nvCxnSpPr>
            <p:spPr bwMode="auto">
              <a:xfrm>
                <a:off x="2880" y="2448"/>
                <a:ext cx="152" cy="240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16" name="AutoShape 196"/>
              <p:cNvCxnSpPr>
                <a:cxnSpLocks noChangeShapeType="1"/>
                <a:stCxn id="491647" idx="3"/>
                <a:endCxn id="491530" idx="2"/>
              </p:cNvCxnSpPr>
              <p:nvPr/>
            </p:nvCxnSpPr>
            <p:spPr bwMode="auto">
              <a:xfrm>
                <a:off x="3840" y="2592"/>
                <a:ext cx="248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17" name="AutoShape 197"/>
              <p:cNvCxnSpPr>
                <a:cxnSpLocks noChangeShapeType="1"/>
                <a:stCxn id="491658" idx="1"/>
                <a:endCxn id="491529" idx="6"/>
              </p:cNvCxnSpPr>
              <p:nvPr/>
            </p:nvCxnSpPr>
            <p:spPr bwMode="auto">
              <a:xfrm rot="10800000" flipV="1">
                <a:off x="4080" y="3024"/>
                <a:ext cx="288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18" name="AutoShape 198"/>
              <p:cNvCxnSpPr>
                <a:cxnSpLocks noChangeShapeType="1"/>
                <a:stCxn id="491669" idx="1"/>
                <a:endCxn id="491527" idx="6"/>
              </p:cNvCxnSpPr>
              <p:nvPr/>
            </p:nvCxnSpPr>
            <p:spPr bwMode="auto">
              <a:xfrm rot="10800000">
                <a:off x="312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19" name="AutoShape 199"/>
              <p:cNvCxnSpPr>
                <a:cxnSpLocks noChangeShapeType="1"/>
                <a:stCxn id="491680" idx="1"/>
                <a:endCxn id="491531" idx="6"/>
              </p:cNvCxnSpPr>
              <p:nvPr/>
            </p:nvCxnSpPr>
            <p:spPr bwMode="auto">
              <a:xfrm rot="10800000">
                <a:off x="2112" y="2928"/>
                <a:ext cx="192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20" name="AutoShape 200"/>
              <p:cNvCxnSpPr>
                <a:cxnSpLocks noChangeShapeType="1"/>
                <a:stCxn id="491691" idx="0"/>
                <a:endCxn id="491525" idx="4"/>
              </p:cNvCxnSpPr>
              <p:nvPr/>
            </p:nvCxnSpPr>
            <p:spPr bwMode="auto">
              <a:xfrm rot="5400000" flipH="1">
                <a:off x="1420" y="2476"/>
                <a:ext cx="184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  <p:sp>
          <p:nvSpPr>
            <p:cNvPr id="491722" name="Line 202"/>
            <p:cNvSpPr>
              <a:spLocks noChangeShapeType="1"/>
            </p:cNvSpPr>
            <p:nvPr/>
          </p:nvSpPr>
          <p:spPr bwMode="auto">
            <a:xfrm>
              <a:off x="912" y="1440"/>
              <a:ext cx="288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91861" name="Group 341"/>
          <p:cNvGrpSpPr>
            <a:grpSpLocks/>
          </p:cNvGrpSpPr>
          <p:nvPr/>
        </p:nvGrpSpPr>
        <p:grpSpPr bwMode="auto">
          <a:xfrm>
            <a:off x="1143000" y="3124200"/>
            <a:ext cx="5791200" cy="2870200"/>
            <a:chOff x="864" y="1584"/>
            <a:chExt cx="3648" cy="1808"/>
          </a:xfrm>
        </p:grpSpPr>
        <p:sp>
          <p:nvSpPr>
            <p:cNvPr id="491859" name="Rectangle 339"/>
            <p:cNvSpPr>
              <a:spLocks noChangeArrowheads="1"/>
            </p:cNvSpPr>
            <p:nvPr/>
          </p:nvSpPr>
          <p:spPr bwMode="auto">
            <a:xfrm>
              <a:off x="864" y="1584"/>
              <a:ext cx="3024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91738" name="Group 218"/>
            <p:cNvGrpSpPr>
              <a:grpSpLocks/>
            </p:cNvGrpSpPr>
            <p:nvPr/>
          </p:nvGrpSpPr>
          <p:grpSpPr bwMode="auto">
            <a:xfrm>
              <a:off x="1584" y="1776"/>
              <a:ext cx="2928" cy="1616"/>
              <a:chOff x="1584" y="1584"/>
              <a:chExt cx="2928" cy="1616"/>
            </a:xfrm>
          </p:grpSpPr>
          <p:sp>
            <p:nvSpPr>
              <p:cNvPr id="491723" name="Line 203"/>
              <p:cNvSpPr>
                <a:spLocks noChangeShapeType="1"/>
              </p:cNvSpPr>
              <p:nvPr/>
            </p:nvSpPr>
            <p:spPr bwMode="auto">
              <a:xfrm flipH="1">
                <a:off x="3456" y="1584"/>
                <a:ext cx="96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491733" name="Group 213"/>
              <p:cNvGrpSpPr>
                <a:grpSpLocks/>
              </p:cNvGrpSpPr>
              <p:nvPr/>
            </p:nvGrpSpPr>
            <p:grpSpPr bwMode="auto">
              <a:xfrm>
                <a:off x="1584" y="2112"/>
                <a:ext cx="2928" cy="1088"/>
                <a:chOff x="1584" y="2112"/>
                <a:chExt cx="2928" cy="1088"/>
              </a:xfrm>
            </p:grpSpPr>
            <p:sp>
              <p:nvSpPr>
                <p:cNvPr id="4917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1584" y="2112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91725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2448" y="2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917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3360" y="2592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917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4416" y="2640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917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3660" y="3040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917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2724" y="3056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491730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704" y="2844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1739" name="Rectangle 219"/>
          <p:cNvSpPr>
            <a:spLocks noChangeArrowheads="1"/>
          </p:cNvSpPr>
          <p:nvPr/>
        </p:nvSpPr>
        <p:spPr bwMode="auto">
          <a:xfrm>
            <a:off x="8153400" y="63246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491852" name="Group 332"/>
          <p:cNvGrpSpPr>
            <a:grpSpLocks/>
          </p:cNvGrpSpPr>
          <p:nvPr/>
        </p:nvGrpSpPr>
        <p:grpSpPr bwMode="auto">
          <a:xfrm>
            <a:off x="2057400" y="4191000"/>
            <a:ext cx="5105400" cy="1828800"/>
            <a:chOff x="1440" y="2064"/>
            <a:chExt cx="3216" cy="1152"/>
          </a:xfrm>
        </p:grpSpPr>
        <p:grpSp>
          <p:nvGrpSpPr>
            <p:cNvPr id="491763" name="Group 243"/>
            <p:cNvGrpSpPr>
              <a:grpSpLocks/>
            </p:cNvGrpSpPr>
            <p:nvPr/>
          </p:nvGrpSpPr>
          <p:grpSpPr bwMode="auto">
            <a:xfrm>
              <a:off x="1440" y="2064"/>
              <a:ext cx="3216" cy="1152"/>
              <a:chOff x="1440" y="2064"/>
              <a:chExt cx="3216" cy="1152"/>
            </a:xfrm>
          </p:grpSpPr>
          <p:sp>
            <p:nvSpPr>
              <p:cNvPr id="491741" name="Rectangle 221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91749" name="Rectangle 229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91750" name="Rectangle 230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91751" name="Rectangle 231"/>
              <p:cNvSpPr>
                <a:spLocks noChangeArrowheads="1"/>
              </p:cNvSpPr>
              <p:nvPr/>
            </p:nvSpPr>
            <p:spPr bwMode="auto">
              <a:xfrm>
                <a:off x="2304" y="2976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91752" name="Rectangle 232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91753" name="Rectangle 23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91754" name="Rectangle 234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91755" name="Group 235"/>
            <p:cNvGrpSpPr>
              <a:grpSpLocks/>
            </p:cNvGrpSpPr>
            <p:nvPr/>
          </p:nvGrpSpPr>
          <p:grpSpPr bwMode="auto">
            <a:xfrm>
              <a:off x="1440" y="2160"/>
              <a:ext cx="2928" cy="960"/>
              <a:chOff x="1440" y="2160"/>
              <a:chExt cx="2928" cy="960"/>
            </a:xfrm>
          </p:grpSpPr>
          <p:cxnSp>
            <p:nvCxnSpPr>
              <p:cNvPr id="491756" name="AutoShape 236"/>
              <p:cNvCxnSpPr>
                <a:cxnSpLocks noChangeShapeType="1"/>
              </p:cNvCxnSpPr>
              <p:nvPr/>
            </p:nvCxnSpPr>
            <p:spPr bwMode="auto">
              <a:xfrm>
                <a:off x="2016" y="2160"/>
                <a:ext cx="144" cy="0"/>
              </a:xfrm>
              <a:prstGeom prst="straightConnector1">
                <a:avLst/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57" name="AutoShape 237"/>
              <p:cNvCxnSpPr>
                <a:cxnSpLocks noChangeShapeType="1"/>
              </p:cNvCxnSpPr>
              <p:nvPr/>
            </p:nvCxnSpPr>
            <p:spPr bwMode="auto">
              <a:xfrm>
                <a:off x="2880" y="2448"/>
                <a:ext cx="152" cy="240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58" name="AutoShape 238"/>
              <p:cNvCxnSpPr>
                <a:cxnSpLocks noChangeShapeType="1"/>
              </p:cNvCxnSpPr>
              <p:nvPr/>
            </p:nvCxnSpPr>
            <p:spPr bwMode="auto">
              <a:xfrm>
                <a:off x="3840" y="2592"/>
                <a:ext cx="248" cy="0"/>
              </a:xfrm>
              <a:prstGeom prst="straightConnector1">
                <a:avLst/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59" name="AutoShape 239"/>
              <p:cNvCxnSpPr>
                <a:cxnSpLocks noChangeShapeType="1"/>
              </p:cNvCxnSpPr>
              <p:nvPr/>
            </p:nvCxnSpPr>
            <p:spPr bwMode="auto">
              <a:xfrm rot="10800000" flipV="1">
                <a:off x="4080" y="3024"/>
                <a:ext cx="288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60" name="AutoShape 240"/>
              <p:cNvCxnSpPr>
                <a:cxnSpLocks noChangeShapeType="1"/>
              </p:cNvCxnSpPr>
              <p:nvPr/>
            </p:nvCxnSpPr>
            <p:spPr bwMode="auto">
              <a:xfrm rot="10800000">
                <a:off x="312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61" name="AutoShape 241"/>
              <p:cNvCxnSpPr>
                <a:cxnSpLocks noChangeShapeType="1"/>
              </p:cNvCxnSpPr>
              <p:nvPr/>
            </p:nvCxnSpPr>
            <p:spPr bwMode="auto">
              <a:xfrm rot="10800000">
                <a:off x="2112" y="2928"/>
                <a:ext cx="192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762" name="AutoShape 242"/>
              <p:cNvCxnSpPr>
                <a:cxnSpLocks noChangeShapeType="1"/>
              </p:cNvCxnSpPr>
              <p:nvPr/>
            </p:nvCxnSpPr>
            <p:spPr bwMode="auto">
              <a:xfrm rot="5400000" flipH="1">
                <a:off x="1420" y="2476"/>
                <a:ext cx="184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</p:grpSp>
      <p:grpSp>
        <p:nvGrpSpPr>
          <p:cNvPr id="491853" name="Group 333"/>
          <p:cNvGrpSpPr>
            <a:grpSpLocks/>
          </p:cNvGrpSpPr>
          <p:nvPr/>
        </p:nvGrpSpPr>
        <p:grpSpPr bwMode="auto">
          <a:xfrm>
            <a:off x="2057400" y="4191000"/>
            <a:ext cx="5105400" cy="1828800"/>
            <a:chOff x="1440" y="2064"/>
            <a:chExt cx="3216" cy="1152"/>
          </a:xfrm>
        </p:grpSpPr>
        <p:grpSp>
          <p:nvGrpSpPr>
            <p:cNvPr id="491764" name="Group 244"/>
            <p:cNvGrpSpPr>
              <a:grpSpLocks/>
            </p:cNvGrpSpPr>
            <p:nvPr/>
          </p:nvGrpSpPr>
          <p:grpSpPr bwMode="auto">
            <a:xfrm>
              <a:off x="1440" y="2064"/>
              <a:ext cx="3216" cy="1152"/>
              <a:chOff x="1440" y="2064"/>
              <a:chExt cx="3216" cy="1152"/>
            </a:xfrm>
          </p:grpSpPr>
          <p:grpSp>
            <p:nvGrpSpPr>
              <p:cNvPr id="491765" name="Group 245"/>
              <p:cNvGrpSpPr>
                <a:grpSpLocks/>
              </p:cNvGrpSpPr>
              <p:nvPr/>
            </p:nvGrpSpPr>
            <p:grpSpPr bwMode="auto">
              <a:xfrm>
                <a:off x="1728" y="2064"/>
                <a:ext cx="288" cy="192"/>
                <a:chOff x="4944" y="3360"/>
                <a:chExt cx="288" cy="192"/>
              </a:xfrm>
            </p:grpSpPr>
            <p:grpSp>
              <p:nvGrpSpPr>
                <p:cNvPr id="491766" name="Group 246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76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768" name="Group 248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769" name="Rectangle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70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71" name="Rectangle 2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72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73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774" name="Freeform 254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775" name="Rectangle 255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776" name="Group 256"/>
              <p:cNvGrpSpPr>
                <a:grpSpLocks/>
              </p:cNvGrpSpPr>
              <p:nvPr/>
            </p:nvGrpSpPr>
            <p:grpSpPr bwMode="auto">
              <a:xfrm>
                <a:off x="2592" y="2352"/>
                <a:ext cx="288" cy="192"/>
                <a:chOff x="4944" y="3360"/>
                <a:chExt cx="288" cy="192"/>
              </a:xfrm>
            </p:grpSpPr>
            <p:grpSp>
              <p:nvGrpSpPr>
                <p:cNvPr id="491777" name="Group 257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778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779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780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81" name="Rectangl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82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83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84" name="Rectangle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785" name="Freeform 265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786" name="Rectangle 266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787" name="Group 267"/>
              <p:cNvGrpSpPr>
                <a:grpSpLocks/>
              </p:cNvGrpSpPr>
              <p:nvPr/>
            </p:nvGrpSpPr>
            <p:grpSpPr bwMode="auto">
              <a:xfrm>
                <a:off x="3552" y="2496"/>
                <a:ext cx="288" cy="192"/>
                <a:chOff x="4944" y="3360"/>
                <a:chExt cx="288" cy="192"/>
              </a:xfrm>
            </p:grpSpPr>
            <p:grpSp>
              <p:nvGrpSpPr>
                <p:cNvPr id="491788" name="Group 268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78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790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791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92" name="Rectangle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93" name="Rectangle 2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94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795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796" name="Freeform 276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797" name="Rectangle 277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798" name="Group 278"/>
              <p:cNvGrpSpPr>
                <a:grpSpLocks/>
              </p:cNvGrpSpPr>
              <p:nvPr/>
            </p:nvGrpSpPr>
            <p:grpSpPr bwMode="auto">
              <a:xfrm>
                <a:off x="4368" y="2928"/>
                <a:ext cx="288" cy="192"/>
                <a:chOff x="4944" y="3360"/>
                <a:chExt cx="288" cy="192"/>
              </a:xfrm>
            </p:grpSpPr>
            <p:grpSp>
              <p:nvGrpSpPr>
                <p:cNvPr id="491799" name="Group 279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800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801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802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03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04" name="Rectangle 2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05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06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807" name="Freeform 287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808" name="Rectangle 288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809" name="Group 289"/>
              <p:cNvGrpSpPr>
                <a:grpSpLocks/>
              </p:cNvGrpSpPr>
              <p:nvPr/>
            </p:nvGrpSpPr>
            <p:grpSpPr bwMode="auto">
              <a:xfrm>
                <a:off x="3312" y="3024"/>
                <a:ext cx="288" cy="192"/>
                <a:chOff x="4944" y="3360"/>
                <a:chExt cx="288" cy="192"/>
              </a:xfrm>
            </p:grpSpPr>
            <p:grpSp>
              <p:nvGrpSpPr>
                <p:cNvPr id="491810" name="Group 290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811" name="Rectangle 29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812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813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14" name="Rectangle 2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15" name="Rectangle 2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16" name="Rectangle 2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17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818" name="Freeform 298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819" name="Rectangle 299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820" name="Group 300"/>
              <p:cNvGrpSpPr>
                <a:grpSpLocks/>
              </p:cNvGrpSpPr>
              <p:nvPr/>
            </p:nvGrpSpPr>
            <p:grpSpPr bwMode="auto">
              <a:xfrm>
                <a:off x="2304" y="2976"/>
                <a:ext cx="288" cy="192"/>
                <a:chOff x="4944" y="3360"/>
                <a:chExt cx="288" cy="192"/>
              </a:xfrm>
            </p:grpSpPr>
            <p:grpSp>
              <p:nvGrpSpPr>
                <p:cNvPr id="491821" name="Group 301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822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823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824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25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26" name="Rectangle 3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27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28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829" name="Freeform 309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830" name="Rectangle 310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831" name="Group 311"/>
              <p:cNvGrpSpPr>
                <a:grpSpLocks/>
              </p:cNvGrpSpPr>
              <p:nvPr/>
            </p:nvGrpSpPr>
            <p:grpSpPr bwMode="auto">
              <a:xfrm>
                <a:off x="1440" y="2640"/>
                <a:ext cx="288" cy="192"/>
                <a:chOff x="4944" y="3360"/>
                <a:chExt cx="288" cy="192"/>
              </a:xfrm>
            </p:grpSpPr>
            <p:grpSp>
              <p:nvGrpSpPr>
                <p:cNvPr id="491832" name="Group 312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491833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1834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491835" name="Rectangle 3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36" name="Rectangle 3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37" name="Rectangle 3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38" name="Rectangle 3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839" name="Rectangle 3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840" name="Freeform 320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1841" name="Rectangle 321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91842" name="Group 322"/>
            <p:cNvGrpSpPr>
              <a:grpSpLocks/>
            </p:cNvGrpSpPr>
            <p:nvPr/>
          </p:nvGrpSpPr>
          <p:grpSpPr bwMode="auto">
            <a:xfrm>
              <a:off x="1440" y="2160"/>
              <a:ext cx="2928" cy="960"/>
              <a:chOff x="1440" y="2160"/>
              <a:chExt cx="2928" cy="960"/>
            </a:xfrm>
          </p:grpSpPr>
          <p:cxnSp>
            <p:nvCxnSpPr>
              <p:cNvPr id="491843" name="AutoShape 323"/>
              <p:cNvCxnSpPr>
                <a:cxnSpLocks noChangeShapeType="1"/>
              </p:cNvCxnSpPr>
              <p:nvPr/>
            </p:nvCxnSpPr>
            <p:spPr bwMode="auto">
              <a:xfrm>
                <a:off x="2016" y="2160"/>
                <a:ext cx="144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844" name="AutoShape 324"/>
              <p:cNvCxnSpPr>
                <a:cxnSpLocks noChangeShapeType="1"/>
              </p:cNvCxnSpPr>
              <p:nvPr/>
            </p:nvCxnSpPr>
            <p:spPr bwMode="auto">
              <a:xfrm>
                <a:off x="2880" y="2448"/>
                <a:ext cx="152" cy="240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845" name="AutoShape 325"/>
              <p:cNvCxnSpPr>
                <a:cxnSpLocks noChangeShapeType="1"/>
              </p:cNvCxnSpPr>
              <p:nvPr/>
            </p:nvCxnSpPr>
            <p:spPr bwMode="auto">
              <a:xfrm>
                <a:off x="3840" y="2592"/>
                <a:ext cx="248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846" name="AutoShape 326"/>
              <p:cNvCxnSpPr>
                <a:cxnSpLocks noChangeShapeType="1"/>
              </p:cNvCxnSpPr>
              <p:nvPr/>
            </p:nvCxnSpPr>
            <p:spPr bwMode="auto">
              <a:xfrm rot="10800000" flipV="1">
                <a:off x="4080" y="3024"/>
                <a:ext cx="288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847" name="AutoShape 327"/>
              <p:cNvCxnSpPr>
                <a:cxnSpLocks noChangeShapeType="1"/>
              </p:cNvCxnSpPr>
              <p:nvPr/>
            </p:nvCxnSpPr>
            <p:spPr bwMode="auto">
              <a:xfrm rot="10800000">
                <a:off x="312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848" name="AutoShape 328"/>
              <p:cNvCxnSpPr>
                <a:cxnSpLocks noChangeShapeType="1"/>
              </p:cNvCxnSpPr>
              <p:nvPr/>
            </p:nvCxnSpPr>
            <p:spPr bwMode="auto">
              <a:xfrm rot="10800000">
                <a:off x="2112" y="2928"/>
                <a:ext cx="192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91849" name="AutoShape 329"/>
              <p:cNvCxnSpPr>
                <a:cxnSpLocks noChangeShapeType="1"/>
              </p:cNvCxnSpPr>
              <p:nvPr/>
            </p:nvCxnSpPr>
            <p:spPr bwMode="auto">
              <a:xfrm rot="5400000" flipH="1">
                <a:off x="1420" y="2476"/>
                <a:ext cx="184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</p:grpSp>
      <p:sp>
        <p:nvSpPr>
          <p:cNvPr id="491854" name="Rectangle 334"/>
          <p:cNvSpPr>
            <a:spLocks noChangeArrowheads="1"/>
          </p:cNvSpPr>
          <p:nvPr/>
        </p:nvSpPr>
        <p:spPr bwMode="auto">
          <a:xfrm>
            <a:off x="8153400" y="63246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935913" cy="2209800"/>
          </a:xfrm>
        </p:spPr>
        <p:txBody>
          <a:bodyPr/>
          <a:lstStyle/>
          <a:p>
            <a:pPr marL="292100" indent="-292100">
              <a:lnSpc>
                <a:spcPct val="80000"/>
              </a:lnSpc>
            </a:pPr>
            <a:r>
              <a:rPr lang="en-US" sz="2000"/>
              <a:t>Initiate non-blocking send</a:t>
            </a:r>
          </a:p>
          <a:p>
            <a:pPr marL="762000" lvl="1" indent="101600">
              <a:lnSpc>
                <a:spcPct val="80000"/>
              </a:lnSpc>
              <a:buFontTx/>
              <a:buNone/>
            </a:pPr>
            <a:r>
              <a:rPr lang="en-US" sz="1800"/>
              <a:t>in the ring example: Initiate non-blocking send to the right neighbor</a:t>
            </a:r>
          </a:p>
          <a:p>
            <a:pPr marL="292100" indent="-292100">
              <a:lnSpc>
                <a:spcPct val="80000"/>
              </a:lnSpc>
            </a:pPr>
            <a:r>
              <a:rPr lang="en-US" sz="2000"/>
              <a:t>Do some work:</a:t>
            </a:r>
          </a:p>
          <a:p>
            <a:pPr marL="762000" lvl="1" indent="101600">
              <a:lnSpc>
                <a:spcPct val="80000"/>
              </a:lnSpc>
              <a:buFontTx/>
              <a:buNone/>
            </a:pPr>
            <a:r>
              <a:rPr lang="en-US" sz="1800"/>
              <a:t>in the ring example: Receiving the message from left neighbor</a:t>
            </a:r>
          </a:p>
          <a:p>
            <a:pPr marL="292100" indent="-292100">
              <a:lnSpc>
                <a:spcPct val="80000"/>
              </a:lnSpc>
            </a:pPr>
            <a:r>
              <a:rPr lang="en-US" sz="2000"/>
              <a:t>Now, the message transfer can be completed</a:t>
            </a:r>
          </a:p>
          <a:p>
            <a:pPr marL="292100" indent="-292100">
              <a:lnSpc>
                <a:spcPct val="80000"/>
              </a:lnSpc>
            </a:pPr>
            <a:r>
              <a:rPr lang="en-US" sz="1800"/>
              <a:t>Wait for non-blocking send to complete</a:t>
            </a:r>
          </a:p>
          <a:p>
            <a:pPr marL="292100" indent="-292100"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58" grpId="0" animBg="1"/>
      <p:bldP spid="49185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C236-F7C8-4C8C-AF66-C3E7A64CC8BA}" type="slidenum">
              <a:rPr lang="en-US"/>
              <a:pPr/>
              <a:t>63</a:t>
            </a:fld>
            <a:endParaRPr lang="en-US"/>
          </a:p>
        </p:txBody>
      </p:sp>
      <p:sp>
        <p:nvSpPr>
          <p:cNvPr id="512287" name="Rectangle 287"/>
          <p:cNvSpPr>
            <a:spLocks noChangeArrowheads="1"/>
          </p:cNvSpPr>
          <p:nvPr/>
        </p:nvSpPr>
        <p:spPr bwMode="auto">
          <a:xfrm>
            <a:off x="1219200" y="3124200"/>
            <a:ext cx="48006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sz="4000"/>
              <a:t>Non-Blocking Receive</a:t>
            </a:r>
          </a:p>
        </p:txBody>
      </p:sp>
      <p:grpSp>
        <p:nvGrpSpPr>
          <p:cNvPr id="512283" name="Group 283"/>
          <p:cNvGrpSpPr>
            <a:grpSpLocks/>
          </p:cNvGrpSpPr>
          <p:nvPr/>
        </p:nvGrpSpPr>
        <p:grpSpPr bwMode="auto">
          <a:xfrm>
            <a:off x="1447800" y="4038600"/>
            <a:ext cx="6629400" cy="2438400"/>
            <a:chOff x="1008" y="1920"/>
            <a:chExt cx="4176" cy="1536"/>
          </a:xfrm>
        </p:grpSpPr>
        <p:sp>
          <p:nvSpPr>
            <p:cNvPr id="512004" name="Freeform 4"/>
            <p:cNvSpPr>
              <a:spLocks/>
            </p:cNvSpPr>
            <p:nvPr/>
          </p:nvSpPr>
          <p:spPr bwMode="auto">
            <a:xfrm>
              <a:off x="1008" y="1920"/>
              <a:ext cx="4176" cy="1536"/>
            </a:xfrm>
            <a:custGeom>
              <a:avLst/>
              <a:gdLst/>
              <a:ahLst/>
              <a:cxnLst>
                <a:cxn ang="0">
                  <a:pos x="312" y="104"/>
                </a:cxn>
                <a:cxn ang="0">
                  <a:pos x="792" y="8"/>
                </a:cxn>
                <a:cxn ang="0">
                  <a:pos x="1272" y="56"/>
                </a:cxn>
                <a:cxn ang="0">
                  <a:pos x="1896" y="248"/>
                </a:cxn>
                <a:cxn ang="0">
                  <a:pos x="2664" y="296"/>
                </a:cxn>
                <a:cxn ang="0">
                  <a:pos x="3336" y="824"/>
                </a:cxn>
                <a:cxn ang="0">
                  <a:pos x="2808" y="1304"/>
                </a:cxn>
                <a:cxn ang="0">
                  <a:pos x="1416" y="1400"/>
                </a:cxn>
                <a:cxn ang="0">
                  <a:pos x="216" y="1112"/>
                </a:cxn>
                <a:cxn ang="0">
                  <a:pos x="120" y="536"/>
                </a:cxn>
                <a:cxn ang="0">
                  <a:pos x="72" y="248"/>
                </a:cxn>
                <a:cxn ang="0">
                  <a:pos x="312" y="104"/>
                </a:cxn>
              </a:cxnLst>
              <a:rect l="0" t="0" r="r" b="b"/>
              <a:pathLst>
                <a:path w="3360" h="1432">
                  <a:moveTo>
                    <a:pt x="312" y="104"/>
                  </a:moveTo>
                  <a:cubicBezTo>
                    <a:pt x="432" y="64"/>
                    <a:pt x="632" y="16"/>
                    <a:pt x="792" y="8"/>
                  </a:cubicBezTo>
                  <a:cubicBezTo>
                    <a:pt x="952" y="0"/>
                    <a:pt x="1088" y="16"/>
                    <a:pt x="1272" y="56"/>
                  </a:cubicBezTo>
                  <a:cubicBezTo>
                    <a:pt x="1456" y="96"/>
                    <a:pt x="1664" y="208"/>
                    <a:pt x="1896" y="248"/>
                  </a:cubicBezTo>
                  <a:cubicBezTo>
                    <a:pt x="2128" y="288"/>
                    <a:pt x="2424" y="200"/>
                    <a:pt x="2664" y="296"/>
                  </a:cubicBezTo>
                  <a:cubicBezTo>
                    <a:pt x="2904" y="392"/>
                    <a:pt x="3312" y="656"/>
                    <a:pt x="3336" y="824"/>
                  </a:cubicBezTo>
                  <a:cubicBezTo>
                    <a:pt x="3360" y="992"/>
                    <a:pt x="3128" y="1208"/>
                    <a:pt x="2808" y="1304"/>
                  </a:cubicBezTo>
                  <a:cubicBezTo>
                    <a:pt x="2488" y="1400"/>
                    <a:pt x="1848" y="1432"/>
                    <a:pt x="1416" y="1400"/>
                  </a:cubicBezTo>
                  <a:cubicBezTo>
                    <a:pt x="984" y="1368"/>
                    <a:pt x="432" y="1256"/>
                    <a:pt x="216" y="1112"/>
                  </a:cubicBezTo>
                  <a:cubicBezTo>
                    <a:pt x="0" y="968"/>
                    <a:pt x="144" y="680"/>
                    <a:pt x="120" y="536"/>
                  </a:cubicBezTo>
                  <a:cubicBezTo>
                    <a:pt x="96" y="392"/>
                    <a:pt x="40" y="320"/>
                    <a:pt x="72" y="248"/>
                  </a:cubicBezTo>
                  <a:cubicBezTo>
                    <a:pt x="104" y="176"/>
                    <a:pt x="192" y="144"/>
                    <a:pt x="312" y="104"/>
                  </a:cubicBezTo>
                  <a:close/>
                </a:path>
              </a:pathLst>
            </a:cu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1296" y="216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12006" name="Oval 6"/>
            <p:cNvSpPr>
              <a:spLocks noChangeArrowheads="1"/>
            </p:cNvSpPr>
            <p:nvPr/>
          </p:nvSpPr>
          <p:spPr bwMode="auto">
            <a:xfrm>
              <a:off x="2160" y="201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2832" y="29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2008" name="Oval 8"/>
            <p:cNvSpPr>
              <a:spLocks noChangeArrowheads="1"/>
            </p:cNvSpPr>
            <p:nvPr/>
          </p:nvSpPr>
          <p:spPr bwMode="auto">
            <a:xfrm>
              <a:off x="3032" y="25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3792" y="29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12010" name="Oval 10"/>
            <p:cNvSpPr>
              <a:spLocks noChangeArrowheads="1"/>
            </p:cNvSpPr>
            <p:nvPr/>
          </p:nvSpPr>
          <p:spPr bwMode="auto">
            <a:xfrm>
              <a:off x="4088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1824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24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</p:grpSp>
      <p:sp>
        <p:nvSpPr>
          <p:cNvPr id="512120" name="Rectangle 120"/>
          <p:cNvSpPr>
            <a:spLocks noChangeArrowheads="1"/>
          </p:cNvSpPr>
          <p:nvPr/>
        </p:nvSpPr>
        <p:spPr bwMode="auto">
          <a:xfrm>
            <a:off x="8229600" y="64008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12286" name="Group 286"/>
          <p:cNvGrpSpPr>
            <a:grpSpLocks/>
          </p:cNvGrpSpPr>
          <p:nvPr/>
        </p:nvGrpSpPr>
        <p:grpSpPr bwMode="auto">
          <a:xfrm>
            <a:off x="1295400" y="2209800"/>
            <a:ext cx="5486400" cy="3733800"/>
            <a:chOff x="912" y="1008"/>
            <a:chExt cx="3456" cy="2352"/>
          </a:xfrm>
        </p:grpSpPr>
        <p:sp>
          <p:nvSpPr>
            <p:cNvPr id="512109" name="Line 109"/>
            <p:cNvSpPr>
              <a:spLocks noChangeShapeType="1"/>
            </p:cNvSpPr>
            <p:nvPr/>
          </p:nvSpPr>
          <p:spPr bwMode="auto">
            <a:xfrm>
              <a:off x="912" y="1008"/>
              <a:ext cx="288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512101" name="Group 101"/>
            <p:cNvGrpSpPr>
              <a:grpSpLocks/>
            </p:cNvGrpSpPr>
            <p:nvPr/>
          </p:nvGrpSpPr>
          <p:grpSpPr bwMode="auto">
            <a:xfrm>
              <a:off x="1440" y="2400"/>
              <a:ext cx="2928" cy="960"/>
              <a:chOff x="1440" y="2160"/>
              <a:chExt cx="2928" cy="960"/>
            </a:xfrm>
          </p:grpSpPr>
          <p:cxnSp>
            <p:nvCxnSpPr>
              <p:cNvPr id="512102" name="AutoShape 102"/>
              <p:cNvCxnSpPr>
                <a:cxnSpLocks noChangeShapeType="1"/>
                <a:stCxn id="512033" idx="3"/>
                <a:endCxn id="512006" idx="2"/>
              </p:cNvCxnSpPr>
              <p:nvPr/>
            </p:nvCxnSpPr>
            <p:spPr bwMode="auto">
              <a:xfrm>
                <a:off x="2016" y="2160"/>
                <a:ext cx="144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103" name="AutoShape 103"/>
              <p:cNvCxnSpPr>
                <a:cxnSpLocks noChangeShapeType="1"/>
                <a:stCxn id="512044" idx="3"/>
                <a:endCxn id="512008" idx="2"/>
              </p:cNvCxnSpPr>
              <p:nvPr/>
            </p:nvCxnSpPr>
            <p:spPr bwMode="auto">
              <a:xfrm>
                <a:off x="2880" y="2448"/>
                <a:ext cx="152" cy="240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104" name="AutoShape 104"/>
              <p:cNvCxnSpPr>
                <a:cxnSpLocks noChangeShapeType="1"/>
                <a:stCxn id="512055" idx="3"/>
                <a:endCxn id="512010" idx="2"/>
              </p:cNvCxnSpPr>
              <p:nvPr/>
            </p:nvCxnSpPr>
            <p:spPr bwMode="auto">
              <a:xfrm>
                <a:off x="3840" y="2592"/>
                <a:ext cx="248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105" name="AutoShape 105"/>
              <p:cNvCxnSpPr>
                <a:cxnSpLocks noChangeShapeType="1"/>
                <a:stCxn id="512066" idx="1"/>
                <a:endCxn id="512009" idx="6"/>
              </p:cNvCxnSpPr>
              <p:nvPr/>
            </p:nvCxnSpPr>
            <p:spPr bwMode="auto">
              <a:xfrm rot="10800000" flipV="1">
                <a:off x="4080" y="3024"/>
                <a:ext cx="288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106" name="AutoShape 106"/>
              <p:cNvCxnSpPr>
                <a:cxnSpLocks noChangeShapeType="1"/>
                <a:stCxn id="512077" idx="1"/>
                <a:endCxn id="512007" idx="6"/>
              </p:cNvCxnSpPr>
              <p:nvPr/>
            </p:nvCxnSpPr>
            <p:spPr bwMode="auto">
              <a:xfrm rot="10800000">
                <a:off x="312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107" name="AutoShape 107"/>
              <p:cNvCxnSpPr>
                <a:cxnSpLocks noChangeShapeType="1"/>
                <a:stCxn id="512088" idx="1"/>
                <a:endCxn id="512011" idx="6"/>
              </p:cNvCxnSpPr>
              <p:nvPr/>
            </p:nvCxnSpPr>
            <p:spPr bwMode="auto">
              <a:xfrm rot="10800000">
                <a:off x="2112" y="2928"/>
                <a:ext cx="192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108" name="AutoShape 108"/>
              <p:cNvCxnSpPr>
                <a:cxnSpLocks noChangeShapeType="1"/>
                <a:stCxn id="512099" idx="0"/>
                <a:endCxn id="512005" idx="4"/>
              </p:cNvCxnSpPr>
              <p:nvPr/>
            </p:nvCxnSpPr>
            <p:spPr bwMode="auto">
              <a:xfrm rot="5400000" flipH="1">
                <a:off x="1420" y="2476"/>
                <a:ext cx="184" cy="144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CC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</p:grpSp>
      <p:grpSp>
        <p:nvGrpSpPr>
          <p:cNvPr id="512289" name="Group 289"/>
          <p:cNvGrpSpPr>
            <a:grpSpLocks/>
          </p:cNvGrpSpPr>
          <p:nvPr/>
        </p:nvGrpSpPr>
        <p:grpSpPr bwMode="auto">
          <a:xfrm>
            <a:off x="1219200" y="3124200"/>
            <a:ext cx="5499100" cy="2940050"/>
            <a:chOff x="864" y="1584"/>
            <a:chExt cx="3464" cy="1852"/>
          </a:xfrm>
        </p:grpSpPr>
        <p:sp>
          <p:nvSpPr>
            <p:cNvPr id="512288" name="Rectangle 288"/>
            <p:cNvSpPr>
              <a:spLocks noChangeArrowheads="1"/>
            </p:cNvSpPr>
            <p:nvPr/>
          </p:nvSpPr>
          <p:spPr bwMode="auto">
            <a:xfrm>
              <a:off x="864" y="1584"/>
              <a:ext cx="3024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512262" name="Group 262"/>
            <p:cNvGrpSpPr>
              <a:grpSpLocks/>
            </p:cNvGrpSpPr>
            <p:nvPr/>
          </p:nvGrpSpPr>
          <p:grpSpPr bwMode="auto">
            <a:xfrm>
              <a:off x="1456" y="1824"/>
              <a:ext cx="2872" cy="1612"/>
              <a:chOff x="1456" y="1584"/>
              <a:chExt cx="2872" cy="1612"/>
            </a:xfrm>
          </p:grpSpPr>
          <p:sp>
            <p:nvSpPr>
              <p:cNvPr id="512111" name="Line 111"/>
              <p:cNvSpPr>
                <a:spLocks noChangeShapeType="1"/>
              </p:cNvSpPr>
              <p:nvPr/>
            </p:nvSpPr>
            <p:spPr bwMode="auto">
              <a:xfrm flipH="1">
                <a:off x="3600" y="1584"/>
                <a:ext cx="96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512226" name="Group 226"/>
              <p:cNvGrpSpPr>
                <a:grpSpLocks/>
              </p:cNvGrpSpPr>
              <p:nvPr/>
            </p:nvGrpSpPr>
            <p:grpSpPr bwMode="auto">
              <a:xfrm>
                <a:off x="1456" y="2112"/>
                <a:ext cx="2872" cy="1084"/>
                <a:chOff x="1456" y="2112"/>
                <a:chExt cx="2872" cy="1084"/>
              </a:xfrm>
            </p:grpSpPr>
            <p:sp>
              <p:nvSpPr>
                <p:cNvPr id="512113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2016" y="2112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512114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2884" y="248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512115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3856" y="2516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512116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4232" y="29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512117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3160" y="3052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512118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2168" y="2952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512119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456" y="2472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2285" name="Group 285"/>
          <p:cNvGrpSpPr>
            <a:grpSpLocks/>
          </p:cNvGrpSpPr>
          <p:nvPr/>
        </p:nvGrpSpPr>
        <p:grpSpPr bwMode="auto">
          <a:xfrm>
            <a:off x="1295400" y="2895600"/>
            <a:ext cx="5943600" cy="3200400"/>
            <a:chOff x="912" y="1440"/>
            <a:chExt cx="3744" cy="2016"/>
          </a:xfrm>
        </p:grpSpPr>
        <p:grpSp>
          <p:nvGrpSpPr>
            <p:cNvPr id="512139" name="Group 139"/>
            <p:cNvGrpSpPr>
              <a:grpSpLocks/>
            </p:cNvGrpSpPr>
            <p:nvPr/>
          </p:nvGrpSpPr>
          <p:grpSpPr bwMode="auto">
            <a:xfrm>
              <a:off x="1440" y="2304"/>
              <a:ext cx="3216" cy="1152"/>
              <a:chOff x="1440" y="2064"/>
              <a:chExt cx="3216" cy="1152"/>
            </a:xfrm>
          </p:grpSpPr>
          <p:grpSp>
            <p:nvGrpSpPr>
              <p:cNvPr id="512140" name="Group 140"/>
              <p:cNvGrpSpPr>
                <a:grpSpLocks/>
              </p:cNvGrpSpPr>
              <p:nvPr/>
            </p:nvGrpSpPr>
            <p:grpSpPr bwMode="auto">
              <a:xfrm>
                <a:off x="1728" y="2064"/>
                <a:ext cx="288" cy="192"/>
                <a:chOff x="4944" y="3360"/>
                <a:chExt cx="288" cy="192"/>
              </a:xfrm>
            </p:grpSpPr>
            <p:grpSp>
              <p:nvGrpSpPr>
                <p:cNvPr id="512141" name="Group 141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143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144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45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46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47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48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149" name="Freeform 149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15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51" name="Group 151"/>
              <p:cNvGrpSpPr>
                <a:grpSpLocks/>
              </p:cNvGrpSpPr>
              <p:nvPr/>
            </p:nvGrpSpPr>
            <p:grpSpPr bwMode="auto">
              <a:xfrm>
                <a:off x="2592" y="2352"/>
                <a:ext cx="288" cy="192"/>
                <a:chOff x="4944" y="3360"/>
                <a:chExt cx="288" cy="192"/>
              </a:xfrm>
            </p:grpSpPr>
            <p:grpSp>
              <p:nvGrpSpPr>
                <p:cNvPr id="512152" name="Group 152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15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154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155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56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57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58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59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160" name="Freeform 160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16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62" name="Group 162"/>
              <p:cNvGrpSpPr>
                <a:grpSpLocks/>
              </p:cNvGrpSpPr>
              <p:nvPr/>
            </p:nvGrpSpPr>
            <p:grpSpPr bwMode="auto">
              <a:xfrm>
                <a:off x="3552" y="2496"/>
                <a:ext cx="288" cy="192"/>
                <a:chOff x="4944" y="3360"/>
                <a:chExt cx="288" cy="192"/>
              </a:xfrm>
            </p:grpSpPr>
            <p:grpSp>
              <p:nvGrpSpPr>
                <p:cNvPr id="512163" name="Group 163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164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165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16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67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68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69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70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171" name="Freeform 171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17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73" name="Group 173"/>
              <p:cNvGrpSpPr>
                <a:grpSpLocks/>
              </p:cNvGrpSpPr>
              <p:nvPr/>
            </p:nvGrpSpPr>
            <p:grpSpPr bwMode="auto">
              <a:xfrm>
                <a:off x="4368" y="2928"/>
                <a:ext cx="288" cy="192"/>
                <a:chOff x="4944" y="3360"/>
                <a:chExt cx="288" cy="192"/>
              </a:xfrm>
            </p:grpSpPr>
            <p:grpSp>
              <p:nvGrpSpPr>
                <p:cNvPr id="512174" name="Group 174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175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176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177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78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79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80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81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182" name="Freeform 182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183" name="Rectangle 183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84" name="Group 184"/>
              <p:cNvGrpSpPr>
                <a:grpSpLocks/>
              </p:cNvGrpSpPr>
              <p:nvPr/>
            </p:nvGrpSpPr>
            <p:grpSpPr bwMode="auto">
              <a:xfrm>
                <a:off x="3312" y="3024"/>
                <a:ext cx="288" cy="192"/>
                <a:chOff x="4944" y="3360"/>
                <a:chExt cx="288" cy="192"/>
              </a:xfrm>
            </p:grpSpPr>
            <p:grpSp>
              <p:nvGrpSpPr>
                <p:cNvPr id="512185" name="Group 185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186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18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18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89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90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91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192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193" name="Freeform 193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194" name="Rectangle 194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95" name="Group 195"/>
              <p:cNvGrpSpPr>
                <a:grpSpLocks/>
              </p:cNvGrpSpPr>
              <p:nvPr/>
            </p:nvGrpSpPr>
            <p:grpSpPr bwMode="auto">
              <a:xfrm>
                <a:off x="2304" y="2976"/>
                <a:ext cx="288" cy="192"/>
                <a:chOff x="4944" y="3360"/>
                <a:chExt cx="288" cy="192"/>
              </a:xfrm>
            </p:grpSpPr>
            <p:grpSp>
              <p:nvGrpSpPr>
                <p:cNvPr id="512196" name="Group 196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19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198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199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00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01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02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03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204" name="Freeform 204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205" name="Rectangle 205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206" name="Group 206"/>
              <p:cNvGrpSpPr>
                <a:grpSpLocks/>
              </p:cNvGrpSpPr>
              <p:nvPr/>
            </p:nvGrpSpPr>
            <p:grpSpPr bwMode="auto">
              <a:xfrm>
                <a:off x="1440" y="2640"/>
                <a:ext cx="288" cy="192"/>
                <a:chOff x="4944" y="3360"/>
                <a:chExt cx="288" cy="192"/>
              </a:xfrm>
            </p:grpSpPr>
            <p:grpSp>
              <p:nvGrpSpPr>
                <p:cNvPr id="512207" name="Group 207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20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209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210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11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12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13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214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215" name="Freeform 215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216" name="Rectangle 216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2013" name="Line 13"/>
            <p:cNvSpPr>
              <a:spLocks noChangeShapeType="1"/>
            </p:cNvSpPr>
            <p:nvPr/>
          </p:nvSpPr>
          <p:spPr bwMode="auto">
            <a:xfrm>
              <a:off x="912" y="1440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512014" name="Group 14"/>
            <p:cNvGrpSpPr>
              <a:grpSpLocks/>
            </p:cNvGrpSpPr>
            <p:nvPr/>
          </p:nvGrpSpPr>
          <p:grpSpPr bwMode="auto">
            <a:xfrm>
              <a:off x="1542" y="2400"/>
              <a:ext cx="2970" cy="960"/>
              <a:chOff x="1542" y="2160"/>
              <a:chExt cx="2970" cy="960"/>
            </a:xfrm>
          </p:grpSpPr>
          <p:cxnSp>
            <p:nvCxnSpPr>
              <p:cNvPr id="512015" name="AutoShape 15"/>
              <p:cNvCxnSpPr>
                <a:cxnSpLocks noChangeShapeType="1"/>
                <a:stCxn id="512005" idx="7"/>
                <a:endCxn id="512033" idx="1"/>
              </p:cNvCxnSpPr>
              <p:nvPr/>
            </p:nvCxnSpPr>
            <p:spPr bwMode="auto">
              <a:xfrm rot="16200000">
                <a:off x="1610" y="2092"/>
                <a:ext cx="50" cy="18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016" name="AutoShape 16"/>
              <p:cNvCxnSpPr>
                <a:cxnSpLocks noChangeShapeType="1"/>
                <a:stCxn id="512006" idx="6"/>
                <a:endCxn id="512044" idx="1"/>
              </p:cNvCxnSpPr>
              <p:nvPr/>
            </p:nvCxnSpPr>
            <p:spPr bwMode="auto">
              <a:xfrm>
                <a:off x="2448" y="2160"/>
                <a:ext cx="144" cy="28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017" name="AutoShape 17"/>
              <p:cNvCxnSpPr>
                <a:cxnSpLocks noChangeShapeType="1"/>
                <a:stCxn id="512008" idx="6"/>
                <a:endCxn id="512055" idx="1"/>
              </p:cNvCxnSpPr>
              <p:nvPr/>
            </p:nvCxnSpPr>
            <p:spPr bwMode="auto">
              <a:xfrm flipV="1">
                <a:off x="3320" y="2592"/>
                <a:ext cx="232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018" name="AutoShape 18"/>
              <p:cNvCxnSpPr>
                <a:cxnSpLocks noChangeShapeType="1"/>
                <a:stCxn id="512011" idx="2"/>
                <a:endCxn id="512099" idx="2"/>
              </p:cNvCxnSpPr>
              <p:nvPr/>
            </p:nvCxnSpPr>
            <p:spPr bwMode="auto">
              <a:xfrm rot="10800000">
                <a:off x="1584" y="2832"/>
                <a:ext cx="240" cy="9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019" name="AutoShape 19"/>
              <p:cNvCxnSpPr>
                <a:cxnSpLocks noChangeShapeType="1"/>
                <a:stCxn id="512007" idx="2"/>
                <a:endCxn id="512088" idx="3"/>
              </p:cNvCxnSpPr>
              <p:nvPr/>
            </p:nvCxnSpPr>
            <p:spPr bwMode="auto">
              <a:xfrm rot="10800000">
                <a:off x="2592" y="3072"/>
                <a:ext cx="240" cy="4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020" name="AutoShape 20"/>
              <p:cNvCxnSpPr>
                <a:cxnSpLocks noChangeShapeType="1"/>
                <a:stCxn id="512009" idx="2"/>
                <a:endCxn id="512077" idx="3"/>
              </p:cNvCxnSpPr>
              <p:nvPr/>
            </p:nvCxnSpPr>
            <p:spPr bwMode="auto">
              <a:xfrm rot="10800000">
                <a:off x="360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021" name="AutoShape 21"/>
              <p:cNvCxnSpPr>
                <a:cxnSpLocks noChangeShapeType="1"/>
                <a:stCxn id="512010" idx="6"/>
                <a:endCxn id="512066" idx="0"/>
              </p:cNvCxnSpPr>
              <p:nvPr/>
            </p:nvCxnSpPr>
            <p:spPr bwMode="auto">
              <a:xfrm>
                <a:off x="4376" y="2592"/>
                <a:ext cx="136" cy="33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</p:grpSp>
      <p:grpSp>
        <p:nvGrpSpPr>
          <p:cNvPr id="512259" name="Group 259"/>
          <p:cNvGrpSpPr>
            <a:grpSpLocks/>
          </p:cNvGrpSpPr>
          <p:nvPr/>
        </p:nvGrpSpPr>
        <p:grpSpPr bwMode="auto">
          <a:xfrm>
            <a:off x="2133600" y="4267200"/>
            <a:ext cx="5105400" cy="1828800"/>
            <a:chOff x="1440" y="2064"/>
            <a:chExt cx="3216" cy="1152"/>
          </a:xfrm>
        </p:grpSpPr>
        <p:grpSp>
          <p:nvGrpSpPr>
            <p:cNvPr id="512122" name="Group 122"/>
            <p:cNvGrpSpPr>
              <a:grpSpLocks/>
            </p:cNvGrpSpPr>
            <p:nvPr/>
          </p:nvGrpSpPr>
          <p:grpSpPr bwMode="auto">
            <a:xfrm>
              <a:off x="1440" y="2064"/>
              <a:ext cx="3216" cy="1152"/>
              <a:chOff x="1440" y="2064"/>
              <a:chExt cx="3216" cy="1152"/>
            </a:xfrm>
          </p:grpSpPr>
          <p:sp>
            <p:nvSpPr>
              <p:cNvPr id="512123" name="Rectangle 123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512124" name="Rectangle 124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512125" name="Rectangle 125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512126" name="Rectangle 126"/>
              <p:cNvSpPr>
                <a:spLocks noChangeArrowheads="1"/>
              </p:cNvSpPr>
              <p:nvPr/>
            </p:nvSpPr>
            <p:spPr bwMode="auto">
              <a:xfrm>
                <a:off x="2304" y="2976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512127" name="Rectangle 127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512128" name="Rectangle 128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512129" name="Rectangle 129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rgbClr val="FFCCCC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512243" name="Group 243"/>
            <p:cNvGrpSpPr>
              <a:grpSpLocks/>
            </p:cNvGrpSpPr>
            <p:nvPr/>
          </p:nvGrpSpPr>
          <p:grpSpPr bwMode="auto">
            <a:xfrm>
              <a:off x="1542" y="2160"/>
              <a:ext cx="2970" cy="960"/>
              <a:chOff x="1542" y="2160"/>
              <a:chExt cx="2970" cy="960"/>
            </a:xfrm>
          </p:grpSpPr>
          <p:cxnSp>
            <p:nvCxnSpPr>
              <p:cNvPr id="512244" name="AutoShape 244"/>
              <p:cNvCxnSpPr>
                <a:cxnSpLocks noChangeShapeType="1"/>
              </p:cNvCxnSpPr>
              <p:nvPr/>
            </p:nvCxnSpPr>
            <p:spPr bwMode="auto">
              <a:xfrm rot="16200000">
                <a:off x="1610" y="2092"/>
                <a:ext cx="50" cy="186"/>
              </a:xfrm>
              <a:prstGeom prst="curvedConnector2">
                <a:avLst/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45" name="AutoShape 245"/>
              <p:cNvCxnSpPr>
                <a:cxnSpLocks noChangeShapeType="1"/>
              </p:cNvCxnSpPr>
              <p:nvPr/>
            </p:nvCxnSpPr>
            <p:spPr bwMode="auto">
              <a:xfrm>
                <a:off x="2448" y="2160"/>
                <a:ext cx="144" cy="28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46" name="AutoShape 246"/>
              <p:cNvCxnSpPr>
                <a:cxnSpLocks noChangeShapeType="1"/>
              </p:cNvCxnSpPr>
              <p:nvPr/>
            </p:nvCxnSpPr>
            <p:spPr bwMode="auto">
              <a:xfrm flipV="1">
                <a:off x="3320" y="2592"/>
                <a:ext cx="232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47" name="AutoShape 247"/>
              <p:cNvCxnSpPr>
                <a:cxnSpLocks noChangeShapeType="1"/>
              </p:cNvCxnSpPr>
              <p:nvPr/>
            </p:nvCxnSpPr>
            <p:spPr bwMode="auto">
              <a:xfrm rot="10800000">
                <a:off x="1584" y="2832"/>
                <a:ext cx="240" cy="96"/>
              </a:xfrm>
              <a:prstGeom prst="curvedConnector2">
                <a:avLst/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48" name="AutoShape 248"/>
              <p:cNvCxnSpPr>
                <a:cxnSpLocks noChangeShapeType="1"/>
              </p:cNvCxnSpPr>
              <p:nvPr/>
            </p:nvCxnSpPr>
            <p:spPr bwMode="auto">
              <a:xfrm rot="10800000">
                <a:off x="2592" y="3072"/>
                <a:ext cx="240" cy="4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49" name="AutoShape 249"/>
              <p:cNvCxnSpPr>
                <a:cxnSpLocks noChangeShapeType="1"/>
              </p:cNvCxnSpPr>
              <p:nvPr/>
            </p:nvCxnSpPr>
            <p:spPr bwMode="auto">
              <a:xfrm rot="10800000">
                <a:off x="360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50" name="AutoShape 250"/>
              <p:cNvCxnSpPr>
                <a:cxnSpLocks noChangeShapeType="1"/>
              </p:cNvCxnSpPr>
              <p:nvPr/>
            </p:nvCxnSpPr>
            <p:spPr bwMode="auto">
              <a:xfrm>
                <a:off x="4376" y="2592"/>
                <a:ext cx="136" cy="336"/>
              </a:xfrm>
              <a:prstGeom prst="curvedConnector2">
                <a:avLst/>
              </a:prstGeom>
              <a:noFill/>
              <a:ln w="25400">
                <a:solidFill>
                  <a:srgbClr val="FFCCCC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</p:grpSp>
      <p:grpSp>
        <p:nvGrpSpPr>
          <p:cNvPr id="512282" name="Group 282"/>
          <p:cNvGrpSpPr>
            <a:grpSpLocks/>
          </p:cNvGrpSpPr>
          <p:nvPr/>
        </p:nvGrpSpPr>
        <p:grpSpPr bwMode="auto">
          <a:xfrm>
            <a:off x="2133600" y="4267200"/>
            <a:ext cx="5105400" cy="1828800"/>
            <a:chOff x="1440" y="2064"/>
            <a:chExt cx="3216" cy="1152"/>
          </a:xfrm>
        </p:grpSpPr>
        <p:grpSp>
          <p:nvGrpSpPr>
            <p:cNvPr id="512022" name="Group 22"/>
            <p:cNvGrpSpPr>
              <a:grpSpLocks/>
            </p:cNvGrpSpPr>
            <p:nvPr/>
          </p:nvGrpSpPr>
          <p:grpSpPr bwMode="auto">
            <a:xfrm>
              <a:off x="1440" y="2064"/>
              <a:ext cx="3216" cy="1152"/>
              <a:chOff x="1440" y="2064"/>
              <a:chExt cx="3216" cy="1152"/>
            </a:xfrm>
          </p:grpSpPr>
          <p:grpSp>
            <p:nvGrpSpPr>
              <p:cNvPr id="512023" name="Group 23"/>
              <p:cNvGrpSpPr>
                <a:grpSpLocks/>
              </p:cNvGrpSpPr>
              <p:nvPr/>
            </p:nvGrpSpPr>
            <p:grpSpPr bwMode="auto">
              <a:xfrm>
                <a:off x="1728" y="2064"/>
                <a:ext cx="288" cy="192"/>
                <a:chOff x="4944" y="3360"/>
                <a:chExt cx="288" cy="192"/>
              </a:xfrm>
            </p:grpSpPr>
            <p:grpSp>
              <p:nvGrpSpPr>
                <p:cNvPr id="512024" name="Group 24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02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02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28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2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3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3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032" name="Freeform 32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033" name="Rectangle 33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034" name="Group 34"/>
              <p:cNvGrpSpPr>
                <a:grpSpLocks/>
              </p:cNvGrpSpPr>
              <p:nvPr/>
            </p:nvGrpSpPr>
            <p:grpSpPr bwMode="auto">
              <a:xfrm>
                <a:off x="2592" y="2352"/>
                <a:ext cx="288" cy="192"/>
                <a:chOff x="4944" y="3360"/>
                <a:chExt cx="288" cy="192"/>
              </a:xfrm>
            </p:grpSpPr>
            <p:grpSp>
              <p:nvGrpSpPr>
                <p:cNvPr id="512035" name="Group 35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03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038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39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40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41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42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043" name="Freeform 43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044" name="Rectangle 44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045" name="Group 45"/>
              <p:cNvGrpSpPr>
                <a:grpSpLocks/>
              </p:cNvGrpSpPr>
              <p:nvPr/>
            </p:nvGrpSpPr>
            <p:grpSpPr bwMode="auto">
              <a:xfrm>
                <a:off x="3552" y="2496"/>
                <a:ext cx="288" cy="192"/>
                <a:chOff x="4944" y="3360"/>
                <a:chExt cx="288" cy="192"/>
              </a:xfrm>
            </p:grpSpPr>
            <p:grpSp>
              <p:nvGrpSpPr>
                <p:cNvPr id="512046" name="Group 46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04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04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04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5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5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5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5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054" name="Freeform 54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055" name="Rectangle 55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056" name="Group 56"/>
              <p:cNvGrpSpPr>
                <a:grpSpLocks/>
              </p:cNvGrpSpPr>
              <p:nvPr/>
            </p:nvGrpSpPr>
            <p:grpSpPr bwMode="auto">
              <a:xfrm>
                <a:off x="4368" y="2928"/>
                <a:ext cx="288" cy="192"/>
                <a:chOff x="4944" y="3360"/>
                <a:chExt cx="288" cy="192"/>
              </a:xfrm>
            </p:grpSpPr>
            <p:grpSp>
              <p:nvGrpSpPr>
                <p:cNvPr id="512057" name="Group 57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05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05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060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61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62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63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64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065" name="Freeform 65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066" name="Rectangle 66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067" name="Group 67"/>
              <p:cNvGrpSpPr>
                <a:grpSpLocks/>
              </p:cNvGrpSpPr>
              <p:nvPr/>
            </p:nvGrpSpPr>
            <p:grpSpPr bwMode="auto">
              <a:xfrm>
                <a:off x="3312" y="3024"/>
                <a:ext cx="288" cy="192"/>
                <a:chOff x="4944" y="3360"/>
                <a:chExt cx="288" cy="192"/>
              </a:xfrm>
            </p:grpSpPr>
            <p:grpSp>
              <p:nvGrpSpPr>
                <p:cNvPr id="512068" name="Group 68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06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07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07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7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73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74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75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076" name="Freeform 76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077" name="Rectangle 77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078" name="Group 78"/>
              <p:cNvGrpSpPr>
                <a:grpSpLocks/>
              </p:cNvGrpSpPr>
              <p:nvPr/>
            </p:nvGrpSpPr>
            <p:grpSpPr bwMode="auto">
              <a:xfrm>
                <a:off x="2304" y="2976"/>
                <a:ext cx="288" cy="192"/>
                <a:chOff x="4944" y="3360"/>
                <a:chExt cx="288" cy="192"/>
              </a:xfrm>
            </p:grpSpPr>
            <p:grpSp>
              <p:nvGrpSpPr>
                <p:cNvPr id="512079" name="Group 79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08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081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082" name="Rectangl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83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84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85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86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087" name="Freeform 87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088" name="Rectangle 88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089" name="Group 89"/>
              <p:cNvGrpSpPr>
                <a:grpSpLocks/>
              </p:cNvGrpSpPr>
              <p:nvPr/>
            </p:nvGrpSpPr>
            <p:grpSpPr bwMode="auto">
              <a:xfrm>
                <a:off x="1440" y="2640"/>
                <a:ext cx="288" cy="192"/>
                <a:chOff x="4944" y="3360"/>
                <a:chExt cx="288" cy="192"/>
              </a:xfrm>
            </p:grpSpPr>
            <p:grpSp>
              <p:nvGrpSpPr>
                <p:cNvPr id="512090" name="Group 90"/>
                <p:cNvGrpSpPr>
                  <a:grpSpLocks/>
                </p:cNvGrpSpPr>
                <p:nvPr/>
              </p:nvGrpSpPr>
              <p:grpSpPr bwMode="auto">
                <a:xfrm>
                  <a:off x="4944" y="3360"/>
                  <a:ext cx="288" cy="192"/>
                  <a:chOff x="2976" y="2688"/>
                  <a:chExt cx="288" cy="192"/>
                </a:xfrm>
              </p:grpSpPr>
              <p:sp>
                <p:nvSpPr>
                  <p:cNvPr id="51209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092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000" y="2712"/>
                    <a:ext cx="240" cy="144"/>
                    <a:chOff x="192" y="1872"/>
                    <a:chExt cx="240" cy="144"/>
                  </a:xfrm>
                </p:grpSpPr>
                <p:sp>
                  <p:nvSpPr>
                    <p:cNvPr id="512093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94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95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96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097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48" cy="144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lIns="90000" tIns="46800" rIns="90000" bIns="4680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2098" name="Freeform 98"/>
                  <p:cNvSpPr>
                    <a:spLocks/>
                  </p:cNvSpPr>
                  <p:nvPr/>
                </p:nvSpPr>
                <p:spPr bwMode="auto">
                  <a:xfrm>
                    <a:off x="2976" y="2688"/>
                    <a:ext cx="28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4" y="48"/>
                      </a:cxn>
                      <a:cxn ang="0">
                        <a:pos x="28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48">
                        <a:moveTo>
                          <a:pt x="0" y="0"/>
                        </a:moveTo>
                        <a:lnTo>
                          <a:pt x="144" y="48"/>
                        </a:lnTo>
                        <a:lnTo>
                          <a:pt x="2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099" name="Rectangle 99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288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2251" name="Group 251"/>
            <p:cNvGrpSpPr>
              <a:grpSpLocks/>
            </p:cNvGrpSpPr>
            <p:nvPr/>
          </p:nvGrpSpPr>
          <p:grpSpPr bwMode="auto">
            <a:xfrm>
              <a:off x="1536" y="2160"/>
              <a:ext cx="2970" cy="960"/>
              <a:chOff x="1542" y="2160"/>
              <a:chExt cx="2970" cy="960"/>
            </a:xfrm>
          </p:grpSpPr>
          <p:cxnSp>
            <p:nvCxnSpPr>
              <p:cNvPr id="512252" name="AutoShape 252"/>
              <p:cNvCxnSpPr>
                <a:cxnSpLocks noChangeShapeType="1"/>
              </p:cNvCxnSpPr>
              <p:nvPr/>
            </p:nvCxnSpPr>
            <p:spPr bwMode="auto">
              <a:xfrm rot="16200000">
                <a:off x="1610" y="2092"/>
                <a:ext cx="50" cy="18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53" name="AutoShape 253"/>
              <p:cNvCxnSpPr>
                <a:cxnSpLocks noChangeShapeType="1"/>
              </p:cNvCxnSpPr>
              <p:nvPr/>
            </p:nvCxnSpPr>
            <p:spPr bwMode="auto">
              <a:xfrm>
                <a:off x="2448" y="2160"/>
                <a:ext cx="144" cy="28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54" name="AutoShape 254"/>
              <p:cNvCxnSpPr>
                <a:cxnSpLocks noChangeShapeType="1"/>
              </p:cNvCxnSpPr>
              <p:nvPr/>
            </p:nvCxnSpPr>
            <p:spPr bwMode="auto">
              <a:xfrm flipV="1">
                <a:off x="3320" y="2592"/>
                <a:ext cx="232" cy="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55" name="AutoShape 255"/>
              <p:cNvCxnSpPr>
                <a:cxnSpLocks noChangeShapeType="1"/>
              </p:cNvCxnSpPr>
              <p:nvPr/>
            </p:nvCxnSpPr>
            <p:spPr bwMode="auto">
              <a:xfrm rot="10800000">
                <a:off x="1584" y="2832"/>
                <a:ext cx="240" cy="9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56" name="AutoShape 256"/>
              <p:cNvCxnSpPr>
                <a:cxnSpLocks noChangeShapeType="1"/>
              </p:cNvCxnSpPr>
              <p:nvPr/>
            </p:nvCxnSpPr>
            <p:spPr bwMode="auto">
              <a:xfrm rot="10800000">
                <a:off x="2592" y="3072"/>
                <a:ext cx="240" cy="48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57" name="AutoShape 257"/>
              <p:cNvCxnSpPr>
                <a:cxnSpLocks noChangeShapeType="1"/>
              </p:cNvCxnSpPr>
              <p:nvPr/>
            </p:nvCxnSpPr>
            <p:spPr bwMode="auto">
              <a:xfrm rot="10800000">
                <a:off x="3600" y="3120"/>
                <a:ext cx="192" cy="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512258" name="AutoShape 258"/>
              <p:cNvCxnSpPr>
                <a:cxnSpLocks noChangeShapeType="1"/>
              </p:cNvCxnSpPr>
              <p:nvPr/>
            </p:nvCxnSpPr>
            <p:spPr bwMode="auto">
              <a:xfrm>
                <a:off x="4376" y="2592"/>
                <a:ext cx="136" cy="336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</p:spPr>
          </p:cxnSp>
        </p:grpSp>
      </p:grpSp>
      <p:sp>
        <p:nvSpPr>
          <p:cNvPr id="512284" name="Rectangle 284"/>
          <p:cNvSpPr>
            <a:spLocks noChangeArrowheads="1"/>
          </p:cNvSpPr>
          <p:nvPr/>
        </p:nvSpPr>
        <p:spPr bwMode="auto">
          <a:xfrm>
            <a:off x="8229600" y="64008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752600"/>
            <a:ext cx="7935912" cy="2057400"/>
          </a:xfrm>
        </p:spPr>
        <p:txBody>
          <a:bodyPr/>
          <a:lstStyle/>
          <a:p>
            <a:pPr marL="292100" indent="-292100">
              <a:lnSpc>
                <a:spcPct val="80000"/>
              </a:lnSpc>
            </a:pPr>
            <a:r>
              <a:rPr lang="en-US" sz="2000"/>
              <a:t>Initiate non-blocking receive</a:t>
            </a:r>
          </a:p>
          <a:p>
            <a:pPr marL="762000" lvl="1" indent="101600">
              <a:lnSpc>
                <a:spcPct val="80000"/>
              </a:lnSpc>
              <a:buFontTx/>
              <a:buNone/>
            </a:pPr>
            <a:r>
              <a:rPr lang="en-US" sz="1800"/>
              <a:t>in the ring example: Initiate non-blocking receive from left neighbor</a:t>
            </a:r>
          </a:p>
          <a:p>
            <a:pPr marL="292100" indent="-292100">
              <a:lnSpc>
                <a:spcPct val="80000"/>
              </a:lnSpc>
            </a:pPr>
            <a:r>
              <a:rPr lang="en-US" sz="2000"/>
              <a:t>Do some work:</a:t>
            </a:r>
          </a:p>
          <a:p>
            <a:pPr marL="762000" lvl="1" indent="101600">
              <a:lnSpc>
                <a:spcPct val="80000"/>
              </a:lnSpc>
              <a:buFontTx/>
              <a:buNone/>
            </a:pPr>
            <a:r>
              <a:rPr lang="en-US" sz="1800"/>
              <a:t>in the ring example: Sending the message to the right neighbor</a:t>
            </a:r>
          </a:p>
          <a:p>
            <a:pPr marL="292100" indent="-292100">
              <a:lnSpc>
                <a:spcPct val="80000"/>
              </a:lnSpc>
            </a:pPr>
            <a:r>
              <a:rPr lang="en-US" sz="2000"/>
              <a:t>Now, the message transfer can be completed </a:t>
            </a:r>
          </a:p>
          <a:p>
            <a:pPr marL="292100" indent="-292100">
              <a:lnSpc>
                <a:spcPct val="80000"/>
              </a:lnSpc>
            </a:pPr>
            <a:r>
              <a:rPr lang="en-US" sz="2000"/>
              <a:t>Wait for non-blocking receive to complete</a:t>
            </a:r>
          </a:p>
          <a:p>
            <a:pPr marL="292100" indent="-292100"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51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87" grpId="0" animBg="1"/>
      <p:bldP spid="512284" grpId="0" animBg="1"/>
      <p:bldP spid="51200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D81C-DC94-4C00-A635-FD72B472E908}" type="slidenum">
              <a:rPr lang="en-US"/>
              <a:pPr/>
              <a:t>64</a:t>
            </a:fld>
            <a:endParaRPr 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19200"/>
            <a:ext cx="7772400" cy="685800"/>
          </a:xfrm>
        </p:spPr>
        <p:txBody>
          <a:bodyPr/>
          <a:lstStyle/>
          <a:p>
            <a:r>
              <a:rPr lang="en-US" sz="4000"/>
              <a:t>Handles, already known 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935913" cy="4572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800"/>
              <a:t>Predefined handles</a:t>
            </a:r>
          </a:p>
          <a:p>
            <a:pPr lvl="1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400"/>
              <a:t>defined in mpi.h / mpif.h</a:t>
            </a:r>
          </a:p>
          <a:p>
            <a:pPr lvl="1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400"/>
              <a:t>communicator, e.g., MPI_COMM_WORLD</a:t>
            </a:r>
          </a:p>
          <a:p>
            <a:pPr lvl="1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400"/>
              <a:t>datatype, e.g., MPI_INT, MPI_INTEGER, …</a:t>
            </a:r>
          </a:p>
          <a:p>
            <a:pPr lvl="1">
              <a:lnSpc>
                <a:spcPct val="80000"/>
              </a:lnSpc>
              <a:tabLst>
                <a:tab pos="4381500" algn="l"/>
                <a:tab pos="5816600" algn="l"/>
              </a:tabLst>
            </a:pPr>
            <a:endParaRPr lang="en-US" sz="2400"/>
          </a:p>
          <a:p>
            <a:pPr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800"/>
              <a:t>Handles </a:t>
            </a:r>
            <a:r>
              <a:rPr lang="en-US" sz="2800" b="1"/>
              <a:t>can</a:t>
            </a:r>
            <a:r>
              <a:rPr lang="en-US" sz="2800"/>
              <a:t> also be stored in local variables</a:t>
            </a:r>
          </a:p>
          <a:p>
            <a:pPr lvl="1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400"/>
              <a:t>memory for datatype handles</a:t>
            </a:r>
          </a:p>
          <a:p>
            <a:pPr lvl="2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000">
                <a:cs typeface="Arial" charset="0"/>
              </a:rPr>
              <a:t>in C: MPI_Datatype</a:t>
            </a:r>
          </a:p>
          <a:p>
            <a:pPr lvl="2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000">
                <a:cs typeface="Arial" charset="0"/>
              </a:rPr>
              <a:t>in Fortran: INTEGER</a:t>
            </a:r>
          </a:p>
          <a:p>
            <a:pPr lvl="1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400">
                <a:cs typeface="Arial" charset="0"/>
              </a:rPr>
              <a:t>memory for communicator handles</a:t>
            </a:r>
          </a:p>
          <a:p>
            <a:pPr lvl="2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000">
                <a:cs typeface="Arial" charset="0"/>
              </a:rPr>
              <a:t>in C: MPI_Comm</a:t>
            </a:r>
          </a:p>
          <a:p>
            <a:pPr lvl="2">
              <a:lnSpc>
                <a:spcPct val="80000"/>
              </a:lnSpc>
              <a:tabLst>
                <a:tab pos="4381500" algn="l"/>
                <a:tab pos="5816600" algn="l"/>
              </a:tabLst>
            </a:pPr>
            <a:r>
              <a:rPr lang="en-US" sz="2000">
                <a:cs typeface="Arial" charset="0"/>
              </a:rPr>
              <a:t>in Fortran: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CFEF-0928-4A97-9101-6896C9299116}" type="slidenum">
              <a:rPr lang="en-US"/>
              <a:pPr/>
              <a:t>65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r>
              <a:rPr lang="en-US" sz="4000"/>
              <a:t>Request Handles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  <a:buFontTx/>
              <a:buNone/>
              <a:tabLst>
                <a:tab pos="3810000" algn="l"/>
                <a:tab pos="5245100" algn="l"/>
              </a:tabLst>
            </a:pPr>
            <a:r>
              <a:rPr lang="en-US" sz="2800" b="1"/>
              <a:t>Request handles</a:t>
            </a:r>
            <a:r>
              <a:rPr lang="en-US" sz="2800"/>
              <a:t> 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3810000" algn="l"/>
                <a:tab pos="5245100" algn="l"/>
              </a:tabLst>
            </a:pPr>
            <a:r>
              <a:rPr lang="en-US" sz="2800"/>
              <a:t>are used for non-blocking communication</a:t>
            </a:r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3810000" algn="l"/>
                <a:tab pos="5245100" algn="l"/>
              </a:tabLst>
            </a:pPr>
            <a:r>
              <a:rPr lang="en-US" sz="2800" b="1"/>
              <a:t>must</a:t>
            </a:r>
            <a:r>
              <a:rPr lang="en-US" sz="2800"/>
              <a:t> be stored in local variables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FontTx/>
              <a:buNone/>
              <a:tabLst>
                <a:tab pos="3810000" algn="l"/>
                <a:tab pos="5245100" algn="l"/>
              </a:tabLst>
            </a:pPr>
            <a:r>
              <a:rPr lang="en-US" sz="2400">
                <a:cs typeface="Arial" charset="0"/>
              </a:rPr>
              <a:t>C: MPI_Request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FontTx/>
              <a:buNone/>
              <a:tabLst>
                <a:tab pos="3810000" algn="l"/>
                <a:tab pos="5245100" algn="l"/>
              </a:tabLst>
            </a:pPr>
            <a:r>
              <a:rPr lang="en-US" sz="2400">
                <a:cs typeface="Arial" charset="0"/>
              </a:rPr>
              <a:t>Fortran: INTEGER</a:t>
            </a:r>
            <a:endParaRPr lang="en-US" sz="2400"/>
          </a:p>
          <a:p>
            <a:pPr>
              <a:lnSpc>
                <a:spcPct val="80000"/>
              </a:lnSpc>
              <a:spcBef>
                <a:spcPct val="60000"/>
              </a:spcBef>
              <a:tabLst>
                <a:tab pos="3810000" algn="l"/>
                <a:tab pos="5245100" algn="l"/>
              </a:tabLst>
            </a:pPr>
            <a:r>
              <a:rPr lang="en-US" sz="2800"/>
              <a:t>the value </a:t>
            </a:r>
          </a:p>
          <a:p>
            <a:pPr lvl="1">
              <a:lnSpc>
                <a:spcPct val="80000"/>
              </a:lnSpc>
              <a:tabLst>
                <a:tab pos="3810000" algn="l"/>
                <a:tab pos="5245100" algn="l"/>
              </a:tabLst>
            </a:pPr>
            <a:r>
              <a:rPr lang="en-US" sz="2400" b="1"/>
              <a:t>is generated</a:t>
            </a:r>
            <a:r>
              <a:rPr lang="en-US" sz="2400"/>
              <a:t> by a non-blocking communication routine</a:t>
            </a:r>
          </a:p>
          <a:p>
            <a:pPr lvl="1">
              <a:lnSpc>
                <a:spcPct val="80000"/>
              </a:lnSpc>
              <a:tabLst>
                <a:tab pos="3810000" algn="l"/>
                <a:tab pos="5245100" algn="l"/>
              </a:tabLst>
            </a:pPr>
            <a:r>
              <a:rPr lang="en-US" sz="2400" b="1"/>
              <a:t>is used </a:t>
            </a:r>
            <a:r>
              <a:rPr lang="en-US" sz="2400"/>
              <a:t>(and freed)</a:t>
            </a:r>
            <a:r>
              <a:rPr lang="en-US" sz="2400" b="1"/>
              <a:t> </a:t>
            </a:r>
            <a:r>
              <a:rPr lang="en-US" sz="2400"/>
              <a:t>in the MPI_WAIT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588C-9C0F-4B22-B46B-C28A49283AB6}" type="slidenum">
              <a:rPr lang="en-US"/>
              <a:pPr/>
              <a:t>66</a:t>
            </a:fld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686800" cy="457200"/>
          </a:xfrm>
        </p:spPr>
        <p:txBody>
          <a:bodyPr/>
          <a:lstStyle/>
          <a:p>
            <a:r>
              <a:rPr lang="en-US" sz="4000"/>
              <a:t>Non-blocking Synchronous Send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859713" cy="4800600"/>
          </a:xfrm>
        </p:spPr>
        <p:txBody>
          <a:bodyPr/>
          <a:lstStyle/>
          <a:p>
            <a:pPr marL="288925" indent="-288925" defTabSz="669925">
              <a:lnSpc>
                <a:spcPct val="80000"/>
              </a:lnSpc>
              <a:spcBef>
                <a:spcPct val="60000"/>
              </a:spcBef>
              <a:tabLst>
                <a:tab pos="1812925" algn="l"/>
                <a:tab pos="2667000" algn="l"/>
                <a:tab pos="5245100" algn="l"/>
              </a:tabLst>
            </a:pPr>
            <a:r>
              <a:rPr lang="en-US" sz="1800"/>
              <a:t>C:</a:t>
            </a:r>
          </a:p>
          <a:p>
            <a:pPr marL="762000" lvl="1" indent="-282575" defTabSz="669925">
              <a:lnSpc>
                <a:spcPct val="80000"/>
              </a:lnSpc>
              <a:buFontTx/>
              <a:buNone/>
              <a:tabLst>
                <a:tab pos="1812925" algn="l"/>
                <a:tab pos="2667000" algn="l"/>
                <a:tab pos="5245100" algn="l"/>
              </a:tabLst>
            </a:pPr>
            <a:r>
              <a:rPr lang="en-US" sz="1600"/>
              <a:t>MPI_Issend(buf, count, datatype, dest, tag, comm, </a:t>
            </a:r>
            <a:br>
              <a:rPr lang="en-US" sz="1600"/>
            </a:br>
            <a:r>
              <a:rPr lang="en-US" sz="1600"/>
              <a:t>             </a:t>
            </a:r>
            <a:r>
              <a:rPr lang="en-US" sz="1400"/>
              <a:t>OUT</a:t>
            </a:r>
            <a:r>
              <a:rPr lang="en-US" sz="1600"/>
              <a:t> &amp;</a:t>
            </a:r>
            <a:r>
              <a:rPr lang="en-US" sz="1600" i="1">
                <a:solidFill>
                  <a:srgbClr val="000099"/>
                </a:solidFill>
              </a:rPr>
              <a:t>request_handle</a:t>
            </a:r>
            <a:r>
              <a:rPr lang="en-US" sz="1600"/>
              <a:t>);</a:t>
            </a:r>
          </a:p>
          <a:p>
            <a:pPr marL="762000" lvl="1" indent="-282575" defTabSz="669925">
              <a:lnSpc>
                <a:spcPct val="80000"/>
              </a:lnSpc>
              <a:spcBef>
                <a:spcPct val="60000"/>
              </a:spcBef>
              <a:buFontTx/>
              <a:buNone/>
              <a:tabLst>
                <a:tab pos="1812925" algn="l"/>
                <a:tab pos="2667000" algn="l"/>
                <a:tab pos="5245100" algn="l"/>
              </a:tabLst>
            </a:pPr>
            <a:r>
              <a:rPr lang="en-US" sz="1600"/>
              <a:t>MPI_Wait(</a:t>
            </a:r>
            <a:r>
              <a:rPr lang="en-US" sz="1400"/>
              <a:t>INOUT</a:t>
            </a:r>
            <a:r>
              <a:rPr lang="en-US" sz="1600"/>
              <a:t> &amp;request_handle, &amp;</a:t>
            </a:r>
            <a:r>
              <a:rPr lang="en-US" sz="1600" i="1">
                <a:solidFill>
                  <a:srgbClr val="000099"/>
                </a:solidFill>
              </a:rPr>
              <a:t>status</a:t>
            </a:r>
            <a:r>
              <a:rPr lang="en-US" sz="1600"/>
              <a:t>);</a:t>
            </a:r>
          </a:p>
          <a:p>
            <a:pPr marL="288925" indent="-288925" defTabSz="669925">
              <a:lnSpc>
                <a:spcPct val="80000"/>
              </a:lnSpc>
              <a:spcBef>
                <a:spcPct val="60000"/>
              </a:spcBef>
              <a:tabLst>
                <a:tab pos="1812925" algn="l"/>
                <a:tab pos="2667000" algn="l"/>
                <a:tab pos="5245100" algn="l"/>
              </a:tabLst>
            </a:pPr>
            <a:r>
              <a:rPr lang="en-US" sz="1800"/>
              <a:t>Fortran:</a:t>
            </a:r>
          </a:p>
          <a:p>
            <a:pPr marL="762000" lvl="1" indent="-282575" defTabSz="669925">
              <a:lnSpc>
                <a:spcPct val="80000"/>
              </a:lnSpc>
              <a:buFontTx/>
              <a:buNone/>
              <a:tabLst>
                <a:tab pos="1812925" algn="l"/>
                <a:tab pos="2667000" algn="l"/>
                <a:tab pos="5245100" algn="l"/>
              </a:tabLst>
            </a:pPr>
            <a:r>
              <a:rPr lang="en-US" sz="1600"/>
              <a:t>CALL MPI_ISSEND(buf, count, datatype, dest, tag, comm, </a:t>
            </a:r>
            <a:br>
              <a:rPr lang="en-US" sz="1600"/>
            </a:br>
            <a:r>
              <a:rPr lang="en-US" sz="1600"/>
              <a:t>	      </a:t>
            </a:r>
            <a:r>
              <a:rPr lang="en-US" sz="1400"/>
              <a:t>OUT</a:t>
            </a:r>
            <a:r>
              <a:rPr lang="en-US" sz="1600"/>
              <a:t> </a:t>
            </a:r>
            <a:r>
              <a:rPr lang="en-US" sz="1600" i="1">
                <a:solidFill>
                  <a:srgbClr val="000099"/>
                </a:solidFill>
              </a:rPr>
              <a:t>request_handle</a:t>
            </a:r>
            <a:r>
              <a:rPr lang="en-US" sz="1600"/>
              <a:t>, </a:t>
            </a:r>
            <a:r>
              <a:rPr lang="en-US" sz="1600" i="1">
                <a:solidFill>
                  <a:srgbClr val="000099"/>
                </a:solidFill>
              </a:rPr>
              <a:t>ierror</a:t>
            </a:r>
            <a:r>
              <a:rPr lang="en-US" sz="1600"/>
              <a:t>)</a:t>
            </a:r>
          </a:p>
          <a:p>
            <a:pPr marL="762000" lvl="1" indent="-282575" defTabSz="669925">
              <a:lnSpc>
                <a:spcPct val="80000"/>
              </a:lnSpc>
              <a:spcBef>
                <a:spcPct val="60000"/>
              </a:spcBef>
              <a:buFontTx/>
              <a:buNone/>
              <a:tabLst>
                <a:tab pos="1812925" algn="l"/>
                <a:tab pos="2667000" algn="l"/>
                <a:tab pos="5245100" algn="l"/>
              </a:tabLst>
            </a:pPr>
            <a:r>
              <a:rPr lang="en-US" sz="1600"/>
              <a:t>CALL MPI_WAIT(</a:t>
            </a:r>
            <a:r>
              <a:rPr lang="en-US" sz="1400"/>
              <a:t>INOUT</a:t>
            </a:r>
            <a:r>
              <a:rPr lang="en-US" sz="1600"/>
              <a:t> request_handle, </a:t>
            </a:r>
            <a:r>
              <a:rPr lang="en-US" sz="1600" i="1">
                <a:solidFill>
                  <a:srgbClr val="000099"/>
                </a:solidFill>
              </a:rPr>
              <a:t>status</a:t>
            </a:r>
            <a:r>
              <a:rPr lang="en-US" sz="1600"/>
              <a:t>, </a:t>
            </a:r>
            <a:r>
              <a:rPr lang="en-US" sz="1600" i="1">
                <a:solidFill>
                  <a:srgbClr val="000099"/>
                </a:solidFill>
              </a:rPr>
              <a:t>ierror</a:t>
            </a:r>
            <a:r>
              <a:rPr lang="en-US" sz="1600"/>
              <a:t>)</a:t>
            </a:r>
          </a:p>
          <a:p>
            <a:pPr marL="288925" indent="-288925" defTabSz="669925">
              <a:lnSpc>
                <a:spcPct val="80000"/>
              </a:lnSpc>
              <a:spcBef>
                <a:spcPct val="60000"/>
              </a:spcBef>
              <a:tabLst>
                <a:tab pos="1812925" algn="l"/>
                <a:tab pos="2667000" algn="l"/>
                <a:tab pos="5245100" algn="l"/>
              </a:tabLst>
            </a:pPr>
            <a:r>
              <a:rPr lang="en-US" sz="1800" u="sng"/>
              <a:t>buf</a:t>
            </a:r>
            <a:r>
              <a:rPr lang="en-US" sz="1800"/>
              <a:t> must not be used between </a:t>
            </a:r>
            <a:r>
              <a:rPr lang="en-US" sz="1800" u="sng"/>
              <a:t>Issend</a:t>
            </a:r>
            <a:r>
              <a:rPr lang="en-US" sz="1800"/>
              <a:t> and </a:t>
            </a:r>
            <a:r>
              <a:rPr lang="en-US" sz="1800" u="sng"/>
              <a:t>Wait</a:t>
            </a:r>
            <a:r>
              <a:rPr lang="en-US" sz="1800"/>
              <a:t>  (in all progr. languages)</a:t>
            </a:r>
            <a:r>
              <a:rPr lang="en-US" sz="1000"/>
              <a:t/>
            </a:r>
            <a:br>
              <a:rPr lang="en-US" sz="1000"/>
            </a:br>
            <a:r>
              <a:rPr lang="en-US" sz="1000"/>
              <a:t>			MPI 1.1, page 40, lines 44-45</a:t>
            </a:r>
          </a:p>
          <a:p>
            <a:pPr marL="288925" indent="-288925" defTabSz="669925">
              <a:lnSpc>
                <a:spcPct val="80000"/>
              </a:lnSpc>
              <a:spcBef>
                <a:spcPct val="40000"/>
              </a:spcBef>
              <a:tabLst>
                <a:tab pos="1812925" algn="l"/>
                <a:tab pos="2667000" algn="l"/>
                <a:tab pos="5245100" algn="l"/>
              </a:tabLst>
            </a:pPr>
            <a:r>
              <a:rPr lang="en-US" sz="1800"/>
              <a:t>“</a:t>
            </a:r>
            <a:r>
              <a:rPr lang="en-US" sz="1800" u="sng"/>
              <a:t>Issend</a:t>
            </a:r>
            <a:r>
              <a:rPr lang="en-US" sz="1800"/>
              <a:t> +</a:t>
            </a:r>
            <a:r>
              <a:rPr lang="en-US" sz="1800" u="sng"/>
              <a:t> Wait</a:t>
            </a:r>
            <a:r>
              <a:rPr lang="en-US" sz="1800"/>
              <a:t> directly after Issend” is equivalent to blocking call (</a:t>
            </a:r>
            <a:r>
              <a:rPr lang="en-US" sz="1800" u="sng"/>
              <a:t>Ssend</a:t>
            </a:r>
            <a:r>
              <a:rPr lang="en-US" sz="1800"/>
              <a:t>)</a:t>
            </a:r>
          </a:p>
          <a:p>
            <a:pPr marL="288925" indent="-288925" defTabSz="669925">
              <a:lnSpc>
                <a:spcPct val="80000"/>
              </a:lnSpc>
              <a:spcBef>
                <a:spcPct val="40000"/>
              </a:spcBef>
              <a:tabLst>
                <a:tab pos="1812925" algn="l"/>
                <a:tab pos="2667000" algn="l"/>
                <a:tab pos="5245100" algn="l"/>
              </a:tabLst>
            </a:pPr>
            <a:r>
              <a:rPr lang="en-US" sz="1800" u="sng"/>
              <a:t>status</a:t>
            </a:r>
            <a:r>
              <a:rPr lang="en-US" sz="1800"/>
              <a:t> is not used in </a:t>
            </a:r>
            <a:r>
              <a:rPr lang="en-US" sz="1800" u="sng"/>
              <a:t>Issend</a:t>
            </a:r>
            <a:r>
              <a:rPr lang="en-US" sz="1800"/>
              <a:t>, but in </a:t>
            </a:r>
            <a:r>
              <a:rPr lang="en-US" sz="1800" u="sng"/>
              <a:t>Wait</a:t>
            </a:r>
            <a:r>
              <a:rPr lang="en-US" sz="1800"/>
              <a:t> (with send: nothing returned)</a:t>
            </a:r>
          </a:p>
          <a:p>
            <a:pPr marL="288925" indent="-288925" defTabSz="669925">
              <a:lnSpc>
                <a:spcPct val="80000"/>
              </a:lnSpc>
              <a:spcBef>
                <a:spcPct val="40000"/>
              </a:spcBef>
              <a:tabLst>
                <a:tab pos="1812925" algn="l"/>
                <a:tab pos="2667000" algn="l"/>
                <a:tab pos="5245100" algn="l"/>
              </a:tabLst>
            </a:pPr>
            <a:r>
              <a:rPr lang="en-US" sz="1800"/>
              <a:t>Fortran problems, see MPI-2, Chap. 10.2.2, pp 284-290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44FC-4C2C-4E9F-9D9F-B7D1D9E48CEB}" type="slidenum">
              <a:rPr lang="en-US"/>
              <a:pPr/>
              <a:t>67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r>
              <a:rPr lang="en-US" sz="4000"/>
              <a:t>Non-blocking Receive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905750" cy="4876800"/>
          </a:xfrm>
        </p:spPr>
        <p:txBody>
          <a:bodyPr/>
          <a:lstStyle/>
          <a:p>
            <a:pPr marL="288925" indent="-288925" defTabSz="669925">
              <a:lnSpc>
                <a:spcPct val="90000"/>
              </a:lnSpc>
              <a:spcBef>
                <a:spcPct val="60000"/>
              </a:spcBef>
              <a:tabLst>
                <a:tab pos="1812925" algn="l"/>
                <a:tab pos="2667000" algn="l"/>
              </a:tabLst>
            </a:pPr>
            <a:r>
              <a:rPr lang="en-US" sz="2400"/>
              <a:t>C: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  <a:tabLst>
                <a:tab pos="1812925" algn="l"/>
                <a:tab pos="2667000" algn="l"/>
              </a:tabLst>
            </a:pPr>
            <a:r>
              <a:rPr lang="en-US" sz="2000"/>
              <a:t>MPI_Irecv(</a:t>
            </a:r>
            <a:r>
              <a:rPr lang="en-US" sz="2000" i="1"/>
              <a:t>buf</a:t>
            </a:r>
            <a:r>
              <a:rPr lang="en-US" sz="2000"/>
              <a:t>, count, datatype, source, tag, comm, </a:t>
            </a:r>
            <a:br>
              <a:rPr lang="en-US" sz="2000"/>
            </a:br>
            <a:r>
              <a:rPr lang="en-US" sz="2000"/>
              <a:t>           </a:t>
            </a:r>
            <a:r>
              <a:rPr lang="en-US" sz="1800"/>
              <a:t>OUT</a:t>
            </a:r>
            <a:r>
              <a:rPr lang="en-US" sz="2000"/>
              <a:t> &amp;</a:t>
            </a:r>
            <a:r>
              <a:rPr lang="en-US" sz="2000" i="1">
                <a:solidFill>
                  <a:srgbClr val="000099"/>
                </a:solidFill>
              </a:rPr>
              <a:t>request_handle</a:t>
            </a:r>
            <a:r>
              <a:rPr lang="en-US" sz="2000"/>
              <a:t>);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  <a:tabLst>
                <a:tab pos="1812925" algn="l"/>
                <a:tab pos="2667000" algn="l"/>
              </a:tabLst>
            </a:pPr>
            <a:r>
              <a:rPr lang="en-US" sz="2000"/>
              <a:t>MPI_Wait(</a:t>
            </a:r>
            <a:r>
              <a:rPr lang="en-US" sz="1800"/>
              <a:t>INOUT</a:t>
            </a:r>
            <a:r>
              <a:rPr lang="en-US" sz="2000"/>
              <a:t> &amp;request_handle, &amp;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);</a:t>
            </a:r>
          </a:p>
          <a:p>
            <a:pPr marL="288925" indent="-288925" defTabSz="669925">
              <a:lnSpc>
                <a:spcPct val="90000"/>
              </a:lnSpc>
              <a:spcBef>
                <a:spcPct val="60000"/>
              </a:spcBef>
              <a:tabLst>
                <a:tab pos="1812925" algn="l"/>
                <a:tab pos="2667000" algn="l"/>
              </a:tabLst>
            </a:pPr>
            <a:r>
              <a:rPr lang="en-US" sz="2400"/>
              <a:t>Fortran: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  <a:tabLst>
                <a:tab pos="1812925" algn="l"/>
                <a:tab pos="2667000" algn="l"/>
              </a:tabLst>
            </a:pPr>
            <a:r>
              <a:rPr lang="en-US" sz="2000"/>
              <a:t>CALL MPI_IRECV (</a:t>
            </a:r>
            <a:r>
              <a:rPr lang="en-US" sz="2000" i="1"/>
              <a:t>buf</a:t>
            </a:r>
            <a:r>
              <a:rPr lang="en-US" sz="2000"/>
              <a:t>, count, datatype, source, tag, comm, </a:t>
            </a:r>
            <a:br>
              <a:rPr lang="en-US" sz="2000"/>
            </a:br>
            <a:r>
              <a:rPr lang="en-US" sz="2000"/>
              <a:t>	     </a:t>
            </a:r>
            <a:r>
              <a:rPr lang="en-US" sz="1800"/>
              <a:t>OUT</a:t>
            </a:r>
            <a:r>
              <a:rPr lang="en-US" sz="2000"/>
              <a:t> </a:t>
            </a:r>
            <a:r>
              <a:rPr lang="en-US" sz="2000" i="1">
                <a:solidFill>
                  <a:srgbClr val="000099"/>
                </a:solidFill>
              </a:rPr>
              <a:t>request_handle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  <a:tabLst>
                <a:tab pos="1812925" algn="l"/>
                <a:tab pos="2667000" algn="l"/>
              </a:tabLst>
            </a:pPr>
            <a:r>
              <a:rPr lang="en-US" sz="2000"/>
              <a:t>CALL MPI_WAIT(  </a:t>
            </a:r>
            <a:r>
              <a:rPr lang="en-US" sz="1800"/>
              <a:t>INOUT</a:t>
            </a:r>
            <a:r>
              <a:rPr lang="en-US" sz="2000"/>
              <a:t> request_handle, 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</a:p>
          <a:p>
            <a:pPr marL="288925" indent="-288925" defTabSz="669925">
              <a:lnSpc>
                <a:spcPct val="90000"/>
              </a:lnSpc>
              <a:spcBef>
                <a:spcPct val="60000"/>
              </a:spcBef>
              <a:tabLst>
                <a:tab pos="1812925" algn="l"/>
                <a:tab pos="2667000" algn="l"/>
              </a:tabLst>
            </a:pPr>
            <a:r>
              <a:rPr lang="en-US" sz="2400" u="sng"/>
              <a:t>buf</a:t>
            </a:r>
            <a:r>
              <a:rPr lang="en-US" sz="2400"/>
              <a:t> must not be used between </a:t>
            </a:r>
            <a:r>
              <a:rPr lang="en-US" sz="2400" u="sng"/>
              <a:t>Irecv</a:t>
            </a:r>
            <a:r>
              <a:rPr lang="en-US" sz="2400"/>
              <a:t> and </a:t>
            </a:r>
            <a:r>
              <a:rPr lang="en-US" sz="2400" u="sng"/>
              <a:t>Wait</a:t>
            </a:r>
            <a:r>
              <a:rPr lang="en-US" sz="2400"/>
              <a:t> (in all progr. languages)</a:t>
            </a:r>
          </a:p>
          <a:p>
            <a:pPr marL="288925" indent="-288925" defTabSz="669925">
              <a:lnSpc>
                <a:spcPct val="90000"/>
              </a:lnSpc>
              <a:spcBef>
                <a:spcPct val="40000"/>
              </a:spcBef>
              <a:buFontTx/>
              <a:buNone/>
              <a:tabLst>
                <a:tab pos="1812925" algn="l"/>
                <a:tab pos="2667000" algn="l"/>
              </a:tabLst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DCC8-F8AB-413C-B7CD-784BB54AA1FA}" type="slidenum">
              <a:rPr lang="en-US"/>
              <a:pPr/>
              <a:t>68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r>
              <a:rPr lang="en-US" sz="4000"/>
              <a:t>Blocking and Non-Blocking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554913" cy="4572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476500" algn="l"/>
              </a:tabLst>
            </a:pPr>
            <a:r>
              <a:rPr lang="en-US" sz="2800"/>
              <a:t>Send and receive can be blocking or non-blocking.</a:t>
            </a:r>
          </a:p>
          <a:p>
            <a:pPr>
              <a:lnSpc>
                <a:spcPct val="90000"/>
              </a:lnSpc>
              <a:tabLst>
                <a:tab pos="2476500" algn="l"/>
              </a:tabLst>
            </a:pPr>
            <a:r>
              <a:rPr lang="en-US" sz="2800"/>
              <a:t>A blocking send can be used with a non-blocking receive,</a:t>
            </a:r>
            <a:br>
              <a:rPr lang="en-US" sz="2800"/>
            </a:br>
            <a:r>
              <a:rPr lang="en-US" sz="2800"/>
              <a:t>and vice-versa.</a:t>
            </a:r>
          </a:p>
          <a:p>
            <a:pPr>
              <a:lnSpc>
                <a:spcPct val="90000"/>
              </a:lnSpc>
              <a:tabLst>
                <a:tab pos="2476500" algn="l"/>
              </a:tabLst>
            </a:pPr>
            <a:r>
              <a:rPr lang="en-US" sz="2800"/>
              <a:t>Non-blocking sends can use any mode</a:t>
            </a:r>
          </a:p>
          <a:p>
            <a:pPr lvl="1">
              <a:lnSpc>
                <a:spcPct val="90000"/>
              </a:lnSpc>
              <a:tabLst>
                <a:tab pos="2476500" algn="l"/>
              </a:tabLst>
            </a:pPr>
            <a:r>
              <a:rPr lang="en-US" sz="2400"/>
              <a:t>standard 	</a:t>
            </a:r>
            <a:r>
              <a:rPr lang="en-US" sz="2400">
                <a:cs typeface="Arial" charset="0"/>
              </a:rPr>
              <a:t>–  MPI_ISEND</a:t>
            </a:r>
          </a:p>
          <a:p>
            <a:pPr lvl="1">
              <a:lnSpc>
                <a:spcPct val="90000"/>
              </a:lnSpc>
              <a:tabLst>
                <a:tab pos="2476500" algn="l"/>
              </a:tabLst>
            </a:pPr>
            <a:r>
              <a:rPr lang="en-US" sz="2400">
                <a:cs typeface="Arial" charset="0"/>
              </a:rPr>
              <a:t>synchronous</a:t>
            </a:r>
            <a:r>
              <a:rPr lang="en-US" sz="2400"/>
              <a:t>	</a:t>
            </a:r>
            <a:r>
              <a:rPr lang="en-US" sz="2400">
                <a:cs typeface="Arial" charset="0"/>
              </a:rPr>
              <a:t>–  MPI_ISSEND</a:t>
            </a:r>
          </a:p>
          <a:p>
            <a:pPr lvl="1">
              <a:lnSpc>
                <a:spcPct val="90000"/>
              </a:lnSpc>
              <a:tabLst>
                <a:tab pos="2476500" algn="l"/>
              </a:tabLst>
            </a:pPr>
            <a:r>
              <a:rPr lang="en-US" sz="2400">
                <a:cs typeface="Arial" charset="0"/>
              </a:rPr>
              <a:t>buffered</a:t>
            </a:r>
            <a:r>
              <a:rPr lang="en-US" sz="2400"/>
              <a:t>	</a:t>
            </a:r>
            <a:r>
              <a:rPr lang="en-US" sz="2400">
                <a:cs typeface="Arial" charset="0"/>
              </a:rPr>
              <a:t>–  MPI_IBSEND</a:t>
            </a:r>
          </a:p>
          <a:p>
            <a:pPr lvl="1">
              <a:lnSpc>
                <a:spcPct val="90000"/>
              </a:lnSpc>
              <a:tabLst>
                <a:tab pos="2476500" algn="l"/>
              </a:tabLst>
            </a:pPr>
            <a:r>
              <a:rPr lang="en-US" sz="2400">
                <a:cs typeface="Arial" charset="0"/>
              </a:rPr>
              <a:t>ready</a:t>
            </a:r>
            <a:r>
              <a:rPr lang="en-US" sz="2400"/>
              <a:t>	</a:t>
            </a:r>
            <a:r>
              <a:rPr lang="en-US" sz="2400">
                <a:cs typeface="Arial" charset="0"/>
              </a:rPr>
              <a:t>–  MPI_IRSEND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CFF9-910A-4520-9FEB-9628393C4C85}" type="slidenum">
              <a:rPr lang="en-US"/>
              <a:pPr/>
              <a:t>69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r>
              <a:rPr lang="en-US" sz="4000"/>
              <a:t>Completion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905750" cy="4572000"/>
          </a:xfrm>
        </p:spPr>
        <p:txBody>
          <a:bodyPr/>
          <a:lstStyle/>
          <a:p>
            <a:pPr marL="288925" indent="-288925" defTabSz="669925"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C: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sz="2000"/>
              <a:t>MPI_Wait( &amp;request_handle, &amp;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);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sz="2000"/>
              <a:t>MPI_Test( &amp;request_handle, &amp;</a:t>
            </a:r>
            <a:r>
              <a:rPr lang="en-US" sz="2000" i="1">
                <a:solidFill>
                  <a:srgbClr val="000099"/>
                </a:solidFill>
              </a:rPr>
              <a:t>flag</a:t>
            </a:r>
            <a:r>
              <a:rPr lang="en-US" sz="2000"/>
              <a:t>, &amp;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);</a:t>
            </a:r>
          </a:p>
          <a:p>
            <a:pPr marL="288925" indent="-288925" defTabSz="669925">
              <a:lnSpc>
                <a:spcPct val="90000"/>
              </a:lnSpc>
              <a:spcBef>
                <a:spcPct val="90000"/>
              </a:spcBef>
            </a:pPr>
            <a:r>
              <a:rPr lang="en-US" sz="2400"/>
              <a:t>Fortran: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sz="2000"/>
              <a:t>CALL MPI_WAIT( request_handle, 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</a:p>
          <a:p>
            <a:pPr marL="762000" lvl="1" indent="-282575" defTabSz="669925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sz="2000"/>
              <a:t>CALL MPI_TEST( request_handle, </a:t>
            </a:r>
            <a:r>
              <a:rPr lang="en-US" sz="2000" i="1">
                <a:solidFill>
                  <a:srgbClr val="000099"/>
                </a:solidFill>
              </a:rPr>
              <a:t>flag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status</a:t>
            </a:r>
            <a:r>
              <a:rPr lang="en-US" sz="2000"/>
              <a:t>, </a:t>
            </a:r>
            <a:r>
              <a:rPr lang="en-US" sz="2000" i="1">
                <a:solidFill>
                  <a:srgbClr val="000099"/>
                </a:solidFill>
              </a:rPr>
              <a:t>ierror</a:t>
            </a:r>
            <a:r>
              <a:rPr lang="en-US" sz="2000"/>
              <a:t>)</a:t>
            </a:r>
          </a:p>
          <a:p>
            <a:pPr marL="288925" indent="-288925" defTabSz="669925">
              <a:lnSpc>
                <a:spcPct val="90000"/>
              </a:lnSpc>
              <a:spcBef>
                <a:spcPct val="90000"/>
              </a:spcBef>
            </a:pPr>
            <a:r>
              <a:rPr lang="en-US" sz="2400"/>
              <a:t>one must </a:t>
            </a:r>
          </a:p>
          <a:p>
            <a:pPr marL="762000" lvl="1" indent="-282575" defTabSz="669925">
              <a:lnSpc>
                <a:spcPct val="90000"/>
              </a:lnSpc>
            </a:pPr>
            <a:r>
              <a:rPr lang="en-US" sz="2000"/>
              <a:t>WAIT or</a:t>
            </a:r>
          </a:p>
          <a:p>
            <a:pPr marL="762000" lvl="1" indent="-282575" defTabSz="669925">
              <a:lnSpc>
                <a:spcPct val="90000"/>
              </a:lnSpc>
            </a:pPr>
            <a:r>
              <a:rPr lang="en-US" sz="2000"/>
              <a:t>loop with TEST until request is completed, i.e., flag == 1 or .TRUE.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373-9D79-4B1C-B58D-3D4F6BB7AA0A}" type="slidenum">
              <a:rPr lang="en-US"/>
              <a:pPr/>
              <a:t>7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sz="4000"/>
              <a:t>Information about MPI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45513" cy="4572000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800" b="1"/>
              <a:t>MPI: A Message-Passing Interface Standard</a:t>
            </a:r>
            <a:r>
              <a:rPr lang="en-US" sz="1800"/>
              <a:t> (1.1, June 12, 1995)</a:t>
            </a:r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800" b="1"/>
              <a:t>MPI-2: Extensions to the Message-Passing Interface</a:t>
            </a:r>
            <a:r>
              <a:rPr lang="en-US" sz="1800"/>
              <a:t> (July 18,1997)</a:t>
            </a:r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800" b="1"/>
              <a:t>MPI: The Complete Reference</a:t>
            </a:r>
            <a:r>
              <a:rPr lang="en-US" sz="1800"/>
              <a:t>, Marc Snir and William Gropp et al, The MIT Press, 1998 (2-volume set) </a:t>
            </a:r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800" b="1"/>
              <a:t>Using MPI: Portable Parallel Programming With the Message-Passing Interface </a:t>
            </a:r>
            <a:r>
              <a:rPr lang="en-US" sz="1700"/>
              <a:t>and</a:t>
            </a:r>
            <a:r>
              <a:rPr lang="en-US" sz="1800" b="1"/>
              <a:t> Using MPI-2:</a:t>
            </a:r>
            <a:r>
              <a:rPr lang="en-US" sz="1800"/>
              <a:t> </a:t>
            </a:r>
            <a:r>
              <a:rPr lang="en-US" sz="1800" b="1"/>
              <a:t>Advanced Features of the</a:t>
            </a:r>
            <a:r>
              <a:rPr lang="en-US" sz="1800"/>
              <a:t> </a:t>
            </a:r>
            <a:r>
              <a:rPr lang="en-US" sz="1800" b="1"/>
              <a:t>Message-Passing Interface. </a:t>
            </a:r>
            <a:r>
              <a:rPr lang="en-US" sz="1800"/>
              <a:t>William Gropp, Ewing Lusk and Rajeev Thakur, MIT Press, 1999 – also available in a single volume </a:t>
            </a:r>
            <a:r>
              <a:rPr lang="en-US" sz="1800" i="1"/>
              <a:t>ISBN 026257134X.</a:t>
            </a:r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800" b="1"/>
              <a:t>Parallel Programming with MPI</a:t>
            </a:r>
            <a:r>
              <a:rPr lang="en-US" sz="1800"/>
              <a:t>, Peter S. Pacheco, Morgen Kaufmann Publishers, 1997  - </a:t>
            </a:r>
            <a:r>
              <a:rPr lang="en-US" sz="1800" i="1"/>
              <a:t>very good introduction.</a:t>
            </a:r>
            <a:endParaRPr lang="en-US" sz="180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800" b="1"/>
              <a:t>Parallel Programming with MPI</a:t>
            </a:r>
            <a:r>
              <a:rPr lang="en-US" sz="1800"/>
              <a:t>, Neil MacDonald, Elspeth Minty, Joel Malard, Tim Harding, Simon Brown, Mario Antonioletti. Training handbook from EPCC which can be used together with these slides - </a:t>
            </a:r>
          </a:p>
          <a:p>
            <a:pPr marL="381000" indent="-381000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1600" b="1"/>
              <a:t>http://www.epcc.ed.ac.uk/computing/training/document_archive/mpi-course/mpi-course.pdf</a:t>
            </a:r>
            <a:r>
              <a:rPr lang="en-US" sz="1800" b="1"/>
              <a:t> </a:t>
            </a:r>
            <a:br>
              <a:rPr lang="en-US" sz="1800" b="1"/>
            </a:br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288-DBCF-4988-A9DA-3F5A2D433CE2}" type="slidenum">
              <a:rPr lang="en-US"/>
              <a:pPr/>
              <a:t>70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Multiple Non-Blocking Communications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You have several request handles: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Wait or test for completion of </a:t>
            </a:r>
            <a:r>
              <a:rPr lang="en-US" sz="2800" b="1"/>
              <a:t>one</a:t>
            </a:r>
            <a:r>
              <a:rPr lang="en-US" sz="2800"/>
              <a:t> message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MPI_Waitany / MPI_Testany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Wait or test for completion of </a:t>
            </a:r>
            <a:r>
              <a:rPr lang="en-US" sz="2800" b="1"/>
              <a:t>all</a:t>
            </a:r>
            <a:r>
              <a:rPr lang="en-US" sz="2800"/>
              <a:t> messages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MPI_Waitall / MPI_Testall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Wait or test for completion of </a:t>
            </a:r>
            <a:r>
              <a:rPr lang="en-US" sz="2800" b="1"/>
              <a:t>as many</a:t>
            </a:r>
            <a:r>
              <a:rPr lang="en-US" sz="2800"/>
              <a:t> messages as possible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MPI_Waitsome / MPI_Testsome</a:t>
            </a:r>
          </a:p>
        </p:txBody>
      </p:sp>
      <p:sp>
        <p:nvSpPr>
          <p:cNvPr id="522263" name="Oval 23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grpSp>
        <p:nvGrpSpPr>
          <p:cNvPr id="522278" name="Group 38"/>
          <p:cNvGrpSpPr>
            <a:grpSpLocks/>
          </p:cNvGrpSpPr>
          <p:nvPr/>
        </p:nvGrpSpPr>
        <p:grpSpPr bwMode="auto">
          <a:xfrm>
            <a:off x="8115300" y="4267200"/>
            <a:ext cx="76200" cy="1219200"/>
            <a:chOff x="2880" y="2592"/>
            <a:chExt cx="48" cy="768"/>
          </a:xfrm>
        </p:grpSpPr>
        <p:sp>
          <p:nvSpPr>
            <p:cNvPr id="522268" name="Line 28"/>
            <p:cNvSpPr>
              <a:spLocks noChangeShapeType="1"/>
            </p:cNvSpPr>
            <p:nvPr/>
          </p:nvSpPr>
          <p:spPr bwMode="auto">
            <a:xfrm>
              <a:off x="2880" y="2592"/>
              <a:ext cx="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2271" name="Line 31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2273" name="Line 33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2275" name="Line 35"/>
            <p:cNvSpPr>
              <a:spLocks noChangeShapeType="1"/>
            </p:cNvSpPr>
            <p:nvPr/>
          </p:nvSpPr>
          <p:spPr bwMode="auto">
            <a:xfrm flipV="1">
              <a:off x="2928" y="3120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22277" name="Group 37"/>
          <p:cNvGrpSpPr>
            <a:grpSpLocks/>
          </p:cNvGrpSpPr>
          <p:nvPr/>
        </p:nvGrpSpPr>
        <p:grpSpPr bwMode="auto">
          <a:xfrm>
            <a:off x="7315200" y="4838700"/>
            <a:ext cx="1676400" cy="76200"/>
            <a:chOff x="2352" y="2976"/>
            <a:chExt cx="1056" cy="48"/>
          </a:xfrm>
        </p:grpSpPr>
        <p:sp>
          <p:nvSpPr>
            <p:cNvPr id="522269" name="Line 29"/>
            <p:cNvSpPr>
              <a:spLocks noChangeShapeType="1"/>
            </p:cNvSpPr>
            <p:nvPr/>
          </p:nvSpPr>
          <p:spPr bwMode="auto">
            <a:xfrm>
              <a:off x="2352" y="2976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2272" name="Line 32"/>
            <p:cNvSpPr>
              <a:spLocks noChangeShapeType="1"/>
            </p:cNvSpPr>
            <p:nvPr/>
          </p:nvSpPr>
          <p:spPr bwMode="auto">
            <a:xfrm flipH="1">
              <a:off x="3024" y="2976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2274" name="Line 34"/>
            <p:cNvSpPr>
              <a:spLocks noChangeShapeType="1"/>
            </p:cNvSpPr>
            <p:nvPr/>
          </p:nvSpPr>
          <p:spPr bwMode="auto">
            <a:xfrm>
              <a:off x="2352" y="3024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2276" name="Line 36"/>
            <p:cNvSpPr>
              <a:spLocks noChangeShapeType="1"/>
            </p:cNvSpPr>
            <p:nvPr/>
          </p:nvSpPr>
          <p:spPr bwMode="auto">
            <a:xfrm flipH="1">
              <a:off x="3024" y="3024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22279" name="Line 39"/>
          <p:cNvSpPr>
            <a:spLocks noChangeShapeType="1"/>
          </p:cNvSpPr>
          <p:nvPr/>
        </p:nvSpPr>
        <p:spPr bwMode="auto">
          <a:xfrm flipH="1">
            <a:off x="8610600" y="47244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280" name="Line 40"/>
          <p:cNvSpPr>
            <a:spLocks noChangeShapeType="1"/>
          </p:cNvSpPr>
          <p:nvPr/>
        </p:nvSpPr>
        <p:spPr bwMode="auto">
          <a:xfrm flipH="1">
            <a:off x="8458200" y="48006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281" name="Line 41"/>
          <p:cNvSpPr>
            <a:spLocks noChangeShapeType="1"/>
          </p:cNvSpPr>
          <p:nvPr/>
        </p:nvSpPr>
        <p:spPr bwMode="auto">
          <a:xfrm flipH="1">
            <a:off x="7620000" y="47244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282" name="Line 42"/>
          <p:cNvSpPr>
            <a:spLocks noChangeShapeType="1"/>
          </p:cNvSpPr>
          <p:nvPr/>
        </p:nvSpPr>
        <p:spPr bwMode="auto">
          <a:xfrm flipH="1">
            <a:off x="7467600" y="48006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283" name="Line 43"/>
          <p:cNvSpPr>
            <a:spLocks noChangeShapeType="1"/>
          </p:cNvSpPr>
          <p:nvPr/>
        </p:nvSpPr>
        <p:spPr bwMode="auto">
          <a:xfrm flipH="1">
            <a:off x="8077200" y="44196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284" name="Line 44"/>
          <p:cNvSpPr>
            <a:spLocks noChangeShapeType="1"/>
          </p:cNvSpPr>
          <p:nvPr/>
        </p:nvSpPr>
        <p:spPr bwMode="auto">
          <a:xfrm flipH="1">
            <a:off x="8001000" y="44196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285" name="Line 45"/>
          <p:cNvSpPr>
            <a:spLocks noChangeShapeType="1"/>
          </p:cNvSpPr>
          <p:nvPr/>
        </p:nvSpPr>
        <p:spPr bwMode="auto">
          <a:xfrm flipH="1">
            <a:off x="8077200" y="51816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286" name="Line 46"/>
          <p:cNvSpPr>
            <a:spLocks noChangeShapeType="1"/>
          </p:cNvSpPr>
          <p:nvPr/>
        </p:nvSpPr>
        <p:spPr bwMode="auto">
          <a:xfrm flipH="1">
            <a:off x="8001000" y="5181600"/>
            <a:ext cx="203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0261-99DC-4B0D-A1E2-2EC39877AB1C}" type="slidenum">
              <a:rPr lang="en-US"/>
              <a:pPr/>
              <a:t>71</a:t>
            </a:fld>
            <a:endParaRPr 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8915400" cy="838200"/>
          </a:xfrm>
        </p:spPr>
        <p:txBody>
          <a:bodyPr/>
          <a:lstStyle/>
          <a:p>
            <a:r>
              <a:rPr lang="en-US" sz="2800"/>
              <a:t>Exercise  —  Rotating information around a ring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6651625" cy="3962400"/>
          </a:xfrm>
        </p:spPr>
        <p:txBody>
          <a:bodyPr/>
          <a:lstStyle/>
          <a:p>
            <a:pPr marL="292100" indent="-292100">
              <a:lnSpc>
                <a:spcPct val="80000"/>
              </a:lnSpc>
            </a:pPr>
            <a:r>
              <a:rPr lang="en-US" sz="1800"/>
              <a:t>A set of processes are arranged in a ring.</a:t>
            </a:r>
          </a:p>
          <a:p>
            <a:pPr marL="292100" indent="-292100">
              <a:lnSpc>
                <a:spcPct val="80000"/>
              </a:lnSpc>
            </a:pPr>
            <a:r>
              <a:rPr lang="en-US" sz="1800"/>
              <a:t>Each process stores its rank </a:t>
            </a:r>
            <a:br>
              <a:rPr lang="en-US" sz="1800"/>
            </a:br>
            <a:r>
              <a:rPr lang="en-US" sz="1800"/>
              <a:t>in MPI_COMM_WORLD into </a:t>
            </a:r>
            <a:br>
              <a:rPr lang="en-US" sz="1800"/>
            </a:br>
            <a:r>
              <a:rPr lang="en-US" sz="1800"/>
              <a:t>an integer variable </a:t>
            </a:r>
            <a:r>
              <a:rPr lang="en-US" sz="1800" i="1"/>
              <a:t>snd_buf</a:t>
            </a:r>
            <a:r>
              <a:rPr lang="en-US" sz="1800"/>
              <a:t>.</a:t>
            </a:r>
          </a:p>
          <a:p>
            <a:pPr marL="292100" indent="-292100">
              <a:lnSpc>
                <a:spcPct val="80000"/>
              </a:lnSpc>
            </a:pPr>
            <a:r>
              <a:rPr lang="en-US" sz="1800"/>
              <a:t>Each process passes this on </a:t>
            </a:r>
            <a:br>
              <a:rPr lang="en-US" sz="1800"/>
            </a:br>
            <a:r>
              <a:rPr lang="en-US" sz="1800"/>
              <a:t>to its neighbor on the right.</a:t>
            </a:r>
          </a:p>
          <a:p>
            <a:pPr marL="292100" indent="-292100">
              <a:lnSpc>
                <a:spcPct val="80000"/>
              </a:lnSpc>
            </a:pPr>
            <a:r>
              <a:rPr lang="en-US" sz="1800"/>
              <a:t>Each processor calculates </a:t>
            </a:r>
            <a:br>
              <a:rPr lang="en-US" sz="1800"/>
            </a:br>
            <a:r>
              <a:rPr lang="en-US" sz="1800"/>
              <a:t>the sum of all values.</a:t>
            </a:r>
          </a:p>
          <a:p>
            <a:pPr marL="292100" indent="-292100">
              <a:lnSpc>
                <a:spcPct val="80000"/>
              </a:lnSpc>
            </a:pPr>
            <a:r>
              <a:rPr lang="en-US" sz="1800"/>
              <a:t>Keep passing it around the ring until </a:t>
            </a:r>
            <a:br>
              <a:rPr lang="en-US" sz="1800"/>
            </a:br>
            <a:r>
              <a:rPr lang="en-US" sz="1800"/>
              <a:t>the value is back where it started, i.e.</a:t>
            </a:r>
          </a:p>
          <a:p>
            <a:pPr marL="292100" indent="-292100">
              <a:lnSpc>
                <a:spcPct val="80000"/>
              </a:lnSpc>
            </a:pPr>
            <a:r>
              <a:rPr lang="en-US" sz="1800"/>
              <a:t>each process calculates sum of all ranks.</a:t>
            </a:r>
          </a:p>
          <a:p>
            <a:pPr marL="292100" indent="-292100">
              <a:lnSpc>
                <a:spcPct val="80000"/>
              </a:lnSpc>
            </a:pPr>
            <a:r>
              <a:rPr lang="en-US" sz="1800"/>
              <a:t>Use non-blocking MPI_Issend</a:t>
            </a:r>
          </a:p>
          <a:p>
            <a:pPr marL="768350" lvl="1">
              <a:lnSpc>
                <a:spcPct val="80000"/>
              </a:lnSpc>
            </a:pPr>
            <a:r>
              <a:rPr lang="en-US" sz="1600"/>
              <a:t>to avoid deadlocks</a:t>
            </a:r>
          </a:p>
          <a:p>
            <a:pPr marL="768350" lvl="1">
              <a:lnSpc>
                <a:spcPct val="80000"/>
              </a:lnSpc>
            </a:pPr>
            <a:r>
              <a:rPr lang="en-US" sz="1600"/>
              <a:t>to verify the correctness, because </a:t>
            </a:r>
            <a:br>
              <a:rPr lang="en-US" sz="1600"/>
            </a:br>
            <a:r>
              <a:rPr lang="en-US" sz="1600"/>
              <a:t>blocking synchronous send will cause a deadlock </a:t>
            </a:r>
          </a:p>
        </p:txBody>
      </p:sp>
      <p:grpSp>
        <p:nvGrpSpPr>
          <p:cNvPr id="643459" name="Group 387"/>
          <p:cNvGrpSpPr>
            <a:grpSpLocks/>
          </p:cNvGrpSpPr>
          <p:nvPr/>
        </p:nvGrpSpPr>
        <p:grpSpPr bwMode="auto">
          <a:xfrm>
            <a:off x="5867400" y="2590800"/>
            <a:ext cx="3048000" cy="3810000"/>
            <a:chOff x="3648" y="720"/>
            <a:chExt cx="1920" cy="2400"/>
          </a:xfrm>
        </p:grpSpPr>
        <p:sp>
          <p:nvSpPr>
            <p:cNvPr id="643456" name="Oval 384"/>
            <p:cNvSpPr>
              <a:spLocks noChangeArrowheads="1"/>
            </p:cNvSpPr>
            <p:nvPr/>
          </p:nvSpPr>
          <p:spPr bwMode="auto">
            <a:xfrm>
              <a:off x="3792" y="1248"/>
              <a:ext cx="1632" cy="1632"/>
            </a:xfrm>
            <a:prstGeom prst="ellipse">
              <a:avLst/>
            </a:prstGeom>
            <a:solidFill>
              <a:srgbClr val="FFBBBB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43455" name="Oval 383"/>
            <p:cNvSpPr>
              <a:spLocks noChangeArrowheads="1"/>
            </p:cNvSpPr>
            <p:nvPr/>
          </p:nvSpPr>
          <p:spPr bwMode="auto">
            <a:xfrm>
              <a:off x="4032" y="1536"/>
              <a:ext cx="1104" cy="1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643384" name="Group 312"/>
            <p:cNvGrpSpPr>
              <a:grpSpLocks/>
            </p:cNvGrpSpPr>
            <p:nvPr/>
          </p:nvGrpSpPr>
          <p:grpSpPr bwMode="auto">
            <a:xfrm>
              <a:off x="3648" y="720"/>
              <a:ext cx="1920" cy="2400"/>
              <a:chOff x="3744" y="720"/>
              <a:chExt cx="1920" cy="2400"/>
            </a:xfrm>
          </p:grpSpPr>
          <p:grpSp>
            <p:nvGrpSpPr>
              <p:cNvPr id="643385" name="Group 313"/>
              <p:cNvGrpSpPr>
                <a:grpSpLocks/>
              </p:cNvGrpSpPr>
              <p:nvPr/>
            </p:nvGrpSpPr>
            <p:grpSpPr bwMode="auto">
              <a:xfrm>
                <a:off x="4992" y="1968"/>
                <a:ext cx="672" cy="1152"/>
                <a:chOff x="4368" y="720"/>
                <a:chExt cx="672" cy="1152"/>
              </a:xfrm>
            </p:grpSpPr>
            <p:sp>
              <p:nvSpPr>
                <p:cNvPr id="64338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68" y="720"/>
                  <a:ext cx="672" cy="1152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4338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416" y="768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my_rank</a:t>
                  </a:r>
                </a:p>
                <a:p>
                  <a:r>
                    <a:rPr lang="de-DE" sz="1400">
                      <a:solidFill>
                        <a:srgbClr val="FF0000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4338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416" y="1152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snd_buf</a:t>
                  </a:r>
                </a:p>
                <a:p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643389" name="Rectangle 317"/>
                <p:cNvSpPr>
                  <a:spLocks noChangeArrowheads="1"/>
                </p:cNvSpPr>
                <p:nvPr/>
              </p:nvSpPr>
              <p:spPr bwMode="auto">
                <a:xfrm>
                  <a:off x="4416" y="1536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sum</a:t>
                  </a:r>
                </a:p>
                <a:p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0</a:t>
                  </a:r>
                </a:p>
              </p:txBody>
            </p:sp>
          </p:grpSp>
          <p:grpSp>
            <p:nvGrpSpPr>
              <p:cNvPr id="643390" name="Group 318"/>
              <p:cNvGrpSpPr>
                <a:grpSpLocks/>
              </p:cNvGrpSpPr>
              <p:nvPr/>
            </p:nvGrpSpPr>
            <p:grpSpPr bwMode="auto">
              <a:xfrm>
                <a:off x="3744" y="1968"/>
                <a:ext cx="672" cy="1152"/>
                <a:chOff x="4368" y="720"/>
                <a:chExt cx="672" cy="1152"/>
              </a:xfrm>
            </p:grpSpPr>
            <p:sp>
              <p:nvSpPr>
                <p:cNvPr id="643391" name="Rectangle 319"/>
                <p:cNvSpPr>
                  <a:spLocks noChangeArrowheads="1"/>
                </p:cNvSpPr>
                <p:nvPr/>
              </p:nvSpPr>
              <p:spPr bwMode="auto">
                <a:xfrm>
                  <a:off x="4368" y="720"/>
                  <a:ext cx="672" cy="1152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4339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416" y="768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my_rank</a:t>
                  </a:r>
                </a:p>
                <a:p>
                  <a:r>
                    <a:rPr lang="de-DE" sz="1400">
                      <a:solidFill>
                        <a:srgbClr val="FF0000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4339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416" y="1152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snd_buf</a:t>
                  </a:r>
                </a:p>
                <a:p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643394" name="Rectangle 322"/>
                <p:cNvSpPr>
                  <a:spLocks noChangeArrowheads="1"/>
                </p:cNvSpPr>
                <p:nvPr/>
              </p:nvSpPr>
              <p:spPr bwMode="auto">
                <a:xfrm>
                  <a:off x="4416" y="1536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sum</a:t>
                  </a:r>
                </a:p>
                <a:p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0</a:t>
                  </a:r>
                </a:p>
              </p:txBody>
            </p:sp>
          </p:grpSp>
          <p:grpSp>
            <p:nvGrpSpPr>
              <p:cNvPr id="643395" name="Group 323"/>
              <p:cNvGrpSpPr>
                <a:grpSpLocks/>
              </p:cNvGrpSpPr>
              <p:nvPr/>
            </p:nvGrpSpPr>
            <p:grpSpPr bwMode="auto">
              <a:xfrm>
                <a:off x="4368" y="720"/>
                <a:ext cx="672" cy="1152"/>
                <a:chOff x="4368" y="720"/>
                <a:chExt cx="672" cy="1152"/>
              </a:xfrm>
            </p:grpSpPr>
            <p:sp>
              <p:nvSpPr>
                <p:cNvPr id="643396" name="Rectangle 324"/>
                <p:cNvSpPr>
                  <a:spLocks noChangeArrowheads="1"/>
                </p:cNvSpPr>
                <p:nvPr/>
              </p:nvSpPr>
              <p:spPr bwMode="auto">
                <a:xfrm>
                  <a:off x="4368" y="720"/>
                  <a:ext cx="672" cy="1152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43397" name="Rectangle 325"/>
                <p:cNvSpPr>
                  <a:spLocks noChangeArrowheads="1"/>
                </p:cNvSpPr>
                <p:nvPr/>
              </p:nvSpPr>
              <p:spPr bwMode="auto">
                <a:xfrm>
                  <a:off x="4416" y="768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my_rank</a:t>
                  </a:r>
                </a:p>
                <a:p>
                  <a:r>
                    <a:rPr lang="de-DE" sz="1400">
                      <a:solidFill>
                        <a:srgbClr val="FF0000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43398" name="Rectangle 326"/>
                <p:cNvSpPr>
                  <a:spLocks noChangeArrowheads="1"/>
                </p:cNvSpPr>
                <p:nvPr/>
              </p:nvSpPr>
              <p:spPr bwMode="auto">
                <a:xfrm>
                  <a:off x="4416" y="1152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snd_buf</a:t>
                  </a:r>
                </a:p>
                <a:p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643399" name="Rectangle 327"/>
                <p:cNvSpPr>
                  <a:spLocks noChangeArrowheads="1"/>
                </p:cNvSpPr>
                <p:nvPr/>
              </p:nvSpPr>
              <p:spPr bwMode="auto">
                <a:xfrm>
                  <a:off x="4416" y="1536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/>
                <a:lstStyle/>
                <a:p>
                  <a:r>
                    <a:rPr lang="de-DE" sz="1600" b="0">
                      <a:solidFill>
                        <a:schemeClr val="tx1"/>
                      </a:solidFill>
                      <a:latin typeface="Arial" charset="0"/>
                    </a:rPr>
                    <a:t>sum</a:t>
                  </a:r>
                </a:p>
                <a:p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0</a:t>
                  </a:r>
                </a:p>
              </p:txBody>
            </p:sp>
          </p:grpSp>
        </p:grpSp>
      </p:grpSp>
      <p:grpSp>
        <p:nvGrpSpPr>
          <p:cNvPr id="643428" name="Group 356"/>
          <p:cNvGrpSpPr>
            <a:grpSpLocks/>
          </p:cNvGrpSpPr>
          <p:nvPr/>
        </p:nvGrpSpPr>
        <p:grpSpPr bwMode="auto">
          <a:xfrm>
            <a:off x="5867400" y="2590800"/>
            <a:ext cx="3048000" cy="3810000"/>
            <a:chOff x="3744" y="720"/>
            <a:chExt cx="1920" cy="2400"/>
          </a:xfrm>
        </p:grpSpPr>
        <p:grpSp>
          <p:nvGrpSpPr>
            <p:cNvPr id="643429" name="Group 357"/>
            <p:cNvGrpSpPr>
              <a:grpSpLocks/>
            </p:cNvGrpSpPr>
            <p:nvPr/>
          </p:nvGrpSpPr>
          <p:grpSpPr bwMode="auto">
            <a:xfrm>
              <a:off x="4992" y="1968"/>
              <a:ext cx="672" cy="1152"/>
              <a:chOff x="4368" y="720"/>
              <a:chExt cx="672" cy="1152"/>
            </a:xfrm>
          </p:grpSpPr>
          <p:sp>
            <p:nvSpPr>
              <p:cNvPr id="643430" name="Rectangle 358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672" cy="11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431" name="Rectangle 35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my_rank</a:t>
                </a:r>
              </a:p>
              <a:p>
                <a:r>
                  <a:rPr lang="de-DE" sz="140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643432" name="Rectangle 360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snd_buf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643433" name="Rectangle 361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sum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643434" name="Group 362"/>
            <p:cNvGrpSpPr>
              <a:grpSpLocks/>
            </p:cNvGrpSpPr>
            <p:nvPr/>
          </p:nvGrpSpPr>
          <p:grpSpPr bwMode="auto">
            <a:xfrm>
              <a:off x="3744" y="1968"/>
              <a:ext cx="672" cy="1152"/>
              <a:chOff x="4368" y="720"/>
              <a:chExt cx="672" cy="1152"/>
            </a:xfrm>
          </p:grpSpPr>
          <p:sp>
            <p:nvSpPr>
              <p:cNvPr id="643435" name="Rectangle 363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672" cy="11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436" name="Rectangle 364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my_rank</a:t>
                </a:r>
              </a:p>
              <a:p>
                <a:r>
                  <a:rPr lang="de-DE" sz="1400">
                    <a:solidFill>
                      <a:srgbClr val="FF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643437" name="Rectangle 365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snd_buf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643438" name="Rectangle 366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sum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643439" name="Group 367"/>
            <p:cNvGrpSpPr>
              <a:grpSpLocks/>
            </p:cNvGrpSpPr>
            <p:nvPr/>
          </p:nvGrpSpPr>
          <p:grpSpPr bwMode="auto">
            <a:xfrm>
              <a:off x="4368" y="720"/>
              <a:ext cx="672" cy="1152"/>
              <a:chOff x="4368" y="720"/>
              <a:chExt cx="672" cy="1152"/>
            </a:xfrm>
          </p:grpSpPr>
          <p:sp>
            <p:nvSpPr>
              <p:cNvPr id="643440" name="Rectangle 368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672" cy="11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441" name="Rectangle 36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my_rank</a:t>
                </a:r>
              </a:p>
              <a:p>
                <a:r>
                  <a:rPr lang="de-DE" sz="1400">
                    <a:solidFill>
                      <a:srgbClr val="FF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643442" name="Rectangle 370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snd_buf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643443" name="Rectangle 371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sum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</p:grpSp>
      </p:grpSp>
      <p:grpSp>
        <p:nvGrpSpPr>
          <p:cNvPr id="643486" name="Group 414"/>
          <p:cNvGrpSpPr>
            <a:grpSpLocks/>
          </p:cNvGrpSpPr>
          <p:nvPr/>
        </p:nvGrpSpPr>
        <p:grpSpPr bwMode="auto">
          <a:xfrm>
            <a:off x="4572000" y="2590800"/>
            <a:ext cx="4343400" cy="3810000"/>
            <a:chOff x="2784" y="720"/>
            <a:chExt cx="2736" cy="2400"/>
          </a:xfrm>
        </p:grpSpPr>
        <p:grpSp>
          <p:nvGrpSpPr>
            <p:cNvPr id="643400" name="Group 328"/>
            <p:cNvGrpSpPr>
              <a:grpSpLocks/>
            </p:cNvGrpSpPr>
            <p:nvPr/>
          </p:nvGrpSpPr>
          <p:grpSpPr bwMode="auto">
            <a:xfrm>
              <a:off x="3600" y="720"/>
              <a:ext cx="1920" cy="2400"/>
              <a:chOff x="3744" y="720"/>
              <a:chExt cx="1920" cy="2400"/>
            </a:xfrm>
          </p:grpSpPr>
          <p:grpSp>
            <p:nvGrpSpPr>
              <p:cNvPr id="643401" name="Group 329"/>
              <p:cNvGrpSpPr>
                <a:grpSpLocks/>
              </p:cNvGrpSpPr>
              <p:nvPr/>
            </p:nvGrpSpPr>
            <p:grpSpPr bwMode="auto">
              <a:xfrm>
                <a:off x="3744" y="720"/>
                <a:ext cx="1920" cy="2400"/>
                <a:chOff x="3744" y="720"/>
                <a:chExt cx="1920" cy="2400"/>
              </a:xfrm>
            </p:grpSpPr>
            <p:grpSp>
              <p:nvGrpSpPr>
                <p:cNvPr id="643402" name="Group 330"/>
                <p:cNvGrpSpPr>
                  <a:grpSpLocks/>
                </p:cNvGrpSpPr>
                <p:nvPr/>
              </p:nvGrpSpPr>
              <p:grpSpPr bwMode="auto">
                <a:xfrm>
                  <a:off x="4992" y="1968"/>
                  <a:ext cx="672" cy="1152"/>
                  <a:chOff x="4368" y="720"/>
                  <a:chExt cx="672" cy="1152"/>
                </a:xfrm>
              </p:grpSpPr>
              <p:sp>
                <p:nvSpPr>
                  <p:cNvPr id="643403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720"/>
                    <a:ext cx="672" cy="1152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43404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768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my_rank</a:t>
                    </a:r>
                  </a:p>
                  <a:p>
                    <a:r>
                      <a:rPr lang="de-DE" sz="1400">
                        <a:solidFill>
                          <a:srgbClr val="FF0000"/>
                        </a:solidFill>
                        <a:latin typeface="Arial" charset="0"/>
                      </a:rPr>
                      <a:t>1</a:t>
                    </a:r>
                  </a:p>
                </p:txBody>
              </p:sp>
              <p:sp>
                <p:nvSpPr>
                  <p:cNvPr id="643405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152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snd_buf</a:t>
                    </a:r>
                  </a:p>
                  <a:p>
                    <a:r>
                      <a:rPr lang="de-DE" sz="1400">
                        <a:solidFill>
                          <a:schemeClr val="tx1"/>
                        </a:solidFill>
                        <a:latin typeface="Arial" charset="0"/>
                      </a:rPr>
                      <a:t>1</a:t>
                    </a:r>
                  </a:p>
                </p:txBody>
              </p:sp>
              <p:sp>
                <p:nvSpPr>
                  <p:cNvPr id="643406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536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sum</a:t>
                    </a:r>
                  </a:p>
                  <a:p>
                    <a:r>
                      <a:rPr lang="de-DE" sz="1400">
                        <a:solidFill>
                          <a:schemeClr val="tx1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643407" name="Group 335"/>
                <p:cNvGrpSpPr>
                  <a:grpSpLocks/>
                </p:cNvGrpSpPr>
                <p:nvPr/>
              </p:nvGrpSpPr>
              <p:grpSpPr bwMode="auto">
                <a:xfrm>
                  <a:off x="3744" y="1968"/>
                  <a:ext cx="672" cy="1152"/>
                  <a:chOff x="4368" y="720"/>
                  <a:chExt cx="672" cy="1152"/>
                </a:xfrm>
              </p:grpSpPr>
              <p:sp>
                <p:nvSpPr>
                  <p:cNvPr id="643408" name="Rectangle 336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720"/>
                    <a:ext cx="672" cy="1152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43409" name="Rectangle 337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768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my_rank</a:t>
                    </a:r>
                  </a:p>
                  <a:p>
                    <a:r>
                      <a:rPr lang="de-DE" sz="1400">
                        <a:solidFill>
                          <a:srgbClr val="FF0000"/>
                        </a:solidFill>
                        <a:latin typeface="Arial" charset="0"/>
                      </a:rPr>
                      <a:t>2</a:t>
                    </a:r>
                  </a:p>
                </p:txBody>
              </p:sp>
              <p:sp>
                <p:nvSpPr>
                  <p:cNvPr id="643410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152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snd_buf</a:t>
                    </a:r>
                  </a:p>
                  <a:p>
                    <a:r>
                      <a:rPr lang="de-DE" sz="1400">
                        <a:solidFill>
                          <a:schemeClr val="tx1"/>
                        </a:solidFill>
                        <a:latin typeface="Arial" charset="0"/>
                      </a:rPr>
                      <a:t>2</a:t>
                    </a:r>
                  </a:p>
                </p:txBody>
              </p:sp>
              <p:sp>
                <p:nvSpPr>
                  <p:cNvPr id="643411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536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sum</a:t>
                    </a:r>
                  </a:p>
                  <a:p>
                    <a:r>
                      <a:rPr lang="de-DE" sz="1400">
                        <a:solidFill>
                          <a:schemeClr val="tx1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643412" name="Group 340"/>
                <p:cNvGrpSpPr>
                  <a:grpSpLocks/>
                </p:cNvGrpSpPr>
                <p:nvPr/>
              </p:nvGrpSpPr>
              <p:grpSpPr bwMode="auto">
                <a:xfrm>
                  <a:off x="4368" y="720"/>
                  <a:ext cx="672" cy="1152"/>
                  <a:chOff x="4368" y="720"/>
                  <a:chExt cx="672" cy="1152"/>
                </a:xfrm>
              </p:grpSpPr>
              <p:sp>
                <p:nvSpPr>
                  <p:cNvPr id="643413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720"/>
                    <a:ext cx="672" cy="1152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43414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768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my_rank</a:t>
                    </a:r>
                  </a:p>
                  <a:p>
                    <a:r>
                      <a:rPr lang="de-DE" sz="1400">
                        <a:solidFill>
                          <a:srgbClr val="FF0000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  <p:sp>
                <p:nvSpPr>
                  <p:cNvPr id="643415" name="Rectangle 3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152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snd_buf</a:t>
                    </a:r>
                  </a:p>
                  <a:p>
                    <a:r>
                      <a:rPr lang="de-DE" sz="1400">
                        <a:solidFill>
                          <a:schemeClr val="tx1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  <p:sp>
                <p:nvSpPr>
                  <p:cNvPr id="643416" name="Rectangle 3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536"/>
                    <a:ext cx="57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/>
                  <a:lstStyle/>
                  <a:p>
                    <a:r>
                      <a:rPr lang="de-DE" sz="1600" b="0">
                        <a:solidFill>
                          <a:schemeClr val="tx1"/>
                        </a:solidFill>
                        <a:latin typeface="Arial" charset="0"/>
                      </a:rPr>
                      <a:t>sum</a:t>
                    </a:r>
                  </a:p>
                  <a:p>
                    <a:r>
                      <a:rPr lang="de-DE" sz="1400">
                        <a:solidFill>
                          <a:schemeClr val="tx1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643417" name="Group 345"/>
              <p:cNvGrpSpPr>
                <a:grpSpLocks/>
              </p:cNvGrpSpPr>
              <p:nvPr/>
            </p:nvGrpSpPr>
            <p:grpSpPr bwMode="auto">
              <a:xfrm>
                <a:off x="3987" y="1434"/>
                <a:ext cx="1408" cy="1351"/>
                <a:chOff x="3987" y="1434"/>
                <a:chExt cx="1408" cy="1351"/>
              </a:xfrm>
            </p:grpSpPr>
            <p:sp>
              <p:nvSpPr>
                <p:cNvPr id="643418" name="Arc 346"/>
                <p:cNvSpPr>
                  <a:spLocks/>
                </p:cNvSpPr>
                <p:nvPr/>
              </p:nvSpPr>
              <p:spPr bwMode="auto">
                <a:xfrm>
                  <a:off x="4566" y="2065"/>
                  <a:ext cx="477" cy="720"/>
                </a:xfrm>
                <a:custGeom>
                  <a:avLst/>
                  <a:gdLst>
                    <a:gd name="G0" fmla="+- 4230 0 0"/>
                    <a:gd name="G1" fmla="+- 0 0 0"/>
                    <a:gd name="G2" fmla="+- 21600 0 0"/>
                    <a:gd name="T0" fmla="*/ 14321 w 14321"/>
                    <a:gd name="T1" fmla="*/ 19098 h 21600"/>
                    <a:gd name="T2" fmla="*/ 0 w 14321"/>
                    <a:gd name="T3" fmla="*/ 21182 h 21600"/>
                    <a:gd name="T4" fmla="*/ 4230 w 14321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321" h="21600" fill="none" extrusionOk="0">
                      <a:moveTo>
                        <a:pt x="14320" y="19097"/>
                      </a:moveTo>
                      <a:cubicBezTo>
                        <a:pt x="11211" y="20741"/>
                        <a:pt x="7747" y="21599"/>
                        <a:pt x="4230" y="21600"/>
                      </a:cubicBezTo>
                      <a:cubicBezTo>
                        <a:pt x="2809" y="21600"/>
                        <a:pt x="1392" y="21459"/>
                        <a:pt x="0" y="21181"/>
                      </a:cubicBezTo>
                    </a:path>
                    <a:path w="14321" h="21600" stroke="0" extrusionOk="0">
                      <a:moveTo>
                        <a:pt x="14320" y="19097"/>
                      </a:moveTo>
                      <a:cubicBezTo>
                        <a:pt x="11211" y="20741"/>
                        <a:pt x="7747" y="21599"/>
                        <a:pt x="4230" y="21600"/>
                      </a:cubicBezTo>
                      <a:cubicBezTo>
                        <a:pt x="2809" y="21600"/>
                        <a:pt x="1392" y="21459"/>
                        <a:pt x="0" y="21181"/>
                      </a:cubicBezTo>
                      <a:lnTo>
                        <a:pt x="423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43419" name="Arc 347"/>
                <p:cNvSpPr>
                  <a:spLocks/>
                </p:cNvSpPr>
                <p:nvPr/>
              </p:nvSpPr>
              <p:spPr bwMode="auto">
                <a:xfrm>
                  <a:off x="4704" y="1434"/>
                  <a:ext cx="691" cy="633"/>
                </a:xfrm>
                <a:custGeom>
                  <a:avLst/>
                  <a:gdLst>
                    <a:gd name="G0" fmla="+- 0 0 0"/>
                    <a:gd name="G1" fmla="+- 18983 0 0"/>
                    <a:gd name="G2" fmla="+- 21600 0 0"/>
                    <a:gd name="T0" fmla="*/ 10305 w 20736"/>
                    <a:gd name="T1" fmla="*/ 0 h 18983"/>
                    <a:gd name="T2" fmla="*/ 20736 w 20736"/>
                    <a:gd name="T3" fmla="*/ 12936 h 18983"/>
                    <a:gd name="T4" fmla="*/ 0 w 20736"/>
                    <a:gd name="T5" fmla="*/ 18983 h 189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736" h="18983" fill="none" extrusionOk="0">
                      <a:moveTo>
                        <a:pt x="10305" y="-1"/>
                      </a:moveTo>
                      <a:cubicBezTo>
                        <a:pt x="15368" y="2748"/>
                        <a:pt x="19123" y="7405"/>
                        <a:pt x="20736" y="12935"/>
                      </a:cubicBezTo>
                    </a:path>
                    <a:path w="20736" h="18983" stroke="0" extrusionOk="0">
                      <a:moveTo>
                        <a:pt x="10305" y="-1"/>
                      </a:moveTo>
                      <a:cubicBezTo>
                        <a:pt x="15368" y="2748"/>
                        <a:pt x="19123" y="7405"/>
                        <a:pt x="20736" y="12935"/>
                      </a:cubicBezTo>
                      <a:lnTo>
                        <a:pt x="0" y="18983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43420" name="Arc 348"/>
                <p:cNvSpPr>
                  <a:spLocks/>
                </p:cNvSpPr>
                <p:nvPr/>
              </p:nvSpPr>
              <p:spPr bwMode="auto">
                <a:xfrm>
                  <a:off x="3987" y="1549"/>
                  <a:ext cx="720" cy="851"/>
                </a:xfrm>
                <a:custGeom>
                  <a:avLst/>
                  <a:gdLst>
                    <a:gd name="G0" fmla="+- 21600 0 0"/>
                    <a:gd name="G1" fmla="+- 15502 0 0"/>
                    <a:gd name="G2" fmla="+- 21600 0 0"/>
                    <a:gd name="T0" fmla="*/ 2463 w 21600"/>
                    <a:gd name="T1" fmla="*/ 25518 h 25518"/>
                    <a:gd name="T2" fmla="*/ 6559 w 21600"/>
                    <a:gd name="T3" fmla="*/ 0 h 25518"/>
                    <a:gd name="T4" fmla="*/ 21600 w 21600"/>
                    <a:gd name="T5" fmla="*/ 15502 h 25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5518" fill="none" extrusionOk="0">
                      <a:moveTo>
                        <a:pt x="2462" y="25518"/>
                      </a:moveTo>
                      <a:cubicBezTo>
                        <a:pt x="844" y="22427"/>
                        <a:pt x="0" y="18990"/>
                        <a:pt x="0" y="15502"/>
                      </a:cubicBezTo>
                      <a:cubicBezTo>
                        <a:pt x="-1" y="9660"/>
                        <a:pt x="2366" y="4067"/>
                        <a:pt x="6558" y="-1"/>
                      </a:cubicBezTo>
                    </a:path>
                    <a:path w="21600" h="25518" stroke="0" extrusionOk="0">
                      <a:moveTo>
                        <a:pt x="2462" y="25518"/>
                      </a:moveTo>
                      <a:cubicBezTo>
                        <a:pt x="844" y="22427"/>
                        <a:pt x="0" y="18990"/>
                        <a:pt x="0" y="15502"/>
                      </a:cubicBezTo>
                      <a:cubicBezTo>
                        <a:pt x="-1" y="9660"/>
                        <a:pt x="2366" y="4067"/>
                        <a:pt x="6558" y="-1"/>
                      </a:cubicBezTo>
                      <a:lnTo>
                        <a:pt x="21600" y="15502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43421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5175" y="1632"/>
                  <a:ext cx="114" cy="1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43422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4656" y="2640"/>
                  <a:ext cx="114" cy="1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43423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4128" y="1632"/>
                  <a:ext cx="114" cy="1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4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</a:p>
              </p:txBody>
            </p:sp>
          </p:grpSp>
        </p:grpSp>
        <p:grpSp>
          <p:nvGrpSpPr>
            <p:cNvPr id="643485" name="Group 413"/>
            <p:cNvGrpSpPr>
              <a:grpSpLocks/>
            </p:cNvGrpSpPr>
            <p:nvPr/>
          </p:nvGrpSpPr>
          <p:grpSpPr bwMode="auto">
            <a:xfrm>
              <a:off x="2784" y="1584"/>
              <a:ext cx="240" cy="239"/>
              <a:chOff x="-815" y="929"/>
              <a:chExt cx="1436" cy="1430"/>
            </a:xfrm>
          </p:grpSpPr>
          <p:sp>
            <p:nvSpPr>
              <p:cNvPr id="643479" name="Arc 407"/>
              <p:cNvSpPr>
                <a:spLocks/>
              </p:cNvSpPr>
              <p:nvPr/>
            </p:nvSpPr>
            <p:spPr bwMode="auto">
              <a:xfrm>
                <a:off x="-686" y="1639"/>
                <a:ext cx="1176" cy="720"/>
              </a:xfrm>
              <a:custGeom>
                <a:avLst/>
                <a:gdLst>
                  <a:gd name="G0" fmla="+- 17739 0 0"/>
                  <a:gd name="G1" fmla="+- 0 0 0"/>
                  <a:gd name="G2" fmla="+- 21600 0 0"/>
                  <a:gd name="T0" fmla="*/ 35289 w 35289"/>
                  <a:gd name="T1" fmla="*/ 12591 h 21600"/>
                  <a:gd name="T2" fmla="*/ 0 w 35289"/>
                  <a:gd name="T3" fmla="*/ 12325 h 21600"/>
                  <a:gd name="T4" fmla="*/ 17739 w 3528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289" h="21600" fill="none" extrusionOk="0">
                    <a:moveTo>
                      <a:pt x="35289" y="12591"/>
                    </a:moveTo>
                    <a:cubicBezTo>
                      <a:pt x="31232" y="18246"/>
                      <a:pt x="24698" y="21599"/>
                      <a:pt x="17739" y="21600"/>
                    </a:cubicBezTo>
                    <a:cubicBezTo>
                      <a:pt x="10663" y="21600"/>
                      <a:pt x="4037" y="18135"/>
                      <a:pt x="0" y="12324"/>
                    </a:cubicBezTo>
                  </a:path>
                  <a:path w="35289" h="21600" stroke="0" extrusionOk="0">
                    <a:moveTo>
                      <a:pt x="35289" y="12591"/>
                    </a:moveTo>
                    <a:cubicBezTo>
                      <a:pt x="31232" y="18246"/>
                      <a:pt x="24698" y="21599"/>
                      <a:pt x="17739" y="21600"/>
                    </a:cubicBezTo>
                    <a:cubicBezTo>
                      <a:pt x="10663" y="21600"/>
                      <a:pt x="4037" y="18135"/>
                      <a:pt x="0" y="12324"/>
                    </a:cubicBezTo>
                    <a:lnTo>
                      <a:pt x="1773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480" name="Arc 408"/>
              <p:cNvSpPr>
                <a:spLocks/>
              </p:cNvSpPr>
              <p:nvPr/>
            </p:nvSpPr>
            <p:spPr bwMode="auto">
              <a:xfrm>
                <a:off x="-99" y="929"/>
                <a:ext cx="720" cy="996"/>
              </a:xfrm>
              <a:custGeom>
                <a:avLst/>
                <a:gdLst>
                  <a:gd name="G0" fmla="+- 0 0 0"/>
                  <a:gd name="G1" fmla="+- 21414 0 0"/>
                  <a:gd name="G2" fmla="+- 21600 0 0"/>
                  <a:gd name="T0" fmla="*/ 2825 w 21600"/>
                  <a:gd name="T1" fmla="*/ 0 h 29850"/>
                  <a:gd name="T2" fmla="*/ 19884 w 21600"/>
                  <a:gd name="T3" fmla="*/ 29850 h 29850"/>
                  <a:gd name="T4" fmla="*/ 0 w 21600"/>
                  <a:gd name="T5" fmla="*/ 21414 h 29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850" fill="none" extrusionOk="0">
                    <a:moveTo>
                      <a:pt x="2825" y="-1"/>
                    </a:moveTo>
                    <a:cubicBezTo>
                      <a:pt x="13569" y="1416"/>
                      <a:pt x="21600" y="10576"/>
                      <a:pt x="21600" y="21414"/>
                    </a:cubicBezTo>
                    <a:cubicBezTo>
                      <a:pt x="21600" y="24312"/>
                      <a:pt x="21016" y="27181"/>
                      <a:pt x="19884" y="29850"/>
                    </a:cubicBezTo>
                  </a:path>
                  <a:path w="21600" h="29850" stroke="0" extrusionOk="0">
                    <a:moveTo>
                      <a:pt x="2825" y="-1"/>
                    </a:moveTo>
                    <a:cubicBezTo>
                      <a:pt x="13569" y="1416"/>
                      <a:pt x="21600" y="10576"/>
                      <a:pt x="21600" y="21414"/>
                    </a:cubicBezTo>
                    <a:cubicBezTo>
                      <a:pt x="21600" y="24312"/>
                      <a:pt x="21016" y="27181"/>
                      <a:pt x="19884" y="29850"/>
                    </a:cubicBezTo>
                    <a:lnTo>
                      <a:pt x="0" y="21414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481" name="Arc 409"/>
              <p:cNvSpPr>
                <a:spLocks/>
              </p:cNvSpPr>
              <p:nvPr/>
            </p:nvSpPr>
            <p:spPr bwMode="auto">
              <a:xfrm>
                <a:off x="-815" y="936"/>
                <a:ext cx="720" cy="1039"/>
              </a:xfrm>
              <a:custGeom>
                <a:avLst/>
                <a:gdLst>
                  <a:gd name="G0" fmla="+- 21600 0 0"/>
                  <a:gd name="G1" fmla="+- 21135 0 0"/>
                  <a:gd name="G2" fmla="+- 21600 0 0"/>
                  <a:gd name="T0" fmla="*/ 2463 w 21600"/>
                  <a:gd name="T1" fmla="*/ 31151 h 31151"/>
                  <a:gd name="T2" fmla="*/ 17143 w 21600"/>
                  <a:gd name="T3" fmla="*/ 0 h 31151"/>
                  <a:gd name="T4" fmla="*/ 21600 w 21600"/>
                  <a:gd name="T5" fmla="*/ 21135 h 3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1151" fill="none" extrusionOk="0">
                    <a:moveTo>
                      <a:pt x="2462" y="31151"/>
                    </a:moveTo>
                    <a:cubicBezTo>
                      <a:pt x="844" y="28060"/>
                      <a:pt x="0" y="24623"/>
                      <a:pt x="0" y="21135"/>
                    </a:cubicBezTo>
                    <a:cubicBezTo>
                      <a:pt x="-1" y="10923"/>
                      <a:pt x="7151" y="2106"/>
                      <a:pt x="17142" y="-1"/>
                    </a:cubicBezTo>
                  </a:path>
                  <a:path w="21600" h="31151" stroke="0" extrusionOk="0">
                    <a:moveTo>
                      <a:pt x="2462" y="31151"/>
                    </a:moveTo>
                    <a:cubicBezTo>
                      <a:pt x="844" y="28060"/>
                      <a:pt x="0" y="24623"/>
                      <a:pt x="0" y="21135"/>
                    </a:cubicBezTo>
                    <a:cubicBezTo>
                      <a:pt x="-1" y="10923"/>
                      <a:pt x="7151" y="2106"/>
                      <a:pt x="17142" y="-1"/>
                    </a:cubicBezTo>
                    <a:lnTo>
                      <a:pt x="21600" y="21135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43497" name="Group 425"/>
          <p:cNvGrpSpPr>
            <a:grpSpLocks/>
          </p:cNvGrpSpPr>
          <p:nvPr/>
        </p:nvGrpSpPr>
        <p:grpSpPr bwMode="auto">
          <a:xfrm>
            <a:off x="5867400" y="2590800"/>
            <a:ext cx="3048000" cy="3810000"/>
            <a:chOff x="-1392" y="912"/>
            <a:chExt cx="1920" cy="2400"/>
          </a:xfrm>
        </p:grpSpPr>
        <p:grpSp>
          <p:nvGrpSpPr>
            <p:cNvPr id="643498" name="Group 426"/>
            <p:cNvGrpSpPr>
              <a:grpSpLocks/>
            </p:cNvGrpSpPr>
            <p:nvPr/>
          </p:nvGrpSpPr>
          <p:grpSpPr bwMode="auto">
            <a:xfrm>
              <a:off x="-144" y="2160"/>
              <a:ext cx="672" cy="1152"/>
              <a:chOff x="4368" y="720"/>
              <a:chExt cx="672" cy="1152"/>
            </a:xfrm>
          </p:grpSpPr>
          <p:sp>
            <p:nvSpPr>
              <p:cNvPr id="643499" name="Rectangle 427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672" cy="11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500" name="Rectangle 428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my_rank</a:t>
                </a:r>
              </a:p>
              <a:p>
                <a:r>
                  <a:rPr lang="de-DE" sz="140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643501" name="Rectangle 429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snd_buf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643502" name="Rectangle 430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sum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643503" name="Group 431"/>
            <p:cNvGrpSpPr>
              <a:grpSpLocks/>
            </p:cNvGrpSpPr>
            <p:nvPr/>
          </p:nvGrpSpPr>
          <p:grpSpPr bwMode="auto">
            <a:xfrm>
              <a:off x="-1392" y="2160"/>
              <a:ext cx="672" cy="1152"/>
              <a:chOff x="4368" y="720"/>
              <a:chExt cx="672" cy="1152"/>
            </a:xfrm>
          </p:grpSpPr>
          <p:sp>
            <p:nvSpPr>
              <p:cNvPr id="643504" name="Rectangle 432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672" cy="11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505" name="Rectangle 433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my_rank</a:t>
                </a:r>
              </a:p>
              <a:p>
                <a:r>
                  <a:rPr lang="de-DE" sz="1400">
                    <a:solidFill>
                      <a:srgbClr val="FF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643506" name="Rectangle 434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snd_buf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643507" name="Rectangle 435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sum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643508" name="Group 436"/>
            <p:cNvGrpSpPr>
              <a:grpSpLocks/>
            </p:cNvGrpSpPr>
            <p:nvPr/>
          </p:nvGrpSpPr>
          <p:grpSpPr bwMode="auto">
            <a:xfrm>
              <a:off x="-768" y="912"/>
              <a:ext cx="672" cy="1152"/>
              <a:chOff x="4368" y="720"/>
              <a:chExt cx="672" cy="1152"/>
            </a:xfrm>
          </p:grpSpPr>
          <p:sp>
            <p:nvSpPr>
              <p:cNvPr id="643509" name="Rectangle 437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672" cy="11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510" name="Rectangle 438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my_rank</a:t>
                </a:r>
              </a:p>
              <a:p>
                <a:r>
                  <a:rPr lang="de-DE" sz="1400">
                    <a:solidFill>
                      <a:srgbClr val="FF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643511" name="Rectangle 439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snd_buf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643512" name="Rectangle 440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/>
              <a:lstStyle/>
              <a:p>
                <a:r>
                  <a:rPr lang="de-DE" sz="1600" b="0">
                    <a:solidFill>
                      <a:schemeClr val="tx1"/>
                    </a:solidFill>
                    <a:latin typeface="Arial" charset="0"/>
                  </a:rPr>
                  <a:t>sum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</p:grpSp>
      </p:grpSp>
      <p:grpSp>
        <p:nvGrpSpPr>
          <p:cNvPr id="643460" name="Group 388"/>
          <p:cNvGrpSpPr>
            <a:grpSpLocks/>
          </p:cNvGrpSpPr>
          <p:nvPr/>
        </p:nvGrpSpPr>
        <p:grpSpPr bwMode="auto">
          <a:xfrm>
            <a:off x="4495800" y="2819400"/>
            <a:ext cx="4648200" cy="2743200"/>
            <a:chOff x="2736" y="864"/>
            <a:chExt cx="2928" cy="1728"/>
          </a:xfrm>
        </p:grpSpPr>
        <p:grpSp>
          <p:nvGrpSpPr>
            <p:cNvPr id="643448" name="Group 376"/>
            <p:cNvGrpSpPr>
              <a:grpSpLocks/>
            </p:cNvGrpSpPr>
            <p:nvPr/>
          </p:nvGrpSpPr>
          <p:grpSpPr bwMode="auto">
            <a:xfrm>
              <a:off x="4176" y="864"/>
              <a:ext cx="1488" cy="1728"/>
              <a:chOff x="4272" y="864"/>
              <a:chExt cx="1488" cy="1728"/>
            </a:xfrm>
          </p:grpSpPr>
          <p:sp>
            <p:nvSpPr>
              <p:cNvPr id="643444" name="Arc 372"/>
              <p:cNvSpPr>
                <a:spLocks/>
              </p:cNvSpPr>
              <p:nvPr/>
            </p:nvSpPr>
            <p:spPr bwMode="auto">
              <a:xfrm>
                <a:off x="4896" y="960"/>
                <a:ext cx="231" cy="384"/>
              </a:xfrm>
              <a:custGeom>
                <a:avLst/>
                <a:gdLst>
                  <a:gd name="G0" fmla="+- 4405 0 0"/>
                  <a:gd name="G1" fmla="+- 21600 0 0"/>
                  <a:gd name="G2" fmla="+- 21600 0 0"/>
                  <a:gd name="T0" fmla="*/ 4405 w 26005"/>
                  <a:gd name="T1" fmla="*/ 0 h 43200"/>
                  <a:gd name="T2" fmla="*/ 0 w 26005"/>
                  <a:gd name="T3" fmla="*/ 42746 h 43200"/>
                  <a:gd name="T4" fmla="*/ 4405 w 2600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005" h="43200" fill="none" extrusionOk="0">
                    <a:moveTo>
                      <a:pt x="4404" y="0"/>
                    </a:moveTo>
                    <a:cubicBezTo>
                      <a:pt x="16334" y="0"/>
                      <a:pt x="26005" y="9670"/>
                      <a:pt x="26005" y="21600"/>
                    </a:cubicBezTo>
                    <a:cubicBezTo>
                      <a:pt x="26005" y="33529"/>
                      <a:pt x="16334" y="43200"/>
                      <a:pt x="4405" y="43200"/>
                    </a:cubicBezTo>
                    <a:cubicBezTo>
                      <a:pt x="2924" y="43200"/>
                      <a:pt x="1448" y="43047"/>
                      <a:pt x="-1" y="42746"/>
                    </a:cubicBezTo>
                  </a:path>
                  <a:path w="26005" h="43200" stroke="0" extrusionOk="0">
                    <a:moveTo>
                      <a:pt x="4404" y="0"/>
                    </a:moveTo>
                    <a:cubicBezTo>
                      <a:pt x="16334" y="0"/>
                      <a:pt x="26005" y="9670"/>
                      <a:pt x="26005" y="21600"/>
                    </a:cubicBezTo>
                    <a:cubicBezTo>
                      <a:pt x="26005" y="33529"/>
                      <a:pt x="16334" y="43200"/>
                      <a:pt x="4405" y="43200"/>
                    </a:cubicBezTo>
                    <a:cubicBezTo>
                      <a:pt x="2924" y="43200"/>
                      <a:pt x="1448" y="43047"/>
                      <a:pt x="-1" y="42746"/>
                    </a:cubicBezTo>
                    <a:lnTo>
                      <a:pt x="440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445" name="Text Box 373"/>
              <p:cNvSpPr txBox="1">
                <a:spLocks noChangeArrowheads="1"/>
              </p:cNvSpPr>
              <p:nvPr/>
            </p:nvSpPr>
            <p:spPr bwMode="auto">
              <a:xfrm>
                <a:off x="5088" y="864"/>
                <a:ext cx="30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 sz="1600">
                    <a:solidFill>
                      <a:srgbClr val="FF0000"/>
                    </a:solidFill>
                    <a:latin typeface="Arial" charset="0"/>
                  </a:rPr>
                  <a:t>Init</a:t>
                </a:r>
              </a:p>
            </p:txBody>
          </p:sp>
          <p:sp>
            <p:nvSpPr>
              <p:cNvPr id="643446" name="Arc 374"/>
              <p:cNvSpPr>
                <a:spLocks/>
              </p:cNvSpPr>
              <p:nvPr/>
            </p:nvSpPr>
            <p:spPr bwMode="auto">
              <a:xfrm>
                <a:off x="5529" y="2208"/>
                <a:ext cx="231" cy="384"/>
              </a:xfrm>
              <a:custGeom>
                <a:avLst/>
                <a:gdLst>
                  <a:gd name="G0" fmla="+- 4405 0 0"/>
                  <a:gd name="G1" fmla="+- 21600 0 0"/>
                  <a:gd name="G2" fmla="+- 21600 0 0"/>
                  <a:gd name="T0" fmla="*/ 4405 w 26005"/>
                  <a:gd name="T1" fmla="*/ 0 h 43200"/>
                  <a:gd name="T2" fmla="*/ 0 w 26005"/>
                  <a:gd name="T3" fmla="*/ 42746 h 43200"/>
                  <a:gd name="T4" fmla="*/ 4405 w 2600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005" h="43200" fill="none" extrusionOk="0">
                    <a:moveTo>
                      <a:pt x="4404" y="0"/>
                    </a:moveTo>
                    <a:cubicBezTo>
                      <a:pt x="16334" y="0"/>
                      <a:pt x="26005" y="9670"/>
                      <a:pt x="26005" y="21600"/>
                    </a:cubicBezTo>
                    <a:cubicBezTo>
                      <a:pt x="26005" y="33529"/>
                      <a:pt x="16334" y="43200"/>
                      <a:pt x="4405" y="43200"/>
                    </a:cubicBezTo>
                    <a:cubicBezTo>
                      <a:pt x="2924" y="43200"/>
                      <a:pt x="1448" y="43047"/>
                      <a:pt x="-1" y="42746"/>
                    </a:cubicBezTo>
                  </a:path>
                  <a:path w="26005" h="43200" stroke="0" extrusionOk="0">
                    <a:moveTo>
                      <a:pt x="4404" y="0"/>
                    </a:moveTo>
                    <a:cubicBezTo>
                      <a:pt x="16334" y="0"/>
                      <a:pt x="26005" y="9670"/>
                      <a:pt x="26005" y="21600"/>
                    </a:cubicBezTo>
                    <a:cubicBezTo>
                      <a:pt x="26005" y="33529"/>
                      <a:pt x="16334" y="43200"/>
                      <a:pt x="4405" y="43200"/>
                    </a:cubicBezTo>
                    <a:cubicBezTo>
                      <a:pt x="2924" y="43200"/>
                      <a:pt x="1448" y="43047"/>
                      <a:pt x="-1" y="42746"/>
                    </a:cubicBezTo>
                    <a:lnTo>
                      <a:pt x="440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43447" name="Arc 375"/>
              <p:cNvSpPr>
                <a:spLocks/>
              </p:cNvSpPr>
              <p:nvPr/>
            </p:nvSpPr>
            <p:spPr bwMode="auto">
              <a:xfrm>
                <a:off x="4272" y="2208"/>
                <a:ext cx="231" cy="384"/>
              </a:xfrm>
              <a:custGeom>
                <a:avLst/>
                <a:gdLst>
                  <a:gd name="G0" fmla="+- 4405 0 0"/>
                  <a:gd name="G1" fmla="+- 21600 0 0"/>
                  <a:gd name="G2" fmla="+- 21600 0 0"/>
                  <a:gd name="T0" fmla="*/ 4405 w 26005"/>
                  <a:gd name="T1" fmla="*/ 0 h 43200"/>
                  <a:gd name="T2" fmla="*/ 0 w 26005"/>
                  <a:gd name="T3" fmla="*/ 42746 h 43200"/>
                  <a:gd name="T4" fmla="*/ 4405 w 2600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005" h="43200" fill="none" extrusionOk="0">
                    <a:moveTo>
                      <a:pt x="4404" y="0"/>
                    </a:moveTo>
                    <a:cubicBezTo>
                      <a:pt x="16334" y="0"/>
                      <a:pt x="26005" y="9670"/>
                      <a:pt x="26005" y="21600"/>
                    </a:cubicBezTo>
                    <a:cubicBezTo>
                      <a:pt x="26005" y="33529"/>
                      <a:pt x="16334" y="43200"/>
                      <a:pt x="4405" y="43200"/>
                    </a:cubicBezTo>
                    <a:cubicBezTo>
                      <a:pt x="2924" y="43200"/>
                      <a:pt x="1448" y="43047"/>
                      <a:pt x="-1" y="42746"/>
                    </a:cubicBezTo>
                  </a:path>
                  <a:path w="26005" h="43200" stroke="0" extrusionOk="0">
                    <a:moveTo>
                      <a:pt x="4404" y="0"/>
                    </a:moveTo>
                    <a:cubicBezTo>
                      <a:pt x="16334" y="0"/>
                      <a:pt x="26005" y="9670"/>
                      <a:pt x="26005" y="21600"/>
                    </a:cubicBezTo>
                    <a:cubicBezTo>
                      <a:pt x="26005" y="33529"/>
                      <a:pt x="16334" y="43200"/>
                      <a:pt x="4405" y="43200"/>
                    </a:cubicBezTo>
                    <a:cubicBezTo>
                      <a:pt x="2924" y="43200"/>
                      <a:pt x="1448" y="43047"/>
                      <a:pt x="-1" y="42746"/>
                    </a:cubicBezTo>
                    <a:lnTo>
                      <a:pt x="440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643452" name="Arc 380"/>
            <p:cNvSpPr>
              <a:spLocks/>
            </p:cNvSpPr>
            <p:nvPr/>
          </p:nvSpPr>
          <p:spPr bwMode="auto">
            <a:xfrm>
              <a:off x="2736" y="1056"/>
              <a:ext cx="231" cy="336"/>
            </a:xfrm>
            <a:custGeom>
              <a:avLst/>
              <a:gdLst>
                <a:gd name="G0" fmla="+- 4405 0 0"/>
                <a:gd name="G1" fmla="+- 21600 0 0"/>
                <a:gd name="G2" fmla="+- 21600 0 0"/>
                <a:gd name="T0" fmla="*/ 4405 w 26005"/>
                <a:gd name="T1" fmla="*/ 0 h 43200"/>
                <a:gd name="T2" fmla="*/ 0 w 26005"/>
                <a:gd name="T3" fmla="*/ 42746 h 43200"/>
                <a:gd name="T4" fmla="*/ 4405 w 260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05" h="43200" fill="none" extrusionOk="0">
                  <a:moveTo>
                    <a:pt x="4404" y="0"/>
                  </a:moveTo>
                  <a:cubicBezTo>
                    <a:pt x="16334" y="0"/>
                    <a:pt x="26005" y="9670"/>
                    <a:pt x="26005" y="21600"/>
                  </a:cubicBezTo>
                  <a:cubicBezTo>
                    <a:pt x="26005" y="33529"/>
                    <a:pt x="16334" y="43200"/>
                    <a:pt x="4405" y="43200"/>
                  </a:cubicBezTo>
                  <a:cubicBezTo>
                    <a:pt x="2924" y="43200"/>
                    <a:pt x="1448" y="43047"/>
                    <a:pt x="-1" y="42746"/>
                  </a:cubicBezTo>
                </a:path>
                <a:path w="26005" h="43200" stroke="0" extrusionOk="0">
                  <a:moveTo>
                    <a:pt x="4404" y="0"/>
                  </a:moveTo>
                  <a:cubicBezTo>
                    <a:pt x="16334" y="0"/>
                    <a:pt x="26005" y="9670"/>
                    <a:pt x="26005" y="21600"/>
                  </a:cubicBezTo>
                  <a:cubicBezTo>
                    <a:pt x="26005" y="33529"/>
                    <a:pt x="16334" y="43200"/>
                    <a:pt x="4405" y="43200"/>
                  </a:cubicBezTo>
                  <a:cubicBezTo>
                    <a:pt x="2924" y="43200"/>
                    <a:pt x="1448" y="43047"/>
                    <a:pt x="-1" y="42746"/>
                  </a:cubicBezTo>
                  <a:lnTo>
                    <a:pt x="4405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43493" name="Group 421"/>
          <p:cNvGrpSpPr>
            <a:grpSpLocks/>
          </p:cNvGrpSpPr>
          <p:nvPr/>
        </p:nvGrpSpPr>
        <p:grpSpPr bwMode="auto">
          <a:xfrm>
            <a:off x="4267200" y="3644900"/>
            <a:ext cx="4260850" cy="2501900"/>
            <a:chOff x="2592" y="1384"/>
            <a:chExt cx="2684" cy="1576"/>
          </a:xfrm>
        </p:grpSpPr>
        <p:sp>
          <p:nvSpPr>
            <p:cNvPr id="643488" name="Freeform 416"/>
            <p:cNvSpPr>
              <a:spLocks/>
            </p:cNvSpPr>
            <p:nvPr/>
          </p:nvSpPr>
          <p:spPr bwMode="auto">
            <a:xfrm>
              <a:off x="4080" y="1384"/>
              <a:ext cx="336" cy="200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192" y="16"/>
                </a:cxn>
                <a:cxn ang="0">
                  <a:pos x="288" y="56"/>
                </a:cxn>
                <a:cxn ang="0">
                  <a:pos x="336" y="200"/>
                </a:cxn>
              </a:cxnLst>
              <a:rect l="0" t="0" r="r" b="b"/>
              <a:pathLst>
                <a:path w="336" h="200">
                  <a:moveTo>
                    <a:pt x="0" y="152"/>
                  </a:moveTo>
                  <a:cubicBezTo>
                    <a:pt x="32" y="129"/>
                    <a:pt x="144" y="32"/>
                    <a:pt x="192" y="16"/>
                  </a:cubicBezTo>
                  <a:cubicBezTo>
                    <a:pt x="240" y="0"/>
                    <a:pt x="264" y="25"/>
                    <a:pt x="288" y="56"/>
                  </a:cubicBezTo>
                  <a:cubicBezTo>
                    <a:pt x="312" y="87"/>
                    <a:pt x="320" y="144"/>
                    <a:pt x="336" y="20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43489" name="Freeform 417"/>
            <p:cNvSpPr>
              <a:spLocks/>
            </p:cNvSpPr>
            <p:nvPr/>
          </p:nvSpPr>
          <p:spPr bwMode="auto">
            <a:xfrm>
              <a:off x="4032" y="2647"/>
              <a:ext cx="344" cy="193"/>
            </a:xfrm>
            <a:custGeom>
              <a:avLst/>
              <a:gdLst/>
              <a:ahLst/>
              <a:cxnLst>
                <a:cxn ang="0">
                  <a:pos x="344" y="105"/>
                </a:cxn>
                <a:cxn ang="0">
                  <a:pos x="144" y="9"/>
                </a:cxn>
                <a:cxn ang="0">
                  <a:pos x="48" y="49"/>
                </a:cxn>
                <a:cxn ang="0">
                  <a:pos x="0" y="193"/>
                </a:cxn>
              </a:cxnLst>
              <a:rect l="0" t="0" r="r" b="b"/>
              <a:pathLst>
                <a:path w="344" h="193">
                  <a:moveTo>
                    <a:pt x="344" y="105"/>
                  </a:moveTo>
                  <a:cubicBezTo>
                    <a:pt x="311" y="88"/>
                    <a:pt x="193" y="18"/>
                    <a:pt x="144" y="9"/>
                  </a:cubicBezTo>
                  <a:cubicBezTo>
                    <a:pt x="95" y="0"/>
                    <a:pt x="72" y="18"/>
                    <a:pt x="48" y="49"/>
                  </a:cubicBezTo>
                  <a:cubicBezTo>
                    <a:pt x="24" y="80"/>
                    <a:pt x="16" y="137"/>
                    <a:pt x="0" y="193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43490" name="Freeform 418"/>
            <p:cNvSpPr>
              <a:spLocks/>
            </p:cNvSpPr>
            <p:nvPr/>
          </p:nvSpPr>
          <p:spPr bwMode="auto">
            <a:xfrm>
              <a:off x="4968" y="1928"/>
              <a:ext cx="308" cy="1032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04" y="264"/>
                </a:cxn>
                <a:cxn ang="0">
                  <a:pos x="264" y="472"/>
                </a:cxn>
                <a:cxn ang="0">
                  <a:pos x="152" y="696"/>
                </a:cxn>
                <a:cxn ang="0">
                  <a:pos x="40" y="792"/>
                </a:cxn>
                <a:cxn ang="0">
                  <a:pos x="8" y="904"/>
                </a:cxn>
                <a:cxn ang="0">
                  <a:pos x="88" y="1032"/>
                </a:cxn>
              </a:cxnLst>
              <a:rect l="0" t="0" r="r" b="b"/>
              <a:pathLst>
                <a:path w="308" h="1032">
                  <a:moveTo>
                    <a:pt x="288" y="0"/>
                  </a:moveTo>
                  <a:cubicBezTo>
                    <a:pt x="291" y="44"/>
                    <a:pt x="308" y="185"/>
                    <a:pt x="304" y="264"/>
                  </a:cubicBezTo>
                  <a:cubicBezTo>
                    <a:pt x="300" y="343"/>
                    <a:pt x="289" y="400"/>
                    <a:pt x="264" y="472"/>
                  </a:cubicBezTo>
                  <a:cubicBezTo>
                    <a:pt x="239" y="544"/>
                    <a:pt x="189" y="643"/>
                    <a:pt x="152" y="696"/>
                  </a:cubicBezTo>
                  <a:cubicBezTo>
                    <a:pt x="115" y="749"/>
                    <a:pt x="64" y="757"/>
                    <a:pt x="40" y="792"/>
                  </a:cubicBezTo>
                  <a:cubicBezTo>
                    <a:pt x="16" y="827"/>
                    <a:pt x="0" y="864"/>
                    <a:pt x="8" y="904"/>
                  </a:cubicBezTo>
                  <a:cubicBezTo>
                    <a:pt x="16" y="944"/>
                    <a:pt x="71" y="1005"/>
                    <a:pt x="88" y="103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43491" name="Freeform 419"/>
            <p:cNvSpPr>
              <a:spLocks/>
            </p:cNvSpPr>
            <p:nvPr/>
          </p:nvSpPr>
          <p:spPr bwMode="auto">
            <a:xfrm>
              <a:off x="2592" y="1968"/>
              <a:ext cx="336" cy="200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192" y="16"/>
                </a:cxn>
                <a:cxn ang="0">
                  <a:pos x="288" y="56"/>
                </a:cxn>
                <a:cxn ang="0">
                  <a:pos x="336" y="200"/>
                </a:cxn>
              </a:cxnLst>
              <a:rect l="0" t="0" r="r" b="b"/>
              <a:pathLst>
                <a:path w="336" h="200">
                  <a:moveTo>
                    <a:pt x="0" y="152"/>
                  </a:moveTo>
                  <a:cubicBezTo>
                    <a:pt x="32" y="129"/>
                    <a:pt x="144" y="32"/>
                    <a:pt x="192" y="16"/>
                  </a:cubicBezTo>
                  <a:cubicBezTo>
                    <a:pt x="240" y="0"/>
                    <a:pt x="264" y="25"/>
                    <a:pt x="288" y="56"/>
                  </a:cubicBezTo>
                  <a:cubicBezTo>
                    <a:pt x="312" y="87"/>
                    <a:pt x="320" y="144"/>
                    <a:pt x="336" y="20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43520" name="Rectangle 448"/>
          <p:cNvSpPr>
            <a:spLocks noChangeArrowheads="1"/>
          </p:cNvSpPr>
          <p:nvPr/>
        </p:nvSpPr>
        <p:spPr bwMode="auto">
          <a:xfrm>
            <a:off x="7162800" y="70866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43521" name="Rectangle 449"/>
          <p:cNvSpPr>
            <a:spLocks noChangeArrowheads="1"/>
          </p:cNvSpPr>
          <p:nvPr/>
        </p:nvSpPr>
        <p:spPr bwMode="auto">
          <a:xfrm>
            <a:off x="7162800" y="70866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5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3956-0E9B-401C-A4D8-D9E4C5C09984}" type="slidenum">
              <a:rPr lang="en-US"/>
              <a:pPr/>
              <a:t>72</a:t>
            </a:fld>
            <a:endParaRPr lang="en-US"/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886200" y="25146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snd_buf</a:t>
            </a: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3886200" y="31242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rcv_buf</a:t>
            </a: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3886200" y="19050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my_rank</a:t>
            </a: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3886200" y="37338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sum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4876800" y="4191000"/>
            <a:ext cx="2286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7138" name="Rectangle 18"/>
          <p:cNvSpPr>
            <a:spLocks noChangeArrowheads="1"/>
          </p:cNvSpPr>
          <p:nvPr/>
        </p:nvSpPr>
        <p:spPr bwMode="auto">
          <a:xfrm>
            <a:off x="5562600" y="48768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snd_buf</a:t>
            </a:r>
          </a:p>
        </p:txBody>
      </p:sp>
      <p:sp>
        <p:nvSpPr>
          <p:cNvPr id="517139" name="Rectangle 19"/>
          <p:cNvSpPr>
            <a:spLocks noChangeArrowheads="1"/>
          </p:cNvSpPr>
          <p:nvPr/>
        </p:nvSpPr>
        <p:spPr bwMode="auto">
          <a:xfrm>
            <a:off x="5562600" y="54864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rcv_buf</a:t>
            </a:r>
          </a:p>
        </p:txBody>
      </p:sp>
      <p:sp>
        <p:nvSpPr>
          <p:cNvPr id="517140" name="Rectangle 20"/>
          <p:cNvSpPr>
            <a:spLocks noChangeArrowheads="1"/>
          </p:cNvSpPr>
          <p:nvPr/>
        </p:nvSpPr>
        <p:spPr bwMode="auto">
          <a:xfrm>
            <a:off x="5562600" y="42672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my_rank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562600" y="60960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sum</a:t>
            </a:r>
          </a:p>
        </p:txBody>
      </p:sp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1524000" y="4191000"/>
            <a:ext cx="2286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209800" y="48768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snd_buf</a:t>
            </a:r>
          </a:p>
        </p:txBody>
      </p:sp>
      <p:sp>
        <p:nvSpPr>
          <p:cNvPr id="517150" name="Rectangle 30"/>
          <p:cNvSpPr>
            <a:spLocks noChangeArrowheads="1"/>
          </p:cNvSpPr>
          <p:nvPr/>
        </p:nvSpPr>
        <p:spPr bwMode="auto">
          <a:xfrm>
            <a:off x="2209800" y="54864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rcv_buf</a:t>
            </a:r>
          </a:p>
        </p:txBody>
      </p:sp>
      <p:sp>
        <p:nvSpPr>
          <p:cNvPr id="517151" name="Rectangle 31"/>
          <p:cNvSpPr>
            <a:spLocks noChangeArrowheads="1"/>
          </p:cNvSpPr>
          <p:nvPr/>
        </p:nvSpPr>
        <p:spPr bwMode="auto">
          <a:xfrm>
            <a:off x="2209800" y="42672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my_rank</a:t>
            </a:r>
          </a:p>
        </p:txBody>
      </p:sp>
      <p:sp>
        <p:nvSpPr>
          <p:cNvPr id="517152" name="Rectangle 32"/>
          <p:cNvSpPr>
            <a:spLocks noChangeArrowheads="1"/>
          </p:cNvSpPr>
          <p:nvPr/>
        </p:nvSpPr>
        <p:spPr bwMode="auto">
          <a:xfrm>
            <a:off x="2209800" y="6096000"/>
            <a:ext cx="99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b="0">
                <a:solidFill>
                  <a:schemeClr val="tx1"/>
                </a:solidFill>
                <a:latin typeface="Arial" charset="0"/>
              </a:rPr>
              <a:t>sum</a:t>
            </a:r>
          </a:p>
        </p:txBody>
      </p:sp>
      <p:grpSp>
        <p:nvGrpSpPr>
          <p:cNvPr id="517177" name="Group 57"/>
          <p:cNvGrpSpPr>
            <a:grpSpLocks/>
          </p:cNvGrpSpPr>
          <p:nvPr/>
        </p:nvGrpSpPr>
        <p:grpSpPr bwMode="auto">
          <a:xfrm>
            <a:off x="2133600" y="1981200"/>
            <a:ext cx="3962400" cy="2895600"/>
            <a:chOff x="1344" y="1248"/>
            <a:chExt cx="2496" cy="1824"/>
          </a:xfrm>
        </p:grpSpPr>
        <p:sp>
          <p:nvSpPr>
            <p:cNvPr id="517133" name="Oval 13"/>
            <p:cNvSpPr>
              <a:spLocks noChangeArrowheads="1"/>
            </p:cNvSpPr>
            <p:nvPr/>
          </p:nvSpPr>
          <p:spPr bwMode="auto">
            <a:xfrm>
              <a:off x="2592" y="1368"/>
              <a:ext cx="192" cy="19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7134" name="Line 14"/>
            <p:cNvSpPr>
              <a:spLocks noChangeShapeType="1"/>
            </p:cNvSpPr>
            <p:nvPr/>
          </p:nvSpPr>
          <p:spPr bwMode="auto">
            <a:xfrm>
              <a:off x="2544" y="1344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44" name="Oval 24"/>
            <p:cNvSpPr>
              <a:spLocks noChangeArrowheads="1"/>
            </p:cNvSpPr>
            <p:nvPr/>
          </p:nvSpPr>
          <p:spPr bwMode="auto">
            <a:xfrm>
              <a:off x="3648" y="2856"/>
              <a:ext cx="192" cy="19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7145" name="Line 25"/>
            <p:cNvSpPr>
              <a:spLocks noChangeShapeType="1"/>
            </p:cNvSpPr>
            <p:nvPr/>
          </p:nvSpPr>
          <p:spPr bwMode="auto">
            <a:xfrm>
              <a:off x="3600" y="283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55" name="Oval 35"/>
            <p:cNvSpPr>
              <a:spLocks noChangeArrowheads="1"/>
            </p:cNvSpPr>
            <p:nvPr/>
          </p:nvSpPr>
          <p:spPr bwMode="auto">
            <a:xfrm>
              <a:off x="1536" y="2856"/>
              <a:ext cx="192" cy="19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7156" name="Line 36"/>
            <p:cNvSpPr>
              <a:spLocks noChangeShapeType="1"/>
            </p:cNvSpPr>
            <p:nvPr/>
          </p:nvSpPr>
          <p:spPr bwMode="auto">
            <a:xfrm>
              <a:off x="1488" y="283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59" name="Oval 39"/>
            <p:cNvSpPr>
              <a:spLocks noChangeArrowheads="1"/>
            </p:cNvSpPr>
            <p:nvPr/>
          </p:nvSpPr>
          <p:spPr bwMode="auto">
            <a:xfrm>
              <a:off x="1344" y="1248"/>
              <a:ext cx="192" cy="19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3200400" y="1828800"/>
            <a:ext cx="2286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17181" name="Group 61"/>
          <p:cNvGrpSpPr>
            <a:grpSpLocks/>
          </p:cNvGrpSpPr>
          <p:nvPr/>
        </p:nvGrpSpPr>
        <p:grpSpPr bwMode="auto">
          <a:xfrm>
            <a:off x="990600" y="2286000"/>
            <a:ext cx="6553200" cy="3505200"/>
            <a:chOff x="624" y="1440"/>
            <a:chExt cx="4128" cy="2208"/>
          </a:xfrm>
        </p:grpSpPr>
        <p:sp>
          <p:nvSpPr>
            <p:cNvPr id="517160" name="Oval 40"/>
            <p:cNvSpPr>
              <a:spLocks noChangeArrowheads="1"/>
            </p:cNvSpPr>
            <p:nvPr/>
          </p:nvSpPr>
          <p:spPr bwMode="auto">
            <a:xfrm>
              <a:off x="624" y="1584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17161" name="Oval 41"/>
            <p:cNvSpPr>
              <a:spLocks noChangeArrowheads="1"/>
            </p:cNvSpPr>
            <p:nvPr/>
          </p:nvSpPr>
          <p:spPr bwMode="auto">
            <a:xfrm>
              <a:off x="864" y="1584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7123" name="Arc 3"/>
            <p:cNvSpPr>
              <a:spLocks/>
            </p:cNvSpPr>
            <p:nvPr/>
          </p:nvSpPr>
          <p:spPr bwMode="auto">
            <a:xfrm>
              <a:off x="3072" y="1680"/>
              <a:ext cx="1680" cy="18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8262"/>
                <a:gd name="T2" fmla="*/ 13746 w 21600"/>
                <a:gd name="T3" fmla="*/ 38262 h 38262"/>
                <a:gd name="T4" fmla="*/ 0 w 21600"/>
                <a:gd name="T5" fmla="*/ 21600 h 38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047"/>
                    <a:pt x="18719" y="34158"/>
                    <a:pt x="13745" y="38261"/>
                  </a:cubicBezTo>
                </a:path>
                <a:path w="21600" h="382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047"/>
                    <a:pt x="18719" y="34158"/>
                    <a:pt x="13745" y="382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24" name="Arc 4"/>
            <p:cNvSpPr>
              <a:spLocks/>
            </p:cNvSpPr>
            <p:nvPr/>
          </p:nvSpPr>
          <p:spPr bwMode="auto">
            <a:xfrm>
              <a:off x="2016" y="2352"/>
              <a:ext cx="1488" cy="1200"/>
            </a:xfrm>
            <a:custGeom>
              <a:avLst/>
              <a:gdLst>
                <a:gd name="G0" fmla="+- 5331 0 0"/>
                <a:gd name="G1" fmla="+- 0 0 0"/>
                <a:gd name="G2" fmla="+- 21600 0 0"/>
                <a:gd name="T0" fmla="*/ 21567 w 21567"/>
                <a:gd name="T1" fmla="*/ 14247 h 21600"/>
                <a:gd name="T2" fmla="*/ 0 w 21567"/>
                <a:gd name="T3" fmla="*/ 20932 h 21600"/>
                <a:gd name="T4" fmla="*/ 5331 w 215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67" h="21600" fill="none" extrusionOk="0">
                  <a:moveTo>
                    <a:pt x="21566" y="14246"/>
                  </a:moveTo>
                  <a:cubicBezTo>
                    <a:pt x="17465" y="18920"/>
                    <a:pt x="11548" y="21599"/>
                    <a:pt x="5331" y="21600"/>
                  </a:cubicBezTo>
                  <a:cubicBezTo>
                    <a:pt x="3533" y="21600"/>
                    <a:pt x="1742" y="21375"/>
                    <a:pt x="0" y="20931"/>
                  </a:cubicBezTo>
                </a:path>
                <a:path w="21567" h="21600" stroke="0" extrusionOk="0">
                  <a:moveTo>
                    <a:pt x="21566" y="14246"/>
                  </a:moveTo>
                  <a:cubicBezTo>
                    <a:pt x="17465" y="18920"/>
                    <a:pt x="11548" y="21599"/>
                    <a:pt x="5331" y="21600"/>
                  </a:cubicBezTo>
                  <a:cubicBezTo>
                    <a:pt x="3533" y="21600"/>
                    <a:pt x="1742" y="21375"/>
                    <a:pt x="0" y="20931"/>
                  </a:cubicBezTo>
                  <a:lnTo>
                    <a:pt x="5331" y="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25" name="Arc 5"/>
            <p:cNvSpPr>
              <a:spLocks/>
            </p:cNvSpPr>
            <p:nvPr/>
          </p:nvSpPr>
          <p:spPr bwMode="auto">
            <a:xfrm>
              <a:off x="1059" y="2016"/>
              <a:ext cx="1869" cy="1104"/>
            </a:xfrm>
            <a:custGeom>
              <a:avLst/>
              <a:gdLst>
                <a:gd name="G0" fmla="+- 21600 0 0"/>
                <a:gd name="G1" fmla="+- 20808 0 0"/>
                <a:gd name="G2" fmla="+- 21600 0 0"/>
                <a:gd name="T0" fmla="*/ 3613 w 21600"/>
                <a:gd name="T1" fmla="*/ 32768 h 32768"/>
                <a:gd name="T2" fmla="*/ 15805 w 21600"/>
                <a:gd name="T3" fmla="*/ 0 h 32768"/>
                <a:gd name="T4" fmla="*/ 21600 w 21600"/>
                <a:gd name="T5" fmla="*/ 20808 h 32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768" fill="none" extrusionOk="0">
                  <a:moveTo>
                    <a:pt x="3613" y="32767"/>
                  </a:moveTo>
                  <a:cubicBezTo>
                    <a:pt x="1257" y="29224"/>
                    <a:pt x="0" y="25063"/>
                    <a:pt x="0" y="20808"/>
                  </a:cubicBezTo>
                  <a:cubicBezTo>
                    <a:pt x="-1" y="11110"/>
                    <a:pt x="6462" y="2601"/>
                    <a:pt x="15804" y="-1"/>
                  </a:cubicBezTo>
                </a:path>
                <a:path w="21600" h="32768" stroke="0" extrusionOk="0">
                  <a:moveTo>
                    <a:pt x="3613" y="32767"/>
                  </a:moveTo>
                  <a:cubicBezTo>
                    <a:pt x="1257" y="29224"/>
                    <a:pt x="0" y="25063"/>
                    <a:pt x="0" y="20808"/>
                  </a:cubicBezTo>
                  <a:cubicBezTo>
                    <a:pt x="-1" y="11110"/>
                    <a:pt x="6462" y="2601"/>
                    <a:pt x="15804" y="-1"/>
                  </a:cubicBezTo>
                  <a:lnTo>
                    <a:pt x="21600" y="20808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31" name="Oval 11"/>
            <p:cNvSpPr>
              <a:spLocks noChangeArrowheads="1"/>
            </p:cNvSpPr>
            <p:nvPr/>
          </p:nvSpPr>
          <p:spPr bwMode="auto">
            <a:xfrm>
              <a:off x="3120" y="1440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17132" name="Oval 12"/>
            <p:cNvSpPr>
              <a:spLocks noChangeArrowheads="1"/>
            </p:cNvSpPr>
            <p:nvPr/>
          </p:nvSpPr>
          <p:spPr bwMode="auto">
            <a:xfrm>
              <a:off x="2208" y="1776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7142" name="Oval 22"/>
            <p:cNvSpPr>
              <a:spLocks noChangeArrowheads="1"/>
            </p:cNvSpPr>
            <p:nvPr/>
          </p:nvSpPr>
          <p:spPr bwMode="auto">
            <a:xfrm>
              <a:off x="3216" y="3024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17143" name="Oval 23"/>
            <p:cNvSpPr>
              <a:spLocks noChangeArrowheads="1"/>
            </p:cNvSpPr>
            <p:nvPr/>
          </p:nvSpPr>
          <p:spPr bwMode="auto">
            <a:xfrm>
              <a:off x="4272" y="3456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7153" name="Oval 33"/>
            <p:cNvSpPr>
              <a:spLocks noChangeArrowheads="1"/>
            </p:cNvSpPr>
            <p:nvPr/>
          </p:nvSpPr>
          <p:spPr bwMode="auto">
            <a:xfrm>
              <a:off x="1056" y="3024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17154" name="Oval 34"/>
            <p:cNvSpPr>
              <a:spLocks noChangeArrowheads="1"/>
            </p:cNvSpPr>
            <p:nvPr/>
          </p:nvSpPr>
          <p:spPr bwMode="auto">
            <a:xfrm>
              <a:off x="2160" y="3312"/>
              <a:ext cx="192" cy="192"/>
            </a:xfrm>
            <a:prstGeom prst="ellips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517184" name="Group 64"/>
          <p:cNvGrpSpPr>
            <a:grpSpLocks/>
          </p:cNvGrpSpPr>
          <p:nvPr/>
        </p:nvGrpSpPr>
        <p:grpSpPr bwMode="auto">
          <a:xfrm>
            <a:off x="1752600" y="2514600"/>
            <a:ext cx="4572000" cy="2971800"/>
            <a:chOff x="1104" y="1584"/>
            <a:chExt cx="2880" cy="1872"/>
          </a:xfrm>
        </p:grpSpPr>
        <p:sp>
          <p:nvSpPr>
            <p:cNvPr id="517135" name="Oval 15"/>
            <p:cNvSpPr>
              <a:spLocks noChangeArrowheads="1"/>
            </p:cNvSpPr>
            <p:nvPr/>
          </p:nvSpPr>
          <p:spPr bwMode="auto">
            <a:xfrm>
              <a:off x="2736" y="1752"/>
              <a:ext cx="192" cy="192"/>
            </a:xfrm>
            <a:prstGeom prst="ellipse">
              <a:avLst/>
            </a:prstGeom>
            <a:noFill/>
            <a:ln w="127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17136" name="Line 16"/>
            <p:cNvSpPr>
              <a:spLocks noChangeShapeType="1"/>
            </p:cNvSpPr>
            <p:nvPr/>
          </p:nvSpPr>
          <p:spPr bwMode="auto">
            <a:xfrm>
              <a:off x="2688" y="1728"/>
              <a:ext cx="0" cy="240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46" name="Oval 26"/>
            <p:cNvSpPr>
              <a:spLocks noChangeArrowheads="1"/>
            </p:cNvSpPr>
            <p:nvPr/>
          </p:nvSpPr>
          <p:spPr bwMode="auto">
            <a:xfrm>
              <a:off x="3792" y="3240"/>
              <a:ext cx="192" cy="192"/>
            </a:xfrm>
            <a:prstGeom prst="ellipse">
              <a:avLst/>
            </a:prstGeom>
            <a:noFill/>
            <a:ln w="127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17147" name="Line 27"/>
            <p:cNvSpPr>
              <a:spLocks noChangeShapeType="1"/>
            </p:cNvSpPr>
            <p:nvPr/>
          </p:nvSpPr>
          <p:spPr bwMode="auto">
            <a:xfrm>
              <a:off x="3744" y="3216"/>
              <a:ext cx="0" cy="240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57" name="Oval 37"/>
            <p:cNvSpPr>
              <a:spLocks noChangeArrowheads="1"/>
            </p:cNvSpPr>
            <p:nvPr/>
          </p:nvSpPr>
          <p:spPr bwMode="auto">
            <a:xfrm>
              <a:off x="1680" y="3240"/>
              <a:ext cx="192" cy="192"/>
            </a:xfrm>
            <a:prstGeom prst="ellipse">
              <a:avLst/>
            </a:prstGeom>
            <a:noFill/>
            <a:ln w="127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17158" name="Line 38"/>
            <p:cNvSpPr>
              <a:spLocks noChangeShapeType="1"/>
            </p:cNvSpPr>
            <p:nvPr/>
          </p:nvSpPr>
          <p:spPr bwMode="auto">
            <a:xfrm>
              <a:off x="1632" y="3216"/>
              <a:ext cx="0" cy="240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62" name="Oval 42"/>
            <p:cNvSpPr>
              <a:spLocks noChangeArrowheads="1"/>
            </p:cNvSpPr>
            <p:nvPr/>
          </p:nvSpPr>
          <p:spPr bwMode="auto">
            <a:xfrm>
              <a:off x="1104" y="1584"/>
              <a:ext cx="192" cy="192"/>
            </a:xfrm>
            <a:prstGeom prst="ellipse">
              <a:avLst/>
            </a:prstGeom>
            <a:noFill/>
            <a:ln w="127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517163" name="Group 43"/>
          <p:cNvGrpSpPr>
            <a:grpSpLocks/>
          </p:cNvGrpSpPr>
          <p:nvPr/>
        </p:nvGrpSpPr>
        <p:grpSpPr bwMode="auto">
          <a:xfrm>
            <a:off x="2133600" y="2514600"/>
            <a:ext cx="4419600" cy="3581400"/>
            <a:chOff x="1632" y="1200"/>
            <a:chExt cx="2784" cy="2256"/>
          </a:xfrm>
        </p:grpSpPr>
        <p:sp>
          <p:nvSpPr>
            <p:cNvPr id="517164" name="Oval 44"/>
            <p:cNvSpPr>
              <a:spLocks noChangeArrowheads="1"/>
            </p:cNvSpPr>
            <p:nvPr/>
          </p:nvSpPr>
          <p:spPr bwMode="auto">
            <a:xfrm>
              <a:off x="3168" y="1752"/>
              <a:ext cx="192" cy="192"/>
            </a:xfrm>
            <a:prstGeom prst="ellips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7165" name="Line 45"/>
            <p:cNvSpPr>
              <a:spLocks noChangeShapeType="1"/>
            </p:cNvSpPr>
            <p:nvPr/>
          </p:nvSpPr>
          <p:spPr bwMode="auto">
            <a:xfrm>
              <a:off x="3120" y="1728"/>
              <a:ext cx="0" cy="24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66" name="Oval 46"/>
            <p:cNvSpPr>
              <a:spLocks noChangeArrowheads="1"/>
            </p:cNvSpPr>
            <p:nvPr/>
          </p:nvSpPr>
          <p:spPr bwMode="auto">
            <a:xfrm>
              <a:off x="4224" y="3240"/>
              <a:ext cx="192" cy="192"/>
            </a:xfrm>
            <a:prstGeom prst="ellips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7167" name="Line 47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68" name="Oval 48"/>
            <p:cNvSpPr>
              <a:spLocks noChangeArrowheads="1"/>
            </p:cNvSpPr>
            <p:nvPr/>
          </p:nvSpPr>
          <p:spPr bwMode="auto">
            <a:xfrm>
              <a:off x="2112" y="3240"/>
              <a:ext cx="192" cy="192"/>
            </a:xfrm>
            <a:prstGeom prst="ellips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7169" name="Line 49"/>
            <p:cNvSpPr>
              <a:spLocks noChangeShapeType="1"/>
            </p:cNvSpPr>
            <p:nvPr/>
          </p:nvSpPr>
          <p:spPr bwMode="auto">
            <a:xfrm>
              <a:off x="2064" y="3216"/>
              <a:ext cx="0" cy="24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17170" name="Oval 50"/>
            <p:cNvSpPr>
              <a:spLocks noChangeArrowheads="1"/>
            </p:cNvSpPr>
            <p:nvPr/>
          </p:nvSpPr>
          <p:spPr bwMode="auto">
            <a:xfrm>
              <a:off x="1632" y="1200"/>
              <a:ext cx="192" cy="192"/>
            </a:xfrm>
            <a:prstGeom prst="ellips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517171" name="Text Box 51"/>
          <p:cNvSpPr txBox="1">
            <a:spLocks noChangeArrowheads="1"/>
          </p:cNvSpPr>
          <p:nvPr/>
        </p:nvSpPr>
        <p:spPr bwMode="auto">
          <a:xfrm>
            <a:off x="838200" y="1951038"/>
            <a:ext cx="147955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  <a:latin typeface="Arial" charset="0"/>
              </a:rPr>
              <a:t>Initialization:</a:t>
            </a:r>
          </a:p>
          <a:p>
            <a:pPr algn="l"/>
            <a:r>
              <a:rPr lang="en-US" sz="1600" b="0">
                <a:solidFill>
                  <a:schemeClr val="tx1"/>
                </a:solidFill>
                <a:latin typeface="Arial" charset="0"/>
              </a:rPr>
              <a:t>Each iteration:</a:t>
            </a:r>
          </a:p>
        </p:txBody>
      </p:sp>
      <p:sp>
        <p:nvSpPr>
          <p:cNvPr id="517172" name="Text Box 52"/>
          <p:cNvSpPr txBox="1">
            <a:spLocks noChangeArrowheads="1"/>
          </p:cNvSpPr>
          <p:nvPr/>
        </p:nvSpPr>
        <p:spPr bwMode="auto">
          <a:xfrm>
            <a:off x="5638800" y="1752600"/>
            <a:ext cx="2901950" cy="1187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Fortran:</a:t>
            </a:r>
          </a:p>
          <a:p>
            <a:pPr algn="l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  dest	= mod(my_rank+1,size)</a:t>
            </a:r>
          </a:p>
          <a:p>
            <a:pPr algn="l" eaLnBrk="0" hangingPunct="0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  source	= mod(my_rank–1+size,size)</a:t>
            </a:r>
          </a:p>
          <a:p>
            <a:pPr algn="l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C:</a:t>
            </a:r>
          </a:p>
          <a:p>
            <a:pPr algn="l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  dest	= (my_rank+1) % size;</a:t>
            </a:r>
          </a:p>
          <a:p>
            <a:pPr algn="l" eaLnBrk="0" hangingPunct="0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  source	= (my_rank–1+size) % size;</a:t>
            </a:r>
          </a:p>
        </p:txBody>
      </p:sp>
      <p:sp>
        <p:nvSpPr>
          <p:cNvPr id="517173" name="Text Box 53"/>
          <p:cNvSpPr txBox="1">
            <a:spLocks noChangeArrowheads="1"/>
          </p:cNvSpPr>
          <p:nvPr/>
        </p:nvSpPr>
        <p:spPr bwMode="auto">
          <a:xfrm>
            <a:off x="7391400" y="2971800"/>
            <a:ext cx="1001713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rgbClr val="FF0000"/>
                </a:solidFill>
                <a:latin typeface="Arial" charset="0"/>
              </a:rPr>
              <a:t>Single</a:t>
            </a:r>
          </a:p>
          <a:p>
            <a:pPr algn="l" eaLnBrk="0" hangingPunct="0">
              <a:tabLst>
                <a:tab pos="666750" algn="l"/>
                <a:tab pos="1809750" algn="l"/>
              </a:tabLst>
            </a:pPr>
            <a:r>
              <a:rPr lang="en-US" sz="1200">
                <a:solidFill>
                  <a:srgbClr val="FF0000"/>
                </a:solidFill>
                <a:latin typeface="Arial" charset="0"/>
              </a:rPr>
              <a:t>Program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4803-F5AD-4ED5-B166-A62DC743030E}" type="slidenum">
              <a:rPr lang="en-US"/>
              <a:pPr/>
              <a:t>73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Advanced Exercises  —  Irecv instead of Issend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07313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Substitute the </a:t>
            </a:r>
            <a:r>
              <a:rPr lang="en-US" sz="2800" u="sng"/>
              <a:t>Issend</a:t>
            </a:r>
            <a:r>
              <a:rPr lang="en-US" sz="2800" u="sng">
                <a:cs typeface="Arial" charset="0"/>
              </a:rPr>
              <a:t>–</a:t>
            </a:r>
            <a:r>
              <a:rPr lang="en-US" sz="2800" u="sng"/>
              <a:t>Recv</a:t>
            </a:r>
            <a:r>
              <a:rPr lang="en-US" sz="2800" u="sng">
                <a:cs typeface="Arial" charset="0"/>
              </a:rPr>
              <a:t>–</a:t>
            </a:r>
            <a:r>
              <a:rPr lang="en-US" sz="2800" u="sng"/>
              <a:t>Wait</a:t>
            </a:r>
            <a:r>
              <a:rPr lang="en-US" sz="2800"/>
              <a:t> method by the </a:t>
            </a:r>
            <a:r>
              <a:rPr lang="en-US" sz="2800" u="sng"/>
              <a:t>Irecv</a:t>
            </a:r>
            <a:r>
              <a:rPr lang="en-US" sz="2800" u="sng">
                <a:cs typeface="Arial" charset="0"/>
              </a:rPr>
              <a:t>–Ssend–Wait</a:t>
            </a:r>
            <a:r>
              <a:rPr lang="en-US" sz="2800">
                <a:cs typeface="Arial" charset="0"/>
              </a:rPr>
              <a:t> method</a:t>
            </a:r>
            <a:r>
              <a:rPr lang="en-US" sz="2800"/>
              <a:t> in your ring program.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Or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Substitute the </a:t>
            </a:r>
            <a:r>
              <a:rPr lang="en-US" sz="2800" u="sng"/>
              <a:t>Issend</a:t>
            </a:r>
            <a:r>
              <a:rPr lang="en-US" sz="2800" u="sng">
                <a:cs typeface="Arial" charset="0"/>
              </a:rPr>
              <a:t>–</a:t>
            </a:r>
            <a:r>
              <a:rPr lang="en-US" sz="2800" u="sng"/>
              <a:t>Recv</a:t>
            </a:r>
            <a:r>
              <a:rPr lang="en-US" sz="2800" u="sng">
                <a:cs typeface="Arial" charset="0"/>
              </a:rPr>
              <a:t>–</a:t>
            </a:r>
            <a:r>
              <a:rPr lang="en-US" sz="2800" u="sng"/>
              <a:t>Wait</a:t>
            </a:r>
            <a:r>
              <a:rPr lang="en-US" sz="2800"/>
              <a:t> method by the </a:t>
            </a:r>
            <a:r>
              <a:rPr lang="en-US" sz="2800" u="sng"/>
              <a:t>Irecv</a:t>
            </a:r>
            <a:r>
              <a:rPr lang="en-US" sz="2800" u="sng">
                <a:cs typeface="Arial" charset="0"/>
              </a:rPr>
              <a:t>–Issend–Waitall</a:t>
            </a:r>
            <a:r>
              <a:rPr lang="en-US" sz="2800">
                <a:cs typeface="Arial" charset="0"/>
              </a:rPr>
              <a:t> method</a:t>
            </a:r>
            <a:r>
              <a:rPr lang="en-US" sz="2800"/>
              <a:t> in your ring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F4E1-2CD7-4711-85BE-813673ACFC44}" type="slidenum">
              <a:rPr lang="en-US"/>
              <a:pPr/>
              <a:t>74</a:t>
            </a:fld>
            <a:endParaRPr lang="en-US"/>
          </a:p>
        </p:txBody>
      </p:sp>
      <p:sp>
        <p:nvSpPr>
          <p:cNvPr id="667650" name="Oval 2"/>
          <p:cNvSpPr>
            <a:spLocks noChangeArrowheads="1"/>
          </p:cNvSpPr>
          <p:nvPr/>
        </p:nvSpPr>
        <p:spPr bwMode="auto">
          <a:xfrm>
            <a:off x="5334000" y="3886200"/>
            <a:ext cx="1066800" cy="762000"/>
          </a:xfrm>
          <a:prstGeom prst="ellipse">
            <a:avLst/>
          </a:prstGeom>
          <a:solidFill>
            <a:srgbClr val="FF99CC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762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Chap.5  Collective Communication</a:t>
            </a:r>
          </a:p>
        </p:txBody>
      </p:sp>
      <p:sp>
        <p:nvSpPr>
          <p:cNvPr id="66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6019800" cy="4572000"/>
          </a:xfrm>
        </p:spPr>
        <p:txBody>
          <a:bodyPr/>
          <a:lstStyle/>
          <a:p>
            <a:pPr marL="381000" indent="-38100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1.	MPI Overview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2.	Process model and language bindings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3.	Messages and point-to-point communication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4.	Non-blocking communication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AutoNum type="arabicPeriod" startAt="5"/>
              <a:tabLst>
                <a:tab pos="6096000" algn="l"/>
              </a:tabLst>
            </a:pPr>
            <a:r>
              <a:rPr lang="en-US" sz="2400" b="1"/>
              <a:t>Collective communication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GB" sz="2000"/>
              <a:t>	</a:t>
            </a:r>
            <a:r>
              <a:rPr lang="en-US" sz="2000" b="1"/>
              <a:t>e.g.,broadcast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GB" sz="2000"/>
              <a:t>6. Virtual topologies</a:t>
            </a:r>
            <a:endParaRPr lang="en-US" sz="2000"/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7. Derived datatypes</a:t>
            </a:r>
          </a:p>
          <a:p>
            <a:pPr marL="381000" indent="-381000">
              <a:lnSpc>
                <a:spcPct val="80000"/>
              </a:lnSpc>
              <a:spcBef>
                <a:spcPct val="100000"/>
              </a:spcBef>
              <a:buFontTx/>
              <a:buNone/>
              <a:tabLst>
                <a:tab pos="6096000" algn="l"/>
              </a:tabLst>
            </a:pPr>
            <a:r>
              <a:rPr lang="en-US" sz="2000">
                <a:solidFill>
                  <a:srgbClr val="5F5F5F"/>
                </a:solidFill>
              </a:rPr>
              <a:t>8. Case study</a:t>
            </a:r>
          </a:p>
        </p:txBody>
      </p:sp>
      <p:grpSp>
        <p:nvGrpSpPr>
          <p:cNvPr id="667653" name="Group 5"/>
          <p:cNvGrpSpPr>
            <a:grpSpLocks/>
          </p:cNvGrpSpPr>
          <p:nvPr/>
        </p:nvGrpSpPr>
        <p:grpSpPr bwMode="auto">
          <a:xfrm>
            <a:off x="2895600" y="1905000"/>
            <a:ext cx="1117600" cy="441325"/>
            <a:chOff x="1200" y="2280"/>
            <a:chExt cx="3321" cy="1312"/>
          </a:xfrm>
        </p:grpSpPr>
        <p:sp>
          <p:nvSpPr>
            <p:cNvPr id="667654" name="Oval 6"/>
            <p:cNvSpPr>
              <a:spLocks noChangeArrowheads="1"/>
            </p:cNvSpPr>
            <p:nvPr/>
          </p:nvSpPr>
          <p:spPr bwMode="auto">
            <a:xfrm>
              <a:off x="1291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67655" name="Rectangle 7"/>
            <p:cNvSpPr>
              <a:spLocks noChangeArrowheads="1"/>
            </p:cNvSpPr>
            <p:nvPr/>
          </p:nvSpPr>
          <p:spPr bwMode="auto">
            <a:xfrm>
              <a:off x="1200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67656" name="AutoShape 8"/>
            <p:cNvCxnSpPr>
              <a:cxnSpLocks noChangeShapeType="1"/>
              <a:stCxn id="667654" idx="4"/>
              <a:endCxn id="667655" idx="0"/>
            </p:cNvCxnSpPr>
            <p:nvPr/>
          </p:nvCxnSpPr>
          <p:spPr bwMode="auto">
            <a:xfrm>
              <a:off x="1473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7657" name="Oval 9"/>
            <p:cNvSpPr>
              <a:spLocks noChangeArrowheads="1"/>
            </p:cNvSpPr>
            <p:nvPr/>
          </p:nvSpPr>
          <p:spPr bwMode="auto">
            <a:xfrm>
              <a:off x="2064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67658" name="Rectangle 10"/>
            <p:cNvSpPr>
              <a:spLocks noChangeArrowheads="1"/>
            </p:cNvSpPr>
            <p:nvPr/>
          </p:nvSpPr>
          <p:spPr bwMode="auto">
            <a:xfrm>
              <a:off x="1973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67659" name="AutoShape 11"/>
            <p:cNvCxnSpPr>
              <a:cxnSpLocks noChangeShapeType="1"/>
              <a:stCxn id="667657" idx="4"/>
              <a:endCxn id="667658" idx="0"/>
            </p:cNvCxnSpPr>
            <p:nvPr/>
          </p:nvCxnSpPr>
          <p:spPr bwMode="auto">
            <a:xfrm>
              <a:off x="2246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7660" name="Oval 12"/>
            <p:cNvSpPr>
              <a:spLocks noChangeArrowheads="1"/>
            </p:cNvSpPr>
            <p:nvPr/>
          </p:nvSpPr>
          <p:spPr bwMode="auto">
            <a:xfrm>
              <a:off x="2838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67661" name="Rectangle 13"/>
            <p:cNvSpPr>
              <a:spLocks noChangeArrowheads="1"/>
            </p:cNvSpPr>
            <p:nvPr/>
          </p:nvSpPr>
          <p:spPr bwMode="auto">
            <a:xfrm>
              <a:off x="2747" y="2690"/>
              <a:ext cx="545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67662" name="AutoShape 14"/>
            <p:cNvCxnSpPr>
              <a:cxnSpLocks noChangeShapeType="1"/>
              <a:stCxn id="667660" idx="4"/>
              <a:endCxn id="667661" idx="0"/>
            </p:cNvCxnSpPr>
            <p:nvPr/>
          </p:nvCxnSpPr>
          <p:spPr bwMode="auto">
            <a:xfrm>
              <a:off x="3020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7663" name="Oval 15"/>
            <p:cNvSpPr>
              <a:spLocks noChangeArrowheads="1"/>
            </p:cNvSpPr>
            <p:nvPr/>
          </p:nvSpPr>
          <p:spPr bwMode="auto">
            <a:xfrm>
              <a:off x="4066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67664" name="Rectangle 16"/>
            <p:cNvSpPr>
              <a:spLocks noChangeArrowheads="1"/>
            </p:cNvSpPr>
            <p:nvPr/>
          </p:nvSpPr>
          <p:spPr bwMode="auto">
            <a:xfrm>
              <a:off x="3975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67665" name="AutoShape 17"/>
            <p:cNvCxnSpPr>
              <a:cxnSpLocks noChangeShapeType="1"/>
              <a:stCxn id="667663" idx="4"/>
              <a:endCxn id="667664" idx="0"/>
            </p:cNvCxnSpPr>
            <p:nvPr/>
          </p:nvCxnSpPr>
          <p:spPr bwMode="auto">
            <a:xfrm>
              <a:off x="4248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7666" name="Oval 18"/>
            <p:cNvSpPr>
              <a:spLocks noChangeArrowheads="1"/>
            </p:cNvSpPr>
            <p:nvPr/>
          </p:nvSpPr>
          <p:spPr bwMode="auto">
            <a:xfrm>
              <a:off x="3429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667" name="Oval 19"/>
            <p:cNvSpPr>
              <a:spLocks noChangeArrowheads="1"/>
            </p:cNvSpPr>
            <p:nvPr/>
          </p:nvSpPr>
          <p:spPr bwMode="auto">
            <a:xfrm>
              <a:off x="3520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668" name="Oval 20"/>
            <p:cNvSpPr>
              <a:spLocks noChangeArrowheads="1"/>
            </p:cNvSpPr>
            <p:nvPr/>
          </p:nvSpPr>
          <p:spPr bwMode="auto">
            <a:xfrm>
              <a:off x="3611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669" name="Oval 21"/>
            <p:cNvSpPr>
              <a:spLocks noChangeArrowheads="1"/>
            </p:cNvSpPr>
            <p:nvPr/>
          </p:nvSpPr>
          <p:spPr bwMode="auto">
            <a:xfrm>
              <a:off x="3702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670" name="Oval 22"/>
            <p:cNvSpPr>
              <a:spLocks noChangeArrowheads="1"/>
            </p:cNvSpPr>
            <p:nvPr/>
          </p:nvSpPr>
          <p:spPr bwMode="auto">
            <a:xfrm>
              <a:off x="3793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671" name="Freeform 23"/>
            <p:cNvSpPr>
              <a:spLocks/>
            </p:cNvSpPr>
            <p:nvPr/>
          </p:nvSpPr>
          <p:spPr bwMode="auto">
            <a:xfrm>
              <a:off x="1412" y="3171"/>
              <a:ext cx="2745" cy="421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667672" name="AutoShape 24"/>
            <p:cNvCxnSpPr>
              <a:cxnSpLocks noChangeShapeType="1"/>
              <a:stCxn id="667655" idx="2"/>
              <a:endCxn id="667671" idx="0"/>
            </p:cNvCxnSpPr>
            <p:nvPr/>
          </p:nvCxnSpPr>
          <p:spPr bwMode="auto">
            <a:xfrm>
              <a:off x="1473" y="3054"/>
              <a:ext cx="82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7673" name="AutoShape 25"/>
            <p:cNvCxnSpPr>
              <a:cxnSpLocks noChangeShapeType="1"/>
              <a:stCxn id="667658" idx="2"/>
              <a:endCxn id="667671" idx="3"/>
            </p:cNvCxnSpPr>
            <p:nvPr/>
          </p:nvCxnSpPr>
          <p:spPr bwMode="auto">
            <a:xfrm>
              <a:off x="2246" y="3054"/>
              <a:ext cx="22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7674" name="AutoShape 26"/>
            <p:cNvCxnSpPr>
              <a:cxnSpLocks noChangeShapeType="1"/>
              <a:stCxn id="667661" idx="2"/>
              <a:endCxn id="667671" idx="6"/>
            </p:cNvCxnSpPr>
            <p:nvPr/>
          </p:nvCxnSpPr>
          <p:spPr bwMode="auto">
            <a:xfrm flipH="1">
              <a:off x="2983" y="3054"/>
              <a:ext cx="37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7675" name="AutoShape 27"/>
            <p:cNvCxnSpPr>
              <a:cxnSpLocks noChangeShapeType="1"/>
              <a:stCxn id="667664" idx="2"/>
              <a:endCxn id="667671" idx="10"/>
            </p:cNvCxnSpPr>
            <p:nvPr/>
          </p:nvCxnSpPr>
          <p:spPr bwMode="auto">
            <a:xfrm flipH="1">
              <a:off x="4120" y="3054"/>
              <a:ext cx="128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5410200" y="2362200"/>
            <a:ext cx="1768475" cy="46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MPI_Init()</a:t>
            </a:r>
          </a:p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MPI_Comm_rank()</a:t>
            </a:r>
          </a:p>
        </p:txBody>
      </p:sp>
      <p:grpSp>
        <p:nvGrpSpPr>
          <p:cNvPr id="667677" name="Group 29"/>
          <p:cNvGrpSpPr>
            <a:grpSpLocks/>
          </p:cNvGrpSpPr>
          <p:nvPr/>
        </p:nvGrpSpPr>
        <p:grpSpPr bwMode="auto">
          <a:xfrm>
            <a:off x="6705600" y="2895600"/>
            <a:ext cx="1066800" cy="508000"/>
            <a:chOff x="40" y="1464"/>
            <a:chExt cx="872" cy="416"/>
          </a:xfrm>
        </p:grpSpPr>
        <p:sp>
          <p:nvSpPr>
            <p:cNvPr id="667678" name="Oval 30"/>
            <p:cNvSpPr>
              <a:spLocks noChangeArrowheads="1"/>
            </p:cNvSpPr>
            <p:nvPr/>
          </p:nvSpPr>
          <p:spPr bwMode="auto">
            <a:xfrm>
              <a:off x="714" y="1648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67679" name="Oval 31"/>
            <p:cNvSpPr>
              <a:spLocks noChangeArrowheads="1"/>
            </p:cNvSpPr>
            <p:nvPr/>
          </p:nvSpPr>
          <p:spPr bwMode="auto">
            <a:xfrm>
              <a:off x="40" y="1682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67680" name="AutoShape 32"/>
            <p:cNvCxnSpPr>
              <a:cxnSpLocks noChangeShapeType="1"/>
              <a:stCxn id="667679" idx="7"/>
              <a:endCxn id="667678" idx="1"/>
            </p:cNvCxnSpPr>
            <p:nvPr/>
          </p:nvCxnSpPr>
          <p:spPr bwMode="auto">
            <a:xfrm rot="16200000">
              <a:off x="459" y="1427"/>
              <a:ext cx="34" cy="534"/>
            </a:xfrm>
            <a:prstGeom prst="curvedConnector3">
              <a:avLst>
                <a:gd name="adj1" fmla="val 3764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667681" name="Group 33"/>
            <p:cNvGrpSpPr>
              <a:grpSpLocks/>
            </p:cNvGrpSpPr>
            <p:nvPr/>
          </p:nvGrpSpPr>
          <p:grpSpPr bwMode="auto">
            <a:xfrm>
              <a:off x="248" y="1464"/>
              <a:ext cx="288" cy="192"/>
              <a:chOff x="2976" y="2688"/>
              <a:chExt cx="288" cy="192"/>
            </a:xfrm>
          </p:grpSpPr>
          <p:sp>
            <p:nvSpPr>
              <p:cNvPr id="667682" name="Rectangle 34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67683" name="Group 35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66768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67685" name="Rectangle 37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67686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67687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676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67689" name="Freeform 41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67690" name="Group 42"/>
          <p:cNvGrpSpPr>
            <a:grpSpLocks/>
          </p:cNvGrpSpPr>
          <p:nvPr/>
        </p:nvGrpSpPr>
        <p:grpSpPr bwMode="auto">
          <a:xfrm>
            <a:off x="3429000" y="5715000"/>
            <a:ext cx="1676400" cy="177800"/>
            <a:chOff x="1440" y="1104"/>
            <a:chExt cx="3840" cy="192"/>
          </a:xfrm>
        </p:grpSpPr>
        <p:sp>
          <p:nvSpPr>
            <p:cNvPr id="667691" name="Rectangle 43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2" name="Rectangle 44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3" name="Rectangle 45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4" name="Rectangle 46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5" name="Rectangle 47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6" name="Rectangle 48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7" name="Rectangle 49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8" name="Rectangle 50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699" name="Rectangle 51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67700" name="Rectangle 52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667701" name="Group 53"/>
          <p:cNvGrpSpPr>
            <a:grpSpLocks/>
          </p:cNvGrpSpPr>
          <p:nvPr/>
        </p:nvGrpSpPr>
        <p:grpSpPr bwMode="auto">
          <a:xfrm>
            <a:off x="3429000" y="5105400"/>
            <a:ext cx="711200" cy="369888"/>
            <a:chOff x="2536" y="1496"/>
            <a:chExt cx="775" cy="403"/>
          </a:xfrm>
        </p:grpSpPr>
        <p:sp>
          <p:nvSpPr>
            <p:cNvPr id="667702" name="Oval 54"/>
            <p:cNvSpPr>
              <a:spLocks noChangeArrowheads="1"/>
            </p:cNvSpPr>
            <p:nvPr/>
          </p:nvSpPr>
          <p:spPr bwMode="auto">
            <a:xfrm>
              <a:off x="2536" y="179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03" name="Oval 55"/>
            <p:cNvSpPr>
              <a:spLocks noChangeArrowheads="1"/>
            </p:cNvSpPr>
            <p:nvPr/>
          </p:nvSpPr>
          <p:spPr bwMode="auto">
            <a:xfrm>
              <a:off x="2536" y="156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04" name="Line 56"/>
            <p:cNvSpPr>
              <a:spLocks noChangeShapeType="1"/>
            </p:cNvSpPr>
            <p:nvPr/>
          </p:nvSpPr>
          <p:spPr bwMode="auto">
            <a:xfrm>
              <a:off x="2685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05" name="Line 57"/>
            <p:cNvSpPr>
              <a:spLocks noChangeShapeType="1"/>
            </p:cNvSpPr>
            <p:nvPr/>
          </p:nvSpPr>
          <p:spPr bwMode="auto">
            <a:xfrm>
              <a:off x="2927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06" name="Line 58"/>
            <p:cNvSpPr>
              <a:spLocks noChangeShapeType="1"/>
            </p:cNvSpPr>
            <p:nvPr/>
          </p:nvSpPr>
          <p:spPr bwMode="auto">
            <a:xfrm>
              <a:off x="3168" y="1600"/>
              <a:ext cx="1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07" name="Oval 59"/>
            <p:cNvSpPr>
              <a:spLocks noChangeArrowheads="1"/>
            </p:cNvSpPr>
            <p:nvPr/>
          </p:nvSpPr>
          <p:spPr bwMode="auto">
            <a:xfrm>
              <a:off x="2616" y="1496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08" name="Oval 60"/>
            <p:cNvSpPr>
              <a:spLocks noChangeArrowheads="1"/>
            </p:cNvSpPr>
            <p:nvPr/>
          </p:nvSpPr>
          <p:spPr bwMode="auto">
            <a:xfrm>
              <a:off x="2859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09" name="Oval 61"/>
            <p:cNvSpPr>
              <a:spLocks noChangeArrowheads="1"/>
            </p:cNvSpPr>
            <p:nvPr/>
          </p:nvSpPr>
          <p:spPr bwMode="auto">
            <a:xfrm>
              <a:off x="3101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10" name="Oval 62"/>
            <p:cNvSpPr>
              <a:spLocks noChangeArrowheads="1"/>
            </p:cNvSpPr>
            <p:nvPr/>
          </p:nvSpPr>
          <p:spPr bwMode="auto">
            <a:xfrm>
              <a:off x="2616" y="1727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11" name="Oval 63"/>
            <p:cNvSpPr>
              <a:spLocks noChangeArrowheads="1"/>
            </p:cNvSpPr>
            <p:nvPr/>
          </p:nvSpPr>
          <p:spPr bwMode="auto">
            <a:xfrm>
              <a:off x="2859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67712" name="Oval 64"/>
            <p:cNvSpPr>
              <a:spLocks noChangeArrowheads="1"/>
            </p:cNvSpPr>
            <p:nvPr/>
          </p:nvSpPr>
          <p:spPr bwMode="auto">
            <a:xfrm>
              <a:off x="3101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67713" name="Group 65"/>
          <p:cNvGrpSpPr>
            <a:grpSpLocks/>
          </p:cNvGrpSpPr>
          <p:nvPr/>
        </p:nvGrpSpPr>
        <p:grpSpPr bwMode="auto">
          <a:xfrm>
            <a:off x="5486400" y="3886200"/>
            <a:ext cx="1676400" cy="838200"/>
            <a:chOff x="1632" y="1419"/>
            <a:chExt cx="2032" cy="1597"/>
          </a:xfrm>
        </p:grpSpPr>
        <p:grpSp>
          <p:nvGrpSpPr>
            <p:cNvPr id="667714" name="Group 66"/>
            <p:cNvGrpSpPr>
              <a:grpSpLocks/>
            </p:cNvGrpSpPr>
            <p:nvPr/>
          </p:nvGrpSpPr>
          <p:grpSpPr bwMode="auto">
            <a:xfrm>
              <a:off x="3171" y="1726"/>
              <a:ext cx="493" cy="972"/>
              <a:chOff x="4443" y="1419"/>
              <a:chExt cx="360" cy="709"/>
            </a:xfrm>
          </p:grpSpPr>
          <p:sp>
            <p:nvSpPr>
              <p:cNvPr id="667715" name="Freeform 67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16" name="Freeform 68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17" name="Freeform 69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18" name="Freeform 70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19" name="Freeform 71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0" name="Freeform 72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1" name="Freeform 73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2" name="Freeform 74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3" name="Freeform 75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67724" name="Group 76"/>
            <p:cNvGrpSpPr>
              <a:grpSpLocks/>
            </p:cNvGrpSpPr>
            <p:nvPr/>
          </p:nvGrpSpPr>
          <p:grpSpPr bwMode="auto">
            <a:xfrm>
              <a:off x="2579" y="1419"/>
              <a:ext cx="493" cy="972"/>
              <a:chOff x="4443" y="1419"/>
              <a:chExt cx="360" cy="709"/>
            </a:xfrm>
          </p:grpSpPr>
          <p:sp>
            <p:nvSpPr>
              <p:cNvPr id="667725" name="Freeform 77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6" name="Freeform 78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7" name="Freeform 79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8" name="Freeform 80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29" name="Freeform 81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0" name="Freeform 82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1" name="Freeform 83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2" name="Freeform 84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3" name="Freeform 85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67734" name="Group 86"/>
            <p:cNvGrpSpPr>
              <a:grpSpLocks/>
            </p:cNvGrpSpPr>
            <p:nvPr/>
          </p:nvGrpSpPr>
          <p:grpSpPr bwMode="auto">
            <a:xfrm>
              <a:off x="2711" y="2044"/>
              <a:ext cx="493" cy="972"/>
              <a:chOff x="4443" y="1419"/>
              <a:chExt cx="360" cy="709"/>
            </a:xfrm>
          </p:grpSpPr>
          <p:sp>
            <p:nvSpPr>
              <p:cNvPr id="667735" name="Freeform 87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6" name="Freeform 88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7" name="Freeform 89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8" name="Freeform 90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39" name="Freeform 91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40" name="Freeform 92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41" name="Freeform 93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42" name="Freeform 94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43" name="Freeform 95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67744" name="Group 96"/>
            <p:cNvGrpSpPr>
              <a:grpSpLocks/>
            </p:cNvGrpSpPr>
            <p:nvPr/>
          </p:nvGrpSpPr>
          <p:grpSpPr bwMode="auto">
            <a:xfrm>
              <a:off x="1632" y="1747"/>
              <a:ext cx="577" cy="979"/>
              <a:chOff x="1883" y="2494"/>
              <a:chExt cx="421" cy="715"/>
            </a:xfrm>
          </p:grpSpPr>
          <p:graphicFrame>
            <p:nvGraphicFramePr>
              <p:cNvPr id="667745" name="Object 97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667745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667746" name="Freeform 98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47" name="Freeform 99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48" name="Freeform 100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49" name="Freeform 101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67750" name="Group 102"/>
          <p:cNvGrpSpPr>
            <a:grpSpLocks/>
          </p:cNvGrpSpPr>
          <p:nvPr/>
        </p:nvGrpSpPr>
        <p:grpSpPr bwMode="auto">
          <a:xfrm>
            <a:off x="4724400" y="3352800"/>
            <a:ext cx="1104900" cy="506413"/>
            <a:chOff x="3000" y="1864"/>
            <a:chExt cx="852" cy="391"/>
          </a:xfrm>
        </p:grpSpPr>
        <p:grpSp>
          <p:nvGrpSpPr>
            <p:cNvPr id="667751" name="Group 103"/>
            <p:cNvGrpSpPr>
              <a:grpSpLocks/>
            </p:cNvGrpSpPr>
            <p:nvPr/>
          </p:nvGrpSpPr>
          <p:grpSpPr bwMode="auto">
            <a:xfrm>
              <a:off x="3000" y="1864"/>
              <a:ext cx="574" cy="391"/>
              <a:chOff x="977" y="2299"/>
              <a:chExt cx="1030" cy="702"/>
            </a:xfrm>
          </p:grpSpPr>
          <p:graphicFrame>
            <p:nvGraphicFramePr>
              <p:cNvPr id="667752" name="Object 104"/>
              <p:cNvGraphicFramePr>
                <a:graphicFrameLocks noChangeAspect="1"/>
              </p:cNvGraphicFramePr>
              <p:nvPr/>
            </p:nvGraphicFramePr>
            <p:xfrm>
              <a:off x="1618" y="2299"/>
              <a:ext cx="389" cy="702"/>
            </p:xfrm>
            <a:graphic>
              <a:graphicData uri="http://schemas.openxmlformats.org/presentationml/2006/ole">
                <p:oleObj spid="_x0000_s667752" name="Clip" r:id="rId4" imgW="4016520" imgH="3945240" progId="MS_ClipArt_Gallery.5">
                  <p:embed/>
                </p:oleObj>
              </a:graphicData>
            </a:graphic>
          </p:graphicFrame>
          <p:grpSp>
            <p:nvGrpSpPr>
              <p:cNvPr id="667753" name="Group 105"/>
              <p:cNvGrpSpPr>
                <a:grpSpLocks/>
              </p:cNvGrpSpPr>
              <p:nvPr/>
            </p:nvGrpSpPr>
            <p:grpSpPr bwMode="auto">
              <a:xfrm>
                <a:off x="977" y="2392"/>
                <a:ext cx="644" cy="447"/>
                <a:chOff x="4457" y="2360"/>
                <a:chExt cx="829" cy="575"/>
              </a:xfrm>
            </p:grpSpPr>
            <p:grpSp>
              <p:nvGrpSpPr>
                <p:cNvPr id="667754" name="Group 106"/>
                <p:cNvGrpSpPr>
                  <a:grpSpLocks/>
                </p:cNvGrpSpPr>
                <p:nvPr/>
              </p:nvGrpSpPr>
              <p:grpSpPr bwMode="auto">
                <a:xfrm>
                  <a:off x="4851" y="2360"/>
                  <a:ext cx="435" cy="435"/>
                  <a:chOff x="4851" y="2360"/>
                  <a:chExt cx="435" cy="435"/>
                </a:xfrm>
              </p:grpSpPr>
              <p:sp>
                <p:nvSpPr>
                  <p:cNvPr id="667755" name="Freeform 107"/>
                  <p:cNvSpPr>
                    <a:spLocks/>
                  </p:cNvSpPr>
                  <p:nvPr/>
                </p:nvSpPr>
                <p:spPr bwMode="auto">
                  <a:xfrm>
                    <a:off x="4851" y="2360"/>
                    <a:ext cx="435" cy="435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476" y="0"/>
                      </a:cxn>
                      <a:cxn ang="0">
                        <a:pos x="523" y="8"/>
                      </a:cxn>
                      <a:cxn ang="0">
                        <a:pos x="565" y="21"/>
                      </a:cxn>
                      <a:cxn ang="0">
                        <a:pos x="570" y="88"/>
                      </a:cxn>
                      <a:cxn ang="0">
                        <a:pos x="609" y="110"/>
                      </a:cxn>
                      <a:cxn ang="0">
                        <a:pos x="654" y="137"/>
                      </a:cxn>
                      <a:cxn ang="0">
                        <a:pos x="696" y="171"/>
                      </a:cxn>
                      <a:cxn ang="0">
                        <a:pos x="767" y="146"/>
                      </a:cxn>
                      <a:cxn ang="0">
                        <a:pos x="791" y="177"/>
                      </a:cxn>
                      <a:cxn ang="0">
                        <a:pos x="814" y="213"/>
                      </a:cxn>
                      <a:cxn ang="0">
                        <a:pos x="834" y="251"/>
                      </a:cxn>
                      <a:cxn ang="0">
                        <a:pos x="786" y="312"/>
                      </a:cxn>
                      <a:cxn ang="0">
                        <a:pos x="805" y="370"/>
                      </a:cxn>
                      <a:cxn ang="0">
                        <a:pos x="811" y="415"/>
                      </a:cxn>
                      <a:cxn ang="0">
                        <a:pos x="809" y="473"/>
                      </a:cxn>
                      <a:cxn ang="0">
                        <a:pos x="870" y="502"/>
                      </a:cxn>
                      <a:cxn ang="0">
                        <a:pos x="863" y="547"/>
                      </a:cxn>
                      <a:cxn ang="0">
                        <a:pos x="852" y="589"/>
                      </a:cxn>
                      <a:cxn ang="0">
                        <a:pos x="830" y="638"/>
                      </a:cxn>
                      <a:cxn ang="0">
                        <a:pos x="762" y="632"/>
                      </a:cxn>
                      <a:cxn ang="0">
                        <a:pos x="729" y="676"/>
                      </a:cxn>
                      <a:cxn ang="0">
                        <a:pos x="693" y="713"/>
                      </a:cxn>
                      <a:cxn ang="0">
                        <a:pos x="646" y="746"/>
                      </a:cxn>
                      <a:cxn ang="0">
                        <a:pos x="659" y="818"/>
                      </a:cxn>
                      <a:cxn ang="0">
                        <a:pos x="617" y="840"/>
                      </a:cxn>
                      <a:cxn ang="0">
                        <a:pos x="570" y="856"/>
                      </a:cxn>
                      <a:cxn ang="0">
                        <a:pos x="510" y="869"/>
                      </a:cxn>
                      <a:cxn ang="0">
                        <a:pos x="477" y="814"/>
                      </a:cxn>
                      <a:cxn ang="0">
                        <a:pos x="414" y="817"/>
                      </a:cxn>
                      <a:cxn ang="0">
                        <a:pos x="363" y="807"/>
                      </a:cxn>
                      <a:cxn ang="0">
                        <a:pos x="311" y="793"/>
                      </a:cxn>
                      <a:cxn ang="0">
                        <a:pos x="255" y="839"/>
                      </a:cxn>
                      <a:cxn ang="0">
                        <a:pos x="214" y="817"/>
                      </a:cxn>
                      <a:cxn ang="0">
                        <a:pos x="175" y="792"/>
                      </a:cxn>
                      <a:cxn ang="0">
                        <a:pos x="145" y="768"/>
                      </a:cxn>
                      <a:cxn ang="0">
                        <a:pos x="169" y="699"/>
                      </a:cxn>
                      <a:cxn ang="0">
                        <a:pos x="136" y="655"/>
                      </a:cxn>
                      <a:cxn ang="0">
                        <a:pos x="105" y="605"/>
                      </a:cxn>
                      <a:cxn ang="0">
                        <a:pos x="84" y="553"/>
                      </a:cxn>
                      <a:cxn ang="0">
                        <a:pos x="9" y="547"/>
                      </a:cxn>
                      <a:cxn ang="0">
                        <a:pos x="1" y="500"/>
                      </a:cxn>
                      <a:cxn ang="0">
                        <a:pos x="0" y="464"/>
                      </a:cxn>
                      <a:cxn ang="0">
                        <a:pos x="0" y="420"/>
                      </a:cxn>
                      <a:cxn ang="0">
                        <a:pos x="70" y="398"/>
                      </a:cxn>
                      <a:cxn ang="0">
                        <a:pos x="84" y="337"/>
                      </a:cxn>
                      <a:cxn ang="0">
                        <a:pos x="98" y="290"/>
                      </a:cxn>
                      <a:cxn ang="0">
                        <a:pos x="123" y="238"/>
                      </a:cxn>
                      <a:cxn ang="0">
                        <a:pos x="87" y="171"/>
                      </a:cxn>
                      <a:cxn ang="0">
                        <a:pos x="109" y="143"/>
                      </a:cxn>
                      <a:cxn ang="0">
                        <a:pos x="141" y="113"/>
                      </a:cxn>
                      <a:cxn ang="0">
                        <a:pos x="175" y="85"/>
                      </a:cxn>
                      <a:cxn ang="0">
                        <a:pos x="255" y="115"/>
                      </a:cxn>
                      <a:cxn ang="0">
                        <a:pos x="298" y="94"/>
                      </a:cxn>
                      <a:cxn ang="0">
                        <a:pos x="341" y="80"/>
                      </a:cxn>
                      <a:cxn ang="0">
                        <a:pos x="400" y="66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70" h="869">
                        <a:moveTo>
                          <a:pt x="428" y="0"/>
                        </a:moveTo>
                        <a:lnTo>
                          <a:pt x="476" y="0"/>
                        </a:lnTo>
                        <a:lnTo>
                          <a:pt x="523" y="8"/>
                        </a:lnTo>
                        <a:lnTo>
                          <a:pt x="565" y="21"/>
                        </a:lnTo>
                        <a:lnTo>
                          <a:pt x="570" y="88"/>
                        </a:lnTo>
                        <a:lnTo>
                          <a:pt x="609" y="110"/>
                        </a:lnTo>
                        <a:lnTo>
                          <a:pt x="654" y="137"/>
                        </a:lnTo>
                        <a:lnTo>
                          <a:pt x="696" y="171"/>
                        </a:lnTo>
                        <a:lnTo>
                          <a:pt x="767" y="146"/>
                        </a:lnTo>
                        <a:lnTo>
                          <a:pt x="791" y="177"/>
                        </a:lnTo>
                        <a:lnTo>
                          <a:pt x="814" y="213"/>
                        </a:lnTo>
                        <a:lnTo>
                          <a:pt x="834" y="251"/>
                        </a:lnTo>
                        <a:lnTo>
                          <a:pt x="786" y="312"/>
                        </a:lnTo>
                        <a:lnTo>
                          <a:pt x="805" y="370"/>
                        </a:lnTo>
                        <a:lnTo>
                          <a:pt x="811" y="415"/>
                        </a:lnTo>
                        <a:lnTo>
                          <a:pt x="809" y="473"/>
                        </a:lnTo>
                        <a:lnTo>
                          <a:pt x="870" y="502"/>
                        </a:lnTo>
                        <a:lnTo>
                          <a:pt x="863" y="547"/>
                        </a:lnTo>
                        <a:lnTo>
                          <a:pt x="852" y="589"/>
                        </a:lnTo>
                        <a:lnTo>
                          <a:pt x="830" y="638"/>
                        </a:lnTo>
                        <a:lnTo>
                          <a:pt x="762" y="632"/>
                        </a:lnTo>
                        <a:lnTo>
                          <a:pt x="729" y="676"/>
                        </a:lnTo>
                        <a:lnTo>
                          <a:pt x="693" y="713"/>
                        </a:lnTo>
                        <a:lnTo>
                          <a:pt x="646" y="746"/>
                        </a:lnTo>
                        <a:lnTo>
                          <a:pt x="659" y="818"/>
                        </a:lnTo>
                        <a:lnTo>
                          <a:pt x="617" y="840"/>
                        </a:lnTo>
                        <a:lnTo>
                          <a:pt x="570" y="856"/>
                        </a:lnTo>
                        <a:lnTo>
                          <a:pt x="510" y="869"/>
                        </a:lnTo>
                        <a:lnTo>
                          <a:pt x="477" y="814"/>
                        </a:lnTo>
                        <a:lnTo>
                          <a:pt x="414" y="817"/>
                        </a:lnTo>
                        <a:lnTo>
                          <a:pt x="363" y="807"/>
                        </a:lnTo>
                        <a:lnTo>
                          <a:pt x="311" y="793"/>
                        </a:lnTo>
                        <a:lnTo>
                          <a:pt x="255" y="839"/>
                        </a:lnTo>
                        <a:lnTo>
                          <a:pt x="214" y="817"/>
                        </a:lnTo>
                        <a:lnTo>
                          <a:pt x="175" y="792"/>
                        </a:lnTo>
                        <a:lnTo>
                          <a:pt x="145" y="768"/>
                        </a:lnTo>
                        <a:lnTo>
                          <a:pt x="169" y="699"/>
                        </a:lnTo>
                        <a:lnTo>
                          <a:pt x="136" y="655"/>
                        </a:lnTo>
                        <a:lnTo>
                          <a:pt x="105" y="605"/>
                        </a:lnTo>
                        <a:lnTo>
                          <a:pt x="84" y="553"/>
                        </a:lnTo>
                        <a:lnTo>
                          <a:pt x="9" y="547"/>
                        </a:lnTo>
                        <a:lnTo>
                          <a:pt x="1" y="500"/>
                        </a:lnTo>
                        <a:lnTo>
                          <a:pt x="0" y="464"/>
                        </a:lnTo>
                        <a:lnTo>
                          <a:pt x="0" y="420"/>
                        </a:lnTo>
                        <a:lnTo>
                          <a:pt x="70" y="398"/>
                        </a:lnTo>
                        <a:lnTo>
                          <a:pt x="84" y="337"/>
                        </a:lnTo>
                        <a:lnTo>
                          <a:pt x="98" y="290"/>
                        </a:lnTo>
                        <a:lnTo>
                          <a:pt x="123" y="238"/>
                        </a:lnTo>
                        <a:lnTo>
                          <a:pt x="87" y="171"/>
                        </a:lnTo>
                        <a:lnTo>
                          <a:pt x="109" y="143"/>
                        </a:lnTo>
                        <a:lnTo>
                          <a:pt x="141" y="113"/>
                        </a:lnTo>
                        <a:lnTo>
                          <a:pt x="175" y="85"/>
                        </a:lnTo>
                        <a:lnTo>
                          <a:pt x="255" y="115"/>
                        </a:lnTo>
                        <a:lnTo>
                          <a:pt x="298" y="94"/>
                        </a:lnTo>
                        <a:lnTo>
                          <a:pt x="341" y="80"/>
                        </a:lnTo>
                        <a:lnTo>
                          <a:pt x="400" y="66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775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495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7757" name="Group 109"/>
                <p:cNvGrpSpPr>
                  <a:grpSpLocks/>
                </p:cNvGrpSpPr>
                <p:nvPr/>
              </p:nvGrpSpPr>
              <p:grpSpPr bwMode="auto">
                <a:xfrm>
                  <a:off x="4457" y="2501"/>
                  <a:ext cx="435" cy="434"/>
                  <a:chOff x="4457" y="2501"/>
                  <a:chExt cx="435" cy="434"/>
                </a:xfrm>
              </p:grpSpPr>
              <p:sp>
                <p:nvSpPr>
                  <p:cNvPr id="667758" name="Freeform 110"/>
                  <p:cNvSpPr>
                    <a:spLocks/>
                  </p:cNvSpPr>
                  <p:nvPr/>
                </p:nvSpPr>
                <p:spPr bwMode="auto">
                  <a:xfrm>
                    <a:off x="4457" y="2501"/>
                    <a:ext cx="435" cy="434"/>
                  </a:xfrm>
                  <a:custGeom>
                    <a:avLst/>
                    <a:gdLst/>
                    <a:ahLst/>
                    <a:cxnLst>
                      <a:cxn ang="0">
                        <a:pos x="443" y="867"/>
                      </a:cxn>
                      <a:cxn ang="0">
                        <a:pos x="396" y="867"/>
                      </a:cxn>
                      <a:cxn ang="0">
                        <a:pos x="349" y="860"/>
                      </a:cxn>
                      <a:cxn ang="0">
                        <a:pos x="307" y="847"/>
                      </a:cxn>
                      <a:cxn ang="0">
                        <a:pos x="302" y="780"/>
                      </a:cxn>
                      <a:cxn ang="0">
                        <a:pos x="263" y="758"/>
                      </a:cxn>
                      <a:cxn ang="0">
                        <a:pos x="217" y="731"/>
                      </a:cxn>
                      <a:cxn ang="0">
                        <a:pos x="175" y="698"/>
                      </a:cxn>
                      <a:cxn ang="0">
                        <a:pos x="104" y="722"/>
                      </a:cxn>
                      <a:cxn ang="0">
                        <a:pos x="81" y="692"/>
                      </a:cxn>
                      <a:cxn ang="0">
                        <a:pos x="56" y="656"/>
                      </a:cxn>
                      <a:cxn ang="0">
                        <a:pos x="36" y="618"/>
                      </a:cxn>
                      <a:cxn ang="0">
                        <a:pos x="86" y="557"/>
                      </a:cxn>
                      <a:cxn ang="0">
                        <a:pos x="66" y="499"/>
                      </a:cxn>
                      <a:cxn ang="0">
                        <a:pos x="60" y="453"/>
                      </a:cxn>
                      <a:cxn ang="0">
                        <a:pos x="61" y="395"/>
                      </a:cxn>
                      <a:cxn ang="0">
                        <a:pos x="0" y="367"/>
                      </a:cxn>
                      <a:cxn ang="0">
                        <a:pos x="8" y="322"/>
                      </a:cxn>
                      <a:cxn ang="0">
                        <a:pos x="19" y="279"/>
                      </a:cxn>
                      <a:cxn ang="0">
                        <a:pos x="41" y="231"/>
                      </a:cxn>
                      <a:cxn ang="0">
                        <a:pos x="109" y="237"/>
                      </a:cxn>
                      <a:cxn ang="0">
                        <a:pos x="142" y="193"/>
                      </a:cxn>
                      <a:cxn ang="0">
                        <a:pos x="178" y="155"/>
                      </a:cxn>
                      <a:cxn ang="0">
                        <a:pos x="225" y="122"/>
                      </a:cxn>
                      <a:cxn ang="0">
                        <a:pos x="213" y="50"/>
                      </a:cxn>
                      <a:cxn ang="0">
                        <a:pos x="255" y="28"/>
                      </a:cxn>
                      <a:cxn ang="0">
                        <a:pos x="302" y="13"/>
                      </a:cxn>
                      <a:cxn ang="0">
                        <a:pos x="361" y="0"/>
                      </a:cxn>
                      <a:cxn ang="0">
                        <a:pos x="394" y="55"/>
                      </a:cxn>
                      <a:cxn ang="0">
                        <a:pos x="457" y="52"/>
                      </a:cxn>
                      <a:cxn ang="0">
                        <a:pos x="509" y="61"/>
                      </a:cxn>
                      <a:cxn ang="0">
                        <a:pos x="560" y="75"/>
                      </a:cxn>
                      <a:cxn ang="0">
                        <a:pos x="617" y="30"/>
                      </a:cxn>
                      <a:cxn ang="0">
                        <a:pos x="658" y="52"/>
                      </a:cxn>
                      <a:cxn ang="0">
                        <a:pos x="695" y="77"/>
                      </a:cxn>
                      <a:cxn ang="0">
                        <a:pos x="725" y="100"/>
                      </a:cxn>
                      <a:cxn ang="0">
                        <a:pos x="701" y="169"/>
                      </a:cxn>
                      <a:cxn ang="0">
                        <a:pos x="734" y="213"/>
                      </a:cxn>
                      <a:cxn ang="0">
                        <a:pos x="766" y="264"/>
                      </a:cxn>
                      <a:cxn ang="0">
                        <a:pos x="786" y="315"/>
                      </a:cxn>
                      <a:cxn ang="0">
                        <a:pos x="861" y="322"/>
                      </a:cxn>
                      <a:cxn ang="0">
                        <a:pos x="869" y="369"/>
                      </a:cxn>
                      <a:cxn ang="0">
                        <a:pos x="871" y="405"/>
                      </a:cxn>
                      <a:cxn ang="0">
                        <a:pos x="871" y="449"/>
                      </a:cxn>
                      <a:cxn ang="0">
                        <a:pos x="800" y="471"/>
                      </a:cxn>
                      <a:cxn ang="0">
                        <a:pos x="786" y="532"/>
                      </a:cxn>
                      <a:cxn ang="0">
                        <a:pos x="772" y="579"/>
                      </a:cxn>
                      <a:cxn ang="0">
                        <a:pos x="747" y="631"/>
                      </a:cxn>
                      <a:cxn ang="0">
                        <a:pos x="783" y="698"/>
                      </a:cxn>
                      <a:cxn ang="0">
                        <a:pos x="761" y="725"/>
                      </a:cxn>
                      <a:cxn ang="0">
                        <a:pos x="730" y="754"/>
                      </a:cxn>
                      <a:cxn ang="0">
                        <a:pos x="695" y="783"/>
                      </a:cxn>
                      <a:cxn ang="0">
                        <a:pos x="617" y="753"/>
                      </a:cxn>
                      <a:cxn ang="0">
                        <a:pos x="573" y="773"/>
                      </a:cxn>
                      <a:cxn ang="0">
                        <a:pos x="531" y="787"/>
                      </a:cxn>
                      <a:cxn ang="0">
                        <a:pos x="471" y="802"/>
                      </a:cxn>
                      <a:cxn ang="0">
                        <a:pos x="443" y="867"/>
                      </a:cxn>
                    </a:cxnLst>
                    <a:rect l="0" t="0" r="r" b="b"/>
                    <a:pathLst>
                      <a:path w="871" h="867">
                        <a:moveTo>
                          <a:pt x="443" y="867"/>
                        </a:moveTo>
                        <a:lnTo>
                          <a:pt x="396" y="867"/>
                        </a:lnTo>
                        <a:lnTo>
                          <a:pt x="349" y="860"/>
                        </a:lnTo>
                        <a:lnTo>
                          <a:pt x="307" y="847"/>
                        </a:lnTo>
                        <a:lnTo>
                          <a:pt x="302" y="780"/>
                        </a:lnTo>
                        <a:lnTo>
                          <a:pt x="263" y="758"/>
                        </a:lnTo>
                        <a:lnTo>
                          <a:pt x="217" y="731"/>
                        </a:lnTo>
                        <a:lnTo>
                          <a:pt x="175" y="698"/>
                        </a:lnTo>
                        <a:lnTo>
                          <a:pt x="104" y="722"/>
                        </a:lnTo>
                        <a:lnTo>
                          <a:pt x="81" y="692"/>
                        </a:lnTo>
                        <a:lnTo>
                          <a:pt x="56" y="656"/>
                        </a:lnTo>
                        <a:lnTo>
                          <a:pt x="36" y="618"/>
                        </a:lnTo>
                        <a:lnTo>
                          <a:pt x="86" y="557"/>
                        </a:lnTo>
                        <a:lnTo>
                          <a:pt x="66" y="499"/>
                        </a:lnTo>
                        <a:lnTo>
                          <a:pt x="60" y="453"/>
                        </a:lnTo>
                        <a:lnTo>
                          <a:pt x="61" y="395"/>
                        </a:lnTo>
                        <a:lnTo>
                          <a:pt x="0" y="367"/>
                        </a:lnTo>
                        <a:lnTo>
                          <a:pt x="8" y="322"/>
                        </a:lnTo>
                        <a:lnTo>
                          <a:pt x="19" y="279"/>
                        </a:lnTo>
                        <a:lnTo>
                          <a:pt x="41" y="231"/>
                        </a:lnTo>
                        <a:lnTo>
                          <a:pt x="109" y="237"/>
                        </a:lnTo>
                        <a:lnTo>
                          <a:pt x="142" y="193"/>
                        </a:lnTo>
                        <a:lnTo>
                          <a:pt x="178" y="155"/>
                        </a:lnTo>
                        <a:lnTo>
                          <a:pt x="225" y="122"/>
                        </a:lnTo>
                        <a:lnTo>
                          <a:pt x="213" y="50"/>
                        </a:lnTo>
                        <a:lnTo>
                          <a:pt x="255" y="28"/>
                        </a:lnTo>
                        <a:lnTo>
                          <a:pt x="302" y="13"/>
                        </a:lnTo>
                        <a:lnTo>
                          <a:pt x="361" y="0"/>
                        </a:lnTo>
                        <a:lnTo>
                          <a:pt x="394" y="55"/>
                        </a:lnTo>
                        <a:lnTo>
                          <a:pt x="457" y="52"/>
                        </a:lnTo>
                        <a:lnTo>
                          <a:pt x="509" y="61"/>
                        </a:lnTo>
                        <a:lnTo>
                          <a:pt x="560" y="75"/>
                        </a:lnTo>
                        <a:lnTo>
                          <a:pt x="617" y="30"/>
                        </a:lnTo>
                        <a:lnTo>
                          <a:pt x="658" y="52"/>
                        </a:lnTo>
                        <a:lnTo>
                          <a:pt x="695" y="77"/>
                        </a:lnTo>
                        <a:lnTo>
                          <a:pt x="725" y="100"/>
                        </a:lnTo>
                        <a:lnTo>
                          <a:pt x="701" y="169"/>
                        </a:lnTo>
                        <a:lnTo>
                          <a:pt x="734" y="213"/>
                        </a:lnTo>
                        <a:lnTo>
                          <a:pt x="766" y="264"/>
                        </a:lnTo>
                        <a:lnTo>
                          <a:pt x="786" y="315"/>
                        </a:lnTo>
                        <a:lnTo>
                          <a:pt x="861" y="322"/>
                        </a:lnTo>
                        <a:lnTo>
                          <a:pt x="869" y="369"/>
                        </a:lnTo>
                        <a:lnTo>
                          <a:pt x="871" y="405"/>
                        </a:lnTo>
                        <a:lnTo>
                          <a:pt x="871" y="449"/>
                        </a:lnTo>
                        <a:lnTo>
                          <a:pt x="800" y="471"/>
                        </a:lnTo>
                        <a:lnTo>
                          <a:pt x="786" y="532"/>
                        </a:lnTo>
                        <a:lnTo>
                          <a:pt x="772" y="579"/>
                        </a:lnTo>
                        <a:lnTo>
                          <a:pt x="747" y="631"/>
                        </a:lnTo>
                        <a:lnTo>
                          <a:pt x="783" y="698"/>
                        </a:lnTo>
                        <a:lnTo>
                          <a:pt x="761" y="725"/>
                        </a:lnTo>
                        <a:lnTo>
                          <a:pt x="730" y="754"/>
                        </a:lnTo>
                        <a:lnTo>
                          <a:pt x="695" y="783"/>
                        </a:lnTo>
                        <a:lnTo>
                          <a:pt x="617" y="753"/>
                        </a:lnTo>
                        <a:lnTo>
                          <a:pt x="573" y="773"/>
                        </a:lnTo>
                        <a:lnTo>
                          <a:pt x="531" y="787"/>
                        </a:lnTo>
                        <a:lnTo>
                          <a:pt x="471" y="802"/>
                        </a:lnTo>
                        <a:lnTo>
                          <a:pt x="443" y="867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77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637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67760" name="Freeform 112"/>
              <p:cNvSpPr>
                <a:spLocks/>
              </p:cNvSpPr>
              <p:nvPr/>
            </p:nvSpPr>
            <p:spPr bwMode="auto">
              <a:xfrm>
                <a:off x="1622" y="2501"/>
                <a:ext cx="165" cy="27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22" y="9"/>
                  </a:cxn>
                  <a:cxn ang="0">
                    <a:pos x="6" y="76"/>
                  </a:cxn>
                  <a:cxn ang="0">
                    <a:pos x="0" y="114"/>
                  </a:cxn>
                  <a:cxn ang="0">
                    <a:pos x="66" y="174"/>
                  </a:cxn>
                  <a:cxn ang="0">
                    <a:pos x="32" y="232"/>
                  </a:cxn>
                  <a:cxn ang="0">
                    <a:pos x="69" y="270"/>
                  </a:cxn>
                  <a:cxn ang="0">
                    <a:pos x="92" y="214"/>
                  </a:cxn>
                  <a:cxn ang="0">
                    <a:pos x="143" y="210"/>
                  </a:cxn>
                  <a:cxn ang="0">
                    <a:pos x="134" y="159"/>
                  </a:cxn>
                  <a:cxn ang="0">
                    <a:pos x="86" y="111"/>
                  </a:cxn>
                  <a:cxn ang="0">
                    <a:pos x="129" y="67"/>
                  </a:cxn>
                  <a:cxn ang="0">
                    <a:pos x="161" y="48"/>
                  </a:cxn>
                  <a:cxn ang="0">
                    <a:pos x="165" y="0"/>
                  </a:cxn>
                </a:cxnLst>
                <a:rect l="0" t="0" r="r" b="b"/>
                <a:pathLst>
                  <a:path w="165" h="270">
                    <a:moveTo>
                      <a:pt x="165" y="0"/>
                    </a:moveTo>
                    <a:lnTo>
                      <a:pt x="122" y="9"/>
                    </a:lnTo>
                    <a:lnTo>
                      <a:pt x="6" y="76"/>
                    </a:lnTo>
                    <a:lnTo>
                      <a:pt x="0" y="114"/>
                    </a:lnTo>
                    <a:lnTo>
                      <a:pt x="66" y="174"/>
                    </a:lnTo>
                    <a:lnTo>
                      <a:pt x="32" y="232"/>
                    </a:lnTo>
                    <a:lnTo>
                      <a:pt x="69" y="270"/>
                    </a:lnTo>
                    <a:lnTo>
                      <a:pt x="92" y="214"/>
                    </a:lnTo>
                    <a:lnTo>
                      <a:pt x="143" y="210"/>
                    </a:lnTo>
                    <a:lnTo>
                      <a:pt x="134" y="159"/>
                    </a:lnTo>
                    <a:lnTo>
                      <a:pt x="86" y="111"/>
                    </a:lnTo>
                    <a:lnTo>
                      <a:pt x="129" y="67"/>
                    </a:lnTo>
                    <a:lnTo>
                      <a:pt x="161" y="4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61" name="Freeform 113"/>
              <p:cNvSpPr>
                <a:spLocks/>
              </p:cNvSpPr>
              <p:nvPr/>
            </p:nvSpPr>
            <p:spPr bwMode="auto">
              <a:xfrm>
                <a:off x="1596" y="2572"/>
                <a:ext cx="133" cy="93"/>
              </a:xfrm>
              <a:custGeom>
                <a:avLst/>
                <a:gdLst/>
                <a:ahLst/>
                <a:cxnLst>
                  <a:cxn ang="0">
                    <a:pos x="130" y="91"/>
                  </a:cxn>
                  <a:cxn ang="0">
                    <a:pos x="78" y="88"/>
                  </a:cxn>
                  <a:cxn ang="0">
                    <a:pos x="61" y="92"/>
                  </a:cxn>
                  <a:cxn ang="0">
                    <a:pos x="5" y="93"/>
                  </a:cxn>
                  <a:cxn ang="0">
                    <a:pos x="0" y="82"/>
                  </a:cxn>
                  <a:cxn ang="0">
                    <a:pos x="31" y="58"/>
                  </a:cxn>
                  <a:cxn ang="0">
                    <a:pos x="38" y="41"/>
                  </a:cxn>
                  <a:cxn ang="0">
                    <a:pos x="34" y="23"/>
                  </a:cxn>
                  <a:cxn ang="0">
                    <a:pos x="26" y="10"/>
                  </a:cxn>
                  <a:cxn ang="0">
                    <a:pos x="27" y="0"/>
                  </a:cxn>
                  <a:cxn ang="0">
                    <a:pos x="43" y="5"/>
                  </a:cxn>
                  <a:cxn ang="0">
                    <a:pos x="53" y="20"/>
                  </a:cxn>
                  <a:cxn ang="0">
                    <a:pos x="57" y="37"/>
                  </a:cxn>
                  <a:cxn ang="0">
                    <a:pos x="45" y="56"/>
                  </a:cxn>
                  <a:cxn ang="0">
                    <a:pos x="35" y="73"/>
                  </a:cxn>
                  <a:cxn ang="0">
                    <a:pos x="40" y="84"/>
                  </a:cxn>
                  <a:cxn ang="0">
                    <a:pos x="74" y="73"/>
                  </a:cxn>
                  <a:cxn ang="0">
                    <a:pos x="105" y="75"/>
                  </a:cxn>
                  <a:cxn ang="0">
                    <a:pos x="133" y="80"/>
                  </a:cxn>
                  <a:cxn ang="0">
                    <a:pos x="130" y="91"/>
                  </a:cxn>
                </a:cxnLst>
                <a:rect l="0" t="0" r="r" b="b"/>
                <a:pathLst>
                  <a:path w="133" h="93">
                    <a:moveTo>
                      <a:pt x="130" y="91"/>
                    </a:moveTo>
                    <a:lnTo>
                      <a:pt x="78" y="88"/>
                    </a:lnTo>
                    <a:lnTo>
                      <a:pt x="61" y="92"/>
                    </a:lnTo>
                    <a:lnTo>
                      <a:pt x="5" y="93"/>
                    </a:lnTo>
                    <a:lnTo>
                      <a:pt x="0" y="82"/>
                    </a:lnTo>
                    <a:lnTo>
                      <a:pt x="31" y="58"/>
                    </a:lnTo>
                    <a:lnTo>
                      <a:pt x="38" y="41"/>
                    </a:lnTo>
                    <a:lnTo>
                      <a:pt x="34" y="23"/>
                    </a:lnTo>
                    <a:lnTo>
                      <a:pt x="26" y="10"/>
                    </a:lnTo>
                    <a:lnTo>
                      <a:pt x="27" y="0"/>
                    </a:lnTo>
                    <a:lnTo>
                      <a:pt x="43" y="5"/>
                    </a:lnTo>
                    <a:lnTo>
                      <a:pt x="53" y="20"/>
                    </a:lnTo>
                    <a:lnTo>
                      <a:pt x="57" y="37"/>
                    </a:lnTo>
                    <a:lnTo>
                      <a:pt x="45" y="56"/>
                    </a:lnTo>
                    <a:lnTo>
                      <a:pt x="35" y="73"/>
                    </a:lnTo>
                    <a:lnTo>
                      <a:pt x="40" y="84"/>
                    </a:lnTo>
                    <a:lnTo>
                      <a:pt x="74" y="73"/>
                    </a:lnTo>
                    <a:lnTo>
                      <a:pt x="105" y="75"/>
                    </a:lnTo>
                    <a:lnTo>
                      <a:pt x="133" y="80"/>
                    </a:lnTo>
                    <a:lnTo>
                      <a:pt x="130" y="9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67762" name="Freeform 114"/>
              <p:cNvSpPr>
                <a:spLocks/>
              </p:cNvSpPr>
              <p:nvPr/>
            </p:nvSpPr>
            <p:spPr bwMode="auto">
              <a:xfrm>
                <a:off x="1717" y="2516"/>
                <a:ext cx="88" cy="15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5" y="9"/>
                  </a:cxn>
                  <a:cxn ang="0">
                    <a:pos x="44" y="44"/>
                  </a:cxn>
                  <a:cxn ang="0">
                    <a:pos x="41" y="64"/>
                  </a:cxn>
                  <a:cxn ang="0">
                    <a:pos x="41" y="78"/>
                  </a:cxn>
                  <a:cxn ang="0">
                    <a:pos x="19" y="105"/>
                  </a:cxn>
                  <a:cxn ang="0">
                    <a:pos x="0" y="138"/>
                  </a:cxn>
                  <a:cxn ang="0">
                    <a:pos x="7" y="151"/>
                  </a:cxn>
                  <a:cxn ang="0">
                    <a:pos x="19" y="142"/>
                  </a:cxn>
                  <a:cxn ang="0">
                    <a:pos x="20" y="130"/>
                  </a:cxn>
                  <a:cxn ang="0">
                    <a:pos x="50" y="83"/>
                  </a:cxn>
                  <a:cxn ang="0">
                    <a:pos x="67" y="58"/>
                  </a:cxn>
                  <a:cxn ang="0">
                    <a:pos x="86" y="28"/>
                  </a:cxn>
                  <a:cxn ang="0">
                    <a:pos x="88" y="14"/>
                  </a:cxn>
                  <a:cxn ang="0">
                    <a:pos x="80" y="0"/>
                  </a:cxn>
                </a:cxnLst>
                <a:rect l="0" t="0" r="r" b="b"/>
                <a:pathLst>
                  <a:path w="88" h="151">
                    <a:moveTo>
                      <a:pt x="80" y="0"/>
                    </a:moveTo>
                    <a:lnTo>
                      <a:pt x="65" y="9"/>
                    </a:lnTo>
                    <a:lnTo>
                      <a:pt x="44" y="44"/>
                    </a:lnTo>
                    <a:lnTo>
                      <a:pt x="41" y="64"/>
                    </a:lnTo>
                    <a:lnTo>
                      <a:pt x="41" y="78"/>
                    </a:lnTo>
                    <a:lnTo>
                      <a:pt x="19" y="105"/>
                    </a:lnTo>
                    <a:lnTo>
                      <a:pt x="0" y="138"/>
                    </a:lnTo>
                    <a:lnTo>
                      <a:pt x="7" y="151"/>
                    </a:lnTo>
                    <a:lnTo>
                      <a:pt x="19" y="142"/>
                    </a:lnTo>
                    <a:lnTo>
                      <a:pt x="20" y="130"/>
                    </a:lnTo>
                    <a:lnTo>
                      <a:pt x="50" y="83"/>
                    </a:lnTo>
                    <a:lnTo>
                      <a:pt x="67" y="58"/>
                    </a:lnTo>
                    <a:lnTo>
                      <a:pt x="86" y="28"/>
                    </a:lnTo>
                    <a:lnTo>
                      <a:pt x="88" y="1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67763" name="Group 115"/>
            <p:cNvGrpSpPr>
              <a:grpSpLocks/>
            </p:cNvGrpSpPr>
            <p:nvPr/>
          </p:nvGrpSpPr>
          <p:grpSpPr bwMode="auto">
            <a:xfrm>
              <a:off x="3608" y="1920"/>
              <a:ext cx="244" cy="288"/>
              <a:chOff x="1856" y="1426"/>
              <a:chExt cx="357" cy="421"/>
            </a:xfrm>
          </p:grpSpPr>
          <p:grpSp>
            <p:nvGrpSpPr>
              <p:cNvPr id="667764" name="Group 116"/>
              <p:cNvGrpSpPr>
                <a:grpSpLocks/>
              </p:cNvGrpSpPr>
              <p:nvPr/>
            </p:nvGrpSpPr>
            <p:grpSpPr bwMode="auto">
              <a:xfrm>
                <a:off x="1856" y="1617"/>
                <a:ext cx="357" cy="230"/>
                <a:chOff x="1680" y="1584"/>
                <a:chExt cx="672" cy="432"/>
              </a:xfrm>
            </p:grpSpPr>
            <p:sp>
              <p:nvSpPr>
                <p:cNvPr id="667765" name="AutoShape 117"/>
                <p:cNvSpPr>
                  <a:spLocks noChangeArrowheads="1"/>
                </p:cNvSpPr>
                <p:nvPr/>
              </p:nvSpPr>
              <p:spPr bwMode="auto">
                <a:xfrm flipH="1">
                  <a:off x="1680" y="1584"/>
                  <a:ext cx="672" cy="432"/>
                </a:xfrm>
                <a:prstGeom prst="cube">
                  <a:avLst>
                    <a:gd name="adj" fmla="val 41667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67766" name="AutoShape 118"/>
                <p:cNvSpPr>
                  <a:spLocks noChangeArrowheads="1"/>
                </p:cNvSpPr>
                <p:nvPr/>
              </p:nvSpPr>
              <p:spPr bwMode="auto">
                <a:xfrm flipH="1">
                  <a:off x="1920" y="1872"/>
                  <a:ext cx="384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67767" name="AutoShape 119"/>
                <p:cNvSpPr>
                  <a:spLocks noChangeArrowheads="1"/>
                </p:cNvSpPr>
                <p:nvPr/>
              </p:nvSpPr>
              <p:spPr bwMode="auto">
                <a:xfrm flipH="1">
                  <a:off x="1776" y="1632"/>
                  <a:ext cx="432" cy="48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7768" name="Group 120"/>
              <p:cNvGrpSpPr>
                <a:grpSpLocks/>
              </p:cNvGrpSpPr>
              <p:nvPr/>
            </p:nvGrpSpPr>
            <p:grpSpPr bwMode="auto">
              <a:xfrm>
                <a:off x="1886" y="1426"/>
                <a:ext cx="230" cy="230"/>
                <a:chOff x="1935" y="1893"/>
                <a:chExt cx="432" cy="432"/>
              </a:xfrm>
            </p:grpSpPr>
            <p:sp>
              <p:nvSpPr>
                <p:cNvPr id="667769" name="AutoShape 121"/>
                <p:cNvSpPr>
                  <a:spLocks noChangeArrowheads="1"/>
                </p:cNvSpPr>
                <p:nvPr/>
              </p:nvSpPr>
              <p:spPr bwMode="auto">
                <a:xfrm flipH="1">
                  <a:off x="1935" y="1893"/>
                  <a:ext cx="432" cy="432"/>
                </a:xfrm>
                <a:prstGeom prst="parallelogram">
                  <a:avLst>
                    <a:gd name="adj" fmla="val 1921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67770" name="Freeform 122" descr="Horizontal hell"/>
                <p:cNvSpPr>
                  <a:spLocks/>
                </p:cNvSpPr>
                <p:nvPr/>
              </p:nvSpPr>
              <p:spPr bwMode="auto">
                <a:xfrm>
                  <a:off x="1998" y="1937"/>
                  <a:ext cx="330" cy="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3" y="0"/>
                    </a:cxn>
                    <a:cxn ang="0">
                      <a:pos x="261" y="36"/>
                    </a:cxn>
                    <a:cxn ang="0">
                      <a:pos x="228" y="87"/>
                    </a:cxn>
                    <a:cxn ang="0">
                      <a:pos x="281" y="111"/>
                    </a:cxn>
                    <a:cxn ang="0">
                      <a:pos x="245" y="141"/>
                    </a:cxn>
                    <a:cxn ang="0">
                      <a:pos x="287" y="153"/>
                    </a:cxn>
                    <a:cxn ang="0">
                      <a:pos x="276" y="174"/>
                    </a:cxn>
                    <a:cxn ang="0">
                      <a:pos x="299" y="199"/>
                    </a:cxn>
                    <a:cxn ang="0">
                      <a:pos x="248" y="232"/>
                    </a:cxn>
                    <a:cxn ang="0">
                      <a:pos x="309" y="252"/>
                    </a:cxn>
                    <a:cxn ang="0">
                      <a:pos x="279" y="282"/>
                    </a:cxn>
                    <a:cxn ang="0">
                      <a:pos x="329" y="288"/>
                    </a:cxn>
                    <a:cxn ang="0">
                      <a:pos x="318" y="307"/>
                    </a:cxn>
                    <a:cxn ang="0">
                      <a:pos x="330" y="336"/>
                    </a:cxn>
                    <a:cxn ang="0">
                      <a:pos x="44" y="337"/>
                    </a:cxn>
                    <a:cxn ang="0">
                      <a:pos x="86" y="291"/>
                    </a:cxn>
                    <a:cxn ang="0">
                      <a:pos x="36" y="268"/>
                    </a:cxn>
                    <a:cxn ang="0">
                      <a:pos x="54" y="232"/>
                    </a:cxn>
                    <a:cxn ang="0">
                      <a:pos x="32" y="199"/>
                    </a:cxn>
                    <a:cxn ang="0">
                      <a:pos x="65" y="157"/>
                    </a:cxn>
                    <a:cxn ang="0">
                      <a:pos x="23" y="130"/>
                    </a:cxn>
                    <a:cxn ang="0">
                      <a:pos x="23" y="90"/>
                    </a:cxn>
                    <a:cxn ang="0">
                      <a:pos x="62" y="69"/>
                    </a:cxn>
                    <a:cxn ang="0">
                      <a:pos x="3" y="61"/>
                    </a:cxn>
                    <a:cxn ang="0">
                      <a:pos x="18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0" h="337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61" y="36"/>
                      </a:lnTo>
                      <a:lnTo>
                        <a:pt x="228" y="87"/>
                      </a:lnTo>
                      <a:lnTo>
                        <a:pt x="281" y="111"/>
                      </a:lnTo>
                      <a:lnTo>
                        <a:pt x="245" y="141"/>
                      </a:lnTo>
                      <a:lnTo>
                        <a:pt x="287" y="153"/>
                      </a:lnTo>
                      <a:lnTo>
                        <a:pt x="276" y="174"/>
                      </a:lnTo>
                      <a:lnTo>
                        <a:pt x="299" y="199"/>
                      </a:lnTo>
                      <a:lnTo>
                        <a:pt x="248" y="232"/>
                      </a:lnTo>
                      <a:lnTo>
                        <a:pt x="309" y="252"/>
                      </a:lnTo>
                      <a:lnTo>
                        <a:pt x="279" y="282"/>
                      </a:lnTo>
                      <a:lnTo>
                        <a:pt x="329" y="288"/>
                      </a:lnTo>
                      <a:lnTo>
                        <a:pt x="318" y="307"/>
                      </a:lnTo>
                      <a:lnTo>
                        <a:pt x="330" y="336"/>
                      </a:lnTo>
                      <a:lnTo>
                        <a:pt x="44" y="337"/>
                      </a:lnTo>
                      <a:lnTo>
                        <a:pt x="86" y="291"/>
                      </a:lnTo>
                      <a:lnTo>
                        <a:pt x="36" y="268"/>
                      </a:lnTo>
                      <a:lnTo>
                        <a:pt x="54" y="232"/>
                      </a:lnTo>
                      <a:lnTo>
                        <a:pt x="32" y="199"/>
                      </a:lnTo>
                      <a:lnTo>
                        <a:pt x="65" y="157"/>
                      </a:lnTo>
                      <a:lnTo>
                        <a:pt x="23" y="130"/>
                      </a:lnTo>
                      <a:lnTo>
                        <a:pt x="23" y="90"/>
                      </a:lnTo>
                      <a:lnTo>
                        <a:pt x="62" y="69"/>
                      </a:lnTo>
                      <a:lnTo>
                        <a:pt x="3" y="61"/>
                      </a:lnTo>
                      <a:lnTo>
                        <a:pt x="1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0E3F-6C76-4DF3-AB0D-FB800DAD9E58}" type="slidenum">
              <a:rPr lang="en-US"/>
              <a:pPr/>
              <a:t>75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Collective Communication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Communications involving a group of processes.</a:t>
            </a:r>
          </a:p>
          <a:p>
            <a:r>
              <a:rPr lang="en-US"/>
              <a:t>Must be called by all processes in a communicator.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Barrier synchronization.</a:t>
            </a:r>
          </a:p>
          <a:p>
            <a:pPr lvl="1"/>
            <a:r>
              <a:rPr lang="en-US"/>
              <a:t>Broadcast, scatter, gather.</a:t>
            </a:r>
          </a:p>
          <a:p>
            <a:pPr lvl="1"/>
            <a:r>
              <a:rPr lang="en-US"/>
              <a:t>Global sum, global maximum,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AF8-C683-4F53-A2DA-35483844E160}" type="slidenum">
              <a:rPr lang="en-US"/>
              <a:pPr/>
              <a:t>76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95400"/>
            <a:ext cx="8991600" cy="838200"/>
          </a:xfrm>
        </p:spPr>
        <p:txBody>
          <a:bodyPr/>
          <a:lstStyle/>
          <a:p>
            <a:r>
              <a:rPr lang="en-US" sz="4000"/>
              <a:t>Characteristics of Collective Communication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>
                <a:solidFill>
                  <a:srgbClr val="FF6699"/>
                </a:solidFill>
              </a:rPr>
              <a:t>Optimised Communication routines involving a group of processes</a:t>
            </a:r>
            <a:endParaRPr lang="en-US">
              <a:solidFill>
                <a:srgbClr val="FF6699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Collective action over a communicator, i.e. all processes must call the collective routine.</a:t>
            </a:r>
          </a:p>
          <a:p>
            <a:pPr>
              <a:lnSpc>
                <a:spcPct val="80000"/>
              </a:lnSpc>
            </a:pPr>
            <a:r>
              <a:rPr lang="en-US" sz="2800"/>
              <a:t>Synchronization may or may not occur.</a:t>
            </a:r>
          </a:p>
          <a:p>
            <a:pPr>
              <a:lnSpc>
                <a:spcPct val="80000"/>
              </a:lnSpc>
            </a:pPr>
            <a:r>
              <a:rPr lang="en-US" sz="2800"/>
              <a:t>All collective operations are blocking.</a:t>
            </a:r>
          </a:p>
          <a:p>
            <a:pPr>
              <a:lnSpc>
                <a:spcPct val="80000"/>
              </a:lnSpc>
            </a:pPr>
            <a:r>
              <a:rPr lang="en-US" sz="2800"/>
              <a:t>No tags.</a:t>
            </a:r>
          </a:p>
          <a:p>
            <a:pPr>
              <a:lnSpc>
                <a:spcPct val="80000"/>
              </a:lnSpc>
            </a:pPr>
            <a:r>
              <a:rPr lang="en-US" sz="2800"/>
              <a:t>Receive buffers must have exactly the same size as send buffers.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6EBE-E61D-430B-922F-5FB2D062FDC4}" type="slidenum">
              <a:rPr lang="en-US"/>
              <a:pPr/>
              <a:t>77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685800"/>
          </a:xfrm>
        </p:spPr>
        <p:txBody>
          <a:bodyPr/>
          <a:lstStyle/>
          <a:p>
            <a:r>
              <a:rPr lang="en-US" sz="4000"/>
              <a:t>Barrier Synchronization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88313" cy="4343400"/>
          </a:xfrm>
        </p:spPr>
        <p:txBody>
          <a:bodyPr rIns="36000"/>
          <a:lstStyle/>
          <a:p>
            <a:pPr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sz="2800"/>
              <a:t>C: int MPI_Barrier(MPI_Comm comm)</a:t>
            </a:r>
          </a:p>
          <a:p>
            <a:pPr defTabSz="901700">
              <a:lnSpc>
                <a:spcPct val="80000"/>
              </a:lnSpc>
              <a:spcBef>
                <a:spcPct val="100000"/>
              </a:spcBef>
              <a:tabLst>
                <a:tab pos="1244600" algn="l"/>
                <a:tab pos="2857500" algn="l"/>
              </a:tabLst>
            </a:pPr>
            <a:r>
              <a:rPr lang="en-US" sz="2800"/>
              <a:t>Fortran:	MPI_BARRIER(COMM, </a:t>
            </a:r>
            <a:r>
              <a:rPr lang="en-US" sz="2800" i="1">
                <a:solidFill>
                  <a:srgbClr val="000099"/>
                </a:solidFill>
              </a:rPr>
              <a:t>IERROR</a:t>
            </a:r>
            <a:r>
              <a:rPr lang="en-US" sz="2800"/>
              <a:t>)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244600" algn="l"/>
                <a:tab pos="2857500" algn="l"/>
              </a:tabLst>
            </a:pPr>
            <a:r>
              <a:rPr lang="en-US" sz="2800"/>
              <a:t>			INTEGER COMM, IERROR</a:t>
            </a:r>
          </a:p>
          <a:p>
            <a:pPr defTabSz="901700">
              <a:lnSpc>
                <a:spcPct val="80000"/>
              </a:lnSpc>
              <a:spcBef>
                <a:spcPct val="80000"/>
              </a:spcBef>
              <a:tabLst>
                <a:tab pos="1244600" algn="l"/>
                <a:tab pos="2857500" algn="l"/>
              </a:tabLst>
            </a:pPr>
            <a:r>
              <a:rPr lang="en-US" sz="2800"/>
              <a:t>MPI_Barrier is normally never needed:</a:t>
            </a:r>
          </a:p>
          <a:p>
            <a:pPr lvl="1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sz="2400"/>
              <a:t>all synchronization is done automatically by the data communication:</a:t>
            </a:r>
          </a:p>
          <a:p>
            <a:pPr lvl="2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sz="2000"/>
              <a:t>a process cannot continue before it has the data that it needs.</a:t>
            </a:r>
          </a:p>
          <a:p>
            <a:pPr lvl="1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sz="2400"/>
              <a:t>if used for debugging:</a:t>
            </a:r>
          </a:p>
          <a:p>
            <a:pPr lvl="2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sz="2000"/>
              <a:t>please guarantee, that it is removed in production.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383B-4E19-4117-8EE8-EAC06CD2D391}" type="slidenum">
              <a:rPr lang="en-US"/>
              <a:pPr/>
              <a:t>78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r>
              <a:rPr lang="en-US" sz="4000"/>
              <a:t>Broadcast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859713" cy="1828800"/>
          </a:xfrm>
          <a:ln>
            <a:solidFill>
              <a:srgbClr val="000099"/>
            </a:solidFill>
          </a:ln>
        </p:spPr>
        <p:txBody>
          <a:bodyPr rIns="36000"/>
          <a:lstStyle/>
          <a:p>
            <a:pPr marL="190500" indent="-190500" defTabSz="901700">
              <a:lnSpc>
                <a:spcPct val="80000"/>
              </a:lnSpc>
              <a:tabLst>
                <a:tab pos="1054100" algn="l"/>
                <a:tab pos="2197100" algn="l"/>
                <a:tab pos="2514600" algn="l"/>
              </a:tabLst>
            </a:pPr>
            <a:r>
              <a:rPr lang="en-US" sz="1800"/>
              <a:t>C:	int MPI_Bcast(void *buf, int count, MPI_Datatype datatype,</a:t>
            </a:r>
            <a:br>
              <a:rPr lang="en-US" sz="1800"/>
            </a:br>
            <a:r>
              <a:rPr lang="en-US" sz="1800"/>
              <a:t>			int root, MPI_Comm comm)</a:t>
            </a:r>
          </a:p>
          <a:p>
            <a:pPr marL="190500" indent="-190500" defTabSz="901700">
              <a:lnSpc>
                <a:spcPct val="80000"/>
              </a:lnSpc>
              <a:spcBef>
                <a:spcPct val="70000"/>
              </a:spcBef>
              <a:tabLst>
                <a:tab pos="1054100" algn="l"/>
                <a:tab pos="2197100" algn="l"/>
                <a:tab pos="2514600" algn="l"/>
              </a:tabLst>
            </a:pPr>
            <a:r>
              <a:rPr lang="en-US" sz="1800"/>
              <a:t>Fortran:	MPI_Bcast(BUF, COUNT, DATATYPE, ROOT, COMM, </a:t>
            </a:r>
            <a:r>
              <a:rPr lang="en-US" sz="1800" i="1">
                <a:solidFill>
                  <a:srgbClr val="000099"/>
                </a:solidFill>
              </a:rPr>
              <a:t>IERROR</a:t>
            </a:r>
            <a:r>
              <a:rPr lang="en-US" sz="1800"/>
              <a:t>)</a:t>
            </a:r>
          </a:p>
          <a:p>
            <a:pPr marL="190500" indent="-190500" defTabSz="901700">
              <a:lnSpc>
                <a:spcPct val="80000"/>
              </a:lnSpc>
              <a:buFontTx/>
              <a:buNone/>
              <a:tabLst>
                <a:tab pos="1054100" algn="l"/>
                <a:tab pos="2197100" algn="l"/>
                <a:tab pos="2514600" algn="l"/>
              </a:tabLst>
            </a:pPr>
            <a:r>
              <a:rPr lang="en-US" sz="1800"/>
              <a:t>			&lt;type&gt; BUF(*)</a:t>
            </a:r>
            <a:br>
              <a:rPr lang="en-US" sz="1800"/>
            </a:br>
            <a:r>
              <a:rPr lang="en-US" sz="1800"/>
              <a:t>		INTEGER COUNT, DATATYPE, ROOT</a:t>
            </a:r>
            <a:br>
              <a:rPr lang="en-US" sz="1800"/>
            </a:br>
            <a:r>
              <a:rPr lang="en-US" sz="1800"/>
              <a:t>		INTEGER COMM, IERROR</a:t>
            </a:r>
          </a:p>
        </p:txBody>
      </p:sp>
      <p:sp>
        <p:nvSpPr>
          <p:cNvPr id="671748" name="Oval 4"/>
          <p:cNvSpPr>
            <a:spLocks noChangeArrowheads="1"/>
          </p:cNvSpPr>
          <p:nvPr/>
        </p:nvSpPr>
        <p:spPr bwMode="auto">
          <a:xfrm>
            <a:off x="3505200" y="37338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71749" name="Group 5"/>
          <p:cNvGrpSpPr>
            <a:grpSpLocks/>
          </p:cNvGrpSpPr>
          <p:nvPr/>
        </p:nvGrpSpPr>
        <p:grpSpPr bwMode="auto">
          <a:xfrm>
            <a:off x="3810000" y="3890963"/>
            <a:ext cx="533400" cy="223837"/>
            <a:chOff x="2410" y="2208"/>
            <a:chExt cx="316" cy="192"/>
          </a:xfrm>
        </p:grpSpPr>
        <p:sp>
          <p:nvSpPr>
            <p:cNvPr id="671750" name="Rectangle 6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671751" name="Rectangle 7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671752" name="Rectangle 8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671753" name="Oval 9"/>
          <p:cNvSpPr>
            <a:spLocks noChangeArrowheads="1"/>
          </p:cNvSpPr>
          <p:nvPr/>
        </p:nvSpPr>
        <p:spPr bwMode="auto">
          <a:xfrm>
            <a:off x="3505200" y="50292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54" name="Oval 10"/>
          <p:cNvSpPr>
            <a:spLocks noChangeArrowheads="1"/>
          </p:cNvSpPr>
          <p:nvPr/>
        </p:nvSpPr>
        <p:spPr bwMode="auto">
          <a:xfrm>
            <a:off x="4800600" y="37338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55" name="Oval 11"/>
          <p:cNvSpPr>
            <a:spLocks noChangeArrowheads="1"/>
          </p:cNvSpPr>
          <p:nvPr/>
        </p:nvSpPr>
        <p:spPr bwMode="auto">
          <a:xfrm>
            <a:off x="4800600" y="50292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56" name="Oval 12"/>
          <p:cNvSpPr>
            <a:spLocks noChangeArrowheads="1"/>
          </p:cNvSpPr>
          <p:nvPr/>
        </p:nvSpPr>
        <p:spPr bwMode="auto">
          <a:xfrm>
            <a:off x="6096000" y="37338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57" name="Oval 13"/>
          <p:cNvSpPr>
            <a:spLocks noChangeArrowheads="1"/>
          </p:cNvSpPr>
          <p:nvPr/>
        </p:nvSpPr>
        <p:spPr bwMode="auto">
          <a:xfrm>
            <a:off x="6096000" y="50292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58" name="Oval 14"/>
          <p:cNvSpPr>
            <a:spLocks noChangeArrowheads="1"/>
          </p:cNvSpPr>
          <p:nvPr/>
        </p:nvSpPr>
        <p:spPr bwMode="auto">
          <a:xfrm>
            <a:off x="7391400" y="37338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59" name="Oval 15"/>
          <p:cNvSpPr>
            <a:spLocks noChangeArrowheads="1"/>
          </p:cNvSpPr>
          <p:nvPr/>
        </p:nvSpPr>
        <p:spPr bwMode="auto">
          <a:xfrm>
            <a:off x="7391400" y="50292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60" name="Oval 16"/>
          <p:cNvSpPr>
            <a:spLocks noChangeArrowheads="1"/>
          </p:cNvSpPr>
          <p:nvPr/>
        </p:nvSpPr>
        <p:spPr bwMode="auto">
          <a:xfrm>
            <a:off x="2209800" y="37338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61" name="Oval 17"/>
          <p:cNvSpPr>
            <a:spLocks noChangeArrowheads="1"/>
          </p:cNvSpPr>
          <p:nvPr/>
        </p:nvSpPr>
        <p:spPr bwMode="auto">
          <a:xfrm>
            <a:off x="2209800" y="5029200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1762" name="Line 18"/>
          <p:cNvSpPr>
            <a:spLocks noChangeShapeType="1"/>
          </p:cNvSpPr>
          <p:nvPr/>
        </p:nvSpPr>
        <p:spPr bwMode="auto">
          <a:xfrm>
            <a:off x="1143000" y="4648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1763" name="Line 19"/>
          <p:cNvSpPr>
            <a:spLocks noChangeShapeType="1"/>
          </p:cNvSpPr>
          <p:nvPr/>
        </p:nvSpPr>
        <p:spPr bwMode="auto">
          <a:xfrm>
            <a:off x="1447800" y="4541838"/>
            <a:ext cx="1588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1764" name="Text Box 20"/>
          <p:cNvSpPr txBox="1">
            <a:spLocks noChangeArrowheads="1"/>
          </p:cNvSpPr>
          <p:nvPr/>
        </p:nvSpPr>
        <p:spPr bwMode="auto">
          <a:xfrm>
            <a:off x="1143000" y="3829050"/>
            <a:ext cx="990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before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bcast</a:t>
            </a:r>
          </a:p>
        </p:txBody>
      </p:sp>
      <p:sp>
        <p:nvSpPr>
          <p:cNvPr id="671765" name="Text Box 21"/>
          <p:cNvSpPr txBox="1">
            <a:spLocks noChangeArrowheads="1"/>
          </p:cNvSpPr>
          <p:nvPr/>
        </p:nvSpPr>
        <p:spPr bwMode="auto">
          <a:xfrm>
            <a:off x="1143000" y="5200650"/>
            <a:ext cx="9429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after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bcast</a:t>
            </a:r>
          </a:p>
        </p:txBody>
      </p:sp>
      <p:sp>
        <p:nvSpPr>
          <p:cNvPr id="671766" name="Text Box 22"/>
          <p:cNvSpPr txBox="1">
            <a:spLocks noChangeArrowheads="1"/>
          </p:cNvSpPr>
          <p:nvPr/>
        </p:nvSpPr>
        <p:spPr bwMode="auto">
          <a:xfrm>
            <a:off x="3535363" y="5922963"/>
            <a:ext cx="11303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e.g., root=1</a:t>
            </a:r>
          </a:p>
        </p:txBody>
      </p:sp>
      <p:grpSp>
        <p:nvGrpSpPr>
          <p:cNvPr id="671767" name="Group 23"/>
          <p:cNvGrpSpPr>
            <a:grpSpLocks/>
          </p:cNvGrpSpPr>
          <p:nvPr/>
        </p:nvGrpSpPr>
        <p:grpSpPr bwMode="auto">
          <a:xfrm>
            <a:off x="5105400" y="3890963"/>
            <a:ext cx="533400" cy="223837"/>
            <a:chOff x="2410" y="2208"/>
            <a:chExt cx="316" cy="192"/>
          </a:xfrm>
        </p:grpSpPr>
        <p:sp>
          <p:nvSpPr>
            <p:cNvPr id="671768" name="Rectangle 24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69" name="Rectangle 25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70" name="Rectangle 26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71771" name="Group 27"/>
          <p:cNvGrpSpPr>
            <a:grpSpLocks/>
          </p:cNvGrpSpPr>
          <p:nvPr/>
        </p:nvGrpSpPr>
        <p:grpSpPr bwMode="auto">
          <a:xfrm>
            <a:off x="2514600" y="3890963"/>
            <a:ext cx="533400" cy="223837"/>
            <a:chOff x="2410" y="2208"/>
            <a:chExt cx="316" cy="192"/>
          </a:xfrm>
        </p:grpSpPr>
        <p:sp>
          <p:nvSpPr>
            <p:cNvPr id="671772" name="Rectangle 28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73" name="Rectangle 29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74" name="Rectangle 30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71775" name="Group 31"/>
          <p:cNvGrpSpPr>
            <a:grpSpLocks/>
          </p:cNvGrpSpPr>
          <p:nvPr/>
        </p:nvGrpSpPr>
        <p:grpSpPr bwMode="auto">
          <a:xfrm>
            <a:off x="7696200" y="3890963"/>
            <a:ext cx="533400" cy="223837"/>
            <a:chOff x="2410" y="2208"/>
            <a:chExt cx="316" cy="192"/>
          </a:xfrm>
        </p:grpSpPr>
        <p:sp>
          <p:nvSpPr>
            <p:cNvPr id="671776" name="Rectangle 32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77" name="Rectangle 33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78" name="Rectangle 34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71779" name="Group 35"/>
          <p:cNvGrpSpPr>
            <a:grpSpLocks/>
          </p:cNvGrpSpPr>
          <p:nvPr/>
        </p:nvGrpSpPr>
        <p:grpSpPr bwMode="auto">
          <a:xfrm>
            <a:off x="6400800" y="3890963"/>
            <a:ext cx="533400" cy="223837"/>
            <a:chOff x="2410" y="2208"/>
            <a:chExt cx="316" cy="192"/>
          </a:xfrm>
        </p:grpSpPr>
        <p:sp>
          <p:nvSpPr>
            <p:cNvPr id="671780" name="Rectangle 36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81" name="Rectangle 37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1782" name="Rectangle 38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71783" name="Group 39"/>
          <p:cNvGrpSpPr>
            <a:grpSpLocks/>
          </p:cNvGrpSpPr>
          <p:nvPr/>
        </p:nvGrpSpPr>
        <p:grpSpPr bwMode="auto">
          <a:xfrm>
            <a:off x="3810000" y="5186363"/>
            <a:ext cx="533400" cy="223837"/>
            <a:chOff x="2410" y="2208"/>
            <a:chExt cx="316" cy="192"/>
          </a:xfrm>
        </p:grpSpPr>
        <p:sp>
          <p:nvSpPr>
            <p:cNvPr id="671784" name="Rectangle 40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671785" name="Rectangle 41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671786" name="Rectangle 42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</p:grpSp>
      <p:grpSp>
        <p:nvGrpSpPr>
          <p:cNvPr id="671787" name="Group 43"/>
          <p:cNvGrpSpPr>
            <a:grpSpLocks/>
          </p:cNvGrpSpPr>
          <p:nvPr/>
        </p:nvGrpSpPr>
        <p:grpSpPr bwMode="auto">
          <a:xfrm>
            <a:off x="2514600" y="5186363"/>
            <a:ext cx="5715000" cy="223837"/>
            <a:chOff x="1584" y="2304"/>
            <a:chExt cx="3600" cy="192"/>
          </a:xfrm>
        </p:grpSpPr>
        <p:grpSp>
          <p:nvGrpSpPr>
            <p:cNvPr id="671788" name="Group 44"/>
            <p:cNvGrpSpPr>
              <a:grpSpLocks/>
            </p:cNvGrpSpPr>
            <p:nvPr/>
          </p:nvGrpSpPr>
          <p:grpSpPr bwMode="auto">
            <a:xfrm>
              <a:off x="3216" y="2304"/>
              <a:ext cx="336" cy="192"/>
              <a:chOff x="2410" y="2208"/>
              <a:chExt cx="316" cy="192"/>
            </a:xfrm>
          </p:grpSpPr>
          <p:sp>
            <p:nvSpPr>
              <p:cNvPr id="671789" name="Rectangle 45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790" name="Rectangle 46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791" name="Rectangle 47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71792" name="Group 48"/>
            <p:cNvGrpSpPr>
              <a:grpSpLocks/>
            </p:cNvGrpSpPr>
            <p:nvPr/>
          </p:nvGrpSpPr>
          <p:grpSpPr bwMode="auto">
            <a:xfrm>
              <a:off x="1584" y="2304"/>
              <a:ext cx="336" cy="192"/>
              <a:chOff x="2410" y="2208"/>
              <a:chExt cx="316" cy="192"/>
            </a:xfrm>
          </p:grpSpPr>
          <p:sp>
            <p:nvSpPr>
              <p:cNvPr id="671793" name="Rectangle 49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794" name="Rectangle 50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795" name="Rectangle 51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71796" name="Group 52"/>
            <p:cNvGrpSpPr>
              <a:grpSpLocks/>
            </p:cNvGrpSpPr>
            <p:nvPr/>
          </p:nvGrpSpPr>
          <p:grpSpPr bwMode="auto">
            <a:xfrm>
              <a:off x="4848" y="2304"/>
              <a:ext cx="336" cy="192"/>
              <a:chOff x="2410" y="2208"/>
              <a:chExt cx="316" cy="192"/>
            </a:xfrm>
          </p:grpSpPr>
          <p:sp>
            <p:nvSpPr>
              <p:cNvPr id="671797" name="Rectangle 53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798" name="Rectangle 54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799" name="Rectangle 55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71800" name="Group 56"/>
            <p:cNvGrpSpPr>
              <a:grpSpLocks/>
            </p:cNvGrpSpPr>
            <p:nvPr/>
          </p:nvGrpSpPr>
          <p:grpSpPr bwMode="auto">
            <a:xfrm>
              <a:off x="4032" y="2304"/>
              <a:ext cx="336" cy="192"/>
              <a:chOff x="2410" y="2208"/>
              <a:chExt cx="316" cy="192"/>
            </a:xfrm>
          </p:grpSpPr>
          <p:sp>
            <p:nvSpPr>
              <p:cNvPr id="671801" name="Rectangle 57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802" name="Rectangle 58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1803" name="Rectangle 59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71804" name="Group 60"/>
          <p:cNvGrpSpPr>
            <a:grpSpLocks/>
          </p:cNvGrpSpPr>
          <p:nvPr/>
        </p:nvGrpSpPr>
        <p:grpSpPr bwMode="auto">
          <a:xfrm>
            <a:off x="2819400" y="4359275"/>
            <a:ext cx="5029200" cy="669925"/>
            <a:chOff x="1776" y="2496"/>
            <a:chExt cx="3168" cy="576"/>
          </a:xfrm>
        </p:grpSpPr>
        <p:sp>
          <p:nvSpPr>
            <p:cNvPr id="671805" name="Line 61"/>
            <p:cNvSpPr>
              <a:spLocks noChangeShapeType="1"/>
            </p:cNvSpPr>
            <p:nvPr/>
          </p:nvSpPr>
          <p:spPr bwMode="auto">
            <a:xfrm flipH="1">
              <a:off x="1776" y="2496"/>
              <a:ext cx="76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1806" name="Line 62"/>
            <p:cNvSpPr>
              <a:spLocks noChangeShapeType="1"/>
            </p:cNvSpPr>
            <p:nvPr/>
          </p:nvSpPr>
          <p:spPr bwMode="auto">
            <a:xfrm>
              <a:off x="2544" y="2496"/>
              <a:ext cx="158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1807" name="Line 63"/>
            <p:cNvSpPr>
              <a:spLocks noChangeShapeType="1"/>
            </p:cNvSpPr>
            <p:nvPr/>
          </p:nvSpPr>
          <p:spPr bwMode="auto">
            <a:xfrm>
              <a:off x="2544" y="2496"/>
              <a:ext cx="240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1808" name="Line 64"/>
            <p:cNvSpPr>
              <a:spLocks noChangeShapeType="1"/>
            </p:cNvSpPr>
            <p:nvPr/>
          </p:nvSpPr>
          <p:spPr bwMode="auto">
            <a:xfrm>
              <a:off x="2544" y="2496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71809" name="Group 65"/>
          <p:cNvGrpSpPr>
            <a:grpSpLocks/>
          </p:cNvGrpSpPr>
          <p:nvPr/>
        </p:nvGrpSpPr>
        <p:grpSpPr bwMode="auto">
          <a:xfrm>
            <a:off x="2514600" y="5186363"/>
            <a:ext cx="5715000" cy="223837"/>
            <a:chOff x="1584" y="3120"/>
            <a:chExt cx="3600" cy="192"/>
          </a:xfrm>
        </p:grpSpPr>
        <p:grpSp>
          <p:nvGrpSpPr>
            <p:cNvPr id="671810" name="Group 66"/>
            <p:cNvGrpSpPr>
              <a:grpSpLocks/>
            </p:cNvGrpSpPr>
            <p:nvPr/>
          </p:nvGrpSpPr>
          <p:grpSpPr bwMode="auto">
            <a:xfrm>
              <a:off x="3216" y="3120"/>
              <a:ext cx="336" cy="192"/>
              <a:chOff x="2410" y="2208"/>
              <a:chExt cx="316" cy="192"/>
            </a:xfrm>
          </p:grpSpPr>
          <p:sp>
            <p:nvSpPr>
              <p:cNvPr id="671811" name="Rectangle 67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671812" name="Rectangle 68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e</a:t>
                </a:r>
              </a:p>
            </p:txBody>
          </p:sp>
          <p:sp>
            <p:nvSpPr>
              <p:cNvPr id="671813" name="Rectangle 69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671814" name="Group 70"/>
            <p:cNvGrpSpPr>
              <a:grpSpLocks/>
            </p:cNvGrpSpPr>
            <p:nvPr/>
          </p:nvGrpSpPr>
          <p:grpSpPr bwMode="auto">
            <a:xfrm>
              <a:off x="1584" y="3120"/>
              <a:ext cx="336" cy="192"/>
              <a:chOff x="2410" y="2208"/>
              <a:chExt cx="316" cy="192"/>
            </a:xfrm>
          </p:grpSpPr>
          <p:sp>
            <p:nvSpPr>
              <p:cNvPr id="671815" name="Rectangle 71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671816" name="Rectangle 72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e</a:t>
                </a:r>
              </a:p>
            </p:txBody>
          </p:sp>
          <p:sp>
            <p:nvSpPr>
              <p:cNvPr id="671817" name="Rectangle 73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671818" name="Group 74"/>
            <p:cNvGrpSpPr>
              <a:grpSpLocks/>
            </p:cNvGrpSpPr>
            <p:nvPr/>
          </p:nvGrpSpPr>
          <p:grpSpPr bwMode="auto">
            <a:xfrm>
              <a:off x="4848" y="3120"/>
              <a:ext cx="336" cy="192"/>
              <a:chOff x="2410" y="2208"/>
              <a:chExt cx="316" cy="192"/>
            </a:xfrm>
          </p:grpSpPr>
          <p:sp>
            <p:nvSpPr>
              <p:cNvPr id="671819" name="Rectangle 75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671820" name="Rectangle 76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e</a:t>
                </a:r>
              </a:p>
            </p:txBody>
          </p:sp>
          <p:sp>
            <p:nvSpPr>
              <p:cNvPr id="671821" name="Rectangle 77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671822" name="Group 78"/>
            <p:cNvGrpSpPr>
              <a:grpSpLocks/>
            </p:cNvGrpSpPr>
            <p:nvPr/>
          </p:nvGrpSpPr>
          <p:grpSpPr bwMode="auto">
            <a:xfrm>
              <a:off x="4032" y="3120"/>
              <a:ext cx="336" cy="192"/>
              <a:chOff x="2410" y="2208"/>
              <a:chExt cx="316" cy="192"/>
            </a:xfrm>
          </p:grpSpPr>
          <p:sp>
            <p:nvSpPr>
              <p:cNvPr id="671823" name="Rectangle 79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671824" name="Rectangle 80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e</a:t>
                </a:r>
              </a:p>
            </p:txBody>
          </p:sp>
          <p:sp>
            <p:nvSpPr>
              <p:cNvPr id="671825" name="Rectangle 81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de-DE" sz="1600">
                    <a:solidFill>
                      <a:schemeClr val="tx1"/>
                    </a:solidFill>
                    <a:latin typeface="Arial" charset="0"/>
                  </a:rPr>
                  <a:t>d</a:t>
                </a:r>
              </a:p>
            </p:txBody>
          </p:sp>
        </p:grpSp>
      </p:grpSp>
      <p:sp>
        <p:nvSpPr>
          <p:cNvPr id="671826" name="Rectangle 82"/>
          <p:cNvSpPr>
            <a:spLocks noChangeArrowheads="1"/>
          </p:cNvSpPr>
          <p:nvPr/>
        </p:nvSpPr>
        <p:spPr bwMode="auto">
          <a:xfrm>
            <a:off x="8686800" y="5792788"/>
            <a:ext cx="76200" cy="74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1827" name="Rectangle 83"/>
          <p:cNvSpPr>
            <a:spLocks noChangeArrowheads="1"/>
          </p:cNvSpPr>
          <p:nvPr/>
        </p:nvSpPr>
        <p:spPr bwMode="auto">
          <a:xfrm>
            <a:off x="8686800" y="5792788"/>
            <a:ext cx="76200" cy="74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1828" name="Text Box 84"/>
          <p:cNvSpPr txBox="1">
            <a:spLocks noChangeArrowheads="1"/>
          </p:cNvSpPr>
          <p:nvPr/>
        </p:nvSpPr>
        <p:spPr bwMode="auto">
          <a:xfrm>
            <a:off x="4906963" y="6157913"/>
            <a:ext cx="4237037" cy="5175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Char char="•"/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 rank of the sending process (i.e., root process)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 must be given identically by all processes</a:t>
            </a:r>
          </a:p>
        </p:txBody>
      </p:sp>
      <p:sp>
        <p:nvSpPr>
          <p:cNvPr id="671829" name="Line 85"/>
          <p:cNvSpPr>
            <a:spLocks noChangeShapeType="1"/>
          </p:cNvSpPr>
          <p:nvPr/>
        </p:nvSpPr>
        <p:spPr bwMode="auto">
          <a:xfrm flipH="1" flipV="1">
            <a:off x="4648200" y="6061075"/>
            <a:ext cx="304800" cy="111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2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F265-57BB-48EE-91CC-1F616A3F5964}" type="slidenum">
              <a:rPr lang="en-US"/>
              <a:pPr/>
              <a:t>79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7772400" cy="533400"/>
          </a:xfrm>
        </p:spPr>
        <p:txBody>
          <a:bodyPr/>
          <a:lstStyle/>
          <a:p>
            <a:r>
              <a:rPr lang="en-US" sz="4000"/>
              <a:t>Scatter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7935913" cy="2128838"/>
          </a:xfrm>
          <a:ln>
            <a:solidFill>
              <a:srgbClr val="000099"/>
            </a:solidFill>
          </a:ln>
        </p:spPr>
        <p:txBody>
          <a:bodyPr lIns="36000" tIns="36000" rIns="36000" bIns="0">
            <a:spAutoFit/>
          </a:bodyPr>
          <a:lstStyle/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1800"/>
              <a:t>C: int MPI_Scatter(void *sendbuf, int sendcount, MPI_Datatype sendtype,</a:t>
            </a:r>
            <a:br>
              <a:rPr lang="en-US" sz="1800"/>
            </a:br>
            <a:r>
              <a:rPr lang="en-US" sz="1800"/>
              <a:t>		void *</a:t>
            </a:r>
            <a:r>
              <a:rPr lang="en-US" sz="1800" b="1" i="1">
                <a:solidFill>
                  <a:srgbClr val="000099"/>
                </a:solidFill>
              </a:rPr>
              <a:t>recvbuf</a:t>
            </a:r>
            <a:r>
              <a:rPr lang="en-US" sz="1800"/>
              <a:t>, int recvcount,  MPI_Datatype recvtype, </a:t>
            </a:r>
            <a:br>
              <a:rPr lang="en-US" sz="1800"/>
            </a:br>
            <a:r>
              <a:rPr lang="en-US" sz="1800"/>
              <a:t>		int root, MPI_Comm comm)</a:t>
            </a:r>
          </a:p>
          <a:p>
            <a:pPr defTabSz="901700">
              <a:lnSpc>
                <a:spcPct val="80000"/>
              </a:lnSpc>
              <a:spcBef>
                <a:spcPct val="100000"/>
              </a:spcBef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1800"/>
              <a:t>Fortran:	MPI_SCATTER(SENDBUF, SENDCOUNT, SENDTYPE, </a:t>
            </a:r>
            <a:r>
              <a:rPr lang="en-US" sz="1800" b="1" i="1">
                <a:solidFill>
                  <a:srgbClr val="000099"/>
                </a:solidFill>
              </a:rPr>
              <a:t>RECVBUF</a:t>
            </a:r>
            <a:r>
              <a:rPr lang="en-US" sz="1800"/>
              <a:t>, </a:t>
            </a:r>
            <a:br>
              <a:rPr lang="en-US" sz="1800"/>
            </a:br>
            <a:r>
              <a:rPr lang="en-US" sz="1800"/>
              <a:t>		RECVCOUNT, RECVTYPE, ROOT, COMM, </a:t>
            </a:r>
            <a:r>
              <a:rPr lang="en-US" sz="1800" b="1" i="1">
                <a:solidFill>
                  <a:srgbClr val="000099"/>
                </a:solidFill>
              </a:rPr>
              <a:t>IERROR</a:t>
            </a:r>
            <a:r>
              <a:rPr lang="en-US" sz="1800"/>
              <a:t>)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1800"/>
              <a:t>			&lt;type&gt;	SENDBUF(*), RECVBUF(*)</a:t>
            </a:r>
            <a:br>
              <a:rPr lang="en-US" sz="1800"/>
            </a:br>
            <a:r>
              <a:rPr lang="en-US" sz="1800"/>
              <a:t>		INTEGER	SENDCOUNT, SENDTYPE, RECVCOUNT, RECVTYPE 		INTEGER	ROOT, COMM, IERROR</a:t>
            </a:r>
          </a:p>
        </p:txBody>
      </p:sp>
      <p:sp>
        <p:nvSpPr>
          <p:cNvPr id="672772" name="Oval 4"/>
          <p:cNvSpPr>
            <a:spLocks noChangeArrowheads="1"/>
          </p:cNvSpPr>
          <p:nvPr/>
        </p:nvSpPr>
        <p:spPr bwMode="auto">
          <a:xfrm>
            <a:off x="3886200" y="20574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72773" name="Group 5"/>
          <p:cNvGrpSpPr>
            <a:grpSpLocks/>
          </p:cNvGrpSpPr>
          <p:nvPr/>
        </p:nvGrpSpPr>
        <p:grpSpPr bwMode="auto">
          <a:xfrm>
            <a:off x="4038600" y="1895475"/>
            <a:ext cx="558800" cy="161925"/>
            <a:chOff x="2448" y="912"/>
            <a:chExt cx="720" cy="192"/>
          </a:xfrm>
        </p:grpSpPr>
        <p:sp>
          <p:nvSpPr>
            <p:cNvPr id="672774" name="Rectangle 6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72775" name="Rectangle 7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672776" name="Rectangle 8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2777" name="Rectangle 9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672778" name="Rectangle 10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</p:grpSp>
      <p:sp>
        <p:nvSpPr>
          <p:cNvPr id="672779" name="Rectangle 11"/>
          <p:cNvSpPr>
            <a:spLocks noChangeArrowheads="1"/>
          </p:cNvSpPr>
          <p:nvPr/>
        </p:nvSpPr>
        <p:spPr bwMode="auto">
          <a:xfrm>
            <a:off x="4373563" y="2352675"/>
            <a:ext cx="112712" cy="1619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72780" name="Oval 12"/>
          <p:cNvSpPr>
            <a:spLocks noChangeArrowheads="1"/>
          </p:cNvSpPr>
          <p:nvPr/>
        </p:nvSpPr>
        <p:spPr bwMode="auto">
          <a:xfrm>
            <a:off x="3886200" y="33528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72781" name="Group 13"/>
          <p:cNvGrpSpPr>
            <a:grpSpLocks/>
          </p:cNvGrpSpPr>
          <p:nvPr/>
        </p:nvGrpSpPr>
        <p:grpSpPr bwMode="auto">
          <a:xfrm>
            <a:off x="4038600" y="3190875"/>
            <a:ext cx="558800" cy="161925"/>
            <a:chOff x="2448" y="912"/>
            <a:chExt cx="720" cy="192"/>
          </a:xfrm>
        </p:grpSpPr>
        <p:sp>
          <p:nvSpPr>
            <p:cNvPr id="672782" name="Rectangle 14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672784" name="Rectangle 16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2785" name="Rectangle 17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672786" name="Rectangle 18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</p:grpSp>
      <p:sp>
        <p:nvSpPr>
          <p:cNvPr id="672787" name="Oval 19"/>
          <p:cNvSpPr>
            <a:spLocks noChangeArrowheads="1"/>
          </p:cNvSpPr>
          <p:nvPr/>
        </p:nvSpPr>
        <p:spPr bwMode="auto">
          <a:xfrm>
            <a:off x="5181600" y="20574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88" name="Rectangle 20"/>
          <p:cNvSpPr>
            <a:spLocks noChangeArrowheads="1"/>
          </p:cNvSpPr>
          <p:nvPr/>
        </p:nvSpPr>
        <p:spPr bwMode="auto">
          <a:xfrm>
            <a:off x="5668963" y="2352675"/>
            <a:ext cx="112712" cy="1619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72789" name="Oval 21"/>
          <p:cNvSpPr>
            <a:spLocks noChangeArrowheads="1"/>
          </p:cNvSpPr>
          <p:nvPr/>
        </p:nvSpPr>
        <p:spPr bwMode="auto">
          <a:xfrm>
            <a:off x="5181600" y="33528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de-DE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90" name="Oval 22"/>
          <p:cNvSpPr>
            <a:spLocks noChangeArrowheads="1"/>
          </p:cNvSpPr>
          <p:nvPr/>
        </p:nvSpPr>
        <p:spPr bwMode="auto">
          <a:xfrm>
            <a:off x="6477000" y="20574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91" name="Rectangle 23"/>
          <p:cNvSpPr>
            <a:spLocks noChangeArrowheads="1"/>
          </p:cNvSpPr>
          <p:nvPr/>
        </p:nvSpPr>
        <p:spPr bwMode="auto">
          <a:xfrm>
            <a:off x="6964363" y="2352675"/>
            <a:ext cx="112712" cy="1619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72792" name="Oval 24"/>
          <p:cNvSpPr>
            <a:spLocks noChangeArrowheads="1"/>
          </p:cNvSpPr>
          <p:nvPr/>
        </p:nvSpPr>
        <p:spPr bwMode="auto">
          <a:xfrm>
            <a:off x="6477000" y="33528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93" name="Oval 25"/>
          <p:cNvSpPr>
            <a:spLocks noChangeArrowheads="1"/>
          </p:cNvSpPr>
          <p:nvPr/>
        </p:nvSpPr>
        <p:spPr bwMode="auto">
          <a:xfrm>
            <a:off x="7772400" y="20574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94" name="Rectangle 26"/>
          <p:cNvSpPr>
            <a:spLocks noChangeArrowheads="1"/>
          </p:cNvSpPr>
          <p:nvPr/>
        </p:nvSpPr>
        <p:spPr bwMode="auto">
          <a:xfrm>
            <a:off x="8259763" y="2352675"/>
            <a:ext cx="112712" cy="1619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72795" name="Oval 27"/>
          <p:cNvSpPr>
            <a:spLocks noChangeArrowheads="1"/>
          </p:cNvSpPr>
          <p:nvPr/>
        </p:nvSpPr>
        <p:spPr bwMode="auto">
          <a:xfrm>
            <a:off x="7772400" y="33528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96" name="Oval 28"/>
          <p:cNvSpPr>
            <a:spLocks noChangeArrowheads="1"/>
          </p:cNvSpPr>
          <p:nvPr/>
        </p:nvSpPr>
        <p:spPr bwMode="auto">
          <a:xfrm>
            <a:off x="2590800" y="20574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97" name="Rectangle 29"/>
          <p:cNvSpPr>
            <a:spLocks noChangeArrowheads="1"/>
          </p:cNvSpPr>
          <p:nvPr/>
        </p:nvSpPr>
        <p:spPr bwMode="auto">
          <a:xfrm>
            <a:off x="3078163" y="2352675"/>
            <a:ext cx="112712" cy="1619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72798" name="Oval 30"/>
          <p:cNvSpPr>
            <a:spLocks noChangeArrowheads="1"/>
          </p:cNvSpPr>
          <p:nvPr/>
        </p:nvSpPr>
        <p:spPr bwMode="auto">
          <a:xfrm>
            <a:off x="2590800" y="3352800"/>
            <a:ext cx="7620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99" name="Line 31"/>
          <p:cNvSpPr>
            <a:spLocks noChangeShapeType="1"/>
          </p:cNvSpPr>
          <p:nvPr/>
        </p:nvSpPr>
        <p:spPr bwMode="auto">
          <a:xfrm>
            <a:off x="1524000" y="2743200"/>
            <a:ext cx="5080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2800" name="Line 32"/>
          <p:cNvSpPr>
            <a:spLocks noChangeShapeType="1"/>
          </p:cNvSpPr>
          <p:nvPr/>
        </p:nvSpPr>
        <p:spPr bwMode="auto">
          <a:xfrm>
            <a:off x="1828800" y="2727325"/>
            <a:ext cx="1588" cy="24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2801" name="Text Box 33"/>
          <p:cNvSpPr txBox="1">
            <a:spLocks noChangeArrowheads="1"/>
          </p:cNvSpPr>
          <p:nvPr/>
        </p:nvSpPr>
        <p:spPr bwMode="auto">
          <a:xfrm>
            <a:off x="1276350" y="2052638"/>
            <a:ext cx="9080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before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scatter</a:t>
            </a:r>
          </a:p>
        </p:txBody>
      </p:sp>
      <p:sp>
        <p:nvSpPr>
          <p:cNvPr id="672802" name="Text Box 34"/>
          <p:cNvSpPr txBox="1">
            <a:spLocks noChangeArrowheads="1"/>
          </p:cNvSpPr>
          <p:nvPr/>
        </p:nvSpPr>
        <p:spPr bwMode="auto">
          <a:xfrm>
            <a:off x="1200150" y="3371850"/>
            <a:ext cx="9334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after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scatter</a:t>
            </a:r>
          </a:p>
        </p:txBody>
      </p:sp>
      <p:sp>
        <p:nvSpPr>
          <p:cNvPr id="672803" name="Text Box 35"/>
          <p:cNvSpPr txBox="1">
            <a:spLocks noChangeArrowheads="1"/>
          </p:cNvSpPr>
          <p:nvPr/>
        </p:nvSpPr>
        <p:spPr bwMode="auto">
          <a:xfrm>
            <a:off x="0" y="2819400"/>
            <a:ext cx="13430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e.g., root=1</a:t>
            </a:r>
          </a:p>
        </p:txBody>
      </p:sp>
      <p:grpSp>
        <p:nvGrpSpPr>
          <p:cNvPr id="672804" name="Group 36"/>
          <p:cNvGrpSpPr>
            <a:grpSpLocks/>
          </p:cNvGrpSpPr>
          <p:nvPr/>
        </p:nvGrpSpPr>
        <p:grpSpPr bwMode="auto">
          <a:xfrm>
            <a:off x="3200400" y="2733675"/>
            <a:ext cx="3352800" cy="771525"/>
            <a:chOff x="1776" y="1152"/>
            <a:chExt cx="3168" cy="912"/>
          </a:xfrm>
        </p:grpSpPr>
        <p:sp>
          <p:nvSpPr>
            <p:cNvPr id="672805" name="Line 37"/>
            <p:cNvSpPr>
              <a:spLocks noChangeShapeType="1"/>
            </p:cNvSpPr>
            <p:nvPr/>
          </p:nvSpPr>
          <p:spPr bwMode="auto">
            <a:xfrm flipH="1">
              <a:off x="1776" y="1152"/>
              <a:ext cx="576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2806" name="Line 38"/>
            <p:cNvSpPr>
              <a:spLocks noChangeShapeType="1"/>
            </p:cNvSpPr>
            <p:nvPr/>
          </p:nvSpPr>
          <p:spPr bwMode="auto">
            <a:xfrm>
              <a:off x="2592" y="1152"/>
              <a:ext cx="768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2807" name="Line 39"/>
            <p:cNvSpPr>
              <a:spLocks noChangeShapeType="1"/>
            </p:cNvSpPr>
            <p:nvPr/>
          </p:nvSpPr>
          <p:spPr bwMode="auto">
            <a:xfrm>
              <a:off x="2688" y="1152"/>
              <a:ext cx="144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2808" name="Line 40"/>
            <p:cNvSpPr>
              <a:spLocks noChangeShapeType="1"/>
            </p:cNvSpPr>
            <p:nvPr/>
          </p:nvSpPr>
          <p:spPr bwMode="auto">
            <a:xfrm>
              <a:off x="2832" y="1152"/>
              <a:ext cx="2112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2809" name="Line 41"/>
            <p:cNvSpPr>
              <a:spLocks noChangeShapeType="1"/>
            </p:cNvSpPr>
            <p:nvPr/>
          </p:nvSpPr>
          <p:spPr bwMode="auto">
            <a:xfrm>
              <a:off x="2448" y="1152"/>
              <a:ext cx="96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72810" name="Group 42"/>
          <p:cNvGrpSpPr>
            <a:grpSpLocks/>
          </p:cNvGrpSpPr>
          <p:nvPr/>
        </p:nvGrpSpPr>
        <p:grpSpPr bwMode="auto">
          <a:xfrm>
            <a:off x="3048000" y="3657600"/>
            <a:ext cx="5105400" cy="161925"/>
            <a:chOff x="1699" y="2064"/>
            <a:chExt cx="3370" cy="192"/>
          </a:xfrm>
        </p:grpSpPr>
        <p:sp>
          <p:nvSpPr>
            <p:cNvPr id="672811" name="Rectangle 43"/>
            <p:cNvSpPr>
              <a:spLocks noChangeArrowheads="1"/>
            </p:cNvSpPr>
            <p:nvPr/>
          </p:nvSpPr>
          <p:spPr bwMode="auto">
            <a:xfrm>
              <a:off x="2515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672812" name="Rectangle 44"/>
            <p:cNvSpPr>
              <a:spLocks noChangeArrowheads="1"/>
            </p:cNvSpPr>
            <p:nvPr/>
          </p:nvSpPr>
          <p:spPr bwMode="auto">
            <a:xfrm>
              <a:off x="3331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2813" name="Rectangle 45"/>
            <p:cNvSpPr>
              <a:spLocks noChangeArrowheads="1"/>
            </p:cNvSpPr>
            <p:nvPr/>
          </p:nvSpPr>
          <p:spPr bwMode="auto">
            <a:xfrm>
              <a:off x="4147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672814" name="Rectangle 46"/>
            <p:cNvSpPr>
              <a:spLocks noChangeArrowheads="1"/>
            </p:cNvSpPr>
            <p:nvPr/>
          </p:nvSpPr>
          <p:spPr bwMode="auto">
            <a:xfrm>
              <a:off x="4963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672815" name="Rectangle 47"/>
            <p:cNvSpPr>
              <a:spLocks noChangeArrowheads="1"/>
            </p:cNvSpPr>
            <p:nvPr/>
          </p:nvSpPr>
          <p:spPr bwMode="auto">
            <a:xfrm>
              <a:off x="1699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672816" name="Rectangle 48"/>
          <p:cNvSpPr>
            <a:spLocks noChangeArrowheads="1"/>
          </p:cNvSpPr>
          <p:nvPr/>
        </p:nvSpPr>
        <p:spPr bwMode="auto">
          <a:xfrm>
            <a:off x="8915400" y="57912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2817" name="Rectangle 49"/>
          <p:cNvSpPr>
            <a:spLocks noChangeArrowheads="1"/>
          </p:cNvSpPr>
          <p:nvPr/>
        </p:nvSpPr>
        <p:spPr bwMode="auto">
          <a:xfrm>
            <a:off x="8915400" y="57912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2818" name="Line 50"/>
          <p:cNvSpPr>
            <a:spLocks noChangeShapeType="1"/>
          </p:cNvSpPr>
          <p:nvPr/>
        </p:nvSpPr>
        <p:spPr bwMode="auto">
          <a:xfrm flipH="1">
            <a:off x="3352800" y="2057400"/>
            <a:ext cx="838200" cy="1981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arrow" w="sm" len="med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2819" name="Line 51"/>
          <p:cNvSpPr>
            <a:spLocks noChangeShapeType="1"/>
          </p:cNvSpPr>
          <p:nvPr/>
        </p:nvSpPr>
        <p:spPr bwMode="auto">
          <a:xfrm>
            <a:off x="3200400" y="3733800"/>
            <a:ext cx="152400" cy="533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arrow" w="sm" len="med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B01-C492-4681-8772-A4A63812D91B}" type="slidenum">
              <a:rPr lang="en-US"/>
              <a:pPr/>
              <a:t>8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534400" cy="609600"/>
          </a:xfrm>
        </p:spPr>
        <p:txBody>
          <a:bodyPr/>
          <a:lstStyle/>
          <a:p>
            <a:r>
              <a:rPr lang="en-US" sz="4000"/>
              <a:t>Compilation and Parallel Start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pPr marL="101600" indent="-101600">
              <a:lnSpc>
                <a:spcPct val="8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800"/>
              <a:t>Compilation in C:	</a:t>
            </a:r>
            <a:r>
              <a:rPr lang="en-US" sz="1800" b="1"/>
              <a:t>mpicc</a:t>
            </a:r>
            <a:r>
              <a:rPr lang="en-US" sz="1800"/>
              <a:t> </a:t>
            </a:r>
            <a:r>
              <a:rPr lang="en-US" sz="1800" b="1"/>
              <a:t>-o</a:t>
            </a:r>
            <a:r>
              <a:rPr lang="en-US" sz="1800"/>
              <a:t> </a:t>
            </a:r>
            <a:r>
              <a:rPr lang="en-US" sz="1800" i="1"/>
              <a:t>prog prog</a:t>
            </a:r>
            <a:r>
              <a:rPr lang="en-US" sz="1800" b="1"/>
              <a:t>.c</a:t>
            </a:r>
          </a:p>
          <a:p>
            <a:pPr marL="101600" indent="-101600">
              <a:lnSpc>
                <a:spcPct val="8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endParaRPr lang="en-US" sz="1800" b="1"/>
          </a:p>
          <a:p>
            <a:pPr marL="101600" indent="-101600">
              <a:lnSpc>
                <a:spcPct val="8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800"/>
              <a:t>Compilation in C++:	</a:t>
            </a:r>
            <a:r>
              <a:rPr lang="en-US" sz="1800" b="1"/>
              <a:t>mpiCC -o</a:t>
            </a:r>
            <a:r>
              <a:rPr lang="en-US" sz="1800"/>
              <a:t> prpg prog</a:t>
            </a:r>
            <a:r>
              <a:rPr lang="en-US" sz="1800" b="1"/>
              <a:t>.c		</a:t>
            </a:r>
            <a:r>
              <a:rPr lang="en-US" sz="1800"/>
              <a:t>(Bull)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mpicxx -o</a:t>
            </a:r>
            <a:r>
              <a:rPr lang="en-US" sz="1800"/>
              <a:t> prog prog</a:t>
            </a:r>
            <a:r>
              <a:rPr lang="en-US" sz="1800" b="1"/>
              <a:t>.cpp		</a:t>
            </a:r>
            <a:r>
              <a:rPr lang="en-US" sz="1800"/>
              <a:t>(IBM cluster)</a:t>
            </a:r>
          </a:p>
          <a:p>
            <a:pPr marL="101600" indent="-101600">
              <a:lnSpc>
                <a:spcPct val="8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endParaRPr lang="en-US" sz="1800"/>
          </a:p>
          <a:p>
            <a:pPr marL="101600" indent="-101600">
              <a:lnSpc>
                <a:spcPct val="8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800"/>
              <a:t>Compilation in Fortran:	</a:t>
            </a:r>
            <a:r>
              <a:rPr lang="en-US" sz="1800" b="1"/>
              <a:t>mpif77 -o</a:t>
            </a:r>
            <a:r>
              <a:rPr lang="en-US" sz="1800"/>
              <a:t> prog prog</a:t>
            </a:r>
            <a:r>
              <a:rPr lang="en-US" sz="1800" b="1"/>
              <a:t>.f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mpif90 -o</a:t>
            </a:r>
            <a:r>
              <a:rPr lang="en-US" sz="1800"/>
              <a:t> prog prog</a:t>
            </a:r>
            <a:r>
              <a:rPr lang="en-US" sz="1800" b="1"/>
              <a:t>.f90</a:t>
            </a:r>
          </a:p>
          <a:p>
            <a:pPr marL="101600" indent="-101600">
              <a:lnSpc>
                <a:spcPct val="8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endParaRPr lang="en-US" sz="1800" b="1"/>
          </a:p>
          <a:p>
            <a:pPr marL="101600" indent="-101600">
              <a:lnSpc>
                <a:spcPct val="8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800"/>
              <a:t>Executing program with </a:t>
            </a:r>
            <a:r>
              <a:rPr lang="en-US" sz="1800" i="1" u="sng"/>
              <a:t>num</a:t>
            </a:r>
            <a:r>
              <a:rPr lang="en-US" sz="1800"/>
              <a:t> processes:</a:t>
            </a:r>
          </a:p>
          <a:p>
            <a:pPr marL="101600" indent="-10160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800"/>
              <a:t>		</a:t>
            </a:r>
            <a:r>
              <a:rPr lang="en-US" sz="1800" b="1"/>
              <a:t>mprun</a:t>
            </a:r>
            <a:r>
              <a:rPr lang="en-US" sz="1800"/>
              <a:t> –n </a:t>
            </a:r>
            <a:r>
              <a:rPr lang="en-US" sz="1800" i="1" u="sng"/>
              <a:t>num</a:t>
            </a:r>
            <a:r>
              <a:rPr lang="en-US" sz="1800"/>
              <a:t> ./pra		(Bull)</a:t>
            </a:r>
          </a:p>
          <a:p>
            <a:pPr marL="101600" indent="-10160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800"/>
              <a:t>	 	</a:t>
            </a:r>
            <a:r>
              <a:rPr lang="en-US" sz="1800" b="1"/>
              <a:t>mpiexec -n  </a:t>
            </a:r>
            <a:r>
              <a:rPr lang="en-US" sz="1800" i="1" u="sng"/>
              <a:t>num</a:t>
            </a:r>
            <a:r>
              <a:rPr lang="en-US" sz="1800" b="1"/>
              <a:t> </a:t>
            </a:r>
            <a:r>
              <a:rPr lang="en-US" sz="1800"/>
              <a:t>./p</a:t>
            </a:r>
            <a:r>
              <a:rPr lang="en-US" sz="1800" u="sng"/>
              <a:t>rg</a:t>
            </a:r>
            <a:r>
              <a:rPr lang="en-US" sz="1800"/>
              <a:t> 		(Standard MPI-2)</a:t>
            </a:r>
          </a:p>
          <a:p>
            <a:pPr marL="101600" indent="-10160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endParaRPr lang="en-US" sz="1800"/>
          </a:p>
          <a:p>
            <a:pPr marL="101600" indent="-101600">
              <a:lnSpc>
                <a:spcPct val="9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800"/>
              <a:t>Examples	~course00/MPI-I/examples</a:t>
            </a:r>
          </a:p>
          <a:p>
            <a:pPr marL="101600" indent="-101600">
              <a:lnSpc>
                <a:spcPct val="90000"/>
              </a:lnSpc>
              <a:spcBef>
                <a:spcPct val="0"/>
              </a:spcBef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endParaRPr lang="en-US" sz="1600" i="1"/>
          </a:p>
          <a:p>
            <a:pPr marL="101600" indent="-101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</a:pPr>
            <a:r>
              <a:rPr lang="en-US" sz="1600" i="1"/>
              <a:t>Note: The examples of a chapter are only readable after the end of the practical of that chapter.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EC9B-4D74-4360-86ED-FA758B3DFA8F}" type="slidenum">
              <a:rPr lang="en-US"/>
              <a:pPr/>
              <a:t>80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772400" cy="533400"/>
          </a:xfrm>
        </p:spPr>
        <p:txBody>
          <a:bodyPr/>
          <a:lstStyle/>
          <a:p>
            <a:r>
              <a:rPr lang="en-US" sz="4000"/>
              <a:t>Gather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688" y="4343400"/>
            <a:ext cx="7859712" cy="1901825"/>
          </a:xfrm>
          <a:ln>
            <a:solidFill>
              <a:srgbClr val="000099"/>
            </a:solidFill>
          </a:ln>
        </p:spPr>
        <p:txBody>
          <a:bodyPr lIns="36000" tIns="36000" rIns="36000" bIns="0">
            <a:spAutoFit/>
          </a:bodyPr>
          <a:lstStyle/>
          <a:p>
            <a:pPr defTabSz="901700">
              <a:lnSpc>
                <a:spcPct val="80000"/>
              </a:lnSpc>
              <a:tabLst>
                <a:tab pos="1244600" algn="l"/>
                <a:tab pos="1625600" algn="l"/>
                <a:tab pos="2628900" algn="l"/>
                <a:tab pos="2654300" algn="l"/>
              </a:tabLst>
            </a:pPr>
            <a:r>
              <a:rPr lang="en-US" sz="1600"/>
              <a:t>C:	int MPI_Gather(void *sendbuf, int sendcount, MPI_Datatype sendtype,</a:t>
            </a:r>
            <a:br>
              <a:rPr lang="en-US" sz="1600"/>
            </a:br>
            <a:r>
              <a:rPr lang="en-US" sz="1600"/>
              <a:t>				void *</a:t>
            </a:r>
            <a:r>
              <a:rPr lang="en-US" sz="1600" b="1" i="1">
                <a:solidFill>
                  <a:srgbClr val="000099"/>
                </a:solidFill>
              </a:rPr>
              <a:t>recvbuf</a:t>
            </a:r>
            <a:r>
              <a:rPr lang="en-US" sz="1600"/>
              <a:t>, int recvcount,  MPI_Datatype recvtype, </a:t>
            </a:r>
            <a:br>
              <a:rPr lang="en-US" sz="1600"/>
            </a:br>
            <a:r>
              <a:rPr lang="en-US" sz="1600"/>
              <a:t>				int root, MPI_Comm comm)</a:t>
            </a:r>
          </a:p>
          <a:p>
            <a:pPr defTabSz="901700">
              <a:lnSpc>
                <a:spcPct val="80000"/>
              </a:lnSpc>
              <a:spcBef>
                <a:spcPct val="100000"/>
              </a:spcBef>
              <a:tabLst>
                <a:tab pos="1244600" algn="l"/>
                <a:tab pos="1625600" algn="l"/>
                <a:tab pos="2628900" algn="l"/>
                <a:tab pos="2654300" algn="l"/>
              </a:tabLst>
            </a:pPr>
            <a:r>
              <a:rPr lang="en-US" sz="1600"/>
              <a:t>Fortran:	MPI_GATHER(SENDBUF, SENDCOUNT, SENDTYPE, </a:t>
            </a:r>
            <a:r>
              <a:rPr lang="en-US" sz="1600" b="1" i="1">
                <a:solidFill>
                  <a:srgbClr val="000099"/>
                </a:solidFill>
              </a:rPr>
              <a:t>RECVBUF</a:t>
            </a:r>
            <a:r>
              <a:rPr lang="en-US" sz="1600"/>
              <a:t>, </a:t>
            </a:r>
            <a:br>
              <a:rPr lang="en-US" sz="1600"/>
            </a:br>
            <a:r>
              <a:rPr lang="en-US" sz="1600"/>
              <a:t>			RECVCOUNT, RECVTYPE, ROOT, COMM, </a:t>
            </a:r>
            <a:r>
              <a:rPr lang="en-US" sz="1600" b="1" i="1">
                <a:solidFill>
                  <a:srgbClr val="000099"/>
                </a:solidFill>
              </a:rPr>
              <a:t>IERROR</a:t>
            </a:r>
            <a:r>
              <a:rPr lang="en-US" sz="1600"/>
              <a:t>)</a:t>
            </a:r>
          </a:p>
          <a:p>
            <a:pPr defTabSz="901700">
              <a:lnSpc>
                <a:spcPct val="80000"/>
              </a:lnSpc>
              <a:buFontTx/>
              <a:buNone/>
              <a:tabLst>
                <a:tab pos="1244600" algn="l"/>
                <a:tab pos="1625600" algn="l"/>
                <a:tab pos="2628900" algn="l"/>
                <a:tab pos="2654300" algn="l"/>
              </a:tabLst>
            </a:pPr>
            <a:r>
              <a:rPr lang="en-US" sz="1600"/>
              <a:t>			&lt;type&gt;	SENDBUF(*), RECVBUF(*)</a:t>
            </a:r>
            <a:br>
              <a:rPr lang="en-US" sz="1600"/>
            </a:br>
            <a:r>
              <a:rPr lang="en-US" sz="1600"/>
              <a:t>		INTEGER	SENDCOUNT, SENDTYPE, RECVCOUNT, RECVTYPE 		INTEGER	ROOT, COMM, IERROR</a:t>
            </a:r>
          </a:p>
        </p:txBody>
      </p:sp>
      <p:sp>
        <p:nvSpPr>
          <p:cNvPr id="673796" name="Oval 4"/>
          <p:cNvSpPr>
            <a:spLocks noChangeArrowheads="1"/>
          </p:cNvSpPr>
          <p:nvPr/>
        </p:nvSpPr>
        <p:spPr bwMode="auto">
          <a:xfrm>
            <a:off x="3657600" y="17526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73797" name="Group 5"/>
          <p:cNvGrpSpPr>
            <a:grpSpLocks/>
          </p:cNvGrpSpPr>
          <p:nvPr/>
        </p:nvGrpSpPr>
        <p:grpSpPr bwMode="auto">
          <a:xfrm>
            <a:off x="3810000" y="2362200"/>
            <a:ext cx="838200" cy="304800"/>
            <a:chOff x="2448" y="912"/>
            <a:chExt cx="720" cy="192"/>
          </a:xfrm>
        </p:grpSpPr>
        <p:sp>
          <p:nvSpPr>
            <p:cNvPr id="673798" name="Rectangle 6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799" name="Rectangle 7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800" name="Rectangle 8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801" name="Rectangle 9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802" name="Rectangle 10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673803" name="Oval 11"/>
          <p:cNvSpPr>
            <a:spLocks noChangeArrowheads="1"/>
          </p:cNvSpPr>
          <p:nvPr/>
        </p:nvSpPr>
        <p:spPr bwMode="auto">
          <a:xfrm>
            <a:off x="3657600" y="30480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04" name="Oval 12"/>
          <p:cNvSpPr>
            <a:spLocks noChangeArrowheads="1"/>
          </p:cNvSpPr>
          <p:nvPr/>
        </p:nvSpPr>
        <p:spPr bwMode="auto">
          <a:xfrm>
            <a:off x="4953000" y="17526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05" name="Oval 13"/>
          <p:cNvSpPr>
            <a:spLocks noChangeArrowheads="1"/>
          </p:cNvSpPr>
          <p:nvPr/>
        </p:nvSpPr>
        <p:spPr bwMode="auto">
          <a:xfrm>
            <a:off x="4953000" y="30480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06" name="Oval 14"/>
          <p:cNvSpPr>
            <a:spLocks noChangeArrowheads="1"/>
          </p:cNvSpPr>
          <p:nvPr/>
        </p:nvSpPr>
        <p:spPr bwMode="auto">
          <a:xfrm>
            <a:off x="6248400" y="17526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07" name="Oval 15"/>
          <p:cNvSpPr>
            <a:spLocks noChangeArrowheads="1"/>
          </p:cNvSpPr>
          <p:nvPr/>
        </p:nvSpPr>
        <p:spPr bwMode="auto">
          <a:xfrm>
            <a:off x="6248400" y="30480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08" name="Oval 16"/>
          <p:cNvSpPr>
            <a:spLocks noChangeArrowheads="1"/>
          </p:cNvSpPr>
          <p:nvPr/>
        </p:nvSpPr>
        <p:spPr bwMode="auto">
          <a:xfrm>
            <a:off x="7543800" y="17526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09" name="Oval 17"/>
          <p:cNvSpPr>
            <a:spLocks noChangeArrowheads="1"/>
          </p:cNvSpPr>
          <p:nvPr/>
        </p:nvSpPr>
        <p:spPr bwMode="auto">
          <a:xfrm>
            <a:off x="7543800" y="30480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10" name="Oval 18"/>
          <p:cNvSpPr>
            <a:spLocks noChangeArrowheads="1"/>
          </p:cNvSpPr>
          <p:nvPr/>
        </p:nvSpPr>
        <p:spPr bwMode="auto">
          <a:xfrm>
            <a:off x="2362200" y="17526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3811" name="Oval 19"/>
          <p:cNvSpPr>
            <a:spLocks noChangeArrowheads="1"/>
          </p:cNvSpPr>
          <p:nvPr/>
        </p:nvSpPr>
        <p:spPr bwMode="auto">
          <a:xfrm>
            <a:off x="2362200" y="30480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73812" name="Group 20"/>
          <p:cNvGrpSpPr>
            <a:grpSpLocks/>
          </p:cNvGrpSpPr>
          <p:nvPr/>
        </p:nvGrpSpPr>
        <p:grpSpPr bwMode="auto">
          <a:xfrm>
            <a:off x="2849563" y="1981200"/>
            <a:ext cx="5349875" cy="1600200"/>
            <a:chOff x="1699" y="1248"/>
            <a:chExt cx="3370" cy="1008"/>
          </a:xfrm>
        </p:grpSpPr>
        <p:sp>
          <p:nvSpPr>
            <p:cNvPr id="673813" name="Rectangle 21"/>
            <p:cNvSpPr>
              <a:spLocks noChangeArrowheads="1"/>
            </p:cNvSpPr>
            <p:nvPr/>
          </p:nvSpPr>
          <p:spPr bwMode="auto">
            <a:xfrm>
              <a:off x="2515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673814" name="Rectangle 22"/>
            <p:cNvSpPr>
              <a:spLocks noChangeArrowheads="1"/>
            </p:cNvSpPr>
            <p:nvPr/>
          </p:nvSpPr>
          <p:spPr bwMode="auto">
            <a:xfrm>
              <a:off x="2515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673815" name="Rectangle 23"/>
            <p:cNvSpPr>
              <a:spLocks noChangeArrowheads="1"/>
            </p:cNvSpPr>
            <p:nvPr/>
          </p:nvSpPr>
          <p:spPr bwMode="auto">
            <a:xfrm>
              <a:off x="3331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3816" name="Rectangle 24"/>
            <p:cNvSpPr>
              <a:spLocks noChangeArrowheads="1"/>
            </p:cNvSpPr>
            <p:nvPr/>
          </p:nvSpPr>
          <p:spPr bwMode="auto">
            <a:xfrm>
              <a:off x="3331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3817" name="Rectangle 25"/>
            <p:cNvSpPr>
              <a:spLocks noChangeArrowheads="1"/>
            </p:cNvSpPr>
            <p:nvPr/>
          </p:nvSpPr>
          <p:spPr bwMode="auto">
            <a:xfrm>
              <a:off x="4147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673818" name="Rectangle 26"/>
            <p:cNvSpPr>
              <a:spLocks noChangeArrowheads="1"/>
            </p:cNvSpPr>
            <p:nvPr/>
          </p:nvSpPr>
          <p:spPr bwMode="auto">
            <a:xfrm>
              <a:off x="4147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673819" name="Rectangle 27"/>
            <p:cNvSpPr>
              <a:spLocks noChangeArrowheads="1"/>
            </p:cNvSpPr>
            <p:nvPr/>
          </p:nvSpPr>
          <p:spPr bwMode="auto">
            <a:xfrm>
              <a:off x="4963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673820" name="Rectangle 28"/>
            <p:cNvSpPr>
              <a:spLocks noChangeArrowheads="1"/>
            </p:cNvSpPr>
            <p:nvPr/>
          </p:nvSpPr>
          <p:spPr bwMode="auto">
            <a:xfrm>
              <a:off x="4963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673821" name="Rectangle 29"/>
            <p:cNvSpPr>
              <a:spLocks noChangeArrowheads="1"/>
            </p:cNvSpPr>
            <p:nvPr/>
          </p:nvSpPr>
          <p:spPr bwMode="auto">
            <a:xfrm>
              <a:off x="1699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73822" name="Rectangle 30"/>
            <p:cNvSpPr>
              <a:spLocks noChangeArrowheads="1"/>
            </p:cNvSpPr>
            <p:nvPr/>
          </p:nvSpPr>
          <p:spPr bwMode="auto">
            <a:xfrm>
              <a:off x="1699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673823" name="Line 31"/>
          <p:cNvSpPr>
            <a:spLocks noChangeShapeType="1"/>
          </p:cNvSpPr>
          <p:nvPr/>
        </p:nvSpPr>
        <p:spPr bwMode="auto">
          <a:xfrm>
            <a:off x="1295400" y="2971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3824" name="Line 32"/>
          <p:cNvSpPr>
            <a:spLocks noChangeShapeType="1"/>
          </p:cNvSpPr>
          <p:nvPr/>
        </p:nvSpPr>
        <p:spPr bwMode="auto">
          <a:xfrm>
            <a:off x="1600200" y="2743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3825" name="Text Box 33"/>
          <p:cNvSpPr txBox="1">
            <a:spLocks noChangeArrowheads="1"/>
          </p:cNvSpPr>
          <p:nvPr/>
        </p:nvSpPr>
        <p:spPr bwMode="auto">
          <a:xfrm>
            <a:off x="1295400" y="1981200"/>
            <a:ext cx="990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before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gather</a:t>
            </a:r>
          </a:p>
        </p:txBody>
      </p:sp>
      <p:sp>
        <p:nvSpPr>
          <p:cNvPr id="673826" name="Text Box 34"/>
          <p:cNvSpPr txBox="1">
            <a:spLocks noChangeArrowheads="1"/>
          </p:cNvSpPr>
          <p:nvPr/>
        </p:nvSpPr>
        <p:spPr bwMode="auto">
          <a:xfrm>
            <a:off x="1295400" y="3352800"/>
            <a:ext cx="9429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after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b="0">
                <a:solidFill>
                  <a:schemeClr val="tx1"/>
                </a:solidFill>
                <a:latin typeface="Arial" charset="0"/>
              </a:rPr>
            </a:br>
            <a:r>
              <a:rPr lang="en-US" sz="1800" b="0">
                <a:solidFill>
                  <a:schemeClr val="tx1"/>
                </a:solidFill>
                <a:latin typeface="Arial" charset="0"/>
              </a:rPr>
              <a:t>gather</a:t>
            </a:r>
          </a:p>
        </p:txBody>
      </p:sp>
      <p:sp>
        <p:nvSpPr>
          <p:cNvPr id="673827" name="Text Box 35"/>
          <p:cNvSpPr txBox="1">
            <a:spLocks noChangeArrowheads="1"/>
          </p:cNvSpPr>
          <p:nvPr/>
        </p:nvSpPr>
        <p:spPr bwMode="auto">
          <a:xfrm>
            <a:off x="0" y="2438400"/>
            <a:ext cx="13430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e.g., root=1</a:t>
            </a:r>
          </a:p>
        </p:txBody>
      </p:sp>
      <p:sp>
        <p:nvSpPr>
          <p:cNvPr id="673828" name="Line 36"/>
          <p:cNvSpPr>
            <a:spLocks noChangeShapeType="1"/>
          </p:cNvSpPr>
          <p:nvPr/>
        </p:nvSpPr>
        <p:spPr bwMode="auto">
          <a:xfrm>
            <a:off x="4343400" y="3429000"/>
            <a:ext cx="287338" cy="1042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med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3829" name="Line 37"/>
          <p:cNvSpPr>
            <a:spLocks noChangeShapeType="1"/>
          </p:cNvSpPr>
          <p:nvPr/>
        </p:nvSpPr>
        <p:spPr bwMode="auto">
          <a:xfrm>
            <a:off x="4267200" y="4038600"/>
            <a:ext cx="185738" cy="6905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arrow" w="sm" len="med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73830" name="Group 38"/>
          <p:cNvGrpSpPr>
            <a:grpSpLocks/>
          </p:cNvGrpSpPr>
          <p:nvPr/>
        </p:nvGrpSpPr>
        <p:grpSpPr bwMode="auto">
          <a:xfrm>
            <a:off x="3810000" y="3657600"/>
            <a:ext cx="838200" cy="304800"/>
            <a:chOff x="2448" y="912"/>
            <a:chExt cx="720" cy="192"/>
          </a:xfrm>
        </p:grpSpPr>
        <p:sp>
          <p:nvSpPr>
            <p:cNvPr id="673831" name="Rectangle 39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832" name="Rectangle 40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833" name="Rectangle 41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834" name="Rectangle 42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3835" name="Rectangle 43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73836" name="Group 44"/>
          <p:cNvGrpSpPr>
            <a:grpSpLocks/>
          </p:cNvGrpSpPr>
          <p:nvPr/>
        </p:nvGrpSpPr>
        <p:grpSpPr bwMode="auto">
          <a:xfrm>
            <a:off x="2971800" y="2286000"/>
            <a:ext cx="5029200" cy="1371600"/>
            <a:chOff x="1776" y="1152"/>
            <a:chExt cx="3168" cy="864"/>
          </a:xfrm>
        </p:grpSpPr>
        <p:sp>
          <p:nvSpPr>
            <p:cNvPr id="673837" name="Line 45"/>
            <p:cNvSpPr>
              <a:spLocks noChangeShapeType="1"/>
            </p:cNvSpPr>
            <p:nvPr/>
          </p:nvSpPr>
          <p:spPr bwMode="auto">
            <a:xfrm>
              <a:off x="1776" y="1152"/>
              <a:ext cx="576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3838" name="Line 46"/>
            <p:cNvSpPr>
              <a:spLocks noChangeShapeType="1"/>
            </p:cNvSpPr>
            <p:nvPr/>
          </p:nvSpPr>
          <p:spPr bwMode="auto">
            <a:xfrm flipH="1">
              <a:off x="2592" y="1152"/>
              <a:ext cx="768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3839" name="Line 47"/>
            <p:cNvSpPr>
              <a:spLocks noChangeShapeType="1"/>
            </p:cNvSpPr>
            <p:nvPr/>
          </p:nvSpPr>
          <p:spPr bwMode="auto">
            <a:xfrm flipH="1">
              <a:off x="2688" y="1152"/>
              <a:ext cx="1488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3840" name="Line 48"/>
            <p:cNvSpPr>
              <a:spLocks noChangeShapeType="1"/>
            </p:cNvSpPr>
            <p:nvPr/>
          </p:nvSpPr>
          <p:spPr bwMode="auto">
            <a:xfrm flipH="1">
              <a:off x="2832" y="1152"/>
              <a:ext cx="2112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3841" name="Line 49"/>
            <p:cNvSpPr>
              <a:spLocks noChangeShapeType="1"/>
            </p:cNvSpPr>
            <p:nvPr/>
          </p:nvSpPr>
          <p:spPr bwMode="auto">
            <a:xfrm flipH="1">
              <a:off x="2448" y="1152"/>
              <a:ext cx="96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73842" name="Group 50"/>
          <p:cNvGrpSpPr>
            <a:grpSpLocks/>
          </p:cNvGrpSpPr>
          <p:nvPr/>
        </p:nvGrpSpPr>
        <p:grpSpPr bwMode="auto">
          <a:xfrm>
            <a:off x="3810000" y="3657600"/>
            <a:ext cx="838200" cy="304800"/>
            <a:chOff x="2448" y="912"/>
            <a:chExt cx="720" cy="192"/>
          </a:xfrm>
        </p:grpSpPr>
        <p:sp>
          <p:nvSpPr>
            <p:cNvPr id="673843" name="Rectangle 51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73844" name="Rectangle 52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673845" name="Rectangle 53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3846" name="Rectangle 54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673847" name="Rectangle 55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60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</p:grpSp>
      <p:sp>
        <p:nvSpPr>
          <p:cNvPr id="673848" name="Rectangle 56"/>
          <p:cNvSpPr>
            <a:spLocks noChangeArrowheads="1"/>
          </p:cNvSpPr>
          <p:nvPr/>
        </p:nvSpPr>
        <p:spPr bwMode="auto">
          <a:xfrm>
            <a:off x="8839200" y="57912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3849" name="Rectangle 57"/>
          <p:cNvSpPr>
            <a:spLocks noChangeArrowheads="1"/>
          </p:cNvSpPr>
          <p:nvPr/>
        </p:nvSpPr>
        <p:spPr bwMode="auto">
          <a:xfrm>
            <a:off x="8839200" y="57912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4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071F-00E9-427F-B3C2-CA0715DB85A3}" type="slidenum">
              <a:rPr lang="en-US"/>
              <a:pPr/>
              <a:t>81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457200"/>
          </a:xfrm>
        </p:spPr>
        <p:txBody>
          <a:bodyPr/>
          <a:lstStyle/>
          <a:p>
            <a:r>
              <a:rPr lang="en-US" sz="4000"/>
              <a:t>Global Reduction Operations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82000" cy="40386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952500" algn="l"/>
              </a:tabLst>
            </a:pPr>
            <a:r>
              <a:rPr lang="en-US" sz="2000"/>
              <a:t>To perform a global reduce operation across all members of a group.</a:t>
            </a:r>
          </a:p>
          <a:p>
            <a:pPr>
              <a:lnSpc>
                <a:spcPct val="80000"/>
              </a:lnSpc>
              <a:tabLst>
                <a:tab pos="952500" algn="l"/>
              </a:tabLst>
            </a:pPr>
            <a:r>
              <a:rPr lang="en-US" sz="2000"/>
              <a:t>d</a:t>
            </a:r>
            <a:r>
              <a:rPr lang="en-US" sz="2000" b="1" baseline="-25000"/>
              <a:t>0</a:t>
            </a:r>
            <a:r>
              <a:rPr lang="en-US" sz="2000"/>
              <a:t> </a:t>
            </a:r>
            <a:r>
              <a:rPr lang="en-US" sz="2000" b="1">
                <a:solidFill>
                  <a:srgbClr val="CC0000"/>
                </a:solidFill>
              </a:rPr>
              <a:t>o</a:t>
            </a:r>
            <a:r>
              <a:rPr lang="en-US" sz="2000"/>
              <a:t> d</a:t>
            </a:r>
            <a:r>
              <a:rPr lang="en-US" sz="2000" b="1" baseline="-25000"/>
              <a:t>1</a:t>
            </a:r>
            <a:r>
              <a:rPr lang="en-US" sz="2000"/>
              <a:t> </a:t>
            </a:r>
            <a:r>
              <a:rPr lang="en-US" sz="2000" b="1">
                <a:solidFill>
                  <a:srgbClr val="CC0000"/>
                </a:solidFill>
              </a:rPr>
              <a:t>o</a:t>
            </a:r>
            <a:r>
              <a:rPr lang="en-US" sz="2000"/>
              <a:t> d</a:t>
            </a:r>
            <a:r>
              <a:rPr lang="en-US" sz="2000" b="1" baseline="-25000"/>
              <a:t>2 </a:t>
            </a:r>
            <a:r>
              <a:rPr lang="en-US" sz="2000" b="1">
                <a:solidFill>
                  <a:srgbClr val="CC0000"/>
                </a:solidFill>
              </a:rPr>
              <a:t>o</a:t>
            </a:r>
            <a:r>
              <a:rPr lang="en-US" sz="2000"/>
              <a:t> d</a:t>
            </a:r>
            <a:r>
              <a:rPr lang="en-US" sz="2000" b="1" baseline="-25000"/>
              <a:t>3</a:t>
            </a:r>
            <a:r>
              <a:rPr lang="en-US" sz="2000"/>
              <a:t> </a:t>
            </a:r>
            <a:r>
              <a:rPr lang="en-US" sz="2000" b="1">
                <a:solidFill>
                  <a:srgbClr val="CC0000"/>
                </a:solidFill>
              </a:rPr>
              <a:t>o</a:t>
            </a:r>
            <a:r>
              <a:rPr lang="en-US" sz="2000"/>
              <a:t> … </a:t>
            </a:r>
            <a:r>
              <a:rPr lang="en-US" sz="2000" b="1">
                <a:solidFill>
                  <a:srgbClr val="CC0000"/>
                </a:solidFill>
              </a:rPr>
              <a:t>o</a:t>
            </a:r>
            <a:r>
              <a:rPr lang="en-US" sz="2000"/>
              <a:t> d</a:t>
            </a:r>
            <a:r>
              <a:rPr lang="en-US" sz="2000" b="1" baseline="-25000"/>
              <a:t>s-2</a:t>
            </a:r>
            <a:r>
              <a:rPr lang="en-US" sz="2000"/>
              <a:t> </a:t>
            </a:r>
            <a:r>
              <a:rPr lang="en-US" sz="2000" b="1">
                <a:solidFill>
                  <a:srgbClr val="CC0000"/>
                </a:solidFill>
              </a:rPr>
              <a:t>o</a:t>
            </a:r>
            <a:r>
              <a:rPr lang="en-US" sz="2000"/>
              <a:t> d</a:t>
            </a:r>
            <a:r>
              <a:rPr lang="en-US" sz="2000" b="1" baseline="-25000"/>
              <a:t>s-1</a:t>
            </a:r>
            <a:r>
              <a:rPr lang="en-US" sz="2000"/>
              <a:t> </a:t>
            </a:r>
            <a:endParaRPr lang="en-US" sz="2000" b="1" baseline="-25000"/>
          </a:p>
          <a:p>
            <a:pPr lvl="1">
              <a:lnSpc>
                <a:spcPct val="80000"/>
              </a:lnSpc>
              <a:tabLst>
                <a:tab pos="952500" algn="l"/>
              </a:tabLst>
            </a:pPr>
            <a:r>
              <a:rPr lang="en-US" sz="1800"/>
              <a:t>d</a:t>
            </a:r>
            <a:r>
              <a:rPr lang="en-US" sz="1800" b="1" baseline="-25000"/>
              <a:t>i</a:t>
            </a:r>
            <a:r>
              <a:rPr lang="en-US" sz="1800"/>
              <a:t>	= data in process rank i</a:t>
            </a:r>
          </a:p>
          <a:p>
            <a:pPr marL="1435100" lvl="2" indent="-190500">
              <a:lnSpc>
                <a:spcPct val="80000"/>
              </a:lnSpc>
              <a:tabLst>
                <a:tab pos="952500" algn="l"/>
              </a:tabLst>
            </a:pPr>
            <a:r>
              <a:rPr lang="en-US" sz="1600"/>
              <a:t>single variable, or</a:t>
            </a:r>
          </a:p>
          <a:p>
            <a:pPr marL="1435100" lvl="2" indent="-190500">
              <a:lnSpc>
                <a:spcPct val="80000"/>
              </a:lnSpc>
              <a:tabLst>
                <a:tab pos="952500" algn="l"/>
              </a:tabLst>
            </a:pPr>
            <a:r>
              <a:rPr lang="en-US" sz="1600"/>
              <a:t>vector </a:t>
            </a:r>
          </a:p>
          <a:p>
            <a:pPr lvl="1">
              <a:lnSpc>
                <a:spcPct val="80000"/>
              </a:lnSpc>
              <a:tabLst>
                <a:tab pos="952500" algn="l"/>
              </a:tabLst>
            </a:pP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	= associative operation</a:t>
            </a:r>
          </a:p>
          <a:p>
            <a:pPr lvl="1">
              <a:lnSpc>
                <a:spcPct val="80000"/>
              </a:lnSpc>
              <a:tabLst>
                <a:tab pos="952500" algn="l"/>
              </a:tabLst>
            </a:pPr>
            <a:r>
              <a:rPr lang="en-US" sz="1800"/>
              <a:t>Example:</a:t>
            </a:r>
          </a:p>
          <a:p>
            <a:pPr marL="1435100" lvl="2" indent="-190500">
              <a:lnSpc>
                <a:spcPct val="80000"/>
              </a:lnSpc>
              <a:tabLst>
                <a:tab pos="952500" algn="l"/>
              </a:tabLst>
            </a:pPr>
            <a:r>
              <a:rPr lang="en-US" sz="1600"/>
              <a:t>global sum or product</a:t>
            </a:r>
          </a:p>
          <a:p>
            <a:pPr marL="1435100" lvl="2" indent="-190500">
              <a:lnSpc>
                <a:spcPct val="80000"/>
              </a:lnSpc>
              <a:tabLst>
                <a:tab pos="952500" algn="l"/>
              </a:tabLst>
            </a:pPr>
            <a:r>
              <a:rPr lang="en-US" sz="1600"/>
              <a:t>global maximum or minimum</a:t>
            </a:r>
          </a:p>
          <a:p>
            <a:pPr marL="1435100" lvl="2" indent="-190500">
              <a:lnSpc>
                <a:spcPct val="80000"/>
              </a:lnSpc>
              <a:tabLst>
                <a:tab pos="952500" algn="l"/>
              </a:tabLst>
            </a:pPr>
            <a:r>
              <a:rPr lang="en-US" sz="1600"/>
              <a:t>global user-defined operation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952500" algn="l"/>
              </a:tabLst>
            </a:pPr>
            <a:r>
              <a:rPr lang="en-US" sz="2000"/>
              <a:t>floating point rounding may depend on usage of associative law:</a:t>
            </a:r>
          </a:p>
          <a:p>
            <a:pPr lvl="1">
              <a:lnSpc>
                <a:spcPct val="80000"/>
              </a:lnSpc>
              <a:tabLst>
                <a:tab pos="952500" algn="l"/>
              </a:tabLst>
            </a:pPr>
            <a:r>
              <a:rPr lang="en-US" sz="1800"/>
              <a:t>[(d</a:t>
            </a:r>
            <a:r>
              <a:rPr lang="en-US" sz="1800" b="1" baseline="-25000"/>
              <a:t>0</a:t>
            </a:r>
            <a:r>
              <a:rPr lang="en-US" sz="1800"/>
              <a:t>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1</a:t>
            </a:r>
            <a:r>
              <a:rPr lang="en-US" sz="1800"/>
              <a:t>)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(d</a:t>
            </a:r>
            <a:r>
              <a:rPr lang="en-US" sz="1800" b="1" baseline="-25000"/>
              <a:t>2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3</a:t>
            </a:r>
            <a:r>
              <a:rPr lang="en-US" sz="1800"/>
              <a:t>)]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[…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(d</a:t>
            </a:r>
            <a:r>
              <a:rPr lang="en-US" sz="1800" b="1" baseline="-25000"/>
              <a:t>s-2</a:t>
            </a:r>
            <a:r>
              <a:rPr lang="en-US" sz="1800"/>
              <a:t>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s-1</a:t>
            </a:r>
            <a:r>
              <a:rPr lang="en-US" sz="1800"/>
              <a:t>)]</a:t>
            </a:r>
            <a:endParaRPr lang="en-US" sz="1800" b="1" baseline="-25000"/>
          </a:p>
          <a:p>
            <a:pPr lvl="1">
              <a:lnSpc>
                <a:spcPct val="80000"/>
              </a:lnSpc>
              <a:tabLst>
                <a:tab pos="952500" algn="l"/>
              </a:tabLst>
            </a:pPr>
            <a:r>
              <a:rPr lang="en-US" sz="1800"/>
              <a:t>((((((d</a:t>
            </a:r>
            <a:r>
              <a:rPr lang="en-US" sz="1800" b="1" baseline="-25000"/>
              <a:t>0</a:t>
            </a:r>
            <a:r>
              <a:rPr lang="en-US" sz="1800"/>
              <a:t>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1</a:t>
            </a:r>
            <a:r>
              <a:rPr lang="en-US" sz="1800"/>
              <a:t>)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2</a:t>
            </a:r>
            <a:r>
              <a:rPr lang="en-US" sz="1800"/>
              <a:t>)</a:t>
            </a:r>
            <a:r>
              <a:rPr lang="en-US" sz="1800" b="1" baseline="-25000"/>
              <a:t>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3</a:t>
            </a:r>
            <a:r>
              <a:rPr lang="en-US" sz="1800"/>
              <a:t>)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… )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s-2</a:t>
            </a:r>
            <a:r>
              <a:rPr lang="en-US" sz="1800"/>
              <a:t>) </a:t>
            </a:r>
            <a:r>
              <a:rPr lang="en-US" sz="1800" b="1">
                <a:solidFill>
                  <a:srgbClr val="CC0000"/>
                </a:solidFill>
              </a:rPr>
              <a:t>o</a:t>
            </a:r>
            <a:r>
              <a:rPr lang="en-US" sz="1800"/>
              <a:t> d</a:t>
            </a:r>
            <a:r>
              <a:rPr lang="en-US" sz="1800" b="1" baseline="-25000"/>
              <a:t>s-1</a:t>
            </a:r>
            <a:r>
              <a:rPr lang="en-US" sz="1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525-B731-43BC-B919-2FAC2BDE9355}" type="slidenum">
              <a:rPr lang="en-US"/>
              <a:pPr/>
              <a:t>82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685800"/>
          </a:xfrm>
        </p:spPr>
        <p:txBody>
          <a:bodyPr/>
          <a:lstStyle/>
          <a:p>
            <a:r>
              <a:rPr lang="en-US" sz="4000"/>
              <a:t>Example of Global Reduction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088313" cy="4343400"/>
          </a:xfrm>
        </p:spPr>
        <p:txBody>
          <a:bodyPr rIns="36000"/>
          <a:lstStyle/>
          <a:p>
            <a:pPr defTabSz="901700">
              <a:lnSpc>
                <a:spcPct val="90000"/>
              </a:lnSpc>
              <a:tabLst>
                <a:tab pos="1244600" algn="l"/>
                <a:tab pos="2654300" algn="l"/>
                <a:tab pos="2806700" algn="l"/>
              </a:tabLst>
            </a:pPr>
            <a:r>
              <a:rPr lang="en-US" sz="2400"/>
              <a:t>Global integer sum.</a:t>
            </a:r>
          </a:p>
          <a:p>
            <a:pPr defTabSz="901700">
              <a:lnSpc>
                <a:spcPct val="90000"/>
              </a:lnSpc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sz="2400"/>
              <a:t>Sum of all inbuf values should be returned in </a:t>
            </a:r>
            <a:r>
              <a:rPr lang="en-US" sz="2400" i="1">
                <a:solidFill>
                  <a:srgbClr val="000099"/>
                </a:solidFill>
              </a:rPr>
              <a:t>resultbuf.</a:t>
            </a:r>
            <a:r>
              <a:rPr lang="en-US" sz="2400"/>
              <a:t> </a:t>
            </a:r>
          </a:p>
          <a:p>
            <a:pPr defTabSz="901700">
              <a:lnSpc>
                <a:spcPct val="90000"/>
              </a:lnSpc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sz="2400"/>
              <a:t>C: root=0;</a:t>
            </a:r>
            <a:br>
              <a:rPr lang="en-US" sz="2400"/>
            </a:br>
            <a:r>
              <a:rPr lang="en-US" sz="2400"/>
              <a:t>MPI_Reduce(&amp;inbuf, &amp;</a:t>
            </a:r>
            <a:r>
              <a:rPr lang="en-US" sz="2400" i="1">
                <a:solidFill>
                  <a:srgbClr val="000099"/>
                </a:solidFill>
              </a:rPr>
              <a:t>resultbuf</a:t>
            </a:r>
            <a:r>
              <a:rPr lang="en-US" sz="2400"/>
              <a:t>, 1, MPI_INT, 		MPI_SUM,root, MPI_COMM_WORLD);</a:t>
            </a:r>
          </a:p>
          <a:p>
            <a:pPr defTabSz="901700">
              <a:lnSpc>
                <a:spcPct val="90000"/>
              </a:lnSpc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sz="2400"/>
              <a:t>Fortran: root=0</a:t>
            </a:r>
            <a:br>
              <a:rPr lang="en-US" sz="2400"/>
            </a:br>
            <a:r>
              <a:rPr lang="en-US" sz="2400"/>
              <a:t>MPI_REDUCE(inbuf, </a:t>
            </a:r>
            <a:r>
              <a:rPr lang="en-US" sz="2400" i="1">
                <a:solidFill>
                  <a:srgbClr val="000099"/>
                </a:solidFill>
              </a:rPr>
              <a:t>resultbuf</a:t>
            </a:r>
            <a:r>
              <a:rPr lang="en-US" sz="2400"/>
              <a:t>, 1, MPI_INTEGER, 		MPI_SUM, root, MPI_COMM_WORLD, </a:t>
            </a:r>
            <a:r>
              <a:rPr lang="en-US" sz="2400" i="1">
                <a:solidFill>
                  <a:srgbClr val="000099"/>
                </a:solidFill>
              </a:rPr>
              <a:t>IERROR</a:t>
            </a:r>
            <a:r>
              <a:rPr lang="en-US" sz="2400"/>
              <a:t>)</a:t>
            </a:r>
          </a:p>
          <a:p>
            <a:pPr defTabSz="901700">
              <a:lnSpc>
                <a:spcPct val="90000"/>
              </a:lnSpc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sz="2400"/>
              <a:t>The result is only placed in </a:t>
            </a:r>
            <a:r>
              <a:rPr lang="en-US" sz="2400" i="1">
                <a:solidFill>
                  <a:srgbClr val="000099"/>
                </a:solidFill>
              </a:rPr>
              <a:t>resultbuf</a:t>
            </a:r>
            <a:r>
              <a:rPr lang="en-US" sz="2400"/>
              <a:t> at the root process.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B060-B101-4D2A-AEA4-9382CA02FDCF}" type="slidenum">
              <a:rPr lang="en-US"/>
              <a:pPr/>
              <a:t>83</a:t>
            </a:fld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609600"/>
          </a:xfrm>
        </p:spPr>
        <p:txBody>
          <a:bodyPr/>
          <a:lstStyle/>
          <a:p>
            <a:r>
              <a:rPr lang="en-US" sz="3200"/>
              <a:t>Predefined Reduction Operation Handles</a:t>
            </a:r>
          </a:p>
        </p:txBody>
      </p:sp>
      <p:graphicFrame>
        <p:nvGraphicFramePr>
          <p:cNvPr id="676867" name="Group 3"/>
          <p:cNvGraphicFramePr>
            <a:graphicFrameLocks noGrp="1"/>
          </p:cNvGraphicFramePr>
          <p:nvPr/>
        </p:nvGraphicFramePr>
        <p:xfrm>
          <a:off x="228600" y="1828800"/>
          <a:ext cx="8763000" cy="4767263"/>
        </p:xfrm>
        <a:graphic>
          <a:graphicData uri="http://schemas.openxmlformats.org/drawingml/2006/table">
            <a:tbl>
              <a:tblPr/>
              <a:tblGrid>
                <a:gridCol w="4381500"/>
                <a:gridCol w="43815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Predefined operation handle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Function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MPI_MAX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Maximum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MPI_MIN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Minimum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MPI_SUM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MPI_PROD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Product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MPI_LAND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Logical AND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MPI_BAND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Bitwise AND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MPI_LOR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Logical 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MPI_BOR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Bitwise 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MPI_LXOR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Logical exclusive 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MPI_BXOR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Bitwise exclusive 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MPI_MAXLOC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Maximum and location of the maximum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MPI_MINLOC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Minimum and location of the minimum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CD7-351B-462B-8CE0-1F04BE462E18}" type="slidenum">
              <a:rPr lang="en-US"/>
              <a:pPr/>
              <a:t>84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447800"/>
            <a:ext cx="7772400" cy="838200"/>
          </a:xfrm>
        </p:spPr>
        <p:txBody>
          <a:bodyPr/>
          <a:lstStyle/>
          <a:p>
            <a:r>
              <a:rPr lang="en-US"/>
              <a:t>MPI_REDUCE</a:t>
            </a:r>
          </a:p>
        </p:txBody>
      </p:sp>
      <p:sp>
        <p:nvSpPr>
          <p:cNvPr id="677891" name="Line 3"/>
          <p:cNvSpPr>
            <a:spLocks noChangeShapeType="1"/>
          </p:cNvSpPr>
          <p:nvPr/>
        </p:nvSpPr>
        <p:spPr bwMode="auto">
          <a:xfrm>
            <a:off x="838200" y="4191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251460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before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 MPI_REDUCE</a:t>
            </a:r>
          </a:p>
          <a:p>
            <a:pPr algn="l"/>
            <a:endParaRPr lang="en-US" sz="1800" b="0">
              <a:solidFill>
                <a:schemeClr val="tx1"/>
              </a:solidFill>
              <a:latin typeface="Arial" charset="0"/>
            </a:endParaRPr>
          </a:p>
          <a:p>
            <a:pPr marL="88900" lvl="1" indent="63500" algn="l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 inbuf</a:t>
            </a:r>
          </a:p>
          <a:p>
            <a:pPr marL="88900" lvl="1" indent="63500" algn="l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 result</a:t>
            </a:r>
          </a:p>
        </p:txBody>
      </p:sp>
      <p:sp>
        <p:nvSpPr>
          <p:cNvPr id="677893" name="Oval 5"/>
          <p:cNvSpPr>
            <a:spLocks noChangeArrowheads="1"/>
          </p:cNvSpPr>
          <p:nvPr/>
        </p:nvSpPr>
        <p:spPr bwMode="auto">
          <a:xfrm>
            <a:off x="1905000" y="2971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22098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23876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25654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22098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23876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899" name="Rectangle 11"/>
          <p:cNvSpPr>
            <a:spLocks noChangeArrowheads="1"/>
          </p:cNvSpPr>
          <p:nvPr/>
        </p:nvSpPr>
        <p:spPr bwMode="auto">
          <a:xfrm>
            <a:off x="25654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00" name="Oval 12"/>
          <p:cNvSpPr>
            <a:spLocks noChangeArrowheads="1"/>
          </p:cNvSpPr>
          <p:nvPr/>
        </p:nvSpPr>
        <p:spPr bwMode="auto">
          <a:xfrm>
            <a:off x="3200400" y="2971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01" name="Rectangle 13"/>
          <p:cNvSpPr>
            <a:spLocks noChangeArrowheads="1"/>
          </p:cNvSpPr>
          <p:nvPr/>
        </p:nvSpPr>
        <p:spPr bwMode="auto">
          <a:xfrm>
            <a:off x="35052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36830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sp>
        <p:nvSpPr>
          <p:cNvPr id="677903" name="Rectangle 15"/>
          <p:cNvSpPr>
            <a:spLocks noChangeArrowheads="1"/>
          </p:cNvSpPr>
          <p:nvPr/>
        </p:nvSpPr>
        <p:spPr bwMode="auto">
          <a:xfrm>
            <a:off x="38608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677904" name="Rectangle 16"/>
          <p:cNvSpPr>
            <a:spLocks noChangeArrowheads="1"/>
          </p:cNvSpPr>
          <p:nvPr/>
        </p:nvSpPr>
        <p:spPr bwMode="auto">
          <a:xfrm>
            <a:off x="35052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05" name="Rectangle 17"/>
          <p:cNvSpPr>
            <a:spLocks noChangeArrowheads="1"/>
          </p:cNvSpPr>
          <p:nvPr/>
        </p:nvSpPr>
        <p:spPr bwMode="auto">
          <a:xfrm>
            <a:off x="36830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06" name="Rectangle 18"/>
          <p:cNvSpPr>
            <a:spLocks noChangeArrowheads="1"/>
          </p:cNvSpPr>
          <p:nvPr/>
        </p:nvSpPr>
        <p:spPr bwMode="auto">
          <a:xfrm>
            <a:off x="38608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07" name="Oval 19"/>
          <p:cNvSpPr>
            <a:spLocks noChangeArrowheads="1"/>
          </p:cNvSpPr>
          <p:nvPr/>
        </p:nvSpPr>
        <p:spPr bwMode="auto">
          <a:xfrm>
            <a:off x="4495800" y="2971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08" name="Rectangle 20"/>
          <p:cNvSpPr>
            <a:spLocks noChangeArrowheads="1"/>
          </p:cNvSpPr>
          <p:nvPr/>
        </p:nvSpPr>
        <p:spPr bwMode="auto">
          <a:xfrm>
            <a:off x="48006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G</a:t>
            </a:r>
          </a:p>
        </p:txBody>
      </p:sp>
      <p:sp>
        <p:nvSpPr>
          <p:cNvPr id="677909" name="Rectangle 21"/>
          <p:cNvSpPr>
            <a:spLocks noChangeArrowheads="1"/>
          </p:cNvSpPr>
          <p:nvPr/>
        </p:nvSpPr>
        <p:spPr bwMode="auto">
          <a:xfrm>
            <a:off x="49784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H</a:t>
            </a:r>
          </a:p>
        </p:txBody>
      </p:sp>
      <p:sp>
        <p:nvSpPr>
          <p:cNvPr id="677910" name="Rectangle 22"/>
          <p:cNvSpPr>
            <a:spLocks noChangeArrowheads="1"/>
          </p:cNvSpPr>
          <p:nvPr/>
        </p:nvSpPr>
        <p:spPr bwMode="auto">
          <a:xfrm>
            <a:off x="51562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677911" name="Rectangle 23"/>
          <p:cNvSpPr>
            <a:spLocks noChangeArrowheads="1"/>
          </p:cNvSpPr>
          <p:nvPr/>
        </p:nvSpPr>
        <p:spPr bwMode="auto">
          <a:xfrm>
            <a:off x="48006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12" name="Rectangle 24"/>
          <p:cNvSpPr>
            <a:spLocks noChangeArrowheads="1"/>
          </p:cNvSpPr>
          <p:nvPr/>
        </p:nvSpPr>
        <p:spPr bwMode="auto">
          <a:xfrm>
            <a:off x="49784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13" name="Rectangle 25"/>
          <p:cNvSpPr>
            <a:spLocks noChangeArrowheads="1"/>
          </p:cNvSpPr>
          <p:nvPr/>
        </p:nvSpPr>
        <p:spPr bwMode="auto">
          <a:xfrm>
            <a:off x="51562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14" name="Oval 26"/>
          <p:cNvSpPr>
            <a:spLocks noChangeArrowheads="1"/>
          </p:cNvSpPr>
          <p:nvPr/>
        </p:nvSpPr>
        <p:spPr bwMode="auto">
          <a:xfrm>
            <a:off x="5791200" y="2971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15" name="Rectangle 27"/>
          <p:cNvSpPr>
            <a:spLocks noChangeArrowheads="1"/>
          </p:cNvSpPr>
          <p:nvPr/>
        </p:nvSpPr>
        <p:spPr bwMode="auto">
          <a:xfrm>
            <a:off x="60960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J</a:t>
            </a:r>
          </a:p>
        </p:txBody>
      </p:sp>
      <p:sp>
        <p:nvSpPr>
          <p:cNvPr id="677916" name="Rectangle 28"/>
          <p:cNvSpPr>
            <a:spLocks noChangeArrowheads="1"/>
          </p:cNvSpPr>
          <p:nvPr/>
        </p:nvSpPr>
        <p:spPr bwMode="auto">
          <a:xfrm>
            <a:off x="62738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K</a:t>
            </a:r>
          </a:p>
        </p:txBody>
      </p:sp>
      <p:sp>
        <p:nvSpPr>
          <p:cNvPr id="677917" name="Rectangle 29"/>
          <p:cNvSpPr>
            <a:spLocks noChangeArrowheads="1"/>
          </p:cNvSpPr>
          <p:nvPr/>
        </p:nvSpPr>
        <p:spPr bwMode="auto">
          <a:xfrm>
            <a:off x="64516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L</a:t>
            </a:r>
          </a:p>
        </p:txBody>
      </p:sp>
      <p:sp>
        <p:nvSpPr>
          <p:cNvPr id="677918" name="Rectangle 30"/>
          <p:cNvSpPr>
            <a:spLocks noChangeArrowheads="1"/>
          </p:cNvSpPr>
          <p:nvPr/>
        </p:nvSpPr>
        <p:spPr bwMode="auto">
          <a:xfrm>
            <a:off x="60960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19" name="Rectangle 31"/>
          <p:cNvSpPr>
            <a:spLocks noChangeArrowheads="1"/>
          </p:cNvSpPr>
          <p:nvPr/>
        </p:nvSpPr>
        <p:spPr bwMode="auto">
          <a:xfrm>
            <a:off x="62738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20" name="Rectangle 32"/>
          <p:cNvSpPr>
            <a:spLocks noChangeArrowheads="1"/>
          </p:cNvSpPr>
          <p:nvPr/>
        </p:nvSpPr>
        <p:spPr bwMode="auto">
          <a:xfrm>
            <a:off x="64516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21" name="Oval 33"/>
          <p:cNvSpPr>
            <a:spLocks noChangeArrowheads="1"/>
          </p:cNvSpPr>
          <p:nvPr/>
        </p:nvSpPr>
        <p:spPr bwMode="auto">
          <a:xfrm>
            <a:off x="7086600" y="2971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22" name="Rectangle 34"/>
          <p:cNvSpPr>
            <a:spLocks noChangeArrowheads="1"/>
          </p:cNvSpPr>
          <p:nvPr/>
        </p:nvSpPr>
        <p:spPr bwMode="auto">
          <a:xfrm>
            <a:off x="73914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677923" name="Rectangle 35"/>
          <p:cNvSpPr>
            <a:spLocks noChangeArrowheads="1"/>
          </p:cNvSpPr>
          <p:nvPr/>
        </p:nvSpPr>
        <p:spPr bwMode="auto">
          <a:xfrm>
            <a:off x="75692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N</a:t>
            </a:r>
          </a:p>
        </p:txBody>
      </p:sp>
      <p:sp>
        <p:nvSpPr>
          <p:cNvPr id="677924" name="Rectangle 36"/>
          <p:cNvSpPr>
            <a:spLocks noChangeArrowheads="1"/>
          </p:cNvSpPr>
          <p:nvPr/>
        </p:nvSpPr>
        <p:spPr bwMode="auto">
          <a:xfrm>
            <a:off x="7747000" y="3200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O</a:t>
            </a:r>
          </a:p>
        </p:txBody>
      </p:sp>
      <p:sp>
        <p:nvSpPr>
          <p:cNvPr id="677925" name="Rectangle 37"/>
          <p:cNvSpPr>
            <a:spLocks noChangeArrowheads="1"/>
          </p:cNvSpPr>
          <p:nvPr/>
        </p:nvSpPr>
        <p:spPr bwMode="auto">
          <a:xfrm>
            <a:off x="73914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26" name="Rectangle 38"/>
          <p:cNvSpPr>
            <a:spLocks noChangeArrowheads="1"/>
          </p:cNvSpPr>
          <p:nvPr/>
        </p:nvSpPr>
        <p:spPr bwMode="auto">
          <a:xfrm>
            <a:off x="75692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27" name="Rectangle 39"/>
          <p:cNvSpPr>
            <a:spLocks noChangeArrowheads="1"/>
          </p:cNvSpPr>
          <p:nvPr/>
        </p:nvSpPr>
        <p:spPr bwMode="auto">
          <a:xfrm>
            <a:off x="7747000" y="3581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28" name="Oval 40"/>
          <p:cNvSpPr>
            <a:spLocks noChangeArrowheads="1"/>
          </p:cNvSpPr>
          <p:nvPr/>
        </p:nvSpPr>
        <p:spPr bwMode="auto">
          <a:xfrm>
            <a:off x="1905000" y="42672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29" name="Rectangle 41"/>
          <p:cNvSpPr>
            <a:spLocks noChangeArrowheads="1"/>
          </p:cNvSpPr>
          <p:nvPr/>
        </p:nvSpPr>
        <p:spPr bwMode="auto">
          <a:xfrm>
            <a:off x="22098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677930" name="Rectangle 42"/>
          <p:cNvSpPr>
            <a:spLocks noChangeArrowheads="1"/>
          </p:cNvSpPr>
          <p:nvPr/>
        </p:nvSpPr>
        <p:spPr bwMode="auto">
          <a:xfrm>
            <a:off x="23876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677931" name="Rectangle 43"/>
          <p:cNvSpPr>
            <a:spLocks noChangeArrowheads="1"/>
          </p:cNvSpPr>
          <p:nvPr/>
        </p:nvSpPr>
        <p:spPr bwMode="auto">
          <a:xfrm>
            <a:off x="25654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677932" name="Rectangle 44"/>
          <p:cNvSpPr>
            <a:spLocks noChangeArrowheads="1"/>
          </p:cNvSpPr>
          <p:nvPr/>
        </p:nvSpPr>
        <p:spPr bwMode="auto">
          <a:xfrm>
            <a:off x="22098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33" name="Rectangle 45"/>
          <p:cNvSpPr>
            <a:spLocks noChangeArrowheads="1"/>
          </p:cNvSpPr>
          <p:nvPr/>
        </p:nvSpPr>
        <p:spPr bwMode="auto">
          <a:xfrm>
            <a:off x="23876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34" name="Rectangle 46"/>
          <p:cNvSpPr>
            <a:spLocks noChangeArrowheads="1"/>
          </p:cNvSpPr>
          <p:nvPr/>
        </p:nvSpPr>
        <p:spPr bwMode="auto">
          <a:xfrm>
            <a:off x="25654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35" name="Oval 47"/>
          <p:cNvSpPr>
            <a:spLocks noChangeArrowheads="1"/>
          </p:cNvSpPr>
          <p:nvPr/>
        </p:nvSpPr>
        <p:spPr bwMode="auto">
          <a:xfrm>
            <a:off x="3200400" y="42672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36" name="Rectangle 48"/>
          <p:cNvSpPr>
            <a:spLocks noChangeArrowheads="1"/>
          </p:cNvSpPr>
          <p:nvPr/>
        </p:nvSpPr>
        <p:spPr bwMode="auto">
          <a:xfrm>
            <a:off x="35052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677937" name="Rectangle 49"/>
          <p:cNvSpPr>
            <a:spLocks noChangeArrowheads="1"/>
          </p:cNvSpPr>
          <p:nvPr/>
        </p:nvSpPr>
        <p:spPr bwMode="auto">
          <a:xfrm>
            <a:off x="36830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sp>
        <p:nvSpPr>
          <p:cNvPr id="677938" name="Rectangle 50"/>
          <p:cNvSpPr>
            <a:spLocks noChangeArrowheads="1"/>
          </p:cNvSpPr>
          <p:nvPr/>
        </p:nvSpPr>
        <p:spPr bwMode="auto">
          <a:xfrm>
            <a:off x="38608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677939" name="Rectangle 51"/>
          <p:cNvSpPr>
            <a:spLocks noChangeArrowheads="1"/>
          </p:cNvSpPr>
          <p:nvPr/>
        </p:nvSpPr>
        <p:spPr bwMode="auto">
          <a:xfrm>
            <a:off x="35052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40" name="Rectangle 52"/>
          <p:cNvSpPr>
            <a:spLocks noChangeArrowheads="1"/>
          </p:cNvSpPr>
          <p:nvPr/>
        </p:nvSpPr>
        <p:spPr bwMode="auto">
          <a:xfrm>
            <a:off x="38608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41" name="Oval 53"/>
          <p:cNvSpPr>
            <a:spLocks noChangeArrowheads="1"/>
          </p:cNvSpPr>
          <p:nvPr/>
        </p:nvSpPr>
        <p:spPr bwMode="auto">
          <a:xfrm>
            <a:off x="4495800" y="42672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42" name="Rectangle 54"/>
          <p:cNvSpPr>
            <a:spLocks noChangeArrowheads="1"/>
          </p:cNvSpPr>
          <p:nvPr/>
        </p:nvSpPr>
        <p:spPr bwMode="auto">
          <a:xfrm>
            <a:off x="48006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G</a:t>
            </a:r>
          </a:p>
        </p:txBody>
      </p:sp>
      <p:sp>
        <p:nvSpPr>
          <p:cNvPr id="677943" name="Rectangle 55"/>
          <p:cNvSpPr>
            <a:spLocks noChangeArrowheads="1"/>
          </p:cNvSpPr>
          <p:nvPr/>
        </p:nvSpPr>
        <p:spPr bwMode="auto">
          <a:xfrm>
            <a:off x="49784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H</a:t>
            </a:r>
          </a:p>
        </p:txBody>
      </p:sp>
      <p:sp>
        <p:nvSpPr>
          <p:cNvPr id="677944" name="Rectangle 56"/>
          <p:cNvSpPr>
            <a:spLocks noChangeArrowheads="1"/>
          </p:cNvSpPr>
          <p:nvPr/>
        </p:nvSpPr>
        <p:spPr bwMode="auto">
          <a:xfrm>
            <a:off x="51562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grpSp>
        <p:nvGrpSpPr>
          <p:cNvPr id="677945" name="Group 57"/>
          <p:cNvGrpSpPr>
            <a:grpSpLocks/>
          </p:cNvGrpSpPr>
          <p:nvPr/>
        </p:nvGrpSpPr>
        <p:grpSpPr bwMode="auto">
          <a:xfrm>
            <a:off x="4800600" y="4876800"/>
            <a:ext cx="533400" cy="304800"/>
            <a:chOff x="3216" y="2016"/>
            <a:chExt cx="336" cy="192"/>
          </a:xfrm>
        </p:grpSpPr>
        <p:sp>
          <p:nvSpPr>
            <p:cNvPr id="677946" name="Rectangle 58"/>
            <p:cNvSpPr>
              <a:spLocks noChangeArrowheads="1"/>
            </p:cNvSpPr>
            <p:nvPr/>
          </p:nvSpPr>
          <p:spPr bwMode="auto">
            <a:xfrm>
              <a:off x="3216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7947" name="Rectangle 59"/>
            <p:cNvSpPr>
              <a:spLocks noChangeArrowheads="1"/>
            </p:cNvSpPr>
            <p:nvPr/>
          </p:nvSpPr>
          <p:spPr bwMode="auto">
            <a:xfrm>
              <a:off x="3328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7948" name="Rectangle 60"/>
            <p:cNvSpPr>
              <a:spLocks noChangeArrowheads="1"/>
            </p:cNvSpPr>
            <p:nvPr/>
          </p:nvSpPr>
          <p:spPr bwMode="auto">
            <a:xfrm>
              <a:off x="3440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677949" name="Oval 61"/>
          <p:cNvSpPr>
            <a:spLocks noChangeArrowheads="1"/>
          </p:cNvSpPr>
          <p:nvPr/>
        </p:nvSpPr>
        <p:spPr bwMode="auto">
          <a:xfrm>
            <a:off x="5791200" y="42672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50" name="Rectangle 62"/>
          <p:cNvSpPr>
            <a:spLocks noChangeArrowheads="1"/>
          </p:cNvSpPr>
          <p:nvPr/>
        </p:nvSpPr>
        <p:spPr bwMode="auto">
          <a:xfrm>
            <a:off x="60960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J</a:t>
            </a:r>
          </a:p>
        </p:txBody>
      </p:sp>
      <p:sp>
        <p:nvSpPr>
          <p:cNvPr id="677951" name="Rectangle 63"/>
          <p:cNvSpPr>
            <a:spLocks noChangeArrowheads="1"/>
          </p:cNvSpPr>
          <p:nvPr/>
        </p:nvSpPr>
        <p:spPr bwMode="auto">
          <a:xfrm>
            <a:off x="62738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K</a:t>
            </a:r>
          </a:p>
        </p:txBody>
      </p:sp>
      <p:sp>
        <p:nvSpPr>
          <p:cNvPr id="677952" name="Rectangle 64"/>
          <p:cNvSpPr>
            <a:spLocks noChangeArrowheads="1"/>
          </p:cNvSpPr>
          <p:nvPr/>
        </p:nvSpPr>
        <p:spPr bwMode="auto">
          <a:xfrm>
            <a:off x="64516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L</a:t>
            </a:r>
          </a:p>
        </p:txBody>
      </p:sp>
      <p:sp>
        <p:nvSpPr>
          <p:cNvPr id="677953" name="Rectangle 65"/>
          <p:cNvSpPr>
            <a:spLocks noChangeArrowheads="1"/>
          </p:cNvSpPr>
          <p:nvPr/>
        </p:nvSpPr>
        <p:spPr bwMode="auto">
          <a:xfrm>
            <a:off x="60960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54" name="Rectangle 66"/>
          <p:cNvSpPr>
            <a:spLocks noChangeArrowheads="1"/>
          </p:cNvSpPr>
          <p:nvPr/>
        </p:nvSpPr>
        <p:spPr bwMode="auto">
          <a:xfrm>
            <a:off x="62738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55" name="Rectangle 67"/>
          <p:cNvSpPr>
            <a:spLocks noChangeArrowheads="1"/>
          </p:cNvSpPr>
          <p:nvPr/>
        </p:nvSpPr>
        <p:spPr bwMode="auto">
          <a:xfrm>
            <a:off x="64516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56" name="Oval 68"/>
          <p:cNvSpPr>
            <a:spLocks noChangeArrowheads="1"/>
          </p:cNvSpPr>
          <p:nvPr/>
        </p:nvSpPr>
        <p:spPr bwMode="auto">
          <a:xfrm>
            <a:off x="7086600" y="42672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57" name="Rectangle 69"/>
          <p:cNvSpPr>
            <a:spLocks noChangeArrowheads="1"/>
          </p:cNvSpPr>
          <p:nvPr/>
        </p:nvSpPr>
        <p:spPr bwMode="auto">
          <a:xfrm>
            <a:off x="73914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677958" name="Rectangle 70"/>
          <p:cNvSpPr>
            <a:spLocks noChangeArrowheads="1"/>
          </p:cNvSpPr>
          <p:nvPr/>
        </p:nvSpPr>
        <p:spPr bwMode="auto">
          <a:xfrm>
            <a:off x="75692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N</a:t>
            </a:r>
          </a:p>
        </p:txBody>
      </p:sp>
      <p:sp>
        <p:nvSpPr>
          <p:cNvPr id="677959" name="Rectangle 71"/>
          <p:cNvSpPr>
            <a:spLocks noChangeArrowheads="1"/>
          </p:cNvSpPr>
          <p:nvPr/>
        </p:nvSpPr>
        <p:spPr bwMode="auto">
          <a:xfrm>
            <a:off x="7747000" y="4495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O</a:t>
            </a:r>
          </a:p>
        </p:txBody>
      </p:sp>
      <p:sp>
        <p:nvSpPr>
          <p:cNvPr id="677960" name="Rectangle 72"/>
          <p:cNvSpPr>
            <a:spLocks noChangeArrowheads="1"/>
          </p:cNvSpPr>
          <p:nvPr/>
        </p:nvSpPr>
        <p:spPr bwMode="auto">
          <a:xfrm>
            <a:off x="73914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61" name="Rectangle 73"/>
          <p:cNvSpPr>
            <a:spLocks noChangeArrowheads="1"/>
          </p:cNvSpPr>
          <p:nvPr/>
        </p:nvSpPr>
        <p:spPr bwMode="auto">
          <a:xfrm>
            <a:off x="75692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62" name="Rectangle 74"/>
          <p:cNvSpPr>
            <a:spLocks noChangeArrowheads="1"/>
          </p:cNvSpPr>
          <p:nvPr/>
        </p:nvSpPr>
        <p:spPr bwMode="auto">
          <a:xfrm>
            <a:off x="77470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963" name="Rectangle 75"/>
          <p:cNvSpPr>
            <a:spLocks noChangeArrowheads="1"/>
          </p:cNvSpPr>
          <p:nvPr/>
        </p:nvSpPr>
        <p:spPr bwMode="auto">
          <a:xfrm>
            <a:off x="3683000" y="48768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77964" name="Group 76"/>
          <p:cNvGrpSpPr>
            <a:grpSpLocks/>
          </p:cNvGrpSpPr>
          <p:nvPr/>
        </p:nvGrpSpPr>
        <p:grpSpPr bwMode="auto">
          <a:xfrm>
            <a:off x="2298700" y="3352800"/>
            <a:ext cx="5181600" cy="274638"/>
            <a:chOff x="1640" y="1056"/>
            <a:chExt cx="3264" cy="173"/>
          </a:xfrm>
        </p:grpSpPr>
        <p:cxnSp>
          <p:nvCxnSpPr>
            <p:cNvPr id="677965" name="AutoShape 77"/>
            <p:cNvCxnSpPr>
              <a:cxnSpLocks noChangeShapeType="1"/>
              <a:stCxn id="677894" idx="2"/>
              <a:endCxn id="677901" idx="2"/>
            </p:cNvCxnSpPr>
            <p:nvPr/>
          </p:nvCxnSpPr>
          <p:spPr bwMode="auto">
            <a:xfrm rot="16200000" flipH="1">
              <a:off x="2047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7966" name="AutoShape 78"/>
            <p:cNvCxnSpPr>
              <a:cxnSpLocks noChangeShapeType="1"/>
              <a:stCxn id="677901" idx="2"/>
              <a:endCxn id="677908" idx="2"/>
            </p:cNvCxnSpPr>
            <p:nvPr/>
          </p:nvCxnSpPr>
          <p:spPr bwMode="auto">
            <a:xfrm rot="16200000" flipH="1">
              <a:off x="2863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7967" name="AutoShape 79"/>
            <p:cNvCxnSpPr>
              <a:cxnSpLocks noChangeShapeType="1"/>
              <a:stCxn id="677908" idx="2"/>
              <a:endCxn id="677915" idx="2"/>
            </p:cNvCxnSpPr>
            <p:nvPr/>
          </p:nvCxnSpPr>
          <p:spPr bwMode="auto">
            <a:xfrm rot="16200000" flipH="1">
              <a:off x="3679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7968" name="AutoShape 80"/>
            <p:cNvCxnSpPr>
              <a:cxnSpLocks noChangeShapeType="1"/>
              <a:stCxn id="677915" idx="2"/>
              <a:endCxn id="677922" idx="2"/>
            </p:cNvCxnSpPr>
            <p:nvPr/>
          </p:nvCxnSpPr>
          <p:spPr bwMode="auto">
            <a:xfrm rot="16200000" flipH="1">
              <a:off x="4495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77969" name="Text Box 81"/>
            <p:cNvSpPr txBox="1">
              <a:spLocks noChangeArrowheads="1"/>
            </p:cNvSpPr>
            <p:nvPr/>
          </p:nvSpPr>
          <p:spPr bwMode="auto">
            <a:xfrm>
              <a:off x="2112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77970" name="Text Box 82"/>
            <p:cNvSpPr txBox="1">
              <a:spLocks noChangeArrowheads="1"/>
            </p:cNvSpPr>
            <p:nvPr/>
          </p:nvSpPr>
          <p:spPr bwMode="auto">
            <a:xfrm>
              <a:off x="2928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77971" name="Text Box 83"/>
            <p:cNvSpPr txBox="1">
              <a:spLocks noChangeArrowheads="1"/>
            </p:cNvSpPr>
            <p:nvPr/>
          </p:nvSpPr>
          <p:spPr bwMode="auto">
            <a:xfrm>
              <a:off x="3744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77972" name="Text Box 84"/>
            <p:cNvSpPr txBox="1">
              <a:spLocks noChangeArrowheads="1"/>
            </p:cNvSpPr>
            <p:nvPr/>
          </p:nvSpPr>
          <p:spPr bwMode="auto">
            <a:xfrm>
              <a:off x="4560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677973" name="Group 85"/>
          <p:cNvGrpSpPr>
            <a:grpSpLocks/>
          </p:cNvGrpSpPr>
          <p:nvPr/>
        </p:nvGrpSpPr>
        <p:grpSpPr bwMode="auto">
          <a:xfrm>
            <a:off x="1524000" y="4876800"/>
            <a:ext cx="2159000" cy="1128713"/>
            <a:chOff x="1152" y="2016"/>
            <a:chExt cx="1360" cy="711"/>
          </a:xfrm>
        </p:grpSpPr>
        <p:sp>
          <p:nvSpPr>
            <p:cNvPr id="677974" name="Rectangle 86"/>
            <p:cNvSpPr>
              <a:spLocks noChangeArrowheads="1"/>
            </p:cNvSpPr>
            <p:nvPr/>
          </p:nvSpPr>
          <p:spPr bwMode="auto">
            <a:xfrm>
              <a:off x="2400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7975" name="Text Box 87"/>
            <p:cNvSpPr txBox="1">
              <a:spLocks noChangeArrowheads="1"/>
            </p:cNvSpPr>
            <p:nvPr/>
          </p:nvSpPr>
          <p:spPr bwMode="auto">
            <a:xfrm>
              <a:off x="1152" y="2496"/>
              <a:ext cx="97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A</a:t>
              </a:r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D</a:t>
              </a:r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G</a:t>
              </a:r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J</a:t>
              </a:r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677976" name="Line 88"/>
            <p:cNvSpPr>
              <a:spLocks noChangeShapeType="1"/>
            </p:cNvSpPr>
            <p:nvPr/>
          </p:nvSpPr>
          <p:spPr bwMode="auto">
            <a:xfrm flipH="1">
              <a:off x="2112" y="2112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77977" name="Group 89"/>
          <p:cNvGrpSpPr>
            <a:grpSpLocks/>
          </p:cNvGrpSpPr>
          <p:nvPr/>
        </p:nvGrpSpPr>
        <p:grpSpPr bwMode="auto">
          <a:xfrm>
            <a:off x="3657600" y="4572000"/>
            <a:ext cx="203200" cy="609600"/>
            <a:chOff x="2496" y="1824"/>
            <a:chExt cx="128" cy="384"/>
          </a:xfrm>
        </p:grpSpPr>
        <p:sp>
          <p:nvSpPr>
            <p:cNvPr id="677978" name="Rectangle 90"/>
            <p:cNvSpPr>
              <a:spLocks noChangeArrowheads="1"/>
            </p:cNvSpPr>
            <p:nvPr/>
          </p:nvSpPr>
          <p:spPr bwMode="auto">
            <a:xfrm>
              <a:off x="2512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677979" name="Group 91"/>
            <p:cNvGrpSpPr>
              <a:grpSpLocks/>
            </p:cNvGrpSpPr>
            <p:nvPr/>
          </p:nvGrpSpPr>
          <p:grpSpPr bwMode="auto">
            <a:xfrm>
              <a:off x="2496" y="1824"/>
              <a:ext cx="96" cy="192"/>
              <a:chOff x="2592" y="2592"/>
              <a:chExt cx="96" cy="192"/>
            </a:xfrm>
          </p:grpSpPr>
          <p:sp>
            <p:nvSpPr>
              <p:cNvPr id="677980" name="Line 92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77981" name="Line 93"/>
              <p:cNvSpPr>
                <a:spLocks noChangeShapeType="1"/>
              </p:cNvSpPr>
              <p:nvPr/>
            </p:nvSpPr>
            <p:spPr bwMode="auto">
              <a:xfrm flipH="1">
                <a:off x="2640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77982" name="Line 94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77983" name="Group 95"/>
          <p:cNvGrpSpPr>
            <a:grpSpLocks/>
          </p:cNvGrpSpPr>
          <p:nvPr/>
        </p:nvGrpSpPr>
        <p:grpSpPr bwMode="auto">
          <a:xfrm>
            <a:off x="3860800" y="4572000"/>
            <a:ext cx="177800" cy="609600"/>
            <a:chOff x="2624" y="1824"/>
            <a:chExt cx="112" cy="384"/>
          </a:xfrm>
        </p:grpSpPr>
        <p:sp>
          <p:nvSpPr>
            <p:cNvPr id="677984" name="Rectangle 96"/>
            <p:cNvSpPr>
              <a:spLocks noChangeArrowheads="1"/>
            </p:cNvSpPr>
            <p:nvPr/>
          </p:nvSpPr>
          <p:spPr bwMode="auto">
            <a:xfrm>
              <a:off x="2624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677985" name="Group 97"/>
            <p:cNvGrpSpPr>
              <a:grpSpLocks/>
            </p:cNvGrpSpPr>
            <p:nvPr/>
          </p:nvGrpSpPr>
          <p:grpSpPr bwMode="auto">
            <a:xfrm>
              <a:off x="2640" y="1824"/>
              <a:ext cx="96" cy="192"/>
              <a:chOff x="2592" y="2592"/>
              <a:chExt cx="96" cy="192"/>
            </a:xfrm>
          </p:grpSpPr>
          <p:sp>
            <p:nvSpPr>
              <p:cNvPr id="677986" name="Line 98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77987" name="Line 99"/>
              <p:cNvSpPr>
                <a:spLocks noChangeShapeType="1"/>
              </p:cNvSpPr>
              <p:nvPr/>
            </p:nvSpPr>
            <p:spPr bwMode="auto">
              <a:xfrm flipH="1">
                <a:off x="2640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77988" name="Line 100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677989" name="Rectangle 101"/>
          <p:cNvSpPr>
            <a:spLocks noChangeArrowheads="1"/>
          </p:cNvSpPr>
          <p:nvPr/>
        </p:nvSpPr>
        <p:spPr bwMode="auto">
          <a:xfrm>
            <a:off x="8382000" y="53340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7990" name="Line 102"/>
          <p:cNvSpPr>
            <a:spLocks noChangeShapeType="1"/>
          </p:cNvSpPr>
          <p:nvPr/>
        </p:nvSpPr>
        <p:spPr bwMode="auto">
          <a:xfrm>
            <a:off x="1752600" y="3352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7991" name="Line 103"/>
          <p:cNvSpPr>
            <a:spLocks noChangeShapeType="1"/>
          </p:cNvSpPr>
          <p:nvPr/>
        </p:nvSpPr>
        <p:spPr bwMode="auto">
          <a:xfrm>
            <a:off x="1752600" y="35814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7992" name="Text Box 104"/>
          <p:cNvSpPr txBox="1">
            <a:spLocks noChangeArrowheads="1"/>
          </p:cNvSpPr>
          <p:nvPr/>
        </p:nvSpPr>
        <p:spPr bwMode="auto">
          <a:xfrm>
            <a:off x="3352800" y="5334000"/>
            <a:ext cx="8350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root=1</a:t>
            </a:r>
          </a:p>
        </p:txBody>
      </p:sp>
      <p:sp>
        <p:nvSpPr>
          <p:cNvPr id="677993" name="Text Box 105"/>
          <p:cNvSpPr txBox="1">
            <a:spLocks noChangeArrowheads="1"/>
          </p:cNvSpPr>
          <p:nvPr/>
        </p:nvSpPr>
        <p:spPr bwMode="auto">
          <a:xfrm>
            <a:off x="838200" y="43434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after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77994" name="Rectangle 106"/>
          <p:cNvSpPr>
            <a:spLocks noChangeArrowheads="1"/>
          </p:cNvSpPr>
          <p:nvPr/>
        </p:nvSpPr>
        <p:spPr bwMode="auto">
          <a:xfrm>
            <a:off x="8382000" y="53340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77995" name="Group 107"/>
          <p:cNvGrpSpPr>
            <a:grpSpLocks/>
          </p:cNvGrpSpPr>
          <p:nvPr/>
        </p:nvGrpSpPr>
        <p:grpSpPr bwMode="auto">
          <a:xfrm>
            <a:off x="2667000" y="3810000"/>
            <a:ext cx="1830388" cy="1071563"/>
            <a:chOff x="1872" y="1488"/>
            <a:chExt cx="1153" cy="675"/>
          </a:xfrm>
        </p:grpSpPr>
        <p:grpSp>
          <p:nvGrpSpPr>
            <p:cNvPr id="677996" name="Group 108"/>
            <p:cNvGrpSpPr>
              <a:grpSpLocks/>
            </p:cNvGrpSpPr>
            <p:nvPr/>
          </p:nvGrpSpPr>
          <p:grpSpPr bwMode="auto">
            <a:xfrm>
              <a:off x="1872" y="1488"/>
              <a:ext cx="1153" cy="675"/>
              <a:chOff x="1872" y="1344"/>
              <a:chExt cx="1153" cy="675"/>
            </a:xfrm>
          </p:grpSpPr>
          <p:sp>
            <p:nvSpPr>
              <p:cNvPr id="677997" name="Arc 109"/>
              <p:cNvSpPr>
                <a:spLocks/>
              </p:cNvSpPr>
              <p:nvPr/>
            </p:nvSpPr>
            <p:spPr bwMode="auto">
              <a:xfrm>
                <a:off x="1872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77998" name="Arc 110"/>
              <p:cNvSpPr>
                <a:spLocks/>
              </p:cNvSpPr>
              <p:nvPr/>
            </p:nvSpPr>
            <p:spPr bwMode="auto">
              <a:xfrm flipH="1">
                <a:off x="2448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77999" name="Line 111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78000" name="Line 112"/>
              <p:cNvSpPr>
                <a:spLocks noChangeShapeType="1"/>
              </p:cNvSpPr>
              <p:nvPr/>
            </p:nvSpPr>
            <p:spPr bwMode="auto">
              <a:xfrm flipH="1">
                <a:off x="2448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78001" name="Group 113"/>
            <p:cNvGrpSpPr>
              <a:grpSpLocks/>
            </p:cNvGrpSpPr>
            <p:nvPr/>
          </p:nvGrpSpPr>
          <p:grpSpPr bwMode="auto">
            <a:xfrm>
              <a:off x="2112" y="1536"/>
              <a:ext cx="672" cy="624"/>
              <a:chOff x="2640" y="2784"/>
              <a:chExt cx="864" cy="675"/>
            </a:xfrm>
          </p:grpSpPr>
          <p:grpSp>
            <p:nvGrpSpPr>
              <p:cNvPr id="678002" name="Group 114"/>
              <p:cNvGrpSpPr>
                <a:grpSpLocks/>
              </p:cNvGrpSpPr>
              <p:nvPr/>
            </p:nvGrpSpPr>
            <p:grpSpPr bwMode="auto">
              <a:xfrm>
                <a:off x="2640" y="2784"/>
                <a:ext cx="864" cy="675"/>
                <a:chOff x="2496" y="2784"/>
                <a:chExt cx="1153" cy="675"/>
              </a:xfrm>
            </p:grpSpPr>
            <p:sp>
              <p:nvSpPr>
                <p:cNvPr id="678003" name="Arc 115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78004" name="Arc 116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8005" name="Group 117"/>
              <p:cNvGrpSpPr>
                <a:grpSpLocks/>
              </p:cNvGrpSpPr>
              <p:nvPr/>
            </p:nvGrpSpPr>
            <p:grpSpPr bwMode="auto">
              <a:xfrm>
                <a:off x="2784" y="2784"/>
                <a:ext cx="576" cy="675"/>
                <a:chOff x="2496" y="2784"/>
                <a:chExt cx="1153" cy="675"/>
              </a:xfrm>
            </p:grpSpPr>
            <p:sp>
              <p:nvSpPr>
                <p:cNvPr id="678006" name="Arc 118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78007" name="Arc 119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8008" name="Group 120"/>
              <p:cNvGrpSpPr>
                <a:grpSpLocks/>
              </p:cNvGrpSpPr>
              <p:nvPr/>
            </p:nvGrpSpPr>
            <p:grpSpPr bwMode="auto">
              <a:xfrm>
                <a:off x="2928" y="2784"/>
                <a:ext cx="288" cy="675"/>
                <a:chOff x="2496" y="2784"/>
                <a:chExt cx="1153" cy="675"/>
              </a:xfrm>
            </p:grpSpPr>
            <p:sp>
              <p:nvSpPr>
                <p:cNvPr id="678009" name="Arc 121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78010" name="Arc 122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8011" name="Group 123"/>
              <p:cNvGrpSpPr>
                <a:grpSpLocks/>
              </p:cNvGrpSpPr>
              <p:nvPr/>
            </p:nvGrpSpPr>
            <p:grpSpPr bwMode="auto">
              <a:xfrm>
                <a:off x="3024" y="2784"/>
                <a:ext cx="96" cy="675"/>
                <a:chOff x="2496" y="2784"/>
                <a:chExt cx="1153" cy="675"/>
              </a:xfrm>
            </p:grpSpPr>
            <p:sp>
              <p:nvSpPr>
                <p:cNvPr id="678012" name="Arc 124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78013" name="Arc 125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9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826-1191-4E08-BF33-6FBE46AB748C}" type="slidenum">
              <a:rPr lang="en-US"/>
              <a:pPr/>
              <a:t>85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144000" cy="609600"/>
          </a:xfrm>
        </p:spPr>
        <p:txBody>
          <a:bodyPr/>
          <a:lstStyle/>
          <a:p>
            <a:r>
              <a:rPr lang="en-US" sz="3600"/>
              <a:t>User-Defined Reduction Operations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088313" cy="4343400"/>
          </a:xfrm>
        </p:spPr>
        <p:txBody>
          <a:bodyPr rIns="36000"/>
          <a:lstStyle/>
          <a:p>
            <a:pPr defTabSz="901700">
              <a:lnSpc>
                <a:spcPct val="80000"/>
              </a:lnSpc>
              <a:tabLst>
                <a:tab pos="1714500" algn="l"/>
                <a:tab pos="3378200" algn="l"/>
              </a:tabLst>
            </a:pPr>
            <a:r>
              <a:rPr lang="en-US" sz="2000"/>
              <a:t>Operator handles</a:t>
            </a:r>
          </a:p>
          <a:p>
            <a:pPr lvl="1" defTabSz="901700">
              <a:lnSpc>
                <a:spcPct val="80000"/>
              </a:lnSpc>
              <a:spcBef>
                <a:spcPct val="10000"/>
              </a:spcBef>
              <a:tabLst>
                <a:tab pos="1714500" algn="l"/>
                <a:tab pos="3378200" algn="l"/>
              </a:tabLst>
            </a:pPr>
            <a:r>
              <a:rPr lang="en-US" sz="1800"/>
              <a:t>predefined  </a:t>
            </a:r>
            <a:r>
              <a:rPr lang="en-US" sz="1800">
                <a:cs typeface="Arial" charset="0"/>
              </a:rPr>
              <a:t>–  see table above</a:t>
            </a:r>
          </a:p>
          <a:p>
            <a:pPr lvl="1" defTabSz="901700">
              <a:lnSpc>
                <a:spcPct val="80000"/>
              </a:lnSpc>
              <a:spcBef>
                <a:spcPct val="10000"/>
              </a:spcBef>
              <a:tabLst>
                <a:tab pos="1714500" algn="l"/>
                <a:tab pos="3378200" algn="l"/>
              </a:tabLst>
            </a:pPr>
            <a:r>
              <a:rPr lang="en-US" sz="1800">
                <a:cs typeface="Arial" charset="0"/>
              </a:rPr>
              <a:t>user-defined</a:t>
            </a:r>
          </a:p>
          <a:p>
            <a:pPr defTabSz="901700">
              <a:lnSpc>
                <a:spcPct val="80000"/>
              </a:lnSpc>
              <a:spcBef>
                <a:spcPct val="60000"/>
              </a:spcBef>
              <a:tabLst>
                <a:tab pos="1714500" algn="l"/>
                <a:tab pos="3378200" algn="l"/>
              </a:tabLst>
            </a:pPr>
            <a:r>
              <a:rPr lang="en-US" sz="2000"/>
              <a:t>User-defined operation </a:t>
            </a:r>
            <a:r>
              <a:rPr lang="en-US" sz="2000">
                <a:sym typeface="ZapfDingbats" pitchFamily="80" charset="2"/>
              </a:rPr>
              <a:t></a:t>
            </a:r>
            <a:r>
              <a:rPr lang="en-US" sz="2000"/>
              <a:t>:</a:t>
            </a:r>
          </a:p>
          <a:p>
            <a:pPr lvl="1" defTabSz="901700">
              <a:lnSpc>
                <a:spcPct val="80000"/>
              </a:lnSpc>
              <a:spcBef>
                <a:spcPct val="10000"/>
              </a:spcBef>
              <a:tabLst>
                <a:tab pos="1714500" algn="l"/>
                <a:tab pos="3378200" algn="l"/>
              </a:tabLst>
            </a:pPr>
            <a:r>
              <a:rPr lang="en-US" sz="1800"/>
              <a:t>associative</a:t>
            </a:r>
          </a:p>
          <a:p>
            <a:pPr lvl="1" defTabSz="901700">
              <a:lnSpc>
                <a:spcPct val="80000"/>
              </a:lnSpc>
              <a:spcBef>
                <a:spcPct val="10000"/>
              </a:spcBef>
              <a:tabLst>
                <a:tab pos="1714500" algn="l"/>
                <a:tab pos="3378200" algn="l"/>
              </a:tabLst>
            </a:pPr>
            <a:r>
              <a:rPr lang="en-US" sz="1800"/>
              <a:t>user-defined function must perform the operation vector_A </a:t>
            </a:r>
            <a:r>
              <a:rPr lang="en-US" sz="1800">
                <a:sym typeface="ZapfDingbats" pitchFamily="80" charset="2"/>
              </a:rPr>
              <a:t> </a:t>
            </a:r>
            <a:r>
              <a:rPr lang="en-US" sz="1800"/>
              <a:t>vector_B</a:t>
            </a:r>
          </a:p>
          <a:p>
            <a:pPr lvl="1" defTabSz="901700">
              <a:lnSpc>
                <a:spcPct val="80000"/>
              </a:lnSpc>
              <a:spcBef>
                <a:spcPct val="10000"/>
              </a:spcBef>
              <a:tabLst>
                <a:tab pos="1714500" algn="l"/>
                <a:tab pos="3378200" algn="l"/>
              </a:tabLst>
            </a:pPr>
            <a:r>
              <a:rPr lang="en-US" sz="1800"/>
              <a:t>syntax of the user-defined function </a:t>
            </a:r>
            <a:r>
              <a:rPr lang="en-US" sz="1800">
                <a:sym typeface="Wingdings" pitchFamily="2" charset="2"/>
              </a:rPr>
              <a:t> MPI-1 standard</a:t>
            </a:r>
          </a:p>
          <a:p>
            <a:pPr defTabSz="901700">
              <a:lnSpc>
                <a:spcPct val="80000"/>
              </a:lnSpc>
              <a:spcBef>
                <a:spcPct val="60000"/>
              </a:spcBef>
              <a:tabLst>
                <a:tab pos="1714500" algn="l"/>
                <a:tab pos="3378200" algn="l"/>
              </a:tabLst>
            </a:pPr>
            <a:r>
              <a:rPr lang="en-US" sz="2000"/>
              <a:t>Registering a user-defined reduction function:</a:t>
            </a:r>
          </a:p>
          <a:p>
            <a:pPr lvl="1" defTabSz="901700">
              <a:lnSpc>
                <a:spcPct val="80000"/>
              </a:lnSpc>
              <a:spcBef>
                <a:spcPct val="40000"/>
              </a:spcBef>
              <a:tabLst>
                <a:tab pos="1714500" algn="l"/>
                <a:tab pos="3378200" algn="l"/>
              </a:tabLst>
            </a:pPr>
            <a:r>
              <a:rPr lang="en-US" sz="1800"/>
              <a:t>C:	MPI_Op_create(MPI_User_function *func, int commute, </a:t>
            </a:r>
            <a:br>
              <a:rPr lang="en-US" sz="1800"/>
            </a:br>
            <a:r>
              <a:rPr lang="en-US" sz="1800"/>
              <a:t>		MPI_Op *</a:t>
            </a:r>
            <a:r>
              <a:rPr lang="en-US" sz="1800" i="1">
                <a:solidFill>
                  <a:srgbClr val="000099"/>
                </a:solidFill>
              </a:rPr>
              <a:t>op</a:t>
            </a:r>
            <a:r>
              <a:rPr lang="en-US" sz="1800"/>
              <a:t>)</a:t>
            </a:r>
          </a:p>
          <a:p>
            <a:pPr lvl="1" defTabSz="901700">
              <a:lnSpc>
                <a:spcPct val="80000"/>
              </a:lnSpc>
              <a:spcBef>
                <a:spcPct val="40000"/>
              </a:spcBef>
              <a:tabLst>
                <a:tab pos="1714500" algn="l"/>
                <a:tab pos="3378200" algn="l"/>
              </a:tabLst>
            </a:pPr>
            <a:r>
              <a:rPr lang="en-US" sz="1800"/>
              <a:t>Fortran:	MPI_OP_CREATE(FUNC, COMMUTE, </a:t>
            </a:r>
            <a:r>
              <a:rPr lang="en-US" sz="1800" i="1">
                <a:solidFill>
                  <a:srgbClr val="000099"/>
                </a:solidFill>
              </a:rPr>
              <a:t>OP</a:t>
            </a:r>
            <a:r>
              <a:rPr lang="en-US" sz="1800"/>
              <a:t>, </a:t>
            </a:r>
            <a:r>
              <a:rPr lang="en-US" sz="1800" i="1">
                <a:solidFill>
                  <a:srgbClr val="000099"/>
                </a:solidFill>
              </a:rPr>
              <a:t>IERROR</a:t>
            </a:r>
            <a:r>
              <a:rPr lang="en-US" sz="1800"/>
              <a:t>)</a:t>
            </a:r>
          </a:p>
          <a:p>
            <a:pPr defTabSz="901700">
              <a:lnSpc>
                <a:spcPct val="80000"/>
              </a:lnSpc>
              <a:spcBef>
                <a:spcPct val="60000"/>
              </a:spcBef>
              <a:tabLst>
                <a:tab pos="1714500" algn="l"/>
                <a:tab pos="3378200" algn="l"/>
              </a:tabLst>
            </a:pPr>
            <a:r>
              <a:rPr lang="en-US" sz="2000"/>
              <a:t>COMMUTE tells the MPI library whether FUNC is commutative.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207-FCDC-493F-A7F1-3CDA4845144D}" type="slidenum">
              <a:rPr lang="en-US"/>
              <a:pPr/>
              <a:t>86</a:t>
            </a:fld>
            <a:endParaRPr lang="en-US"/>
          </a:p>
        </p:txBody>
      </p:sp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746125" y="1395413"/>
            <a:ext cx="7742238" cy="708025"/>
          </a:xfrm>
        </p:spPr>
        <p:txBody>
          <a:bodyPr/>
          <a:lstStyle/>
          <a:p>
            <a:r>
              <a:rPr lang="en-GB" sz="4000"/>
              <a:t>Example</a:t>
            </a:r>
            <a:endParaRPr lang="en-US" sz="4000"/>
          </a:p>
        </p:txBody>
      </p:sp>
      <p:sp>
        <p:nvSpPr>
          <p:cNvPr id="72909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typedef struct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double real, imag;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              a[100], answer[100];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MPI_Op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MPI_Datatype ctype;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MPI_Type_contiguous( 2, MPI_DOUBLE, &amp;ctype);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MPI_Type_commit( &amp;ctype );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MPI_Op_create(                  , True, &amp;              );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MPI_Reduce( a, answer, 100, ctype,            , root,  comm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endParaRPr lang="en-US" sz="12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</p:txBody>
      </p:sp>
      <p:sp>
        <p:nvSpPr>
          <p:cNvPr id="72909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void </a:t>
            </a:r>
            <a:r>
              <a:rPr lang="en-US" sz="1400">
                <a:solidFill>
                  <a:srgbClr val="FF6699"/>
                </a:solidFill>
              </a:rPr>
              <a:t>                </a:t>
            </a:r>
            <a:r>
              <a:rPr lang="en-US" sz="1400"/>
              <a:t>(                  *in,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                  *inout,  int *len, MPI_Datatype *dptr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                      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for (i=0; i&lt; *len; ++i)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c.real = inout-&gt;real*in-&gt;real 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inout-&gt;imag*in-&gt;imag;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c.imag = inout-&gt;real*in-&gt;imag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inout-&gt;imag*in-&gt;real;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*inout = 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in++; inout++;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641350" y="2717800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Complex</a:t>
            </a:r>
            <a:endParaRPr lang="en-US" sz="1400"/>
          </a:p>
        </p:txBody>
      </p:sp>
      <p:sp>
        <p:nvSpPr>
          <p:cNvPr id="729096" name="Text Box 8"/>
          <p:cNvSpPr txBox="1">
            <a:spLocks noChangeArrowheads="1"/>
          </p:cNvSpPr>
          <p:nvPr/>
        </p:nvSpPr>
        <p:spPr bwMode="auto">
          <a:xfrm>
            <a:off x="692150" y="3043238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Complex</a:t>
            </a:r>
            <a:r>
              <a:rPr lang="en-GB" sz="1200"/>
              <a:t>  </a:t>
            </a:r>
            <a:r>
              <a:rPr lang="en-GB" sz="1200" b="0"/>
              <a:t> </a:t>
            </a:r>
            <a:endParaRPr lang="en-US" sz="1200" b="0"/>
          </a:p>
        </p:txBody>
      </p: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5880100" y="2301875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Complex </a:t>
            </a:r>
            <a:endParaRPr lang="en-US" sz="1400"/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4857750" y="2535238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Complex </a:t>
            </a:r>
            <a:r>
              <a:rPr lang="en-GB" sz="1200"/>
              <a:t>       </a:t>
            </a:r>
            <a:endParaRPr lang="en-US" sz="1200"/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5383213" y="3259138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Complex</a:t>
            </a:r>
            <a:endParaRPr lang="en-US" sz="1400"/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1644650" y="3406775"/>
            <a:ext cx="833438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</a:rPr>
              <a:t>myOp</a:t>
            </a:r>
          </a:p>
        </p:txBody>
      </p:sp>
      <p:sp>
        <p:nvSpPr>
          <p:cNvPr id="729105" name="Text Box 17"/>
          <p:cNvSpPr txBox="1">
            <a:spLocks noChangeArrowheads="1"/>
          </p:cNvSpPr>
          <p:nvPr/>
        </p:nvSpPr>
        <p:spPr bwMode="auto">
          <a:xfrm>
            <a:off x="3586163" y="4991100"/>
            <a:ext cx="833437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</a:rPr>
              <a:t>myOp</a:t>
            </a:r>
          </a:p>
        </p:txBody>
      </p:sp>
      <p:sp>
        <p:nvSpPr>
          <p:cNvPr id="729107" name="Text Box 19"/>
          <p:cNvSpPr txBox="1">
            <a:spLocks noChangeArrowheads="1"/>
          </p:cNvSpPr>
          <p:nvPr/>
        </p:nvSpPr>
        <p:spPr bwMode="auto">
          <a:xfrm>
            <a:off x="3470275" y="5524500"/>
            <a:ext cx="833438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</a:rPr>
              <a:t>myOp</a:t>
            </a:r>
          </a:p>
        </p:txBody>
      </p:sp>
      <p:sp>
        <p:nvSpPr>
          <p:cNvPr id="729110" name="Text Box 22"/>
          <p:cNvSpPr txBox="1">
            <a:spLocks noChangeArrowheads="1"/>
          </p:cNvSpPr>
          <p:nvPr/>
        </p:nvSpPr>
        <p:spPr bwMode="auto">
          <a:xfrm>
            <a:off x="2160588" y="5010150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</a:rPr>
              <a:t>myProd</a:t>
            </a:r>
            <a:r>
              <a:rPr lang="en-US" sz="1400">
                <a:solidFill>
                  <a:srgbClr val="FF6699"/>
                </a:solidFill>
              </a:rPr>
              <a:t> </a:t>
            </a:r>
          </a:p>
        </p:txBody>
      </p:sp>
      <p:sp>
        <p:nvSpPr>
          <p:cNvPr id="729112" name="Text Box 24"/>
          <p:cNvSpPr txBox="1">
            <a:spLocks noChangeArrowheads="1"/>
          </p:cNvSpPr>
          <p:nvPr/>
        </p:nvSpPr>
        <p:spPr bwMode="auto">
          <a:xfrm>
            <a:off x="5075238" y="2308225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</a:rPr>
              <a:t>myProd</a:t>
            </a:r>
            <a:r>
              <a:rPr lang="en-US" sz="1400">
                <a:solidFill>
                  <a:srgbClr val="FF669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7290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729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729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5" grpId="0"/>
      <p:bldP spid="729101" grpId="0"/>
      <p:bldP spid="729105" grpId="0"/>
      <p:bldP spid="729107" grpId="0"/>
      <p:bldP spid="729110" grpId="0"/>
      <p:bldP spid="7291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03D8-E943-43BE-B7E8-ACFB0EC2EF42}" type="slidenum">
              <a:rPr lang="en-US"/>
              <a:pPr/>
              <a:t>87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9144000" cy="609600"/>
          </a:xfrm>
        </p:spPr>
        <p:txBody>
          <a:bodyPr/>
          <a:lstStyle/>
          <a:p>
            <a:r>
              <a:rPr lang="en-US" sz="4000"/>
              <a:t>Variants of Reduction Operations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MPI_ALLREDUCE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root,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returns the result in all processes</a:t>
            </a:r>
          </a:p>
          <a:p>
            <a:pPr>
              <a:lnSpc>
                <a:spcPct val="90000"/>
              </a:lnSpc>
            </a:pPr>
            <a:r>
              <a:rPr lang="en-US" sz="2400"/>
              <a:t>MPI_REDUCE_SCATTER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result vector of the reduction operation</a:t>
            </a:r>
            <a:br>
              <a:rPr lang="en-US" sz="2000"/>
            </a:br>
            <a:r>
              <a:rPr lang="en-US" sz="2000"/>
              <a:t>is scattered to the processes into the real result buffers</a:t>
            </a:r>
          </a:p>
          <a:p>
            <a:pPr>
              <a:lnSpc>
                <a:spcPct val="90000"/>
              </a:lnSpc>
            </a:pPr>
            <a:r>
              <a:rPr lang="en-US" sz="2400"/>
              <a:t>MPI_SCAN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prefix reduction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result at process with rank i := </a:t>
            </a:r>
            <a:br>
              <a:rPr lang="en-US" sz="2000"/>
            </a:br>
            <a:r>
              <a:rPr lang="en-US" sz="2000"/>
              <a:t>		reduction of inbuf-values from rank 0 to rank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FED5-8FEF-4E24-A799-53AA8FE27892}" type="slidenum">
              <a:rPr lang="en-US"/>
              <a:pPr/>
              <a:t>88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7772400" cy="838200"/>
          </a:xfrm>
        </p:spPr>
        <p:txBody>
          <a:bodyPr/>
          <a:lstStyle/>
          <a:p>
            <a:r>
              <a:rPr lang="en-US"/>
              <a:t>MPI_ALLREDUCE</a:t>
            </a:r>
          </a:p>
        </p:txBody>
      </p:sp>
      <p:sp>
        <p:nvSpPr>
          <p:cNvPr id="680963" name="Line 3"/>
          <p:cNvSpPr>
            <a:spLocks noChangeShapeType="1"/>
          </p:cNvSpPr>
          <p:nvPr/>
        </p:nvSpPr>
        <p:spPr bwMode="auto">
          <a:xfrm>
            <a:off x="1143000" y="40386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1143000" y="2438400"/>
            <a:ext cx="297180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before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 MPI_ALLREDUCE</a:t>
            </a:r>
          </a:p>
          <a:p>
            <a:pPr algn="l"/>
            <a:endParaRPr lang="en-US" sz="1800" b="0">
              <a:solidFill>
                <a:schemeClr val="tx1"/>
              </a:solidFill>
              <a:latin typeface="Arial" charset="0"/>
            </a:endParaRPr>
          </a:p>
          <a:p>
            <a:pPr marL="88900" lvl="1" indent="63500" algn="l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 inbuf</a:t>
            </a:r>
          </a:p>
          <a:p>
            <a:pPr marL="88900" lvl="1" indent="63500" algn="l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 result</a:t>
            </a:r>
          </a:p>
        </p:txBody>
      </p:sp>
      <p:sp>
        <p:nvSpPr>
          <p:cNvPr id="680965" name="Oval 5"/>
          <p:cNvSpPr>
            <a:spLocks noChangeArrowheads="1"/>
          </p:cNvSpPr>
          <p:nvPr/>
        </p:nvSpPr>
        <p:spPr bwMode="auto">
          <a:xfrm>
            <a:off x="2209800" y="2819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25146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680967" name="Rectangle 7"/>
          <p:cNvSpPr>
            <a:spLocks noChangeArrowheads="1"/>
          </p:cNvSpPr>
          <p:nvPr/>
        </p:nvSpPr>
        <p:spPr bwMode="auto">
          <a:xfrm>
            <a:off x="26924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8702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25146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26924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71" name="Rectangle 11"/>
          <p:cNvSpPr>
            <a:spLocks noChangeArrowheads="1"/>
          </p:cNvSpPr>
          <p:nvPr/>
        </p:nvSpPr>
        <p:spPr bwMode="auto">
          <a:xfrm>
            <a:off x="28702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72" name="Oval 12"/>
          <p:cNvSpPr>
            <a:spLocks noChangeArrowheads="1"/>
          </p:cNvSpPr>
          <p:nvPr/>
        </p:nvSpPr>
        <p:spPr bwMode="auto">
          <a:xfrm>
            <a:off x="3505200" y="2819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73" name="Rectangle 13"/>
          <p:cNvSpPr>
            <a:spLocks noChangeArrowheads="1"/>
          </p:cNvSpPr>
          <p:nvPr/>
        </p:nvSpPr>
        <p:spPr bwMode="auto">
          <a:xfrm>
            <a:off x="38100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680974" name="Rectangle 14"/>
          <p:cNvSpPr>
            <a:spLocks noChangeArrowheads="1"/>
          </p:cNvSpPr>
          <p:nvPr/>
        </p:nvSpPr>
        <p:spPr bwMode="auto">
          <a:xfrm>
            <a:off x="39878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sp>
        <p:nvSpPr>
          <p:cNvPr id="680975" name="Rectangle 15"/>
          <p:cNvSpPr>
            <a:spLocks noChangeArrowheads="1"/>
          </p:cNvSpPr>
          <p:nvPr/>
        </p:nvSpPr>
        <p:spPr bwMode="auto">
          <a:xfrm>
            <a:off x="41656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680976" name="Rectangle 16"/>
          <p:cNvSpPr>
            <a:spLocks noChangeArrowheads="1"/>
          </p:cNvSpPr>
          <p:nvPr/>
        </p:nvSpPr>
        <p:spPr bwMode="auto">
          <a:xfrm>
            <a:off x="38100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77" name="Rectangle 17"/>
          <p:cNvSpPr>
            <a:spLocks noChangeArrowheads="1"/>
          </p:cNvSpPr>
          <p:nvPr/>
        </p:nvSpPr>
        <p:spPr bwMode="auto">
          <a:xfrm>
            <a:off x="39878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78" name="Rectangle 18"/>
          <p:cNvSpPr>
            <a:spLocks noChangeArrowheads="1"/>
          </p:cNvSpPr>
          <p:nvPr/>
        </p:nvSpPr>
        <p:spPr bwMode="auto">
          <a:xfrm>
            <a:off x="41656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79" name="Oval 19"/>
          <p:cNvSpPr>
            <a:spLocks noChangeArrowheads="1"/>
          </p:cNvSpPr>
          <p:nvPr/>
        </p:nvSpPr>
        <p:spPr bwMode="auto">
          <a:xfrm>
            <a:off x="4800600" y="2819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80" name="Rectangle 20"/>
          <p:cNvSpPr>
            <a:spLocks noChangeArrowheads="1"/>
          </p:cNvSpPr>
          <p:nvPr/>
        </p:nvSpPr>
        <p:spPr bwMode="auto">
          <a:xfrm>
            <a:off x="51054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G</a:t>
            </a:r>
          </a:p>
        </p:txBody>
      </p:sp>
      <p:sp>
        <p:nvSpPr>
          <p:cNvPr id="680981" name="Rectangle 21"/>
          <p:cNvSpPr>
            <a:spLocks noChangeArrowheads="1"/>
          </p:cNvSpPr>
          <p:nvPr/>
        </p:nvSpPr>
        <p:spPr bwMode="auto">
          <a:xfrm>
            <a:off x="52832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H</a:t>
            </a:r>
          </a:p>
        </p:txBody>
      </p:sp>
      <p:sp>
        <p:nvSpPr>
          <p:cNvPr id="680982" name="Rectangle 22"/>
          <p:cNvSpPr>
            <a:spLocks noChangeArrowheads="1"/>
          </p:cNvSpPr>
          <p:nvPr/>
        </p:nvSpPr>
        <p:spPr bwMode="auto">
          <a:xfrm>
            <a:off x="54610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680983" name="Rectangle 23"/>
          <p:cNvSpPr>
            <a:spLocks noChangeArrowheads="1"/>
          </p:cNvSpPr>
          <p:nvPr/>
        </p:nvSpPr>
        <p:spPr bwMode="auto">
          <a:xfrm>
            <a:off x="51054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84" name="Rectangle 24"/>
          <p:cNvSpPr>
            <a:spLocks noChangeArrowheads="1"/>
          </p:cNvSpPr>
          <p:nvPr/>
        </p:nvSpPr>
        <p:spPr bwMode="auto">
          <a:xfrm>
            <a:off x="52832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85" name="Rectangle 25"/>
          <p:cNvSpPr>
            <a:spLocks noChangeArrowheads="1"/>
          </p:cNvSpPr>
          <p:nvPr/>
        </p:nvSpPr>
        <p:spPr bwMode="auto">
          <a:xfrm>
            <a:off x="54610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86" name="Oval 26"/>
          <p:cNvSpPr>
            <a:spLocks noChangeArrowheads="1"/>
          </p:cNvSpPr>
          <p:nvPr/>
        </p:nvSpPr>
        <p:spPr bwMode="auto">
          <a:xfrm>
            <a:off x="6096000" y="2819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87" name="Rectangle 27"/>
          <p:cNvSpPr>
            <a:spLocks noChangeArrowheads="1"/>
          </p:cNvSpPr>
          <p:nvPr/>
        </p:nvSpPr>
        <p:spPr bwMode="auto">
          <a:xfrm>
            <a:off x="64008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J</a:t>
            </a:r>
          </a:p>
        </p:txBody>
      </p:sp>
      <p:sp>
        <p:nvSpPr>
          <p:cNvPr id="680988" name="Rectangle 28"/>
          <p:cNvSpPr>
            <a:spLocks noChangeArrowheads="1"/>
          </p:cNvSpPr>
          <p:nvPr/>
        </p:nvSpPr>
        <p:spPr bwMode="auto">
          <a:xfrm>
            <a:off x="65786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K</a:t>
            </a:r>
          </a:p>
        </p:txBody>
      </p:sp>
      <p:sp>
        <p:nvSpPr>
          <p:cNvPr id="680989" name="Rectangle 29"/>
          <p:cNvSpPr>
            <a:spLocks noChangeArrowheads="1"/>
          </p:cNvSpPr>
          <p:nvPr/>
        </p:nvSpPr>
        <p:spPr bwMode="auto">
          <a:xfrm>
            <a:off x="67564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L</a:t>
            </a:r>
          </a:p>
        </p:txBody>
      </p:sp>
      <p:sp>
        <p:nvSpPr>
          <p:cNvPr id="680990" name="Rectangle 30"/>
          <p:cNvSpPr>
            <a:spLocks noChangeArrowheads="1"/>
          </p:cNvSpPr>
          <p:nvPr/>
        </p:nvSpPr>
        <p:spPr bwMode="auto">
          <a:xfrm>
            <a:off x="64008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91" name="Rectangle 31"/>
          <p:cNvSpPr>
            <a:spLocks noChangeArrowheads="1"/>
          </p:cNvSpPr>
          <p:nvPr/>
        </p:nvSpPr>
        <p:spPr bwMode="auto">
          <a:xfrm>
            <a:off x="65786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92" name="Rectangle 32"/>
          <p:cNvSpPr>
            <a:spLocks noChangeArrowheads="1"/>
          </p:cNvSpPr>
          <p:nvPr/>
        </p:nvSpPr>
        <p:spPr bwMode="auto">
          <a:xfrm>
            <a:off x="67564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93" name="Oval 33"/>
          <p:cNvSpPr>
            <a:spLocks noChangeArrowheads="1"/>
          </p:cNvSpPr>
          <p:nvPr/>
        </p:nvSpPr>
        <p:spPr bwMode="auto">
          <a:xfrm>
            <a:off x="7391400" y="2819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94" name="Rectangle 34"/>
          <p:cNvSpPr>
            <a:spLocks noChangeArrowheads="1"/>
          </p:cNvSpPr>
          <p:nvPr/>
        </p:nvSpPr>
        <p:spPr bwMode="auto">
          <a:xfrm>
            <a:off x="76962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680995" name="Rectangle 35"/>
          <p:cNvSpPr>
            <a:spLocks noChangeArrowheads="1"/>
          </p:cNvSpPr>
          <p:nvPr/>
        </p:nvSpPr>
        <p:spPr bwMode="auto">
          <a:xfrm>
            <a:off x="78740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N</a:t>
            </a:r>
          </a:p>
        </p:txBody>
      </p:sp>
      <p:sp>
        <p:nvSpPr>
          <p:cNvPr id="680996" name="Rectangle 36"/>
          <p:cNvSpPr>
            <a:spLocks noChangeArrowheads="1"/>
          </p:cNvSpPr>
          <p:nvPr/>
        </p:nvSpPr>
        <p:spPr bwMode="auto">
          <a:xfrm>
            <a:off x="8051800" y="3048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O</a:t>
            </a:r>
          </a:p>
        </p:txBody>
      </p:sp>
      <p:sp>
        <p:nvSpPr>
          <p:cNvPr id="680997" name="Rectangle 37"/>
          <p:cNvSpPr>
            <a:spLocks noChangeArrowheads="1"/>
          </p:cNvSpPr>
          <p:nvPr/>
        </p:nvSpPr>
        <p:spPr bwMode="auto">
          <a:xfrm>
            <a:off x="76962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98" name="Rectangle 38"/>
          <p:cNvSpPr>
            <a:spLocks noChangeArrowheads="1"/>
          </p:cNvSpPr>
          <p:nvPr/>
        </p:nvSpPr>
        <p:spPr bwMode="auto">
          <a:xfrm>
            <a:off x="78740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99" name="Rectangle 39"/>
          <p:cNvSpPr>
            <a:spLocks noChangeArrowheads="1"/>
          </p:cNvSpPr>
          <p:nvPr/>
        </p:nvSpPr>
        <p:spPr bwMode="auto">
          <a:xfrm>
            <a:off x="8051800" y="3429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00" name="Oval 40"/>
          <p:cNvSpPr>
            <a:spLocks noChangeArrowheads="1"/>
          </p:cNvSpPr>
          <p:nvPr/>
        </p:nvSpPr>
        <p:spPr bwMode="auto">
          <a:xfrm>
            <a:off x="2209800" y="4114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01" name="Rectangle 41"/>
          <p:cNvSpPr>
            <a:spLocks noChangeArrowheads="1"/>
          </p:cNvSpPr>
          <p:nvPr/>
        </p:nvSpPr>
        <p:spPr bwMode="auto">
          <a:xfrm>
            <a:off x="25146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681002" name="Rectangle 42"/>
          <p:cNvSpPr>
            <a:spLocks noChangeArrowheads="1"/>
          </p:cNvSpPr>
          <p:nvPr/>
        </p:nvSpPr>
        <p:spPr bwMode="auto">
          <a:xfrm>
            <a:off x="26924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681003" name="Rectangle 43"/>
          <p:cNvSpPr>
            <a:spLocks noChangeArrowheads="1"/>
          </p:cNvSpPr>
          <p:nvPr/>
        </p:nvSpPr>
        <p:spPr bwMode="auto">
          <a:xfrm>
            <a:off x="28702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681004" name="Rectangle 44"/>
          <p:cNvSpPr>
            <a:spLocks noChangeArrowheads="1"/>
          </p:cNvSpPr>
          <p:nvPr/>
        </p:nvSpPr>
        <p:spPr bwMode="auto">
          <a:xfrm>
            <a:off x="25146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05" name="Rectangle 45"/>
          <p:cNvSpPr>
            <a:spLocks noChangeArrowheads="1"/>
          </p:cNvSpPr>
          <p:nvPr/>
        </p:nvSpPr>
        <p:spPr bwMode="auto">
          <a:xfrm>
            <a:off x="26924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06" name="Rectangle 46"/>
          <p:cNvSpPr>
            <a:spLocks noChangeArrowheads="1"/>
          </p:cNvSpPr>
          <p:nvPr/>
        </p:nvSpPr>
        <p:spPr bwMode="auto">
          <a:xfrm>
            <a:off x="28702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07" name="Oval 47"/>
          <p:cNvSpPr>
            <a:spLocks noChangeArrowheads="1"/>
          </p:cNvSpPr>
          <p:nvPr/>
        </p:nvSpPr>
        <p:spPr bwMode="auto">
          <a:xfrm>
            <a:off x="3505200" y="4114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08" name="Rectangle 48"/>
          <p:cNvSpPr>
            <a:spLocks noChangeArrowheads="1"/>
          </p:cNvSpPr>
          <p:nvPr/>
        </p:nvSpPr>
        <p:spPr bwMode="auto">
          <a:xfrm>
            <a:off x="38100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681009" name="Rectangle 49"/>
          <p:cNvSpPr>
            <a:spLocks noChangeArrowheads="1"/>
          </p:cNvSpPr>
          <p:nvPr/>
        </p:nvSpPr>
        <p:spPr bwMode="auto">
          <a:xfrm>
            <a:off x="39878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sp>
        <p:nvSpPr>
          <p:cNvPr id="681010" name="Rectangle 50"/>
          <p:cNvSpPr>
            <a:spLocks noChangeArrowheads="1"/>
          </p:cNvSpPr>
          <p:nvPr/>
        </p:nvSpPr>
        <p:spPr bwMode="auto">
          <a:xfrm>
            <a:off x="41656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681011" name="Rectangle 51"/>
          <p:cNvSpPr>
            <a:spLocks noChangeArrowheads="1"/>
          </p:cNvSpPr>
          <p:nvPr/>
        </p:nvSpPr>
        <p:spPr bwMode="auto">
          <a:xfrm>
            <a:off x="38100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12" name="Rectangle 52"/>
          <p:cNvSpPr>
            <a:spLocks noChangeArrowheads="1"/>
          </p:cNvSpPr>
          <p:nvPr/>
        </p:nvSpPr>
        <p:spPr bwMode="auto">
          <a:xfrm>
            <a:off x="41656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13" name="Oval 53"/>
          <p:cNvSpPr>
            <a:spLocks noChangeArrowheads="1"/>
          </p:cNvSpPr>
          <p:nvPr/>
        </p:nvSpPr>
        <p:spPr bwMode="auto">
          <a:xfrm>
            <a:off x="4800600" y="4114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14" name="Rectangle 54"/>
          <p:cNvSpPr>
            <a:spLocks noChangeArrowheads="1"/>
          </p:cNvSpPr>
          <p:nvPr/>
        </p:nvSpPr>
        <p:spPr bwMode="auto">
          <a:xfrm>
            <a:off x="51054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G</a:t>
            </a:r>
          </a:p>
        </p:txBody>
      </p:sp>
      <p:sp>
        <p:nvSpPr>
          <p:cNvPr id="681015" name="Rectangle 55"/>
          <p:cNvSpPr>
            <a:spLocks noChangeArrowheads="1"/>
          </p:cNvSpPr>
          <p:nvPr/>
        </p:nvSpPr>
        <p:spPr bwMode="auto">
          <a:xfrm>
            <a:off x="52832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H</a:t>
            </a:r>
          </a:p>
        </p:txBody>
      </p:sp>
      <p:sp>
        <p:nvSpPr>
          <p:cNvPr id="681016" name="Rectangle 56"/>
          <p:cNvSpPr>
            <a:spLocks noChangeArrowheads="1"/>
          </p:cNvSpPr>
          <p:nvPr/>
        </p:nvSpPr>
        <p:spPr bwMode="auto">
          <a:xfrm>
            <a:off x="54610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681017" name="Rectangle 57"/>
          <p:cNvSpPr>
            <a:spLocks noChangeArrowheads="1"/>
          </p:cNvSpPr>
          <p:nvPr/>
        </p:nvSpPr>
        <p:spPr bwMode="auto">
          <a:xfrm>
            <a:off x="51054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18" name="Rectangle 58"/>
          <p:cNvSpPr>
            <a:spLocks noChangeArrowheads="1"/>
          </p:cNvSpPr>
          <p:nvPr/>
        </p:nvSpPr>
        <p:spPr bwMode="auto">
          <a:xfrm>
            <a:off x="52832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19" name="Rectangle 59"/>
          <p:cNvSpPr>
            <a:spLocks noChangeArrowheads="1"/>
          </p:cNvSpPr>
          <p:nvPr/>
        </p:nvSpPr>
        <p:spPr bwMode="auto">
          <a:xfrm>
            <a:off x="54610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20" name="Oval 60"/>
          <p:cNvSpPr>
            <a:spLocks noChangeArrowheads="1"/>
          </p:cNvSpPr>
          <p:nvPr/>
        </p:nvSpPr>
        <p:spPr bwMode="auto">
          <a:xfrm>
            <a:off x="6096000" y="4114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21" name="Rectangle 61"/>
          <p:cNvSpPr>
            <a:spLocks noChangeArrowheads="1"/>
          </p:cNvSpPr>
          <p:nvPr/>
        </p:nvSpPr>
        <p:spPr bwMode="auto">
          <a:xfrm>
            <a:off x="64008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J</a:t>
            </a:r>
          </a:p>
        </p:txBody>
      </p:sp>
      <p:sp>
        <p:nvSpPr>
          <p:cNvPr id="681022" name="Rectangle 62"/>
          <p:cNvSpPr>
            <a:spLocks noChangeArrowheads="1"/>
          </p:cNvSpPr>
          <p:nvPr/>
        </p:nvSpPr>
        <p:spPr bwMode="auto">
          <a:xfrm>
            <a:off x="65786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K</a:t>
            </a:r>
          </a:p>
        </p:txBody>
      </p:sp>
      <p:sp>
        <p:nvSpPr>
          <p:cNvPr id="681023" name="Rectangle 63"/>
          <p:cNvSpPr>
            <a:spLocks noChangeArrowheads="1"/>
          </p:cNvSpPr>
          <p:nvPr/>
        </p:nvSpPr>
        <p:spPr bwMode="auto">
          <a:xfrm>
            <a:off x="67564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L</a:t>
            </a:r>
          </a:p>
        </p:txBody>
      </p:sp>
      <p:sp>
        <p:nvSpPr>
          <p:cNvPr id="681024" name="Rectangle 64"/>
          <p:cNvSpPr>
            <a:spLocks noChangeArrowheads="1"/>
          </p:cNvSpPr>
          <p:nvPr/>
        </p:nvSpPr>
        <p:spPr bwMode="auto">
          <a:xfrm>
            <a:off x="64008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25" name="Rectangle 65"/>
          <p:cNvSpPr>
            <a:spLocks noChangeArrowheads="1"/>
          </p:cNvSpPr>
          <p:nvPr/>
        </p:nvSpPr>
        <p:spPr bwMode="auto">
          <a:xfrm>
            <a:off x="65786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26" name="Rectangle 66"/>
          <p:cNvSpPr>
            <a:spLocks noChangeArrowheads="1"/>
          </p:cNvSpPr>
          <p:nvPr/>
        </p:nvSpPr>
        <p:spPr bwMode="auto">
          <a:xfrm>
            <a:off x="67564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27" name="Oval 67"/>
          <p:cNvSpPr>
            <a:spLocks noChangeArrowheads="1"/>
          </p:cNvSpPr>
          <p:nvPr/>
        </p:nvSpPr>
        <p:spPr bwMode="auto">
          <a:xfrm>
            <a:off x="7391400" y="4114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28" name="Rectangle 68"/>
          <p:cNvSpPr>
            <a:spLocks noChangeArrowheads="1"/>
          </p:cNvSpPr>
          <p:nvPr/>
        </p:nvSpPr>
        <p:spPr bwMode="auto">
          <a:xfrm>
            <a:off x="76962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681029" name="Rectangle 69"/>
          <p:cNvSpPr>
            <a:spLocks noChangeArrowheads="1"/>
          </p:cNvSpPr>
          <p:nvPr/>
        </p:nvSpPr>
        <p:spPr bwMode="auto">
          <a:xfrm>
            <a:off x="78740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N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8051800" y="4343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O</a:t>
            </a:r>
          </a:p>
        </p:txBody>
      </p:sp>
      <p:sp>
        <p:nvSpPr>
          <p:cNvPr id="681031" name="Rectangle 71"/>
          <p:cNvSpPr>
            <a:spLocks noChangeArrowheads="1"/>
          </p:cNvSpPr>
          <p:nvPr/>
        </p:nvSpPr>
        <p:spPr bwMode="auto">
          <a:xfrm>
            <a:off x="76962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32" name="Rectangle 72"/>
          <p:cNvSpPr>
            <a:spLocks noChangeArrowheads="1"/>
          </p:cNvSpPr>
          <p:nvPr/>
        </p:nvSpPr>
        <p:spPr bwMode="auto">
          <a:xfrm>
            <a:off x="78740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33" name="Rectangle 73"/>
          <p:cNvSpPr>
            <a:spLocks noChangeArrowheads="1"/>
          </p:cNvSpPr>
          <p:nvPr/>
        </p:nvSpPr>
        <p:spPr bwMode="auto">
          <a:xfrm>
            <a:off x="80518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034" name="Rectangle 74"/>
          <p:cNvSpPr>
            <a:spLocks noChangeArrowheads="1"/>
          </p:cNvSpPr>
          <p:nvPr/>
        </p:nvSpPr>
        <p:spPr bwMode="auto">
          <a:xfrm>
            <a:off x="3987800" y="4724400"/>
            <a:ext cx="177800" cy="3048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81035" name="Group 75"/>
          <p:cNvGrpSpPr>
            <a:grpSpLocks/>
          </p:cNvGrpSpPr>
          <p:nvPr/>
        </p:nvGrpSpPr>
        <p:grpSpPr bwMode="auto">
          <a:xfrm>
            <a:off x="2603500" y="3200400"/>
            <a:ext cx="5181600" cy="274638"/>
            <a:chOff x="1640" y="1056"/>
            <a:chExt cx="3264" cy="173"/>
          </a:xfrm>
        </p:grpSpPr>
        <p:cxnSp>
          <p:nvCxnSpPr>
            <p:cNvPr id="681036" name="AutoShape 76"/>
            <p:cNvCxnSpPr>
              <a:cxnSpLocks noChangeShapeType="1"/>
              <a:stCxn id="680966" idx="2"/>
              <a:endCxn id="680973" idx="2"/>
            </p:cNvCxnSpPr>
            <p:nvPr/>
          </p:nvCxnSpPr>
          <p:spPr bwMode="auto">
            <a:xfrm rot="16200000" flipH="1">
              <a:off x="2047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1037" name="AutoShape 77"/>
            <p:cNvCxnSpPr>
              <a:cxnSpLocks noChangeShapeType="1"/>
              <a:stCxn id="680973" idx="2"/>
              <a:endCxn id="680980" idx="2"/>
            </p:cNvCxnSpPr>
            <p:nvPr/>
          </p:nvCxnSpPr>
          <p:spPr bwMode="auto">
            <a:xfrm rot="16200000" flipH="1">
              <a:off x="2863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1038" name="AutoShape 78"/>
            <p:cNvCxnSpPr>
              <a:cxnSpLocks noChangeShapeType="1"/>
              <a:stCxn id="680980" idx="2"/>
              <a:endCxn id="680987" idx="2"/>
            </p:cNvCxnSpPr>
            <p:nvPr/>
          </p:nvCxnSpPr>
          <p:spPr bwMode="auto">
            <a:xfrm rot="16200000" flipH="1">
              <a:off x="3679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1039" name="AutoShape 79"/>
            <p:cNvCxnSpPr>
              <a:cxnSpLocks noChangeShapeType="1"/>
              <a:stCxn id="680987" idx="2"/>
              <a:endCxn id="680994" idx="2"/>
            </p:cNvCxnSpPr>
            <p:nvPr/>
          </p:nvCxnSpPr>
          <p:spPr bwMode="auto">
            <a:xfrm rot="16200000" flipH="1">
              <a:off x="4495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1040" name="Text Box 80"/>
            <p:cNvSpPr txBox="1">
              <a:spLocks noChangeArrowheads="1"/>
            </p:cNvSpPr>
            <p:nvPr/>
          </p:nvSpPr>
          <p:spPr bwMode="auto">
            <a:xfrm>
              <a:off x="2112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81041" name="Text Box 81"/>
            <p:cNvSpPr txBox="1">
              <a:spLocks noChangeArrowheads="1"/>
            </p:cNvSpPr>
            <p:nvPr/>
          </p:nvSpPr>
          <p:spPr bwMode="auto">
            <a:xfrm>
              <a:off x="2928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81042" name="Text Box 82"/>
            <p:cNvSpPr txBox="1">
              <a:spLocks noChangeArrowheads="1"/>
            </p:cNvSpPr>
            <p:nvPr/>
          </p:nvSpPr>
          <p:spPr bwMode="auto">
            <a:xfrm>
              <a:off x="3744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81043" name="Text Box 83"/>
            <p:cNvSpPr txBox="1">
              <a:spLocks noChangeArrowheads="1"/>
            </p:cNvSpPr>
            <p:nvPr/>
          </p:nvSpPr>
          <p:spPr bwMode="auto">
            <a:xfrm>
              <a:off x="4560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</p:grpSp>
      <p:sp>
        <p:nvSpPr>
          <p:cNvPr id="681044" name="Text Box 84"/>
          <p:cNvSpPr txBox="1">
            <a:spLocks noChangeArrowheads="1"/>
          </p:cNvSpPr>
          <p:nvPr/>
        </p:nvSpPr>
        <p:spPr bwMode="auto">
          <a:xfrm>
            <a:off x="1752600" y="5562600"/>
            <a:ext cx="15398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800" b="0">
                <a:solidFill>
                  <a:schemeClr val="tx1"/>
                </a:solidFill>
                <a:latin typeface="Arial" charset="0"/>
              </a:rPr>
              <a:t>A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o</a:t>
            </a:r>
            <a:r>
              <a:rPr lang="de-DE" sz="1800" b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o</a:t>
            </a:r>
            <a:r>
              <a:rPr lang="de-DE" sz="1800" b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o</a:t>
            </a:r>
            <a:r>
              <a:rPr lang="de-DE" sz="1800" b="0">
                <a:solidFill>
                  <a:schemeClr val="tx1"/>
                </a:solidFill>
                <a:latin typeface="Arial" charset="0"/>
              </a:rPr>
              <a:t>J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o</a:t>
            </a:r>
            <a:r>
              <a:rPr lang="de-DE" sz="1800" b="0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681045" name="Line 85"/>
          <p:cNvSpPr>
            <a:spLocks noChangeShapeType="1"/>
          </p:cNvSpPr>
          <p:nvPr/>
        </p:nvSpPr>
        <p:spPr bwMode="auto">
          <a:xfrm flipH="1">
            <a:off x="3100388" y="4876800"/>
            <a:ext cx="785812" cy="728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81046" name="Group 86"/>
          <p:cNvGrpSpPr>
            <a:grpSpLocks/>
          </p:cNvGrpSpPr>
          <p:nvPr/>
        </p:nvGrpSpPr>
        <p:grpSpPr bwMode="auto">
          <a:xfrm>
            <a:off x="2514600" y="4419600"/>
            <a:ext cx="152400" cy="304800"/>
            <a:chOff x="2592" y="2592"/>
            <a:chExt cx="96" cy="192"/>
          </a:xfrm>
        </p:grpSpPr>
        <p:sp>
          <p:nvSpPr>
            <p:cNvPr id="681047" name="Line 87"/>
            <p:cNvSpPr>
              <a:spLocks noChangeShapeType="1"/>
            </p:cNvSpPr>
            <p:nvPr/>
          </p:nvSpPr>
          <p:spPr bwMode="auto">
            <a:xfrm>
              <a:off x="2592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48" name="Line 88"/>
            <p:cNvSpPr>
              <a:spLocks noChangeShapeType="1"/>
            </p:cNvSpPr>
            <p:nvPr/>
          </p:nvSpPr>
          <p:spPr bwMode="auto">
            <a:xfrm flipH="1">
              <a:off x="2640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49" name="Line 89"/>
            <p:cNvSpPr>
              <a:spLocks noChangeShapeType="1"/>
            </p:cNvSpPr>
            <p:nvPr/>
          </p:nvSpPr>
          <p:spPr bwMode="auto">
            <a:xfrm flipH="1">
              <a:off x="2640" y="259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81050" name="Group 90"/>
          <p:cNvGrpSpPr>
            <a:grpSpLocks/>
          </p:cNvGrpSpPr>
          <p:nvPr/>
        </p:nvGrpSpPr>
        <p:grpSpPr bwMode="auto">
          <a:xfrm>
            <a:off x="5105400" y="4419600"/>
            <a:ext cx="152400" cy="304800"/>
            <a:chOff x="2592" y="2592"/>
            <a:chExt cx="96" cy="192"/>
          </a:xfrm>
        </p:grpSpPr>
        <p:sp>
          <p:nvSpPr>
            <p:cNvPr id="681051" name="Line 91"/>
            <p:cNvSpPr>
              <a:spLocks noChangeShapeType="1"/>
            </p:cNvSpPr>
            <p:nvPr/>
          </p:nvSpPr>
          <p:spPr bwMode="auto">
            <a:xfrm>
              <a:off x="2592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52" name="Line 92"/>
            <p:cNvSpPr>
              <a:spLocks noChangeShapeType="1"/>
            </p:cNvSpPr>
            <p:nvPr/>
          </p:nvSpPr>
          <p:spPr bwMode="auto">
            <a:xfrm flipH="1">
              <a:off x="2640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53" name="Line 93"/>
            <p:cNvSpPr>
              <a:spLocks noChangeShapeType="1"/>
            </p:cNvSpPr>
            <p:nvPr/>
          </p:nvSpPr>
          <p:spPr bwMode="auto">
            <a:xfrm flipH="1">
              <a:off x="2640" y="259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81054" name="Line 94"/>
          <p:cNvSpPr>
            <a:spLocks noChangeShapeType="1"/>
          </p:cNvSpPr>
          <p:nvPr/>
        </p:nvSpPr>
        <p:spPr bwMode="auto">
          <a:xfrm>
            <a:off x="2057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1055" name="Line 95"/>
          <p:cNvSpPr>
            <a:spLocks noChangeShapeType="1"/>
          </p:cNvSpPr>
          <p:nvPr/>
        </p:nvSpPr>
        <p:spPr bwMode="auto">
          <a:xfrm>
            <a:off x="2057400" y="34290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81056" name="Group 96"/>
          <p:cNvGrpSpPr>
            <a:grpSpLocks/>
          </p:cNvGrpSpPr>
          <p:nvPr/>
        </p:nvGrpSpPr>
        <p:grpSpPr bwMode="auto">
          <a:xfrm>
            <a:off x="3810000" y="4419600"/>
            <a:ext cx="152400" cy="304800"/>
            <a:chOff x="2592" y="2592"/>
            <a:chExt cx="96" cy="192"/>
          </a:xfrm>
        </p:grpSpPr>
        <p:sp>
          <p:nvSpPr>
            <p:cNvPr id="681057" name="Line 97"/>
            <p:cNvSpPr>
              <a:spLocks noChangeShapeType="1"/>
            </p:cNvSpPr>
            <p:nvPr/>
          </p:nvSpPr>
          <p:spPr bwMode="auto">
            <a:xfrm>
              <a:off x="2592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58" name="Line 98"/>
            <p:cNvSpPr>
              <a:spLocks noChangeShapeType="1"/>
            </p:cNvSpPr>
            <p:nvPr/>
          </p:nvSpPr>
          <p:spPr bwMode="auto">
            <a:xfrm flipH="1">
              <a:off x="2640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59" name="Line 99"/>
            <p:cNvSpPr>
              <a:spLocks noChangeShapeType="1"/>
            </p:cNvSpPr>
            <p:nvPr/>
          </p:nvSpPr>
          <p:spPr bwMode="auto">
            <a:xfrm flipH="1">
              <a:off x="2640" y="259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81060" name="Group 100"/>
          <p:cNvGrpSpPr>
            <a:grpSpLocks/>
          </p:cNvGrpSpPr>
          <p:nvPr/>
        </p:nvGrpSpPr>
        <p:grpSpPr bwMode="auto">
          <a:xfrm>
            <a:off x="6400800" y="4419600"/>
            <a:ext cx="152400" cy="304800"/>
            <a:chOff x="2592" y="2592"/>
            <a:chExt cx="96" cy="192"/>
          </a:xfrm>
        </p:grpSpPr>
        <p:sp>
          <p:nvSpPr>
            <p:cNvPr id="681061" name="Line 101"/>
            <p:cNvSpPr>
              <a:spLocks noChangeShapeType="1"/>
            </p:cNvSpPr>
            <p:nvPr/>
          </p:nvSpPr>
          <p:spPr bwMode="auto">
            <a:xfrm>
              <a:off x="2592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62" name="Line 102"/>
            <p:cNvSpPr>
              <a:spLocks noChangeShapeType="1"/>
            </p:cNvSpPr>
            <p:nvPr/>
          </p:nvSpPr>
          <p:spPr bwMode="auto">
            <a:xfrm flipH="1">
              <a:off x="2640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63" name="Line 103"/>
            <p:cNvSpPr>
              <a:spLocks noChangeShapeType="1"/>
            </p:cNvSpPr>
            <p:nvPr/>
          </p:nvSpPr>
          <p:spPr bwMode="auto">
            <a:xfrm flipH="1">
              <a:off x="2640" y="259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81064" name="Group 104"/>
          <p:cNvGrpSpPr>
            <a:grpSpLocks/>
          </p:cNvGrpSpPr>
          <p:nvPr/>
        </p:nvGrpSpPr>
        <p:grpSpPr bwMode="auto">
          <a:xfrm>
            <a:off x="7696200" y="4419600"/>
            <a:ext cx="152400" cy="304800"/>
            <a:chOff x="2592" y="2592"/>
            <a:chExt cx="96" cy="192"/>
          </a:xfrm>
        </p:grpSpPr>
        <p:sp>
          <p:nvSpPr>
            <p:cNvPr id="681065" name="Line 105"/>
            <p:cNvSpPr>
              <a:spLocks noChangeShapeType="1"/>
            </p:cNvSpPr>
            <p:nvPr/>
          </p:nvSpPr>
          <p:spPr bwMode="auto">
            <a:xfrm>
              <a:off x="2592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66" name="Line 106"/>
            <p:cNvSpPr>
              <a:spLocks noChangeShapeType="1"/>
            </p:cNvSpPr>
            <p:nvPr/>
          </p:nvSpPr>
          <p:spPr bwMode="auto">
            <a:xfrm flipH="1">
              <a:off x="2640" y="264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067" name="Line 107"/>
            <p:cNvSpPr>
              <a:spLocks noChangeShapeType="1"/>
            </p:cNvSpPr>
            <p:nvPr/>
          </p:nvSpPr>
          <p:spPr bwMode="auto">
            <a:xfrm flipH="1">
              <a:off x="2640" y="259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81068" name="Line 108"/>
          <p:cNvSpPr>
            <a:spLocks noChangeShapeType="1"/>
          </p:cNvSpPr>
          <p:nvPr/>
        </p:nvSpPr>
        <p:spPr bwMode="auto">
          <a:xfrm>
            <a:off x="2590800" y="4876800"/>
            <a:ext cx="457200" cy="723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1069" name="Line 109"/>
          <p:cNvSpPr>
            <a:spLocks noChangeShapeType="1"/>
          </p:cNvSpPr>
          <p:nvPr/>
        </p:nvSpPr>
        <p:spPr bwMode="auto">
          <a:xfrm flipH="1">
            <a:off x="3148013" y="4876800"/>
            <a:ext cx="2033587" cy="742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1070" name="Line 110"/>
          <p:cNvSpPr>
            <a:spLocks noChangeShapeType="1"/>
          </p:cNvSpPr>
          <p:nvPr/>
        </p:nvSpPr>
        <p:spPr bwMode="auto">
          <a:xfrm flipH="1">
            <a:off x="3195638" y="4876800"/>
            <a:ext cx="3281362" cy="781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1071" name="Line 111"/>
          <p:cNvSpPr>
            <a:spLocks noChangeShapeType="1"/>
          </p:cNvSpPr>
          <p:nvPr/>
        </p:nvSpPr>
        <p:spPr bwMode="auto">
          <a:xfrm flipH="1">
            <a:off x="3200400" y="4876800"/>
            <a:ext cx="4572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1072" name="Text Box 112"/>
          <p:cNvSpPr txBox="1">
            <a:spLocks noChangeArrowheads="1"/>
          </p:cNvSpPr>
          <p:nvPr/>
        </p:nvSpPr>
        <p:spPr bwMode="auto">
          <a:xfrm>
            <a:off x="1143000" y="41910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after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grpSp>
        <p:nvGrpSpPr>
          <p:cNvPr id="681073" name="Group 113"/>
          <p:cNvGrpSpPr>
            <a:grpSpLocks/>
          </p:cNvGrpSpPr>
          <p:nvPr/>
        </p:nvGrpSpPr>
        <p:grpSpPr bwMode="auto">
          <a:xfrm>
            <a:off x="2971800" y="3657600"/>
            <a:ext cx="1830388" cy="1071563"/>
            <a:chOff x="2928" y="2880"/>
            <a:chExt cx="1153" cy="675"/>
          </a:xfrm>
        </p:grpSpPr>
        <p:grpSp>
          <p:nvGrpSpPr>
            <p:cNvPr id="681074" name="Group 114"/>
            <p:cNvGrpSpPr>
              <a:grpSpLocks/>
            </p:cNvGrpSpPr>
            <p:nvPr/>
          </p:nvGrpSpPr>
          <p:grpSpPr bwMode="auto">
            <a:xfrm>
              <a:off x="2928" y="2880"/>
              <a:ext cx="1153" cy="675"/>
              <a:chOff x="1872" y="1344"/>
              <a:chExt cx="1153" cy="675"/>
            </a:xfrm>
          </p:grpSpPr>
          <p:sp>
            <p:nvSpPr>
              <p:cNvPr id="681075" name="Arc 115"/>
              <p:cNvSpPr>
                <a:spLocks/>
              </p:cNvSpPr>
              <p:nvPr/>
            </p:nvSpPr>
            <p:spPr bwMode="auto">
              <a:xfrm>
                <a:off x="1872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076" name="Arc 116"/>
              <p:cNvSpPr>
                <a:spLocks/>
              </p:cNvSpPr>
              <p:nvPr/>
            </p:nvSpPr>
            <p:spPr bwMode="auto">
              <a:xfrm flipH="1">
                <a:off x="2448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077" name="Line 117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078" name="Line 118"/>
              <p:cNvSpPr>
                <a:spLocks noChangeShapeType="1"/>
              </p:cNvSpPr>
              <p:nvPr/>
            </p:nvSpPr>
            <p:spPr bwMode="auto">
              <a:xfrm flipH="1">
                <a:off x="2448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81079" name="Group 119"/>
            <p:cNvGrpSpPr>
              <a:grpSpLocks/>
            </p:cNvGrpSpPr>
            <p:nvPr/>
          </p:nvGrpSpPr>
          <p:grpSpPr bwMode="auto">
            <a:xfrm>
              <a:off x="3168" y="2928"/>
              <a:ext cx="672" cy="627"/>
              <a:chOff x="2640" y="2784"/>
              <a:chExt cx="864" cy="675"/>
            </a:xfrm>
          </p:grpSpPr>
          <p:grpSp>
            <p:nvGrpSpPr>
              <p:cNvPr id="681080" name="Group 120"/>
              <p:cNvGrpSpPr>
                <a:grpSpLocks/>
              </p:cNvGrpSpPr>
              <p:nvPr/>
            </p:nvGrpSpPr>
            <p:grpSpPr bwMode="auto">
              <a:xfrm>
                <a:off x="2640" y="2784"/>
                <a:ext cx="864" cy="675"/>
                <a:chOff x="2496" y="2784"/>
                <a:chExt cx="1153" cy="675"/>
              </a:xfrm>
            </p:grpSpPr>
            <p:sp>
              <p:nvSpPr>
                <p:cNvPr id="681081" name="Arc 121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082" name="Arc 122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83" name="Group 123"/>
              <p:cNvGrpSpPr>
                <a:grpSpLocks/>
              </p:cNvGrpSpPr>
              <p:nvPr/>
            </p:nvGrpSpPr>
            <p:grpSpPr bwMode="auto">
              <a:xfrm>
                <a:off x="2784" y="2784"/>
                <a:ext cx="576" cy="675"/>
                <a:chOff x="2496" y="2784"/>
                <a:chExt cx="1153" cy="675"/>
              </a:xfrm>
            </p:grpSpPr>
            <p:sp>
              <p:nvSpPr>
                <p:cNvPr id="681084" name="Arc 124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085" name="Arc 125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86" name="Group 126"/>
              <p:cNvGrpSpPr>
                <a:grpSpLocks/>
              </p:cNvGrpSpPr>
              <p:nvPr/>
            </p:nvGrpSpPr>
            <p:grpSpPr bwMode="auto">
              <a:xfrm>
                <a:off x="2928" y="2784"/>
                <a:ext cx="288" cy="675"/>
                <a:chOff x="2496" y="2784"/>
                <a:chExt cx="1153" cy="675"/>
              </a:xfrm>
            </p:grpSpPr>
            <p:sp>
              <p:nvSpPr>
                <p:cNvPr id="681087" name="Arc 127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088" name="Arc 128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89" name="Group 129"/>
              <p:cNvGrpSpPr>
                <a:grpSpLocks/>
              </p:cNvGrpSpPr>
              <p:nvPr/>
            </p:nvGrpSpPr>
            <p:grpSpPr bwMode="auto">
              <a:xfrm>
                <a:off x="3024" y="2784"/>
                <a:ext cx="96" cy="675"/>
                <a:chOff x="2496" y="2784"/>
                <a:chExt cx="1153" cy="675"/>
              </a:xfrm>
            </p:grpSpPr>
            <p:sp>
              <p:nvSpPr>
                <p:cNvPr id="681090" name="Arc 130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091" name="Arc 131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81092" name="Group 132"/>
          <p:cNvGrpSpPr>
            <a:grpSpLocks/>
          </p:cNvGrpSpPr>
          <p:nvPr/>
        </p:nvGrpSpPr>
        <p:grpSpPr bwMode="auto">
          <a:xfrm>
            <a:off x="4267200" y="3657600"/>
            <a:ext cx="1830388" cy="1071563"/>
            <a:chOff x="2928" y="2880"/>
            <a:chExt cx="1153" cy="675"/>
          </a:xfrm>
        </p:grpSpPr>
        <p:grpSp>
          <p:nvGrpSpPr>
            <p:cNvPr id="681093" name="Group 133"/>
            <p:cNvGrpSpPr>
              <a:grpSpLocks/>
            </p:cNvGrpSpPr>
            <p:nvPr/>
          </p:nvGrpSpPr>
          <p:grpSpPr bwMode="auto">
            <a:xfrm>
              <a:off x="2928" y="2880"/>
              <a:ext cx="1153" cy="675"/>
              <a:chOff x="1872" y="1344"/>
              <a:chExt cx="1153" cy="675"/>
            </a:xfrm>
          </p:grpSpPr>
          <p:sp>
            <p:nvSpPr>
              <p:cNvPr id="681094" name="Arc 134"/>
              <p:cNvSpPr>
                <a:spLocks/>
              </p:cNvSpPr>
              <p:nvPr/>
            </p:nvSpPr>
            <p:spPr bwMode="auto">
              <a:xfrm>
                <a:off x="1872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095" name="Arc 135"/>
              <p:cNvSpPr>
                <a:spLocks/>
              </p:cNvSpPr>
              <p:nvPr/>
            </p:nvSpPr>
            <p:spPr bwMode="auto">
              <a:xfrm flipH="1">
                <a:off x="2448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096" name="Line 136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097" name="Line 137"/>
              <p:cNvSpPr>
                <a:spLocks noChangeShapeType="1"/>
              </p:cNvSpPr>
              <p:nvPr/>
            </p:nvSpPr>
            <p:spPr bwMode="auto">
              <a:xfrm flipH="1">
                <a:off x="2448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81098" name="Group 138"/>
            <p:cNvGrpSpPr>
              <a:grpSpLocks/>
            </p:cNvGrpSpPr>
            <p:nvPr/>
          </p:nvGrpSpPr>
          <p:grpSpPr bwMode="auto">
            <a:xfrm>
              <a:off x="3168" y="2928"/>
              <a:ext cx="672" cy="627"/>
              <a:chOff x="2640" y="2784"/>
              <a:chExt cx="864" cy="675"/>
            </a:xfrm>
          </p:grpSpPr>
          <p:grpSp>
            <p:nvGrpSpPr>
              <p:cNvPr id="681099" name="Group 139"/>
              <p:cNvGrpSpPr>
                <a:grpSpLocks/>
              </p:cNvGrpSpPr>
              <p:nvPr/>
            </p:nvGrpSpPr>
            <p:grpSpPr bwMode="auto">
              <a:xfrm>
                <a:off x="2640" y="2784"/>
                <a:ext cx="864" cy="675"/>
                <a:chOff x="2496" y="2784"/>
                <a:chExt cx="1153" cy="675"/>
              </a:xfrm>
            </p:grpSpPr>
            <p:sp>
              <p:nvSpPr>
                <p:cNvPr id="681100" name="Arc 140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01" name="Arc 141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102" name="Group 142"/>
              <p:cNvGrpSpPr>
                <a:grpSpLocks/>
              </p:cNvGrpSpPr>
              <p:nvPr/>
            </p:nvGrpSpPr>
            <p:grpSpPr bwMode="auto">
              <a:xfrm>
                <a:off x="2784" y="2784"/>
                <a:ext cx="576" cy="675"/>
                <a:chOff x="2496" y="2784"/>
                <a:chExt cx="1153" cy="675"/>
              </a:xfrm>
            </p:grpSpPr>
            <p:sp>
              <p:nvSpPr>
                <p:cNvPr id="681103" name="Arc 143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04" name="Arc 144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105" name="Group 145"/>
              <p:cNvGrpSpPr>
                <a:grpSpLocks/>
              </p:cNvGrpSpPr>
              <p:nvPr/>
            </p:nvGrpSpPr>
            <p:grpSpPr bwMode="auto">
              <a:xfrm>
                <a:off x="2928" y="2784"/>
                <a:ext cx="288" cy="675"/>
                <a:chOff x="2496" y="2784"/>
                <a:chExt cx="1153" cy="675"/>
              </a:xfrm>
            </p:grpSpPr>
            <p:sp>
              <p:nvSpPr>
                <p:cNvPr id="681106" name="Arc 146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07" name="Arc 147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108" name="Group 148"/>
              <p:cNvGrpSpPr>
                <a:grpSpLocks/>
              </p:cNvGrpSpPr>
              <p:nvPr/>
            </p:nvGrpSpPr>
            <p:grpSpPr bwMode="auto">
              <a:xfrm>
                <a:off x="3024" y="2784"/>
                <a:ext cx="96" cy="675"/>
                <a:chOff x="2496" y="2784"/>
                <a:chExt cx="1153" cy="675"/>
              </a:xfrm>
            </p:grpSpPr>
            <p:sp>
              <p:nvSpPr>
                <p:cNvPr id="681109" name="Arc 149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10" name="Arc 150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81111" name="Group 151"/>
          <p:cNvGrpSpPr>
            <a:grpSpLocks/>
          </p:cNvGrpSpPr>
          <p:nvPr/>
        </p:nvGrpSpPr>
        <p:grpSpPr bwMode="auto">
          <a:xfrm>
            <a:off x="5562600" y="3657600"/>
            <a:ext cx="1830388" cy="1071563"/>
            <a:chOff x="2928" y="2880"/>
            <a:chExt cx="1153" cy="675"/>
          </a:xfrm>
        </p:grpSpPr>
        <p:grpSp>
          <p:nvGrpSpPr>
            <p:cNvPr id="681112" name="Group 152"/>
            <p:cNvGrpSpPr>
              <a:grpSpLocks/>
            </p:cNvGrpSpPr>
            <p:nvPr/>
          </p:nvGrpSpPr>
          <p:grpSpPr bwMode="auto">
            <a:xfrm>
              <a:off x="2928" y="2880"/>
              <a:ext cx="1153" cy="675"/>
              <a:chOff x="1872" y="1344"/>
              <a:chExt cx="1153" cy="675"/>
            </a:xfrm>
          </p:grpSpPr>
          <p:sp>
            <p:nvSpPr>
              <p:cNvPr id="681113" name="Arc 153"/>
              <p:cNvSpPr>
                <a:spLocks/>
              </p:cNvSpPr>
              <p:nvPr/>
            </p:nvSpPr>
            <p:spPr bwMode="auto">
              <a:xfrm>
                <a:off x="1872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114" name="Arc 154"/>
              <p:cNvSpPr>
                <a:spLocks/>
              </p:cNvSpPr>
              <p:nvPr/>
            </p:nvSpPr>
            <p:spPr bwMode="auto">
              <a:xfrm flipH="1">
                <a:off x="2448" y="1344"/>
                <a:ext cx="577" cy="675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115" name="Line 155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1116" name="Line 156"/>
              <p:cNvSpPr>
                <a:spLocks noChangeShapeType="1"/>
              </p:cNvSpPr>
              <p:nvPr/>
            </p:nvSpPr>
            <p:spPr bwMode="auto">
              <a:xfrm flipH="1">
                <a:off x="2448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81117" name="Group 157"/>
            <p:cNvGrpSpPr>
              <a:grpSpLocks/>
            </p:cNvGrpSpPr>
            <p:nvPr/>
          </p:nvGrpSpPr>
          <p:grpSpPr bwMode="auto">
            <a:xfrm>
              <a:off x="3168" y="2928"/>
              <a:ext cx="672" cy="627"/>
              <a:chOff x="2640" y="2784"/>
              <a:chExt cx="864" cy="675"/>
            </a:xfrm>
          </p:grpSpPr>
          <p:grpSp>
            <p:nvGrpSpPr>
              <p:cNvPr id="681118" name="Group 158"/>
              <p:cNvGrpSpPr>
                <a:grpSpLocks/>
              </p:cNvGrpSpPr>
              <p:nvPr/>
            </p:nvGrpSpPr>
            <p:grpSpPr bwMode="auto">
              <a:xfrm>
                <a:off x="2640" y="2784"/>
                <a:ext cx="864" cy="675"/>
                <a:chOff x="2496" y="2784"/>
                <a:chExt cx="1153" cy="675"/>
              </a:xfrm>
            </p:grpSpPr>
            <p:sp>
              <p:nvSpPr>
                <p:cNvPr id="681119" name="Arc 159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20" name="Arc 160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121" name="Group 161"/>
              <p:cNvGrpSpPr>
                <a:grpSpLocks/>
              </p:cNvGrpSpPr>
              <p:nvPr/>
            </p:nvGrpSpPr>
            <p:grpSpPr bwMode="auto">
              <a:xfrm>
                <a:off x="2784" y="2784"/>
                <a:ext cx="576" cy="675"/>
                <a:chOff x="2496" y="2784"/>
                <a:chExt cx="1153" cy="675"/>
              </a:xfrm>
            </p:grpSpPr>
            <p:sp>
              <p:nvSpPr>
                <p:cNvPr id="681122" name="Arc 162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23" name="Arc 163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124" name="Group 164"/>
              <p:cNvGrpSpPr>
                <a:grpSpLocks/>
              </p:cNvGrpSpPr>
              <p:nvPr/>
            </p:nvGrpSpPr>
            <p:grpSpPr bwMode="auto">
              <a:xfrm>
                <a:off x="2928" y="2784"/>
                <a:ext cx="288" cy="675"/>
                <a:chOff x="2496" y="2784"/>
                <a:chExt cx="1153" cy="675"/>
              </a:xfrm>
            </p:grpSpPr>
            <p:sp>
              <p:nvSpPr>
                <p:cNvPr id="681125" name="Arc 165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26" name="Arc 166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127" name="Group 167"/>
              <p:cNvGrpSpPr>
                <a:grpSpLocks/>
              </p:cNvGrpSpPr>
              <p:nvPr/>
            </p:nvGrpSpPr>
            <p:grpSpPr bwMode="auto">
              <a:xfrm>
                <a:off x="3024" y="2784"/>
                <a:ext cx="96" cy="675"/>
                <a:chOff x="2496" y="2784"/>
                <a:chExt cx="1153" cy="675"/>
              </a:xfrm>
            </p:grpSpPr>
            <p:sp>
              <p:nvSpPr>
                <p:cNvPr id="681128" name="Arc 168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1129" name="Arc 169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81130" name="Group 170"/>
          <p:cNvGrpSpPr>
            <a:grpSpLocks/>
          </p:cNvGrpSpPr>
          <p:nvPr/>
        </p:nvGrpSpPr>
        <p:grpSpPr bwMode="auto">
          <a:xfrm>
            <a:off x="2514600" y="3657600"/>
            <a:ext cx="992188" cy="1071563"/>
            <a:chOff x="3600" y="2832"/>
            <a:chExt cx="625" cy="675"/>
          </a:xfrm>
        </p:grpSpPr>
        <p:sp>
          <p:nvSpPr>
            <p:cNvPr id="681131" name="Arc 171"/>
            <p:cNvSpPr>
              <a:spLocks/>
            </p:cNvSpPr>
            <p:nvPr/>
          </p:nvSpPr>
          <p:spPr bwMode="auto">
            <a:xfrm flipH="1">
              <a:off x="3648" y="2832"/>
              <a:ext cx="577" cy="675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32" name="Line 172"/>
            <p:cNvSpPr>
              <a:spLocks noChangeShapeType="1"/>
            </p:cNvSpPr>
            <p:nvPr/>
          </p:nvSpPr>
          <p:spPr bwMode="auto">
            <a:xfrm>
              <a:off x="3600" y="336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33" name="Line 173"/>
            <p:cNvSpPr>
              <a:spLocks noChangeShapeType="1"/>
            </p:cNvSpPr>
            <p:nvPr/>
          </p:nvSpPr>
          <p:spPr bwMode="auto">
            <a:xfrm flipH="1">
              <a:off x="3648" y="336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34" name="Arc 174"/>
            <p:cNvSpPr>
              <a:spLocks/>
            </p:cNvSpPr>
            <p:nvPr/>
          </p:nvSpPr>
          <p:spPr bwMode="auto">
            <a:xfrm flipH="1">
              <a:off x="3648" y="2880"/>
              <a:ext cx="336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35" name="Arc 175"/>
            <p:cNvSpPr>
              <a:spLocks/>
            </p:cNvSpPr>
            <p:nvPr/>
          </p:nvSpPr>
          <p:spPr bwMode="auto">
            <a:xfrm flipH="1">
              <a:off x="3648" y="2880"/>
              <a:ext cx="224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36" name="Arc 176"/>
            <p:cNvSpPr>
              <a:spLocks/>
            </p:cNvSpPr>
            <p:nvPr/>
          </p:nvSpPr>
          <p:spPr bwMode="auto">
            <a:xfrm flipH="1">
              <a:off x="3648" y="2880"/>
              <a:ext cx="112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37" name="Arc 177"/>
            <p:cNvSpPr>
              <a:spLocks/>
            </p:cNvSpPr>
            <p:nvPr/>
          </p:nvSpPr>
          <p:spPr bwMode="auto">
            <a:xfrm>
              <a:off x="3600" y="2832"/>
              <a:ext cx="48" cy="675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38" name="Arc 178"/>
            <p:cNvSpPr>
              <a:spLocks/>
            </p:cNvSpPr>
            <p:nvPr/>
          </p:nvSpPr>
          <p:spPr bwMode="auto">
            <a:xfrm flipH="1">
              <a:off x="3648" y="2880"/>
              <a:ext cx="37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81139" name="Group 179"/>
          <p:cNvGrpSpPr>
            <a:grpSpLocks/>
          </p:cNvGrpSpPr>
          <p:nvPr/>
        </p:nvGrpSpPr>
        <p:grpSpPr bwMode="auto">
          <a:xfrm>
            <a:off x="6858000" y="3657600"/>
            <a:ext cx="990600" cy="1071563"/>
            <a:chOff x="4128" y="2832"/>
            <a:chExt cx="624" cy="675"/>
          </a:xfrm>
        </p:grpSpPr>
        <p:sp>
          <p:nvSpPr>
            <p:cNvPr id="681140" name="Arc 180"/>
            <p:cNvSpPr>
              <a:spLocks/>
            </p:cNvSpPr>
            <p:nvPr/>
          </p:nvSpPr>
          <p:spPr bwMode="auto">
            <a:xfrm>
              <a:off x="4128" y="2832"/>
              <a:ext cx="577" cy="675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41" name="Line 181"/>
            <p:cNvSpPr>
              <a:spLocks noChangeShapeType="1"/>
            </p:cNvSpPr>
            <p:nvPr/>
          </p:nvSpPr>
          <p:spPr bwMode="auto">
            <a:xfrm>
              <a:off x="4656" y="336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42" name="Line 182"/>
            <p:cNvSpPr>
              <a:spLocks noChangeShapeType="1"/>
            </p:cNvSpPr>
            <p:nvPr/>
          </p:nvSpPr>
          <p:spPr bwMode="auto">
            <a:xfrm flipH="1">
              <a:off x="4704" y="3360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43" name="Arc 183"/>
            <p:cNvSpPr>
              <a:spLocks/>
            </p:cNvSpPr>
            <p:nvPr/>
          </p:nvSpPr>
          <p:spPr bwMode="auto">
            <a:xfrm>
              <a:off x="4368" y="2880"/>
              <a:ext cx="336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44" name="Arc 184"/>
            <p:cNvSpPr>
              <a:spLocks/>
            </p:cNvSpPr>
            <p:nvPr/>
          </p:nvSpPr>
          <p:spPr bwMode="auto">
            <a:xfrm>
              <a:off x="4480" y="2880"/>
              <a:ext cx="224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45" name="Arc 185"/>
            <p:cNvSpPr>
              <a:spLocks/>
            </p:cNvSpPr>
            <p:nvPr/>
          </p:nvSpPr>
          <p:spPr bwMode="auto">
            <a:xfrm>
              <a:off x="4592" y="2880"/>
              <a:ext cx="112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46" name="Arc 186"/>
            <p:cNvSpPr>
              <a:spLocks/>
            </p:cNvSpPr>
            <p:nvPr/>
          </p:nvSpPr>
          <p:spPr bwMode="auto">
            <a:xfrm>
              <a:off x="4667" y="2880"/>
              <a:ext cx="37" cy="627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1147" name="Arc 187"/>
            <p:cNvSpPr>
              <a:spLocks/>
            </p:cNvSpPr>
            <p:nvPr/>
          </p:nvSpPr>
          <p:spPr bwMode="auto">
            <a:xfrm flipH="1">
              <a:off x="4704" y="2832"/>
              <a:ext cx="48" cy="675"/>
            </a:xfrm>
            <a:custGeom>
              <a:avLst/>
              <a:gdLst>
                <a:gd name="G0" fmla="+- 0 0 0"/>
                <a:gd name="G1" fmla="+- 21285 0 0"/>
                <a:gd name="G2" fmla="+- 21600 0 0"/>
                <a:gd name="T0" fmla="*/ 3676 w 21600"/>
                <a:gd name="T1" fmla="*/ 0 h 21285"/>
                <a:gd name="T2" fmla="*/ 21600 w 21600"/>
                <a:gd name="T3" fmla="*/ 21285 h 21285"/>
                <a:gd name="T4" fmla="*/ 0 w 21600"/>
                <a:gd name="T5" fmla="*/ 21285 h 2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85" fill="none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</a:path>
                <a:path w="21600" h="21285" stroke="0" extrusionOk="0">
                  <a:moveTo>
                    <a:pt x="3675" y="0"/>
                  </a:moveTo>
                  <a:cubicBezTo>
                    <a:pt x="14033" y="1788"/>
                    <a:pt x="21600" y="10773"/>
                    <a:pt x="21600" y="21285"/>
                  </a:cubicBezTo>
                  <a:lnTo>
                    <a:pt x="0" y="2128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803-31FD-410A-9D5B-64F0DA22E863}" type="slidenum">
              <a:rPr lang="en-US"/>
              <a:pPr/>
              <a:t>89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19200"/>
            <a:ext cx="7772400" cy="838200"/>
          </a:xfrm>
        </p:spPr>
        <p:txBody>
          <a:bodyPr/>
          <a:lstStyle/>
          <a:p>
            <a:r>
              <a:rPr lang="en-US"/>
              <a:t>MPI_SCAN</a:t>
            </a:r>
          </a:p>
        </p:txBody>
      </p:sp>
      <p:sp>
        <p:nvSpPr>
          <p:cNvPr id="681987" name="Line 3"/>
          <p:cNvSpPr>
            <a:spLocks noChangeShapeType="1"/>
          </p:cNvSpPr>
          <p:nvPr/>
        </p:nvSpPr>
        <p:spPr bwMode="auto">
          <a:xfrm>
            <a:off x="914400" y="36576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251460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before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 MPI_SCAN</a:t>
            </a:r>
          </a:p>
          <a:p>
            <a:pPr algn="l"/>
            <a:endParaRPr lang="en-US" sz="1800" b="0">
              <a:solidFill>
                <a:schemeClr val="tx1"/>
              </a:solidFill>
              <a:latin typeface="Arial" charset="0"/>
            </a:endParaRPr>
          </a:p>
          <a:p>
            <a:pPr marL="88900" lvl="1" indent="63500" algn="l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 inbuf</a:t>
            </a:r>
          </a:p>
          <a:p>
            <a:pPr marL="88900" lvl="1" indent="63500" algn="l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 result</a:t>
            </a:r>
          </a:p>
        </p:txBody>
      </p:sp>
      <p:sp>
        <p:nvSpPr>
          <p:cNvPr id="681989" name="Oval 5"/>
          <p:cNvSpPr>
            <a:spLocks noChangeArrowheads="1"/>
          </p:cNvSpPr>
          <p:nvPr/>
        </p:nvSpPr>
        <p:spPr bwMode="auto">
          <a:xfrm>
            <a:off x="1981200" y="2438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22860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24638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26416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22860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4638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26416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996" name="Oval 12"/>
          <p:cNvSpPr>
            <a:spLocks noChangeArrowheads="1"/>
          </p:cNvSpPr>
          <p:nvPr/>
        </p:nvSpPr>
        <p:spPr bwMode="auto">
          <a:xfrm>
            <a:off x="3276600" y="2438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1997" name="Rectangle 13"/>
          <p:cNvSpPr>
            <a:spLocks noChangeArrowheads="1"/>
          </p:cNvSpPr>
          <p:nvPr/>
        </p:nvSpPr>
        <p:spPr bwMode="auto">
          <a:xfrm>
            <a:off x="35814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681998" name="Rectangle 14"/>
          <p:cNvSpPr>
            <a:spLocks noChangeArrowheads="1"/>
          </p:cNvSpPr>
          <p:nvPr/>
        </p:nvSpPr>
        <p:spPr bwMode="auto">
          <a:xfrm>
            <a:off x="37592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sp>
        <p:nvSpPr>
          <p:cNvPr id="681999" name="Rectangle 15"/>
          <p:cNvSpPr>
            <a:spLocks noChangeArrowheads="1"/>
          </p:cNvSpPr>
          <p:nvPr/>
        </p:nvSpPr>
        <p:spPr bwMode="auto">
          <a:xfrm>
            <a:off x="39370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682000" name="Rectangle 16"/>
          <p:cNvSpPr>
            <a:spLocks noChangeArrowheads="1"/>
          </p:cNvSpPr>
          <p:nvPr/>
        </p:nvSpPr>
        <p:spPr bwMode="auto">
          <a:xfrm>
            <a:off x="35814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37592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39370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03" name="Oval 19"/>
          <p:cNvSpPr>
            <a:spLocks noChangeArrowheads="1"/>
          </p:cNvSpPr>
          <p:nvPr/>
        </p:nvSpPr>
        <p:spPr bwMode="auto">
          <a:xfrm>
            <a:off x="4572000" y="2438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04" name="Rectangle 20"/>
          <p:cNvSpPr>
            <a:spLocks noChangeArrowheads="1"/>
          </p:cNvSpPr>
          <p:nvPr/>
        </p:nvSpPr>
        <p:spPr bwMode="auto">
          <a:xfrm>
            <a:off x="48768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G</a:t>
            </a:r>
          </a:p>
        </p:txBody>
      </p:sp>
      <p:sp>
        <p:nvSpPr>
          <p:cNvPr id="682005" name="Rectangle 21"/>
          <p:cNvSpPr>
            <a:spLocks noChangeArrowheads="1"/>
          </p:cNvSpPr>
          <p:nvPr/>
        </p:nvSpPr>
        <p:spPr bwMode="auto">
          <a:xfrm>
            <a:off x="50546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H</a:t>
            </a:r>
          </a:p>
        </p:txBody>
      </p:sp>
      <p:sp>
        <p:nvSpPr>
          <p:cNvPr id="682006" name="Rectangle 22"/>
          <p:cNvSpPr>
            <a:spLocks noChangeArrowheads="1"/>
          </p:cNvSpPr>
          <p:nvPr/>
        </p:nvSpPr>
        <p:spPr bwMode="auto">
          <a:xfrm>
            <a:off x="52324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682007" name="Rectangle 23"/>
          <p:cNvSpPr>
            <a:spLocks noChangeArrowheads="1"/>
          </p:cNvSpPr>
          <p:nvPr/>
        </p:nvSpPr>
        <p:spPr bwMode="auto">
          <a:xfrm>
            <a:off x="48768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08" name="Rectangle 24"/>
          <p:cNvSpPr>
            <a:spLocks noChangeArrowheads="1"/>
          </p:cNvSpPr>
          <p:nvPr/>
        </p:nvSpPr>
        <p:spPr bwMode="auto">
          <a:xfrm>
            <a:off x="50546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09" name="Rectangle 25"/>
          <p:cNvSpPr>
            <a:spLocks noChangeArrowheads="1"/>
          </p:cNvSpPr>
          <p:nvPr/>
        </p:nvSpPr>
        <p:spPr bwMode="auto">
          <a:xfrm>
            <a:off x="52324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10" name="Oval 26"/>
          <p:cNvSpPr>
            <a:spLocks noChangeArrowheads="1"/>
          </p:cNvSpPr>
          <p:nvPr/>
        </p:nvSpPr>
        <p:spPr bwMode="auto">
          <a:xfrm>
            <a:off x="5867400" y="2438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11" name="Rectangle 27"/>
          <p:cNvSpPr>
            <a:spLocks noChangeArrowheads="1"/>
          </p:cNvSpPr>
          <p:nvPr/>
        </p:nvSpPr>
        <p:spPr bwMode="auto">
          <a:xfrm>
            <a:off x="61722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J</a:t>
            </a:r>
          </a:p>
        </p:txBody>
      </p:sp>
      <p:sp>
        <p:nvSpPr>
          <p:cNvPr id="682012" name="Rectangle 28"/>
          <p:cNvSpPr>
            <a:spLocks noChangeArrowheads="1"/>
          </p:cNvSpPr>
          <p:nvPr/>
        </p:nvSpPr>
        <p:spPr bwMode="auto">
          <a:xfrm>
            <a:off x="63500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K</a:t>
            </a:r>
          </a:p>
        </p:txBody>
      </p:sp>
      <p:sp>
        <p:nvSpPr>
          <p:cNvPr id="682013" name="Rectangle 29"/>
          <p:cNvSpPr>
            <a:spLocks noChangeArrowheads="1"/>
          </p:cNvSpPr>
          <p:nvPr/>
        </p:nvSpPr>
        <p:spPr bwMode="auto">
          <a:xfrm>
            <a:off x="65278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L</a:t>
            </a:r>
          </a:p>
        </p:txBody>
      </p:sp>
      <p:sp>
        <p:nvSpPr>
          <p:cNvPr id="682014" name="Rectangle 30"/>
          <p:cNvSpPr>
            <a:spLocks noChangeArrowheads="1"/>
          </p:cNvSpPr>
          <p:nvPr/>
        </p:nvSpPr>
        <p:spPr bwMode="auto">
          <a:xfrm>
            <a:off x="61722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15" name="Rectangle 31"/>
          <p:cNvSpPr>
            <a:spLocks noChangeArrowheads="1"/>
          </p:cNvSpPr>
          <p:nvPr/>
        </p:nvSpPr>
        <p:spPr bwMode="auto">
          <a:xfrm>
            <a:off x="63500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16" name="Rectangle 32"/>
          <p:cNvSpPr>
            <a:spLocks noChangeArrowheads="1"/>
          </p:cNvSpPr>
          <p:nvPr/>
        </p:nvSpPr>
        <p:spPr bwMode="auto">
          <a:xfrm>
            <a:off x="65278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17" name="Oval 33"/>
          <p:cNvSpPr>
            <a:spLocks noChangeArrowheads="1"/>
          </p:cNvSpPr>
          <p:nvPr/>
        </p:nvSpPr>
        <p:spPr bwMode="auto">
          <a:xfrm>
            <a:off x="7162800" y="24384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18" name="Rectangle 34"/>
          <p:cNvSpPr>
            <a:spLocks noChangeArrowheads="1"/>
          </p:cNvSpPr>
          <p:nvPr/>
        </p:nvSpPr>
        <p:spPr bwMode="auto">
          <a:xfrm>
            <a:off x="74676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682019" name="Rectangle 35"/>
          <p:cNvSpPr>
            <a:spLocks noChangeArrowheads="1"/>
          </p:cNvSpPr>
          <p:nvPr/>
        </p:nvSpPr>
        <p:spPr bwMode="auto">
          <a:xfrm>
            <a:off x="76454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N</a:t>
            </a:r>
          </a:p>
        </p:txBody>
      </p:sp>
      <p:sp>
        <p:nvSpPr>
          <p:cNvPr id="682020" name="Rectangle 36"/>
          <p:cNvSpPr>
            <a:spLocks noChangeArrowheads="1"/>
          </p:cNvSpPr>
          <p:nvPr/>
        </p:nvSpPr>
        <p:spPr bwMode="auto">
          <a:xfrm>
            <a:off x="7823200" y="26670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O</a:t>
            </a:r>
          </a:p>
        </p:txBody>
      </p:sp>
      <p:sp>
        <p:nvSpPr>
          <p:cNvPr id="682021" name="Rectangle 37"/>
          <p:cNvSpPr>
            <a:spLocks noChangeArrowheads="1"/>
          </p:cNvSpPr>
          <p:nvPr/>
        </p:nvSpPr>
        <p:spPr bwMode="auto">
          <a:xfrm>
            <a:off x="74676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22" name="Rectangle 38"/>
          <p:cNvSpPr>
            <a:spLocks noChangeArrowheads="1"/>
          </p:cNvSpPr>
          <p:nvPr/>
        </p:nvSpPr>
        <p:spPr bwMode="auto">
          <a:xfrm>
            <a:off x="76454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23" name="Rectangle 39"/>
          <p:cNvSpPr>
            <a:spLocks noChangeArrowheads="1"/>
          </p:cNvSpPr>
          <p:nvPr/>
        </p:nvSpPr>
        <p:spPr bwMode="auto">
          <a:xfrm>
            <a:off x="7823200" y="31242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24" name="Oval 40"/>
          <p:cNvSpPr>
            <a:spLocks noChangeArrowheads="1"/>
          </p:cNvSpPr>
          <p:nvPr/>
        </p:nvSpPr>
        <p:spPr bwMode="auto">
          <a:xfrm>
            <a:off x="1981200" y="3733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25" name="Rectangle 41"/>
          <p:cNvSpPr>
            <a:spLocks noChangeArrowheads="1"/>
          </p:cNvSpPr>
          <p:nvPr/>
        </p:nvSpPr>
        <p:spPr bwMode="auto">
          <a:xfrm>
            <a:off x="22860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682026" name="Rectangle 42"/>
          <p:cNvSpPr>
            <a:spLocks noChangeArrowheads="1"/>
          </p:cNvSpPr>
          <p:nvPr/>
        </p:nvSpPr>
        <p:spPr bwMode="auto">
          <a:xfrm>
            <a:off x="24638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682027" name="Rectangle 43"/>
          <p:cNvSpPr>
            <a:spLocks noChangeArrowheads="1"/>
          </p:cNvSpPr>
          <p:nvPr/>
        </p:nvSpPr>
        <p:spPr bwMode="auto">
          <a:xfrm>
            <a:off x="26416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682028" name="Oval 44"/>
          <p:cNvSpPr>
            <a:spLocks noChangeArrowheads="1"/>
          </p:cNvSpPr>
          <p:nvPr/>
        </p:nvSpPr>
        <p:spPr bwMode="auto">
          <a:xfrm>
            <a:off x="3276600" y="3733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29" name="Rectangle 45"/>
          <p:cNvSpPr>
            <a:spLocks noChangeArrowheads="1"/>
          </p:cNvSpPr>
          <p:nvPr/>
        </p:nvSpPr>
        <p:spPr bwMode="auto">
          <a:xfrm>
            <a:off x="35814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682030" name="Rectangle 46"/>
          <p:cNvSpPr>
            <a:spLocks noChangeArrowheads="1"/>
          </p:cNvSpPr>
          <p:nvPr/>
        </p:nvSpPr>
        <p:spPr bwMode="auto">
          <a:xfrm>
            <a:off x="37592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sp>
        <p:nvSpPr>
          <p:cNvPr id="682031" name="Rectangle 47"/>
          <p:cNvSpPr>
            <a:spLocks noChangeArrowheads="1"/>
          </p:cNvSpPr>
          <p:nvPr/>
        </p:nvSpPr>
        <p:spPr bwMode="auto">
          <a:xfrm>
            <a:off x="39370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682032" name="Oval 48"/>
          <p:cNvSpPr>
            <a:spLocks noChangeArrowheads="1"/>
          </p:cNvSpPr>
          <p:nvPr/>
        </p:nvSpPr>
        <p:spPr bwMode="auto">
          <a:xfrm>
            <a:off x="4572000" y="3733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33" name="Rectangle 49"/>
          <p:cNvSpPr>
            <a:spLocks noChangeArrowheads="1"/>
          </p:cNvSpPr>
          <p:nvPr/>
        </p:nvSpPr>
        <p:spPr bwMode="auto">
          <a:xfrm>
            <a:off x="48768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G</a:t>
            </a:r>
          </a:p>
        </p:txBody>
      </p:sp>
      <p:sp>
        <p:nvSpPr>
          <p:cNvPr id="682034" name="Rectangle 50"/>
          <p:cNvSpPr>
            <a:spLocks noChangeArrowheads="1"/>
          </p:cNvSpPr>
          <p:nvPr/>
        </p:nvSpPr>
        <p:spPr bwMode="auto">
          <a:xfrm>
            <a:off x="50546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H</a:t>
            </a:r>
          </a:p>
        </p:txBody>
      </p:sp>
      <p:sp>
        <p:nvSpPr>
          <p:cNvPr id="682035" name="Rectangle 51"/>
          <p:cNvSpPr>
            <a:spLocks noChangeArrowheads="1"/>
          </p:cNvSpPr>
          <p:nvPr/>
        </p:nvSpPr>
        <p:spPr bwMode="auto">
          <a:xfrm>
            <a:off x="52324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682036" name="Oval 52"/>
          <p:cNvSpPr>
            <a:spLocks noChangeArrowheads="1"/>
          </p:cNvSpPr>
          <p:nvPr/>
        </p:nvSpPr>
        <p:spPr bwMode="auto">
          <a:xfrm>
            <a:off x="5867400" y="3733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37" name="Rectangle 53"/>
          <p:cNvSpPr>
            <a:spLocks noChangeArrowheads="1"/>
          </p:cNvSpPr>
          <p:nvPr/>
        </p:nvSpPr>
        <p:spPr bwMode="auto">
          <a:xfrm>
            <a:off x="61722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J</a:t>
            </a:r>
          </a:p>
        </p:txBody>
      </p:sp>
      <p:sp>
        <p:nvSpPr>
          <p:cNvPr id="682038" name="Rectangle 54"/>
          <p:cNvSpPr>
            <a:spLocks noChangeArrowheads="1"/>
          </p:cNvSpPr>
          <p:nvPr/>
        </p:nvSpPr>
        <p:spPr bwMode="auto">
          <a:xfrm>
            <a:off x="63500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K</a:t>
            </a:r>
          </a:p>
        </p:txBody>
      </p:sp>
      <p:sp>
        <p:nvSpPr>
          <p:cNvPr id="682039" name="Rectangle 55"/>
          <p:cNvSpPr>
            <a:spLocks noChangeArrowheads="1"/>
          </p:cNvSpPr>
          <p:nvPr/>
        </p:nvSpPr>
        <p:spPr bwMode="auto">
          <a:xfrm>
            <a:off x="65278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L</a:t>
            </a:r>
          </a:p>
        </p:txBody>
      </p:sp>
      <p:sp>
        <p:nvSpPr>
          <p:cNvPr id="682040" name="Oval 56"/>
          <p:cNvSpPr>
            <a:spLocks noChangeArrowheads="1"/>
          </p:cNvSpPr>
          <p:nvPr/>
        </p:nvSpPr>
        <p:spPr bwMode="auto">
          <a:xfrm>
            <a:off x="7162800" y="37338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41" name="Rectangle 57"/>
          <p:cNvSpPr>
            <a:spLocks noChangeArrowheads="1"/>
          </p:cNvSpPr>
          <p:nvPr/>
        </p:nvSpPr>
        <p:spPr bwMode="auto">
          <a:xfrm>
            <a:off x="74676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682042" name="Rectangle 58"/>
          <p:cNvSpPr>
            <a:spLocks noChangeArrowheads="1"/>
          </p:cNvSpPr>
          <p:nvPr/>
        </p:nvSpPr>
        <p:spPr bwMode="auto">
          <a:xfrm>
            <a:off x="76454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N</a:t>
            </a:r>
          </a:p>
        </p:txBody>
      </p:sp>
      <p:sp>
        <p:nvSpPr>
          <p:cNvPr id="682043" name="Rectangle 59"/>
          <p:cNvSpPr>
            <a:spLocks noChangeArrowheads="1"/>
          </p:cNvSpPr>
          <p:nvPr/>
        </p:nvSpPr>
        <p:spPr bwMode="auto">
          <a:xfrm>
            <a:off x="7823200" y="39624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1600">
                <a:solidFill>
                  <a:schemeClr val="tx1"/>
                </a:solidFill>
                <a:latin typeface="Arial" charset="0"/>
              </a:rPr>
              <a:t>O</a:t>
            </a:r>
          </a:p>
        </p:txBody>
      </p:sp>
      <p:grpSp>
        <p:nvGrpSpPr>
          <p:cNvPr id="682044" name="Group 60"/>
          <p:cNvGrpSpPr>
            <a:grpSpLocks/>
          </p:cNvGrpSpPr>
          <p:nvPr/>
        </p:nvGrpSpPr>
        <p:grpSpPr bwMode="auto">
          <a:xfrm>
            <a:off x="2374900" y="2819400"/>
            <a:ext cx="5181600" cy="274638"/>
            <a:chOff x="1640" y="1056"/>
            <a:chExt cx="3264" cy="173"/>
          </a:xfrm>
        </p:grpSpPr>
        <p:cxnSp>
          <p:nvCxnSpPr>
            <p:cNvPr id="682045" name="AutoShape 61"/>
            <p:cNvCxnSpPr>
              <a:cxnSpLocks noChangeShapeType="1"/>
              <a:stCxn id="681990" idx="2"/>
              <a:endCxn id="681997" idx="2"/>
            </p:cNvCxnSpPr>
            <p:nvPr/>
          </p:nvCxnSpPr>
          <p:spPr bwMode="auto">
            <a:xfrm rot="16200000" flipH="1">
              <a:off x="2047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2046" name="AutoShape 62"/>
            <p:cNvCxnSpPr>
              <a:cxnSpLocks noChangeShapeType="1"/>
              <a:stCxn id="681997" idx="2"/>
              <a:endCxn id="682004" idx="2"/>
            </p:cNvCxnSpPr>
            <p:nvPr/>
          </p:nvCxnSpPr>
          <p:spPr bwMode="auto">
            <a:xfrm rot="16200000" flipH="1">
              <a:off x="2863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2047" name="AutoShape 63"/>
            <p:cNvCxnSpPr>
              <a:cxnSpLocks noChangeShapeType="1"/>
              <a:stCxn id="682004" idx="2"/>
              <a:endCxn id="682011" idx="2"/>
            </p:cNvCxnSpPr>
            <p:nvPr/>
          </p:nvCxnSpPr>
          <p:spPr bwMode="auto">
            <a:xfrm rot="16200000" flipH="1">
              <a:off x="3679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2048" name="AutoShape 64"/>
            <p:cNvCxnSpPr>
              <a:cxnSpLocks noChangeShapeType="1"/>
              <a:stCxn id="682011" idx="2"/>
              <a:endCxn id="682018" idx="2"/>
            </p:cNvCxnSpPr>
            <p:nvPr/>
          </p:nvCxnSpPr>
          <p:spPr bwMode="auto">
            <a:xfrm rot="16200000" flipH="1">
              <a:off x="4495" y="745"/>
              <a:ext cx="1" cy="816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2049" name="Text Box 65"/>
            <p:cNvSpPr txBox="1">
              <a:spLocks noChangeArrowheads="1"/>
            </p:cNvSpPr>
            <p:nvPr/>
          </p:nvSpPr>
          <p:spPr bwMode="auto">
            <a:xfrm>
              <a:off x="2112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82050" name="Text Box 66"/>
            <p:cNvSpPr txBox="1">
              <a:spLocks noChangeArrowheads="1"/>
            </p:cNvSpPr>
            <p:nvPr/>
          </p:nvSpPr>
          <p:spPr bwMode="auto">
            <a:xfrm>
              <a:off x="2928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82051" name="Text Box 67"/>
            <p:cNvSpPr txBox="1">
              <a:spLocks noChangeArrowheads="1"/>
            </p:cNvSpPr>
            <p:nvPr/>
          </p:nvSpPr>
          <p:spPr bwMode="auto">
            <a:xfrm>
              <a:off x="3744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82052" name="Text Box 68"/>
            <p:cNvSpPr txBox="1">
              <a:spLocks noChangeArrowheads="1"/>
            </p:cNvSpPr>
            <p:nvPr/>
          </p:nvSpPr>
          <p:spPr bwMode="auto">
            <a:xfrm>
              <a:off x="4560" y="1056"/>
              <a:ext cx="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 sz="1800">
                <a:solidFill>
                  <a:srgbClr val="CC0000"/>
                </a:solidFill>
                <a:latin typeface="Arial" charset="0"/>
              </a:endParaRPr>
            </a:p>
          </p:txBody>
        </p:sp>
      </p:grpSp>
      <p:sp>
        <p:nvSpPr>
          <p:cNvPr id="682053" name="Line 69"/>
          <p:cNvSpPr>
            <a:spLocks noChangeShapeType="1"/>
          </p:cNvSpPr>
          <p:nvPr/>
        </p:nvSpPr>
        <p:spPr bwMode="auto">
          <a:xfrm>
            <a:off x="1828800" y="2819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2054" name="Line 70"/>
          <p:cNvSpPr>
            <a:spLocks noChangeShapeType="1"/>
          </p:cNvSpPr>
          <p:nvPr/>
        </p:nvSpPr>
        <p:spPr bwMode="auto">
          <a:xfrm>
            <a:off x="1828800" y="30480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2055" name="Text Box 71"/>
          <p:cNvSpPr txBox="1">
            <a:spLocks noChangeArrowheads="1"/>
          </p:cNvSpPr>
          <p:nvPr/>
        </p:nvSpPr>
        <p:spPr bwMode="auto">
          <a:xfrm>
            <a:off x="914400" y="38100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" charset="0"/>
              </a:rPr>
              <a:t>after</a:t>
            </a:r>
            <a:r>
              <a:rPr 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82056" name="Rectangle 72"/>
          <p:cNvSpPr>
            <a:spLocks noChangeArrowheads="1"/>
          </p:cNvSpPr>
          <p:nvPr/>
        </p:nvSpPr>
        <p:spPr bwMode="auto">
          <a:xfrm>
            <a:off x="22860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57" name="Rectangle 73"/>
          <p:cNvSpPr>
            <a:spLocks noChangeArrowheads="1"/>
          </p:cNvSpPr>
          <p:nvPr/>
        </p:nvSpPr>
        <p:spPr bwMode="auto">
          <a:xfrm>
            <a:off x="24638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58" name="Rectangle 74"/>
          <p:cNvSpPr>
            <a:spLocks noChangeArrowheads="1"/>
          </p:cNvSpPr>
          <p:nvPr/>
        </p:nvSpPr>
        <p:spPr bwMode="auto">
          <a:xfrm>
            <a:off x="26416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59" name="Rectangle 75"/>
          <p:cNvSpPr>
            <a:spLocks noChangeArrowheads="1"/>
          </p:cNvSpPr>
          <p:nvPr/>
        </p:nvSpPr>
        <p:spPr bwMode="auto">
          <a:xfrm>
            <a:off x="35814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0" name="Rectangle 76"/>
          <p:cNvSpPr>
            <a:spLocks noChangeArrowheads="1"/>
          </p:cNvSpPr>
          <p:nvPr/>
        </p:nvSpPr>
        <p:spPr bwMode="auto">
          <a:xfrm>
            <a:off x="37592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1" name="Rectangle 77"/>
          <p:cNvSpPr>
            <a:spLocks noChangeArrowheads="1"/>
          </p:cNvSpPr>
          <p:nvPr/>
        </p:nvSpPr>
        <p:spPr bwMode="auto">
          <a:xfrm>
            <a:off x="39370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2" name="Rectangle 78"/>
          <p:cNvSpPr>
            <a:spLocks noChangeArrowheads="1"/>
          </p:cNvSpPr>
          <p:nvPr/>
        </p:nvSpPr>
        <p:spPr bwMode="auto">
          <a:xfrm>
            <a:off x="48768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3" name="Rectangle 79"/>
          <p:cNvSpPr>
            <a:spLocks noChangeArrowheads="1"/>
          </p:cNvSpPr>
          <p:nvPr/>
        </p:nvSpPr>
        <p:spPr bwMode="auto">
          <a:xfrm>
            <a:off x="50546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4" name="Rectangle 80"/>
          <p:cNvSpPr>
            <a:spLocks noChangeArrowheads="1"/>
          </p:cNvSpPr>
          <p:nvPr/>
        </p:nvSpPr>
        <p:spPr bwMode="auto">
          <a:xfrm>
            <a:off x="52324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5" name="Rectangle 81"/>
          <p:cNvSpPr>
            <a:spLocks noChangeArrowheads="1"/>
          </p:cNvSpPr>
          <p:nvPr/>
        </p:nvSpPr>
        <p:spPr bwMode="auto">
          <a:xfrm>
            <a:off x="61722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6" name="Rectangle 82"/>
          <p:cNvSpPr>
            <a:spLocks noChangeArrowheads="1"/>
          </p:cNvSpPr>
          <p:nvPr/>
        </p:nvSpPr>
        <p:spPr bwMode="auto">
          <a:xfrm>
            <a:off x="63500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7" name="Rectangle 83"/>
          <p:cNvSpPr>
            <a:spLocks noChangeArrowheads="1"/>
          </p:cNvSpPr>
          <p:nvPr/>
        </p:nvSpPr>
        <p:spPr bwMode="auto">
          <a:xfrm>
            <a:off x="65278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8" name="Rectangle 84"/>
          <p:cNvSpPr>
            <a:spLocks noChangeArrowheads="1"/>
          </p:cNvSpPr>
          <p:nvPr/>
        </p:nvSpPr>
        <p:spPr bwMode="auto">
          <a:xfrm>
            <a:off x="74676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69" name="Rectangle 85"/>
          <p:cNvSpPr>
            <a:spLocks noChangeArrowheads="1"/>
          </p:cNvSpPr>
          <p:nvPr/>
        </p:nvSpPr>
        <p:spPr bwMode="auto">
          <a:xfrm>
            <a:off x="76454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2070" name="Rectangle 86"/>
          <p:cNvSpPr>
            <a:spLocks noChangeArrowheads="1"/>
          </p:cNvSpPr>
          <p:nvPr/>
        </p:nvSpPr>
        <p:spPr bwMode="auto">
          <a:xfrm>
            <a:off x="7823200" y="44196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82071" name="Group 87"/>
          <p:cNvGrpSpPr>
            <a:grpSpLocks/>
          </p:cNvGrpSpPr>
          <p:nvPr/>
        </p:nvGrpSpPr>
        <p:grpSpPr bwMode="auto">
          <a:xfrm>
            <a:off x="2209800" y="3048000"/>
            <a:ext cx="609600" cy="2576513"/>
            <a:chOff x="1536" y="1344"/>
            <a:chExt cx="384" cy="1623"/>
          </a:xfrm>
        </p:grpSpPr>
        <p:sp>
          <p:nvSpPr>
            <p:cNvPr id="682072" name="Text Box 88"/>
            <p:cNvSpPr txBox="1">
              <a:spLocks noChangeArrowheads="1"/>
            </p:cNvSpPr>
            <p:nvPr/>
          </p:nvSpPr>
          <p:spPr bwMode="auto">
            <a:xfrm>
              <a:off x="1536" y="2736"/>
              <a:ext cx="21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sz="1800" b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82073" name="Rectangle 89"/>
            <p:cNvSpPr>
              <a:spLocks noChangeArrowheads="1"/>
            </p:cNvSpPr>
            <p:nvPr/>
          </p:nvSpPr>
          <p:spPr bwMode="auto">
            <a:xfrm>
              <a:off x="1584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2074" name="Rectangle 90"/>
            <p:cNvSpPr>
              <a:spLocks noChangeArrowheads="1"/>
            </p:cNvSpPr>
            <p:nvPr/>
          </p:nvSpPr>
          <p:spPr bwMode="auto">
            <a:xfrm>
              <a:off x="1696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2075" name="Rectangle 91"/>
            <p:cNvSpPr>
              <a:spLocks noChangeArrowheads="1"/>
            </p:cNvSpPr>
            <p:nvPr/>
          </p:nvSpPr>
          <p:spPr bwMode="auto">
            <a:xfrm>
              <a:off x="1808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2076" name="Line 92"/>
            <p:cNvSpPr>
              <a:spLocks noChangeShapeType="1"/>
            </p:cNvSpPr>
            <p:nvPr/>
          </p:nvSpPr>
          <p:spPr bwMode="auto">
            <a:xfrm>
              <a:off x="1632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682077" name="Group 93"/>
            <p:cNvGrpSpPr>
              <a:grpSpLocks/>
            </p:cNvGrpSpPr>
            <p:nvPr/>
          </p:nvGrpSpPr>
          <p:grpSpPr bwMode="auto">
            <a:xfrm>
              <a:off x="1584" y="1344"/>
              <a:ext cx="96" cy="861"/>
              <a:chOff x="2544" y="2544"/>
              <a:chExt cx="96" cy="816"/>
            </a:xfrm>
          </p:grpSpPr>
          <p:sp>
            <p:nvSpPr>
              <p:cNvPr id="682078" name="Line 94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079" name="Line 95"/>
              <p:cNvSpPr>
                <a:spLocks noChangeShapeType="1"/>
              </p:cNvSpPr>
              <p:nvPr/>
            </p:nvSpPr>
            <p:spPr bwMode="auto">
              <a:xfrm flipH="1">
                <a:off x="2592" y="3216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080" name="Line 96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682081" name="Rectangle 97"/>
          <p:cNvSpPr>
            <a:spLocks noChangeArrowheads="1"/>
          </p:cNvSpPr>
          <p:nvPr/>
        </p:nvSpPr>
        <p:spPr bwMode="auto">
          <a:xfrm>
            <a:off x="8458200" y="60960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2082" name="Rectangle 98"/>
          <p:cNvSpPr>
            <a:spLocks noChangeArrowheads="1"/>
          </p:cNvSpPr>
          <p:nvPr/>
        </p:nvSpPr>
        <p:spPr bwMode="auto">
          <a:xfrm>
            <a:off x="8458200" y="60960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82083" name="Group 99"/>
          <p:cNvGrpSpPr>
            <a:grpSpLocks/>
          </p:cNvGrpSpPr>
          <p:nvPr/>
        </p:nvGrpSpPr>
        <p:grpSpPr bwMode="auto">
          <a:xfrm>
            <a:off x="6629400" y="3048000"/>
            <a:ext cx="1844675" cy="2576513"/>
            <a:chOff x="4320" y="1344"/>
            <a:chExt cx="1162" cy="1623"/>
          </a:xfrm>
        </p:grpSpPr>
        <p:grpSp>
          <p:nvGrpSpPr>
            <p:cNvPr id="682084" name="Group 100"/>
            <p:cNvGrpSpPr>
              <a:grpSpLocks/>
            </p:cNvGrpSpPr>
            <p:nvPr/>
          </p:nvGrpSpPr>
          <p:grpSpPr bwMode="auto">
            <a:xfrm>
              <a:off x="4320" y="1344"/>
              <a:ext cx="1162" cy="1623"/>
              <a:chOff x="4320" y="1344"/>
              <a:chExt cx="1162" cy="1623"/>
            </a:xfrm>
          </p:grpSpPr>
          <p:sp>
            <p:nvSpPr>
              <p:cNvPr id="682085" name="Text Box 101"/>
              <p:cNvSpPr txBox="1">
                <a:spLocks noChangeArrowheads="1"/>
              </p:cNvSpPr>
              <p:nvPr/>
            </p:nvSpPr>
            <p:spPr bwMode="auto">
              <a:xfrm>
                <a:off x="4512" y="2736"/>
                <a:ext cx="97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A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D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G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J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M</a:t>
                </a:r>
              </a:p>
            </p:txBody>
          </p:sp>
          <p:sp>
            <p:nvSpPr>
              <p:cNvPr id="682086" name="Rectangle 102"/>
              <p:cNvSpPr>
                <a:spLocks noChangeArrowheads="1"/>
              </p:cNvSpPr>
              <p:nvPr/>
            </p:nvSpPr>
            <p:spPr bwMode="auto">
              <a:xfrm>
                <a:off x="4848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087" name="Rectangle 103"/>
              <p:cNvSpPr>
                <a:spLocks noChangeArrowheads="1"/>
              </p:cNvSpPr>
              <p:nvPr/>
            </p:nvSpPr>
            <p:spPr bwMode="auto">
              <a:xfrm>
                <a:off x="496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088" name="Rectangle 104"/>
              <p:cNvSpPr>
                <a:spLocks noChangeArrowheads="1"/>
              </p:cNvSpPr>
              <p:nvPr/>
            </p:nvSpPr>
            <p:spPr bwMode="auto">
              <a:xfrm>
                <a:off x="507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089" name="Line 105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82090" name="Group 106"/>
              <p:cNvGrpSpPr>
                <a:grpSpLocks/>
              </p:cNvGrpSpPr>
              <p:nvPr/>
            </p:nvGrpSpPr>
            <p:grpSpPr bwMode="auto">
              <a:xfrm>
                <a:off x="4320" y="1344"/>
                <a:ext cx="624" cy="864"/>
                <a:chOff x="1920" y="2448"/>
                <a:chExt cx="624" cy="819"/>
              </a:xfrm>
            </p:grpSpPr>
            <p:sp>
              <p:nvSpPr>
                <p:cNvPr id="682091" name="Arc 107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092" name="Line 108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093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094" name="Line 110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2095" name="Group 111"/>
            <p:cNvGrpSpPr>
              <a:grpSpLocks/>
            </p:cNvGrpSpPr>
            <p:nvPr/>
          </p:nvGrpSpPr>
          <p:grpSpPr bwMode="auto">
            <a:xfrm>
              <a:off x="4608" y="1584"/>
              <a:ext cx="288" cy="627"/>
              <a:chOff x="3168" y="3168"/>
              <a:chExt cx="336" cy="627"/>
            </a:xfrm>
          </p:grpSpPr>
          <p:sp>
            <p:nvSpPr>
              <p:cNvPr id="682096" name="Arc 112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097" name="Arc 113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098" name="Arc 114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099" name="Arc 115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82100" name="Group 116"/>
          <p:cNvGrpSpPr>
            <a:grpSpLocks/>
          </p:cNvGrpSpPr>
          <p:nvPr/>
        </p:nvGrpSpPr>
        <p:grpSpPr bwMode="auto">
          <a:xfrm>
            <a:off x="5334000" y="3048000"/>
            <a:ext cx="1514475" cy="2576513"/>
            <a:chOff x="3504" y="1344"/>
            <a:chExt cx="954" cy="1623"/>
          </a:xfrm>
        </p:grpSpPr>
        <p:grpSp>
          <p:nvGrpSpPr>
            <p:cNvPr id="682101" name="Group 117"/>
            <p:cNvGrpSpPr>
              <a:grpSpLocks/>
            </p:cNvGrpSpPr>
            <p:nvPr/>
          </p:nvGrpSpPr>
          <p:grpSpPr bwMode="auto">
            <a:xfrm>
              <a:off x="3504" y="1344"/>
              <a:ext cx="954" cy="1623"/>
              <a:chOff x="3504" y="1344"/>
              <a:chExt cx="954" cy="1623"/>
            </a:xfrm>
          </p:grpSpPr>
          <p:sp>
            <p:nvSpPr>
              <p:cNvPr id="682102" name="Text Box 118"/>
              <p:cNvSpPr txBox="1">
                <a:spLocks noChangeArrowheads="1"/>
              </p:cNvSpPr>
              <p:nvPr/>
            </p:nvSpPr>
            <p:spPr bwMode="auto">
              <a:xfrm>
                <a:off x="3696" y="2736"/>
                <a:ext cx="76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A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D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G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J</a:t>
                </a:r>
              </a:p>
            </p:txBody>
          </p:sp>
          <p:sp>
            <p:nvSpPr>
              <p:cNvPr id="682103" name="Rectangle 119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04" name="Rectangle 120"/>
              <p:cNvSpPr>
                <a:spLocks noChangeArrowheads="1"/>
              </p:cNvSpPr>
              <p:nvPr/>
            </p:nvSpPr>
            <p:spPr bwMode="auto">
              <a:xfrm>
                <a:off x="4144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05" name="Rectangle 121"/>
              <p:cNvSpPr>
                <a:spLocks noChangeArrowheads="1"/>
              </p:cNvSpPr>
              <p:nvPr/>
            </p:nvSpPr>
            <p:spPr bwMode="auto">
              <a:xfrm>
                <a:off x="4256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06" name="Line 122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82107" name="Group 123"/>
              <p:cNvGrpSpPr>
                <a:grpSpLocks/>
              </p:cNvGrpSpPr>
              <p:nvPr/>
            </p:nvGrpSpPr>
            <p:grpSpPr bwMode="auto">
              <a:xfrm>
                <a:off x="3504" y="1344"/>
                <a:ext cx="624" cy="864"/>
                <a:chOff x="1920" y="2448"/>
                <a:chExt cx="624" cy="819"/>
              </a:xfrm>
            </p:grpSpPr>
            <p:sp>
              <p:nvSpPr>
                <p:cNvPr id="682108" name="Arc 124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09" name="Line 125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10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11" name="Line 127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2112" name="Group 128"/>
            <p:cNvGrpSpPr>
              <a:grpSpLocks/>
            </p:cNvGrpSpPr>
            <p:nvPr/>
          </p:nvGrpSpPr>
          <p:grpSpPr bwMode="auto">
            <a:xfrm>
              <a:off x="3792" y="1584"/>
              <a:ext cx="288" cy="627"/>
              <a:chOff x="3168" y="3168"/>
              <a:chExt cx="336" cy="627"/>
            </a:xfrm>
          </p:grpSpPr>
          <p:sp>
            <p:nvSpPr>
              <p:cNvPr id="682113" name="Arc 129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14" name="Arc 130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15" name="Arc 131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16" name="Arc 132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82117" name="Group 133"/>
          <p:cNvGrpSpPr>
            <a:grpSpLocks/>
          </p:cNvGrpSpPr>
          <p:nvPr/>
        </p:nvGrpSpPr>
        <p:grpSpPr bwMode="auto">
          <a:xfrm>
            <a:off x="4038600" y="3048000"/>
            <a:ext cx="1412875" cy="2576513"/>
            <a:chOff x="2688" y="1344"/>
            <a:chExt cx="890" cy="1623"/>
          </a:xfrm>
        </p:grpSpPr>
        <p:grpSp>
          <p:nvGrpSpPr>
            <p:cNvPr id="682118" name="Group 134"/>
            <p:cNvGrpSpPr>
              <a:grpSpLocks/>
            </p:cNvGrpSpPr>
            <p:nvPr/>
          </p:nvGrpSpPr>
          <p:grpSpPr bwMode="auto">
            <a:xfrm>
              <a:off x="2688" y="1344"/>
              <a:ext cx="890" cy="1623"/>
              <a:chOff x="2688" y="1344"/>
              <a:chExt cx="890" cy="1623"/>
            </a:xfrm>
          </p:grpSpPr>
          <p:sp>
            <p:nvSpPr>
              <p:cNvPr id="682119" name="Text Box 135"/>
              <p:cNvSpPr txBox="1">
                <a:spLocks noChangeArrowheads="1"/>
              </p:cNvSpPr>
              <p:nvPr/>
            </p:nvSpPr>
            <p:spPr bwMode="auto">
              <a:xfrm>
                <a:off x="2976" y="2736"/>
                <a:ext cx="60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A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D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682120" name="Rectangle 136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21" name="Rectangle 137"/>
              <p:cNvSpPr>
                <a:spLocks noChangeArrowheads="1"/>
              </p:cNvSpPr>
              <p:nvPr/>
            </p:nvSpPr>
            <p:spPr bwMode="auto">
              <a:xfrm>
                <a:off x="3328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22" name="Rectangle 138"/>
              <p:cNvSpPr>
                <a:spLocks noChangeArrowheads="1"/>
              </p:cNvSpPr>
              <p:nvPr/>
            </p:nvSpPr>
            <p:spPr bwMode="auto">
              <a:xfrm>
                <a:off x="344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23" name="Line 139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82124" name="Group 140"/>
              <p:cNvGrpSpPr>
                <a:grpSpLocks/>
              </p:cNvGrpSpPr>
              <p:nvPr/>
            </p:nvGrpSpPr>
            <p:grpSpPr bwMode="auto">
              <a:xfrm>
                <a:off x="2688" y="1344"/>
                <a:ext cx="624" cy="864"/>
                <a:chOff x="1920" y="2448"/>
                <a:chExt cx="624" cy="819"/>
              </a:xfrm>
            </p:grpSpPr>
            <p:sp>
              <p:nvSpPr>
                <p:cNvPr id="682125" name="Arc 141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26" name="Line 142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27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28" name="Line 144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2129" name="Group 145"/>
            <p:cNvGrpSpPr>
              <a:grpSpLocks/>
            </p:cNvGrpSpPr>
            <p:nvPr/>
          </p:nvGrpSpPr>
          <p:grpSpPr bwMode="auto">
            <a:xfrm>
              <a:off x="2976" y="1584"/>
              <a:ext cx="288" cy="627"/>
              <a:chOff x="3168" y="3168"/>
              <a:chExt cx="336" cy="627"/>
            </a:xfrm>
          </p:grpSpPr>
          <p:sp>
            <p:nvSpPr>
              <p:cNvPr id="682130" name="Arc 146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31" name="Arc 147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32" name="Arc 148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33" name="Arc 149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82134" name="Group 150"/>
          <p:cNvGrpSpPr>
            <a:grpSpLocks/>
          </p:cNvGrpSpPr>
          <p:nvPr/>
        </p:nvGrpSpPr>
        <p:grpSpPr bwMode="auto">
          <a:xfrm>
            <a:off x="2743200" y="3048000"/>
            <a:ext cx="1371600" cy="2576513"/>
            <a:chOff x="1872" y="1344"/>
            <a:chExt cx="864" cy="1623"/>
          </a:xfrm>
        </p:grpSpPr>
        <p:grpSp>
          <p:nvGrpSpPr>
            <p:cNvPr id="682135" name="Group 151"/>
            <p:cNvGrpSpPr>
              <a:grpSpLocks/>
            </p:cNvGrpSpPr>
            <p:nvPr/>
          </p:nvGrpSpPr>
          <p:grpSpPr bwMode="auto">
            <a:xfrm>
              <a:off x="1872" y="1344"/>
              <a:ext cx="864" cy="1623"/>
              <a:chOff x="1872" y="1344"/>
              <a:chExt cx="864" cy="1623"/>
            </a:xfrm>
          </p:grpSpPr>
          <p:sp>
            <p:nvSpPr>
              <p:cNvPr id="682136" name="Text Box 152"/>
              <p:cNvSpPr txBox="1">
                <a:spLocks noChangeArrowheads="1"/>
              </p:cNvSpPr>
              <p:nvPr/>
            </p:nvSpPr>
            <p:spPr bwMode="auto">
              <a:xfrm>
                <a:off x="2256" y="2736"/>
                <a:ext cx="40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A</a:t>
                </a:r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 sz="1800" b="0">
                    <a:solidFill>
                      <a:schemeClr val="tx1"/>
                    </a:solidFill>
                    <a:latin typeface="Arial" charset="0"/>
                  </a:rPr>
                  <a:t>D</a:t>
                </a:r>
              </a:p>
            </p:txBody>
          </p:sp>
          <p:sp>
            <p:nvSpPr>
              <p:cNvPr id="682137" name="Rectangle 153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38" name="Rectangle 154"/>
              <p:cNvSpPr>
                <a:spLocks noChangeArrowheads="1"/>
              </p:cNvSpPr>
              <p:nvPr/>
            </p:nvSpPr>
            <p:spPr bwMode="auto">
              <a:xfrm>
                <a:off x="2624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39" name="Rectangle 155"/>
              <p:cNvSpPr>
                <a:spLocks noChangeArrowheads="1"/>
              </p:cNvSpPr>
              <p:nvPr/>
            </p:nvSpPr>
            <p:spPr bwMode="auto">
              <a:xfrm>
                <a:off x="251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2140" name="Line 156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82141" name="Group 157"/>
              <p:cNvGrpSpPr>
                <a:grpSpLocks/>
              </p:cNvGrpSpPr>
              <p:nvPr/>
            </p:nvGrpSpPr>
            <p:grpSpPr bwMode="auto">
              <a:xfrm>
                <a:off x="1872" y="1344"/>
                <a:ext cx="624" cy="864"/>
                <a:chOff x="1920" y="2448"/>
                <a:chExt cx="624" cy="819"/>
              </a:xfrm>
            </p:grpSpPr>
            <p:sp>
              <p:nvSpPr>
                <p:cNvPr id="682142" name="Arc 158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G0" fmla="+- 0 0 0"/>
                    <a:gd name="G1" fmla="+- 21285 0 0"/>
                    <a:gd name="G2" fmla="+- 21600 0 0"/>
                    <a:gd name="T0" fmla="*/ 3676 w 21600"/>
                    <a:gd name="T1" fmla="*/ 0 h 21285"/>
                    <a:gd name="T2" fmla="*/ 21600 w 21600"/>
                    <a:gd name="T3" fmla="*/ 21285 h 21285"/>
                    <a:gd name="T4" fmla="*/ 0 w 21600"/>
                    <a:gd name="T5" fmla="*/ 21285 h 2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43" name="Line 159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44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82145" name="Line 161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2146" name="Group 162"/>
            <p:cNvGrpSpPr>
              <a:grpSpLocks/>
            </p:cNvGrpSpPr>
            <p:nvPr/>
          </p:nvGrpSpPr>
          <p:grpSpPr bwMode="auto">
            <a:xfrm>
              <a:off x="2160" y="1584"/>
              <a:ext cx="288" cy="627"/>
              <a:chOff x="3168" y="3168"/>
              <a:chExt cx="336" cy="627"/>
            </a:xfrm>
          </p:grpSpPr>
          <p:sp>
            <p:nvSpPr>
              <p:cNvPr id="682147" name="Arc 163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48" name="Arc 164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49" name="Arc 165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82150" name="Arc 166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G0" fmla="+- 0 0 0"/>
                  <a:gd name="G1" fmla="+- 21285 0 0"/>
                  <a:gd name="G2" fmla="+- 21600 0 0"/>
                  <a:gd name="T0" fmla="*/ 3676 w 21600"/>
                  <a:gd name="T1" fmla="*/ 0 h 21285"/>
                  <a:gd name="T2" fmla="*/ 21600 w 21600"/>
                  <a:gd name="T3" fmla="*/ 21285 h 21285"/>
                  <a:gd name="T4" fmla="*/ 0 w 21600"/>
                  <a:gd name="T5" fmla="*/ 21285 h 2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82151" name="Group 167"/>
          <p:cNvGrpSpPr>
            <a:grpSpLocks/>
          </p:cNvGrpSpPr>
          <p:nvPr/>
        </p:nvGrpSpPr>
        <p:grpSpPr bwMode="auto">
          <a:xfrm>
            <a:off x="2209800" y="5715000"/>
            <a:ext cx="6172200" cy="595313"/>
            <a:chOff x="1536" y="3024"/>
            <a:chExt cx="3888" cy="375"/>
          </a:xfrm>
        </p:grpSpPr>
        <p:sp>
          <p:nvSpPr>
            <p:cNvPr id="682152" name="AutoShape 168"/>
            <p:cNvSpPr>
              <a:spLocks/>
            </p:cNvSpPr>
            <p:nvPr/>
          </p:nvSpPr>
          <p:spPr bwMode="auto">
            <a:xfrm rot="-5400000">
              <a:off x="3408" y="1152"/>
              <a:ext cx="144" cy="3888"/>
            </a:xfrm>
            <a:prstGeom prst="leftBrace">
              <a:avLst>
                <a:gd name="adj1" fmla="val 57625"/>
                <a:gd name="adj2" fmla="val 50176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82153" name="Text Box 169"/>
            <p:cNvSpPr txBox="1">
              <a:spLocks noChangeArrowheads="1"/>
            </p:cNvSpPr>
            <p:nvPr/>
          </p:nvSpPr>
          <p:spPr bwMode="auto">
            <a:xfrm>
              <a:off x="2928" y="3168"/>
              <a:ext cx="109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  <a:latin typeface="Arial" charset="0"/>
                </a:rPr>
                <a:t>done in parallel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8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22D1-BE16-415E-9238-34C164F511B1}" type="slidenum">
              <a:rPr lang="en-US"/>
              <a:pPr/>
              <a:t>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533400"/>
          </a:xfrm>
        </p:spPr>
        <p:txBody>
          <a:bodyPr/>
          <a:lstStyle/>
          <a:p>
            <a:r>
              <a:rPr lang="en-US" sz="2800"/>
              <a:t>The Message-Passing Programming Paradigm</a:t>
            </a:r>
            <a:r>
              <a:rPr lang="en-US" sz="4000"/>
              <a:t>  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402513" cy="457200"/>
          </a:xfrm>
        </p:spPr>
        <p:txBody>
          <a:bodyPr/>
          <a:lstStyle/>
          <a:p>
            <a:r>
              <a:rPr lang="en-US" sz="2000" b="1"/>
              <a:t>Sequential Programming Paradigm</a:t>
            </a:r>
          </a:p>
        </p:txBody>
      </p:sp>
      <p:sp>
        <p:nvSpPr>
          <p:cNvPr id="436229" name="Oval 5"/>
          <p:cNvSpPr>
            <a:spLocks noChangeArrowheads="1"/>
          </p:cNvSpPr>
          <p:nvPr/>
        </p:nvSpPr>
        <p:spPr bwMode="auto">
          <a:xfrm>
            <a:off x="3290888" y="2630488"/>
            <a:ext cx="609600" cy="6096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data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14688" y="3316288"/>
            <a:ext cx="762000" cy="609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pro-</a:t>
            </a:r>
          </a:p>
          <a:p>
            <a:r>
              <a:rPr lang="en-US" sz="1800" b="0">
                <a:solidFill>
                  <a:schemeClr val="tx1"/>
                </a:solidFill>
                <a:latin typeface="Arial" charset="0"/>
              </a:rPr>
              <a:t>gram</a:t>
            </a:r>
          </a:p>
        </p:txBody>
      </p:sp>
      <p:cxnSp>
        <p:nvCxnSpPr>
          <p:cNvPr id="436231" name="AutoShape 7"/>
          <p:cNvCxnSpPr>
            <a:cxnSpLocks noChangeShapeType="1"/>
            <a:stCxn id="436229" idx="4"/>
            <a:endCxn id="436230" idx="0"/>
          </p:cNvCxnSpPr>
          <p:nvPr/>
        </p:nvCxnSpPr>
        <p:spPr bwMode="auto">
          <a:xfrm>
            <a:off x="3595688" y="3240088"/>
            <a:ext cx="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6232" name="Line 8"/>
          <p:cNvSpPr>
            <a:spLocks noChangeShapeType="1"/>
          </p:cNvSpPr>
          <p:nvPr/>
        </p:nvSpPr>
        <p:spPr bwMode="auto">
          <a:xfrm>
            <a:off x="4052888" y="29352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>
            <a:off x="4052888" y="3621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36234" name="Text Box 10"/>
          <p:cNvSpPr txBox="1">
            <a:spLocks noChangeArrowheads="1"/>
          </p:cNvSpPr>
          <p:nvPr/>
        </p:nvSpPr>
        <p:spPr bwMode="auto">
          <a:xfrm>
            <a:off x="4419600" y="2743200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memory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4433888" y="3417888"/>
            <a:ext cx="20986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Arial" charset="0"/>
              </a:rPr>
              <a:t>Processor/Process</a:t>
            </a:r>
          </a:p>
        </p:txBody>
      </p:sp>
      <p:grpSp>
        <p:nvGrpSpPr>
          <p:cNvPr id="436294" name="Group 70"/>
          <p:cNvGrpSpPr>
            <a:grpSpLocks/>
          </p:cNvGrpSpPr>
          <p:nvPr/>
        </p:nvGrpSpPr>
        <p:grpSpPr bwMode="auto">
          <a:xfrm>
            <a:off x="762000" y="4038600"/>
            <a:ext cx="7780338" cy="2197100"/>
            <a:chOff x="665" y="1920"/>
            <a:chExt cx="4901" cy="1672"/>
          </a:xfrm>
        </p:grpSpPr>
        <p:sp>
          <p:nvSpPr>
            <p:cNvPr id="436228" name="Rectangle 4"/>
            <p:cNvSpPr>
              <a:spLocks noChangeArrowheads="1"/>
            </p:cNvSpPr>
            <p:nvPr/>
          </p:nvSpPr>
          <p:spPr bwMode="auto">
            <a:xfrm>
              <a:off x="665" y="1920"/>
              <a:ext cx="466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Message-Passing Programming Paradigm</a:t>
              </a:r>
            </a:p>
          </p:txBody>
        </p:sp>
        <p:grpSp>
          <p:nvGrpSpPr>
            <p:cNvPr id="436264" name="Group 40"/>
            <p:cNvGrpSpPr>
              <a:grpSpLocks/>
            </p:cNvGrpSpPr>
            <p:nvPr/>
          </p:nvGrpSpPr>
          <p:grpSpPr bwMode="auto">
            <a:xfrm>
              <a:off x="1200" y="2280"/>
              <a:ext cx="4366" cy="1312"/>
              <a:chOff x="960" y="2208"/>
              <a:chExt cx="4607" cy="1384"/>
            </a:xfrm>
          </p:grpSpPr>
          <p:sp>
            <p:nvSpPr>
              <p:cNvPr id="436265" name="Oval 41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384" cy="384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data</a:t>
                </a:r>
              </a:p>
            </p:txBody>
          </p:sp>
          <p:sp>
            <p:nvSpPr>
              <p:cNvPr id="436266" name="Rectangle 42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program</a:t>
                </a:r>
              </a:p>
            </p:txBody>
          </p:sp>
          <p:cxnSp>
            <p:nvCxnSpPr>
              <p:cNvPr id="436267" name="AutoShape 43"/>
              <p:cNvCxnSpPr>
                <a:cxnSpLocks noChangeShapeType="1"/>
                <a:stCxn id="436265" idx="4"/>
                <a:endCxn id="436266" idx="0"/>
              </p:cNvCxnSpPr>
              <p:nvPr/>
            </p:nvCxnSpPr>
            <p:spPr bwMode="auto">
              <a:xfrm>
                <a:off x="1248" y="2592"/>
                <a:ext cx="0" cy="4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36268" name="Oval 44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384" cy="384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data</a:t>
                </a:r>
              </a:p>
            </p:txBody>
          </p:sp>
          <p:sp>
            <p:nvSpPr>
              <p:cNvPr id="436269" name="Rectangle 45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program</a:t>
                </a:r>
              </a:p>
            </p:txBody>
          </p:sp>
          <p:cxnSp>
            <p:nvCxnSpPr>
              <p:cNvPr id="436270" name="AutoShape 46"/>
              <p:cNvCxnSpPr>
                <a:cxnSpLocks noChangeShapeType="1"/>
                <a:stCxn id="436268" idx="4"/>
                <a:endCxn id="436269" idx="0"/>
              </p:cNvCxnSpPr>
              <p:nvPr/>
            </p:nvCxnSpPr>
            <p:spPr bwMode="auto">
              <a:xfrm>
                <a:off x="2064" y="2592"/>
                <a:ext cx="0" cy="4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36271" name="Oval 47"/>
              <p:cNvSpPr>
                <a:spLocks noChangeArrowheads="1"/>
              </p:cNvSpPr>
              <p:nvPr/>
            </p:nvSpPr>
            <p:spPr bwMode="auto">
              <a:xfrm>
                <a:off x="2688" y="2208"/>
                <a:ext cx="384" cy="384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data</a:t>
                </a:r>
              </a:p>
            </p:txBody>
          </p:sp>
          <p:sp>
            <p:nvSpPr>
              <p:cNvPr id="436272" name="Rectangle 48"/>
              <p:cNvSpPr>
                <a:spLocks noChangeArrowheads="1"/>
              </p:cNvSpPr>
              <p:nvPr/>
            </p:nvSpPr>
            <p:spPr bwMode="auto">
              <a:xfrm>
                <a:off x="2592" y="2640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program</a:t>
                </a:r>
              </a:p>
            </p:txBody>
          </p:sp>
          <p:cxnSp>
            <p:nvCxnSpPr>
              <p:cNvPr id="436273" name="AutoShape 49"/>
              <p:cNvCxnSpPr>
                <a:cxnSpLocks noChangeShapeType="1"/>
                <a:stCxn id="436271" idx="4"/>
                <a:endCxn id="436272" idx="0"/>
              </p:cNvCxnSpPr>
              <p:nvPr/>
            </p:nvCxnSpPr>
            <p:spPr bwMode="auto">
              <a:xfrm>
                <a:off x="2880" y="2592"/>
                <a:ext cx="0" cy="4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36274" name="Oval 50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384" cy="384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data</a:t>
                </a:r>
              </a:p>
            </p:txBody>
          </p:sp>
          <p:sp>
            <p:nvSpPr>
              <p:cNvPr id="436275" name="Rectangle 51"/>
              <p:cNvSpPr>
                <a:spLocks noChangeArrowheads="1"/>
              </p:cNvSpPr>
              <p:nvPr/>
            </p:nvSpPr>
            <p:spPr bwMode="auto">
              <a:xfrm>
                <a:off x="3888" y="2640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program</a:t>
                </a:r>
              </a:p>
            </p:txBody>
          </p:sp>
          <p:cxnSp>
            <p:nvCxnSpPr>
              <p:cNvPr id="436276" name="AutoShape 52"/>
              <p:cNvCxnSpPr>
                <a:cxnSpLocks noChangeShapeType="1"/>
                <a:stCxn id="436274" idx="4"/>
                <a:endCxn id="436275" idx="0"/>
              </p:cNvCxnSpPr>
              <p:nvPr/>
            </p:nvCxnSpPr>
            <p:spPr bwMode="auto">
              <a:xfrm>
                <a:off x="4176" y="2592"/>
                <a:ext cx="0" cy="4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36277" name="Oval 53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78" name="Oval 54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79" name="Oval 55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80" name="Oval 56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81" name="Oval 57"/>
              <p:cNvSpPr>
                <a:spLocks noChangeArrowheads="1"/>
              </p:cNvSpPr>
              <p:nvPr/>
            </p:nvSpPr>
            <p:spPr bwMode="auto">
              <a:xfrm>
                <a:off x="3696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82" name="Freeform 58"/>
              <p:cNvSpPr>
                <a:spLocks/>
              </p:cNvSpPr>
              <p:nvPr/>
            </p:nvSpPr>
            <p:spPr bwMode="auto">
              <a:xfrm>
                <a:off x="1184" y="3148"/>
                <a:ext cx="2896" cy="444"/>
              </a:xfrm>
              <a:custGeom>
                <a:avLst/>
                <a:gdLst/>
                <a:ahLst/>
                <a:cxnLst>
                  <a:cxn ang="0">
                    <a:pos x="160" y="68"/>
                  </a:cxn>
                  <a:cxn ang="0">
                    <a:pos x="448" y="116"/>
                  </a:cxn>
                  <a:cxn ang="0">
                    <a:pos x="816" y="28"/>
                  </a:cxn>
                  <a:cxn ang="0">
                    <a:pos x="912" y="28"/>
                  </a:cxn>
                  <a:cxn ang="0">
                    <a:pos x="1336" y="148"/>
                  </a:cxn>
                  <a:cxn ang="0">
                    <a:pos x="1232" y="12"/>
                  </a:cxn>
                  <a:cxn ang="0">
                    <a:pos x="1648" y="76"/>
                  </a:cxn>
                  <a:cxn ang="0">
                    <a:pos x="1792" y="20"/>
                  </a:cxn>
                  <a:cxn ang="0">
                    <a:pos x="2176" y="116"/>
                  </a:cxn>
                  <a:cxn ang="0">
                    <a:pos x="2416" y="20"/>
                  </a:cxn>
                  <a:cxn ang="0">
                    <a:pos x="2848" y="116"/>
                  </a:cxn>
                  <a:cxn ang="0">
                    <a:pos x="2704" y="308"/>
                  </a:cxn>
                  <a:cxn ang="0">
                    <a:pos x="2240" y="340"/>
                  </a:cxn>
                  <a:cxn ang="0">
                    <a:pos x="2288" y="412"/>
                  </a:cxn>
                  <a:cxn ang="0">
                    <a:pos x="1608" y="396"/>
                  </a:cxn>
                  <a:cxn ang="0">
                    <a:pos x="1224" y="356"/>
                  </a:cxn>
                  <a:cxn ang="0">
                    <a:pos x="1224" y="444"/>
                  </a:cxn>
                  <a:cxn ang="0">
                    <a:pos x="360" y="356"/>
                  </a:cxn>
                  <a:cxn ang="0">
                    <a:pos x="368" y="436"/>
                  </a:cxn>
                  <a:cxn ang="0">
                    <a:pos x="64" y="308"/>
                  </a:cxn>
                  <a:cxn ang="0">
                    <a:pos x="16" y="164"/>
                  </a:cxn>
                  <a:cxn ang="0">
                    <a:pos x="160" y="68"/>
                  </a:cxn>
                </a:cxnLst>
                <a:rect l="0" t="0" r="r" b="b"/>
                <a:pathLst>
                  <a:path w="2896" h="444">
                    <a:moveTo>
                      <a:pt x="160" y="68"/>
                    </a:moveTo>
                    <a:cubicBezTo>
                      <a:pt x="232" y="60"/>
                      <a:pt x="339" y="123"/>
                      <a:pt x="448" y="116"/>
                    </a:cubicBezTo>
                    <a:cubicBezTo>
                      <a:pt x="557" y="109"/>
                      <a:pt x="739" y="43"/>
                      <a:pt x="816" y="28"/>
                    </a:cubicBezTo>
                    <a:cubicBezTo>
                      <a:pt x="893" y="13"/>
                      <a:pt x="825" y="8"/>
                      <a:pt x="912" y="28"/>
                    </a:cubicBezTo>
                    <a:cubicBezTo>
                      <a:pt x="999" y="48"/>
                      <a:pt x="1283" y="151"/>
                      <a:pt x="1336" y="148"/>
                    </a:cubicBezTo>
                    <a:cubicBezTo>
                      <a:pt x="1389" y="145"/>
                      <a:pt x="1180" y="24"/>
                      <a:pt x="1232" y="12"/>
                    </a:cubicBezTo>
                    <a:cubicBezTo>
                      <a:pt x="1284" y="0"/>
                      <a:pt x="1555" y="75"/>
                      <a:pt x="1648" y="76"/>
                    </a:cubicBezTo>
                    <a:cubicBezTo>
                      <a:pt x="1741" y="77"/>
                      <a:pt x="1704" y="13"/>
                      <a:pt x="1792" y="20"/>
                    </a:cubicBezTo>
                    <a:cubicBezTo>
                      <a:pt x="1880" y="27"/>
                      <a:pt x="2072" y="116"/>
                      <a:pt x="2176" y="116"/>
                    </a:cubicBezTo>
                    <a:cubicBezTo>
                      <a:pt x="2280" y="116"/>
                      <a:pt x="2304" y="20"/>
                      <a:pt x="2416" y="20"/>
                    </a:cubicBezTo>
                    <a:cubicBezTo>
                      <a:pt x="2528" y="20"/>
                      <a:pt x="2800" y="68"/>
                      <a:pt x="2848" y="116"/>
                    </a:cubicBezTo>
                    <a:cubicBezTo>
                      <a:pt x="2896" y="164"/>
                      <a:pt x="2805" y="271"/>
                      <a:pt x="2704" y="308"/>
                    </a:cubicBezTo>
                    <a:cubicBezTo>
                      <a:pt x="2603" y="345"/>
                      <a:pt x="2309" y="323"/>
                      <a:pt x="2240" y="340"/>
                    </a:cubicBezTo>
                    <a:cubicBezTo>
                      <a:pt x="2171" y="357"/>
                      <a:pt x="2393" y="403"/>
                      <a:pt x="2288" y="412"/>
                    </a:cubicBezTo>
                    <a:cubicBezTo>
                      <a:pt x="2183" y="421"/>
                      <a:pt x="1785" y="405"/>
                      <a:pt x="1608" y="396"/>
                    </a:cubicBezTo>
                    <a:cubicBezTo>
                      <a:pt x="1431" y="387"/>
                      <a:pt x="1288" y="348"/>
                      <a:pt x="1224" y="356"/>
                    </a:cubicBezTo>
                    <a:cubicBezTo>
                      <a:pt x="1160" y="364"/>
                      <a:pt x="1368" y="444"/>
                      <a:pt x="1224" y="444"/>
                    </a:cubicBezTo>
                    <a:cubicBezTo>
                      <a:pt x="1080" y="444"/>
                      <a:pt x="503" y="357"/>
                      <a:pt x="360" y="356"/>
                    </a:cubicBezTo>
                    <a:cubicBezTo>
                      <a:pt x="217" y="355"/>
                      <a:pt x="417" y="444"/>
                      <a:pt x="368" y="436"/>
                    </a:cubicBezTo>
                    <a:cubicBezTo>
                      <a:pt x="319" y="428"/>
                      <a:pt x="123" y="353"/>
                      <a:pt x="64" y="308"/>
                    </a:cubicBezTo>
                    <a:cubicBezTo>
                      <a:pt x="5" y="263"/>
                      <a:pt x="0" y="204"/>
                      <a:pt x="16" y="164"/>
                    </a:cubicBezTo>
                    <a:cubicBezTo>
                      <a:pt x="32" y="124"/>
                      <a:pt x="88" y="76"/>
                      <a:pt x="160" y="68"/>
                    </a:cubicBezTo>
                    <a:close/>
                  </a:path>
                </a:pathLst>
              </a:custGeom>
              <a:solidFill>
                <a:srgbClr val="FF99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83" name="Text Box 59"/>
              <p:cNvSpPr txBox="1">
                <a:spLocks noChangeArrowheads="1"/>
              </p:cNvSpPr>
              <p:nvPr/>
            </p:nvSpPr>
            <p:spPr bwMode="auto">
              <a:xfrm>
                <a:off x="1680" y="3280"/>
                <a:ext cx="1715" cy="29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communication network</a:t>
                </a:r>
              </a:p>
            </p:txBody>
          </p:sp>
          <p:cxnSp>
            <p:nvCxnSpPr>
              <p:cNvPr id="436284" name="AutoShape 60"/>
              <p:cNvCxnSpPr>
                <a:cxnSpLocks noChangeShapeType="1"/>
                <a:stCxn id="436266" idx="2"/>
                <a:endCxn id="436282" idx="0"/>
              </p:cNvCxnSpPr>
              <p:nvPr/>
            </p:nvCxnSpPr>
            <p:spPr bwMode="auto">
              <a:xfrm>
                <a:off x="1248" y="3024"/>
                <a:ext cx="87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6285" name="AutoShape 61"/>
              <p:cNvCxnSpPr>
                <a:cxnSpLocks noChangeShapeType="1"/>
                <a:stCxn id="436269" idx="2"/>
                <a:endCxn id="436282" idx="3"/>
              </p:cNvCxnSpPr>
              <p:nvPr/>
            </p:nvCxnSpPr>
            <p:spPr bwMode="auto">
              <a:xfrm>
                <a:off x="2064" y="3024"/>
                <a:ext cx="23" cy="15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6286" name="AutoShape 62"/>
              <p:cNvCxnSpPr>
                <a:cxnSpLocks noChangeShapeType="1"/>
                <a:stCxn id="436272" idx="2"/>
                <a:endCxn id="436282" idx="6"/>
              </p:cNvCxnSpPr>
              <p:nvPr/>
            </p:nvCxnSpPr>
            <p:spPr bwMode="auto">
              <a:xfrm flipH="1">
                <a:off x="2841" y="3024"/>
                <a:ext cx="39" cy="2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6287" name="AutoShape 63"/>
              <p:cNvCxnSpPr>
                <a:cxnSpLocks noChangeShapeType="1"/>
                <a:stCxn id="436275" idx="2"/>
                <a:endCxn id="436282" idx="10"/>
              </p:cNvCxnSpPr>
              <p:nvPr/>
            </p:nvCxnSpPr>
            <p:spPr bwMode="auto">
              <a:xfrm flipH="1">
                <a:off x="4041" y="3024"/>
                <a:ext cx="135" cy="24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36288" name="Line 64"/>
              <p:cNvSpPr>
                <a:spLocks noChangeShapeType="1"/>
              </p:cNvSpPr>
              <p:nvPr/>
            </p:nvSpPr>
            <p:spPr bwMode="auto">
              <a:xfrm>
                <a:off x="4486" y="240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89" name="Line 65"/>
              <p:cNvSpPr>
                <a:spLocks noChangeShapeType="1"/>
              </p:cNvSpPr>
              <p:nvPr/>
            </p:nvSpPr>
            <p:spPr bwMode="auto">
              <a:xfrm>
                <a:off x="4486" y="28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6290" name="Text Box 66"/>
              <p:cNvSpPr txBox="1">
                <a:spLocks noChangeArrowheads="1"/>
              </p:cNvSpPr>
              <p:nvPr/>
            </p:nvSpPr>
            <p:spPr bwMode="auto">
              <a:xfrm>
                <a:off x="4704" y="2222"/>
                <a:ext cx="821" cy="47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distributed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memory</a:t>
                </a:r>
              </a:p>
            </p:txBody>
          </p:sp>
          <p:sp>
            <p:nvSpPr>
              <p:cNvPr id="436291" name="Text Box 67"/>
              <p:cNvSpPr txBox="1">
                <a:spLocks noChangeArrowheads="1"/>
              </p:cNvSpPr>
              <p:nvPr/>
            </p:nvSpPr>
            <p:spPr bwMode="auto">
              <a:xfrm>
                <a:off x="4704" y="2641"/>
                <a:ext cx="863" cy="47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parallel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sz="1800" b="0">
                    <a:solidFill>
                      <a:schemeClr val="tx1"/>
                    </a:solidFill>
                    <a:latin typeface="Arial" charset="0"/>
                  </a:rPr>
                  <a:t>processors</a:t>
                </a:r>
              </a:p>
            </p:txBody>
          </p:sp>
        </p:grpSp>
      </p:grpSp>
      <p:sp>
        <p:nvSpPr>
          <p:cNvPr id="436292" name="Rectangle 68"/>
          <p:cNvSpPr>
            <a:spLocks noChangeArrowheads="1"/>
          </p:cNvSpPr>
          <p:nvPr/>
        </p:nvSpPr>
        <p:spPr bwMode="auto">
          <a:xfrm>
            <a:off x="8229600" y="54864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36295" name="Text Box 71"/>
          <p:cNvSpPr txBox="1">
            <a:spLocks noChangeArrowheads="1"/>
          </p:cNvSpPr>
          <p:nvPr/>
        </p:nvSpPr>
        <p:spPr bwMode="auto">
          <a:xfrm>
            <a:off x="6629400" y="2819400"/>
            <a:ext cx="2027238" cy="5810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GB" sz="1600" b="0"/>
              <a:t>A processor may run many processes</a:t>
            </a:r>
            <a:endParaRPr lang="en-US" sz="1600" b="0"/>
          </a:p>
        </p:txBody>
      </p:sp>
      <p:sp>
        <p:nvSpPr>
          <p:cNvPr id="436296" name="AutoShape 7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7620000" y="2819400"/>
            <a:ext cx="1042988" cy="1042988"/>
          </a:xfrm>
          <a:prstGeom prst="actionButtonE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9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062-1C82-47F8-B7E5-695EFAB68778}" type="slidenum">
              <a:rPr lang="en-US"/>
              <a:pPr/>
              <a:t>90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991600" cy="838200"/>
          </a:xfrm>
        </p:spPr>
        <p:txBody>
          <a:bodyPr/>
          <a:lstStyle/>
          <a:p>
            <a:r>
              <a:rPr lang="en-US"/>
              <a:t>Exercise  —  Global reduction 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451725" cy="363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Rewrite the pass-around-the-ring program to use the MPI global reduction to perform the global sum of all ranks of the processes in the ring.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400"/>
              <a:t>Use the results from Chap. 4: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/>
              <a:t> 	~course00/MPI-I/examples/fortran/ring.f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/>
              <a:t>or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/>
              <a:t> 	~course00/MPI-I/examples/c/ring.c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400"/>
              <a:t>I.e., the pass-around-the-ring communication loop must be totally substituted by one call to the MPI collective reduction routine.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3C34-A052-4E7F-9C6F-B568CE76D41F}" type="slidenum">
              <a:rPr lang="en-US"/>
              <a:pPr/>
              <a:t>91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9144000" cy="838200"/>
          </a:xfrm>
        </p:spPr>
        <p:txBody>
          <a:bodyPr/>
          <a:lstStyle/>
          <a:p>
            <a:r>
              <a:rPr lang="en-US" sz="4000"/>
              <a:t>Advanced Exercises  —  Global scan and sub-groups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Arial" charset="0"/>
              </a:rPr>
              <a:t>Global scan: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Arial" charset="0"/>
              </a:rPr>
              <a:t>Rewrite the last program so that each process computes a partial sum.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Arial" charset="0"/>
              </a:rPr>
              <a:t>Rewrite in a way that each process prints out its partial result in the correct order:</a:t>
            </a:r>
          </a:p>
          <a:p>
            <a:pPr marL="1454150" lvl="2" indent="-120650">
              <a:lnSpc>
                <a:spcPct val="90000"/>
              </a:lnSpc>
              <a:buFontTx/>
              <a:buNone/>
            </a:pPr>
            <a:r>
              <a:rPr lang="en-US">
                <a:cs typeface="Arial" charset="0"/>
              </a:rPr>
              <a:t>rank=0  </a:t>
            </a:r>
            <a:r>
              <a:rPr lang="en-US">
                <a:cs typeface="Arial" charset="0"/>
                <a:sym typeface="Wingdings" pitchFamily="2" charset="2"/>
              </a:rPr>
              <a:t></a:t>
            </a:r>
            <a:r>
              <a:rPr lang="en-US">
                <a:cs typeface="Arial" charset="0"/>
              </a:rPr>
              <a:t>  sum=0</a:t>
            </a:r>
          </a:p>
          <a:p>
            <a:pPr marL="1454150" lvl="2" indent="-1206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cs typeface="Arial" charset="0"/>
              </a:rPr>
              <a:t>rank=1  </a:t>
            </a:r>
            <a:r>
              <a:rPr lang="en-US">
                <a:cs typeface="Arial" charset="0"/>
                <a:sym typeface="Wingdings" pitchFamily="2" charset="2"/>
              </a:rPr>
              <a:t> </a:t>
            </a:r>
            <a:r>
              <a:rPr lang="en-US">
                <a:cs typeface="Arial" charset="0"/>
              </a:rPr>
              <a:t> sum=1</a:t>
            </a:r>
          </a:p>
          <a:p>
            <a:pPr marL="1454150" lvl="2" indent="-1206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cs typeface="Arial" charset="0"/>
              </a:rPr>
              <a:t>rank=2  </a:t>
            </a:r>
            <a:r>
              <a:rPr lang="en-US">
                <a:cs typeface="Arial" charset="0"/>
                <a:sym typeface="Wingdings" pitchFamily="2" charset="2"/>
              </a:rPr>
              <a:t></a:t>
            </a:r>
            <a:r>
              <a:rPr lang="en-US">
                <a:cs typeface="Arial" charset="0"/>
              </a:rPr>
              <a:t>  sum=3</a:t>
            </a:r>
          </a:p>
          <a:p>
            <a:pPr marL="1454150" lvl="2" indent="-1206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cs typeface="Arial" charset="0"/>
              </a:rPr>
              <a:t>rank=3  </a:t>
            </a:r>
            <a:r>
              <a:rPr lang="en-US">
                <a:cs typeface="Arial" charset="0"/>
                <a:sym typeface="Wingdings" pitchFamily="2" charset="2"/>
              </a:rPr>
              <a:t></a:t>
            </a:r>
            <a:r>
              <a:rPr lang="en-US">
                <a:cs typeface="Arial" charset="0"/>
              </a:rPr>
              <a:t>  sum=6</a:t>
            </a:r>
          </a:p>
          <a:p>
            <a:pPr marL="1454150" lvl="2" indent="-1206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cs typeface="Arial" charset="0"/>
              </a:rPr>
              <a:t>rank=4  </a:t>
            </a:r>
            <a:r>
              <a:rPr lang="en-US">
                <a:cs typeface="Arial" charset="0"/>
                <a:sym typeface="Wingdings" pitchFamily="2" charset="2"/>
              </a:rPr>
              <a:t></a:t>
            </a:r>
            <a:r>
              <a:rPr lang="en-US">
                <a:cs typeface="Arial" charset="0"/>
              </a:rPr>
              <a:t>  sum=10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AFC-89F0-465B-9EF3-D79304E98B12}" type="slidenum">
              <a:rPr lang="en-US"/>
              <a:pPr/>
              <a:t>92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9906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Chap.6 </a:t>
            </a:r>
            <a:r>
              <a:rPr lang="en-US" sz="2800">
                <a:solidFill>
                  <a:srgbClr val="5F5F5F"/>
                </a:solidFill>
              </a:rPr>
              <a:t>Communicators, Groups and</a:t>
            </a:r>
            <a:r>
              <a:rPr lang="en-US" sz="2800" b="0">
                <a:solidFill>
                  <a:srgbClr val="5F5F5F"/>
                </a:solidFill>
              </a:rPr>
              <a:t> </a:t>
            </a:r>
            <a:r>
              <a:rPr lang="en-US" sz="2800">
                <a:solidFill>
                  <a:srgbClr val="5F5F5F"/>
                </a:solidFill>
              </a:rPr>
              <a:t>Virtual topologies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7173913" cy="3886200"/>
          </a:xfrm>
        </p:spPr>
        <p:txBody>
          <a:bodyPr/>
          <a:lstStyle/>
          <a:p>
            <a:pPr marL="381000" indent="-38100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6096000" algn="l"/>
              </a:tabLst>
            </a:pPr>
            <a:r>
              <a:rPr lang="en-US" sz="1600">
                <a:solidFill>
                  <a:srgbClr val="5F5F5F"/>
                </a:solidFill>
              </a:rPr>
              <a:t>1.	MPI Overview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1600">
                <a:solidFill>
                  <a:srgbClr val="5F5F5F"/>
                </a:solidFill>
              </a:rPr>
              <a:t>2.	Process model and language bindings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1600">
                <a:solidFill>
                  <a:srgbClr val="5F5F5F"/>
                </a:solidFill>
              </a:rPr>
              <a:t>3.	Messages and point-to-point communication</a:t>
            </a: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1600">
                <a:solidFill>
                  <a:srgbClr val="5F5F5F"/>
                </a:solidFill>
              </a:rPr>
              <a:t>4.	Non-blocking communication</a:t>
            </a:r>
          </a:p>
          <a:p>
            <a:pPr marL="381000" indent="-381000">
              <a:lnSpc>
                <a:spcPct val="80000"/>
              </a:lnSpc>
              <a:spcBef>
                <a:spcPct val="135000"/>
              </a:spcBef>
              <a:buFontTx/>
              <a:buNone/>
              <a:tabLst>
                <a:tab pos="6096000" algn="l"/>
              </a:tabLst>
            </a:pPr>
            <a:r>
              <a:rPr lang="en-US" sz="1600">
                <a:solidFill>
                  <a:srgbClr val="5F5F5F"/>
                </a:solidFill>
              </a:rPr>
              <a:t>5.	Collective communication</a:t>
            </a:r>
            <a:endParaRPr lang="en-US" sz="1600"/>
          </a:p>
          <a:p>
            <a:pPr marL="381000" indent="-381000">
              <a:lnSpc>
                <a:spcPct val="80000"/>
              </a:lnSpc>
              <a:spcBef>
                <a:spcPct val="100000"/>
              </a:spcBef>
              <a:buFontTx/>
              <a:buAutoNum type="arabicPeriod" startAt="6"/>
              <a:tabLst>
                <a:tab pos="6096000" algn="l"/>
              </a:tabLst>
            </a:pPr>
            <a:r>
              <a:rPr lang="en-US" sz="1600" b="1">
                <a:solidFill>
                  <a:srgbClr val="5F5F5F"/>
                </a:solidFill>
              </a:rPr>
              <a:t>Communicators, Groups and Virtual topologies</a:t>
            </a:r>
          </a:p>
          <a:p>
            <a:pPr marL="800100" lvl="1" indent="-342900">
              <a:lnSpc>
                <a:spcPct val="80000"/>
              </a:lnSpc>
              <a:spcBef>
                <a:spcPct val="100000"/>
              </a:spcBef>
              <a:tabLst>
                <a:tab pos="6096000" algn="l"/>
              </a:tabLst>
            </a:pPr>
            <a:r>
              <a:rPr lang="en-US" sz="1200" b="1"/>
              <a:t>a multi-dimensional process naming scheme</a:t>
            </a:r>
            <a:endParaRPr lang="en-US" sz="1600" b="1">
              <a:solidFill>
                <a:srgbClr val="5F5F5F"/>
              </a:solidFill>
            </a:endParaRP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1600">
                <a:solidFill>
                  <a:srgbClr val="5F5F5F"/>
                </a:solidFill>
              </a:rPr>
              <a:t>7.	 </a:t>
            </a:r>
            <a:r>
              <a:rPr lang="en-US" sz="1600"/>
              <a:t>Derived datatypes </a:t>
            </a:r>
            <a:endParaRPr lang="en-US" sz="1600">
              <a:solidFill>
                <a:srgbClr val="5F5F5F"/>
              </a:solidFill>
            </a:endParaRPr>
          </a:p>
          <a:p>
            <a:pPr marL="381000" indent="-381000">
              <a:lnSpc>
                <a:spcPct val="80000"/>
              </a:lnSpc>
              <a:spcBef>
                <a:spcPct val="80000"/>
              </a:spcBef>
              <a:buFontTx/>
              <a:buNone/>
              <a:tabLst>
                <a:tab pos="6096000" algn="l"/>
              </a:tabLst>
            </a:pPr>
            <a:r>
              <a:rPr lang="en-US" sz="1600">
                <a:solidFill>
                  <a:srgbClr val="5F5F5F"/>
                </a:solidFill>
              </a:rPr>
              <a:t>8.	Case study</a:t>
            </a:r>
          </a:p>
        </p:txBody>
      </p:sp>
      <p:grpSp>
        <p:nvGrpSpPr>
          <p:cNvPr id="633860" name="Group 4"/>
          <p:cNvGrpSpPr>
            <a:grpSpLocks/>
          </p:cNvGrpSpPr>
          <p:nvPr/>
        </p:nvGrpSpPr>
        <p:grpSpPr bwMode="auto">
          <a:xfrm>
            <a:off x="3352800" y="2362200"/>
            <a:ext cx="1117600" cy="441325"/>
            <a:chOff x="1200" y="2280"/>
            <a:chExt cx="3321" cy="1312"/>
          </a:xfrm>
        </p:grpSpPr>
        <p:sp>
          <p:nvSpPr>
            <p:cNvPr id="633861" name="Oval 5"/>
            <p:cNvSpPr>
              <a:spLocks noChangeArrowheads="1"/>
            </p:cNvSpPr>
            <p:nvPr/>
          </p:nvSpPr>
          <p:spPr bwMode="auto">
            <a:xfrm>
              <a:off x="1291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1200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3863" name="AutoShape 7"/>
            <p:cNvCxnSpPr>
              <a:cxnSpLocks noChangeShapeType="1"/>
              <a:stCxn id="633861" idx="4"/>
              <a:endCxn id="633862" idx="0"/>
            </p:cNvCxnSpPr>
            <p:nvPr/>
          </p:nvCxnSpPr>
          <p:spPr bwMode="auto">
            <a:xfrm>
              <a:off x="1473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3864" name="Oval 8"/>
            <p:cNvSpPr>
              <a:spLocks noChangeArrowheads="1"/>
            </p:cNvSpPr>
            <p:nvPr/>
          </p:nvSpPr>
          <p:spPr bwMode="auto">
            <a:xfrm>
              <a:off x="2064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3865" name="Rectangle 9"/>
            <p:cNvSpPr>
              <a:spLocks noChangeArrowheads="1"/>
            </p:cNvSpPr>
            <p:nvPr/>
          </p:nvSpPr>
          <p:spPr bwMode="auto">
            <a:xfrm>
              <a:off x="1973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3866" name="AutoShape 10"/>
            <p:cNvCxnSpPr>
              <a:cxnSpLocks noChangeShapeType="1"/>
              <a:stCxn id="633864" idx="4"/>
              <a:endCxn id="633865" idx="0"/>
            </p:cNvCxnSpPr>
            <p:nvPr/>
          </p:nvCxnSpPr>
          <p:spPr bwMode="auto">
            <a:xfrm>
              <a:off x="2246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3867" name="Oval 11"/>
            <p:cNvSpPr>
              <a:spLocks noChangeArrowheads="1"/>
            </p:cNvSpPr>
            <p:nvPr/>
          </p:nvSpPr>
          <p:spPr bwMode="auto">
            <a:xfrm>
              <a:off x="2838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3868" name="Rectangle 12"/>
            <p:cNvSpPr>
              <a:spLocks noChangeArrowheads="1"/>
            </p:cNvSpPr>
            <p:nvPr/>
          </p:nvSpPr>
          <p:spPr bwMode="auto">
            <a:xfrm>
              <a:off x="2747" y="2690"/>
              <a:ext cx="545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3869" name="AutoShape 13"/>
            <p:cNvCxnSpPr>
              <a:cxnSpLocks noChangeShapeType="1"/>
              <a:stCxn id="633867" idx="4"/>
              <a:endCxn id="633868" idx="0"/>
            </p:cNvCxnSpPr>
            <p:nvPr/>
          </p:nvCxnSpPr>
          <p:spPr bwMode="auto">
            <a:xfrm>
              <a:off x="3020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3870" name="Oval 14"/>
            <p:cNvSpPr>
              <a:spLocks noChangeArrowheads="1"/>
            </p:cNvSpPr>
            <p:nvPr/>
          </p:nvSpPr>
          <p:spPr bwMode="auto">
            <a:xfrm>
              <a:off x="4066" y="2280"/>
              <a:ext cx="364" cy="3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3871" name="Rectangle 15"/>
            <p:cNvSpPr>
              <a:spLocks noChangeArrowheads="1"/>
            </p:cNvSpPr>
            <p:nvPr/>
          </p:nvSpPr>
          <p:spPr bwMode="auto">
            <a:xfrm>
              <a:off x="3975" y="2690"/>
              <a:ext cx="546" cy="3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3872" name="AutoShape 16"/>
            <p:cNvCxnSpPr>
              <a:cxnSpLocks noChangeShapeType="1"/>
              <a:stCxn id="633870" idx="4"/>
              <a:endCxn id="633871" idx="0"/>
            </p:cNvCxnSpPr>
            <p:nvPr/>
          </p:nvCxnSpPr>
          <p:spPr bwMode="auto">
            <a:xfrm>
              <a:off x="4248" y="2644"/>
              <a:ext cx="0" cy="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3873" name="Oval 17"/>
            <p:cNvSpPr>
              <a:spLocks noChangeArrowheads="1"/>
            </p:cNvSpPr>
            <p:nvPr/>
          </p:nvSpPr>
          <p:spPr bwMode="auto">
            <a:xfrm>
              <a:off x="3429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874" name="Oval 18"/>
            <p:cNvSpPr>
              <a:spLocks noChangeArrowheads="1"/>
            </p:cNvSpPr>
            <p:nvPr/>
          </p:nvSpPr>
          <p:spPr bwMode="auto">
            <a:xfrm>
              <a:off x="3520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875" name="Oval 19"/>
            <p:cNvSpPr>
              <a:spLocks noChangeArrowheads="1"/>
            </p:cNvSpPr>
            <p:nvPr/>
          </p:nvSpPr>
          <p:spPr bwMode="auto">
            <a:xfrm>
              <a:off x="3611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876" name="Oval 20"/>
            <p:cNvSpPr>
              <a:spLocks noChangeArrowheads="1"/>
            </p:cNvSpPr>
            <p:nvPr/>
          </p:nvSpPr>
          <p:spPr bwMode="auto">
            <a:xfrm>
              <a:off x="3702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877" name="Oval 21"/>
            <p:cNvSpPr>
              <a:spLocks noChangeArrowheads="1"/>
            </p:cNvSpPr>
            <p:nvPr/>
          </p:nvSpPr>
          <p:spPr bwMode="auto">
            <a:xfrm>
              <a:off x="3793" y="2644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878" name="Freeform 22"/>
            <p:cNvSpPr>
              <a:spLocks/>
            </p:cNvSpPr>
            <p:nvPr/>
          </p:nvSpPr>
          <p:spPr bwMode="auto">
            <a:xfrm>
              <a:off x="1412" y="3171"/>
              <a:ext cx="2745" cy="421"/>
            </a:xfrm>
            <a:custGeom>
              <a:avLst/>
              <a:gdLst/>
              <a:ahLst/>
              <a:cxnLst>
                <a:cxn ang="0">
                  <a:pos x="160" y="68"/>
                </a:cxn>
                <a:cxn ang="0">
                  <a:pos x="448" y="116"/>
                </a:cxn>
                <a:cxn ang="0">
                  <a:pos x="816" y="28"/>
                </a:cxn>
                <a:cxn ang="0">
                  <a:pos x="912" y="28"/>
                </a:cxn>
                <a:cxn ang="0">
                  <a:pos x="1336" y="148"/>
                </a:cxn>
                <a:cxn ang="0">
                  <a:pos x="1232" y="12"/>
                </a:cxn>
                <a:cxn ang="0">
                  <a:pos x="1648" y="76"/>
                </a:cxn>
                <a:cxn ang="0">
                  <a:pos x="1792" y="20"/>
                </a:cxn>
                <a:cxn ang="0">
                  <a:pos x="2176" y="116"/>
                </a:cxn>
                <a:cxn ang="0">
                  <a:pos x="2416" y="20"/>
                </a:cxn>
                <a:cxn ang="0">
                  <a:pos x="2848" y="116"/>
                </a:cxn>
                <a:cxn ang="0">
                  <a:pos x="2704" y="308"/>
                </a:cxn>
                <a:cxn ang="0">
                  <a:pos x="2240" y="340"/>
                </a:cxn>
                <a:cxn ang="0">
                  <a:pos x="2288" y="412"/>
                </a:cxn>
                <a:cxn ang="0">
                  <a:pos x="1608" y="396"/>
                </a:cxn>
                <a:cxn ang="0">
                  <a:pos x="1224" y="356"/>
                </a:cxn>
                <a:cxn ang="0">
                  <a:pos x="1224" y="444"/>
                </a:cxn>
                <a:cxn ang="0">
                  <a:pos x="360" y="356"/>
                </a:cxn>
                <a:cxn ang="0">
                  <a:pos x="368" y="436"/>
                </a:cxn>
                <a:cxn ang="0">
                  <a:pos x="64" y="308"/>
                </a:cxn>
                <a:cxn ang="0">
                  <a:pos x="16" y="164"/>
                </a:cxn>
                <a:cxn ang="0">
                  <a:pos x="160" y="68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633879" name="AutoShape 23"/>
            <p:cNvCxnSpPr>
              <a:cxnSpLocks noChangeShapeType="1"/>
              <a:stCxn id="633862" idx="2"/>
              <a:endCxn id="633878" idx="0"/>
            </p:cNvCxnSpPr>
            <p:nvPr/>
          </p:nvCxnSpPr>
          <p:spPr bwMode="auto">
            <a:xfrm>
              <a:off x="1473" y="3054"/>
              <a:ext cx="82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3880" name="AutoShape 24"/>
            <p:cNvCxnSpPr>
              <a:cxnSpLocks noChangeShapeType="1"/>
              <a:stCxn id="633865" idx="2"/>
              <a:endCxn id="633878" idx="3"/>
            </p:cNvCxnSpPr>
            <p:nvPr/>
          </p:nvCxnSpPr>
          <p:spPr bwMode="auto">
            <a:xfrm>
              <a:off x="2246" y="3054"/>
              <a:ext cx="22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3881" name="AutoShape 25"/>
            <p:cNvCxnSpPr>
              <a:cxnSpLocks noChangeShapeType="1"/>
              <a:stCxn id="633868" idx="2"/>
              <a:endCxn id="633878" idx="6"/>
            </p:cNvCxnSpPr>
            <p:nvPr/>
          </p:nvCxnSpPr>
          <p:spPr bwMode="auto">
            <a:xfrm flipH="1">
              <a:off x="2983" y="3054"/>
              <a:ext cx="37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3882" name="AutoShape 26"/>
            <p:cNvCxnSpPr>
              <a:cxnSpLocks noChangeShapeType="1"/>
              <a:stCxn id="633871" idx="2"/>
              <a:endCxn id="633878" idx="10"/>
            </p:cNvCxnSpPr>
            <p:nvPr/>
          </p:nvCxnSpPr>
          <p:spPr bwMode="auto">
            <a:xfrm flipH="1">
              <a:off x="4120" y="3054"/>
              <a:ext cx="128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33883" name="Text Box 27"/>
          <p:cNvSpPr txBox="1">
            <a:spLocks noChangeArrowheads="1"/>
          </p:cNvSpPr>
          <p:nvPr/>
        </p:nvSpPr>
        <p:spPr bwMode="auto">
          <a:xfrm>
            <a:off x="5257800" y="2667000"/>
            <a:ext cx="1768475" cy="46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MPI_Init()</a:t>
            </a:r>
          </a:p>
          <a:p>
            <a:pPr algn="l">
              <a:lnSpc>
                <a:spcPct val="80000"/>
              </a:lnSpc>
            </a:pPr>
            <a:r>
              <a:rPr lang="de-DE" sz="1400">
                <a:solidFill>
                  <a:schemeClr val="tx1"/>
                </a:solidFill>
                <a:latin typeface="Arial" charset="0"/>
              </a:rPr>
              <a:t>MPI_Comm_rank()</a:t>
            </a:r>
          </a:p>
        </p:txBody>
      </p:sp>
      <p:grpSp>
        <p:nvGrpSpPr>
          <p:cNvPr id="633884" name="Group 28"/>
          <p:cNvGrpSpPr>
            <a:grpSpLocks/>
          </p:cNvGrpSpPr>
          <p:nvPr/>
        </p:nvGrpSpPr>
        <p:grpSpPr bwMode="auto">
          <a:xfrm>
            <a:off x="6019800" y="3200400"/>
            <a:ext cx="1066800" cy="508000"/>
            <a:chOff x="40" y="1464"/>
            <a:chExt cx="872" cy="416"/>
          </a:xfrm>
        </p:grpSpPr>
        <p:sp>
          <p:nvSpPr>
            <p:cNvPr id="633885" name="Oval 29"/>
            <p:cNvSpPr>
              <a:spLocks noChangeArrowheads="1"/>
            </p:cNvSpPr>
            <p:nvPr/>
          </p:nvSpPr>
          <p:spPr bwMode="auto">
            <a:xfrm>
              <a:off x="714" y="1648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3886" name="Oval 30"/>
            <p:cNvSpPr>
              <a:spLocks noChangeArrowheads="1"/>
            </p:cNvSpPr>
            <p:nvPr/>
          </p:nvSpPr>
          <p:spPr bwMode="auto">
            <a:xfrm>
              <a:off x="40" y="1682"/>
              <a:ext cx="198" cy="19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33887" name="AutoShape 31"/>
            <p:cNvCxnSpPr>
              <a:cxnSpLocks noChangeShapeType="1"/>
              <a:stCxn id="633886" idx="7"/>
              <a:endCxn id="633885" idx="1"/>
            </p:cNvCxnSpPr>
            <p:nvPr/>
          </p:nvCxnSpPr>
          <p:spPr bwMode="auto">
            <a:xfrm rot="16200000">
              <a:off x="459" y="1427"/>
              <a:ext cx="34" cy="534"/>
            </a:xfrm>
            <a:prstGeom prst="curvedConnector3">
              <a:avLst>
                <a:gd name="adj1" fmla="val 3764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633888" name="Group 32"/>
            <p:cNvGrpSpPr>
              <a:grpSpLocks/>
            </p:cNvGrpSpPr>
            <p:nvPr/>
          </p:nvGrpSpPr>
          <p:grpSpPr bwMode="auto">
            <a:xfrm>
              <a:off x="248" y="1464"/>
              <a:ext cx="288" cy="192"/>
              <a:chOff x="2976" y="2688"/>
              <a:chExt cx="288" cy="192"/>
            </a:xfrm>
          </p:grpSpPr>
          <p:sp>
            <p:nvSpPr>
              <p:cNvPr id="633889" name="Rectangle 33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633890" name="Group 34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63389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3892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3893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389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3895" name="Rectangle 39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33896" name="Freeform 40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33908" name="Group 52"/>
          <p:cNvGrpSpPr>
            <a:grpSpLocks/>
          </p:cNvGrpSpPr>
          <p:nvPr/>
        </p:nvGrpSpPr>
        <p:grpSpPr bwMode="auto">
          <a:xfrm>
            <a:off x="6096000" y="4876800"/>
            <a:ext cx="711200" cy="369888"/>
            <a:chOff x="2536" y="1496"/>
            <a:chExt cx="775" cy="403"/>
          </a:xfrm>
        </p:grpSpPr>
        <p:sp>
          <p:nvSpPr>
            <p:cNvPr id="633909" name="Oval 53"/>
            <p:cNvSpPr>
              <a:spLocks noChangeArrowheads="1"/>
            </p:cNvSpPr>
            <p:nvPr/>
          </p:nvSpPr>
          <p:spPr bwMode="auto">
            <a:xfrm>
              <a:off x="2536" y="179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0" name="Oval 54"/>
            <p:cNvSpPr>
              <a:spLocks noChangeArrowheads="1"/>
            </p:cNvSpPr>
            <p:nvPr/>
          </p:nvSpPr>
          <p:spPr bwMode="auto">
            <a:xfrm>
              <a:off x="2536" y="1568"/>
              <a:ext cx="775" cy="1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1" name="Line 55"/>
            <p:cNvSpPr>
              <a:spLocks noChangeShapeType="1"/>
            </p:cNvSpPr>
            <p:nvPr/>
          </p:nvSpPr>
          <p:spPr bwMode="auto">
            <a:xfrm>
              <a:off x="2685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2" name="Line 56"/>
            <p:cNvSpPr>
              <a:spLocks noChangeShapeType="1"/>
            </p:cNvSpPr>
            <p:nvPr/>
          </p:nvSpPr>
          <p:spPr bwMode="auto">
            <a:xfrm>
              <a:off x="2927" y="1600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3" name="Line 57"/>
            <p:cNvSpPr>
              <a:spLocks noChangeShapeType="1"/>
            </p:cNvSpPr>
            <p:nvPr/>
          </p:nvSpPr>
          <p:spPr bwMode="auto">
            <a:xfrm>
              <a:off x="3168" y="1600"/>
              <a:ext cx="1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4" name="Oval 58"/>
            <p:cNvSpPr>
              <a:spLocks noChangeArrowheads="1"/>
            </p:cNvSpPr>
            <p:nvPr/>
          </p:nvSpPr>
          <p:spPr bwMode="auto">
            <a:xfrm>
              <a:off x="2616" y="1496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5" name="Oval 59"/>
            <p:cNvSpPr>
              <a:spLocks noChangeArrowheads="1"/>
            </p:cNvSpPr>
            <p:nvPr/>
          </p:nvSpPr>
          <p:spPr bwMode="auto">
            <a:xfrm>
              <a:off x="2859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6" name="Oval 60"/>
            <p:cNvSpPr>
              <a:spLocks noChangeArrowheads="1"/>
            </p:cNvSpPr>
            <p:nvPr/>
          </p:nvSpPr>
          <p:spPr bwMode="auto">
            <a:xfrm>
              <a:off x="3101" y="1496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7" name="Oval 61"/>
            <p:cNvSpPr>
              <a:spLocks noChangeArrowheads="1"/>
            </p:cNvSpPr>
            <p:nvPr/>
          </p:nvSpPr>
          <p:spPr bwMode="auto">
            <a:xfrm>
              <a:off x="2616" y="1727"/>
              <a:ext cx="136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8" name="Oval 62"/>
            <p:cNvSpPr>
              <a:spLocks noChangeArrowheads="1"/>
            </p:cNvSpPr>
            <p:nvPr/>
          </p:nvSpPr>
          <p:spPr bwMode="auto">
            <a:xfrm>
              <a:off x="2859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33919" name="Oval 63"/>
            <p:cNvSpPr>
              <a:spLocks noChangeArrowheads="1"/>
            </p:cNvSpPr>
            <p:nvPr/>
          </p:nvSpPr>
          <p:spPr bwMode="auto">
            <a:xfrm>
              <a:off x="3101" y="1727"/>
              <a:ext cx="135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33920" name="Group 64"/>
          <p:cNvGrpSpPr>
            <a:grpSpLocks/>
          </p:cNvGrpSpPr>
          <p:nvPr/>
        </p:nvGrpSpPr>
        <p:grpSpPr bwMode="auto">
          <a:xfrm>
            <a:off x="6096000" y="4191000"/>
            <a:ext cx="762000" cy="549275"/>
            <a:chOff x="1632" y="1419"/>
            <a:chExt cx="2032" cy="1597"/>
          </a:xfrm>
        </p:grpSpPr>
        <p:grpSp>
          <p:nvGrpSpPr>
            <p:cNvPr id="633921" name="Group 65"/>
            <p:cNvGrpSpPr>
              <a:grpSpLocks/>
            </p:cNvGrpSpPr>
            <p:nvPr/>
          </p:nvGrpSpPr>
          <p:grpSpPr bwMode="auto">
            <a:xfrm>
              <a:off x="3171" y="1726"/>
              <a:ext cx="493" cy="972"/>
              <a:chOff x="4443" y="1419"/>
              <a:chExt cx="360" cy="709"/>
            </a:xfrm>
          </p:grpSpPr>
          <p:sp>
            <p:nvSpPr>
              <p:cNvPr id="633922" name="Freeform 6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23" name="Freeform 6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24" name="Freeform 6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25" name="Freeform 6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26" name="Freeform 7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27" name="Freeform 7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28" name="Freeform 7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29" name="Freeform 7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0" name="Freeform 7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3931" name="Group 75"/>
            <p:cNvGrpSpPr>
              <a:grpSpLocks/>
            </p:cNvGrpSpPr>
            <p:nvPr/>
          </p:nvGrpSpPr>
          <p:grpSpPr bwMode="auto">
            <a:xfrm>
              <a:off x="2579" y="1419"/>
              <a:ext cx="493" cy="972"/>
              <a:chOff x="4443" y="1419"/>
              <a:chExt cx="360" cy="709"/>
            </a:xfrm>
          </p:grpSpPr>
          <p:sp>
            <p:nvSpPr>
              <p:cNvPr id="633932" name="Freeform 7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3" name="Freeform 7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4" name="Freeform 7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5" name="Freeform 7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6" name="Freeform 8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7" name="Freeform 8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8" name="Freeform 8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39" name="Freeform 8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0" name="Freeform 8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3941" name="Group 85"/>
            <p:cNvGrpSpPr>
              <a:grpSpLocks/>
            </p:cNvGrpSpPr>
            <p:nvPr/>
          </p:nvGrpSpPr>
          <p:grpSpPr bwMode="auto">
            <a:xfrm>
              <a:off x="2711" y="2044"/>
              <a:ext cx="493" cy="972"/>
              <a:chOff x="4443" y="1419"/>
              <a:chExt cx="360" cy="709"/>
            </a:xfrm>
          </p:grpSpPr>
          <p:sp>
            <p:nvSpPr>
              <p:cNvPr id="633942" name="Freeform 86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39" y="6"/>
                  </a:cxn>
                  <a:cxn ang="0">
                    <a:pos x="60" y="19"/>
                  </a:cxn>
                  <a:cxn ang="0">
                    <a:pos x="78" y="43"/>
                  </a:cxn>
                  <a:cxn ang="0">
                    <a:pos x="91" y="72"/>
                  </a:cxn>
                  <a:cxn ang="0">
                    <a:pos x="96" y="111"/>
                  </a:cxn>
                  <a:cxn ang="0">
                    <a:pos x="88" y="136"/>
                  </a:cxn>
                  <a:cxn ang="0">
                    <a:pos x="79" y="150"/>
                  </a:cxn>
                  <a:cxn ang="0">
                    <a:pos x="57" y="153"/>
                  </a:cxn>
                  <a:cxn ang="0">
                    <a:pos x="36" y="147"/>
                  </a:cxn>
                  <a:cxn ang="0">
                    <a:pos x="19" y="123"/>
                  </a:cxn>
                  <a:cxn ang="0">
                    <a:pos x="3" y="79"/>
                  </a:cxn>
                  <a:cxn ang="0">
                    <a:pos x="1" y="39"/>
                  </a:cxn>
                  <a:cxn ang="0">
                    <a:pos x="6" y="12"/>
                  </a:cxn>
                  <a:cxn ang="0">
                    <a:pos x="19" y="1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3" name="Freeform 87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51" y="13"/>
                  </a:cxn>
                  <a:cxn ang="0">
                    <a:pos x="64" y="34"/>
                  </a:cxn>
                  <a:cxn ang="0">
                    <a:pos x="79" y="68"/>
                  </a:cxn>
                  <a:cxn ang="0">
                    <a:pos x="82" y="101"/>
                  </a:cxn>
                  <a:cxn ang="0">
                    <a:pos x="85" y="148"/>
                  </a:cxn>
                  <a:cxn ang="0">
                    <a:pos x="85" y="190"/>
                  </a:cxn>
                  <a:cxn ang="0">
                    <a:pos x="81" y="211"/>
                  </a:cxn>
                  <a:cxn ang="0">
                    <a:pos x="64" y="227"/>
                  </a:cxn>
                  <a:cxn ang="0">
                    <a:pos x="45" y="235"/>
                  </a:cxn>
                  <a:cxn ang="0">
                    <a:pos x="30" y="229"/>
                  </a:cxn>
                  <a:cxn ang="0">
                    <a:pos x="15" y="217"/>
                  </a:cxn>
                  <a:cxn ang="0">
                    <a:pos x="9" y="197"/>
                  </a:cxn>
                  <a:cxn ang="0">
                    <a:pos x="3" y="158"/>
                  </a:cxn>
                  <a:cxn ang="0">
                    <a:pos x="0" y="104"/>
                  </a:cxn>
                  <a:cxn ang="0">
                    <a:pos x="1" y="50"/>
                  </a:cxn>
                  <a:cxn ang="0">
                    <a:pos x="7" y="14"/>
                  </a:cxn>
                  <a:cxn ang="0">
                    <a:pos x="18" y="4"/>
                  </a:cxn>
                  <a:cxn ang="0">
                    <a:pos x="30" y="1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4" name="Freeform 88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45" y="15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5" name="Freeform 89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8" y="44"/>
                  </a:cxn>
                  <a:cxn ang="0">
                    <a:pos x="53" y="69"/>
                  </a:cxn>
                  <a:cxn ang="0">
                    <a:pos x="80" y="111"/>
                  </a:cxn>
                  <a:cxn ang="0">
                    <a:pos x="92" y="144"/>
                  </a:cxn>
                  <a:cxn ang="0">
                    <a:pos x="92" y="176"/>
                  </a:cxn>
                  <a:cxn ang="0">
                    <a:pos x="85" y="206"/>
                  </a:cxn>
                  <a:cxn ang="0">
                    <a:pos x="76" y="237"/>
                  </a:cxn>
                  <a:cxn ang="0">
                    <a:pos x="68" y="255"/>
                  </a:cxn>
                  <a:cxn ang="0">
                    <a:pos x="64" y="267"/>
                  </a:cxn>
                  <a:cxn ang="0">
                    <a:pos x="64" y="279"/>
                  </a:cxn>
                  <a:cxn ang="0">
                    <a:pos x="76" y="278"/>
                  </a:cxn>
                  <a:cxn ang="0">
                    <a:pos x="80" y="255"/>
                  </a:cxn>
                  <a:cxn ang="0">
                    <a:pos x="88" y="243"/>
                  </a:cxn>
                  <a:cxn ang="0">
                    <a:pos x="95" y="225"/>
                  </a:cxn>
                  <a:cxn ang="0">
                    <a:pos x="106" y="191"/>
                  </a:cxn>
                  <a:cxn ang="0">
                    <a:pos x="110" y="174"/>
                  </a:cxn>
                  <a:cxn ang="0">
                    <a:pos x="109" y="147"/>
                  </a:cxn>
                  <a:cxn ang="0">
                    <a:pos x="100" y="116"/>
                  </a:cxn>
                  <a:cxn ang="0">
                    <a:pos x="86" y="80"/>
                  </a:cxn>
                  <a:cxn ang="0">
                    <a:pos x="67" y="50"/>
                  </a:cxn>
                  <a:cxn ang="0">
                    <a:pos x="50" y="26"/>
                  </a:cxn>
                  <a:cxn ang="0">
                    <a:pos x="35" y="12"/>
                  </a:cxn>
                  <a:cxn ang="0">
                    <a:pos x="26" y="5"/>
                  </a:cxn>
                  <a:cxn ang="0">
                    <a:pos x="13" y="0"/>
                  </a:cxn>
                  <a:cxn ang="0">
                    <a:pos x="5" y="8"/>
                  </a:cxn>
                  <a:cxn ang="0">
                    <a:pos x="4" y="21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6" name="Freeform 90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56" y="44"/>
                  </a:cxn>
                  <a:cxn ang="0">
                    <a:pos x="52" y="65"/>
                  </a:cxn>
                  <a:cxn ang="0">
                    <a:pos x="40" y="97"/>
                  </a:cxn>
                  <a:cxn ang="0">
                    <a:pos x="34" y="118"/>
                  </a:cxn>
                  <a:cxn ang="0">
                    <a:pos x="29" y="128"/>
                  </a:cxn>
                  <a:cxn ang="0">
                    <a:pos x="20" y="149"/>
                  </a:cxn>
                  <a:cxn ang="0">
                    <a:pos x="19" y="160"/>
                  </a:cxn>
                  <a:cxn ang="0">
                    <a:pos x="20" y="179"/>
                  </a:cxn>
                  <a:cxn ang="0">
                    <a:pos x="28" y="193"/>
                  </a:cxn>
                  <a:cxn ang="0">
                    <a:pos x="44" y="215"/>
                  </a:cxn>
                  <a:cxn ang="0">
                    <a:pos x="59" y="239"/>
                  </a:cxn>
                  <a:cxn ang="0">
                    <a:pos x="76" y="253"/>
                  </a:cxn>
                  <a:cxn ang="0">
                    <a:pos x="77" y="265"/>
                  </a:cxn>
                  <a:cxn ang="0">
                    <a:pos x="67" y="263"/>
                  </a:cxn>
                  <a:cxn ang="0">
                    <a:pos x="53" y="259"/>
                  </a:cxn>
                  <a:cxn ang="0">
                    <a:pos x="49" y="248"/>
                  </a:cxn>
                  <a:cxn ang="0">
                    <a:pos x="43" y="235"/>
                  </a:cxn>
                  <a:cxn ang="0">
                    <a:pos x="34" y="221"/>
                  </a:cxn>
                  <a:cxn ang="0">
                    <a:pos x="14" y="200"/>
                  </a:cxn>
                  <a:cxn ang="0">
                    <a:pos x="4" y="176"/>
                  </a:cxn>
                  <a:cxn ang="0">
                    <a:pos x="1" y="166"/>
                  </a:cxn>
                  <a:cxn ang="0">
                    <a:pos x="2" y="146"/>
                  </a:cxn>
                  <a:cxn ang="0">
                    <a:pos x="13" y="110"/>
                  </a:cxn>
                  <a:cxn ang="0">
                    <a:pos x="20" y="76"/>
                  </a:cxn>
                  <a:cxn ang="0">
                    <a:pos x="32" y="29"/>
                  </a:cxn>
                  <a:cxn ang="0">
                    <a:pos x="43" y="8"/>
                  </a:cxn>
                  <a:cxn ang="0">
                    <a:pos x="55" y="1"/>
                  </a:cxn>
                  <a:cxn ang="0">
                    <a:pos x="67" y="5"/>
                  </a:cxn>
                  <a:cxn ang="0">
                    <a:pos x="67" y="20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7" name="Freeform 91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27" y="7"/>
                  </a:cxn>
                  <a:cxn ang="0">
                    <a:pos x="48" y="4"/>
                  </a:cxn>
                  <a:cxn ang="0">
                    <a:pos x="70" y="4"/>
                  </a:cxn>
                  <a:cxn ang="0">
                    <a:pos x="84" y="2"/>
                  </a:cxn>
                  <a:cxn ang="0">
                    <a:pos x="90" y="13"/>
                  </a:cxn>
                  <a:cxn ang="0">
                    <a:pos x="84" y="25"/>
                  </a:cxn>
                  <a:cxn ang="0">
                    <a:pos x="72" y="31"/>
                  </a:cxn>
                  <a:cxn ang="0">
                    <a:pos x="57" y="25"/>
                  </a:cxn>
                  <a:cxn ang="0">
                    <a:pos x="42" y="25"/>
                  </a:cxn>
                  <a:cxn ang="0">
                    <a:pos x="24" y="23"/>
                  </a:cxn>
                  <a:cxn ang="0">
                    <a:pos x="6" y="26"/>
                  </a:cxn>
                  <a:cxn ang="0">
                    <a:pos x="1" y="17"/>
                  </a:cxn>
                  <a:cxn ang="0">
                    <a:pos x="15" y="14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8" name="Freeform 92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/>
                <a:ahLst/>
                <a:cxnLst>
                  <a:cxn ang="0">
                    <a:pos x="15" y="11"/>
                  </a:cxn>
                  <a:cxn ang="0">
                    <a:pos x="0" y="19"/>
                  </a:cxn>
                  <a:cxn ang="0">
                    <a:pos x="15" y="31"/>
                  </a:cxn>
                  <a:cxn ang="0">
                    <a:pos x="28" y="32"/>
                  </a:cxn>
                  <a:cxn ang="0">
                    <a:pos x="49" y="25"/>
                  </a:cxn>
                  <a:cxn ang="0">
                    <a:pos x="58" y="20"/>
                  </a:cxn>
                  <a:cxn ang="0">
                    <a:pos x="67" y="16"/>
                  </a:cxn>
                  <a:cxn ang="0">
                    <a:pos x="79" y="13"/>
                  </a:cxn>
                  <a:cxn ang="0">
                    <a:pos x="96" y="13"/>
                  </a:cxn>
                  <a:cxn ang="0">
                    <a:pos x="106" y="10"/>
                  </a:cxn>
                  <a:cxn ang="0">
                    <a:pos x="96" y="1"/>
                  </a:cxn>
                  <a:cxn ang="0">
                    <a:pos x="85" y="1"/>
                  </a:cxn>
                  <a:cxn ang="0">
                    <a:pos x="66" y="4"/>
                  </a:cxn>
                  <a:cxn ang="0">
                    <a:pos x="46" y="4"/>
                  </a:cxn>
                  <a:cxn ang="0">
                    <a:pos x="30" y="10"/>
                  </a:cxn>
                  <a:cxn ang="0">
                    <a:pos x="15" y="1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49" name="Freeform 93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/>
                <a:ahLst/>
                <a:cxnLst>
                  <a:cxn ang="0">
                    <a:pos x="160" y="222"/>
                  </a:cxn>
                  <a:cxn ang="0">
                    <a:pos x="165" y="231"/>
                  </a:cxn>
                  <a:cxn ang="0">
                    <a:pos x="160" y="243"/>
                  </a:cxn>
                  <a:cxn ang="0">
                    <a:pos x="144" y="248"/>
                  </a:cxn>
                  <a:cxn ang="0">
                    <a:pos x="127" y="240"/>
                  </a:cxn>
                  <a:cxn ang="0">
                    <a:pos x="84" y="219"/>
                  </a:cxn>
                  <a:cxn ang="0">
                    <a:pos x="48" y="204"/>
                  </a:cxn>
                  <a:cxn ang="0">
                    <a:pos x="24" y="188"/>
                  </a:cxn>
                  <a:cxn ang="0">
                    <a:pos x="7" y="170"/>
                  </a:cxn>
                  <a:cxn ang="0">
                    <a:pos x="4" y="149"/>
                  </a:cxn>
                  <a:cxn ang="0">
                    <a:pos x="30" y="101"/>
                  </a:cxn>
                  <a:cxn ang="0">
                    <a:pos x="46" y="69"/>
                  </a:cxn>
                  <a:cxn ang="0">
                    <a:pos x="75" y="30"/>
                  </a:cxn>
                  <a:cxn ang="0">
                    <a:pos x="88" y="15"/>
                  </a:cxn>
                  <a:cxn ang="0">
                    <a:pos x="112" y="5"/>
                  </a:cxn>
                  <a:cxn ang="0">
                    <a:pos x="135" y="0"/>
                  </a:cxn>
                  <a:cxn ang="0">
                    <a:pos x="145" y="8"/>
                  </a:cxn>
                  <a:cxn ang="0">
                    <a:pos x="153" y="21"/>
                  </a:cxn>
                  <a:cxn ang="0">
                    <a:pos x="154" y="36"/>
                  </a:cxn>
                  <a:cxn ang="0">
                    <a:pos x="144" y="32"/>
                  </a:cxn>
                  <a:cxn ang="0">
                    <a:pos x="139" y="20"/>
                  </a:cxn>
                  <a:cxn ang="0">
                    <a:pos x="127" y="14"/>
                  </a:cxn>
                  <a:cxn ang="0">
                    <a:pos x="109" y="20"/>
                  </a:cxn>
                  <a:cxn ang="0">
                    <a:pos x="115" y="26"/>
                  </a:cxn>
                  <a:cxn ang="0">
                    <a:pos x="120" y="35"/>
                  </a:cxn>
                  <a:cxn ang="0">
                    <a:pos x="115" y="48"/>
                  </a:cxn>
                  <a:cxn ang="0">
                    <a:pos x="93" y="51"/>
                  </a:cxn>
                  <a:cxn ang="0">
                    <a:pos x="84" y="44"/>
                  </a:cxn>
                  <a:cxn ang="0">
                    <a:pos x="73" y="50"/>
                  </a:cxn>
                  <a:cxn ang="0">
                    <a:pos x="61" y="72"/>
                  </a:cxn>
                  <a:cxn ang="0">
                    <a:pos x="49" y="96"/>
                  </a:cxn>
                  <a:cxn ang="0">
                    <a:pos x="36" y="122"/>
                  </a:cxn>
                  <a:cxn ang="0">
                    <a:pos x="30" y="152"/>
                  </a:cxn>
                  <a:cxn ang="0">
                    <a:pos x="36" y="171"/>
                  </a:cxn>
                  <a:cxn ang="0">
                    <a:pos x="46" y="183"/>
                  </a:cxn>
                  <a:cxn ang="0">
                    <a:pos x="70" y="194"/>
                  </a:cxn>
                  <a:cxn ang="0">
                    <a:pos x="102" y="203"/>
                  </a:cxn>
                  <a:cxn ang="0">
                    <a:pos x="123" y="207"/>
                  </a:cxn>
                  <a:cxn ang="0">
                    <a:pos x="138" y="212"/>
                  </a:cxn>
                  <a:cxn ang="0">
                    <a:pos x="160" y="222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50" name="Freeform 94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40" y="6"/>
                  </a:cxn>
                  <a:cxn ang="0">
                    <a:pos x="64" y="11"/>
                  </a:cxn>
                  <a:cxn ang="0">
                    <a:pos x="79" y="20"/>
                  </a:cxn>
                  <a:cxn ang="0">
                    <a:pos x="102" y="33"/>
                  </a:cxn>
                  <a:cxn ang="0">
                    <a:pos x="117" y="44"/>
                  </a:cxn>
                  <a:cxn ang="0">
                    <a:pos x="126" y="60"/>
                  </a:cxn>
                  <a:cxn ang="0">
                    <a:pos x="129" y="71"/>
                  </a:cxn>
                  <a:cxn ang="0">
                    <a:pos x="124" y="80"/>
                  </a:cxn>
                  <a:cxn ang="0">
                    <a:pos x="115" y="99"/>
                  </a:cxn>
                  <a:cxn ang="0">
                    <a:pos x="96" y="113"/>
                  </a:cxn>
                  <a:cxn ang="0">
                    <a:pos x="78" y="123"/>
                  </a:cxn>
                  <a:cxn ang="0">
                    <a:pos x="61" y="134"/>
                  </a:cxn>
                  <a:cxn ang="0">
                    <a:pos x="46" y="135"/>
                  </a:cxn>
                  <a:cxn ang="0">
                    <a:pos x="37" y="146"/>
                  </a:cxn>
                  <a:cxn ang="0">
                    <a:pos x="54" y="152"/>
                  </a:cxn>
                  <a:cxn ang="0">
                    <a:pos x="78" y="159"/>
                  </a:cxn>
                  <a:cxn ang="0">
                    <a:pos x="88" y="164"/>
                  </a:cxn>
                  <a:cxn ang="0">
                    <a:pos x="103" y="170"/>
                  </a:cxn>
                  <a:cxn ang="0">
                    <a:pos x="88" y="180"/>
                  </a:cxn>
                  <a:cxn ang="0">
                    <a:pos x="76" y="179"/>
                  </a:cxn>
                  <a:cxn ang="0">
                    <a:pos x="70" y="167"/>
                  </a:cxn>
                  <a:cxn ang="0">
                    <a:pos x="55" y="161"/>
                  </a:cxn>
                  <a:cxn ang="0">
                    <a:pos x="36" y="156"/>
                  </a:cxn>
                  <a:cxn ang="0">
                    <a:pos x="24" y="138"/>
                  </a:cxn>
                  <a:cxn ang="0">
                    <a:pos x="34" y="129"/>
                  </a:cxn>
                  <a:cxn ang="0">
                    <a:pos x="54" y="123"/>
                  </a:cxn>
                  <a:cxn ang="0">
                    <a:pos x="81" y="113"/>
                  </a:cxn>
                  <a:cxn ang="0">
                    <a:pos x="97" y="90"/>
                  </a:cxn>
                  <a:cxn ang="0">
                    <a:pos x="108" y="77"/>
                  </a:cxn>
                  <a:cxn ang="0">
                    <a:pos x="109" y="65"/>
                  </a:cxn>
                  <a:cxn ang="0">
                    <a:pos x="102" y="53"/>
                  </a:cxn>
                  <a:cxn ang="0">
                    <a:pos x="85" y="39"/>
                  </a:cxn>
                  <a:cxn ang="0">
                    <a:pos x="72" y="33"/>
                  </a:cxn>
                  <a:cxn ang="0">
                    <a:pos x="49" y="27"/>
                  </a:cxn>
                  <a:cxn ang="0">
                    <a:pos x="34" y="27"/>
                  </a:cxn>
                  <a:cxn ang="0">
                    <a:pos x="21" y="27"/>
                  </a:cxn>
                  <a:cxn ang="0">
                    <a:pos x="3" y="23"/>
                  </a:cxn>
                  <a:cxn ang="0">
                    <a:pos x="6" y="3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3951" name="Group 95"/>
            <p:cNvGrpSpPr>
              <a:grpSpLocks/>
            </p:cNvGrpSpPr>
            <p:nvPr/>
          </p:nvGrpSpPr>
          <p:grpSpPr bwMode="auto">
            <a:xfrm>
              <a:off x="1632" y="1747"/>
              <a:ext cx="577" cy="979"/>
              <a:chOff x="1883" y="2494"/>
              <a:chExt cx="421" cy="715"/>
            </a:xfrm>
          </p:grpSpPr>
          <p:graphicFrame>
            <p:nvGraphicFramePr>
              <p:cNvPr id="633952" name="Object 96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p:oleObj spid="_x0000_s633952" name="Clip" r:id="rId3" imgW="1295640" imgH="3934080" progId="MS_ClipArt_Gallery.2">
                  <p:embed/>
                </p:oleObj>
              </a:graphicData>
            </a:graphic>
          </p:graphicFrame>
          <p:sp>
            <p:nvSpPr>
              <p:cNvPr id="633953" name="Freeform 97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42" y="3"/>
                  </a:cxn>
                  <a:cxn ang="0">
                    <a:pos x="136" y="93"/>
                  </a:cxn>
                  <a:cxn ang="0">
                    <a:pos x="130" y="141"/>
                  </a:cxn>
                  <a:cxn ang="0">
                    <a:pos x="100" y="175"/>
                  </a:cxn>
                  <a:cxn ang="0">
                    <a:pos x="51" y="211"/>
                  </a:cxn>
                  <a:cxn ang="0">
                    <a:pos x="31" y="223"/>
                  </a:cxn>
                  <a:cxn ang="0">
                    <a:pos x="15" y="214"/>
                  </a:cxn>
                  <a:cxn ang="0">
                    <a:pos x="0" y="189"/>
                  </a:cxn>
                  <a:cxn ang="0">
                    <a:pos x="19" y="162"/>
                  </a:cxn>
                  <a:cxn ang="0">
                    <a:pos x="69" y="114"/>
                  </a:cxn>
                  <a:cxn ang="0">
                    <a:pos x="93" y="93"/>
                  </a:cxn>
                  <a:cxn ang="0">
                    <a:pos x="81" y="0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54" name="Freeform 98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/>
                <a:ahLst/>
                <a:cxnLst>
                  <a:cxn ang="0">
                    <a:pos x="135" y="57"/>
                  </a:cxn>
                  <a:cxn ang="0">
                    <a:pos x="125" y="65"/>
                  </a:cxn>
                  <a:cxn ang="0">
                    <a:pos x="87" y="58"/>
                  </a:cxn>
                  <a:cxn ang="0">
                    <a:pos x="61" y="50"/>
                  </a:cxn>
                  <a:cxn ang="0">
                    <a:pos x="31" y="42"/>
                  </a:cxn>
                  <a:cxn ang="0">
                    <a:pos x="9" y="31"/>
                  </a:cxn>
                  <a:cxn ang="0">
                    <a:pos x="1" y="17"/>
                  </a:cxn>
                  <a:cxn ang="0">
                    <a:pos x="2" y="7"/>
                  </a:cxn>
                  <a:cxn ang="0">
                    <a:pos x="16" y="1"/>
                  </a:cxn>
                  <a:cxn ang="0">
                    <a:pos x="44" y="11"/>
                  </a:cxn>
                  <a:cxn ang="0">
                    <a:pos x="78" y="19"/>
                  </a:cxn>
                  <a:cxn ang="0">
                    <a:pos x="107" y="36"/>
                  </a:cxn>
                  <a:cxn ang="0">
                    <a:pos x="127" y="46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55" name="Freeform 99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/>
                <a:ahLst/>
                <a:cxnLst>
                  <a:cxn ang="0">
                    <a:pos x="2" y="128"/>
                  </a:cxn>
                  <a:cxn ang="0">
                    <a:pos x="10" y="115"/>
                  </a:cxn>
                  <a:cxn ang="0">
                    <a:pos x="23" y="73"/>
                  </a:cxn>
                  <a:cxn ang="0">
                    <a:pos x="30" y="45"/>
                  </a:cxn>
                  <a:cxn ang="0">
                    <a:pos x="34" y="24"/>
                  </a:cxn>
                  <a:cxn ang="0">
                    <a:pos x="27" y="14"/>
                  </a:cxn>
                  <a:cxn ang="0">
                    <a:pos x="29" y="2"/>
                  </a:cxn>
                  <a:cxn ang="0">
                    <a:pos x="49" y="3"/>
                  </a:cxn>
                  <a:cxn ang="0">
                    <a:pos x="70" y="20"/>
                  </a:cxn>
                  <a:cxn ang="0">
                    <a:pos x="64" y="33"/>
                  </a:cxn>
                  <a:cxn ang="0">
                    <a:pos x="51" y="39"/>
                  </a:cxn>
                  <a:cxn ang="0">
                    <a:pos x="45" y="54"/>
                  </a:cxn>
                  <a:cxn ang="0">
                    <a:pos x="37" y="80"/>
                  </a:cxn>
                  <a:cxn ang="0">
                    <a:pos x="31" y="108"/>
                  </a:cxn>
                  <a:cxn ang="0">
                    <a:pos x="20" y="130"/>
                  </a:cxn>
                  <a:cxn ang="0">
                    <a:pos x="15" y="143"/>
                  </a:cxn>
                  <a:cxn ang="0">
                    <a:pos x="2" y="140"/>
                  </a:cxn>
                  <a:cxn ang="0">
                    <a:pos x="2" y="128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56" name="Freeform 100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96"/>
                  </a:cxn>
                  <a:cxn ang="0">
                    <a:pos x="95" y="96"/>
                  </a:cxn>
                  <a:cxn ang="0">
                    <a:pos x="240" y="0"/>
                  </a:cxn>
                  <a:cxn ang="0">
                    <a:pos x="240" y="240"/>
                  </a:cxn>
                  <a:cxn ang="0">
                    <a:pos x="96" y="144"/>
                  </a:cxn>
                  <a:cxn ang="0">
                    <a:pos x="0" y="144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633957" name="Group 101"/>
          <p:cNvGrpSpPr>
            <a:grpSpLocks/>
          </p:cNvGrpSpPr>
          <p:nvPr/>
        </p:nvGrpSpPr>
        <p:grpSpPr bwMode="auto">
          <a:xfrm>
            <a:off x="6019800" y="3657600"/>
            <a:ext cx="1104900" cy="506413"/>
            <a:chOff x="3000" y="1864"/>
            <a:chExt cx="852" cy="391"/>
          </a:xfrm>
        </p:grpSpPr>
        <p:grpSp>
          <p:nvGrpSpPr>
            <p:cNvPr id="633958" name="Group 102"/>
            <p:cNvGrpSpPr>
              <a:grpSpLocks/>
            </p:cNvGrpSpPr>
            <p:nvPr/>
          </p:nvGrpSpPr>
          <p:grpSpPr bwMode="auto">
            <a:xfrm>
              <a:off x="3000" y="1864"/>
              <a:ext cx="574" cy="391"/>
              <a:chOff x="977" y="2299"/>
              <a:chExt cx="1030" cy="702"/>
            </a:xfrm>
          </p:grpSpPr>
          <p:graphicFrame>
            <p:nvGraphicFramePr>
              <p:cNvPr id="633959" name="Object 103"/>
              <p:cNvGraphicFramePr>
                <a:graphicFrameLocks noChangeAspect="1"/>
              </p:cNvGraphicFramePr>
              <p:nvPr/>
            </p:nvGraphicFramePr>
            <p:xfrm>
              <a:off x="1618" y="2299"/>
              <a:ext cx="389" cy="702"/>
            </p:xfrm>
            <a:graphic>
              <a:graphicData uri="http://schemas.openxmlformats.org/presentationml/2006/ole">
                <p:oleObj spid="_x0000_s633959" name="Clip" r:id="rId4" imgW="4016520" imgH="3945240" progId="MS_ClipArt_Gallery.5">
                  <p:embed/>
                </p:oleObj>
              </a:graphicData>
            </a:graphic>
          </p:graphicFrame>
          <p:grpSp>
            <p:nvGrpSpPr>
              <p:cNvPr id="633960" name="Group 104"/>
              <p:cNvGrpSpPr>
                <a:grpSpLocks/>
              </p:cNvGrpSpPr>
              <p:nvPr/>
            </p:nvGrpSpPr>
            <p:grpSpPr bwMode="auto">
              <a:xfrm>
                <a:off x="977" y="2392"/>
                <a:ext cx="644" cy="447"/>
                <a:chOff x="4457" y="2360"/>
                <a:chExt cx="829" cy="575"/>
              </a:xfrm>
            </p:grpSpPr>
            <p:grpSp>
              <p:nvGrpSpPr>
                <p:cNvPr id="633961" name="Group 105"/>
                <p:cNvGrpSpPr>
                  <a:grpSpLocks/>
                </p:cNvGrpSpPr>
                <p:nvPr/>
              </p:nvGrpSpPr>
              <p:grpSpPr bwMode="auto">
                <a:xfrm>
                  <a:off x="4851" y="2360"/>
                  <a:ext cx="435" cy="435"/>
                  <a:chOff x="4851" y="2360"/>
                  <a:chExt cx="435" cy="435"/>
                </a:xfrm>
              </p:grpSpPr>
              <p:sp>
                <p:nvSpPr>
                  <p:cNvPr id="633962" name="Freeform 106"/>
                  <p:cNvSpPr>
                    <a:spLocks/>
                  </p:cNvSpPr>
                  <p:nvPr/>
                </p:nvSpPr>
                <p:spPr bwMode="auto">
                  <a:xfrm>
                    <a:off x="4851" y="2360"/>
                    <a:ext cx="435" cy="435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476" y="0"/>
                      </a:cxn>
                      <a:cxn ang="0">
                        <a:pos x="523" y="8"/>
                      </a:cxn>
                      <a:cxn ang="0">
                        <a:pos x="565" y="21"/>
                      </a:cxn>
                      <a:cxn ang="0">
                        <a:pos x="570" y="88"/>
                      </a:cxn>
                      <a:cxn ang="0">
                        <a:pos x="609" y="110"/>
                      </a:cxn>
                      <a:cxn ang="0">
                        <a:pos x="654" y="137"/>
                      </a:cxn>
                      <a:cxn ang="0">
                        <a:pos x="696" y="171"/>
                      </a:cxn>
                      <a:cxn ang="0">
                        <a:pos x="767" y="146"/>
                      </a:cxn>
                      <a:cxn ang="0">
                        <a:pos x="791" y="177"/>
                      </a:cxn>
                      <a:cxn ang="0">
                        <a:pos x="814" y="213"/>
                      </a:cxn>
                      <a:cxn ang="0">
                        <a:pos x="834" y="251"/>
                      </a:cxn>
                      <a:cxn ang="0">
                        <a:pos x="786" y="312"/>
                      </a:cxn>
                      <a:cxn ang="0">
                        <a:pos x="805" y="370"/>
                      </a:cxn>
                      <a:cxn ang="0">
                        <a:pos x="811" y="415"/>
                      </a:cxn>
                      <a:cxn ang="0">
                        <a:pos x="809" y="473"/>
                      </a:cxn>
                      <a:cxn ang="0">
                        <a:pos x="870" y="502"/>
                      </a:cxn>
                      <a:cxn ang="0">
                        <a:pos x="863" y="547"/>
                      </a:cxn>
                      <a:cxn ang="0">
                        <a:pos x="852" y="589"/>
                      </a:cxn>
                      <a:cxn ang="0">
                        <a:pos x="830" y="638"/>
                      </a:cxn>
                      <a:cxn ang="0">
                        <a:pos x="762" y="632"/>
                      </a:cxn>
                      <a:cxn ang="0">
                        <a:pos x="729" y="676"/>
                      </a:cxn>
                      <a:cxn ang="0">
                        <a:pos x="693" y="713"/>
                      </a:cxn>
                      <a:cxn ang="0">
                        <a:pos x="646" y="746"/>
                      </a:cxn>
                      <a:cxn ang="0">
                        <a:pos x="659" y="818"/>
                      </a:cxn>
                      <a:cxn ang="0">
                        <a:pos x="617" y="840"/>
                      </a:cxn>
                      <a:cxn ang="0">
                        <a:pos x="570" y="856"/>
                      </a:cxn>
                      <a:cxn ang="0">
                        <a:pos x="510" y="869"/>
                      </a:cxn>
                      <a:cxn ang="0">
                        <a:pos x="477" y="814"/>
                      </a:cxn>
                      <a:cxn ang="0">
                        <a:pos x="414" y="817"/>
                      </a:cxn>
                      <a:cxn ang="0">
                        <a:pos x="363" y="807"/>
                      </a:cxn>
                      <a:cxn ang="0">
                        <a:pos x="311" y="793"/>
                      </a:cxn>
                      <a:cxn ang="0">
                        <a:pos x="255" y="839"/>
                      </a:cxn>
                      <a:cxn ang="0">
                        <a:pos x="214" y="817"/>
                      </a:cxn>
                      <a:cxn ang="0">
                        <a:pos x="175" y="792"/>
                      </a:cxn>
                      <a:cxn ang="0">
                        <a:pos x="145" y="768"/>
                      </a:cxn>
                      <a:cxn ang="0">
                        <a:pos x="169" y="699"/>
                      </a:cxn>
                      <a:cxn ang="0">
                        <a:pos x="136" y="655"/>
                      </a:cxn>
                      <a:cxn ang="0">
                        <a:pos x="105" y="605"/>
                      </a:cxn>
                      <a:cxn ang="0">
                        <a:pos x="84" y="553"/>
                      </a:cxn>
                      <a:cxn ang="0">
                        <a:pos x="9" y="547"/>
                      </a:cxn>
                      <a:cxn ang="0">
                        <a:pos x="1" y="500"/>
                      </a:cxn>
                      <a:cxn ang="0">
                        <a:pos x="0" y="464"/>
                      </a:cxn>
                      <a:cxn ang="0">
                        <a:pos x="0" y="420"/>
                      </a:cxn>
                      <a:cxn ang="0">
                        <a:pos x="70" y="398"/>
                      </a:cxn>
                      <a:cxn ang="0">
                        <a:pos x="84" y="337"/>
                      </a:cxn>
                      <a:cxn ang="0">
                        <a:pos x="98" y="290"/>
                      </a:cxn>
                      <a:cxn ang="0">
                        <a:pos x="123" y="238"/>
                      </a:cxn>
                      <a:cxn ang="0">
                        <a:pos x="87" y="171"/>
                      </a:cxn>
                      <a:cxn ang="0">
                        <a:pos x="109" y="143"/>
                      </a:cxn>
                      <a:cxn ang="0">
                        <a:pos x="141" y="113"/>
                      </a:cxn>
                      <a:cxn ang="0">
                        <a:pos x="175" y="85"/>
                      </a:cxn>
                      <a:cxn ang="0">
                        <a:pos x="255" y="115"/>
                      </a:cxn>
                      <a:cxn ang="0">
                        <a:pos x="298" y="94"/>
                      </a:cxn>
                      <a:cxn ang="0">
                        <a:pos x="341" y="80"/>
                      </a:cxn>
                      <a:cxn ang="0">
                        <a:pos x="400" y="66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70" h="869">
                        <a:moveTo>
                          <a:pt x="428" y="0"/>
                        </a:moveTo>
                        <a:lnTo>
                          <a:pt x="476" y="0"/>
                        </a:lnTo>
                        <a:lnTo>
                          <a:pt x="523" y="8"/>
                        </a:lnTo>
                        <a:lnTo>
                          <a:pt x="565" y="21"/>
                        </a:lnTo>
                        <a:lnTo>
                          <a:pt x="570" y="88"/>
                        </a:lnTo>
                        <a:lnTo>
                          <a:pt x="609" y="110"/>
                        </a:lnTo>
                        <a:lnTo>
                          <a:pt x="654" y="137"/>
                        </a:lnTo>
                        <a:lnTo>
                          <a:pt x="696" y="171"/>
                        </a:lnTo>
                        <a:lnTo>
                          <a:pt x="767" y="146"/>
                        </a:lnTo>
                        <a:lnTo>
                          <a:pt x="791" y="177"/>
                        </a:lnTo>
                        <a:lnTo>
                          <a:pt x="814" y="213"/>
                        </a:lnTo>
                        <a:lnTo>
                          <a:pt x="834" y="251"/>
                        </a:lnTo>
                        <a:lnTo>
                          <a:pt x="786" y="312"/>
                        </a:lnTo>
                        <a:lnTo>
                          <a:pt x="805" y="370"/>
                        </a:lnTo>
                        <a:lnTo>
                          <a:pt x="811" y="415"/>
                        </a:lnTo>
                        <a:lnTo>
                          <a:pt x="809" y="473"/>
                        </a:lnTo>
                        <a:lnTo>
                          <a:pt x="870" y="502"/>
                        </a:lnTo>
                        <a:lnTo>
                          <a:pt x="863" y="547"/>
                        </a:lnTo>
                        <a:lnTo>
                          <a:pt x="852" y="589"/>
                        </a:lnTo>
                        <a:lnTo>
                          <a:pt x="830" y="638"/>
                        </a:lnTo>
                        <a:lnTo>
                          <a:pt x="762" y="632"/>
                        </a:lnTo>
                        <a:lnTo>
                          <a:pt x="729" y="676"/>
                        </a:lnTo>
                        <a:lnTo>
                          <a:pt x="693" y="713"/>
                        </a:lnTo>
                        <a:lnTo>
                          <a:pt x="646" y="746"/>
                        </a:lnTo>
                        <a:lnTo>
                          <a:pt x="659" y="818"/>
                        </a:lnTo>
                        <a:lnTo>
                          <a:pt x="617" y="840"/>
                        </a:lnTo>
                        <a:lnTo>
                          <a:pt x="570" y="856"/>
                        </a:lnTo>
                        <a:lnTo>
                          <a:pt x="510" y="869"/>
                        </a:lnTo>
                        <a:lnTo>
                          <a:pt x="477" y="814"/>
                        </a:lnTo>
                        <a:lnTo>
                          <a:pt x="414" y="817"/>
                        </a:lnTo>
                        <a:lnTo>
                          <a:pt x="363" y="807"/>
                        </a:lnTo>
                        <a:lnTo>
                          <a:pt x="311" y="793"/>
                        </a:lnTo>
                        <a:lnTo>
                          <a:pt x="255" y="839"/>
                        </a:lnTo>
                        <a:lnTo>
                          <a:pt x="214" y="817"/>
                        </a:lnTo>
                        <a:lnTo>
                          <a:pt x="175" y="792"/>
                        </a:lnTo>
                        <a:lnTo>
                          <a:pt x="145" y="768"/>
                        </a:lnTo>
                        <a:lnTo>
                          <a:pt x="169" y="699"/>
                        </a:lnTo>
                        <a:lnTo>
                          <a:pt x="136" y="655"/>
                        </a:lnTo>
                        <a:lnTo>
                          <a:pt x="105" y="605"/>
                        </a:lnTo>
                        <a:lnTo>
                          <a:pt x="84" y="553"/>
                        </a:lnTo>
                        <a:lnTo>
                          <a:pt x="9" y="547"/>
                        </a:lnTo>
                        <a:lnTo>
                          <a:pt x="1" y="500"/>
                        </a:lnTo>
                        <a:lnTo>
                          <a:pt x="0" y="464"/>
                        </a:lnTo>
                        <a:lnTo>
                          <a:pt x="0" y="420"/>
                        </a:lnTo>
                        <a:lnTo>
                          <a:pt x="70" y="398"/>
                        </a:lnTo>
                        <a:lnTo>
                          <a:pt x="84" y="337"/>
                        </a:lnTo>
                        <a:lnTo>
                          <a:pt x="98" y="290"/>
                        </a:lnTo>
                        <a:lnTo>
                          <a:pt x="123" y="238"/>
                        </a:lnTo>
                        <a:lnTo>
                          <a:pt x="87" y="171"/>
                        </a:lnTo>
                        <a:lnTo>
                          <a:pt x="109" y="143"/>
                        </a:lnTo>
                        <a:lnTo>
                          <a:pt x="141" y="113"/>
                        </a:lnTo>
                        <a:lnTo>
                          <a:pt x="175" y="85"/>
                        </a:lnTo>
                        <a:lnTo>
                          <a:pt x="255" y="115"/>
                        </a:lnTo>
                        <a:lnTo>
                          <a:pt x="298" y="94"/>
                        </a:lnTo>
                        <a:lnTo>
                          <a:pt x="341" y="80"/>
                        </a:lnTo>
                        <a:lnTo>
                          <a:pt x="400" y="66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963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495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3964" name="Group 108"/>
                <p:cNvGrpSpPr>
                  <a:grpSpLocks/>
                </p:cNvGrpSpPr>
                <p:nvPr/>
              </p:nvGrpSpPr>
              <p:grpSpPr bwMode="auto">
                <a:xfrm>
                  <a:off x="4457" y="2501"/>
                  <a:ext cx="435" cy="434"/>
                  <a:chOff x="4457" y="2501"/>
                  <a:chExt cx="435" cy="434"/>
                </a:xfrm>
              </p:grpSpPr>
              <p:sp>
                <p:nvSpPr>
                  <p:cNvPr id="633965" name="Freeform 109"/>
                  <p:cNvSpPr>
                    <a:spLocks/>
                  </p:cNvSpPr>
                  <p:nvPr/>
                </p:nvSpPr>
                <p:spPr bwMode="auto">
                  <a:xfrm>
                    <a:off x="4457" y="2501"/>
                    <a:ext cx="435" cy="434"/>
                  </a:xfrm>
                  <a:custGeom>
                    <a:avLst/>
                    <a:gdLst/>
                    <a:ahLst/>
                    <a:cxnLst>
                      <a:cxn ang="0">
                        <a:pos x="443" y="867"/>
                      </a:cxn>
                      <a:cxn ang="0">
                        <a:pos x="396" y="867"/>
                      </a:cxn>
                      <a:cxn ang="0">
                        <a:pos x="349" y="860"/>
                      </a:cxn>
                      <a:cxn ang="0">
                        <a:pos x="307" y="847"/>
                      </a:cxn>
                      <a:cxn ang="0">
                        <a:pos x="302" y="780"/>
                      </a:cxn>
                      <a:cxn ang="0">
                        <a:pos x="263" y="758"/>
                      </a:cxn>
                      <a:cxn ang="0">
                        <a:pos x="217" y="731"/>
                      </a:cxn>
                      <a:cxn ang="0">
                        <a:pos x="175" y="698"/>
                      </a:cxn>
                      <a:cxn ang="0">
                        <a:pos x="104" y="722"/>
                      </a:cxn>
                      <a:cxn ang="0">
                        <a:pos x="81" y="692"/>
                      </a:cxn>
                      <a:cxn ang="0">
                        <a:pos x="56" y="656"/>
                      </a:cxn>
                      <a:cxn ang="0">
                        <a:pos x="36" y="618"/>
                      </a:cxn>
                      <a:cxn ang="0">
                        <a:pos x="86" y="557"/>
                      </a:cxn>
                      <a:cxn ang="0">
                        <a:pos x="66" y="499"/>
                      </a:cxn>
                      <a:cxn ang="0">
                        <a:pos x="60" y="453"/>
                      </a:cxn>
                      <a:cxn ang="0">
                        <a:pos x="61" y="395"/>
                      </a:cxn>
                      <a:cxn ang="0">
                        <a:pos x="0" y="367"/>
                      </a:cxn>
                      <a:cxn ang="0">
                        <a:pos x="8" y="322"/>
                      </a:cxn>
                      <a:cxn ang="0">
                        <a:pos x="19" y="279"/>
                      </a:cxn>
                      <a:cxn ang="0">
                        <a:pos x="41" y="231"/>
                      </a:cxn>
                      <a:cxn ang="0">
                        <a:pos x="109" y="237"/>
                      </a:cxn>
                      <a:cxn ang="0">
                        <a:pos x="142" y="193"/>
                      </a:cxn>
                      <a:cxn ang="0">
                        <a:pos x="178" y="155"/>
                      </a:cxn>
                      <a:cxn ang="0">
                        <a:pos x="225" y="122"/>
                      </a:cxn>
                      <a:cxn ang="0">
                        <a:pos x="213" y="50"/>
                      </a:cxn>
                      <a:cxn ang="0">
                        <a:pos x="255" y="28"/>
                      </a:cxn>
                      <a:cxn ang="0">
                        <a:pos x="302" y="13"/>
                      </a:cxn>
                      <a:cxn ang="0">
                        <a:pos x="361" y="0"/>
                      </a:cxn>
                      <a:cxn ang="0">
                        <a:pos x="394" y="55"/>
                      </a:cxn>
                      <a:cxn ang="0">
                        <a:pos x="457" y="52"/>
                      </a:cxn>
                      <a:cxn ang="0">
                        <a:pos x="509" y="61"/>
                      </a:cxn>
                      <a:cxn ang="0">
                        <a:pos x="560" y="75"/>
                      </a:cxn>
                      <a:cxn ang="0">
                        <a:pos x="617" y="30"/>
                      </a:cxn>
                      <a:cxn ang="0">
                        <a:pos x="658" y="52"/>
                      </a:cxn>
                      <a:cxn ang="0">
                        <a:pos x="695" y="77"/>
                      </a:cxn>
                      <a:cxn ang="0">
                        <a:pos x="725" y="100"/>
                      </a:cxn>
                      <a:cxn ang="0">
                        <a:pos x="701" y="169"/>
                      </a:cxn>
                      <a:cxn ang="0">
                        <a:pos x="734" y="213"/>
                      </a:cxn>
                      <a:cxn ang="0">
                        <a:pos x="766" y="264"/>
                      </a:cxn>
                      <a:cxn ang="0">
                        <a:pos x="786" y="315"/>
                      </a:cxn>
                      <a:cxn ang="0">
                        <a:pos x="861" y="322"/>
                      </a:cxn>
                      <a:cxn ang="0">
                        <a:pos x="869" y="369"/>
                      </a:cxn>
                      <a:cxn ang="0">
                        <a:pos x="871" y="405"/>
                      </a:cxn>
                      <a:cxn ang="0">
                        <a:pos x="871" y="449"/>
                      </a:cxn>
                      <a:cxn ang="0">
                        <a:pos x="800" y="471"/>
                      </a:cxn>
                      <a:cxn ang="0">
                        <a:pos x="786" y="532"/>
                      </a:cxn>
                      <a:cxn ang="0">
                        <a:pos x="772" y="579"/>
                      </a:cxn>
                      <a:cxn ang="0">
                        <a:pos x="747" y="631"/>
                      </a:cxn>
                      <a:cxn ang="0">
                        <a:pos x="783" y="698"/>
                      </a:cxn>
                      <a:cxn ang="0">
                        <a:pos x="761" y="725"/>
                      </a:cxn>
                      <a:cxn ang="0">
                        <a:pos x="730" y="754"/>
                      </a:cxn>
                      <a:cxn ang="0">
                        <a:pos x="695" y="783"/>
                      </a:cxn>
                      <a:cxn ang="0">
                        <a:pos x="617" y="753"/>
                      </a:cxn>
                      <a:cxn ang="0">
                        <a:pos x="573" y="773"/>
                      </a:cxn>
                      <a:cxn ang="0">
                        <a:pos x="531" y="787"/>
                      </a:cxn>
                      <a:cxn ang="0">
                        <a:pos x="471" y="802"/>
                      </a:cxn>
                      <a:cxn ang="0">
                        <a:pos x="443" y="867"/>
                      </a:cxn>
                    </a:cxnLst>
                    <a:rect l="0" t="0" r="r" b="b"/>
                    <a:pathLst>
                      <a:path w="871" h="867">
                        <a:moveTo>
                          <a:pt x="443" y="867"/>
                        </a:moveTo>
                        <a:lnTo>
                          <a:pt x="396" y="867"/>
                        </a:lnTo>
                        <a:lnTo>
                          <a:pt x="349" y="860"/>
                        </a:lnTo>
                        <a:lnTo>
                          <a:pt x="307" y="847"/>
                        </a:lnTo>
                        <a:lnTo>
                          <a:pt x="302" y="780"/>
                        </a:lnTo>
                        <a:lnTo>
                          <a:pt x="263" y="758"/>
                        </a:lnTo>
                        <a:lnTo>
                          <a:pt x="217" y="731"/>
                        </a:lnTo>
                        <a:lnTo>
                          <a:pt x="175" y="698"/>
                        </a:lnTo>
                        <a:lnTo>
                          <a:pt x="104" y="722"/>
                        </a:lnTo>
                        <a:lnTo>
                          <a:pt x="81" y="692"/>
                        </a:lnTo>
                        <a:lnTo>
                          <a:pt x="56" y="656"/>
                        </a:lnTo>
                        <a:lnTo>
                          <a:pt x="36" y="618"/>
                        </a:lnTo>
                        <a:lnTo>
                          <a:pt x="86" y="557"/>
                        </a:lnTo>
                        <a:lnTo>
                          <a:pt x="66" y="499"/>
                        </a:lnTo>
                        <a:lnTo>
                          <a:pt x="60" y="453"/>
                        </a:lnTo>
                        <a:lnTo>
                          <a:pt x="61" y="395"/>
                        </a:lnTo>
                        <a:lnTo>
                          <a:pt x="0" y="367"/>
                        </a:lnTo>
                        <a:lnTo>
                          <a:pt x="8" y="322"/>
                        </a:lnTo>
                        <a:lnTo>
                          <a:pt x="19" y="279"/>
                        </a:lnTo>
                        <a:lnTo>
                          <a:pt x="41" y="231"/>
                        </a:lnTo>
                        <a:lnTo>
                          <a:pt x="109" y="237"/>
                        </a:lnTo>
                        <a:lnTo>
                          <a:pt x="142" y="193"/>
                        </a:lnTo>
                        <a:lnTo>
                          <a:pt x="178" y="155"/>
                        </a:lnTo>
                        <a:lnTo>
                          <a:pt x="225" y="122"/>
                        </a:lnTo>
                        <a:lnTo>
                          <a:pt x="213" y="50"/>
                        </a:lnTo>
                        <a:lnTo>
                          <a:pt x="255" y="28"/>
                        </a:lnTo>
                        <a:lnTo>
                          <a:pt x="302" y="13"/>
                        </a:lnTo>
                        <a:lnTo>
                          <a:pt x="361" y="0"/>
                        </a:lnTo>
                        <a:lnTo>
                          <a:pt x="394" y="55"/>
                        </a:lnTo>
                        <a:lnTo>
                          <a:pt x="457" y="52"/>
                        </a:lnTo>
                        <a:lnTo>
                          <a:pt x="509" y="61"/>
                        </a:lnTo>
                        <a:lnTo>
                          <a:pt x="560" y="75"/>
                        </a:lnTo>
                        <a:lnTo>
                          <a:pt x="617" y="30"/>
                        </a:lnTo>
                        <a:lnTo>
                          <a:pt x="658" y="52"/>
                        </a:lnTo>
                        <a:lnTo>
                          <a:pt x="695" y="77"/>
                        </a:lnTo>
                        <a:lnTo>
                          <a:pt x="725" y="100"/>
                        </a:lnTo>
                        <a:lnTo>
                          <a:pt x="701" y="169"/>
                        </a:lnTo>
                        <a:lnTo>
                          <a:pt x="734" y="213"/>
                        </a:lnTo>
                        <a:lnTo>
                          <a:pt x="766" y="264"/>
                        </a:lnTo>
                        <a:lnTo>
                          <a:pt x="786" y="315"/>
                        </a:lnTo>
                        <a:lnTo>
                          <a:pt x="861" y="322"/>
                        </a:lnTo>
                        <a:lnTo>
                          <a:pt x="869" y="369"/>
                        </a:lnTo>
                        <a:lnTo>
                          <a:pt x="871" y="405"/>
                        </a:lnTo>
                        <a:lnTo>
                          <a:pt x="871" y="449"/>
                        </a:lnTo>
                        <a:lnTo>
                          <a:pt x="800" y="471"/>
                        </a:lnTo>
                        <a:lnTo>
                          <a:pt x="786" y="532"/>
                        </a:lnTo>
                        <a:lnTo>
                          <a:pt x="772" y="579"/>
                        </a:lnTo>
                        <a:lnTo>
                          <a:pt x="747" y="631"/>
                        </a:lnTo>
                        <a:lnTo>
                          <a:pt x="783" y="698"/>
                        </a:lnTo>
                        <a:lnTo>
                          <a:pt x="761" y="725"/>
                        </a:lnTo>
                        <a:lnTo>
                          <a:pt x="730" y="754"/>
                        </a:lnTo>
                        <a:lnTo>
                          <a:pt x="695" y="783"/>
                        </a:lnTo>
                        <a:lnTo>
                          <a:pt x="617" y="753"/>
                        </a:lnTo>
                        <a:lnTo>
                          <a:pt x="573" y="773"/>
                        </a:lnTo>
                        <a:lnTo>
                          <a:pt x="531" y="787"/>
                        </a:lnTo>
                        <a:lnTo>
                          <a:pt x="471" y="802"/>
                        </a:lnTo>
                        <a:lnTo>
                          <a:pt x="443" y="867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966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637"/>
                    <a:ext cx="168" cy="1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33967" name="Freeform 111"/>
              <p:cNvSpPr>
                <a:spLocks/>
              </p:cNvSpPr>
              <p:nvPr/>
            </p:nvSpPr>
            <p:spPr bwMode="auto">
              <a:xfrm>
                <a:off x="1622" y="2501"/>
                <a:ext cx="165" cy="27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22" y="9"/>
                  </a:cxn>
                  <a:cxn ang="0">
                    <a:pos x="6" y="76"/>
                  </a:cxn>
                  <a:cxn ang="0">
                    <a:pos x="0" y="114"/>
                  </a:cxn>
                  <a:cxn ang="0">
                    <a:pos x="66" y="174"/>
                  </a:cxn>
                  <a:cxn ang="0">
                    <a:pos x="32" y="232"/>
                  </a:cxn>
                  <a:cxn ang="0">
                    <a:pos x="69" y="270"/>
                  </a:cxn>
                  <a:cxn ang="0">
                    <a:pos x="92" y="214"/>
                  </a:cxn>
                  <a:cxn ang="0">
                    <a:pos x="143" y="210"/>
                  </a:cxn>
                  <a:cxn ang="0">
                    <a:pos x="134" y="159"/>
                  </a:cxn>
                  <a:cxn ang="0">
                    <a:pos x="86" y="111"/>
                  </a:cxn>
                  <a:cxn ang="0">
                    <a:pos x="129" y="67"/>
                  </a:cxn>
                  <a:cxn ang="0">
                    <a:pos x="161" y="48"/>
                  </a:cxn>
                  <a:cxn ang="0">
                    <a:pos x="165" y="0"/>
                  </a:cxn>
                </a:cxnLst>
                <a:rect l="0" t="0" r="r" b="b"/>
                <a:pathLst>
                  <a:path w="165" h="270">
                    <a:moveTo>
                      <a:pt x="165" y="0"/>
                    </a:moveTo>
                    <a:lnTo>
                      <a:pt x="122" y="9"/>
                    </a:lnTo>
                    <a:lnTo>
                      <a:pt x="6" y="76"/>
                    </a:lnTo>
                    <a:lnTo>
                      <a:pt x="0" y="114"/>
                    </a:lnTo>
                    <a:lnTo>
                      <a:pt x="66" y="174"/>
                    </a:lnTo>
                    <a:lnTo>
                      <a:pt x="32" y="232"/>
                    </a:lnTo>
                    <a:lnTo>
                      <a:pt x="69" y="270"/>
                    </a:lnTo>
                    <a:lnTo>
                      <a:pt x="92" y="214"/>
                    </a:lnTo>
                    <a:lnTo>
                      <a:pt x="143" y="210"/>
                    </a:lnTo>
                    <a:lnTo>
                      <a:pt x="134" y="159"/>
                    </a:lnTo>
                    <a:lnTo>
                      <a:pt x="86" y="111"/>
                    </a:lnTo>
                    <a:lnTo>
                      <a:pt x="129" y="67"/>
                    </a:lnTo>
                    <a:lnTo>
                      <a:pt x="161" y="4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68" name="Freeform 112"/>
              <p:cNvSpPr>
                <a:spLocks/>
              </p:cNvSpPr>
              <p:nvPr/>
            </p:nvSpPr>
            <p:spPr bwMode="auto">
              <a:xfrm>
                <a:off x="1596" y="2572"/>
                <a:ext cx="133" cy="93"/>
              </a:xfrm>
              <a:custGeom>
                <a:avLst/>
                <a:gdLst/>
                <a:ahLst/>
                <a:cxnLst>
                  <a:cxn ang="0">
                    <a:pos x="130" y="91"/>
                  </a:cxn>
                  <a:cxn ang="0">
                    <a:pos x="78" y="88"/>
                  </a:cxn>
                  <a:cxn ang="0">
                    <a:pos x="61" y="92"/>
                  </a:cxn>
                  <a:cxn ang="0">
                    <a:pos x="5" y="93"/>
                  </a:cxn>
                  <a:cxn ang="0">
                    <a:pos x="0" y="82"/>
                  </a:cxn>
                  <a:cxn ang="0">
                    <a:pos x="31" y="58"/>
                  </a:cxn>
                  <a:cxn ang="0">
                    <a:pos x="38" y="41"/>
                  </a:cxn>
                  <a:cxn ang="0">
                    <a:pos x="34" y="23"/>
                  </a:cxn>
                  <a:cxn ang="0">
                    <a:pos x="26" y="10"/>
                  </a:cxn>
                  <a:cxn ang="0">
                    <a:pos x="27" y="0"/>
                  </a:cxn>
                  <a:cxn ang="0">
                    <a:pos x="43" y="5"/>
                  </a:cxn>
                  <a:cxn ang="0">
                    <a:pos x="53" y="20"/>
                  </a:cxn>
                  <a:cxn ang="0">
                    <a:pos x="57" y="37"/>
                  </a:cxn>
                  <a:cxn ang="0">
                    <a:pos x="45" y="56"/>
                  </a:cxn>
                  <a:cxn ang="0">
                    <a:pos x="35" y="73"/>
                  </a:cxn>
                  <a:cxn ang="0">
                    <a:pos x="40" y="84"/>
                  </a:cxn>
                  <a:cxn ang="0">
                    <a:pos x="74" y="73"/>
                  </a:cxn>
                  <a:cxn ang="0">
                    <a:pos x="105" y="75"/>
                  </a:cxn>
                  <a:cxn ang="0">
                    <a:pos x="133" y="80"/>
                  </a:cxn>
                  <a:cxn ang="0">
                    <a:pos x="130" y="91"/>
                  </a:cxn>
                </a:cxnLst>
                <a:rect l="0" t="0" r="r" b="b"/>
                <a:pathLst>
                  <a:path w="133" h="93">
                    <a:moveTo>
                      <a:pt x="130" y="91"/>
                    </a:moveTo>
                    <a:lnTo>
                      <a:pt x="78" y="88"/>
                    </a:lnTo>
                    <a:lnTo>
                      <a:pt x="61" y="92"/>
                    </a:lnTo>
                    <a:lnTo>
                      <a:pt x="5" y="93"/>
                    </a:lnTo>
                    <a:lnTo>
                      <a:pt x="0" y="82"/>
                    </a:lnTo>
                    <a:lnTo>
                      <a:pt x="31" y="58"/>
                    </a:lnTo>
                    <a:lnTo>
                      <a:pt x="38" y="41"/>
                    </a:lnTo>
                    <a:lnTo>
                      <a:pt x="34" y="23"/>
                    </a:lnTo>
                    <a:lnTo>
                      <a:pt x="26" y="10"/>
                    </a:lnTo>
                    <a:lnTo>
                      <a:pt x="27" y="0"/>
                    </a:lnTo>
                    <a:lnTo>
                      <a:pt x="43" y="5"/>
                    </a:lnTo>
                    <a:lnTo>
                      <a:pt x="53" y="20"/>
                    </a:lnTo>
                    <a:lnTo>
                      <a:pt x="57" y="37"/>
                    </a:lnTo>
                    <a:lnTo>
                      <a:pt x="45" y="56"/>
                    </a:lnTo>
                    <a:lnTo>
                      <a:pt x="35" y="73"/>
                    </a:lnTo>
                    <a:lnTo>
                      <a:pt x="40" y="84"/>
                    </a:lnTo>
                    <a:lnTo>
                      <a:pt x="74" y="73"/>
                    </a:lnTo>
                    <a:lnTo>
                      <a:pt x="105" y="75"/>
                    </a:lnTo>
                    <a:lnTo>
                      <a:pt x="133" y="80"/>
                    </a:lnTo>
                    <a:lnTo>
                      <a:pt x="130" y="9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3969" name="Freeform 113"/>
              <p:cNvSpPr>
                <a:spLocks/>
              </p:cNvSpPr>
              <p:nvPr/>
            </p:nvSpPr>
            <p:spPr bwMode="auto">
              <a:xfrm>
                <a:off x="1717" y="2516"/>
                <a:ext cx="88" cy="15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5" y="9"/>
                  </a:cxn>
                  <a:cxn ang="0">
                    <a:pos x="44" y="44"/>
                  </a:cxn>
                  <a:cxn ang="0">
                    <a:pos x="41" y="64"/>
                  </a:cxn>
                  <a:cxn ang="0">
                    <a:pos x="41" y="78"/>
                  </a:cxn>
                  <a:cxn ang="0">
                    <a:pos x="19" y="105"/>
                  </a:cxn>
                  <a:cxn ang="0">
                    <a:pos x="0" y="138"/>
                  </a:cxn>
                  <a:cxn ang="0">
                    <a:pos x="7" y="151"/>
                  </a:cxn>
                  <a:cxn ang="0">
                    <a:pos x="19" y="142"/>
                  </a:cxn>
                  <a:cxn ang="0">
                    <a:pos x="20" y="130"/>
                  </a:cxn>
                  <a:cxn ang="0">
                    <a:pos x="50" y="83"/>
                  </a:cxn>
                  <a:cxn ang="0">
                    <a:pos x="67" y="58"/>
                  </a:cxn>
                  <a:cxn ang="0">
                    <a:pos x="86" y="28"/>
                  </a:cxn>
                  <a:cxn ang="0">
                    <a:pos x="88" y="14"/>
                  </a:cxn>
                  <a:cxn ang="0">
                    <a:pos x="80" y="0"/>
                  </a:cxn>
                </a:cxnLst>
                <a:rect l="0" t="0" r="r" b="b"/>
                <a:pathLst>
                  <a:path w="88" h="151">
                    <a:moveTo>
                      <a:pt x="80" y="0"/>
                    </a:moveTo>
                    <a:lnTo>
                      <a:pt x="65" y="9"/>
                    </a:lnTo>
                    <a:lnTo>
                      <a:pt x="44" y="44"/>
                    </a:lnTo>
                    <a:lnTo>
                      <a:pt x="41" y="64"/>
                    </a:lnTo>
                    <a:lnTo>
                      <a:pt x="41" y="78"/>
                    </a:lnTo>
                    <a:lnTo>
                      <a:pt x="19" y="105"/>
                    </a:lnTo>
                    <a:lnTo>
                      <a:pt x="0" y="138"/>
                    </a:lnTo>
                    <a:lnTo>
                      <a:pt x="7" y="151"/>
                    </a:lnTo>
                    <a:lnTo>
                      <a:pt x="19" y="142"/>
                    </a:lnTo>
                    <a:lnTo>
                      <a:pt x="20" y="130"/>
                    </a:lnTo>
                    <a:lnTo>
                      <a:pt x="50" y="83"/>
                    </a:lnTo>
                    <a:lnTo>
                      <a:pt x="67" y="58"/>
                    </a:lnTo>
                    <a:lnTo>
                      <a:pt x="86" y="28"/>
                    </a:lnTo>
                    <a:lnTo>
                      <a:pt x="88" y="1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33970" name="Group 114"/>
            <p:cNvGrpSpPr>
              <a:grpSpLocks/>
            </p:cNvGrpSpPr>
            <p:nvPr/>
          </p:nvGrpSpPr>
          <p:grpSpPr bwMode="auto">
            <a:xfrm>
              <a:off x="3608" y="1920"/>
              <a:ext cx="244" cy="288"/>
              <a:chOff x="1856" y="1426"/>
              <a:chExt cx="357" cy="421"/>
            </a:xfrm>
          </p:grpSpPr>
          <p:grpSp>
            <p:nvGrpSpPr>
              <p:cNvPr id="633971" name="Group 115"/>
              <p:cNvGrpSpPr>
                <a:grpSpLocks/>
              </p:cNvGrpSpPr>
              <p:nvPr/>
            </p:nvGrpSpPr>
            <p:grpSpPr bwMode="auto">
              <a:xfrm>
                <a:off x="1856" y="1617"/>
                <a:ext cx="357" cy="230"/>
                <a:chOff x="1680" y="1584"/>
                <a:chExt cx="672" cy="432"/>
              </a:xfrm>
            </p:grpSpPr>
            <p:sp>
              <p:nvSpPr>
                <p:cNvPr id="633972" name="AutoShape 116"/>
                <p:cNvSpPr>
                  <a:spLocks noChangeArrowheads="1"/>
                </p:cNvSpPr>
                <p:nvPr/>
              </p:nvSpPr>
              <p:spPr bwMode="auto">
                <a:xfrm flipH="1">
                  <a:off x="1680" y="1584"/>
                  <a:ext cx="672" cy="432"/>
                </a:xfrm>
                <a:prstGeom prst="cube">
                  <a:avLst>
                    <a:gd name="adj" fmla="val 41667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3973" name="AutoShape 117"/>
                <p:cNvSpPr>
                  <a:spLocks noChangeArrowheads="1"/>
                </p:cNvSpPr>
                <p:nvPr/>
              </p:nvSpPr>
              <p:spPr bwMode="auto">
                <a:xfrm flipH="1">
                  <a:off x="1920" y="1872"/>
                  <a:ext cx="384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3974" name="AutoShape 118"/>
                <p:cNvSpPr>
                  <a:spLocks noChangeArrowheads="1"/>
                </p:cNvSpPr>
                <p:nvPr/>
              </p:nvSpPr>
              <p:spPr bwMode="auto">
                <a:xfrm flipH="1">
                  <a:off x="1776" y="1632"/>
                  <a:ext cx="432" cy="48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777777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3975" name="Group 119"/>
              <p:cNvGrpSpPr>
                <a:grpSpLocks/>
              </p:cNvGrpSpPr>
              <p:nvPr/>
            </p:nvGrpSpPr>
            <p:grpSpPr bwMode="auto">
              <a:xfrm>
                <a:off x="1886" y="1426"/>
                <a:ext cx="230" cy="230"/>
                <a:chOff x="1935" y="1893"/>
                <a:chExt cx="432" cy="432"/>
              </a:xfrm>
            </p:grpSpPr>
            <p:sp>
              <p:nvSpPr>
                <p:cNvPr id="633976" name="AutoShape 120"/>
                <p:cNvSpPr>
                  <a:spLocks noChangeArrowheads="1"/>
                </p:cNvSpPr>
                <p:nvPr/>
              </p:nvSpPr>
              <p:spPr bwMode="auto">
                <a:xfrm flipH="1">
                  <a:off x="1935" y="1893"/>
                  <a:ext cx="432" cy="432"/>
                </a:xfrm>
                <a:prstGeom prst="parallelogram">
                  <a:avLst>
                    <a:gd name="adj" fmla="val 1921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633977" name="Freeform 121" descr="Horizontal hell"/>
                <p:cNvSpPr>
                  <a:spLocks/>
                </p:cNvSpPr>
                <p:nvPr/>
              </p:nvSpPr>
              <p:spPr bwMode="auto">
                <a:xfrm>
                  <a:off x="1998" y="1937"/>
                  <a:ext cx="330" cy="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3" y="0"/>
                    </a:cxn>
                    <a:cxn ang="0">
                      <a:pos x="261" y="36"/>
                    </a:cxn>
                    <a:cxn ang="0">
                      <a:pos x="228" y="87"/>
                    </a:cxn>
                    <a:cxn ang="0">
                      <a:pos x="281" y="111"/>
                    </a:cxn>
                    <a:cxn ang="0">
                      <a:pos x="245" y="141"/>
                    </a:cxn>
                    <a:cxn ang="0">
                      <a:pos x="287" y="153"/>
                    </a:cxn>
                    <a:cxn ang="0">
                      <a:pos x="276" y="174"/>
                    </a:cxn>
                    <a:cxn ang="0">
                      <a:pos x="299" y="199"/>
                    </a:cxn>
                    <a:cxn ang="0">
                      <a:pos x="248" y="232"/>
                    </a:cxn>
                    <a:cxn ang="0">
                      <a:pos x="309" y="252"/>
                    </a:cxn>
                    <a:cxn ang="0">
                      <a:pos x="279" y="282"/>
                    </a:cxn>
                    <a:cxn ang="0">
                      <a:pos x="329" y="288"/>
                    </a:cxn>
                    <a:cxn ang="0">
                      <a:pos x="318" y="307"/>
                    </a:cxn>
                    <a:cxn ang="0">
                      <a:pos x="330" y="336"/>
                    </a:cxn>
                    <a:cxn ang="0">
                      <a:pos x="44" y="337"/>
                    </a:cxn>
                    <a:cxn ang="0">
                      <a:pos x="86" y="291"/>
                    </a:cxn>
                    <a:cxn ang="0">
                      <a:pos x="36" y="268"/>
                    </a:cxn>
                    <a:cxn ang="0">
                      <a:pos x="54" y="232"/>
                    </a:cxn>
                    <a:cxn ang="0">
                      <a:pos x="32" y="199"/>
                    </a:cxn>
                    <a:cxn ang="0">
                      <a:pos x="65" y="157"/>
                    </a:cxn>
                    <a:cxn ang="0">
                      <a:pos x="23" y="130"/>
                    </a:cxn>
                    <a:cxn ang="0">
                      <a:pos x="23" y="90"/>
                    </a:cxn>
                    <a:cxn ang="0">
                      <a:pos x="62" y="69"/>
                    </a:cxn>
                    <a:cxn ang="0">
                      <a:pos x="3" y="61"/>
                    </a:cxn>
                    <a:cxn ang="0">
                      <a:pos x="18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0" h="337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61" y="36"/>
                      </a:lnTo>
                      <a:lnTo>
                        <a:pt x="228" y="87"/>
                      </a:lnTo>
                      <a:lnTo>
                        <a:pt x="281" y="111"/>
                      </a:lnTo>
                      <a:lnTo>
                        <a:pt x="245" y="141"/>
                      </a:lnTo>
                      <a:lnTo>
                        <a:pt x="287" y="153"/>
                      </a:lnTo>
                      <a:lnTo>
                        <a:pt x="276" y="174"/>
                      </a:lnTo>
                      <a:lnTo>
                        <a:pt x="299" y="199"/>
                      </a:lnTo>
                      <a:lnTo>
                        <a:pt x="248" y="232"/>
                      </a:lnTo>
                      <a:lnTo>
                        <a:pt x="309" y="252"/>
                      </a:lnTo>
                      <a:lnTo>
                        <a:pt x="279" y="282"/>
                      </a:lnTo>
                      <a:lnTo>
                        <a:pt x="329" y="288"/>
                      </a:lnTo>
                      <a:lnTo>
                        <a:pt x="318" y="307"/>
                      </a:lnTo>
                      <a:lnTo>
                        <a:pt x="330" y="336"/>
                      </a:lnTo>
                      <a:lnTo>
                        <a:pt x="44" y="337"/>
                      </a:lnTo>
                      <a:lnTo>
                        <a:pt x="86" y="291"/>
                      </a:lnTo>
                      <a:lnTo>
                        <a:pt x="36" y="268"/>
                      </a:lnTo>
                      <a:lnTo>
                        <a:pt x="54" y="232"/>
                      </a:lnTo>
                      <a:lnTo>
                        <a:pt x="32" y="199"/>
                      </a:lnTo>
                      <a:lnTo>
                        <a:pt x="65" y="157"/>
                      </a:lnTo>
                      <a:lnTo>
                        <a:pt x="23" y="130"/>
                      </a:lnTo>
                      <a:lnTo>
                        <a:pt x="23" y="90"/>
                      </a:lnTo>
                      <a:lnTo>
                        <a:pt x="62" y="69"/>
                      </a:lnTo>
                      <a:lnTo>
                        <a:pt x="3" y="61"/>
                      </a:lnTo>
                      <a:lnTo>
                        <a:pt x="1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33983" name="Group 127"/>
          <p:cNvGrpSpPr>
            <a:grpSpLocks/>
          </p:cNvGrpSpPr>
          <p:nvPr/>
        </p:nvGrpSpPr>
        <p:grpSpPr bwMode="auto">
          <a:xfrm>
            <a:off x="5638800" y="5562600"/>
            <a:ext cx="1676400" cy="177800"/>
            <a:chOff x="1440" y="1104"/>
            <a:chExt cx="3840" cy="192"/>
          </a:xfrm>
        </p:grpSpPr>
        <p:sp>
          <p:nvSpPr>
            <p:cNvPr id="633984" name="Rectangle 128"/>
            <p:cNvSpPr>
              <a:spLocks noChangeArrowheads="1"/>
            </p:cNvSpPr>
            <p:nvPr/>
          </p:nvSpPr>
          <p:spPr bwMode="auto">
            <a:xfrm>
              <a:off x="144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85" name="Rectangle 129"/>
            <p:cNvSpPr>
              <a:spLocks noChangeArrowheads="1"/>
            </p:cNvSpPr>
            <p:nvPr/>
          </p:nvSpPr>
          <p:spPr bwMode="auto">
            <a:xfrm>
              <a:off x="182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86" name="Rectangle 130"/>
            <p:cNvSpPr>
              <a:spLocks noChangeArrowheads="1"/>
            </p:cNvSpPr>
            <p:nvPr/>
          </p:nvSpPr>
          <p:spPr bwMode="auto">
            <a:xfrm>
              <a:off x="220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87" name="Rectangle 131"/>
            <p:cNvSpPr>
              <a:spLocks noChangeArrowheads="1"/>
            </p:cNvSpPr>
            <p:nvPr/>
          </p:nvSpPr>
          <p:spPr bwMode="auto">
            <a:xfrm>
              <a:off x="259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88" name="Rectangle 132"/>
            <p:cNvSpPr>
              <a:spLocks noChangeArrowheads="1"/>
            </p:cNvSpPr>
            <p:nvPr/>
          </p:nvSpPr>
          <p:spPr bwMode="auto">
            <a:xfrm>
              <a:off x="297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89" name="Rectangle 133"/>
            <p:cNvSpPr>
              <a:spLocks noChangeArrowheads="1"/>
            </p:cNvSpPr>
            <p:nvPr/>
          </p:nvSpPr>
          <p:spPr bwMode="auto">
            <a:xfrm>
              <a:off x="3360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90" name="Rectangle 134"/>
            <p:cNvSpPr>
              <a:spLocks noChangeArrowheads="1"/>
            </p:cNvSpPr>
            <p:nvPr/>
          </p:nvSpPr>
          <p:spPr bwMode="auto">
            <a:xfrm>
              <a:off x="3744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91" name="Rectangle 135"/>
            <p:cNvSpPr>
              <a:spLocks noChangeArrowheads="1"/>
            </p:cNvSpPr>
            <p:nvPr/>
          </p:nvSpPr>
          <p:spPr bwMode="auto">
            <a:xfrm>
              <a:off x="4128" y="1104"/>
              <a:ext cx="384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92" name="Rectangle 136"/>
            <p:cNvSpPr>
              <a:spLocks noChangeArrowheads="1"/>
            </p:cNvSpPr>
            <p:nvPr/>
          </p:nvSpPr>
          <p:spPr bwMode="auto">
            <a:xfrm>
              <a:off x="4512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633993" name="Rectangle 137"/>
            <p:cNvSpPr>
              <a:spLocks noChangeArrowheads="1"/>
            </p:cNvSpPr>
            <p:nvPr/>
          </p:nvSpPr>
          <p:spPr bwMode="auto">
            <a:xfrm>
              <a:off x="4896" y="1104"/>
              <a:ext cx="38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800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F8E3-7EB2-43A7-8040-2434392CC3A5}" type="slidenum">
              <a:rPr lang="en-US"/>
              <a:pPr/>
              <a:t>93</a:t>
            </a:fld>
            <a:endParaRPr lang="en-US"/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381000"/>
          </a:xfrm>
        </p:spPr>
        <p:txBody>
          <a:bodyPr/>
          <a:lstStyle/>
          <a:p>
            <a:r>
              <a:rPr lang="en-GB" sz="4000"/>
              <a:t>Motivations</a:t>
            </a:r>
            <a:endParaRPr lang="en-US" sz="4000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GB"/>
              <a:t>Need to create sets of processes</a:t>
            </a:r>
          </a:p>
          <a:p>
            <a:pPr lvl="1"/>
            <a:r>
              <a:rPr lang="en-GB"/>
              <a:t>For programming convenience</a:t>
            </a:r>
          </a:p>
          <a:p>
            <a:pPr lvl="1"/>
            <a:r>
              <a:rPr lang="en-GB"/>
              <a:t>Make use of collectives routines</a:t>
            </a:r>
          </a:p>
          <a:p>
            <a:r>
              <a:rPr lang="en-GB"/>
              <a:t>Need to map the abstract topology onto the natural topology of the problem domain </a:t>
            </a:r>
          </a:p>
          <a:p>
            <a:pPr lvl="1"/>
            <a:r>
              <a:rPr lang="en-GB"/>
              <a:t>For programming convenience </a:t>
            </a:r>
          </a:p>
          <a:p>
            <a:pPr lvl="1"/>
            <a:r>
              <a:rPr lang="en-GB"/>
              <a:t>For performance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2F3-510E-4166-901A-E79BA2F8E275}" type="slidenum">
              <a:rPr lang="en-US"/>
              <a:pPr/>
              <a:t>94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549275"/>
          </a:xfrm>
        </p:spPr>
        <p:txBody>
          <a:bodyPr/>
          <a:lstStyle/>
          <a:p>
            <a:r>
              <a:rPr lang="en-GB" sz="4000"/>
              <a:t>Groups &amp; communicators</a:t>
            </a:r>
            <a:endParaRPr lang="en-US" sz="40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group is an ordered set of process identifiers</a:t>
            </a:r>
          </a:p>
          <a:p>
            <a:r>
              <a:rPr lang="en-US"/>
              <a:t>Each process in a group is associated with an rank</a:t>
            </a:r>
          </a:p>
          <a:p>
            <a:r>
              <a:rPr lang="en-GB"/>
              <a:t>Usually one associates to groups communicators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1853-09DE-4155-BB95-B78DF9080B45}" type="slidenum">
              <a:rPr lang="en-US"/>
              <a:pPr/>
              <a:t>95</a:t>
            </a:fld>
            <a:endParaRPr lang="en-US"/>
          </a:p>
        </p:txBody>
      </p:sp>
      <p:sp>
        <p:nvSpPr>
          <p:cNvPr id="716829" name="Rectangle 29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601663"/>
          </a:xfrm>
        </p:spPr>
        <p:txBody>
          <a:bodyPr/>
          <a:lstStyle/>
          <a:p>
            <a:r>
              <a:rPr lang="en-GB" sz="4000"/>
              <a:t>Working with groups</a:t>
            </a:r>
            <a:endParaRPr lang="en-US" sz="4000"/>
          </a:p>
        </p:txBody>
      </p:sp>
      <p:sp>
        <p:nvSpPr>
          <p:cNvPr id="716831" name="Rectangle 31"/>
          <p:cNvSpPr>
            <a:spLocks noGrp="1" noChangeArrowheads="1"/>
          </p:cNvSpPr>
          <p:nvPr>
            <p:ph type="body" sz="half" idx="2"/>
          </p:nvPr>
        </p:nvSpPr>
        <p:spPr>
          <a:xfrm>
            <a:off x="655638" y="4084638"/>
            <a:ext cx="7772400" cy="1936750"/>
          </a:xfrm>
        </p:spPr>
        <p:txBody>
          <a:bodyPr/>
          <a:lstStyle/>
          <a:p>
            <a:r>
              <a:rPr lang="en-GB" sz="2000"/>
              <a:t>Select processes ranks to create groups</a:t>
            </a:r>
          </a:p>
          <a:p>
            <a:r>
              <a:rPr lang="en-GB" sz="2000"/>
              <a:t>Associate to these groups </a:t>
            </a:r>
            <a:r>
              <a:rPr lang="en-GB" sz="2000" i="1"/>
              <a:t>new</a:t>
            </a:r>
            <a:r>
              <a:rPr lang="en-GB" sz="2000"/>
              <a:t> communicators</a:t>
            </a:r>
          </a:p>
          <a:p>
            <a:r>
              <a:rPr lang="en-GB" sz="2000"/>
              <a:t>Use these new communicators as usual</a:t>
            </a:r>
          </a:p>
          <a:p>
            <a:r>
              <a:rPr lang="en-GB" sz="2000"/>
              <a:t>MPI_Comm_group(comm, group) returns in </a:t>
            </a:r>
            <a:r>
              <a:rPr lang="en-GB" sz="2000" i="1"/>
              <a:t>group</a:t>
            </a:r>
            <a:r>
              <a:rPr lang="en-GB" sz="2000"/>
              <a:t> the group associated to the communicator </a:t>
            </a:r>
            <a:r>
              <a:rPr lang="en-GB" sz="2000" i="1"/>
              <a:t>comm</a:t>
            </a:r>
            <a:endParaRPr lang="en-US" sz="2400" i="1"/>
          </a:p>
        </p:txBody>
      </p:sp>
      <p:grpSp>
        <p:nvGrpSpPr>
          <p:cNvPr id="716804" name="Group 4"/>
          <p:cNvGrpSpPr>
            <a:grpSpLocks/>
          </p:cNvGrpSpPr>
          <p:nvPr/>
        </p:nvGrpSpPr>
        <p:grpSpPr bwMode="auto">
          <a:xfrm>
            <a:off x="647700" y="2033588"/>
            <a:ext cx="7772400" cy="1905000"/>
            <a:chOff x="384" y="1200"/>
            <a:chExt cx="4896" cy="1412"/>
          </a:xfrm>
        </p:grpSpPr>
        <p:grpSp>
          <p:nvGrpSpPr>
            <p:cNvPr id="716805" name="Group 5"/>
            <p:cNvGrpSpPr>
              <a:grpSpLocks/>
            </p:cNvGrpSpPr>
            <p:nvPr/>
          </p:nvGrpSpPr>
          <p:grpSpPr bwMode="auto">
            <a:xfrm>
              <a:off x="1632" y="1584"/>
              <a:ext cx="2592" cy="816"/>
              <a:chOff x="1344" y="1200"/>
              <a:chExt cx="2592" cy="816"/>
            </a:xfrm>
          </p:grpSpPr>
          <p:sp>
            <p:nvSpPr>
              <p:cNvPr id="716806" name="Freeform 6"/>
              <p:cNvSpPr>
                <a:spLocks/>
              </p:cNvSpPr>
              <p:nvPr/>
            </p:nvSpPr>
            <p:spPr bwMode="auto">
              <a:xfrm>
                <a:off x="1344" y="1200"/>
                <a:ext cx="2592" cy="816"/>
              </a:xfrm>
              <a:custGeom>
                <a:avLst/>
                <a:gdLst/>
                <a:ahLst/>
                <a:cxnLst>
                  <a:cxn ang="0">
                    <a:pos x="312" y="104"/>
                  </a:cxn>
                  <a:cxn ang="0">
                    <a:pos x="792" y="8"/>
                  </a:cxn>
                  <a:cxn ang="0">
                    <a:pos x="1272" y="56"/>
                  </a:cxn>
                  <a:cxn ang="0">
                    <a:pos x="1896" y="248"/>
                  </a:cxn>
                  <a:cxn ang="0">
                    <a:pos x="2664" y="296"/>
                  </a:cxn>
                  <a:cxn ang="0">
                    <a:pos x="3336" y="824"/>
                  </a:cxn>
                  <a:cxn ang="0">
                    <a:pos x="2808" y="1304"/>
                  </a:cxn>
                  <a:cxn ang="0">
                    <a:pos x="1416" y="1400"/>
                  </a:cxn>
                  <a:cxn ang="0">
                    <a:pos x="216" y="1112"/>
                  </a:cxn>
                  <a:cxn ang="0">
                    <a:pos x="120" y="536"/>
                  </a:cxn>
                  <a:cxn ang="0">
                    <a:pos x="72" y="248"/>
                  </a:cxn>
                  <a:cxn ang="0">
                    <a:pos x="312" y="104"/>
                  </a:cxn>
                </a:cxnLst>
                <a:rect l="0" t="0" r="r" b="b"/>
                <a:pathLst>
                  <a:path w="3360" h="1432">
                    <a:moveTo>
                      <a:pt x="312" y="104"/>
                    </a:moveTo>
                    <a:cubicBezTo>
                      <a:pt x="432" y="64"/>
                      <a:pt x="632" y="16"/>
                      <a:pt x="792" y="8"/>
                    </a:cubicBezTo>
                    <a:cubicBezTo>
                      <a:pt x="952" y="0"/>
                      <a:pt x="1088" y="16"/>
                      <a:pt x="1272" y="56"/>
                    </a:cubicBezTo>
                    <a:cubicBezTo>
                      <a:pt x="1456" y="96"/>
                      <a:pt x="1664" y="208"/>
                      <a:pt x="1896" y="248"/>
                    </a:cubicBezTo>
                    <a:cubicBezTo>
                      <a:pt x="2128" y="288"/>
                      <a:pt x="2424" y="200"/>
                      <a:pt x="2664" y="296"/>
                    </a:cubicBezTo>
                    <a:cubicBezTo>
                      <a:pt x="2904" y="392"/>
                      <a:pt x="3312" y="656"/>
                      <a:pt x="3336" y="824"/>
                    </a:cubicBezTo>
                    <a:cubicBezTo>
                      <a:pt x="3360" y="992"/>
                      <a:pt x="3128" y="1208"/>
                      <a:pt x="2808" y="1304"/>
                    </a:cubicBezTo>
                    <a:cubicBezTo>
                      <a:pt x="2488" y="1400"/>
                      <a:pt x="1848" y="1432"/>
                      <a:pt x="1416" y="1400"/>
                    </a:cubicBezTo>
                    <a:cubicBezTo>
                      <a:pt x="984" y="1368"/>
                      <a:pt x="432" y="1256"/>
                      <a:pt x="216" y="1112"/>
                    </a:cubicBezTo>
                    <a:cubicBezTo>
                      <a:pt x="0" y="968"/>
                      <a:pt x="144" y="680"/>
                      <a:pt x="120" y="536"/>
                    </a:cubicBezTo>
                    <a:cubicBezTo>
                      <a:pt x="96" y="392"/>
                      <a:pt x="40" y="320"/>
                      <a:pt x="72" y="248"/>
                    </a:cubicBezTo>
                    <a:cubicBezTo>
                      <a:pt x="104" y="176"/>
                      <a:pt x="192" y="144"/>
                      <a:pt x="312" y="104"/>
                    </a:cubicBezTo>
                    <a:close/>
                  </a:path>
                </a:pathLst>
              </a:custGeom>
              <a:solidFill>
                <a:srgbClr val="FFCC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16807" name="Oval 7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sz="24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716808" name="Oval 8"/>
              <p:cNvSpPr>
                <a:spLocks noChangeArrowheads="1"/>
              </p:cNvSpPr>
              <p:nvPr/>
            </p:nvSpPr>
            <p:spPr bwMode="auto">
              <a:xfrm>
                <a:off x="2112" y="129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GB" sz="2400">
                    <a:solidFill>
                      <a:schemeClr val="tx1"/>
                    </a:solidFill>
                    <a:latin typeface="Arial" charset="0"/>
                  </a:rPr>
                  <a:t>1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16809" name="Oval 9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GB" sz="2400">
                    <a:solidFill>
                      <a:schemeClr val="tx1"/>
                    </a:solidFill>
                    <a:latin typeface="Arial" charset="0"/>
                  </a:rPr>
                  <a:t>2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16810" name="Oval 10"/>
              <p:cNvSpPr>
                <a:spLocks noChangeArrowheads="1"/>
              </p:cNvSpPr>
              <p:nvPr/>
            </p:nvSpPr>
            <p:spPr bwMode="auto">
              <a:xfrm>
                <a:off x="2640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GB" sz="2400">
                    <a:solidFill>
                      <a:schemeClr val="tx1"/>
                    </a:solidFill>
                    <a:latin typeface="Arial" charset="0"/>
                  </a:rPr>
                  <a:t>3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16811" name="Oval 11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GB" sz="2400">
                    <a:solidFill>
                      <a:schemeClr val="tx1"/>
                    </a:solidFill>
                    <a:latin typeface="Arial" charset="0"/>
                  </a:rPr>
                  <a:t>4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16812" name="Oval 12"/>
              <p:cNvSpPr>
                <a:spLocks noChangeArrowheads="1"/>
              </p:cNvSpPr>
              <p:nvPr/>
            </p:nvSpPr>
            <p:spPr bwMode="auto">
              <a:xfrm>
                <a:off x="3120" y="148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GB" sz="2400">
                    <a:solidFill>
                      <a:schemeClr val="tx1"/>
                    </a:solidFill>
                    <a:latin typeface="Arial" charset="0"/>
                  </a:rPr>
                  <a:t>5</a:t>
                </a:r>
                <a:endParaRPr lang="en-US" sz="24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716813" name="Group 13"/>
            <p:cNvGrpSpPr>
              <a:grpSpLocks/>
            </p:cNvGrpSpPr>
            <p:nvPr/>
          </p:nvGrpSpPr>
          <p:grpSpPr bwMode="auto">
            <a:xfrm>
              <a:off x="1344" y="1392"/>
              <a:ext cx="2208" cy="480"/>
              <a:chOff x="1344" y="1008"/>
              <a:chExt cx="2208" cy="480"/>
            </a:xfrm>
          </p:grpSpPr>
          <p:sp>
            <p:nvSpPr>
              <p:cNvPr id="716814" name="Line 14"/>
              <p:cNvSpPr>
                <a:spLocks noChangeShapeType="1"/>
              </p:cNvSpPr>
              <p:nvPr/>
            </p:nvSpPr>
            <p:spPr bwMode="auto">
              <a:xfrm>
                <a:off x="2544" y="100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6815" name="Line 15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6816" name="Line 16"/>
              <p:cNvSpPr>
                <a:spLocks noChangeShapeType="1"/>
              </p:cNvSpPr>
              <p:nvPr/>
            </p:nvSpPr>
            <p:spPr bwMode="auto">
              <a:xfrm>
                <a:off x="3552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6817" name="Line 17"/>
              <p:cNvSpPr>
                <a:spLocks noChangeShapeType="1"/>
              </p:cNvSpPr>
              <p:nvPr/>
            </p:nvSpPr>
            <p:spPr bwMode="auto">
              <a:xfrm flipH="1">
                <a:off x="1344" y="1008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16818" name="Group 18"/>
            <p:cNvGrpSpPr>
              <a:grpSpLocks/>
            </p:cNvGrpSpPr>
            <p:nvPr/>
          </p:nvGrpSpPr>
          <p:grpSpPr bwMode="auto">
            <a:xfrm>
              <a:off x="2112" y="2112"/>
              <a:ext cx="2160" cy="336"/>
              <a:chOff x="2112" y="1728"/>
              <a:chExt cx="2160" cy="336"/>
            </a:xfrm>
          </p:grpSpPr>
          <p:sp>
            <p:nvSpPr>
              <p:cNvPr id="716819" name="Line 19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6820" name="Line 20"/>
              <p:cNvSpPr>
                <a:spLocks noChangeShapeType="1"/>
              </p:cNvSpPr>
              <p:nvPr/>
            </p:nvSpPr>
            <p:spPr bwMode="auto">
              <a:xfrm>
                <a:off x="2640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6821" name="Line 21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6822" name="Line 22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16823" name="Group 23"/>
            <p:cNvGrpSpPr>
              <a:grpSpLocks/>
            </p:cNvGrpSpPr>
            <p:nvPr/>
          </p:nvGrpSpPr>
          <p:grpSpPr bwMode="auto">
            <a:xfrm>
              <a:off x="384" y="1200"/>
              <a:ext cx="1008" cy="440"/>
              <a:chOff x="2400" y="2776"/>
              <a:chExt cx="1008" cy="440"/>
            </a:xfrm>
          </p:grpSpPr>
          <p:sp>
            <p:nvSpPr>
              <p:cNvPr id="716824" name="Freeform 24"/>
              <p:cNvSpPr>
                <a:spLocks/>
              </p:cNvSpPr>
              <p:nvPr/>
            </p:nvSpPr>
            <p:spPr bwMode="auto">
              <a:xfrm>
                <a:off x="2400" y="2776"/>
                <a:ext cx="1008" cy="440"/>
              </a:xfrm>
              <a:custGeom>
                <a:avLst/>
                <a:gdLst/>
                <a:ahLst/>
                <a:cxnLst>
                  <a:cxn ang="0">
                    <a:pos x="312" y="104"/>
                  </a:cxn>
                  <a:cxn ang="0">
                    <a:pos x="792" y="8"/>
                  </a:cxn>
                  <a:cxn ang="0">
                    <a:pos x="1272" y="56"/>
                  </a:cxn>
                  <a:cxn ang="0">
                    <a:pos x="1896" y="248"/>
                  </a:cxn>
                  <a:cxn ang="0">
                    <a:pos x="2664" y="296"/>
                  </a:cxn>
                  <a:cxn ang="0">
                    <a:pos x="3336" y="824"/>
                  </a:cxn>
                  <a:cxn ang="0">
                    <a:pos x="2808" y="1304"/>
                  </a:cxn>
                  <a:cxn ang="0">
                    <a:pos x="1416" y="1400"/>
                  </a:cxn>
                  <a:cxn ang="0">
                    <a:pos x="216" y="1112"/>
                  </a:cxn>
                  <a:cxn ang="0">
                    <a:pos x="120" y="536"/>
                  </a:cxn>
                  <a:cxn ang="0">
                    <a:pos x="72" y="248"/>
                  </a:cxn>
                  <a:cxn ang="0">
                    <a:pos x="312" y="104"/>
                  </a:cxn>
                </a:cxnLst>
                <a:rect l="0" t="0" r="r" b="b"/>
                <a:pathLst>
                  <a:path w="3360" h="1432">
                    <a:moveTo>
                      <a:pt x="312" y="104"/>
                    </a:moveTo>
                    <a:cubicBezTo>
                      <a:pt x="432" y="64"/>
                      <a:pt x="632" y="16"/>
                      <a:pt x="792" y="8"/>
                    </a:cubicBezTo>
                    <a:cubicBezTo>
                      <a:pt x="952" y="0"/>
                      <a:pt x="1088" y="16"/>
                      <a:pt x="1272" y="56"/>
                    </a:cubicBezTo>
                    <a:cubicBezTo>
                      <a:pt x="1456" y="96"/>
                      <a:pt x="1664" y="208"/>
                      <a:pt x="1896" y="248"/>
                    </a:cubicBezTo>
                    <a:cubicBezTo>
                      <a:pt x="2128" y="288"/>
                      <a:pt x="2424" y="200"/>
                      <a:pt x="2664" y="296"/>
                    </a:cubicBezTo>
                    <a:cubicBezTo>
                      <a:pt x="2904" y="392"/>
                      <a:pt x="3312" y="656"/>
                      <a:pt x="3336" y="824"/>
                    </a:cubicBezTo>
                    <a:cubicBezTo>
                      <a:pt x="3360" y="992"/>
                      <a:pt x="3128" y="1208"/>
                      <a:pt x="2808" y="1304"/>
                    </a:cubicBezTo>
                    <a:cubicBezTo>
                      <a:pt x="2488" y="1400"/>
                      <a:pt x="1848" y="1432"/>
                      <a:pt x="1416" y="1400"/>
                    </a:cubicBezTo>
                    <a:cubicBezTo>
                      <a:pt x="984" y="1368"/>
                      <a:pt x="432" y="1256"/>
                      <a:pt x="216" y="1112"/>
                    </a:cubicBezTo>
                    <a:cubicBezTo>
                      <a:pt x="0" y="968"/>
                      <a:pt x="144" y="680"/>
                      <a:pt x="120" y="536"/>
                    </a:cubicBezTo>
                    <a:cubicBezTo>
                      <a:pt x="96" y="392"/>
                      <a:pt x="40" y="320"/>
                      <a:pt x="72" y="248"/>
                    </a:cubicBezTo>
                    <a:cubicBezTo>
                      <a:pt x="104" y="176"/>
                      <a:pt x="192" y="144"/>
                      <a:pt x="312" y="104"/>
                    </a:cubicBezTo>
                    <a:close/>
                  </a:path>
                </a:pathLst>
              </a:custGeom>
              <a:solidFill>
                <a:srgbClr val="FFCC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16825" name="Text Box 25"/>
              <p:cNvSpPr txBox="1">
                <a:spLocks noChangeArrowheads="1"/>
              </p:cNvSpPr>
              <p:nvPr/>
            </p:nvSpPr>
            <p:spPr bwMode="auto">
              <a:xfrm>
                <a:off x="2496" y="2880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sz="1600"/>
                  <a:t>Odd_group</a:t>
                </a:r>
                <a:endParaRPr lang="en-US" sz="1600"/>
              </a:p>
            </p:txBody>
          </p:sp>
        </p:grpSp>
        <p:grpSp>
          <p:nvGrpSpPr>
            <p:cNvPr id="716826" name="Group 26"/>
            <p:cNvGrpSpPr>
              <a:grpSpLocks/>
            </p:cNvGrpSpPr>
            <p:nvPr/>
          </p:nvGrpSpPr>
          <p:grpSpPr bwMode="auto">
            <a:xfrm>
              <a:off x="4224" y="2208"/>
              <a:ext cx="1056" cy="404"/>
              <a:chOff x="2400" y="2776"/>
              <a:chExt cx="1008" cy="440"/>
            </a:xfrm>
          </p:grpSpPr>
          <p:sp>
            <p:nvSpPr>
              <p:cNvPr id="716827" name="Freeform 27"/>
              <p:cNvSpPr>
                <a:spLocks/>
              </p:cNvSpPr>
              <p:nvPr/>
            </p:nvSpPr>
            <p:spPr bwMode="auto">
              <a:xfrm>
                <a:off x="2400" y="2776"/>
                <a:ext cx="1008" cy="440"/>
              </a:xfrm>
              <a:custGeom>
                <a:avLst/>
                <a:gdLst/>
                <a:ahLst/>
                <a:cxnLst>
                  <a:cxn ang="0">
                    <a:pos x="312" y="104"/>
                  </a:cxn>
                  <a:cxn ang="0">
                    <a:pos x="792" y="8"/>
                  </a:cxn>
                  <a:cxn ang="0">
                    <a:pos x="1272" y="56"/>
                  </a:cxn>
                  <a:cxn ang="0">
                    <a:pos x="1896" y="248"/>
                  </a:cxn>
                  <a:cxn ang="0">
                    <a:pos x="2664" y="296"/>
                  </a:cxn>
                  <a:cxn ang="0">
                    <a:pos x="3336" y="824"/>
                  </a:cxn>
                  <a:cxn ang="0">
                    <a:pos x="2808" y="1304"/>
                  </a:cxn>
                  <a:cxn ang="0">
                    <a:pos x="1416" y="1400"/>
                  </a:cxn>
                  <a:cxn ang="0">
                    <a:pos x="216" y="1112"/>
                  </a:cxn>
                  <a:cxn ang="0">
                    <a:pos x="120" y="536"/>
                  </a:cxn>
                  <a:cxn ang="0">
                    <a:pos x="72" y="248"/>
                  </a:cxn>
                  <a:cxn ang="0">
                    <a:pos x="312" y="104"/>
                  </a:cxn>
                </a:cxnLst>
                <a:rect l="0" t="0" r="r" b="b"/>
                <a:pathLst>
                  <a:path w="3360" h="1432">
                    <a:moveTo>
                      <a:pt x="312" y="104"/>
                    </a:moveTo>
                    <a:cubicBezTo>
                      <a:pt x="432" y="64"/>
                      <a:pt x="632" y="16"/>
                      <a:pt x="792" y="8"/>
                    </a:cubicBezTo>
                    <a:cubicBezTo>
                      <a:pt x="952" y="0"/>
                      <a:pt x="1088" y="16"/>
                      <a:pt x="1272" y="56"/>
                    </a:cubicBezTo>
                    <a:cubicBezTo>
                      <a:pt x="1456" y="96"/>
                      <a:pt x="1664" y="208"/>
                      <a:pt x="1896" y="248"/>
                    </a:cubicBezTo>
                    <a:cubicBezTo>
                      <a:pt x="2128" y="288"/>
                      <a:pt x="2424" y="200"/>
                      <a:pt x="2664" y="296"/>
                    </a:cubicBezTo>
                    <a:cubicBezTo>
                      <a:pt x="2904" y="392"/>
                      <a:pt x="3312" y="656"/>
                      <a:pt x="3336" y="824"/>
                    </a:cubicBezTo>
                    <a:cubicBezTo>
                      <a:pt x="3360" y="992"/>
                      <a:pt x="3128" y="1208"/>
                      <a:pt x="2808" y="1304"/>
                    </a:cubicBezTo>
                    <a:cubicBezTo>
                      <a:pt x="2488" y="1400"/>
                      <a:pt x="1848" y="1432"/>
                      <a:pt x="1416" y="1400"/>
                    </a:cubicBezTo>
                    <a:cubicBezTo>
                      <a:pt x="984" y="1368"/>
                      <a:pt x="432" y="1256"/>
                      <a:pt x="216" y="1112"/>
                    </a:cubicBezTo>
                    <a:cubicBezTo>
                      <a:pt x="0" y="968"/>
                      <a:pt x="144" y="680"/>
                      <a:pt x="120" y="536"/>
                    </a:cubicBezTo>
                    <a:cubicBezTo>
                      <a:pt x="96" y="392"/>
                      <a:pt x="40" y="320"/>
                      <a:pt x="72" y="248"/>
                    </a:cubicBezTo>
                    <a:cubicBezTo>
                      <a:pt x="104" y="176"/>
                      <a:pt x="192" y="144"/>
                      <a:pt x="312" y="104"/>
                    </a:cubicBezTo>
                    <a:close/>
                  </a:path>
                </a:pathLst>
              </a:custGeom>
              <a:solidFill>
                <a:srgbClr val="FFCC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716828" name="Text Box 28"/>
              <p:cNvSpPr txBox="1">
                <a:spLocks noChangeArrowheads="1"/>
              </p:cNvSpPr>
              <p:nvPr/>
            </p:nvSpPr>
            <p:spPr bwMode="auto">
              <a:xfrm>
                <a:off x="2496" y="2880"/>
                <a:ext cx="864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sz="1600"/>
                  <a:t>Even_group</a:t>
                </a:r>
                <a:endParaRPr 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2216-B6F2-4673-810F-7FFDBDE423C6}" type="slidenum">
              <a:rPr lang="en-US"/>
              <a:pPr/>
              <a:t>96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For the previous example</a:t>
            </a:r>
            <a:endParaRPr lang="en-US" sz="400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11375"/>
            <a:ext cx="8428038" cy="4137025"/>
          </a:xfrm>
        </p:spPr>
        <p:txBody>
          <a:bodyPr/>
          <a:lstStyle/>
          <a:p>
            <a:pPr marL="609600" indent="-609600"/>
            <a:r>
              <a:rPr lang="en-GB" sz="2400"/>
              <a:t>Odd_ranks={1, 3, 5}, Even_ranks={0, 2, 4}</a:t>
            </a:r>
          </a:p>
          <a:p>
            <a:pPr marL="990600" lvl="1" indent="-533400">
              <a:buFontTx/>
              <a:buAutoNum type="arabicPeriod"/>
            </a:pPr>
            <a:r>
              <a:rPr lang="en-GB" sz="2000"/>
              <a:t>MPI_comm_group(MPI_COMM_WORLD, Old_group)</a:t>
            </a:r>
          </a:p>
          <a:p>
            <a:pPr marL="990600" lvl="1" indent="-533400">
              <a:buFontTx/>
              <a:buAutoNum type="arabicPeriod"/>
            </a:pPr>
            <a:r>
              <a:rPr lang="en-US" sz="2000"/>
              <a:t>MPI_Group_incl(Old_group, 3, Odd_ranks,  &amp;Odd_group)</a:t>
            </a:r>
          </a:p>
          <a:p>
            <a:pPr marL="990600" lvl="1" indent="-533400">
              <a:buFontTx/>
              <a:buAutoNum type="arabicPeriod"/>
            </a:pPr>
            <a:r>
              <a:rPr lang="en-US" sz="2000"/>
              <a:t>MPI_Group_incl(Old_group, 3, Even_ranks,  &amp;Even_group)</a:t>
            </a:r>
          </a:p>
          <a:p>
            <a:pPr marL="990600" lvl="1" indent="-533400"/>
            <a:r>
              <a:rPr lang="en-GB" sz="1800"/>
              <a:t>int MPI_Comm_create(MPI_COMM_WORLD, Odd_group, Odd_Comm )</a:t>
            </a:r>
          </a:p>
          <a:p>
            <a:pPr marL="990600" lvl="1" indent="-533400"/>
            <a:r>
              <a:rPr lang="en-GB" sz="1800"/>
              <a:t>int MPI_Comm_create(MPI_COMM_WORLD, Even_group, Even_Comm)</a:t>
            </a:r>
          </a:p>
          <a:p>
            <a:pPr marL="990600" lvl="1" indent="-533400"/>
            <a:endParaRPr lang="en-GB" sz="1800"/>
          </a:p>
          <a:p>
            <a:pPr marL="990600" lvl="1" indent="-533400"/>
            <a:r>
              <a:rPr lang="en-GB" sz="1800"/>
              <a:t>Alternatively…</a:t>
            </a:r>
          </a:p>
          <a:p>
            <a:pPr marL="990600" lvl="1" indent="-533400"/>
            <a:r>
              <a:rPr lang="en-GB" sz="1800"/>
              <a:t>color = modulo(myrank, 2) </a:t>
            </a:r>
          </a:p>
          <a:p>
            <a:pPr marL="990600" lvl="1" indent="-533400"/>
            <a:r>
              <a:rPr lang="en-GB" sz="1800"/>
              <a:t>MPI_Comm_split(MPI_COMM_WORLD, color, key, &amp;newcomm)</a:t>
            </a:r>
            <a:endParaRPr lang="en-US" sz="2000"/>
          </a:p>
          <a:p>
            <a:pPr marL="990600" lvl="1" indent="-533400">
              <a:buFontTx/>
              <a:buNone/>
            </a:pPr>
            <a:endParaRPr lang="en-US" sz="2000"/>
          </a:p>
          <a:p>
            <a:pPr marL="990600" lvl="1" indent="-533400">
              <a:buFontTx/>
              <a:buNone/>
            </a:pPr>
            <a:endParaRPr lang="en-GB" sz="1800"/>
          </a:p>
          <a:p>
            <a:pPr marL="990600" lvl="1" indent="-533400">
              <a:buFontTx/>
              <a:buNone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0656-0FEC-4F0F-9E60-995B71E6F20F}" type="slidenum">
              <a:rPr lang="en-US"/>
              <a:pPr/>
              <a:t>97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50950"/>
            <a:ext cx="7566025" cy="587375"/>
          </a:xfrm>
        </p:spPr>
        <p:txBody>
          <a:bodyPr/>
          <a:lstStyle/>
          <a:p>
            <a:r>
              <a:rPr lang="en-GB" sz="4000" b="0"/>
              <a:t>Group Management</a:t>
            </a:r>
            <a:endParaRPr lang="en-US" sz="4000" b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575" y="1920875"/>
            <a:ext cx="8175625" cy="4403725"/>
          </a:xfrm>
        </p:spPr>
        <p:txBody>
          <a:bodyPr/>
          <a:lstStyle/>
          <a:p>
            <a:r>
              <a:rPr lang="en-US" sz="1800"/>
              <a:t>Group Accessors</a:t>
            </a:r>
          </a:p>
          <a:p>
            <a:pPr lvl="1"/>
            <a:r>
              <a:rPr lang="en-GB" sz="1600"/>
              <a:t>MPI_Group_size(…)</a:t>
            </a:r>
          </a:p>
          <a:p>
            <a:pPr lvl="1"/>
            <a:r>
              <a:rPr lang="en-GB" sz="1600"/>
              <a:t>MPI_Group_rank(…)</a:t>
            </a:r>
          </a:p>
          <a:p>
            <a:pPr lvl="1"/>
            <a:r>
              <a:rPr lang="en-GB" sz="1400"/>
              <a:t>…</a:t>
            </a:r>
          </a:p>
          <a:p>
            <a:r>
              <a:rPr lang="en-US" sz="1800"/>
              <a:t>Group Constructors</a:t>
            </a:r>
          </a:p>
          <a:p>
            <a:pPr lvl="1"/>
            <a:r>
              <a:rPr lang="en-US" sz="1600"/>
              <a:t>MPI_COMM_GROUP(…)</a:t>
            </a:r>
          </a:p>
          <a:p>
            <a:pPr lvl="1"/>
            <a:r>
              <a:rPr lang="en-US" sz="1600"/>
              <a:t>MPI_GROUP_INCL(…)</a:t>
            </a:r>
          </a:p>
          <a:p>
            <a:pPr lvl="1"/>
            <a:r>
              <a:rPr lang="en-GB" sz="1600"/>
              <a:t>MPI_GROUP_EXCL(…)</a:t>
            </a:r>
          </a:p>
          <a:p>
            <a:pPr lvl="1"/>
            <a:r>
              <a:rPr lang="en-GB" sz="1800"/>
              <a:t>…</a:t>
            </a:r>
          </a:p>
          <a:p>
            <a:r>
              <a:rPr lang="en-US" sz="1800"/>
              <a:t>Group Destructors</a:t>
            </a:r>
          </a:p>
          <a:p>
            <a:pPr lvl="1"/>
            <a:r>
              <a:rPr lang="en-US" sz="1600"/>
              <a:t>MPI_GROUP_FREE(group)</a:t>
            </a:r>
          </a:p>
          <a:p>
            <a:pPr lvl="1"/>
            <a:endParaRPr lang="en-US" sz="1600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AB24-C4C9-4F0B-A329-CCB419D1C9C4}" type="slidenum">
              <a:rPr lang="en-US"/>
              <a:pPr/>
              <a:t>98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Communicator Management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Communicator Accessors</a:t>
            </a:r>
          </a:p>
          <a:p>
            <a:pPr lvl="1"/>
            <a:r>
              <a:rPr lang="en-US" sz="1600"/>
              <a:t>MPI_COMM_SIZE(…)</a:t>
            </a:r>
          </a:p>
          <a:p>
            <a:pPr lvl="1"/>
            <a:r>
              <a:rPr lang="en-US" sz="1600"/>
              <a:t>MPI_COMM_RANK(…)</a:t>
            </a:r>
          </a:p>
          <a:p>
            <a:pPr lvl="1"/>
            <a:r>
              <a:rPr lang="en-GB" sz="2000"/>
              <a:t>…</a:t>
            </a:r>
            <a:endParaRPr lang="en-US" sz="2000"/>
          </a:p>
          <a:p>
            <a:r>
              <a:rPr lang="en-US" sz="2000"/>
              <a:t>Communicator Constructors</a:t>
            </a:r>
          </a:p>
          <a:p>
            <a:pPr lvl="1"/>
            <a:r>
              <a:rPr lang="en-US" sz="1600"/>
              <a:t>MPI_COMM_CREATE(…)</a:t>
            </a:r>
          </a:p>
          <a:p>
            <a:pPr lvl="1"/>
            <a:r>
              <a:rPr lang="en-US" sz="1600"/>
              <a:t>MPI_COMM_SPLIT(…)</a:t>
            </a:r>
          </a:p>
          <a:p>
            <a:r>
              <a:rPr lang="en-US" sz="2000"/>
              <a:t>Communicator Destructors</a:t>
            </a:r>
          </a:p>
          <a:p>
            <a:pPr lvl="1"/>
            <a:r>
              <a:rPr lang="en-US" sz="1600"/>
              <a:t>MPI_COMM_FREE(comm)</a:t>
            </a:r>
          </a:p>
          <a:p>
            <a:pPr lvl="1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MPI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5AF1-4983-4640-B28F-1A457A0A3CC6}" type="slidenum">
              <a:rPr lang="en-US"/>
              <a:pPr/>
              <a:t>99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r>
              <a:rPr lang="en-US" sz="4000"/>
              <a:t>Virtual topology 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859713" cy="4572000"/>
          </a:xfrm>
        </p:spPr>
        <p:txBody>
          <a:bodyPr/>
          <a:lstStyle/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GB" sz="2000"/>
              <a:t>For more complex mapping, mpi routines are availble</a:t>
            </a:r>
            <a:endParaRPr lang="en-US" sz="2000"/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US" sz="2000"/>
              <a:t>Global array	A(1:3000,       1:4000,      1:500)	=	6•10</a:t>
            </a:r>
            <a:r>
              <a:rPr lang="en-US" sz="2000" b="1" baseline="30000"/>
              <a:t>9</a:t>
            </a:r>
            <a:r>
              <a:rPr lang="en-US" sz="2000"/>
              <a:t> words</a:t>
            </a:r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US" sz="2000"/>
              <a:t>on 	       </a:t>
            </a:r>
            <a:r>
              <a:rPr lang="en-US" sz="2000" b="1"/>
              <a:t>3        x       4       x       5    	=	60 processors</a:t>
            </a:r>
            <a:endParaRPr lang="en-US" sz="2000"/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US" sz="2000"/>
              <a:t>process coordinates	     </a:t>
            </a:r>
            <a:r>
              <a:rPr lang="en-US" sz="2000" b="1"/>
              <a:t>0..2,             0..3,          0..4</a:t>
            </a:r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endParaRPr lang="en-US" sz="2000" b="1"/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/>
              <a:t>on process	    </a:t>
            </a:r>
            <a:r>
              <a:rPr lang="en-US" sz="2000" b="1"/>
              <a:t>ic</a:t>
            </a:r>
            <a:r>
              <a:rPr lang="en-US" sz="2000" b="1" baseline="-25000"/>
              <a:t>0</a:t>
            </a:r>
            <a:r>
              <a:rPr lang="en-US" sz="2000" b="1"/>
              <a:t>=2,           ic</a:t>
            </a:r>
            <a:r>
              <a:rPr lang="en-US" sz="2000" b="1" baseline="-25000"/>
              <a:t>1</a:t>
            </a:r>
            <a:r>
              <a:rPr lang="en-US" sz="2000" b="1"/>
              <a:t>=0,       ic</a:t>
            </a:r>
            <a:r>
              <a:rPr lang="en-US" sz="2000" b="1" baseline="-25000"/>
              <a:t>2</a:t>
            </a:r>
            <a:r>
              <a:rPr lang="en-US" sz="2000" b="1"/>
              <a:t>=3		(rank=43)</a:t>
            </a:r>
          </a:p>
          <a:p>
            <a:pPr marL="288925" indent="-288925" defTabSz="657225">
              <a:lnSpc>
                <a:spcPct val="80000"/>
              </a:lnSpc>
              <a:buFontTx/>
              <a:buNone/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US" sz="2000"/>
              <a:t>	decomposition, e.g.,	A(2001:3000,  1:1000,  301:400)	=	0.1•10</a:t>
            </a:r>
            <a:r>
              <a:rPr lang="en-US" sz="2000" b="1" baseline="30000"/>
              <a:t>9</a:t>
            </a:r>
            <a:r>
              <a:rPr lang="en-US" sz="2000"/>
              <a:t> words</a:t>
            </a:r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endParaRPr lang="en-US" sz="2000"/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US" sz="2000" b="1"/>
              <a:t>process coordinates:</a:t>
            </a:r>
            <a:r>
              <a:rPr lang="en-US" sz="2000"/>
              <a:t>	handled with </a:t>
            </a:r>
            <a:r>
              <a:rPr lang="en-US" sz="2000" b="1"/>
              <a:t>virtual Cartesian topologies</a:t>
            </a:r>
          </a:p>
          <a:p>
            <a:pPr marL="288925" indent="-288925" defTabSz="657225">
              <a:lnSpc>
                <a:spcPct val="80000"/>
              </a:lnSpc>
              <a:tabLst>
                <a:tab pos="2378075" algn="l"/>
                <a:tab pos="2759075" algn="l"/>
                <a:tab pos="5715000" algn="l"/>
                <a:tab pos="6003925" algn="l"/>
              </a:tabLst>
            </a:pPr>
            <a:r>
              <a:rPr lang="en-US" sz="2000"/>
              <a:t>Array decomposition:	handled by the application program directly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i-1">
  <a:themeElements>
    <a:clrScheme name="mpi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pi-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pi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-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i-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-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mpi-1</Template>
  <TotalTime>7475</TotalTime>
  <Words>5183</Words>
  <Application>Microsoft PowerPoint</Application>
  <PresentationFormat>On-screen Show (4:3)</PresentationFormat>
  <Paragraphs>2217</Paragraphs>
  <Slides>129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8" baseType="lpstr">
      <vt:lpstr>Times New Roman</vt:lpstr>
      <vt:lpstr>Tahoma</vt:lpstr>
      <vt:lpstr>Arial</vt:lpstr>
      <vt:lpstr>Courier New</vt:lpstr>
      <vt:lpstr>Wingdings</vt:lpstr>
      <vt:lpstr>ZapfDingbats</vt:lpstr>
      <vt:lpstr>Symbol</vt:lpstr>
      <vt:lpstr>mpi-1</vt:lpstr>
      <vt:lpstr>Microsoft Clip Gallery</vt:lpstr>
      <vt:lpstr>Introduction to the Message Passing Interface (MPI)</vt:lpstr>
      <vt:lpstr>Acknowledgments</vt:lpstr>
      <vt:lpstr>Schedule and Outline</vt:lpstr>
      <vt:lpstr>DAY 2 </vt:lpstr>
      <vt:lpstr>DAY 3</vt:lpstr>
      <vt:lpstr>MPI (Message Passing Interface)?</vt:lpstr>
      <vt:lpstr>Information about MPI</vt:lpstr>
      <vt:lpstr>Compilation and Parallel Start</vt:lpstr>
      <vt:lpstr>The Message-Passing Programming Paradigm  </vt:lpstr>
      <vt:lpstr>Slide 10</vt:lpstr>
      <vt:lpstr>Data and Work Distribution</vt:lpstr>
      <vt:lpstr>What is SPMD</vt:lpstr>
      <vt:lpstr>Emulation of MPMD</vt:lpstr>
      <vt:lpstr>Message passing</vt:lpstr>
      <vt:lpstr>Access</vt:lpstr>
      <vt:lpstr>Point-to-Point Communication</vt:lpstr>
      <vt:lpstr>Synchronous Sends</vt:lpstr>
      <vt:lpstr>Buffered = Asynchronous Sends</vt:lpstr>
      <vt:lpstr>Blocking Operations</vt:lpstr>
      <vt:lpstr>Non-Blocking Operations</vt:lpstr>
      <vt:lpstr>Collective Communications</vt:lpstr>
      <vt:lpstr>Broadcast</vt:lpstr>
      <vt:lpstr>Reduction Operations</vt:lpstr>
      <vt:lpstr>Barriers</vt:lpstr>
      <vt:lpstr>MPI Forum</vt:lpstr>
      <vt:lpstr>Goals and Scope of MPI</vt:lpstr>
      <vt:lpstr>Chap.2  Process Model and Language Bindings</vt:lpstr>
      <vt:lpstr>Header files</vt:lpstr>
      <vt:lpstr>MPI Function Format</vt:lpstr>
      <vt:lpstr>MPI Function Format Details</vt:lpstr>
      <vt:lpstr>Initializing MPI</vt:lpstr>
      <vt:lpstr>Starting the MPI Program</vt:lpstr>
      <vt:lpstr>Communicator  MPI_COMM_WORLD </vt:lpstr>
      <vt:lpstr>Handles</vt:lpstr>
      <vt:lpstr>Rank</vt:lpstr>
      <vt:lpstr>Size</vt:lpstr>
      <vt:lpstr>Exiting MPI</vt:lpstr>
      <vt:lpstr>Exercise: Hello World</vt:lpstr>
      <vt:lpstr>Advanced Exercises: Hello World with deterministic output</vt:lpstr>
      <vt:lpstr>Chap.3  Messages and Point-to-Point Communication</vt:lpstr>
      <vt:lpstr>Messages</vt:lpstr>
      <vt:lpstr>Slide 42</vt:lpstr>
      <vt:lpstr>Slide 43</vt:lpstr>
      <vt:lpstr>Point-to-Point Communication</vt:lpstr>
      <vt:lpstr>Sending a Message</vt:lpstr>
      <vt:lpstr>Receiving a Message</vt:lpstr>
      <vt:lpstr>Requirements for Point-to-Point Communications</vt:lpstr>
      <vt:lpstr>Wildcards</vt:lpstr>
      <vt:lpstr>Communication Envelope</vt:lpstr>
      <vt:lpstr>Receive Message Count</vt:lpstr>
      <vt:lpstr>Communication Modes </vt:lpstr>
      <vt:lpstr>Communication Modes  —  Definitions</vt:lpstr>
      <vt:lpstr>Rules for the communication modes</vt:lpstr>
      <vt:lpstr>Message Order Preservation</vt:lpstr>
      <vt:lpstr>Exercise  —  Ping pong</vt:lpstr>
      <vt:lpstr>Exercise  —  Ping pong</vt:lpstr>
      <vt:lpstr>Advanced Exercise - Measure latency and bandwidth</vt:lpstr>
      <vt:lpstr>Chap.4  Non-Blocking Communication</vt:lpstr>
      <vt:lpstr>Deadlock</vt:lpstr>
      <vt:lpstr>Non-Blocking Communications</vt:lpstr>
      <vt:lpstr>Non-Blocking Examples</vt:lpstr>
      <vt:lpstr>Non-Blocking Send</vt:lpstr>
      <vt:lpstr>Non-Blocking Receive</vt:lpstr>
      <vt:lpstr>Handles, already known </vt:lpstr>
      <vt:lpstr>Request Handles</vt:lpstr>
      <vt:lpstr>Non-blocking Synchronous Send</vt:lpstr>
      <vt:lpstr>Non-blocking Receive</vt:lpstr>
      <vt:lpstr>Blocking and Non-Blocking</vt:lpstr>
      <vt:lpstr>Completion</vt:lpstr>
      <vt:lpstr>Multiple Non-Blocking Communications</vt:lpstr>
      <vt:lpstr>Exercise  —  Rotating information around a ring</vt:lpstr>
      <vt:lpstr>Slide 72</vt:lpstr>
      <vt:lpstr>Advanced Exercises  —  Irecv instead of Issend</vt:lpstr>
      <vt:lpstr>Chap.5  Collective Communication</vt:lpstr>
      <vt:lpstr>Collective Communication</vt:lpstr>
      <vt:lpstr>Characteristics of Collective Communication</vt:lpstr>
      <vt:lpstr>Barrier Synchronization</vt:lpstr>
      <vt:lpstr>Broadcast</vt:lpstr>
      <vt:lpstr>Scatter</vt:lpstr>
      <vt:lpstr>Gather</vt:lpstr>
      <vt:lpstr>Global Reduction Operations</vt:lpstr>
      <vt:lpstr>Example of Global Reduction</vt:lpstr>
      <vt:lpstr>Predefined Reduction Operation Handles</vt:lpstr>
      <vt:lpstr>MPI_REDUCE</vt:lpstr>
      <vt:lpstr>User-Defined Reduction Operations</vt:lpstr>
      <vt:lpstr>Example</vt:lpstr>
      <vt:lpstr>Variants of Reduction Operations</vt:lpstr>
      <vt:lpstr>MPI_ALLREDUCE</vt:lpstr>
      <vt:lpstr>MPI_SCAN</vt:lpstr>
      <vt:lpstr>Exercise  —  Global reduction </vt:lpstr>
      <vt:lpstr>Advanced Exercises  —  Global scan and sub-groups</vt:lpstr>
      <vt:lpstr>Chap.6 Communicators, Groups and Virtual topologies</vt:lpstr>
      <vt:lpstr>Motivations</vt:lpstr>
      <vt:lpstr>Groups &amp; communicators</vt:lpstr>
      <vt:lpstr>Working with groups</vt:lpstr>
      <vt:lpstr>For the previous example</vt:lpstr>
      <vt:lpstr>Group Management</vt:lpstr>
      <vt:lpstr>Communicator Management</vt:lpstr>
      <vt:lpstr>Virtual topology </vt:lpstr>
      <vt:lpstr>Graphical representation</vt:lpstr>
      <vt:lpstr>Virtual Topologies</vt:lpstr>
      <vt:lpstr>How to use a Virtual Topology</vt:lpstr>
      <vt:lpstr>Topology Types</vt:lpstr>
      <vt:lpstr>Creating a Cartesian Virtual Topology</vt:lpstr>
      <vt:lpstr>Example  –  A 2-dimensional Cylinder</vt:lpstr>
      <vt:lpstr>Cartesian Mapping Functions</vt:lpstr>
      <vt:lpstr>Cartesian Mapping Functions</vt:lpstr>
      <vt:lpstr>Own coordinates</vt:lpstr>
      <vt:lpstr>Cartesian Mapping Functions???</vt:lpstr>
      <vt:lpstr>MPI_Cart_shift  –  Example</vt:lpstr>
      <vt:lpstr>Cartesian Partitioning</vt:lpstr>
      <vt:lpstr>MPI_Cart_sub  –  Example</vt:lpstr>
      <vt:lpstr>Chap.7 Derived datatypes</vt:lpstr>
      <vt:lpstr>MPI Datatypes</vt:lpstr>
      <vt:lpstr>Data Layout and the Describing Datatype Handle</vt:lpstr>
      <vt:lpstr>Derived Datatypes   —   Type Maps</vt:lpstr>
      <vt:lpstr>Slide 117</vt:lpstr>
      <vt:lpstr>Contiguous Data</vt:lpstr>
      <vt:lpstr>Vector Datatype</vt:lpstr>
      <vt:lpstr>MPI_TYPE_VECTOR: AN EXAMPLE</vt:lpstr>
      <vt:lpstr>Sending a row using MPI_TYPE_vector</vt:lpstr>
      <vt:lpstr>Sending a column using MPI_TYPE_vector</vt:lpstr>
      <vt:lpstr>Sending a sub-matrix using MPI_TYPE_vector</vt:lpstr>
      <vt:lpstr>Struct Datatype</vt:lpstr>
      <vt:lpstr>How to compute the displacement</vt:lpstr>
      <vt:lpstr>Committing a Datatype</vt:lpstr>
      <vt:lpstr>Size and Extent of a Datatype, I.</vt:lpstr>
      <vt:lpstr>Size and Extent of a Datatype, II.</vt:lpstr>
      <vt:lpstr>Case Study: The advetion equation</vt:lpstr>
    </vt:vector>
  </TitlesOfParts>
  <Company>NUI, Galway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Message Passing Interface (MPI)</dc:title>
  <dc:creator>Gerard Gorman</dc:creator>
  <cp:lastModifiedBy>VuVanThieu</cp:lastModifiedBy>
  <cp:revision>173</cp:revision>
  <cp:lastPrinted>2001-02-08T19:08:52Z</cp:lastPrinted>
  <dcterms:created xsi:type="dcterms:W3CDTF">2005-10-17T16:28:59Z</dcterms:created>
  <dcterms:modified xsi:type="dcterms:W3CDTF">2019-10-09T04:19:12Z</dcterms:modified>
</cp:coreProperties>
</file>