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5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6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3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1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4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1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53789A-C914-4DB1-8815-80B5EC7335C5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7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8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PREDICTING PREVELENCE OF DISEASE</a:t>
            </a:r>
            <a:endParaRPr lang="en-US" sz="4400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PRESENTED By: Nagham Almaghout – Gift TEMBO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340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75" y="2342805"/>
            <a:ext cx="8671434" cy="1471612"/>
          </a:xfrm>
          <a:prstGeom prst="rect">
            <a:avLst/>
          </a:prstGeom>
        </p:spPr>
      </p:pic>
      <p:sp>
        <p:nvSpPr>
          <p:cNvPr id="5" name="خماسي 4"/>
          <p:cNvSpPr/>
          <p:nvPr/>
        </p:nvSpPr>
        <p:spPr>
          <a:xfrm>
            <a:off x="704848" y="1584967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مستطيل 8"/>
          <p:cNvSpPr/>
          <p:nvPr/>
        </p:nvSpPr>
        <p:spPr>
          <a:xfrm>
            <a:off x="1241465" y="152936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 panose="020B0604020202020204" pitchFamily="34" charset="-128"/>
              </a:rPr>
              <a:t>LassoCV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7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24" y="2257426"/>
            <a:ext cx="8783525" cy="1357312"/>
          </a:xfrm>
          <a:prstGeom prst="rect">
            <a:avLst/>
          </a:prstGeom>
        </p:spPr>
      </p:pic>
      <p:sp>
        <p:nvSpPr>
          <p:cNvPr id="4" name="خماسي 3"/>
          <p:cNvSpPr/>
          <p:nvPr/>
        </p:nvSpPr>
        <p:spPr>
          <a:xfrm>
            <a:off x="759615" y="1350660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ستطيل 9"/>
          <p:cNvSpPr/>
          <p:nvPr/>
        </p:nvSpPr>
        <p:spPr>
          <a:xfrm>
            <a:off x="1298615" y="126600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 Unicode MS" panose="020B0604020202020204" pitchFamily="34" charset="-128"/>
              </a:rPr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7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34" y="1100137"/>
            <a:ext cx="9188466" cy="41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8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91" y="885826"/>
            <a:ext cx="9078409" cy="43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0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200400" y="257176"/>
            <a:ext cx="511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Step 1: Collecting and Preparing Data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خماسي 2"/>
          <p:cNvSpPr/>
          <p:nvPr/>
        </p:nvSpPr>
        <p:spPr>
          <a:xfrm>
            <a:off x="542925" y="1014413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ربع نص 3"/>
          <p:cNvSpPr txBox="1"/>
          <p:nvPr/>
        </p:nvSpPr>
        <p:spPr>
          <a:xfrm>
            <a:off x="1114426" y="971551"/>
            <a:ext cx="964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truth data: we used data from database of the </a:t>
            </a:r>
            <a:r>
              <a:rPr lang="en-US" dirty="0"/>
              <a:t>US Center for Disease Control and </a:t>
            </a:r>
            <a:r>
              <a:rPr lang="en-US" dirty="0" smtClean="0"/>
              <a:t>Prevention (CDC). </a:t>
            </a:r>
            <a:endParaRPr lang="en-US" dirty="0"/>
          </a:p>
        </p:txBody>
      </p:sp>
      <p:sp>
        <p:nvSpPr>
          <p:cNvPr id="5" name="خماسي 4"/>
          <p:cNvSpPr/>
          <p:nvPr/>
        </p:nvSpPr>
        <p:spPr>
          <a:xfrm>
            <a:off x="542925" y="2370177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1114426" y="2285523"/>
            <a:ext cx="964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data aggregated from a specific country “US” in a specific time interval “2011-2016” for a selected disease “depression”</a:t>
            </a:r>
            <a:endParaRPr lang="en-US" dirty="0"/>
          </a:p>
        </p:txBody>
      </p:sp>
      <p:sp>
        <p:nvSpPr>
          <p:cNvPr id="7" name="خماسي 6"/>
          <p:cNvSpPr/>
          <p:nvPr/>
        </p:nvSpPr>
        <p:spPr>
          <a:xfrm>
            <a:off x="542925" y="3584137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1114426" y="3519423"/>
            <a:ext cx="964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used google trends and selected the relevant keywords for our prediction problem in the same time 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9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00597" y="844034"/>
            <a:ext cx="6854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Arial" panose="020B0604020202020204" pitchFamily="34" charset="0"/>
              </a:rPr>
              <a:t>We firstly aggregated disease prevalence data in US states in each year:</a:t>
            </a: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1376362"/>
            <a:ext cx="9710738" cy="1938338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800597" y="3649146"/>
            <a:ext cx="9585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Arial" panose="020B0604020202020204" pitchFamily="34" charset="0"/>
              </a:rPr>
              <a:t>Then </a:t>
            </a:r>
            <a:r>
              <a:rPr lang="en-US" dirty="0" smtClean="0"/>
              <a:t>got </a:t>
            </a:r>
            <a:r>
              <a:rPr lang="en-US" dirty="0"/>
              <a:t>Google trends data using different keywords that are synonym somehow to the </a:t>
            </a:r>
            <a:r>
              <a:rPr lang="en-US" dirty="0" smtClean="0"/>
              <a:t>disease (</a:t>
            </a:r>
            <a:r>
              <a:rPr lang="en-US" dirty="0"/>
              <a:t>Depression in our case) under study. </a:t>
            </a:r>
            <a:r>
              <a:rPr lang="en-US" dirty="0" smtClean="0">
                <a:latin typeface="Calibri" panose="020F0502020204030204" pitchFamily="34" charset="0"/>
                <a:cs typeface="Arial" panose="020B0604020202020204" pitchFamily="34" charset="0"/>
              </a:rPr>
              <a:t>Where here we got the prevalence of each keyword in each state.</a:t>
            </a:r>
            <a:endParaRPr lang="en-US" dirty="0"/>
          </a:p>
        </p:txBody>
      </p:sp>
      <p:sp>
        <p:nvSpPr>
          <p:cNvPr id="7" name="خماسي 6"/>
          <p:cNvSpPr/>
          <p:nvPr/>
        </p:nvSpPr>
        <p:spPr>
          <a:xfrm>
            <a:off x="414834" y="928687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خماسي 8"/>
          <p:cNvSpPr/>
          <p:nvPr/>
        </p:nvSpPr>
        <p:spPr>
          <a:xfrm>
            <a:off x="414834" y="3702605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71537" y="534085"/>
            <a:ext cx="9129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integrated </a:t>
            </a:r>
            <a:r>
              <a:rPr lang="en-US" dirty="0"/>
              <a:t>data from Google trends and </a:t>
            </a:r>
            <a:r>
              <a:rPr lang="en-US" dirty="0" err="1"/>
              <a:t>groundtruth</a:t>
            </a:r>
            <a:r>
              <a:rPr lang="en-US" dirty="0"/>
              <a:t> data into a single data frame.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65" y="1257301"/>
            <a:ext cx="7574856" cy="1624012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871537" y="5369094"/>
            <a:ext cx="9129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Then, we merged the data from different years.</a:t>
            </a:r>
            <a:endParaRPr lang="en-US" dirty="0"/>
          </a:p>
        </p:txBody>
      </p:sp>
      <p:sp>
        <p:nvSpPr>
          <p:cNvPr id="5" name="مستطيل 4"/>
          <p:cNvSpPr/>
          <p:nvPr/>
        </p:nvSpPr>
        <p:spPr>
          <a:xfrm>
            <a:off x="871537" y="3605897"/>
            <a:ext cx="9386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Study the correlation between the ground truth data and the Google Trends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 </a:t>
            </a:r>
            <a:endParaRPr lang="en-US" dirty="0"/>
          </a:p>
        </p:txBody>
      </p:sp>
      <p:sp>
        <p:nvSpPr>
          <p:cNvPr id="6" name="خماسي 5"/>
          <p:cNvSpPr/>
          <p:nvPr/>
        </p:nvSpPr>
        <p:spPr>
          <a:xfrm>
            <a:off x="485774" y="607846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خماسي 6"/>
          <p:cNvSpPr/>
          <p:nvPr/>
        </p:nvSpPr>
        <p:spPr>
          <a:xfrm>
            <a:off x="485773" y="5453747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خماسي 7"/>
          <p:cNvSpPr/>
          <p:nvPr/>
        </p:nvSpPr>
        <p:spPr>
          <a:xfrm>
            <a:off x="485774" y="3690550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18" y="4028955"/>
            <a:ext cx="4000158" cy="10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8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61999" y="361474"/>
            <a:ext cx="10596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From the code below we impute the missing values and transform so that the data should have zero mean. The imputation is according to the mean strategy of the columns</a:t>
            </a:r>
            <a:r>
              <a:rPr lang="en-US" dirty="0" smtClean="0"/>
              <a:t>. We </a:t>
            </a:r>
            <a:r>
              <a:rPr lang="en-US" dirty="0"/>
              <a:t>then use </a:t>
            </a:r>
            <a:r>
              <a:rPr lang="en-US" dirty="0" err="1"/>
              <a:t>SKlearn</a:t>
            </a:r>
            <a:r>
              <a:rPr lang="en-US" dirty="0"/>
              <a:t> standard scaler to standardize features by removing the mean and scaling to unit variance</a:t>
            </a:r>
          </a:p>
        </p:txBody>
      </p:sp>
      <p:sp>
        <p:nvSpPr>
          <p:cNvPr id="3" name="خماسي 2"/>
          <p:cNvSpPr/>
          <p:nvPr/>
        </p:nvSpPr>
        <p:spPr>
          <a:xfrm>
            <a:off x="376236" y="461490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49" y="1700212"/>
            <a:ext cx="994746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4858423" y="343972"/>
            <a:ext cx="2303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Step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2: Modeling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خماسي 2"/>
          <p:cNvSpPr/>
          <p:nvPr/>
        </p:nvSpPr>
        <p:spPr>
          <a:xfrm>
            <a:off x="702465" y="1364821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خماسي 3"/>
          <p:cNvSpPr/>
          <p:nvPr/>
        </p:nvSpPr>
        <p:spPr>
          <a:xfrm>
            <a:off x="702465" y="4936822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خماسي 4"/>
          <p:cNvSpPr/>
          <p:nvPr/>
        </p:nvSpPr>
        <p:spPr>
          <a:xfrm>
            <a:off x="704848" y="3742380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خماسي 5"/>
          <p:cNvSpPr/>
          <p:nvPr/>
        </p:nvSpPr>
        <p:spPr>
          <a:xfrm>
            <a:off x="704848" y="2552228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ستطيل 7"/>
          <p:cNvSpPr/>
          <p:nvPr/>
        </p:nvSpPr>
        <p:spPr>
          <a:xfrm>
            <a:off x="1241465" y="127694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 panose="020B0604020202020204" pitchFamily="34" charset="-128"/>
              </a:rPr>
              <a:t>RidgeCV</a:t>
            </a:r>
            <a:endParaRPr lang="en-US" dirty="0"/>
          </a:p>
        </p:txBody>
      </p:sp>
      <p:sp>
        <p:nvSpPr>
          <p:cNvPr id="9" name="مستطيل 8"/>
          <p:cNvSpPr/>
          <p:nvPr/>
        </p:nvSpPr>
        <p:spPr>
          <a:xfrm>
            <a:off x="1241465" y="248186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 Unicode MS" panose="020B0604020202020204" pitchFamily="34" charset="-128"/>
              </a:rPr>
              <a:t>Bayesian Ridge</a:t>
            </a:r>
            <a:endParaRPr lang="en-US" dirty="0"/>
          </a:p>
        </p:txBody>
      </p:sp>
      <p:sp>
        <p:nvSpPr>
          <p:cNvPr id="10" name="مستطيل 9"/>
          <p:cNvSpPr/>
          <p:nvPr/>
        </p:nvSpPr>
        <p:spPr>
          <a:xfrm>
            <a:off x="1241465" y="3686775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 panose="020B0604020202020204" pitchFamily="34" charset="-128"/>
              </a:rPr>
              <a:t>LassoCV</a:t>
            </a:r>
            <a:endParaRPr lang="en-US" dirty="0"/>
          </a:p>
        </p:txBody>
      </p:sp>
      <p:sp>
        <p:nvSpPr>
          <p:cNvPr id="11" name="مستطيل 10"/>
          <p:cNvSpPr/>
          <p:nvPr/>
        </p:nvSpPr>
        <p:spPr>
          <a:xfrm>
            <a:off x="1241465" y="4852168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 Unicode MS" panose="020B0604020202020204" pitchFamily="34" charset="-128"/>
              </a:rPr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4363" y="554981"/>
            <a:ext cx="5626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Split the data for train and test sets according indices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4363" y="1669406"/>
            <a:ext cx="11198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 Unicode MS" panose="020B0604020202020204" pitchFamily="34" charset="-128"/>
              </a:rPr>
              <a:t>Perform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cross validation of spatial and temporal data cross validate in time("years") and space("US states")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4363" y="2783831"/>
            <a:ext cx="5844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Train the model and get R-squared score on prediction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خماسي 4"/>
          <p:cNvSpPr/>
          <p:nvPr/>
        </p:nvSpPr>
        <p:spPr>
          <a:xfrm>
            <a:off x="228600" y="685800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خماسي 5"/>
          <p:cNvSpPr/>
          <p:nvPr/>
        </p:nvSpPr>
        <p:spPr>
          <a:xfrm>
            <a:off x="225031" y="1800225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خماسي 6"/>
          <p:cNvSpPr/>
          <p:nvPr/>
        </p:nvSpPr>
        <p:spPr>
          <a:xfrm>
            <a:off x="225030" y="2912633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43" y="2300286"/>
            <a:ext cx="8286182" cy="1157288"/>
          </a:xfrm>
          <a:prstGeom prst="rect">
            <a:avLst/>
          </a:prstGeom>
        </p:spPr>
      </p:pic>
      <p:sp>
        <p:nvSpPr>
          <p:cNvPr id="3" name="خماسي 2"/>
          <p:cNvSpPr/>
          <p:nvPr/>
        </p:nvSpPr>
        <p:spPr>
          <a:xfrm>
            <a:off x="702465" y="1364821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ستطيل 6"/>
          <p:cNvSpPr/>
          <p:nvPr/>
        </p:nvSpPr>
        <p:spPr>
          <a:xfrm>
            <a:off x="1241465" y="127694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 panose="020B0604020202020204" pitchFamily="34" charset="-128"/>
              </a:rPr>
              <a:t>RidgeCV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57" y="2185988"/>
            <a:ext cx="9447844" cy="1557337"/>
          </a:xfrm>
          <a:prstGeom prst="rect">
            <a:avLst/>
          </a:prstGeom>
        </p:spPr>
      </p:pic>
      <p:sp>
        <p:nvSpPr>
          <p:cNvPr id="6" name="خماسي 5"/>
          <p:cNvSpPr/>
          <p:nvPr/>
        </p:nvSpPr>
        <p:spPr>
          <a:xfrm>
            <a:off x="733423" y="1452090"/>
            <a:ext cx="385763" cy="2000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ستطيل 7"/>
          <p:cNvSpPr/>
          <p:nvPr/>
        </p:nvSpPr>
        <p:spPr>
          <a:xfrm>
            <a:off x="1270040" y="13817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 Unicode MS" panose="020B0604020202020204" pitchFamily="34" charset="-128"/>
              </a:rPr>
              <a:t>Bayesian 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77384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أثر رجعي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279</Words>
  <Application>Microsoft Office PowerPoint</Application>
  <PresentationFormat>ملء الشاشة</PresentationFormat>
  <Paragraphs>24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Times New Roman</vt:lpstr>
      <vt:lpstr>أثر رجعي</vt:lpstr>
      <vt:lpstr>PREDICTING PREVELENCE OF DISEASE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PREVELENCE OF DISEASE</dc:title>
  <dc:creator>Tarnet</dc:creator>
  <cp:lastModifiedBy>Tarnet</cp:lastModifiedBy>
  <cp:revision>22</cp:revision>
  <dcterms:created xsi:type="dcterms:W3CDTF">2018-07-19T14:57:32Z</dcterms:created>
  <dcterms:modified xsi:type="dcterms:W3CDTF">2018-07-19T17:43:24Z</dcterms:modified>
</cp:coreProperties>
</file>