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66FF"/>
    <a:srgbClr val="00CCFF"/>
    <a:srgbClr val="00CC00"/>
    <a:srgbClr val="FF3300"/>
    <a:srgbClr val="FF7C80"/>
    <a:srgbClr val="FFFF00"/>
    <a:srgbClr val="FFFF99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2A41-EE83-43B3-B332-3A2287C547C2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AB76-AA9B-4C08-BC0B-83864DF1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3114" y="655320"/>
              <a:ext cx="6484282" cy="5505063"/>
              <a:chOff x="4243114" y="655320"/>
              <a:chExt cx="6484282" cy="550506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5426316" y="5452497"/>
                <a:ext cx="457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 smtClean="0">
                    <a:latin typeface="Algerian" panose="04020705040A02060702" pitchFamily="82" charset="0"/>
                  </a:rPr>
                  <a:t>tRí</a:t>
                </a:r>
                <a:r>
                  <a:rPr lang="en-US" sz="4000" dirty="0" smtClean="0">
                    <a:latin typeface="Algerian" panose="04020705040A02060702" pitchFamily="82" charset="0"/>
                  </a:rPr>
                  <a:t> </a:t>
                </a:r>
                <a:r>
                  <a:rPr lang="en-US" sz="4000" dirty="0" err="1" smtClean="0">
                    <a:latin typeface="Algerian" panose="04020705040A02060702" pitchFamily="82" charset="0"/>
                  </a:rPr>
                  <a:t>tuỆ</a:t>
                </a:r>
                <a:r>
                  <a:rPr lang="en-US" sz="4000" dirty="0" smtClean="0">
                    <a:latin typeface="Algerian" panose="04020705040A02060702" pitchFamily="82" charset="0"/>
                  </a:rPr>
                  <a:t> NHÂN TẠO</a:t>
                </a:r>
                <a:endParaRPr lang="en-US" sz="4000" dirty="0">
                  <a:latin typeface="Algerian" panose="04020705040A02060702" pitchFamily="82" charset="0"/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3114" y="655320"/>
                <a:ext cx="6484282" cy="44958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grpSp>
        <p:nvGrpSpPr>
          <p:cNvPr id="65" name="Group 64"/>
          <p:cNvGrpSpPr/>
          <p:nvPr/>
        </p:nvGrpSpPr>
        <p:grpSpPr>
          <a:xfrm>
            <a:off x="-1114736" y="0"/>
            <a:ext cx="12560758" cy="6858000"/>
            <a:chOff x="-1114736" y="0"/>
            <a:chExt cx="12560758" cy="6858000"/>
          </a:xfrm>
        </p:grpSpPr>
        <p:sp>
          <p:nvSpPr>
            <p:cNvPr id="5" name="Rectangle 4"/>
            <p:cNvSpPr/>
            <p:nvPr/>
          </p:nvSpPr>
          <p:spPr>
            <a:xfrm>
              <a:off x="-1114736" y="0"/>
              <a:ext cx="11927129" cy="6858000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outerShdw blurRad="50800" dist="50800" dir="5400000" sx="53000" sy="53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752758" y="4282440"/>
              <a:ext cx="693264" cy="1402080"/>
            </a:xfrm>
            <a:custGeom>
              <a:avLst/>
              <a:gdLst>
                <a:gd name="connsiteX0" fmla="*/ 0 w 708660"/>
                <a:gd name="connsiteY0" fmla="*/ 0 h 1402080"/>
                <a:gd name="connsiteX1" fmla="*/ 708660 w 708660"/>
                <a:gd name="connsiteY1" fmla="*/ 701040 h 1402080"/>
                <a:gd name="connsiteX2" fmla="*/ 0 w 708660"/>
                <a:gd name="connsiteY2" fmla="*/ 1402080 h 140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1402080">
                  <a:moveTo>
                    <a:pt x="0" y="0"/>
                  </a:moveTo>
                  <a:cubicBezTo>
                    <a:pt x="391382" y="0"/>
                    <a:pt x="708660" y="313866"/>
                    <a:pt x="708660" y="701040"/>
                  </a:cubicBezTo>
                  <a:cubicBezTo>
                    <a:pt x="708660" y="1088214"/>
                    <a:pt x="391382" y="1402080"/>
                    <a:pt x="0" y="140208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10122463" y="0"/>
            <a:ext cx="12598036" cy="6858000"/>
            <a:chOff x="-2510790" y="0"/>
            <a:chExt cx="12877800" cy="6858000"/>
          </a:xfrm>
          <a:effectLst>
            <a:outerShdw blurRad="50800" dist="50800" dir="5400000" sx="101000" sy="101000" algn="ctr" rotWithShape="0">
              <a:srgbClr val="000000">
                <a:alpha val="20000"/>
              </a:srgbClr>
            </a:outerShdw>
          </a:effectLst>
        </p:grpSpPr>
        <p:sp>
          <p:nvSpPr>
            <p:cNvPr id="36" name="Rectangle 35"/>
            <p:cNvSpPr/>
            <p:nvPr/>
          </p:nvSpPr>
          <p:spPr>
            <a:xfrm>
              <a:off x="-2510790" y="0"/>
              <a:ext cx="12192000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9658350" y="3749040"/>
              <a:ext cx="708660" cy="1402080"/>
            </a:xfrm>
            <a:custGeom>
              <a:avLst/>
              <a:gdLst>
                <a:gd name="connsiteX0" fmla="*/ 0 w 708660"/>
                <a:gd name="connsiteY0" fmla="*/ 0 h 1402080"/>
                <a:gd name="connsiteX1" fmla="*/ 708660 w 708660"/>
                <a:gd name="connsiteY1" fmla="*/ 701040 h 1402080"/>
                <a:gd name="connsiteX2" fmla="*/ 0 w 708660"/>
                <a:gd name="connsiteY2" fmla="*/ 1402080 h 140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1402080">
                  <a:moveTo>
                    <a:pt x="0" y="0"/>
                  </a:moveTo>
                  <a:cubicBezTo>
                    <a:pt x="391382" y="0"/>
                    <a:pt x="708660" y="313866"/>
                    <a:pt x="708660" y="701040"/>
                  </a:cubicBezTo>
                  <a:cubicBezTo>
                    <a:pt x="708660" y="1088214"/>
                    <a:pt x="391382" y="1402080"/>
                    <a:pt x="0" y="140208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-11284427" y="0"/>
            <a:ext cx="12598036" cy="6858000"/>
            <a:chOff x="-3638550" y="0"/>
            <a:chExt cx="12877800" cy="6858000"/>
          </a:xfrm>
          <a:effectLst>
            <a:outerShdw blurRad="50800" dist="50800" dir="5400000" sx="101000" sy="101000" algn="ctr" rotWithShape="0">
              <a:srgbClr val="000000">
                <a:alpha val="20000"/>
              </a:srgb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-3638550" y="0"/>
              <a:ext cx="12192000" cy="685800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530590" y="3261360"/>
              <a:ext cx="708660" cy="1402080"/>
            </a:xfrm>
            <a:custGeom>
              <a:avLst/>
              <a:gdLst>
                <a:gd name="connsiteX0" fmla="*/ 0 w 708660"/>
                <a:gd name="connsiteY0" fmla="*/ 0 h 1402080"/>
                <a:gd name="connsiteX1" fmla="*/ 708660 w 708660"/>
                <a:gd name="connsiteY1" fmla="*/ 701040 h 1402080"/>
                <a:gd name="connsiteX2" fmla="*/ 0 w 708660"/>
                <a:gd name="connsiteY2" fmla="*/ 1402080 h 140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1402080">
                  <a:moveTo>
                    <a:pt x="0" y="0"/>
                  </a:moveTo>
                  <a:cubicBezTo>
                    <a:pt x="391382" y="0"/>
                    <a:pt x="708660" y="313866"/>
                    <a:pt x="708660" y="701040"/>
                  </a:cubicBezTo>
                  <a:cubicBezTo>
                    <a:pt x="708660" y="1088214"/>
                    <a:pt x="391382" y="1402080"/>
                    <a:pt x="0" y="1402080"/>
                  </a:cubicBezTo>
                  <a:close/>
                </a:path>
              </a:pathLst>
            </a:cu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595542" y="1236434"/>
            <a:ext cx="742598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Báo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cáo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tài</a:t>
            </a:r>
            <a:r>
              <a:rPr lang="en-US" sz="3200" dirty="0" smtClean="0"/>
              <a:t>: </a:t>
            </a:r>
            <a:r>
              <a:rPr lang="en-US" sz="3200" b="1" dirty="0"/>
              <a:t>THUẬT TOÁN RỪNG NGẪU NHIÊN (RANDOM FOREST</a:t>
            </a:r>
            <a:r>
              <a:rPr lang="en-US" sz="3200" b="1" dirty="0" smtClean="0"/>
              <a:t>)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sz="2400" b="1" dirty="0" smtClean="0"/>
              <a:t>GVHD: </a:t>
            </a:r>
            <a:r>
              <a:rPr lang="en-US" sz="2400" b="1" dirty="0" err="1" smtClean="0"/>
              <a:t>Phan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Thị</a:t>
            </a:r>
            <a:r>
              <a:rPr lang="en-US" sz="2400" b="1" dirty="0" smtClean="0"/>
              <a:t> Thu </a:t>
            </a:r>
            <a:r>
              <a:rPr lang="en-US" sz="2400" b="1" dirty="0" err="1" smtClean="0"/>
              <a:t>Hồng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59510"/>
              </p:ext>
            </p:extLst>
          </p:nvPr>
        </p:nvGraphicFramePr>
        <p:xfrm>
          <a:off x="2688608" y="4391872"/>
          <a:ext cx="772463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0055"/>
                <a:gridCol w="2456597"/>
                <a:gridCol w="19379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Lớp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r>
                        <a:rPr lang="en-US" dirty="0" err="1" smtClean="0"/>
                        <a:t>Hà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637811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K63CNPM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637850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K63CNPM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637745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K63CNPM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56848" y="3261360"/>
            <a:ext cx="42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Nhóm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68" y="0"/>
            <a:ext cx="1187355" cy="11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4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28800" y="629158"/>
            <a:ext cx="9116060" cy="55778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26488" y="765314"/>
            <a:ext cx="8573357" cy="245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0063" y="611592"/>
            <a:ext cx="566420" cy="5577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55793" y="738510"/>
            <a:ext cx="314960" cy="306451"/>
          </a:xfrm>
          <a:prstGeom prst="ellipse">
            <a:avLst/>
          </a:prstGeom>
          <a:solidFill>
            <a:srgbClr val="00CC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57863" y="619836"/>
            <a:ext cx="566420" cy="5577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9041" y="719646"/>
            <a:ext cx="314960" cy="306451"/>
          </a:xfrm>
          <a:prstGeom prst="ellipse">
            <a:avLst/>
          </a:prstGeom>
          <a:gradFill>
            <a:gsLst>
              <a:gs pos="0">
                <a:srgbClr val="CC66FF">
                  <a:alpha val="60000"/>
                </a:srgbClr>
              </a:gs>
              <a:gs pos="100000">
                <a:srgbClr val="CC0099">
                  <a:alpha val="6000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CC66FF"/>
                </a:gs>
                <a:gs pos="100000">
                  <a:srgbClr val="CC0099"/>
                </a:gs>
              </a:gsLst>
              <a:lin ang="18000000" scaled="0"/>
            </a:gradFill>
          </a:ln>
          <a:effectLst>
            <a:outerShdw blurRad="50800" dist="50800" dir="102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40784" y="607124"/>
            <a:ext cx="566420" cy="5577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66514" y="743776"/>
            <a:ext cx="314960" cy="306451"/>
          </a:xfrm>
          <a:prstGeom prst="ellipse">
            <a:avLst/>
          </a:prstGeom>
          <a:gradFill>
            <a:gsLst>
              <a:gs pos="0">
                <a:srgbClr val="00CCFF">
                  <a:alpha val="74902"/>
                </a:srgbClr>
              </a:gs>
              <a:gs pos="100000">
                <a:srgbClr val="3399FF">
                  <a:alpha val="8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25400" dir="102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48520" y="607124"/>
            <a:ext cx="566420" cy="5577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874250" y="732791"/>
            <a:ext cx="314960" cy="306451"/>
          </a:xfrm>
          <a:prstGeom prst="ellipse">
            <a:avLst/>
          </a:prstGeom>
          <a:gradFill>
            <a:gsLst>
              <a:gs pos="0">
                <a:srgbClr val="FF7C80">
                  <a:alpha val="74902"/>
                </a:srgbClr>
              </a:gs>
              <a:gs pos="100000">
                <a:srgbClr val="FF3300">
                  <a:alpha val="8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25400" dir="102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49" idx="0"/>
          </p:cNvCxnSpPr>
          <p:nvPr/>
        </p:nvCxnSpPr>
        <p:spPr>
          <a:xfrm flipH="1">
            <a:off x="2507391" y="1186942"/>
            <a:ext cx="410986" cy="3829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799000" y="1039242"/>
            <a:ext cx="108598" cy="2084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58691" y="1050227"/>
            <a:ext cx="105832" cy="2767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083812" y="1039242"/>
            <a:ext cx="367018" cy="2161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872" y="128016"/>
            <a:ext cx="1234440" cy="1036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" y="0"/>
            <a:ext cx="1047202" cy="85223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83307" y="5016600"/>
            <a:ext cx="3248167" cy="92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7480</dc:creator>
  <cp:lastModifiedBy>7480</cp:lastModifiedBy>
  <cp:revision>48</cp:revision>
  <dcterms:created xsi:type="dcterms:W3CDTF">2020-12-22T11:42:57Z</dcterms:created>
  <dcterms:modified xsi:type="dcterms:W3CDTF">2020-12-22T15:37:15Z</dcterms:modified>
</cp:coreProperties>
</file>