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84" r:id="rId2"/>
    <p:sldId id="256" r:id="rId3"/>
    <p:sldId id="257" r:id="rId4"/>
    <p:sldId id="258" r:id="rId5"/>
    <p:sldId id="259" r:id="rId6"/>
    <p:sldId id="261" r:id="rId7"/>
    <p:sldId id="260" r:id="rId8"/>
    <p:sldId id="262" r:id="rId9"/>
    <p:sldId id="263" r:id="rId10"/>
    <p:sldId id="264" r:id="rId11"/>
    <p:sldId id="265" r:id="rId12"/>
    <p:sldId id="267" r:id="rId13"/>
    <p:sldId id="268" r:id="rId14"/>
    <p:sldId id="269" r:id="rId15"/>
    <p:sldId id="270" r:id="rId16"/>
    <p:sldId id="271" r:id="rId17"/>
    <p:sldId id="272" r:id="rId18"/>
    <p:sldId id="273" r:id="rId19"/>
    <p:sldId id="278" r:id="rId20"/>
    <p:sldId id="275" r:id="rId21"/>
    <p:sldId id="276" r:id="rId22"/>
    <p:sldId id="277" r:id="rId23"/>
    <p:sldId id="282" r:id="rId24"/>
    <p:sldId id="279" r:id="rId25"/>
    <p:sldId id="280" r:id="rId26"/>
    <p:sldId id="281"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667" autoAdjust="0"/>
  </p:normalViewPr>
  <p:slideViewPr>
    <p:cSldViewPr snapToGrid="0">
      <p:cViewPr>
        <p:scale>
          <a:sx n="44" d="100"/>
          <a:sy n="44" d="100"/>
        </p:scale>
        <p:origin x="960" y="4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12/23/2020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12/23/2020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javatpoint.com/machine-learning-support-vector-machine-algorithm" TargetMode="Externa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0" y="0"/>
            <a:ext cx="4977831" cy="6858000"/>
            <a:chOff x="-2802835" y="0"/>
            <a:chExt cx="14695678" cy="6858000"/>
          </a:xfrm>
        </p:grpSpPr>
        <p:sp>
          <p:nvSpPr>
            <p:cNvPr id="5" name="Rectangle 4"/>
            <p:cNvSpPr/>
            <p:nvPr/>
          </p:nvSpPr>
          <p:spPr>
            <a:xfrm>
              <a:off x="-1262270" y="0"/>
              <a:ext cx="1219200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802835" y="0"/>
              <a:ext cx="6097190" cy="6858000"/>
              <a:chOff x="-2802835" y="0"/>
              <a:chExt cx="6097190" cy="6858000"/>
            </a:xfrm>
          </p:grpSpPr>
          <p:sp>
            <p:nvSpPr>
              <p:cNvPr id="6" name="Rectangle 5"/>
              <p:cNvSpPr/>
              <p:nvPr/>
            </p:nvSpPr>
            <p:spPr>
              <a:xfrm>
                <a:off x="-2802835" y="0"/>
                <a:ext cx="4556624"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753789" y="2759528"/>
                <a:ext cx="1540566" cy="1338944"/>
              </a:xfrm>
              <a:custGeom>
                <a:avLst/>
                <a:gdLst>
                  <a:gd name="connsiteX0" fmla="*/ 1 w 587830"/>
                  <a:gd name="connsiteY0" fmla="*/ 0 h 1338944"/>
                  <a:gd name="connsiteX1" fmla="*/ 587830 w 587830"/>
                  <a:gd name="connsiteY1" fmla="*/ 669472 h 1338944"/>
                  <a:gd name="connsiteX2" fmla="*/ 1 w 587830"/>
                  <a:gd name="connsiteY2" fmla="*/ 1338944 h 1338944"/>
                  <a:gd name="connsiteX3" fmla="*/ 0 w 587830"/>
                  <a:gd name="connsiteY3" fmla="*/ 1338944 h 1338944"/>
                  <a:gd name="connsiteX4" fmla="*/ 0 w 587830"/>
                  <a:gd name="connsiteY4" fmla="*/ 0 h 1338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30" h="1338944">
                    <a:moveTo>
                      <a:pt x="1" y="0"/>
                    </a:moveTo>
                    <a:cubicBezTo>
                      <a:pt x="324650" y="0"/>
                      <a:pt x="587830" y="299733"/>
                      <a:pt x="587830" y="669472"/>
                    </a:cubicBezTo>
                    <a:cubicBezTo>
                      <a:pt x="587830" y="1039211"/>
                      <a:pt x="324650" y="1338944"/>
                      <a:pt x="1" y="1338944"/>
                    </a:cubicBezTo>
                    <a:lnTo>
                      <a:pt x="0" y="1338944"/>
                    </a:lnTo>
                    <a:lnTo>
                      <a:pt x="0" y="0"/>
                    </a:ln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
            <p:cNvSpPr/>
            <p:nvPr/>
          </p:nvSpPr>
          <p:spPr>
            <a:xfrm>
              <a:off x="10955280" y="4082142"/>
              <a:ext cx="937563" cy="1338944"/>
            </a:xfrm>
            <a:custGeom>
              <a:avLst/>
              <a:gdLst>
                <a:gd name="connsiteX0" fmla="*/ 1 w 587830"/>
                <a:gd name="connsiteY0" fmla="*/ 0 h 1338944"/>
                <a:gd name="connsiteX1" fmla="*/ 587830 w 587830"/>
                <a:gd name="connsiteY1" fmla="*/ 669472 h 1338944"/>
                <a:gd name="connsiteX2" fmla="*/ 1 w 587830"/>
                <a:gd name="connsiteY2" fmla="*/ 1338944 h 1338944"/>
                <a:gd name="connsiteX3" fmla="*/ 0 w 587830"/>
                <a:gd name="connsiteY3" fmla="*/ 1338944 h 1338944"/>
                <a:gd name="connsiteX4" fmla="*/ 0 w 587830"/>
                <a:gd name="connsiteY4" fmla="*/ 0 h 1338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30" h="1338944">
                  <a:moveTo>
                    <a:pt x="1" y="0"/>
                  </a:moveTo>
                  <a:cubicBezTo>
                    <a:pt x="324650" y="0"/>
                    <a:pt x="587830" y="299733"/>
                    <a:pt x="587830" y="669472"/>
                  </a:cubicBezTo>
                  <a:cubicBezTo>
                    <a:pt x="587830" y="1039211"/>
                    <a:pt x="324650" y="1338944"/>
                    <a:pt x="1" y="1338944"/>
                  </a:cubicBezTo>
                  <a:lnTo>
                    <a:pt x="0" y="1338944"/>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454" y="0"/>
            <a:ext cx="10648546" cy="6858000"/>
          </a:xfrm>
          <a:prstGeom prst="rect">
            <a:avLst/>
          </a:prstGeom>
        </p:spPr>
      </p:pic>
      <p:sp>
        <p:nvSpPr>
          <p:cNvPr id="22" name="TextBox 21"/>
          <p:cNvSpPr txBox="1"/>
          <p:nvPr/>
        </p:nvSpPr>
        <p:spPr>
          <a:xfrm>
            <a:off x="1543454" y="6396335"/>
            <a:ext cx="2230262" cy="461665"/>
          </a:xfrm>
          <a:prstGeom prst="rect">
            <a:avLst/>
          </a:prstGeom>
          <a:solidFill>
            <a:srgbClr val="FF0000"/>
          </a:solidFill>
        </p:spPr>
        <p:txBody>
          <a:bodyPr wrap="square" rtlCol="0">
            <a:spAutoFit/>
          </a:bodyPr>
          <a:lstStyle/>
          <a:p>
            <a:r>
              <a:rPr lang="en-US" sz="2400" dirty="0" smtClean="0">
                <a:latin typeface="Bahnschrift Light Condensed" panose="020B0502040204020203" pitchFamily="34" charset="0"/>
              </a:rPr>
              <a:t>TRÍ </a:t>
            </a:r>
            <a:r>
              <a:rPr lang="en-US" sz="2400" dirty="0" err="1" smtClean="0">
                <a:latin typeface="Bahnschrift Light Condensed" panose="020B0502040204020203" pitchFamily="34" charset="0"/>
              </a:rPr>
              <a:t>Tuệ</a:t>
            </a:r>
            <a:r>
              <a:rPr lang="en-US" sz="2400" dirty="0" smtClean="0">
                <a:latin typeface="Bahnschrift Light Condensed" panose="020B0502040204020203" pitchFamily="34" charset="0"/>
              </a:rPr>
              <a:t> NHÂN TẠO</a:t>
            </a:r>
            <a:endParaRPr lang="en-US" sz="2400" dirty="0">
              <a:latin typeface="Bahnschrift Light Condensed" panose="020B0502040204020203" pitchFamily="34" charset="0"/>
            </a:endParaRPr>
          </a:p>
        </p:txBody>
      </p:sp>
      <p:sp>
        <p:nvSpPr>
          <p:cNvPr id="23" name="TextBox 22"/>
          <p:cNvSpPr txBox="1"/>
          <p:nvPr/>
        </p:nvSpPr>
        <p:spPr>
          <a:xfrm>
            <a:off x="414271" y="1450768"/>
            <a:ext cx="653142" cy="3970318"/>
          </a:xfrm>
          <a:prstGeom prst="rect">
            <a:avLst/>
          </a:prstGeom>
          <a:noFill/>
        </p:spPr>
        <p:txBody>
          <a:bodyPr wrap="square" rtlCol="0">
            <a:spAutoFit/>
          </a:bodyPr>
          <a:lstStyle/>
          <a:p>
            <a:r>
              <a:rPr lang="en-US" sz="3600" dirty="0" smtClean="0">
                <a:latin typeface="Arial Black" panose="020B0A04020102020204" pitchFamily="34" charset="0"/>
              </a:rPr>
              <a:t>W</a:t>
            </a:r>
          </a:p>
          <a:p>
            <a:r>
              <a:rPr lang="en-US" sz="3600" dirty="0" smtClean="0">
                <a:latin typeface="Arial Black" panose="020B0A04020102020204" pitchFamily="34" charset="0"/>
              </a:rPr>
              <a:t>E</a:t>
            </a:r>
          </a:p>
          <a:p>
            <a:r>
              <a:rPr lang="en-US" sz="3600" dirty="0" smtClean="0">
                <a:latin typeface="Arial Black" panose="020B0A04020102020204" pitchFamily="34" charset="0"/>
              </a:rPr>
              <a:t>L</a:t>
            </a:r>
          </a:p>
          <a:p>
            <a:r>
              <a:rPr lang="en-US" sz="3600" dirty="0" smtClean="0">
                <a:latin typeface="Arial Black" panose="020B0A04020102020204" pitchFamily="34" charset="0"/>
              </a:rPr>
              <a:t>C</a:t>
            </a:r>
          </a:p>
          <a:p>
            <a:r>
              <a:rPr lang="en-US" sz="3600" dirty="0" smtClean="0">
                <a:latin typeface="Arial Black" panose="020B0A04020102020204" pitchFamily="34" charset="0"/>
              </a:rPr>
              <a:t>O</a:t>
            </a:r>
          </a:p>
          <a:p>
            <a:r>
              <a:rPr lang="en-US" sz="3600" dirty="0" smtClean="0">
                <a:latin typeface="Arial Black" panose="020B0A04020102020204" pitchFamily="34" charset="0"/>
              </a:rPr>
              <a:t>M</a:t>
            </a:r>
          </a:p>
          <a:p>
            <a:r>
              <a:rPr lang="en-US" sz="3600" dirty="0">
                <a:latin typeface="Arial Black" panose="020B0A04020102020204" pitchFamily="34" charset="0"/>
              </a:rPr>
              <a:t>E</a:t>
            </a:r>
          </a:p>
        </p:txBody>
      </p:sp>
    </p:spTree>
    <p:extLst>
      <p:ext uri="{BB962C8B-B14F-4D97-AF65-F5344CB8AC3E}">
        <p14:creationId xmlns:p14="http://schemas.microsoft.com/office/powerpoint/2010/main" val="101435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grpId="0" nodeType="clickEffect">
                                  <p:stCondLst>
                                    <p:cond delay="0"/>
                                  </p:stCondLst>
                                  <p:childTnLst>
                                    <p:animEffect transition="out" filter="diamond(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par>
                                <p:cTn id="8" presetID="8" presetClass="exit" presetSubtype="32" fill="hold" nodeType="withEffect">
                                  <p:stCondLst>
                                    <p:cond delay="0"/>
                                  </p:stCondLst>
                                  <p:childTnLst>
                                    <p:animEffect transition="out" filter="diamond(out)">
                                      <p:cBhvr>
                                        <p:cTn id="9" dur="2000"/>
                                        <p:tgtEl>
                                          <p:spTgt spid="19"/>
                                        </p:tgtEl>
                                      </p:cBhvr>
                                    </p:animEffect>
                                    <p:set>
                                      <p:cBhvr>
                                        <p:cTn id="10" dur="1" fill="hold">
                                          <p:stCondLst>
                                            <p:cond delay="1999"/>
                                          </p:stCondLst>
                                        </p:cTn>
                                        <p:tgtEl>
                                          <p:spTgt spid="19"/>
                                        </p:tgtEl>
                                        <p:attrNameLst>
                                          <p:attrName>style.visibility</p:attrName>
                                        </p:attrNameLst>
                                      </p:cBhvr>
                                      <p:to>
                                        <p:strVal val="hidden"/>
                                      </p:to>
                                    </p:set>
                                  </p:childTnLst>
                                </p:cTn>
                              </p:par>
                              <p:par>
                                <p:cTn id="11" presetID="8" presetClass="exit" presetSubtype="32" fill="hold" nodeType="withEffect">
                                  <p:stCondLst>
                                    <p:cond delay="0"/>
                                  </p:stCondLst>
                                  <p:childTnLst>
                                    <p:animEffect transition="out" filter="diamond(out)">
                                      <p:cBhvr>
                                        <p:cTn id="12" dur="2000"/>
                                        <p:tgtEl>
                                          <p:spTgt spid="20"/>
                                        </p:tgtEl>
                                      </p:cBhvr>
                                    </p:animEffect>
                                    <p:set>
                                      <p:cBhvr>
                                        <p:cTn id="13" dur="1" fill="hold">
                                          <p:stCondLst>
                                            <p:cond delay="1999"/>
                                          </p:stCondLst>
                                        </p:cTn>
                                        <p:tgtEl>
                                          <p:spTgt spid="20"/>
                                        </p:tgtEl>
                                        <p:attrNameLst>
                                          <p:attrName>style.visibility</p:attrName>
                                        </p:attrNameLst>
                                      </p:cBhvr>
                                      <p:to>
                                        <p:strVal val="hidden"/>
                                      </p:to>
                                    </p:set>
                                  </p:childTnLst>
                                </p:cTn>
                              </p:par>
                              <p:par>
                                <p:cTn id="14" presetID="8" presetClass="exit" presetSubtype="32" fill="hold" grpId="0" nodeType="withEffect">
                                  <p:stCondLst>
                                    <p:cond delay="0"/>
                                  </p:stCondLst>
                                  <p:childTnLst>
                                    <p:animEffect transition="out" filter="diamond(out)">
                                      <p:cBhvr>
                                        <p:cTn id="15" dur="2000"/>
                                        <p:tgtEl>
                                          <p:spTgt spid="22"/>
                                        </p:tgtEl>
                                      </p:cBhvr>
                                    </p:animEffect>
                                    <p:set>
                                      <p:cBhvr>
                                        <p:cTn id="16" dur="1" fill="hold">
                                          <p:stCondLst>
                                            <p:cond delay="1999"/>
                                          </p:stCondLst>
                                        </p:cTn>
                                        <p:tgtEl>
                                          <p:spTgt spid="22"/>
                                        </p:tgtEl>
                                        <p:attrNameLst>
                                          <p:attrName>style.visibility</p:attrName>
                                        </p:attrNameLst>
                                      </p:cBhvr>
                                      <p:to>
                                        <p:strVal val="hidden"/>
                                      </p:to>
                                    </p:set>
                                  </p:childTnLst>
                                </p:cTn>
                              </p:par>
                              <p:par>
                                <p:cTn id="17" presetID="8" presetClass="exit" presetSubtype="32" fill="hold" grpId="0" nodeType="withEffect">
                                  <p:stCondLst>
                                    <p:cond delay="0"/>
                                  </p:stCondLst>
                                  <p:childTnLst>
                                    <p:animEffect transition="out" filter="diamond(out)">
                                      <p:cBhvr>
                                        <p:cTn id="18" dur="2000"/>
                                        <p:tgtEl>
                                          <p:spTgt spid="23"/>
                                        </p:tgtEl>
                                      </p:cBhvr>
                                    </p:animEffect>
                                    <p:set>
                                      <p:cBhvr>
                                        <p:cTn id="19"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63760" y="236154"/>
            <a:ext cx="3869900" cy="519220"/>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nhiên</a:t>
            </a:r>
            <a:r>
              <a:rPr lang="en-US" sz="2000" b="1" dirty="0">
                <a:latin typeface="Times New Roman" panose="02020603050405020304" pitchFamily="18" charset="0"/>
                <a:cs typeface="Times New Roman" panose="02020603050405020304" pitchFamily="18" charset="0"/>
              </a:rPr>
              <a:t>(RF)</a:t>
            </a:r>
            <a:endParaRPr lang="en-US" sz="2000" dirty="0"/>
          </a:p>
        </p:txBody>
      </p:sp>
      <p:sp>
        <p:nvSpPr>
          <p:cNvPr id="6" name="Content Placeholder 5"/>
          <p:cNvSpPr>
            <a:spLocks noGrp="1"/>
          </p:cNvSpPr>
          <p:nvPr>
            <p:ph idx="1"/>
          </p:nvPr>
        </p:nvSpPr>
        <p:spPr>
          <a:xfrm>
            <a:off x="1490870" y="854765"/>
            <a:ext cx="9799982" cy="5804452"/>
          </a:xfrm>
        </p:spPr>
        <p:txBody>
          <a:bodyPr/>
          <a:lstStyle/>
          <a:p>
            <a:pPr marL="0" indent="0">
              <a:buNone/>
            </a:pPr>
            <a:r>
              <a:rPr lang="en-US" dirty="0" smtClean="0"/>
              <a:t>3.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một</a:t>
            </a:r>
            <a:r>
              <a:rPr lang="en-US" dirty="0" smtClean="0"/>
              <a:t> </a:t>
            </a:r>
            <a:r>
              <a:rPr lang="en-US" dirty="0" err="1" smtClean="0"/>
              <a:t>số</a:t>
            </a:r>
            <a:r>
              <a:rPr lang="en-US" dirty="0" smtClean="0"/>
              <a:t> </a:t>
            </a:r>
            <a:r>
              <a:rPr lang="en-US" dirty="0" err="1" smtClean="0"/>
              <a:t>nghiên</a:t>
            </a:r>
            <a:r>
              <a:rPr lang="en-US" dirty="0" smtClean="0"/>
              <a:t> </a:t>
            </a:r>
            <a:r>
              <a:rPr lang="en-US" dirty="0" err="1" smtClean="0"/>
              <a:t>cứu</a:t>
            </a:r>
            <a:r>
              <a:rPr lang="en-US" dirty="0"/>
              <a:t> </a:t>
            </a:r>
            <a:r>
              <a:rPr lang="en-US" dirty="0" err="1" smtClean="0"/>
              <a:t>về</a:t>
            </a:r>
            <a:r>
              <a:rPr lang="en-US" dirty="0" smtClean="0"/>
              <a:t> </a:t>
            </a:r>
            <a:r>
              <a:rPr lang="en-US" dirty="0" err="1" smtClean="0"/>
              <a:t>phát</a:t>
            </a:r>
            <a:r>
              <a:rPr lang="en-US" dirty="0" smtClean="0"/>
              <a:t> </a:t>
            </a:r>
            <a:r>
              <a:rPr lang="en-US" dirty="0" err="1" smtClean="0"/>
              <a:t>triển</a:t>
            </a:r>
            <a:r>
              <a:rPr lang="en-US" dirty="0" smtClean="0"/>
              <a:t> RF</a:t>
            </a:r>
          </a:p>
          <a:p>
            <a:pPr>
              <a:buFont typeface="Wingdings" panose="05000000000000000000" pitchFamily="2" charset="2"/>
              <a:buChar char="ü"/>
            </a:pPr>
            <a:r>
              <a:rPr lang="vi-VN" dirty="0"/>
              <a:t>Trong thập kỷ qua, một số nghiên cứu đã được đầu tư vào việc thúc đẩy hiệu suất của RF. Một trong những nghiên cứu sớm nhất được báo cáo là của Latinne et al. (2001</a:t>
            </a:r>
            <a:r>
              <a:rPr lang="vi-VN" dirty="0" smtClean="0"/>
              <a:t>)</a:t>
            </a:r>
            <a:r>
              <a:rPr lang="en-US" dirty="0" smtClean="0"/>
              <a:t>.</a:t>
            </a:r>
          </a:p>
          <a:p>
            <a:pPr>
              <a:buFont typeface="Wingdings" panose="05000000000000000000" pitchFamily="2" charset="2"/>
              <a:buChar char="ü"/>
            </a:pPr>
            <a:r>
              <a:rPr lang="vi-VN" dirty="0"/>
              <a:t>Robnik-Šikonja (2004) đã nghiên cứu những cách mới để cải thiện hiệu suất của RF</a:t>
            </a:r>
            <a:r>
              <a:rPr lang="vi-VN" dirty="0" smtClean="0"/>
              <a:t>.</a:t>
            </a:r>
            <a:endParaRPr lang="en-US" dirty="0" smtClean="0"/>
          </a:p>
          <a:p>
            <a:pPr>
              <a:buFont typeface="Wingdings" panose="05000000000000000000" pitchFamily="2" charset="2"/>
              <a:buChar char="ü"/>
            </a:pPr>
            <a:r>
              <a:rPr lang="vi-VN" dirty="0"/>
              <a:t>Tsymbal và cộng sự (</a:t>
            </a:r>
            <a:r>
              <a:rPr lang="vi-VN" dirty="0" smtClean="0"/>
              <a:t>2006)</a:t>
            </a:r>
            <a:r>
              <a:rPr lang="en-US" dirty="0" smtClean="0"/>
              <a:t> </a:t>
            </a:r>
            <a:r>
              <a:rPr lang="vi-VN" dirty="0" smtClean="0"/>
              <a:t>đã </a:t>
            </a:r>
            <a:r>
              <a:rPr lang="vi-VN" dirty="0"/>
              <a:t>tìm ra cách cải thiện hiệu suất của RF trên một số tập dữ liệu bằng cách thay thế biểu quyết đa số bằng các kỹ thuật tích hợp động phức tạp hơn</a:t>
            </a:r>
            <a:r>
              <a:rPr lang="vi-VN" dirty="0" smtClean="0"/>
              <a:t>.</a:t>
            </a:r>
            <a:endParaRPr lang="en-US" dirty="0" smtClean="0"/>
          </a:p>
          <a:p>
            <a:pPr>
              <a:buFont typeface="Wingdings" panose="05000000000000000000" pitchFamily="2" charset="2"/>
              <a:buChar char="ü"/>
            </a:pPr>
            <a:r>
              <a:rPr lang="vi-VN" dirty="0"/>
              <a:t>Amaratunga và cộng sự (2008) đã điều tra sự suy giảm ý nghĩa trong RF khi số lượng các tính năng lớn và số lượng các tính năng thực sự có thông tin nhỏ (như trong tập dữ liệu DNA microarray</a:t>
            </a:r>
            <a:r>
              <a:rPr lang="vi-VN" dirty="0" smtClean="0"/>
              <a:t>).</a:t>
            </a:r>
            <a:endParaRPr lang="en-US" dirty="0" smtClean="0"/>
          </a:p>
          <a:p>
            <a:pPr>
              <a:buFont typeface="Wingdings" panose="05000000000000000000" pitchFamily="2" charset="2"/>
              <a:buChar char="ü"/>
            </a:pPr>
            <a:r>
              <a:rPr lang="vi-VN" dirty="0"/>
              <a:t>Saffari và cộng sự (2009) đề xuất một thuật toán RF trực tuyến mới để khắc phục những hạn chế của thuật toán off-line vốn hạn chế khả năng sử dụng cho nhiều vấn đề thực tế</a:t>
            </a:r>
            <a:r>
              <a:rPr lang="vi-VN" dirty="0" smtClean="0"/>
              <a:t>.</a:t>
            </a:r>
            <a:endParaRPr lang="en-US" dirty="0" smtClean="0"/>
          </a:p>
          <a:p>
            <a:pPr>
              <a:buFont typeface="Wingdings" panose="05000000000000000000" pitchFamily="2" charset="2"/>
              <a:buChar char="ü"/>
            </a:pPr>
            <a:r>
              <a:rPr lang="vi-VN" dirty="0"/>
              <a:t>Bader-El-Den và Gaber đã phát triển một cách tiếp cận để nâng cao độ chính xác của RF bằng cách sử dụng các thuật toán di truyền ( Goldberg, </a:t>
            </a:r>
            <a:r>
              <a:rPr lang="vi-VN" dirty="0" smtClean="0"/>
              <a:t>1989).</a:t>
            </a:r>
            <a:endParaRPr lang="en-US" dirty="0" smtClean="0"/>
          </a:p>
          <a:p>
            <a:pPr>
              <a:buFont typeface="Wingdings" panose="05000000000000000000" pitchFamily="2" charset="2"/>
              <a:buChar char="ü"/>
            </a:pPr>
            <a:r>
              <a:rPr lang="vi-VN" dirty="0"/>
              <a:t>Xu và cộng sự. (nd) </a:t>
            </a:r>
            <a:r>
              <a:rPr lang="vi-VN" dirty="0" smtClean="0"/>
              <a:t>đã</a:t>
            </a:r>
            <a:r>
              <a:rPr lang="en-US" dirty="0"/>
              <a:t> </a:t>
            </a:r>
            <a:r>
              <a:rPr lang="vi-VN" dirty="0" smtClean="0"/>
              <a:t>đề </a:t>
            </a:r>
            <a:r>
              <a:rPr lang="vi-VN" dirty="0"/>
              <a:t>xuất một thuật toán RF có trọng số kết hợp để phân loại dữ liệu nhiều chiều.</a:t>
            </a:r>
            <a:endParaRPr lang="en-US" dirty="0"/>
          </a:p>
        </p:txBody>
      </p:sp>
      <p:pic>
        <p:nvPicPr>
          <p:cNvPr id="7" name="Picture 6"/>
          <p:cNvPicPr>
            <a:picLocks noChangeAspect="1"/>
          </p:cNvPicPr>
          <p:nvPr/>
        </p:nvPicPr>
        <p:blipFill>
          <a:blip r:embed="rId2"/>
          <a:stretch>
            <a:fillRect/>
          </a:stretch>
        </p:blipFill>
        <p:spPr>
          <a:xfrm>
            <a:off x="0" y="0"/>
            <a:ext cx="1408298" cy="1304657"/>
          </a:xfrm>
          <a:prstGeom prst="rect">
            <a:avLst/>
          </a:prstGeom>
        </p:spPr>
      </p:pic>
    </p:spTree>
    <p:extLst>
      <p:ext uri="{BB962C8B-B14F-4D97-AF65-F5344CB8AC3E}">
        <p14:creationId xmlns:p14="http://schemas.microsoft.com/office/powerpoint/2010/main" val="254634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
                                            <p:txEl>
                                              <p:pRg st="0" end="0"/>
                                            </p:txEl>
                                          </p:spTgt>
                                        </p:tgtEl>
                                      </p:cBhvr>
                                    </p:animEffect>
                                    <p:animScale>
                                      <p:cBhvr>
                                        <p:cTn id="10" dur="250" autoRev="1" fill="hold"/>
                                        <p:tgtEl>
                                          <p:spTgt spid="6">
                                            <p:txEl>
                                              <p:pRg st="0" end="0"/>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6">
                                            <p:txEl>
                                              <p:pRg st="1" end="1"/>
                                            </p:txEl>
                                          </p:spTgt>
                                        </p:tgtEl>
                                      </p:cBhvr>
                                    </p:animEffect>
                                    <p:animScale>
                                      <p:cBhvr>
                                        <p:cTn id="15" dur="250" autoRev="1" fill="hold"/>
                                        <p:tgtEl>
                                          <p:spTgt spid="6">
                                            <p:txEl>
                                              <p:pRg st="1" end="1"/>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6">
                                            <p:txEl>
                                              <p:pRg st="2" end="2"/>
                                            </p:txEl>
                                          </p:spTgt>
                                        </p:tgtEl>
                                      </p:cBhvr>
                                    </p:animEffect>
                                    <p:animScale>
                                      <p:cBhvr>
                                        <p:cTn id="20" dur="250" autoRev="1" fill="hold"/>
                                        <p:tgtEl>
                                          <p:spTgt spid="6">
                                            <p:txEl>
                                              <p:pRg st="2" end="2"/>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6">
                                            <p:txEl>
                                              <p:pRg st="3" end="3"/>
                                            </p:txEl>
                                          </p:spTgt>
                                        </p:tgtEl>
                                      </p:cBhvr>
                                    </p:animEffect>
                                    <p:animScale>
                                      <p:cBhvr>
                                        <p:cTn id="25" dur="250" autoRev="1" fill="hold"/>
                                        <p:tgtEl>
                                          <p:spTgt spid="6">
                                            <p:txEl>
                                              <p:pRg st="3" end="3"/>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0" nodeType="clickEffect">
                                  <p:stCondLst>
                                    <p:cond delay="0"/>
                                  </p:stCondLst>
                                  <p:childTnLst>
                                    <p:animEffect transition="out" filter="fade">
                                      <p:cBhvr>
                                        <p:cTn id="29" dur="500" tmFilter="0, 0; .2, .5; .8, .5; 1, 0"/>
                                        <p:tgtEl>
                                          <p:spTgt spid="6">
                                            <p:txEl>
                                              <p:pRg st="4" end="4"/>
                                            </p:txEl>
                                          </p:spTgt>
                                        </p:tgtEl>
                                      </p:cBhvr>
                                    </p:animEffect>
                                    <p:animScale>
                                      <p:cBhvr>
                                        <p:cTn id="30" dur="250" autoRev="1" fill="hold"/>
                                        <p:tgtEl>
                                          <p:spTgt spid="6">
                                            <p:txEl>
                                              <p:pRg st="4" end="4"/>
                                            </p:txEl>
                                          </p:spTgt>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6">
                                            <p:txEl>
                                              <p:pRg st="5" end="5"/>
                                            </p:txEl>
                                          </p:spTgt>
                                        </p:tgtEl>
                                      </p:cBhvr>
                                    </p:animEffect>
                                    <p:animScale>
                                      <p:cBhvr>
                                        <p:cTn id="35" dur="250" autoRev="1" fill="hold"/>
                                        <p:tgtEl>
                                          <p:spTgt spid="6">
                                            <p:txEl>
                                              <p:pRg st="5" end="5"/>
                                            </p:txEl>
                                          </p:spTgt>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6" presetClass="emph" presetSubtype="0" fill="hold" grpId="0" nodeType="clickEffect">
                                  <p:stCondLst>
                                    <p:cond delay="0"/>
                                  </p:stCondLst>
                                  <p:childTnLst>
                                    <p:animEffect transition="out" filter="fade">
                                      <p:cBhvr>
                                        <p:cTn id="39" dur="500" tmFilter="0, 0; .2, .5; .8, .5; 1, 0"/>
                                        <p:tgtEl>
                                          <p:spTgt spid="6">
                                            <p:txEl>
                                              <p:pRg st="6" end="6"/>
                                            </p:txEl>
                                          </p:spTgt>
                                        </p:tgtEl>
                                      </p:cBhvr>
                                    </p:animEffect>
                                    <p:animScale>
                                      <p:cBhvr>
                                        <p:cTn id="40" dur="250" autoRev="1" fill="hold"/>
                                        <p:tgtEl>
                                          <p:spTgt spid="6">
                                            <p:txEl>
                                              <p:pRg st="6" end="6"/>
                                            </p:txEl>
                                          </p:spTgt>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0" nodeType="clickEffect">
                                  <p:stCondLst>
                                    <p:cond delay="0"/>
                                  </p:stCondLst>
                                  <p:childTnLst>
                                    <p:animEffect transition="out" filter="fade">
                                      <p:cBhvr>
                                        <p:cTn id="44" dur="500" tmFilter="0, 0; .2, .5; .8, .5; 1, 0"/>
                                        <p:tgtEl>
                                          <p:spTgt spid="6">
                                            <p:txEl>
                                              <p:pRg st="7" end="7"/>
                                            </p:txEl>
                                          </p:spTgt>
                                        </p:tgtEl>
                                      </p:cBhvr>
                                    </p:animEffect>
                                    <p:animScale>
                                      <p:cBhvr>
                                        <p:cTn id="45" dur="250" autoRev="1" fill="hold"/>
                                        <p:tgtEl>
                                          <p:spTgt spid="6">
                                            <p:txEl>
                                              <p:pRg st="7" end="7"/>
                                            </p:txEl>
                                          </p:spTgt>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7"/>
                                        </p:tgtEl>
                                      </p:cBhvr>
                                    </p:animEffect>
                                    <p:animScale>
                                      <p:cBhvr>
                                        <p:cTn id="48"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796" y="372839"/>
            <a:ext cx="4237648" cy="558977"/>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nhiên</a:t>
            </a:r>
            <a:r>
              <a:rPr lang="en-US" sz="2000" b="1" dirty="0">
                <a:latin typeface="Times New Roman" panose="02020603050405020304" pitchFamily="18" charset="0"/>
                <a:cs typeface="Times New Roman" panose="02020603050405020304" pitchFamily="18" charset="0"/>
              </a:rPr>
              <a:t>(RF)</a:t>
            </a:r>
            <a:endParaRPr lang="en-US" sz="2000" dirty="0"/>
          </a:p>
        </p:txBody>
      </p:sp>
      <p:sp>
        <p:nvSpPr>
          <p:cNvPr id="3" name="Content Placeholder 2"/>
          <p:cNvSpPr>
            <a:spLocks noGrp="1"/>
          </p:cNvSpPr>
          <p:nvPr>
            <p:ph idx="1"/>
          </p:nvPr>
        </p:nvSpPr>
        <p:spPr>
          <a:xfrm>
            <a:off x="1500808" y="1391479"/>
            <a:ext cx="9710531" cy="5227982"/>
          </a:xfrm>
        </p:spPr>
        <p:txBody>
          <a:bodyPr>
            <a:normAutofit/>
          </a:bodyPr>
          <a:lstStyle/>
          <a:p>
            <a:pPr marL="0" indent="0">
              <a:buNone/>
            </a:pPr>
            <a:r>
              <a:rPr lang="en-US" dirty="0" smtClean="0"/>
              <a:t>4. </a:t>
            </a:r>
            <a:r>
              <a:rPr lang="en-US" dirty="0" err="1"/>
              <a:t>Ứ</a:t>
            </a:r>
            <a:r>
              <a:rPr lang="en-US" dirty="0" err="1" smtClean="0"/>
              <a:t>ng</a:t>
            </a:r>
            <a:r>
              <a:rPr lang="en-US" dirty="0" smtClean="0"/>
              <a:t> </a:t>
            </a:r>
            <a:r>
              <a:rPr lang="en-US" dirty="0" err="1" smtClean="0"/>
              <a:t>dụng</a:t>
            </a:r>
            <a:r>
              <a:rPr lang="en-US" dirty="0" smtClean="0"/>
              <a:t> </a:t>
            </a:r>
            <a:r>
              <a:rPr lang="en-US" dirty="0" err="1" smtClean="0"/>
              <a:t>của</a:t>
            </a:r>
            <a:r>
              <a:rPr lang="en-US" dirty="0" smtClean="0"/>
              <a:t> RF </a:t>
            </a:r>
            <a:r>
              <a:rPr lang="en-US" dirty="0" err="1" smtClean="0"/>
              <a:t>trong</a:t>
            </a:r>
            <a:r>
              <a:rPr lang="en-US" dirty="0" smtClean="0"/>
              <a:t> </a:t>
            </a:r>
            <a:r>
              <a:rPr lang="en-US" dirty="0" err="1" smtClean="0"/>
              <a:t>thực</a:t>
            </a:r>
            <a:r>
              <a:rPr lang="en-US" dirty="0" smtClean="0"/>
              <a:t> </a:t>
            </a:r>
            <a:r>
              <a:rPr lang="en-US" dirty="0" err="1" smtClean="0"/>
              <a:t>tế</a:t>
            </a:r>
            <a:r>
              <a:rPr lang="en-US" dirty="0" smtClean="0"/>
              <a:t>.</a:t>
            </a:r>
          </a:p>
          <a:p>
            <a:pPr marL="0" indent="0">
              <a:buNone/>
            </a:pPr>
            <a:r>
              <a:rPr lang="en-US" sz="1800" dirty="0" smtClean="0"/>
              <a:t>- </a:t>
            </a:r>
            <a:r>
              <a:rPr lang="vi-VN" sz="1800" dirty="0" smtClean="0"/>
              <a:t>Trong </a:t>
            </a:r>
            <a:r>
              <a:rPr lang="vi-VN" sz="1800" dirty="0"/>
              <a:t>thập kỷ qua, nhiều ứng dụng của RF đã được phát triển trong hầu hết các lĩnh vực, và các ứng dụng mới vẫn chưa được khám phá</a:t>
            </a:r>
            <a:r>
              <a:rPr lang="vi-VN" sz="1800" dirty="0" smtClean="0"/>
              <a:t>.</a:t>
            </a:r>
            <a:r>
              <a:rPr lang="en-US" sz="1800" dirty="0" smtClean="0"/>
              <a:t> </a:t>
            </a:r>
            <a:r>
              <a:rPr lang="en-US" sz="1800" dirty="0">
                <a:latin typeface="Times New Roman" panose="02020603050405020304" pitchFamily="18" charset="0"/>
                <a:cs typeface="Times New Roman" panose="02020603050405020304" pitchFamily="18" charset="0"/>
              </a:rPr>
              <a:t>T</a:t>
            </a:r>
            <a:r>
              <a:rPr lang="vi-VN" sz="1800" dirty="0" smtClean="0"/>
              <a:t>rên </a:t>
            </a:r>
            <a:r>
              <a:rPr lang="vi-VN" sz="1800" dirty="0"/>
              <a:t>thực tế, một bài báo có thể được viết về các ứng dụng RF được phát triển cho đến nay</a:t>
            </a:r>
            <a:r>
              <a:rPr lang="vi-VN" sz="1800" dirty="0" smtClean="0"/>
              <a:t>.</a:t>
            </a:r>
            <a:endParaRPr lang="en-US" sz="1800" dirty="0" smtClean="0"/>
          </a:p>
          <a:p>
            <a:pPr>
              <a:buFontTx/>
              <a:buChar char="-"/>
            </a:pP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số</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ứng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dụng</a:t>
            </a:r>
            <a:r>
              <a:rPr lang="en-US" sz="1800" dirty="0" smtClean="0">
                <a:latin typeface="Times New Roman" panose="02020603050405020304" pitchFamily="18" charset="0"/>
                <a:cs typeface="Times New Roman" panose="02020603050405020304" pitchFamily="18" charset="0"/>
              </a:rPr>
              <a:t> RF:</a:t>
            </a:r>
          </a:p>
          <a:p>
            <a:pPr lvl="1">
              <a:buFont typeface="Arial" panose="020B0604020202020204" pitchFamily="34" charset="0"/>
              <a:buChar char="•"/>
            </a:pPr>
            <a:r>
              <a:rPr lang="vi-VN" dirty="0"/>
              <a:t>Trong </a:t>
            </a:r>
            <a:r>
              <a:rPr lang="vi-VN" i="1" dirty="0"/>
              <a:t>Sinh thái học</a:t>
            </a:r>
            <a:r>
              <a:rPr lang="vi-VN" dirty="0"/>
              <a:t> , Cutler et al. (2007) so sánh độ chính xác của RF và bốn bộ phân loại thống kê thường được sử dụng khác bằng cách sử dụng dữ liệu loài khác nhau được thu thập từ nhiều địa điểm ở Hoa </a:t>
            </a:r>
            <a:r>
              <a:rPr lang="vi-VN" dirty="0" smtClean="0"/>
              <a:t>Kỳ.</a:t>
            </a:r>
            <a:endParaRPr lang="en-US" dirty="0" smtClean="0"/>
          </a:p>
          <a:p>
            <a:pPr lvl="1">
              <a:buFont typeface="Arial" panose="020B0604020202020204" pitchFamily="34" charset="0"/>
              <a:buChar char="•"/>
            </a:pPr>
            <a:r>
              <a:rPr lang="vi-VN" dirty="0"/>
              <a:t>Trong </a:t>
            </a:r>
            <a:r>
              <a:rPr lang="vi-VN" i="1" dirty="0"/>
              <a:t>Y học</a:t>
            </a:r>
            <a:r>
              <a:rPr lang="vi-VN" dirty="0"/>
              <a:t> , Klassen et al. (</a:t>
            </a:r>
            <a:r>
              <a:rPr lang="vi-VN" dirty="0" smtClean="0"/>
              <a:t>2008)</a:t>
            </a:r>
            <a:r>
              <a:rPr lang="en-US" dirty="0"/>
              <a:t> </a:t>
            </a:r>
            <a:r>
              <a:rPr lang="vi-VN" dirty="0" smtClean="0"/>
              <a:t>đã </a:t>
            </a:r>
            <a:r>
              <a:rPr lang="vi-VN" dirty="0"/>
              <a:t>tiến hành một số thí nghiệm để khám phá một số phương pháp lựa chọn thuộc tính với RF để phân loại chính xác bệnh ung thư bằng cách sử dụng một tập dữ liệu chuẩn được công </a:t>
            </a:r>
            <a:r>
              <a:rPr lang="vi-VN" dirty="0" smtClean="0"/>
              <a:t>bố.</a:t>
            </a:r>
            <a:endParaRPr lang="en-US" dirty="0" smtClean="0"/>
          </a:p>
          <a:p>
            <a:pPr lvl="1">
              <a:buFont typeface="Arial" panose="020B0604020202020204" pitchFamily="34" charset="0"/>
              <a:buChar char="•"/>
            </a:pPr>
            <a:r>
              <a:rPr lang="vi-VN" dirty="0"/>
              <a:t>Trong </a:t>
            </a:r>
            <a:r>
              <a:rPr lang="vi-VN" i="1" dirty="0"/>
              <a:t>Thiên văn học</a:t>
            </a:r>
            <a:r>
              <a:rPr lang="vi-VN" dirty="0"/>
              <a:t> , Gao et al. (</a:t>
            </a:r>
            <a:r>
              <a:rPr lang="vi-VN" dirty="0" smtClean="0"/>
              <a:t>2009)</a:t>
            </a:r>
            <a:r>
              <a:rPr lang="en-US" dirty="0"/>
              <a:t> </a:t>
            </a:r>
            <a:r>
              <a:rPr lang="vi-VN" dirty="0" smtClean="0"/>
              <a:t>đã </a:t>
            </a:r>
            <a:r>
              <a:rPr lang="vi-VN" dirty="0"/>
              <a:t>tiến hành một số thí nghiệm về phân loại dữ liệu đa bước sóng. </a:t>
            </a:r>
            <a:endParaRPr lang="en-US" dirty="0" smtClean="0"/>
          </a:p>
          <a:p>
            <a:pPr lvl="1">
              <a:buFont typeface="Arial" panose="020B0604020202020204" pitchFamily="34" charset="0"/>
              <a:buChar char="•"/>
            </a:pPr>
            <a:r>
              <a:rPr lang="vi-VN" dirty="0"/>
              <a:t>Trong </a:t>
            </a:r>
            <a:r>
              <a:rPr lang="vi-VN" i="1" dirty="0"/>
              <a:t>Khám nghiệm tử thi</a:t>
            </a:r>
            <a:r>
              <a:rPr lang="vi-VN" dirty="0"/>
              <a:t> , Flaxman et al. (2011) đã giới thiệu một phương pháp khám nghiệm tử thi bằng lời nói được mã hóa bằng máy tính (CCVA) mới sử dụng RF để dự đoán nguyên nhân tử vong</a:t>
            </a:r>
            <a:r>
              <a:rPr lang="vi-VN" dirty="0" smtClean="0"/>
              <a:t>.</a:t>
            </a:r>
            <a:endParaRPr lang="en-US" dirty="0" smtClean="0"/>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spTree>
    <p:extLst>
      <p:ext uri="{BB962C8B-B14F-4D97-AF65-F5344CB8AC3E}">
        <p14:creationId xmlns:p14="http://schemas.microsoft.com/office/powerpoint/2010/main" val="157434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0" end="0"/>
                                            </p:txEl>
                                          </p:spTgt>
                                        </p:tgtEl>
                                      </p:cBhvr>
                                    </p:animEffect>
                                    <p:animScale>
                                      <p:cBhvr>
                                        <p:cTn id="10" dur="250" autoRev="1" fill="hold"/>
                                        <p:tgtEl>
                                          <p:spTgt spid="3">
                                            <p:txEl>
                                              <p:pRg st="0" end="0"/>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3">
                                            <p:txEl>
                                              <p:pRg st="1" end="1"/>
                                            </p:txEl>
                                          </p:spTgt>
                                        </p:tgtEl>
                                      </p:cBhvr>
                                    </p:animEffect>
                                    <p:animScale>
                                      <p:cBhvr>
                                        <p:cTn id="15" dur="250" autoRev="1" fill="hold"/>
                                        <p:tgtEl>
                                          <p:spTgt spid="3">
                                            <p:txEl>
                                              <p:pRg st="1" end="1"/>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3">
                                            <p:txEl>
                                              <p:pRg st="2" end="2"/>
                                            </p:txEl>
                                          </p:spTgt>
                                        </p:tgtEl>
                                      </p:cBhvr>
                                    </p:animEffect>
                                    <p:animScale>
                                      <p:cBhvr>
                                        <p:cTn id="20" dur="250" autoRev="1" fill="hold"/>
                                        <p:tgtEl>
                                          <p:spTgt spid="3">
                                            <p:txEl>
                                              <p:pRg st="2" end="2"/>
                                            </p:txEl>
                                          </p:spTgt>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3">
                                            <p:txEl>
                                              <p:pRg st="3" end="3"/>
                                            </p:txEl>
                                          </p:spTgt>
                                        </p:tgtEl>
                                      </p:cBhvr>
                                    </p:animEffect>
                                    <p:animScale>
                                      <p:cBhvr>
                                        <p:cTn id="23" dur="250" autoRev="1" fill="hold"/>
                                        <p:tgtEl>
                                          <p:spTgt spid="3">
                                            <p:txEl>
                                              <p:pRg st="3" end="3"/>
                                            </p:txEl>
                                          </p:spTgt>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3">
                                            <p:txEl>
                                              <p:pRg st="4" end="4"/>
                                            </p:txEl>
                                          </p:spTgt>
                                        </p:tgtEl>
                                      </p:cBhvr>
                                    </p:animEffect>
                                    <p:animScale>
                                      <p:cBhvr>
                                        <p:cTn id="26" dur="250" autoRev="1" fill="hold"/>
                                        <p:tgtEl>
                                          <p:spTgt spid="3">
                                            <p:txEl>
                                              <p:pRg st="4" end="4"/>
                                            </p:txEl>
                                          </p:spTgt>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3">
                                            <p:txEl>
                                              <p:pRg st="5" end="5"/>
                                            </p:txEl>
                                          </p:spTgt>
                                        </p:tgtEl>
                                      </p:cBhvr>
                                    </p:animEffect>
                                    <p:animScale>
                                      <p:cBhvr>
                                        <p:cTn id="29" dur="250" autoRev="1" fill="hold"/>
                                        <p:tgtEl>
                                          <p:spTgt spid="3">
                                            <p:txEl>
                                              <p:pRg st="5" end="5"/>
                                            </p:txEl>
                                          </p:spTgt>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3">
                                            <p:txEl>
                                              <p:pRg st="6" end="6"/>
                                            </p:txEl>
                                          </p:spTgt>
                                        </p:tgtEl>
                                      </p:cBhvr>
                                    </p:animEffect>
                                    <p:animScale>
                                      <p:cBhvr>
                                        <p:cTn id="32" dur="250" autoRev="1" fill="hold"/>
                                        <p:tgtEl>
                                          <p:spTgt spid="3">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431" y="745680"/>
            <a:ext cx="4237648" cy="558977"/>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nhiên</a:t>
            </a:r>
            <a:r>
              <a:rPr lang="en-US" sz="2000" b="1" dirty="0">
                <a:latin typeface="Times New Roman" panose="02020603050405020304" pitchFamily="18" charset="0"/>
                <a:cs typeface="Times New Roman" panose="02020603050405020304" pitchFamily="18" charset="0"/>
              </a:rPr>
              <a:t>(RF)</a:t>
            </a:r>
            <a:endParaRPr lang="en-US" sz="2000" dirty="0"/>
          </a:p>
        </p:txBody>
      </p:sp>
      <p:sp>
        <p:nvSpPr>
          <p:cNvPr id="3" name="Content Placeholder 2"/>
          <p:cNvSpPr>
            <a:spLocks noGrp="1"/>
          </p:cNvSpPr>
          <p:nvPr>
            <p:ph idx="1"/>
          </p:nvPr>
        </p:nvSpPr>
        <p:spPr>
          <a:xfrm>
            <a:off x="1500808" y="1689651"/>
            <a:ext cx="9710531" cy="4929809"/>
          </a:xfrm>
        </p:spPr>
        <p:txBody>
          <a:bodyPr>
            <a:normAutofit/>
          </a:bodyPr>
          <a:lstStyle/>
          <a:p>
            <a:pPr marL="0" indent="0">
              <a:buNone/>
            </a:pPr>
            <a:r>
              <a:rPr lang="en-US" dirty="0" smtClean="0"/>
              <a:t>4. </a:t>
            </a:r>
            <a:r>
              <a:rPr lang="en-US" dirty="0" err="1"/>
              <a:t>Ứ</a:t>
            </a:r>
            <a:r>
              <a:rPr lang="en-US" dirty="0" err="1" smtClean="0"/>
              <a:t>ng</a:t>
            </a:r>
            <a:r>
              <a:rPr lang="en-US" dirty="0" smtClean="0"/>
              <a:t> </a:t>
            </a:r>
            <a:r>
              <a:rPr lang="en-US" dirty="0" err="1" smtClean="0"/>
              <a:t>dụng</a:t>
            </a:r>
            <a:r>
              <a:rPr lang="en-US" dirty="0" smtClean="0"/>
              <a:t> </a:t>
            </a:r>
            <a:r>
              <a:rPr lang="en-US" dirty="0" err="1" smtClean="0"/>
              <a:t>của</a:t>
            </a:r>
            <a:r>
              <a:rPr lang="en-US" dirty="0" smtClean="0"/>
              <a:t> RF </a:t>
            </a:r>
            <a:r>
              <a:rPr lang="en-US" dirty="0" err="1" smtClean="0"/>
              <a:t>trong</a:t>
            </a:r>
            <a:r>
              <a:rPr lang="en-US" dirty="0" smtClean="0"/>
              <a:t> </a:t>
            </a:r>
            <a:r>
              <a:rPr lang="en-US" dirty="0" err="1" smtClean="0"/>
              <a:t>thực</a:t>
            </a:r>
            <a:r>
              <a:rPr lang="en-US" dirty="0" smtClean="0"/>
              <a:t> </a:t>
            </a:r>
            <a:r>
              <a:rPr lang="en-US" dirty="0" err="1" smtClean="0"/>
              <a:t>tế</a:t>
            </a:r>
            <a:r>
              <a:rPr lang="en-US" dirty="0" smtClean="0"/>
              <a:t>.</a:t>
            </a:r>
          </a:p>
          <a:p>
            <a:pPr marL="0" indent="0">
              <a:buNone/>
            </a:pPr>
            <a:endParaRPr lang="en-US" dirty="0" smtClean="0"/>
          </a:p>
          <a:p>
            <a:pPr lvl="1">
              <a:buFont typeface="Arial" panose="020B0604020202020204" pitchFamily="34" charset="0"/>
              <a:buChar char="•"/>
            </a:pPr>
            <a:r>
              <a:rPr lang="vi-VN" dirty="0"/>
              <a:t>Trong </a:t>
            </a:r>
            <a:r>
              <a:rPr lang="vi-VN" i="1" dirty="0"/>
              <a:t>Quy hoạch Giao thông và Vận tải</a:t>
            </a:r>
            <a:r>
              <a:rPr lang="vi-VN" dirty="0"/>
              <a:t> , Zaklouta et al. (2011) đã</a:t>
            </a:r>
            <a:r>
              <a:rPr lang="en-US" dirty="0"/>
              <a:t> </a:t>
            </a:r>
            <a:r>
              <a:rPr lang="vi-VN" dirty="0"/>
              <a:t>sử dụng cây Kd và RF để phân loại 43 loại biển báo giao thông bằng cách sử dụng biểu đồ kích thước khác nhau của bộ mô tả gradient định hướng (HOG) và biến đổi khoảng cách.</a:t>
            </a:r>
            <a:endParaRPr lang="en-US" dirty="0"/>
          </a:p>
          <a:p>
            <a:pPr lvl="1">
              <a:buFont typeface="Arial" panose="020B0604020202020204" pitchFamily="34" charset="0"/>
              <a:buChar char="•"/>
            </a:pPr>
            <a:r>
              <a:rPr lang="vi-VN" dirty="0"/>
              <a:t>Trong </a:t>
            </a:r>
            <a:r>
              <a:rPr lang="vi-VN" i="1" dirty="0"/>
              <a:t>Nông nghiệp</a:t>
            </a:r>
            <a:r>
              <a:rPr lang="vi-VN" dirty="0"/>
              <a:t> , Löw et al. (2012) đã</a:t>
            </a:r>
            <a:r>
              <a:rPr lang="en-US" dirty="0"/>
              <a:t> </a:t>
            </a:r>
            <a:r>
              <a:rPr lang="vi-VN" dirty="0"/>
              <a:t>sử dụng kết hợp bộ phân loại RF và máy vectơ hỗ trợ (SVM) để cải thiện độ chính xác phân loại cây trồng và cung cấp thông tin không gian về độ không chắc chắn của bản đồ</a:t>
            </a:r>
            <a:r>
              <a:rPr lang="vi-VN" dirty="0" smtClean="0"/>
              <a:t>.</a:t>
            </a:r>
            <a:endParaRPr lang="en-US" dirty="0" smtClean="0"/>
          </a:p>
          <a:p>
            <a:pPr lvl="1">
              <a:buFont typeface="Arial" panose="020B0604020202020204" pitchFamily="34" charset="0"/>
              <a:buChar char="•"/>
            </a:pPr>
            <a:r>
              <a:rPr lang="vi-VN" dirty="0"/>
              <a:t>Trong </a:t>
            </a:r>
            <a:r>
              <a:rPr lang="vi-VN" i="1" dirty="0"/>
              <a:t>Tin sinh học</a:t>
            </a:r>
            <a:r>
              <a:rPr lang="vi-VN" dirty="0"/>
              <a:t> và </a:t>
            </a:r>
            <a:r>
              <a:rPr lang="vi-VN" i="1" dirty="0"/>
              <a:t>Sinh học Tính toán</a:t>
            </a:r>
            <a:r>
              <a:rPr lang="vi-VN" dirty="0"/>
              <a:t> , Boulesteix et al. (2012) kết hợp 10 năm phát triển RF. Các khía cạnh thực tế của RF bao gồm lựa chọn các tham số, triển khai RF có sẵn, các cạm bẫy quan trọng và thành kiến của RF và các thước đo tầm quan trọng thay đổi của nó đã được đề cập. Bài báo cũng khảo sát những phát triển gần đây liên quan đến Tin sinh học cũng như một số ví dụ tiêu biểu về các ứng dụng RF trong lĩnh vực này.</a:t>
            </a: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spTree>
    <p:extLst>
      <p:ext uri="{BB962C8B-B14F-4D97-AF65-F5344CB8AC3E}">
        <p14:creationId xmlns:p14="http://schemas.microsoft.com/office/powerpoint/2010/main" val="395171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par>
                                <p:cTn id="8" presetID="9" presetClass="emph" presetSubtype="0" grpId="0" nodeType="withEffect">
                                  <p:stCondLst>
                                    <p:cond delay="0"/>
                                  </p:stCondLst>
                                  <p:childTnLst>
                                    <p:set>
                                      <p:cBhvr rctx="PPT">
                                        <p:cTn id="9" dur="indefinite"/>
                                        <p:tgtEl>
                                          <p:spTgt spid="3">
                                            <p:txEl>
                                              <p:pRg st="0" end="0"/>
                                            </p:txEl>
                                          </p:spTgt>
                                        </p:tgtEl>
                                        <p:attrNameLst>
                                          <p:attrName>style.opacity</p:attrName>
                                        </p:attrNameLst>
                                      </p:cBhvr>
                                      <p:to>
                                        <p:strVal val="0.5"/>
                                      </p:to>
                                    </p:set>
                                    <p:animEffect filter="image" prLst="opacity: 0.5">
                                      <p:cBhvr rctx="IE">
                                        <p:cTn id="10" dur="indefinite"/>
                                        <p:tgtEl>
                                          <p:spTgt spid="3">
                                            <p:txEl>
                                              <p:pRg st="0" end="0"/>
                                            </p:txEl>
                                          </p:spTgt>
                                        </p:tgtEl>
                                      </p:cBhvr>
                                    </p:animEffect>
                                  </p:childTnLst>
                                </p:cTn>
                              </p:par>
                              <p:par>
                                <p:cTn id="11" presetID="9" presetClass="emph" presetSubtype="0" grpId="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rctx="PPT">
                                        <p:cTn id="18" dur="indefinite"/>
                                        <p:tgtEl>
                                          <p:spTgt spid="3">
                                            <p:txEl>
                                              <p:pRg st="4" end="4"/>
                                            </p:txEl>
                                          </p:spTgt>
                                        </p:tgtEl>
                                        <p:attrNameLst>
                                          <p:attrName>style.opacity</p:attrName>
                                        </p:attrNameLst>
                                      </p:cBhvr>
                                      <p:to>
                                        <p:strVal val="0.5"/>
                                      </p:to>
                                    </p:set>
                                    <p:animEffect filter="image" prLst="opacity: 0.5">
                                      <p:cBhvr rctx="IE">
                                        <p:cTn id="19" dur="indefinite"/>
                                        <p:tgtEl>
                                          <p:spTgt spid="3">
                                            <p:txEl>
                                              <p:pRg st="4" end="4"/>
                                            </p:txEl>
                                          </p:spTgt>
                                        </p:tgtEl>
                                      </p:cBhvr>
                                    </p:animEffect>
                                  </p:childTnLst>
                                </p:cTn>
                              </p:par>
                              <p:par>
                                <p:cTn id="20" presetID="9" presetClass="emph" presetSubtype="0" nodeType="withEffect">
                                  <p:stCondLst>
                                    <p:cond delay="0"/>
                                  </p:stCondLst>
                                  <p:childTnLst>
                                    <p:set>
                                      <p:cBhvr rctx="PPT">
                                        <p:cTn id="21" dur="indefinite"/>
                                        <p:tgtEl>
                                          <p:spTgt spid="4"/>
                                        </p:tgtEl>
                                        <p:attrNameLst>
                                          <p:attrName>style.opacity</p:attrName>
                                        </p:attrNameLst>
                                      </p:cBhvr>
                                      <p:to>
                                        <p:strVal val="0.5"/>
                                      </p:to>
                                    </p:set>
                                    <p:animEffect filter="image" prLst="opacity: 0.5">
                                      <p:cBhvr rctx="IE">
                                        <p:cTn id="22"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095" y="238539"/>
            <a:ext cx="3717765" cy="618857"/>
          </a:xfrm>
        </p:spPr>
        <p:txBody>
          <a:bodyPr>
            <a:normAutofit fontScale="90000"/>
          </a:bodyPr>
          <a:lstStyle/>
          <a:p>
            <a:r>
              <a:rPr lang="en-US" sz="2000" b="1" dirty="0" smtClean="0"/>
              <a:t>ii. </a:t>
            </a:r>
            <a:r>
              <a:rPr lang="en-US" sz="2000" b="1" dirty="0" err="1" smtClean="0"/>
              <a:t>Thuật</a:t>
            </a:r>
            <a:r>
              <a:rPr lang="en-US" sz="2000" b="1" dirty="0" smtClean="0"/>
              <a:t> </a:t>
            </a:r>
            <a:r>
              <a:rPr lang="en-US" sz="2000" b="1" dirty="0" err="1" smtClean="0"/>
              <a:t>toán</a:t>
            </a:r>
            <a:r>
              <a:rPr lang="en-US" sz="2000" b="1" dirty="0" smtClean="0"/>
              <a:t> </a:t>
            </a:r>
            <a:r>
              <a:rPr lang="en-US" sz="2000" b="1" dirty="0" err="1" smtClean="0"/>
              <a:t>rừng</a:t>
            </a:r>
            <a:r>
              <a:rPr lang="en-US" sz="2000" b="1" dirty="0" smtClean="0"/>
              <a:t> </a:t>
            </a:r>
            <a:r>
              <a:rPr lang="en-US" sz="2000" b="1" dirty="0" err="1" smtClean="0"/>
              <a:t>ngẫu</a:t>
            </a:r>
            <a:r>
              <a:rPr lang="en-US" sz="2000" b="1" dirty="0" smtClean="0"/>
              <a:t> </a:t>
            </a:r>
            <a:r>
              <a:rPr lang="en-US" sz="2000" b="1" dirty="0" err="1" smtClean="0"/>
              <a:t>nhiên</a:t>
            </a:r>
            <a:endParaRPr lang="en-US" sz="2000" b="1" dirty="0"/>
          </a:p>
        </p:txBody>
      </p:sp>
      <p:sp>
        <p:nvSpPr>
          <p:cNvPr id="3" name="Content Placeholder 2"/>
          <p:cNvSpPr>
            <a:spLocks noGrp="1"/>
          </p:cNvSpPr>
          <p:nvPr>
            <p:ph idx="1"/>
          </p:nvPr>
        </p:nvSpPr>
        <p:spPr>
          <a:xfrm>
            <a:off x="1141954" y="1304656"/>
            <a:ext cx="6749716" cy="5235292"/>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2: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demo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rừng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ngẫu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nhiên</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8388095" y="1073426"/>
            <a:ext cx="3717765" cy="5168348"/>
          </a:xfrm>
        </p:spPr>
        <p:txBody>
          <a:bodyPr/>
          <a:lstStyle/>
          <a:p>
            <a:r>
              <a:rPr lang="en-US" sz="1800" b="1" dirty="0" smtClean="0">
                <a:solidFill>
                  <a:schemeClr val="accent2">
                    <a:lumMod val="50000"/>
                  </a:schemeClr>
                </a:solidFill>
                <a:latin typeface="Times New Roman" panose="02020603050405020304" pitchFamily="18" charset="0"/>
                <a:cs typeface="Times New Roman" panose="02020603050405020304" pitchFamily="18" charset="0"/>
              </a:rPr>
              <a:t>1. </a:t>
            </a:r>
            <a:r>
              <a:rPr lang="en-US" sz="1800" b="1" dirty="0" err="1" smtClean="0">
                <a:solidFill>
                  <a:schemeClr val="accent2">
                    <a:lumMod val="50000"/>
                  </a:schemeClr>
                </a:solidFill>
                <a:latin typeface="Times New Roman" panose="02020603050405020304" pitchFamily="18" charset="0"/>
                <a:cs typeface="Times New Roman" panose="02020603050405020304" pitchFamily="18" charset="0"/>
              </a:rPr>
              <a:t>Tìm</a:t>
            </a:r>
            <a:r>
              <a:rPr lang="en-US" sz="1800" b="1" dirty="0" smtClean="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50000"/>
                  </a:schemeClr>
                </a:solidFill>
                <a:latin typeface="Times New Roman" panose="02020603050405020304" pitchFamily="18" charset="0"/>
                <a:cs typeface="Times New Roman" panose="02020603050405020304" pitchFamily="18" charset="0"/>
              </a:rPr>
              <a:t>hiểu</a:t>
            </a: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50000"/>
                  </a:schemeClr>
                </a:solidFill>
                <a:latin typeface="Times New Roman" panose="02020603050405020304" pitchFamily="18" charset="0"/>
                <a:cs typeface="Times New Roman" panose="02020603050405020304" pitchFamily="18" charset="0"/>
              </a:rPr>
              <a:t>thuật</a:t>
            </a: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50000"/>
                  </a:schemeClr>
                </a:solidFill>
                <a:latin typeface="Times New Roman" panose="02020603050405020304" pitchFamily="18" charset="0"/>
                <a:cs typeface="Times New Roman" panose="02020603050405020304" pitchFamily="18" charset="0"/>
              </a:rPr>
              <a:t>toán</a:t>
            </a: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50000"/>
                  </a:schemeClr>
                </a:solidFill>
                <a:latin typeface="Times New Roman" panose="02020603050405020304" pitchFamily="18" charset="0"/>
                <a:cs typeface="Times New Roman" panose="02020603050405020304" pitchFamily="18" charset="0"/>
              </a:rPr>
              <a:t>rừng</a:t>
            </a: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err="1">
                <a:solidFill>
                  <a:schemeClr val="accent2">
                    <a:lumMod val="50000"/>
                  </a:schemeClr>
                </a:solidFill>
                <a:latin typeface="Times New Roman" panose="02020603050405020304" pitchFamily="18" charset="0"/>
                <a:cs typeface="Times New Roman" panose="02020603050405020304" pitchFamily="18" charset="0"/>
              </a:rPr>
              <a:t>ngẫu</a:t>
            </a: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err="1" smtClean="0">
                <a:solidFill>
                  <a:schemeClr val="accent2">
                    <a:lumMod val="50000"/>
                  </a:schemeClr>
                </a:solidFill>
                <a:latin typeface="Times New Roman" panose="02020603050405020304" pitchFamily="18" charset="0"/>
                <a:cs typeface="Times New Roman" panose="02020603050405020304" pitchFamily="18" charset="0"/>
              </a:rPr>
              <a:t>nhiên</a:t>
            </a:r>
            <a:endParaRPr lang="en-US" sz="1800" b="1" dirty="0" smtClean="0">
              <a:solidFill>
                <a:schemeClr val="accent2">
                  <a:lumMod val="50000"/>
                </a:schemeClr>
              </a:solidFill>
              <a:latin typeface="Times New Roman" panose="02020603050405020304" pitchFamily="18" charset="0"/>
              <a:cs typeface="Times New Roman" panose="02020603050405020304" pitchFamily="18" charset="0"/>
            </a:endParaRPr>
          </a:p>
          <a:p>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vi-VN" sz="1800" dirty="0" smtClean="0">
                <a:solidFill>
                  <a:schemeClr val="accent2">
                    <a:lumMod val="50000"/>
                  </a:schemeClr>
                </a:solidFill>
                <a:latin typeface="Times New Roman" panose="02020603050405020304" pitchFamily="18" charset="0"/>
                <a:cs typeface="Times New Roman" panose="02020603050405020304" pitchFamily="18" charset="0"/>
              </a:rPr>
              <a:t>Random </a:t>
            </a:r>
            <a:r>
              <a:rPr lang="vi-VN" sz="1800" dirty="0">
                <a:solidFill>
                  <a:schemeClr val="accent2">
                    <a:lumMod val="50000"/>
                  </a:schemeClr>
                </a:solidFill>
                <a:latin typeface="Times New Roman" panose="02020603050405020304" pitchFamily="18" charset="0"/>
                <a:cs typeface="Times New Roman" panose="02020603050405020304" pitchFamily="18" charset="0"/>
              </a:rPr>
              <a:t>Forest là một thuật toán học máy phổ biến thuộc về kỹ thuật học có giám sát. Nó có thể được sử dụng cho cả vấn đề Phân loại và Hồi quy trong ML. Nó dựa trên khái niệm học tập theo nhóm</a:t>
            </a:r>
            <a:r>
              <a:rPr lang="vi-VN" sz="1800" b="1" dirty="0">
                <a:solidFill>
                  <a:schemeClr val="accent2">
                    <a:lumMod val="50000"/>
                  </a:schemeClr>
                </a:solidFill>
                <a:latin typeface="Times New Roman" panose="02020603050405020304" pitchFamily="18" charset="0"/>
                <a:cs typeface="Times New Roman" panose="02020603050405020304" pitchFamily="18" charset="0"/>
              </a:rPr>
              <a:t>,</a:t>
            </a:r>
            <a:r>
              <a:rPr lang="vi-VN" sz="1800" dirty="0">
                <a:solidFill>
                  <a:schemeClr val="accent2">
                    <a:lumMod val="50000"/>
                  </a:schemeClr>
                </a:solidFill>
                <a:latin typeface="Times New Roman" panose="02020603050405020304" pitchFamily="18" charset="0"/>
                <a:cs typeface="Times New Roman" panose="02020603050405020304" pitchFamily="18" charset="0"/>
              </a:rPr>
              <a:t> là một quá trình kết hợp nhiều bộ phân loại để giải quyết một vấn đề phức tạp và để cải thiện hiệu suất của mô hình.</a:t>
            </a: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r>
              <a:rPr lang="en-US" sz="1800" dirty="0" smtClean="0">
                <a:solidFill>
                  <a:schemeClr val="accent2">
                    <a:lumMod val="50000"/>
                  </a:schemeClr>
                </a:solidFill>
                <a:latin typeface="Times New Roman" panose="02020603050405020304" pitchFamily="18" charset="0"/>
                <a:cs typeface="Times New Roman" panose="02020603050405020304" pitchFamily="18" charset="0"/>
              </a:rPr>
              <a:t>- </a:t>
            </a:r>
            <a:r>
              <a:rPr lang="vi-VN" sz="1800" dirty="0" smtClean="0">
                <a:solidFill>
                  <a:schemeClr val="accent2">
                    <a:lumMod val="50000"/>
                  </a:schemeClr>
                </a:solidFill>
                <a:latin typeface="Times New Roman" panose="02020603050405020304" pitchFamily="18" charset="0"/>
                <a:cs typeface="Times New Roman" panose="02020603050405020304" pitchFamily="18" charset="0"/>
              </a:rPr>
              <a:t>Như </a:t>
            </a:r>
            <a:r>
              <a:rPr lang="vi-VN" sz="1800" dirty="0">
                <a:solidFill>
                  <a:schemeClr val="accent2">
                    <a:lumMod val="50000"/>
                  </a:schemeClr>
                </a:solidFill>
                <a:latin typeface="Times New Roman" panose="02020603050405020304" pitchFamily="18" charset="0"/>
                <a:cs typeface="Times New Roman" panose="02020603050405020304" pitchFamily="18" charset="0"/>
              </a:rPr>
              <a:t>tên cho thấy, "Random Forest là một bộ phân loại chứa một số cây quyết định trên các tập con khác nhau của tập dữ liệu đã cho và lấy giá trị trung bình để cải thiện độ chính xác dự đoán của tập dữ liệu đó."</a:t>
            </a:r>
            <a:endParaRPr lang="en-US" sz="1800" dirty="0">
              <a:solidFill>
                <a:schemeClr val="accent2">
                  <a:lumMod val="50000"/>
                </a:schemeClr>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pic>
        <p:nvPicPr>
          <p:cNvPr id="6" name="Picture 5"/>
          <p:cNvPicPr>
            <a:picLocks noChangeAspect="1"/>
          </p:cNvPicPr>
          <p:nvPr/>
        </p:nvPicPr>
        <p:blipFill>
          <a:blip r:embed="rId3"/>
          <a:stretch>
            <a:fillRect/>
          </a:stretch>
        </p:blipFill>
        <p:spPr>
          <a:xfrm>
            <a:off x="1141954" y="1304655"/>
            <a:ext cx="6570811" cy="4191684"/>
          </a:xfrm>
          <a:prstGeom prst="rect">
            <a:avLst/>
          </a:prstGeom>
        </p:spPr>
      </p:pic>
    </p:spTree>
    <p:extLst>
      <p:ext uri="{BB962C8B-B14F-4D97-AF65-F5344CB8AC3E}">
        <p14:creationId xmlns:p14="http://schemas.microsoft.com/office/powerpoint/2010/main" val="255992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1000"/>
                                        <p:tgtEl>
                                          <p:spTgt spid="5">
                                            <p:txEl>
                                              <p:pRg st="2" end="2"/>
                                            </p:txEl>
                                          </p:spTgt>
                                        </p:tgtEl>
                                      </p:cBhvr>
                                    </p:animEffect>
                                    <p:anim calcmode="lin" valueType="num">
                                      <p:cBhvr>
                                        <p:cTn id="3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1000"/>
                                        <p:tgtEl>
                                          <p:spTgt spid="3">
                                            <p:txEl>
                                              <p:pRg st="11" end="11"/>
                                            </p:txEl>
                                          </p:spTgt>
                                        </p:tgtEl>
                                      </p:cBhvr>
                                    </p:animEffect>
                                    <p:anim calcmode="lin" valueType="num">
                                      <p:cBhvr>
                                        <p:cTn id="3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361" y="365362"/>
            <a:ext cx="4406613" cy="737881"/>
          </a:xfrm>
        </p:spPr>
        <p:txBody>
          <a:bodyPr>
            <a:normAutofit/>
          </a:bodyPr>
          <a:lstStyle/>
          <a:p>
            <a:r>
              <a:rPr lang="en-US" sz="2000" b="1" dirty="0" smtClean="0">
                <a:solidFill>
                  <a:schemeClr val="tx1"/>
                </a:solidFill>
              </a:rPr>
              <a:t>ii. </a:t>
            </a:r>
            <a:r>
              <a:rPr lang="en-US" sz="2000" b="1" dirty="0" err="1" smtClean="0">
                <a:solidFill>
                  <a:schemeClr val="tx1"/>
                </a:solidFill>
              </a:rPr>
              <a:t>Thuật</a:t>
            </a:r>
            <a:r>
              <a:rPr lang="en-US" sz="2000" b="1" dirty="0" smtClean="0">
                <a:solidFill>
                  <a:schemeClr val="tx1"/>
                </a:solidFill>
              </a:rPr>
              <a:t> </a:t>
            </a:r>
            <a:r>
              <a:rPr lang="en-US" sz="2000" b="1" dirty="0" err="1" smtClean="0">
                <a:solidFill>
                  <a:schemeClr val="tx1"/>
                </a:solidFill>
              </a:rPr>
              <a:t>toán</a:t>
            </a:r>
            <a:r>
              <a:rPr lang="en-US" sz="2000" b="1" dirty="0" smtClean="0">
                <a:solidFill>
                  <a:schemeClr val="tx1"/>
                </a:solidFill>
              </a:rPr>
              <a:t> </a:t>
            </a:r>
            <a:r>
              <a:rPr lang="en-US" sz="2000" b="1" dirty="0" err="1" smtClean="0">
                <a:solidFill>
                  <a:schemeClr val="tx1"/>
                </a:solidFill>
              </a:rPr>
              <a:t>rừng</a:t>
            </a:r>
            <a:r>
              <a:rPr lang="en-US" sz="2000" b="1" dirty="0" smtClean="0">
                <a:solidFill>
                  <a:schemeClr val="tx1"/>
                </a:solidFill>
              </a:rPr>
              <a:t> </a:t>
            </a:r>
            <a:r>
              <a:rPr lang="en-US" sz="2000" b="1" dirty="0" err="1" smtClean="0">
                <a:solidFill>
                  <a:schemeClr val="tx1"/>
                </a:solidFill>
              </a:rPr>
              <a:t>ngẫu</a:t>
            </a:r>
            <a:r>
              <a:rPr lang="en-US" sz="2000" b="1" dirty="0" smtClean="0">
                <a:solidFill>
                  <a:schemeClr val="tx1"/>
                </a:solidFill>
              </a:rPr>
              <a:t> </a:t>
            </a:r>
            <a:r>
              <a:rPr lang="en-US" sz="2000" b="1" dirty="0" err="1" smtClean="0">
                <a:solidFill>
                  <a:schemeClr val="tx1"/>
                </a:solidFill>
              </a:rPr>
              <a:t>nhiên</a:t>
            </a:r>
            <a:endParaRPr lang="en-US" sz="2000" b="1" dirty="0">
              <a:solidFill>
                <a:schemeClr val="tx1"/>
              </a:solidFill>
            </a:endParaRPr>
          </a:p>
        </p:txBody>
      </p:sp>
      <p:sp>
        <p:nvSpPr>
          <p:cNvPr id="3" name="Content Placeholder 2"/>
          <p:cNvSpPr>
            <a:spLocks noGrp="1"/>
          </p:cNvSpPr>
          <p:nvPr>
            <p:ph idx="1"/>
          </p:nvPr>
        </p:nvSpPr>
        <p:spPr>
          <a:xfrm>
            <a:off x="1661618" y="993913"/>
            <a:ext cx="9013008" cy="5337313"/>
          </a:xfrm>
        </p:spPr>
        <p:txBody>
          <a:bodyPr>
            <a:normAutofit/>
          </a:bodyPr>
          <a:lstStyle/>
          <a:p>
            <a:pPr marL="0" indent="0">
              <a:buNone/>
            </a:pPr>
            <a:r>
              <a:rPr lang="en-US" b="1" dirty="0" smtClean="0"/>
              <a:t>2.1 </a:t>
            </a:r>
            <a:r>
              <a:rPr lang="vi-VN" b="1" dirty="0" smtClean="0"/>
              <a:t>Các </a:t>
            </a:r>
            <a:r>
              <a:rPr lang="vi-VN" b="1" dirty="0"/>
              <a:t>giả định cho rừng ngẫu </a:t>
            </a:r>
            <a:r>
              <a:rPr lang="vi-VN" b="1" dirty="0" smtClean="0"/>
              <a:t>nhiên</a:t>
            </a:r>
            <a:r>
              <a:rPr lang="en-US" b="1" dirty="0" smtClean="0"/>
              <a:t>.</a:t>
            </a:r>
            <a:endParaRPr lang="en-US" dirty="0"/>
          </a:p>
          <a:p>
            <a:r>
              <a:rPr lang="vi-VN" dirty="0"/>
              <a:t>Vì rừng ngẫu nhiên kết hợp nhiều cây để dự đoán lớp của tập dữ liệu, nên có thể một số cây quyết định có thể dự đoán đầu ra chính xác, trong khi những cây khác thì không. Nhưng cùng nhau, tất cả các cây dự đoán sản lượng chính xác. Do đó, dưới đây là hai giả định để có bộ phân loại rừng Ngẫu nhiên tốt hơn:</a:t>
            </a:r>
            <a:endParaRPr lang="en-US" dirty="0"/>
          </a:p>
          <a:p>
            <a:pPr lvl="0">
              <a:buFont typeface="Courier New" panose="02070309020205020404" pitchFamily="49" charset="0"/>
              <a:buChar char="o"/>
            </a:pPr>
            <a:r>
              <a:rPr lang="vi-VN" dirty="0"/>
              <a:t>Nên có một số giá trị thực tế trong biến đặc điểm của tập dữ liệu để bộ phân loại có thể dự đoán kết quả chính xác hơn là kết quả đoán.</a:t>
            </a:r>
            <a:endParaRPr lang="en-US" dirty="0"/>
          </a:p>
          <a:p>
            <a:pPr lvl="0">
              <a:buFont typeface="Courier New" panose="02070309020205020404" pitchFamily="49" charset="0"/>
              <a:buChar char="o"/>
            </a:pPr>
            <a:r>
              <a:rPr lang="vi-VN" dirty="0"/>
              <a:t>Các dự đoán từ mỗi cây phải có mối tương quan rất thấp</a:t>
            </a:r>
            <a:r>
              <a:rPr lang="vi-VN" dirty="0" smtClean="0"/>
              <a:t>.</a:t>
            </a:r>
            <a:endParaRPr lang="en-US" dirty="0" smtClean="0"/>
          </a:p>
          <a:p>
            <a:pPr marL="0" indent="0">
              <a:buNone/>
            </a:pPr>
            <a:r>
              <a:rPr lang="en-US" dirty="0" smtClean="0"/>
              <a:t>2.2 </a:t>
            </a:r>
            <a:r>
              <a:rPr lang="vi-VN" b="1" dirty="0"/>
              <a:t>Tại sao sử dụng rừng ngẫu nhiên?</a:t>
            </a:r>
            <a:endParaRPr lang="en-US" dirty="0"/>
          </a:p>
          <a:p>
            <a:pPr lvl="0"/>
            <a:r>
              <a:rPr lang="vi-VN" dirty="0"/>
              <a:t>Mất ít thời gian đào tạo hơn so với các thuật toán khác.</a:t>
            </a:r>
            <a:endParaRPr lang="en-US" dirty="0"/>
          </a:p>
          <a:p>
            <a:pPr lvl="0"/>
            <a:r>
              <a:rPr lang="vi-VN" dirty="0"/>
              <a:t>Dự đoán đầu ra với độ chính xác cao, ngay cả đối với tập dữ liệu lớn, nó chạy hiệu quả.</a:t>
            </a:r>
            <a:endParaRPr lang="en-US" dirty="0"/>
          </a:p>
          <a:p>
            <a:pPr lvl="0"/>
            <a:r>
              <a:rPr lang="vi-VN" dirty="0"/>
              <a:t>Có thể duy trì độ chính xác khi một phần lớn dữ liệu bị thiếu.</a:t>
            </a:r>
            <a:endParaRPr lang="en-US" dirty="0"/>
          </a:p>
          <a:p>
            <a:pPr marL="0" lv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4416" y="-69574"/>
            <a:ext cx="1408298" cy="1304657"/>
          </a:xfrm>
          <a:prstGeom prst="rect">
            <a:avLst/>
          </a:prstGeom>
        </p:spPr>
      </p:pic>
    </p:spTree>
    <p:extLst>
      <p:ext uri="{BB962C8B-B14F-4D97-AF65-F5344CB8AC3E}">
        <p14:creationId xmlns:p14="http://schemas.microsoft.com/office/powerpoint/2010/main" val="40106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9" dur="500"/>
                                        <p:tgtEl>
                                          <p:spTgt spid="3">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p:cTn id="5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6" dur="500"/>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63" dur="500"/>
                                        <p:tgtEl>
                                          <p:spTgt spid="3">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 calcmode="lin" valueType="num">
                                      <p:cBhvr>
                                        <p:cTn id="6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7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101" y="182681"/>
            <a:ext cx="4625274" cy="767698"/>
          </a:xfrm>
        </p:spPr>
        <p:txBody>
          <a:bodyPr>
            <a:normAutofit/>
          </a:bodyPr>
          <a:lstStyle/>
          <a:p>
            <a:r>
              <a:rPr lang="en-US" sz="2000" b="1" dirty="0">
                <a:solidFill>
                  <a:schemeClr val="tx1"/>
                </a:solidFill>
              </a:rPr>
              <a:t>ii. </a:t>
            </a:r>
            <a:r>
              <a:rPr lang="en-US" sz="2000" b="1" dirty="0" err="1">
                <a:solidFill>
                  <a:schemeClr val="tx1"/>
                </a:solidFill>
              </a:rPr>
              <a:t>Thuật</a:t>
            </a:r>
            <a:r>
              <a:rPr lang="en-US" sz="2000" b="1" dirty="0">
                <a:solidFill>
                  <a:schemeClr val="tx1"/>
                </a:solidFill>
              </a:rPr>
              <a:t> </a:t>
            </a:r>
            <a:r>
              <a:rPr lang="en-US" sz="2000" b="1" dirty="0" err="1">
                <a:solidFill>
                  <a:schemeClr val="tx1"/>
                </a:solidFill>
              </a:rPr>
              <a:t>toán</a:t>
            </a:r>
            <a:r>
              <a:rPr lang="en-US" sz="2000" b="1" dirty="0">
                <a:solidFill>
                  <a:schemeClr val="tx1"/>
                </a:solidFill>
              </a:rPr>
              <a:t> </a:t>
            </a:r>
            <a:r>
              <a:rPr lang="en-US" sz="2000" b="1" dirty="0" err="1">
                <a:solidFill>
                  <a:schemeClr val="tx1"/>
                </a:solidFill>
              </a:rPr>
              <a:t>rừng</a:t>
            </a:r>
            <a:r>
              <a:rPr lang="en-US" sz="2000" b="1" dirty="0">
                <a:solidFill>
                  <a:schemeClr val="tx1"/>
                </a:solidFill>
              </a:rPr>
              <a:t> </a:t>
            </a:r>
            <a:r>
              <a:rPr lang="en-US" sz="2000" b="1" dirty="0" err="1">
                <a:solidFill>
                  <a:schemeClr val="tx1"/>
                </a:solidFill>
              </a:rPr>
              <a:t>ngẫu</a:t>
            </a:r>
            <a:r>
              <a:rPr lang="en-US" sz="2000" b="1" dirty="0">
                <a:solidFill>
                  <a:schemeClr val="tx1"/>
                </a:solidFill>
              </a:rPr>
              <a:t> </a:t>
            </a:r>
            <a:r>
              <a:rPr lang="en-US" sz="2000" b="1" dirty="0" err="1">
                <a:solidFill>
                  <a:schemeClr val="tx1"/>
                </a:solidFill>
              </a:rPr>
              <a:t>nhiên</a:t>
            </a:r>
            <a:endParaRPr lang="en-US" sz="2000" dirty="0"/>
          </a:p>
        </p:txBody>
      </p:sp>
      <p:sp>
        <p:nvSpPr>
          <p:cNvPr id="3" name="Content Placeholder 2"/>
          <p:cNvSpPr>
            <a:spLocks noGrp="1"/>
          </p:cNvSpPr>
          <p:nvPr>
            <p:ph idx="1"/>
          </p:nvPr>
        </p:nvSpPr>
        <p:spPr>
          <a:xfrm>
            <a:off x="1408298" y="1133060"/>
            <a:ext cx="9719950" cy="4273827"/>
          </a:xfrm>
        </p:spPr>
        <p:txBody>
          <a:bodyPr/>
          <a:lstStyle/>
          <a:p>
            <a:pPr marL="0" indent="0">
              <a:buNone/>
            </a:pPr>
            <a:r>
              <a:rPr lang="en-US" dirty="0" smtClean="0"/>
              <a:t>2. </a:t>
            </a:r>
            <a:r>
              <a:rPr lang="en-US" dirty="0" err="1" smtClean="0"/>
              <a:t>Cách</a:t>
            </a:r>
            <a:r>
              <a:rPr lang="en-US" dirty="0" smtClean="0"/>
              <a:t> </a:t>
            </a:r>
            <a:r>
              <a:rPr lang="en-US" dirty="0" err="1" smtClean="0"/>
              <a:t>thức</a:t>
            </a:r>
            <a:r>
              <a:rPr lang="en-US" dirty="0" smtClean="0"/>
              <a:t> </a:t>
            </a:r>
            <a:r>
              <a:rPr lang="en-US" dirty="0" err="1" smtClean="0"/>
              <a:t>hoạt</a:t>
            </a:r>
            <a:r>
              <a:rPr lang="en-US" dirty="0" smtClean="0"/>
              <a:t> </a:t>
            </a:r>
            <a:r>
              <a:rPr lang="en-US" dirty="0" err="1" smtClean="0"/>
              <a:t>động</a:t>
            </a:r>
            <a:r>
              <a:rPr lang="en-US" dirty="0" smtClean="0"/>
              <a:t> RF.</a:t>
            </a:r>
          </a:p>
          <a:p>
            <a:r>
              <a:rPr lang="vi-VN" dirty="0"/>
              <a:t>Random Forest hoạt động trong hai giai đoạn đầu tiên là tạo ra khu rừng ngẫu nhiên bằng cách kết hợp N cây quyết định, và thứ hai là đưa ra dự đoán cho mỗi cây được tạo ra trong giai đoạn đầu tiên. </a:t>
            </a:r>
            <a:endParaRPr lang="en-US" dirty="0"/>
          </a:p>
          <a:p>
            <a:r>
              <a:rPr lang="vi-VN" dirty="0"/>
              <a:t>Quá trình làm việc có thể được giải thích trong các bước và sơ đồ dưới đây:</a:t>
            </a:r>
            <a:endParaRPr lang="en-US" dirty="0"/>
          </a:p>
          <a:p>
            <a:pPr lvl="1">
              <a:buFont typeface="Wingdings" panose="05000000000000000000" pitchFamily="2" charset="2"/>
              <a:buChar char="v"/>
            </a:pPr>
            <a:r>
              <a:rPr lang="vi-VN" sz="2000" b="1" dirty="0"/>
              <a:t>Bước 1:</a:t>
            </a:r>
            <a:r>
              <a:rPr lang="vi-VN" sz="2000" dirty="0"/>
              <a:t> Chọn điểm dữ liệu K ngẫu nhiên từ tập huấn luyện.</a:t>
            </a:r>
            <a:endParaRPr lang="en-US" sz="2000" dirty="0"/>
          </a:p>
          <a:p>
            <a:pPr lvl="1">
              <a:buFont typeface="Wingdings" panose="05000000000000000000" pitchFamily="2" charset="2"/>
              <a:buChar char="v"/>
            </a:pPr>
            <a:r>
              <a:rPr lang="vi-VN" sz="2000" b="1" dirty="0"/>
              <a:t>Bước 2:</a:t>
            </a:r>
            <a:r>
              <a:rPr lang="vi-VN" sz="2000" dirty="0"/>
              <a:t> Xây dựng cây quyết định liên kết với các điểm dữ liệu đã chọn (Tập con).</a:t>
            </a:r>
            <a:endParaRPr lang="en-US" sz="2000" dirty="0"/>
          </a:p>
          <a:p>
            <a:pPr lvl="1">
              <a:buFont typeface="Wingdings" panose="05000000000000000000" pitchFamily="2" charset="2"/>
              <a:buChar char="v"/>
            </a:pPr>
            <a:r>
              <a:rPr lang="vi-VN" sz="2000" b="1" dirty="0"/>
              <a:t>Bước 3:</a:t>
            </a:r>
            <a:r>
              <a:rPr lang="vi-VN" sz="2000" dirty="0"/>
              <a:t> Chọn số N cho cây quyết định mà bạn muốn xây dựng.</a:t>
            </a:r>
            <a:endParaRPr lang="en-US" sz="2000" dirty="0"/>
          </a:p>
          <a:p>
            <a:pPr lvl="1">
              <a:buFont typeface="Wingdings" panose="05000000000000000000" pitchFamily="2" charset="2"/>
              <a:buChar char="v"/>
            </a:pPr>
            <a:r>
              <a:rPr lang="vi-VN" sz="2000" b="1" dirty="0"/>
              <a:t>Bước 4:</a:t>
            </a:r>
            <a:r>
              <a:rPr lang="vi-VN" sz="2000" dirty="0"/>
              <a:t> Lặp lại Bước 1 &amp; 2.</a:t>
            </a:r>
            <a:endParaRPr lang="en-US" sz="2000" dirty="0"/>
          </a:p>
          <a:p>
            <a:pPr lvl="1">
              <a:buFont typeface="Wingdings" panose="05000000000000000000" pitchFamily="2" charset="2"/>
              <a:buChar char="v"/>
            </a:pPr>
            <a:r>
              <a:rPr lang="vi-VN" sz="2000" b="1" dirty="0"/>
              <a:t>Bước 5:</a:t>
            </a:r>
            <a:r>
              <a:rPr lang="vi-VN" sz="2000" dirty="0"/>
              <a:t> Đối với các điểm dữ liệu mới, hãy tìm các dự đoán của mỗi cây quyết định và gán các điểm dữ liệu mới cho danh mục giành được đa số phiếu bầu.</a:t>
            </a:r>
            <a:endParaRPr lang="en-US" sz="2000" dirty="0"/>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spTree>
    <p:extLst>
      <p:ext uri="{BB962C8B-B14F-4D97-AF65-F5344CB8AC3E}">
        <p14:creationId xmlns:p14="http://schemas.microsoft.com/office/powerpoint/2010/main" val="65465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circle(in)">
                                      <p:cBhvr>
                                        <p:cTn id="20" dur="2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circle(in)">
                                      <p:cBhvr>
                                        <p:cTn id="25" dur="2000"/>
                                        <p:tgtEl>
                                          <p:spTgt spid="3">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ircle(in)">
                                      <p:cBhvr>
                                        <p:cTn id="28" dur="2000"/>
                                        <p:tgtEl>
                                          <p:spTgt spid="3">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circle(in)">
                                      <p:cBhvr>
                                        <p:cTn id="31" dur="2000"/>
                                        <p:tgtEl>
                                          <p:spTgt spid="3">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circle(in)">
                                      <p:cBhvr>
                                        <p:cTn id="34" dur="2000"/>
                                        <p:tgtEl>
                                          <p:spTgt spid="3">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circle(in)">
                                      <p:cBhvr>
                                        <p:cTn id="4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8188" y="591027"/>
            <a:ext cx="3870960" cy="713630"/>
          </a:xfrm>
        </p:spPr>
        <p:txBody>
          <a:bodyPr>
            <a:normAutofit/>
          </a:bodyPr>
          <a:lstStyle/>
          <a:p>
            <a:r>
              <a:rPr lang="en-US" sz="2000" b="1" dirty="0">
                <a:solidFill>
                  <a:schemeClr val="tx1"/>
                </a:solidFill>
              </a:rPr>
              <a:t>ii. </a:t>
            </a:r>
            <a:r>
              <a:rPr lang="en-US" sz="2000" b="1" dirty="0" err="1">
                <a:solidFill>
                  <a:schemeClr val="tx1"/>
                </a:solidFill>
              </a:rPr>
              <a:t>Thuật</a:t>
            </a:r>
            <a:r>
              <a:rPr lang="en-US" sz="2000" b="1" dirty="0">
                <a:solidFill>
                  <a:schemeClr val="tx1"/>
                </a:solidFill>
              </a:rPr>
              <a:t> </a:t>
            </a:r>
            <a:r>
              <a:rPr lang="en-US" sz="2000" b="1" dirty="0" err="1">
                <a:solidFill>
                  <a:schemeClr val="tx1"/>
                </a:solidFill>
              </a:rPr>
              <a:t>toán</a:t>
            </a:r>
            <a:r>
              <a:rPr lang="en-US" sz="2000" b="1" dirty="0">
                <a:solidFill>
                  <a:schemeClr val="tx1"/>
                </a:solidFill>
              </a:rPr>
              <a:t> </a:t>
            </a:r>
            <a:r>
              <a:rPr lang="en-US" sz="2000" b="1" dirty="0" err="1">
                <a:solidFill>
                  <a:schemeClr val="tx1"/>
                </a:solidFill>
              </a:rPr>
              <a:t>rừng</a:t>
            </a:r>
            <a:r>
              <a:rPr lang="en-US" sz="2000" b="1" dirty="0">
                <a:solidFill>
                  <a:schemeClr val="tx1"/>
                </a:solidFill>
              </a:rPr>
              <a:t> </a:t>
            </a:r>
            <a:r>
              <a:rPr lang="en-US" sz="2000" b="1" dirty="0" err="1">
                <a:solidFill>
                  <a:schemeClr val="tx1"/>
                </a:solidFill>
              </a:rPr>
              <a:t>ngẫu</a:t>
            </a:r>
            <a:r>
              <a:rPr lang="en-US" sz="2000" b="1" dirty="0">
                <a:solidFill>
                  <a:schemeClr val="tx1"/>
                </a:solidFill>
              </a:rPr>
              <a:t> </a:t>
            </a:r>
            <a:r>
              <a:rPr lang="en-US" sz="2000" b="1" dirty="0" err="1">
                <a:solidFill>
                  <a:schemeClr val="tx1"/>
                </a:solidFill>
              </a:rPr>
              <a:t>nhiên</a:t>
            </a:r>
            <a:endParaRPr lang="en-US" sz="2000" dirty="0"/>
          </a:p>
        </p:txBody>
      </p:sp>
      <p:pic>
        <p:nvPicPr>
          <p:cNvPr id="7" name="Picture Placeholder 6"/>
          <p:cNvPicPr>
            <a:picLocks noGrp="1" noChangeAspect="1"/>
          </p:cNvPicPr>
          <p:nvPr>
            <p:ph type="pic" idx="1"/>
          </p:nvPr>
        </p:nvPicPr>
        <p:blipFill>
          <a:blip r:embed="rId2"/>
          <a:srcRect l="42" r="42"/>
          <a:stretch>
            <a:fillRect/>
          </a:stretch>
        </p:blipFill>
        <p:spPr>
          <a:xfrm>
            <a:off x="0" y="1304657"/>
            <a:ext cx="8129588" cy="5367337"/>
          </a:xfrm>
          <a:prstGeom prst="rect">
            <a:avLst/>
          </a:prstGeom>
        </p:spPr>
      </p:pic>
      <p:sp>
        <p:nvSpPr>
          <p:cNvPr id="6" name="Text Placeholder 5"/>
          <p:cNvSpPr>
            <a:spLocks noGrp="1"/>
          </p:cNvSpPr>
          <p:nvPr>
            <p:ph type="body" sz="half" idx="2"/>
          </p:nvPr>
        </p:nvSpPr>
        <p:spPr>
          <a:xfrm>
            <a:off x="8358188" y="2146852"/>
            <a:ext cx="3833812" cy="4015408"/>
          </a:xfrm>
        </p:spPr>
        <p:txBody>
          <a:bodyPr>
            <a:normAutofit/>
          </a:bodyPr>
          <a:lstStyle/>
          <a:p>
            <a:r>
              <a:rPr lang="vi-VN" sz="1800" dirty="0">
                <a:solidFill>
                  <a:schemeClr val="tx1"/>
                </a:solidFill>
              </a:rPr>
              <a:t>Giả sử có một tập dữ liệu chứa nhiều hình ảnh trái cây. Vì vậy, tập dữ liệu này được cung cấp cho bộ phân loại rừng ngẫu nhiên. Tập dữ liệu được chia thành các tập con và được cấp cho mỗi cây quyết định. Trong giai đoạn huấn luyện, mỗi cây quyết định tạo ra một kết quả dự đoán và khi một điểm dữ liệu mới xảy ra, thì dựa trên phần lớn kết quả, bộ phân loại Rừng Ngẫu nhiên dự đoán quyết định cuối cùng.</a:t>
            </a:r>
            <a:endParaRPr lang="en-US" sz="1800" dirty="0">
              <a:solidFill>
                <a:schemeClr val="tx1"/>
              </a:solidFill>
            </a:endParaRPr>
          </a:p>
        </p:txBody>
      </p:sp>
      <p:pic>
        <p:nvPicPr>
          <p:cNvPr id="4" name="Picture 3"/>
          <p:cNvPicPr>
            <a:picLocks noChangeAspect="1"/>
          </p:cNvPicPr>
          <p:nvPr/>
        </p:nvPicPr>
        <p:blipFill>
          <a:blip r:embed="rId3"/>
          <a:stretch>
            <a:fillRect/>
          </a:stretch>
        </p:blipFill>
        <p:spPr>
          <a:xfrm>
            <a:off x="0" y="0"/>
            <a:ext cx="1408298" cy="1304657"/>
          </a:xfrm>
          <a:prstGeom prst="rect">
            <a:avLst/>
          </a:prstGeom>
        </p:spPr>
      </p:pic>
      <p:pic>
        <p:nvPicPr>
          <p:cNvPr id="8" name="Picture 7"/>
          <p:cNvPicPr>
            <a:picLocks noChangeAspect="1"/>
          </p:cNvPicPr>
          <p:nvPr/>
        </p:nvPicPr>
        <p:blipFill>
          <a:blip r:embed="rId4"/>
          <a:stretch>
            <a:fillRect/>
          </a:stretch>
        </p:blipFill>
        <p:spPr>
          <a:xfrm>
            <a:off x="347404" y="1431234"/>
            <a:ext cx="7434780" cy="5019262"/>
          </a:xfrm>
          <a:prstGeom prst="rect">
            <a:avLst/>
          </a:prstGeom>
        </p:spPr>
      </p:pic>
    </p:spTree>
    <p:extLst>
      <p:ext uri="{BB962C8B-B14F-4D97-AF65-F5344CB8AC3E}">
        <p14:creationId xmlns:p14="http://schemas.microsoft.com/office/powerpoint/2010/main" val="333415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anim calcmode="lin" valueType="num">
                                      <p:cBhvr>
                                        <p:cTn id="18"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19" dur="2000" fill="hold"/>
                                        <p:tgtEl>
                                          <p:spTgt spid="6">
                                            <p:txEl>
                                              <p:pRg st="0" end="0"/>
                                            </p:txEl>
                                          </p:spTgt>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anim calcmode="lin" valueType="num">
                                      <p:cBhvr>
                                        <p:cTn id="23" dur="2000" fill="hold"/>
                                        <p:tgtEl>
                                          <p:spTgt spid="4"/>
                                        </p:tgtEl>
                                        <p:attrNameLst>
                                          <p:attrName>ppt_w</p:attrName>
                                        </p:attrNameLst>
                                      </p:cBhvr>
                                      <p:tavLst>
                                        <p:tav tm="0" fmla="#ppt_w*sin(2.5*pi*$)">
                                          <p:val>
                                            <p:fltVal val="0"/>
                                          </p:val>
                                        </p:tav>
                                        <p:tav tm="100000">
                                          <p:val>
                                            <p:fltVal val="1"/>
                                          </p:val>
                                        </p:tav>
                                      </p:tavLst>
                                    </p:anim>
                                    <p:anim calcmode="lin" valueType="num">
                                      <p:cBhvr>
                                        <p:cTn id="24" dur="2000" fill="hold"/>
                                        <p:tgtEl>
                                          <p:spTgt spid="4"/>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anim calcmode="lin" valueType="num">
                                      <p:cBhvr>
                                        <p:cTn id="28" dur="2000" fill="hold"/>
                                        <p:tgtEl>
                                          <p:spTgt spid="8"/>
                                        </p:tgtEl>
                                        <p:attrNameLst>
                                          <p:attrName>ppt_w</p:attrName>
                                        </p:attrNameLst>
                                      </p:cBhvr>
                                      <p:tavLst>
                                        <p:tav tm="0" fmla="#ppt_w*sin(2.5*pi*$)">
                                          <p:val>
                                            <p:fltVal val="0"/>
                                          </p:val>
                                        </p:tav>
                                        <p:tav tm="100000">
                                          <p:val>
                                            <p:fltVal val="1"/>
                                          </p:val>
                                        </p:tav>
                                      </p:tavLst>
                                    </p:anim>
                                    <p:anim calcmode="lin" valueType="num">
                                      <p:cBhvr>
                                        <p:cTn id="2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910" y="652328"/>
            <a:ext cx="4585517" cy="787577"/>
          </a:xfrm>
        </p:spPr>
        <p:txBody>
          <a:bodyPr>
            <a:normAutofit/>
          </a:bodyPr>
          <a:lstStyle/>
          <a:p>
            <a:r>
              <a:rPr lang="en-US" sz="2000" b="1" dirty="0">
                <a:solidFill>
                  <a:schemeClr val="tx1"/>
                </a:solidFill>
              </a:rPr>
              <a:t>ii. </a:t>
            </a:r>
            <a:r>
              <a:rPr lang="en-US" sz="2000" b="1" dirty="0" err="1">
                <a:solidFill>
                  <a:schemeClr val="tx1"/>
                </a:solidFill>
              </a:rPr>
              <a:t>Thuật</a:t>
            </a:r>
            <a:r>
              <a:rPr lang="en-US" sz="2000" b="1" dirty="0">
                <a:solidFill>
                  <a:schemeClr val="tx1"/>
                </a:solidFill>
              </a:rPr>
              <a:t> </a:t>
            </a:r>
            <a:r>
              <a:rPr lang="en-US" sz="2000" b="1" dirty="0" err="1">
                <a:solidFill>
                  <a:schemeClr val="tx1"/>
                </a:solidFill>
              </a:rPr>
              <a:t>toán</a:t>
            </a:r>
            <a:r>
              <a:rPr lang="en-US" sz="2000" b="1" dirty="0">
                <a:solidFill>
                  <a:schemeClr val="tx1"/>
                </a:solidFill>
              </a:rPr>
              <a:t> </a:t>
            </a:r>
            <a:r>
              <a:rPr lang="en-US" sz="2000" b="1" dirty="0" err="1">
                <a:solidFill>
                  <a:schemeClr val="tx1"/>
                </a:solidFill>
              </a:rPr>
              <a:t>rừng</a:t>
            </a:r>
            <a:r>
              <a:rPr lang="en-US" sz="2000" b="1" dirty="0">
                <a:solidFill>
                  <a:schemeClr val="tx1"/>
                </a:solidFill>
              </a:rPr>
              <a:t> </a:t>
            </a:r>
            <a:r>
              <a:rPr lang="en-US" sz="2000" b="1" dirty="0" err="1">
                <a:solidFill>
                  <a:schemeClr val="tx1"/>
                </a:solidFill>
              </a:rPr>
              <a:t>ngẫu</a:t>
            </a:r>
            <a:r>
              <a:rPr lang="en-US" sz="2000" b="1" dirty="0">
                <a:solidFill>
                  <a:schemeClr val="tx1"/>
                </a:solidFill>
              </a:rPr>
              <a:t> </a:t>
            </a:r>
            <a:r>
              <a:rPr lang="en-US" sz="2000" b="1" dirty="0" err="1">
                <a:solidFill>
                  <a:schemeClr val="tx1"/>
                </a:solidFill>
              </a:rPr>
              <a:t>nhiên</a:t>
            </a:r>
            <a:endParaRPr lang="en-US" sz="2000" dirty="0"/>
          </a:p>
        </p:txBody>
      </p:sp>
      <p:sp>
        <p:nvSpPr>
          <p:cNvPr id="3" name="Content Placeholder 2"/>
          <p:cNvSpPr>
            <a:spLocks noGrp="1"/>
          </p:cNvSpPr>
          <p:nvPr>
            <p:ph idx="1"/>
          </p:nvPr>
        </p:nvSpPr>
        <p:spPr>
          <a:xfrm>
            <a:off x="1808921" y="1898374"/>
            <a:ext cx="8845827" cy="3597965"/>
          </a:xfrm>
        </p:spPr>
        <p:txBody>
          <a:bodyPr/>
          <a:lstStyle/>
          <a:p>
            <a:r>
              <a:rPr lang="vi-VN" b="1" dirty="0"/>
              <a:t>Các ứng dụng của thuật toán rừng ngẫu nhiên:</a:t>
            </a:r>
            <a:endParaRPr lang="en-US" dirty="0"/>
          </a:p>
          <a:p>
            <a:pPr marL="457200" lvl="0" indent="-457200">
              <a:buFont typeface="+mj-lt"/>
              <a:buAutoNum type="arabicParenR"/>
            </a:pPr>
            <a:r>
              <a:rPr lang="vi-VN" dirty="0"/>
              <a:t>Ngân hàng: Lĩnh vực ngân hàng chủ yếu sử dụng thuật toán này để xác định rủi ro cho vay.</a:t>
            </a:r>
            <a:endParaRPr lang="en-US" dirty="0"/>
          </a:p>
          <a:p>
            <a:pPr marL="457200" lvl="0" indent="-457200">
              <a:buFont typeface="+mj-lt"/>
              <a:buAutoNum type="arabicParenR"/>
            </a:pPr>
            <a:r>
              <a:rPr lang="vi-VN" dirty="0"/>
              <a:t>Y học: Với sự trợ giúp của thuật toán này, các xu hướng bệnh và nguy cơ của bệnh có thể được xác định.</a:t>
            </a:r>
            <a:endParaRPr lang="en-US" dirty="0"/>
          </a:p>
          <a:p>
            <a:pPr marL="457200" lvl="0" indent="-457200">
              <a:buFont typeface="+mj-lt"/>
              <a:buAutoNum type="arabicParenR"/>
            </a:pPr>
            <a:r>
              <a:rPr lang="vi-VN" dirty="0"/>
              <a:t>Sử dụng đất: Chúng tôi có thể xác định các khu vực sử dụng đất tương tự bằng thuật toán này.</a:t>
            </a:r>
            <a:endParaRPr lang="en-US" dirty="0"/>
          </a:p>
          <a:p>
            <a:pPr marL="457200" lvl="0" indent="-457200">
              <a:buFont typeface="+mj-lt"/>
              <a:buAutoNum type="arabicParenR"/>
            </a:pPr>
            <a:r>
              <a:rPr lang="vi-VN" dirty="0"/>
              <a:t>Tiếp thị: Các xu hướng tiếp thị có thể được xác định bằng cách sử dụng thuật toán này.</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spTree>
    <p:extLst>
      <p:ext uri="{BB962C8B-B14F-4D97-AF65-F5344CB8AC3E}">
        <p14:creationId xmlns:p14="http://schemas.microsoft.com/office/powerpoint/2010/main" val="120726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919" y="207330"/>
            <a:ext cx="3200400" cy="892534"/>
          </a:xfrm>
        </p:spPr>
        <p:txBody>
          <a:bodyPr>
            <a:normAutofit/>
          </a:bodyPr>
          <a:lstStyle/>
          <a:p>
            <a:r>
              <a:rPr lang="en-US" sz="2000" b="1" dirty="0">
                <a:solidFill>
                  <a:schemeClr val="tx1"/>
                </a:solidFill>
              </a:rPr>
              <a:t>ii. </a:t>
            </a:r>
            <a:r>
              <a:rPr lang="en-US" sz="2000" b="1" dirty="0" err="1">
                <a:solidFill>
                  <a:schemeClr val="tx1"/>
                </a:solidFill>
              </a:rPr>
              <a:t>Thuật</a:t>
            </a:r>
            <a:r>
              <a:rPr lang="en-US" sz="2000" b="1" dirty="0">
                <a:solidFill>
                  <a:schemeClr val="tx1"/>
                </a:solidFill>
              </a:rPr>
              <a:t> </a:t>
            </a:r>
            <a:r>
              <a:rPr lang="en-US" sz="2000" b="1" dirty="0" err="1">
                <a:solidFill>
                  <a:schemeClr val="tx1"/>
                </a:solidFill>
              </a:rPr>
              <a:t>toán</a:t>
            </a:r>
            <a:r>
              <a:rPr lang="en-US" sz="2000" b="1" dirty="0">
                <a:solidFill>
                  <a:schemeClr val="tx1"/>
                </a:solidFill>
              </a:rPr>
              <a:t> </a:t>
            </a:r>
            <a:r>
              <a:rPr lang="en-US" sz="2000" b="1" dirty="0" err="1">
                <a:solidFill>
                  <a:schemeClr val="tx1"/>
                </a:solidFill>
              </a:rPr>
              <a:t>rừng</a:t>
            </a:r>
            <a:r>
              <a:rPr lang="en-US" sz="2000" b="1" dirty="0">
                <a:solidFill>
                  <a:schemeClr val="tx1"/>
                </a:solidFill>
              </a:rPr>
              <a:t> </a:t>
            </a:r>
            <a:r>
              <a:rPr lang="en-US" sz="2000" b="1" dirty="0" err="1">
                <a:solidFill>
                  <a:schemeClr val="tx1"/>
                </a:solidFill>
              </a:rPr>
              <a:t>ngẫu</a:t>
            </a:r>
            <a:r>
              <a:rPr lang="en-US" sz="2000" b="1" dirty="0">
                <a:solidFill>
                  <a:schemeClr val="tx1"/>
                </a:solidFill>
              </a:rPr>
              <a:t> </a:t>
            </a:r>
            <a:r>
              <a:rPr lang="en-US" sz="2000" b="1" dirty="0" err="1">
                <a:solidFill>
                  <a:schemeClr val="tx1"/>
                </a:solidFill>
              </a:rPr>
              <a:t>nhiên</a:t>
            </a:r>
            <a:endParaRPr lang="en-US" sz="2000" dirty="0"/>
          </a:p>
        </p:txBody>
      </p:sp>
      <p:sp>
        <p:nvSpPr>
          <p:cNvPr id="3" name="Content Placeholder 2"/>
          <p:cNvSpPr>
            <a:spLocks noGrp="1"/>
          </p:cNvSpPr>
          <p:nvPr>
            <p:ph type="body" sz="half" idx="2"/>
          </p:nvPr>
        </p:nvSpPr>
        <p:spPr>
          <a:xfrm>
            <a:off x="8549640" y="1202635"/>
            <a:ext cx="3200400" cy="5009322"/>
          </a:xfrm>
        </p:spPr>
        <p:txBody>
          <a:bodyPr>
            <a:normAutofit/>
          </a:bodyPr>
          <a:lstStyle/>
          <a:p>
            <a:pPr marL="0" indent="0">
              <a:buNone/>
            </a:pPr>
            <a:r>
              <a:rPr lang="vi-VN" sz="2200" b="1" dirty="0">
                <a:solidFill>
                  <a:schemeClr val="tx1"/>
                </a:solidFill>
              </a:rPr>
              <a:t>3. Triển khai Python của rừng ngẫu nhiên</a:t>
            </a:r>
            <a:endParaRPr lang="en-US" sz="2200" dirty="0">
              <a:solidFill>
                <a:schemeClr val="tx1"/>
              </a:solidFill>
            </a:endParaRPr>
          </a:p>
          <a:p>
            <a:pPr marL="342900" indent="-342900">
              <a:buFont typeface="Wingdings" panose="05000000000000000000" pitchFamily="2" charset="2"/>
              <a:buChar char="q"/>
            </a:pPr>
            <a:r>
              <a:rPr lang="vi-VN" sz="1900" dirty="0">
                <a:solidFill>
                  <a:schemeClr val="tx1"/>
                </a:solidFill>
              </a:rPr>
              <a:t>Để triển khai cây thuật toán rừng ngẫu nhiên bằng Python. Bằng cách sử dụng cùng một tập dữ liệu, chúng ta có thể so sánh Bộ phân loại rừng ngẫu nhiên với các mô hình phân loại khác như </a:t>
            </a:r>
            <a:r>
              <a:rPr lang="vi-VN" sz="1900" dirty="0" smtClean="0">
                <a:solidFill>
                  <a:schemeClr val="tx1"/>
                </a:solidFill>
              </a:rPr>
              <a:t>Bộ</a:t>
            </a:r>
            <a:r>
              <a:rPr lang="en-US" sz="1900" dirty="0">
                <a:solidFill>
                  <a:schemeClr val="tx1"/>
                </a:solidFill>
              </a:rPr>
              <a:t> </a:t>
            </a:r>
            <a:r>
              <a:rPr lang="en-US" sz="1900" dirty="0" err="1" smtClean="0">
                <a:solidFill>
                  <a:schemeClr val="tx1"/>
                </a:solidFill>
                <a:latin typeface="Times New Roman" panose="02020603050405020304" pitchFamily="18" charset="0"/>
                <a:cs typeface="Times New Roman" panose="02020603050405020304" pitchFamily="18" charset="0"/>
              </a:rPr>
              <a:t>phân</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err="1" smtClean="0">
                <a:solidFill>
                  <a:schemeClr val="tx1"/>
                </a:solidFill>
                <a:latin typeface="Times New Roman" panose="02020603050405020304" pitchFamily="18" charset="0"/>
                <a:cs typeface="Times New Roman" panose="02020603050405020304" pitchFamily="18" charset="0"/>
              </a:rPr>
              <a:t>loại</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err="1" smtClean="0">
                <a:solidFill>
                  <a:schemeClr val="tx1"/>
                </a:solidFill>
                <a:latin typeface="Times New Roman" panose="02020603050405020304" pitchFamily="18" charset="0"/>
                <a:cs typeface="Times New Roman" panose="02020603050405020304" pitchFamily="18" charset="0"/>
              </a:rPr>
              <a:t>cây</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err="1" smtClean="0">
                <a:solidFill>
                  <a:schemeClr val="tx1"/>
                </a:solidFill>
                <a:latin typeface="Times New Roman" panose="02020603050405020304" pitchFamily="18" charset="0"/>
                <a:cs typeface="Times New Roman" panose="02020603050405020304" pitchFamily="18" charset="0"/>
              </a:rPr>
              <a:t>quyết</a:t>
            </a:r>
            <a:r>
              <a:rPr lang="en-US" sz="1900" dirty="0" smtClean="0">
                <a:solidFill>
                  <a:schemeClr val="tx1"/>
                </a:solidFill>
                <a:latin typeface="Times New Roman" panose="02020603050405020304" pitchFamily="18" charset="0"/>
                <a:cs typeface="Times New Roman" panose="02020603050405020304" pitchFamily="18" charset="0"/>
              </a:rPr>
              <a:t> </a:t>
            </a:r>
            <a:r>
              <a:rPr lang="en-US" sz="1900" dirty="0" err="1" smtClean="0">
                <a:solidFill>
                  <a:schemeClr val="tx1"/>
                </a:solidFill>
                <a:latin typeface="Times New Roman" panose="02020603050405020304" pitchFamily="18" charset="0"/>
                <a:cs typeface="Times New Roman" panose="02020603050405020304" pitchFamily="18" charset="0"/>
              </a:rPr>
              <a:t>định</a:t>
            </a:r>
            <a:r>
              <a:rPr lang="en-US" sz="1900" dirty="0" smtClean="0">
                <a:solidFill>
                  <a:schemeClr val="tx1"/>
                </a:solidFill>
                <a:latin typeface="Times New Roman" panose="02020603050405020304" pitchFamily="18" charset="0"/>
                <a:cs typeface="Times New Roman" panose="02020603050405020304" pitchFamily="18" charset="0"/>
              </a:rPr>
              <a:t>, KNN, SVM,</a:t>
            </a:r>
            <a:r>
              <a:rPr lang="vi-VN" sz="1900" dirty="0" smtClean="0">
                <a:solidFill>
                  <a:schemeClr val="tx1"/>
                </a:solidFill>
                <a:latin typeface="Times New Roman" panose="02020603050405020304" pitchFamily="18" charset="0"/>
                <a:cs typeface="Times New Roman" panose="02020603050405020304" pitchFamily="18" charset="0"/>
                <a:hlinkClick r:id="rId2"/>
              </a:rPr>
              <a:t> </a:t>
            </a:r>
            <a:r>
              <a:rPr lang="vi-VN" sz="1900" dirty="0">
                <a:solidFill>
                  <a:schemeClr val="tx1"/>
                </a:solidFill>
              </a:rPr>
              <a:t>Hồi quy hậu cần, v.v.</a:t>
            </a:r>
            <a:endParaRPr lang="en-US" sz="1900" dirty="0">
              <a:solidFill>
                <a:schemeClr val="tx1"/>
              </a:solidFill>
            </a:endParaRPr>
          </a:p>
          <a:p>
            <a:pPr marL="342900" indent="-342900">
              <a:buFont typeface="Wingdings" panose="05000000000000000000" pitchFamily="2" charset="2"/>
              <a:buChar char="q"/>
            </a:pPr>
            <a:r>
              <a:rPr lang="vi-VN" sz="1900" dirty="0">
                <a:solidFill>
                  <a:schemeClr val="tx1"/>
                </a:solidFill>
              </a:rPr>
              <a:t>Các bước thực </a:t>
            </a:r>
            <a:r>
              <a:rPr lang="vi-VN" sz="1900" dirty="0" smtClean="0">
                <a:solidFill>
                  <a:schemeClr val="tx1"/>
                </a:solidFill>
              </a:rPr>
              <a:t>hiện:</a:t>
            </a:r>
            <a:endParaRPr lang="en-US" sz="1900" dirty="0" smtClean="0">
              <a:solidFill>
                <a:schemeClr val="tx1"/>
              </a:solidFill>
            </a:endParaRPr>
          </a:p>
          <a:p>
            <a:pPr marL="0" indent="0">
              <a:buNone/>
            </a:pPr>
            <a:r>
              <a:rPr lang="en-US" sz="1900" b="1" dirty="0" smtClean="0">
                <a:solidFill>
                  <a:schemeClr val="tx1"/>
                </a:solidFill>
                <a:latin typeface="Times New Roman" panose="02020603050405020304" pitchFamily="18" charset="0"/>
                <a:cs typeface="Times New Roman" panose="02020603050405020304" pitchFamily="18" charset="0"/>
              </a:rPr>
              <a:t>3.1</a:t>
            </a:r>
            <a:r>
              <a:rPr lang="en-US" sz="1900" b="1" dirty="0" smtClean="0">
                <a:solidFill>
                  <a:schemeClr val="tx1"/>
                </a:solidFill>
              </a:rPr>
              <a:t> </a:t>
            </a:r>
            <a:r>
              <a:rPr lang="vi-VN" sz="1900" b="1" dirty="0" smtClean="0">
                <a:solidFill>
                  <a:schemeClr val="tx1"/>
                </a:solidFill>
              </a:rPr>
              <a:t>Xử </a:t>
            </a:r>
            <a:r>
              <a:rPr lang="vi-VN" sz="1900" b="1" dirty="0">
                <a:solidFill>
                  <a:schemeClr val="tx1"/>
                </a:solidFill>
              </a:rPr>
              <a:t>lí dữ liệu:</a:t>
            </a:r>
            <a:endParaRPr lang="en-US" sz="1900" b="1" dirty="0">
              <a:solidFill>
                <a:schemeClr val="tx1"/>
              </a:solidFill>
            </a:endParaRPr>
          </a:p>
          <a:p>
            <a:pPr marL="0" indent="0">
              <a:buNone/>
            </a:pPr>
            <a:endParaRPr lang="en-US" sz="1800" dirty="0"/>
          </a:p>
          <a:p>
            <a:pPr marL="0" indent="0">
              <a:buNone/>
            </a:pPr>
            <a:endParaRPr lang="en-US" dirty="0"/>
          </a:p>
        </p:txBody>
      </p:sp>
      <p:pic>
        <p:nvPicPr>
          <p:cNvPr id="4" name="Picture 3"/>
          <p:cNvPicPr>
            <a:picLocks noChangeAspect="1"/>
          </p:cNvPicPr>
          <p:nvPr/>
        </p:nvPicPr>
        <p:blipFill>
          <a:blip r:embed="rId3"/>
          <a:stretch>
            <a:fillRect/>
          </a:stretch>
        </p:blipFill>
        <p:spPr>
          <a:xfrm>
            <a:off x="0" y="1269"/>
            <a:ext cx="1408298" cy="1304657"/>
          </a:xfrm>
          <a:prstGeom prst="rect">
            <a:avLst/>
          </a:prstGeom>
        </p:spPr>
      </p:pic>
      <p:pic>
        <p:nvPicPr>
          <p:cNvPr id="5" name="Picture 4"/>
          <p:cNvPicPr>
            <a:picLocks noChangeAspect="1"/>
          </p:cNvPicPr>
          <p:nvPr/>
        </p:nvPicPr>
        <p:blipFill>
          <a:blip r:embed="rId4"/>
          <a:stretch>
            <a:fillRect/>
          </a:stretch>
        </p:blipFill>
        <p:spPr>
          <a:xfrm>
            <a:off x="258416" y="1510748"/>
            <a:ext cx="7663071" cy="5227982"/>
          </a:xfrm>
          <a:prstGeom prst="rect">
            <a:avLst/>
          </a:prstGeom>
        </p:spPr>
      </p:pic>
    </p:spTree>
    <p:extLst>
      <p:ext uri="{BB962C8B-B14F-4D97-AF65-F5344CB8AC3E}">
        <p14:creationId xmlns:p14="http://schemas.microsoft.com/office/powerpoint/2010/main" val="235084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right)">
                                      <p:cBhvr>
                                        <p:cTn id="10" dur="500"/>
                                        <p:tgtEl>
                                          <p:spTgt spid="2"/>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righ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righ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righ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right)">
                                      <p:cBhvr>
                                        <p:cTn id="28" dur="500"/>
                                        <p:tgtEl>
                                          <p:spTgt spid="3">
                                            <p:txEl>
                                              <p:pRg st="3" end="3"/>
                                            </p:txEl>
                                          </p:spTgt>
                                        </p:tgtEl>
                                      </p:cBhvr>
                                    </p:animEffect>
                                  </p:childTnLst>
                                </p:cTn>
                              </p:par>
                              <p:par>
                                <p:cTn id="29" presetID="22" presetClass="entr" presetSubtype="2"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856" y="444876"/>
            <a:ext cx="4744543" cy="708064"/>
          </a:xfrm>
        </p:spPr>
        <p:txBody>
          <a:bodyPr>
            <a:normAutofit/>
          </a:bodyPr>
          <a:lstStyle/>
          <a:p>
            <a:r>
              <a:rPr lang="en-US" sz="2000" b="1" dirty="0">
                <a:solidFill>
                  <a:schemeClr val="tx1"/>
                </a:solidFill>
                <a:cs typeface="Times New Roman" panose="02020603050405020304" pitchFamily="18" charset="0"/>
              </a:rPr>
              <a:t>ii. </a:t>
            </a:r>
            <a:r>
              <a:rPr lang="en-US" sz="2000" b="1" dirty="0" err="1">
                <a:solidFill>
                  <a:schemeClr val="tx1"/>
                </a:solidFill>
                <a:cs typeface="Times New Roman" panose="02020603050405020304" pitchFamily="18" charset="0"/>
              </a:rPr>
              <a:t>Thuật</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toán</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rừng</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ngẫu</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nhiên</a:t>
            </a:r>
            <a:endParaRPr lang="en-US" sz="2000" dirty="0">
              <a:cs typeface="Times New Roman" panose="02020603050405020304" pitchFamily="18" charset="0"/>
            </a:endParaRPr>
          </a:p>
        </p:txBody>
      </p:sp>
      <p:sp>
        <p:nvSpPr>
          <p:cNvPr id="3" name="Content Placeholder 2"/>
          <p:cNvSpPr>
            <a:spLocks noGrp="1"/>
          </p:cNvSpPr>
          <p:nvPr>
            <p:ph idx="1"/>
          </p:nvPr>
        </p:nvSpPr>
        <p:spPr>
          <a:xfrm>
            <a:off x="1510748" y="1152940"/>
            <a:ext cx="9617500" cy="5019260"/>
          </a:xfrm>
        </p:spPr>
        <p:txBody>
          <a:bodyPr/>
          <a:lstStyle/>
          <a:p>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pic>
        <p:nvPicPr>
          <p:cNvPr id="5" name="Picture 4"/>
          <p:cNvPicPr>
            <a:picLocks noChangeAspect="1"/>
          </p:cNvPicPr>
          <p:nvPr/>
        </p:nvPicPr>
        <p:blipFill>
          <a:blip r:embed="rId3"/>
          <a:stretch>
            <a:fillRect/>
          </a:stretch>
        </p:blipFill>
        <p:spPr>
          <a:xfrm>
            <a:off x="2425148" y="1557366"/>
            <a:ext cx="7404652" cy="4704286"/>
          </a:xfrm>
          <a:prstGeom prst="rect">
            <a:avLst/>
          </a:prstGeom>
        </p:spPr>
      </p:pic>
    </p:spTree>
    <p:extLst>
      <p:ext uri="{BB962C8B-B14F-4D97-AF65-F5344CB8AC3E}">
        <p14:creationId xmlns:p14="http://schemas.microsoft.com/office/powerpoint/2010/main" val="37202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264" y="1421297"/>
            <a:ext cx="9966960" cy="2794088"/>
          </a:xfrm>
        </p:spPr>
        <p:txBody>
          <a:bodyPr/>
          <a:lstStyle/>
          <a:p>
            <a:r>
              <a:rPr lang="en-US" sz="4800" dirty="0" err="1" smtClean="0"/>
              <a:t>Đề</a:t>
            </a:r>
            <a:r>
              <a:rPr lang="en-US" sz="4800" dirty="0" smtClean="0"/>
              <a:t> </a:t>
            </a:r>
            <a:r>
              <a:rPr lang="en-US" sz="4800" dirty="0" err="1" smtClean="0"/>
              <a:t>tài</a:t>
            </a:r>
            <a:r>
              <a:rPr lang="en-US" sz="4800" dirty="0" smtClean="0"/>
              <a:t>: TÌM HIỂU </a:t>
            </a:r>
            <a:r>
              <a:rPr lang="en-US" sz="4800" dirty="0" err="1" smtClean="0"/>
              <a:t>Thuật</a:t>
            </a:r>
            <a:r>
              <a:rPr lang="en-US" sz="4800" dirty="0" smtClean="0"/>
              <a:t> </a:t>
            </a:r>
            <a:r>
              <a:rPr lang="en-US" sz="4800" dirty="0" err="1" smtClean="0"/>
              <a:t>toán</a:t>
            </a:r>
            <a:r>
              <a:rPr lang="en-US" sz="4800" dirty="0" smtClean="0"/>
              <a:t> </a:t>
            </a:r>
            <a:r>
              <a:rPr lang="en-US" sz="4800" dirty="0" err="1" smtClean="0"/>
              <a:t>Rừng</a:t>
            </a:r>
            <a:r>
              <a:rPr lang="en-US" sz="4800" dirty="0" smtClean="0"/>
              <a:t> </a:t>
            </a:r>
            <a:r>
              <a:rPr lang="en-US" sz="4800" dirty="0" err="1" smtClean="0"/>
              <a:t>ngẫu</a:t>
            </a:r>
            <a:r>
              <a:rPr lang="en-US" sz="4800" dirty="0" smtClean="0"/>
              <a:t> </a:t>
            </a:r>
            <a:r>
              <a:rPr lang="en-US" sz="4800" dirty="0" err="1" smtClean="0"/>
              <a:t>nhiên</a:t>
            </a:r>
            <a:r>
              <a:rPr lang="en-US" sz="4800" dirty="0" smtClean="0"/>
              <a:t>(RANDOM FOREST)</a:t>
            </a:r>
            <a:br>
              <a:rPr lang="en-US" sz="4800" dirty="0" smtClean="0"/>
            </a:br>
            <a:r>
              <a:rPr lang="en-US" sz="4800" dirty="0" smtClean="0"/>
              <a:t/>
            </a:r>
            <a:br>
              <a:rPr lang="en-US" sz="4800" dirty="0" smtClean="0"/>
            </a:br>
            <a:r>
              <a:rPr lang="en-US" sz="4000" dirty="0" smtClean="0"/>
              <a:t>GVHD: </a:t>
            </a:r>
            <a:r>
              <a:rPr lang="en-US" sz="4000" dirty="0" err="1" smtClean="0"/>
              <a:t>Phan</a:t>
            </a:r>
            <a:r>
              <a:rPr lang="en-US" sz="4000" dirty="0" smtClean="0"/>
              <a:t> </a:t>
            </a:r>
            <a:r>
              <a:rPr lang="en-US" sz="4000" dirty="0" err="1" smtClean="0"/>
              <a:t>thị</a:t>
            </a:r>
            <a:r>
              <a:rPr lang="en-US" sz="4000" dirty="0" smtClean="0"/>
              <a:t> </a:t>
            </a:r>
            <a:r>
              <a:rPr lang="en-US" sz="4000" dirty="0" err="1" smtClean="0"/>
              <a:t>thu</a:t>
            </a:r>
            <a:r>
              <a:rPr lang="en-US" sz="4000" dirty="0" smtClean="0"/>
              <a:t> </a:t>
            </a:r>
            <a:r>
              <a:rPr lang="en-US" sz="4000" dirty="0" err="1" smtClean="0"/>
              <a:t>hồng</a:t>
            </a:r>
            <a:endParaRPr lang="en-US" sz="4000" dirty="0"/>
          </a:p>
        </p:txBody>
      </p:sp>
      <p:sp>
        <p:nvSpPr>
          <p:cNvPr id="3" name="Subtitle 2"/>
          <p:cNvSpPr>
            <a:spLocks noGrp="1"/>
          </p:cNvSpPr>
          <p:nvPr>
            <p:ph type="subTitle" idx="1"/>
          </p:nvPr>
        </p:nvSpPr>
        <p:spPr>
          <a:xfrm>
            <a:off x="1069848" y="4389120"/>
            <a:ext cx="8540496" cy="2231136"/>
          </a:xfrm>
        </p:spPr>
        <p:txBody>
          <a:bodyPr/>
          <a:lstStyle/>
          <a:p>
            <a:r>
              <a:rPr lang="en-US" dirty="0" err="1" smtClean="0"/>
              <a:t>Nhóm</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3"/>
            <a:ext cx="1331738" cy="93268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060475661"/>
              </p:ext>
            </p:extLst>
          </p:nvPr>
        </p:nvGraphicFramePr>
        <p:xfrm>
          <a:off x="1209040" y="4901182"/>
          <a:ext cx="8127999" cy="1463040"/>
        </p:xfrm>
        <a:graphic>
          <a:graphicData uri="http://schemas.openxmlformats.org/drawingml/2006/table">
            <a:tbl>
              <a:tblPr firstRow="1" bandRow="1">
                <a:tableStyleId>{5C22544A-7EE6-4342-B048-85BDC9FD1C3A}</a:tableStyleId>
              </a:tblPr>
              <a:tblGrid>
                <a:gridCol w="3088640"/>
                <a:gridCol w="2615184"/>
                <a:gridCol w="2424175"/>
              </a:tblGrid>
              <a:tr h="301752">
                <a:tc>
                  <a:txBody>
                    <a:bodyPr/>
                    <a:lstStyle/>
                    <a:p>
                      <a:pPr algn="ctr"/>
                      <a:r>
                        <a:rPr lang="en-US" dirty="0" err="1" smtClean="0"/>
                        <a:t>Họ</a:t>
                      </a:r>
                      <a:r>
                        <a:rPr lang="en-US" baseline="0" dirty="0" smtClean="0"/>
                        <a:t> </a:t>
                      </a:r>
                      <a:r>
                        <a:rPr lang="en-US" baseline="0" dirty="0" err="1" smtClean="0"/>
                        <a:t>tên</a:t>
                      </a:r>
                      <a:endParaRPr lang="en-US" dirty="0"/>
                    </a:p>
                  </a:txBody>
                  <a:tcPr/>
                </a:tc>
                <a:tc>
                  <a:txBody>
                    <a:bodyPr/>
                    <a:lstStyle/>
                    <a:p>
                      <a:pPr algn="ctr"/>
                      <a:r>
                        <a:rPr lang="en-US" dirty="0" smtClean="0"/>
                        <a:t>MSV</a:t>
                      </a:r>
                      <a:endParaRPr lang="en-US" dirty="0"/>
                    </a:p>
                  </a:txBody>
                  <a:tcPr/>
                </a:tc>
                <a:tc>
                  <a:txBody>
                    <a:bodyPr/>
                    <a:lstStyle/>
                    <a:p>
                      <a:pPr algn="ctr"/>
                      <a:r>
                        <a:rPr lang="en-US" dirty="0" err="1" smtClean="0"/>
                        <a:t>Lớp</a:t>
                      </a:r>
                      <a:endParaRPr lang="en-US" dirty="0"/>
                    </a:p>
                  </a:txBody>
                  <a:tcPr/>
                </a:tc>
              </a:tr>
              <a:tr h="301752">
                <a:tc>
                  <a:txBody>
                    <a:bodyPr/>
                    <a:lstStyle/>
                    <a:p>
                      <a:r>
                        <a:rPr lang="en-US" dirty="0" smtClean="0"/>
                        <a:t>1. </a:t>
                      </a:r>
                      <a:r>
                        <a:rPr lang="en-US" dirty="0" err="1" smtClean="0"/>
                        <a:t>Hà</a:t>
                      </a:r>
                      <a:r>
                        <a:rPr lang="en-US" baseline="0" dirty="0" smtClean="0"/>
                        <a:t> </a:t>
                      </a:r>
                      <a:r>
                        <a:rPr lang="en-US" baseline="0" dirty="0" err="1" smtClean="0"/>
                        <a:t>Thị</a:t>
                      </a:r>
                      <a:r>
                        <a:rPr lang="en-US" baseline="0" dirty="0" smtClean="0"/>
                        <a:t> </a:t>
                      </a:r>
                      <a:r>
                        <a:rPr lang="en-US" baseline="0" dirty="0" err="1" smtClean="0"/>
                        <a:t>Đào</a:t>
                      </a:r>
                      <a:endParaRPr lang="en-US" dirty="0"/>
                    </a:p>
                  </a:txBody>
                  <a:tcPr/>
                </a:tc>
                <a:tc>
                  <a:txBody>
                    <a:bodyPr/>
                    <a:lstStyle/>
                    <a:p>
                      <a:pPr algn="ctr"/>
                      <a:r>
                        <a:rPr lang="en-US" dirty="0" smtClean="0"/>
                        <a:t>637811</a:t>
                      </a:r>
                      <a:endParaRPr lang="en-US" dirty="0"/>
                    </a:p>
                  </a:txBody>
                  <a:tcPr/>
                </a:tc>
                <a:tc>
                  <a:txBody>
                    <a:bodyPr/>
                    <a:lstStyle/>
                    <a:p>
                      <a:pPr algn="ctr"/>
                      <a:r>
                        <a:rPr lang="en-US" dirty="0" smtClean="0"/>
                        <a:t>K63CNPM</a:t>
                      </a:r>
                      <a:endParaRPr lang="en-US" dirty="0"/>
                    </a:p>
                  </a:txBody>
                  <a:tcPr/>
                </a:tc>
              </a:tr>
              <a:tr h="301752">
                <a:tc>
                  <a:txBody>
                    <a:bodyPr/>
                    <a:lstStyle/>
                    <a:p>
                      <a:r>
                        <a:rPr lang="en-US" dirty="0" smtClean="0"/>
                        <a:t>2. </a:t>
                      </a:r>
                      <a:r>
                        <a:rPr lang="en-US" dirty="0" err="1" smtClean="0"/>
                        <a:t>Nguyễn</a:t>
                      </a:r>
                      <a:r>
                        <a:rPr lang="en-US" baseline="0" dirty="0" smtClean="0"/>
                        <a:t> </a:t>
                      </a:r>
                      <a:r>
                        <a:rPr lang="en-US" baseline="0" dirty="0" err="1" smtClean="0"/>
                        <a:t>Thị</a:t>
                      </a:r>
                      <a:r>
                        <a:rPr lang="en-US" baseline="0" dirty="0" smtClean="0"/>
                        <a:t> </a:t>
                      </a:r>
                      <a:r>
                        <a:rPr lang="en-US" baseline="0" dirty="0" err="1" smtClean="0"/>
                        <a:t>Hằng</a:t>
                      </a:r>
                      <a:r>
                        <a:rPr lang="en-US" baseline="0" dirty="0" smtClean="0"/>
                        <a:t> </a:t>
                      </a:r>
                      <a:r>
                        <a:rPr lang="en-US" baseline="0" dirty="0" err="1" smtClean="0"/>
                        <a:t>Nga</a:t>
                      </a:r>
                      <a:endParaRPr lang="en-US" dirty="0"/>
                    </a:p>
                  </a:txBody>
                  <a:tcPr/>
                </a:tc>
                <a:tc>
                  <a:txBody>
                    <a:bodyPr/>
                    <a:lstStyle/>
                    <a:p>
                      <a:pPr algn="ctr"/>
                      <a:r>
                        <a:rPr lang="en-US" dirty="0" smtClean="0"/>
                        <a:t>637850</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K63CNPM</a:t>
                      </a:r>
                    </a:p>
                  </a:txBody>
                  <a:tcPr/>
                </a:tc>
              </a:tr>
              <a:tr h="301752">
                <a:tc>
                  <a:txBody>
                    <a:bodyPr/>
                    <a:lstStyle/>
                    <a:p>
                      <a:r>
                        <a:rPr lang="en-US" dirty="0" smtClean="0"/>
                        <a:t>3. </a:t>
                      </a:r>
                      <a:r>
                        <a:rPr lang="en-US" dirty="0" err="1" smtClean="0"/>
                        <a:t>Lê</a:t>
                      </a:r>
                      <a:r>
                        <a:rPr lang="en-US" baseline="0" dirty="0" smtClean="0"/>
                        <a:t> </a:t>
                      </a:r>
                      <a:r>
                        <a:rPr lang="en-US" baseline="0" dirty="0" err="1" smtClean="0"/>
                        <a:t>Văn</a:t>
                      </a:r>
                      <a:r>
                        <a:rPr lang="en-US" baseline="0" dirty="0" smtClean="0"/>
                        <a:t> </a:t>
                      </a:r>
                      <a:r>
                        <a:rPr lang="en-US" baseline="0" dirty="0" err="1" smtClean="0"/>
                        <a:t>Luân</a:t>
                      </a:r>
                      <a:endParaRPr lang="en-US" dirty="0"/>
                    </a:p>
                  </a:txBody>
                  <a:tcPr/>
                </a:tc>
                <a:tc>
                  <a:txBody>
                    <a:bodyPr/>
                    <a:lstStyle/>
                    <a:p>
                      <a:pPr algn="ctr"/>
                      <a:r>
                        <a:rPr lang="en-US" dirty="0" smtClean="0"/>
                        <a:t>637745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K63CNPM</a:t>
                      </a:r>
                    </a:p>
                  </a:txBody>
                  <a:tcPr/>
                </a:tc>
              </a:tr>
            </a:tbl>
          </a:graphicData>
        </a:graphic>
      </p:graphicFrame>
    </p:spTree>
    <p:extLst>
      <p:ext uri="{BB962C8B-B14F-4D97-AF65-F5344CB8AC3E}">
        <p14:creationId xmlns:p14="http://schemas.microsoft.com/office/powerpoint/2010/main" val="317582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0" end="0"/>
                                            </p:txEl>
                                          </p:spTgt>
                                        </p:tgtEl>
                                      </p:cBhvr>
                                    </p:animEffect>
                                    <p:set>
                                      <p:cBhvr>
                                        <p:cTn id="16"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856" y="444876"/>
            <a:ext cx="4744543" cy="708064"/>
          </a:xfrm>
        </p:spPr>
        <p:txBody>
          <a:bodyPr>
            <a:normAutofit/>
          </a:bodyPr>
          <a:lstStyle/>
          <a:p>
            <a:r>
              <a:rPr lang="en-US" sz="2000" b="1" dirty="0">
                <a:solidFill>
                  <a:schemeClr val="tx1"/>
                </a:solidFill>
                <a:cs typeface="Times New Roman" panose="02020603050405020304" pitchFamily="18" charset="0"/>
              </a:rPr>
              <a:t>ii. </a:t>
            </a:r>
            <a:r>
              <a:rPr lang="en-US" sz="2000" b="1" dirty="0" err="1">
                <a:solidFill>
                  <a:schemeClr val="tx1"/>
                </a:solidFill>
                <a:cs typeface="Times New Roman" panose="02020603050405020304" pitchFamily="18" charset="0"/>
              </a:rPr>
              <a:t>Thuật</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toán</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rừng</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ngẫu</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nhiên</a:t>
            </a:r>
            <a:endParaRPr lang="en-US" sz="2000" dirty="0">
              <a:cs typeface="Times New Roman" panose="02020603050405020304" pitchFamily="18" charset="0"/>
            </a:endParaRPr>
          </a:p>
        </p:txBody>
      </p:sp>
      <p:sp>
        <p:nvSpPr>
          <p:cNvPr id="3" name="Content Placeholder 2"/>
          <p:cNvSpPr>
            <a:spLocks noGrp="1"/>
          </p:cNvSpPr>
          <p:nvPr>
            <p:ph idx="1"/>
          </p:nvPr>
        </p:nvSpPr>
        <p:spPr>
          <a:xfrm>
            <a:off x="1510748" y="1152940"/>
            <a:ext cx="9617500" cy="5019260"/>
          </a:xfrm>
        </p:spPr>
        <p:txBody>
          <a:bodyPr/>
          <a:lstStyle/>
          <a:p>
            <a:pPr marL="0" indent="0">
              <a:buNone/>
            </a:pPr>
            <a:r>
              <a:rPr lang="vi-VN" b="1" dirty="0" smtClean="0"/>
              <a:t>3.2 Phù hợp thuật toán rừng ngẫu nhiên với mã huấn luyện</a:t>
            </a:r>
            <a:endParaRPr lang="en-US" b="1"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vi-VN" dirty="0"/>
              <a:t>Trong đoạn </a:t>
            </a:r>
            <a:r>
              <a:rPr lang="vi-VN" dirty="0" smtClean="0"/>
              <a:t>mã, </a:t>
            </a:r>
            <a:r>
              <a:rPr lang="vi-VN" dirty="0"/>
              <a:t>đối tượng phân loại nhận các tham số dưới đây:</a:t>
            </a:r>
            <a:endParaRPr lang="en-US" dirty="0"/>
          </a:p>
          <a:p>
            <a:pPr lvl="0"/>
            <a:r>
              <a:rPr lang="vi-VN" b="1" dirty="0"/>
              <a:t>n_estimators =</a:t>
            </a:r>
            <a:r>
              <a:rPr lang="vi-VN" dirty="0"/>
              <a:t> Số lượng cây cần thiết trong Rừng Ngẫu nhiên. Giá trị mặc định là 10. Chúng ta có thể chọn bất kỳ số nào nhưng cần quan tâm đến vấn đề overfitting.</a:t>
            </a:r>
            <a:endParaRPr lang="en-US" dirty="0"/>
          </a:p>
          <a:p>
            <a:r>
              <a:rPr lang="vi-VN" b="1" dirty="0"/>
              <a:t>criterion =</a:t>
            </a:r>
            <a:r>
              <a:rPr lang="vi-VN" dirty="0"/>
              <a:t> Đây là một chức năng để phân tích độ chính xác của sự phân chia. Ở đây chúng tôi đã lấy "entropy" để thu </a:t>
            </a:r>
            <a:r>
              <a:rPr lang="vi-VN" dirty="0" smtClean="0"/>
              <a:t>được</a:t>
            </a:r>
            <a:r>
              <a:rPr lang="en-US" dirty="0" smtClean="0"/>
              <a:t> </a:t>
            </a:r>
            <a:r>
              <a:rPr lang="vi-VN" dirty="0"/>
              <a:t>thông tin.</a:t>
            </a:r>
            <a:endParaRPr lang="en-US" dirty="0"/>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958008" y="1861004"/>
            <a:ext cx="8279295" cy="2014524"/>
          </a:xfrm>
          <a:prstGeom prst="rect">
            <a:avLst/>
          </a:prstGeom>
        </p:spPr>
      </p:pic>
    </p:spTree>
    <p:extLst>
      <p:ext uri="{BB962C8B-B14F-4D97-AF65-F5344CB8AC3E}">
        <p14:creationId xmlns:p14="http://schemas.microsoft.com/office/powerpoint/2010/main" val="360228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9" fill="hold" nodeType="with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0-ppt_w/2"/>
                                          </p:val>
                                        </p:tav>
                                      </p:tavLst>
                                    </p:anim>
                                    <p:anim calcmode="lin" valueType="num">
                                      <p:cBhvr additive="base">
                                        <p:cTn id="7" dur="500"/>
                                        <p:tgtEl>
                                          <p:spTgt spid="4"/>
                                        </p:tgtEl>
                                        <p:attrNameLst>
                                          <p:attrName>ppt_y</p:attrName>
                                        </p:attrNameLst>
                                      </p:cBhvr>
                                      <p:tavLst>
                                        <p:tav tm="0">
                                          <p:val>
                                            <p:strVal val="ppt_y"/>
                                          </p:val>
                                        </p:tav>
                                        <p:tav tm="100000">
                                          <p:val>
                                            <p:strVal val="0-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0" end="0"/>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2" presetClass="exit" presetSubtype="12" fill="hold" nodeType="with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0-ppt_w/2"/>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2" fill="hold" grpId="0" nodeType="clickEffect">
                                  <p:stCondLst>
                                    <p:cond delay="0"/>
                                  </p:stCondLst>
                                  <p:childTnLst>
                                    <p:anim calcmode="lin" valueType="num">
                                      <p:cBhvr additive="base">
                                        <p:cTn id="26" dur="500"/>
                                        <p:tgtEl>
                                          <p:spTgt spid="3">
                                            <p:txEl>
                                              <p:pRg st="7" end="7"/>
                                            </p:txEl>
                                          </p:spTgt>
                                        </p:tgtEl>
                                        <p:attrNameLst>
                                          <p:attrName>ppt_x</p:attrName>
                                        </p:attrNameLst>
                                      </p:cBhvr>
                                      <p:tavLst>
                                        <p:tav tm="0">
                                          <p:val>
                                            <p:strVal val="ppt_x"/>
                                          </p:val>
                                        </p:tav>
                                        <p:tav tm="100000">
                                          <p:val>
                                            <p:strVal val="1+ppt_w/2"/>
                                          </p:val>
                                        </p:tav>
                                      </p:tavLst>
                                    </p:anim>
                                    <p:anim calcmode="lin" valueType="num">
                                      <p:cBhvr additive="base">
                                        <p:cTn id="27" dur="500"/>
                                        <p:tgtEl>
                                          <p:spTgt spid="3">
                                            <p:txEl>
                                              <p:pRg st="7" end="7"/>
                                            </p:txEl>
                                          </p:spTgt>
                                        </p:tgtEl>
                                        <p:attrNameLst>
                                          <p:attrName>ppt_y</p:attrName>
                                        </p:attrNameLst>
                                      </p:cBhvr>
                                      <p:tavLst>
                                        <p:tav tm="0">
                                          <p:val>
                                            <p:strVal val="ppt_y"/>
                                          </p:val>
                                        </p:tav>
                                        <p:tav tm="100000">
                                          <p:val>
                                            <p:strVal val="ppt_y"/>
                                          </p:val>
                                        </p:tav>
                                      </p:tavLst>
                                    </p:anim>
                                    <p:set>
                                      <p:cBhvr>
                                        <p:cTn id="28"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3" fill="hold" grpId="0" nodeType="clickEffect">
                                  <p:stCondLst>
                                    <p:cond delay="0"/>
                                  </p:stCondLst>
                                  <p:childTnLst>
                                    <p:anim calcmode="lin" valueType="num">
                                      <p:cBhvr additive="base">
                                        <p:cTn id="32" dur="500"/>
                                        <p:tgtEl>
                                          <p:spTgt spid="3">
                                            <p:txEl>
                                              <p:pRg st="8" end="8"/>
                                            </p:txEl>
                                          </p:spTgt>
                                        </p:tgtEl>
                                        <p:attrNameLst>
                                          <p:attrName>ppt_x</p:attrName>
                                        </p:attrNameLst>
                                      </p:cBhvr>
                                      <p:tavLst>
                                        <p:tav tm="0">
                                          <p:val>
                                            <p:strVal val="ppt_x"/>
                                          </p:val>
                                        </p:tav>
                                        <p:tav tm="100000">
                                          <p:val>
                                            <p:strVal val="1+ppt_w/2"/>
                                          </p:val>
                                        </p:tav>
                                      </p:tavLst>
                                    </p:anim>
                                    <p:anim calcmode="lin" valueType="num">
                                      <p:cBhvr additive="base">
                                        <p:cTn id="33" dur="500"/>
                                        <p:tgtEl>
                                          <p:spTgt spid="3">
                                            <p:txEl>
                                              <p:pRg st="8" end="8"/>
                                            </p:txEl>
                                          </p:spTgt>
                                        </p:tgtEl>
                                        <p:attrNameLst>
                                          <p:attrName>ppt_y</p:attrName>
                                        </p:attrNameLst>
                                      </p:cBhvr>
                                      <p:tavLst>
                                        <p:tav tm="0">
                                          <p:val>
                                            <p:strVal val="ppt_y"/>
                                          </p:val>
                                        </p:tav>
                                        <p:tav tm="100000">
                                          <p:val>
                                            <p:strVal val="0-ppt_h/2"/>
                                          </p:val>
                                        </p:tav>
                                      </p:tavLst>
                                    </p:anim>
                                    <p:set>
                                      <p:cBhvr>
                                        <p:cTn id="34"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0" nodeType="clickEffect">
                                  <p:stCondLst>
                                    <p:cond delay="0"/>
                                  </p:stCondLst>
                                  <p:childTnLst>
                                    <p:anim calcmode="lin" valueType="num">
                                      <p:cBhvr additive="base">
                                        <p:cTn id="38" dur="500"/>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9" end="9"/>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856" y="444876"/>
            <a:ext cx="4744543" cy="708064"/>
          </a:xfrm>
        </p:spPr>
        <p:txBody>
          <a:bodyPr>
            <a:normAutofit/>
          </a:bodyPr>
          <a:lstStyle/>
          <a:p>
            <a:r>
              <a:rPr lang="en-US" sz="2000" b="1" dirty="0">
                <a:solidFill>
                  <a:schemeClr val="tx1"/>
                </a:solidFill>
                <a:cs typeface="Times New Roman" panose="02020603050405020304" pitchFamily="18" charset="0"/>
              </a:rPr>
              <a:t>ii. </a:t>
            </a:r>
            <a:r>
              <a:rPr lang="en-US" sz="2000" b="1" dirty="0" err="1">
                <a:solidFill>
                  <a:schemeClr val="tx1"/>
                </a:solidFill>
                <a:cs typeface="Times New Roman" panose="02020603050405020304" pitchFamily="18" charset="0"/>
              </a:rPr>
              <a:t>Thuật</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toán</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rừng</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ngẫu</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nhiên</a:t>
            </a:r>
            <a:endParaRPr lang="en-US" sz="2000" dirty="0">
              <a:cs typeface="Times New Roman" panose="02020603050405020304" pitchFamily="18" charset="0"/>
            </a:endParaRPr>
          </a:p>
        </p:txBody>
      </p:sp>
      <p:sp>
        <p:nvSpPr>
          <p:cNvPr id="3" name="Content Placeholder 2"/>
          <p:cNvSpPr>
            <a:spLocks noGrp="1"/>
          </p:cNvSpPr>
          <p:nvPr>
            <p:ph idx="1"/>
          </p:nvPr>
        </p:nvSpPr>
        <p:spPr>
          <a:xfrm>
            <a:off x="1510748" y="1152940"/>
            <a:ext cx="9617500" cy="5019260"/>
          </a:xfrm>
        </p:spPr>
        <p:txBody>
          <a:bodyPr/>
          <a:lstStyle/>
          <a:p>
            <a:pPr marL="0" indent="0">
              <a:buNone/>
            </a:pPr>
            <a:r>
              <a:rPr lang="vi-VN" b="1" dirty="0"/>
              <a:t>3.2 Phù hợp thuật toán rừng ngẫu nhiên với mã huấn luyện</a:t>
            </a:r>
            <a:endParaRPr lang="en-US" b="1" dirty="0"/>
          </a:p>
          <a:p>
            <a:pPr marL="0" indent="0">
              <a:buNone/>
            </a:pP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pic>
        <p:nvPicPr>
          <p:cNvPr id="6" name="Picture 5"/>
          <p:cNvPicPr>
            <a:picLocks noChangeAspect="1"/>
          </p:cNvPicPr>
          <p:nvPr/>
        </p:nvPicPr>
        <p:blipFill>
          <a:blip r:embed="rId3"/>
          <a:stretch>
            <a:fillRect/>
          </a:stretch>
        </p:blipFill>
        <p:spPr>
          <a:xfrm>
            <a:off x="1977886" y="2121294"/>
            <a:ext cx="8835887" cy="3921697"/>
          </a:xfrm>
          <a:prstGeom prst="rect">
            <a:avLst/>
          </a:prstGeom>
        </p:spPr>
      </p:pic>
    </p:spTree>
    <p:extLst>
      <p:ext uri="{BB962C8B-B14F-4D97-AF65-F5344CB8AC3E}">
        <p14:creationId xmlns:p14="http://schemas.microsoft.com/office/powerpoint/2010/main" val="7594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918" y="260726"/>
            <a:ext cx="3851082" cy="783203"/>
          </a:xfrm>
        </p:spPr>
        <p:txBody>
          <a:bodyPr>
            <a:normAutofit/>
          </a:bodyPr>
          <a:lstStyle/>
          <a:p>
            <a:r>
              <a:rPr lang="en-US" sz="2000" b="1" dirty="0">
                <a:solidFill>
                  <a:schemeClr val="tx1"/>
                </a:solidFill>
                <a:cs typeface="Times New Roman" panose="02020603050405020304" pitchFamily="18" charset="0"/>
              </a:rPr>
              <a:t>ii. </a:t>
            </a:r>
            <a:r>
              <a:rPr lang="en-US" sz="2000" b="1" dirty="0" err="1">
                <a:solidFill>
                  <a:schemeClr val="tx1"/>
                </a:solidFill>
                <a:cs typeface="Times New Roman" panose="02020603050405020304" pitchFamily="18" charset="0"/>
              </a:rPr>
              <a:t>Thuật</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toán</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rừng</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ngẫu</a:t>
            </a:r>
            <a:r>
              <a:rPr lang="en-US" sz="2000" b="1" dirty="0">
                <a:solidFill>
                  <a:schemeClr val="tx1"/>
                </a:solidFill>
                <a:cs typeface="Times New Roman" panose="02020603050405020304" pitchFamily="18" charset="0"/>
              </a:rPr>
              <a:t> </a:t>
            </a:r>
            <a:r>
              <a:rPr lang="en-US" sz="2000" b="1" dirty="0" err="1">
                <a:solidFill>
                  <a:schemeClr val="tx1"/>
                </a:solidFill>
                <a:cs typeface="Times New Roman" panose="02020603050405020304" pitchFamily="18" charset="0"/>
              </a:rPr>
              <a:t>nhiên</a:t>
            </a:r>
            <a:endParaRPr lang="en-US" sz="2000" dirty="0">
              <a:cs typeface="Times New Roman" panose="02020603050405020304" pitchFamily="18" charset="0"/>
            </a:endParaRPr>
          </a:p>
        </p:txBody>
      </p:sp>
      <p:sp>
        <p:nvSpPr>
          <p:cNvPr id="3" name="Content Placeholder 2"/>
          <p:cNvSpPr>
            <a:spLocks noGrp="1"/>
          </p:cNvSpPr>
          <p:nvPr>
            <p:ph type="body" sz="half" idx="2"/>
          </p:nvPr>
        </p:nvSpPr>
        <p:spPr>
          <a:xfrm>
            <a:off x="8533074" y="1922226"/>
            <a:ext cx="3466769" cy="3156669"/>
          </a:xfrm>
        </p:spPr>
        <p:txBody>
          <a:bodyPr/>
          <a:lstStyle/>
          <a:p>
            <a:pPr marL="0" indent="0">
              <a:buNone/>
            </a:pPr>
            <a:r>
              <a:rPr lang="vi-VN" sz="2000" b="1" dirty="0">
                <a:solidFill>
                  <a:schemeClr val="tx1"/>
                </a:solidFill>
              </a:rPr>
              <a:t>3.3 Dự đoán kết quả của bộ thử nhiệm:</a:t>
            </a:r>
            <a:endParaRPr lang="en-US" sz="2000" dirty="0">
              <a:solidFill>
                <a:schemeClr val="tx1"/>
              </a:solidFill>
            </a:endParaRPr>
          </a:p>
          <a:p>
            <a:pPr marL="0" indent="0">
              <a:buNone/>
            </a:pPr>
            <a:r>
              <a:rPr lang="vi-VN" sz="2000" dirty="0">
                <a:solidFill>
                  <a:schemeClr val="tx1"/>
                </a:solidFill>
              </a:rPr>
              <a:t>Tạo vecto</a:t>
            </a:r>
            <a:r>
              <a:rPr lang="en-US" sz="2000" dirty="0">
                <a:solidFill>
                  <a:schemeClr val="tx1"/>
                </a:solidFill>
              </a:rPr>
              <a:t>r</a:t>
            </a:r>
            <a:r>
              <a:rPr lang="vi-VN" sz="2000" dirty="0">
                <a:solidFill>
                  <a:schemeClr val="tx1"/>
                </a:solidFill>
              </a:rPr>
              <a:t> dự đoán:</a:t>
            </a:r>
            <a:endParaRPr lang="en-US" sz="2000" dirty="0">
              <a:solidFill>
                <a:schemeClr val="tx1"/>
              </a:solidFill>
            </a:endParaRPr>
          </a:p>
          <a:p>
            <a:pPr marL="0" indent="0">
              <a:buNone/>
            </a:pPr>
            <a:endParaRPr lang="en-US" sz="2000" dirty="0" smtClean="0">
              <a:solidFill>
                <a:schemeClr val="tx1"/>
              </a:solidFill>
            </a:endParaRPr>
          </a:p>
          <a:p>
            <a:pPr marL="0" indent="0">
              <a:buNone/>
            </a:pPr>
            <a:endParaRPr lang="en-US" sz="2000" dirty="0" smtClean="0">
              <a:solidFill>
                <a:schemeClr val="tx1"/>
              </a:solidFill>
            </a:endParaRP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408298" cy="1304657"/>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8732933" y="3500560"/>
            <a:ext cx="3067050" cy="781050"/>
          </a:xfrm>
          <a:prstGeom prst="rect">
            <a:avLst/>
          </a:prstGeom>
        </p:spPr>
      </p:pic>
      <p:pic>
        <p:nvPicPr>
          <p:cNvPr id="7" name="Picture 6"/>
          <p:cNvPicPr>
            <a:picLocks noChangeAspect="1"/>
          </p:cNvPicPr>
          <p:nvPr/>
        </p:nvPicPr>
        <p:blipFill>
          <a:blip r:embed="rId4"/>
          <a:stretch>
            <a:fillRect/>
          </a:stretch>
        </p:blipFill>
        <p:spPr>
          <a:xfrm>
            <a:off x="560699" y="1435210"/>
            <a:ext cx="7380665" cy="5267739"/>
          </a:xfrm>
          <a:prstGeom prst="rect">
            <a:avLst/>
          </a:prstGeom>
        </p:spPr>
      </p:pic>
      <p:sp>
        <p:nvSpPr>
          <p:cNvPr id="10" name="Rectangle 9"/>
          <p:cNvSpPr/>
          <p:nvPr/>
        </p:nvSpPr>
        <p:spPr>
          <a:xfrm>
            <a:off x="1818861" y="715617"/>
            <a:ext cx="2594113" cy="589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tx1"/>
                </a:solidFill>
                <a:latin typeface="Times New Roman" panose="02020603050405020304" pitchFamily="18" charset="0"/>
                <a:cs typeface="Times New Roman" panose="02020603050405020304" pitchFamily="18" charset="0"/>
              </a:rPr>
              <a:t>Đầu</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ra</a:t>
            </a:r>
            <a:r>
              <a:rPr lang="en-US" sz="2000"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650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grpId="0" nodeType="clickEffect">
                                  <p:stCondLst>
                                    <p:cond delay="0"/>
                                  </p:stCondLst>
                                  <p:childTnLst>
                                    <p:animEffect transition="out" filter="barn(out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6" presetClass="exit" presetSubtype="37" fill="hold" grpId="0" nodeType="withEffect">
                                  <p:stCondLst>
                                    <p:cond delay="0"/>
                                  </p:stCondLst>
                                  <p:childTnLst>
                                    <p:animEffect transition="out" filter="barn(outVertical)">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6" presetClass="exit" presetSubtype="37" fill="hold" grpId="0" nodeType="clickEffect">
                                  <p:stCondLst>
                                    <p:cond delay="0"/>
                                  </p:stCondLst>
                                  <p:childTnLst>
                                    <p:animEffect transition="out" filter="barn(outVertical)">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16" presetClass="exit" presetSubtype="37" fill="hold" nodeType="withEffect">
                                  <p:stCondLst>
                                    <p:cond delay="0"/>
                                  </p:stCondLst>
                                  <p:childTnLst>
                                    <p:animEffect transition="out" filter="barn(outVertical)">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6" presetClass="exit" presetSubtype="37" fill="hold" nodeType="withEffect">
                                  <p:stCondLst>
                                    <p:cond delay="0"/>
                                  </p:stCondLst>
                                  <p:childTnLst>
                                    <p:animEffect transition="out" filter="barn(outVertical)">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6" presetClass="exit" presetSubtype="37" fill="hold" nodeType="withEffect">
                                  <p:stCondLst>
                                    <p:cond delay="0"/>
                                  </p:stCondLst>
                                  <p:childTnLst>
                                    <p:animEffect transition="out" filter="barn(outVertical)">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6" presetClass="exit" presetSubtype="37" fill="hold" grpId="0" nodeType="withEffect">
                                  <p:stCondLst>
                                    <p:cond delay="0"/>
                                  </p:stCondLst>
                                  <p:childTnLst>
                                    <p:animEffect transition="out" filter="barn(outVertic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740" y="367075"/>
            <a:ext cx="3200400" cy="713630"/>
          </a:xfrm>
        </p:spPr>
        <p:txBody>
          <a:bodyPr>
            <a:normAutofit/>
          </a:bodyPr>
          <a:lstStyle/>
          <a:p>
            <a:r>
              <a:rPr lang="en-US" sz="2000" dirty="0">
                <a:solidFill>
                  <a:schemeClr val="tx1"/>
                </a:solidFill>
                <a:cs typeface="Times New Roman" panose="02020603050405020304" pitchFamily="18" charset="0"/>
              </a:rPr>
              <a:t>ii. </a:t>
            </a:r>
            <a:r>
              <a:rPr lang="en-US" sz="2000" dirty="0" err="1">
                <a:solidFill>
                  <a:schemeClr val="tx1"/>
                </a:solidFill>
                <a:cs typeface="Times New Roman" panose="02020603050405020304" pitchFamily="18" charset="0"/>
              </a:rPr>
              <a:t>Thuật</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toán</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rừng</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ngẫu</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nhiên</a:t>
            </a:r>
            <a:endParaRPr lang="en-US" sz="2000" dirty="0"/>
          </a:p>
        </p:txBody>
      </p:sp>
      <p:sp>
        <p:nvSpPr>
          <p:cNvPr id="4" name="Text Placeholder 3"/>
          <p:cNvSpPr>
            <a:spLocks noGrp="1"/>
          </p:cNvSpPr>
          <p:nvPr>
            <p:ph type="body" sz="half" idx="2"/>
          </p:nvPr>
        </p:nvSpPr>
        <p:spPr>
          <a:xfrm>
            <a:off x="8549640" y="1918252"/>
            <a:ext cx="3200400" cy="4144618"/>
          </a:xfrm>
        </p:spPr>
        <p:txBody>
          <a:bodyPr/>
          <a:lstStyle/>
          <a:p>
            <a:r>
              <a:rPr lang="vi-VN" sz="2000" b="1" dirty="0"/>
              <a:t>3.4 Kiểm tra độ chính xác của kết quả(Tạo ma trận):</a:t>
            </a:r>
            <a:endParaRPr lang="en-US" sz="2000" dirty="0"/>
          </a:p>
          <a:p>
            <a:endParaRPr lang="en-US" dirty="0"/>
          </a:p>
        </p:txBody>
      </p:sp>
      <p:pic>
        <p:nvPicPr>
          <p:cNvPr id="5" name="Picture 4"/>
          <p:cNvPicPr>
            <a:picLocks noChangeAspect="1"/>
          </p:cNvPicPr>
          <p:nvPr/>
        </p:nvPicPr>
        <p:blipFill>
          <a:blip r:embed="rId2"/>
          <a:stretch>
            <a:fillRect/>
          </a:stretch>
        </p:blipFill>
        <p:spPr>
          <a:xfrm>
            <a:off x="0" y="0"/>
            <a:ext cx="1408298" cy="1304657"/>
          </a:xfrm>
          <a:prstGeom prst="rect">
            <a:avLst/>
          </a:prstGeom>
        </p:spPr>
      </p:pic>
      <p:pic>
        <p:nvPicPr>
          <p:cNvPr id="6" name="Picture 5"/>
          <p:cNvPicPr>
            <a:picLocks noChangeAspect="1"/>
          </p:cNvPicPr>
          <p:nvPr/>
        </p:nvPicPr>
        <p:blipFill>
          <a:blip r:embed="rId3"/>
          <a:stretch>
            <a:fillRect/>
          </a:stretch>
        </p:blipFill>
        <p:spPr>
          <a:xfrm>
            <a:off x="8424484" y="3135104"/>
            <a:ext cx="3767516" cy="1079086"/>
          </a:xfrm>
          <a:prstGeom prst="rect">
            <a:avLst/>
          </a:prstGeom>
        </p:spPr>
      </p:pic>
      <p:pic>
        <p:nvPicPr>
          <p:cNvPr id="7" name="Picture 6"/>
          <p:cNvPicPr>
            <a:picLocks noChangeAspect="1"/>
          </p:cNvPicPr>
          <p:nvPr/>
        </p:nvPicPr>
        <p:blipFill>
          <a:blip r:embed="rId4"/>
          <a:stretch>
            <a:fillRect/>
          </a:stretch>
        </p:blipFill>
        <p:spPr>
          <a:xfrm>
            <a:off x="506895" y="2065455"/>
            <a:ext cx="7265505" cy="4297469"/>
          </a:xfrm>
          <a:prstGeom prst="rect">
            <a:avLst/>
          </a:prstGeom>
        </p:spPr>
      </p:pic>
      <p:sp>
        <p:nvSpPr>
          <p:cNvPr id="8" name="Rounded Rectangle 7"/>
          <p:cNvSpPr/>
          <p:nvPr/>
        </p:nvSpPr>
        <p:spPr>
          <a:xfrm>
            <a:off x="841767" y="1403481"/>
            <a:ext cx="1752346" cy="35574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Đầu</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ra</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59642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ircle(in)">
                                      <p:cBhvr>
                                        <p:cTn id="10" dur="2000"/>
                                        <p:tgtEl>
                                          <p:spTgt spid="4">
                                            <p:txEl>
                                              <p:pRg st="0" end="0"/>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par>
                                <p:cTn id="17" presetID="6"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587" y="216275"/>
            <a:ext cx="4108439" cy="598734"/>
          </a:xfrm>
        </p:spPr>
        <p:txBody>
          <a:bodyPr>
            <a:normAutofit/>
          </a:bodyPr>
          <a:lstStyle/>
          <a:p>
            <a:r>
              <a:rPr lang="en-US" sz="2000" dirty="0">
                <a:solidFill>
                  <a:schemeClr val="tx1"/>
                </a:solidFill>
                <a:cs typeface="Times New Roman" panose="02020603050405020304" pitchFamily="18" charset="0"/>
              </a:rPr>
              <a:t>ii. </a:t>
            </a:r>
            <a:r>
              <a:rPr lang="en-US" sz="2000" dirty="0" err="1">
                <a:solidFill>
                  <a:schemeClr val="tx1"/>
                </a:solidFill>
                <a:cs typeface="Times New Roman" panose="02020603050405020304" pitchFamily="18" charset="0"/>
              </a:rPr>
              <a:t>Thuật</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toán</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rừng</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ngẫu</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nhiên</a:t>
            </a:r>
            <a:endParaRPr lang="en-US" sz="2000" dirty="0"/>
          </a:p>
        </p:txBody>
      </p:sp>
      <p:sp>
        <p:nvSpPr>
          <p:cNvPr id="6" name="Content Placeholder 5"/>
          <p:cNvSpPr>
            <a:spLocks noGrp="1"/>
          </p:cNvSpPr>
          <p:nvPr>
            <p:ph idx="1"/>
          </p:nvPr>
        </p:nvSpPr>
        <p:spPr>
          <a:xfrm>
            <a:off x="1408298" y="884583"/>
            <a:ext cx="9719950" cy="5665304"/>
          </a:xfrm>
        </p:spPr>
        <p:txBody>
          <a:bodyPr/>
          <a:lstStyle/>
          <a:p>
            <a:pPr marL="0" indent="0">
              <a:buNone/>
            </a:pPr>
            <a:r>
              <a:rPr lang="vi-VN" b="1" dirty="0"/>
              <a:t>3.5 Kết quả của bộ huấn luyện:</a:t>
            </a:r>
            <a:endParaRPr lang="en-US" dirty="0"/>
          </a:p>
          <a:p>
            <a:r>
              <a:rPr lang="vi-VN" dirty="0"/>
              <a:t>Để hình dung kết quả của tập huấn luyện, thực hiện vẽ biểu đồ cho Bộ phân loại rừng ngẫu nhiên. Bộ phân loại sẽ dự đoán có hoặc không cho những người dùng đã Mua hoặc Không mua</a:t>
            </a:r>
            <a:r>
              <a:rPr lang="vi-VN" dirty="0" smtClean="0"/>
              <a:t>:</a:t>
            </a: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0" y="0"/>
            <a:ext cx="1408298" cy="1304657"/>
          </a:xfrm>
          <a:prstGeom prst="rect">
            <a:avLst/>
          </a:prstGeom>
        </p:spPr>
      </p:pic>
      <p:pic>
        <p:nvPicPr>
          <p:cNvPr id="7" name="Picture 6"/>
          <p:cNvPicPr>
            <a:picLocks noChangeAspect="1"/>
          </p:cNvPicPr>
          <p:nvPr/>
        </p:nvPicPr>
        <p:blipFill>
          <a:blip r:embed="rId3"/>
          <a:stretch>
            <a:fillRect/>
          </a:stretch>
        </p:blipFill>
        <p:spPr>
          <a:xfrm>
            <a:off x="2242665" y="2256182"/>
            <a:ext cx="8422022" cy="4127429"/>
          </a:xfrm>
          <a:prstGeom prst="rect">
            <a:avLst/>
          </a:prstGeom>
        </p:spPr>
      </p:pic>
    </p:spTree>
    <p:extLst>
      <p:ext uri="{BB962C8B-B14F-4D97-AF65-F5344CB8AC3E}">
        <p14:creationId xmlns:p14="http://schemas.microsoft.com/office/powerpoint/2010/main" val="5458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
                                        </p:tgtEl>
                                        <p:attrNameLst>
                                          <p:attrName>r</p:attrName>
                                        </p:attrNameLst>
                                      </p:cBhvr>
                                    </p:animRot>
                                    <p:animRot by="-240000">
                                      <p:cBhvr>
                                        <p:cTn id="15" dur="200" fill="hold">
                                          <p:stCondLst>
                                            <p:cond delay="200"/>
                                          </p:stCondLst>
                                        </p:cTn>
                                        <p:tgtEl>
                                          <p:spTgt spid="2"/>
                                        </p:tgtEl>
                                        <p:attrNameLst>
                                          <p:attrName>r</p:attrName>
                                        </p:attrNameLst>
                                      </p:cBhvr>
                                    </p:animRot>
                                    <p:animRot by="240000">
                                      <p:cBhvr>
                                        <p:cTn id="16" dur="200" fill="hold">
                                          <p:stCondLst>
                                            <p:cond delay="400"/>
                                          </p:stCondLst>
                                        </p:cTn>
                                        <p:tgtEl>
                                          <p:spTgt spid="2"/>
                                        </p:tgtEl>
                                        <p:attrNameLst>
                                          <p:attrName>r</p:attrName>
                                        </p:attrNameLst>
                                      </p:cBhvr>
                                    </p:animRot>
                                    <p:animRot by="-240000">
                                      <p:cBhvr>
                                        <p:cTn id="17" dur="200" fill="hold">
                                          <p:stCondLst>
                                            <p:cond delay="600"/>
                                          </p:stCondLst>
                                        </p:cTn>
                                        <p:tgtEl>
                                          <p:spTgt spid="2"/>
                                        </p:tgtEl>
                                        <p:attrNameLst>
                                          <p:attrName>r</p:attrName>
                                        </p:attrNameLst>
                                      </p:cBhvr>
                                    </p:animRot>
                                    <p:animRot by="120000">
                                      <p:cBhvr>
                                        <p:cTn id="18" dur="200" fill="hold">
                                          <p:stCondLst>
                                            <p:cond delay="800"/>
                                          </p:stCondLst>
                                        </p:cTn>
                                        <p:tgtEl>
                                          <p:spTgt spid="2"/>
                                        </p:tgtEl>
                                        <p:attrNameLst>
                                          <p:attrName>r</p:attrName>
                                        </p:attrNameLst>
                                      </p:cBhvr>
                                    </p:animRot>
                                  </p:childTnLst>
                                </p:cTn>
                              </p:par>
                              <p:par>
                                <p:cTn id="19" presetID="32" presetClass="emph" presetSubtype="0" fill="hold" grpId="0" nodeType="withEffect">
                                  <p:stCondLst>
                                    <p:cond delay="0"/>
                                  </p:stCondLst>
                                  <p:childTnLst>
                                    <p:animRot by="120000">
                                      <p:cBhvr>
                                        <p:cTn id="20" dur="100" fill="hold">
                                          <p:stCondLst>
                                            <p:cond delay="0"/>
                                          </p:stCondLst>
                                        </p:cTn>
                                        <p:tgtEl>
                                          <p:spTgt spid="6">
                                            <p:txEl>
                                              <p:pRg st="0" end="0"/>
                                            </p:txEl>
                                          </p:spTgt>
                                        </p:tgtEl>
                                        <p:attrNameLst>
                                          <p:attrName>r</p:attrName>
                                        </p:attrNameLst>
                                      </p:cBhvr>
                                    </p:animRot>
                                    <p:animRot by="-240000">
                                      <p:cBhvr>
                                        <p:cTn id="21" dur="200" fill="hold">
                                          <p:stCondLst>
                                            <p:cond delay="200"/>
                                          </p:stCondLst>
                                        </p:cTn>
                                        <p:tgtEl>
                                          <p:spTgt spid="6">
                                            <p:txEl>
                                              <p:pRg st="0" end="0"/>
                                            </p:txEl>
                                          </p:spTgt>
                                        </p:tgtEl>
                                        <p:attrNameLst>
                                          <p:attrName>r</p:attrName>
                                        </p:attrNameLst>
                                      </p:cBhvr>
                                    </p:animRot>
                                    <p:animRot by="240000">
                                      <p:cBhvr>
                                        <p:cTn id="22" dur="200" fill="hold">
                                          <p:stCondLst>
                                            <p:cond delay="400"/>
                                          </p:stCondLst>
                                        </p:cTn>
                                        <p:tgtEl>
                                          <p:spTgt spid="6">
                                            <p:txEl>
                                              <p:pRg st="0" end="0"/>
                                            </p:txEl>
                                          </p:spTgt>
                                        </p:tgtEl>
                                        <p:attrNameLst>
                                          <p:attrName>r</p:attrName>
                                        </p:attrNameLst>
                                      </p:cBhvr>
                                    </p:animRot>
                                    <p:animRot by="-240000">
                                      <p:cBhvr>
                                        <p:cTn id="23" dur="200" fill="hold">
                                          <p:stCondLst>
                                            <p:cond delay="600"/>
                                          </p:stCondLst>
                                        </p:cTn>
                                        <p:tgtEl>
                                          <p:spTgt spid="6">
                                            <p:txEl>
                                              <p:pRg st="0" end="0"/>
                                            </p:txEl>
                                          </p:spTgt>
                                        </p:tgtEl>
                                        <p:attrNameLst>
                                          <p:attrName>r</p:attrName>
                                        </p:attrNameLst>
                                      </p:cBhvr>
                                    </p:animRot>
                                    <p:animRot by="120000">
                                      <p:cBhvr>
                                        <p:cTn id="24" dur="200" fill="hold">
                                          <p:stCondLst>
                                            <p:cond delay="800"/>
                                          </p:stCondLst>
                                        </p:cTn>
                                        <p:tgtEl>
                                          <p:spTgt spid="6">
                                            <p:txEl>
                                              <p:pRg st="0" end="0"/>
                                            </p:txEl>
                                          </p:spTgt>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2" presetClass="emph" presetSubtype="0" fill="hold" grpId="0" nodeType="clickEffect">
                                  <p:stCondLst>
                                    <p:cond delay="0"/>
                                  </p:stCondLst>
                                  <p:childTnLst>
                                    <p:animRot by="120000">
                                      <p:cBhvr>
                                        <p:cTn id="28" dur="100" fill="hold">
                                          <p:stCondLst>
                                            <p:cond delay="0"/>
                                          </p:stCondLst>
                                        </p:cTn>
                                        <p:tgtEl>
                                          <p:spTgt spid="6">
                                            <p:txEl>
                                              <p:pRg st="1" end="1"/>
                                            </p:txEl>
                                          </p:spTgt>
                                        </p:tgtEl>
                                        <p:attrNameLst>
                                          <p:attrName>r</p:attrName>
                                        </p:attrNameLst>
                                      </p:cBhvr>
                                    </p:animRot>
                                    <p:animRot by="-240000">
                                      <p:cBhvr>
                                        <p:cTn id="29" dur="200" fill="hold">
                                          <p:stCondLst>
                                            <p:cond delay="200"/>
                                          </p:stCondLst>
                                        </p:cTn>
                                        <p:tgtEl>
                                          <p:spTgt spid="6">
                                            <p:txEl>
                                              <p:pRg st="1" end="1"/>
                                            </p:txEl>
                                          </p:spTgt>
                                        </p:tgtEl>
                                        <p:attrNameLst>
                                          <p:attrName>r</p:attrName>
                                        </p:attrNameLst>
                                      </p:cBhvr>
                                    </p:animRot>
                                    <p:animRot by="240000">
                                      <p:cBhvr>
                                        <p:cTn id="30" dur="200" fill="hold">
                                          <p:stCondLst>
                                            <p:cond delay="400"/>
                                          </p:stCondLst>
                                        </p:cTn>
                                        <p:tgtEl>
                                          <p:spTgt spid="6">
                                            <p:txEl>
                                              <p:pRg st="1" end="1"/>
                                            </p:txEl>
                                          </p:spTgt>
                                        </p:tgtEl>
                                        <p:attrNameLst>
                                          <p:attrName>r</p:attrName>
                                        </p:attrNameLst>
                                      </p:cBhvr>
                                    </p:animRot>
                                    <p:animRot by="-240000">
                                      <p:cBhvr>
                                        <p:cTn id="31" dur="200" fill="hold">
                                          <p:stCondLst>
                                            <p:cond delay="600"/>
                                          </p:stCondLst>
                                        </p:cTn>
                                        <p:tgtEl>
                                          <p:spTgt spid="6">
                                            <p:txEl>
                                              <p:pRg st="1" end="1"/>
                                            </p:txEl>
                                          </p:spTgt>
                                        </p:tgtEl>
                                        <p:attrNameLst>
                                          <p:attrName>r</p:attrName>
                                        </p:attrNameLst>
                                      </p:cBhvr>
                                    </p:animRot>
                                    <p:animRot by="120000">
                                      <p:cBhvr>
                                        <p:cTn id="32" dur="200" fill="hold">
                                          <p:stCondLst>
                                            <p:cond delay="800"/>
                                          </p:stCondLst>
                                        </p:cTn>
                                        <p:tgtEl>
                                          <p:spTgt spid="6">
                                            <p:txEl>
                                              <p:pRg st="1" end="1"/>
                                            </p:txEl>
                                          </p:spTgt>
                                        </p:tgtEl>
                                        <p:attrNameLst>
                                          <p:attrName>r</p:attrName>
                                        </p:attrNameLst>
                                      </p:cBhvr>
                                    </p:animRot>
                                  </p:childTnLst>
                                </p:cTn>
                              </p:par>
                              <p:par>
                                <p:cTn id="33" presetID="32" presetClass="emph" presetSubtype="0" fill="hold" nodeType="withEffect">
                                  <p:stCondLst>
                                    <p:cond delay="0"/>
                                  </p:stCondLst>
                                  <p:childTnLst>
                                    <p:animRot by="120000">
                                      <p:cBhvr>
                                        <p:cTn id="34" dur="100" fill="hold">
                                          <p:stCondLst>
                                            <p:cond delay="0"/>
                                          </p:stCondLst>
                                        </p:cTn>
                                        <p:tgtEl>
                                          <p:spTgt spid="7"/>
                                        </p:tgtEl>
                                        <p:attrNameLst>
                                          <p:attrName>r</p:attrName>
                                        </p:attrNameLst>
                                      </p:cBhvr>
                                    </p:animRot>
                                    <p:animRot by="-240000">
                                      <p:cBhvr>
                                        <p:cTn id="35" dur="200" fill="hold">
                                          <p:stCondLst>
                                            <p:cond delay="200"/>
                                          </p:stCondLst>
                                        </p:cTn>
                                        <p:tgtEl>
                                          <p:spTgt spid="7"/>
                                        </p:tgtEl>
                                        <p:attrNameLst>
                                          <p:attrName>r</p:attrName>
                                        </p:attrNameLst>
                                      </p:cBhvr>
                                    </p:animRot>
                                    <p:animRot by="240000">
                                      <p:cBhvr>
                                        <p:cTn id="36" dur="200" fill="hold">
                                          <p:stCondLst>
                                            <p:cond delay="400"/>
                                          </p:stCondLst>
                                        </p:cTn>
                                        <p:tgtEl>
                                          <p:spTgt spid="7"/>
                                        </p:tgtEl>
                                        <p:attrNameLst>
                                          <p:attrName>r</p:attrName>
                                        </p:attrNameLst>
                                      </p:cBhvr>
                                    </p:animRot>
                                    <p:animRot by="-240000">
                                      <p:cBhvr>
                                        <p:cTn id="37" dur="200" fill="hold">
                                          <p:stCondLst>
                                            <p:cond delay="600"/>
                                          </p:stCondLst>
                                        </p:cTn>
                                        <p:tgtEl>
                                          <p:spTgt spid="7"/>
                                        </p:tgtEl>
                                        <p:attrNameLst>
                                          <p:attrName>r</p:attrName>
                                        </p:attrNameLst>
                                      </p:cBhvr>
                                    </p:animRot>
                                    <p:animRot by="120000">
                                      <p:cBhvr>
                                        <p:cTn id="38"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774" y="405241"/>
            <a:ext cx="3796350" cy="494174"/>
          </a:xfrm>
        </p:spPr>
        <p:txBody>
          <a:bodyPr>
            <a:normAutofit/>
          </a:bodyPr>
          <a:lstStyle/>
          <a:p>
            <a:r>
              <a:rPr lang="en-US" sz="2000" dirty="0">
                <a:solidFill>
                  <a:schemeClr val="tx1"/>
                </a:solidFill>
                <a:cs typeface="Times New Roman" panose="02020603050405020304" pitchFamily="18" charset="0"/>
              </a:rPr>
              <a:t>ii. </a:t>
            </a:r>
            <a:r>
              <a:rPr lang="en-US" sz="2000" dirty="0" err="1">
                <a:solidFill>
                  <a:schemeClr val="tx1"/>
                </a:solidFill>
                <a:cs typeface="Times New Roman" panose="02020603050405020304" pitchFamily="18" charset="0"/>
              </a:rPr>
              <a:t>Thuật</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toán</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rừng</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ngẫu</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nhiên</a:t>
            </a:r>
            <a:endParaRPr lang="en-US" sz="2000" dirty="0"/>
          </a:p>
        </p:txBody>
      </p:sp>
      <p:sp>
        <p:nvSpPr>
          <p:cNvPr id="6" name="Text Placeholder 5"/>
          <p:cNvSpPr>
            <a:spLocks noGrp="1"/>
          </p:cNvSpPr>
          <p:nvPr>
            <p:ph type="body" idx="1"/>
          </p:nvPr>
        </p:nvSpPr>
        <p:spPr>
          <a:xfrm>
            <a:off x="2165774" y="1103243"/>
            <a:ext cx="9052560" cy="5516218"/>
          </a:xfrm>
        </p:spPr>
        <p:txBody>
          <a:bodyPr/>
          <a:lstStyle/>
          <a:p>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0"/>
            <a:ext cx="1408298" cy="130465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86000" y="1428749"/>
            <a:ext cx="8338929" cy="4673877"/>
          </a:xfrm>
          <a:prstGeom prst="rect">
            <a:avLst/>
          </a:prstGeom>
        </p:spPr>
      </p:pic>
    </p:spTree>
    <p:extLst>
      <p:ext uri="{BB962C8B-B14F-4D97-AF65-F5344CB8AC3E}">
        <p14:creationId xmlns:p14="http://schemas.microsoft.com/office/powerpoint/2010/main" val="186463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right)">
                                      <p:cBhvr>
                                        <p:cTn id="10" dur="500"/>
                                        <p:tgtEl>
                                          <p:spTgt spid="6">
                                            <p:txEl>
                                              <p:pRg st="0" end="0"/>
                                            </p:txEl>
                                          </p:spTgt>
                                        </p:tgtEl>
                                      </p:cBhvr>
                                    </p:animEffect>
                                  </p:childTnLst>
                                </p:cTn>
                              </p:par>
                              <p:par>
                                <p:cTn id="11" presetID="22" presetClass="entr" presetSubtype="2"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5777" y="146421"/>
            <a:ext cx="4077031" cy="505907"/>
          </a:xfrm>
        </p:spPr>
        <p:txBody>
          <a:bodyPr>
            <a:normAutofit/>
          </a:bodyPr>
          <a:lstStyle/>
          <a:p>
            <a:r>
              <a:rPr lang="en-US" sz="2000" dirty="0">
                <a:solidFill>
                  <a:schemeClr val="tx1"/>
                </a:solidFill>
                <a:cs typeface="Times New Roman" panose="02020603050405020304" pitchFamily="18" charset="0"/>
              </a:rPr>
              <a:t>ii. </a:t>
            </a:r>
            <a:r>
              <a:rPr lang="en-US" sz="2000" dirty="0" err="1">
                <a:solidFill>
                  <a:schemeClr val="tx1"/>
                </a:solidFill>
                <a:cs typeface="Times New Roman" panose="02020603050405020304" pitchFamily="18" charset="0"/>
              </a:rPr>
              <a:t>Thuật</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toán</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rừng</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ngẫu</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nhiên</a:t>
            </a:r>
            <a:endParaRPr lang="en-US" sz="2000" dirty="0"/>
          </a:p>
        </p:txBody>
      </p:sp>
      <p:sp>
        <p:nvSpPr>
          <p:cNvPr id="6" name="Subtitle 5"/>
          <p:cNvSpPr>
            <a:spLocks noGrp="1"/>
          </p:cNvSpPr>
          <p:nvPr>
            <p:ph type="subTitle" idx="1"/>
          </p:nvPr>
        </p:nvSpPr>
        <p:spPr>
          <a:xfrm>
            <a:off x="1069848" y="1202635"/>
            <a:ext cx="7891272" cy="5208104"/>
          </a:xfrm>
        </p:spPr>
        <p:txBody>
          <a:bodyPr/>
          <a:lstStyle/>
          <a:p>
            <a:r>
              <a:rPr lang="vi-VN" b="1" dirty="0"/>
              <a:t>3.6 Kết quả của bộ thử nghiệm:</a:t>
            </a:r>
            <a:endParaRPr lang="en-US" dirty="0"/>
          </a:p>
          <a:p>
            <a:endParaRPr lang="en-US" dirty="0"/>
          </a:p>
        </p:txBody>
      </p:sp>
      <p:pic>
        <p:nvPicPr>
          <p:cNvPr id="5" name="Picture 4"/>
          <p:cNvPicPr>
            <a:picLocks noChangeAspect="1"/>
          </p:cNvPicPr>
          <p:nvPr/>
        </p:nvPicPr>
        <p:blipFill>
          <a:blip r:embed="rId2"/>
          <a:stretch>
            <a:fillRect/>
          </a:stretch>
        </p:blipFill>
        <p:spPr>
          <a:xfrm>
            <a:off x="0" y="0"/>
            <a:ext cx="1408298" cy="130465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689653" y="1759225"/>
            <a:ext cx="7832034" cy="4403036"/>
          </a:xfrm>
          <a:prstGeom prst="rect">
            <a:avLst/>
          </a:prstGeom>
        </p:spPr>
      </p:pic>
    </p:spTree>
    <p:extLst>
      <p:ext uri="{BB962C8B-B14F-4D97-AF65-F5344CB8AC3E}">
        <p14:creationId xmlns:p14="http://schemas.microsoft.com/office/powerpoint/2010/main" val="167831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down)">
                                      <p:cBhvr>
                                        <p:cTn id="23" dur="580">
                                          <p:stCondLst>
                                            <p:cond delay="0"/>
                                          </p:stCondLst>
                                        </p:cTn>
                                        <p:tgtEl>
                                          <p:spTgt spid="6">
                                            <p:txEl>
                                              <p:pRg st="0" end="0"/>
                                            </p:txEl>
                                          </p:spTgt>
                                        </p:tgtEl>
                                      </p:cBhvr>
                                    </p:animEffect>
                                    <p:anim calcmode="lin" valueType="num">
                                      <p:cBhvr>
                                        <p:cTn id="24"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xEl>
                                              <p:pRg st="0" end="0"/>
                                            </p:txEl>
                                          </p:spTgt>
                                        </p:tgtEl>
                                      </p:cBhvr>
                                      <p:to x="100000" y="60000"/>
                                    </p:animScale>
                                    <p:animScale>
                                      <p:cBhvr>
                                        <p:cTn id="30" dur="166" decel="50000">
                                          <p:stCondLst>
                                            <p:cond delay="676"/>
                                          </p:stCondLst>
                                        </p:cTn>
                                        <p:tgtEl>
                                          <p:spTgt spid="6">
                                            <p:txEl>
                                              <p:pRg st="0" end="0"/>
                                            </p:txEl>
                                          </p:spTgt>
                                        </p:tgtEl>
                                      </p:cBhvr>
                                      <p:to x="100000" y="100000"/>
                                    </p:animScale>
                                    <p:animScale>
                                      <p:cBhvr>
                                        <p:cTn id="31" dur="26">
                                          <p:stCondLst>
                                            <p:cond delay="1312"/>
                                          </p:stCondLst>
                                        </p:cTn>
                                        <p:tgtEl>
                                          <p:spTgt spid="6">
                                            <p:txEl>
                                              <p:pRg st="0" end="0"/>
                                            </p:txEl>
                                          </p:spTgt>
                                        </p:tgtEl>
                                      </p:cBhvr>
                                      <p:to x="100000" y="80000"/>
                                    </p:animScale>
                                    <p:animScale>
                                      <p:cBhvr>
                                        <p:cTn id="32" dur="166" decel="50000">
                                          <p:stCondLst>
                                            <p:cond delay="1338"/>
                                          </p:stCondLst>
                                        </p:cTn>
                                        <p:tgtEl>
                                          <p:spTgt spid="6">
                                            <p:txEl>
                                              <p:pRg st="0" end="0"/>
                                            </p:txEl>
                                          </p:spTgt>
                                        </p:tgtEl>
                                      </p:cBhvr>
                                      <p:to x="100000" y="100000"/>
                                    </p:animScale>
                                    <p:animScale>
                                      <p:cBhvr>
                                        <p:cTn id="33" dur="26">
                                          <p:stCondLst>
                                            <p:cond delay="1642"/>
                                          </p:stCondLst>
                                        </p:cTn>
                                        <p:tgtEl>
                                          <p:spTgt spid="6">
                                            <p:txEl>
                                              <p:pRg st="0" end="0"/>
                                            </p:txEl>
                                          </p:spTgt>
                                        </p:tgtEl>
                                      </p:cBhvr>
                                      <p:to x="100000" y="90000"/>
                                    </p:animScale>
                                    <p:animScale>
                                      <p:cBhvr>
                                        <p:cTn id="34" dur="166" decel="50000">
                                          <p:stCondLst>
                                            <p:cond delay="1668"/>
                                          </p:stCondLst>
                                        </p:cTn>
                                        <p:tgtEl>
                                          <p:spTgt spid="6">
                                            <p:txEl>
                                              <p:pRg st="0" end="0"/>
                                            </p:txEl>
                                          </p:spTgt>
                                        </p:tgtEl>
                                      </p:cBhvr>
                                      <p:to x="100000" y="100000"/>
                                    </p:animScale>
                                    <p:animScale>
                                      <p:cBhvr>
                                        <p:cTn id="35" dur="26">
                                          <p:stCondLst>
                                            <p:cond delay="1808"/>
                                          </p:stCondLst>
                                        </p:cTn>
                                        <p:tgtEl>
                                          <p:spTgt spid="6">
                                            <p:txEl>
                                              <p:pRg st="0" end="0"/>
                                            </p:txEl>
                                          </p:spTgt>
                                        </p:tgtEl>
                                      </p:cBhvr>
                                      <p:to x="100000" y="95000"/>
                                    </p:animScale>
                                    <p:animScale>
                                      <p:cBhvr>
                                        <p:cTn id="36" dur="166" decel="50000">
                                          <p:stCondLst>
                                            <p:cond delay="1834"/>
                                          </p:stCondLst>
                                        </p:cTn>
                                        <p:tgtEl>
                                          <p:spTgt spid="6">
                                            <p:txEl>
                                              <p:pRg st="0" end="0"/>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774" y="315789"/>
            <a:ext cx="3736715" cy="673078"/>
          </a:xfrm>
        </p:spPr>
        <p:txBody>
          <a:bodyPr>
            <a:normAutofit/>
          </a:bodyPr>
          <a:lstStyle/>
          <a:p>
            <a:r>
              <a:rPr lang="en-US" sz="2000" dirty="0">
                <a:solidFill>
                  <a:schemeClr val="tx1"/>
                </a:solidFill>
                <a:cs typeface="Times New Roman" panose="02020603050405020304" pitchFamily="18" charset="0"/>
              </a:rPr>
              <a:t>ii. </a:t>
            </a:r>
            <a:r>
              <a:rPr lang="en-US" sz="2000" dirty="0" err="1">
                <a:solidFill>
                  <a:schemeClr val="tx1"/>
                </a:solidFill>
                <a:cs typeface="Times New Roman" panose="02020603050405020304" pitchFamily="18" charset="0"/>
              </a:rPr>
              <a:t>Thuật</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toán</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rừng</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ngẫu</a:t>
            </a:r>
            <a:r>
              <a:rPr lang="en-US" sz="2000" dirty="0">
                <a:solidFill>
                  <a:schemeClr val="tx1"/>
                </a:solidFill>
                <a:cs typeface="Times New Roman" panose="02020603050405020304" pitchFamily="18" charset="0"/>
              </a:rPr>
              <a:t> </a:t>
            </a:r>
            <a:r>
              <a:rPr lang="en-US" sz="2000" dirty="0" err="1">
                <a:solidFill>
                  <a:schemeClr val="tx1"/>
                </a:solidFill>
                <a:cs typeface="Times New Roman" panose="02020603050405020304" pitchFamily="18" charset="0"/>
              </a:rPr>
              <a:t>nhiên</a:t>
            </a:r>
            <a:endParaRPr lang="en-US" sz="2000" dirty="0"/>
          </a:p>
        </p:txBody>
      </p:sp>
      <p:sp>
        <p:nvSpPr>
          <p:cNvPr id="6" name="Text Placeholder 5"/>
          <p:cNvSpPr>
            <a:spLocks noGrp="1"/>
          </p:cNvSpPr>
          <p:nvPr>
            <p:ph type="body" idx="1"/>
          </p:nvPr>
        </p:nvSpPr>
        <p:spPr>
          <a:xfrm>
            <a:off x="2165774" y="1304657"/>
            <a:ext cx="9052560" cy="4782199"/>
          </a:xfrm>
        </p:spPr>
        <p:txBody>
          <a:bodyPr/>
          <a:lstStyle/>
          <a:p>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0"/>
            <a:ext cx="1408298" cy="1304657"/>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2295939" y="1709737"/>
            <a:ext cx="9342783" cy="4830211"/>
          </a:xfrm>
          <a:prstGeom prst="rect">
            <a:avLst/>
          </a:prstGeom>
        </p:spPr>
      </p:pic>
    </p:spTree>
    <p:extLst>
      <p:ext uri="{BB962C8B-B14F-4D97-AF65-F5344CB8AC3E}">
        <p14:creationId xmlns:p14="http://schemas.microsoft.com/office/powerpoint/2010/main" val="149961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6">
                                            <p:txEl>
                                              <p:pRg st="0" end="0"/>
                                            </p:txEl>
                                          </p:spTgt>
                                        </p:tgtEl>
                                      </p:cBhvr>
                                    </p:animEffect>
                                    <p:set>
                                      <p:cBhvr>
                                        <p:cTn id="10" dur="1" fill="hold">
                                          <p:stCondLst>
                                            <p:cond delay="499"/>
                                          </p:stCondLst>
                                        </p:cTn>
                                        <p:tgtEl>
                                          <p:spTgt spid="6">
                                            <p:txEl>
                                              <p:pRg st="0" end="0"/>
                                            </p:txEl>
                                          </p:spTgt>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032" y="420624"/>
            <a:ext cx="5961888" cy="411480"/>
          </a:xfrm>
        </p:spPr>
        <p:txBody>
          <a:bodyPr>
            <a:noAutofit/>
          </a:bodyPr>
          <a:lstStyle/>
          <a:p>
            <a:pPr algn="ctr"/>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Rừng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ngẫu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nhiên</a:t>
            </a:r>
            <a:r>
              <a:rPr lang="en-US" sz="2000" b="1" dirty="0" smtClean="0">
                <a:latin typeface="Times New Roman" panose="02020603050405020304" pitchFamily="18" charset="0"/>
                <a:cs typeface="Times New Roman" panose="02020603050405020304" pitchFamily="18" charset="0"/>
              </a:rPr>
              <a:t>(Random forest)</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1872" y="1088136"/>
            <a:ext cx="9866376" cy="5084064"/>
          </a:xfrm>
        </p:spPr>
        <p:txBody>
          <a:bodyPr/>
          <a:lstStyle/>
          <a:p>
            <a:pPr marL="0" indent="0">
              <a:buNone/>
            </a:pPr>
            <a:r>
              <a:rPr lang="en-US" dirty="0" smtClean="0"/>
              <a:t>1 </a:t>
            </a:r>
            <a:r>
              <a:rPr lang="en-US" dirty="0" err="1" smtClean="0"/>
              <a:t>Giới</a:t>
            </a:r>
            <a:r>
              <a:rPr lang="en-US" dirty="0" smtClean="0"/>
              <a:t> </a:t>
            </a:r>
            <a:r>
              <a:rPr lang="en-US" dirty="0" err="1" smtClean="0"/>
              <a:t>thiệu</a:t>
            </a:r>
            <a:r>
              <a:rPr lang="en-US" dirty="0" smtClean="0"/>
              <a:t>.</a:t>
            </a:r>
          </a:p>
          <a:p>
            <a:pPr>
              <a:buFontTx/>
              <a:buChar char="-"/>
            </a:pPr>
            <a:r>
              <a:rPr lang="vi-VN" sz="1800" dirty="0" smtClean="0">
                <a:latin typeface="Times New Roman" panose="02020603050405020304" pitchFamily="18" charset="0"/>
                <a:cs typeface="Times New Roman" panose="02020603050405020304" pitchFamily="18" charset="0"/>
              </a:rPr>
              <a:t>Năm </a:t>
            </a:r>
            <a:r>
              <a:rPr lang="vi-VN" sz="1800" dirty="0">
                <a:latin typeface="Times New Roman" panose="02020603050405020304" pitchFamily="18" charset="0"/>
                <a:cs typeface="Times New Roman" panose="02020603050405020304" pitchFamily="18" charset="0"/>
              </a:rPr>
              <a:t>1995, Ho </a:t>
            </a:r>
            <a:r>
              <a:rPr lang="en-US" sz="1800" dirty="0" err="1" smtClean="0">
                <a:latin typeface="Times New Roman" panose="02020603050405020304" pitchFamily="18" charset="0"/>
                <a:cs typeface="Times New Roman" panose="02020603050405020304" pitchFamily="18" charset="0"/>
              </a:rPr>
              <a:t>đã</a:t>
            </a:r>
            <a:r>
              <a:rPr lang="vi-VN" sz="1800" dirty="0" smtClean="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đề xuất một phương pháp để khắc phục một hạn chế cơ bản về độ phức tạp của bộ phân loại cây quyết định có nguồn gốc từ các phương pháp truyền </a:t>
            </a:r>
            <a:r>
              <a:rPr lang="vi-VN" sz="1800" dirty="0" smtClean="0">
                <a:latin typeface="Times New Roman" panose="02020603050405020304" pitchFamily="18" charset="0"/>
                <a:cs typeface="Times New Roman" panose="02020603050405020304" pitchFamily="18" charset="0"/>
              </a:rPr>
              <a:t>thống</a:t>
            </a:r>
            <a:r>
              <a:rPr lang="en-US" sz="1800" dirty="0" smtClean="0">
                <a:latin typeface="Times New Roman" panose="02020603050405020304" pitchFamily="18" charset="0"/>
                <a:cs typeface="Times New Roman" panose="02020603050405020304" pitchFamily="18" charset="0"/>
              </a:rPr>
              <a:t>. </a:t>
            </a:r>
            <a:r>
              <a:rPr lang="vi-VN" sz="1800" dirty="0"/>
              <a:t>Phương pháp được đề xuất sử dụng cây quyết định xiên thuận tiện cho việc tối ưu hóa độ chính xác của tập huấn luyện. Bản chất của phương pháp là xây dựng nhiều cây trong các không gian con được chọn ngẫu nhiên của không gian đối tượng</a:t>
            </a:r>
            <a:r>
              <a:rPr lang="vi-VN" sz="1800" dirty="0" smtClean="0"/>
              <a:t>.</a:t>
            </a:r>
            <a:endParaRPr lang="en-US" sz="1800" dirty="0" smtClean="0"/>
          </a:p>
          <a:p>
            <a:pPr>
              <a:buFontTx/>
              <a:buChar char="-"/>
            </a:pPr>
            <a:r>
              <a:rPr lang="vi-VN" sz="1800" dirty="0"/>
              <a:t>Năm 1997, Amit và Geman đã đề xuất một cách tiếp cận nhận dạng hình dạng dựa trên sự cảm ứng chung của các đặc điểm hình dạng và bộ phân loại cây. Do số lượng tính năng gần như vô hạn, họ đã đi đến kết luận rằng không có bộ phân loại nào dựa trên tập hợp tính năng đầy đủ có thể được đánh giá vì không thể xác định trước các tính năng nào là thông tin</a:t>
            </a:r>
            <a:r>
              <a:rPr lang="vi-VN" sz="1800" dirty="0" smtClean="0"/>
              <a:t>.</a:t>
            </a:r>
            <a:endParaRPr lang="en-US" sz="1800" dirty="0" smtClean="0"/>
          </a:p>
          <a:p>
            <a:pPr>
              <a:buFontTx/>
              <a:buChar char="-"/>
            </a:pPr>
            <a:r>
              <a:rPr lang="vi-VN" sz="1800" dirty="0">
                <a:latin typeface="Times New Roman" panose="02020603050405020304" pitchFamily="18" charset="0"/>
                <a:cs typeface="Times New Roman" panose="02020603050405020304" pitchFamily="18" charset="0"/>
              </a:rPr>
              <a:t>Trong một bài báo khác của </a:t>
            </a:r>
            <a:r>
              <a:rPr lang="en-US" sz="1800" dirty="0" smtClean="0">
                <a:latin typeface="Times New Roman" panose="02020603050405020304" pitchFamily="18" charset="0"/>
                <a:cs typeface="Times New Roman" panose="02020603050405020304" pitchFamily="18" charset="0"/>
              </a:rPr>
              <a:t>Ho(1998)</a:t>
            </a:r>
            <a:r>
              <a:rPr lang="vi-VN" sz="1800" dirty="0" smtClean="0">
                <a:latin typeface="Times New Roman" panose="02020603050405020304" pitchFamily="18" charset="0"/>
                <a:cs typeface="Times New Roman" panose="02020603050405020304" pitchFamily="18" charset="0"/>
              </a:rPr>
              <a:t>ông </a:t>
            </a:r>
            <a:r>
              <a:rPr lang="vi-VN" sz="1800" dirty="0">
                <a:latin typeface="Times New Roman" panose="02020603050405020304" pitchFamily="18" charset="0"/>
                <a:cs typeface="Times New Roman" panose="02020603050405020304" pitchFamily="18" charset="0"/>
              </a:rPr>
              <a:t>đã đề xuất một phương pháp để giải quyết tình huống khó xử giữa việc trang bị quá nhiều và đạt được độ chính xác tối đa. Điều này được thực hiện bằng cách xây dựng một bộ phân loại dựa trên cây quyết định duy trì độ chính xác cao nhất về dữ liệu huấn luyện và đồng thời, được cải thiện về độ chính xác tổng quát khi nó ngày càng phức tạp. Bộ phân loại bao gồm nhiều cây được xây dựng một cách có hệ thống bằng cách chọn giả ngẫu nhiên các tập con của các thành phần của vectơ đặc trưng, tức là các cây được xây dựng trong các không gian con được chọn ngẫu nhiên</a:t>
            </a:r>
            <a:r>
              <a:rPr lang="vi-VN" sz="1800" dirty="0"/>
              <a:t>.</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99032" cy="1225296"/>
          </a:xfrm>
          <a:prstGeom prst="rect">
            <a:avLst/>
          </a:prstGeom>
        </p:spPr>
      </p:pic>
    </p:spTree>
    <p:extLst>
      <p:ext uri="{BB962C8B-B14F-4D97-AF65-F5344CB8AC3E}">
        <p14:creationId xmlns:p14="http://schemas.microsoft.com/office/powerpoint/2010/main" val="146711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3"/>
                                        </p:tgtEl>
                                      </p:cBhvr>
                                    </p:animEffect>
                                    <p:set>
                                      <p:cBhvr>
                                        <p:cTn id="10" dur="1" fill="hold">
                                          <p:stCondLst>
                                            <p:cond delay="1999"/>
                                          </p:stCondLst>
                                        </p:cTn>
                                        <p:tgtEl>
                                          <p:spTgt spid="3"/>
                                        </p:tgtEl>
                                        <p:attrNameLst>
                                          <p:attrName>style.visibility</p:attrName>
                                        </p:attrNameLst>
                                      </p:cBhvr>
                                      <p:to>
                                        <p:strVal val="hidden"/>
                                      </p:to>
                                    </p:set>
                                  </p:childTnLst>
                                </p:cTn>
                              </p:par>
                              <p:par>
                                <p:cTn id="11" presetID="21" presetClass="exit" presetSubtype="1" fill="hold" nodeType="withEffect">
                                  <p:stCondLst>
                                    <p:cond delay="0"/>
                                  </p:stCondLst>
                                  <p:childTnLst>
                                    <p:animEffect transition="out" filter="wheel(1)">
                                      <p:cBhvr>
                                        <p:cTn id="12" dur="2000"/>
                                        <p:tgtEl>
                                          <p:spTgt spid="4"/>
                                        </p:tgtEl>
                                      </p:cBhvr>
                                    </p:animEffect>
                                    <p:set>
                                      <p:cBhvr>
                                        <p:cTn id="13"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056" y="914506"/>
            <a:ext cx="5394960" cy="621792"/>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nhiên</a:t>
            </a:r>
            <a:r>
              <a:rPr lang="en-US" sz="2000" b="1" dirty="0">
                <a:latin typeface="Times New Roman" panose="02020603050405020304" pitchFamily="18" charset="0"/>
                <a:cs typeface="Times New Roman" panose="02020603050405020304" pitchFamily="18" charset="0"/>
              </a:rPr>
              <a:t>(Random forest)</a:t>
            </a:r>
            <a:endParaRPr lang="en-US" sz="2000" dirty="0"/>
          </a:p>
        </p:txBody>
      </p:sp>
      <p:sp>
        <p:nvSpPr>
          <p:cNvPr id="3" name="Content Placeholder 2"/>
          <p:cNvSpPr>
            <a:spLocks noGrp="1"/>
          </p:cNvSpPr>
          <p:nvPr>
            <p:ph idx="1"/>
          </p:nvPr>
        </p:nvSpPr>
        <p:spPr>
          <a:xfrm>
            <a:off x="1591056" y="1783080"/>
            <a:ext cx="9235440" cy="4233672"/>
          </a:xfrm>
        </p:spPr>
        <p:txBody>
          <a:bodyPr/>
          <a:lstStyle/>
          <a:p>
            <a:pPr marL="0" indent="0">
              <a:buNone/>
            </a:pPr>
            <a:r>
              <a:rPr lang="en-US" dirty="0" smtClean="0"/>
              <a:t>2 </a:t>
            </a:r>
            <a:r>
              <a:rPr lang="en-US" dirty="0" err="1" smtClean="0"/>
              <a:t>Khái</a:t>
            </a:r>
            <a:r>
              <a:rPr lang="en-US" dirty="0" smtClean="0"/>
              <a:t> </a:t>
            </a:r>
            <a:r>
              <a:rPr lang="en-US" dirty="0" err="1" smtClean="0"/>
              <a:t>niệm</a:t>
            </a:r>
            <a:r>
              <a:rPr lang="en-US" dirty="0" smtClean="0"/>
              <a:t> </a:t>
            </a:r>
            <a:r>
              <a:rPr lang="en-US" dirty="0" err="1" smtClean="0"/>
              <a:t>rừng</a:t>
            </a:r>
            <a:r>
              <a:rPr lang="en-US" dirty="0" smtClean="0"/>
              <a:t> </a:t>
            </a:r>
            <a:r>
              <a:rPr lang="en-US" dirty="0" err="1" smtClean="0"/>
              <a:t>ngẫu</a:t>
            </a:r>
            <a:r>
              <a:rPr lang="en-US" dirty="0" smtClean="0"/>
              <a:t> </a:t>
            </a:r>
            <a:r>
              <a:rPr lang="en-US" dirty="0" err="1" smtClean="0"/>
              <a:t>nhiên</a:t>
            </a:r>
            <a:r>
              <a:rPr lang="en-US" dirty="0" smtClean="0"/>
              <a:t> </a:t>
            </a:r>
            <a:r>
              <a:rPr lang="en-US" dirty="0" err="1" smtClean="0"/>
              <a:t>là</a:t>
            </a:r>
            <a:r>
              <a:rPr lang="en-US" dirty="0" smtClean="0"/>
              <a:t> </a:t>
            </a:r>
            <a:r>
              <a:rPr lang="en-US" dirty="0" err="1" smtClean="0"/>
              <a:t>gì</a:t>
            </a:r>
            <a:r>
              <a:rPr lang="en-US" dirty="0" smtClean="0"/>
              <a:t>?</a:t>
            </a:r>
          </a:p>
          <a:p>
            <a:pPr>
              <a:buFont typeface="Wingdings" panose="05000000000000000000" pitchFamily="2" charset="2"/>
              <a:buChar char="q"/>
            </a:pPr>
            <a:r>
              <a:rPr lang="vi-VN" sz="1800" dirty="0"/>
              <a:t>Rừng ngẫu nhiên(RF) là một phương pháp học tập tổng hợp được sử dụng để phân loại và hồi quy. Được phát triển bởi </a:t>
            </a:r>
            <a:r>
              <a:rPr lang="en-US" sz="1800" dirty="0" err="1" smtClean="0">
                <a:latin typeface="Times New Roman" panose="02020603050405020304" pitchFamily="18" charset="0"/>
                <a:cs typeface="Times New Roman" panose="02020603050405020304" pitchFamily="18" charset="0"/>
              </a:rPr>
              <a:t>Breiman</a:t>
            </a:r>
            <a:r>
              <a:rPr lang="en-US" sz="1800" dirty="0" smtClean="0">
                <a:latin typeface="Times New Roman" panose="02020603050405020304" pitchFamily="18" charset="0"/>
                <a:cs typeface="Times New Roman" panose="02020603050405020304" pitchFamily="18" charset="0"/>
              </a:rPr>
              <a:t>(2001)</a:t>
            </a:r>
            <a:r>
              <a:rPr lang="vi-VN" sz="1800" dirty="0" smtClean="0"/>
              <a:t>, </a:t>
            </a:r>
            <a:r>
              <a:rPr lang="vi-VN" sz="1800" dirty="0"/>
              <a:t>phương pháp này kết hợp cách tiếp cận lấy mẫu đóng bao của Breiman ((1996a) và lựa chọn ngẫu nhiên các đối tượng địa lý, được giới thiệu độc lập bởi Ho(1995</a:t>
            </a:r>
            <a:r>
              <a:rPr lang="vi-VN" sz="1800" dirty="0" smtClean="0"/>
              <a:t>).</a:t>
            </a:r>
            <a:endParaRPr lang="en-US" sz="1800" dirty="0" smtClean="0"/>
          </a:p>
          <a:p>
            <a:pPr>
              <a:buFont typeface="Wingdings" panose="05000000000000000000" pitchFamily="2" charset="2"/>
              <a:buChar char="q"/>
            </a:pPr>
            <a:r>
              <a:rPr lang="vi-VN" sz="1800" dirty="0"/>
              <a:t>Để minh họa RF và biểu quyết đa số, hãy xem xét dữ liệu đào tạo được mô tả trong </a:t>
            </a:r>
            <a:r>
              <a:rPr lang="en-US" sz="1800" dirty="0" smtClean="0">
                <a:latin typeface="Times New Roman" panose="02020603050405020304" pitchFamily="18" charset="0"/>
                <a:cs typeface="Times New Roman" panose="02020603050405020304" pitchFamily="18" charset="0"/>
              </a:rPr>
              <a:t>B</a:t>
            </a:r>
            <a:r>
              <a:rPr lang="vi-VN" sz="1800" dirty="0" smtClean="0"/>
              <a:t>ảng1 </a:t>
            </a:r>
            <a:r>
              <a:rPr lang="vi-VN" sz="1800" dirty="0"/>
              <a:t>dưới đây bao gồm tám mẫu và bốn tính năng. Một RF sẽ được tạo để dự đoán giá trị của tính năng </a:t>
            </a:r>
            <a:r>
              <a:rPr lang="vi-VN" sz="1800" i="1" dirty="0"/>
              <a:t>Chơi</a:t>
            </a:r>
            <a:r>
              <a:rPr lang="vi-VN" sz="1800" dirty="0"/>
              <a:t> sẽ xác định xem trẻ có thể chơi hay không, dựa trên các giá trị được xác định trước cho các tính năng khác, cụ thể là </a:t>
            </a:r>
            <a:r>
              <a:rPr lang="vi-VN" sz="1800" i="1" dirty="0"/>
              <a:t>Outlook, HWDone</a:t>
            </a:r>
            <a:r>
              <a:rPr lang="vi-VN" sz="1800" dirty="0"/>
              <a:t> và </a:t>
            </a:r>
            <a:r>
              <a:rPr lang="vi-VN" sz="1800" i="1" dirty="0"/>
              <a:t>Weekend</a:t>
            </a:r>
            <a:r>
              <a:rPr lang="vi-VN" sz="1800" dirty="0" smtClean="0"/>
              <a:t>.</a:t>
            </a:r>
            <a:endParaRPr lang="en-US" sz="1800" dirty="0" smtClean="0"/>
          </a:p>
          <a:p>
            <a:pPr marL="0" indent="0">
              <a:buNone/>
            </a:pPr>
            <a:endParaRPr lang="en-US" sz="1800" dirty="0"/>
          </a:p>
          <a:p>
            <a:pPr marL="0" indent="0">
              <a:buNone/>
            </a:pPr>
            <a:endParaRPr lang="en-US" dirty="0"/>
          </a:p>
        </p:txBody>
      </p:sp>
      <p:pic>
        <p:nvPicPr>
          <p:cNvPr id="4" name="Picture 3"/>
          <p:cNvPicPr>
            <a:picLocks noChangeAspect="1"/>
          </p:cNvPicPr>
          <p:nvPr/>
        </p:nvPicPr>
        <p:blipFill>
          <a:blip r:embed="rId2"/>
          <a:stretch>
            <a:fillRect/>
          </a:stretch>
        </p:blipFill>
        <p:spPr>
          <a:xfrm>
            <a:off x="0" y="0"/>
            <a:ext cx="1402202" cy="1225402"/>
          </a:xfrm>
          <a:prstGeom prst="rect">
            <a:avLst/>
          </a:prstGeom>
        </p:spPr>
      </p:pic>
    </p:spTree>
    <p:extLst>
      <p:ext uri="{BB962C8B-B14F-4D97-AF65-F5344CB8AC3E}">
        <p14:creationId xmlns:p14="http://schemas.microsoft.com/office/powerpoint/2010/main" val="209254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0560" y="589280"/>
            <a:ext cx="3459480" cy="873760"/>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nhiên</a:t>
            </a:r>
            <a:r>
              <a:rPr lang="en-US" sz="2000" dirty="0" smtClean="0">
                <a:latin typeface="Times New Roman" panose="02020603050405020304" pitchFamily="18" charset="0"/>
                <a:cs typeface="Times New Roman" panose="02020603050405020304" pitchFamily="18" charset="0"/>
              </a:rPr>
              <a:t>(RF)</a:t>
            </a:r>
            <a:endParaRPr lang="en-US" sz="2000" dirty="0"/>
          </a:p>
        </p:txBody>
      </p:sp>
      <p:pic>
        <p:nvPicPr>
          <p:cNvPr id="11" name="Content Placeholder 10"/>
          <p:cNvPicPr>
            <a:picLocks noGrp="1" noChangeAspect="1"/>
          </p:cNvPicPr>
          <p:nvPr>
            <p:ph idx="1"/>
          </p:nvPr>
        </p:nvPicPr>
        <p:blipFill>
          <a:blip r:embed="rId2"/>
          <a:stretch>
            <a:fillRect/>
          </a:stretch>
        </p:blipFill>
        <p:spPr>
          <a:xfrm>
            <a:off x="758952" y="1325933"/>
            <a:ext cx="6611111" cy="4681676"/>
          </a:xfrm>
          <a:prstGeom prst="rect">
            <a:avLst/>
          </a:prstGeom>
        </p:spPr>
      </p:pic>
      <p:sp>
        <p:nvSpPr>
          <p:cNvPr id="10" name="Text Placeholder 9"/>
          <p:cNvSpPr>
            <a:spLocks noGrp="1"/>
          </p:cNvSpPr>
          <p:nvPr>
            <p:ph type="body" sz="half" idx="2"/>
          </p:nvPr>
        </p:nvSpPr>
        <p:spPr>
          <a:xfrm>
            <a:off x="8422640" y="2145337"/>
            <a:ext cx="3647440" cy="4104787"/>
          </a:xfrm>
        </p:spPr>
        <p:txBody>
          <a:bodyPr>
            <a:normAutofit lnSpcReduction="10000"/>
          </a:bodyPr>
          <a:lstStyle/>
          <a:p>
            <a:r>
              <a:rPr lang="vi-VN" sz="1800" dirty="0">
                <a:solidFill>
                  <a:schemeClr val="tx1"/>
                </a:solidFill>
              </a:rPr>
              <a:t>Ví </a:t>
            </a:r>
            <a:r>
              <a:rPr lang="vi-VN" sz="1800" dirty="0" smtClean="0">
                <a:solidFill>
                  <a:schemeClr val="tx1"/>
                </a:solidFill>
              </a:rPr>
              <a:t>dụ</a:t>
            </a:r>
            <a:r>
              <a:rPr lang="en-US" sz="1800" dirty="0" smtClean="0">
                <a:solidFill>
                  <a:schemeClr val="tx1"/>
                </a:solidFill>
              </a:rPr>
              <a:t> 1: </a:t>
            </a:r>
            <a:r>
              <a:rPr lang="vi-VN" sz="1800" dirty="0" smtClean="0">
                <a:solidFill>
                  <a:schemeClr val="tx1"/>
                </a:solidFill>
              </a:rPr>
              <a:t> </a:t>
            </a:r>
            <a:r>
              <a:rPr lang="en-US" sz="1800" dirty="0">
                <a:solidFill>
                  <a:schemeClr val="tx1"/>
                </a:solidFill>
              </a:rPr>
              <a:t>T</a:t>
            </a:r>
            <a:r>
              <a:rPr lang="vi-VN" sz="1800" dirty="0" smtClean="0">
                <a:solidFill>
                  <a:schemeClr val="tx1"/>
                </a:solidFill>
              </a:rPr>
              <a:t>ừ </a:t>
            </a:r>
            <a:r>
              <a:rPr lang="vi-VN" sz="1800" dirty="0">
                <a:solidFill>
                  <a:schemeClr val="tx1"/>
                </a:solidFill>
              </a:rPr>
              <a:t>dữ liệu huấn luyện </a:t>
            </a:r>
            <a:r>
              <a:rPr lang="en-US" sz="1800" dirty="0" smtClean="0">
                <a:solidFill>
                  <a:schemeClr val="tx1"/>
                </a:solidFill>
                <a:latin typeface="Times New Roman" panose="02020603050405020304" pitchFamily="18" charset="0"/>
                <a:cs typeface="Times New Roman" panose="02020603050405020304" pitchFamily="18" charset="0"/>
              </a:rPr>
              <a:t>ta </a:t>
            </a:r>
            <a:r>
              <a:rPr lang="en-US" sz="1800" dirty="0" err="1" smtClean="0">
                <a:solidFill>
                  <a:schemeClr val="tx1"/>
                </a:solidFill>
                <a:latin typeface="Times New Roman" panose="02020603050405020304" pitchFamily="18" charset="0"/>
                <a:cs typeface="Times New Roman" panose="02020603050405020304" pitchFamily="18" charset="0"/>
              </a:rPr>
              <a:t>thấy</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được</a:t>
            </a:r>
            <a:r>
              <a:rPr lang="en-US" sz="1800" dirty="0" smtClean="0">
                <a:solidFill>
                  <a:schemeClr val="tx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vi-VN" sz="1800" dirty="0" smtClean="0">
                <a:solidFill>
                  <a:schemeClr val="tx1"/>
                </a:solidFill>
              </a:rPr>
              <a:t> </a:t>
            </a:r>
            <a:r>
              <a:rPr lang="en-US" sz="1900" dirty="0">
                <a:solidFill>
                  <a:schemeClr val="tx1"/>
                </a:solidFill>
                <a:latin typeface="Times New Roman" panose="02020603050405020304" pitchFamily="18" charset="0"/>
                <a:cs typeface="Times New Roman" panose="02020603050405020304" pitchFamily="18" charset="0"/>
              </a:rPr>
              <a:t>M</a:t>
            </a:r>
            <a:r>
              <a:rPr lang="vi-VN" sz="1900" dirty="0" smtClean="0">
                <a:solidFill>
                  <a:schemeClr val="tx1"/>
                </a:solidFill>
                <a:latin typeface="Times New Roman" panose="02020603050405020304" pitchFamily="18" charset="0"/>
                <a:cs typeface="Times New Roman" panose="02020603050405020304" pitchFamily="18" charset="0"/>
              </a:rPr>
              <a:t>ột </a:t>
            </a:r>
            <a:r>
              <a:rPr lang="vi-VN" sz="1900" dirty="0">
                <a:solidFill>
                  <a:schemeClr val="tx1"/>
                </a:solidFill>
                <a:latin typeface="Times New Roman" panose="02020603050405020304" pitchFamily="18" charset="0"/>
                <a:cs typeface="Times New Roman" panose="02020603050405020304" pitchFamily="18" charset="0"/>
              </a:rPr>
              <a:t>đứa trẻ có thể chơi nếu </a:t>
            </a:r>
            <a:r>
              <a:rPr lang="en-US" sz="1900" dirty="0" err="1" smtClean="0">
                <a:solidFill>
                  <a:schemeClr val="tx1"/>
                </a:solidFill>
                <a:latin typeface="Times New Roman" panose="02020603050405020304" pitchFamily="18" charset="0"/>
                <a:cs typeface="Times New Roman" panose="02020603050405020304" pitchFamily="18" charset="0"/>
              </a:rPr>
              <a:t>nó</a:t>
            </a:r>
            <a:r>
              <a:rPr lang="en-US" sz="1900" dirty="0" smtClean="0">
                <a:solidFill>
                  <a:schemeClr val="tx1"/>
                </a:solidFill>
                <a:latin typeface="Times New Roman" panose="02020603050405020304" pitchFamily="18" charset="0"/>
                <a:cs typeface="Times New Roman" panose="02020603050405020304" pitchFamily="18" charset="0"/>
              </a:rPr>
              <a:t> </a:t>
            </a:r>
            <a:r>
              <a:rPr lang="vi-VN" sz="1900" dirty="0" smtClean="0">
                <a:solidFill>
                  <a:schemeClr val="tx1"/>
                </a:solidFill>
                <a:latin typeface="Times New Roman" panose="02020603050405020304" pitchFamily="18" charset="0"/>
                <a:cs typeface="Times New Roman" panose="02020603050405020304" pitchFamily="18" charset="0"/>
              </a:rPr>
              <a:t>hoàn </a:t>
            </a:r>
            <a:r>
              <a:rPr lang="vi-VN" sz="1900" dirty="0">
                <a:solidFill>
                  <a:schemeClr val="tx1"/>
                </a:solidFill>
                <a:latin typeface="Times New Roman" panose="02020603050405020304" pitchFamily="18" charset="0"/>
                <a:cs typeface="Times New Roman" panose="02020603050405020304" pitchFamily="18" charset="0"/>
              </a:rPr>
              <a:t>thành bài tập về nhà vào một ngày nắng đẹp bất kể đó là cuối tuần hay ngày thường. </a:t>
            </a:r>
            <a:endParaRPr lang="en-US" sz="19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1900" dirty="0" smtClean="0">
                <a:solidFill>
                  <a:schemeClr val="tx1"/>
                </a:solidFill>
                <a:latin typeface="Times New Roman" panose="02020603050405020304" pitchFamily="18" charset="0"/>
                <a:cs typeface="Times New Roman" panose="02020603050405020304" pitchFamily="18" charset="0"/>
              </a:rPr>
              <a:t>Đứa </a:t>
            </a:r>
            <a:r>
              <a:rPr lang="vi-VN" sz="1900" dirty="0">
                <a:solidFill>
                  <a:schemeClr val="tx1"/>
                </a:solidFill>
                <a:latin typeface="Times New Roman" panose="02020603050405020304" pitchFamily="18" charset="0"/>
                <a:cs typeface="Times New Roman" panose="02020603050405020304" pitchFamily="18" charset="0"/>
              </a:rPr>
              <a:t>trẻ không thể chơi vào một ngày trong tuần mưa ngay cả khi đã hoàn thành bài tập về nhà. </a:t>
            </a:r>
            <a:endParaRPr lang="en-US" sz="1900" dirty="0" smtClean="0">
              <a:solidFill>
                <a:schemeClr val="tx1"/>
              </a:solidFill>
              <a:latin typeface="Times New Roman" panose="02020603050405020304" pitchFamily="18" charset="0"/>
              <a:cs typeface="Times New Roman" panose="02020603050405020304" pitchFamily="18" charset="0"/>
            </a:endParaRPr>
          </a:p>
          <a:p>
            <a:r>
              <a:rPr lang="vi-VN" sz="1900" b="1" dirty="0" smtClean="0">
                <a:solidFill>
                  <a:schemeClr val="tx1"/>
                </a:solidFill>
                <a:latin typeface="Times New Roman" panose="02020603050405020304" pitchFamily="18" charset="0"/>
                <a:cs typeface="Times New Roman" panose="02020603050405020304" pitchFamily="18" charset="0"/>
              </a:rPr>
              <a:t>Để </a:t>
            </a:r>
            <a:r>
              <a:rPr lang="vi-VN" sz="1900" b="1" dirty="0">
                <a:solidFill>
                  <a:schemeClr val="tx1"/>
                </a:solidFill>
                <a:latin typeface="Times New Roman" panose="02020603050405020304" pitchFamily="18" charset="0"/>
                <a:cs typeface="Times New Roman" panose="02020603050405020304" pitchFamily="18" charset="0"/>
              </a:rPr>
              <a:t>hỗ trợ phân loại các mẫu mới, một RF gồm ba cây đã được tạo </a:t>
            </a:r>
            <a:r>
              <a:rPr lang="vi-VN" sz="1900" b="1" dirty="0" smtClean="0">
                <a:solidFill>
                  <a:schemeClr val="tx1"/>
                </a:solidFill>
                <a:latin typeface="Times New Roman" panose="02020603050405020304" pitchFamily="18" charset="0"/>
                <a:cs typeface="Times New Roman" panose="02020603050405020304" pitchFamily="18" charset="0"/>
              </a:rPr>
              <a:t>ra</a:t>
            </a:r>
            <a:r>
              <a:rPr lang="en-US" sz="1900" b="1" dirty="0" smtClean="0">
                <a:solidFill>
                  <a:schemeClr val="tx1"/>
                </a:solidFill>
                <a:latin typeface="Times New Roman" panose="02020603050405020304" pitchFamily="18" charset="0"/>
                <a:cs typeface="Times New Roman" panose="02020603050405020304" pitchFamily="18" charset="0"/>
              </a:rPr>
              <a:t>.</a:t>
            </a:r>
            <a:endParaRPr lang="en-US" sz="19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00523" y="100531"/>
            <a:ext cx="1402202" cy="1225402"/>
          </a:xfrm>
          <a:prstGeom prst="rect">
            <a:avLst/>
          </a:prstGeom>
        </p:spPr>
      </p:pic>
      <p:sp>
        <p:nvSpPr>
          <p:cNvPr id="12" name="Rectangle 11"/>
          <p:cNvSpPr/>
          <p:nvPr/>
        </p:nvSpPr>
        <p:spPr>
          <a:xfrm>
            <a:off x="758952" y="6250124"/>
            <a:ext cx="6153912" cy="434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Hình</a:t>
            </a:r>
            <a:r>
              <a:rPr lang="en-US" dirty="0" smtClean="0">
                <a:solidFill>
                  <a:schemeClr val="tx1"/>
                </a:solidFill>
              </a:rPr>
              <a:t> 1: RF </a:t>
            </a:r>
            <a:r>
              <a:rPr lang="en-US" dirty="0" err="1" smtClean="0">
                <a:solidFill>
                  <a:schemeClr val="tx1"/>
                </a:solidFill>
              </a:rPr>
              <a:t>cho</a:t>
            </a:r>
            <a:r>
              <a:rPr lang="en-US" dirty="0" smtClean="0">
                <a:solidFill>
                  <a:schemeClr val="tx1"/>
                </a:solidFill>
              </a:rPr>
              <a:t> </a:t>
            </a:r>
            <a:r>
              <a:rPr lang="en-US" dirty="0" err="1" smtClean="0">
                <a:solidFill>
                  <a:schemeClr val="tx1"/>
                </a:solidFill>
              </a:rPr>
              <a:t>mô</a:t>
            </a:r>
            <a:r>
              <a:rPr lang="en-US" dirty="0" smtClean="0">
                <a:solidFill>
                  <a:schemeClr val="tx1"/>
                </a:solidFill>
              </a:rPr>
              <a:t> </a:t>
            </a:r>
            <a:r>
              <a:rPr lang="en-US" dirty="0" err="1" smtClean="0">
                <a:solidFill>
                  <a:schemeClr val="tx1"/>
                </a:solidFill>
              </a:rPr>
              <a:t>hình</a:t>
            </a:r>
            <a:r>
              <a:rPr lang="en-US" dirty="0" smtClean="0">
                <a:solidFill>
                  <a:schemeClr val="tx1"/>
                </a:solidFill>
              </a:rPr>
              <a:t> RF qua </a:t>
            </a:r>
            <a:r>
              <a:rPr lang="en-US" dirty="0" err="1" smtClean="0">
                <a:solidFill>
                  <a:schemeClr val="tx1"/>
                </a:solidFill>
              </a:rPr>
              <a:t>ví</a:t>
            </a:r>
            <a:r>
              <a:rPr lang="en-US" dirty="0" smtClean="0">
                <a:solidFill>
                  <a:schemeClr val="tx1"/>
                </a:solidFill>
              </a:rPr>
              <a:t> </a:t>
            </a:r>
            <a:r>
              <a:rPr lang="en-US" dirty="0" err="1" smtClean="0">
                <a:solidFill>
                  <a:schemeClr val="tx1"/>
                </a:solidFill>
              </a:rPr>
              <a:t>dụ</a:t>
            </a:r>
            <a:endParaRPr lang="en-US" dirty="0"/>
          </a:p>
        </p:txBody>
      </p:sp>
    </p:spTree>
    <p:extLst>
      <p:ext uri="{BB962C8B-B14F-4D97-AF65-F5344CB8AC3E}">
        <p14:creationId xmlns:p14="http://schemas.microsoft.com/office/powerpoint/2010/main" val="427215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barn(inVertical)">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barn(inVertical)">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barn(inVertical)">
                                      <p:cBhvr>
                                        <p:cTn id="23" dur="500"/>
                                        <p:tgtEl>
                                          <p:spTgt spid="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barn(inVertical)">
                                      <p:cBhvr>
                                        <p:cTn id="28" dur="500"/>
                                        <p:tgtEl>
                                          <p:spTgt spid="1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uiExpand="1" build="p"/>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768" y="253999"/>
            <a:ext cx="5625592" cy="717403"/>
          </a:xfrm>
        </p:spPr>
        <p:txBody>
          <a:bodyPr>
            <a:normAutofit/>
          </a:bodyPr>
          <a:lstStyle/>
          <a:p>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Rừng</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ngẫu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nhiên</a:t>
            </a:r>
            <a:r>
              <a:rPr lang="en-US" sz="2000" b="1" dirty="0" smtClean="0">
                <a:latin typeface="Times New Roman" panose="02020603050405020304" pitchFamily="18" charset="0"/>
                <a:cs typeface="Times New Roman" panose="02020603050405020304" pitchFamily="18" charset="0"/>
              </a:rPr>
              <a:t>(Random forest)</a:t>
            </a:r>
            <a:endParaRPr lang="en-US" sz="2000" dirty="0"/>
          </a:p>
        </p:txBody>
      </p:sp>
      <p:sp>
        <p:nvSpPr>
          <p:cNvPr id="3" name="Content Placeholder 2"/>
          <p:cNvSpPr>
            <a:spLocks noGrp="1"/>
          </p:cNvSpPr>
          <p:nvPr>
            <p:ph sz="half" idx="1"/>
          </p:nvPr>
        </p:nvSpPr>
        <p:spPr>
          <a:xfrm>
            <a:off x="467139" y="1710034"/>
            <a:ext cx="5516218" cy="4899488"/>
          </a:xfrm>
        </p:spPr>
        <p:txBody>
          <a:bodyPr/>
          <a:lstStyle/>
          <a:p>
            <a:pPr marL="0" indent="0">
              <a:buNone/>
            </a:pPr>
            <a:endParaRPr lang="en-US" sz="1800" dirty="0"/>
          </a:p>
          <a:p>
            <a:pPr marL="0" indent="0">
              <a:buNone/>
            </a:pPr>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4135302775"/>
              </p:ext>
            </p:extLst>
          </p:nvPr>
        </p:nvGraphicFramePr>
        <p:xfrm>
          <a:off x="6338957" y="1868344"/>
          <a:ext cx="5304404" cy="3658696"/>
        </p:xfrm>
        <a:graphic>
          <a:graphicData uri="http://schemas.openxmlformats.org/drawingml/2006/table">
            <a:tbl>
              <a:tblPr firstRow="1" bandRow="1">
                <a:tableStyleId>{073A0DAA-6AF3-43AB-8588-CEC1D06C72B9}</a:tableStyleId>
              </a:tblPr>
              <a:tblGrid>
                <a:gridCol w="2510403"/>
                <a:gridCol w="2794001"/>
              </a:tblGrid>
              <a:tr h="914674">
                <a:tc>
                  <a:txBody>
                    <a:bodyPr/>
                    <a:lstStyle/>
                    <a:p>
                      <a:r>
                        <a:rPr lang="en-US" dirty="0" err="1" smtClean="0"/>
                        <a:t>Cây</a:t>
                      </a:r>
                      <a:endParaRPr lang="en-US" dirty="0"/>
                    </a:p>
                  </a:txBody>
                  <a:tcPr marL="822960" anchor="ctr"/>
                </a:tc>
                <a:tc>
                  <a:txBody>
                    <a:bodyPr/>
                    <a:lstStyle/>
                    <a:p>
                      <a:r>
                        <a:rPr lang="en-US" dirty="0" err="1" smtClean="0"/>
                        <a:t>Bỏ</a:t>
                      </a:r>
                      <a:r>
                        <a:rPr lang="en-US" baseline="0" dirty="0" smtClean="0"/>
                        <a:t> </a:t>
                      </a:r>
                      <a:r>
                        <a:rPr lang="en-US" baseline="0" dirty="0" err="1" smtClean="0"/>
                        <a:t>phiếu</a:t>
                      </a:r>
                      <a:endParaRPr lang="en-US" dirty="0"/>
                    </a:p>
                  </a:txBody>
                  <a:tcPr marL="822960" anchor="ctr"/>
                </a:tc>
              </a:tr>
              <a:tr h="914674">
                <a:tc>
                  <a:txBody>
                    <a:bodyPr/>
                    <a:lstStyle/>
                    <a:p>
                      <a:r>
                        <a:rPr lang="en-US" dirty="0" smtClean="0"/>
                        <a:t>A</a:t>
                      </a:r>
                      <a:endParaRPr lang="en-US" dirty="0"/>
                    </a:p>
                  </a:txBody>
                  <a:tcPr anchor="ctr"/>
                </a:tc>
                <a:tc>
                  <a:txBody>
                    <a:bodyPr/>
                    <a:lstStyle/>
                    <a:p>
                      <a:r>
                        <a:rPr lang="en-US" dirty="0" err="1" smtClean="0"/>
                        <a:t>Có</a:t>
                      </a:r>
                      <a:endParaRPr lang="en-US" dirty="0"/>
                    </a:p>
                  </a:txBody>
                  <a:tcPr anchor="ctr"/>
                </a:tc>
              </a:tr>
              <a:tr h="914674">
                <a:tc>
                  <a:txBody>
                    <a:bodyPr/>
                    <a:lstStyle/>
                    <a:p>
                      <a:r>
                        <a:rPr lang="en-US" dirty="0" smtClean="0"/>
                        <a:t>B</a:t>
                      </a:r>
                      <a:endParaRPr lang="en-US" dirty="0"/>
                    </a:p>
                  </a:txBody>
                  <a:tcPr anchor="ctr"/>
                </a:tc>
                <a:tc>
                  <a:txBody>
                    <a:bodyPr/>
                    <a:lstStyle/>
                    <a:p>
                      <a:r>
                        <a:rPr lang="en-US" dirty="0" err="1" smtClean="0"/>
                        <a:t>Không</a:t>
                      </a:r>
                      <a:endParaRPr lang="en-US" dirty="0"/>
                    </a:p>
                  </a:txBody>
                  <a:tcPr anchor="ctr"/>
                </a:tc>
              </a:tr>
              <a:tr h="914674">
                <a:tc>
                  <a:txBody>
                    <a:bodyPr/>
                    <a:lstStyle/>
                    <a:p>
                      <a:r>
                        <a:rPr lang="en-US" dirty="0" smtClean="0"/>
                        <a:t>C</a:t>
                      </a:r>
                      <a:endParaRPr lang="en-US" dirty="0"/>
                    </a:p>
                  </a:txBody>
                  <a:tcPr anchor="ctr"/>
                </a:tc>
                <a:tc>
                  <a:txBody>
                    <a:bodyPr/>
                    <a:lstStyle/>
                    <a:p>
                      <a:r>
                        <a:rPr lang="en-US" dirty="0" err="1" smtClean="0"/>
                        <a:t>Có</a:t>
                      </a:r>
                      <a:endParaRPr lang="en-US" dirty="0"/>
                    </a:p>
                  </a:txBody>
                  <a:tcPr anchor="ctr"/>
                </a:tc>
              </a:tr>
            </a:tbl>
          </a:graphicData>
        </a:graphic>
      </p:graphicFrame>
      <p:pic>
        <p:nvPicPr>
          <p:cNvPr id="4" name="Picture 3"/>
          <p:cNvPicPr>
            <a:picLocks noChangeAspect="1"/>
          </p:cNvPicPr>
          <p:nvPr/>
        </p:nvPicPr>
        <p:blipFill>
          <a:blip r:embed="rId2"/>
          <a:stretch>
            <a:fillRect/>
          </a:stretch>
        </p:blipFill>
        <p:spPr>
          <a:xfrm>
            <a:off x="0" y="0"/>
            <a:ext cx="1402202" cy="1225402"/>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8124261"/>
              </p:ext>
            </p:extLst>
          </p:nvPr>
        </p:nvGraphicFramePr>
        <p:xfrm>
          <a:off x="656379" y="1885257"/>
          <a:ext cx="5168349" cy="3716809"/>
        </p:xfrm>
        <a:graphic>
          <a:graphicData uri="http://schemas.openxmlformats.org/drawingml/2006/table">
            <a:tbl>
              <a:tblPr firstRow="1" bandRow="1">
                <a:tableStyleId>{5C22544A-7EE6-4342-B048-85BDC9FD1C3A}</a:tableStyleId>
              </a:tblPr>
              <a:tblGrid>
                <a:gridCol w="1338296"/>
                <a:gridCol w="1338296"/>
                <a:gridCol w="1338296"/>
                <a:gridCol w="1153461"/>
              </a:tblGrid>
              <a:tr h="659161">
                <a:tc>
                  <a:txBody>
                    <a:bodyPr/>
                    <a:lstStyle/>
                    <a:p>
                      <a:pPr algn="ctr"/>
                      <a:r>
                        <a:rPr lang="en-US" sz="1800" dirty="0" err="1" smtClean="0">
                          <a:solidFill>
                            <a:srgbClr val="002060"/>
                          </a:solidFill>
                          <a:latin typeface="Times New Roman" panose="02020603050405020304" pitchFamily="18" charset="0"/>
                          <a:cs typeface="Times New Roman" panose="02020603050405020304" pitchFamily="18" charset="0"/>
                        </a:rPr>
                        <a:t>Quan</a:t>
                      </a:r>
                      <a:r>
                        <a:rPr lang="en-US" sz="1800" baseline="0" dirty="0" smtClean="0">
                          <a:solidFill>
                            <a:srgbClr val="002060"/>
                          </a:solidFill>
                          <a:latin typeface="Times New Roman" panose="02020603050405020304" pitchFamily="18" charset="0"/>
                          <a:cs typeface="Times New Roman" panose="02020603050405020304" pitchFamily="18" charset="0"/>
                        </a:rPr>
                        <a:t> </a:t>
                      </a:r>
                      <a:r>
                        <a:rPr lang="en-US" sz="1800" baseline="0" dirty="0" err="1" smtClean="0">
                          <a:solidFill>
                            <a:srgbClr val="002060"/>
                          </a:solidFill>
                          <a:latin typeface="Times New Roman" panose="02020603050405020304" pitchFamily="18" charset="0"/>
                          <a:cs typeface="Times New Roman" panose="02020603050405020304" pitchFamily="18" charset="0"/>
                        </a:rPr>
                        <a:t>điểm</a:t>
                      </a:r>
                      <a:endParaRPr lang="en-US"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solidFill>
                            <a:srgbClr val="002060"/>
                          </a:solidFill>
                          <a:latin typeface="Times New Roman" panose="02020603050405020304" pitchFamily="18" charset="0"/>
                          <a:cs typeface="Times New Roman" panose="02020603050405020304" pitchFamily="18" charset="0"/>
                        </a:rPr>
                        <a:t>HWDone</a:t>
                      </a:r>
                      <a:endParaRPr lang="en-US"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solidFill>
                            <a:srgbClr val="002060"/>
                          </a:solidFill>
                          <a:latin typeface="Times New Roman" panose="02020603050405020304" pitchFamily="18" charset="0"/>
                          <a:cs typeface="Times New Roman" panose="02020603050405020304" pitchFamily="18" charset="0"/>
                        </a:rPr>
                        <a:t>Ngày</a:t>
                      </a:r>
                      <a:r>
                        <a:rPr lang="en-US" sz="1800" baseline="0" dirty="0" smtClean="0">
                          <a:solidFill>
                            <a:srgbClr val="002060"/>
                          </a:solidFill>
                          <a:latin typeface="Times New Roman" panose="02020603050405020304" pitchFamily="18" charset="0"/>
                          <a:cs typeface="Times New Roman" panose="02020603050405020304" pitchFamily="18" charset="0"/>
                        </a:rPr>
                        <a:t> </a:t>
                      </a:r>
                      <a:r>
                        <a:rPr lang="en-US" sz="1800" baseline="0" dirty="0" err="1" smtClean="0">
                          <a:solidFill>
                            <a:srgbClr val="002060"/>
                          </a:solidFill>
                          <a:latin typeface="Times New Roman" panose="02020603050405020304" pitchFamily="18" charset="0"/>
                          <a:cs typeface="Times New Roman" panose="02020603050405020304" pitchFamily="18" charset="0"/>
                        </a:rPr>
                        <a:t>cuối</a:t>
                      </a:r>
                      <a:r>
                        <a:rPr lang="en-US" sz="1800" baseline="0" dirty="0" smtClean="0">
                          <a:solidFill>
                            <a:srgbClr val="002060"/>
                          </a:solidFill>
                          <a:latin typeface="Times New Roman" panose="02020603050405020304" pitchFamily="18" charset="0"/>
                          <a:cs typeface="Times New Roman" panose="02020603050405020304" pitchFamily="18" charset="0"/>
                        </a:rPr>
                        <a:t> </a:t>
                      </a:r>
                      <a:r>
                        <a:rPr lang="en-US" sz="1800" baseline="0" dirty="0" err="1" smtClean="0">
                          <a:solidFill>
                            <a:srgbClr val="002060"/>
                          </a:solidFill>
                          <a:latin typeface="Times New Roman" panose="02020603050405020304" pitchFamily="18" charset="0"/>
                          <a:cs typeface="Times New Roman" panose="02020603050405020304" pitchFamily="18" charset="0"/>
                        </a:rPr>
                        <a:t>tuần</a:t>
                      </a:r>
                      <a:endParaRPr lang="en-US"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US" sz="1800" dirty="0" err="1" smtClean="0">
                          <a:solidFill>
                            <a:srgbClr val="002060"/>
                          </a:solidFill>
                          <a:latin typeface="Times New Roman" panose="02020603050405020304" pitchFamily="18" charset="0"/>
                          <a:cs typeface="Times New Roman" panose="02020603050405020304" pitchFamily="18" charset="0"/>
                        </a:rPr>
                        <a:t>Chơi</a:t>
                      </a:r>
                      <a:endParaRPr lang="en-US" sz="1800" dirty="0">
                        <a:solidFill>
                          <a:srgbClr val="002060"/>
                        </a:solidFill>
                        <a:latin typeface="Times New Roman" panose="02020603050405020304" pitchFamily="18" charset="0"/>
                        <a:cs typeface="Times New Roman" panose="02020603050405020304" pitchFamily="18" charset="0"/>
                      </a:endParaRPr>
                    </a:p>
                  </a:txBody>
                  <a:tcPr/>
                </a:tc>
              </a:tr>
              <a:tr h="382206">
                <a:tc>
                  <a:txBody>
                    <a:bodyPr/>
                    <a:lstStyle/>
                    <a:p>
                      <a:r>
                        <a:rPr lang="en-US" dirty="0" err="1" smtClean="0">
                          <a:solidFill>
                            <a:srgbClr val="002060"/>
                          </a:solidFill>
                        </a:rPr>
                        <a:t>Nắng</a:t>
                      </a:r>
                      <a:endParaRPr lang="en-US" dirty="0">
                        <a:solidFill>
                          <a:srgbClr val="002060"/>
                        </a:solidFill>
                      </a:endParaRPr>
                    </a:p>
                  </a:txBody>
                  <a:tcPr/>
                </a:tc>
                <a:tc>
                  <a:txBody>
                    <a:bodyPr/>
                    <a:lstStyle/>
                    <a:p>
                      <a:r>
                        <a:rPr lang="en-US" dirty="0" err="1" smtClean="0">
                          <a:solidFill>
                            <a:srgbClr val="002060"/>
                          </a:solidFill>
                        </a:rPr>
                        <a:t>Đúng</a:t>
                      </a:r>
                      <a:endParaRPr lang="en-US" baseline="0" dirty="0" smtClean="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002060"/>
                          </a:solidFill>
                        </a:rPr>
                        <a:t>Đúng</a:t>
                      </a:r>
                      <a:endParaRPr lang="en-US" baseline="0" dirty="0" smtClean="0">
                        <a:solidFill>
                          <a:srgbClr val="002060"/>
                        </a:solidFill>
                      </a:endParaRPr>
                    </a:p>
                  </a:txBody>
                  <a:tcPr/>
                </a:tc>
                <a:tc>
                  <a:txBody>
                    <a:bodyPr/>
                    <a:lstStyle/>
                    <a:p>
                      <a:r>
                        <a:rPr lang="en-US" dirty="0" err="1" smtClean="0">
                          <a:solidFill>
                            <a:srgbClr val="002060"/>
                          </a:solidFill>
                        </a:rPr>
                        <a:t>Có</a:t>
                      </a:r>
                      <a:endParaRPr lang="en-US" dirty="0">
                        <a:solidFill>
                          <a:srgbClr val="002060"/>
                        </a:solidFill>
                      </a:endParaRPr>
                    </a:p>
                  </a:txBody>
                  <a:tcPr/>
                </a:tc>
              </a:tr>
              <a:tr h="382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002060"/>
                          </a:solidFill>
                        </a:rPr>
                        <a:t>Nắng</a:t>
                      </a:r>
                      <a:endParaRPr lang="en-US" dirty="0" smtClean="0">
                        <a:solidFill>
                          <a:srgbClr val="002060"/>
                        </a:solidFill>
                      </a:endParaRPr>
                    </a:p>
                  </a:txBody>
                  <a:tcPr/>
                </a:tc>
                <a:tc>
                  <a:txBody>
                    <a:bodyPr/>
                    <a:lstStyle/>
                    <a:p>
                      <a:r>
                        <a:rPr lang="en-US" dirty="0" err="1" smtClean="0">
                          <a:solidFill>
                            <a:srgbClr val="002060"/>
                          </a:solidFill>
                        </a:rPr>
                        <a:t>Đúng</a:t>
                      </a:r>
                      <a:endParaRPr lang="en-US"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rPr>
                        <a:t>Sai</a:t>
                      </a:r>
                    </a:p>
                  </a:txBody>
                  <a:tcPr/>
                </a:tc>
                <a:tc>
                  <a:txBody>
                    <a:bodyPr/>
                    <a:lstStyle/>
                    <a:p>
                      <a:r>
                        <a:rPr lang="en-US" dirty="0" err="1" smtClean="0">
                          <a:solidFill>
                            <a:srgbClr val="002060"/>
                          </a:solidFill>
                        </a:rPr>
                        <a:t>Không</a:t>
                      </a:r>
                      <a:endParaRPr lang="en-US" dirty="0">
                        <a:solidFill>
                          <a:srgbClr val="002060"/>
                        </a:solidFill>
                      </a:endParaRPr>
                    </a:p>
                  </a:txBody>
                  <a:tcPr/>
                </a:tc>
              </a:tr>
              <a:tr h="382206">
                <a:tc>
                  <a:txBody>
                    <a:bodyPr/>
                    <a:lstStyle/>
                    <a:p>
                      <a:r>
                        <a:rPr lang="en-US" dirty="0" err="1" smtClean="0">
                          <a:solidFill>
                            <a:srgbClr val="002060"/>
                          </a:solidFill>
                        </a:rPr>
                        <a:t>Nắng</a:t>
                      </a:r>
                      <a:endParaRPr lang="en-US" dirty="0">
                        <a:solidFill>
                          <a:srgbClr val="002060"/>
                        </a:solidFill>
                      </a:endParaRPr>
                    </a:p>
                  </a:txBody>
                  <a:tcPr/>
                </a:tc>
                <a:tc>
                  <a:txBody>
                    <a:bodyPr/>
                    <a:lstStyle/>
                    <a:p>
                      <a:r>
                        <a:rPr lang="en-US" dirty="0" smtClean="0">
                          <a:solidFill>
                            <a:srgbClr val="002060"/>
                          </a:solidFill>
                        </a:rPr>
                        <a:t>Sai</a:t>
                      </a:r>
                      <a:endParaRPr lang="en-US"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002060"/>
                          </a:solidFill>
                        </a:rPr>
                        <a:t>Đúng</a:t>
                      </a:r>
                      <a:endParaRPr lang="en-US" baseline="0" dirty="0" smtClean="0">
                        <a:solidFill>
                          <a:srgbClr val="002060"/>
                        </a:solidFill>
                      </a:endParaRPr>
                    </a:p>
                  </a:txBody>
                  <a:tcPr/>
                </a:tc>
                <a:tc>
                  <a:txBody>
                    <a:bodyPr/>
                    <a:lstStyle/>
                    <a:p>
                      <a:r>
                        <a:rPr lang="en-US" dirty="0" err="1" smtClean="0">
                          <a:solidFill>
                            <a:srgbClr val="002060"/>
                          </a:solidFill>
                        </a:rPr>
                        <a:t>Có</a:t>
                      </a:r>
                      <a:endParaRPr lang="en-US" dirty="0">
                        <a:solidFill>
                          <a:srgbClr val="002060"/>
                        </a:solidFill>
                      </a:endParaRPr>
                    </a:p>
                  </a:txBody>
                  <a:tcPr/>
                </a:tc>
              </a:tr>
              <a:tr h="382206">
                <a:tc>
                  <a:txBody>
                    <a:bodyPr/>
                    <a:lstStyle/>
                    <a:p>
                      <a:r>
                        <a:rPr lang="en-US" dirty="0" err="1" smtClean="0">
                          <a:solidFill>
                            <a:srgbClr val="002060"/>
                          </a:solidFill>
                        </a:rPr>
                        <a:t>Nắng</a:t>
                      </a:r>
                      <a:endParaRPr lang="en-US" dirty="0">
                        <a:solidFill>
                          <a:srgbClr val="002060"/>
                        </a:solidFill>
                      </a:endParaRPr>
                    </a:p>
                  </a:txBody>
                  <a:tcPr/>
                </a:tc>
                <a:tc>
                  <a:txBody>
                    <a:bodyPr/>
                    <a:lstStyle/>
                    <a:p>
                      <a:r>
                        <a:rPr lang="en-US" dirty="0" smtClean="0">
                          <a:solidFill>
                            <a:srgbClr val="002060"/>
                          </a:solidFill>
                        </a:rPr>
                        <a:t>Sai</a:t>
                      </a:r>
                      <a:endParaRPr lang="en-US"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rPr>
                        <a:t>Sai</a:t>
                      </a:r>
                    </a:p>
                  </a:txBody>
                  <a:tcPr/>
                </a:tc>
                <a:tc>
                  <a:txBody>
                    <a:bodyPr/>
                    <a:lstStyle/>
                    <a:p>
                      <a:r>
                        <a:rPr lang="en-US" dirty="0" err="1" smtClean="0">
                          <a:solidFill>
                            <a:srgbClr val="002060"/>
                          </a:solidFill>
                        </a:rPr>
                        <a:t>Không</a:t>
                      </a:r>
                      <a:endParaRPr lang="en-US" dirty="0">
                        <a:solidFill>
                          <a:srgbClr val="002060"/>
                        </a:solidFill>
                      </a:endParaRPr>
                    </a:p>
                  </a:txBody>
                  <a:tcPr/>
                </a:tc>
              </a:tr>
              <a:tr h="382206">
                <a:tc>
                  <a:txBody>
                    <a:bodyPr/>
                    <a:lstStyle/>
                    <a:p>
                      <a:r>
                        <a:rPr lang="en-US" dirty="0" err="1" smtClean="0">
                          <a:solidFill>
                            <a:srgbClr val="002060"/>
                          </a:solidFill>
                        </a:rPr>
                        <a:t>Mưa</a:t>
                      </a:r>
                      <a:endParaRPr lang="en-US" dirty="0">
                        <a:solidFill>
                          <a:srgbClr val="002060"/>
                        </a:solidFill>
                      </a:endParaRPr>
                    </a:p>
                  </a:txBody>
                  <a:tcPr/>
                </a:tc>
                <a:tc>
                  <a:txBody>
                    <a:bodyPr/>
                    <a:lstStyle/>
                    <a:p>
                      <a:r>
                        <a:rPr lang="en-US" dirty="0" err="1" smtClean="0">
                          <a:solidFill>
                            <a:srgbClr val="002060"/>
                          </a:solidFill>
                        </a:rPr>
                        <a:t>Đúng</a:t>
                      </a:r>
                      <a:endParaRPr lang="en-US"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002060"/>
                          </a:solidFill>
                        </a:rPr>
                        <a:t>Đúng</a:t>
                      </a:r>
                      <a:endParaRPr lang="en-US" baseline="0" dirty="0" smtClean="0">
                        <a:solidFill>
                          <a:srgbClr val="002060"/>
                        </a:solidFill>
                      </a:endParaRPr>
                    </a:p>
                  </a:txBody>
                  <a:tcPr/>
                </a:tc>
                <a:tc>
                  <a:txBody>
                    <a:bodyPr/>
                    <a:lstStyle/>
                    <a:p>
                      <a:r>
                        <a:rPr lang="en-US" dirty="0" err="1" smtClean="0">
                          <a:solidFill>
                            <a:srgbClr val="002060"/>
                          </a:solidFill>
                        </a:rPr>
                        <a:t>Có</a:t>
                      </a:r>
                      <a:endParaRPr lang="en-US" dirty="0">
                        <a:solidFill>
                          <a:srgbClr val="002060"/>
                        </a:solidFill>
                      </a:endParaRPr>
                    </a:p>
                  </a:txBody>
                  <a:tcPr/>
                </a:tc>
              </a:tr>
              <a:tr h="382206">
                <a:tc>
                  <a:txBody>
                    <a:bodyPr/>
                    <a:lstStyle/>
                    <a:p>
                      <a:r>
                        <a:rPr lang="en-US" dirty="0" err="1" smtClean="0">
                          <a:solidFill>
                            <a:srgbClr val="002060"/>
                          </a:solidFill>
                        </a:rPr>
                        <a:t>Mưa</a:t>
                      </a:r>
                      <a:endParaRPr lang="en-US" dirty="0">
                        <a:solidFill>
                          <a:srgbClr val="002060"/>
                        </a:solidFill>
                      </a:endParaRPr>
                    </a:p>
                  </a:txBody>
                  <a:tcPr/>
                </a:tc>
                <a:tc>
                  <a:txBody>
                    <a:bodyPr/>
                    <a:lstStyle/>
                    <a:p>
                      <a:r>
                        <a:rPr lang="en-US" dirty="0" err="1" smtClean="0">
                          <a:solidFill>
                            <a:srgbClr val="002060"/>
                          </a:solidFill>
                        </a:rPr>
                        <a:t>Đúng</a:t>
                      </a:r>
                      <a:endParaRPr lang="en-US" dirty="0">
                        <a:solidFill>
                          <a:srgbClr val="00206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2060"/>
                          </a:solidFill>
                        </a:rPr>
                        <a:t>Sai</a:t>
                      </a:r>
                    </a:p>
                  </a:txBody>
                  <a:tcPr/>
                </a:tc>
                <a:tc>
                  <a:txBody>
                    <a:bodyPr/>
                    <a:lstStyle/>
                    <a:p>
                      <a:r>
                        <a:rPr lang="en-US" dirty="0" err="1" smtClean="0">
                          <a:solidFill>
                            <a:srgbClr val="002060"/>
                          </a:solidFill>
                        </a:rPr>
                        <a:t>Không</a:t>
                      </a:r>
                      <a:endParaRPr lang="en-US" dirty="0">
                        <a:solidFill>
                          <a:srgbClr val="002060"/>
                        </a:solidFill>
                      </a:endParaRPr>
                    </a:p>
                  </a:txBody>
                  <a:tcPr/>
                </a:tc>
              </a:tr>
              <a:tr h="382206">
                <a:tc>
                  <a:txBody>
                    <a:bodyPr/>
                    <a:lstStyle/>
                    <a:p>
                      <a:r>
                        <a:rPr lang="en-US" dirty="0" err="1" smtClean="0">
                          <a:solidFill>
                            <a:srgbClr val="002060"/>
                          </a:solidFill>
                        </a:rPr>
                        <a:t>Mưa</a:t>
                      </a:r>
                      <a:endParaRPr lang="en-US" dirty="0">
                        <a:solidFill>
                          <a:srgbClr val="002060"/>
                        </a:solidFill>
                      </a:endParaRPr>
                    </a:p>
                  </a:txBody>
                  <a:tcPr/>
                </a:tc>
                <a:tc>
                  <a:txBody>
                    <a:bodyPr/>
                    <a:lstStyle/>
                    <a:p>
                      <a:r>
                        <a:rPr lang="en-US" dirty="0" smtClean="0">
                          <a:solidFill>
                            <a:srgbClr val="002060"/>
                          </a:solidFill>
                        </a:rPr>
                        <a:t>Sai</a:t>
                      </a:r>
                      <a:endParaRPr lang="en-US" dirty="0">
                        <a:solidFill>
                          <a:srgbClr val="002060"/>
                        </a:solidFill>
                      </a:endParaRPr>
                    </a:p>
                  </a:txBody>
                  <a:tcPr/>
                </a:tc>
                <a:tc>
                  <a:txBody>
                    <a:bodyPr/>
                    <a:lstStyle/>
                    <a:p>
                      <a:r>
                        <a:rPr lang="en-US" dirty="0" err="1" smtClean="0">
                          <a:solidFill>
                            <a:srgbClr val="002060"/>
                          </a:solidFill>
                        </a:rPr>
                        <a:t>Đúng</a:t>
                      </a:r>
                      <a:endParaRPr lang="en-US" baseline="0" dirty="0" smtClean="0">
                        <a:solidFill>
                          <a:srgbClr val="002060"/>
                        </a:solidFill>
                      </a:endParaRPr>
                    </a:p>
                  </a:txBody>
                  <a:tcPr/>
                </a:tc>
                <a:tc>
                  <a:txBody>
                    <a:bodyPr/>
                    <a:lstStyle/>
                    <a:p>
                      <a:r>
                        <a:rPr lang="en-US" dirty="0" err="1" smtClean="0">
                          <a:solidFill>
                            <a:srgbClr val="002060"/>
                          </a:solidFill>
                        </a:rPr>
                        <a:t>Có</a:t>
                      </a:r>
                      <a:endParaRPr lang="en-US" dirty="0">
                        <a:solidFill>
                          <a:srgbClr val="002060"/>
                        </a:solidFill>
                      </a:endParaRPr>
                    </a:p>
                  </a:txBody>
                  <a:tcPr/>
                </a:tc>
              </a:tr>
              <a:tr h="382206">
                <a:tc>
                  <a:txBody>
                    <a:bodyPr/>
                    <a:lstStyle/>
                    <a:p>
                      <a:r>
                        <a:rPr lang="en-US" dirty="0" err="1" smtClean="0">
                          <a:solidFill>
                            <a:srgbClr val="002060"/>
                          </a:solidFill>
                        </a:rPr>
                        <a:t>Mưa</a:t>
                      </a:r>
                      <a:endParaRPr lang="en-US" dirty="0">
                        <a:solidFill>
                          <a:srgbClr val="002060"/>
                        </a:solidFill>
                      </a:endParaRPr>
                    </a:p>
                  </a:txBody>
                  <a:tcPr/>
                </a:tc>
                <a:tc>
                  <a:txBody>
                    <a:bodyPr/>
                    <a:lstStyle/>
                    <a:p>
                      <a:r>
                        <a:rPr lang="en-US" dirty="0" smtClean="0">
                          <a:solidFill>
                            <a:srgbClr val="002060"/>
                          </a:solidFill>
                        </a:rPr>
                        <a:t>Sai</a:t>
                      </a:r>
                      <a:endParaRPr lang="en-US" dirty="0">
                        <a:solidFill>
                          <a:srgbClr val="002060"/>
                        </a:solidFill>
                      </a:endParaRPr>
                    </a:p>
                  </a:txBody>
                  <a:tcPr/>
                </a:tc>
                <a:tc>
                  <a:txBody>
                    <a:bodyPr/>
                    <a:lstStyle/>
                    <a:p>
                      <a:r>
                        <a:rPr lang="en-US" dirty="0" smtClean="0">
                          <a:solidFill>
                            <a:srgbClr val="002060"/>
                          </a:solidFill>
                        </a:rPr>
                        <a:t>Sai</a:t>
                      </a:r>
                      <a:endParaRPr lang="en-US" dirty="0">
                        <a:solidFill>
                          <a:srgbClr val="002060"/>
                        </a:solidFill>
                      </a:endParaRPr>
                    </a:p>
                  </a:txBody>
                  <a:tcPr/>
                </a:tc>
                <a:tc>
                  <a:txBody>
                    <a:bodyPr/>
                    <a:lstStyle/>
                    <a:p>
                      <a:r>
                        <a:rPr lang="en-US" dirty="0" err="1" smtClean="0">
                          <a:solidFill>
                            <a:srgbClr val="002060"/>
                          </a:solidFill>
                        </a:rPr>
                        <a:t>Không</a:t>
                      </a:r>
                      <a:endParaRPr lang="en-US" dirty="0">
                        <a:solidFill>
                          <a:srgbClr val="002060"/>
                        </a:solidFill>
                      </a:endParaRPr>
                    </a:p>
                  </a:txBody>
                  <a:tcPr/>
                </a:tc>
              </a:tr>
            </a:tbl>
          </a:graphicData>
        </a:graphic>
      </p:graphicFrame>
      <p:sp>
        <p:nvSpPr>
          <p:cNvPr id="11" name="Rectangle 10"/>
          <p:cNvSpPr/>
          <p:nvPr/>
        </p:nvSpPr>
        <p:spPr>
          <a:xfrm>
            <a:off x="894522" y="5993296"/>
            <a:ext cx="4621695" cy="467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Bảng</a:t>
            </a:r>
            <a:r>
              <a:rPr lang="en-US" dirty="0" smtClean="0"/>
              <a:t> 1: </a:t>
            </a:r>
            <a:r>
              <a:rPr lang="en-US" dirty="0" err="1" smtClean="0"/>
              <a:t>Dữ</a:t>
            </a:r>
            <a:r>
              <a:rPr lang="en-US" dirty="0" smtClean="0"/>
              <a:t> </a:t>
            </a:r>
            <a:r>
              <a:rPr lang="en-US" dirty="0" err="1" smtClean="0"/>
              <a:t>liệu</a:t>
            </a:r>
            <a:r>
              <a:rPr lang="en-US" dirty="0" smtClean="0"/>
              <a:t> </a:t>
            </a:r>
            <a:r>
              <a:rPr lang="en-US" dirty="0" err="1" smtClean="0"/>
              <a:t>đào</a:t>
            </a:r>
            <a:r>
              <a:rPr lang="en-US" dirty="0" smtClean="0"/>
              <a:t> </a:t>
            </a:r>
            <a:r>
              <a:rPr lang="en-US" dirty="0" err="1" smtClean="0"/>
              <a:t>tạo</a:t>
            </a:r>
            <a:endParaRPr lang="en-US" dirty="0"/>
          </a:p>
        </p:txBody>
      </p:sp>
      <p:sp>
        <p:nvSpPr>
          <p:cNvPr id="13" name="Rounded Rectangle 12"/>
          <p:cNvSpPr/>
          <p:nvPr/>
        </p:nvSpPr>
        <p:spPr>
          <a:xfrm>
            <a:off x="7081520" y="5993296"/>
            <a:ext cx="3952240" cy="467139"/>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Bảng</a:t>
            </a:r>
            <a:r>
              <a:rPr lang="en-US" dirty="0" smtClean="0"/>
              <a:t> 2: </a:t>
            </a:r>
            <a:r>
              <a:rPr lang="en-US" dirty="0" err="1" smtClean="0"/>
              <a:t>Bảng</a:t>
            </a:r>
            <a:r>
              <a:rPr lang="en-US" dirty="0" smtClean="0"/>
              <a:t> vote</a:t>
            </a:r>
            <a:endParaRPr lang="en-US" dirty="0"/>
          </a:p>
        </p:txBody>
      </p:sp>
    </p:spTree>
    <p:extLst>
      <p:ext uri="{BB962C8B-B14F-4D97-AF65-F5344CB8AC3E}">
        <p14:creationId xmlns:p14="http://schemas.microsoft.com/office/powerpoint/2010/main" val="169452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up)">
                                      <p:cBhvr>
                                        <p:cTn id="10" dur="500"/>
                                        <p:tgtEl>
                                          <p:spTgt spid="3">
                                            <p:txEl>
                                              <p:pRg st="0" end="0"/>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22" presetClass="entr" presetSubtype="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323595"/>
            <a:ext cx="5567680" cy="765048"/>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nhiên</a:t>
            </a:r>
            <a:r>
              <a:rPr lang="en-US" sz="2000" b="1" dirty="0">
                <a:latin typeface="Times New Roman" panose="02020603050405020304" pitchFamily="18" charset="0"/>
                <a:cs typeface="Times New Roman" panose="02020603050405020304" pitchFamily="18" charset="0"/>
              </a:rPr>
              <a:t>(Random forest)</a:t>
            </a:r>
            <a:endParaRPr lang="en-US" sz="2000" dirty="0"/>
          </a:p>
        </p:txBody>
      </p:sp>
      <p:sp>
        <p:nvSpPr>
          <p:cNvPr id="6" name="Content Placeholder 5"/>
          <p:cNvSpPr>
            <a:spLocks noGrp="1"/>
          </p:cNvSpPr>
          <p:nvPr>
            <p:ph idx="1"/>
          </p:nvPr>
        </p:nvSpPr>
        <p:spPr>
          <a:xfrm>
            <a:off x="1486469" y="1249680"/>
            <a:ext cx="9837928" cy="4922520"/>
          </a:xfrm>
        </p:spPr>
        <p:txBody>
          <a:bodyPr/>
          <a:lstStyle/>
          <a:p>
            <a:pPr marL="0" indent="0">
              <a:buNone/>
            </a:pPr>
            <a:r>
              <a:rPr lang="en-US" dirty="0" smtClean="0"/>
              <a:t>2.1 </a:t>
            </a:r>
            <a:r>
              <a:rPr lang="en-US" dirty="0" err="1" smtClean="0"/>
              <a:t>Cách</a:t>
            </a:r>
            <a:r>
              <a:rPr lang="en-US" dirty="0" smtClean="0"/>
              <a:t> </a:t>
            </a:r>
            <a:r>
              <a:rPr lang="en-US" dirty="0" err="1" smtClean="0"/>
              <a:t>tính</a:t>
            </a:r>
            <a:r>
              <a:rPr lang="en-US" dirty="0" smtClean="0"/>
              <a:t> </a:t>
            </a:r>
            <a:r>
              <a:rPr lang="en-US" dirty="0" err="1" smtClean="0"/>
              <a:t>chỉ</a:t>
            </a:r>
            <a:r>
              <a:rPr lang="en-US" dirty="0" smtClean="0"/>
              <a:t> </a:t>
            </a:r>
            <a:r>
              <a:rPr lang="en-US" dirty="0" err="1" smtClean="0"/>
              <a:t>số</a:t>
            </a:r>
            <a:r>
              <a:rPr lang="en-US" dirty="0" smtClean="0"/>
              <a:t> </a:t>
            </a:r>
            <a:r>
              <a:rPr lang="en-US" dirty="0" err="1" smtClean="0"/>
              <a:t>Gini</a:t>
            </a:r>
            <a:r>
              <a:rPr lang="en-US" dirty="0" smtClean="0"/>
              <a:t>.</a:t>
            </a:r>
          </a:p>
          <a:p>
            <a:pPr>
              <a:buFont typeface="Wingdings" panose="05000000000000000000" pitchFamily="2" charset="2"/>
              <a:buChar char="Ø"/>
            </a:pPr>
            <a:r>
              <a:rPr lang="en-US" sz="1800" dirty="0" err="1" smtClean="0">
                <a:latin typeface="Times New Roman" panose="02020603050405020304" pitchFamily="18" charset="0"/>
                <a:cs typeface="Times New Roman" panose="02020603050405020304" pitchFamily="18" charset="0"/>
              </a:rPr>
              <a:t>Breiman</a:t>
            </a:r>
            <a:r>
              <a:rPr lang="en-US" sz="1800" dirty="0" smtClean="0">
                <a:latin typeface="Times New Roman" panose="02020603050405020304" pitchFamily="18" charset="0"/>
                <a:cs typeface="Times New Roman" panose="02020603050405020304" pitchFamily="18" charset="0"/>
              </a:rPr>
              <a:t>(2001) </a:t>
            </a:r>
            <a:r>
              <a:rPr lang="vi-VN" sz="1800" dirty="0" smtClean="0">
                <a:latin typeface="Times New Roman" panose="02020603050405020304" pitchFamily="18" charset="0"/>
                <a:cs typeface="Times New Roman" panose="02020603050405020304" pitchFamily="18" charset="0"/>
              </a:rPr>
              <a:t>đưa </a:t>
            </a:r>
            <a:r>
              <a:rPr lang="vi-VN" sz="1800" dirty="0">
                <a:latin typeface="Times New Roman" panose="02020603050405020304" pitchFamily="18" charset="0"/>
                <a:cs typeface="Times New Roman" panose="02020603050405020304" pitchFamily="18" charset="0"/>
              </a:rPr>
              <a:t>ra tính ngẫu nhiên bổ sung trong quá trình xây dựng cây quyết định bằng cách sử dụng kỹ thuật phân loại và cây hồi quy (CART</a:t>
            </a:r>
            <a:r>
              <a:rPr lang="vi-VN"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1800" dirty="0">
                <a:latin typeface="Times New Roman" panose="02020603050405020304" pitchFamily="18" charset="0"/>
                <a:cs typeface="Times New Roman" panose="02020603050405020304" pitchFamily="18" charset="0"/>
              </a:rPr>
              <a:t>Sử dụng kỹ thuật này, tập hợp con của các đối tượng được chọn trong mỗi nút bên trong được đánh giá với kinh nghiệm chỉ số Gini. Tính năng có chỉ số Gini cao nhất được chọn làm tính năng tách trong nút đó. Chỉ số Gini đã được giới thiệu bởi Breiman et al</a:t>
            </a:r>
            <a:r>
              <a:rPr lang="vi-VN"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năm</a:t>
            </a:r>
            <a:r>
              <a:rPr lang="en-US" sz="1800" dirty="0" smtClean="0">
                <a:latin typeface="Times New Roman" panose="02020603050405020304" pitchFamily="18" charset="0"/>
                <a:cs typeface="Times New Roman" panose="02020603050405020304" pitchFamily="18" charset="0"/>
              </a:rPr>
              <a:t> 1984).</a:t>
            </a:r>
            <a:r>
              <a:rPr lang="vi-VN" sz="1800" dirty="0">
                <a:latin typeface="Times New Roman" panose="02020603050405020304" pitchFamily="18" charset="0"/>
                <a:cs typeface="Times New Roman" panose="02020603050405020304" pitchFamily="18" charset="0"/>
              </a:rPr>
              <a:t> Tuy nhiên, nó lần đầu tiên được giới thiệu bởi nhà thống kê người Ý Corrado Gini vào năm 1912. </a:t>
            </a:r>
            <a:endParaRPr lang="en-US" sz="1800" dirty="0" smtClean="0">
              <a:latin typeface="Times New Roman" panose="02020603050405020304" pitchFamily="18" charset="0"/>
              <a:cs typeface="Times New Roman" panose="02020603050405020304" pitchFamily="18" charset="0"/>
            </a:endParaRPr>
          </a:p>
          <a:p>
            <a:pPr marL="0" indent="0">
              <a:buNone/>
            </a:pPr>
            <a:r>
              <a:rPr lang="vi-VN" sz="1800" b="1" dirty="0" smtClean="0">
                <a:latin typeface="Times New Roman" panose="02020603050405020304" pitchFamily="18" charset="0"/>
                <a:cs typeface="Times New Roman" panose="02020603050405020304" pitchFamily="18" charset="0"/>
              </a:rPr>
              <a:t>Chỉ </a:t>
            </a:r>
            <a:r>
              <a:rPr lang="vi-VN" sz="1800" b="1" dirty="0">
                <a:latin typeface="Times New Roman" panose="02020603050405020304" pitchFamily="18" charset="0"/>
                <a:cs typeface="Times New Roman" panose="02020603050405020304" pitchFamily="18" charset="0"/>
              </a:rPr>
              <a:t>số là một hàm được sử dụng để đo độ tạp chất của dữ liệu, tức là chúng ta không chắc chắn như thế nào nếu một sự kiện sẽ xảy ra</a:t>
            </a:r>
            <a:r>
              <a:rPr lang="vi-VN" b="1" dirty="0" smtClean="0"/>
              <a:t>.</a:t>
            </a:r>
            <a:endParaRPr lang="en-US" b="1" dirty="0" smtClean="0"/>
          </a:p>
          <a:p>
            <a:pPr marL="0" indent="0">
              <a:buNone/>
            </a:pPr>
            <a:r>
              <a:rPr lang="en-US" dirty="0" err="1" smtClean="0">
                <a:solidFill>
                  <a:srgbClr val="FF0000"/>
                </a:solidFill>
                <a:latin typeface="Times New Roman" panose="02020603050405020304" pitchFamily="18" charset="0"/>
                <a:cs typeface="Times New Roman" panose="02020603050405020304" pitchFamily="18" charset="0"/>
              </a:rPr>
              <a:t>Công</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thức</a:t>
            </a:r>
            <a:r>
              <a:rPr lang="en-US" dirty="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tính</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chỉ</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số</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Gini</a:t>
            </a:r>
            <a:r>
              <a:rPr lang="en-US" dirty="0" smtClean="0">
                <a:solidFill>
                  <a:srgbClr val="FF0000"/>
                </a:solidFill>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78171" y="90370"/>
            <a:ext cx="1408298" cy="1231499"/>
          </a:xfrm>
          <a:prstGeom prst="rect">
            <a:avLst/>
          </a:prstGeom>
        </p:spPr>
      </p:pic>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1760789" y="4851082"/>
            <a:ext cx="4243771" cy="868998"/>
          </a:xfrm>
          <a:prstGeom prst="rect">
            <a:avLst/>
          </a:prstGeom>
        </p:spPr>
      </p:pic>
      <p:sp>
        <p:nvSpPr>
          <p:cNvPr id="10" name="Rectangle 9"/>
          <p:cNvSpPr/>
          <p:nvPr/>
        </p:nvSpPr>
        <p:spPr>
          <a:xfrm>
            <a:off x="6929120" y="4602480"/>
            <a:ext cx="3647440" cy="178816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smtClean="0">
                <a:solidFill>
                  <a:schemeClr val="tx1"/>
                </a:solidFill>
                <a:latin typeface="Times New Roman" panose="02020603050405020304" pitchFamily="18" charset="0"/>
                <a:cs typeface="Times New Roman" panose="02020603050405020304" pitchFamily="18" charset="0"/>
              </a:rPr>
              <a:t>Trong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đó</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 t </a:t>
            </a:r>
            <a:r>
              <a:rPr lang="en-US" dirty="0" err="1" smtClean="0">
                <a:solidFill>
                  <a:schemeClr val="tx1"/>
                </a:solidFill>
                <a:latin typeface="Times New Roman" panose="02020603050405020304" pitchFamily="18" charset="0"/>
                <a:cs typeface="Times New Roman" panose="02020603050405020304" pitchFamily="18" charset="0"/>
              </a:rPr>
              <a:t>là</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một</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điều</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kiện</a:t>
            </a:r>
            <a:r>
              <a:rPr lang="en-US" dirty="0" smtClean="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N </a:t>
            </a:r>
            <a:r>
              <a:rPr lang="en-US" dirty="0" err="1" smtClean="0">
                <a:solidFill>
                  <a:schemeClr val="tx1"/>
                </a:solidFill>
                <a:latin typeface="Times New Roman" panose="02020603050405020304" pitchFamily="18" charset="0"/>
                <a:cs typeface="Times New Roman" panose="02020603050405020304" pitchFamily="18" charset="0"/>
              </a:rPr>
              <a:t>là</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số</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lớp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trong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tập</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dữ</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liệu</a:t>
            </a:r>
            <a:endParaRPr lang="en-US"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i="1" dirty="0">
                <a:solidFill>
                  <a:schemeClr val="tx1"/>
                </a:solidFill>
                <a:latin typeface="Times New Roman" panose="02020603050405020304" pitchFamily="18" charset="0"/>
                <a:cs typeface="Times New Roman" panose="02020603050405020304" pitchFamily="18" charset="0"/>
              </a:rPr>
              <a:t>C </a:t>
            </a:r>
            <a:r>
              <a:rPr lang="vi-VN" i="1" baseline="-25000" dirty="0">
                <a:solidFill>
                  <a:schemeClr val="tx1"/>
                </a:solidFill>
                <a:latin typeface="Times New Roman" panose="02020603050405020304" pitchFamily="18" charset="0"/>
                <a:cs typeface="Times New Roman" panose="02020603050405020304" pitchFamily="18" charset="0"/>
              </a:rPr>
              <a:t>i</a:t>
            </a:r>
            <a:r>
              <a:rPr lang="vi-VN" dirty="0">
                <a:solidFill>
                  <a:schemeClr val="tx1"/>
                </a:solidFill>
                <a:latin typeface="Times New Roman" panose="02020603050405020304" pitchFamily="18" charset="0"/>
                <a:cs typeface="Times New Roman" panose="02020603050405020304" pitchFamily="18" charset="0"/>
              </a:rPr>
              <a:t> là nhãn lớp thứ </a:t>
            </a:r>
            <a:r>
              <a:rPr lang="vi-VN" i="1" dirty="0">
                <a:solidFill>
                  <a:schemeClr val="tx1"/>
                </a:solidFill>
                <a:latin typeface="Times New Roman" panose="02020603050405020304" pitchFamily="18" charset="0"/>
                <a:cs typeface="Times New Roman" panose="02020603050405020304" pitchFamily="18" charset="0"/>
              </a:rPr>
              <a:t>i</a:t>
            </a:r>
            <a:r>
              <a:rPr lang="vi-VN" dirty="0">
                <a:solidFill>
                  <a:schemeClr val="tx1"/>
                </a:solidFill>
                <a:latin typeface="Times New Roman" panose="02020603050405020304" pitchFamily="18" charset="0"/>
                <a:cs typeface="Times New Roman" panose="02020603050405020304" pitchFamily="18" charset="0"/>
              </a:rPr>
              <a:t> trong tập dữ liệu.</a:t>
            </a: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9708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5"/>
                                        </p:tgtEl>
                                        <p:attrNameLst>
                                          <p:attrName>r</p:attrName>
                                        </p:attrNameLst>
                                      </p:cBhvr>
                                    </p:animRot>
                                    <p:animRot by="-240000">
                                      <p:cBhvr>
                                        <p:cTn id="13" dur="200" fill="hold">
                                          <p:stCondLst>
                                            <p:cond delay="200"/>
                                          </p:stCondLst>
                                        </p:cTn>
                                        <p:tgtEl>
                                          <p:spTgt spid="5"/>
                                        </p:tgtEl>
                                        <p:attrNameLst>
                                          <p:attrName>r</p:attrName>
                                        </p:attrNameLst>
                                      </p:cBhvr>
                                    </p:animRot>
                                    <p:animRot by="240000">
                                      <p:cBhvr>
                                        <p:cTn id="14" dur="200" fill="hold">
                                          <p:stCondLst>
                                            <p:cond delay="400"/>
                                          </p:stCondLst>
                                        </p:cTn>
                                        <p:tgtEl>
                                          <p:spTgt spid="5"/>
                                        </p:tgtEl>
                                        <p:attrNameLst>
                                          <p:attrName>r</p:attrName>
                                        </p:attrNameLst>
                                      </p:cBhvr>
                                    </p:animRot>
                                    <p:animRot by="-240000">
                                      <p:cBhvr>
                                        <p:cTn id="15" dur="200" fill="hold">
                                          <p:stCondLst>
                                            <p:cond delay="600"/>
                                          </p:stCondLst>
                                        </p:cTn>
                                        <p:tgtEl>
                                          <p:spTgt spid="5"/>
                                        </p:tgtEl>
                                        <p:attrNameLst>
                                          <p:attrName>r</p:attrName>
                                        </p:attrNameLst>
                                      </p:cBhvr>
                                    </p:animRot>
                                    <p:animRot by="120000">
                                      <p:cBhvr>
                                        <p:cTn id="16" dur="200" fill="hold">
                                          <p:stCondLst>
                                            <p:cond delay="800"/>
                                          </p:stCondLst>
                                        </p:cTn>
                                        <p:tgtEl>
                                          <p:spTgt spid="5"/>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6">
                                            <p:txEl>
                                              <p:pRg st="0" end="0"/>
                                            </p:txEl>
                                          </p:spTgt>
                                        </p:tgtEl>
                                        <p:attrNameLst>
                                          <p:attrName>r</p:attrName>
                                        </p:attrNameLst>
                                      </p:cBhvr>
                                    </p:animRot>
                                    <p:animRot by="-240000">
                                      <p:cBhvr>
                                        <p:cTn id="19" dur="200" fill="hold">
                                          <p:stCondLst>
                                            <p:cond delay="200"/>
                                          </p:stCondLst>
                                        </p:cTn>
                                        <p:tgtEl>
                                          <p:spTgt spid="6">
                                            <p:txEl>
                                              <p:pRg st="0" end="0"/>
                                            </p:txEl>
                                          </p:spTgt>
                                        </p:tgtEl>
                                        <p:attrNameLst>
                                          <p:attrName>r</p:attrName>
                                        </p:attrNameLst>
                                      </p:cBhvr>
                                    </p:animRot>
                                    <p:animRot by="240000">
                                      <p:cBhvr>
                                        <p:cTn id="20" dur="200" fill="hold">
                                          <p:stCondLst>
                                            <p:cond delay="400"/>
                                          </p:stCondLst>
                                        </p:cTn>
                                        <p:tgtEl>
                                          <p:spTgt spid="6">
                                            <p:txEl>
                                              <p:pRg st="0" end="0"/>
                                            </p:txEl>
                                          </p:spTgt>
                                        </p:tgtEl>
                                        <p:attrNameLst>
                                          <p:attrName>r</p:attrName>
                                        </p:attrNameLst>
                                      </p:cBhvr>
                                    </p:animRot>
                                    <p:animRot by="-240000">
                                      <p:cBhvr>
                                        <p:cTn id="21" dur="200" fill="hold">
                                          <p:stCondLst>
                                            <p:cond delay="600"/>
                                          </p:stCondLst>
                                        </p:cTn>
                                        <p:tgtEl>
                                          <p:spTgt spid="6">
                                            <p:txEl>
                                              <p:pRg st="0" end="0"/>
                                            </p:txEl>
                                          </p:spTgt>
                                        </p:tgtEl>
                                        <p:attrNameLst>
                                          <p:attrName>r</p:attrName>
                                        </p:attrNameLst>
                                      </p:cBhvr>
                                    </p:animRot>
                                    <p:animRot by="120000">
                                      <p:cBhvr>
                                        <p:cTn id="22" dur="200" fill="hold">
                                          <p:stCondLst>
                                            <p:cond delay="800"/>
                                          </p:stCondLst>
                                        </p:cTn>
                                        <p:tgtEl>
                                          <p:spTgt spid="6">
                                            <p:txEl>
                                              <p:pRg st="0" end="0"/>
                                            </p:txEl>
                                          </p:spTgt>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grpId="0" nodeType="clickEffect">
                                  <p:stCondLst>
                                    <p:cond delay="0"/>
                                  </p:stCondLst>
                                  <p:childTnLst>
                                    <p:animRot by="120000">
                                      <p:cBhvr>
                                        <p:cTn id="26" dur="100" fill="hold">
                                          <p:stCondLst>
                                            <p:cond delay="0"/>
                                          </p:stCondLst>
                                        </p:cTn>
                                        <p:tgtEl>
                                          <p:spTgt spid="6">
                                            <p:txEl>
                                              <p:pRg st="1" end="1"/>
                                            </p:txEl>
                                          </p:spTgt>
                                        </p:tgtEl>
                                        <p:attrNameLst>
                                          <p:attrName>r</p:attrName>
                                        </p:attrNameLst>
                                      </p:cBhvr>
                                    </p:animRot>
                                    <p:animRot by="-240000">
                                      <p:cBhvr>
                                        <p:cTn id="27" dur="200" fill="hold">
                                          <p:stCondLst>
                                            <p:cond delay="200"/>
                                          </p:stCondLst>
                                        </p:cTn>
                                        <p:tgtEl>
                                          <p:spTgt spid="6">
                                            <p:txEl>
                                              <p:pRg st="1" end="1"/>
                                            </p:txEl>
                                          </p:spTgt>
                                        </p:tgtEl>
                                        <p:attrNameLst>
                                          <p:attrName>r</p:attrName>
                                        </p:attrNameLst>
                                      </p:cBhvr>
                                    </p:animRot>
                                    <p:animRot by="240000">
                                      <p:cBhvr>
                                        <p:cTn id="28" dur="200" fill="hold">
                                          <p:stCondLst>
                                            <p:cond delay="400"/>
                                          </p:stCondLst>
                                        </p:cTn>
                                        <p:tgtEl>
                                          <p:spTgt spid="6">
                                            <p:txEl>
                                              <p:pRg st="1" end="1"/>
                                            </p:txEl>
                                          </p:spTgt>
                                        </p:tgtEl>
                                        <p:attrNameLst>
                                          <p:attrName>r</p:attrName>
                                        </p:attrNameLst>
                                      </p:cBhvr>
                                    </p:animRot>
                                    <p:animRot by="-240000">
                                      <p:cBhvr>
                                        <p:cTn id="29" dur="200" fill="hold">
                                          <p:stCondLst>
                                            <p:cond delay="600"/>
                                          </p:stCondLst>
                                        </p:cTn>
                                        <p:tgtEl>
                                          <p:spTgt spid="6">
                                            <p:txEl>
                                              <p:pRg st="1" end="1"/>
                                            </p:txEl>
                                          </p:spTgt>
                                        </p:tgtEl>
                                        <p:attrNameLst>
                                          <p:attrName>r</p:attrName>
                                        </p:attrNameLst>
                                      </p:cBhvr>
                                    </p:animRot>
                                    <p:animRot by="120000">
                                      <p:cBhvr>
                                        <p:cTn id="30" dur="200" fill="hold">
                                          <p:stCondLst>
                                            <p:cond delay="800"/>
                                          </p:stCondLst>
                                        </p:cTn>
                                        <p:tgtEl>
                                          <p:spTgt spid="6">
                                            <p:txEl>
                                              <p:pRg st="1" end="1"/>
                                            </p:txEl>
                                          </p:spTgt>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grpId="0" nodeType="clickEffect">
                                  <p:stCondLst>
                                    <p:cond delay="0"/>
                                  </p:stCondLst>
                                  <p:childTnLst>
                                    <p:animRot by="120000">
                                      <p:cBhvr>
                                        <p:cTn id="34" dur="100" fill="hold">
                                          <p:stCondLst>
                                            <p:cond delay="0"/>
                                          </p:stCondLst>
                                        </p:cTn>
                                        <p:tgtEl>
                                          <p:spTgt spid="6">
                                            <p:txEl>
                                              <p:pRg st="2" end="2"/>
                                            </p:txEl>
                                          </p:spTgt>
                                        </p:tgtEl>
                                        <p:attrNameLst>
                                          <p:attrName>r</p:attrName>
                                        </p:attrNameLst>
                                      </p:cBhvr>
                                    </p:animRot>
                                    <p:animRot by="-240000">
                                      <p:cBhvr>
                                        <p:cTn id="35" dur="200" fill="hold">
                                          <p:stCondLst>
                                            <p:cond delay="200"/>
                                          </p:stCondLst>
                                        </p:cTn>
                                        <p:tgtEl>
                                          <p:spTgt spid="6">
                                            <p:txEl>
                                              <p:pRg st="2" end="2"/>
                                            </p:txEl>
                                          </p:spTgt>
                                        </p:tgtEl>
                                        <p:attrNameLst>
                                          <p:attrName>r</p:attrName>
                                        </p:attrNameLst>
                                      </p:cBhvr>
                                    </p:animRot>
                                    <p:animRot by="240000">
                                      <p:cBhvr>
                                        <p:cTn id="36" dur="200" fill="hold">
                                          <p:stCondLst>
                                            <p:cond delay="400"/>
                                          </p:stCondLst>
                                        </p:cTn>
                                        <p:tgtEl>
                                          <p:spTgt spid="6">
                                            <p:txEl>
                                              <p:pRg st="2" end="2"/>
                                            </p:txEl>
                                          </p:spTgt>
                                        </p:tgtEl>
                                        <p:attrNameLst>
                                          <p:attrName>r</p:attrName>
                                        </p:attrNameLst>
                                      </p:cBhvr>
                                    </p:animRot>
                                    <p:animRot by="-240000">
                                      <p:cBhvr>
                                        <p:cTn id="37" dur="200" fill="hold">
                                          <p:stCondLst>
                                            <p:cond delay="600"/>
                                          </p:stCondLst>
                                        </p:cTn>
                                        <p:tgtEl>
                                          <p:spTgt spid="6">
                                            <p:txEl>
                                              <p:pRg st="2" end="2"/>
                                            </p:txEl>
                                          </p:spTgt>
                                        </p:tgtEl>
                                        <p:attrNameLst>
                                          <p:attrName>r</p:attrName>
                                        </p:attrNameLst>
                                      </p:cBhvr>
                                    </p:animRot>
                                    <p:animRot by="120000">
                                      <p:cBhvr>
                                        <p:cTn id="38" dur="200" fill="hold">
                                          <p:stCondLst>
                                            <p:cond delay="800"/>
                                          </p:stCondLst>
                                        </p:cTn>
                                        <p:tgtEl>
                                          <p:spTgt spid="6">
                                            <p:txEl>
                                              <p:pRg st="2" end="2"/>
                                            </p:txEl>
                                          </p:spTgt>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32" presetClass="emph" presetSubtype="0" fill="hold" grpId="0" nodeType="clickEffect">
                                  <p:stCondLst>
                                    <p:cond delay="0"/>
                                  </p:stCondLst>
                                  <p:childTnLst>
                                    <p:animRot by="120000">
                                      <p:cBhvr>
                                        <p:cTn id="42" dur="100" fill="hold">
                                          <p:stCondLst>
                                            <p:cond delay="0"/>
                                          </p:stCondLst>
                                        </p:cTn>
                                        <p:tgtEl>
                                          <p:spTgt spid="6">
                                            <p:txEl>
                                              <p:pRg st="3" end="3"/>
                                            </p:txEl>
                                          </p:spTgt>
                                        </p:tgtEl>
                                        <p:attrNameLst>
                                          <p:attrName>r</p:attrName>
                                        </p:attrNameLst>
                                      </p:cBhvr>
                                    </p:animRot>
                                    <p:animRot by="-240000">
                                      <p:cBhvr>
                                        <p:cTn id="43" dur="200" fill="hold">
                                          <p:stCondLst>
                                            <p:cond delay="200"/>
                                          </p:stCondLst>
                                        </p:cTn>
                                        <p:tgtEl>
                                          <p:spTgt spid="6">
                                            <p:txEl>
                                              <p:pRg st="3" end="3"/>
                                            </p:txEl>
                                          </p:spTgt>
                                        </p:tgtEl>
                                        <p:attrNameLst>
                                          <p:attrName>r</p:attrName>
                                        </p:attrNameLst>
                                      </p:cBhvr>
                                    </p:animRot>
                                    <p:animRot by="240000">
                                      <p:cBhvr>
                                        <p:cTn id="44" dur="200" fill="hold">
                                          <p:stCondLst>
                                            <p:cond delay="400"/>
                                          </p:stCondLst>
                                        </p:cTn>
                                        <p:tgtEl>
                                          <p:spTgt spid="6">
                                            <p:txEl>
                                              <p:pRg st="3" end="3"/>
                                            </p:txEl>
                                          </p:spTgt>
                                        </p:tgtEl>
                                        <p:attrNameLst>
                                          <p:attrName>r</p:attrName>
                                        </p:attrNameLst>
                                      </p:cBhvr>
                                    </p:animRot>
                                    <p:animRot by="-240000">
                                      <p:cBhvr>
                                        <p:cTn id="45" dur="200" fill="hold">
                                          <p:stCondLst>
                                            <p:cond delay="600"/>
                                          </p:stCondLst>
                                        </p:cTn>
                                        <p:tgtEl>
                                          <p:spTgt spid="6">
                                            <p:txEl>
                                              <p:pRg st="3" end="3"/>
                                            </p:txEl>
                                          </p:spTgt>
                                        </p:tgtEl>
                                        <p:attrNameLst>
                                          <p:attrName>r</p:attrName>
                                        </p:attrNameLst>
                                      </p:cBhvr>
                                    </p:animRot>
                                    <p:animRot by="120000">
                                      <p:cBhvr>
                                        <p:cTn id="46" dur="200" fill="hold">
                                          <p:stCondLst>
                                            <p:cond delay="800"/>
                                          </p:stCondLst>
                                        </p:cTn>
                                        <p:tgtEl>
                                          <p:spTgt spid="6">
                                            <p:txEl>
                                              <p:pRg st="3" end="3"/>
                                            </p:txEl>
                                          </p:spTgt>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32" presetClass="emph" presetSubtype="0" fill="hold" grpId="0" nodeType="clickEffect">
                                  <p:stCondLst>
                                    <p:cond delay="0"/>
                                  </p:stCondLst>
                                  <p:childTnLst>
                                    <p:animRot by="120000">
                                      <p:cBhvr>
                                        <p:cTn id="50" dur="100" fill="hold">
                                          <p:stCondLst>
                                            <p:cond delay="0"/>
                                          </p:stCondLst>
                                        </p:cTn>
                                        <p:tgtEl>
                                          <p:spTgt spid="6">
                                            <p:txEl>
                                              <p:pRg st="4" end="4"/>
                                            </p:txEl>
                                          </p:spTgt>
                                        </p:tgtEl>
                                        <p:attrNameLst>
                                          <p:attrName>r</p:attrName>
                                        </p:attrNameLst>
                                      </p:cBhvr>
                                    </p:animRot>
                                    <p:animRot by="-240000">
                                      <p:cBhvr>
                                        <p:cTn id="51" dur="200" fill="hold">
                                          <p:stCondLst>
                                            <p:cond delay="200"/>
                                          </p:stCondLst>
                                        </p:cTn>
                                        <p:tgtEl>
                                          <p:spTgt spid="6">
                                            <p:txEl>
                                              <p:pRg st="4" end="4"/>
                                            </p:txEl>
                                          </p:spTgt>
                                        </p:tgtEl>
                                        <p:attrNameLst>
                                          <p:attrName>r</p:attrName>
                                        </p:attrNameLst>
                                      </p:cBhvr>
                                    </p:animRot>
                                    <p:animRot by="240000">
                                      <p:cBhvr>
                                        <p:cTn id="52" dur="200" fill="hold">
                                          <p:stCondLst>
                                            <p:cond delay="400"/>
                                          </p:stCondLst>
                                        </p:cTn>
                                        <p:tgtEl>
                                          <p:spTgt spid="6">
                                            <p:txEl>
                                              <p:pRg st="4" end="4"/>
                                            </p:txEl>
                                          </p:spTgt>
                                        </p:tgtEl>
                                        <p:attrNameLst>
                                          <p:attrName>r</p:attrName>
                                        </p:attrNameLst>
                                      </p:cBhvr>
                                    </p:animRot>
                                    <p:animRot by="-240000">
                                      <p:cBhvr>
                                        <p:cTn id="53" dur="200" fill="hold">
                                          <p:stCondLst>
                                            <p:cond delay="600"/>
                                          </p:stCondLst>
                                        </p:cTn>
                                        <p:tgtEl>
                                          <p:spTgt spid="6">
                                            <p:txEl>
                                              <p:pRg st="4" end="4"/>
                                            </p:txEl>
                                          </p:spTgt>
                                        </p:tgtEl>
                                        <p:attrNameLst>
                                          <p:attrName>r</p:attrName>
                                        </p:attrNameLst>
                                      </p:cBhvr>
                                    </p:animRot>
                                    <p:animRot by="120000">
                                      <p:cBhvr>
                                        <p:cTn id="54" dur="200" fill="hold">
                                          <p:stCondLst>
                                            <p:cond delay="800"/>
                                          </p:stCondLst>
                                        </p:cTn>
                                        <p:tgtEl>
                                          <p:spTgt spid="6">
                                            <p:txEl>
                                              <p:pRg st="4" end="4"/>
                                            </p:txEl>
                                          </p:spTgt>
                                        </p:tgtEl>
                                        <p:attrNameLst>
                                          <p:attrName>r</p:attrName>
                                        </p:attrNameLst>
                                      </p:cBhvr>
                                    </p:animRot>
                                  </p:childTnLst>
                                </p:cTn>
                              </p:par>
                              <p:par>
                                <p:cTn id="55" presetID="32" presetClass="emph" presetSubtype="0" fill="hold" nodeType="withEffect">
                                  <p:stCondLst>
                                    <p:cond delay="0"/>
                                  </p:stCondLst>
                                  <p:childTnLst>
                                    <p:animRot by="120000">
                                      <p:cBhvr>
                                        <p:cTn id="56" dur="100" fill="hold">
                                          <p:stCondLst>
                                            <p:cond delay="0"/>
                                          </p:stCondLst>
                                        </p:cTn>
                                        <p:tgtEl>
                                          <p:spTgt spid="11"/>
                                        </p:tgtEl>
                                        <p:attrNameLst>
                                          <p:attrName>r</p:attrName>
                                        </p:attrNameLst>
                                      </p:cBhvr>
                                    </p:animRot>
                                    <p:animRot by="-240000">
                                      <p:cBhvr>
                                        <p:cTn id="57" dur="200" fill="hold">
                                          <p:stCondLst>
                                            <p:cond delay="200"/>
                                          </p:stCondLst>
                                        </p:cTn>
                                        <p:tgtEl>
                                          <p:spTgt spid="11"/>
                                        </p:tgtEl>
                                        <p:attrNameLst>
                                          <p:attrName>r</p:attrName>
                                        </p:attrNameLst>
                                      </p:cBhvr>
                                    </p:animRot>
                                    <p:animRot by="240000">
                                      <p:cBhvr>
                                        <p:cTn id="58" dur="200" fill="hold">
                                          <p:stCondLst>
                                            <p:cond delay="400"/>
                                          </p:stCondLst>
                                        </p:cTn>
                                        <p:tgtEl>
                                          <p:spTgt spid="11"/>
                                        </p:tgtEl>
                                        <p:attrNameLst>
                                          <p:attrName>r</p:attrName>
                                        </p:attrNameLst>
                                      </p:cBhvr>
                                    </p:animRot>
                                    <p:animRot by="-240000">
                                      <p:cBhvr>
                                        <p:cTn id="59" dur="200" fill="hold">
                                          <p:stCondLst>
                                            <p:cond delay="600"/>
                                          </p:stCondLst>
                                        </p:cTn>
                                        <p:tgtEl>
                                          <p:spTgt spid="11"/>
                                        </p:tgtEl>
                                        <p:attrNameLst>
                                          <p:attrName>r</p:attrName>
                                        </p:attrNameLst>
                                      </p:cBhvr>
                                    </p:animRot>
                                    <p:animRot by="120000">
                                      <p:cBhvr>
                                        <p:cTn id="60" dur="200" fill="hold">
                                          <p:stCondLst>
                                            <p:cond delay="800"/>
                                          </p:stCondLst>
                                        </p:cTn>
                                        <p:tgtEl>
                                          <p:spTgt spid="11"/>
                                        </p:tgtEl>
                                        <p:attrNameLst>
                                          <p:attrName>r</p:attrName>
                                        </p:attrNameLst>
                                      </p:cBhvr>
                                    </p:animRot>
                                  </p:childTnLst>
                                </p:cTn>
                              </p:par>
                              <p:par>
                                <p:cTn id="61" presetID="32" presetClass="emph" presetSubtype="0" fill="hold" grpId="0" nodeType="withEffect">
                                  <p:stCondLst>
                                    <p:cond delay="0"/>
                                  </p:stCondLst>
                                  <p:childTnLst>
                                    <p:animRot by="120000">
                                      <p:cBhvr>
                                        <p:cTn id="62" dur="100" fill="hold">
                                          <p:stCondLst>
                                            <p:cond delay="0"/>
                                          </p:stCondLst>
                                        </p:cTn>
                                        <p:tgtEl>
                                          <p:spTgt spid="10"/>
                                        </p:tgtEl>
                                        <p:attrNameLst>
                                          <p:attrName>r</p:attrName>
                                        </p:attrNameLst>
                                      </p:cBhvr>
                                    </p:animRot>
                                    <p:animRot by="-240000">
                                      <p:cBhvr>
                                        <p:cTn id="63" dur="200" fill="hold">
                                          <p:stCondLst>
                                            <p:cond delay="200"/>
                                          </p:stCondLst>
                                        </p:cTn>
                                        <p:tgtEl>
                                          <p:spTgt spid="10"/>
                                        </p:tgtEl>
                                        <p:attrNameLst>
                                          <p:attrName>r</p:attrName>
                                        </p:attrNameLst>
                                      </p:cBhvr>
                                    </p:animRot>
                                    <p:animRot by="240000">
                                      <p:cBhvr>
                                        <p:cTn id="64" dur="200" fill="hold">
                                          <p:stCondLst>
                                            <p:cond delay="400"/>
                                          </p:stCondLst>
                                        </p:cTn>
                                        <p:tgtEl>
                                          <p:spTgt spid="10"/>
                                        </p:tgtEl>
                                        <p:attrNameLst>
                                          <p:attrName>r</p:attrName>
                                        </p:attrNameLst>
                                      </p:cBhvr>
                                    </p:animRot>
                                    <p:animRot by="-240000">
                                      <p:cBhvr>
                                        <p:cTn id="65" dur="200" fill="hold">
                                          <p:stCondLst>
                                            <p:cond delay="600"/>
                                          </p:stCondLst>
                                        </p:cTn>
                                        <p:tgtEl>
                                          <p:spTgt spid="10"/>
                                        </p:tgtEl>
                                        <p:attrNameLst>
                                          <p:attrName>r</p:attrName>
                                        </p:attrNameLst>
                                      </p:cBhvr>
                                    </p:animRot>
                                    <p:animRot by="120000">
                                      <p:cBhvr>
                                        <p:cTn id="66"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096" y="853012"/>
            <a:ext cx="3561080" cy="680720"/>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nhiên</a:t>
            </a:r>
            <a:r>
              <a:rPr lang="en-US" sz="2000" b="1" dirty="0" smtClean="0">
                <a:latin typeface="Times New Roman" panose="02020603050405020304" pitchFamily="18" charset="0"/>
                <a:cs typeface="Times New Roman" panose="02020603050405020304" pitchFamily="18" charset="0"/>
              </a:rPr>
              <a:t>(RF)</a:t>
            </a:r>
            <a:endParaRPr lang="en-US" sz="2000" dirty="0"/>
          </a:p>
        </p:txBody>
      </p:sp>
      <p:pic>
        <p:nvPicPr>
          <p:cNvPr id="10" name="Content Placeholder 9"/>
          <p:cNvPicPr>
            <a:picLocks noGrp="1" noChangeAspect="1"/>
          </p:cNvPicPr>
          <p:nvPr>
            <p:ph idx="1"/>
          </p:nvPr>
        </p:nvPicPr>
        <p:blipFill>
          <a:blip r:embed="rId2"/>
          <a:stretch>
            <a:fillRect/>
          </a:stretch>
        </p:blipFill>
        <p:spPr>
          <a:xfrm>
            <a:off x="1408298" y="1008941"/>
            <a:ext cx="6394582" cy="4853379"/>
          </a:xfrm>
          <a:prstGeom prst="rect">
            <a:avLst/>
          </a:prstGeom>
        </p:spPr>
      </p:pic>
      <p:sp>
        <p:nvSpPr>
          <p:cNvPr id="9" name="Text Placeholder 8"/>
          <p:cNvSpPr>
            <a:spLocks noGrp="1"/>
          </p:cNvSpPr>
          <p:nvPr>
            <p:ph type="body" sz="half" idx="2"/>
          </p:nvPr>
        </p:nvSpPr>
        <p:spPr>
          <a:xfrm>
            <a:off x="8388096" y="1750621"/>
            <a:ext cx="3712464" cy="3715459"/>
          </a:xfrm>
        </p:spPr>
        <p:txBody>
          <a:bodyPr/>
          <a:lstStyle/>
          <a:p>
            <a:r>
              <a:rPr lang="en-US" sz="1800" dirty="0" err="1">
                <a:solidFill>
                  <a:schemeClr val="tx1"/>
                </a:solidFill>
                <a:latin typeface="Times New Roman" panose="02020603050405020304" pitchFamily="18" charset="0"/>
                <a:cs typeface="Times New Roman" panose="02020603050405020304" pitchFamily="18" charset="0"/>
              </a:rPr>
              <a:t>Trong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quá</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trình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xây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dựng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các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cây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riêng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lẻ</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trong</a:t>
            </a:r>
            <a:r>
              <a:rPr lang="en-US" sz="1800" dirty="0">
                <a:solidFill>
                  <a:schemeClr val="tx1"/>
                </a:solidFill>
                <a:latin typeface="Times New Roman" panose="02020603050405020304" pitchFamily="18" charset="0"/>
                <a:cs typeface="Times New Roman" panose="02020603050405020304" pitchFamily="18" charset="0"/>
              </a:rPr>
              <a:t> RF, </a:t>
            </a:r>
            <a:r>
              <a:rPr lang="en-US" sz="1800" dirty="0" err="1">
                <a:solidFill>
                  <a:schemeClr val="tx1"/>
                </a:solidFill>
                <a:latin typeface="Times New Roman" panose="02020603050405020304" pitchFamily="18" charset="0"/>
                <a:cs typeface="Times New Roman" panose="02020603050405020304" pitchFamily="18" charset="0"/>
              </a:rPr>
              <a:t>ngẫu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nhiên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hóa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cũng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được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áp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dụng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chọn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nút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tốt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nhất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để</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tách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Thông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thường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giá</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trị</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này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bằng</a:t>
            </a:r>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err="1" smtClean="0">
                <a:solidFill>
                  <a:schemeClr val="tx1"/>
                </a:solidFill>
                <a:latin typeface="Times New Roman" panose="02020603050405020304" pitchFamily="18" charset="0"/>
                <a:cs typeface="Times New Roman" panose="02020603050405020304" pitchFamily="18" charset="0"/>
              </a:rPr>
              <a:t>trong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đó</a:t>
            </a:r>
            <a:r>
              <a:rPr lang="en-US" sz="1800" dirty="0" smtClean="0">
                <a:solidFill>
                  <a:schemeClr val="tx1"/>
                </a:solidFill>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r>
              <a:rPr lang="vi-VN" sz="1800" i="1" dirty="0">
                <a:solidFill>
                  <a:schemeClr val="tx1"/>
                </a:solidFill>
                <a:latin typeface="Times New Roman" panose="02020603050405020304" pitchFamily="18" charset="0"/>
                <a:cs typeface="Times New Roman" panose="02020603050405020304" pitchFamily="18" charset="0"/>
              </a:rPr>
              <a:t>F</a:t>
            </a:r>
            <a:r>
              <a:rPr lang="vi-VN" sz="1800" dirty="0">
                <a:solidFill>
                  <a:schemeClr val="tx1"/>
                </a:solidFill>
                <a:latin typeface="Times New Roman" panose="02020603050405020304" pitchFamily="18" charset="0"/>
                <a:cs typeface="Times New Roman" panose="02020603050405020304" pitchFamily="18" charset="0"/>
              </a:rPr>
              <a:t> là số đối tượng trong tập dữ liệu. </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vi-VN" sz="1800" i="1" dirty="0">
                <a:solidFill>
                  <a:schemeClr val="tx1"/>
                </a:solidFill>
                <a:latin typeface="Times New Roman" panose="02020603050405020304" pitchFamily="18" charset="0"/>
                <a:cs typeface="Times New Roman" panose="02020603050405020304" pitchFamily="18" charset="0"/>
              </a:rPr>
              <a:t>N</a:t>
            </a:r>
            <a:r>
              <a:rPr lang="vi-VN" sz="1800" dirty="0">
                <a:solidFill>
                  <a:schemeClr val="tx1"/>
                </a:solidFill>
                <a:latin typeface="Times New Roman" panose="02020603050405020304" pitchFamily="18" charset="0"/>
                <a:cs typeface="Times New Roman" panose="02020603050405020304" pitchFamily="18" charset="0"/>
              </a:rPr>
              <a:t> là số lượng mẫu huấn </a:t>
            </a:r>
            <a:r>
              <a:rPr lang="vi-VN" sz="1800" dirty="0" smtClean="0">
                <a:solidFill>
                  <a:schemeClr val="tx1"/>
                </a:solidFill>
                <a:latin typeface="Times New Roman" panose="02020603050405020304" pitchFamily="18" charset="0"/>
                <a:cs typeface="Times New Roman" panose="02020603050405020304" pitchFamily="18" charset="0"/>
              </a:rPr>
              <a:t>luyện</a:t>
            </a:r>
            <a:r>
              <a:rPr lang="en-US" sz="1800" dirty="0" smtClean="0">
                <a:solidFill>
                  <a:schemeClr val="tx1"/>
                </a:solidFill>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r>
              <a:rPr lang="vi-VN" sz="1800" i="1" dirty="0">
                <a:solidFill>
                  <a:schemeClr val="tx1"/>
                </a:solidFill>
                <a:latin typeface="Times New Roman" panose="02020603050405020304" pitchFamily="18" charset="0"/>
                <a:cs typeface="Times New Roman" panose="02020603050405020304" pitchFamily="18" charset="0"/>
              </a:rPr>
              <a:t>M</a:t>
            </a:r>
            <a:r>
              <a:rPr lang="vi-VN" sz="1800" dirty="0">
                <a:solidFill>
                  <a:schemeClr val="tx1"/>
                </a:solidFill>
                <a:latin typeface="Times New Roman" panose="02020603050405020304" pitchFamily="18" charset="0"/>
                <a:cs typeface="Times New Roman" panose="02020603050405020304" pitchFamily="18" charset="0"/>
              </a:rPr>
              <a:t> là số tính năng trong tập dữ liệu.</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0" y="0"/>
            <a:ext cx="1408298" cy="1303581"/>
          </a:xfrm>
          <a:prstGeom prst="rect">
            <a:avLst/>
          </a:prstGeom>
        </p:spPr>
      </p:pic>
      <p:pic>
        <p:nvPicPr>
          <p:cNvPr id="11" name="Picture 10"/>
          <p:cNvPicPr/>
          <p:nvPr/>
        </p:nvPicPr>
        <p:blipFill>
          <a:blip r:embed="rId4">
            <a:extLst>
              <a:ext uri="{28A0092B-C50C-407E-A947-70E740481C1C}">
                <a14:useLocalDpi xmlns:a14="http://schemas.microsoft.com/office/drawing/2010/main" val="0"/>
              </a:ext>
            </a:extLst>
          </a:blip>
          <a:stretch>
            <a:fillRect/>
          </a:stretch>
        </p:blipFill>
        <p:spPr>
          <a:xfrm>
            <a:off x="9017000" y="2865120"/>
            <a:ext cx="345440" cy="202565"/>
          </a:xfrm>
          <a:prstGeom prst="rect">
            <a:avLst/>
          </a:prstGeom>
        </p:spPr>
      </p:pic>
      <p:sp>
        <p:nvSpPr>
          <p:cNvPr id="12" name="Rectangle 11"/>
          <p:cNvSpPr/>
          <p:nvPr/>
        </p:nvSpPr>
        <p:spPr>
          <a:xfrm>
            <a:off x="1717040" y="6126480"/>
            <a:ext cx="5455920" cy="4470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1"/>
                </a:solidFill>
              </a:rPr>
              <a:t>Thuật</a:t>
            </a:r>
            <a:r>
              <a:rPr lang="en-US" dirty="0" smtClean="0">
                <a:solidFill>
                  <a:schemeClr val="accent1"/>
                </a:solidFill>
              </a:rPr>
              <a:t> </a:t>
            </a:r>
            <a:r>
              <a:rPr lang="en-US" dirty="0" err="1" smtClean="0">
                <a:solidFill>
                  <a:schemeClr val="accent1"/>
                </a:solidFill>
              </a:rPr>
              <a:t>toán</a:t>
            </a:r>
            <a:r>
              <a:rPr lang="en-US" dirty="0" smtClean="0">
                <a:solidFill>
                  <a:schemeClr val="accent1"/>
                </a:solidFill>
              </a:rPr>
              <a:t> RF</a:t>
            </a:r>
            <a:endParaRPr lang="en-US" dirty="0">
              <a:solidFill>
                <a:schemeClr val="accent1"/>
              </a:solidFill>
            </a:endParaRPr>
          </a:p>
        </p:txBody>
      </p:sp>
    </p:spTree>
    <p:extLst>
      <p:ext uri="{BB962C8B-B14F-4D97-AF65-F5344CB8AC3E}">
        <p14:creationId xmlns:p14="http://schemas.microsoft.com/office/powerpoint/2010/main" val="406076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par>
                                <p:cTn id="39" presetID="26" presetClass="entr" presetSubtype="0" fill="hold" grpId="0" nodeType="with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wipe(down)">
                                      <p:cBhvr>
                                        <p:cTn id="41" dur="580">
                                          <p:stCondLst>
                                            <p:cond delay="0"/>
                                          </p:stCondLst>
                                        </p:cTn>
                                        <p:tgtEl>
                                          <p:spTgt spid="9">
                                            <p:txEl>
                                              <p:pRg st="0" end="0"/>
                                            </p:txEl>
                                          </p:spTgt>
                                        </p:tgtEl>
                                      </p:cBhvr>
                                    </p:animEffect>
                                    <p:anim calcmode="lin" valueType="num">
                                      <p:cBhvr>
                                        <p:cTn id="4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9">
                                            <p:txEl>
                                              <p:pRg st="0" end="0"/>
                                            </p:txEl>
                                          </p:spTgt>
                                        </p:tgtEl>
                                      </p:cBhvr>
                                      <p:to x="100000" y="60000"/>
                                    </p:animScale>
                                    <p:animScale>
                                      <p:cBhvr>
                                        <p:cTn id="48" dur="166" decel="50000">
                                          <p:stCondLst>
                                            <p:cond delay="676"/>
                                          </p:stCondLst>
                                        </p:cTn>
                                        <p:tgtEl>
                                          <p:spTgt spid="9">
                                            <p:txEl>
                                              <p:pRg st="0" end="0"/>
                                            </p:txEl>
                                          </p:spTgt>
                                        </p:tgtEl>
                                      </p:cBhvr>
                                      <p:to x="100000" y="100000"/>
                                    </p:animScale>
                                    <p:animScale>
                                      <p:cBhvr>
                                        <p:cTn id="49" dur="26">
                                          <p:stCondLst>
                                            <p:cond delay="1312"/>
                                          </p:stCondLst>
                                        </p:cTn>
                                        <p:tgtEl>
                                          <p:spTgt spid="9">
                                            <p:txEl>
                                              <p:pRg st="0" end="0"/>
                                            </p:txEl>
                                          </p:spTgt>
                                        </p:tgtEl>
                                      </p:cBhvr>
                                      <p:to x="100000" y="80000"/>
                                    </p:animScale>
                                    <p:animScale>
                                      <p:cBhvr>
                                        <p:cTn id="50" dur="166" decel="50000">
                                          <p:stCondLst>
                                            <p:cond delay="1338"/>
                                          </p:stCondLst>
                                        </p:cTn>
                                        <p:tgtEl>
                                          <p:spTgt spid="9">
                                            <p:txEl>
                                              <p:pRg st="0" end="0"/>
                                            </p:txEl>
                                          </p:spTgt>
                                        </p:tgtEl>
                                      </p:cBhvr>
                                      <p:to x="100000" y="100000"/>
                                    </p:animScale>
                                    <p:animScale>
                                      <p:cBhvr>
                                        <p:cTn id="51" dur="26">
                                          <p:stCondLst>
                                            <p:cond delay="1642"/>
                                          </p:stCondLst>
                                        </p:cTn>
                                        <p:tgtEl>
                                          <p:spTgt spid="9">
                                            <p:txEl>
                                              <p:pRg st="0" end="0"/>
                                            </p:txEl>
                                          </p:spTgt>
                                        </p:tgtEl>
                                      </p:cBhvr>
                                      <p:to x="100000" y="90000"/>
                                    </p:animScale>
                                    <p:animScale>
                                      <p:cBhvr>
                                        <p:cTn id="52" dur="166" decel="50000">
                                          <p:stCondLst>
                                            <p:cond delay="1668"/>
                                          </p:stCondLst>
                                        </p:cTn>
                                        <p:tgtEl>
                                          <p:spTgt spid="9">
                                            <p:txEl>
                                              <p:pRg st="0" end="0"/>
                                            </p:txEl>
                                          </p:spTgt>
                                        </p:tgtEl>
                                      </p:cBhvr>
                                      <p:to x="100000" y="100000"/>
                                    </p:animScale>
                                    <p:animScale>
                                      <p:cBhvr>
                                        <p:cTn id="53" dur="26">
                                          <p:stCondLst>
                                            <p:cond delay="1808"/>
                                          </p:stCondLst>
                                        </p:cTn>
                                        <p:tgtEl>
                                          <p:spTgt spid="9">
                                            <p:txEl>
                                              <p:pRg st="0" end="0"/>
                                            </p:txEl>
                                          </p:spTgt>
                                        </p:tgtEl>
                                      </p:cBhvr>
                                      <p:to x="100000" y="95000"/>
                                    </p:animScale>
                                    <p:animScale>
                                      <p:cBhvr>
                                        <p:cTn id="54" dur="166" decel="50000">
                                          <p:stCondLst>
                                            <p:cond delay="1834"/>
                                          </p:stCondLst>
                                        </p:cTn>
                                        <p:tgtEl>
                                          <p:spTgt spid="9">
                                            <p:txEl>
                                              <p:pRg st="0" end="0"/>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80">
                                          <p:stCondLst>
                                            <p:cond delay="0"/>
                                          </p:stCondLst>
                                        </p:cTn>
                                        <p:tgtEl>
                                          <p:spTgt spid="11"/>
                                        </p:tgtEl>
                                      </p:cBhvr>
                                    </p:animEffect>
                                    <p:anim calcmode="lin" valueType="num">
                                      <p:cBhvr>
                                        <p:cTn id="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3" dur="26">
                                          <p:stCondLst>
                                            <p:cond delay="650"/>
                                          </p:stCondLst>
                                        </p:cTn>
                                        <p:tgtEl>
                                          <p:spTgt spid="11"/>
                                        </p:tgtEl>
                                      </p:cBhvr>
                                      <p:to x="100000" y="60000"/>
                                    </p:animScale>
                                    <p:animScale>
                                      <p:cBhvr>
                                        <p:cTn id="64" dur="166" decel="50000">
                                          <p:stCondLst>
                                            <p:cond delay="676"/>
                                          </p:stCondLst>
                                        </p:cTn>
                                        <p:tgtEl>
                                          <p:spTgt spid="11"/>
                                        </p:tgtEl>
                                      </p:cBhvr>
                                      <p:to x="100000" y="100000"/>
                                    </p:animScale>
                                    <p:animScale>
                                      <p:cBhvr>
                                        <p:cTn id="65" dur="26">
                                          <p:stCondLst>
                                            <p:cond delay="1312"/>
                                          </p:stCondLst>
                                        </p:cTn>
                                        <p:tgtEl>
                                          <p:spTgt spid="11"/>
                                        </p:tgtEl>
                                      </p:cBhvr>
                                      <p:to x="100000" y="80000"/>
                                    </p:animScale>
                                    <p:animScale>
                                      <p:cBhvr>
                                        <p:cTn id="66" dur="166" decel="50000">
                                          <p:stCondLst>
                                            <p:cond delay="1338"/>
                                          </p:stCondLst>
                                        </p:cTn>
                                        <p:tgtEl>
                                          <p:spTgt spid="11"/>
                                        </p:tgtEl>
                                      </p:cBhvr>
                                      <p:to x="100000" y="100000"/>
                                    </p:animScale>
                                    <p:animScale>
                                      <p:cBhvr>
                                        <p:cTn id="67" dur="26">
                                          <p:stCondLst>
                                            <p:cond delay="1642"/>
                                          </p:stCondLst>
                                        </p:cTn>
                                        <p:tgtEl>
                                          <p:spTgt spid="11"/>
                                        </p:tgtEl>
                                      </p:cBhvr>
                                      <p:to x="100000" y="90000"/>
                                    </p:animScale>
                                    <p:animScale>
                                      <p:cBhvr>
                                        <p:cTn id="68" dur="166" decel="50000">
                                          <p:stCondLst>
                                            <p:cond delay="1668"/>
                                          </p:stCondLst>
                                        </p:cTn>
                                        <p:tgtEl>
                                          <p:spTgt spid="11"/>
                                        </p:tgtEl>
                                      </p:cBhvr>
                                      <p:to x="100000" y="100000"/>
                                    </p:animScale>
                                    <p:animScale>
                                      <p:cBhvr>
                                        <p:cTn id="69" dur="26">
                                          <p:stCondLst>
                                            <p:cond delay="1808"/>
                                          </p:stCondLst>
                                        </p:cTn>
                                        <p:tgtEl>
                                          <p:spTgt spid="11"/>
                                        </p:tgtEl>
                                      </p:cBhvr>
                                      <p:to x="100000" y="95000"/>
                                    </p:animScale>
                                    <p:animScale>
                                      <p:cBhvr>
                                        <p:cTn id="70" dur="166" decel="50000">
                                          <p:stCondLst>
                                            <p:cond delay="1834"/>
                                          </p:stCondLst>
                                        </p:cTn>
                                        <p:tgtEl>
                                          <p:spTgt spid="11"/>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heel(1)">
                                      <p:cBhvr>
                                        <p:cTn id="75" dur="20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animEffect transition="in" filter="wipe(down)">
                                      <p:cBhvr>
                                        <p:cTn id="80" dur="580">
                                          <p:stCondLst>
                                            <p:cond delay="0"/>
                                          </p:stCondLst>
                                        </p:cTn>
                                        <p:tgtEl>
                                          <p:spTgt spid="9">
                                            <p:txEl>
                                              <p:pRg st="1" end="1"/>
                                            </p:txEl>
                                          </p:spTgt>
                                        </p:tgtEl>
                                      </p:cBhvr>
                                    </p:animEffect>
                                    <p:anim calcmode="lin" valueType="num">
                                      <p:cBhvr>
                                        <p:cTn id="81"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86" dur="26">
                                          <p:stCondLst>
                                            <p:cond delay="650"/>
                                          </p:stCondLst>
                                        </p:cTn>
                                        <p:tgtEl>
                                          <p:spTgt spid="9">
                                            <p:txEl>
                                              <p:pRg st="1" end="1"/>
                                            </p:txEl>
                                          </p:spTgt>
                                        </p:tgtEl>
                                      </p:cBhvr>
                                      <p:to x="100000" y="60000"/>
                                    </p:animScale>
                                    <p:animScale>
                                      <p:cBhvr>
                                        <p:cTn id="87" dur="166" decel="50000">
                                          <p:stCondLst>
                                            <p:cond delay="676"/>
                                          </p:stCondLst>
                                        </p:cTn>
                                        <p:tgtEl>
                                          <p:spTgt spid="9">
                                            <p:txEl>
                                              <p:pRg st="1" end="1"/>
                                            </p:txEl>
                                          </p:spTgt>
                                        </p:tgtEl>
                                      </p:cBhvr>
                                      <p:to x="100000" y="100000"/>
                                    </p:animScale>
                                    <p:animScale>
                                      <p:cBhvr>
                                        <p:cTn id="88" dur="26">
                                          <p:stCondLst>
                                            <p:cond delay="1312"/>
                                          </p:stCondLst>
                                        </p:cTn>
                                        <p:tgtEl>
                                          <p:spTgt spid="9">
                                            <p:txEl>
                                              <p:pRg st="1" end="1"/>
                                            </p:txEl>
                                          </p:spTgt>
                                        </p:tgtEl>
                                      </p:cBhvr>
                                      <p:to x="100000" y="80000"/>
                                    </p:animScale>
                                    <p:animScale>
                                      <p:cBhvr>
                                        <p:cTn id="89" dur="166" decel="50000">
                                          <p:stCondLst>
                                            <p:cond delay="1338"/>
                                          </p:stCondLst>
                                        </p:cTn>
                                        <p:tgtEl>
                                          <p:spTgt spid="9">
                                            <p:txEl>
                                              <p:pRg st="1" end="1"/>
                                            </p:txEl>
                                          </p:spTgt>
                                        </p:tgtEl>
                                      </p:cBhvr>
                                      <p:to x="100000" y="100000"/>
                                    </p:animScale>
                                    <p:animScale>
                                      <p:cBhvr>
                                        <p:cTn id="90" dur="26">
                                          <p:stCondLst>
                                            <p:cond delay="1642"/>
                                          </p:stCondLst>
                                        </p:cTn>
                                        <p:tgtEl>
                                          <p:spTgt spid="9">
                                            <p:txEl>
                                              <p:pRg st="1" end="1"/>
                                            </p:txEl>
                                          </p:spTgt>
                                        </p:tgtEl>
                                      </p:cBhvr>
                                      <p:to x="100000" y="90000"/>
                                    </p:animScale>
                                    <p:animScale>
                                      <p:cBhvr>
                                        <p:cTn id="91" dur="166" decel="50000">
                                          <p:stCondLst>
                                            <p:cond delay="1668"/>
                                          </p:stCondLst>
                                        </p:cTn>
                                        <p:tgtEl>
                                          <p:spTgt spid="9">
                                            <p:txEl>
                                              <p:pRg st="1" end="1"/>
                                            </p:txEl>
                                          </p:spTgt>
                                        </p:tgtEl>
                                      </p:cBhvr>
                                      <p:to x="100000" y="100000"/>
                                    </p:animScale>
                                    <p:animScale>
                                      <p:cBhvr>
                                        <p:cTn id="92" dur="26">
                                          <p:stCondLst>
                                            <p:cond delay="1808"/>
                                          </p:stCondLst>
                                        </p:cTn>
                                        <p:tgtEl>
                                          <p:spTgt spid="9">
                                            <p:txEl>
                                              <p:pRg st="1" end="1"/>
                                            </p:txEl>
                                          </p:spTgt>
                                        </p:tgtEl>
                                      </p:cBhvr>
                                      <p:to x="100000" y="95000"/>
                                    </p:animScale>
                                    <p:animScale>
                                      <p:cBhvr>
                                        <p:cTn id="93" dur="166" decel="50000">
                                          <p:stCondLst>
                                            <p:cond delay="1834"/>
                                          </p:stCondLst>
                                        </p:cTn>
                                        <p:tgtEl>
                                          <p:spTgt spid="9">
                                            <p:txEl>
                                              <p:pRg st="1" end="1"/>
                                            </p:txEl>
                                          </p:spTgt>
                                        </p:tgtEl>
                                      </p:cBhvr>
                                      <p:to x="100000" y="100000"/>
                                    </p:animScale>
                                  </p:childTnLst>
                                </p:cTn>
                              </p:par>
                            </p:childTnLst>
                          </p:cTn>
                        </p:par>
                      </p:childTnLst>
                    </p:cTn>
                  </p:par>
                  <p:par>
                    <p:cTn id="94" fill="hold">
                      <p:stCondLst>
                        <p:cond delay="indefinite"/>
                      </p:stCondLst>
                      <p:childTnLst>
                        <p:par>
                          <p:cTn id="95" fill="hold">
                            <p:stCondLst>
                              <p:cond delay="0"/>
                            </p:stCondLst>
                            <p:childTnLst>
                              <p:par>
                                <p:cTn id="96" presetID="26" presetClass="entr" presetSubtype="0" fill="hold" grpId="0" nodeType="clickEffect">
                                  <p:stCondLst>
                                    <p:cond delay="0"/>
                                  </p:stCondLst>
                                  <p:childTnLst>
                                    <p:set>
                                      <p:cBhvr>
                                        <p:cTn id="97" dur="1" fill="hold">
                                          <p:stCondLst>
                                            <p:cond delay="0"/>
                                          </p:stCondLst>
                                        </p:cTn>
                                        <p:tgtEl>
                                          <p:spTgt spid="9">
                                            <p:txEl>
                                              <p:pRg st="2" end="2"/>
                                            </p:txEl>
                                          </p:spTgt>
                                        </p:tgtEl>
                                        <p:attrNameLst>
                                          <p:attrName>style.visibility</p:attrName>
                                        </p:attrNameLst>
                                      </p:cBhvr>
                                      <p:to>
                                        <p:strVal val="visible"/>
                                      </p:to>
                                    </p:set>
                                    <p:animEffect transition="in" filter="wipe(down)">
                                      <p:cBhvr>
                                        <p:cTn id="98" dur="580">
                                          <p:stCondLst>
                                            <p:cond delay="0"/>
                                          </p:stCondLst>
                                        </p:cTn>
                                        <p:tgtEl>
                                          <p:spTgt spid="9">
                                            <p:txEl>
                                              <p:pRg st="2" end="2"/>
                                            </p:txEl>
                                          </p:spTgt>
                                        </p:tgtEl>
                                      </p:cBhvr>
                                    </p:animEffect>
                                    <p:anim calcmode="lin" valueType="num">
                                      <p:cBhvr>
                                        <p:cTn id="99"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100"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101"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102"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103"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104" dur="26">
                                          <p:stCondLst>
                                            <p:cond delay="650"/>
                                          </p:stCondLst>
                                        </p:cTn>
                                        <p:tgtEl>
                                          <p:spTgt spid="9">
                                            <p:txEl>
                                              <p:pRg st="2" end="2"/>
                                            </p:txEl>
                                          </p:spTgt>
                                        </p:tgtEl>
                                      </p:cBhvr>
                                      <p:to x="100000" y="60000"/>
                                    </p:animScale>
                                    <p:animScale>
                                      <p:cBhvr>
                                        <p:cTn id="105" dur="166" decel="50000">
                                          <p:stCondLst>
                                            <p:cond delay="676"/>
                                          </p:stCondLst>
                                        </p:cTn>
                                        <p:tgtEl>
                                          <p:spTgt spid="9">
                                            <p:txEl>
                                              <p:pRg st="2" end="2"/>
                                            </p:txEl>
                                          </p:spTgt>
                                        </p:tgtEl>
                                      </p:cBhvr>
                                      <p:to x="100000" y="100000"/>
                                    </p:animScale>
                                    <p:animScale>
                                      <p:cBhvr>
                                        <p:cTn id="106" dur="26">
                                          <p:stCondLst>
                                            <p:cond delay="1312"/>
                                          </p:stCondLst>
                                        </p:cTn>
                                        <p:tgtEl>
                                          <p:spTgt spid="9">
                                            <p:txEl>
                                              <p:pRg st="2" end="2"/>
                                            </p:txEl>
                                          </p:spTgt>
                                        </p:tgtEl>
                                      </p:cBhvr>
                                      <p:to x="100000" y="80000"/>
                                    </p:animScale>
                                    <p:animScale>
                                      <p:cBhvr>
                                        <p:cTn id="107" dur="166" decel="50000">
                                          <p:stCondLst>
                                            <p:cond delay="1338"/>
                                          </p:stCondLst>
                                        </p:cTn>
                                        <p:tgtEl>
                                          <p:spTgt spid="9">
                                            <p:txEl>
                                              <p:pRg st="2" end="2"/>
                                            </p:txEl>
                                          </p:spTgt>
                                        </p:tgtEl>
                                      </p:cBhvr>
                                      <p:to x="100000" y="100000"/>
                                    </p:animScale>
                                    <p:animScale>
                                      <p:cBhvr>
                                        <p:cTn id="108" dur="26">
                                          <p:stCondLst>
                                            <p:cond delay="1642"/>
                                          </p:stCondLst>
                                        </p:cTn>
                                        <p:tgtEl>
                                          <p:spTgt spid="9">
                                            <p:txEl>
                                              <p:pRg st="2" end="2"/>
                                            </p:txEl>
                                          </p:spTgt>
                                        </p:tgtEl>
                                      </p:cBhvr>
                                      <p:to x="100000" y="90000"/>
                                    </p:animScale>
                                    <p:animScale>
                                      <p:cBhvr>
                                        <p:cTn id="109" dur="166" decel="50000">
                                          <p:stCondLst>
                                            <p:cond delay="1668"/>
                                          </p:stCondLst>
                                        </p:cTn>
                                        <p:tgtEl>
                                          <p:spTgt spid="9">
                                            <p:txEl>
                                              <p:pRg st="2" end="2"/>
                                            </p:txEl>
                                          </p:spTgt>
                                        </p:tgtEl>
                                      </p:cBhvr>
                                      <p:to x="100000" y="100000"/>
                                    </p:animScale>
                                    <p:animScale>
                                      <p:cBhvr>
                                        <p:cTn id="110" dur="26">
                                          <p:stCondLst>
                                            <p:cond delay="1808"/>
                                          </p:stCondLst>
                                        </p:cTn>
                                        <p:tgtEl>
                                          <p:spTgt spid="9">
                                            <p:txEl>
                                              <p:pRg st="2" end="2"/>
                                            </p:txEl>
                                          </p:spTgt>
                                        </p:tgtEl>
                                      </p:cBhvr>
                                      <p:to x="100000" y="95000"/>
                                    </p:animScale>
                                    <p:animScale>
                                      <p:cBhvr>
                                        <p:cTn id="111" dur="166" decel="50000">
                                          <p:stCondLst>
                                            <p:cond delay="1834"/>
                                          </p:stCondLst>
                                        </p:cTn>
                                        <p:tgtEl>
                                          <p:spTgt spid="9">
                                            <p:txEl>
                                              <p:pRg st="2" end="2"/>
                                            </p:txEl>
                                          </p:spTgt>
                                        </p:tgtEl>
                                      </p:cBhvr>
                                      <p:to x="100000" y="100000"/>
                                    </p:animScale>
                                  </p:childTnLst>
                                </p:cTn>
                              </p:par>
                            </p:childTnLst>
                          </p:cTn>
                        </p:par>
                      </p:childTnLst>
                    </p:cTn>
                  </p:par>
                  <p:par>
                    <p:cTn id="112" fill="hold">
                      <p:stCondLst>
                        <p:cond delay="indefinite"/>
                      </p:stCondLst>
                      <p:childTnLst>
                        <p:par>
                          <p:cTn id="113" fill="hold">
                            <p:stCondLst>
                              <p:cond delay="0"/>
                            </p:stCondLst>
                            <p:childTnLst>
                              <p:par>
                                <p:cTn id="114" presetID="26" presetClass="entr" presetSubtype="0" fill="hold" grpId="0" nodeType="clickEffect">
                                  <p:stCondLst>
                                    <p:cond delay="0"/>
                                  </p:stCondLst>
                                  <p:childTnLst>
                                    <p:set>
                                      <p:cBhvr>
                                        <p:cTn id="115" dur="1" fill="hold">
                                          <p:stCondLst>
                                            <p:cond delay="0"/>
                                          </p:stCondLst>
                                        </p:cTn>
                                        <p:tgtEl>
                                          <p:spTgt spid="9">
                                            <p:txEl>
                                              <p:pRg st="3" end="3"/>
                                            </p:txEl>
                                          </p:spTgt>
                                        </p:tgtEl>
                                        <p:attrNameLst>
                                          <p:attrName>style.visibility</p:attrName>
                                        </p:attrNameLst>
                                      </p:cBhvr>
                                      <p:to>
                                        <p:strVal val="visible"/>
                                      </p:to>
                                    </p:set>
                                    <p:animEffect transition="in" filter="wipe(down)">
                                      <p:cBhvr>
                                        <p:cTn id="116" dur="580">
                                          <p:stCondLst>
                                            <p:cond delay="0"/>
                                          </p:stCondLst>
                                        </p:cTn>
                                        <p:tgtEl>
                                          <p:spTgt spid="9">
                                            <p:txEl>
                                              <p:pRg st="3" end="3"/>
                                            </p:txEl>
                                          </p:spTgt>
                                        </p:tgtEl>
                                      </p:cBhvr>
                                    </p:animEffect>
                                    <p:anim calcmode="lin" valueType="num">
                                      <p:cBhvr>
                                        <p:cTn id="117" dur="1822" tmFilter="0,0; 0.14,0.36; 0.43,0.73; 0.71,0.91; 1.0,1.0">
                                          <p:stCondLst>
                                            <p:cond delay="0"/>
                                          </p:stCondLst>
                                        </p:cTn>
                                        <p:tgtEl>
                                          <p:spTgt spid="9">
                                            <p:txEl>
                                              <p:pRg st="3" end="3"/>
                                            </p:txEl>
                                          </p:spTgt>
                                        </p:tgtEl>
                                        <p:attrNameLst>
                                          <p:attrName>ppt_x</p:attrName>
                                        </p:attrNameLst>
                                      </p:cBhvr>
                                      <p:tavLst>
                                        <p:tav tm="0">
                                          <p:val>
                                            <p:strVal val="#ppt_x-0.25"/>
                                          </p:val>
                                        </p:tav>
                                        <p:tav tm="100000">
                                          <p:val>
                                            <p:strVal val="#ppt_x"/>
                                          </p:val>
                                        </p:tav>
                                      </p:tavLst>
                                    </p:anim>
                                    <p:anim calcmode="lin" valueType="num">
                                      <p:cBhvr>
                                        <p:cTn id="118" dur="664" tmFilter="0.0,0.0; 0.25,0.07; 0.50,0.2; 0.75,0.467; 1.0,1.0">
                                          <p:stCondLst>
                                            <p:cond delay="0"/>
                                          </p:stCondLst>
                                        </p:cTn>
                                        <p:tgtEl>
                                          <p:spTgt spid="9">
                                            <p:txEl>
                                              <p:pRg st="3" end="3"/>
                                            </p:txEl>
                                          </p:spTgt>
                                        </p:tgtEl>
                                        <p:attrNameLst>
                                          <p:attrName>ppt_y</p:attrName>
                                        </p:attrNameLst>
                                      </p:cBhvr>
                                      <p:tavLst>
                                        <p:tav tm="0" fmla="#ppt_y-sin(pi*$)/3">
                                          <p:val>
                                            <p:fltVal val="0.5"/>
                                          </p:val>
                                        </p:tav>
                                        <p:tav tm="100000">
                                          <p:val>
                                            <p:fltVal val="1"/>
                                          </p:val>
                                        </p:tav>
                                      </p:tavLst>
                                    </p:anim>
                                    <p:anim calcmode="lin" valueType="num">
                                      <p:cBhvr>
                                        <p:cTn id="119" dur="664" tmFilter="0, 0; 0.125,0.2665; 0.25,0.4; 0.375,0.465; 0.5,0.5;  0.625,0.535; 0.75,0.6; 0.875,0.7335; 1,1">
                                          <p:stCondLst>
                                            <p:cond delay="664"/>
                                          </p:stCondLst>
                                        </p:cTn>
                                        <p:tgtEl>
                                          <p:spTgt spid="9">
                                            <p:txEl>
                                              <p:pRg st="3" end="3"/>
                                            </p:txEl>
                                          </p:spTgt>
                                        </p:tgtEl>
                                        <p:attrNameLst>
                                          <p:attrName>ppt_y</p:attrName>
                                        </p:attrNameLst>
                                      </p:cBhvr>
                                      <p:tavLst>
                                        <p:tav tm="0" fmla="#ppt_y-sin(pi*$)/9">
                                          <p:val>
                                            <p:fltVal val="0"/>
                                          </p:val>
                                        </p:tav>
                                        <p:tav tm="100000">
                                          <p:val>
                                            <p:fltVal val="1"/>
                                          </p:val>
                                        </p:tav>
                                      </p:tavLst>
                                    </p:anim>
                                    <p:anim calcmode="lin" valueType="num">
                                      <p:cBhvr>
                                        <p:cTn id="120" dur="332" tmFilter="0, 0; 0.125,0.2665; 0.25,0.4; 0.375,0.465; 0.5,0.5;  0.625,0.535; 0.75,0.6; 0.875,0.7335; 1,1">
                                          <p:stCondLst>
                                            <p:cond delay="1324"/>
                                          </p:stCondLst>
                                        </p:cTn>
                                        <p:tgtEl>
                                          <p:spTgt spid="9">
                                            <p:txEl>
                                              <p:pRg st="3" end="3"/>
                                            </p:txEl>
                                          </p:spTgt>
                                        </p:tgtEl>
                                        <p:attrNameLst>
                                          <p:attrName>ppt_y</p:attrName>
                                        </p:attrNameLst>
                                      </p:cBhvr>
                                      <p:tavLst>
                                        <p:tav tm="0" fmla="#ppt_y-sin(pi*$)/27">
                                          <p:val>
                                            <p:fltVal val="0"/>
                                          </p:val>
                                        </p:tav>
                                        <p:tav tm="100000">
                                          <p:val>
                                            <p:fltVal val="1"/>
                                          </p:val>
                                        </p:tav>
                                      </p:tavLst>
                                    </p:anim>
                                    <p:anim calcmode="lin" valueType="num">
                                      <p:cBhvr>
                                        <p:cTn id="121" dur="164" tmFilter="0, 0; 0.125,0.2665; 0.25,0.4; 0.375,0.465; 0.5,0.5;  0.625,0.535; 0.75,0.6; 0.875,0.7335; 1,1">
                                          <p:stCondLst>
                                            <p:cond delay="1656"/>
                                          </p:stCondLst>
                                        </p:cTn>
                                        <p:tgtEl>
                                          <p:spTgt spid="9">
                                            <p:txEl>
                                              <p:pRg st="3" end="3"/>
                                            </p:txEl>
                                          </p:spTgt>
                                        </p:tgtEl>
                                        <p:attrNameLst>
                                          <p:attrName>ppt_y</p:attrName>
                                        </p:attrNameLst>
                                      </p:cBhvr>
                                      <p:tavLst>
                                        <p:tav tm="0" fmla="#ppt_y-sin(pi*$)/81">
                                          <p:val>
                                            <p:fltVal val="0"/>
                                          </p:val>
                                        </p:tav>
                                        <p:tav tm="100000">
                                          <p:val>
                                            <p:fltVal val="1"/>
                                          </p:val>
                                        </p:tav>
                                      </p:tavLst>
                                    </p:anim>
                                    <p:animScale>
                                      <p:cBhvr>
                                        <p:cTn id="122" dur="26">
                                          <p:stCondLst>
                                            <p:cond delay="650"/>
                                          </p:stCondLst>
                                        </p:cTn>
                                        <p:tgtEl>
                                          <p:spTgt spid="9">
                                            <p:txEl>
                                              <p:pRg st="3" end="3"/>
                                            </p:txEl>
                                          </p:spTgt>
                                        </p:tgtEl>
                                      </p:cBhvr>
                                      <p:to x="100000" y="60000"/>
                                    </p:animScale>
                                    <p:animScale>
                                      <p:cBhvr>
                                        <p:cTn id="123" dur="166" decel="50000">
                                          <p:stCondLst>
                                            <p:cond delay="676"/>
                                          </p:stCondLst>
                                        </p:cTn>
                                        <p:tgtEl>
                                          <p:spTgt spid="9">
                                            <p:txEl>
                                              <p:pRg st="3" end="3"/>
                                            </p:txEl>
                                          </p:spTgt>
                                        </p:tgtEl>
                                      </p:cBhvr>
                                      <p:to x="100000" y="100000"/>
                                    </p:animScale>
                                    <p:animScale>
                                      <p:cBhvr>
                                        <p:cTn id="124" dur="26">
                                          <p:stCondLst>
                                            <p:cond delay="1312"/>
                                          </p:stCondLst>
                                        </p:cTn>
                                        <p:tgtEl>
                                          <p:spTgt spid="9">
                                            <p:txEl>
                                              <p:pRg st="3" end="3"/>
                                            </p:txEl>
                                          </p:spTgt>
                                        </p:tgtEl>
                                      </p:cBhvr>
                                      <p:to x="100000" y="80000"/>
                                    </p:animScale>
                                    <p:animScale>
                                      <p:cBhvr>
                                        <p:cTn id="125" dur="166" decel="50000">
                                          <p:stCondLst>
                                            <p:cond delay="1338"/>
                                          </p:stCondLst>
                                        </p:cTn>
                                        <p:tgtEl>
                                          <p:spTgt spid="9">
                                            <p:txEl>
                                              <p:pRg st="3" end="3"/>
                                            </p:txEl>
                                          </p:spTgt>
                                        </p:tgtEl>
                                      </p:cBhvr>
                                      <p:to x="100000" y="100000"/>
                                    </p:animScale>
                                    <p:animScale>
                                      <p:cBhvr>
                                        <p:cTn id="126" dur="26">
                                          <p:stCondLst>
                                            <p:cond delay="1642"/>
                                          </p:stCondLst>
                                        </p:cTn>
                                        <p:tgtEl>
                                          <p:spTgt spid="9">
                                            <p:txEl>
                                              <p:pRg st="3" end="3"/>
                                            </p:txEl>
                                          </p:spTgt>
                                        </p:tgtEl>
                                      </p:cBhvr>
                                      <p:to x="100000" y="90000"/>
                                    </p:animScale>
                                    <p:animScale>
                                      <p:cBhvr>
                                        <p:cTn id="127" dur="166" decel="50000">
                                          <p:stCondLst>
                                            <p:cond delay="1668"/>
                                          </p:stCondLst>
                                        </p:cTn>
                                        <p:tgtEl>
                                          <p:spTgt spid="9">
                                            <p:txEl>
                                              <p:pRg st="3" end="3"/>
                                            </p:txEl>
                                          </p:spTgt>
                                        </p:tgtEl>
                                      </p:cBhvr>
                                      <p:to x="100000" y="100000"/>
                                    </p:animScale>
                                    <p:animScale>
                                      <p:cBhvr>
                                        <p:cTn id="128" dur="26">
                                          <p:stCondLst>
                                            <p:cond delay="1808"/>
                                          </p:stCondLst>
                                        </p:cTn>
                                        <p:tgtEl>
                                          <p:spTgt spid="9">
                                            <p:txEl>
                                              <p:pRg st="3" end="3"/>
                                            </p:txEl>
                                          </p:spTgt>
                                        </p:tgtEl>
                                      </p:cBhvr>
                                      <p:to x="100000" y="95000"/>
                                    </p:animScale>
                                    <p:animScale>
                                      <p:cBhvr>
                                        <p:cTn id="129" dur="166" decel="50000">
                                          <p:stCondLst>
                                            <p:cond delay="1834"/>
                                          </p:stCondLst>
                                        </p:cTn>
                                        <p:tgtEl>
                                          <p:spTgt spid="9">
                                            <p:txEl>
                                              <p:pRg st="3" end="3"/>
                                            </p:txEl>
                                          </p:spTgt>
                                        </p:tgtEl>
                                      </p:cBhvr>
                                      <p:to x="100000" y="100000"/>
                                    </p:animScale>
                                  </p:childTnLst>
                                </p:cTn>
                              </p:par>
                            </p:childTnLst>
                          </p:cTn>
                        </p:par>
                      </p:childTnLst>
                    </p:cTn>
                  </p:par>
                  <p:par>
                    <p:cTn id="130" fill="hold">
                      <p:stCondLst>
                        <p:cond delay="indefinite"/>
                      </p:stCondLst>
                      <p:childTnLst>
                        <p:par>
                          <p:cTn id="131" fill="hold">
                            <p:stCondLst>
                              <p:cond delay="0"/>
                            </p:stCondLst>
                            <p:childTnLst>
                              <p:par>
                                <p:cTn id="132" presetID="26" presetClass="entr" presetSubtype="0" fill="hold" grpId="0" nodeType="clickEffect">
                                  <p:stCondLst>
                                    <p:cond delay="0"/>
                                  </p:stCondLst>
                                  <p:childTnLst>
                                    <p:set>
                                      <p:cBhvr>
                                        <p:cTn id="133" dur="1" fill="hold">
                                          <p:stCondLst>
                                            <p:cond delay="0"/>
                                          </p:stCondLst>
                                        </p:cTn>
                                        <p:tgtEl>
                                          <p:spTgt spid="9">
                                            <p:txEl>
                                              <p:pRg st="4" end="4"/>
                                            </p:txEl>
                                          </p:spTgt>
                                        </p:tgtEl>
                                        <p:attrNameLst>
                                          <p:attrName>style.visibility</p:attrName>
                                        </p:attrNameLst>
                                      </p:cBhvr>
                                      <p:to>
                                        <p:strVal val="visible"/>
                                      </p:to>
                                    </p:set>
                                    <p:animEffect transition="in" filter="wipe(down)">
                                      <p:cBhvr>
                                        <p:cTn id="134" dur="580">
                                          <p:stCondLst>
                                            <p:cond delay="0"/>
                                          </p:stCondLst>
                                        </p:cTn>
                                        <p:tgtEl>
                                          <p:spTgt spid="9">
                                            <p:txEl>
                                              <p:pRg st="4" end="4"/>
                                            </p:txEl>
                                          </p:spTgt>
                                        </p:tgtEl>
                                      </p:cBhvr>
                                    </p:animEffect>
                                    <p:anim calcmode="lin" valueType="num">
                                      <p:cBhvr>
                                        <p:cTn id="135"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136"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137"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138"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139"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140" dur="26">
                                          <p:stCondLst>
                                            <p:cond delay="650"/>
                                          </p:stCondLst>
                                        </p:cTn>
                                        <p:tgtEl>
                                          <p:spTgt spid="9">
                                            <p:txEl>
                                              <p:pRg st="4" end="4"/>
                                            </p:txEl>
                                          </p:spTgt>
                                        </p:tgtEl>
                                      </p:cBhvr>
                                      <p:to x="100000" y="60000"/>
                                    </p:animScale>
                                    <p:animScale>
                                      <p:cBhvr>
                                        <p:cTn id="141" dur="166" decel="50000">
                                          <p:stCondLst>
                                            <p:cond delay="676"/>
                                          </p:stCondLst>
                                        </p:cTn>
                                        <p:tgtEl>
                                          <p:spTgt spid="9">
                                            <p:txEl>
                                              <p:pRg st="4" end="4"/>
                                            </p:txEl>
                                          </p:spTgt>
                                        </p:tgtEl>
                                      </p:cBhvr>
                                      <p:to x="100000" y="100000"/>
                                    </p:animScale>
                                    <p:animScale>
                                      <p:cBhvr>
                                        <p:cTn id="142" dur="26">
                                          <p:stCondLst>
                                            <p:cond delay="1312"/>
                                          </p:stCondLst>
                                        </p:cTn>
                                        <p:tgtEl>
                                          <p:spTgt spid="9">
                                            <p:txEl>
                                              <p:pRg st="4" end="4"/>
                                            </p:txEl>
                                          </p:spTgt>
                                        </p:tgtEl>
                                      </p:cBhvr>
                                      <p:to x="100000" y="80000"/>
                                    </p:animScale>
                                    <p:animScale>
                                      <p:cBhvr>
                                        <p:cTn id="143" dur="166" decel="50000">
                                          <p:stCondLst>
                                            <p:cond delay="1338"/>
                                          </p:stCondLst>
                                        </p:cTn>
                                        <p:tgtEl>
                                          <p:spTgt spid="9">
                                            <p:txEl>
                                              <p:pRg st="4" end="4"/>
                                            </p:txEl>
                                          </p:spTgt>
                                        </p:tgtEl>
                                      </p:cBhvr>
                                      <p:to x="100000" y="100000"/>
                                    </p:animScale>
                                    <p:animScale>
                                      <p:cBhvr>
                                        <p:cTn id="144" dur="26">
                                          <p:stCondLst>
                                            <p:cond delay="1642"/>
                                          </p:stCondLst>
                                        </p:cTn>
                                        <p:tgtEl>
                                          <p:spTgt spid="9">
                                            <p:txEl>
                                              <p:pRg st="4" end="4"/>
                                            </p:txEl>
                                          </p:spTgt>
                                        </p:tgtEl>
                                      </p:cBhvr>
                                      <p:to x="100000" y="90000"/>
                                    </p:animScale>
                                    <p:animScale>
                                      <p:cBhvr>
                                        <p:cTn id="145" dur="166" decel="50000">
                                          <p:stCondLst>
                                            <p:cond delay="1668"/>
                                          </p:stCondLst>
                                        </p:cTn>
                                        <p:tgtEl>
                                          <p:spTgt spid="9">
                                            <p:txEl>
                                              <p:pRg st="4" end="4"/>
                                            </p:txEl>
                                          </p:spTgt>
                                        </p:tgtEl>
                                      </p:cBhvr>
                                      <p:to x="100000" y="100000"/>
                                    </p:animScale>
                                    <p:animScale>
                                      <p:cBhvr>
                                        <p:cTn id="146" dur="26">
                                          <p:stCondLst>
                                            <p:cond delay="1808"/>
                                          </p:stCondLst>
                                        </p:cTn>
                                        <p:tgtEl>
                                          <p:spTgt spid="9">
                                            <p:txEl>
                                              <p:pRg st="4" end="4"/>
                                            </p:txEl>
                                          </p:spTgt>
                                        </p:tgtEl>
                                      </p:cBhvr>
                                      <p:to x="100000" y="95000"/>
                                    </p:animScale>
                                    <p:animScale>
                                      <p:cBhvr>
                                        <p:cTn id="147" dur="166" decel="50000">
                                          <p:stCondLst>
                                            <p:cond delay="1834"/>
                                          </p:stCondLst>
                                        </p:cTn>
                                        <p:tgtEl>
                                          <p:spTgt spid="9">
                                            <p:txEl>
                                              <p:pRg st="4" end="4"/>
                                            </p:txEl>
                                          </p:spTgt>
                                        </p:tgtEl>
                                      </p:cBhvr>
                                      <p:to x="100000" y="100000"/>
                                    </p:animScale>
                                  </p:childTnLst>
                                </p:cTn>
                              </p:par>
                              <p:par>
                                <p:cTn id="148" presetID="26" presetClass="entr" presetSubtype="0" fill="hold" grpId="0" nodeType="withEffect">
                                  <p:stCondLst>
                                    <p:cond delay="0"/>
                                  </p:stCondLst>
                                  <p:childTnLst>
                                    <p:set>
                                      <p:cBhvr>
                                        <p:cTn id="149" dur="1" fill="hold">
                                          <p:stCondLst>
                                            <p:cond delay="0"/>
                                          </p:stCondLst>
                                        </p:cTn>
                                        <p:tgtEl>
                                          <p:spTgt spid="12"/>
                                        </p:tgtEl>
                                        <p:attrNameLst>
                                          <p:attrName>style.visibility</p:attrName>
                                        </p:attrNameLst>
                                      </p:cBhvr>
                                      <p:to>
                                        <p:strVal val="visible"/>
                                      </p:to>
                                    </p:set>
                                    <p:animEffect transition="in" filter="wipe(down)">
                                      <p:cBhvr>
                                        <p:cTn id="150" dur="580">
                                          <p:stCondLst>
                                            <p:cond delay="0"/>
                                          </p:stCondLst>
                                        </p:cTn>
                                        <p:tgtEl>
                                          <p:spTgt spid="12"/>
                                        </p:tgtEl>
                                      </p:cBhvr>
                                    </p:animEffect>
                                    <p:anim calcmode="lin" valueType="num">
                                      <p:cBhvr>
                                        <p:cTn id="15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5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5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5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5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56" dur="26">
                                          <p:stCondLst>
                                            <p:cond delay="650"/>
                                          </p:stCondLst>
                                        </p:cTn>
                                        <p:tgtEl>
                                          <p:spTgt spid="12"/>
                                        </p:tgtEl>
                                      </p:cBhvr>
                                      <p:to x="100000" y="60000"/>
                                    </p:animScale>
                                    <p:animScale>
                                      <p:cBhvr>
                                        <p:cTn id="157" dur="166" decel="50000">
                                          <p:stCondLst>
                                            <p:cond delay="676"/>
                                          </p:stCondLst>
                                        </p:cTn>
                                        <p:tgtEl>
                                          <p:spTgt spid="12"/>
                                        </p:tgtEl>
                                      </p:cBhvr>
                                      <p:to x="100000" y="100000"/>
                                    </p:animScale>
                                    <p:animScale>
                                      <p:cBhvr>
                                        <p:cTn id="158" dur="26">
                                          <p:stCondLst>
                                            <p:cond delay="1312"/>
                                          </p:stCondLst>
                                        </p:cTn>
                                        <p:tgtEl>
                                          <p:spTgt spid="12"/>
                                        </p:tgtEl>
                                      </p:cBhvr>
                                      <p:to x="100000" y="80000"/>
                                    </p:animScale>
                                    <p:animScale>
                                      <p:cBhvr>
                                        <p:cTn id="159" dur="166" decel="50000">
                                          <p:stCondLst>
                                            <p:cond delay="1338"/>
                                          </p:stCondLst>
                                        </p:cTn>
                                        <p:tgtEl>
                                          <p:spTgt spid="12"/>
                                        </p:tgtEl>
                                      </p:cBhvr>
                                      <p:to x="100000" y="100000"/>
                                    </p:animScale>
                                    <p:animScale>
                                      <p:cBhvr>
                                        <p:cTn id="160" dur="26">
                                          <p:stCondLst>
                                            <p:cond delay="1642"/>
                                          </p:stCondLst>
                                        </p:cTn>
                                        <p:tgtEl>
                                          <p:spTgt spid="12"/>
                                        </p:tgtEl>
                                      </p:cBhvr>
                                      <p:to x="100000" y="90000"/>
                                    </p:animScale>
                                    <p:animScale>
                                      <p:cBhvr>
                                        <p:cTn id="161" dur="166" decel="50000">
                                          <p:stCondLst>
                                            <p:cond delay="1668"/>
                                          </p:stCondLst>
                                        </p:cTn>
                                        <p:tgtEl>
                                          <p:spTgt spid="12"/>
                                        </p:tgtEl>
                                      </p:cBhvr>
                                      <p:to x="100000" y="100000"/>
                                    </p:animScale>
                                    <p:animScale>
                                      <p:cBhvr>
                                        <p:cTn id="162" dur="26">
                                          <p:stCondLst>
                                            <p:cond delay="1808"/>
                                          </p:stCondLst>
                                        </p:cTn>
                                        <p:tgtEl>
                                          <p:spTgt spid="12"/>
                                        </p:tgtEl>
                                      </p:cBhvr>
                                      <p:to x="100000" y="95000"/>
                                    </p:animScale>
                                    <p:animScale>
                                      <p:cBhvr>
                                        <p:cTn id="16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uiExpand="1" build="p"/>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23396" y="355423"/>
            <a:ext cx="3631361" cy="737881"/>
          </a:xfrm>
        </p:spPr>
        <p:txBody>
          <a:bodyPr>
            <a:normAutofit/>
          </a:bodyPr>
          <a:lstStyle/>
          <a:p>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Rừng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ngẫu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nhiên</a:t>
            </a:r>
            <a:r>
              <a:rPr lang="en-US" sz="2000" b="1" dirty="0">
                <a:latin typeface="Times New Roman" panose="02020603050405020304" pitchFamily="18" charset="0"/>
                <a:cs typeface="Times New Roman" panose="02020603050405020304" pitchFamily="18" charset="0"/>
              </a:rPr>
              <a:t>(RF)</a:t>
            </a:r>
            <a:endParaRPr lang="en-US" sz="2000" dirty="0"/>
          </a:p>
        </p:txBody>
      </p:sp>
      <p:sp>
        <p:nvSpPr>
          <p:cNvPr id="6" name="Content Placeholder 5"/>
          <p:cNvSpPr>
            <a:spLocks noGrp="1"/>
          </p:cNvSpPr>
          <p:nvPr>
            <p:ph idx="1"/>
          </p:nvPr>
        </p:nvSpPr>
        <p:spPr>
          <a:xfrm>
            <a:off x="1570382" y="1093304"/>
            <a:ext cx="9557865" cy="5486400"/>
          </a:xfrm>
        </p:spPr>
        <p:txBody>
          <a:bodyPr>
            <a:normAutofit fontScale="92500" lnSpcReduction="10000"/>
          </a:bodyPr>
          <a:lstStyle/>
          <a:p>
            <a:pPr marL="0" indent="0">
              <a:buNone/>
            </a:pPr>
            <a:r>
              <a:rPr lang="en-US" dirty="0" smtClean="0"/>
              <a:t>2.2 </a:t>
            </a:r>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RF.</a:t>
            </a:r>
          </a:p>
          <a:p>
            <a:r>
              <a:rPr lang="vi-VN" dirty="0"/>
              <a:t>Ưu điểm chính của RF so với đối tác </a:t>
            </a:r>
            <a:r>
              <a:rPr lang="vi-VN" dirty="0" smtClean="0"/>
              <a:t>AdaBoost</a:t>
            </a:r>
            <a:r>
              <a:rPr lang="en-US" dirty="0" smtClean="0"/>
              <a:t>:</a:t>
            </a:r>
          </a:p>
          <a:p>
            <a:pPr>
              <a:buFont typeface="Wingdings" panose="05000000000000000000" pitchFamily="2" charset="2"/>
              <a:buChar char="q"/>
            </a:pPr>
            <a:r>
              <a:rPr lang="en-US" dirty="0" smtClean="0"/>
              <a:t>-</a:t>
            </a:r>
            <a:r>
              <a:rPr lang="en-US" dirty="0">
                <a:latin typeface="Times New Roman" panose="02020603050405020304" pitchFamily="18" charset="0"/>
                <a:cs typeface="Times New Roman" panose="02020603050405020304" pitchFamily="18" charset="0"/>
              </a:rPr>
              <a:t>K</a:t>
            </a:r>
            <a:r>
              <a:rPr lang="vi-VN" dirty="0" smtClean="0"/>
              <a:t>hả </a:t>
            </a:r>
            <a:r>
              <a:rPr lang="vi-VN" dirty="0"/>
              <a:t>năng chống nhiễu và trang bị quá mức ( </a:t>
            </a:r>
            <a:r>
              <a:rPr lang="vi-VN" u="sng" dirty="0"/>
              <a:t>Boinee và cộng sự, 2005</a:t>
            </a:r>
            <a:r>
              <a:rPr lang="vi-VN" dirty="0"/>
              <a:t> ; </a:t>
            </a:r>
            <a:r>
              <a:rPr lang="vi-VN" u="sng" dirty="0"/>
              <a:t>Breiman, 2001</a:t>
            </a:r>
            <a:r>
              <a:rPr lang="vi-VN" dirty="0"/>
              <a:t> ; </a:t>
            </a:r>
            <a:r>
              <a:rPr lang="vi-VN" u="sng" dirty="0"/>
              <a:t>Liaw &amp; Wiener, 2002</a:t>
            </a:r>
            <a:r>
              <a:rPr lang="vi-VN" dirty="0"/>
              <a:t> ; </a:t>
            </a:r>
            <a:r>
              <a:rPr lang="vi-VN" u="sng" dirty="0"/>
              <a:t>Robnik-Šikonja, </a:t>
            </a:r>
            <a:r>
              <a:rPr lang="vi-VN" u="sng" dirty="0" smtClean="0"/>
              <a:t>2004</a:t>
            </a:r>
            <a:r>
              <a:rPr lang="vi-VN" dirty="0" smtClean="0"/>
              <a:t>). </a:t>
            </a:r>
            <a:endParaRPr lang="en-US" dirty="0" smtClean="0"/>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-H</a:t>
            </a:r>
            <a:r>
              <a:rPr lang="vi-VN" dirty="0" smtClean="0"/>
              <a:t>iệu </a:t>
            </a:r>
            <a:r>
              <a:rPr lang="vi-VN" dirty="0"/>
              <a:t>suất dự đoán kém, vì nó không tổng quát hóa tốt. Bằng cách tổng quát hóa, chúng tôi muốn nói rằng mô hình sẽ đưa ra dự đoán tốt như thế nào cho các trường hợp không nằm trong tập huấn luyện. </a:t>
            </a:r>
            <a:endParaRPr lang="en-US" dirty="0" smtClean="0"/>
          </a:p>
          <a:p>
            <a:pPr>
              <a:buFont typeface="Wingdings" panose="05000000000000000000" pitchFamily="2" charset="2"/>
              <a:buChar char="q"/>
            </a:pPr>
            <a:r>
              <a:rPr lang="en-US" u="sng" dirty="0" smtClean="0"/>
              <a:t>- </a:t>
            </a:r>
            <a:r>
              <a:rPr lang="vi-VN" u="sng" dirty="0" smtClean="0"/>
              <a:t>Hawkins </a:t>
            </a:r>
            <a:r>
              <a:rPr lang="vi-VN" u="sng" dirty="0"/>
              <a:t>(2004)</a:t>
            </a:r>
            <a:r>
              <a:rPr lang="vi-VN" dirty="0"/>
              <a:t>chỉ ra rằng việc trang bị quá nhiều làm tăng thêm độ phức tạp cho một mô hình mà không có bất kỳ lợi ích nào về hiệu suất hoặc </a:t>
            </a:r>
            <a:r>
              <a:rPr lang="en-US" dirty="0"/>
              <a:t>6</a:t>
            </a:r>
            <a:r>
              <a:rPr lang="vi-VN" dirty="0"/>
              <a:t> quá mức có thể có tỷ lệ lỗi thấp đối với các phiên bản huấn luyện (phiên bản trong túi) và tỷ lệ lỗi cao hơn đối với các phiên bản ngoài túi.</a:t>
            </a:r>
            <a:endParaRPr lang="en-US" dirty="0"/>
          </a:p>
          <a:p>
            <a:r>
              <a:rPr lang="vi-VN" dirty="0"/>
              <a:t>Các ưu điểm khác của RF (</a:t>
            </a:r>
            <a:r>
              <a:rPr lang="vi-VN" u="sng" dirty="0"/>
              <a:t>Breiman, 2001</a:t>
            </a:r>
            <a:r>
              <a:rPr lang="vi-VN" dirty="0"/>
              <a:t>):</a:t>
            </a:r>
            <a:endParaRPr lang="en-US" dirty="0"/>
          </a:p>
          <a:p>
            <a:pPr>
              <a:buFont typeface="Wingdings" panose="05000000000000000000" pitchFamily="2" charset="2"/>
              <a:buChar char="q"/>
            </a:pPr>
            <a:r>
              <a:rPr lang="vi-VN" dirty="0"/>
              <a:t>Độ chính xác tốt như Adaboost và đôi khi tốt hơn.</a:t>
            </a:r>
            <a:endParaRPr lang="en-US" dirty="0"/>
          </a:p>
          <a:p>
            <a:pPr>
              <a:buFont typeface="Wingdings" panose="05000000000000000000" pitchFamily="2" charset="2"/>
              <a:buChar char="q"/>
            </a:pPr>
            <a:r>
              <a:rPr lang="vi-VN" dirty="0"/>
              <a:t>Nó nhanh hơn việc đóng gói hoặc tăng tốc.</a:t>
            </a:r>
            <a:endParaRPr lang="en-US" dirty="0"/>
          </a:p>
          <a:p>
            <a:pPr>
              <a:buFont typeface="Wingdings" panose="05000000000000000000" pitchFamily="2" charset="2"/>
              <a:buChar char="q"/>
            </a:pPr>
            <a:r>
              <a:rPr lang="vi-VN" dirty="0"/>
              <a:t>Nó cung cấp các ước tính nội bộ hữu ích về sai số, độ mạnh, độ tương quan và tầm quan trọng biến đổi.</a:t>
            </a:r>
            <a:endParaRPr lang="en-US" dirty="0"/>
          </a:p>
          <a:p>
            <a:pPr>
              <a:buFont typeface="Wingdings" panose="05000000000000000000" pitchFamily="2" charset="2"/>
              <a:buChar char="q"/>
            </a:pPr>
            <a:r>
              <a:rPr lang="vi-VN" dirty="0"/>
              <a:t>Nó đơn giản và dễ dàng song song hóa.</a:t>
            </a:r>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0" y="0"/>
            <a:ext cx="1408298" cy="1304657"/>
          </a:xfrm>
          <a:prstGeom prst="rect">
            <a:avLst/>
          </a:prstGeom>
        </p:spPr>
      </p:pic>
    </p:spTree>
    <p:extLst>
      <p:ext uri="{BB962C8B-B14F-4D97-AF65-F5344CB8AC3E}">
        <p14:creationId xmlns:p14="http://schemas.microsoft.com/office/powerpoint/2010/main" val="90239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 calcmode="lin" valueType="num">
                                      <p:cBhvr additive="base">
                                        <p:cTn id="4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 calcmode="lin" valueType="num">
                                      <p:cBhvr additive="base">
                                        <p:cTn id="5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anim calcmode="lin" valueType="num">
                                      <p:cBhvr additive="base">
                                        <p:cTn id="5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6">
                                            <p:txEl>
                                              <p:pRg st="8" end="8"/>
                                            </p:txEl>
                                          </p:spTgt>
                                        </p:tgtEl>
                                        <p:attrNameLst>
                                          <p:attrName>style.visibility</p:attrName>
                                        </p:attrNameLst>
                                      </p:cBhvr>
                                      <p:to>
                                        <p:strVal val="visible"/>
                                      </p:to>
                                    </p:set>
                                    <p:anim calcmode="lin" valueType="num">
                                      <p:cBhvr additive="base">
                                        <p:cTn id="6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xEl>
                                              <p:pRg st="9" end="9"/>
                                            </p:txEl>
                                          </p:spTgt>
                                        </p:tgtEl>
                                        <p:attrNameLst>
                                          <p:attrName>style.visibility</p:attrName>
                                        </p:attrNameLst>
                                      </p:cBhvr>
                                      <p:to>
                                        <p:strVal val="visible"/>
                                      </p:to>
                                    </p:set>
                                    <p:anim calcmode="lin" valueType="num">
                                      <p:cBhvr additive="base">
                                        <p:cTn id="7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259</TotalTime>
  <Words>3097</Words>
  <Application>Microsoft Office PowerPoint</Application>
  <PresentationFormat>Widescreen</PresentationFormat>
  <Paragraphs>217</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Bahnschrift Light Condensed</vt:lpstr>
      <vt:lpstr>Courier New</vt:lpstr>
      <vt:lpstr>Rockwell</vt:lpstr>
      <vt:lpstr>Rockwell Condensed</vt:lpstr>
      <vt:lpstr>Times New Roman</vt:lpstr>
      <vt:lpstr>Wingdings</vt:lpstr>
      <vt:lpstr>Wood Type</vt:lpstr>
      <vt:lpstr>PowerPoint Presentation</vt:lpstr>
      <vt:lpstr>Đề tài: TÌM HIỂU Thuật toán Rừng ngẫu nhiên(RANDOM FOREST)  GVHD: Phan thị thu hồng</vt:lpstr>
      <vt:lpstr>i. Rừng ngẫu nhiên(Random forest)</vt:lpstr>
      <vt:lpstr>i. Rừng ngẫu nhiên(Random forest)</vt:lpstr>
      <vt:lpstr>i. Rừng ngẫu nhiên(RF)</vt:lpstr>
      <vt:lpstr>i. Rừng ngẫu nhiên(Random forest)</vt:lpstr>
      <vt:lpstr>i. Rừng ngẫu nhiên(Random forest)</vt:lpstr>
      <vt:lpstr>i. Rừng ngẫu nhiên(RF)</vt:lpstr>
      <vt:lpstr>i. Rừng ngẫu nhiên(RF)</vt:lpstr>
      <vt:lpstr>i. Rừng ngẫu nhiên(RF)</vt:lpstr>
      <vt:lpstr>i. Rừng ngẫu nhiên(RF)</vt:lpstr>
      <vt:lpstr>i. Rừng ngẫu nhiên(RF)</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lpstr>ii. Thuật toán rừng ngẫu nhiên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Thuật toán Rừng ngẫu nhiên(RF)  GVHD: Phan thị thu hồng</dc:title>
  <dc:creator>7480</dc:creator>
  <cp:lastModifiedBy>7480</cp:lastModifiedBy>
  <cp:revision>161</cp:revision>
  <dcterms:created xsi:type="dcterms:W3CDTF">2020-12-22T18:58:13Z</dcterms:created>
  <dcterms:modified xsi:type="dcterms:W3CDTF">2020-12-23T03:43:22Z</dcterms:modified>
</cp:coreProperties>
</file>