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8" r:id="rId5"/>
    <p:sldId id="275" r:id="rId6"/>
    <p:sldId id="276" r:id="rId7"/>
    <p:sldId id="277" r:id="rId8"/>
    <p:sldId id="279" r:id="rId9"/>
    <p:sldId id="280" r:id="rId10"/>
    <p:sldId id="274" r:id="rId11"/>
    <p:sldId id="281" r:id="rId12"/>
    <p:sldId id="273" r:id="rId13"/>
    <p:sldId id="282" r:id="rId14"/>
    <p:sldId id="272"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F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30"/>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web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35" y="-75565"/>
            <a:ext cx="12192000" cy="1223010"/>
          </a:xfrm>
          <a:prstGeom prst="rect">
            <a:avLst/>
          </a:prstGeom>
          <a:solidFill>
            <a:srgbClr val="ECF2F7"/>
          </a:solidFill>
        </p:spPr>
        <p:txBody>
          <a:bodyPr wrap="square" rtlCol="0" anchor="t" anchorCtr="0">
            <a:noAutofit/>
          </a:bodyPr>
          <a:p>
            <a:pPr algn="ctr">
              <a:lnSpc>
                <a:spcPct val="120000"/>
              </a:lnSpc>
              <a:spcBef>
                <a:spcPts val="0"/>
              </a:spcBef>
              <a:spcAft>
                <a:spcPts val="0"/>
              </a:spcAft>
            </a:pPr>
            <a:r>
              <a:rPr lang="vi-VN" sz="2600" b="1">
                <a:solidFill>
                  <a:schemeClr val="tx1"/>
                </a:solidFill>
                <a:latin typeface="Arial" panose="020B0604020202020204" pitchFamily="34" charset="0"/>
                <a:cs typeface="Arial" panose="020B0604020202020204" pitchFamily="34" charset="0"/>
                <a:sym typeface="+mn-ea"/>
              </a:rPr>
              <a:t>KHOA KỸ THUẬT VÀ CÔNG NGHỆ</a:t>
            </a:r>
            <a:endParaRPr lang="vi-VN" sz="2600" b="1">
              <a:solidFill>
                <a:schemeClr val="tx1"/>
              </a:solidFill>
              <a:latin typeface="Arial" panose="020B0604020202020204" pitchFamily="34" charset="0"/>
              <a:cs typeface="Arial" panose="020B0604020202020204" pitchFamily="34" charset="0"/>
              <a:sym typeface="+mn-ea"/>
            </a:endParaRPr>
          </a:p>
          <a:p>
            <a:pPr algn="ctr">
              <a:lnSpc>
                <a:spcPct val="120000"/>
              </a:lnSpc>
              <a:spcBef>
                <a:spcPts val="0"/>
              </a:spcBef>
              <a:spcAft>
                <a:spcPts val="0"/>
              </a:spcAft>
            </a:pPr>
            <a:r>
              <a:rPr lang="vi-VN" altLang="en-US" sz="2600" b="1">
                <a:solidFill>
                  <a:schemeClr val="tx1"/>
                </a:solidFill>
                <a:latin typeface="Arial" panose="020B0604020202020204" pitchFamily="34" charset="0"/>
                <a:cs typeface="Arial" panose="020B0604020202020204" pitchFamily="34" charset="0"/>
                <a:sym typeface="+mn-ea"/>
              </a:rPr>
              <a:t>BỘ MÔN CÔNG NGHỆ THÔNG TIN</a:t>
            </a:r>
            <a:endParaRPr lang="vi-VN" altLang="en-US" sz="2600" b="1">
              <a:solidFill>
                <a:schemeClr val="tx1"/>
              </a:solidFill>
              <a:latin typeface="Arial" panose="020B0604020202020204" pitchFamily="34" charset="0"/>
              <a:cs typeface="Arial" panose="020B0604020202020204" pitchFamily="34" charset="0"/>
            </a:endParaRPr>
          </a:p>
        </p:txBody>
      </p:sp>
      <p:pic>
        <p:nvPicPr>
          <p:cNvPr id="6" name="Picture 5" descr="logotvu"/>
          <p:cNvPicPr>
            <a:picLocks noChangeAspect="1"/>
          </p:cNvPicPr>
          <p:nvPr/>
        </p:nvPicPr>
        <p:blipFill>
          <a:blip r:embed="rId1"/>
          <a:stretch>
            <a:fillRect/>
          </a:stretch>
        </p:blipFill>
        <p:spPr>
          <a:xfrm>
            <a:off x="131445" y="0"/>
            <a:ext cx="1078230" cy="1078230"/>
          </a:xfrm>
          <a:prstGeom prst="rect">
            <a:avLst/>
          </a:prstGeom>
        </p:spPr>
      </p:pic>
      <p:sp>
        <p:nvSpPr>
          <p:cNvPr id="7" name="Text Box 6"/>
          <p:cNvSpPr txBox="1"/>
          <p:nvPr/>
        </p:nvSpPr>
        <p:spPr>
          <a:xfrm>
            <a:off x="2427605" y="4723130"/>
            <a:ext cx="2544445" cy="645160"/>
          </a:xfrm>
          <a:prstGeom prst="rect">
            <a:avLst/>
          </a:prstGeom>
          <a:noFill/>
        </p:spPr>
        <p:txBody>
          <a:bodyPr wrap="square" rtlCol="0">
            <a:spAutoFit/>
          </a:bodyPr>
          <a:p>
            <a:r>
              <a:rPr lang="vi-VN" altLang="en-US" i="1">
                <a:latin typeface="Arial" panose="020B0604020202020204" pitchFamily="34" charset="0"/>
                <a:cs typeface="Arial" panose="020B0604020202020204" pitchFamily="34" charset="0"/>
              </a:rPr>
              <a:t>Giảng viên hướng dẫn:</a:t>
            </a:r>
            <a:endParaRPr lang="vi-VN" altLang="en-US" i="1">
              <a:latin typeface="Arial" panose="020B0604020202020204" pitchFamily="34" charset="0"/>
              <a:cs typeface="Arial" panose="020B0604020202020204" pitchFamily="34" charset="0"/>
            </a:endParaRPr>
          </a:p>
          <a:p>
            <a:r>
              <a:rPr lang="vi-VN" altLang="en-US">
                <a:latin typeface="Arial" panose="020B0604020202020204" pitchFamily="34" charset="0"/>
                <a:cs typeface="Arial" panose="020B0604020202020204" pitchFamily="34" charset="0"/>
              </a:rPr>
              <a:t>ThS. Trần Văn Nam</a:t>
            </a:r>
            <a:endParaRPr lang="vi-VN" altLang="en-US">
              <a:latin typeface="Arial" panose="020B0604020202020204" pitchFamily="34" charset="0"/>
              <a:cs typeface="Arial" panose="020B0604020202020204" pitchFamily="34" charset="0"/>
            </a:endParaRPr>
          </a:p>
        </p:txBody>
      </p:sp>
      <p:sp>
        <p:nvSpPr>
          <p:cNvPr id="8" name="Text Box 7"/>
          <p:cNvSpPr txBox="1"/>
          <p:nvPr/>
        </p:nvSpPr>
        <p:spPr>
          <a:xfrm>
            <a:off x="6793865" y="4723130"/>
            <a:ext cx="3611245" cy="1198880"/>
          </a:xfrm>
          <a:prstGeom prst="rect">
            <a:avLst/>
          </a:prstGeom>
          <a:noFill/>
        </p:spPr>
        <p:txBody>
          <a:bodyPr wrap="square" rtlCol="0">
            <a:spAutoFit/>
          </a:bodyPr>
          <a:p>
            <a:r>
              <a:rPr lang="en-US" i="1">
                <a:latin typeface="Arial" panose="020B0604020202020204" pitchFamily="34" charset="0"/>
                <a:cs typeface="Arial" panose="020B0604020202020204" pitchFamily="34" charset="0"/>
              </a:rPr>
              <a:t>Sinh viên thực hiện:</a:t>
            </a:r>
            <a:endParaRPr lang="en-US" i="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Họ tên: Nguyễn Thị Huỳnh Như</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MSSV: 110121238</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Lớp: DA21TTC</a:t>
            </a:r>
            <a:endParaRPr lang="en-US">
              <a:latin typeface="Arial" panose="020B0604020202020204" pitchFamily="34" charset="0"/>
              <a:cs typeface="Arial" panose="020B0604020202020204" pitchFamily="34" charset="0"/>
            </a:endParaRPr>
          </a:p>
        </p:txBody>
      </p:sp>
      <p:sp>
        <p:nvSpPr>
          <p:cNvPr id="9" name="Text Box 8"/>
          <p:cNvSpPr txBox="1"/>
          <p:nvPr/>
        </p:nvSpPr>
        <p:spPr>
          <a:xfrm>
            <a:off x="2726690" y="1248410"/>
            <a:ext cx="6736715" cy="583565"/>
          </a:xfrm>
          <a:prstGeom prst="rect">
            <a:avLst/>
          </a:prstGeom>
          <a:noFill/>
          <a:ln>
            <a:solidFill>
              <a:schemeClr val="bg2"/>
            </a:solidFill>
          </a:ln>
        </p:spPr>
        <p:txBody>
          <a:bodyPr wrap="square" rtlCol="0">
            <a:spAutoFit/>
            <a:scene3d>
              <a:camera prst="orthographicFront"/>
              <a:lightRig rig="threePt" dir="t"/>
            </a:scene3d>
          </a:bodyPr>
          <a:p>
            <a:r>
              <a:rPr lang="en-US" sz="3200">
                <a:solidFill>
                  <a:schemeClr val="tx1"/>
                </a:solidFill>
                <a:effectLst/>
                <a:latin typeface="Arial" panose="020B0604020202020204" pitchFamily="34" charset="0"/>
                <a:cs typeface="Arial" panose="020B0604020202020204" pitchFamily="34" charset="0"/>
              </a:rPr>
              <a:t>THỰC TẬP ĐỒ ÁN CƠ SỞ NGÀNH</a:t>
            </a:r>
            <a:endParaRPr lang="en-US" sz="3200">
              <a:solidFill>
                <a:schemeClr val="tx1"/>
              </a:solidFill>
              <a:effectLst/>
              <a:latin typeface="Arial" panose="020B0604020202020204" pitchFamily="34" charset="0"/>
              <a:cs typeface="Arial" panose="020B0604020202020204" pitchFamily="34" charset="0"/>
            </a:endParaRPr>
          </a:p>
        </p:txBody>
      </p:sp>
      <p:sp>
        <p:nvSpPr>
          <p:cNvPr id="10" name="Text Box 9"/>
          <p:cNvSpPr txBox="1"/>
          <p:nvPr/>
        </p:nvSpPr>
        <p:spPr>
          <a:xfrm>
            <a:off x="2017395" y="2453005"/>
            <a:ext cx="8387715" cy="1938020"/>
          </a:xfrm>
          <a:prstGeom prst="rect">
            <a:avLst/>
          </a:prstGeom>
          <a:noFill/>
        </p:spPr>
        <p:txBody>
          <a:bodyPr wrap="square" rtlCol="0">
            <a:spAutoFit/>
            <a:scene3d>
              <a:camera prst="orthographicFront"/>
              <a:lightRig rig="threePt" dir="t"/>
            </a:scene3d>
          </a:bodyPr>
          <a:p>
            <a:pPr algn="ctr"/>
            <a:r>
              <a:rPr lang="en-US" sz="40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XÂY DỰNG HỆ THỐNG QUẢN LÝ GIỜ PHỤC VỤ CỘNG ĐỒNG </a:t>
            </a:r>
            <a:endParaRPr lang="en-US" sz="40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sz="40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KHOA KT&amp;CN - TRƯỜNG ĐHTV</a:t>
            </a:r>
            <a:endParaRPr lang="en-US" sz="40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 Box 4"/>
          <p:cNvSpPr txBox="1"/>
          <p:nvPr/>
        </p:nvSpPr>
        <p:spPr>
          <a:xfrm>
            <a:off x="4583430" y="6308725"/>
            <a:ext cx="3254375" cy="368300"/>
          </a:xfrm>
          <a:prstGeom prst="rect">
            <a:avLst/>
          </a:prstGeom>
          <a:noFill/>
        </p:spPr>
        <p:txBody>
          <a:bodyPr wrap="square" rtlCol="0">
            <a:spAutoFit/>
          </a:bodyPr>
          <a:p>
            <a:r>
              <a:rPr lang="vi-VN" altLang="en-US">
                <a:latin typeface="Arial" panose="020B0604020202020204" pitchFamily="34" charset="0"/>
                <a:cs typeface="Arial" panose="020B0604020202020204" pitchFamily="34" charset="0"/>
              </a:rPr>
              <a:t>Trà Vinh, tháng </a:t>
            </a:r>
            <a:r>
              <a:rPr lang="vi-VN" altLang="en-US">
                <a:latin typeface="Arial" panose="020B0604020202020204" pitchFamily="34" charset="0"/>
                <a:cs typeface="Arial" panose="020B0604020202020204" pitchFamily="34" charset="0"/>
              </a:rPr>
              <a:t>01 năm 2024</a:t>
            </a:r>
            <a:endParaRPr lang="vi-VN" altLang="en-US">
              <a:latin typeface="Arial" panose="020B0604020202020204" pitchFamily="34" charset="0"/>
              <a:cs typeface="Arial" panose="020B0604020202020204" pitchFamily="34" charset="0"/>
            </a:endParaRPr>
          </a:p>
        </p:txBody>
      </p:sp>
      <p:sp>
        <p:nvSpPr>
          <p:cNvPr id="11" name="Text Box 10"/>
          <p:cNvSpPr txBox="1"/>
          <p:nvPr/>
        </p:nvSpPr>
        <p:spPr>
          <a:xfrm>
            <a:off x="3833495" y="1831975"/>
            <a:ext cx="4754880" cy="460375"/>
          </a:xfrm>
          <a:prstGeom prst="rect">
            <a:avLst/>
          </a:prstGeom>
          <a:noFill/>
        </p:spPr>
        <p:txBody>
          <a:bodyPr wrap="square" rtlCol="0">
            <a:spAutoFit/>
          </a:bodyPr>
          <a:p>
            <a:r>
              <a:rPr lang="vi-VN" altLang="en-US" sz="2400">
                <a:latin typeface="Arial" panose="020B0604020202020204" pitchFamily="34" charset="0"/>
                <a:cs typeface="Arial" panose="020B0604020202020204" pitchFamily="34" charset="0"/>
              </a:rPr>
              <a:t>HỌC KÌ I, NĂM HỌC 2023 - 2024</a:t>
            </a:r>
            <a:endParaRPr lang="vi-VN" altLang="en-US" sz="240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entagon 1"/>
          <p:cNvSpPr/>
          <p:nvPr/>
        </p:nvSpPr>
        <p:spPr>
          <a:xfrm>
            <a:off x="0" y="100965"/>
            <a:ext cx="8145145"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8890" indent="0" algn="ctr" fontAlgn="auto">
              <a:lnSpc>
                <a:spcPct val="100000"/>
              </a:lnSpc>
            </a:pPr>
            <a:r>
              <a:rPr lang="vi-VN" altLang="en-US" sz="2400">
                <a:latin typeface="Arial" panose="020B0604020202020204" pitchFamily="34" charset="0"/>
                <a:cs typeface="Arial" panose="020B0604020202020204" pitchFamily="34" charset="0"/>
                <a:sym typeface="+mn-ea"/>
              </a:rPr>
              <a:t>CHƯƠNG 3: PHÂN TÍCH - THIẾT KẾ HỆ THỐNG</a:t>
            </a:r>
            <a:endParaRPr lang="vi-VN" altLang="en-US" sz="2400">
              <a:latin typeface="Arial" panose="020B0604020202020204" pitchFamily="34" charset="0"/>
              <a:cs typeface="Arial" panose="020B0604020202020204" pitchFamily="34" charset="0"/>
              <a:sym typeface="+mn-ea"/>
            </a:endParaRPr>
          </a:p>
        </p:txBody>
      </p:sp>
      <p:sp>
        <p:nvSpPr>
          <p:cNvPr id="5" name="Text Box 4"/>
          <p:cNvSpPr txBox="1"/>
          <p:nvPr/>
        </p:nvSpPr>
        <p:spPr>
          <a:xfrm>
            <a:off x="194310" y="760095"/>
            <a:ext cx="11817350" cy="845185"/>
          </a:xfrm>
          <a:prstGeom prst="rect">
            <a:avLst/>
          </a:prstGeom>
          <a:noFill/>
        </p:spPr>
        <p:txBody>
          <a:bodyPr wrap="square" rtlCol="0">
            <a:noAutofit/>
          </a:bodyPr>
          <a:p>
            <a:r>
              <a:rPr lang="vi-VN" altLang="en-US" sz="2400">
                <a:latin typeface="Arial" panose="020B0604020202020204" pitchFamily="34" charset="0"/>
                <a:cs typeface="Arial" panose="020B0604020202020204" pitchFamily="34" charset="0"/>
              </a:rPr>
              <a:t>Xây dựng mô hình thực thể kết hợp gồm các thực thể sau: Giảng viên, hoạt động, minh chứng, tài khoản, quyền truy cập và trạng thái.</a:t>
            </a:r>
            <a:endParaRPr lang="vi-VN" altLang="en-US" sz="2400">
              <a:latin typeface="Arial" panose="020B0604020202020204" pitchFamily="34" charset="0"/>
              <a:cs typeface="Arial" panose="020B0604020202020204" pitchFamily="34" charset="0"/>
            </a:endParaRPr>
          </a:p>
        </p:txBody>
      </p:sp>
      <p:pic>
        <p:nvPicPr>
          <p:cNvPr id="-2147482587" name="Picture -2147482588" descr="thực thể kết hợp"/>
          <p:cNvPicPr>
            <a:picLocks noChangeAspect="1"/>
          </p:cNvPicPr>
          <p:nvPr/>
        </p:nvPicPr>
        <p:blipFill>
          <a:blip r:embed="rId1"/>
          <a:stretch>
            <a:fillRect/>
          </a:stretch>
        </p:blipFill>
        <p:spPr>
          <a:xfrm>
            <a:off x="194310" y="1731010"/>
            <a:ext cx="5248275" cy="4379595"/>
          </a:xfrm>
          <a:prstGeom prst="rect">
            <a:avLst/>
          </a:prstGeom>
          <a:noFill/>
          <a:ln w="9525">
            <a:noFill/>
          </a:ln>
        </p:spPr>
      </p:pic>
      <p:pic>
        <p:nvPicPr>
          <p:cNvPr id="-2147482608" name="Picture -2147482609" descr="Quan niệm dữ liệu"/>
          <p:cNvPicPr>
            <a:picLocks noChangeAspect="1"/>
          </p:cNvPicPr>
          <p:nvPr/>
        </p:nvPicPr>
        <p:blipFill>
          <a:blip r:embed="rId2"/>
          <a:stretch>
            <a:fillRect/>
          </a:stretch>
        </p:blipFill>
        <p:spPr>
          <a:xfrm>
            <a:off x="6447155" y="1730693"/>
            <a:ext cx="5415280" cy="4379595"/>
          </a:xfrm>
          <a:prstGeom prst="rect">
            <a:avLst/>
          </a:prstGeom>
          <a:noFill/>
          <a:ln w="9525">
            <a:noFill/>
          </a:ln>
        </p:spPr>
      </p:pic>
      <p:sp>
        <p:nvSpPr>
          <p:cNvPr id="6" name="Text Box 5"/>
          <p:cNvSpPr txBox="1"/>
          <p:nvPr/>
        </p:nvSpPr>
        <p:spPr>
          <a:xfrm>
            <a:off x="858520" y="6110605"/>
            <a:ext cx="3766185" cy="460375"/>
          </a:xfrm>
          <a:prstGeom prst="rect">
            <a:avLst/>
          </a:prstGeom>
          <a:noFill/>
        </p:spPr>
        <p:txBody>
          <a:bodyPr wrap="square" rtlCol="0">
            <a:spAutoFit/>
          </a:bodyPr>
          <a:p>
            <a:r>
              <a:rPr lang="en-US" sz="2400">
                <a:latin typeface="Arial" panose="020B0604020202020204" pitchFamily="34" charset="0"/>
                <a:cs typeface="Arial" panose="020B0604020202020204" pitchFamily="34" charset="0"/>
              </a:rPr>
              <a:t>Mô hình thực thể kết hợp</a:t>
            </a:r>
            <a:endParaRPr lang="en-US" sz="2400">
              <a:latin typeface="Arial" panose="020B0604020202020204" pitchFamily="34" charset="0"/>
              <a:cs typeface="Arial" panose="020B0604020202020204" pitchFamily="34" charset="0"/>
            </a:endParaRPr>
          </a:p>
        </p:txBody>
      </p:sp>
      <p:sp>
        <p:nvSpPr>
          <p:cNvPr id="7" name="Text Box 6"/>
          <p:cNvSpPr txBox="1"/>
          <p:nvPr/>
        </p:nvSpPr>
        <p:spPr>
          <a:xfrm>
            <a:off x="7791450" y="6110605"/>
            <a:ext cx="3848100" cy="460375"/>
          </a:xfrm>
          <a:prstGeom prst="rect">
            <a:avLst/>
          </a:prstGeom>
          <a:noFill/>
        </p:spPr>
        <p:txBody>
          <a:bodyPr wrap="square" rtlCol="0">
            <a:spAutoFit/>
          </a:bodyPr>
          <a:p>
            <a:r>
              <a:rPr lang="en-US" sz="2400">
                <a:latin typeface="Arial" panose="020B0604020202020204" pitchFamily="34" charset="0"/>
                <a:cs typeface="Arial" panose="020B0604020202020204" pitchFamily="34" charset="0"/>
              </a:rPr>
              <a:t>Mô hình quan niệm dữ liệu</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 name="Pentagon 139"/>
          <p:cNvSpPr/>
          <p:nvPr/>
        </p:nvSpPr>
        <p:spPr>
          <a:xfrm>
            <a:off x="0" y="75565"/>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4: KẾT QUẢ NGHIÊN CỨU</a:t>
            </a:r>
            <a:endParaRPr lang="vi-VN" altLang="en-US" sz="2400">
              <a:latin typeface="Arial" panose="020B0604020202020204" pitchFamily="34" charset="0"/>
              <a:cs typeface="Arial" panose="020B0604020202020204" pitchFamily="34" charset="0"/>
              <a:sym typeface="+mn-ea"/>
            </a:endParaRPr>
          </a:p>
        </p:txBody>
      </p:sp>
      <p:sp>
        <p:nvSpPr>
          <p:cNvPr id="2" name="Text Box 1"/>
          <p:cNvSpPr txBox="1"/>
          <p:nvPr/>
        </p:nvSpPr>
        <p:spPr>
          <a:xfrm>
            <a:off x="163195" y="850265"/>
            <a:ext cx="9214485" cy="829945"/>
          </a:xfrm>
          <a:prstGeom prst="rect">
            <a:avLst/>
          </a:prstGeom>
          <a:noFill/>
        </p:spPr>
        <p:txBody>
          <a:bodyPr wrap="square" rtlCol="0">
            <a:spAutoFit/>
          </a:bodyPr>
          <a:p>
            <a:r>
              <a:rPr lang="vi-VN" altLang="en-US" sz="2400">
                <a:latin typeface="Arial" panose="020B0604020202020204" pitchFamily="34" charset="0"/>
                <a:cs typeface="Arial" panose="020B0604020202020204" pitchFamily="34" charset="0"/>
              </a:rPr>
              <a:t>Hệ thống xây dựng thành công và thực hiện được cơ bản các chức năng đã đề ra</a:t>
            </a:r>
            <a:endParaRPr lang="vi-VN" altLang="en-US" sz="2400">
              <a:latin typeface="Arial" panose="020B0604020202020204" pitchFamily="34" charset="0"/>
              <a:cs typeface="Arial" panose="020B0604020202020204" pitchFamily="34" charset="0"/>
            </a:endParaRPr>
          </a:p>
        </p:txBody>
      </p:sp>
      <p:pic>
        <p:nvPicPr>
          <p:cNvPr id="-2147482564" name="Picture -2147482565"/>
          <p:cNvPicPr>
            <a:picLocks noChangeAspect="1"/>
          </p:cNvPicPr>
          <p:nvPr/>
        </p:nvPicPr>
        <p:blipFill>
          <a:blip r:embed="rId1"/>
          <a:stretch>
            <a:fillRect/>
          </a:stretch>
        </p:blipFill>
        <p:spPr>
          <a:xfrm>
            <a:off x="5514340" y="1619250"/>
            <a:ext cx="6234430" cy="4201160"/>
          </a:xfrm>
          <a:prstGeom prst="rect">
            <a:avLst/>
          </a:prstGeom>
          <a:noFill/>
          <a:ln w="9525">
            <a:noFill/>
          </a:ln>
        </p:spPr>
      </p:pic>
      <p:pic>
        <p:nvPicPr>
          <p:cNvPr id="-2147482606" name="Picture -2147482607"/>
          <p:cNvPicPr>
            <a:picLocks noChangeAspect="1"/>
          </p:cNvPicPr>
          <p:nvPr/>
        </p:nvPicPr>
        <p:blipFill>
          <a:blip r:embed="rId2"/>
          <a:srcRect r="478" b="1044"/>
          <a:stretch>
            <a:fillRect/>
          </a:stretch>
        </p:blipFill>
        <p:spPr>
          <a:xfrm>
            <a:off x="163195" y="1619250"/>
            <a:ext cx="5151755" cy="4201160"/>
          </a:xfrm>
          <a:prstGeom prst="rect">
            <a:avLst/>
          </a:prstGeom>
          <a:noFill/>
          <a:ln w="9525">
            <a:noFill/>
          </a:ln>
        </p:spPr>
      </p:pic>
      <p:sp>
        <p:nvSpPr>
          <p:cNvPr id="3" name="Right Arrow 2"/>
          <p:cNvSpPr/>
          <p:nvPr/>
        </p:nvSpPr>
        <p:spPr>
          <a:xfrm rot="17580000">
            <a:off x="2787015" y="5325745"/>
            <a:ext cx="975360" cy="18859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400">
              <a:latin typeface="Arial" panose="020B0604020202020204" pitchFamily="34" charset="0"/>
              <a:cs typeface="Arial" panose="020B0604020202020204" pitchFamily="34" charset="0"/>
            </a:endParaRPr>
          </a:p>
        </p:txBody>
      </p:sp>
      <p:sp>
        <p:nvSpPr>
          <p:cNvPr id="4" name="Right Arrow 3"/>
          <p:cNvSpPr/>
          <p:nvPr/>
        </p:nvSpPr>
        <p:spPr>
          <a:xfrm rot="18000000">
            <a:off x="10518775" y="5405755"/>
            <a:ext cx="940435" cy="1238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400">
              <a:latin typeface="Arial" panose="020B0604020202020204" pitchFamily="34" charset="0"/>
              <a:cs typeface="Arial" panose="020B0604020202020204" pitchFamily="34" charset="0"/>
            </a:endParaRPr>
          </a:p>
        </p:txBody>
      </p:sp>
      <p:sp>
        <p:nvSpPr>
          <p:cNvPr id="5" name="Text Box 4"/>
          <p:cNvSpPr txBox="1"/>
          <p:nvPr/>
        </p:nvSpPr>
        <p:spPr>
          <a:xfrm>
            <a:off x="7486015" y="5820410"/>
            <a:ext cx="3352165" cy="829945"/>
          </a:xfrm>
          <a:prstGeom prst="rect">
            <a:avLst/>
          </a:prstGeom>
          <a:noFill/>
        </p:spPr>
        <p:txBody>
          <a:bodyPr wrap="square" rtlCol="0">
            <a:spAutoFit/>
          </a:bodyPr>
          <a:p>
            <a:r>
              <a:rPr lang="vi-VN" altLang="en-US" sz="2400">
                <a:latin typeface="Arial" panose="020B0604020202020204" pitchFamily="34" charset="0"/>
                <a:cs typeface="Arial" panose="020B0604020202020204" pitchFamily="34" charset="0"/>
              </a:rPr>
              <a:t>Chọn minh chứng để nộp lên hệ thống</a:t>
            </a:r>
            <a:endParaRPr lang="vi-VN" altLang="en-US" sz="2400">
              <a:latin typeface="Arial" panose="020B0604020202020204" pitchFamily="34" charset="0"/>
              <a:cs typeface="Arial" panose="020B0604020202020204" pitchFamily="34" charset="0"/>
            </a:endParaRPr>
          </a:p>
        </p:txBody>
      </p:sp>
      <p:sp>
        <p:nvSpPr>
          <p:cNvPr id="6" name="Text Box 5"/>
          <p:cNvSpPr txBox="1"/>
          <p:nvPr/>
        </p:nvSpPr>
        <p:spPr>
          <a:xfrm>
            <a:off x="1339215" y="5820410"/>
            <a:ext cx="3458210" cy="829945"/>
          </a:xfrm>
          <a:prstGeom prst="rect">
            <a:avLst/>
          </a:prstGeom>
          <a:noFill/>
        </p:spPr>
        <p:txBody>
          <a:bodyPr wrap="square" rtlCol="0">
            <a:spAutoFit/>
          </a:bodyPr>
          <a:p>
            <a:r>
              <a:rPr lang="vi-VN" altLang="en-US" sz="2400">
                <a:latin typeface="Arial" panose="020B0604020202020204" pitchFamily="34" charset="0"/>
                <a:cs typeface="Arial" panose="020B0604020202020204" pitchFamily="34" charset="0"/>
              </a:rPr>
              <a:t>Nhập tên và mật đăng nhập vào hệ thống</a:t>
            </a:r>
            <a:endParaRPr lang="vi-VN" altLang="en-US" sz="2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 name="Pentagon 139"/>
          <p:cNvSpPr/>
          <p:nvPr/>
        </p:nvSpPr>
        <p:spPr>
          <a:xfrm>
            <a:off x="0" y="64770"/>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4: KẾT QUẢ NGHIÊN CỨU</a:t>
            </a:r>
            <a:endParaRPr lang="vi-VN" altLang="en-US" sz="2400">
              <a:latin typeface="Arial" panose="020B0604020202020204" pitchFamily="34" charset="0"/>
              <a:cs typeface="Arial" panose="020B0604020202020204" pitchFamily="34" charset="0"/>
              <a:sym typeface="+mn-ea"/>
            </a:endParaRPr>
          </a:p>
        </p:txBody>
      </p:sp>
      <p:pic>
        <p:nvPicPr>
          <p:cNvPr id="5" name="Picture -2147482557"/>
          <p:cNvPicPr>
            <a:picLocks noChangeAspect="1"/>
          </p:cNvPicPr>
          <p:nvPr/>
        </p:nvPicPr>
        <p:blipFill>
          <a:blip r:embed="rId1"/>
          <a:stretch>
            <a:fillRect/>
          </a:stretch>
        </p:blipFill>
        <p:spPr>
          <a:xfrm>
            <a:off x="163195" y="984885"/>
            <a:ext cx="9179560" cy="5478145"/>
          </a:xfrm>
          <a:prstGeom prst="rect">
            <a:avLst/>
          </a:prstGeom>
          <a:noFill/>
          <a:ln w="9525">
            <a:noFill/>
          </a:ln>
        </p:spPr>
      </p:pic>
      <p:sp>
        <p:nvSpPr>
          <p:cNvPr id="6" name="Right Arrow 5"/>
          <p:cNvSpPr/>
          <p:nvPr/>
        </p:nvSpPr>
        <p:spPr>
          <a:xfrm rot="8100000">
            <a:off x="8865870" y="4342130"/>
            <a:ext cx="934720" cy="1517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400">
              <a:latin typeface="Arial" panose="020B0604020202020204" pitchFamily="34" charset="0"/>
              <a:cs typeface="Arial" panose="020B0604020202020204" pitchFamily="34" charset="0"/>
            </a:endParaRPr>
          </a:p>
        </p:txBody>
      </p:sp>
      <p:sp>
        <p:nvSpPr>
          <p:cNvPr id="7" name="Text Box 6"/>
          <p:cNvSpPr txBox="1"/>
          <p:nvPr/>
        </p:nvSpPr>
        <p:spPr>
          <a:xfrm>
            <a:off x="9664065" y="3581400"/>
            <a:ext cx="2226945" cy="1198880"/>
          </a:xfrm>
          <a:prstGeom prst="rect">
            <a:avLst/>
          </a:prstGeom>
          <a:noFill/>
        </p:spPr>
        <p:txBody>
          <a:bodyPr wrap="square" rtlCol="0">
            <a:spAutoFit/>
          </a:bodyPr>
          <a:p>
            <a:r>
              <a:rPr lang="vi-VN" altLang="en-US" sz="2400">
                <a:latin typeface="Arial" panose="020B0604020202020204" pitchFamily="34" charset="0"/>
                <a:cs typeface="Arial" panose="020B0604020202020204" pitchFamily="34" charset="0"/>
              </a:rPr>
              <a:t>Quản trị viên phê duyệt minh chứng</a:t>
            </a:r>
            <a:endParaRPr lang="vi-VN" alt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hevron 3"/>
          <p:cNvSpPr/>
          <p:nvPr/>
        </p:nvSpPr>
        <p:spPr>
          <a:xfrm rot="16200000">
            <a:off x="-2033270" y="3419475"/>
            <a:ext cx="5647690" cy="902335"/>
          </a:xfrm>
          <a:prstGeom prst="chevron">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b="1">
                <a:solidFill>
                  <a:schemeClr val="tx1"/>
                </a:solidFill>
                <a:latin typeface="Arial" panose="020B0604020202020204" pitchFamily="34" charset="0"/>
                <a:cs typeface="Arial" panose="020B0604020202020204" pitchFamily="34" charset="0"/>
              </a:rPr>
              <a:t>Kết luận và đóng góp mới</a:t>
            </a:r>
            <a:endParaRPr lang="vi-VN" altLang="en-US" sz="2400" b="1">
              <a:solidFill>
                <a:schemeClr val="tx1"/>
              </a:solidFill>
              <a:latin typeface="Arial" panose="020B0604020202020204" pitchFamily="34" charset="0"/>
              <a:cs typeface="Arial" panose="020B0604020202020204" pitchFamily="34" charset="0"/>
            </a:endParaRPr>
          </a:p>
        </p:txBody>
      </p:sp>
      <p:grpSp>
        <p:nvGrpSpPr>
          <p:cNvPr id="5" name="PA_组合 66"/>
          <p:cNvGrpSpPr/>
          <p:nvPr>
            <p:custDataLst>
              <p:tags r:id="rId1"/>
            </p:custDataLst>
          </p:nvPr>
        </p:nvGrpSpPr>
        <p:grpSpPr>
          <a:xfrm>
            <a:off x="1347470" y="1046480"/>
            <a:ext cx="10500995" cy="1284605"/>
            <a:chOff x="1029169" y="2601934"/>
            <a:chExt cx="9751927" cy="2170511"/>
          </a:xfrm>
        </p:grpSpPr>
        <p:sp>
          <p:nvSpPr>
            <p:cNvPr id="6"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indent="0" algn="ctr" fontAlgn="auto">
                <a:lnSpc>
                  <a:spcPct val="10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8" name="矩形: 圆角 3"/>
            <p:cNvSpPr/>
            <p:nvPr/>
          </p:nvSpPr>
          <p:spPr>
            <a:xfrm>
              <a:off x="1029169" y="3306932"/>
              <a:ext cx="640095" cy="696777"/>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fontAlgn="auto">
                <a:lnSpc>
                  <a:spcPct val="10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1</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9" name="矩形 4"/>
            <p:cNvSpPr/>
            <p:nvPr/>
          </p:nvSpPr>
          <p:spPr>
            <a:xfrm>
              <a:off x="1749197" y="2636267"/>
              <a:ext cx="8782454" cy="2136178"/>
            </a:xfrm>
            <a:prstGeom prst="rect">
              <a:avLst/>
            </a:prstGeom>
          </p:spPr>
          <p:txBody>
            <a:bodyPr wrap="square">
              <a:noAutofit/>
            </a:bodyPr>
            <a:p>
              <a:pPr indent="0" fontAlgn="auto">
                <a:lnSpc>
                  <a:spcPct val="100000"/>
                </a:lnSpc>
              </a:pPr>
              <a:r>
                <a:rPr lang="en-US" sz="2400">
                  <a:latin typeface="Arial" panose="020B0604020202020204" pitchFamily="34" charset="0"/>
                  <a:cs typeface="Arial" panose="020B0604020202020204" pitchFamily="34" charset="0"/>
                  <a:sym typeface="+mn-ea"/>
                </a:rPr>
                <a:t>Hệ thống có khả năng lưu trữ và quản lý thông tin chi tiết về hoạt động </a:t>
              </a:r>
              <a:r>
                <a:rPr lang="vi-VN" altLang="en-US" sz="2400">
                  <a:latin typeface="Arial" panose="020B0604020202020204" pitchFamily="34" charset="0"/>
                  <a:cs typeface="Arial" panose="020B0604020202020204" pitchFamily="34" charset="0"/>
                  <a:sym typeface="+mn-ea"/>
                </a:rPr>
                <a:t>phục vụ cộng đồng</a:t>
              </a:r>
              <a:r>
                <a:rPr lang="en-US" sz="2400">
                  <a:latin typeface="Arial" panose="020B0604020202020204" pitchFamily="34" charset="0"/>
                  <a:cs typeface="Arial" panose="020B0604020202020204" pitchFamily="34" charset="0"/>
                  <a:sym typeface="+mn-ea"/>
                </a:rPr>
                <a:t> của giảng viên, bao gồm thông tin cá nhân, hoạt động và kết quả đánh giá.</a:t>
              </a:r>
              <a:endParaRPr lang="en-US"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sym typeface="+mn-ea"/>
              </a:endParaRPr>
            </a:p>
          </p:txBody>
        </p:sp>
      </p:grpSp>
      <p:grpSp>
        <p:nvGrpSpPr>
          <p:cNvPr id="12" name="PA_组合 66"/>
          <p:cNvGrpSpPr/>
          <p:nvPr>
            <p:custDataLst>
              <p:tags r:id="rId2"/>
            </p:custDataLst>
          </p:nvPr>
        </p:nvGrpSpPr>
        <p:grpSpPr>
          <a:xfrm>
            <a:off x="1347470" y="2447290"/>
            <a:ext cx="10500995" cy="1269802"/>
            <a:chOff x="1029169" y="2601934"/>
            <a:chExt cx="9751927" cy="2168959"/>
          </a:xfrm>
        </p:grpSpPr>
        <p:sp>
          <p:nvSpPr>
            <p:cNvPr id="13"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indent="0" algn="ctr" fontAlgn="auto">
                <a:lnSpc>
                  <a:spcPct val="10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14" name="矩形: 圆角 3"/>
            <p:cNvSpPr/>
            <p:nvPr/>
          </p:nvSpPr>
          <p:spPr>
            <a:xfrm>
              <a:off x="1029169" y="3275480"/>
              <a:ext cx="640095" cy="611812"/>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fontAlgn="auto">
                <a:lnSpc>
                  <a:spcPct val="10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2</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15" name="矩形 4"/>
            <p:cNvSpPr/>
            <p:nvPr/>
          </p:nvSpPr>
          <p:spPr>
            <a:xfrm>
              <a:off x="1767084" y="2684193"/>
              <a:ext cx="8286312" cy="2005690"/>
            </a:xfrm>
            <a:prstGeom prst="rect">
              <a:avLst/>
            </a:prstGeom>
          </p:spPr>
          <p:txBody>
            <a:bodyPr wrap="square">
              <a:spAutoFit/>
            </a:bodyPr>
            <a:p>
              <a:pPr indent="0" fontAlgn="auto">
                <a:lnSpc>
                  <a:spcPct val="100000"/>
                </a:lnSpc>
              </a:pPr>
              <a:r>
                <a:rPr lang="en-US" sz="2400">
                  <a:latin typeface="Arial" panose="020B0604020202020204" pitchFamily="34" charset="0"/>
                  <a:cs typeface="Arial" panose="020B0604020202020204" pitchFamily="34" charset="0"/>
                  <a:sym typeface="+mn-ea"/>
                </a:rPr>
                <a:t>Giảng viên và quản trị viên được phân quyền một cách linh hoạt, giúp họ thực hiện các chức năng quản lý và theo dõi một cách hiệu quả.</a:t>
              </a:r>
              <a:endParaRPr lang="en-US"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sym typeface="+mn-ea"/>
              </a:endParaRPr>
            </a:p>
          </p:txBody>
        </p:sp>
      </p:grpSp>
      <p:grpSp>
        <p:nvGrpSpPr>
          <p:cNvPr id="16" name="PA_组合 66"/>
          <p:cNvGrpSpPr/>
          <p:nvPr>
            <p:custDataLst>
              <p:tags r:id="rId3"/>
            </p:custDataLst>
          </p:nvPr>
        </p:nvGrpSpPr>
        <p:grpSpPr>
          <a:xfrm>
            <a:off x="1347470" y="3834130"/>
            <a:ext cx="10500995" cy="1371600"/>
            <a:chOff x="1029169" y="2601934"/>
            <a:chExt cx="9751927" cy="2294296"/>
          </a:xfrm>
        </p:grpSpPr>
        <p:sp>
          <p:nvSpPr>
            <p:cNvPr id="17" name="矩形 2"/>
            <p:cNvSpPr/>
            <p:nvPr/>
          </p:nvSpPr>
          <p:spPr>
            <a:xfrm>
              <a:off x="1324884" y="2601934"/>
              <a:ext cx="9456212" cy="22942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indent="0" algn="ctr" fontAlgn="auto">
                <a:lnSpc>
                  <a:spcPct val="10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18" name="矩形: 圆角 3"/>
            <p:cNvSpPr/>
            <p:nvPr/>
          </p:nvSpPr>
          <p:spPr>
            <a:xfrm>
              <a:off x="1029169" y="3380635"/>
              <a:ext cx="640095" cy="611812"/>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fontAlgn="auto">
                <a:lnSpc>
                  <a:spcPct val="10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3</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19" name="矩形 4"/>
            <p:cNvSpPr/>
            <p:nvPr/>
          </p:nvSpPr>
          <p:spPr>
            <a:xfrm>
              <a:off x="1767084" y="2746832"/>
              <a:ext cx="8286312" cy="2005384"/>
            </a:xfrm>
            <a:prstGeom prst="rect">
              <a:avLst/>
            </a:prstGeom>
          </p:spPr>
          <p:txBody>
            <a:bodyPr wrap="square">
              <a:spAutoFit/>
            </a:bodyPr>
            <a:p>
              <a:pPr indent="0" fontAlgn="auto">
                <a:lnSpc>
                  <a:spcPct val="100000"/>
                </a:lnSpc>
              </a:pPr>
              <a:r>
                <a:rPr lang="en-US" sz="2400">
                  <a:latin typeface="Arial" panose="020B0604020202020204" pitchFamily="34" charset="0"/>
                  <a:cs typeface="Arial" panose="020B0604020202020204" pitchFamily="34" charset="0"/>
                  <a:sym typeface="+mn-ea"/>
                </a:rPr>
                <a:t>Hệ thống có khả năng tạo ra các báo cáo thống kê về các hoạt động </a:t>
              </a:r>
              <a:r>
                <a:rPr lang="vi-VN" altLang="en-US" sz="2400">
                  <a:latin typeface="Arial" panose="020B0604020202020204" pitchFamily="34" charset="0"/>
                  <a:cs typeface="Arial" panose="020B0604020202020204" pitchFamily="34" charset="0"/>
                  <a:sym typeface="+mn-ea"/>
                </a:rPr>
                <a:t>phục vụ cộng đồng</a:t>
              </a:r>
              <a:r>
                <a:rPr lang="en-US" sz="2400">
                  <a:latin typeface="Arial" panose="020B0604020202020204" pitchFamily="34" charset="0"/>
                  <a:cs typeface="Arial" panose="020B0604020202020204" pitchFamily="34" charset="0"/>
                  <a:sym typeface="+mn-ea"/>
                </a:rPr>
                <a:t>, cung cấp cái nhìn tổng quan về hiệu suất.</a:t>
              </a:r>
              <a:endParaRPr lang="en-US"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sym typeface="+mn-ea"/>
              </a:endParaRPr>
            </a:p>
          </p:txBody>
        </p:sp>
      </p:grpSp>
      <p:grpSp>
        <p:nvGrpSpPr>
          <p:cNvPr id="2" name="PA_组合 66"/>
          <p:cNvGrpSpPr/>
          <p:nvPr>
            <p:custDataLst>
              <p:tags r:id="rId4"/>
            </p:custDataLst>
          </p:nvPr>
        </p:nvGrpSpPr>
        <p:grpSpPr>
          <a:xfrm>
            <a:off x="1347470" y="5322570"/>
            <a:ext cx="10500995" cy="1371600"/>
            <a:chOff x="1029169" y="2601934"/>
            <a:chExt cx="9751927" cy="2168959"/>
          </a:xfrm>
        </p:grpSpPr>
        <p:sp>
          <p:nvSpPr>
            <p:cNvPr id="3"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indent="0" algn="ctr" fontAlgn="auto">
                <a:lnSpc>
                  <a:spcPct val="10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7" name="矩形: 圆角 3"/>
            <p:cNvSpPr/>
            <p:nvPr/>
          </p:nvSpPr>
          <p:spPr>
            <a:xfrm>
              <a:off x="1029169" y="3275480"/>
              <a:ext cx="640095" cy="611812"/>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fontAlgn="auto">
                <a:lnSpc>
                  <a:spcPct val="10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4</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11" name="矩形 4"/>
            <p:cNvSpPr/>
            <p:nvPr/>
          </p:nvSpPr>
          <p:spPr>
            <a:xfrm>
              <a:off x="1767084" y="2677002"/>
              <a:ext cx="8286312" cy="1895831"/>
            </a:xfrm>
            <a:prstGeom prst="rect">
              <a:avLst/>
            </a:prstGeom>
          </p:spPr>
          <p:txBody>
            <a:bodyPr wrap="square">
              <a:spAutoFit/>
            </a:bodyPr>
            <a:p>
              <a:pPr indent="0" fontAlgn="auto">
                <a:lnSpc>
                  <a:spcPct val="100000"/>
                </a:lnSpc>
              </a:pPr>
              <a:r>
                <a:rPr lang="vi-VN" altLang="en-US" sz="2400">
                  <a:latin typeface="Arial" panose="020B0604020202020204" pitchFamily="34" charset="0"/>
                  <a:cs typeface="Arial" panose="020B0604020202020204" pitchFamily="34" charset="0"/>
                  <a:sym typeface="+mn-ea"/>
                </a:rPr>
                <a:t>C</a:t>
              </a:r>
              <a:r>
                <a:rPr lang="en-US" sz="2400">
                  <a:latin typeface="Arial" panose="020B0604020202020204" pitchFamily="34" charset="0"/>
                  <a:cs typeface="Arial" panose="020B0604020202020204" pitchFamily="34" charset="0"/>
                  <a:sym typeface="+mn-ea"/>
                </a:rPr>
                <a:t>ải thiện quá trình quản lý giờ </a:t>
              </a:r>
              <a:r>
                <a:rPr lang="vi-VN" altLang="en-US" sz="2400">
                  <a:latin typeface="Arial" panose="020B0604020202020204" pitchFamily="34" charset="0"/>
                  <a:cs typeface="Arial" panose="020B0604020202020204" pitchFamily="34" charset="0"/>
                  <a:sym typeface="+mn-ea"/>
                </a:rPr>
                <a:t>phục vụ cộng đồng</a:t>
              </a:r>
              <a:r>
                <a:rPr lang="en-US" sz="2400">
                  <a:latin typeface="Arial" panose="020B0604020202020204" pitchFamily="34" charset="0"/>
                  <a:cs typeface="Arial" panose="020B0604020202020204" pitchFamily="34" charset="0"/>
                  <a:sym typeface="+mn-ea"/>
                </a:rPr>
                <a:t> và tạo ra một hệ thống hiệu quả để đáp ứng nhu cầu của khoa Kỹ thuật và Công nghệ</a:t>
              </a:r>
              <a:r>
                <a:rPr lang="vi-VN" altLang="en-US" sz="2400">
                  <a:latin typeface="Arial" panose="020B0604020202020204" pitchFamily="34" charset="0"/>
                  <a:cs typeface="Arial" panose="020B0604020202020204" pitchFamily="34" charset="0"/>
                  <a:sym typeface="+mn-ea"/>
                </a:rPr>
                <a:t>.</a:t>
              </a:r>
              <a:endParaRPr lang="vi-VN"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sym typeface="+mn-ea"/>
              </a:endParaRPr>
            </a:p>
          </p:txBody>
        </p:sp>
      </p:grpSp>
      <p:sp>
        <p:nvSpPr>
          <p:cNvPr id="140" name="Pentagon 139"/>
          <p:cNvSpPr/>
          <p:nvPr/>
        </p:nvSpPr>
        <p:spPr>
          <a:xfrm>
            <a:off x="0" y="59690"/>
            <a:ext cx="8236585"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5: KẾT LUẬN VÀ HƯỚNG PHÁT </a:t>
            </a:r>
            <a:r>
              <a:rPr lang="vi-VN" altLang="en-US" sz="2400">
                <a:latin typeface="Arial" panose="020B0604020202020204" pitchFamily="34" charset="0"/>
                <a:cs typeface="Arial" panose="020B0604020202020204" pitchFamily="34" charset="0"/>
                <a:sym typeface="+mn-ea"/>
              </a:rPr>
              <a:t>TRIỂN</a:t>
            </a:r>
            <a:endParaRPr lang="vi-VN" altLang="en-US" sz="2400">
              <a:latin typeface="Arial" panose="020B0604020202020204" pitchFamily="34" charset="0"/>
              <a:cs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043305" y="808355"/>
            <a:ext cx="4206240" cy="457200"/>
          </a:xfrm>
          <a:custGeom>
            <a:avLst/>
            <a:gdLst>
              <a:gd name="connsiteX0" fmla="*/ 0 w 4617"/>
              <a:gd name="connsiteY0" fmla="*/ 0 h 1421"/>
              <a:gd name="connsiteX1" fmla="*/ 4617 w 4617"/>
              <a:gd name="connsiteY1" fmla="*/ 0 h 1421"/>
              <a:gd name="connsiteX2" fmla="*/ 4237 w 4617"/>
              <a:gd name="connsiteY2" fmla="*/ 714 h 1421"/>
              <a:gd name="connsiteX3" fmla="*/ 4617 w 4617"/>
              <a:gd name="connsiteY3" fmla="*/ 1421 h 1421"/>
              <a:gd name="connsiteX4" fmla="*/ 0 w 4617"/>
              <a:gd name="connsiteY4" fmla="*/ 1421 h 1421"/>
              <a:gd name="connsiteX5" fmla="*/ 449 w 4617"/>
              <a:gd name="connsiteY5" fmla="*/ 711 h 1421"/>
              <a:gd name="connsiteX6" fmla="*/ 0 w 4617"/>
              <a:gd name="connsiteY6" fmla="*/ 0 h 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7" h="1421">
                <a:moveTo>
                  <a:pt x="0" y="0"/>
                </a:moveTo>
                <a:lnTo>
                  <a:pt x="4617" y="0"/>
                </a:lnTo>
                <a:lnTo>
                  <a:pt x="4237" y="714"/>
                </a:lnTo>
                <a:lnTo>
                  <a:pt x="4617" y="1421"/>
                </a:lnTo>
                <a:lnTo>
                  <a:pt x="0" y="1421"/>
                </a:lnTo>
                <a:lnTo>
                  <a:pt x="449" y="711"/>
                </a:lnTo>
                <a:lnTo>
                  <a:pt x="0" y="0"/>
                </a:lnTo>
                <a:close/>
              </a:path>
            </a:pathLst>
          </a:custGeom>
          <a:solidFill>
            <a:srgbClr val="CEF0FA"/>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solidFill>
                  <a:schemeClr val="tx1"/>
                </a:solidFill>
                <a:latin typeface="Arial" panose="020B0604020202020204" pitchFamily="34" charset="0"/>
                <a:cs typeface="Arial" panose="020B0604020202020204" pitchFamily="34" charset="0"/>
              </a:rPr>
              <a:t>Hạn chế</a:t>
            </a:r>
            <a:endParaRPr lang="vi-VN" altLang="en-US" sz="2400">
              <a:solidFill>
                <a:schemeClr val="tx1"/>
              </a:solidFill>
              <a:latin typeface="Arial" panose="020B0604020202020204" pitchFamily="34" charset="0"/>
              <a:cs typeface="Arial" panose="020B0604020202020204" pitchFamily="34" charset="0"/>
            </a:endParaRPr>
          </a:p>
        </p:txBody>
      </p:sp>
      <p:grpSp>
        <p:nvGrpSpPr>
          <p:cNvPr id="5" name="PA_组合 66"/>
          <p:cNvGrpSpPr/>
          <p:nvPr>
            <p:custDataLst>
              <p:tags r:id="rId1"/>
            </p:custDataLst>
          </p:nvPr>
        </p:nvGrpSpPr>
        <p:grpSpPr>
          <a:xfrm>
            <a:off x="293370" y="1750060"/>
            <a:ext cx="6015355" cy="914400"/>
            <a:chOff x="820884" y="2601934"/>
            <a:chExt cx="9960212" cy="2168959"/>
          </a:xfrm>
        </p:grpSpPr>
        <p:sp>
          <p:nvSpPr>
            <p:cNvPr id="6"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8" name="矩形: 圆角 3"/>
            <p:cNvSpPr/>
            <p:nvPr/>
          </p:nvSpPr>
          <p:spPr>
            <a:xfrm>
              <a:off x="820884" y="3275480"/>
              <a:ext cx="1054278"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1</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9" name="矩形 4"/>
            <p:cNvSpPr/>
            <p:nvPr/>
          </p:nvSpPr>
          <p:spPr>
            <a:xfrm>
              <a:off x="1939427" y="3004095"/>
              <a:ext cx="7562609" cy="1293844"/>
            </a:xfrm>
            <a:prstGeom prst="rect">
              <a:avLst/>
            </a:prstGeom>
          </p:spPr>
          <p:txBody>
            <a:bodyPr wrap="square">
              <a:noAutofit/>
            </a:bodyPr>
            <a:p>
              <a:pPr>
                <a:lnSpc>
                  <a:spcPct val="130000"/>
                </a:lnSpc>
              </a:pPr>
              <a:r>
                <a:rPr lang="vi-VN" altLang="en-US" sz="2400">
                  <a:latin typeface="Arial" panose="020B0604020202020204" pitchFamily="34" charset="0"/>
                  <a:cs typeface="Arial" panose="020B0604020202020204" pitchFamily="34" charset="0"/>
                  <a:sym typeface="+mn-ea"/>
                </a:rPr>
                <a:t>C</a:t>
              </a:r>
              <a:r>
                <a:rPr lang="en-US" sz="2400">
                  <a:latin typeface="Arial" panose="020B0604020202020204" pitchFamily="34" charset="0"/>
                  <a:cs typeface="Arial" panose="020B0604020202020204" pitchFamily="34" charset="0"/>
                  <a:sym typeface="+mn-ea"/>
                </a:rPr>
                <a:t>hưa thể gửi thông báo tự động.</a:t>
              </a:r>
              <a:endParaRPr lang="zh-CN"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endParaRPr>
            </a:p>
          </p:txBody>
        </p:sp>
      </p:grpSp>
      <p:grpSp>
        <p:nvGrpSpPr>
          <p:cNvPr id="12" name="PA_组合 66"/>
          <p:cNvGrpSpPr/>
          <p:nvPr>
            <p:custDataLst>
              <p:tags r:id="rId2"/>
            </p:custDataLst>
          </p:nvPr>
        </p:nvGrpSpPr>
        <p:grpSpPr>
          <a:xfrm>
            <a:off x="290830" y="2978785"/>
            <a:ext cx="6018530" cy="914400"/>
            <a:chOff x="820884" y="2601934"/>
            <a:chExt cx="9960212" cy="2168959"/>
          </a:xfrm>
        </p:grpSpPr>
        <p:sp>
          <p:nvSpPr>
            <p:cNvPr id="13"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14" name="矩形: 圆角 3"/>
            <p:cNvSpPr/>
            <p:nvPr/>
          </p:nvSpPr>
          <p:spPr>
            <a:xfrm>
              <a:off x="820884" y="3275480"/>
              <a:ext cx="1053504"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2</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15" name="矩形 4"/>
            <p:cNvSpPr/>
            <p:nvPr/>
          </p:nvSpPr>
          <p:spPr>
            <a:xfrm>
              <a:off x="1845489" y="2946859"/>
              <a:ext cx="8673939" cy="1256189"/>
            </a:xfrm>
            <a:prstGeom prst="rect">
              <a:avLst/>
            </a:prstGeom>
          </p:spPr>
          <p:txBody>
            <a:bodyPr wrap="square">
              <a:noAutofit/>
            </a:bodyPr>
            <a:p>
              <a:pPr>
                <a:lnSpc>
                  <a:spcPct val="130000"/>
                </a:lnSpc>
              </a:pPr>
              <a:r>
                <a:rPr lang="vi-VN" altLang="en-US" sz="2400">
                  <a:latin typeface="Arial" panose="020B0604020202020204" pitchFamily="34" charset="0"/>
                  <a:cs typeface="Arial" panose="020B0604020202020204" pitchFamily="34" charset="0"/>
                  <a:sym typeface="+mn-ea"/>
                </a:rPr>
                <a:t>C</a:t>
              </a:r>
              <a:r>
                <a:rPr lang="en-US" sz="2400">
                  <a:latin typeface="Arial" panose="020B0604020202020204" pitchFamily="34" charset="0"/>
                  <a:cs typeface="Arial" panose="020B0604020202020204" pitchFamily="34" charset="0"/>
                  <a:sym typeface="+mn-ea"/>
                </a:rPr>
                <a:t>hưa tự động kiểm tra minh</a:t>
              </a:r>
              <a:r>
                <a:rPr lang="vi-VN" altLang="en-US" sz="2400">
                  <a:latin typeface="Arial" panose="020B0604020202020204" pitchFamily="34" charset="0"/>
                  <a:cs typeface="Arial" panose="020B0604020202020204" pitchFamily="34" charset="0"/>
                  <a:sym typeface="+mn-ea"/>
                </a:rPr>
                <a:t> </a:t>
              </a:r>
              <a:r>
                <a:rPr lang="en-US" sz="2400">
                  <a:latin typeface="Arial" panose="020B0604020202020204" pitchFamily="34" charset="0"/>
                  <a:cs typeface="Arial" panose="020B0604020202020204" pitchFamily="34" charset="0"/>
                  <a:sym typeface="+mn-ea"/>
                </a:rPr>
                <a:t>chứng</a:t>
              </a:r>
              <a:r>
                <a:rPr lang="vi-VN" altLang="en-US" sz="2400">
                  <a:latin typeface="Arial" panose="020B0604020202020204" pitchFamily="34" charset="0"/>
                  <a:cs typeface="Arial" panose="020B0604020202020204" pitchFamily="34" charset="0"/>
                  <a:sym typeface="+mn-ea"/>
                </a:rPr>
                <a:t>.</a:t>
              </a:r>
              <a:endParaRPr lang="vi-VN"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sym typeface="+mn-ea"/>
              </a:endParaRPr>
            </a:p>
          </p:txBody>
        </p:sp>
      </p:grpSp>
      <p:grpSp>
        <p:nvGrpSpPr>
          <p:cNvPr id="16" name="PA_组合 66"/>
          <p:cNvGrpSpPr/>
          <p:nvPr>
            <p:custDataLst>
              <p:tags r:id="rId3"/>
            </p:custDataLst>
          </p:nvPr>
        </p:nvGrpSpPr>
        <p:grpSpPr>
          <a:xfrm>
            <a:off x="290830" y="4207510"/>
            <a:ext cx="6017895" cy="914400"/>
            <a:chOff x="820884" y="2601934"/>
            <a:chExt cx="9960212" cy="2168959"/>
          </a:xfrm>
        </p:grpSpPr>
        <p:sp>
          <p:nvSpPr>
            <p:cNvPr id="17"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18" name="矩形: 圆角 3"/>
            <p:cNvSpPr/>
            <p:nvPr/>
          </p:nvSpPr>
          <p:spPr>
            <a:xfrm>
              <a:off x="820884" y="3275480"/>
              <a:ext cx="1053725"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3</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19" name="矩形 4"/>
            <p:cNvSpPr/>
            <p:nvPr/>
          </p:nvSpPr>
          <p:spPr>
            <a:xfrm>
              <a:off x="1937841" y="3008481"/>
              <a:ext cx="7924304" cy="1354093"/>
            </a:xfrm>
            <a:prstGeom prst="rect">
              <a:avLst/>
            </a:prstGeom>
          </p:spPr>
          <p:txBody>
            <a:bodyPr wrap="square">
              <a:spAutoFit/>
            </a:bodyPr>
            <a:p>
              <a:pPr>
                <a:lnSpc>
                  <a:spcPct val="130000"/>
                </a:lnSpc>
              </a:pPr>
              <a:r>
                <a:rPr lang="vi-VN" altLang="en-US" sz="2400">
                  <a:latin typeface="Arial" panose="020B0604020202020204" pitchFamily="34" charset="0"/>
                  <a:cs typeface="Arial" panose="020B0604020202020204" pitchFamily="34" charset="0"/>
                  <a:sym typeface="+mn-ea"/>
                </a:rPr>
                <a:t>T</a:t>
              </a:r>
              <a:r>
                <a:rPr lang="en-US" sz="2400">
                  <a:latin typeface="Arial" panose="020B0604020202020204" pitchFamily="34" charset="0"/>
                  <a:cs typeface="Arial" panose="020B0604020202020204" pitchFamily="34" charset="0"/>
                  <a:sym typeface="+mn-ea"/>
                </a:rPr>
                <a:t>hống kê, báo cáo còn đơn giản</a:t>
              </a:r>
              <a:r>
                <a:rPr lang="vi-VN" altLang="en-US" sz="2400">
                  <a:latin typeface="Arial" panose="020B0604020202020204" pitchFamily="34" charset="0"/>
                  <a:cs typeface="Arial" panose="020B0604020202020204" pitchFamily="34" charset="0"/>
                  <a:sym typeface="+mn-ea"/>
                </a:rPr>
                <a:t>.</a:t>
              </a:r>
              <a:endParaRPr lang="zh-CN"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endParaRPr>
            </a:p>
          </p:txBody>
        </p:sp>
      </p:grpSp>
      <p:grpSp>
        <p:nvGrpSpPr>
          <p:cNvPr id="3" name="PA_组合 66"/>
          <p:cNvGrpSpPr/>
          <p:nvPr>
            <p:custDataLst>
              <p:tags r:id="rId4"/>
            </p:custDataLst>
          </p:nvPr>
        </p:nvGrpSpPr>
        <p:grpSpPr>
          <a:xfrm>
            <a:off x="331470" y="5436235"/>
            <a:ext cx="5977890" cy="914400"/>
            <a:chOff x="820884" y="2601934"/>
            <a:chExt cx="11234059" cy="2168959"/>
          </a:xfrm>
        </p:grpSpPr>
        <p:sp>
          <p:nvSpPr>
            <p:cNvPr id="7" name="矩形 2"/>
            <p:cNvSpPr/>
            <p:nvPr/>
          </p:nvSpPr>
          <p:spPr>
            <a:xfrm>
              <a:off x="1324659" y="2601934"/>
              <a:ext cx="10730284"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11" name="矩形: 圆角 3"/>
            <p:cNvSpPr/>
            <p:nvPr/>
          </p:nvSpPr>
          <p:spPr>
            <a:xfrm>
              <a:off x="820884" y="3275480"/>
              <a:ext cx="1196401"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4</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20" name="矩形 4"/>
            <p:cNvSpPr/>
            <p:nvPr/>
          </p:nvSpPr>
          <p:spPr>
            <a:xfrm>
              <a:off x="1828433" y="2933303"/>
              <a:ext cx="9851849" cy="1354093"/>
            </a:xfrm>
            <a:prstGeom prst="rect">
              <a:avLst/>
            </a:prstGeom>
          </p:spPr>
          <p:txBody>
            <a:bodyPr wrap="square">
              <a:spAutoFit/>
            </a:bodyPr>
            <a:p>
              <a:pPr>
                <a:lnSpc>
                  <a:spcPct val="130000"/>
                </a:lnSpc>
              </a:pPr>
              <a:r>
                <a:rPr lang="vi-VN" altLang="en-US" sz="2400">
                  <a:latin typeface="Arial" panose="020B0604020202020204" pitchFamily="34" charset="0"/>
                  <a:cs typeface="Arial" panose="020B0604020202020204" pitchFamily="34" charset="0"/>
                  <a:sym typeface="+mn-ea"/>
                </a:rPr>
                <a:t>C</a:t>
              </a:r>
              <a:r>
                <a:rPr lang="en-US" sz="2400">
                  <a:latin typeface="Arial" panose="020B0604020202020204" pitchFamily="34" charset="0"/>
                  <a:cs typeface="Arial" panose="020B0604020202020204" pitchFamily="34" charset="0"/>
                  <a:sym typeface="+mn-ea"/>
                </a:rPr>
                <a:t>hưa kiểm thử với nhiều người dùng.</a:t>
              </a:r>
              <a:endParaRPr lang="zh-CN" altLang="en-US" sz="2400" dirty="0">
                <a:solidFill>
                  <a:schemeClr val="tx1">
                    <a:lumMod val="75000"/>
                  </a:schemeClr>
                </a:solidFill>
                <a:latin typeface="Arial" panose="020B0604020202020204" pitchFamily="34" charset="0"/>
                <a:ea typeface="Calibri" panose="020F0502020204030204" charset="0"/>
                <a:cs typeface="Arial" panose="020B0604020202020204" pitchFamily="34" charset="0"/>
              </a:endParaRPr>
            </a:p>
          </p:txBody>
        </p:sp>
      </p:grpSp>
      <p:cxnSp>
        <p:nvCxnSpPr>
          <p:cNvPr id="2" name="直接连接符 79"/>
          <p:cNvCxnSpPr/>
          <p:nvPr/>
        </p:nvCxnSpPr>
        <p:spPr>
          <a:xfrm>
            <a:off x="6642312" y="1664336"/>
            <a:ext cx="12065" cy="4792980"/>
          </a:xfrm>
          <a:prstGeom prst="line">
            <a:avLst/>
          </a:prstGeom>
          <a:ln w="38100" cap="flat" cmpd="sng">
            <a:solidFill>
              <a:schemeClr val="accent1">
                <a:shade val="50000"/>
              </a:schemeClr>
            </a:solidFill>
            <a:prstDash val="solid"/>
            <a:headEnd type="none" w="med" len="med"/>
            <a:tailEnd type="none" w="med" len="med"/>
          </a:ln>
        </p:spPr>
      </p:cxnSp>
      <p:grpSp>
        <p:nvGrpSpPr>
          <p:cNvPr id="21" name="PA_组合 66"/>
          <p:cNvGrpSpPr/>
          <p:nvPr>
            <p:custDataLst>
              <p:tags r:id="rId5"/>
            </p:custDataLst>
          </p:nvPr>
        </p:nvGrpSpPr>
        <p:grpSpPr>
          <a:xfrm>
            <a:off x="6899275" y="1776095"/>
            <a:ext cx="4859020" cy="914400"/>
            <a:chOff x="820884" y="2601934"/>
            <a:chExt cx="9960212" cy="2168959"/>
          </a:xfrm>
        </p:grpSpPr>
        <p:sp>
          <p:nvSpPr>
            <p:cNvPr id="22"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23" name="矩形: 圆角 3"/>
            <p:cNvSpPr/>
            <p:nvPr/>
          </p:nvSpPr>
          <p:spPr>
            <a:xfrm>
              <a:off x="820884" y="3275480"/>
              <a:ext cx="1312061"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1</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24" name="矩形 4"/>
            <p:cNvSpPr/>
            <p:nvPr/>
          </p:nvSpPr>
          <p:spPr>
            <a:xfrm>
              <a:off x="1999048" y="2864017"/>
              <a:ext cx="8492695" cy="1354093"/>
            </a:xfrm>
            <a:prstGeom prst="rect">
              <a:avLst/>
            </a:prstGeom>
          </p:spPr>
          <p:txBody>
            <a:bodyPr wrap="square">
              <a:spAutoFit/>
            </a:bodyPr>
            <a:p>
              <a:pPr>
                <a:lnSpc>
                  <a:spcPct val="130000"/>
                </a:lnSpc>
              </a:pPr>
              <a:r>
                <a:rPr lang="en-US" sz="2400">
                  <a:latin typeface="Arial" panose="020B0604020202020204" pitchFamily="34" charset="0"/>
                  <a:cs typeface="Arial" panose="020B0604020202020204" pitchFamily="34" charset="0"/>
                  <a:sym typeface="+mn-ea"/>
                </a:rPr>
                <a:t>Tích hợp với hệ thống khác</a:t>
              </a:r>
              <a:endParaRPr lang="en-US" sz="2400">
                <a:latin typeface="Arial" panose="020B0604020202020204" pitchFamily="34" charset="0"/>
                <a:cs typeface="Arial" panose="020B0604020202020204" pitchFamily="34" charset="0"/>
                <a:sym typeface="+mn-ea"/>
              </a:endParaRPr>
            </a:p>
          </p:txBody>
        </p:sp>
      </p:grpSp>
      <p:grpSp>
        <p:nvGrpSpPr>
          <p:cNvPr id="25" name="PA_组合 66"/>
          <p:cNvGrpSpPr/>
          <p:nvPr>
            <p:custDataLst>
              <p:tags r:id="rId6"/>
            </p:custDataLst>
          </p:nvPr>
        </p:nvGrpSpPr>
        <p:grpSpPr>
          <a:xfrm>
            <a:off x="6899275" y="3018155"/>
            <a:ext cx="4859020" cy="914400"/>
            <a:chOff x="820884" y="2601934"/>
            <a:chExt cx="9960212" cy="2168959"/>
          </a:xfrm>
        </p:grpSpPr>
        <p:sp>
          <p:nvSpPr>
            <p:cNvPr id="26"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27" name="矩形: 圆角 3"/>
            <p:cNvSpPr/>
            <p:nvPr/>
          </p:nvSpPr>
          <p:spPr>
            <a:xfrm>
              <a:off x="820884" y="3275480"/>
              <a:ext cx="1312061"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2</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28" name="矩形 4"/>
            <p:cNvSpPr/>
            <p:nvPr/>
          </p:nvSpPr>
          <p:spPr>
            <a:xfrm>
              <a:off x="2040338" y="2847859"/>
              <a:ext cx="8539683" cy="1354093"/>
            </a:xfrm>
            <a:prstGeom prst="rect">
              <a:avLst/>
            </a:prstGeom>
          </p:spPr>
          <p:txBody>
            <a:bodyPr wrap="square">
              <a:spAutoFit/>
            </a:bodyPr>
            <a:p>
              <a:pPr>
                <a:lnSpc>
                  <a:spcPct val="130000"/>
                </a:lnSpc>
              </a:pPr>
              <a:r>
                <a:rPr lang="en-US" sz="2400">
                  <a:latin typeface="Arial" panose="020B0604020202020204" pitchFamily="34" charset="0"/>
                  <a:cs typeface="Arial" panose="020B0604020202020204" pitchFamily="34" charset="0"/>
                  <a:sym typeface="+mn-ea"/>
                </a:rPr>
                <a:t>Tích hợp trí tuệ nhân tạo</a:t>
              </a:r>
              <a:endParaRPr lang="en-US" sz="2400">
                <a:latin typeface="Arial" panose="020B0604020202020204" pitchFamily="34" charset="0"/>
                <a:cs typeface="Arial" panose="020B0604020202020204" pitchFamily="34" charset="0"/>
                <a:sym typeface="+mn-ea"/>
              </a:endParaRPr>
            </a:p>
          </p:txBody>
        </p:sp>
      </p:grpSp>
      <p:grpSp>
        <p:nvGrpSpPr>
          <p:cNvPr id="29" name="PA_组合 66"/>
          <p:cNvGrpSpPr/>
          <p:nvPr>
            <p:custDataLst>
              <p:tags r:id="rId7"/>
            </p:custDataLst>
          </p:nvPr>
        </p:nvGrpSpPr>
        <p:grpSpPr>
          <a:xfrm>
            <a:off x="6899275" y="4192905"/>
            <a:ext cx="4859020" cy="914400"/>
            <a:chOff x="820884" y="2601934"/>
            <a:chExt cx="9960212" cy="2168959"/>
          </a:xfrm>
        </p:grpSpPr>
        <p:sp>
          <p:nvSpPr>
            <p:cNvPr id="30"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31" name="矩形: 圆角 3"/>
            <p:cNvSpPr/>
            <p:nvPr/>
          </p:nvSpPr>
          <p:spPr>
            <a:xfrm>
              <a:off x="820884" y="3275480"/>
              <a:ext cx="1312061"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3</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32" name="矩形 4"/>
            <p:cNvSpPr/>
            <p:nvPr/>
          </p:nvSpPr>
          <p:spPr>
            <a:xfrm>
              <a:off x="1998837" y="2831290"/>
              <a:ext cx="8459036" cy="1354093"/>
            </a:xfrm>
            <a:prstGeom prst="rect">
              <a:avLst/>
            </a:prstGeom>
          </p:spPr>
          <p:txBody>
            <a:bodyPr wrap="square">
              <a:spAutoFit/>
            </a:bodyPr>
            <a:p>
              <a:pPr>
                <a:lnSpc>
                  <a:spcPct val="130000"/>
                </a:lnSpc>
              </a:pPr>
              <a:r>
                <a:rPr lang="en-US" sz="2400">
                  <a:latin typeface="Arial" panose="020B0604020202020204" pitchFamily="34" charset="0"/>
                  <a:cs typeface="Arial" panose="020B0604020202020204" pitchFamily="34" charset="0"/>
                  <a:sym typeface="+mn-ea"/>
                </a:rPr>
                <a:t>Hệ thống thông báo tự động</a:t>
              </a:r>
              <a:endParaRPr lang="en-US" sz="2400">
                <a:latin typeface="Arial" panose="020B0604020202020204" pitchFamily="34" charset="0"/>
                <a:cs typeface="Arial" panose="020B0604020202020204" pitchFamily="34" charset="0"/>
                <a:sym typeface="+mn-ea"/>
              </a:endParaRPr>
            </a:p>
          </p:txBody>
        </p:sp>
      </p:grpSp>
      <p:grpSp>
        <p:nvGrpSpPr>
          <p:cNvPr id="33" name="PA_组合 66"/>
          <p:cNvGrpSpPr/>
          <p:nvPr>
            <p:custDataLst>
              <p:tags r:id="rId8"/>
            </p:custDataLst>
          </p:nvPr>
        </p:nvGrpSpPr>
        <p:grpSpPr>
          <a:xfrm>
            <a:off x="6899275" y="5457190"/>
            <a:ext cx="4859020" cy="914400"/>
            <a:chOff x="820884" y="2601934"/>
            <a:chExt cx="9960212" cy="2168959"/>
          </a:xfrm>
        </p:grpSpPr>
        <p:sp>
          <p:nvSpPr>
            <p:cNvPr id="34" name="矩形 2"/>
            <p:cNvSpPr/>
            <p:nvPr/>
          </p:nvSpPr>
          <p:spPr>
            <a:xfrm>
              <a:off x="1324884" y="2601934"/>
              <a:ext cx="9456212" cy="2168959"/>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sz="2400">
                <a:latin typeface="Arial" panose="020B0604020202020204" pitchFamily="34" charset="0"/>
                <a:ea typeface="Calibri" panose="020F0502020204030204" charset="0"/>
                <a:cs typeface="Arial" panose="020B0604020202020204" pitchFamily="34" charset="0"/>
              </a:endParaRPr>
            </a:p>
          </p:txBody>
        </p:sp>
        <p:sp>
          <p:nvSpPr>
            <p:cNvPr id="35" name="矩形: 圆角 3"/>
            <p:cNvSpPr/>
            <p:nvPr/>
          </p:nvSpPr>
          <p:spPr>
            <a:xfrm>
              <a:off x="820884" y="3275480"/>
              <a:ext cx="1312061" cy="867584"/>
            </a:xfrm>
            <a:prstGeom prst="roundRect">
              <a:avLst>
                <a:gd name="adj" fmla="val 0"/>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vi-VN" altLang="en-US" sz="2400" b="1" dirty="0">
                  <a:solidFill>
                    <a:schemeClr val="bg1"/>
                  </a:solidFill>
                  <a:latin typeface="Arial" panose="020B0604020202020204" pitchFamily="34" charset="0"/>
                  <a:ea typeface="Calibri" panose="020F0502020204030204" charset="0"/>
                  <a:cs typeface="Arial" panose="020B0604020202020204" pitchFamily="34" charset="0"/>
                </a:rPr>
                <a:t>4</a:t>
              </a:r>
              <a:endParaRPr lang="vi-VN" altLang="en-US" sz="2400" b="1"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36" name="矩形 4"/>
            <p:cNvSpPr/>
            <p:nvPr/>
          </p:nvSpPr>
          <p:spPr>
            <a:xfrm>
              <a:off x="1993073" y="2933714"/>
              <a:ext cx="8459036" cy="1354093"/>
            </a:xfrm>
            <a:prstGeom prst="rect">
              <a:avLst/>
            </a:prstGeom>
          </p:spPr>
          <p:txBody>
            <a:bodyPr wrap="square">
              <a:spAutoFit/>
            </a:bodyPr>
            <a:p>
              <a:pPr>
                <a:lnSpc>
                  <a:spcPct val="130000"/>
                </a:lnSpc>
              </a:pPr>
              <a:r>
                <a:rPr lang="vi-VN" altLang="en-US" sz="2400">
                  <a:latin typeface="Arial" panose="020B0604020202020204" pitchFamily="34" charset="0"/>
                  <a:cs typeface="Arial" panose="020B0604020202020204" pitchFamily="34" charset="0"/>
                  <a:sym typeface="+mn-ea"/>
                </a:rPr>
                <a:t>H</a:t>
              </a:r>
              <a:r>
                <a:rPr lang="en-US" sz="2400">
                  <a:latin typeface="Arial" panose="020B0604020202020204" pitchFamily="34" charset="0"/>
                  <a:cs typeface="Arial" panose="020B0604020202020204" pitchFamily="34" charset="0"/>
                  <a:sym typeface="+mn-ea"/>
                </a:rPr>
                <a:t>ệ thống phản hồi tương tác</a:t>
              </a:r>
              <a:endParaRPr lang="en-US" sz="2400">
                <a:latin typeface="Arial" panose="020B0604020202020204" pitchFamily="34" charset="0"/>
                <a:cs typeface="Arial" panose="020B0604020202020204" pitchFamily="34" charset="0"/>
                <a:sym typeface="+mn-ea"/>
              </a:endParaRPr>
            </a:p>
          </p:txBody>
        </p:sp>
      </p:grpSp>
      <p:sp>
        <p:nvSpPr>
          <p:cNvPr id="140" name="Pentagon 139"/>
          <p:cNvSpPr/>
          <p:nvPr/>
        </p:nvSpPr>
        <p:spPr>
          <a:xfrm>
            <a:off x="0" y="74930"/>
            <a:ext cx="8236585"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5: KẾT LUẬN VÀ HƯỚNG PHÁT TRIỂN</a:t>
            </a:r>
            <a:endParaRPr lang="vi-VN" altLang="en-US" sz="2400">
              <a:latin typeface="Arial" panose="020B0604020202020204" pitchFamily="34" charset="0"/>
              <a:cs typeface="Arial" panose="020B0604020202020204" pitchFamily="34" charset="0"/>
              <a:sym typeface="+mn-ea"/>
            </a:endParaRPr>
          </a:p>
        </p:txBody>
      </p:sp>
      <p:sp>
        <p:nvSpPr>
          <p:cNvPr id="37" name="Freeform 36"/>
          <p:cNvSpPr/>
          <p:nvPr/>
        </p:nvSpPr>
        <p:spPr>
          <a:xfrm>
            <a:off x="7390765" y="817245"/>
            <a:ext cx="4206240" cy="457200"/>
          </a:xfrm>
          <a:custGeom>
            <a:avLst/>
            <a:gdLst>
              <a:gd name="connsiteX0" fmla="*/ 0 w 4617"/>
              <a:gd name="connsiteY0" fmla="*/ 0 h 1421"/>
              <a:gd name="connsiteX1" fmla="*/ 4617 w 4617"/>
              <a:gd name="connsiteY1" fmla="*/ 0 h 1421"/>
              <a:gd name="connsiteX2" fmla="*/ 4237 w 4617"/>
              <a:gd name="connsiteY2" fmla="*/ 714 h 1421"/>
              <a:gd name="connsiteX3" fmla="*/ 4617 w 4617"/>
              <a:gd name="connsiteY3" fmla="*/ 1421 h 1421"/>
              <a:gd name="connsiteX4" fmla="*/ 0 w 4617"/>
              <a:gd name="connsiteY4" fmla="*/ 1421 h 1421"/>
              <a:gd name="connsiteX5" fmla="*/ 449 w 4617"/>
              <a:gd name="connsiteY5" fmla="*/ 711 h 1421"/>
              <a:gd name="connsiteX6" fmla="*/ 0 w 4617"/>
              <a:gd name="connsiteY6" fmla="*/ 0 h 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7" h="1421">
                <a:moveTo>
                  <a:pt x="0" y="0"/>
                </a:moveTo>
                <a:lnTo>
                  <a:pt x="4617" y="0"/>
                </a:lnTo>
                <a:lnTo>
                  <a:pt x="4237" y="714"/>
                </a:lnTo>
                <a:lnTo>
                  <a:pt x="4617" y="1421"/>
                </a:lnTo>
                <a:lnTo>
                  <a:pt x="0" y="1421"/>
                </a:lnTo>
                <a:lnTo>
                  <a:pt x="449" y="711"/>
                </a:lnTo>
                <a:lnTo>
                  <a:pt x="0" y="0"/>
                </a:lnTo>
                <a:close/>
              </a:path>
            </a:pathLst>
          </a:custGeom>
          <a:solidFill>
            <a:srgbClr val="CEF0FA"/>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solidFill>
                  <a:schemeClr val="tx1"/>
                </a:solidFill>
                <a:latin typeface="Arial" panose="020B0604020202020204" pitchFamily="34" charset="0"/>
                <a:cs typeface="Arial" panose="020B0604020202020204" pitchFamily="34" charset="0"/>
                <a:sym typeface="+mn-ea"/>
              </a:rPr>
              <a:t>Một số hướng phát triển</a:t>
            </a:r>
            <a:endParaRPr lang="vi-VN" altLang="en-US" sz="240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503045" y="941705"/>
            <a:ext cx="9185910" cy="3760470"/>
            <a:chOff x="2367" y="1483"/>
            <a:chExt cx="14466" cy="5922"/>
          </a:xfrm>
          <a:solidFill>
            <a:srgbClr val="CEF0FA"/>
          </a:solidFill>
        </p:grpSpPr>
        <p:sp>
          <p:nvSpPr>
            <p:cNvPr id="2" name="Cloud Callout 1"/>
            <p:cNvSpPr/>
            <p:nvPr/>
          </p:nvSpPr>
          <p:spPr>
            <a:xfrm>
              <a:off x="2367" y="1483"/>
              <a:ext cx="14466" cy="5923"/>
            </a:xfrm>
            <a:prstGeom prst="cloudCallout">
              <a:avLst/>
            </a:prstGeom>
            <a:solidFill>
              <a:srgbClr val="CEF0FA"/>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4800" y="2701"/>
              <a:ext cx="9600" cy="2926"/>
            </a:xfrm>
            <a:prstGeom prst="rect">
              <a:avLst/>
            </a:prstGeom>
            <a:grpFill/>
          </p:spPr>
          <p:txBody>
            <a:bodyPr wrap="square" rtlCol="0" anchor="t">
              <a:noAutofit/>
            </a:bodyPr>
            <a:p>
              <a:pPr algn="ctr">
                <a:lnSpc>
                  <a:spcPct val="130000"/>
                </a:lnSpc>
              </a:pPr>
              <a:r>
                <a:rPr lang="vi-VN" altLang="en-US" sz="4000" b="1" kern="100" dirty="0">
                  <a:solidFill>
                    <a:schemeClr val="tx1"/>
                  </a:solidFill>
                  <a:latin typeface="Times New Roman" panose="02020603050405020304" charset="0"/>
                  <a:ea typeface="Calibri" panose="020F0502020204030204" charset="0"/>
                  <a:cs typeface="Times New Roman" panose="02020603050405020304" charset="0"/>
                  <a:sym typeface="+mn-lt"/>
                </a:rPr>
                <a:t>Cảm ơn sự quan tâm và lắng nghe của mọi người.</a:t>
              </a:r>
              <a:endParaRPr lang="vi-VN" altLang="en-US" sz="4000" b="1" kern="100" dirty="0">
                <a:solidFill>
                  <a:schemeClr val="tx1"/>
                </a:solidFill>
                <a:latin typeface="Times New Roman" panose="02020603050405020304" charset="0"/>
                <a:ea typeface="Calibri" panose="020F0502020204030204" charset="0"/>
                <a:cs typeface="Times New Roman" panose="02020603050405020304" charset="0"/>
                <a:sym typeface="+mn-l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13" name="文本框 38"/>
          <p:cNvSpPr txBox="1"/>
          <p:nvPr/>
        </p:nvSpPr>
        <p:spPr>
          <a:xfrm>
            <a:off x="615315" y="606425"/>
            <a:ext cx="4505960" cy="660400"/>
          </a:xfrm>
          <a:prstGeom prst="rect">
            <a:avLst/>
          </a:prstGeom>
          <a:noFill/>
          <a:ln w="9525">
            <a:noFill/>
          </a:ln>
        </p:spPr>
        <p:txBody>
          <a:bodyPr wrap="squar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stStyle>
          <a:p>
            <a:pPr marL="0" indent="0" algn="l" eaLnBrk="1" hangingPunct="1">
              <a:lnSpc>
                <a:spcPct val="100000"/>
              </a:lnSpc>
              <a:spcBef>
                <a:spcPct val="0"/>
              </a:spcBef>
              <a:buNone/>
            </a:pPr>
            <a:r>
              <a:rPr lang="vi-VN" altLang="en-US" sz="3700" b="1">
                <a:latin typeface="Arial" panose="020B0604020202020204" pitchFamily="34" charset="0"/>
                <a:cs typeface="Arial" panose="020B0604020202020204" pitchFamily="34" charset="0"/>
                <a:sym typeface="+mn-ea"/>
              </a:rPr>
              <a:t>NỘI DUNG CHÍNH</a:t>
            </a:r>
            <a:endParaRPr lang="vi-VN" altLang="en-US" sz="3700" b="1" dirty="0">
              <a:solidFill>
                <a:schemeClr val="tx1">
                  <a:lumMod val="75000"/>
                  <a:lumOff val="25000"/>
                </a:schemeClr>
              </a:solidFill>
              <a:latin typeface="Arial" panose="020B0604020202020204" pitchFamily="34" charset="0"/>
              <a:ea typeface="Calibri" panose="020F0502020204030204" charset="0"/>
              <a:cs typeface="Arial" panose="020B0604020202020204" pitchFamily="34" charset="0"/>
              <a:sym typeface="+mn-ea"/>
            </a:endParaRPr>
          </a:p>
        </p:txBody>
      </p:sp>
      <p:cxnSp>
        <p:nvCxnSpPr>
          <p:cNvPr id="8" name="直接连接符 79"/>
          <p:cNvCxnSpPr/>
          <p:nvPr/>
        </p:nvCxnSpPr>
        <p:spPr>
          <a:xfrm>
            <a:off x="615527" y="1988821"/>
            <a:ext cx="0" cy="3908425"/>
          </a:xfrm>
          <a:prstGeom prst="line">
            <a:avLst/>
          </a:prstGeom>
          <a:ln w="28575" cap="flat" cmpd="dbl">
            <a:solidFill>
              <a:schemeClr val="tx1"/>
            </a:solidFill>
            <a:prstDash val="solid"/>
            <a:headEnd type="none" w="med" len="med"/>
            <a:tailEnd type="none" w="med" len="med"/>
          </a:ln>
        </p:spPr>
      </p:cxnSp>
      <p:grpSp>
        <p:nvGrpSpPr>
          <p:cNvPr id="10" name="Group 9"/>
          <p:cNvGrpSpPr/>
          <p:nvPr/>
        </p:nvGrpSpPr>
        <p:grpSpPr>
          <a:xfrm>
            <a:off x="922655" y="2150745"/>
            <a:ext cx="2971165" cy="661670"/>
            <a:chOff x="7838" y="2221"/>
            <a:chExt cx="4679" cy="1042"/>
          </a:xfrm>
        </p:grpSpPr>
        <p:grpSp>
          <p:nvGrpSpPr>
            <p:cNvPr id="16390" name="组合 56"/>
            <p:cNvGrpSpPr/>
            <p:nvPr/>
          </p:nvGrpSpPr>
          <p:grpSpPr>
            <a:xfrm>
              <a:off x="7838" y="2221"/>
              <a:ext cx="919" cy="1042"/>
              <a:chOff x="24256" y="0"/>
              <a:chExt cx="437239" cy="497176"/>
            </a:xfrm>
          </p:grpSpPr>
          <p:sp>
            <p:nvSpPr>
              <p:cNvPr id="16411" name="文本框 16"/>
              <p:cNvSpPr txBox="1"/>
              <p:nvPr/>
            </p:nvSpPr>
            <p:spPr>
              <a:xfrm>
                <a:off x="24256" y="0"/>
                <a:ext cx="336529" cy="497176"/>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stStyle>
              <a:p>
                <a:pPr marL="0" indent="0" algn="ctr" eaLnBrk="1" hangingPunct="1">
                  <a:lnSpc>
                    <a:spcPct val="100000"/>
                  </a:lnSpc>
                  <a:spcBef>
                    <a:spcPct val="0"/>
                  </a:spcBef>
                  <a:buNone/>
                </a:pPr>
                <a:r>
                  <a:rPr lang="en-US" altLang="zh-CN" sz="3700" dirty="0">
                    <a:solidFill>
                      <a:srgbClr val="262626"/>
                    </a:solidFill>
                    <a:latin typeface="Arial" panose="020B0604020202020204" pitchFamily="34" charset="0"/>
                    <a:ea typeface="Calibri" panose="020F0502020204030204" charset="0"/>
                    <a:cs typeface="Arial" panose="020B0604020202020204" pitchFamily="34" charset="0"/>
                  </a:rPr>
                  <a:t>1</a:t>
                </a:r>
                <a:endParaRPr lang="en-US" altLang="zh-CN" sz="3700" dirty="0">
                  <a:solidFill>
                    <a:srgbClr val="262626"/>
                  </a:solidFill>
                  <a:latin typeface="Arial" panose="020B0604020202020204" pitchFamily="34" charset="0"/>
                  <a:ea typeface="Calibri" panose="020F0502020204030204" charset="0"/>
                  <a:cs typeface="Arial" panose="020B0604020202020204" pitchFamily="34" charset="0"/>
                </a:endParaRPr>
              </a:p>
            </p:txBody>
          </p:sp>
          <p:cxnSp>
            <p:nvCxnSpPr>
              <p:cNvPr id="16412" name="直接连接符 58"/>
              <p:cNvCxnSpPr/>
              <p:nvPr/>
            </p:nvCxnSpPr>
            <p:spPr>
              <a:xfrm flipH="1">
                <a:off x="215039" y="179634"/>
                <a:ext cx="246456" cy="246456"/>
              </a:xfrm>
              <a:prstGeom prst="line">
                <a:avLst/>
              </a:prstGeom>
              <a:ln w="6350" cap="flat" cmpd="sng">
                <a:solidFill>
                  <a:srgbClr val="5C307D"/>
                </a:solidFill>
                <a:prstDash val="solid"/>
                <a:headEnd type="none" w="med" len="med"/>
                <a:tailEnd type="none" w="med" len="med"/>
              </a:ln>
            </p:spPr>
          </p:cxnSp>
        </p:grpSp>
        <p:sp>
          <p:nvSpPr>
            <p:cNvPr id="4" name="Text Box 3"/>
            <p:cNvSpPr txBox="1"/>
            <p:nvPr/>
          </p:nvSpPr>
          <p:spPr>
            <a:xfrm>
              <a:off x="8757" y="2292"/>
              <a:ext cx="3761" cy="822"/>
            </a:xfrm>
            <a:prstGeom prst="rect">
              <a:avLst/>
            </a:prstGeom>
            <a:noFill/>
          </p:spPr>
          <p:txBody>
            <a:bodyPr wrap="square" rtlCol="0">
              <a:spAutoFit/>
            </a:bodyPr>
            <a:p>
              <a:r>
                <a:rPr lang="vi-VN" altLang="en-US" sz="2800" b="1">
                  <a:latin typeface="Arial" panose="020B0604020202020204" pitchFamily="34" charset="0"/>
                  <a:cs typeface="Arial" panose="020B0604020202020204" pitchFamily="34" charset="0"/>
                  <a:sym typeface="+mn-ea"/>
                </a:rPr>
                <a:t>TỔNG QUAN</a:t>
              </a:r>
              <a:endParaRPr lang="vi-VN" altLang="en-US" sz="2800" b="1">
                <a:latin typeface="Arial" panose="020B0604020202020204" pitchFamily="34" charset="0"/>
                <a:cs typeface="Arial" panose="020B0604020202020204" pitchFamily="34" charset="0"/>
                <a:sym typeface="+mn-ea"/>
              </a:endParaRPr>
            </a:p>
          </p:txBody>
        </p:sp>
      </p:grpSp>
      <p:grpSp>
        <p:nvGrpSpPr>
          <p:cNvPr id="11" name="Group 10"/>
          <p:cNvGrpSpPr/>
          <p:nvPr/>
        </p:nvGrpSpPr>
        <p:grpSpPr>
          <a:xfrm>
            <a:off x="922655" y="2884805"/>
            <a:ext cx="4081145" cy="660400"/>
            <a:chOff x="1236" y="3378"/>
            <a:chExt cx="6427" cy="1040"/>
          </a:xfrm>
        </p:grpSpPr>
        <p:grpSp>
          <p:nvGrpSpPr>
            <p:cNvPr id="16398" name="组合 64"/>
            <p:cNvGrpSpPr/>
            <p:nvPr/>
          </p:nvGrpSpPr>
          <p:grpSpPr>
            <a:xfrm>
              <a:off x="1236" y="3378"/>
              <a:ext cx="919" cy="1040"/>
              <a:chOff x="24256" y="0"/>
              <a:chExt cx="437239" cy="496222"/>
            </a:xfrm>
          </p:grpSpPr>
          <p:sp>
            <p:nvSpPr>
              <p:cNvPr id="16407" name="文本框 23"/>
              <p:cNvSpPr txBox="1"/>
              <p:nvPr/>
            </p:nvSpPr>
            <p:spPr>
              <a:xfrm>
                <a:off x="24256" y="0"/>
                <a:ext cx="336529" cy="496222"/>
              </a:xfrm>
              <a:prstGeom prst="rect">
                <a:avLst/>
              </a:prstGeom>
              <a:noFill/>
              <a:ln w="9525">
                <a:noFill/>
              </a:ln>
            </p:spPr>
            <p:txBody>
              <a:bodyPr wrap="squar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stStyle>
              <a:p>
                <a:pPr marL="0" indent="0" algn="ctr" eaLnBrk="1" hangingPunct="1">
                  <a:lnSpc>
                    <a:spcPct val="100000"/>
                  </a:lnSpc>
                  <a:spcBef>
                    <a:spcPct val="0"/>
                  </a:spcBef>
                  <a:buNone/>
                </a:pPr>
                <a:r>
                  <a:rPr lang="en-US" altLang="zh-CN" sz="3700" dirty="0">
                    <a:solidFill>
                      <a:srgbClr val="262626"/>
                    </a:solidFill>
                    <a:latin typeface="Arial" panose="020B0604020202020204" pitchFamily="34" charset="0"/>
                    <a:ea typeface="Calibri" panose="020F0502020204030204" charset="0"/>
                    <a:cs typeface="Arial" panose="020B0604020202020204" pitchFamily="34" charset="0"/>
                  </a:rPr>
                  <a:t>2</a:t>
                </a:r>
                <a:endParaRPr lang="en-US" altLang="zh-CN" sz="3700" dirty="0">
                  <a:solidFill>
                    <a:srgbClr val="262626"/>
                  </a:solidFill>
                  <a:latin typeface="Arial" panose="020B0604020202020204" pitchFamily="34" charset="0"/>
                  <a:ea typeface="Calibri" panose="020F0502020204030204" charset="0"/>
                  <a:cs typeface="Arial" panose="020B0604020202020204" pitchFamily="34" charset="0"/>
                </a:endParaRPr>
              </a:p>
            </p:txBody>
          </p:sp>
          <p:cxnSp>
            <p:nvCxnSpPr>
              <p:cNvPr id="16408" name="直接连接符 66"/>
              <p:cNvCxnSpPr/>
              <p:nvPr/>
            </p:nvCxnSpPr>
            <p:spPr>
              <a:xfrm flipH="1">
                <a:off x="215039" y="179634"/>
                <a:ext cx="246456" cy="246456"/>
              </a:xfrm>
              <a:prstGeom prst="line">
                <a:avLst/>
              </a:prstGeom>
              <a:ln w="6350" cap="flat" cmpd="sng">
                <a:solidFill>
                  <a:srgbClr val="5C307D"/>
                </a:solidFill>
                <a:prstDash val="solid"/>
                <a:headEnd type="none" w="med" len="med"/>
                <a:tailEnd type="none" w="med" len="med"/>
              </a:ln>
            </p:spPr>
          </p:cxnSp>
        </p:grpSp>
        <p:sp>
          <p:nvSpPr>
            <p:cNvPr id="5" name="Text Box 4"/>
            <p:cNvSpPr txBox="1"/>
            <p:nvPr/>
          </p:nvSpPr>
          <p:spPr>
            <a:xfrm>
              <a:off x="2155" y="3449"/>
              <a:ext cx="5509" cy="822"/>
            </a:xfrm>
            <a:prstGeom prst="rect">
              <a:avLst/>
            </a:prstGeom>
            <a:noFill/>
          </p:spPr>
          <p:txBody>
            <a:bodyPr wrap="square" rtlCol="0" anchor="t">
              <a:spAutoFit/>
            </a:bodyPr>
            <a:p>
              <a:r>
                <a:rPr lang="vi-VN" altLang="en-US" sz="2800" b="1">
                  <a:latin typeface="Arial" panose="020B0604020202020204" pitchFamily="34" charset="0"/>
                  <a:cs typeface="Arial" panose="020B0604020202020204" pitchFamily="34" charset="0"/>
                  <a:sym typeface="+mn-ea"/>
                </a:rPr>
                <a:t>CƠ SỞ LÝ THUYẾT</a:t>
              </a:r>
              <a:endParaRPr lang="vi-VN" altLang="en-US" sz="2800" b="1">
                <a:latin typeface="Arial" panose="020B0604020202020204" pitchFamily="34" charset="0"/>
                <a:cs typeface="Arial" panose="020B0604020202020204" pitchFamily="34" charset="0"/>
                <a:sym typeface="+mn-ea"/>
              </a:endParaRPr>
            </a:p>
          </p:txBody>
        </p:sp>
      </p:grpSp>
      <p:grpSp>
        <p:nvGrpSpPr>
          <p:cNvPr id="12" name="Group 11"/>
          <p:cNvGrpSpPr/>
          <p:nvPr/>
        </p:nvGrpSpPr>
        <p:grpSpPr>
          <a:xfrm>
            <a:off x="922856" y="3617384"/>
            <a:ext cx="6843194" cy="661719"/>
            <a:chOff x="1236" y="5590"/>
            <a:chExt cx="10777" cy="1042"/>
          </a:xfrm>
        </p:grpSpPr>
        <p:grpSp>
          <p:nvGrpSpPr>
            <p:cNvPr id="6" name="组合 72"/>
            <p:cNvGrpSpPr/>
            <p:nvPr/>
          </p:nvGrpSpPr>
          <p:grpSpPr>
            <a:xfrm>
              <a:off x="1236" y="5590"/>
              <a:ext cx="919" cy="1042"/>
              <a:chOff x="24256" y="0"/>
              <a:chExt cx="437239" cy="495669"/>
            </a:xfrm>
          </p:grpSpPr>
          <p:sp>
            <p:nvSpPr>
              <p:cNvPr id="16403" name="文本框 29"/>
              <p:cNvSpPr txBox="1"/>
              <p:nvPr/>
            </p:nvSpPr>
            <p:spPr>
              <a:xfrm>
                <a:off x="24256" y="0"/>
                <a:ext cx="336529" cy="495669"/>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stStyle>
              <a:p>
                <a:pPr marL="0" indent="0" algn="ctr" eaLnBrk="1" hangingPunct="1">
                  <a:lnSpc>
                    <a:spcPct val="100000"/>
                  </a:lnSpc>
                  <a:spcBef>
                    <a:spcPct val="0"/>
                  </a:spcBef>
                  <a:buNone/>
                </a:pPr>
                <a:r>
                  <a:rPr lang="en-US" altLang="zh-CN" sz="3700" dirty="0">
                    <a:solidFill>
                      <a:srgbClr val="262626"/>
                    </a:solidFill>
                    <a:latin typeface="Arial" panose="020B0604020202020204" pitchFamily="34" charset="0"/>
                    <a:ea typeface="Calibri" panose="020F0502020204030204" charset="0"/>
                    <a:cs typeface="Arial" panose="020B0604020202020204" pitchFamily="34" charset="0"/>
                  </a:rPr>
                  <a:t>3</a:t>
                </a:r>
                <a:endParaRPr lang="en-US" altLang="zh-CN" sz="3700" dirty="0">
                  <a:solidFill>
                    <a:srgbClr val="262626"/>
                  </a:solidFill>
                  <a:latin typeface="Arial" panose="020B0604020202020204" pitchFamily="34" charset="0"/>
                  <a:ea typeface="Calibri" panose="020F0502020204030204" charset="0"/>
                  <a:cs typeface="Arial" panose="020B0604020202020204" pitchFamily="34" charset="0"/>
                </a:endParaRPr>
              </a:p>
            </p:txBody>
          </p:sp>
          <p:cxnSp>
            <p:nvCxnSpPr>
              <p:cNvPr id="16404" name="直接连接符 74"/>
              <p:cNvCxnSpPr/>
              <p:nvPr/>
            </p:nvCxnSpPr>
            <p:spPr>
              <a:xfrm flipH="1">
                <a:off x="215039" y="179634"/>
                <a:ext cx="246456" cy="246456"/>
              </a:xfrm>
              <a:prstGeom prst="line">
                <a:avLst/>
              </a:prstGeom>
              <a:ln w="6350" cap="flat" cmpd="sng">
                <a:solidFill>
                  <a:srgbClr val="5C307D"/>
                </a:solidFill>
                <a:prstDash val="solid"/>
                <a:headEnd type="none" w="med" len="med"/>
                <a:tailEnd type="none" w="med" len="med"/>
              </a:ln>
            </p:spPr>
          </p:cxnSp>
        </p:grpSp>
        <p:sp>
          <p:nvSpPr>
            <p:cNvPr id="7" name="Text Box 6"/>
            <p:cNvSpPr txBox="1"/>
            <p:nvPr/>
          </p:nvSpPr>
          <p:spPr>
            <a:xfrm>
              <a:off x="2219" y="5636"/>
              <a:ext cx="9794" cy="822"/>
            </a:xfrm>
            <a:prstGeom prst="rect">
              <a:avLst/>
            </a:prstGeom>
            <a:noFill/>
          </p:spPr>
          <p:txBody>
            <a:bodyPr wrap="square" rtlCol="0" anchor="t">
              <a:spAutoFit/>
            </a:bodyPr>
            <a:p>
              <a:r>
                <a:rPr lang="vi-VN" altLang="en-US" sz="2800" b="1">
                  <a:latin typeface="Arial" panose="020B0604020202020204" pitchFamily="34" charset="0"/>
                  <a:cs typeface="Arial" panose="020B0604020202020204" pitchFamily="34" charset="0"/>
                  <a:sym typeface="+mn-ea"/>
                </a:rPr>
                <a:t>PHÂN TÍCH - THIẾT KẾ HỆ THỐNG</a:t>
              </a:r>
              <a:endParaRPr lang="vi-VN" altLang="en-US" sz="2800" b="1">
                <a:latin typeface="Arial" panose="020B0604020202020204" pitchFamily="34" charset="0"/>
                <a:cs typeface="Arial" panose="020B0604020202020204" pitchFamily="34" charset="0"/>
                <a:sym typeface="+mn-ea"/>
              </a:endParaRPr>
            </a:p>
          </p:txBody>
        </p:sp>
      </p:grpSp>
      <p:grpSp>
        <p:nvGrpSpPr>
          <p:cNvPr id="13" name="Group 12"/>
          <p:cNvGrpSpPr/>
          <p:nvPr/>
        </p:nvGrpSpPr>
        <p:grpSpPr>
          <a:xfrm>
            <a:off x="924560" y="4340225"/>
            <a:ext cx="4910455" cy="661670"/>
            <a:chOff x="1289" y="6841"/>
            <a:chExt cx="7733" cy="1042"/>
          </a:xfrm>
        </p:grpSpPr>
        <p:grpSp>
          <p:nvGrpSpPr>
            <p:cNvPr id="16394" name="组合 60"/>
            <p:cNvGrpSpPr/>
            <p:nvPr/>
          </p:nvGrpSpPr>
          <p:grpSpPr>
            <a:xfrm>
              <a:off x="1289" y="6841"/>
              <a:ext cx="983" cy="1042"/>
              <a:chOff x="23844" y="0"/>
              <a:chExt cx="468986" cy="495669"/>
            </a:xfrm>
          </p:grpSpPr>
          <p:sp>
            <p:nvSpPr>
              <p:cNvPr id="16409" name="文本框 20"/>
              <p:cNvSpPr txBox="1"/>
              <p:nvPr/>
            </p:nvSpPr>
            <p:spPr>
              <a:xfrm>
                <a:off x="23844" y="0"/>
                <a:ext cx="337353" cy="495669"/>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stStyle>
              <a:p>
                <a:pPr marL="0" indent="0" algn="ctr" eaLnBrk="1" hangingPunct="1">
                  <a:lnSpc>
                    <a:spcPct val="100000"/>
                  </a:lnSpc>
                  <a:spcBef>
                    <a:spcPct val="0"/>
                  </a:spcBef>
                  <a:buNone/>
                </a:pPr>
                <a:r>
                  <a:rPr lang="en-US" altLang="zh-CN" sz="3700" dirty="0">
                    <a:solidFill>
                      <a:srgbClr val="262626"/>
                    </a:solidFill>
                    <a:latin typeface="Arial" panose="020B0604020202020204" pitchFamily="34" charset="0"/>
                    <a:ea typeface="Calibri" panose="020F0502020204030204" charset="0"/>
                    <a:cs typeface="Arial" panose="020B0604020202020204" pitchFamily="34" charset="0"/>
                  </a:rPr>
                  <a:t>4</a:t>
                </a:r>
                <a:endParaRPr lang="en-US" altLang="zh-CN" sz="3700" dirty="0">
                  <a:solidFill>
                    <a:srgbClr val="262626"/>
                  </a:solidFill>
                  <a:latin typeface="Arial" panose="020B0604020202020204" pitchFamily="34" charset="0"/>
                  <a:ea typeface="Calibri" panose="020F0502020204030204" charset="0"/>
                  <a:cs typeface="Arial" panose="020B0604020202020204" pitchFamily="34" charset="0"/>
                </a:endParaRPr>
              </a:p>
            </p:txBody>
          </p:sp>
          <p:cxnSp>
            <p:nvCxnSpPr>
              <p:cNvPr id="16410" name="直接连接符 62"/>
              <p:cNvCxnSpPr/>
              <p:nvPr/>
            </p:nvCxnSpPr>
            <p:spPr>
              <a:xfrm flipH="1">
                <a:off x="246374" y="169416"/>
                <a:ext cx="246456" cy="246456"/>
              </a:xfrm>
              <a:prstGeom prst="line">
                <a:avLst/>
              </a:prstGeom>
              <a:ln w="6350" cap="flat" cmpd="sng">
                <a:solidFill>
                  <a:srgbClr val="5C307D"/>
                </a:solidFill>
                <a:prstDash val="solid"/>
                <a:headEnd type="none" w="med" len="med"/>
                <a:tailEnd type="none" w="med" len="med"/>
              </a:ln>
            </p:spPr>
          </p:cxnSp>
        </p:grpSp>
        <p:sp>
          <p:nvSpPr>
            <p:cNvPr id="9" name="Text Box 8"/>
            <p:cNvSpPr txBox="1"/>
            <p:nvPr/>
          </p:nvSpPr>
          <p:spPr>
            <a:xfrm>
              <a:off x="2272" y="6847"/>
              <a:ext cx="6750" cy="822"/>
            </a:xfrm>
            <a:prstGeom prst="rect">
              <a:avLst/>
            </a:prstGeom>
            <a:noFill/>
          </p:spPr>
          <p:txBody>
            <a:bodyPr wrap="square" rtlCol="0" anchor="t">
              <a:spAutoFit/>
            </a:bodyPr>
            <a:p>
              <a:r>
                <a:rPr lang="vi-VN" altLang="en-US" sz="2800" b="1">
                  <a:latin typeface="Arial" panose="020B0604020202020204" pitchFamily="34" charset="0"/>
                  <a:cs typeface="Arial" panose="020B0604020202020204" pitchFamily="34" charset="0"/>
                  <a:sym typeface="+mn-ea"/>
                </a:rPr>
                <a:t>KẾT QUẢ NGHIÊN CỨU</a:t>
              </a:r>
              <a:endParaRPr lang="vi-VN" altLang="en-US" sz="2800" b="1">
                <a:latin typeface="Arial" panose="020B0604020202020204" pitchFamily="34" charset="0"/>
                <a:cs typeface="Arial" panose="020B0604020202020204" pitchFamily="34" charset="0"/>
                <a:sym typeface="+mn-ea"/>
              </a:endParaRPr>
            </a:p>
          </p:txBody>
        </p:sp>
      </p:grpSp>
      <p:grpSp>
        <p:nvGrpSpPr>
          <p:cNvPr id="14" name="Group 13"/>
          <p:cNvGrpSpPr/>
          <p:nvPr/>
        </p:nvGrpSpPr>
        <p:grpSpPr>
          <a:xfrm>
            <a:off x="956310" y="5062855"/>
            <a:ext cx="7148830" cy="661670"/>
            <a:chOff x="1225" y="9084"/>
            <a:chExt cx="11258" cy="1042"/>
          </a:xfrm>
        </p:grpSpPr>
        <p:grpSp>
          <p:nvGrpSpPr>
            <p:cNvPr id="16402" name="组合 68"/>
            <p:cNvGrpSpPr/>
            <p:nvPr/>
          </p:nvGrpSpPr>
          <p:grpSpPr>
            <a:xfrm>
              <a:off x="1225" y="9084"/>
              <a:ext cx="983" cy="1042"/>
              <a:chOff x="23844" y="0"/>
              <a:chExt cx="468986" cy="495669"/>
            </a:xfrm>
          </p:grpSpPr>
          <p:sp>
            <p:nvSpPr>
              <p:cNvPr id="16405" name="文本框 26"/>
              <p:cNvSpPr txBox="1"/>
              <p:nvPr/>
            </p:nvSpPr>
            <p:spPr>
              <a:xfrm>
                <a:off x="23844" y="0"/>
                <a:ext cx="337353" cy="495669"/>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stStyle>
              <a:p>
                <a:pPr marL="0" indent="0" algn="ctr" eaLnBrk="1" hangingPunct="1">
                  <a:lnSpc>
                    <a:spcPct val="100000"/>
                  </a:lnSpc>
                  <a:spcBef>
                    <a:spcPct val="0"/>
                  </a:spcBef>
                  <a:buNone/>
                </a:pPr>
                <a:r>
                  <a:rPr lang="en-US" altLang="zh-CN" sz="3700" dirty="0">
                    <a:solidFill>
                      <a:srgbClr val="262626"/>
                    </a:solidFill>
                    <a:latin typeface="Arial" panose="020B0604020202020204" pitchFamily="34" charset="0"/>
                    <a:ea typeface="Calibri" panose="020F0502020204030204" charset="0"/>
                    <a:cs typeface="Arial" panose="020B0604020202020204" pitchFamily="34" charset="0"/>
                  </a:rPr>
                  <a:t>5</a:t>
                </a:r>
                <a:endParaRPr lang="en-US" altLang="zh-CN" sz="3700" dirty="0">
                  <a:solidFill>
                    <a:srgbClr val="262626"/>
                  </a:solidFill>
                  <a:latin typeface="Arial" panose="020B0604020202020204" pitchFamily="34" charset="0"/>
                  <a:ea typeface="Calibri" panose="020F0502020204030204" charset="0"/>
                  <a:cs typeface="Arial" panose="020B0604020202020204" pitchFamily="34" charset="0"/>
                </a:endParaRPr>
              </a:p>
            </p:txBody>
          </p:sp>
          <p:cxnSp>
            <p:nvCxnSpPr>
              <p:cNvPr id="16406" name="直接连接符 70"/>
              <p:cNvCxnSpPr/>
              <p:nvPr/>
            </p:nvCxnSpPr>
            <p:spPr>
              <a:xfrm flipH="1">
                <a:off x="246374" y="169416"/>
                <a:ext cx="246456" cy="246456"/>
              </a:xfrm>
              <a:prstGeom prst="line">
                <a:avLst/>
              </a:prstGeom>
              <a:ln w="6350" cap="flat" cmpd="sng">
                <a:solidFill>
                  <a:srgbClr val="5C307D"/>
                </a:solidFill>
                <a:prstDash val="solid"/>
                <a:headEnd type="none" w="med" len="med"/>
                <a:tailEnd type="none" w="med" len="med"/>
              </a:ln>
            </p:spPr>
          </p:cxnSp>
        </p:grpSp>
        <p:sp>
          <p:nvSpPr>
            <p:cNvPr id="15" name="Text Box 14"/>
            <p:cNvSpPr txBox="1"/>
            <p:nvPr/>
          </p:nvSpPr>
          <p:spPr>
            <a:xfrm>
              <a:off x="2155" y="9111"/>
              <a:ext cx="10329" cy="822"/>
            </a:xfrm>
            <a:prstGeom prst="rect">
              <a:avLst/>
            </a:prstGeom>
            <a:noFill/>
          </p:spPr>
          <p:txBody>
            <a:bodyPr wrap="square" rtlCol="0" anchor="t">
              <a:spAutoFit/>
            </a:bodyPr>
            <a:p>
              <a:r>
                <a:rPr lang="vi-VN" altLang="en-US" sz="2800" b="1">
                  <a:latin typeface="Arial" panose="020B0604020202020204" pitchFamily="34" charset="0"/>
                  <a:cs typeface="Arial" panose="020B0604020202020204" pitchFamily="34" charset="0"/>
                  <a:sym typeface="+mn-ea"/>
                </a:rPr>
                <a:t>KẾT LUẬN VÀ HƯỚNG PHÁT TRIỂN</a:t>
              </a:r>
              <a:endParaRPr lang="vi-VN" altLang="en-US" sz="2800" b="1">
                <a:latin typeface="Arial" panose="020B0604020202020204" pitchFamily="34" charset="0"/>
                <a:cs typeface="Arial" panose="020B0604020202020204" pitchFamily="34" charset="0"/>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3" name="Group 112"/>
          <p:cNvGrpSpPr/>
          <p:nvPr/>
        </p:nvGrpSpPr>
        <p:grpSpPr>
          <a:xfrm>
            <a:off x="327660" y="998220"/>
            <a:ext cx="11165046" cy="1325880"/>
            <a:chOff x="82" y="414"/>
            <a:chExt cx="17500" cy="2088"/>
          </a:xfrm>
        </p:grpSpPr>
        <p:grpSp>
          <p:nvGrpSpPr>
            <p:cNvPr id="111" name="Group 110"/>
            <p:cNvGrpSpPr/>
            <p:nvPr/>
          </p:nvGrpSpPr>
          <p:grpSpPr>
            <a:xfrm>
              <a:off x="1495" y="414"/>
              <a:ext cx="16087" cy="2088"/>
              <a:chOff x="1495" y="414"/>
              <a:chExt cx="16087" cy="2422"/>
            </a:xfrm>
          </p:grpSpPr>
          <p:sp>
            <p:nvSpPr>
              <p:cNvPr id="20" name="圆角矩形 4"/>
              <p:cNvSpPr/>
              <p:nvPr/>
            </p:nvSpPr>
            <p:spPr>
              <a:xfrm>
                <a:off x="1495" y="414"/>
                <a:ext cx="1608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10" name="圆角矩形 3"/>
              <p:cNvSpPr/>
              <p:nvPr/>
            </p:nvSpPr>
            <p:spPr>
              <a:xfrm>
                <a:off x="1666" y="545"/>
                <a:ext cx="15729"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09" name="Text Box 108"/>
            <p:cNvSpPr txBox="1"/>
            <p:nvPr/>
          </p:nvSpPr>
          <p:spPr>
            <a:xfrm>
              <a:off x="2067" y="545"/>
              <a:ext cx="15322" cy="1826"/>
            </a:xfrm>
            <a:prstGeom prst="rect">
              <a:avLst/>
            </a:prstGeom>
            <a:noFill/>
          </p:spPr>
          <p:txBody>
            <a:bodyPr wrap="square" rtlCol="0" anchor="t">
              <a:noAutofit/>
            </a:bodyPr>
            <a:p>
              <a:pPr marL="0" indent="0" eaLnBrk="1" hangingPunct="1">
                <a:lnSpc>
                  <a:spcPct val="100000"/>
                </a:lnSpc>
                <a:spcBef>
                  <a:spcPct val="0"/>
                </a:spcBef>
                <a:buNone/>
              </a:pPr>
              <a:r>
                <a:rPr lang="vi-VN" altLang="en-US" sz="2400" b="1" dirty="0">
                  <a:latin typeface="Arial" panose="020B0604020202020204" pitchFamily="34" charset="0"/>
                  <a:ea typeface="Calibri" panose="020F0502020204030204" charset="0"/>
                  <a:cs typeface="Arial" panose="020B0604020202020204" pitchFamily="34" charset="0"/>
                  <a:sym typeface="Microsoft YaHei" panose="020B0503020204020204" charset="-122"/>
                </a:rPr>
                <a:t>Vấn đề nghiên cứu</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Font typeface="Wingdings" panose="05000000000000000000" charset="0"/>
                <a:buChar char="n"/>
              </a:pPr>
              <a:r>
                <a:rPr lang="zh-CN" altLang="zh-CN" sz="2400" kern="100" dirty="0">
                  <a:latin typeface="Arial" panose="020B0604020202020204" pitchFamily="34" charset="0"/>
                  <a:ea typeface="Calibri" panose="020F0502020204030204" charset="0"/>
                  <a:cs typeface="Arial" panose="020B0604020202020204" pitchFamily="34" charset="0"/>
                  <a:sym typeface="+mn-lt"/>
                </a:rPr>
                <a:t>Quy trình phức tạp, mất thời gian, dễ sai sót, thiếu minh bạch</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Font typeface="Wingdings" panose="05000000000000000000" charset="0"/>
                <a:buChar char="n"/>
              </a:pPr>
              <a:r>
                <a:rPr lang="zh-CN" altLang="zh-CN" sz="2400" kern="100" dirty="0">
                  <a:latin typeface="Arial" panose="020B0604020202020204" pitchFamily="34" charset="0"/>
                  <a:ea typeface="Calibri" panose="020F0502020204030204" charset="0"/>
                  <a:cs typeface="Arial" panose="020B0604020202020204" pitchFamily="34" charset="0"/>
                  <a:sym typeface="+mn-lt"/>
                </a:rPr>
                <a:t>Chưa có công cụ hỗ trợ việc thống kê, phân tích và báo cáo kết quả</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12" name="Group 111"/>
            <p:cNvGrpSpPr/>
            <p:nvPr/>
          </p:nvGrpSpPr>
          <p:grpSpPr>
            <a:xfrm>
              <a:off x="82" y="553"/>
              <a:ext cx="1872" cy="1872"/>
              <a:chOff x="6181" y="4890"/>
              <a:chExt cx="1872" cy="1872"/>
            </a:xfrm>
          </p:grpSpPr>
          <p:sp>
            <p:nvSpPr>
              <p:cNvPr id="27"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28"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vi-VN" altLang="zh-C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1</a:t>
                </a:r>
                <a:endParaRPr lang="vi-VN" altLang="zh-C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endParaRPr>
              </a:p>
            </p:txBody>
          </p:sp>
        </p:grpSp>
      </p:grpSp>
      <p:grpSp>
        <p:nvGrpSpPr>
          <p:cNvPr id="114" name="Group 113"/>
          <p:cNvGrpSpPr/>
          <p:nvPr/>
        </p:nvGrpSpPr>
        <p:grpSpPr>
          <a:xfrm>
            <a:off x="328295" y="2462530"/>
            <a:ext cx="11109960" cy="1325880"/>
            <a:chOff x="82" y="414"/>
            <a:chExt cx="17496" cy="2088"/>
          </a:xfrm>
        </p:grpSpPr>
        <p:grpSp>
          <p:nvGrpSpPr>
            <p:cNvPr id="115" name="Group 114"/>
            <p:cNvGrpSpPr/>
            <p:nvPr/>
          </p:nvGrpSpPr>
          <p:grpSpPr>
            <a:xfrm>
              <a:off x="1495" y="414"/>
              <a:ext cx="16083" cy="2088"/>
              <a:chOff x="1495" y="414"/>
              <a:chExt cx="16083" cy="2422"/>
            </a:xfrm>
          </p:grpSpPr>
          <p:sp>
            <p:nvSpPr>
              <p:cNvPr id="116" name="圆角矩形 4"/>
              <p:cNvSpPr/>
              <p:nvPr/>
            </p:nvSpPr>
            <p:spPr>
              <a:xfrm>
                <a:off x="1495" y="414"/>
                <a:ext cx="16083"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17" name="圆角矩形 3"/>
              <p:cNvSpPr/>
              <p:nvPr/>
            </p:nvSpPr>
            <p:spPr>
              <a:xfrm>
                <a:off x="1666" y="545"/>
                <a:ext cx="15722"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18" name="Text Box 117"/>
            <p:cNvSpPr txBox="1"/>
            <p:nvPr/>
          </p:nvSpPr>
          <p:spPr>
            <a:xfrm>
              <a:off x="2067" y="545"/>
              <a:ext cx="15322" cy="1771"/>
            </a:xfrm>
            <a:prstGeom prst="rect">
              <a:avLst/>
            </a:prstGeom>
            <a:noFill/>
          </p:spPr>
          <p:txBody>
            <a:bodyPr wrap="square" rtlCol="0" anchor="t">
              <a:noAutofit/>
            </a:bodyPr>
            <a:p>
              <a:pPr marL="0" indent="0" eaLnBrk="1" hangingPunct="1">
                <a:lnSpc>
                  <a:spcPct val="100000"/>
                </a:lnSpc>
                <a:spcBef>
                  <a:spcPct val="0"/>
                </a:spcBef>
                <a:buNone/>
              </a:pPr>
              <a:r>
                <a:rPr lang="en-US" altLang="vi-VN"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H</a:t>
              </a:r>
              <a:r>
                <a:rPr lang="vi-VN" altLang="vi-VN"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iện trạng vấn đề</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Clr>
                  <a:srgbClr val="000000"/>
                </a:buClr>
                <a:buFont typeface="Wingdings" panose="05000000000000000000" charset="0"/>
                <a:buChar char="n"/>
              </a:pPr>
              <a:r>
                <a:rPr lang="zh-CN" altLang="zh-CN" sz="2400" kern="100" dirty="0">
                  <a:latin typeface="Arial" panose="020B0604020202020204" pitchFamily="34" charset="0"/>
                  <a:ea typeface="Calibri" panose="020F0502020204030204" charset="0"/>
                  <a:cs typeface="Arial" panose="020B0604020202020204" pitchFamily="34" charset="0"/>
                  <a:sym typeface="+mn-lt"/>
                </a:rPr>
                <a:t>Quy trình phức tạp, tốn công sức và thời gian, dễ sai sót</a:t>
              </a:r>
              <a:r>
                <a:rPr lang="vi-VN" altLang="zh-CN" sz="2400" kern="100" dirty="0">
                  <a:latin typeface="Arial" panose="020B0604020202020204" pitchFamily="34" charset="0"/>
                  <a:ea typeface="Calibri" panose="020F0502020204030204" charset="0"/>
                  <a:cs typeface="Arial" panose="020B0604020202020204" pitchFamily="34" charset="0"/>
                  <a:sym typeface="+mn-lt"/>
                </a:rPr>
                <a:t>.</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a:latin typeface="Arial" panose="020B0604020202020204" pitchFamily="34" charset="0"/>
                  <a:ea typeface="Calibri" panose="020F0502020204030204" charset="0"/>
                  <a:cs typeface="Arial" panose="020B0604020202020204" pitchFamily="34" charset="0"/>
                  <a:sym typeface="+mn-lt"/>
                </a:rPr>
                <a:t>Giảng viên khó theo dõi số </a:t>
              </a:r>
              <a:r>
                <a:rPr lang="vi-VN" altLang="zh-CN" sz="2400" kern="100" dirty="0">
                  <a:latin typeface="Arial" panose="020B0604020202020204" pitchFamily="34" charset="0"/>
                  <a:ea typeface="Calibri" panose="020F0502020204030204" charset="0"/>
                  <a:cs typeface="Arial" panose="020B0604020202020204" pitchFamily="34" charset="0"/>
                  <a:sym typeface="+mn-lt"/>
                </a:rPr>
                <a:t>giờ </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19" name="Group 118"/>
            <p:cNvGrpSpPr/>
            <p:nvPr/>
          </p:nvGrpSpPr>
          <p:grpSpPr>
            <a:xfrm>
              <a:off x="82" y="553"/>
              <a:ext cx="1872" cy="1872"/>
              <a:chOff x="6181" y="4890"/>
              <a:chExt cx="1872" cy="1872"/>
            </a:xfrm>
          </p:grpSpPr>
          <p:sp>
            <p:nvSpPr>
              <p:cNvPr id="120"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21"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2</a:t>
                </a:r>
                <a:endPar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endParaRPr>
              </a:p>
            </p:txBody>
          </p:sp>
        </p:grpSp>
      </p:grpSp>
      <p:grpSp>
        <p:nvGrpSpPr>
          <p:cNvPr id="122" name="Group 121"/>
          <p:cNvGrpSpPr/>
          <p:nvPr/>
        </p:nvGrpSpPr>
        <p:grpSpPr>
          <a:xfrm>
            <a:off x="328295" y="3921760"/>
            <a:ext cx="11182350" cy="1325880"/>
            <a:chOff x="82" y="414"/>
            <a:chExt cx="17610" cy="2088"/>
          </a:xfrm>
        </p:grpSpPr>
        <p:grpSp>
          <p:nvGrpSpPr>
            <p:cNvPr id="123" name="Group 122"/>
            <p:cNvGrpSpPr/>
            <p:nvPr/>
          </p:nvGrpSpPr>
          <p:grpSpPr>
            <a:xfrm>
              <a:off x="1495" y="414"/>
              <a:ext cx="16197" cy="2088"/>
              <a:chOff x="1495" y="414"/>
              <a:chExt cx="16197" cy="2422"/>
            </a:xfrm>
          </p:grpSpPr>
          <p:sp>
            <p:nvSpPr>
              <p:cNvPr id="124" name="圆角矩形 4"/>
              <p:cNvSpPr/>
              <p:nvPr/>
            </p:nvSpPr>
            <p:spPr>
              <a:xfrm>
                <a:off x="1495" y="414"/>
                <a:ext cx="1619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25" name="圆角矩形 3"/>
              <p:cNvSpPr/>
              <p:nvPr/>
            </p:nvSpPr>
            <p:spPr>
              <a:xfrm>
                <a:off x="1666" y="545"/>
                <a:ext cx="15836"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26" name="Text Box 125"/>
            <p:cNvSpPr txBox="1"/>
            <p:nvPr/>
          </p:nvSpPr>
          <p:spPr>
            <a:xfrm>
              <a:off x="2067" y="545"/>
              <a:ext cx="15347" cy="1888"/>
            </a:xfrm>
            <a:prstGeom prst="rect">
              <a:avLst/>
            </a:prstGeom>
            <a:noFill/>
          </p:spPr>
          <p:txBody>
            <a:bodyPr wrap="square" rtlCol="0" anchor="t">
              <a:spAutoFit/>
            </a:bodyPr>
            <a:p>
              <a:pPr marL="0" indent="0" eaLnBrk="1" hangingPunct="1">
                <a:lnSpc>
                  <a:spcPct val="100000"/>
                </a:lnSpc>
                <a:spcBef>
                  <a:spcPct val="0"/>
                </a:spcBef>
                <a:buNone/>
              </a:pPr>
              <a:r>
                <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Giải pháp đề </a:t>
              </a:r>
              <a:r>
                <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xuất</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Font typeface="Wingdings" panose="05000000000000000000" charset="0"/>
                <a:buChar char="n"/>
              </a:pPr>
              <a:r>
                <a:rPr lang="zh-CN" altLang="zh-CN" sz="2400" kern="100" dirty="0">
                  <a:latin typeface="Arial" panose="020B0604020202020204" pitchFamily="34" charset="0"/>
                  <a:ea typeface="Calibri" panose="020F0502020204030204" charset="0"/>
                  <a:cs typeface="Arial" panose="020B0604020202020204" pitchFamily="34" charset="0"/>
                  <a:sym typeface="+mn-lt"/>
                </a:rPr>
                <a:t>Sử dụng C# và .NET Framework</a:t>
              </a:r>
              <a:r>
                <a:rPr lang="vi-VN" altLang="zh-CN" sz="2400" kern="100" dirty="0">
                  <a:latin typeface="Arial" panose="020B0604020202020204" pitchFamily="34" charset="0"/>
                  <a:ea typeface="Calibri" panose="020F0502020204030204" charset="0"/>
                  <a:cs typeface="Arial" panose="020B0604020202020204" pitchFamily="34" charset="0"/>
                  <a:sym typeface="+mn-lt"/>
                </a:rPr>
                <a:t>, SQL Server</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Font typeface="Wingdings" panose="05000000000000000000" charset="0"/>
                <a:buChar char="n"/>
              </a:pPr>
              <a:r>
                <a:rPr lang="vi-VN" altLang="zh-CN" sz="2400" kern="100" dirty="0">
                  <a:latin typeface="Arial" panose="020B0604020202020204" pitchFamily="34" charset="0"/>
                  <a:ea typeface="Calibri" panose="020F0502020204030204" charset="0"/>
                  <a:cs typeface="Arial" panose="020B0604020202020204" pitchFamily="34" charset="0"/>
                  <a:sym typeface="+mn-lt"/>
                </a:rPr>
                <a:t>Xây dựng hệ thống tự động bằng công nghệ phần </a:t>
              </a:r>
              <a:r>
                <a:rPr lang="vi-VN" altLang="zh-CN" sz="2400" kern="100" dirty="0">
                  <a:latin typeface="Arial" panose="020B0604020202020204" pitchFamily="34" charset="0"/>
                  <a:ea typeface="Calibri" panose="020F0502020204030204" charset="0"/>
                  <a:cs typeface="Arial" panose="020B0604020202020204" pitchFamily="34" charset="0"/>
                  <a:sym typeface="+mn-lt"/>
                </a:rPr>
                <a:t>mềm</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27" name="Group 126"/>
            <p:cNvGrpSpPr/>
            <p:nvPr/>
          </p:nvGrpSpPr>
          <p:grpSpPr>
            <a:xfrm>
              <a:off x="82" y="553"/>
              <a:ext cx="1872" cy="1872"/>
              <a:chOff x="6181" y="4890"/>
              <a:chExt cx="1872" cy="1872"/>
            </a:xfrm>
          </p:grpSpPr>
          <p:sp>
            <p:nvSpPr>
              <p:cNvPr id="128"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29"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3</a:t>
                </a:r>
                <a:endPar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endParaRPr>
              </a:p>
            </p:txBody>
          </p:sp>
        </p:grpSp>
      </p:grpSp>
      <p:grpSp>
        <p:nvGrpSpPr>
          <p:cNvPr id="130" name="Group 129"/>
          <p:cNvGrpSpPr/>
          <p:nvPr/>
        </p:nvGrpSpPr>
        <p:grpSpPr>
          <a:xfrm>
            <a:off x="332740" y="5380990"/>
            <a:ext cx="11164570" cy="1325880"/>
            <a:chOff x="82" y="414"/>
            <a:chExt cx="17582" cy="2088"/>
          </a:xfrm>
        </p:grpSpPr>
        <p:grpSp>
          <p:nvGrpSpPr>
            <p:cNvPr id="131" name="Group 130"/>
            <p:cNvGrpSpPr/>
            <p:nvPr/>
          </p:nvGrpSpPr>
          <p:grpSpPr>
            <a:xfrm>
              <a:off x="1495" y="414"/>
              <a:ext cx="16169" cy="2088"/>
              <a:chOff x="1495" y="414"/>
              <a:chExt cx="16169" cy="2422"/>
            </a:xfrm>
          </p:grpSpPr>
          <p:sp>
            <p:nvSpPr>
              <p:cNvPr id="132" name="圆角矩形 4"/>
              <p:cNvSpPr/>
              <p:nvPr/>
            </p:nvSpPr>
            <p:spPr>
              <a:xfrm>
                <a:off x="1495" y="414"/>
                <a:ext cx="16169"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33" name="圆角矩形 3"/>
              <p:cNvSpPr/>
              <p:nvPr/>
            </p:nvSpPr>
            <p:spPr>
              <a:xfrm>
                <a:off x="1666" y="545"/>
                <a:ext cx="15811"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34" name="Text Box 133"/>
            <p:cNvSpPr txBox="1"/>
            <p:nvPr/>
          </p:nvSpPr>
          <p:spPr>
            <a:xfrm>
              <a:off x="2067" y="545"/>
              <a:ext cx="15322" cy="1888"/>
            </a:xfrm>
            <a:prstGeom prst="rect">
              <a:avLst/>
            </a:prstGeom>
            <a:noFill/>
          </p:spPr>
          <p:txBody>
            <a:bodyPr wrap="square" rtlCol="0" anchor="t">
              <a:spAutoFit/>
            </a:bodyPr>
            <a:p>
              <a:pPr marL="0" indent="0" eaLnBrk="1" hangingPunct="1">
                <a:lnSpc>
                  <a:spcPct val="100000"/>
                </a:lnSpc>
                <a:spcBef>
                  <a:spcPct val="0"/>
                </a:spcBef>
                <a:buNone/>
              </a:pPr>
              <a:r>
                <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Mục tiêu nghiên </a:t>
              </a:r>
              <a:r>
                <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cứu</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285750" indent="-285750" algn="just">
                <a:lnSpc>
                  <a:spcPct val="100000"/>
                </a:lnSpc>
                <a:buFont typeface="Wingdings" panose="05000000000000000000" pitchFamily="2" charset="2"/>
                <a:buChar char="n"/>
              </a:pPr>
              <a:r>
                <a:rPr lang="zh-CN" altLang="zh-CN" sz="2400" kern="100" dirty="0">
                  <a:latin typeface="Arial" panose="020B0604020202020204" pitchFamily="34" charset="0"/>
                  <a:ea typeface="Calibri" panose="020F0502020204030204" charset="0"/>
                  <a:cs typeface="Arial" panose="020B0604020202020204" pitchFamily="34" charset="0"/>
                  <a:sym typeface="+mn-lt"/>
                </a:rPr>
                <a:t>Xây dựng hệ thống quản lý tự động hóa quy trình</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a:p>
              <a:pPr marL="285750" indent="-285750" algn="just">
                <a:lnSpc>
                  <a:spcPct val="100000"/>
                </a:lnSpc>
                <a:buFont typeface="Wingdings" panose="05000000000000000000" pitchFamily="2" charset="2"/>
                <a:buChar char="n"/>
              </a:pPr>
              <a:r>
                <a:rPr lang="vi-VN" altLang="zh-CN" sz="2400" kern="100" dirty="0">
                  <a:latin typeface="Arial" panose="020B0604020202020204" pitchFamily="34" charset="0"/>
                  <a:ea typeface="Calibri" panose="020F0502020204030204" charset="0"/>
                  <a:cs typeface="Arial" panose="020B0604020202020204" pitchFamily="34" charset="0"/>
                  <a:sym typeface="+mn-lt"/>
                </a:rPr>
                <a:t>Lưu trữ minh chứng trực </a:t>
              </a:r>
              <a:r>
                <a:rPr lang="vi-VN" altLang="zh-CN" sz="2400" kern="100" dirty="0">
                  <a:latin typeface="Arial" panose="020B0604020202020204" pitchFamily="34" charset="0"/>
                  <a:ea typeface="Calibri" panose="020F0502020204030204" charset="0"/>
                  <a:cs typeface="Arial" panose="020B0604020202020204" pitchFamily="34" charset="0"/>
                  <a:sym typeface="+mn-lt"/>
                </a:rPr>
                <a:t>tuyến</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35" name="Group 134"/>
            <p:cNvGrpSpPr/>
            <p:nvPr/>
          </p:nvGrpSpPr>
          <p:grpSpPr>
            <a:xfrm>
              <a:off x="82" y="553"/>
              <a:ext cx="1872" cy="1872"/>
              <a:chOff x="6181" y="4890"/>
              <a:chExt cx="1872" cy="1872"/>
            </a:xfrm>
          </p:grpSpPr>
          <p:sp>
            <p:nvSpPr>
              <p:cNvPr id="136"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37"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4</a:t>
                </a:r>
                <a:endPar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endParaRPr>
              </a:p>
            </p:txBody>
          </p:sp>
        </p:grpSp>
      </p:grpSp>
      <p:sp>
        <p:nvSpPr>
          <p:cNvPr id="140" name="Pentagon 139"/>
          <p:cNvSpPr/>
          <p:nvPr/>
        </p:nvSpPr>
        <p:spPr>
          <a:xfrm>
            <a:off x="0" y="92710"/>
            <a:ext cx="4382135"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1: TỔNG QUAN</a:t>
            </a:r>
            <a:endParaRPr lang="vi-VN" altLang="en-US" sz="2400">
              <a:latin typeface="Arial" panose="020B0604020202020204" pitchFamily="34" charset="0"/>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 name="Pentagon 139"/>
          <p:cNvSpPr/>
          <p:nvPr/>
        </p:nvSpPr>
        <p:spPr>
          <a:xfrm>
            <a:off x="0" y="43180"/>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2: CƠ SỞ LÝ </a:t>
            </a:r>
            <a:r>
              <a:rPr lang="vi-VN" altLang="en-US" sz="2400">
                <a:latin typeface="Arial" panose="020B0604020202020204" pitchFamily="34" charset="0"/>
                <a:cs typeface="Arial" panose="020B0604020202020204" pitchFamily="34" charset="0"/>
                <a:sym typeface="+mn-ea"/>
              </a:rPr>
              <a:t>THUYẾT</a:t>
            </a:r>
            <a:endParaRPr lang="vi-VN" altLang="en-US" sz="2400">
              <a:latin typeface="Arial" panose="020B0604020202020204" pitchFamily="34" charset="0"/>
              <a:cs typeface="Arial" panose="020B0604020202020204" pitchFamily="34" charset="0"/>
              <a:sym typeface="+mn-ea"/>
            </a:endParaRPr>
          </a:p>
        </p:txBody>
      </p:sp>
      <p:sp>
        <p:nvSpPr>
          <p:cNvPr id="30" name="Text Box 29"/>
          <p:cNvSpPr txBox="1"/>
          <p:nvPr/>
        </p:nvSpPr>
        <p:spPr>
          <a:xfrm>
            <a:off x="248285" y="1742440"/>
            <a:ext cx="5486400" cy="4572000"/>
          </a:xfrm>
          <a:prstGeom prst="rect">
            <a:avLst/>
          </a:prstGeom>
          <a:noFill/>
          <a:ln w="41275" cmpd="sng">
            <a:solidFill>
              <a:schemeClr val="accent1"/>
            </a:solidFill>
            <a:prstDash val="solid"/>
          </a:ln>
        </p:spPr>
        <p:txBody>
          <a:bodyPr wrap="square" rtlCol="0">
            <a:noAutofit/>
          </a:bodyPr>
          <a:p>
            <a:pPr algn="l"/>
            <a:r>
              <a:rPr lang="vi-VN" altLang="en-US" sz="2400">
                <a:latin typeface="Arial" panose="020B0604020202020204" pitchFamily="34" charset="0"/>
                <a:cs typeface="Arial" panose="020B0604020202020204" pitchFamily="34" charset="0"/>
                <a:sym typeface="+mn-ea"/>
              </a:rPr>
              <a:t>- </a:t>
            </a:r>
            <a:r>
              <a:rPr lang="en-US" sz="2400">
                <a:latin typeface="Arial" panose="020B0604020202020204" pitchFamily="34" charset="0"/>
                <a:cs typeface="Arial" panose="020B0604020202020204" pitchFamily="34" charset="0"/>
                <a:sym typeface="+mn-ea"/>
              </a:rPr>
              <a:t>Hệ thống thông tin quản lý là hệ thống thu</a:t>
            </a:r>
            <a:r>
              <a:rPr lang="vi-VN" altLang="en-US" sz="2400">
                <a:latin typeface="Arial" panose="020B0604020202020204" pitchFamily="34" charset="0"/>
                <a:cs typeface="Arial" panose="020B0604020202020204" pitchFamily="34" charset="0"/>
                <a:sym typeface="+mn-ea"/>
              </a:rPr>
              <a:t> thập</a:t>
            </a:r>
            <a:r>
              <a:rPr lang="en-US" sz="2400">
                <a:latin typeface="Arial" panose="020B0604020202020204" pitchFamily="34" charset="0"/>
                <a:cs typeface="Arial" panose="020B0604020202020204" pitchFamily="34" charset="0"/>
                <a:sym typeface="+mn-ea"/>
              </a:rPr>
              <a:t>, xử lý, lưu</a:t>
            </a:r>
            <a:r>
              <a:rPr lang="vi-VN" altLang="en-US" sz="2400">
                <a:latin typeface="Arial" panose="020B0604020202020204" pitchFamily="34" charset="0"/>
                <a:cs typeface="Arial" panose="020B0604020202020204" pitchFamily="34" charset="0"/>
                <a:sym typeface="+mn-ea"/>
              </a:rPr>
              <a:t> trữ</a:t>
            </a:r>
            <a:r>
              <a:rPr lang="en-US" sz="2400">
                <a:latin typeface="Arial" panose="020B0604020202020204" pitchFamily="34" charset="0"/>
                <a:cs typeface="Arial" panose="020B0604020202020204" pitchFamily="34" charset="0"/>
                <a:sym typeface="+mn-ea"/>
              </a:rPr>
              <a:t>, cung cấp thông tin để hỗ trợ quản lý ra quyết định, tự động quy trình nghiệp vụ thông tin, hỗ trợ giám sát hoạt động</a:t>
            </a:r>
            <a:endParaRPr lang="en-US" sz="2400">
              <a:solidFill>
                <a:schemeClr val="tx1"/>
              </a:solidFill>
              <a:latin typeface="Arial" panose="020B0604020202020204" pitchFamily="34" charset="0"/>
              <a:cs typeface="Arial" panose="020B0604020202020204" pitchFamily="34" charset="0"/>
            </a:endParaRPr>
          </a:p>
          <a:p>
            <a:pPr algn="l"/>
            <a:r>
              <a:rPr lang="vi-VN" altLang="en-US" sz="2400">
                <a:latin typeface="Arial" panose="020B0604020202020204" pitchFamily="34" charset="0"/>
                <a:cs typeface="Arial" panose="020B0604020202020204" pitchFamily="34" charset="0"/>
                <a:sym typeface="+mn-ea"/>
              </a:rPr>
              <a:t>- </a:t>
            </a:r>
            <a:r>
              <a:rPr lang="en-US" sz="2400">
                <a:latin typeface="Arial" panose="020B0604020202020204" pitchFamily="34" charset="0"/>
                <a:cs typeface="Arial" panose="020B0604020202020204" pitchFamily="34" charset="0"/>
                <a:sym typeface="+mn-ea"/>
              </a:rPr>
              <a:t>Đặc điểm: tính hệ thống, xử lý thông tin hiệu quả kịp thời, hỗ trợ quyết định quản lý, tương tác chia sẻ thông tin, bảo mật dữ liệu.</a:t>
            </a:r>
            <a:endParaRPr lang="en-US" sz="2400">
              <a:solidFill>
                <a:schemeClr val="tx1"/>
              </a:solidFill>
              <a:latin typeface="Arial" panose="020B0604020202020204" pitchFamily="34" charset="0"/>
              <a:cs typeface="Arial" panose="020B0604020202020204" pitchFamily="34" charset="0"/>
            </a:endParaRPr>
          </a:p>
          <a:p>
            <a:pPr algn="l"/>
            <a:r>
              <a:rPr lang="vi-VN" altLang="en-US" sz="2400">
                <a:latin typeface="Arial" panose="020B0604020202020204" pitchFamily="34" charset="0"/>
                <a:cs typeface="Arial" panose="020B0604020202020204" pitchFamily="34" charset="0"/>
                <a:sym typeface="+mn-ea"/>
              </a:rPr>
              <a:t>- </a:t>
            </a:r>
            <a:r>
              <a:rPr lang="en-US" sz="2400">
                <a:latin typeface="Arial" panose="020B0604020202020204" pitchFamily="34" charset="0"/>
                <a:cs typeface="Arial" panose="020B0604020202020204" pitchFamily="34" charset="0"/>
                <a:sym typeface="+mn-ea"/>
              </a:rPr>
              <a:t>Giai đoạn: khảo sát, phân tích, thiết kế, triển khai, sử dụng </a:t>
            </a:r>
            <a:r>
              <a:rPr lang="vi-VN" altLang="en-US" sz="2400">
                <a:latin typeface="Arial" panose="020B0604020202020204" pitchFamily="34" charset="0"/>
                <a:cs typeface="Arial" panose="020B0604020202020204" pitchFamily="34" charset="0"/>
                <a:sym typeface="+mn-ea"/>
              </a:rPr>
              <a:t>và</a:t>
            </a:r>
            <a:r>
              <a:rPr lang="en-US" sz="2400">
                <a:latin typeface="Arial" panose="020B0604020202020204" pitchFamily="34" charset="0"/>
                <a:cs typeface="Arial" panose="020B0604020202020204" pitchFamily="34" charset="0"/>
                <a:sym typeface="+mn-ea"/>
              </a:rPr>
              <a:t> bảo trì.</a:t>
            </a:r>
            <a:endParaRPr lang="en-US" sz="2400"/>
          </a:p>
        </p:txBody>
      </p:sp>
      <p:sp>
        <p:nvSpPr>
          <p:cNvPr id="33" name="Freeform 32"/>
          <p:cNvSpPr/>
          <p:nvPr/>
        </p:nvSpPr>
        <p:spPr>
          <a:xfrm>
            <a:off x="248285" y="1021715"/>
            <a:ext cx="5486400" cy="457200"/>
          </a:xfrm>
          <a:custGeom>
            <a:avLst/>
            <a:gdLst>
              <a:gd name="connsiteX0" fmla="*/ 0 w 4617"/>
              <a:gd name="connsiteY0" fmla="*/ 0 h 1421"/>
              <a:gd name="connsiteX1" fmla="*/ 4617 w 4617"/>
              <a:gd name="connsiteY1" fmla="*/ 0 h 1421"/>
              <a:gd name="connsiteX2" fmla="*/ 4237 w 4617"/>
              <a:gd name="connsiteY2" fmla="*/ 714 h 1421"/>
              <a:gd name="connsiteX3" fmla="*/ 4617 w 4617"/>
              <a:gd name="connsiteY3" fmla="*/ 1421 h 1421"/>
              <a:gd name="connsiteX4" fmla="*/ 0 w 4617"/>
              <a:gd name="connsiteY4" fmla="*/ 1421 h 1421"/>
              <a:gd name="connsiteX5" fmla="*/ 449 w 4617"/>
              <a:gd name="connsiteY5" fmla="*/ 711 h 1421"/>
              <a:gd name="connsiteX6" fmla="*/ 0 w 4617"/>
              <a:gd name="connsiteY6" fmla="*/ 0 h 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7" h="1421">
                <a:moveTo>
                  <a:pt x="0" y="0"/>
                </a:moveTo>
                <a:lnTo>
                  <a:pt x="4617" y="0"/>
                </a:lnTo>
                <a:lnTo>
                  <a:pt x="4237" y="714"/>
                </a:lnTo>
                <a:lnTo>
                  <a:pt x="4617" y="1421"/>
                </a:lnTo>
                <a:lnTo>
                  <a:pt x="0" y="1421"/>
                </a:lnTo>
                <a:lnTo>
                  <a:pt x="449" y="711"/>
                </a:lnTo>
                <a:lnTo>
                  <a:pt x="0" y="0"/>
                </a:lnTo>
                <a:close/>
              </a:path>
            </a:pathLst>
          </a:custGeom>
          <a:solidFill>
            <a:srgbClr val="CEF0FA"/>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b="1">
                <a:solidFill>
                  <a:schemeClr val="tx1"/>
                </a:solidFill>
                <a:latin typeface="Arial" panose="020B0604020202020204" pitchFamily="34" charset="0"/>
                <a:cs typeface="Arial" panose="020B0604020202020204" pitchFamily="34" charset="0"/>
                <a:sym typeface="+mn-ea"/>
              </a:rPr>
              <a:t>Hệ thống thông tin quản lý</a:t>
            </a:r>
            <a:endParaRPr lang="vi-VN" altLang="en-US" sz="2400" b="1">
              <a:solidFill>
                <a:schemeClr val="tx1"/>
              </a:solidFill>
              <a:latin typeface="Arial" panose="020B0604020202020204" pitchFamily="34" charset="0"/>
              <a:cs typeface="Arial" panose="020B0604020202020204" pitchFamily="34" charset="0"/>
              <a:sym typeface="+mn-ea"/>
            </a:endParaRPr>
          </a:p>
        </p:txBody>
      </p:sp>
      <p:sp>
        <p:nvSpPr>
          <p:cNvPr id="34" name="Freeform 33"/>
          <p:cNvSpPr/>
          <p:nvPr/>
        </p:nvSpPr>
        <p:spPr>
          <a:xfrm>
            <a:off x="6471920" y="1021715"/>
            <a:ext cx="5486400" cy="457200"/>
          </a:xfrm>
          <a:custGeom>
            <a:avLst/>
            <a:gdLst>
              <a:gd name="connsiteX0" fmla="*/ 0 w 4617"/>
              <a:gd name="connsiteY0" fmla="*/ 0 h 1421"/>
              <a:gd name="connsiteX1" fmla="*/ 4617 w 4617"/>
              <a:gd name="connsiteY1" fmla="*/ 0 h 1421"/>
              <a:gd name="connsiteX2" fmla="*/ 4237 w 4617"/>
              <a:gd name="connsiteY2" fmla="*/ 714 h 1421"/>
              <a:gd name="connsiteX3" fmla="*/ 4617 w 4617"/>
              <a:gd name="connsiteY3" fmla="*/ 1421 h 1421"/>
              <a:gd name="connsiteX4" fmla="*/ 0 w 4617"/>
              <a:gd name="connsiteY4" fmla="*/ 1421 h 1421"/>
              <a:gd name="connsiteX5" fmla="*/ 449 w 4617"/>
              <a:gd name="connsiteY5" fmla="*/ 711 h 1421"/>
              <a:gd name="connsiteX6" fmla="*/ 0 w 4617"/>
              <a:gd name="connsiteY6" fmla="*/ 0 h 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7" h="1421">
                <a:moveTo>
                  <a:pt x="0" y="0"/>
                </a:moveTo>
                <a:lnTo>
                  <a:pt x="4617" y="0"/>
                </a:lnTo>
                <a:lnTo>
                  <a:pt x="4237" y="714"/>
                </a:lnTo>
                <a:lnTo>
                  <a:pt x="4617" y="1421"/>
                </a:lnTo>
                <a:lnTo>
                  <a:pt x="0" y="1421"/>
                </a:lnTo>
                <a:lnTo>
                  <a:pt x="449" y="711"/>
                </a:lnTo>
                <a:lnTo>
                  <a:pt x="0" y="0"/>
                </a:lnTo>
                <a:close/>
              </a:path>
            </a:pathLst>
          </a:custGeom>
          <a:solidFill>
            <a:srgbClr val="CEF0FA"/>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b="1">
                <a:solidFill>
                  <a:schemeClr val="tx1"/>
                </a:solidFill>
                <a:latin typeface="Arial" panose="020B0604020202020204" pitchFamily="34" charset="0"/>
                <a:cs typeface="Arial" panose="020B0604020202020204" pitchFamily="34" charset="0"/>
                <a:sym typeface="+mn-ea"/>
              </a:rPr>
              <a:t>Hoạt động phục vụ cộng đồng</a:t>
            </a:r>
            <a:endParaRPr lang="vi-VN" altLang="en-US" sz="2400" b="1">
              <a:solidFill>
                <a:schemeClr val="tx1"/>
              </a:solidFill>
              <a:latin typeface="Arial" panose="020B0604020202020204" pitchFamily="34" charset="0"/>
              <a:cs typeface="Arial" panose="020B0604020202020204" pitchFamily="34" charset="0"/>
              <a:sym typeface="+mn-ea"/>
            </a:endParaRPr>
          </a:p>
        </p:txBody>
      </p:sp>
      <p:sp>
        <p:nvSpPr>
          <p:cNvPr id="36" name="Text Box 35"/>
          <p:cNvSpPr txBox="1"/>
          <p:nvPr/>
        </p:nvSpPr>
        <p:spPr>
          <a:xfrm>
            <a:off x="6471920" y="1742440"/>
            <a:ext cx="5486400" cy="4572000"/>
          </a:xfrm>
          <a:prstGeom prst="rect">
            <a:avLst/>
          </a:prstGeom>
          <a:noFill/>
          <a:ln w="41275" cmpd="sng">
            <a:solidFill>
              <a:schemeClr val="accent1"/>
            </a:solidFill>
            <a:prstDash val="solid"/>
          </a:ln>
        </p:spPr>
        <p:txBody>
          <a:bodyPr wrap="square" rtlCol="0">
            <a:noAutofit/>
          </a:bodyPr>
          <a:p>
            <a:pPr algn="l"/>
            <a:r>
              <a:rPr lang="vi-VN" altLang="en-US" sz="2400">
                <a:latin typeface="Arial" panose="020B0604020202020204" pitchFamily="34" charset="0"/>
                <a:cs typeface="Arial" panose="020B0604020202020204" pitchFamily="34" charset="0"/>
                <a:sym typeface="+mn-ea"/>
              </a:rPr>
              <a:t>- Là </a:t>
            </a:r>
            <a:r>
              <a:rPr lang="en-US" sz="2400">
                <a:latin typeface="Arial" panose="020B0604020202020204" pitchFamily="34" charset="0"/>
                <a:cs typeface="Arial" panose="020B0604020202020204" pitchFamily="34" charset="0"/>
                <a:sym typeface="+mn-ea"/>
              </a:rPr>
              <a:t>những hoạt động gắn kết giữa Nhà trường với cộng đồng xã hội trên cơ sở phi lợi nhuận nhằm sử dụng các nguồn lực của Nhà trường góp phần vào việc giải quyết những vấn đề cụ thể của cộng đồng, mang lại lợi ích cho cộng đồng và xã hội, qua đó nâng cao chất lượng đào tạo, nghiên cứu khoa học và vị thế của Nhà trường.</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 name="Pentagon 139"/>
          <p:cNvSpPr/>
          <p:nvPr/>
        </p:nvSpPr>
        <p:spPr>
          <a:xfrm>
            <a:off x="0" y="64135"/>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2: CƠ SỞ LÝ THUYẾT</a:t>
            </a:r>
            <a:endParaRPr lang="vi-VN" altLang="en-US" sz="2400">
              <a:latin typeface="Arial" panose="020B0604020202020204" pitchFamily="34" charset="0"/>
              <a:cs typeface="Arial" panose="020B0604020202020204" pitchFamily="34" charset="0"/>
              <a:sym typeface="+mn-ea"/>
            </a:endParaRPr>
          </a:p>
        </p:txBody>
      </p:sp>
      <p:sp>
        <p:nvSpPr>
          <p:cNvPr id="30" name="Text Box 29"/>
          <p:cNvSpPr txBox="1"/>
          <p:nvPr/>
        </p:nvSpPr>
        <p:spPr>
          <a:xfrm>
            <a:off x="316230" y="937260"/>
            <a:ext cx="6583680" cy="2743200"/>
          </a:xfrm>
          <a:prstGeom prst="rect">
            <a:avLst/>
          </a:prstGeom>
          <a:noFill/>
          <a:ln w="41275" cmpd="sng">
            <a:solidFill>
              <a:schemeClr val="accent1"/>
            </a:solidFill>
            <a:prstDash val="solid"/>
          </a:ln>
        </p:spPr>
        <p:txBody>
          <a:bodyPr wrap="square" rtlCol="0">
            <a:noAutofit/>
          </a:bodyPr>
          <a:p>
            <a:r>
              <a:rPr lang="en-US" sz="2600" b="1">
                <a:latin typeface="Arial" panose="020B0604020202020204" pitchFamily="34" charset="0"/>
                <a:cs typeface="Arial" panose="020B0604020202020204" pitchFamily="34" charset="0"/>
              </a:rPr>
              <a:t>SQL Server</a:t>
            </a:r>
            <a:r>
              <a:rPr lang="vi-VN" altLang="en-US" sz="2600" b="1">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là hệ thống quản lý cơ sở dữ liệu quan hệ phát triển bởi Microsoft.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Ưu điểm: Hiệu suất xử lý nhanh, tính đáng tin cậy, bảo mật mạnh mẽ, giao diện quản lý trực quan.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Khuyết điểm: Giá thành cao, tối ưu hóa cho hệ điều hành Windows.</a:t>
            </a:r>
            <a:endParaRPr lang="en-US" sz="2400">
              <a:latin typeface="Arial" panose="020B0604020202020204" pitchFamily="34" charset="0"/>
              <a:cs typeface="Arial" panose="020B0604020202020204" pitchFamily="34" charset="0"/>
            </a:endParaRPr>
          </a:p>
        </p:txBody>
      </p:sp>
      <p:sp>
        <p:nvSpPr>
          <p:cNvPr id="3" name="Text Box 2"/>
          <p:cNvSpPr txBox="1"/>
          <p:nvPr/>
        </p:nvSpPr>
        <p:spPr>
          <a:xfrm>
            <a:off x="316230" y="3894455"/>
            <a:ext cx="6583680" cy="2743200"/>
          </a:xfrm>
          <a:prstGeom prst="rect">
            <a:avLst/>
          </a:prstGeom>
          <a:noFill/>
          <a:ln w="41275" cmpd="sng">
            <a:solidFill>
              <a:schemeClr val="accent1"/>
            </a:solidFill>
            <a:prstDash val="solid"/>
          </a:ln>
        </p:spPr>
        <p:txBody>
          <a:bodyPr wrap="square" rtlCol="0">
            <a:noAutofit/>
          </a:bodyPr>
          <a:p>
            <a:r>
              <a:rPr lang="vi-VN" altLang="en-US" sz="2600" b="1">
                <a:latin typeface="Arial" panose="020B0604020202020204" pitchFamily="34" charset="0"/>
                <a:cs typeface="Arial" panose="020B0604020202020204" pitchFamily="34" charset="0"/>
                <a:sym typeface="+mn-ea"/>
              </a:rPr>
              <a:t>SQL Server Management Studio:</a:t>
            </a:r>
            <a:r>
              <a:rPr lang="en-US" sz="2400">
                <a:latin typeface="Arial" panose="020B0604020202020204" pitchFamily="34" charset="0"/>
                <a:cs typeface="Arial" panose="020B0604020202020204" pitchFamily="34" charset="0"/>
              </a:rPr>
              <a:t> là ứng dụng phần mềm để cấu hình, quản lý các thành phần trong Microsoft SQL Server.</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Ưu điểm: Giao diện đồ họa dễ sử dụng, hỗ trợ nhiều tác vụ quản lý cơ sở dữ liệu.</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Nhược điểm: Yêu cầu thời gian để học và làm quen, tối ưu hóa cho hệ điều hành Windows.</a:t>
            </a:r>
            <a:endParaRPr lang="en-US" sz="2400">
              <a:latin typeface="Arial" panose="020B0604020202020204" pitchFamily="34" charset="0"/>
              <a:cs typeface="Arial" panose="020B0604020202020204" pitchFamily="34" charset="0"/>
            </a:endParaRPr>
          </a:p>
        </p:txBody>
      </p:sp>
      <p:pic>
        <p:nvPicPr>
          <p:cNvPr id="105" name="Picture 104"/>
          <p:cNvPicPr/>
          <p:nvPr/>
        </p:nvPicPr>
        <p:blipFill>
          <a:blip r:embed="rId1"/>
          <a:stretch>
            <a:fillRect/>
          </a:stretch>
        </p:blipFill>
        <p:spPr>
          <a:xfrm>
            <a:off x="6993890" y="937260"/>
            <a:ext cx="5045075" cy="2743200"/>
          </a:xfrm>
          <a:prstGeom prst="rect">
            <a:avLst/>
          </a:prstGeom>
          <a:noFill/>
          <a:ln w="9525">
            <a:noFill/>
          </a:ln>
        </p:spPr>
      </p:pic>
      <p:pic>
        <p:nvPicPr>
          <p:cNvPr id="106" name="Picture 105"/>
          <p:cNvPicPr/>
          <p:nvPr/>
        </p:nvPicPr>
        <p:blipFill>
          <a:blip r:embed="rId2"/>
          <a:stretch>
            <a:fillRect/>
          </a:stretch>
        </p:blipFill>
        <p:spPr>
          <a:xfrm>
            <a:off x="6993890" y="3894455"/>
            <a:ext cx="5045075" cy="27387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entagon 1"/>
          <p:cNvSpPr/>
          <p:nvPr/>
        </p:nvSpPr>
        <p:spPr>
          <a:xfrm>
            <a:off x="0" y="74930"/>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2: CƠ SỞ LÝ </a:t>
            </a:r>
            <a:r>
              <a:rPr lang="vi-VN" altLang="en-US" sz="2400">
                <a:latin typeface="Arial" panose="020B0604020202020204" pitchFamily="34" charset="0"/>
                <a:cs typeface="Arial" panose="020B0604020202020204" pitchFamily="34" charset="0"/>
                <a:sym typeface="+mn-ea"/>
              </a:rPr>
              <a:t>THUYẾT</a:t>
            </a:r>
            <a:endParaRPr lang="vi-VN" altLang="en-US" sz="2400">
              <a:latin typeface="Arial" panose="020B0604020202020204" pitchFamily="34" charset="0"/>
              <a:cs typeface="Arial" panose="020B0604020202020204" pitchFamily="34" charset="0"/>
              <a:sym typeface="+mn-ea"/>
            </a:endParaRPr>
          </a:p>
        </p:txBody>
      </p:sp>
      <p:sp>
        <p:nvSpPr>
          <p:cNvPr id="30" name="Text Box 29"/>
          <p:cNvSpPr txBox="1"/>
          <p:nvPr/>
        </p:nvSpPr>
        <p:spPr>
          <a:xfrm>
            <a:off x="248285" y="1044575"/>
            <a:ext cx="5847715" cy="5580380"/>
          </a:xfrm>
          <a:prstGeom prst="rect">
            <a:avLst/>
          </a:prstGeom>
          <a:noFill/>
          <a:ln w="41275" cmpd="sng">
            <a:solidFill>
              <a:schemeClr val="accent1"/>
            </a:solidFill>
            <a:prstDash val="solid"/>
          </a:ln>
        </p:spPr>
        <p:txBody>
          <a:bodyPr wrap="square" rtlCol="0">
            <a:noAutofit/>
          </a:bodyPr>
          <a:p>
            <a:r>
              <a:rPr lang="vi-VN" altLang="en-US" sz="2600" b="1">
                <a:latin typeface="Arial" panose="020B0604020202020204" pitchFamily="34" charset="0"/>
                <a:cs typeface="Arial" panose="020B0604020202020204" pitchFamily="34" charset="0"/>
                <a:sym typeface="+mn-ea"/>
              </a:rPr>
              <a:t>.Net Framework:</a:t>
            </a:r>
            <a:r>
              <a:rPr lang="vi-VN" altLang="en-US" sz="2400" b="1">
                <a:latin typeface="Arial" panose="020B0604020202020204" pitchFamily="34" charset="0"/>
                <a:cs typeface="Arial" panose="020B0604020202020204" pitchFamily="34" charset="0"/>
                <a:sym typeface="+mn-ea"/>
              </a:rPr>
              <a:t> </a:t>
            </a:r>
            <a:r>
              <a:rPr lang="en-US" sz="2400">
                <a:latin typeface="Arial" panose="020B0604020202020204" pitchFamily="34" charset="0"/>
                <a:cs typeface="Arial" panose="020B0604020202020204" pitchFamily="34" charset="0"/>
              </a:rPr>
              <a:t>Nền tảng phát triển ứng dụng của Microsoft.</a:t>
            </a:r>
            <a:r>
              <a:rPr lang="vi-VN"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Cung cấp môi trường thực thi đa nhiệm.Hỗ trợ nhiều ngôn ngữ lập trình.Có thư viện lớn các lớp và giao diện.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Ưu điểm:Môi trường đa nhiệm linh hoạt.Hỗ trợ nhiều ngôn ngữ phổ biến.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Thư viện phong phú, hỗ trợ phát triển ứng dụng.</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Nhược điểm: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Yêu cầu cài đặt .NET Framework.</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Tiêu tốn nhiều tài nguyên hệ thống.</a:t>
            </a:r>
            <a:endParaRPr lang="en-US" sz="2400">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6283960" y="1043940"/>
            <a:ext cx="5727700" cy="558038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entagon 1"/>
          <p:cNvSpPr/>
          <p:nvPr/>
        </p:nvSpPr>
        <p:spPr>
          <a:xfrm>
            <a:off x="0" y="64770"/>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00000"/>
              </a:lnSpc>
            </a:pPr>
            <a:r>
              <a:rPr lang="vi-VN" altLang="en-US" sz="2400">
                <a:latin typeface="Arial" panose="020B0604020202020204" pitchFamily="34" charset="0"/>
                <a:cs typeface="Arial" panose="020B0604020202020204" pitchFamily="34" charset="0"/>
                <a:sym typeface="+mn-ea"/>
              </a:rPr>
              <a:t>CHƯƠNG 2: CƠ SỞ LÝ THUYẾT</a:t>
            </a:r>
            <a:endParaRPr lang="vi-VN" altLang="en-US" sz="2400">
              <a:latin typeface="Arial" panose="020B0604020202020204" pitchFamily="34" charset="0"/>
              <a:cs typeface="Arial" panose="020B0604020202020204" pitchFamily="34" charset="0"/>
              <a:sym typeface="+mn-ea"/>
            </a:endParaRPr>
          </a:p>
        </p:txBody>
      </p:sp>
      <p:sp>
        <p:nvSpPr>
          <p:cNvPr id="4" name="Text Box 3"/>
          <p:cNvSpPr txBox="1"/>
          <p:nvPr/>
        </p:nvSpPr>
        <p:spPr>
          <a:xfrm>
            <a:off x="142240" y="1193800"/>
            <a:ext cx="5039995" cy="5134610"/>
          </a:xfrm>
          <a:prstGeom prst="rect">
            <a:avLst/>
          </a:prstGeom>
          <a:noFill/>
          <a:ln w="41275" cmpd="sng">
            <a:solidFill>
              <a:schemeClr val="accent1"/>
            </a:solidFill>
            <a:prstDash val="solid"/>
          </a:ln>
        </p:spPr>
        <p:txBody>
          <a:bodyPr wrap="square" rtlCol="0">
            <a:noAutofit/>
          </a:bodyPr>
          <a:p>
            <a:r>
              <a:rPr lang="vi-VN" altLang="en-US" sz="2600" b="1">
                <a:latin typeface="Arial" panose="020B0604020202020204" pitchFamily="34" charset="0"/>
                <a:cs typeface="Arial" panose="020B0604020202020204" pitchFamily="34" charset="0"/>
              </a:rPr>
              <a:t>C#:</a:t>
            </a:r>
            <a:r>
              <a:rPr lang="vi-VN"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Ngôn ngữ lập trình hướng đối tượng trong .NET.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Cú pháp giống Java và C++.</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Hỗ trợ nhiều tính năng hiện đại.</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Ưu điểm: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Dễ học, dễ sử dụng.</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Phát triển ứng dụng nhanh.</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Quản lý bộ nhớ tự động tốt.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Nhược điểm: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Phụ thuộc vào .NET Framework.</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Tốc độ thực thi chậm hơn C/C++.</a:t>
            </a:r>
            <a:endParaRPr lang="en-US" sz="2400">
              <a:latin typeface="Arial" panose="020B0604020202020204" pitchFamily="34" charset="0"/>
              <a:cs typeface="Arial" panose="020B0604020202020204" pitchFamily="34" charset="0"/>
            </a:endParaRPr>
          </a:p>
        </p:txBody>
      </p:sp>
      <p:pic>
        <p:nvPicPr>
          <p:cNvPr id="103" name="Picture 102"/>
          <p:cNvPicPr/>
          <p:nvPr/>
        </p:nvPicPr>
        <p:blipFill>
          <a:blip r:embed="rId1"/>
          <a:stretch>
            <a:fillRect/>
          </a:stretch>
        </p:blipFill>
        <p:spPr>
          <a:xfrm>
            <a:off x="6268085" y="1511935"/>
            <a:ext cx="5689600" cy="49568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entagon 1"/>
          <p:cNvSpPr/>
          <p:nvPr/>
        </p:nvSpPr>
        <p:spPr>
          <a:xfrm>
            <a:off x="0" y="75565"/>
            <a:ext cx="714121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2: CƠ SỞ LÝ </a:t>
            </a:r>
            <a:r>
              <a:rPr lang="vi-VN" altLang="en-US" sz="2400">
                <a:latin typeface="Arial" panose="020B0604020202020204" pitchFamily="34" charset="0"/>
                <a:cs typeface="Arial" panose="020B0604020202020204" pitchFamily="34" charset="0"/>
                <a:sym typeface="+mn-ea"/>
              </a:rPr>
              <a:t>THUYẾT</a:t>
            </a:r>
            <a:endParaRPr lang="vi-VN" altLang="en-US" sz="2400">
              <a:latin typeface="Arial" panose="020B0604020202020204" pitchFamily="34" charset="0"/>
              <a:cs typeface="Arial" panose="020B0604020202020204" pitchFamily="34" charset="0"/>
              <a:sym typeface="+mn-ea"/>
            </a:endParaRPr>
          </a:p>
        </p:txBody>
      </p:sp>
      <p:sp>
        <p:nvSpPr>
          <p:cNvPr id="6" name="Text Box 5"/>
          <p:cNvSpPr txBox="1"/>
          <p:nvPr/>
        </p:nvSpPr>
        <p:spPr>
          <a:xfrm>
            <a:off x="114935" y="1238250"/>
            <a:ext cx="6431915" cy="4940935"/>
          </a:xfrm>
          <a:prstGeom prst="rect">
            <a:avLst/>
          </a:prstGeom>
          <a:noFill/>
          <a:ln w="41275" cmpd="sng">
            <a:solidFill>
              <a:schemeClr val="accent1"/>
            </a:solidFill>
            <a:prstDash val="solid"/>
          </a:ln>
        </p:spPr>
        <p:txBody>
          <a:bodyPr wrap="square" rtlCol="0">
            <a:noAutofit/>
          </a:bodyPr>
          <a:p>
            <a:r>
              <a:rPr lang="vi-VN" altLang="en-US" sz="2400" b="1">
                <a:latin typeface="Arial" panose="020B0604020202020204" pitchFamily="34" charset="0"/>
                <a:cs typeface="Arial" panose="020B0604020202020204" pitchFamily="34" charset="0"/>
                <a:sym typeface="+mn-ea"/>
              </a:rPr>
              <a:t>WinForms: </a:t>
            </a:r>
            <a:r>
              <a:rPr lang="en-US" sz="2400">
                <a:latin typeface="Arial" panose="020B0604020202020204" pitchFamily="34" charset="0"/>
                <a:cs typeface="Arial" panose="020B0604020202020204" pitchFamily="34" charset="0"/>
              </a:rPr>
              <a:t>Công nghệ xây dựng giao diện người dùng Windows desktop bằng C#.</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Cho phép tạo các form và control có sự kiện.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Kết nối với cơ sở dữ liệu dễ dàng.</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Ưu điểm: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Xây dựng giao diện đồ họa trực quan, thân thiện.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Phương thức lập trình sự kiện thuận tiện.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Triển khai trên nhiều phiên bản Windows.</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Nhược điểm: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Công nghệ cũ, ít linh hoạt.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Có các thay thế hiện đại hơn như WPF.</a:t>
            </a:r>
            <a:endParaRPr lang="en-US" sz="2400">
              <a:latin typeface="Arial" panose="020B0604020202020204" pitchFamily="34" charset="0"/>
              <a:cs typeface="Arial" panose="020B0604020202020204" pitchFamily="34" charset="0"/>
            </a:endParaRPr>
          </a:p>
        </p:txBody>
      </p:sp>
      <p:pic>
        <p:nvPicPr>
          <p:cNvPr id="104" name="Picture 103"/>
          <p:cNvPicPr/>
          <p:nvPr/>
        </p:nvPicPr>
        <p:blipFill>
          <a:blip r:embed="rId1"/>
          <a:stretch>
            <a:fillRect/>
          </a:stretch>
        </p:blipFill>
        <p:spPr>
          <a:xfrm>
            <a:off x="6646545" y="1238250"/>
            <a:ext cx="5156200" cy="50603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entagon 1"/>
          <p:cNvSpPr/>
          <p:nvPr/>
        </p:nvSpPr>
        <p:spPr>
          <a:xfrm>
            <a:off x="0" y="74295"/>
            <a:ext cx="8145145"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sz="2400">
                <a:latin typeface="Arial" panose="020B0604020202020204" pitchFamily="34" charset="0"/>
                <a:cs typeface="Arial" panose="020B0604020202020204" pitchFamily="34" charset="0"/>
                <a:sym typeface="+mn-ea"/>
              </a:rPr>
              <a:t>CHƯƠNG 3: PHÂN TÍCH - THIẾT KẾ HỆ THỐNG</a:t>
            </a:r>
            <a:endParaRPr lang="vi-VN" altLang="en-US" sz="2400">
              <a:latin typeface="Arial" panose="020B0604020202020204" pitchFamily="34" charset="0"/>
              <a:cs typeface="Arial" panose="020B0604020202020204" pitchFamily="34" charset="0"/>
              <a:sym typeface="+mn-ea"/>
            </a:endParaRPr>
          </a:p>
        </p:txBody>
      </p:sp>
      <p:sp>
        <p:nvSpPr>
          <p:cNvPr id="3" name="Text Box 2"/>
          <p:cNvSpPr txBox="1"/>
          <p:nvPr/>
        </p:nvSpPr>
        <p:spPr>
          <a:xfrm>
            <a:off x="106680" y="892810"/>
            <a:ext cx="6554470" cy="556260"/>
          </a:xfrm>
          <a:prstGeom prst="rect">
            <a:avLst/>
          </a:prstGeom>
          <a:noFill/>
        </p:spPr>
        <p:txBody>
          <a:bodyPr wrap="square" rtlCol="0">
            <a:noAutofit/>
          </a:bodyPr>
          <a:p>
            <a:r>
              <a:rPr lang="vi-VN" altLang="en-US" sz="2400">
                <a:latin typeface="Arial" panose="020B0604020202020204" pitchFamily="34" charset="0"/>
                <a:cs typeface="Arial" panose="020B0604020202020204" pitchFamily="34" charset="0"/>
              </a:rPr>
              <a:t>Các sơ đồ trong thiết kế hệ thống gồm có</a:t>
            </a:r>
            <a:endParaRPr lang="vi-VN" altLang="en-US" sz="2400">
              <a:latin typeface="Arial" panose="020B0604020202020204" pitchFamily="34" charset="0"/>
              <a:cs typeface="Arial" panose="020B0604020202020204" pitchFamily="34" charset="0"/>
            </a:endParaRPr>
          </a:p>
        </p:txBody>
      </p:sp>
      <p:grpSp>
        <p:nvGrpSpPr>
          <p:cNvPr id="14" name="Group 13"/>
          <p:cNvGrpSpPr/>
          <p:nvPr/>
        </p:nvGrpSpPr>
        <p:grpSpPr>
          <a:xfrm>
            <a:off x="594995" y="1608455"/>
            <a:ext cx="10972800" cy="4572000"/>
            <a:chOff x="1226" y="3033"/>
            <a:chExt cx="14888" cy="4785"/>
          </a:xfrm>
          <a:solidFill>
            <a:srgbClr val="CEF0FA"/>
          </a:solidFill>
        </p:grpSpPr>
        <p:sp>
          <p:nvSpPr>
            <p:cNvPr id="8" name="Hexagon 7"/>
            <p:cNvSpPr/>
            <p:nvPr/>
          </p:nvSpPr>
          <p:spPr>
            <a:xfrm>
              <a:off x="3983" y="3033"/>
              <a:ext cx="3924" cy="2393"/>
            </a:xfrm>
            <a:prstGeom prst="hexagon">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10000"/>
                </a:lnSpc>
              </a:pPr>
              <a:r>
                <a:rPr lang="en-US" sz="2400">
                  <a:solidFill>
                    <a:schemeClr val="tx1"/>
                  </a:solidFill>
                  <a:latin typeface="Arial" panose="020B0604020202020204" pitchFamily="34" charset="0"/>
                  <a:cs typeface="Arial" panose="020B0604020202020204" pitchFamily="34" charset="0"/>
                  <a:sym typeface="+mn-ea"/>
                </a:rPr>
                <a:t>Sơ đồ luồng dữ liệu</a:t>
              </a:r>
              <a:endParaRPr lang="en-US" sz="2400">
                <a:solidFill>
                  <a:schemeClr val="tx1"/>
                </a:solidFill>
                <a:latin typeface="Arial" panose="020B0604020202020204" pitchFamily="34" charset="0"/>
                <a:cs typeface="Arial" panose="020B0604020202020204" pitchFamily="34" charset="0"/>
                <a:sym typeface="+mn-ea"/>
              </a:endParaRPr>
            </a:p>
          </p:txBody>
        </p:sp>
        <p:sp>
          <p:nvSpPr>
            <p:cNvPr id="9" name="Hexagon 8"/>
            <p:cNvSpPr/>
            <p:nvPr/>
          </p:nvSpPr>
          <p:spPr>
            <a:xfrm>
              <a:off x="9449" y="3033"/>
              <a:ext cx="3924" cy="2393"/>
            </a:xfrm>
            <a:prstGeom prst="hexagon">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10000"/>
                </a:lnSpc>
              </a:pPr>
              <a:r>
                <a:rPr lang="en-US" sz="2400">
                  <a:solidFill>
                    <a:schemeClr val="tx1"/>
                  </a:solidFill>
                  <a:latin typeface="Arial" panose="020B0604020202020204" pitchFamily="34" charset="0"/>
                  <a:cs typeface="Arial" panose="020B0604020202020204" pitchFamily="34" charset="0"/>
                  <a:sym typeface="+mn-ea"/>
                </a:rPr>
                <a:t>Sơ đồ phân rã chức năng </a:t>
              </a:r>
              <a:r>
                <a:rPr lang="vi-VN" altLang="en-US" sz="2400">
                  <a:solidFill>
                    <a:schemeClr val="tx1"/>
                  </a:solidFill>
                  <a:latin typeface="Arial" panose="020B0604020202020204" pitchFamily="34" charset="0"/>
                  <a:cs typeface="Arial" panose="020B0604020202020204" pitchFamily="34" charset="0"/>
                  <a:sym typeface="+mn-ea"/>
                </a:rPr>
                <a:t>hệ thống</a:t>
              </a:r>
              <a:endParaRPr lang="vi-VN" altLang="en-US" sz="2400">
                <a:solidFill>
                  <a:schemeClr val="tx1"/>
                </a:solidFill>
                <a:latin typeface="Arial" panose="020B0604020202020204" pitchFamily="34" charset="0"/>
                <a:cs typeface="Arial" panose="020B0604020202020204" pitchFamily="34" charset="0"/>
                <a:sym typeface="+mn-ea"/>
              </a:endParaRPr>
            </a:p>
          </p:txBody>
        </p:sp>
        <p:sp>
          <p:nvSpPr>
            <p:cNvPr id="10" name="Hexagon 9"/>
            <p:cNvSpPr/>
            <p:nvPr/>
          </p:nvSpPr>
          <p:spPr>
            <a:xfrm>
              <a:off x="1226" y="5426"/>
              <a:ext cx="3924" cy="2393"/>
            </a:xfrm>
            <a:prstGeom prst="hexagon">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10000"/>
                </a:lnSpc>
              </a:pPr>
              <a:r>
                <a:rPr lang="en-US" sz="2400">
                  <a:solidFill>
                    <a:schemeClr val="tx1"/>
                  </a:solidFill>
                  <a:latin typeface="Arial" panose="020B0604020202020204" pitchFamily="34" charset="0"/>
                  <a:cs typeface="Arial" panose="020B0604020202020204" pitchFamily="34" charset="0"/>
                  <a:sym typeface="+mn-ea"/>
                </a:rPr>
                <a:t>Sơ đồ phân rã chức năng quản lý thông tin</a:t>
              </a:r>
              <a:endParaRPr lang="en-US" sz="2400">
                <a:solidFill>
                  <a:schemeClr val="tx1"/>
                </a:solidFill>
                <a:latin typeface="Arial" panose="020B0604020202020204" pitchFamily="34" charset="0"/>
                <a:cs typeface="Arial" panose="020B0604020202020204" pitchFamily="34" charset="0"/>
                <a:sym typeface="+mn-ea"/>
              </a:endParaRPr>
            </a:p>
          </p:txBody>
        </p:sp>
        <p:sp>
          <p:nvSpPr>
            <p:cNvPr id="11" name="Hexagon 10"/>
            <p:cNvSpPr/>
            <p:nvPr/>
          </p:nvSpPr>
          <p:spPr>
            <a:xfrm>
              <a:off x="6708" y="5426"/>
              <a:ext cx="3924" cy="2393"/>
            </a:xfrm>
            <a:prstGeom prst="hexagon">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10000"/>
                </a:lnSpc>
              </a:pPr>
              <a:r>
                <a:rPr lang="en-US" sz="2400">
                  <a:solidFill>
                    <a:schemeClr val="tx1"/>
                  </a:solidFill>
                  <a:latin typeface="Arial" panose="020B0604020202020204" pitchFamily="34" charset="0"/>
                  <a:cs typeface="Arial" panose="020B0604020202020204" pitchFamily="34" charset="0"/>
                  <a:sym typeface="+mn-ea"/>
                </a:rPr>
                <a:t>Sơ đồ phân rã chức năng quản lý minh chứng</a:t>
              </a:r>
              <a:endParaRPr lang="en-US" sz="2400">
                <a:solidFill>
                  <a:schemeClr val="tx1"/>
                </a:solidFill>
                <a:latin typeface="Arial" panose="020B0604020202020204" pitchFamily="34" charset="0"/>
                <a:cs typeface="Arial" panose="020B0604020202020204" pitchFamily="34" charset="0"/>
                <a:sym typeface="+mn-ea"/>
              </a:endParaRPr>
            </a:p>
          </p:txBody>
        </p:sp>
        <p:sp>
          <p:nvSpPr>
            <p:cNvPr id="12" name="Hexagon 11"/>
            <p:cNvSpPr/>
            <p:nvPr/>
          </p:nvSpPr>
          <p:spPr>
            <a:xfrm>
              <a:off x="12190" y="5426"/>
              <a:ext cx="3924" cy="2393"/>
            </a:xfrm>
            <a:prstGeom prst="hexagon">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10000"/>
                </a:lnSpc>
              </a:pPr>
              <a:r>
                <a:rPr lang="en-US" sz="2400">
                  <a:solidFill>
                    <a:schemeClr val="tx1"/>
                  </a:solidFill>
                  <a:latin typeface="Arial" panose="020B0604020202020204" pitchFamily="34" charset="0"/>
                  <a:cs typeface="Arial" panose="020B0604020202020204" pitchFamily="34" charset="0"/>
                  <a:sym typeface="+mn-ea"/>
                </a:rPr>
                <a:t>Sơ đồ phân rã chức năng lập báo cáo</a:t>
              </a:r>
              <a:endParaRPr lang="en-US" sz="2400">
                <a:solidFill>
                  <a:schemeClr val="tx1"/>
                </a:solidFill>
                <a:latin typeface="Arial" panose="020B0604020202020204" pitchFamily="34" charset="0"/>
                <a:cs typeface="Arial" panose="020B0604020202020204" pitchFamily="34" charset="0"/>
                <a:sym typeface="+mn-ea"/>
              </a:endParaRPr>
            </a:p>
          </p:txBody>
        </p:sp>
      </p:grpSp>
    </p:spTree>
  </p:cSld>
  <p:clrMapOvr>
    <a:masterClrMapping/>
  </p:clrMapOvr>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4987</Words>
  <Application>WPS Presentation</Application>
  <PresentationFormat>Widescreen</PresentationFormat>
  <Paragraphs>220</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 Light</vt:lpstr>
      <vt:lpstr>Calibri</vt:lpstr>
      <vt:lpstr>Microsoft YaHei</vt:lpstr>
      <vt:lpstr>Arial Unicode MS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nguye</cp:lastModifiedBy>
  <cp:revision>1</cp:revision>
  <dcterms:created xsi:type="dcterms:W3CDTF">2024-01-12T17:14:49Z</dcterms:created>
  <dcterms:modified xsi:type="dcterms:W3CDTF">2024-01-12T17:14:49Z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19908722AFB44CADA2F0303904EF0199_11</vt:lpwstr>
  </property>
  <property fmtid="{D5CDD505-2E9C-101B-9397-08002B2CF9AE}" pid="3" name="KSOProductBuildVer">
    <vt:lpwstr>1033-12.2.0.13412</vt:lpwstr>
  </property>
</Properties>
</file>