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6" r:id="rId2"/>
    <p:sldId id="267" r:id="rId3"/>
    <p:sldId id="269" r:id="rId4"/>
    <p:sldId id="270" r:id="rId5"/>
    <p:sldId id="271" r:id="rId6"/>
    <p:sldId id="272" r:id="rId7"/>
    <p:sldId id="273" r:id="rId8"/>
    <p:sldId id="274" r:id="rId9"/>
    <p:sldId id="275" r:id="rId10"/>
    <p:sldId id="276" r:id="rId11"/>
    <p:sldId id="278" r:id="rId12"/>
    <p:sldId id="277" r:id="rId13"/>
    <p:sldId id="284" r:id="rId14"/>
    <p:sldId id="279" r:id="rId15"/>
    <p:sldId id="280" r:id="rId16"/>
    <p:sldId id="281" r:id="rId17"/>
    <p:sldId id="283" r:id="rId18"/>
    <p:sldId id="286"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E6B4"/>
    <a:srgbClr val="546E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50F04-2931-4005-A87F-FAF1C8BBED2E}" type="datetimeFigureOut">
              <a:rPr lang="en-US" smtClean="0"/>
              <a:t>12/3/2019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65EB4-70A7-44D3-B613-71F540073826}" type="slidenum">
              <a:rPr lang="en-US" smtClean="0"/>
              <a:t>‹#›</a:t>
            </a:fld>
            <a:endParaRPr lang="en-US"/>
          </a:p>
        </p:txBody>
      </p:sp>
    </p:spTree>
    <p:extLst>
      <p:ext uri="{BB962C8B-B14F-4D97-AF65-F5344CB8AC3E}">
        <p14:creationId xmlns:p14="http://schemas.microsoft.com/office/powerpoint/2010/main" val="2315809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0503B6-F4CD-DE49-AB30-479371E8558D}" type="slidenum">
              <a:rPr lang="en-US" smtClean="0"/>
              <a:t>1</a:t>
            </a:fld>
            <a:endParaRPr lang="en-US"/>
          </a:p>
        </p:txBody>
      </p:sp>
    </p:spTree>
    <p:extLst>
      <p:ext uri="{BB962C8B-B14F-4D97-AF65-F5344CB8AC3E}">
        <p14:creationId xmlns:p14="http://schemas.microsoft.com/office/powerpoint/2010/main" val="226723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D4544-6F66-46DD-A5A0-D285AB789D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900446-A084-477A-88F2-AE35C87BAE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53C41C-579D-48DF-AB99-38060E15F65A}"/>
              </a:ext>
            </a:extLst>
          </p:cNvPr>
          <p:cNvSpPr>
            <a:spLocks noGrp="1"/>
          </p:cNvSpPr>
          <p:nvPr>
            <p:ph type="dt" sz="half" idx="10"/>
          </p:nvPr>
        </p:nvSpPr>
        <p:spPr/>
        <p:txBody>
          <a:bodyPr/>
          <a:lstStyle/>
          <a:p>
            <a:fld id="{95CC3A18-898B-49FA-81F7-26EA7B98278C}" type="datetimeFigureOut">
              <a:rPr lang="en-US" smtClean="0"/>
              <a:t>12/3/2019</a:t>
            </a:fld>
            <a:endParaRPr lang="en-US"/>
          </a:p>
        </p:txBody>
      </p:sp>
      <p:sp>
        <p:nvSpPr>
          <p:cNvPr id="5" name="Footer Placeholder 4">
            <a:extLst>
              <a:ext uri="{FF2B5EF4-FFF2-40B4-BE49-F238E27FC236}">
                <a16:creationId xmlns:a16="http://schemas.microsoft.com/office/drawing/2014/main" id="{409FD58F-5CF2-470A-BB43-E7EA877F89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077E68-E94E-42BC-81B8-584FD0EEA1E2}"/>
              </a:ext>
            </a:extLst>
          </p:cNvPr>
          <p:cNvSpPr>
            <a:spLocks noGrp="1"/>
          </p:cNvSpPr>
          <p:nvPr>
            <p:ph type="sldNum" sz="quarter" idx="12"/>
          </p:nvPr>
        </p:nvSpPr>
        <p:spPr/>
        <p:txBody>
          <a:bodyPr/>
          <a:lstStyle/>
          <a:p>
            <a:fld id="{2548EEF5-1DCD-4453-B8D9-A724A9982C60}" type="slidenum">
              <a:rPr lang="en-US" smtClean="0"/>
              <a:t>‹#›</a:t>
            </a:fld>
            <a:endParaRPr lang="en-US"/>
          </a:p>
        </p:txBody>
      </p:sp>
    </p:spTree>
    <p:extLst>
      <p:ext uri="{BB962C8B-B14F-4D97-AF65-F5344CB8AC3E}">
        <p14:creationId xmlns:p14="http://schemas.microsoft.com/office/powerpoint/2010/main" val="3868086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CA7BD-087B-4512-93FB-F7B43C8375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E5FA41-CA19-4440-9080-D20DF46F3F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47BA8F-89A4-4A9C-B7C3-50A780C49E84}"/>
              </a:ext>
            </a:extLst>
          </p:cNvPr>
          <p:cNvSpPr>
            <a:spLocks noGrp="1"/>
          </p:cNvSpPr>
          <p:nvPr>
            <p:ph type="dt" sz="half" idx="10"/>
          </p:nvPr>
        </p:nvSpPr>
        <p:spPr/>
        <p:txBody>
          <a:bodyPr/>
          <a:lstStyle/>
          <a:p>
            <a:fld id="{95CC3A18-898B-49FA-81F7-26EA7B98278C}" type="datetimeFigureOut">
              <a:rPr lang="en-US" smtClean="0"/>
              <a:t>12/3/2019</a:t>
            </a:fld>
            <a:endParaRPr lang="en-US"/>
          </a:p>
        </p:txBody>
      </p:sp>
      <p:sp>
        <p:nvSpPr>
          <p:cNvPr id="5" name="Footer Placeholder 4">
            <a:extLst>
              <a:ext uri="{FF2B5EF4-FFF2-40B4-BE49-F238E27FC236}">
                <a16:creationId xmlns:a16="http://schemas.microsoft.com/office/drawing/2014/main" id="{60732ADD-EB12-40A4-9096-FC921FD87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786873-28A0-433C-BC47-E0AB063F20D4}"/>
              </a:ext>
            </a:extLst>
          </p:cNvPr>
          <p:cNvSpPr>
            <a:spLocks noGrp="1"/>
          </p:cNvSpPr>
          <p:nvPr>
            <p:ph type="sldNum" sz="quarter" idx="12"/>
          </p:nvPr>
        </p:nvSpPr>
        <p:spPr/>
        <p:txBody>
          <a:bodyPr/>
          <a:lstStyle/>
          <a:p>
            <a:fld id="{2548EEF5-1DCD-4453-B8D9-A724A9982C60}" type="slidenum">
              <a:rPr lang="en-US" smtClean="0"/>
              <a:t>‹#›</a:t>
            </a:fld>
            <a:endParaRPr lang="en-US"/>
          </a:p>
        </p:txBody>
      </p:sp>
    </p:spTree>
    <p:extLst>
      <p:ext uri="{BB962C8B-B14F-4D97-AF65-F5344CB8AC3E}">
        <p14:creationId xmlns:p14="http://schemas.microsoft.com/office/powerpoint/2010/main" val="1766124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F9EEBE-2E00-4679-BACF-27C61629C2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F38BF5-C493-493E-8213-3062B34B51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78A786-60A4-4BA0-90D6-0791387664F2}"/>
              </a:ext>
            </a:extLst>
          </p:cNvPr>
          <p:cNvSpPr>
            <a:spLocks noGrp="1"/>
          </p:cNvSpPr>
          <p:nvPr>
            <p:ph type="dt" sz="half" idx="10"/>
          </p:nvPr>
        </p:nvSpPr>
        <p:spPr/>
        <p:txBody>
          <a:bodyPr/>
          <a:lstStyle/>
          <a:p>
            <a:fld id="{95CC3A18-898B-49FA-81F7-26EA7B98278C}" type="datetimeFigureOut">
              <a:rPr lang="en-US" smtClean="0"/>
              <a:t>12/3/2019</a:t>
            </a:fld>
            <a:endParaRPr lang="en-US"/>
          </a:p>
        </p:txBody>
      </p:sp>
      <p:sp>
        <p:nvSpPr>
          <p:cNvPr id="5" name="Footer Placeholder 4">
            <a:extLst>
              <a:ext uri="{FF2B5EF4-FFF2-40B4-BE49-F238E27FC236}">
                <a16:creationId xmlns:a16="http://schemas.microsoft.com/office/drawing/2014/main" id="{669DFE00-082A-4635-919C-79CD66784C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1B4ACA-4B02-48B0-96B8-877067F4AAFB}"/>
              </a:ext>
            </a:extLst>
          </p:cNvPr>
          <p:cNvSpPr>
            <a:spLocks noGrp="1"/>
          </p:cNvSpPr>
          <p:nvPr>
            <p:ph type="sldNum" sz="quarter" idx="12"/>
          </p:nvPr>
        </p:nvSpPr>
        <p:spPr/>
        <p:txBody>
          <a:bodyPr/>
          <a:lstStyle/>
          <a:p>
            <a:fld id="{2548EEF5-1DCD-4453-B8D9-A724A9982C60}" type="slidenum">
              <a:rPr lang="en-US" smtClean="0"/>
              <a:t>‹#›</a:t>
            </a:fld>
            <a:endParaRPr lang="en-US"/>
          </a:p>
        </p:txBody>
      </p:sp>
    </p:spTree>
    <p:extLst>
      <p:ext uri="{BB962C8B-B14F-4D97-AF65-F5344CB8AC3E}">
        <p14:creationId xmlns:p14="http://schemas.microsoft.com/office/powerpoint/2010/main" val="4123054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108C-BE52-47D8-8B15-5BCA49D68A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928822-72DD-4057-B4E7-5B5ACC8D65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F3EFBD-DF25-4AA5-A446-B0CC3A451BFA}"/>
              </a:ext>
            </a:extLst>
          </p:cNvPr>
          <p:cNvSpPr>
            <a:spLocks noGrp="1"/>
          </p:cNvSpPr>
          <p:nvPr>
            <p:ph type="dt" sz="half" idx="10"/>
          </p:nvPr>
        </p:nvSpPr>
        <p:spPr/>
        <p:txBody>
          <a:bodyPr/>
          <a:lstStyle/>
          <a:p>
            <a:fld id="{95CC3A18-898B-49FA-81F7-26EA7B98278C}" type="datetimeFigureOut">
              <a:rPr lang="en-US" smtClean="0"/>
              <a:t>12/3/2019</a:t>
            </a:fld>
            <a:endParaRPr lang="en-US"/>
          </a:p>
        </p:txBody>
      </p:sp>
      <p:sp>
        <p:nvSpPr>
          <p:cNvPr id="5" name="Footer Placeholder 4">
            <a:extLst>
              <a:ext uri="{FF2B5EF4-FFF2-40B4-BE49-F238E27FC236}">
                <a16:creationId xmlns:a16="http://schemas.microsoft.com/office/drawing/2014/main" id="{618DA898-ECA5-4AA1-9EFB-4048D33005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4AF89C-1039-4067-BBB4-C38DFEE9C800}"/>
              </a:ext>
            </a:extLst>
          </p:cNvPr>
          <p:cNvSpPr>
            <a:spLocks noGrp="1"/>
          </p:cNvSpPr>
          <p:nvPr>
            <p:ph type="sldNum" sz="quarter" idx="12"/>
          </p:nvPr>
        </p:nvSpPr>
        <p:spPr/>
        <p:txBody>
          <a:bodyPr/>
          <a:lstStyle/>
          <a:p>
            <a:fld id="{2548EEF5-1DCD-4453-B8D9-A724A9982C60}" type="slidenum">
              <a:rPr lang="en-US" smtClean="0"/>
              <a:t>‹#›</a:t>
            </a:fld>
            <a:endParaRPr lang="en-US"/>
          </a:p>
        </p:txBody>
      </p:sp>
    </p:spTree>
    <p:extLst>
      <p:ext uri="{BB962C8B-B14F-4D97-AF65-F5344CB8AC3E}">
        <p14:creationId xmlns:p14="http://schemas.microsoft.com/office/powerpoint/2010/main" val="1953888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EDF40-5967-4057-B44F-2A7CD6CE60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F275F3-EAD5-46C8-AF26-825289B648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CB5458-08FE-4338-910E-8FF12DB00060}"/>
              </a:ext>
            </a:extLst>
          </p:cNvPr>
          <p:cNvSpPr>
            <a:spLocks noGrp="1"/>
          </p:cNvSpPr>
          <p:nvPr>
            <p:ph type="dt" sz="half" idx="10"/>
          </p:nvPr>
        </p:nvSpPr>
        <p:spPr/>
        <p:txBody>
          <a:bodyPr/>
          <a:lstStyle/>
          <a:p>
            <a:fld id="{95CC3A18-898B-49FA-81F7-26EA7B98278C}" type="datetimeFigureOut">
              <a:rPr lang="en-US" smtClean="0"/>
              <a:t>12/3/2019</a:t>
            </a:fld>
            <a:endParaRPr lang="en-US"/>
          </a:p>
        </p:txBody>
      </p:sp>
      <p:sp>
        <p:nvSpPr>
          <p:cNvPr id="5" name="Footer Placeholder 4">
            <a:extLst>
              <a:ext uri="{FF2B5EF4-FFF2-40B4-BE49-F238E27FC236}">
                <a16:creationId xmlns:a16="http://schemas.microsoft.com/office/drawing/2014/main" id="{5A271DFE-F386-4EA8-9CA9-3C5DDAA00B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396B6C-18A2-46B6-AFBE-0964161203EC}"/>
              </a:ext>
            </a:extLst>
          </p:cNvPr>
          <p:cNvSpPr>
            <a:spLocks noGrp="1"/>
          </p:cNvSpPr>
          <p:nvPr>
            <p:ph type="sldNum" sz="quarter" idx="12"/>
          </p:nvPr>
        </p:nvSpPr>
        <p:spPr/>
        <p:txBody>
          <a:bodyPr/>
          <a:lstStyle/>
          <a:p>
            <a:fld id="{2548EEF5-1DCD-4453-B8D9-A724A9982C60}" type="slidenum">
              <a:rPr lang="en-US" smtClean="0"/>
              <a:t>‹#›</a:t>
            </a:fld>
            <a:endParaRPr lang="en-US"/>
          </a:p>
        </p:txBody>
      </p:sp>
    </p:spTree>
    <p:extLst>
      <p:ext uri="{BB962C8B-B14F-4D97-AF65-F5344CB8AC3E}">
        <p14:creationId xmlns:p14="http://schemas.microsoft.com/office/powerpoint/2010/main" val="1030879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21C9-A188-4C7F-A474-5072097A1C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B58163-F153-452D-928A-93BAE15EE3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2A07AD-7E86-4A82-85BD-F16D8EB11F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588924-269F-4BAE-B8CC-57D9B8D6A463}"/>
              </a:ext>
            </a:extLst>
          </p:cNvPr>
          <p:cNvSpPr>
            <a:spLocks noGrp="1"/>
          </p:cNvSpPr>
          <p:nvPr>
            <p:ph type="dt" sz="half" idx="10"/>
          </p:nvPr>
        </p:nvSpPr>
        <p:spPr/>
        <p:txBody>
          <a:bodyPr/>
          <a:lstStyle/>
          <a:p>
            <a:fld id="{95CC3A18-898B-49FA-81F7-26EA7B98278C}" type="datetimeFigureOut">
              <a:rPr lang="en-US" smtClean="0"/>
              <a:t>12/3/2019</a:t>
            </a:fld>
            <a:endParaRPr lang="en-US"/>
          </a:p>
        </p:txBody>
      </p:sp>
      <p:sp>
        <p:nvSpPr>
          <p:cNvPr id="6" name="Footer Placeholder 5">
            <a:extLst>
              <a:ext uri="{FF2B5EF4-FFF2-40B4-BE49-F238E27FC236}">
                <a16:creationId xmlns:a16="http://schemas.microsoft.com/office/drawing/2014/main" id="{63FCD10A-ADAA-47E0-A4C6-44E6ABCCB3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51FFAA-8F76-4C59-AF26-FFB68588E584}"/>
              </a:ext>
            </a:extLst>
          </p:cNvPr>
          <p:cNvSpPr>
            <a:spLocks noGrp="1"/>
          </p:cNvSpPr>
          <p:nvPr>
            <p:ph type="sldNum" sz="quarter" idx="12"/>
          </p:nvPr>
        </p:nvSpPr>
        <p:spPr/>
        <p:txBody>
          <a:bodyPr/>
          <a:lstStyle/>
          <a:p>
            <a:fld id="{2548EEF5-1DCD-4453-B8D9-A724A9982C60}" type="slidenum">
              <a:rPr lang="en-US" smtClean="0"/>
              <a:t>‹#›</a:t>
            </a:fld>
            <a:endParaRPr lang="en-US"/>
          </a:p>
        </p:txBody>
      </p:sp>
    </p:spTree>
    <p:extLst>
      <p:ext uri="{BB962C8B-B14F-4D97-AF65-F5344CB8AC3E}">
        <p14:creationId xmlns:p14="http://schemas.microsoft.com/office/powerpoint/2010/main" val="1765498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4AFF-82CF-4431-9050-D756C42304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2A163A-A65A-4DC4-A4A2-526D013686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4989FD-90BB-4153-A4B0-4CB045ECD6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C341B1-CA86-4A63-815D-323C5B3F1C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3BA848-6629-4D77-8A01-EA985C1B8D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19164E-11AE-4136-9B68-52A3F969A7AD}"/>
              </a:ext>
            </a:extLst>
          </p:cNvPr>
          <p:cNvSpPr>
            <a:spLocks noGrp="1"/>
          </p:cNvSpPr>
          <p:nvPr>
            <p:ph type="dt" sz="half" idx="10"/>
          </p:nvPr>
        </p:nvSpPr>
        <p:spPr/>
        <p:txBody>
          <a:bodyPr/>
          <a:lstStyle/>
          <a:p>
            <a:fld id="{95CC3A18-898B-49FA-81F7-26EA7B98278C}" type="datetimeFigureOut">
              <a:rPr lang="en-US" smtClean="0"/>
              <a:t>12/3/2019</a:t>
            </a:fld>
            <a:endParaRPr lang="en-US"/>
          </a:p>
        </p:txBody>
      </p:sp>
      <p:sp>
        <p:nvSpPr>
          <p:cNvPr id="8" name="Footer Placeholder 7">
            <a:extLst>
              <a:ext uri="{FF2B5EF4-FFF2-40B4-BE49-F238E27FC236}">
                <a16:creationId xmlns:a16="http://schemas.microsoft.com/office/drawing/2014/main" id="{4F6A6D60-9214-4806-8ECA-D6F0B13348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0200BF-00AB-415B-AE0D-3F4E1FF493C5}"/>
              </a:ext>
            </a:extLst>
          </p:cNvPr>
          <p:cNvSpPr>
            <a:spLocks noGrp="1"/>
          </p:cNvSpPr>
          <p:nvPr>
            <p:ph type="sldNum" sz="quarter" idx="12"/>
          </p:nvPr>
        </p:nvSpPr>
        <p:spPr/>
        <p:txBody>
          <a:bodyPr/>
          <a:lstStyle/>
          <a:p>
            <a:fld id="{2548EEF5-1DCD-4453-B8D9-A724A9982C60}" type="slidenum">
              <a:rPr lang="en-US" smtClean="0"/>
              <a:t>‹#›</a:t>
            </a:fld>
            <a:endParaRPr lang="en-US"/>
          </a:p>
        </p:txBody>
      </p:sp>
    </p:spTree>
    <p:extLst>
      <p:ext uri="{BB962C8B-B14F-4D97-AF65-F5344CB8AC3E}">
        <p14:creationId xmlns:p14="http://schemas.microsoft.com/office/powerpoint/2010/main" val="170565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35B98-79EA-4FB9-ADD5-55DF614410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9CACE8-D713-4934-B577-D607BE7A836E}"/>
              </a:ext>
            </a:extLst>
          </p:cNvPr>
          <p:cNvSpPr>
            <a:spLocks noGrp="1"/>
          </p:cNvSpPr>
          <p:nvPr>
            <p:ph type="dt" sz="half" idx="10"/>
          </p:nvPr>
        </p:nvSpPr>
        <p:spPr/>
        <p:txBody>
          <a:bodyPr/>
          <a:lstStyle/>
          <a:p>
            <a:fld id="{95CC3A18-898B-49FA-81F7-26EA7B98278C}" type="datetimeFigureOut">
              <a:rPr lang="en-US" smtClean="0"/>
              <a:t>12/3/2019</a:t>
            </a:fld>
            <a:endParaRPr lang="en-US"/>
          </a:p>
        </p:txBody>
      </p:sp>
      <p:sp>
        <p:nvSpPr>
          <p:cNvPr id="4" name="Footer Placeholder 3">
            <a:extLst>
              <a:ext uri="{FF2B5EF4-FFF2-40B4-BE49-F238E27FC236}">
                <a16:creationId xmlns:a16="http://schemas.microsoft.com/office/drawing/2014/main" id="{645B984D-1845-4CAD-ABB8-8899086F2F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B30C2E-E2CB-4340-A6B0-ACCBC5740412}"/>
              </a:ext>
            </a:extLst>
          </p:cNvPr>
          <p:cNvSpPr>
            <a:spLocks noGrp="1"/>
          </p:cNvSpPr>
          <p:nvPr>
            <p:ph type="sldNum" sz="quarter" idx="12"/>
          </p:nvPr>
        </p:nvSpPr>
        <p:spPr/>
        <p:txBody>
          <a:bodyPr/>
          <a:lstStyle/>
          <a:p>
            <a:fld id="{2548EEF5-1DCD-4453-B8D9-A724A9982C60}" type="slidenum">
              <a:rPr lang="en-US" smtClean="0"/>
              <a:t>‹#›</a:t>
            </a:fld>
            <a:endParaRPr lang="en-US"/>
          </a:p>
        </p:txBody>
      </p:sp>
    </p:spTree>
    <p:extLst>
      <p:ext uri="{BB962C8B-B14F-4D97-AF65-F5344CB8AC3E}">
        <p14:creationId xmlns:p14="http://schemas.microsoft.com/office/powerpoint/2010/main" val="2377113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8514A7-09C6-41B1-8242-8F5978C53BB2}"/>
              </a:ext>
            </a:extLst>
          </p:cNvPr>
          <p:cNvSpPr>
            <a:spLocks noGrp="1"/>
          </p:cNvSpPr>
          <p:nvPr>
            <p:ph type="dt" sz="half" idx="10"/>
          </p:nvPr>
        </p:nvSpPr>
        <p:spPr/>
        <p:txBody>
          <a:bodyPr/>
          <a:lstStyle/>
          <a:p>
            <a:fld id="{95CC3A18-898B-49FA-81F7-26EA7B98278C}" type="datetimeFigureOut">
              <a:rPr lang="en-US" smtClean="0"/>
              <a:t>12/3/2019</a:t>
            </a:fld>
            <a:endParaRPr lang="en-US"/>
          </a:p>
        </p:txBody>
      </p:sp>
      <p:sp>
        <p:nvSpPr>
          <p:cNvPr id="3" name="Footer Placeholder 2">
            <a:extLst>
              <a:ext uri="{FF2B5EF4-FFF2-40B4-BE49-F238E27FC236}">
                <a16:creationId xmlns:a16="http://schemas.microsoft.com/office/drawing/2014/main" id="{13CCF0A7-4081-4064-BDA6-0EA256F7FF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F25F5E-8E54-4BF3-98F1-8B864F9C2AC6}"/>
              </a:ext>
            </a:extLst>
          </p:cNvPr>
          <p:cNvSpPr>
            <a:spLocks noGrp="1"/>
          </p:cNvSpPr>
          <p:nvPr>
            <p:ph type="sldNum" sz="quarter" idx="12"/>
          </p:nvPr>
        </p:nvSpPr>
        <p:spPr/>
        <p:txBody>
          <a:bodyPr/>
          <a:lstStyle/>
          <a:p>
            <a:fld id="{2548EEF5-1DCD-4453-B8D9-A724A9982C60}" type="slidenum">
              <a:rPr lang="en-US" smtClean="0"/>
              <a:t>‹#›</a:t>
            </a:fld>
            <a:endParaRPr lang="en-US"/>
          </a:p>
        </p:txBody>
      </p:sp>
    </p:spTree>
    <p:extLst>
      <p:ext uri="{BB962C8B-B14F-4D97-AF65-F5344CB8AC3E}">
        <p14:creationId xmlns:p14="http://schemas.microsoft.com/office/powerpoint/2010/main" val="128834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2A597-2C2B-424A-92F8-D496CDFDE5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CFB5F1-376B-4361-9518-C961043AB0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85245E-4362-4DB3-A28B-DFE690E7A9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771FC5-6BF5-4125-A59F-9BF1867793CF}"/>
              </a:ext>
            </a:extLst>
          </p:cNvPr>
          <p:cNvSpPr>
            <a:spLocks noGrp="1"/>
          </p:cNvSpPr>
          <p:nvPr>
            <p:ph type="dt" sz="half" idx="10"/>
          </p:nvPr>
        </p:nvSpPr>
        <p:spPr/>
        <p:txBody>
          <a:bodyPr/>
          <a:lstStyle/>
          <a:p>
            <a:fld id="{95CC3A18-898B-49FA-81F7-26EA7B98278C}" type="datetimeFigureOut">
              <a:rPr lang="en-US" smtClean="0"/>
              <a:t>12/3/2019</a:t>
            </a:fld>
            <a:endParaRPr lang="en-US"/>
          </a:p>
        </p:txBody>
      </p:sp>
      <p:sp>
        <p:nvSpPr>
          <p:cNvPr id="6" name="Footer Placeholder 5">
            <a:extLst>
              <a:ext uri="{FF2B5EF4-FFF2-40B4-BE49-F238E27FC236}">
                <a16:creationId xmlns:a16="http://schemas.microsoft.com/office/drawing/2014/main" id="{0A7CE758-77F0-4F81-BB2B-C9E39C0DC3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A7F070-79E7-4F37-96D1-D7AEAB6821CC}"/>
              </a:ext>
            </a:extLst>
          </p:cNvPr>
          <p:cNvSpPr>
            <a:spLocks noGrp="1"/>
          </p:cNvSpPr>
          <p:nvPr>
            <p:ph type="sldNum" sz="quarter" idx="12"/>
          </p:nvPr>
        </p:nvSpPr>
        <p:spPr/>
        <p:txBody>
          <a:bodyPr/>
          <a:lstStyle/>
          <a:p>
            <a:fld id="{2548EEF5-1DCD-4453-B8D9-A724A9982C60}" type="slidenum">
              <a:rPr lang="en-US" smtClean="0"/>
              <a:t>‹#›</a:t>
            </a:fld>
            <a:endParaRPr lang="en-US"/>
          </a:p>
        </p:txBody>
      </p:sp>
    </p:spTree>
    <p:extLst>
      <p:ext uri="{BB962C8B-B14F-4D97-AF65-F5344CB8AC3E}">
        <p14:creationId xmlns:p14="http://schemas.microsoft.com/office/powerpoint/2010/main" val="4058201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3FE9F-A683-4F46-8B70-F8484C4574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1DB68B-0616-4D4B-8E4A-D5592E9581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668D6A-809A-4C3D-ACB2-373522F760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FCAB08-489B-4733-8B1C-508B68DBA88D}"/>
              </a:ext>
            </a:extLst>
          </p:cNvPr>
          <p:cNvSpPr>
            <a:spLocks noGrp="1"/>
          </p:cNvSpPr>
          <p:nvPr>
            <p:ph type="dt" sz="half" idx="10"/>
          </p:nvPr>
        </p:nvSpPr>
        <p:spPr/>
        <p:txBody>
          <a:bodyPr/>
          <a:lstStyle/>
          <a:p>
            <a:fld id="{95CC3A18-898B-49FA-81F7-26EA7B98278C}" type="datetimeFigureOut">
              <a:rPr lang="en-US" smtClean="0"/>
              <a:t>12/3/2019</a:t>
            </a:fld>
            <a:endParaRPr lang="en-US"/>
          </a:p>
        </p:txBody>
      </p:sp>
      <p:sp>
        <p:nvSpPr>
          <p:cNvPr id="6" name="Footer Placeholder 5">
            <a:extLst>
              <a:ext uri="{FF2B5EF4-FFF2-40B4-BE49-F238E27FC236}">
                <a16:creationId xmlns:a16="http://schemas.microsoft.com/office/drawing/2014/main" id="{A5968089-0429-4F09-8952-4905A388B4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BF670F-568F-49C0-BC34-163B1204D867}"/>
              </a:ext>
            </a:extLst>
          </p:cNvPr>
          <p:cNvSpPr>
            <a:spLocks noGrp="1"/>
          </p:cNvSpPr>
          <p:nvPr>
            <p:ph type="sldNum" sz="quarter" idx="12"/>
          </p:nvPr>
        </p:nvSpPr>
        <p:spPr/>
        <p:txBody>
          <a:bodyPr/>
          <a:lstStyle/>
          <a:p>
            <a:fld id="{2548EEF5-1DCD-4453-B8D9-A724A9982C60}" type="slidenum">
              <a:rPr lang="en-US" smtClean="0"/>
              <a:t>‹#›</a:t>
            </a:fld>
            <a:endParaRPr lang="en-US"/>
          </a:p>
        </p:txBody>
      </p:sp>
    </p:spTree>
    <p:extLst>
      <p:ext uri="{BB962C8B-B14F-4D97-AF65-F5344CB8AC3E}">
        <p14:creationId xmlns:p14="http://schemas.microsoft.com/office/powerpoint/2010/main" val="77519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041C2F-EF2F-4271-8347-9A40C15C82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2398C9-4E2D-4023-8C3D-548E477733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F9CC4B-2F66-44C7-A493-6F7563D58D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CC3A18-898B-49FA-81F7-26EA7B98278C}" type="datetimeFigureOut">
              <a:rPr lang="en-US" smtClean="0"/>
              <a:t>12/3/2019</a:t>
            </a:fld>
            <a:endParaRPr lang="en-US"/>
          </a:p>
        </p:txBody>
      </p:sp>
      <p:sp>
        <p:nvSpPr>
          <p:cNvPr id="5" name="Footer Placeholder 4">
            <a:extLst>
              <a:ext uri="{FF2B5EF4-FFF2-40B4-BE49-F238E27FC236}">
                <a16:creationId xmlns:a16="http://schemas.microsoft.com/office/drawing/2014/main" id="{3F7789FC-3063-4CC2-A809-CC840E3855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0FCFAC-AC78-4470-ABFF-A83A872CE7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48EEF5-1DCD-4453-B8D9-A724A9982C60}" type="slidenum">
              <a:rPr lang="en-US" smtClean="0"/>
              <a:t>‹#›</a:t>
            </a:fld>
            <a:endParaRPr lang="en-US"/>
          </a:p>
        </p:txBody>
      </p:sp>
    </p:spTree>
    <p:extLst>
      <p:ext uri="{BB962C8B-B14F-4D97-AF65-F5344CB8AC3E}">
        <p14:creationId xmlns:p14="http://schemas.microsoft.com/office/powerpoint/2010/main" val="3846506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ec2-35-172-177-205.compute-1.amazonaws.com/workbook"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25"/>
          <p:cNvSpPr/>
          <p:nvPr/>
        </p:nvSpPr>
        <p:spPr>
          <a:xfrm rot="18900000">
            <a:off x="9512815" y="269905"/>
            <a:ext cx="4764506" cy="5604356"/>
          </a:xfrm>
          <a:custGeom>
            <a:avLst/>
            <a:gdLst>
              <a:gd name="connsiteX0" fmla="*/ 3924657 w 4764506"/>
              <a:gd name="connsiteY0" fmla="*/ 0 h 5604356"/>
              <a:gd name="connsiteX1" fmla="*/ 4764506 w 4764506"/>
              <a:gd name="connsiteY1" fmla="*/ 839849 h 5604356"/>
              <a:gd name="connsiteX2" fmla="*/ 0 w 4764506"/>
              <a:gd name="connsiteY2" fmla="*/ 5604356 h 5604356"/>
              <a:gd name="connsiteX3" fmla="*/ 0 w 4764506"/>
              <a:gd name="connsiteY3" fmla="*/ 0 h 5604356"/>
            </a:gdLst>
            <a:ahLst/>
            <a:cxnLst>
              <a:cxn ang="0">
                <a:pos x="connsiteX0" y="connsiteY0"/>
              </a:cxn>
              <a:cxn ang="0">
                <a:pos x="connsiteX1" y="connsiteY1"/>
              </a:cxn>
              <a:cxn ang="0">
                <a:pos x="connsiteX2" y="connsiteY2"/>
              </a:cxn>
              <a:cxn ang="0">
                <a:pos x="connsiteX3" y="connsiteY3"/>
              </a:cxn>
            </a:cxnLst>
            <a:rect l="l" t="t" r="r" b="b"/>
            <a:pathLst>
              <a:path w="4764506" h="5604356">
                <a:moveTo>
                  <a:pt x="3924657" y="0"/>
                </a:moveTo>
                <a:lnTo>
                  <a:pt x="4764506" y="839849"/>
                </a:lnTo>
                <a:lnTo>
                  <a:pt x="0" y="5604356"/>
                </a:lnTo>
                <a:lnTo>
                  <a:pt x="0" y="0"/>
                </a:lnTo>
                <a:close/>
              </a:path>
            </a:pathLst>
          </a:custGeom>
          <a:solidFill>
            <a:schemeClr val="tx2">
              <a:lumMod val="75000"/>
            </a:schemeClr>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rot="18900000">
            <a:off x="6304472" y="-2053292"/>
            <a:ext cx="4106584" cy="4106584"/>
          </a:xfrm>
          <a:custGeom>
            <a:avLst/>
            <a:gdLst>
              <a:gd name="connsiteX0" fmla="*/ 0 w 4106584"/>
              <a:gd name="connsiteY0" fmla="*/ 0 h 4106584"/>
              <a:gd name="connsiteX1" fmla="*/ 4106584 w 4106584"/>
              <a:gd name="connsiteY1" fmla="*/ 4106584 h 4106584"/>
              <a:gd name="connsiteX2" fmla="*/ 0 w 4106584"/>
              <a:gd name="connsiteY2" fmla="*/ 4106584 h 4106584"/>
            </a:gdLst>
            <a:ahLst/>
            <a:cxnLst>
              <a:cxn ang="0">
                <a:pos x="connsiteX0" y="connsiteY0"/>
              </a:cxn>
              <a:cxn ang="0">
                <a:pos x="connsiteX1" y="connsiteY1"/>
              </a:cxn>
              <a:cxn ang="0">
                <a:pos x="connsiteX2" y="connsiteY2"/>
              </a:cxn>
            </a:cxnLst>
            <a:rect l="l" t="t" r="r" b="b"/>
            <a:pathLst>
              <a:path w="4106584" h="4106584">
                <a:moveTo>
                  <a:pt x="0" y="0"/>
                </a:moveTo>
                <a:lnTo>
                  <a:pt x="4106584" y="4106584"/>
                </a:lnTo>
                <a:lnTo>
                  <a:pt x="0" y="4106584"/>
                </a:lnTo>
                <a:close/>
              </a:path>
            </a:pathLst>
          </a:custGeom>
          <a:solidFill>
            <a:schemeClr val="tx2"/>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rot="18900000">
            <a:off x="536614" y="5581005"/>
            <a:ext cx="2553990" cy="2553991"/>
          </a:xfrm>
          <a:custGeom>
            <a:avLst/>
            <a:gdLst>
              <a:gd name="connsiteX0" fmla="*/ 2553990 w 2553990"/>
              <a:gd name="connsiteY0" fmla="*/ 0 h 2553991"/>
              <a:gd name="connsiteX1" fmla="*/ 2553990 w 2553990"/>
              <a:gd name="connsiteY1" fmla="*/ 2553991 h 2553991"/>
              <a:gd name="connsiteX2" fmla="*/ 0 w 2553990"/>
              <a:gd name="connsiteY2" fmla="*/ 0 h 2553991"/>
            </a:gdLst>
            <a:ahLst/>
            <a:cxnLst>
              <a:cxn ang="0">
                <a:pos x="connsiteX0" y="connsiteY0"/>
              </a:cxn>
              <a:cxn ang="0">
                <a:pos x="connsiteX1" y="connsiteY1"/>
              </a:cxn>
              <a:cxn ang="0">
                <a:pos x="connsiteX2" y="connsiteY2"/>
              </a:cxn>
            </a:cxnLst>
            <a:rect l="l" t="t" r="r" b="b"/>
            <a:pathLst>
              <a:path w="2553990" h="2553991">
                <a:moveTo>
                  <a:pt x="2553990" y="0"/>
                </a:moveTo>
                <a:lnTo>
                  <a:pt x="2553990" y="2553991"/>
                </a:lnTo>
                <a:lnTo>
                  <a:pt x="0" y="0"/>
                </a:lnTo>
                <a:close/>
              </a:path>
            </a:pathLst>
          </a:custGeom>
          <a:solidFill>
            <a:srgbClr val="00E6B4"/>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a:xfrm rot="18900000">
            <a:off x="-1135325" y="3708715"/>
            <a:ext cx="2559410" cy="2967775"/>
          </a:xfrm>
          <a:custGeom>
            <a:avLst/>
            <a:gdLst>
              <a:gd name="connsiteX0" fmla="*/ 2559410 w 2559410"/>
              <a:gd name="connsiteY0" fmla="*/ 0 h 2967775"/>
              <a:gd name="connsiteX1" fmla="*/ 2559410 w 2559410"/>
              <a:gd name="connsiteY1" fmla="*/ 2967775 h 2967775"/>
              <a:gd name="connsiteX2" fmla="*/ 408364 w 2559410"/>
              <a:gd name="connsiteY2" fmla="*/ 2967774 h 2967775"/>
              <a:gd name="connsiteX3" fmla="*/ 0 w 2559410"/>
              <a:gd name="connsiteY3" fmla="*/ 2559411 h 2967775"/>
            </a:gdLst>
            <a:ahLst/>
            <a:cxnLst>
              <a:cxn ang="0">
                <a:pos x="connsiteX0" y="connsiteY0"/>
              </a:cxn>
              <a:cxn ang="0">
                <a:pos x="connsiteX1" y="connsiteY1"/>
              </a:cxn>
              <a:cxn ang="0">
                <a:pos x="connsiteX2" y="connsiteY2"/>
              </a:cxn>
              <a:cxn ang="0">
                <a:pos x="connsiteX3" y="connsiteY3"/>
              </a:cxn>
            </a:cxnLst>
            <a:rect l="l" t="t" r="r" b="b"/>
            <a:pathLst>
              <a:path w="2559410" h="2967775">
                <a:moveTo>
                  <a:pt x="2559410" y="0"/>
                </a:moveTo>
                <a:lnTo>
                  <a:pt x="2559410" y="2967775"/>
                </a:lnTo>
                <a:lnTo>
                  <a:pt x="408364" y="2967774"/>
                </a:lnTo>
                <a:lnTo>
                  <a:pt x="0" y="2559411"/>
                </a:lnTo>
                <a:close/>
              </a:path>
            </a:pathLst>
          </a:custGeom>
          <a:solidFill>
            <a:schemeClr val="tx2"/>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rot="18900000">
            <a:off x="7782545" y="4989712"/>
            <a:ext cx="3778408" cy="3635585"/>
          </a:xfrm>
          <a:custGeom>
            <a:avLst/>
            <a:gdLst>
              <a:gd name="connsiteX0" fmla="*/ 3778408 w 3778408"/>
              <a:gd name="connsiteY0" fmla="*/ 0 h 3635585"/>
              <a:gd name="connsiteX1" fmla="*/ 3778408 w 3778408"/>
              <a:gd name="connsiteY1" fmla="*/ 3492762 h 3635585"/>
              <a:gd name="connsiteX2" fmla="*/ 3635585 w 3778408"/>
              <a:gd name="connsiteY2" fmla="*/ 3635585 h 3635585"/>
              <a:gd name="connsiteX3" fmla="*/ 0 w 3778408"/>
              <a:gd name="connsiteY3" fmla="*/ 0 h 3635585"/>
            </a:gdLst>
            <a:ahLst/>
            <a:cxnLst>
              <a:cxn ang="0">
                <a:pos x="connsiteX0" y="connsiteY0"/>
              </a:cxn>
              <a:cxn ang="0">
                <a:pos x="connsiteX1" y="connsiteY1"/>
              </a:cxn>
              <a:cxn ang="0">
                <a:pos x="connsiteX2" y="connsiteY2"/>
              </a:cxn>
              <a:cxn ang="0">
                <a:pos x="connsiteX3" y="connsiteY3"/>
              </a:cxn>
            </a:cxnLst>
            <a:rect l="l" t="t" r="r" b="b"/>
            <a:pathLst>
              <a:path w="3778408" h="3635585">
                <a:moveTo>
                  <a:pt x="3778408" y="0"/>
                </a:moveTo>
                <a:lnTo>
                  <a:pt x="3778408" y="3492762"/>
                </a:lnTo>
                <a:lnTo>
                  <a:pt x="3635585" y="3635585"/>
                </a:lnTo>
                <a:lnTo>
                  <a:pt x="0" y="0"/>
                </a:lnTo>
                <a:close/>
              </a:path>
            </a:pathLst>
          </a:custGeom>
          <a:solidFill>
            <a:schemeClr val="tx2">
              <a:lumMod val="60000"/>
              <a:lumOff val="40000"/>
            </a:schemeClr>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rot="18900000">
            <a:off x="808246" y="-1956237"/>
            <a:ext cx="6376737" cy="9851811"/>
          </a:xfrm>
          <a:custGeom>
            <a:avLst/>
            <a:gdLst>
              <a:gd name="connsiteX0" fmla="*/ 2462209 w 6376737"/>
              <a:gd name="connsiteY0" fmla="*/ 0 h 9851811"/>
              <a:gd name="connsiteX1" fmla="*/ 6376737 w 6376737"/>
              <a:gd name="connsiteY1" fmla="*/ 3914528 h 9851811"/>
              <a:gd name="connsiteX2" fmla="*/ 6376737 w 6376737"/>
              <a:gd name="connsiteY2" fmla="*/ 9851811 h 9851811"/>
              <a:gd name="connsiteX3" fmla="*/ 2615344 w 6376737"/>
              <a:gd name="connsiteY3" fmla="*/ 9851811 h 9851811"/>
              <a:gd name="connsiteX4" fmla="*/ 1 w 6376737"/>
              <a:gd name="connsiteY4" fmla="*/ 7236468 h 9851811"/>
              <a:gd name="connsiteX5" fmla="*/ 0 w 6376737"/>
              <a:gd name="connsiteY5" fmla="*/ 2462209 h 9851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76737" h="9851811">
                <a:moveTo>
                  <a:pt x="2462209" y="0"/>
                </a:moveTo>
                <a:lnTo>
                  <a:pt x="6376737" y="3914528"/>
                </a:lnTo>
                <a:lnTo>
                  <a:pt x="6376737" y="9851811"/>
                </a:lnTo>
                <a:lnTo>
                  <a:pt x="2615344" y="9851811"/>
                </a:lnTo>
                <a:lnTo>
                  <a:pt x="1" y="7236468"/>
                </a:lnTo>
                <a:lnTo>
                  <a:pt x="0" y="2462209"/>
                </a:lnTo>
                <a:close/>
              </a:path>
            </a:pathLst>
          </a:custGeom>
          <a:solidFill>
            <a:schemeClr val="bg1"/>
          </a:solidFill>
          <a:ln>
            <a:noFill/>
          </a:ln>
          <a:effectLst>
            <a:outerShdw blurRad="292100" dir="5400000" algn="t" rotWithShape="0">
              <a:prstClr val="black">
                <a:alpha val="45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387585" y="2191995"/>
            <a:ext cx="6026953" cy="1237005"/>
          </a:xfrm>
          <a:prstGeom prst="rect">
            <a:avLst/>
          </a:prstGeom>
        </p:spPr>
        <p:txBody>
          <a:bodyPr wrap="square">
            <a:spAutoFit/>
          </a:bodyPr>
          <a:lstStyle/>
          <a:p>
            <a:pPr algn="ctr">
              <a:lnSpc>
                <a:spcPct val="140000"/>
              </a:lnSpc>
            </a:pPr>
            <a:r>
              <a:rPr lang="en-US" sz="6000" dirty="0">
                <a:latin typeface="Roboto Light" charset="0"/>
                <a:ea typeface="Roboto Light" charset="0"/>
                <a:cs typeface="Roboto Light" charset="0"/>
              </a:rPr>
              <a:t>Peregrine</a:t>
            </a:r>
          </a:p>
        </p:txBody>
      </p:sp>
      <p:sp>
        <p:nvSpPr>
          <p:cNvPr id="43" name="Rectangle 42"/>
          <p:cNvSpPr/>
          <p:nvPr/>
        </p:nvSpPr>
        <p:spPr>
          <a:xfrm>
            <a:off x="1387586" y="3525871"/>
            <a:ext cx="6026953" cy="830997"/>
          </a:xfrm>
          <a:prstGeom prst="rect">
            <a:avLst/>
          </a:prstGeom>
        </p:spPr>
        <p:txBody>
          <a:bodyPr wrap="square">
            <a:spAutoFit/>
          </a:bodyPr>
          <a:lstStyle/>
          <a:p>
            <a:pPr algn="ctr"/>
            <a:r>
              <a:rPr lang="en-US" sz="2400" dirty="0">
                <a:latin typeface="Roboto Thin" charset="0"/>
                <a:ea typeface="Roboto Thin" charset="0"/>
                <a:cs typeface="Roboto Thin" charset="0"/>
              </a:rPr>
              <a:t>Nathan Justice</a:t>
            </a:r>
          </a:p>
          <a:p>
            <a:pPr algn="ctr"/>
            <a:r>
              <a:rPr lang="en-US" sz="2400" dirty="0">
                <a:latin typeface="Roboto Thin" charset="0"/>
                <a:ea typeface="Roboto Thin" charset="0"/>
                <a:cs typeface="Roboto Thin" charset="0"/>
              </a:rPr>
              <a:t>DATS 6501 - Capstone</a:t>
            </a:r>
          </a:p>
        </p:txBody>
      </p:sp>
    </p:spTree>
    <p:extLst>
      <p:ext uri="{BB962C8B-B14F-4D97-AF65-F5344CB8AC3E}">
        <p14:creationId xmlns:p14="http://schemas.microsoft.com/office/powerpoint/2010/main" val="67213993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1407425-009A-4462-AC0F-2B5C8EF63D10}"/>
              </a:ext>
            </a:extLst>
          </p:cNvPr>
          <p:cNvSpPr/>
          <p:nvPr/>
        </p:nvSpPr>
        <p:spPr>
          <a:xfrm>
            <a:off x="0" y="1"/>
            <a:ext cx="12192000" cy="307770"/>
          </a:xfrm>
          <a:prstGeom prst="rect">
            <a:avLst/>
          </a:prstGeom>
          <a:solidFill>
            <a:srgbClr val="546E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7527D582-9CC4-4879-A780-8054E3B4C3DF}"/>
              </a:ext>
            </a:extLst>
          </p:cNvPr>
          <p:cNvGrpSpPr/>
          <p:nvPr/>
        </p:nvGrpSpPr>
        <p:grpSpPr>
          <a:xfrm>
            <a:off x="9689088" y="153886"/>
            <a:ext cx="2717517" cy="3580766"/>
            <a:chOff x="736801" y="2682894"/>
            <a:chExt cx="2717517" cy="3580766"/>
          </a:xfrm>
        </p:grpSpPr>
        <p:sp>
          <p:nvSpPr>
            <p:cNvPr id="4" name="Oval 3">
              <a:extLst>
                <a:ext uri="{FF2B5EF4-FFF2-40B4-BE49-F238E27FC236}">
                  <a16:creationId xmlns:a16="http://schemas.microsoft.com/office/drawing/2014/main" id="{56A7D621-F6F6-4FBF-9AA6-35D79402F251}"/>
                </a:ext>
              </a:extLst>
            </p:cNvPr>
            <p:cNvSpPr/>
            <p:nvPr/>
          </p:nvSpPr>
          <p:spPr>
            <a:xfrm>
              <a:off x="736801" y="2682894"/>
              <a:ext cx="684988" cy="684986"/>
            </a:xfrm>
            <a:prstGeom prst="ellipse">
              <a:avLst/>
            </a:prstGeom>
            <a:solidFill>
              <a:srgbClr val="00E6B4"/>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Medium" charset="0"/>
                  <a:ea typeface="Roboto Medium" charset="0"/>
                  <a:cs typeface="Roboto Medium" charset="0"/>
                </a:rPr>
                <a:t>3</a:t>
              </a:r>
            </a:p>
          </p:txBody>
        </p:sp>
        <p:sp>
          <p:nvSpPr>
            <p:cNvPr id="5" name="Rectangle 4">
              <a:extLst>
                <a:ext uri="{FF2B5EF4-FFF2-40B4-BE49-F238E27FC236}">
                  <a16:creationId xmlns:a16="http://schemas.microsoft.com/office/drawing/2014/main" id="{B2C057D1-B5CA-4E79-AFC4-B6F2F5EC9B4B}"/>
                </a:ext>
              </a:extLst>
            </p:cNvPr>
            <p:cNvSpPr/>
            <p:nvPr/>
          </p:nvSpPr>
          <p:spPr>
            <a:xfrm>
              <a:off x="736801" y="3716241"/>
              <a:ext cx="1653017" cy="400110"/>
            </a:xfrm>
            <a:prstGeom prst="rect">
              <a:avLst/>
            </a:prstGeom>
          </p:spPr>
          <p:txBody>
            <a:bodyPr wrap="none" lIns="91440">
              <a:spAutoFit/>
            </a:bodyPr>
            <a:lstStyle/>
            <a:p>
              <a:r>
                <a:rPr lang="en-US" sz="2000" dirty="0">
                  <a:solidFill>
                    <a:schemeClr val="accent3">
                      <a:lumMod val="75000"/>
                    </a:schemeClr>
                  </a:solidFill>
                  <a:latin typeface="Roboto Medium" charset="0"/>
                  <a:ea typeface="Roboto Medium" charset="0"/>
                  <a:cs typeface="Roboto Medium" charset="0"/>
                </a:rPr>
                <a:t>Methodology</a:t>
              </a:r>
            </a:p>
          </p:txBody>
        </p:sp>
        <p:sp>
          <p:nvSpPr>
            <p:cNvPr id="6" name="Rectangle 5">
              <a:extLst>
                <a:ext uri="{FF2B5EF4-FFF2-40B4-BE49-F238E27FC236}">
                  <a16:creationId xmlns:a16="http://schemas.microsoft.com/office/drawing/2014/main" id="{492A0EDA-D42E-4E3E-B435-EAD3909901FA}"/>
                </a:ext>
              </a:extLst>
            </p:cNvPr>
            <p:cNvSpPr/>
            <p:nvPr/>
          </p:nvSpPr>
          <p:spPr>
            <a:xfrm>
              <a:off x="736802" y="4232335"/>
              <a:ext cx="2717516" cy="2031325"/>
            </a:xfrm>
            <a:prstGeom prst="rect">
              <a:avLst/>
            </a:prstGeom>
          </p:spPr>
          <p:txBody>
            <a:bodyPr wrap="square">
              <a:spAutoFit/>
            </a:bodyPr>
            <a:lstStyle/>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Dataset Description</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b="1" dirty="0">
                  <a:latin typeface="Roboto Light" charset="0"/>
                  <a:ea typeface="Roboto Light" charset="0"/>
                  <a:cs typeface="Roboto Light" charset="0"/>
                </a:rPr>
                <a:t>Data Collection</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Data Preprocessing</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Data Exploration</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Feature Engineering</a:t>
              </a:r>
            </a:p>
          </p:txBody>
        </p:sp>
      </p:grpSp>
      <p:sp>
        <p:nvSpPr>
          <p:cNvPr id="7" name="TextBox 6">
            <a:extLst>
              <a:ext uri="{FF2B5EF4-FFF2-40B4-BE49-F238E27FC236}">
                <a16:creationId xmlns:a16="http://schemas.microsoft.com/office/drawing/2014/main" id="{3C8CA683-4338-4781-8C56-03DB06128A28}"/>
              </a:ext>
            </a:extLst>
          </p:cNvPr>
          <p:cNvSpPr txBox="1"/>
          <p:nvPr/>
        </p:nvSpPr>
        <p:spPr>
          <a:xfrm>
            <a:off x="668331" y="2013228"/>
            <a:ext cx="8522322" cy="2400657"/>
          </a:xfrm>
          <a:prstGeom prst="rect">
            <a:avLst/>
          </a:prstGeom>
          <a:ln>
            <a:solidFill>
              <a:schemeClr val="bg2">
                <a:lumMod val="90000"/>
              </a:schemeClr>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274320" tIns="274320" rIns="274320" bIns="274320" rtlCol="0">
            <a:spAutoFit/>
          </a:bodyPr>
          <a:lstStyle/>
          <a:p>
            <a:pPr marL="514350" indent="-514350">
              <a:buFont typeface="Arial" panose="020B0604020202020204" pitchFamily="34" charset="0"/>
              <a:buChar char="•"/>
            </a:pPr>
            <a:r>
              <a:rPr lang="en-US" sz="2400" dirty="0">
                <a:latin typeface="Roboto Medium"/>
              </a:rPr>
              <a:t>ADSBexchange Redshift database</a:t>
            </a:r>
          </a:p>
          <a:p>
            <a:pPr marL="514350" indent="-514350">
              <a:buFont typeface="Arial" panose="020B0604020202020204" pitchFamily="34" charset="0"/>
              <a:buChar char="•"/>
            </a:pPr>
            <a:endParaRPr lang="en-US" sz="2400" dirty="0">
              <a:latin typeface="Roboto Medium"/>
            </a:endParaRPr>
          </a:p>
          <a:p>
            <a:pPr marL="514350" indent="-514350">
              <a:buFont typeface="Arial" panose="020B0604020202020204" pitchFamily="34" charset="0"/>
              <a:buChar char="•"/>
            </a:pPr>
            <a:r>
              <a:rPr lang="en-US" sz="2400" dirty="0">
                <a:latin typeface="Roboto Medium"/>
              </a:rPr>
              <a:t>Global DEM</a:t>
            </a:r>
          </a:p>
          <a:p>
            <a:pPr marL="514350" indent="-514350">
              <a:buFont typeface="Arial" panose="020B0604020202020204" pitchFamily="34" charset="0"/>
              <a:buChar char="•"/>
            </a:pPr>
            <a:endParaRPr lang="en-US" sz="2400" dirty="0">
              <a:latin typeface="Roboto Medium"/>
            </a:endParaRPr>
          </a:p>
          <a:p>
            <a:pPr marL="514350" indent="-514350">
              <a:buFont typeface="Arial" panose="020B0604020202020204" pitchFamily="34" charset="0"/>
              <a:buChar char="•"/>
            </a:pPr>
            <a:r>
              <a:rPr lang="en-US" sz="2400" dirty="0">
                <a:latin typeface="Roboto Medium"/>
              </a:rPr>
              <a:t>Global airport dataset</a:t>
            </a:r>
          </a:p>
        </p:txBody>
      </p:sp>
    </p:spTree>
    <p:extLst>
      <p:ext uri="{BB962C8B-B14F-4D97-AF65-F5344CB8AC3E}">
        <p14:creationId xmlns:p14="http://schemas.microsoft.com/office/powerpoint/2010/main" val="776388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1407425-009A-4462-AC0F-2B5C8EF63D10}"/>
              </a:ext>
            </a:extLst>
          </p:cNvPr>
          <p:cNvSpPr/>
          <p:nvPr/>
        </p:nvSpPr>
        <p:spPr>
          <a:xfrm>
            <a:off x="0" y="1"/>
            <a:ext cx="12192000" cy="307770"/>
          </a:xfrm>
          <a:prstGeom prst="rect">
            <a:avLst/>
          </a:prstGeom>
          <a:solidFill>
            <a:srgbClr val="546E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797B447A-47AF-4900-87C1-9769BCAF7B44}"/>
              </a:ext>
            </a:extLst>
          </p:cNvPr>
          <p:cNvGrpSpPr/>
          <p:nvPr/>
        </p:nvGrpSpPr>
        <p:grpSpPr>
          <a:xfrm>
            <a:off x="9689088" y="153886"/>
            <a:ext cx="2717517" cy="3580766"/>
            <a:chOff x="736801" y="2682894"/>
            <a:chExt cx="2717517" cy="3580766"/>
          </a:xfrm>
        </p:grpSpPr>
        <p:sp>
          <p:nvSpPr>
            <p:cNvPr id="4" name="Oval 3">
              <a:extLst>
                <a:ext uri="{FF2B5EF4-FFF2-40B4-BE49-F238E27FC236}">
                  <a16:creationId xmlns:a16="http://schemas.microsoft.com/office/drawing/2014/main" id="{3EB85CD8-A873-4162-B284-FAA3BE80D72F}"/>
                </a:ext>
              </a:extLst>
            </p:cNvPr>
            <p:cNvSpPr/>
            <p:nvPr/>
          </p:nvSpPr>
          <p:spPr>
            <a:xfrm>
              <a:off x="736801" y="2682894"/>
              <a:ext cx="684988" cy="684986"/>
            </a:xfrm>
            <a:prstGeom prst="ellipse">
              <a:avLst/>
            </a:prstGeom>
            <a:solidFill>
              <a:srgbClr val="00E6B4"/>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Medium" charset="0"/>
                  <a:ea typeface="Roboto Medium" charset="0"/>
                  <a:cs typeface="Roboto Medium" charset="0"/>
                </a:rPr>
                <a:t>3</a:t>
              </a:r>
            </a:p>
          </p:txBody>
        </p:sp>
        <p:sp>
          <p:nvSpPr>
            <p:cNvPr id="5" name="Rectangle 4">
              <a:extLst>
                <a:ext uri="{FF2B5EF4-FFF2-40B4-BE49-F238E27FC236}">
                  <a16:creationId xmlns:a16="http://schemas.microsoft.com/office/drawing/2014/main" id="{51B7BE4A-0079-45ED-99E2-10E50467750D}"/>
                </a:ext>
              </a:extLst>
            </p:cNvPr>
            <p:cNvSpPr/>
            <p:nvPr/>
          </p:nvSpPr>
          <p:spPr>
            <a:xfrm>
              <a:off x="736801" y="3716241"/>
              <a:ext cx="1653017" cy="400110"/>
            </a:xfrm>
            <a:prstGeom prst="rect">
              <a:avLst/>
            </a:prstGeom>
          </p:spPr>
          <p:txBody>
            <a:bodyPr wrap="none" lIns="91440">
              <a:spAutoFit/>
            </a:bodyPr>
            <a:lstStyle/>
            <a:p>
              <a:r>
                <a:rPr lang="en-US" sz="2000" dirty="0">
                  <a:solidFill>
                    <a:schemeClr val="accent3">
                      <a:lumMod val="75000"/>
                    </a:schemeClr>
                  </a:solidFill>
                  <a:latin typeface="Roboto Medium" charset="0"/>
                  <a:ea typeface="Roboto Medium" charset="0"/>
                  <a:cs typeface="Roboto Medium" charset="0"/>
                </a:rPr>
                <a:t>Methodology</a:t>
              </a:r>
            </a:p>
          </p:txBody>
        </p:sp>
        <p:sp>
          <p:nvSpPr>
            <p:cNvPr id="6" name="Rectangle 5">
              <a:extLst>
                <a:ext uri="{FF2B5EF4-FFF2-40B4-BE49-F238E27FC236}">
                  <a16:creationId xmlns:a16="http://schemas.microsoft.com/office/drawing/2014/main" id="{5B38BD33-F071-4086-95A1-9D7A512EEEBE}"/>
                </a:ext>
              </a:extLst>
            </p:cNvPr>
            <p:cNvSpPr/>
            <p:nvPr/>
          </p:nvSpPr>
          <p:spPr>
            <a:xfrm>
              <a:off x="736802" y="4232335"/>
              <a:ext cx="2717516" cy="2031325"/>
            </a:xfrm>
            <a:prstGeom prst="rect">
              <a:avLst/>
            </a:prstGeom>
          </p:spPr>
          <p:txBody>
            <a:bodyPr wrap="square">
              <a:spAutoFit/>
            </a:bodyPr>
            <a:lstStyle/>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Dataset Description</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Data Collection</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b="1" dirty="0">
                  <a:latin typeface="Roboto Light" charset="0"/>
                  <a:ea typeface="Roboto Light" charset="0"/>
                  <a:cs typeface="Roboto Light" charset="0"/>
                </a:rPr>
                <a:t>Data Preprocessing</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Data Exploration</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Feature Engineering</a:t>
              </a:r>
            </a:p>
          </p:txBody>
        </p:sp>
      </p:grpSp>
      <p:sp>
        <p:nvSpPr>
          <p:cNvPr id="7" name="TextBox 6">
            <a:extLst>
              <a:ext uri="{FF2B5EF4-FFF2-40B4-BE49-F238E27FC236}">
                <a16:creationId xmlns:a16="http://schemas.microsoft.com/office/drawing/2014/main" id="{0AAD2779-A21C-4A00-B718-BF67A10351FE}"/>
              </a:ext>
            </a:extLst>
          </p:cNvPr>
          <p:cNvSpPr txBox="1"/>
          <p:nvPr/>
        </p:nvSpPr>
        <p:spPr>
          <a:xfrm>
            <a:off x="668331" y="2013228"/>
            <a:ext cx="8522322" cy="2400657"/>
          </a:xfrm>
          <a:prstGeom prst="rect">
            <a:avLst/>
          </a:prstGeom>
          <a:ln>
            <a:solidFill>
              <a:schemeClr val="bg2">
                <a:lumMod val="90000"/>
              </a:schemeClr>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274320" tIns="274320" rIns="274320" bIns="274320" rtlCol="0">
            <a:spAutoFit/>
          </a:bodyPr>
          <a:lstStyle/>
          <a:p>
            <a:pPr marL="514350" indent="-514350">
              <a:buFont typeface="Arial" panose="020B0604020202020204" pitchFamily="34" charset="0"/>
              <a:buChar char="•"/>
            </a:pPr>
            <a:r>
              <a:rPr lang="en-US" sz="2400" dirty="0">
                <a:latin typeface="Roboto Medium"/>
              </a:rPr>
              <a:t>Feature encoding: altitude, speed, trak, vertical speed</a:t>
            </a:r>
          </a:p>
          <a:p>
            <a:pPr marL="514350" indent="-514350">
              <a:buFont typeface="Arial" panose="020B0604020202020204" pitchFamily="34" charset="0"/>
              <a:buChar char="•"/>
            </a:pPr>
            <a:endParaRPr lang="en-US" sz="2400" dirty="0">
              <a:latin typeface="Roboto Medium"/>
            </a:endParaRPr>
          </a:p>
          <a:p>
            <a:pPr marL="514350" indent="-514350">
              <a:buFont typeface="Arial" panose="020B0604020202020204" pitchFamily="34" charset="0"/>
              <a:buChar char="•"/>
            </a:pPr>
            <a:r>
              <a:rPr lang="en-US" sz="2400" dirty="0">
                <a:latin typeface="Roboto Medium"/>
              </a:rPr>
              <a:t>Height calculation</a:t>
            </a:r>
          </a:p>
          <a:p>
            <a:pPr marL="514350" indent="-514350">
              <a:buFont typeface="Arial" panose="020B0604020202020204" pitchFamily="34" charset="0"/>
              <a:buChar char="•"/>
            </a:pPr>
            <a:endParaRPr lang="en-US" sz="2400" dirty="0">
              <a:latin typeface="Roboto Medium"/>
            </a:endParaRPr>
          </a:p>
          <a:p>
            <a:pPr marL="514350" indent="-514350">
              <a:buFont typeface="Arial" panose="020B0604020202020204" pitchFamily="34" charset="0"/>
              <a:buChar char="•"/>
            </a:pPr>
            <a:r>
              <a:rPr lang="en-US" sz="2400">
                <a:latin typeface="Roboto Medium"/>
              </a:rPr>
              <a:t>Airport buffers</a:t>
            </a:r>
            <a:endParaRPr lang="en-US" sz="2400" dirty="0">
              <a:latin typeface="Roboto Medium"/>
            </a:endParaRPr>
          </a:p>
        </p:txBody>
      </p:sp>
    </p:spTree>
    <p:extLst>
      <p:ext uri="{BB962C8B-B14F-4D97-AF65-F5344CB8AC3E}">
        <p14:creationId xmlns:p14="http://schemas.microsoft.com/office/powerpoint/2010/main" val="2772606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1407425-009A-4462-AC0F-2B5C8EF63D10}"/>
              </a:ext>
            </a:extLst>
          </p:cNvPr>
          <p:cNvSpPr/>
          <p:nvPr/>
        </p:nvSpPr>
        <p:spPr>
          <a:xfrm>
            <a:off x="0" y="1"/>
            <a:ext cx="12192000" cy="307770"/>
          </a:xfrm>
          <a:prstGeom prst="rect">
            <a:avLst/>
          </a:prstGeom>
          <a:solidFill>
            <a:srgbClr val="546E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DB64F8E6-DACE-4B3F-BE0B-3BAC2FC39ACC}"/>
              </a:ext>
            </a:extLst>
          </p:cNvPr>
          <p:cNvGrpSpPr/>
          <p:nvPr/>
        </p:nvGrpSpPr>
        <p:grpSpPr>
          <a:xfrm>
            <a:off x="9689088" y="153886"/>
            <a:ext cx="2717517" cy="3580766"/>
            <a:chOff x="736801" y="2682894"/>
            <a:chExt cx="2717517" cy="3580766"/>
          </a:xfrm>
        </p:grpSpPr>
        <p:sp>
          <p:nvSpPr>
            <p:cNvPr id="4" name="Oval 3">
              <a:extLst>
                <a:ext uri="{FF2B5EF4-FFF2-40B4-BE49-F238E27FC236}">
                  <a16:creationId xmlns:a16="http://schemas.microsoft.com/office/drawing/2014/main" id="{27789751-B2E2-4E56-ABE9-3E58A7EC898B}"/>
                </a:ext>
              </a:extLst>
            </p:cNvPr>
            <p:cNvSpPr/>
            <p:nvPr/>
          </p:nvSpPr>
          <p:spPr>
            <a:xfrm>
              <a:off x="736801" y="2682894"/>
              <a:ext cx="684988" cy="684986"/>
            </a:xfrm>
            <a:prstGeom prst="ellipse">
              <a:avLst/>
            </a:prstGeom>
            <a:solidFill>
              <a:srgbClr val="00E6B4"/>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Medium" charset="0"/>
                  <a:ea typeface="Roboto Medium" charset="0"/>
                  <a:cs typeface="Roboto Medium" charset="0"/>
                </a:rPr>
                <a:t>3</a:t>
              </a:r>
            </a:p>
          </p:txBody>
        </p:sp>
        <p:sp>
          <p:nvSpPr>
            <p:cNvPr id="5" name="Rectangle 4">
              <a:extLst>
                <a:ext uri="{FF2B5EF4-FFF2-40B4-BE49-F238E27FC236}">
                  <a16:creationId xmlns:a16="http://schemas.microsoft.com/office/drawing/2014/main" id="{F4526D66-47C6-4289-B2C8-71306A470596}"/>
                </a:ext>
              </a:extLst>
            </p:cNvPr>
            <p:cNvSpPr/>
            <p:nvPr/>
          </p:nvSpPr>
          <p:spPr>
            <a:xfrm>
              <a:off x="736801" y="3716241"/>
              <a:ext cx="1653017" cy="400110"/>
            </a:xfrm>
            <a:prstGeom prst="rect">
              <a:avLst/>
            </a:prstGeom>
          </p:spPr>
          <p:txBody>
            <a:bodyPr wrap="none" lIns="91440">
              <a:spAutoFit/>
            </a:bodyPr>
            <a:lstStyle/>
            <a:p>
              <a:r>
                <a:rPr lang="en-US" sz="2000" dirty="0">
                  <a:solidFill>
                    <a:schemeClr val="accent3">
                      <a:lumMod val="75000"/>
                    </a:schemeClr>
                  </a:solidFill>
                  <a:latin typeface="Roboto Medium" charset="0"/>
                  <a:ea typeface="Roboto Medium" charset="0"/>
                  <a:cs typeface="Roboto Medium" charset="0"/>
                </a:rPr>
                <a:t>Methodology</a:t>
              </a:r>
            </a:p>
          </p:txBody>
        </p:sp>
        <p:sp>
          <p:nvSpPr>
            <p:cNvPr id="6" name="Rectangle 5">
              <a:extLst>
                <a:ext uri="{FF2B5EF4-FFF2-40B4-BE49-F238E27FC236}">
                  <a16:creationId xmlns:a16="http://schemas.microsoft.com/office/drawing/2014/main" id="{33BFCF36-8851-4F99-9935-DF25C4A1E40C}"/>
                </a:ext>
              </a:extLst>
            </p:cNvPr>
            <p:cNvSpPr/>
            <p:nvPr/>
          </p:nvSpPr>
          <p:spPr>
            <a:xfrm>
              <a:off x="736802" y="4232335"/>
              <a:ext cx="2717516" cy="2031325"/>
            </a:xfrm>
            <a:prstGeom prst="rect">
              <a:avLst/>
            </a:prstGeom>
          </p:spPr>
          <p:txBody>
            <a:bodyPr wrap="square">
              <a:spAutoFit/>
            </a:bodyPr>
            <a:lstStyle/>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Dataset Description</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Data Collection</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Data Preprocessing</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b="1" dirty="0">
                  <a:latin typeface="Roboto Light" charset="0"/>
                  <a:ea typeface="Roboto Light" charset="0"/>
                  <a:cs typeface="Roboto Light" charset="0"/>
                </a:rPr>
                <a:t>Data Exploration</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Feature Engineering</a:t>
              </a:r>
            </a:p>
          </p:txBody>
        </p:sp>
      </p:grpSp>
      <p:sp>
        <p:nvSpPr>
          <p:cNvPr id="7" name="TextBox 6">
            <a:extLst>
              <a:ext uri="{FF2B5EF4-FFF2-40B4-BE49-F238E27FC236}">
                <a16:creationId xmlns:a16="http://schemas.microsoft.com/office/drawing/2014/main" id="{BB765FA5-E04D-4AA5-B3AA-A0B18A8B98CC}"/>
              </a:ext>
            </a:extLst>
          </p:cNvPr>
          <p:cNvSpPr txBox="1"/>
          <p:nvPr/>
        </p:nvSpPr>
        <p:spPr>
          <a:xfrm>
            <a:off x="668331" y="2013228"/>
            <a:ext cx="8522322" cy="2031325"/>
          </a:xfrm>
          <a:prstGeom prst="rect">
            <a:avLst/>
          </a:prstGeom>
          <a:ln>
            <a:solidFill>
              <a:schemeClr val="bg2">
                <a:lumMod val="90000"/>
              </a:schemeClr>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274320" tIns="274320" rIns="274320" bIns="274320" rtlCol="0">
            <a:spAutoFit/>
          </a:bodyPr>
          <a:lstStyle/>
          <a:p>
            <a:pPr marL="514350" indent="-514350">
              <a:buFont typeface="Arial" panose="020B0604020202020204" pitchFamily="34" charset="0"/>
              <a:buChar char="•"/>
            </a:pPr>
            <a:r>
              <a:rPr lang="en-US" sz="2400" dirty="0">
                <a:latin typeface="Roboto Medium"/>
              </a:rPr>
              <a:t>Landing heuristic: speed, height, vertical speed</a:t>
            </a:r>
          </a:p>
          <a:p>
            <a:pPr marL="514350" indent="-514350">
              <a:buFont typeface="Arial" panose="020B0604020202020204" pitchFamily="34" charset="0"/>
              <a:buChar char="•"/>
            </a:pPr>
            <a:endParaRPr lang="en-US" sz="2400" dirty="0">
              <a:latin typeface="Roboto Medium"/>
            </a:endParaRPr>
          </a:p>
          <a:p>
            <a:pPr marL="514350" indent="-514350">
              <a:buFont typeface="Arial" panose="020B0604020202020204" pitchFamily="34" charset="0"/>
              <a:buChar char="•"/>
            </a:pPr>
            <a:r>
              <a:rPr lang="en-US" sz="2400" dirty="0">
                <a:latin typeface="Roboto Medium"/>
              </a:rPr>
              <a:t>Flight heuristic: measured distance traveled vs inferred distance traveled over time</a:t>
            </a:r>
          </a:p>
        </p:txBody>
      </p:sp>
    </p:spTree>
    <p:extLst>
      <p:ext uri="{BB962C8B-B14F-4D97-AF65-F5344CB8AC3E}">
        <p14:creationId xmlns:p14="http://schemas.microsoft.com/office/powerpoint/2010/main" val="2419436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1407425-009A-4462-AC0F-2B5C8EF63D10}"/>
              </a:ext>
            </a:extLst>
          </p:cNvPr>
          <p:cNvSpPr/>
          <p:nvPr/>
        </p:nvSpPr>
        <p:spPr>
          <a:xfrm>
            <a:off x="0" y="1"/>
            <a:ext cx="12192000" cy="307770"/>
          </a:xfrm>
          <a:prstGeom prst="rect">
            <a:avLst/>
          </a:prstGeom>
          <a:solidFill>
            <a:srgbClr val="546E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797B447A-47AF-4900-87C1-9769BCAF7B44}"/>
              </a:ext>
            </a:extLst>
          </p:cNvPr>
          <p:cNvGrpSpPr/>
          <p:nvPr/>
        </p:nvGrpSpPr>
        <p:grpSpPr>
          <a:xfrm>
            <a:off x="9689088" y="153886"/>
            <a:ext cx="2717517" cy="3580766"/>
            <a:chOff x="736801" y="2682894"/>
            <a:chExt cx="2717517" cy="3580766"/>
          </a:xfrm>
        </p:grpSpPr>
        <p:sp>
          <p:nvSpPr>
            <p:cNvPr id="4" name="Oval 3">
              <a:extLst>
                <a:ext uri="{FF2B5EF4-FFF2-40B4-BE49-F238E27FC236}">
                  <a16:creationId xmlns:a16="http://schemas.microsoft.com/office/drawing/2014/main" id="{3EB85CD8-A873-4162-B284-FAA3BE80D72F}"/>
                </a:ext>
              </a:extLst>
            </p:cNvPr>
            <p:cNvSpPr/>
            <p:nvPr/>
          </p:nvSpPr>
          <p:spPr>
            <a:xfrm>
              <a:off x="736801" y="2682894"/>
              <a:ext cx="684988" cy="684986"/>
            </a:xfrm>
            <a:prstGeom prst="ellipse">
              <a:avLst/>
            </a:prstGeom>
            <a:solidFill>
              <a:srgbClr val="00E6B4"/>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Medium" charset="0"/>
                  <a:ea typeface="Roboto Medium" charset="0"/>
                  <a:cs typeface="Roboto Medium" charset="0"/>
                </a:rPr>
                <a:t>3</a:t>
              </a:r>
            </a:p>
          </p:txBody>
        </p:sp>
        <p:sp>
          <p:nvSpPr>
            <p:cNvPr id="5" name="Rectangle 4">
              <a:extLst>
                <a:ext uri="{FF2B5EF4-FFF2-40B4-BE49-F238E27FC236}">
                  <a16:creationId xmlns:a16="http://schemas.microsoft.com/office/drawing/2014/main" id="{51B7BE4A-0079-45ED-99E2-10E50467750D}"/>
                </a:ext>
              </a:extLst>
            </p:cNvPr>
            <p:cNvSpPr/>
            <p:nvPr/>
          </p:nvSpPr>
          <p:spPr>
            <a:xfrm>
              <a:off x="736801" y="3716241"/>
              <a:ext cx="1653017" cy="400110"/>
            </a:xfrm>
            <a:prstGeom prst="rect">
              <a:avLst/>
            </a:prstGeom>
          </p:spPr>
          <p:txBody>
            <a:bodyPr wrap="none" lIns="91440">
              <a:spAutoFit/>
            </a:bodyPr>
            <a:lstStyle/>
            <a:p>
              <a:r>
                <a:rPr lang="en-US" sz="2000" dirty="0">
                  <a:solidFill>
                    <a:schemeClr val="accent3">
                      <a:lumMod val="75000"/>
                    </a:schemeClr>
                  </a:solidFill>
                  <a:latin typeface="Roboto Medium" charset="0"/>
                  <a:ea typeface="Roboto Medium" charset="0"/>
                  <a:cs typeface="Roboto Medium" charset="0"/>
                </a:rPr>
                <a:t>Methodology</a:t>
              </a:r>
            </a:p>
          </p:txBody>
        </p:sp>
        <p:sp>
          <p:nvSpPr>
            <p:cNvPr id="6" name="Rectangle 5">
              <a:extLst>
                <a:ext uri="{FF2B5EF4-FFF2-40B4-BE49-F238E27FC236}">
                  <a16:creationId xmlns:a16="http://schemas.microsoft.com/office/drawing/2014/main" id="{5B38BD33-F071-4086-95A1-9D7A512EEEBE}"/>
                </a:ext>
              </a:extLst>
            </p:cNvPr>
            <p:cNvSpPr/>
            <p:nvPr/>
          </p:nvSpPr>
          <p:spPr>
            <a:xfrm>
              <a:off x="736802" y="4232335"/>
              <a:ext cx="2717516" cy="2031325"/>
            </a:xfrm>
            <a:prstGeom prst="rect">
              <a:avLst/>
            </a:prstGeom>
          </p:spPr>
          <p:txBody>
            <a:bodyPr wrap="square">
              <a:spAutoFit/>
            </a:bodyPr>
            <a:lstStyle/>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Dataset Description</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Data Collection</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Data Preprocessing</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Data Exploration</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b="1" dirty="0">
                  <a:latin typeface="Roboto Light" charset="0"/>
                  <a:ea typeface="Roboto Light" charset="0"/>
                  <a:cs typeface="Roboto Light" charset="0"/>
                </a:rPr>
                <a:t>Feature Engineering</a:t>
              </a:r>
            </a:p>
          </p:txBody>
        </p:sp>
      </p:grpSp>
      <p:sp>
        <p:nvSpPr>
          <p:cNvPr id="7" name="TextBox 6">
            <a:extLst>
              <a:ext uri="{FF2B5EF4-FFF2-40B4-BE49-F238E27FC236}">
                <a16:creationId xmlns:a16="http://schemas.microsoft.com/office/drawing/2014/main" id="{A6071082-B51A-4ABF-9C84-FA73D369130C}"/>
              </a:ext>
            </a:extLst>
          </p:cNvPr>
          <p:cNvSpPr txBox="1"/>
          <p:nvPr/>
        </p:nvSpPr>
        <p:spPr>
          <a:xfrm>
            <a:off x="668331" y="2013228"/>
            <a:ext cx="8522322" cy="3139321"/>
          </a:xfrm>
          <a:prstGeom prst="rect">
            <a:avLst/>
          </a:prstGeom>
          <a:ln>
            <a:solidFill>
              <a:schemeClr val="bg2">
                <a:lumMod val="90000"/>
              </a:schemeClr>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274320" tIns="274320" rIns="274320" bIns="274320" rtlCol="0">
            <a:spAutoFit/>
          </a:bodyPr>
          <a:lstStyle/>
          <a:p>
            <a:pPr marL="514350" indent="-514350">
              <a:buFont typeface="Arial" panose="020B0604020202020204" pitchFamily="34" charset="0"/>
              <a:buChar char="•"/>
            </a:pPr>
            <a:r>
              <a:rPr lang="en-US" sz="2400" dirty="0">
                <a:latin typeface="Roboto Medium"/>
              </a:rPr>
              <a:t>Is on ground</a:t>
            </a:r>
          </a:p>
          <a:p>
            <a:pPr marL="514350" indent="-514350">
              <a:buFont typeface="Arial" panose="020B0604020202020204" pitchFamily="34" charset="0"/>
              <a:buChar char="•"/>
            </a:pPr>
            <a:endParaRPr lang="en-US" sz="2400" dirty="0">
              <a:latin typeface="Roboto Medium"/>
            </a:endParaRPr>
          </a:p>
          <a:p>
            <a:pPr marL="514350" indent="-514350">
              <a:buFont typeface="Arial" panose="020B0604020202020204" pitchFamily="34" charset="0"/>
              <a:buChar char="•"/>
            </a:pPr>
            <a:r>
              <a:rPr lang="en-US" sz="2400" dirty="0">
                <a:latin typeface="Roboto Medium"/>
              </a:rPr>
              <a:t>Is at airport</a:t>
            </a:r>
          </a:p>
          <a:p>
            <a:pPr marL="514350" indent="-514350">
              <a:buFont typeface="Arial" panose="020B0604020202020204" pitchFamily="34" charset="0"/>
              <a:buChar char="•"/>
            </a:pPr>
            <a:endParaRPr lang="en-US" sz="2400" dirty="0">
              <a:latin typeface="Roboto Medium"/>
            </a:endParaRPr>
          </a:p>
          <a:p>
            <a:pPr marL="514350" indent="-514350">
              <a:buFont typeface="Arial" panose="020B0604020202020204" pitchFamily="34" charset="0"/>
              <a:buChar char="•"/>
            </a:pPr>
            <a:r>
              <a:rPr lang="en-US" sz="2400" dirty="0">
                <a:latin typeface="Roboto Medium"/>
              </a:rPr>
              <a:t>Which airport</a:t>
            </a:r>
          </a:p>
          <a:p>
            <a:pPr marL="514350" indent="-514350">
              <a:buFont typeface="Arial" panose="020B0604020202020204" pitchFamily="34" charset="0"/>
              <a:buChar char="•"/>
            </a:pPr>
            <a:endParaRPr lang="en-US" sz="2400" dirty="0">
              <a:latin typeface="Roboto Medium"/>
            </a:endParaRPr>
          </a:p>
          <a:p>
            <a:pPr marL="514350" indent="-514350">
              <a:buFont typeface="Arial" panose="020B0604020202020204" pitchFamily="34" charset="0"/>
              <a:buChar char="•"/>
            </a:pPr>
            <a:r>
              <a:rPr lang="en-US" sz="2400" dirty="0">
                <a:latin typeface="Roboto Medium"/>
              </a:rPr>
              <a:t>Flight identification</a:t>
            </a:r>
          </a:p>
        </p:txBody>
      </p:sp>
    </p:spTree>
    <p:extLst>
      <p:ext uri="{BB962C8B-B14F-4D97-AF65-F5344CB8AC3E}">
        <p14:creationId xmlns:p14="http://schemas.microsoft.com/office/powerpoint/2010/main" val="3034741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1407425-009A-4462-AC0F-2B5C8EF63D10}"/>
              </a:ext>
            </a:extLst>
          </p:cNvPr>
          <p:cNvSpPr/>
          <p:nvPr/>
        </p:nvSpPr>
        <p:spPr>
          <a:xfrm>
            <a:off x="0" y="1"/>
            <a:ext cx="12192000" cy="307770"/>
          </a:xfrm>
          <a:prstGeom prst="rect">
            <a:avLst/>
          </a:prstGeom>
          <a:solidFill>
            <a:srgbClr val="546E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797B447A-47AF-4900-87C1-9769BCAF7B44}"/>
              </a:ext>
            </a:extLst>
          </p:cNvPr>
          <p:cNvGrpSpPr/>
          <p:nvPr/>
        </p:nvGrpSpPr>
        <p:grpSpPr>
          <a:xfrm>
            <a:off x="9689088" y="153886"/>
            <a:ext cx="2717517" cy="1857218"/>
            <a:chOff x="736801" y="2682894"/>
            <a:chExt cx="2717517" cy="1857218"/>
          </a:xfrm>
        </p:grpSpPr>
        <p:sp>
          <p:nvSpPr>
            <p:cNvPr id="4" name="Oval 3">
              <a:extLst>
                <a:ext uri="{FF2B5EF4-FFF2-40B4-BE49-F238E27FC236}">
                  <a16:creationId xmlns:a16="http://schemas.microsoft.com/office/drawing/2014/main" id="{3EB85CD8-A873-4162-B284-FAA3BE80D72F}"/>
                </a:ext>
              </a:extLst>
            </p:cNvPr>
            <p:cNvSpPr/>
            <p:nvPr/>
          </p:nvSpPr>
          <p:spPr>
            <a:xfrm>
              <a:off x="736801" y="2682894"/>
              <a:ext cx="684988" cy="684986"/>
            </a:xfrm>
            <a:prstGeom prst="ellipse">
              <a:avLst/>
            </a:prstGeom>
            <a:solidFill>
              <a:srgbClr val="00E6B4"/>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Medium" charset="0"/>
                  <a:ea typeface="Roboto Medium" charset="0"/>
                  <a:cs typeface="Roboto Medium" charset="0"/>
                </a:rPr>
                <a:t>4</a:t>
              </a:r>
            </a:p>
          </p:txBody>
        </p:sp>
        <p:sp>
          <p:nvSpPr>
            <p:cNvPr id="5" name="Rectangle 4">
              <a:extLst>
                <a:ext uri="{FF2B5EF4-FFF2-40B4-BE49-F238E27FC236}">
                  <a16:creationId xmlns:a16="http://schemas.microsoft.com/office/drawing/2014/main" id="{51B7BE4A-0079-45ED-99E2-10E50467750D}"/>
                </a:ext>
              </a:extLst>
            </p:cNvPr>
            <p:cNvSpPr/>
            <p:nvPr/>
          </p:nvSpPr>
          <p:spPr>
            <a:xfrm>
              <a:off x="736801" y="3716241"/>
              <a:ext cx="1040670" cy="400110"/>
            </a:xfrm>
            <a:prstGeom prst="rect">
              <a:avLst/>
            </a:prstGeom>
          </p:spPr>
          <p:txBody>
            <a:bodyPr wrap="none" lIns="91440">
              <a:spAutoFit/>
            </a:bodyPr>
            <a:lstStyle/>
            <a:p>
              <a:r>
                <a:rPr lang="en-US" sz="2000" dirty="0">
                  <a:solidFill>
                    <a:schemeClr val="accent3">
                      <a:lumMod val="75000"/>
                    </a:schemeClr>
                  </a:solidFill>
                  <a:latin typeface="Roboto Medium" charset="0"/>
                  <a:ea typeface="Roboto Medium" charset="0"/>
                  <a:cs typeface="Roboto Medium" charset="0"/>
                </a:rPr>
                <a:t>Results</a:t>
              </a:r>
            </a:p>
          </p:txBody>
        </p:sp>
        <p:sp>
          <p:nvSpPr>
            <p:cNvPr id="6" name="Rectangle 5">
              <a:extLst>
                <a:ext uri="{FF2B5EF4-FFF2-40B4-BE49-F238E27FC236}">
                  <a16:creationId xmlns:a16="http://schemas.microsoft.com/office/drawing/2014/main" id="{5B38BD33-F071-4086-95A1-9D7A512EEEBE}"/>
                </a:ext>
              </a:extLst>
            </p:cNvPr>
            <p:cNvSpPr/>
            <p:nvPr/>
          </p:nvSpPr>
          <p:spPr>
            <a:xfrm>
              <a:off x="736802" y="4232335"/>
              <a:ext cx="2717516" cy="307777"/>
            </a:xfrm>
            <a:prstGeom prst="rect">
              <a:avLst/>
            </a:prstGeom>
          </p:spPr>
          <p:txBody>
            <a:bodyPr wrap="square">
              <a:spAutoFit/>
            </a:bodyPr>
            <a:lstStyle/>
            <a:p>
              <a:pPr marL="380990" indent="-380990">
                <a:buClr>
                  <a:schemeClr val="accent2"/>
                </a:buClr>
                <a:buFont typeface="+mj-lt"/>
                <a:buAutoNum type="arabicPeriod"/>
              </a:pPr>
              <a:r>
                <a:rPr lang="en-US" sz="1400" b="1" dirty="0">
                  <a:latin typeface="Roboto Light" charset="0"/>
                  <a:ea typeface="Roboto Light" charset="0"/>
                  <a:cs typeface="Roboto Light" charset="0"/>
                </a:rPr>
                <a:t>ETL Pipeline</a:t>
              </a:r>
            </a:p>
          </p:txBody>
        </p:sp>
      </p:grpSp>
      <p:sp>
        <p:nvSpPr>
          <p:cNvPr id="2" name="Rectangle 1">
            <a:extLst>
              <a:ext uri="{FF2B5EF4-FFF2-40B4-BE49-F238E27FC236}">
                <a16:creationId xmlns:a16="http://schemas.microsoft.com/office/drawing/2014/main" id="{B0956F5D-9128-4804-9142-92EF447DDDFF}"/>
              </a:ext>
            </a:extLst>
          </p:cNvPr>
          <p:cNvSpPr/>
          <p:nvPr/>
        </p:nvSpPr>
        <p:spPr>
          <a:xfrm>
            <a:off x="322212" y="838871"/>
            <a:ext cx="2127379" cy="546773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EE179B6-B7E9-48DA-8B49-909F4A01099C}"/>
              </a:ext>
            </a:extLst>
          </p:cNvPr>
          <p:cNvSpPr txBox="1"/>
          <p:nvPr/>
        </p:nvSpPr>
        <p:spPr>
          <a:xfrm>
            <a:off x="322213" y="838872"/>
            <a:ext cx="2127379" cy="461665"/>
          </a:xfrm>
          <a:prstGeom prst="rect">
            <a:avLst/>
          </a:prstGeom>
          <a:noFill/>
        </p:spPr>
        <p:txBody>
          <a:bodyPr wrap="square" rtlCol="0">
            <a:spAutoFit/>
          </a:bodyPr>
          <a:lstStyle/>
          <a:p>
            <a:pPr algn="ctr"/>
            <a:r>
              <a:rPr lang="en-US" sz="2400" dirty="0">
                <a:latin typeface="Roboto Medium"/>
              </a:rPr>
              <a:t>Extract</a:t>
            </a:r>
          </a:p>
        </p:txBody>
      </p:sp>
      <p:sp>
        <p:nvSpPr>
          <p:cNvPr id="12" name="Flowchart: Magnetic Disk 11">
            <a:extLst>
              <a:ext uri="{FF2B5EF4-FFF2-40B4-BE49-F238E27FC236}">
                <a16:creationId xmlns:a16="http://schemas.microsoft.com/office/drawing/2014/main" id="{5D88A05D-CAA2-437E-AECE-88ABDC818B30}"/>
              </a:ext>
            </a:extLst>
          </p:cNvPr>
          <p:cNvSpPr/>
          <p:nvPr/>
        </p:nvSpPr>
        <p:spPr>
          <a:xfrm>
            <a:off x="763565" y="1731362"/>
            <a:ext cx="1082351" cy="1250302"/>
          </a:xfrm>
          <a:prstGeom prst="flowChartMagneticDisk">
            <a:avLst/>
          </a:prstGeom>
          <a:solidFill>
            <a:schemeClr val="bg1"/>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arallelogram 12">
            <a:extLst>
              <a:ext uri="{FF2B5EF4-FFF2-40B4-BE49-F238E27FC236}">
                <a16:creationId xmlns:a16="http://schemas.microsoft.com/office/drawing/2014/main" id="{6607735F-C49D-4587-BBED-1ED6E2862410}"/>
              </a:ext>
            </a:extLst>
          </p:cNvPr>
          <p:cNvSpPr/>
          <p:nvPr/>
        </p:nvSpPr>
        <p:spPr>
          <a:xfrm>
            <a:off x="666958" y="3512765"/>
            <a:ext cx="1253603" cy="877830"/>
          </a:xfrm>
          <a:prstGeom prst="parallelogram">
            <a:avLst/>
          </a:prstGeom>
          <a:solidFill>
            <a:schemeClr val="bg1"/>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E5175F9-FAF2-4AB2-A78F-16E2272A57F3}"/>
              </a:ext>
            </a:extLst>
          </p:cNvPr>
          <p:cNvSpPr/>
          <p:nvPr/>
        </p:nvSpPr>
        <p:spPr>
          <a:xfrm>
            <a:off x="3246207" y="838871"/>
            <a:ext cx="2127379" cy="546773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5A9B2B04-DA56-40E2-94C6-847FA70AA202}"/>
              </a:ext>
            </a:extLst>
          </p:cNvPr>
          <p:cNvSpPr txBox="1"/>
          <p:nvPr/>
        </p:nvSpPr>
        <p:spPr>
          <a:xfrm>
            <a:off x="3246206" y="838871"/>
            <a:ext cx="2127379" cy="461665"/>
          </a:xfrm>
          <a:prstGeom prst="rect">
            <a:avLst/>
          </a:prstGeom>
          <a:noFill/>
        </p:spPr>
        <p:txBody>
          <a:bodyPr wrap="square" rtlCol="0">
            <a:spAutoFit/>
          </a:bodyPr>
          <a:lstStyle/>
          <a:p>
            <a:pPr algn="ctr"/>
            <a:r>
              <a:rPr lang="en-US" sz="2400" dirty="0">
                <a:latin typeface="Roboto Medium"/>
              </a:rPr>
              <a:t>Transform</a:t>
            </a:r>
          </a:p>
        </p:txBody>
      </p:sp>
      <p:sp>
        <p:nvSpPr>
          <p:cNvPr id="20" name="Rectangle 19">
            <a:extLst>
              <a:ext uri="{FF2B5EF4-FFF2-40B4-BE49-F238E27FC236}">
                <a16:creationId xmlns:a16="http://schemas.microsoft.com/office/drawing/2014/main" id="{1D7FC847-4F44-464B-8189-3F1439430AC9}"/>
              </a:ext>
            </a:extLst>
          </p:cNvPr>
          <p:cNvSpPr/>
          <p:nvPr/>
        </p:nvSpPr>
        <p:spPr>
          <a:xfrm>
            <a:off x="9057368" y="3852744"/>
            <a:ext cx="2466078" cy="244696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53AA998-9CB9-45DD-B0FD-77CB6832D77F}"/>
              </a:ext>
            </a:extLst>
          </p:cNvPr>
          <p:cNvSpPr txBox="1"/>
          <p:nvPr/>
        </p:nvSpPr>
        <p:spPr>
          <a:xfrm>
            <a:off x="9057368" y="3830205"/>
            <a:ext cx="2466078" cy="461665"/>
          </a:xfrm>
          <a:prstGeom prst="rect">
            <a:avLst/>
          </a:prstGeom>
          <a:noFill/>
        </p:spPr>
        <p:txBody>
          <a:bodyPr wrap="square" rtlCol="0">
            <a:spAutoFit/>
          </a:bodyPr>
          <a:lstStyle/>
          <a:p>
            <a:pPr algn="ctr"/>
            <a:r>
              <a:rPr lang="en-US" sz="2400" dirty="0">
                <a:latin typeface="Roboto Medium"/>
              </a:rPr>
              <a:t>Production</a:t>
            </a:r>
          </a:p>
        </p:txBody>
      </p:sp>
      <p:sp>
        <p:nvSpPr>
          <p:cNvPr id="14" name="TextBox 13">
            <a:extLst>
              <a:ext uri="{FF2B5EF4-FFF2-40B4-BE49-F238E27FC236}">
                <a16:creationId xmlns:a16="http://schemas.microsoft.com/office/drawing/2014/main" id="{295F8F2A-3FA7-4FB5-8A60-CC29AB490A4F}"/>
              </a:ext>
            </a:extLst>
          </p:cNvPr>
          <p:cNvSpPr txBox="1"/>
          <p:nvPr/>
        </p:nvSpPr>
        <p:spPr>
          <a:xfrm>
            <a:off x="856868" y="2286300"/>
            <a:ext cx="895739" cy="369332"/>
          </a:xfrm>
          <a:prstGeom prst="rect">
            <a:avLst/>
          </a:prstGeom>
          <a:noFill/>
        </p:spPr>
        <p:txBody>
          <a:bodyPr wrap="square" rtlCol="0">
            <a:spAutoFit/>
          </a:bodyPr>
          <a:lstStyle/>
          <a:p>
            <a:pPr algn="ctr"/>
            <a:r>
              <a:rPr lang="en-US" dirty="0">
                <a:latin typeface="Roboto Medium"/>
              </a:rPr>
              <a:t>ADSB</a:t>
            </a:r>
          </a:p>
        </p:txBody>
      </p:sp>
      <p:sp>
        <p:nvSpPr>
          <p:cNvPr id="22" name="TextBox 21">
            <a:extLst>
              <a:ext uri="{FF2B5EF4-FFF2-40B4-BE49-F238E27FC236}">
                <a16:creationId xmlns:a16="http://schemas.microsoft.com/office/drawing/2014/main" id="{5DA6DDCC-0FB6-4A91-AD0D-AD6058AD2B39}"/>
              </a:ext>
            </a:extLst>
          </p:cNvPr>
          <p:cNvSpPr txBox="1"/>
          <p:nvPr/>
        </p:nvSpPr>
        <p:spPr>
          <a:xfrm>
            <a:off x="807117" y="3762848"/>
            <a:ext cx="973284" cy="369332"/>
          </a:xfrm>
          <a:prstGeom prst="rect">
            <a:avLst/>
          </a:prstGeom>
          <a:noFill/>
        </p:spPr>
        <p:txBody>
          <a:bodyPr wrap="square" rtlCol="0">
            <a:spAutoFit/>
          </a:bodyPr>
          <a:lstStyle/>
          <a:p>
            <a:pPr algn="ctr"/>
            <a:r>
              <a:rPr lang="en-US" dirty="0">
                <a:latin typeface="Roboto Medium"/>
              </a:rPr>
              <a:t>Airports</a:t>
            </a:r>
          </a:p>
        </p:txBody>
      </p:sp>
      <p:sp>
        <p:nvSpPr>
          <p:cNvPr id="26" name="Parallelogram 25">
            <a:extLst>
              <a:ext uri="{FF2B5EF4-FFF2-40B4-BE49-F238E27FC236}">
                <a16:creationId xmlns:a16="http://schemas.microsoft.com/office/drawing/2014/main" id="{CFC0AF8F-B2CE-42A6-97C4-38DA99611268}"/>
              </a:ext>
            </a:extLst>
          </p:cNvPr>
          <p:cNvSpPr/>
          <p:nvPr/>
        </p:nvSpPr>
        <p:spPr>
          <a:xfrm>
            <a:off x="666958" y="4936400"/>
            <a:ext cx="1253603" cy="877830"/>
          </a:xfrm>
          <a:prstGeom prst="parallelogram">
            <a:avLst/>
          </a:prstGeom>
          <a:solidFill>
            <a:schemeClr val="bg1"/>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ACA89A69-3876-4F50-8DF2-97040463C9B6}"/>
              </a:ext>
            </a:extLst>
          </p:cNvPr>
          <p:cNvSpPr txBox="1"/>
          <p:nvPr/>
        </p:nvSpPr>
        <p:spPr>
          <a:xfrm>
            <a:off x="807117" y="5190649"/>
            <a:ext cx="973284" cy="369332"/>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en-US" dirty="0">
                <a:latin typeface="Roboto Medium"/>
              </a:rPr>
              <a:t>DEM</a:t>
            </a:r>
          </a:p>
        </p:txBody>
      </p:sp>
      <p:sp>
        <p:nvSpPr>
          <p:cNvPr id="29" name="TextBox 28">
            <a:extLst>
              <a:ext uri="{FF2B5EF4-FFF2-40B4-BE49-F238E27FC236}">
                <a16:creationId xmlns:a16="http://schemas.microsoft.com/office/drawing/2014/main" id="{CF96F5D0-FCC3-4477-B5C9-FF275F2D5876}"/>
              </a:ext>
            </a:extLst>
          </p:cNvPr>
          <p:cNvSpPr txBox="1"/>
          <p:nvPr/>
        </p:nvSpPr>
        <p:spPr>
          <a:xfrm>
            <a:off x="3342845" y="1714499"/>
            <a:ext cx="1960975" cy="2062103"/>
          </a:xfrm>
          <a:prstGeom prst="rect">
            <a:avLst/>
          </a:prstGeom>
          <a:solidFill>
            <a:schemeClr val="bg1"/>
          </a:solidFill>
          <a:ln>
            <a:solidFill>
              <a:schemeClr val="tx1"/>
            </a:solidFill>
          </a:ln>
          <a:effectLst>
            <a:outerShdw blurRad="50800" dist="38100" dir="5400000" algn="t" rotWithShape="0">
              <a:prstClr val="black">
                <a:alpha val="40000"/>
              </a:prstClr>
            </a:outerShdw>
          </a:effectLst>
        </p:spPr>
        <p:txBody>
          <a:bodyPr wrap="square" rtlCol="0">
            <a:spAutoFit/>
          </a:bodyPr>
          <a:lstStyle/>
          <a:p>
            <a:pPr marL="285750" indent="-285750">
              <a:buFont typeface="Arial" panose="020B0604020202020204" pitchFamily="34" charset="0"/>
              <a:buChar char="•"/>
            </a:pPr>
            <a:r>
              <a:rPr lang="en-US" sz="1600" dirty="0">
                <a:latin typeface="Roboto Medium"/>
              </a:rPr>
              <a:t>Feature encoding</a:t>
            </a:r>
          </a:p>
          <a:p>
            <a:pPr marL="285750" indent="-285750">
              <a:buFont typeface="Arial" panose="020B0604020202020204" pitchFamily="34" charset="0"/>
              <a:buChar char="•"/>
            </a:pPr>
            <a:r>
              <a:rPr lang="en-US" sz="1600" dirty="0">
                <a:latin typeface="Roboto Medium"/>
              </a:rPr>
              <a:t>Height</a:t>
            </a:r>
          </a:p>
          <a:p>
            <a:pPr marL="285750" indent="-285750">
              <a:buFont typeface="Arial" panose="020B0604020202020204" pitchFamily="34" charset="0"/>
              <a:buChar char="•"/>
            </a:pPr>
            <a:r>
              <a:rPr lang="en-US" sz="1600" dirty="0">
                <a:latin typeface="Roboto Medium"/>
              </a:rPr>
              <a:t>Is on ground</a:t>
            </a:r>
          </a:p>
          <a:p>
            <a:pPr marL="285750" indent="-285750">
              <a:buFont typeface="Arial" panose="020B0604020202020204" pitchFamily="34" charset="0"/>
              <a:buChar char="•"/>
            </a:pPr>
            <a:r>
              <a:rPr lang="en-US" sz="1600" dirty="0">
                <a:latin typeface="Roboto Medium"/>
              </a:rPr>
              <a:t>Is at airport</a:t>
            </a:r>
          </a:p>
          <a:p>
            <a:pPr marL="285750" indent="-285750">
              <a:buFont typeface="Arial" panose="020B0604020202020204" pitchFamily="34" charset="0"/>
              <a:buChar char="•"/>
            </a:pPr>
            <a:r>
              <a:rPr lang="en-US" sz="1600" dirty="0">
                <a:latin typeface="Roboto Medium"/>
              </a:rPr>
              <a:t>Which airport</a:t>
            </a:r>
          </a:p>
          <a:p>
            <a:pPr marL="285750" indent="-285750">
              <a:buFont typeface="Arial" panose="020B0604020202020204" pitchFamily="34" charset="0"/>
              <a:buChar char="•"/>
            </a:pPr>
            <a:r>
              <a:rPr lang="en-US" sz="1600" dirty="0">
                <a:latin typeface="Roboto Medium"/>
              </a:rPr>
              <a:t>Flight identification</a:t>
            </a:r>
          </a:p>
        </p:txBody>
      </p:sp>
      <p:sp>
        <p:nvSpPr>
          <p:cNvPr id="31" name="TextBox 30">
            <a:extLst>
              <a:ext uri="{FF2B5EF4-FFF2-40B4-BE49-F238E27FC236}">
                <a16:creationId xmlns:a16="http://schemas.microsoft.com/office/drawing/2014/main" id="{FA1E5EA4-9BCF-4E5C-B0D5-CB4E7D87C3B8}"/>
              </a:ext>
            </a:extLst>
          </p:cNvPr>
          <p:cNvSpPr txBox="1"/>
          <p:nvPr/>
        </p:nvSpPr>
        <p:spPr>
          <a:xfrm>
            <a:off x="3259642" y="1329667"/>
            <a:ext cx="2127379" cy="369332"/>
          </a:xfrm>
          <a:prstGeom prst="rect">
            <a:avLst/>
          </a:prstGeom>
          <a:noFill/>
        </p:spPr>
        <p:txBody>
          <a:bodyPr wrap="square" rtlCol="0">
            <a:spAutoFit/>
          </a:bodyPr>
          <a:lstStyle/>
          <a:p>
            <a:pPr algn="ctr"/>
            <a:r>
              <a:rPr lang="en-US" i="1" dirty="0">
                <a:latin typeface="Roboto Medium"/>
              </a:rPr>
              <a:t>ADSB</a:t>
            </a:r>
          </a:p>
        </p:txBody>
      </p:sp>
      <p:sp>
        <p:nvSpPr>
          <p:cNvPr id="32" name="TextBox 31">
            <a:extLst>
              <a:ext uri="{FF2B5EF4-FFF2-40B4-BE49-F238E27FC236}">
                <a16:creationId xmlns:a16="http://schemas.microsoft.com/office/drawing/2014/main" id="{D7B16D28-F87C-422A-8759-C4461C8E487F}"/>
              </a:ext>
            </a:extLst>
          </p:cNvPr>
          <p:cNvSpPr txBox="1"/>
          <p:nvPr/>
        </p:nvSpPr>
        <p:spPr>
          <a:xfrm>
            <a:off x="3329916" y="4215036"/>
            <a:ext cx="1960975" cy="1815882"/>
          </a:xfrm>
          <a:prstGeom prst="rect">
            <a:avLst/>
          </a:prstGeom>
          <a:solidFill>
            <a:schemeClr val="bg1"/>
          </a:solidFill>
          <a:ln>
            <a:solidFill>
              <a:schemeClr val="tx1"/>
            </a:solidFill>
          </a:ln>
          <a:effectLst>
            <a:outerShdw blurRad="50800" dist="38100" dir="5400000" algn="t" rotWithShape="0">
              <a:prstClr val="black">
                <a:alpha val="40000"/>
              </a:prstClr>
            </a:outerShdw>
          </a:effectLst>
        </p:spPr>
        <p:txBody>
          <a:bodyPr wrap="square" rtlCol="0">
            <a:spAutoFit/>
          </a:bodyPr>
          <a:lstStyle/>
          <a:p>
            <a:pPr marL="285750" indent="-285750">
              <a:buFont typeface="Arial" panose="020B0604020202020204" pitchFamily="34" charset="0"/>
              <a:buChar char="•"/>
            </a:pPr>
            <a:r>
              <a:rPr lang="en-US" sz="1600" dirty="0">
                <a:latin typeface="Roboto Medium"/>
              </a:rPr>
              <a:t>Temporal bounds</a:t>
            </a:r>
          </a:p>
          <a:p>
            <a:pPr marL="285750" indent="-285750">
              <a:buFont typeface="Arial" panose="020B0604020202020204" pitchFamily="34" charset="0"/>
              <a:buChar char="•"/>
            </a:pPr>
            <a:r>
              <a:rPr lang="en-US" sz="1600" dirty="0">
                <a:latin typeface="Roboto Medium"/>
              </a:rPr>
              <a:t>Source + Destination</a:t>
            </a:r>
          </a:p>
          <a:p>
            <a:pPr marL="285750" indent="-285750">
              <a:buFont typeface="Arial" panose="020B0604020202020204" pitchFamily="34" charset="0"/>
              <a:buChar char="•"/>
            </a:pPr>
            <a:r>
              <a:rPr lang="en-US" sz="1600" dirty="0">
                <a:latin typeface="Roboto Medium"/>
              </a:rPr>
              <a:t>Non-airport  take off + landings</a:t>
            </a:r>
          </a:p>
        </p:txBody>
      </p:sp>
      <p:sp>
        <p:nvSpPr>
          <p:cNvPr id="33" name="TextBox 32">
            <a:extLst>
              <a:ext uri="{FF2B5EF4-FFF2-40B4-BE49-F238E27FC236}">
                <a16:creationId xmlns:a16="http://schemas.microsoft.com/office/drawing/2014/main" id="{D2A4486A-8E32-40B6-9B43-8EC41C95BC6D}"/>
              </a:ext>
            </a:extLst>
          </p:cNvPr>
          <p:cNvSpPr txBox="1"/>
          <p:nvPr/>
        </p:nvSpPr>
        <p:spPr>
          <a:xfrm>
            <a:off x="3246713" y="3830204"/>
            <a:ext cx="2127379" cy="369332"/>
          </a:xfrm>
          <a:prstGeom prst="rect">
            <a:avLst/>
          </a:prstGeom>
          <a:noFill/>
        </p:spPr>
        <p:txBody>
          <a:bodyPr wrap="square" rtlCol="0">
            <a:spAutoFit/>
          </a:bodyPr>
          <a:lstStyle/>
          <a:p>
            <a:pPr algn="ctr"/>
            <a:r>
              <a:rPr lang="en-US" i="1" dirty="0">
                <a:latin typeface="Roboto Medium"/>
              </a:rPr>
              <a:t>Flights</a:t>
            </a:r>
          </a:p>
        </p:txBody>
      </p:sp>
      <p:sp>
        <p:nvSpPr>
          <p:cNvPr id="34" name="Rectangle 33">
            <a:extLst>
              <a:ext uri="{FF2B5EF4-FFF2-40B4-BE49-F238E27FC236}">
                <a16:creationId xmlns:a16="http://schemas.microsoft.com/office/drawing/2014/main" id="{FD8F88A4-54B8-47FC-B78A-CDDB4A314F62}"/>
              </a:ext>
            </a:extLst>
          </p:cNvPr>
          <p:cNvSpPr/>
          <p:nvPr/>
        </p:nvSpPr>
        <p:spPr>
          <a:xfrm>
            <a:off x="6132867" y="831974"/>
            <a:ext cx="2127379" cy="546773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E6D3AB7-AB5D-42D6-9C0A-4F34603BDDF0}"/>
              </a:ext>
            </a:extLst>
          </p:cNvPr>
          <p:cNvSpPr txBox="1"/>
          <p:nvPr/>
        </p:nvSpPr>
        <p:spPr>
          <a:xfrm>
            <a:off x="6132868" y="831975"/>
            <a:ext cx="2127379" cy="461665"/>
          </a:xfrm>
          <a:prstGeom prst="rect">
            <a:avLst/>
          </a:prstGeom>
          <a:noFill/>
        </p:spPr>
        <p:txBody>
          <a:bodyPr wrap="square" rtlCol="0">
            <a:spAutoFit/>
          </a:bodyPr>
          <a:lstStyle/>
          <a:p>
            <a:pPr algn="ctr"/>
            <a:r>
              <a:rPr lang="en-US" sz="2400" dirty="0">
                <a:latin typeface="Roboto Medium"/>
              </a:rPr>
              <a:t>Load</a:t>
            </a:r>
          </a:p>
        </p:txBody>
      </p:sp>
      <p:sp>
        <p:nvSpPr>
          <p:cNvPr id="36" name="Rectangle: Rounded Corners 35">
            <a:extLst>
              <a:ext uri="{FF2B5EF4-FFF2-40B4-BE49-F238E27FC236}">
                <a16:creationId xmlns:a16="http://schemas.microsoft.com/office/drawing/2014/main" id="{2F61DDA5-46EB-4FAA-9088-74F9D38A7CD4}"/>
              </a:ext>
            </a:extLst>
          </p:cNvPr>
          <p:cNvSpPr/>
          <p:nvPr/>
        </p:nvSpPr>
        <p:spPr>
          <a:xfrm>
            <a:off x="6438914" y="1753206"/>
            <a:ext cx="1535903" cy="1034869"/>
          </a:xfrm>
          <a:prstGeom prst="roundRect">
            <a:avLst/>
          </a:prstGeom>
          <a:solidFill>
            <a:schemeClr val="bg1"/>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ADSB+</a:t>
            </a:r>
          </a:p>
        </p:txBody>
      </p:sp>
      <p:sp>
        <p:nvSpPr>
          <p:cNvPr id="37" name="Rectangle: Rounded Corners 36">
            <a:extLst>
              <a:ext uri="{FF2B5EF4-FFF2-40B4-BE49-F238E27FC236}">
                <a16:creationId xmlns:a16="http://schemas.microsoft.com/office/drawing/2014/main" id="{B5E9E50E-B09C-491E-99A5-EC735B664F25}"/>
              </a:ext>
            </a:extLst>
          </p:cNvPr>
          <p:cNvSpPr/>
          <p:nvPr/>
        </p:nvSpPr>
        <p:spPr>
          <a:xfrm>
            <a:off x="6428604" y="3195409"/>
            <a:ext cx="1535903" cy="1034869"/>
          </a:xfrm>
          <a:prstGeom prst="roundRect">
            <a:avLst/>
          </a:prstGeom>
          <a:solidFill>
            <a:schemeClr val="bg1"/>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Flights</a:t>
            </a:r>
          </a:p>
        </p:txBody>
      </p:sp>
      <p:sp>
        <p:nvSpPr>
          <p:cNvPr id="38" name="Rectangle: Rounded Corners 37">
            <a:extLst>
              <a:ext uri="{FF2B5EF4-FFF2-40B4-BE49-F238E27FC236}">
                <a16:creationId xmlns:a16="http://schemas.microsoft.com/office/drawing/2014/main" id="{0708D848-6BE4-4A58-8C16-0D8D725500B2}"/>
              </a:ext>
            </a:extLst>
          </p:cNvPr>
          <p:cNvSpPr/>
          <p:nvPr/>
        </p:nvSpPr>
        <p:spPr>
          <a:xfrm>
            <a:off x="6467701" y="4639626"/>
            <a:ext cx="1535903" cy="1034869"/>
          </a:xfrm>
          <a:prstGeom prst="roundRect">
            <a:avLst/>
          </a:prstGeom>
          <a:solidFill>
            <a:schemeClr val="bg1"/>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Airports+</a:t>
            </a:r>
          </a:p>
        </p:txBody>
      </p:sp>
      <p:sp>
        <p:nvSpPr>
          <p:cNvPr id="39" name="Oval 38">
            <a:extLst>
              <a:ext uri="{FF2B5EF4-FFF2-40B4-BE49-F238E27FC236}">
                <a16:creationId xmlns:a16="http://schemas.microsoft.com/office/drawing/2014/main" id="{39324F7A-B784-4171-9011-CFE440802D73}"/>
              </a:ext>
            </a:extLst>
          </p:cNvPr>
          <p:cNvSpPr>
            <a:spLocks noChangeAspect="1"/>
          </p:cNvSpPr>
          <p:nvPr/>
        </p:nvSpPr>
        <p:spPr>
          <a:xfrm>
            <a:off x="9714679" y="4558794"/>
            <a:ext cx="1151456" cy="1151456"/>
          </a:xfrm>
          <a:prstGeom prst="ellipse">
            <a:avLst/>
          </a:prstGeom>
          <a:solidFill>
            <a:schemeClr val="accent6"/>
          </a:solidFill>
          <a:ln w="12700">
            <a:noFill/>
          </a:ln>
          <a:effectLst>
            <a:outerShdw blurRad="38100" dist="12700" dir="5400000" algn="ctr"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40" name="Freeform 24">
            <a:extLst>
              <a:ext uri="{FF2B5EF4-FFF2-40B4-BE49-F238E27FC236}">
                <a16:creationId xmlns:a16="http://schemas.microsoft.com/office/drawing/2014/main" id="{6C24DDE6-C809-48E2-BA5F-AF93831EE9A7}"/>
              </a:ext>
            </a:extLst>
          </p:cNvPr>
          <p:cNvSpPr>
            <a:spLocks noChangeArrowheads="1"/>
          </p:cNvSpPr>
          <p:nvPr/>
        </p:nvSpPr>
        <p:spPr bwMode="auto">
          <a:xfrm>
            <a:off x="10047021" y="4972264"/>
            <a:ext cx="486773" cy="324516"/>
          </a:xfrm>
          <a:custGeom>
            <a:avLst/>
            <a:gdLst>
              <a:gd name="T0" fmla="*/ 528 w 636"/>
              <a:gd name="T1" fmla="*/ 371 h 423"/>
              <a:gd name="T2" fmla="*/ 584 w 636"/>
              <a:gd name="T3" fmla="*/ 315 h 423"/>
              <a:gd name="T4" fmla="*/ 584 w 636"/>
              <a:gd name="T5" fmla="*/ 51 h 423"/>
              <a:gd name="T6" fmla="*/ 528 w 636"/>
              <a:gd name="T7" fmla="*/ 0 h 423"/>
              <a:gd name="T8" fmla="*/ 107 w 636"/>
              <a:gd name="T9" fmla="*/ 0 h 423"/>
              <a:gd name="T10" fmla="*/ 51 w 636"/>
              <a:gd name="T11" fmla="*/ 51 h 423"/>
              <a:gd name="T12" fmla="*/ 51 w 636"/>
              <a:gd name="T13" fmla="*/ 315 h 423"/>
              <a:gd name="T14" fmla="*/ 107 w 636"/>
              <a:gd name="T15" fmla="*/ 371 h 423"/>
              <a:gd name="T16" fmla="*/ 0 w 636"/>
              <a:gd name="T17" fmla="*/ 371 h 423"/>
              <a:gd name="T18" fmla="*/ 0 w 636"/>
              <a:gd name="T19" fmla="*/ 422 h 423"/>
              <a:gd name="T20" fmla="*/ 635 w 636"/>
              <a:gd name="T21" fmla="*/ 422 h 423"/>
              <a:gd name="T22" fmla="*/ 635 w 636"/>
              <a:gd name="T23" fmla="*/ 371 h 423"/>
              <a:gd name="T24" fmla="*/ 528 w 636"/>
              <a:gd name="T25" fmla="*/ 371 h 423"/>
              <a:gd name="T26" fmla="*/ 107 w 636"/>
              <a:gd name="T27" fmla="*/ 51 h 423"/>
              <a:gd name="T28" fmla="*/ 528 w 636"/>
              <a:gd name="T29" fmla="*/ 51 h 423"/>
              <a:gd name="T30" fmla="*/ 528 w 636"/>
              <a:gd name="T31" fmla="*/ 315 h 423"/>
              <a:gd name="T32" fmla="*/ 107 w 636"/>
              <a:gd name="T33" fmla="*/ 315 h 423"/>
              <a:gd name="T34" fmla="*/ 107 w 636"/>
              <a:gd name="T35" fmla="*/ 51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6" h="423">
                <a:moveTo>
                  <a:pt x="528" y="371"/>
                </a:moveTo>
                <a:cubicBezTo>
                  <a:pt x="559" y="371"/>
                  <a:pt x="584" y="346"/>
                  <a:pt x="584" y="315"/>
                </a:cubicBezTo>
                <a:lnTo>
                  <a:pt x="584" y="51"/>
                </a:lnTo>
                <a:cubicBezTo>
                  <a:pt x="584" y="21"/>
                  <a:pt x="559" y="0"/>
                  <a:pt x="528" y="0"/>
                </a:cubicBezTo>
                <a:lnTo>
                  <a:pt x="107" y="0"/>
                </a:lnTo>
                <a:cubicBezTo>
                  <a:pt x="76" y="0"/>
                  <a:pt x="51" y="21"/>
                  <a:pt x="51" y="51"/>
                </a:cubicBezTo>
                <a:lnTo>
                  <a:pt x="51" y="315"/>
                </a:lnTo>
                <a:cubicBezTo>
                  <a:pt x="51" y="346"/>
                  <a:pt x="76" y="371"/>
                  <a:pt x="107" y="371"/>
                </a:cubicBezTo>
                <a:lnTo>
                  <a:pt x="0" y="371"/>
                </a:lnTo>
                <a:lnTo>
                  <a:pt x="0" y="422"/>
                </a:lnTo>
                <a:lnTo>
                  <a:pt x="635" y="422"/>
                </a:lnTo>
                <a:lnTo>
                  <a:pt x="635" y="371"/>
                </a:lnTo>
                <a:lnTo>
                  <a:pt x="528" y="371"/>
                </a:lnTo>
                <a:close/>
                <a:moveTo>
                  <a:pt x="107" y="51"/>
                </a:moveTo>
                <a:lnTo>
                  <a:pt x="528" y="51"/>
                </a:lnTo>
                <a:lnTo>
                  <a:pt x="528" y="315"/>
                </a:lnTo>
                <a:lnTo>
                  <a:pt x="107" y="315"/>
                </a:lnTo>
                <a:lnTo>
                  <a:pt x="107" y="51"/>
                </a:lnTo>
                <a:close/>
              </a:path>
            </a:pathLst>
          </a:custGeom>
          <a:solidFill>
            <a:schemeClr val="bg1"/>
          </a:solidFill>
          <a:ln>
            <a:noFill/>
          </a:ln>
          <a:effectLst/>
        </p:spPr>
        <p:txBody>
          <a:bodyPr wrap="none" anchor="ctr"/>
          <a:lstStyle/>
          <a:p>
            <a:endParaRPr lang="en-US"/>
          </a:p>
        </p:txBody>
      </p:sp>
      <p:cxnSp>
        <p:nvCxnSpPr>
          <p:cNvPr id="42" name="Straight Arrow Connector 41">
            <a:extLst>
              <a:ext uri="{FF2B5EF4-FFF2-40B4-BE49-F238E27FC236}">
                <a16:creationId xmlns:a16="http://schemas.microsoft.com/office/drawing/2014/main" id="{3AD0F660-D7AB-4ACE-986E-E46656AB05F3}"/>
              </a:ext>
            </a:extLst>
          </p:cNvPr>
          <p:cNvCxnSpPr>
            <a:stCxn id="2" idx="3"/>
            <a:endCxn id="16" idx="1"/>
          </p:cNvCxnSpPr>
          <p:nvPr/>
        </p:nvCxnSpPr>
        <p:spPr>
          <a:xfrm>
            <a:off x="2449591" y="3572741"/>
            <a:ext cx="7966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F7D1B69-AED5-46C2-8874-BF93DC0245DE}"/>
              </a:ext>
            </a:extLst>
          </p:cNvPr>
          <p:cNvCxnSpPr/>
          <p:nvPr/>
        </p:nvCxnSpPr>
        <p:spPr>
          <a:xfrm>
            <a:off x="5336251" y="3621621"/>
            <a:ext cx="7966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9DEB841-7D1B-48A7-BCD3-DC900C0DB3AC}"/>
              </a:ext>
            </a:extLst>
          </p:cNvPr>
          <p:cNvCxnSpPr/>
          <p:nvPr/>
        </p:nvCxnSpPr>
        <p:spPr>
          <a:xfrm>
            <a:off x="8260246" y="5068749"/>
            <a:ext cx="7966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AF2E4559-39A0-4DF0-AEDC-35A63AEC4300}"/>
              </a:ext>
            </a:extLst>
          </p:cNvPr>
          <p:cNvSpPr txBox="1"/>
          <p:nvPr/>
        </p:nvSpPr>
        <p:spPr>
          <a:xfrm>
            <a:off x="6119432" y="1329667"/>
            <a:ext cx="2127379" cy="369332"/>
          </a:xfrm>
          <a:prstGeom prst="rect">
            <a:avLst/>
          </a:prstGeom>
          <a:noFill/>
        </p:spPr>
        <p:txBody>
          <a:bodyPr wrap="square" rtlCol="0">
            <a:spAutoFit/>
          </a:bodyPr>
          <a:lstStyle/>
          <a:p>
            <a:pPr algn="ctr"/>
            <a:r>
              <a:rPr lang="en-US" i="1" dirty="0" err="1">
                <a:latin typeface="Roboto Medium"/>
              </a:rPr>
              <a:t>PostGIS</a:t>
            </a:r>
            <a:endParaRPr lang="en-US" i="1" dirty="0">
              <a:latin typeface="Roboto Medium"/>
            </a:endParaRPr>
          </a:p>
        </p:txBody>
      </p:sp>
    </p:spTree>
    <p:extLst>
      <p:ext uri="{BB962C8B-B14F-4D97-AF65-F5344CB8AC3E}">
        <p14:creationId xmlns:p14="http://schemas.microsoft.com/office/powerpoint/2010/main" val="2242577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1407425-009A-4462-AC0F-2B5C8EF63D10}"/>
              </a:ext>
            </a:extLst>
          </p:cNvPr>
          <p:cNvSpPr/>
          <p:nvPr/>
        </p:nvSpPr>
        <p:spPr>
          <a:xfrm>
            <a:off x="0" y="1"/>
            <a:ext cx="12192000" cy="307770"/>
          </a:xfrm>
          <a:prstGeom prst="rect">
            <a:avLst/>
          </a:prstGeom>
          <a:solidFill>
            <a:srgbClr val="546E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797B447A-47AF-4900-87C1-9769BCAF7B44}"/>
              </a:ext>
            </a:extLst>
          </p:cNvPr>
          <p:cNvGrpSpPr/>
          <p:nvPr/>
        </p:nvGrpSpPr>
        <p:grpSpPr>
          <a:xfrm>
            <a:off x="9689088" y="153886"/>
            <a:ext cx="2717517" cy="3149879"/>
            <a:chOff x="736801" y="2682894"/>
            <a:chExt cx="2717517" cy="3149879"/>
          </a:xfrm>
        </p:grpSpPr>
        <p:sp>
          <p:nvSpPr>
            <p:cNvPr id="4" name="Oval 3">
              <a:extLst>
                <a:ext uri="{FF2B5EF4-FFF2-40B4-BE49-F238E27FC236}">
                  <a16:creationId xmlns:a16="http://schemas.microsoft.com/office/drawing/2014/main" id="{3EB85CD8-A873-4162-B284-FAA3BE80D72F}"/>
                </a:ext>
              </a:extLst>
            </p:cNvPr>
            <p:cNvSpPr/>
            <p:nvPr/>
          </p:nvSpPr>
          <p:spPr>
            <a:xfrm>
              <a:off x="736801" y="2682894"/>
              <a:ext cx="684988" cy="684986"/>
            </a:xfrm>
            <a:prstGeom prst="ellipse">
              <a:avLst/>
            </a:prstGeom>
            <a:solidFill>
              <a:srgbClr val="00E6B4"/>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Medium" charset="0"/>
                  <a:ea typeface="Roboto Medium" charset="0"/>
                  <a:cs typeface="Roboto Medium" charset="0"/>
                </a:rPr>
                <a:t>5</a:t>
              </a:r>
            </a:p>
          </p:txBody>
        </p:sp>
        <p:sp>
          <p:nvSpPr>
            <p:cNvPr id="5" name="Rectangle 4">
              <a:extLst>
                <a:ext uri="{FF2B5EF4-FFF2-40B4-BE49-F238E27FC236}">
                  <a16:creationId xmlns:a16="http://schemas.microsoft.com/office/drawing/2014/main" id="{51B7BE4A-0079-45ED-99E2-10E50467750D}"/>
                </a:ext>
              </a:extLst>
            </p:cNvPr>
            <p:cNvSpPr/>
            <p:nvPr/>
          </p:nvSpPr>
          <p:spPr>
            <a:xfrm>
              <a:off x="736801" y="3716241"/>
              <a:ext cx="1455848" cy="400110"/>
            </a:xfrm>
            <a:prstGeom prst="rect">
              <a:avLst/>
            </a:prstGeom>
          </p:spPr>
          <p:txBody>
            <a:bodyPr wrap="none" lIns="91440">
              <a:spAutoFit/>
            </a:bodyPr>
            <a:lstStyle/>
            <a:p>
              <a:r>
                <a:rPr lang="en-US" sz="2000" dirty="0">
                  <a:solidFill>
                    <a:schemeClr val="accent3">
                      <a:lumMod val="75000"/>
                    </a:schemeClr>
                  </a:solidFill>
                  <a:latin typeface="Roboto Medium" charset="0"/>
                  <a:ea typeface="Roboto Medium" charset="0"/>
                  <a:cs typeface="Roboto Medium" charset="0"/>
                </a:rPr>
                <a:t>Conclusion</a:t>
              </a:r>
            </a:p>
          </p:txBody>
        </p:sp>
        <p:sp>
          <p:nvSpPr>
            <p:cNvPr id="6" name="Rectangle 5">
              <a:extLst>
                <a:ext uri="{FF2B5EF4-FFF2-40B4-BE49-F238E27FC236}">
                  <a16:creationId xmlns:a16="http://schemas.microsoft.com/office/drawing/2014/main" id="{5B38BD33-F071-4086-95A1-9D7A512EEEBE}"/>
                </a:ext>
              </a:extLst>
            </p:cNvPr>
            <p:cNvSpPr/>
            <p:nvPr/>
          </p:nvSpPr>
          <p:spPr>
            <a:xfrm>
              <a:off x="736802" y="4232335"/>
              <a:ext cx="2717516" cy="1600438"/>
            </a:xfrm>
            <a:prstGeom prst="rect">
              <a:avLst/>
            </a:prstGeom>
          </p:spPr>
          <p:txBody>
            <a:bodyPr wrap="square">
              <a:spAutoFit/>
            </a:bodyPr>
            <a:lstStyle/>
            <a:p>
              <a:pPr marL="380990" indent="-380990">
                <a:buClr>
                  <a:schemeClr val="accent2"/>
                </a:buClr>
                <a:buFont typeface="+mj-lt"/>
                <a:buAutoNum type="arabicPeriod"/>
              </a:pPr>
              <a:r>
                <a:rPr lang="en-US" sz="1400" b="1" dirty="0">
                  <a:latin typeface="Roboto Light" charset="0"/>
                  <a:ea typeface="Roboto Light" charset="0"/>
                  <a:cs typeface="Roboto Light" charset="0"/>
                </a:rPr>
                <a:t>Project Limitations</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Future Work</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Demo</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References</a:t>
              </a:r>
            </a:p>
          </p:txBody>
        </p:sp>
      </p:grpSp>
      <p:sp>
        <p:nvSpPr>
          <p:cNvPr id="7" name="TextBox 6">
            <a:extLst>
              <a:ext uri="{FF2B5EF4-FFF2-40B4-BE49-F238E27FC236}">
                <a16:creationId xmlns:a16="http://schemas.microsoft.com/office/drawing/2014/main" id="{EF8E7840-5FC5-4A79-874C-4E81BC17B47D}"/>
              </a:ext>
            </a:extLst>
          </p:cNvPr>
          <p:cNvSpPr txBox="1"/>
          <p:nvPr/>
        </p:nvSpPr>
        <p:spPr>
          <a:xfrm>
            <a:off x="649669" y="1587343"/>
            <a:ext cx="8522322" cy="3323987"/>
          </a:xfrm>
          <a:prstGeom prst="rect">
            <a:avLst/>
          </a:prstGeom>
          <a:ln>
            <a:solidFill>
              <a:schemeClr val="bg2">
                <a:lumMod val="90000"/>
              </a:schemeClr>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274320" tIns="274320" rIns="274320" bIns="274320" rtlCol="0">
            <a:spAutoFit/>
          </a:bodyPr>
          <a:lstStyle/>
          <a:p>
            <a:pPr marL="514350" indent="-514350">
              <a:buFont typeface="Arial" panose="020B0604020202020204" pitchFamily="34" charset="0"/>
              <a:buChar char="•"/>
            </a:pPr>
            <a:r>
              <a:rPr lang="en-US" sz="2400" dirty="0">
                <a:latin typeface="Roboto Medium"/>
              </a:rPr>
              <a:t>Need more computational power</a:t>
            </a:r>
          </a:p>
          <a:p>
            <a:pPr marL="514350" indent="-514350">
              <a:buFont typeface="Arial" panose="020B0604020202020204" pitchFamily="34" charset="0"/>
              <a:buChar char="•"/>
            </a:pPr>
            <a:endParaRPr lang="en-US" sz="2400" dirty="0">
              <a:latin typeface="Roboto Medium"/>
            </a:endParaRPr>
          </a:p>
          <a:p>
            <a:pPr marL="514350" indent="-514350">
              <a:buFont typeface="Arial" panose="020B0604020202020204" pitchFamily="34" charset="0"/>
              <a:buChar char="•"/>
            </a:pPr>
            <a:r>
              <a:rPr lang="en-US" sz="2400" dirty="0">
                <a:latin typeface="Roboto Medium"/>
              </a:rPr>
              <a:t>AWS Glue</a:t>
            </a:r>
          </a:p>
          <a:p>
            <a:pPr marL="971550" lvl="1" indent="-514350">
              <a:buFont typeface="Arial" panose="020B0604020202020204" pitchFamily="34" charset="0"/>
              <a:buChar char="•"/>
            </a:pPr>
            <a:r>
              <a:rPr lang="en-US" sz="2000" dirty="0">
                <a:latin typeface="Roboto Medium"/>
              </a:rPr>
              <a:t>Confined access</a:t>
            </a:r>
          </a:p>
          <a:p>
            <a:pPr marL="971550" lvl="1" indent="-514350">
              <a:buFont typeface="Arial" panose="020B0604020202020204" pitchFamily="34" charset="0"/>
              <a:buChar char="•"/>
            </a:pPr>
            <a:r>
              <a:rPr lang="en-US" sz="2000" dirty="0" err="1">
                <a:latin typeface="Roboto Medium"/>
              </a:rPr>
              <a:t>PySpark</a:t>
            </a:r>
            <a:r>
              <a:rPr lang="en-US" sz="2000" dirty="0">
                <a:latin typeface="Roboto Medium"/>
              </a:rPr>
              <a:t> environment limitations</a:t>
            </a:r>
          </a:p>
          <a:p>
            <a:pPr marL="971550" lvl="1" indent="-514350">
              <a:buFont typeface="Arial" panose="020B0604020202020204" pitchFamily="34" charset="0"/>
              <a:buChar char="•"/>
            </a:pPr>
            <a:r>
              <a:rPr lang="en-US" sz="2000" dirty="0">
                <a:latin typeface="Roboto Medium"/>
              </a:rPr>
              <a:t>Restricted to tabular data structures </a:t>
            </a:r>
          </a:p>
          <a:p>
            <a:pPr marL="971550" lvl="1" indent="-514350">
              <a:buFont typeface="Arial" panose="020B0604020202020204" pitchFamily="34" charset="0"/>
              <a:buChar char="•"/>
            </a:pPr>
            <a:endParaRPr lang="en-US" sz="2400" dirty="0">
              <a:latin typeface="Roboto Medium"/>
            </a:endParaRPr>
          </a:p>
          <a:p>
            <a:pPr marL="514350" indent="-514350">
              <a:buFont typeface="Arial" panose="020B0604020202020204" pitchFamily="34" charset="0"/>
              <a:buChar char="•"/>
            </a:pPr>
            <a:r>
              <a:rPr lang="en-US" sz="2400" dirty="0">
                <a:latin typeface="Roboto Medium"/>
              </a:rPr>
              <a:t>Daily updates</a:t>
            </a:r>
          </a:p>
        </p:txBody>
      </p:sp>
    </p:spTree>
    <p:extLst>
      <p:ext uri="{BB962C8B-B14F-4D97-AF65-F5344CB8AC3E}">
        <p14:creationId xmlns:p14="http://schemas.microsoft.com/office/powerpoint/2010/main" val="3256878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1407425-009A-4462-AC0F-2B5C8EF63D10}"/>
              </a:ext>
            </a:extLst>
          </p:cNvPr>
          <p:cNvSpPr/>
          <p:nvPr/>
        </p:nvSpPr>
        <p:spPr>
          <a:xfrm>
            <a:off x="0" y="1"/>
            <a:ext cx="12192000" cy="307770"/>
          </a:xfrm>
          <a:prstGeom prst="rect">
            <a:avLst/>
          </a:prstGeom>
          <a:solidFill>
            <a:srgbClr val="546E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797B447A-47AF-4900-87C1-9769BCAF7B44}"/>
              </a:ext>
            </a:extLst>
          </p:cNvPr>
          <p:cNvGrpSpPr/>
          <p:nvPr/>
        </p:nvGrpSpPr>
        <p:grpSpPr>
          <a:xfrm>
            <a:off x="9689088" y="153886"/>
            <a:ext cx="2717517" cy="3365323"/>
            <a:chOff x="736801" y="2682894"/>
            <a:chExt cx="2717517" cy="3365323"/>
          </a:xfrm>
        </p:grpSpPr>
        <p:sp>
          <p:nvSpPr>
            <p:cNvPr id="4" name="Oval 3">
              <a:extLst>
                <a:ext uri="{FF2B5EF4-FFF2-40B4-BE49-F238E27FC236}">
                  <a16:creationId xmlns:a16="http://schemas.microsoft.com/office/drawing/2014/main" id="{3EB85CD8-A873-4162-B284-FAA3BE80D72F}"/>
                </a:ext>
              </a:extLst>
            </p:cNvPr>
            <p:cNvSpPr/>
            <p:nvPr/>
          </p:nvSpPr>
          <p:spPr>
            <a:xfrm>
              <a:off x="736801" y="2682894"/>
              <a:ext cx="684988" cy="684986"/>
            </a:xfrm>
            <a:prstGeom prst="ellipse">
              <a:avLst/>
            </a:prstGeom>
            <a:solidFill>
              <a:srgbClr val="00E6B4"/>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Medium" charset="0"/>
                  <a:ea typeface="Roboto Medium" charset="0"/>
                  <a:cs typeface="Roboto Medium" charset="0"/>
                </a:rPr>
                <a:t>5</a:t>
              </a:r>
            </a:p>
          </p:txBody>
        </p:sp>
        <p:sp>
          <p:nvSpPr>
            <p:cNvPr id="5" name="Rectangle 4">
              <a:extLst>
                <a:ext uri="{FF2B5EF4-FFF2-40B4-BE49-F238E27FC236}">
                  <a16:creationId xmlns:a16="http://schemas.microsoft.com/office/drawing/2014/main" id="{51B7BE4A-0079-45ED-99E2-10E50467750D}"/>
                </a:ext>
              </a:extLst>
            </p:cNvPr>
            <p:cNvSpPr/>
            <p:nvPr/>
          </p:nvSpPr>
          <p:spPr>
            <a:xfrm>
              <a:off x="736801" y="3716241"/>
              <a:ext cx="1455848" cy="400110"/>
            </a:xfrm>
            <a:prstGeom prst="rect">
              <a:avLst/>
            </a:prstGeom>
          </p:spPr>
          <p:txBody>
            <a:bodyPr wrap="none" lIns="91440">
              <a:spAutoFit/>
            </a:bodyPr>
            <a:lstStyle/>
            <a:p>
              <a:r>
                <a:rPr lang="en-US" sz="2000" dirty="0">
                  <a:solidFill>
                    <a:schemeClr val="accent3">
                      <a:lumMod val="75000"/>
                    </a:schemeClr>
                  </a:solidFill>
                  <a:latin typeface="Roboto Medium" charset="0"/>
                  <a:ea typeface="Roboto Medium" charset="0"/>
                  <a:cs typeface="Roboto Medium" charset="0"/>
                </a:rPr>
                <a:t>Conclusion</a:t>
              </a:r>
            </a:p>
          </p:txBody>
        </p:sp>
        <p:sp>
          <p:nvSpPr>
            <p:cNvPr id="6" name="Rectangle 5">
              <a:extLst>
                <a:ext uri="{FF2B5EF4-FFF2-40B4-BE49-F238E27FC236}">
                  <a16:creationId xmlns:a16="http://schemas.microsoft.com/office/drawing/2014/main" id="{5B38BD33-F071-4086-95A1-9D7A512EEEBE}"/>
                </a:ext>
              </a:extLst>
            </p:cNvPr>
            <p:cNvSpPr/>
            <p:nvPr/>
          </p:nvSpPr>
          <p:spPr>
            <a:xfrm>
              <a:off x="736802" y="4232335"/>
              <a:ext cx="2717516" cy="1815882"/>
            </a:xfrm>
            <a:prstGeom prst="rect">
              <a:avLst/>
            </a:prstGeom>
          </p:spPr>
          <p:txBody>
            <a:bodyPr wrap="square">
              <a:spAutoFit/>
            </a:bodyPr>
            <a:lstStyle/>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Project Limitations</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b="1" dirty="0">
                  <a:latin typeface="Roboto Light" charset="0"/>
                  <a:ea typeface="Roboto Light" charset="0"/>
                  <a:cs typeface="Roboto Light" charset="0"/>
                </a:rPr>
                <a:t>Future Work</a:t>
              </a: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Demo</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References</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p:txBody>
        </p:sp>
      </p:grpSp>
      <p:sp>
        <p:nvSpPr>
          <p:cNvPr id="7" name="TextBox 6">
            <a:extLst>
              <a:ext uri="{FF2B5EF4-FFF2-40B4-BE49-F238E27FC236}">
                <a16:creationId xmlns:a16="http://schemas.microsoft.com/office/drawing/2014/main" id="{AEF866B5-2B6D-4729-A867-0C480FBDB6D5}"/>
              </a:ext>
            </a:extLst>
          </p:cNvPr>
          <p:cNvSpPr txBox="1"/>
          <p:nvPr/>
        </p:nvSpPr>
        <p:spPr>
          <a:xfrm>
            <a:off x="668331" y="2013228"/>
            <a:ext cx="8522322" cy="2400657"/>
          </a:xfrm>
          <a:prstGeom prst="rect">
            <a:avLst/>
          </a:prstGeom>
          <a:ln>
            <a:solidFill>
              <a:schemeClr val="bg2">
                <a:lumMod val="90000"/>
              </a:schemeClr>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274320" tIns="274320" rIns="274320" bIns="274320" rtlCol="0">
            <a:spAutoFit/>
          </a:bodyPr>
          <a:lstStyle/>
          <a:p>
            <a:pPr marL="514350" indent="-514350">
              <a:buFont typeface="Arial" panose="020B0604020202020204" pitchFamily="34" charset="0"/>
              <a:buChar char="•"/>
            </a:pPr>
            <a:r>
              <a:rPr lang="en-US" sz="2400" dirty="0">
                <a:latin typeface="Roboto Medium"/>
              </a:rPr>
              <a:t>Automated cloud pipeline</a:t>
            </a:r>
          </a:p>
          <a:p>
            <a:pPr marL="514350" indent="-514350">
              <a:buFont typeface="Arial" panose="020B0604020202020204" pitchFamily="34" charset="0"/>
              <a:buChar char="•"/>
            </a:pPr>
            <a:endParaRPr lang="en-US" sz="2400" dirty="0">
              <a:latin typeface="Roboto Medium"/>
            </a:endParaRPr>
          </a:p>
          <a:p>
            <a:pPr marL="514350" indent="-514350">
              <a:buFont typeface="Arial" panose="020B0604020202020204" pitchFamily="34" charset="0"/>
              <a:buChar char="•"/>
            </a:pPr>
            <a:r>
              <a:rPr lang="en-US" sz="2400" dirty="0">
                <a:latin typeface="Roboto Medium"/>
              </a:rPr>
              <a:t>Bolstering heuristics and augmentations over time</a:t>
            </a:r>
          </a:p>
          <a:p>
            <a:pPr marL="514350" indent="-514350">
              <a:buFont typeface="Arial" panose="020B0604020202020204" pitchFamily="34" charset="0"/>
              <a:buChar char="•"/>
            </a:pPr>
            <a:endParaRPr lang="en-US" sz="2400" dirty="0">
              <a:latin typeface="Roboto Medium"/>
            </a:endParaRPr>
          </a:p>
          <a:p>
            <a:pPr marL="514350" indent="-514350">
              <a:buFont typeface="Arial" panose="020B0604020202020204" pitchFamily="34" charset="0"/>
              <a:buChar char="•"/>
            </a:pPr>
            <a:r>
              <a:rPr lang="en-US" sz="2400" dirty="0">
                <a:latin typeface="Roboto Medium"/>
              </a:rPr>
              <a:t>Additional app development</a:t>
            </a:r>
          </a:p>
        </p:txBody>
      </p:sp>
    </p:spTree>
    <p:extLst>
      <p:ext uri="{BB962C8B-B14F-4D97-AF65-F5344CB8AC3E}">
        <p14:creationId xmlns:p14="http://schemas.microsoft.com/office/powerpoint/2010/main" val="663384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1407425-009A-4462-AC0F-2B5C8EF63D10}"/>
              </a:ext>
            </a:extLst>
          </p:cNvPr>
          <p:cNvSpPr/>
          <p:nvPr/>
        </p:nvSpPr>
        <p:spPr>
          <a:xfrm>
            <a:off x="0" y="1"/>
            <a:ext cx="12192000" cy="307770"/>
          </a:xfrm>
          <a:prstGeom prst="rect">
            <a:avLst/>
          </a:prstGeom>
          <a:solidFill>
            <a:srgbClr val="546E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797B447A-47AF-4900-87C1-9769BCAF7B44}"/>
              </a:ext>
            </a:extLst>
          </p:cNvPr>
          <p:cNvGrpSpPr/>
          <p:nvPr/>
        </p:nvGrpSpPr>
        <p:grpSpPr>
          <a:xfrm>
            <a:off x="9689088" y="153886"/>
            <a:ext cx="2717517" cy="3365323"/>
            <a:chOff x="736801" y="2682894"/>
            <a:chExt cx="2717517" cy="3365323"/>
          </a:xfrm>
        </p:grpSpPr>
        <p:sp>
          <p:nvSpPr>
            <p:cNvPr id="4" name="Oval 3">
              <a:extLst>
                <a:ext uri="{FF2B5EF4-FFF2-40B4-BE49-F238E27FC236}">
                  <a16:creationId xmlns:a16="http://schemas.microsoft.com/office/drawing/2014/main" id="{3EB85CD8-A873-4162-B284-FAA3BE80D72F}"/>
                </a:ext>
              </a:extLst>
            </p:cNvPr>
            <p:cNvSpPr/>
            <p:nvPr/>
          </p:nvSpPr>
          <p:spPr>
            <a:xfrm>
              <a:off x="736801" y="2682894"/>
              <a:ext cx="684988" cy="684986"/>
            </a:xfrm>
            <a:prstGeom prst="ellipse">
              <a:avLst/>
            </a:prstGeom>
            <a:solidFill>
              <a:srgbClr val="00E6B4"/>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Medium" charset="0"/>
                  <a:ea typeface="Roboto Medium" charset="0"/>
                  <a:cs typeface="Roboto Medium" charset="0"/>
                </a:rPr>
                <a:t>5</a:t>
              </a:r>
            </a:p>
          </p:txBody>
        </p:sp>
        <p:sp>
          <p:nvSpPr>
            <p:cNvPr id="5" name="Rectangle 4">
              <a:extLst>
                <a:ext uri="{FF2B5EF4-FFF2-40B4-BE49-F238E27FC236}">
                  <a16:creationId xmlns:a16="http://schemas.microsoft.com/office/drawing/2014/main" id="{51B7BE4A-0079-45ED-99E2-10E50467750D}"/>
                </a:ext>
              </a:extLst>
            </p:cNvPr>
            <p:cNvSpPr/>
            <p:nvPr/>
          </p:nvSpPr>
          <p:spPr>
            <a:xfrm>
              <a:off x="736801" y="3716241"/>
              <a:ext cx="1455848" cy="400110"/>
            </a:xfrm>
            <a:prstGeom prst="rect">
              <a:avLst/>
            </a:prstGeom>
          </p:spPr>
          <p:txBody>
            <a:bodyPr wrap="none" lIns="91440">
              <a:spAutoFit/>
            </a:bodyPr>
            <a:lstStyle/>
            <a:p>
              <a:r>
                <a:rPr lang="en-US" sz="2000" dirty="0">
                  <a:solidFill>
                    <a:schemeClr val="accent3">
                      <a:lumMod val="75000"/>
                    </a:schemeClr>
                  </a:solidFill>
                  <a:latin typeface="Roboto Medium" charset="0"/>
                  <a:ea typeface="Roboto Medium" charset="0"/>
                  <a:cs typeface="Roboto Medium" charset="0"/>
                </a:rPr>
                <a:t>Conclusion</a:t>
              </a:r>
            </a:p>
          </p:txBody>
        </p:sp>
        <p:sp>
          <p:nvSpPr>
            <p:cNvPr id="6" name="Rectangle 5">
              <a:extLst>
                <a:ext uri="{FF2B5EF4-FFF2-40B4-BE49-F238E27FC236}">
                  <a16:creationId xmlns:a16="http://schemas.microsoft.com/office/drawing/2014/main" id="{5B38BD33-F071-4086-95A1-9D7A512EEEBE}"/>
                </a:ext>
              </a:extLst>
            </p:cNvPr>
            <p:cNvSpPr/>
            <p:nvPr/>
          </p:nvSpPr>
          <p:spPr>
            <a:xfrm>
              <a:off x="736802" y="4232335"/>
              <a:ext cx="2717516" cy="1815882"/>
            </a:xfrm>
            <a:prstGeom prst="rect">
              <a:avLst/>
            </a:prstGeom>
          </p:spPr>
          <p:txBody>
            <a:bodyPr wrap="square">
              <a:spAutoFit/>
            </a:bodyPr>
            <a:lstStyle/>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Project Limitations</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Future Work</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b="1" dirty="0">
                  <a:latin typeface="Roboto Light" charset="0"/>
                  <a:ea typeface="Roboto Light" charset="0"/>
                  <a:cs typeface="Roboto Light" charset="0"/>
                </a:rPr>
                <a:t>Demo</a:t>
              </a:r>
            </a:p>
            <a:p>
              <a:pPr marL="380990" indent="-380990">
                <a:buClr>
                  <a:schemeClr val="accent2"/>
                </a:buClr>
                <a:buFont typeface="+mj-lt"/>
                <a:buAutoNum type="arabicPeriod"/>
              </a:pPr>
              <a:endParaRPr lang="en-US" sz="1400" b="1" dirty="0">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References</a:t>
              </a:r>
            </a:p>
            <a:p>
              <a:pPr marL="380990" indent="-380990">
                <a:buClr>
                  <a:schemeClr val="accent2"/>
                </a:buClr>
                <a:buFont typeface="+mj-lt"/>
                <a:buAutoNum type="arabicPeriod"/>
              </a:pPr>
              <a:endParaRPr lang="en-US" sz="1400" b="1" dirty="0">
                <a:latin typeface="Roboto Light" charset="0"/>
                <a:ea typeface="Roboto Light" charset="0"/>
                <a:cs typeface="Roboto Light" charset="0"/>
              </a:endParaRPr>
            </a:p>
          </p:txBody>
        </p:sp>
      </p:grpSp>
      <p:sp>
        <p:nvSpPr>
          <p:cNvPr id="7" name="TextBox 6">
            <a:extLst>
              <a:ext uri="{FF2B5EF4-FFF2-40B4-BE49-F238E27FC236}">
                <a16:creationId xmlns:a16="http://schemas.microsoft.com/office/drawing/2014/main" id="{EAA9475C-FD23-4906-B309-233EA7421306}"/>
              </a:ext>
            </a:extLst>
          </p:cNvPr>
          <p:cNvSpPr txBox="1"/>
          <p:nvPr/>
        </p:nvSpPr>
        <p:spPr>
          <a:xfrm>
            <a:off x="668331" y="2013228"/>
            <a:ext cx="8522322" cy="861774"/>
          </a:xfrm>
          <a:prstGeom prst="rect">
            <a:avLst/>
          </a:prstGeom>
          <a:ln>
            <a:solidFill>
              <a:schemeClr val="bg2">
                <a:lumMod val="90000"/>
              </a:schemeClr>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274320" tIns="274320" rIns="274320" bIns="274320" rtlCol="0">
            <a:spAutoFit/>
          </a:bodyPr>
          <a:lstStyle/>
          <a:p>
            <a:pPr algn="ctr"/>
            <a:r>
              <a:rPr lang="en-US" sz="2000" dirty="0">
                <a:latin typeface="Roboto Medium"/>
                <a:hlinkClick r:id="rId2"/>
              </a:rPr>
              <a:t>http://ec2-35-172-177-205.compute-1.amazonaws.com/workbook</a:t>
            </a:r>
            <a:endParaRPr lang="en-US" sz="2000" dirty="0">
              <a:latin typeface="Roboto Medium"/>
            </a:endParaRPr>
          </a:p>
        </p:txBody>
      </p:sp>
    </p:spTree>
    <p:extLst>
      <p:ext uri="{BB962C8B-B14F-4D97-AF65-F5344CB8AC3E}">
        <p14:creationId xmlns:p14="http://schemas.microsoft.com/office/powerpoint/2010/main" val="2544857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1407425-009A-4462-AC0F-2B5C8EF63D10}"/>
              </a:ext>
            </a:extLst>
          </p:cNvPr>
          <p:cNvSpPr/>
          <p:nvPr/>
        </p:nvSpPr>
        <p:spPr>
          <a:xfrm>
            <a:off x="0" y="1"/>
            <a:ext cx="12192000" cy="307770"/>
          </a:xfrm>
          <a:prstGeom prst="rect">
            <a:avLst/>
          </a:prstGeom>
          <a:solidFill>
            <a:srgbClr val="546E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797B447A-47AF-4900-87C1-9769BCAF7B44}"/>
              </a:ext>
            </a:extLst>
          </p:cNvPr>
          <p:cNvGrpSpPr/>
          <p:nvPr/>
        </p:nvGrpSpPr>
        <p:grpSpPr>
          <a:xfrm>
            <a:off x="9689088" y="153886"/>
            <a:ext cx="2717517" cy="3365323"/>
            <a:chOff x="736801" y="2682894"/>
            <a:chExt cx="2717517" cy="3365323"/>
          </a:xfrm>
        </p:grpSpPr>
        <p:sp>
          <p:nvSpPr>
            <p:cNvPr id="4" name="Oval 3">
              <a:extLst>
                <a:ext uri="{FF2B5EF4-FFF2-40B4-BE49-F238E27FC236}">
                  <a16:creationId xmlns:a16="http://schemas.microsoft.com/office/drawing/2014/main" id="{3EB85CD8-A873-4162-B284-FAA3BE80D72F}"/>
                </a:ext>
              </a:extLst>
            </p:cNvPr>
            <p:cNvSpPr/>
            <p:nvPr/>
          </p:nvSpPr>
          <p:spPr>
            <a:xfrm>
              <a:off x="736801" y="2682894"/>
              <a:ext cx="684988" cy="684986"/>
            </a:xfrm>
            <a:prstGeom prst="ellipse">
              <a:avLst/>
            </a:prstGeom>
            <a:solidFill>
              <a:srgbClr val="00E6B4"/>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Medium" charset="0"/>
                  <a:ea typeface="Roboto Medium" charset="0"/>
                  <a:cs typeface="Roboto Medium" charset="0"/>
                </a:rPr>
                <a:t>5</a:t>
              </a:r>
            </a:p>
          </p:txBody>
        </p:sp>
        <p:sp>
          <p:nvSpPr>
            <p:cNvPr id="5" name="Rectangle 4">
              <a:extLst>
                <a:ext uri="{FF2B5EF4-FFF2-40B4-BE49-F238E27FC236}">
                  <a16:creationId xmlns:a16="http://schemas.microsoft.com/office/drawing/2014/main" id="{51B7BE4A-0079-45ED-99E2-10E50467750D}"/>
                </a:ext>
              </a:extLst>
            </p:cNvPr>
            <p:cNvSpPr/>
            <p:nvPr/>
          </p:nvSpPr>
          <p:spPr>
            <a:xfrm>
              <a:off x="736801" y="3716241"/>
              <a:ext cx="1455848" cy="400110"/>
            </a:xfrm>
            <a:prstGeom prst="rect">
              <a:avLst/>
            </a:prstGeom>
          </p:spPr>
          <p:txBody>
            <a:bodyPr wrap="none" lIns="91440">
              <a:spAutoFit/>
            </a:bodyPr>
            <a:lstStyle/>
            <a:p>
              <a:r>
                <a:rPr lang="en-US" sz="2000" dirty="0">
                  <a:solidFill>
                    <a:schemeClr val="accent3">
                      <a:lumMod val="75000"/>
                    </a:schemeClr>
                  </a:solidFill>
                  <a:latin typeface="Roboto Medium" charset="0"/>
                  <a:ea typeface="Roboto Medium" charset="0"/>
                  <a:cs typeface="Roboto Medium" charset="0"/>
                </a:rPr>
                <a:t>Conclusion</a:t>
              </a:r>
            </a:p>
          </p:txBody>
        </p:sp>
        <p:sp>
          <p:nvSpPr>
            <p:cNvPr id="6" name="Rectangle 5">
              <a:extLst>
                <a:ext uri="{FF2B5EF4-FFF2-40B4-BE49-F238E27FC236}">
                  <a16:creationId xmlns:a16="http://schemas.microsoft.com/office/drawing/2014/main" id="{5B38BD33-F071-4086-95A1-9D7A512EEEBE}"/>
                </a:ext>
              </a:extLst>
            </p:cNvPr>
            <p:cNvSpPr/>
            <p:nvPr/>
          </p:nvSpPr>
          <p:spPr>
            <a:xfrm>
              <a:off x="736802" y="4232335"/>
              <a:ext cx="2717516" cy="1815882"/>
            </a:xfrm>
            <a:prstGeom prst="rect">
              <a:avLst/>
            </a:prstGeom>
          </p:spPr>
          <p:txBody>
            <a:bodyPr wrap="square">
              <a:spAutoFit/>
            </a:bodyPr>
            <a:lstStyle/>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Project Limitations</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Future Work</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Demo</a:t>
              </a:r>
            </a:p>
            <a:p>
              <a:pPr marL="380990" indent="-380990">
                <a:buClr>
                  <a:schemeClr val="accent2"/>
                </a:buClr>
                <a:buFont typeface="+mj-lt"/>
                <a:buAutoNum type="arabicPeriod"/>
              </a:pPr>
              <a:endParaRPr lang="en-US" sz="1400" b="1" dirty="0">
                <a:latin typeface="Roboto Light" charset="0"/>
                <a:ea typeface="Roboto Light" charset="0"/>
                <a:cs typeface="Roboto Light" charset="0"/>
              </a:endParaRPr>
            </a:p>
            <a:p>
              <a:pPr marL="380990" indent="-380990">
                <a:buClr>
                  <a:schemeClr val="accent2"/>
                </a:buClr>
                <a:buFont typeface="+mj-lt"/>
                <a:buAutoNum type="arabicPeriod"/>
              </a:pPr>
              <a:r>
                <a:rPr lang="en-US" sz="1400" b="1" dirty="0">
                  <a:latin typeface="Roboto Light" charset="0"/>
                  <a:ea typeface="Roboto Light" charset="0"/>
                  <a:cs typeface="Roboto Light" charset="0"/>
                </a:rPr>
                <a:t>References</a:t>
              </a:r>
            </a:p>
            <a:p>
              <a:pPr marL="380990" indent="-380990">
                <a:buClr>
                  <a:schemeClr val="accent2"/>
                </a:buClr>
                <a:buFont typeface="+mj-lt"/>
                <a:buAutoNum type="arabicPeriod"/>
              </a:pPr>
              <a:endParaRPr lang="en-US" sz="1400" b="1" dirty="0">
                <a:latin typeface="Roboto Light" charset="0"/>
                <a:ea typeface="Roboto Light" charset="0"/>
                <a:cs typeface="Roboto Light" charset="0"/>
              </a:endParaRPr>
            </a:p>
          </p:txBody>
        </p:sp>
      </p:grpSp>
      <p:sp>
        <p:nvSpPr>
          <p:cNvPr id="8" name="TextBox 7">
            <a:extLst>
              <a:ext uri="{FF2B5EF4-FFF2-40B4-BE49-F238E27FC236}">
                <a16:creationId xmlns:a16="http://schemas.microsoft.com/office/drawing/2014/main" id="{8FF27C36-9FC7-4060-83C1-FF59C9DE0BB3}"/>
              </a:ext>
            </a:extLst>
          </p:cNvPr>
          <p:cNvSpPr txBox="1"/>
          <p:nvPr/>
        </p:nvSpPr>
        <p:spPr>
          <a:xfrm>
            <a:off x="668331" y="2013228"/>
            <a:ext cx="8522322" cy="2523768"/>
          </a:xfrm>
          <a:prstGeom prst="rect">
            <a:avLst/>
          </a:prstGeom>
          <a:ln>
            <a:solidFill>
              <a:schemeClr val="bg2">
                <a:lumMod val="90000"/>
              </a:schemeClr>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274320" tIns="274320" rIns="274320" bIns="274320" rtlCol="0">
            <a:spAutoFit/>
          </a:bodyPr>
          <a:lstStyle/>
          <a:p>
            <a:pPr marL="342900" indent="-342900">
              <a:buFont typeface="Arial" panose="020B0604020202020204" pitchFamily="34" charset="0"/>
              <a:buChar char="•"/>
            </a:pPr>
            <a:r>
              <a:rPr lang="en-US" sz="1600" dirty="0" err="1">
                <a:latin typeface="Roboto Medium"/>
              </a:rPr>
              <a:t>Tesi</a:t>
            </a:r>
            <a:r>
              <a:rPr lang="en-US" sz="1600" dirty="0">
                <a:latin typeface="Roboto Medium"/>
              </a:rPr>
              <a:t>, S., &amp; </a:t>
            </a:r>
            <a:r>
              <a:rPr lang="en-US" sz="1600" dirty="0" err="1">
                <a:latin typeface="Roboto Medium"/>
              </a:rPr>
              <a:t>Pleninger</a:t>
            </a:r>
            <a:r>
              <a:rPr lang="en-US" sz="1600" dirty="0">
                <a:latin typeface="Roboto Medium"/>
              </a:rPr>
              <a:t>, S. (2017). Analysis of Quality Indicators in ADS-B Messages. MAD-Magazine of Aviation Development, 5(3), 6-12.</a:t>
            </a:r>
          </a:p>
          <a:p>
            <a:pPr marL="342900" indent="-342900">
              <a:buFont typeface="Arial" panose="020B0604020202020204" pitchFamily="34" charset="0"/>
              <a:buChar char="•"/>
            </a:pPr>
            <a:endParaRPr lang="en-US" sz="1600" dirty="0">
              <a:latin typeface="Roboto Medium"/>
            </a:endParaRPr>
          </a:p>
          <a:p>
            <a:pPr marL="342900" indent="-342900">
              <a:buFont typeface="Arial" panose="020B0604020202020204" pitchFamily="34" charset="0"/>
              <a:buChar char="•"/>
            </a:pPr>
            <a:r>
              <a:rPr lang="da-DK" sz="1600" dirty="0">
                <a:latin typeface="Roboto Medium"/>
              </a:rPr>
              <a:t>Syd Ali, B., Schuster, W., Ochieng, W. et al. (2016). </a:t>
            </a:r>
            <a:r>
              <a:rPr lang="en-US" sz="1600" dirty="0">
                <a:latin typeface="Roboto Medium"/>
              </a:rPr>
              <a:t>Analysis of anomalies in ADS-B and its GPS data.</a:t>
            </a:r>
            <a:r>
              <a:rPr lang="da-DK" sz="1600" dirty="0">
                <a:latin typeface="Roboto Medium"/>
              </a:rPr>
              <a:t> GPS Solut 20: 429.</a:t>
            </a:r>
          </a:p>
          <a:p>
            <a:pPr marL="342900" indent="-342900">
              <a:buFont typeface="Arial" panose="020B0604020202020204" pitchFamily="34" charset="0"/>
              <a:buChar char="•"/>
            </a:pPr>
            <a:endParaRPr lang="da-DK" sz="1600" dirty="0">
              <a:latin typeface="Roboto Medium"/>
            </a:endParaRPr>
          </a:p>
          <a:p>
            <a:pPr marL="342900" indent="-342900">
              <a:buFont typeface="Arial" panose="020B0604020202020204" pitchFamily="34" charset="0"/>
              <a:buChar char="•"/>
            </a:pPr>
            <a:r>
              <a:rPr lang="en-US" sz="1600" dirty="0">
                <a:latin typeface="Roboto Medium"/>
              </a:rPr>
              <a:t>ROUTES (Reducing Opportunities for Unlawful Transport of Endangered Species). In Plane Sight, Wildlife Trafficking in the Air Transport Sector.</a:t>
            </a:r>
          </a:p>
        </p:txBody>
      </p:sp>
    </p:spTree>
    <p:extLst>
      <p:ext uri="{BB962C8B-B14F-4D97-AF65-F5344CB8AC3E}">
        <p14:creationId xmlns:p14="http://schemas.microsoft.com/office/powerpoint/2010/main" val="623504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1407425-009A-4462-AC0F-2B5C8EF63D10}"/>
              </a:ext>
            </a:extLst>
          </p:cNvPr>
          <p:cNvSpPr/>
          <p:nvPr/>
        </p:nvSpPr>
        <p:spPr>
          <a:xfrm>
            <a:off x="0" y="1"/>
            <a:ext cx="12192000" cy="307770"/>
          </a:xfrm>
          <a:prstGeom prst="rect">
            <a:avLst/>
          </a:prstGeom>
          <a:solidFill>
            <a:srgbClr val="546E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797B447A-47AF-4900-87C1-9769BCAF7B44}"/>
              </a:ext>
            </a:extLst>
          </p:cNvPr>
          <p:cNvGrpSpPr/>
          <p:nvPr/>
        </p:nvGrpSpPr>
        <p:grpSpPr>
          <a:xfrm>
            <a:off x="9689088" y="153886"/>
            <a:ext cx="2717517" cy="1857218"/>
            <a:chOff x="736801" y="2682894"/>
            <a:chExt cx="2717517" cy="1857218"/>
          </a:xfrm>
        </p:grpSpPr>
        <p:sp>
          <p:nvSpPr>
            <p:cNvPr id="4" name="Oval 3">
              <a:extLst>
                <a:ext uri="{FF2B5EF4-FFF2-40B4-BE49-F238E27FC236}">
                  <a16:creationId xmlns:a16="http://schemas.microsoft.com/office/drawing/2014/main" id="{3EB85CD8-A873-4162-B284-FAA3BE80D72F}"/>
                </a:ext>
              </a:extLst>
            </p:cNvPr>
            <p:cNvSpPr/>
            <p:nvPr/>
          </p:nvSpPr>
          <p:spPr>
            <a:xfrm>
              <a:off x="736801" y="2682894"/>
              <a:ext cx="684988" cy="684986"/>
            </a:xfrm>
            <a:prstGeom prst="ellipse">
              <a:avLst/>
            </a:prstGeom>
            <a:solidFill>
              <a:srgbClr val="00E6B4"/>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Medium" charset="0"/>
                  <a:ea typeface="Roboto Medium" charset="0"/>
                  <a:cs typeface="Roboto Medium" charset="0"/>
                </a:rPr>
                <a:t>?</a:t>
              </a:r>
            </a:p>
          </p:txBody>
        </p:sp>
        <p:sp>
          <p:nvSpPr>
            <p:cNvPr id="5" name="Rectangle 4">
              <a:extLst>
                <a:ext uri="{FF2B5EF4-FFF2-40B4-BE49-F238E27FC236}">
                  <a16:creationId xmlns:a16="http://schemas.microsoft.com/office/drawing/2014/main" id="{51B7BE4A-0079-45ED-99E2-10E50467750D}"/>
                </a:ext>
              </a:extLst>
            </p:cNvPr>
            <p:cNvSpPr/>
            <p:nvPr/>
          </p:nvSpPr>
          <p:spPr>
            <a:xfrm>
              <a:off x="736801" y="3716241"/>
              <a:ext cx="1338828" cy="400110"/>
            </a:xfrm>
            <a:prstGeom prst="rect">
              <a:avLst/>
            </a:prstGeom>
          </p:spPr>
          <p:txBody>
            <a:bodyPr wrap="none" lIns="91440">
              <a:spAutoFit/>
            </a:bodyPr>
            <a:lstStyle/>
            <a:p>
              <a:r>
                <a:rPr lang="en-US" sz="2000" dirty="0">
                  <a:solidFill>
                    <a:schemeClr val="accent3">
                      <a:lumMod val="75000"/>
                    </a:schemeClr>
                  </a:solidFill>
                  <a:latin typeface="Roboto Medium" charset="0"/>
                  <a:ea typeface="Roboto Medium" charset="0"/>
                  <a:cs typeface="Roboto Medium" charset="0"/>
                </a:rPr>
                <a:t>Questions</a:t>
              </a:r>
            </a:p>
          </p:txBody>
        </p:sp>
        <p:sp>
          <p:nvSpPr>
            <p:cNvPr id="6" name="Rectangle 5">
              <a:extLst>
                <a:ext uri="{FF2B5EF4-FFF2-40B4-BE49-F238E27FC236}">
                  <a16:creationId xmlns:a16="http://schemas.microsoft.com/office/drawing/2014/main" id="{5B38BD33-F071-4086-95A1-9D7A512EEEBE}"/>
                </a:ext>
              </a:extLst>
            </p:cNvPr>
            <p:cNvSpPr/>
            <p:nvPr/>
          </p:nvSpPr>
          <p:spPr>
            <a:xfrm>
              <a:off x="736802" y="4232335"/>
              <a:ext cx="2717516" cy="307777"/>
            </a:xfrm>
            <a:prstGeom prst="rect">
              <a:avLst/>
            </a:prstGeom>
          </p:spPr>
          <p:txBody>
            <a:bodyPr wrap="square">
              <a:spAutoFit/>
            </a:bodyPr>
            <a:lstStyle/>
            <a:p>
              <a:pPr>
                <a:buClr>
                  <a:schemeClr val="accent2"/>
                </a:buClr>
              </a:pPr>
              <a:endParaRPr lang="en-US" sz="1400" b="1" dirty="0">
                <a:latin typeface="Roboto Light" charset="0"/>
                <a:ea typeface="Roboto Light" charset="0"/>
                <a:cs typeface="Roboto Light" charset="0"/>
              </a:endParaRPr>
            </a:p>
          </p:txBody>
        </p:sp>
      </p:grpSp>
      <p:pic>
        <p:nvPicPr>
          <p:cNvPr id="2054" name="Picture 6" descr="Image result for my code works i don't know why">
            <a:extLst>
              <a:ext uri="{FF2B5EF4-FFF2-40B4-BE49-F238E27FC236}">
                <a16:creationId xmlns:a16="http://schemas.microsoft.com/office/drawing/2014/main" id="{33F8EEE0-5219-4AE9-B227-F2F4C21211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780" y="804149"/>
            <a:ext cx="3634857" cy="5534363"/>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619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1407425-009A-4462-AC0F-2B5C8EF63D10}"/>
              </a:ext>
            </a:extLst>
          </p:cNvPr>
          <p:cNvSpPr/>
          <p:nvPr/>
        </p:nvSpPr>
        <p:spPr>
          <a:xfrm>
            <a:off x="0" y="1"/>
            <a:ext cx="12192000" cy="10287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F5317D5F-6E43-47D8-8D8E-6F7D52868B76}"/>
              </a:ext>
            </a:extLst>
          </p:cNvPr>
          <p:cNvCxnSpPr>
            <a:cxnSpLocks/>
          </p:cNvCxnSpPr>
          <p:nvPr/>
        </p:nvCxnSpPr>
        <p:spPr>
          <a:xfrm>
            <a:off x="5160" y="2054987"/>
            <a:ext cx="11352821"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8803EE99-4333-452C-B420-85C1292D2432}"/>
              </a:ext>
            </a:extLst>
          </p:cNvPr>
          <p:cNvGrpSpPr/>
          <p:nvPr/>
        </p:nvGrpSpPr>
        <p:grpSpPr>
          <a:xfrm>
            <a:off x="182537" y="1720334"/>
            <a:ext cx="2717517" cy="3580766"/>
            <a:chOff x="736801" y="2682894"/>
            <a:chExt cx="2717517" cy="3580766"/>
          </a:xfrm>
        </p:grpSpPr>
        <p:sp>
          <p:nvSpPr>
            <p:cNvPr id="11" name="Oval 10">
              <a:extLst>
                <a:ext uri="{FF2B5EF4-FFF2-40B4-BE49-F238E27FC236}">
                  <a16:creationId xmlns:a16="http://schemas.microsoft.com/office/drawing/2014/main" id="{5ECD98C0-9DEB-4D73-8227-093388123056}"/>
                </a:ext>
              </a:extLst>
            </p:cNvPr>
            <p:cNvSpPr/>
            <p:nvPr/>
          </p:nvSpPr>
          <p:spPr>
            <a:xfrm>
              <a:off x="736801" y="2682894"/>
              <a:ext cx="684988" cy="684986"/>
            </a:xfrm>
            <a:prstGeom prst="ellipse">
              <a:avLst/>
            </a:prstGeom>
            <a:solidFill>
              <a:schemeClr val="tx2">
                <a:lumMod val="60000"/>
                <a:lumOff val="40000"/>
              </a:schemeClr>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Medium" charset="0"/>
                  <a:ea typeface="Roboto Medium" charset="0"/>
                  <a:cs typeface="Roboto Medium" charset="0"/>
                </a:rPr>
                <a:t>1</a:t>
              </a:r>
            </a:p>
          </p:txBody>
        </p:sp>
        <p:sp>
          <p:nvSpPr>
            <p:cNvPr id="12" name="Rectangle 11">
              <a:extLst>
                <a:ext uri="{FF2B5EF4-FFF2-40B4-BE49-F238E27FC236}">
                  <a16:creationId xmlns:a16="http://schemas.microsoft.com/office/drawing/2014/main" id="{71B82BD6-B4AA-48B4-8A31-E27F1098A982}"/>
                </a:ext>
              </a:extLst>
            </p:cNvPr>
            <p:cNvSpPr/>
            <p:nvPr/>
          </p:nvSpPr>
          <p:spPr>
            <a:xfrm>
              <a:off x="736801" y="3716241"/>
              <a:ext cx="1523174" cy="400110"/>
            </a:xfrm>
            <a:prstGeom prst="rect">
              <a:avLst/>
            </a:prstGeom>
          </p:spPr>
          <p:txBody>
            <a:bodyPr wrap="none" lIns="91440">
              <a:spAutoFit/>
            </a:bodyPr>
            <a:lstStyle/>
            <a:p>
              <a:r>
                <a:rPr lang="en-US" sz="2000" dirty="0">
                  <a:solidFill>
                    <a:schemeClr val="accent3">
                      <a:lumMod val="75000"/>
                    </a:schemeClr>
                  </a:solidFill>
                  <a:latin typeface="Roboto Medium" charset="0"/>
                  <a:ea typeface="Roboto Medium" charset="0"/>
                  <a:cs typeface="Roboto Medium" charset="0"/>
                </a:rPr>
                <a:t>Introduction</a:t>
              </a:r>
            </a:p>
          </p:txBody>
        </p:sp>
        <p:sp>
          <p:nvSpPr>
            <p:cNvPr id="13" name="Rectangle 12">
              <a:extLst>
                <a:ext uri="{FF2B5EF4-FFF2-40B4-BE49-F238E27FC236}">
                  <a16:creationId xmlns:a16="http://schemas.microsoft.com/office/drawing/2014/main" id="{96317966-24DA-4B70-A3E4-0D337C1C2D14}"/>
                </a:ext>
              </a:extLst>
            </p:cNvPr>
            <p:cNvSpPr/>
            <p:nvPr/>
          </p:nvSpPr>
          <p:spPr>
            <a:xfrm>
              <a:off x="736802" y="4232335"/>
              <a:ext cx="2717516" cy="2031325"/>
            </a:xfrm>
            <a:prstGeom prst="rect">
              <a:avLst/>
            </a:prstGeom>
          </p:spPr>
          <p:txBody>
            <a:bodyPr wrap="square">
              <a:spAutoFit/>
            </a:bodyPr>
            <a:lstStyle/>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Background</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Problem Statement</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Motivation</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Problem Elaboration</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Project Scope</a:t>
              </a:r>
            </a:p>
          </p:txBody>
        </p:sp>
      </p:grpSp>
      <p:sp>
        <p:nvSpPr>
          <p:cNvPr id="22" name="Title 1">
            <a:extLst>
              <a:ext uri="{FF2B5EF4-FFF2-40B4-BE49-F238E27FC236}">
                <a16:creationId xmlns:a16="http://schemas.microsoft.com/office/drawing/2014/main" id="{2F889CAE-7B91-4FF8-9E20-F4DD049C47C5}"/>
              </a:ext>
            </a:extLst>
          </p:cNvPr>
          <p:cNvSpPr>
            <a:spLocks noGrp="1"/>
          </p:cNvSpPr>
          <p:nvPr>
            <p:ph type="title"/>
          </p:nvPr>
        </p:nvSpPr>
        <p:spPr>
          <a:xfrm>
            <a:off x="480789" y="285087"/>
            <a:ext cx="11230421" cy="431020"/>
          </a:xfrm>
        </p:spPr>
        <p:txBody>
          <a:bodyPr>
            <a:normAutofit fontScale="90000"/>
          </a:bodyPr>
          <a:lstStyle/>
          <a:p>
            <a:r>
              <a:rPr lang="en-US" dirty="0">
                <a:solidFill>
                  <a:schemeClr val="bg1"/>
                </a:solidFill>
                <a:latin typeface="Roboto Medium"/>
              </a:rPr>
              <a:t>Roadmap</a:t>
            </a:r>
          </a:p>
        </p:txBody>
      </p:sp>
      <p:grpSp>
        <p:nvGrpSpPr>
          <p:cNvPr id="24" name="Group 23">
            <a:extLst>
              <a:ext uri="{FF2B5EF4-FFF2-40B4-BE49-F238E27FC236}">
                <a16:creationId xmlns:a16="http://schemas.microsoft.com/office/drawing/2014/main" id="{ED3EB11E-6FC7-4994-9BEE-87D226E7F37F}"/>
              </a:ext>
            </a:extLst>
          </p:cNvPr>
          <p:cNvGrpSpPr/>
          <p:nvPr/>
        </p:nvGrpSpPr>
        <p:grpSpPr>
          <a:xfrm>
            <a:off x="2612436" y="1720334"/>
            <a:ext cx="2717517" cy="1857218"/>
            <a:chOff x="736801" y="2682894"/>
            <a:chExt cx="2717517" cy="1857218"/>
          </a:xfrm>
        </p:grpSpPr>
        <p:sp>
          <p:nvSpPr>
            <p:cNvPr id="25" name="Oval 24">
              <a:extLst>
                <a:ext uri="{FF2B5EF4-FFF2-40B4-BE49-F238E27FC236}">
                  <a16:creationId xmlns:a16="http://schemas.microsoft.com/office/drawing/2014/main" id="{D1FA7969-8100-4C9C-86D9-9481A8AC33EF}"/>
                </a:ext>
              </a:extLst>
            </p:cNvPr>
            <p:cNvSpPr/>
            <p:nvPr/>
          </p:nvSpPr>
          <p:spPr>
            <a:xfrm>
              <a:off x="736801" y="2682894"/>
              <a:ext cx="684988" cy="684986"/>
            </a:xfrm>
            <a:prstGeom prst="ellipse">
              <a:avLst/>
            </a:prstGeom>
            <a:solidFill>
              <a:schemeClr val="tx2">
                <a:lumMod val="60000"/>
                <a:lumOff val="40000"/>
              </a:schemeClr>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Medium" charset="0"/>
                  <a:ea typeface="Roboto Medium" charset="0"/>
                  <a:cs typeface="Roboto Medium" charset="0"/>
                </a:rPr>
                <a:t>2</a:t>
              </a:r>
            </a:p>
          </p:txBody>
        </p:sp>
        <p:sp>
          <p:nvSpPr>
            <p:cNvPr id="26" name="Rectangle 25">
              <a:extLst>
                <a:ext uri="{FF2B5EF4-FFF2-40B4-BE49-F238E27FC236}">
                  <a16:creationId xmlns:a16="http://schemas.microsoft.com/office/drawing/2014/main" id="{51960169-C63A-4207-9F4F-E91B41B7D247}"/>
                </a:ext>
              </a:extLst>
            </p:cNvPr>
            <p:cNvSpPr/>
            <p:nvPr/>
          </p:nvSpPr>
          <p:spPr>
            <a:xfrm>
              <a:off x="736801" y="3716241"/>
              <a:ext cx="2180405" cy="400110"/>
            </a:xfrm>
            <a:prstGeom prst="rect">
              <a:avLst/>
            </a:prstGeom>
          </p:spPr>
          <p:txBody>
            <a:bodyPr wrap="none" lIns="91440">
              <a:spAutoFit/>
            </a:bodyPr>
            <a:lstStyle/>
            <a:p>
              <a:r>
                <a:rPr lang="en-US" sz="2000" dirty="0">
                  <a:solidFill>
                    <a:schemeClr val="accent3">
                      <a:lumMod val="75000"/>
                    </a:schemeClr>
                  </a:solidFill>
                  <a:latin typeface="Roboto Medium" charset="0"/>
                  <a:ea typeface="Roboto Medium" charset="0"/>
                  <a:cs typeface="Roboto Medium" charset="0"/>
                </a:rPr>
                <a:t>Literature Review</a:t>
              </a:r>
            </a:p>
          </p:txBody>
        </p:sp>
        <p:sp>
          <p:nvSpPr>
            <p:cNvPr id="27" name="Rectangle 26">
              <a:extLst>
                <a:ext uri="{FF2B5EF4-FFF2-40B4-BE49-F238E27FC236}">
                  <a16:creationId xmlns:a16="http://schemas.microsoft.com/office/drawing/2014/main" id="{026935E2-B20F-4DAE-AB1F-5407F65BCEB2}"/>
                </a:ext>
              </a:extLst>
            </p:cNvPr>
            <p:cNvSpPr/>
            <p:nvPr/>
          </p:nvSpPr>
          <p:spPr>
            <a:xfrm>
              <a:off x="736802" y="4232335"/>
              <a:ext cx="2717516" cy="307777"/>
            </a:xfrm>
            <a:prstGeom prst="rect">
              <a:avLst/>
            </a:prstGeom>
          </p:spPr>
          <p:txBody>
            <a:bodyPr wrap="square">
              <a:spAutoFit/>
            </a:bodyPr>
            <a:lstStyle/>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Relevant Research</a:t>
              </a:r>
            </a:p>
          </p:txBody>
        </p:sp>
      </p:grpSp>
      <p:grpSp>
        <p:nvGrpSpPr>
          <p:cNvPr id="28" name="Group 27">
            <a:extLst>
              <a:ext uri="{FF2B5EF4-FFF2-40B4-BE49-F238E27FC236}">
                <a16:creationId xmlns:a16="http://schemas.microsoft.com/office/drawing/2014/main" id="{D1A451E0-02D0-421A-82FB-6462D6E8DD35}"/>
              </a:ext>
            </a:extLst>
          </p:cNvPr>
          <p:cNvGrpSpPr/>
          <p:nvPr/>
        </p:nvGrpSpPr>
        <p:grpSpPr>
          <a:xfrm>
            <a:off x="5042335" y="1720334"/>
            <a:ext cx="2717517" cy="3796210"/>
            <a:chOff x="736801" y="2682894"/>
            <a:chExt cx="2717517" cy="3796210"/>
          </a:xfrm>
        </p:grpSpPr>
        <p:sp>
          <p:nvSpPr>
            <p:cNvPr id="29" name="Oval 28">
              <a:extLst>
                <a:ext uri="{FF2B5EF4-FFF2-40B4-BE49-F238E27FC236}">
                  <a16:creationId xmlns:a16="http://schemas.microsoft.com/office/drawing/2014/main" id="{7796C69F-54B6-4433-BF53-5CB7CA72781C}"/>
                </a:ext>
              </a:extLst>
            </p:cNvPr>
            <p:cNvSpPr/>
            <p:nvPr/>
          </p:nvSpPr>
          <p:spPr>
            <a:xfrm>
              <a:off x="736801" y="2682894"/>
              <a:ext cx="684988" cy="684986"/>
            </a:xfrm>
            <a:prstGeom prst="ellipse">
              <a:avLst/>
            </a:prstGeom>
            <a:solidFill>
              <a:schemeClr val="tx2">
                <a:lumMod val="60000"/>
                <a:lumOff val="40000"/>
              </a:schemeClr>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Medium" charset="0"/>
                  <a:ea typeface="Roboto Medium" charset="0"/>
                  <a:cs typeface="Roboto Medium" charset="0"/>
                </a:rPr>
                <a:t>3</a:t>
              </a:r>
            </a:p>
          </p:txBody>
        </p:sp>
        <p:sp>
          <p:nvSpPr>
            <p:cNvPr id="30" name="Rectangle 29">
              <a:extLst>
                <a:ext uri="{FF2B5EF4-FFF2-40B4-BE49-F238E27FC236}">
                  <a16:creationId xmlns:a16="http://schemas.microsoft.com/office/drawing/2014/main" id="{63F899F0-CED3-4C97-85FB-0B1E4B20125C}"/>
                </a:ext>
              </a:extLst>
            </p:cNvPr>
            <p:cNvSpPr/>
            <p:nvPr/>
          </p:nvSpPr>
          <p:spPr>
            <a:xfrm>
              <a:off x="736801" y="3716241"/>
              <a:ext cx="1653017" cy="400110"/>
            </a:xfrm>
            <a:prstGeom prst="rect">
              <a:avLst/>
            </a:prstGeom>
          </p:spPr>
          <p:txBody>
            <a:bodyPr wrap="none" lIns="91440">
              <a:spAutoFit/>
            </a:bodyPr>
            <a:lstStyle/>
            <a:p>
              <a:r>
                <a:rPr lang="en-US" sz="2000" dirty="0">
                  <a:solidFill>
                    <a:schemeClr val="accent3">
                      <a:lumMod val="75000"/>
                    </a:schemeClr>
                  </a:solidFill>
                  <a:latin typeface="Roboto Medium" charset="0"/>
                  <a:ea typeface="Roboto Medium" charset="0"/>
                  <a:cs typeface="Roboto Medium" charset="0"/>
                </a:rPr>
                <a:t>Methodology</a:t>
              </a:r>
            </a:p>
          </p:txBody>
        </p:sp>
        <p:sp>
          <p:nvSpPr>
            <p:cNvPr id="31" name="Rectangle 30">
              <a:extLst>
                <a:ext uri="{FF2B5EF4-FFF2-40B4-BE49-F238E27FC236}">
                  <a16:creationId xmlns:a16="http://schemas.microsoft.com/office/drawing/2014/main" id="{26CCCC52-8132-4A0C-A6A9-11D85866AB53}"/>
                </a:ext>
              </a:extLst>
            </p:cNvPr>
            <p:cNvSpPr/>
            <p:nvPr/>
          </p:nvSpPr>
          <p:spPr>
            <a:xfrm>
              <a:off x="736802" y="4232335"/>
              <a:ext cx="2717516" cy="2246769"/>
            </a:xfrm>
            <a:prstGeom prst="rect">
              <a:avLst/>
            </a:prstGeom>
          </p:spPr>
          <p:txBody>
            <a:bodyPr wrap="square">
              <a:spAutoFit/>
            </a:bodyPr>
            <a:lstStyle/>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Dataset Description</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Data Collection</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Data Preprocessing</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Data Exploration</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Feature Engineering</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p:txBody>
        </p:sp>
      </p:grpSp>
      <p:grpSp>
        <p:nvGrpSpPr>
          <p:cNvPr id="32" name="Group 31">
            <a:extLst>
              <a:ext uri="{FF2B5EF4-FFF2-40B4-BE49-F238E27FC236}">
                <a16:creationId xmlns:a16="http://schemas.microsoft.com/office/drawing/2014/main" id="{148376F7-1967-4876-B08A-ACED9546D1B3}"/>
              </a:ext>
            </a:extLst>
          </p:cNvPr>
          <p:cNvGrpSpPr/>
          <p:nvPr/>
        </p:nvGrpSpPr>
        <p:grpSpPr>
          <a:xfrm>
            <a:off x="7472234" y="1720334"/>
            <a:ext cx="2717517" cy="1857218"/>
            <a:chOff x="736801" y="2682894"/>
            <a:chExt cx="2717517" cy="1857218"/>
          </a:xfrm>
        </p:grpSpPr>
        <p:sp>
          <p:nvSpPr>
            <p:cNvPr id="33" name="Oval 32">
              <a:extLst>
                <a:ext uri="{FF2B5EF4-FFF2-40B4-BE49-F238E27FC236}">
                  <a16:creationId xmlns:a16="http://schemas.microsoft.com/office/drawing/2014/main" id="{EA1CAEA4-39BB-4913-B321-22072510E646}"/>
                </a:ext>
              </a:extLst>
            </p:cNvPr>
            <p:cNvSpPr/>
            <p:nvPr/>
          </p:nvSpPr>
          <p:spPr>
            <a:xfrm>
              <a:off x="736801" y="2682894"/>
              <a:ext cx="684988" cy="684986"/>
            </a:xfrm>
            <a:prstGeom prst="ellipse">
              <a:avLst/>
            </a:prstGeom>
            <a:solidFill>
              <a:schemeClr val="tx2">
                <a:lumMod val="60000"/>
                <a:lumOff val="40000"/>
              </a:schemeClr>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Medium" charset="0"/>
                  <a:ea typeface="Roboto Medium" charset="0"/>
                  <a:cs typeface="Roboto Medium" charset="0"/>
                </a:rPr>
                <a:t>4</a:t>
              </a:r>
            </a:p>
          </p:txBody>
        </p:sp>
        <p:sp>
          <p:nvSpPr>
            <p:cNvPr id="34" name="Rectangle 33">
              <a:extLst>
                <a:ext uri="{FF2B5EF4-FFF2-40B4-BE49-F238E27FC236}">
                  <a16:creationId xmlns:a16="http://schemas.microsoft.com/office/drawing/2014/main" id="{58F98B84-7997-4F67-9302-53BF62C452D7}"/>
                </a:ext>
              </a:extLst>
            </p:cNvPr>
            <p:cNvSpPr/>
            <p:nvPr/>
          </p:nvSpPr>
          <p:spPr>
            <a:xfrm>
              <a:off x="736801" y="3716241"/>
              <a:ext cx="1040670" cy="400110"/>
            </a:xfrm>
            <a:prstGeom prst="rect">
              <a:avLst/>
            </a:prstGeom>
          </p:spPr>
          <p:txBody>
            <a:bodyPr wrap="none" lIns="91440">
              <a:spAutoFit/>
            </a:bodyPr>
            <a:lstStyle/>
            <a:p>
              <a:r>
                <a:rPr lang="en-US" sz="2000" dirty="0">
                  <a:solidFill>
                    <a:schemeClr val="accent3">
                      <a:lumMod val="75000"/>
                    </a:schemeClr>
                  </a:solidFill>
                  <a:latin typeface="Roboto Medium" charset="0"/>
                  <a:ea typeface="Roboto Medium" charset="0"/>
                  <a:cs typeface="Roboto Medium" charset="0"/>
                </a:rPr>
                <a:t>Results</a:t>
              </a:r>
            </a:p>
          </p:txBody>
        </p:sp>
        <p:sp>
          <p:nvSpPr>
            <p:cNvPr id="35" name="Rectangle 34">
              <a:extLst>
                <a:ext uri="{FF2B5EF4-FFF2-40B4-BE49-F238E27FC236}">
                  <a16:creationId xmlns:a16="http://schemas.microsoft.com/office/drawing/2014/main" id="{E5893958-FD00-424A-A3DB-3ED90AB9ADE6}"/>
                </a:ext>
              </a:extLst>
            </p:cNvPr>
            <p:cNvSpPr/>
            <p:nvPr/>
          </p:nvSpPr>
          <p:spPr>
            <a:xfrm>
              <a:off x="736802" y="4232335"/>
              <a:ext cx="2717516" cy="307777"/>
            </a:xfrm>
            <a:prstGeom prst="rect">
              <a:avLst/>
            </a:prstGeom>
          </p:spPr>
          <p:txBody>
            <a:bodyPr wrap="square">
              <a:spAutoFit/>
            </a:bodyPr>
            <a:lstStyle/>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ETL Pipeline </a:t>
              </a:r>
            </a:p>
          </p:txBody>
        </p:sp>
      </p:grpSp>
      <p:grpSp>
        <p:nvGrpSpPr>
          <p:cNvPr id="36" name="Group 35">
            <a:extLst>
              <a:ext uri="{FF2B5EF4-FFF2-40B4-BE49-F238E27FC236}">
                <a16:creationId xmlns:a16="http://schemas.microsoft.com/office/drawing/2014/main" id="{7D1D081A-DE6A-4FC0-B458-337558BA66CB}"/>
              </a:ext>
            </a:extLst>
          </p:cNvPr>
          <p:cNvGrpSpPr/>
          <p:nvPr/>
        </p:nvGrpSpPr>
        <p:grpSpPr>
          <a:xfrm>
            <a:off x="9902133" y="1720334"/>
            <a:ext cx="2717517" cy="3149879"/>
            <a:chOff x="736801" y="2682894"/>
            <a:chExt cx="2717517" cy="3149879"/>
          </a:xfrm>
        </p:grpSpPr>
        <p:sp>
          <p:nvSpPr>
            <p:cNvPr id="37" name="Oval 36">
              <a:extLst>
                <a:ext uri="{FF2B5EF4-FFF2-40B4-BE49-F238E27FC236}">
                  <a16:creationId xmlns:a16="http://schemas.microsoft.com/office/drawing/2014/main" id="{EB2953C1-8527-466A-B45E-C86D2BEA0412}"/>
                </a:ext>
              </a:extLst>
            </p:cNvPr>
            <p:cNvSpPr/>
            <p:nvPr/>
          </p:nvSpPr>
          <p:spPr>
            <a:xfrm>
              <a:off x="736801" y="2682894"/>
              <a:ext cx="684988" cy="684986"/>
            </a:xfrm>
            <a:prstGeom prst="ellipse">
              <a:avLst/>
            </a:prstGeom>
            <a:solidFill>
              <a:schemeClr val="tx2">
                <a:lumMod val="60000"/>
                <a:lumOff val="40000"/>
              </a:schemeClr>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Medium" charset="0"/>
                  <a:ea typeface="Roboto Medium" charset="0"/>
                  <a:cs typeface="Roboto Medium" charset="0"/>
                </a:rPr>
                <a:t>5</a:t>
              </a:r>
            </a:p>
          </p:txBody>
        </p:sp>
        <p:sp>
          <p:nvSpPr>
            <p:cNvPr id="38" name="Rectangle 37">
              <a:extLst>
                <a:ext uri="{FF2B5EF4-FFF2-40B4-BE49-F238E27FC236}">
                  <a16:creationId xmlns:a16="http://schemas.microsoft.com/office/drawing/2014/main" id="{05ED360A-FA66-44F7-99CB-C382548BD9BD}"/>
                </a:ext>
              </a:extLst>
            </p:cNvPr>
            <p:cNvSpPr/>
            <p:nvPr/>
          </p:nvSpPr>
          <p:spPr>
            <a:xfrm>
              <a:off x="736801" y="3716241"/>
              <a:ext cx="1455848" cy="400110"/>
            </a:xfrm>
            <a:prstGeom prst="rect">
              <a:avLst/>
            </a:prstGeom>
          </p:spPr>
          <p:txBody>
            <a:bodyPr wrap="none" lIns="91440">
              <a:spAutoFit/>
            </a:bodyPr>
            <a:lstStyle/>
            <a:p>
              <a:r>
                <a:rPr lang="en-US" sz="2000" dirty="0">
                  <a:solidFill>
                    <a:schemeClr val="accent3">
                      <a:lumMod val="75000"/>
                    </a:schemeClr>
                  </a:solidFill>
                  <a:latin typeface="Roboto Medium" charset="0"/>
                  <a:ea typeface="Roboto Medium" charset="0"/>
                  <a:cs typeface="Roboto Medium" charset="0"/>
                </a:rPr>
                <a:t>Conclusion</a:t>
              </a:r>
            </a:p>
          </p:txBody>
        </p:sp>
        <p:sp>
          <p:nvSpPr>
            <p:cNvPr id="39" name="Rectangle 38">
              <a:extLst>
                <a:ext uri="{FF2B5EF4-FFF2-40B4-BE49-F238E27FC236}">
                  <a16:creationId xmlns:a16="http://schemas.microsoft.com/office/drawing/2014/main" id="{5CC46069-E111-4429-9CB6-65F1FC387AF1}"/>
                </a:ext>
              </a:extLst>
            </p:cNvPr>
            <p:cNvSpPr/>
            <p:nvPr/>
          </p:nvSpPr>
          <p:spPr>
            <a:xfrm>
              <a:off x="736802" y="4232335"/>
              <a:ext cx="2717516" cy="1600438"/>
            </a:xfrm>
            <a:prstGeom prst="rect">
              <a:avLst/>
            </a:prstGeom>
          </p:spPr>
          <p:txBody>
            <a:bodyPr wrap="square">
              <a:spAutoFit/>
            </a:bodyPr>
            <a:lstStyle/>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Project Limitations</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Future Work</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Demo</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References</a:t>
              </a:r>
            </a:p>
          </p:txBody>
        </p:sp>
      </p:grpSp>
    </p:spTree>
    <p:extLst>
      <p:ext uri="{BB962C8B-B14F-4D97-AF65-F5344CB8AC3E}">
        <p14:creationId xmlns:p14="http://schemas.microsoft.com/office/powerpoint/2010/main" val="139905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1407425-009A-4462-AC0F-2B5C8EF63D10}"/>
              </a:ext>
            </a:extLst>
          </p:cNvPr>
          <p:cNvSpPr/>
          <p:nvPr/>
        </p:nvSpPr>
        <p:spPr>
          <a:xfrm>
            <a:off x="0" y="1"/>
            <a:ext cx="12192000" cy="307770"/>
          </a:xfrm>
          <a:prstGeom prst="rect">
            <a:avLst/>
          </a:prstGeom>
          <a:solidFill>
            <a:srgbClr val="546E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ED3EB11E-6FC7-4994-9BEE-87D226E7F37F}"/>
              </a:ext>
            </a:extLst>
          </p:cNvPr>
          <p:cNvGrpSpPr/>
          <p:nvPr/>
        </p:nvGrpSpPr>
        <p:grpSpPr>
          <a:xfrm>
            <a:off x="9689088" y="153886"/>
            <a:ext cx="2717517" cy="3611544"/>
            <a:chOff x="736801" y="2682894"/>
            <a:chExt cx="2717517" cy="3611544"/>
          </a:xfrm>
        </p:grpSpPr>
        <p:sp>
          <p:nvSpPr>
            <p:cNvPr id="25" name="Oval 24">
              <a:extLst>
                <a:ext uri="{FF2B5EF4-FFF2-40B4-BE49-F238E27FC236}">
                  <a16:creationId xmlns:a16="http://schemas.microsoft.com/office/drawing/2014/main" id="{D1FA7969-8100-4C9C-86D9-9481A8AC33EF}"/>
                </a:ext>
              </a:extLst>
            </p:cNvPr>
            <p:cNvSpPr/>
            <p:nvPr/>
          </p:nvSpPr>
          <p:spPr>
            <a:xfrm>
              <a:off x="736801" y="2682894"/>
              <a:ext cx="684988" cy="684986"/>
            </a:xfrm>
            <a:prstGeom prst="ellipse">
              <a:avLst/>
            </a:prstGeom>
            <a:solidFill>
              <a:srgbClr val="00E6B4"/>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Medium" charset="0"/>
                  <a:ea typeface="Roboto Medium" charset="0"/>
                  <a:cs typeface="Roboto Medium" charset="0"/>
                </a:rPr>
                <a:t>1</a:t>
              </a:r>
            </a:p>
          </p:txBody>
        </p:sp>
        <p:sp>
          <p:nvSpPr>
            <p:cNvPr id="26" name="Rectangle 25">
              <a:extLst>
                <a:ext uri="{FF2B5EF4-FFF2-40B4-BE49-F238E27FC236}">
                  <a16:creationId xmlns:a16="http://schemas.microsoft.com/office/drawing/2014/main" id="{51960169-C63A-4207-9F4F-E91B41B7D247}"/>
                </a:ext>
              </a:extLst>
            </p:cNvPr>
            <p:cNvSpPr/>
            <p:nvPr/>
          </p:nvSpPr>
          <p:spPr>
            <a:xfrm>
              <a:off x="736801" y="3716241"/>
              <a:ext cx="1523174" cy="400110"/>
            </a:xfrm>
            <a:prstGeom prst="rect">
              <a:avLst/>
            </a:prstGeom>
          </p:spPr>
          <p:txBody>
            <a:bodyPr wrap="none" lIns="91440">
              <a:spAutoFit/>
            </a:bodyPr>
            <a:lstStyle/>
            <a:p>
              <a:r>
                <a:rPr lang="en-US" sz="2000" dirty="0">
                  <a:solidFill>
                    <a:schemeClr val="accent3">
                      <a:lumMod val="75000"/>
                    </a:schemeClr>
                  </a:solidFill>
                  <a:latin typeface="Roboto Medium" charset="0"/>
                  <a:ea typeface="Roboto Medium" charset="0"/>
                  <a:cs typeface="Roboto Medium" charset="0"/>
                </a:rPr>
                <a:t>Introduction</a:t>
              </a:r>
            </a:p>
          </p:txBody>
        </p:sp>
        <p:sp>
          <p:nvSpPr>
            <p:cNvPr id="27" name="Rectangle 26">
              <a:extLst>
                <a:ext uri="{FF2B5EF4-FFF2-40B4-BE49-F238E27FC236}">
                  <a16:creationId xmlns:a16="http://schemas.microsoft.com/office/drawing/2014/main" id="{026935E2-B20F-4DAE-AB1F-5407F65BCEB2}"/>
                </a:ext>
              </a:extLst>
            </p:cNvPr>
            <p:cNvSpPr/>
            <p:nvPr/>
          </p:nvSpPr>
          <p:spPr>
            <a:xfrm>
              <a:off x="736802" y="4232335"/>
              <a:ext cx="2717516" cy="2062103"/>
            </a:xfrm>
            <a:prstGeom prst="rect">
              <a:avLst/>
            </a:prstGeom>
          </p:spPr>
          <p:txBody>
            <a:bodyPr wrap="square">
              <a:spAutoFit/>
            </a:bodyPr>
            <a:lstStyle/>
            <a:p>
              <a:pPr marL="380990" indent="-380990">
                <a:buClr>
                  <a:schemeClr val="accent2"/>
                </a:buClr>
                <a:buFont typeface="+mj-lt"/>
                <a:buAutoNum type="arabicPeriod"/>
              </a:pPr>
              <a:r>
                <a:rPr lang="en-US" sz="1400" b="1" dirty="0">
                  <a:latin typeface="Roboto Light" charset="0"/>
                  <a:ea typeface="Roboto Light" charset="0"/>
                  <a:cs typeface="Roboto Light" charset="0"/>
                </a:rPr>
                <a:t>Background</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Problem Statement</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Motivation</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Problem Elaboration</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Project Scope</a:t>
              </a:r>
            </a:p>
          </p:txBody>
        </p:sp>
      </p:grpSp>
      <p:pic>
        <p:nvPicPr>
          <p:cNvPr id="19" name="Picture 2" descr="Image result for adsb">
            <a:extLst>
              <a:ext uri="{FF2B5EF4-FFF2-40B4-BE49-F238E27FC236}">
                <a16:creationId xmlns:a16="http://schemas.microsoft.com/office/drawing/2014/main" id="{FD447213-772B-4D84-AEB7-817FCD50E6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8946" y="998709"/>
            <a:ext cx="6897949" cy="517887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7643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1407425-009A-4462-AC0F-2B5C8EF63D10}"/>
              </a:ext>
            </a:extLst>
          </p:cNvPr>
          <p:cNvSpPr/>
          <p:nvPr/>
        </p:nvSpPr>
        <p:spPr>
          <a:xfrm>
            <a:off x="0" y="1"/>
            <a:ext cx="12192000" cy="307770"/>
          </a:xfrm>
          <a:prstGeom prst="rect">
            <a:avLst/>
          </a:prstGeom>
          <a:solidFill>
            <a:srgbClr val="546E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00D0A8B-C684-42B1-BDD4-DB0FC80BA7CF}"/>
              </a:ext>
            </a:extLst>
          </p:cNvPr>
          <p:cNvSpPr txBox="1"/>
          <p:nvPr/>
        </p:nvSpPr>
        <p:spPr>
          <a:xfrm>
            <a:off x="923436" y="1524248"/>
            <a:ext cx="7954234" cy="3809504"/>
          </a:xfrm>
          <a:prstGeom prst="rect">
            <a:avLst/>
          </a:prstGeom>
          <a:ln>
            <a:solidFill>
              <a:schemeClr val="bg2">
                <a:lumMod val="90000"/>
              </a:schemeClr>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274320" tIns="274320" rIns="274320" bIns="274320" rtlCol="0">
            <a:spAutoFit/>
          </a:bodyPr>
          <a:lstStyle/>
          <a:p>
            <a:pPr algn="just">
              <a:lnSpc>
                <a:spcPct val="150000"/>
              </a:lnSpc>
            </a:pPr>
            <a:r>
              <a:rPr lang="en-US" sz="2400" dirty="0">
                <a:latin typeface="Roboto Medium"/>
              </a:rPr>
              <a:t>Despite the abundance and accessibility, ADS-B data are often messy, incomplete, and difficult to use in their raw form. By implementing fixes to the data quality, useful tools can be developed to facilitate analysts' investigation into projects involving aircraft and airspace travel.</a:t>
            </a:r>
          </a:p>
        </p:txBody>
      </p:sp>
      <p:grpSp>
        <p:nvGrpSpPr>
          <p:cNvPr id="13" name="Group 12">
            <a:extLst>
              <a:ext uri="{FF2B5EF4-FFF2-40B4-BE49-F238E27FC236}">
                <a16:creationId xmlns:a16="http://schemas.microsoft.com/office/drawing/2014/main" id="{A56DB34A-D002-4B36-BF72-1706D7FECDB6}"/>
              </a:ext>
            </a:extLst>
          </p:cNvPr>
          <p:cNvGrpSpPr/>
          <p:nvPr/>
        </p:nvGrpSpPr>
        <p:grpSpPr>
          <a:xfrm>
            <a:off x="9689088" y="153886"/>
            <a:ext cx="2717517" cy="3611544"/>
            <a:chOff x="736801" y="2682894"/>
            <a:chExt cx="2717517" cy="3611544"/>
          </a:xfrm>
        </p:grpSpPr>
        <p:sp>
          <p:nvSpPr>
            <p:cNvPr id="14" name="Oval 13">
              <a:extLst>
                <a:ext uri="{FF2B5EF4-FFF2-40B4-BE49-F238E27FC236}">
                  <a16:creationId xmlns:a16="http://schemas.microsoft.com/office/drawing/2014/main" id="{79313032-B604-46E5-90CC-55F746366C72}"/>
                </a:ext>
              </a:extLst>
            </p:cNvPr>
            <p:cNvSpPr/>
            <p:nvPr/>
          </p:nvSpPr>
          <p:spPr>
            <a:xfrm>
              <a:off x="736801" y="2682894"/>
              <a:ext cx="684988" cy="684986"/>
            </a:xfrm>
            <a:prstGeom prst="ellipse">
              <a:avLst/>
            </a:prstGeom>
            <a:solidFill>
              <a:srgbClr val="00E6B4"/>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Medium" charset="0"/>
                  <a:ea typeface="Roboto Medium" charset="0"/>
                  <a:cs typeface="Roboto Medium" charset="0"/>
                </a:rPr>
                <a:t>1</a:t>
              </a:r>
            </a:p>
          </p:txBody>
        </p:sp>
        <p:sp>
          <p:nvSpPr>
            <p:cNvPr id="15" name="Rectangle 14">
              <a:extLst>
                <a:ext uri="{FF2B5EF4-FFF2-40B4-BE49-F238E27FC236}">
                  <a16:creationId xmlns:a16="http://schemas.microsoft.com/office/drawing/2014/main" id="{161B1FF9-BE54-4322-B313-CFFBCD30B9EF}"/>
                </a:ext>
              </a:extLst>
            </p:cNvPr>
            <p:cNvSpPr/>
            <p:nvPr/>
          </p:nvSpPr>
          <p:spPr>
            <a:xfrm>
              <a:off x="736801" y="3716241"/>
              <a:ext cx="1523174" cy="400110"/>
            </a:xfrm>
            <a:prstGeom prst="rect">
              <a:avLst/>
            </a:prstGeom>
          </p:spPr>
          <p:txBody>
            <a:bodyPr wrap="none" lIns="91440">
              <a:spAutoFit/>
            </a:bodyPr>
            <a:lstStyle/>
            <a:p>
              <a:r>
                <a:rPr lang="en-US" sz="2000" dirty="0">
                  <a:solidFill>
                    <a:schemeClr val="accent3">
                      <a:lumMod val="75000"/>
                    </a:schemeClr>
                  </a:solidFill>
                  <a:latin typeface="Roboto Medium" charset="0"/>
                  <a:ea typeface="Roboto Medium" charset="0"/>
                  <a:cs typeface="Roboto Medium" charset="0"/>
                </a:rPr>
                <a:t>Introduction</a:t>
              </a:r>
            </a:p>
          </p:txBody>
        </p:sp>
        <p:sp>
          <p:nvSpPr>
            <p:cNvPr id="16" name="Rectangle 15">
              <a:extLst>
                <a:ext uri="{FF2B5EF4-FFF2-40B4-BE49-F238E27FC236}">
                  <a16:creationId xmlns:a16="http://schemas.microsoft.com/office/drawing/2014/main" id="{44B6EFD6-7D90-4B53-ADB9-84072C8980EC}"/>
                </a:ext>
              </a:extLst>
            </p:cNvPr>
            <p:cNvSpPr/>
            <p:nvPr/>
          </p:nvSpPr>
          <p:spPr>
            <a:xfrm>
              <a:off x="736802" y="4232335"/>
              <a:ext cx="2717516" cy="2062103"/>
            </a:xfrm>
            <a:prstGeom prst="rect">
              <a:avLst/>
            </a:prstGeom>
          </p:spPr>
          <p:txBody>
            <a:bodyPr wrap="square">
              <a:spAutoFit/>
            </a:bodyPr>
            <a:lstStyle/>
            <a:p>
              <a:pPr marL="380990" indent="-380990">
                <a:buClr>
                  <a:schemeClr val="accent2"/>
                </a:buClr>
                <a:buFont typeface="+mj-lt"/>
                <a:buAutoNum type="arabicPeriod"/>
              </a:pPr>
              <a:r>
                <a:rPr lang="en-US" sz="1400" dirty="0">
                  <a:solidFill>
                    <a:schemeClr val="accent3">
                      <a:lumMod val="75000"/>
                    </a:schemeClr>
                  </a:solidFill>
                  <a:latin typeface="Roboto Light" charset="0"/>
                  <a:ea typeface="Roboto Light" charset="0"/>
                  <a:cs typeface="Roboto Light" charset="0"/>
                </a:rPr>
                <a:t>Background</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b="1" dirty="0">
                  <a:latin typeface="Roboto Light" charset="0"/>
                  <a:ea typeface="Roboto Light" charset="0"/>
                  <a:cs typeface="Roboto Light" charset="0"/>
                </a:rPr>
                <a:t>Problem Statement</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Motivation</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Problem Elaboration</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Project Scope</a:t>
              </a:r>
            </a:p>
          </p:txBody>
        </p:sp>
      </p:grpSp>
    </p:spTree>
    <p:extLst>
      <p:ext uri="{BB962C8B-B14F-4D97-AF65-F5344CB8AC3E}">
        <p14:creationId xmlns:p14="http://schemas.microsoft.com/office/powerpoint/2010/main" val="1626034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1407425-009A-4462-AC0F-2B5C8EF63D10}"/>
              </a:ext>
            </a:extLst>
          </p:cNvPr>
          <p:cNvSpPr/>
          <p:nvPr/>
        </p:nvSpPr>
        <p:spPr>
          <a:xfrm>
            <a:off x="0" y="1"/>
            <a:ext cx="12192000" cy="307770"/>
          </a:xfrm>
          <a:prstGeom prst="rect">
            <a:avLst/>
          </a:prstGeom>
          <a:solidFill>
            <a:srgbClr val="546E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Image result for c4ads">
            <a:extLst>
              <a:ext uri="{FF2B5EF4-FFF2-40B4-BE49-F238E27FC236}">
                <a16:creationId xmlns:a16="http://schemas.microsoft.com/office/drawing/2014/main" id="{2539E600-6033-4177-A6ED-5D6111BACD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0501" y="3209774"/>
            <a:ext cx="2722217" cy="140858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Image result for data machines corp">
            <a:extLst>
              <a:ext uri="{FF2B5EF4-FFF2-40B4-BE49-F238E27FC236}">
                <a16:creationId xmlns:a16="http://schemas.microsoft.com/office/drawing/2014/main" id="{B27D7BCE-F9F1-4F9D-99E0-C2AC0340DC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623" y="838872"/>
            <a:ext cx="2717516" cy="164470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Image result for adsb exchange logo">
            <a:extLst>
              <a:ext uri="{FF2B5EF4-FFF2-40B4-BE49-F238E27FC236}">
                <a16:creationId xmlns:a16="http://schemas.microsoft.com/office/drawing/2014/main" id="{61585797-FE4B-4CE0-B07F-A932D41EF3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7081" y="1071018"/>
            <a:ext cx="1180416" cy="1180416"/>
          </a:xfrm>
          <a:prstGeom prst="rect">
            <a:avLst/>
          </a:prstGeom>
          <a:noFill/>
        </p:spPr>
      </p:pic>
      <p:sp>
        <p:nvSpPr>
          <p:cNvPr id="15" name="TextBox 14">
            <a:extLst>
              <a:ext uri="{FF2B5EF4-FFF2-40B4-BE49-F238E27FC236}">
                <a16:creationId xmlns:a16="http://schemas.microsoft.com/office/drawing/2014/main" id="{4E47949E-9938-4FC3-BE56-D8698646EEB2}"/>
              </a:ext>
            </a:extLst>
          </p:cNvPr>
          <p:cNvSpPr txBox="1"/>
          <p:nvPr/>
        </p:nvSpPr>
        <p:spPr>
          <a:xfrm>
            <a:off x="1185850" y="4771319"/>
            <a:ext cx="7311517" cy="1015663"/>
          </a:xfrm>
          <a:prstGeom prst="rect">
            <a:avLst/>
          </a:prstGeom>
          <a:ln>
            <a:solidFill>
              <a:schemeClr val="bg2">
                <a:lumMod val="90000"/>
              </a:schemeClr>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91440" tIns="91440" rIns="91440" bIns="91440" rtlCol="0">
            <a:spAutoFit/>
          </a:bodyPr>
          <a:lstStyle/>
          <a:p>
            <a:pPr algn="just"/>
            <a:r>
              <a:rPr lang="en-US" dirty="0">
                <a:latin typeface="Roboto Medium"/>
              </a:rPr>
              <a:t>C4ADS is a "nonprofit organization dedicated to providing data-driven analysis and evidence-based reporting on global conflict and transnational security issues".</a:t>
            </a:r>
          </a:p>
        </p:txBody>
      </p:sp>
      <p:sp>
        <p:nvSpPr>
          <p:cNvPr id="4" name="Plus Sign 3">
            <a:extLst>
              <a:ext uri="{FF2B5EF4-FFF2-40B4-BE49-F238E27FC236}">
                <a16:creationId xmlns:a16="http://schemas.microsoft.com/office/drawing/2014/main" id="{80E6DA9E-FAED-4BC2-BB22-891DA050484F}"/>
              </a:ext>
            </a:extLst>
          </p:cNvPr>
          <p:cNvSpPr/>
          <p:nvPr/>
        </p:nvSpPr>
        <p:spPr>
          <a:xfrm rot="10800000">
            <a:off x="4137315" y="1773211"/>
            <a:ext cx="1408590" cy="1289316"/>
          </a:xfrm>
          <a:prstGeom prst="mathPlus">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409CCF5-691D-4226-858B-31C5C2663829}"/>
              </a:ext>
            </a:extLst>
          </p:cNvPr>
          <p:cNvGrpSpPr/>
          <p:nvPr/>
        </p:nvGrpSpPr>
        <p:grpSpPr>
          <a:xfrm>
            <a:off x="9689088" y="153886"/>
            <a:ext cx="2717517" cy="3611544"/>
            <a:chOff x="736801" y="2682894"/>
            <a:chExt cx="2717517" cy="3611544"/>
          </a:xfrm>
        </p:grpSpPr>
        <p:sp>
          <p:nvSpPr>
            <p:cNvPr id="17" name="Oval 16">
              <a:extLst>
                <a:ext uri="{FF2B5EF4-FFF2-40B4-BE49-F238E27FC236}">
                  <a16:creationId xmlns:a16="http://schemas.microsoft.com/office/drawing/2014/main" id="{2ECEAE73-07DC-44A8-99D0-5E411609FC30}"/>
                </a:ext>
              </a:extLst>
            </p:cNvPr>
            <p:cNvSpPr/>
            <p:nvPr/>
          </p:nvSpPr>
          <p:spPr>
            <a:xfrm>
              <a:off x="736801" y="2682894"/>
              <a:ext cx="684988" cy="684986"/>
            </a:xfrm>
            <a:prstGeom prst="ellipse">
              <a:avLst/>
            </a:prstGeom>
            <a:solidFill>
              <a:srgbClr val="00E6B4"/>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Medium" charset="0"/>
                  <a:ea typeface="Roboto Medium" charset="0"/>
                  <a:cs typeface="Roboto Medium" charset="0"/>
                </a:rPr>
                <a:t>1</a:t>
              </a:r>
            </a:p>
          </p:txBody>
        </p:sp>
        <p:sp>
          <p:nvSpPr>
            <p:cNvPr id="18" name="Rectangle 17">
              <a:extLst>
                <a:ext uri="{FF2B5EF4-FFF2-40B4-BE49-F238E27FC236}">
                  <a16:creationId xmlns:a16="http://schemas.microsoft.com/office/drawing/2014/main" id="{65C187E5-9217-4114-B93E-988FE1044DD5}"/>
                </a:ext>
              </a:extLst>
            </p:cNvPr>
            <p:cNvSpPr/>
            <p:nvPr/>
          </p:nvSpPr>
          <p:spPr>
            <a:xfrm>
              <a:off x="736801" y="3716241"/>
              <a:ext cx="1523174" cy="400110"/>
            </a:xfrm>
            <a:prstGeom prst="rect">
              <a:avLst/>
            </a:prstGeom>
          </p:spPr>
          <p:txBody>
            <a:bodyPr wrap="none" lIns="91440">
              <a:spAutoFit/>
            </a:bodyPr>
            <a:lstStyle/>
            <a:p>
              <a:r>
                <a:rPr lang="en-US" sz="2000" dirty="0">
                  <a:solidFill>
                    <a:schemeClr val="accent3">
                      <a:lumMod val="75000"/>
                    </a:schemeClr>
                  </a:solidFill>
                  <a:latin typeface="Roboto Medium" charset="0"/>
                  <a:ea typeface="Roboto Medium" charset="0"/>
                  <a:cs typeface="Roboto Medium" charset="0"/>
                </a:rPr>
                <a:t>Introduction</a:t>
              </a:r>
            </a:p>
          </p:txBody>
        </p:sp>
        <p:sp>
          <p:nvSpPr>
            <p:cNvPr id="19" name="Rectangle 18">
              <a:extLst>
                <a:ext uri="{FF2B5EF4-FFF2-40B4-BE49-F238E27FC236}">
                  <a16:creationId xmlns:a16="http://schemas.microsoft.com/office/drawing/2014/main" id="{37D60A32-4FEF-4447-A54E-5C5B6E76094A}"/>
                </a:ext>
              </a:extLst>
            </p:cNvPr>
            <p:cNvSpPr/>
            <p:nvPr/>
          </p:nvSpPr>
          <p:spPr>
            <a:xfrm>
              <a:off x="736802" y="4232335"/>
              <a:ext cx="2717516" cy="2062103"/>
            </a:xfrm>
            <a:prstGeom prst="rect">
              <a:avLst/>
            </a:prstGeom>
          </p:spPr>
          <p:txBody>
            <a:bodyPr wrap="square">
              <a:spAutoFit/>
            </a:bodyPr>
            <a:lstStyle/>
            <a:p>
              <a:pPr marL="380990" indent="-380990">
                <a:buClr>
                  <a:schemeClr val="accent2"/>
                </a:buClr>
                <a:buFont typeface="+mj-lt"/>
                <a:buAutoNum type="arabicPeriod"/>
              </a:pPr>
              <a:r>
                <a:rPr lang="en-US" sz="1400" dirty="0">
                  <a:solidFill>
                    <a:schemeClr val="accent3">
                      <a:lumMod val="75000"/>
                    </a:schemeClr>
                  </a:solidFill>
                  <a:latin typeface="Roboto Light" charset="0"/>
                  <a:ea typeface="Roboto Light" charset="0"/>
                  <a:cs typeface="Roboto Light" charset="0"/>
                </a:rPr>
                <a:t>Background</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Problem Statement</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b="1" dirty="0">
                  <a:latin typeface="Roboto Light" charset="0"/>
                  <a:ea typeface="Roboto Light" charset="0"/>
                  <a:cs typeface="Roboto Light" charset="0"/>
                </a:rPr>
                <a:t>Motivation</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Problem Elaboration</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Project Scope</a:t>
              </a:r>
            </a:p>
          </p:txBody>
        </p:sp>
      </p:grpSp>
    </p:spTree>
    <p:extLst>
      <p:ext uri="{BB962C8B-B14F-4D97-AF65-F5344CB8AC3E}">
        <p14:creationId xmlns:p14="http://schemas.microsoft.com/office/powerpoint/2010/main" val="2804461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1407425-009A-4462-AC0F-2B5C8EF63D10}"/>
              </a:ext>
            </a:extLst>
          </p:cNvPr>
          <p:cNvSpPr/>
          <p:nvPr/>
        </p:nvSpPr>
        <p:spPr>
          <a:xfrm>
            <a:off x="0" y="1"/>
            <a:ext cx="12192000" cy="307770"/>
          </a:xfrm>
          <a:prstGeom prst="rect">
            <a:avLst/>
          </a:prstGeom>
          <a:solidFill>
            <a:srgbClr val="546E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42FD3E86-3921-4C35-A3E2-644D39A88F7F}"/>
              </a:ext>
            </a:extLst>
          </p:cNvPr>
          <p:cNvSpPr txBox="1"/>
          <p:nvPr/>
        </p:nvSpPr>
        <p:spPr>
          <a:xfrm>
            <a:off x="787248" y="1305341"/>
            <a:ext cx="7954234" cy="4247317"/>
          </a:xfrm>
          <a:prstGeom prst="rect">
            <a:avLst/>
          </a:prstGeom>
          <a:ln>
            <a:solidFill>
              <a:schemeClr val="bg2">
                <a:lumMod val="90000"/>
              </a:schemeClr>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274320" tIns="274320" rIns="274320" bIns="274320" rtlCol="0">
            <a:spAutoFit/>
          </a:bodyPr>
          <a:lstStyle/>
          <a:p>
            <a:pPr marL="514350" indent="-514350">
              <a:buFont typeface="+mj-lt"/>
              <a:buAutoNum type="arabicPeriod"/>
            </a:pPr>
            <a:r>
              <a:rPr lang="en-US" sz="2400" dirty="0">
                <a:latin typeface="Roboto Medium"/>
              </a:rPr>
              <a:t>Improve the quality of the existing ADS-B data and engineer new features woefully lacking in its current form</a:t>
            </a:r>
          </a:p>
          <a:p>
            <a:pPr marL="514350" indent="-514350">
              <a:buFont typeface="+mj-lt"/>
              <a:buAutoNum type="arabicPeriod"/>
            </a:pPr>
            <a:endParaRPr lang="en-US" sz="2400" dirty="0">
              <a:latin typeface="Roboto Medium"/>
            </a:endParaRPr>
          </a:p>
          <a:p>
            <a:pPr marL="514350" indent="-514350">
              <a:buFont typeface="+mj-lt"/>
              <a:buAutoNum type="arabicPeriod"/>
            </a:pPr>
            <a:r>
              <a:rPr lang="en-US" sz="2400" dirty="0">
                <a:latin typeface="Roboto Medium"/>
              </a:rPr>
              <a:t>Develop an application informed by user-stories that will facilitate the way C4ADS analysts utilize ADS-B data</a:t>
            </a:r>
          </a:p>
          <a:p>
            <a:pPr marL="514350" indent="-514350">
              <a:buFont typeface="+mj-lt"/>
              <a:buAutoNum type="arabicPeriod"/>
            </a:pPr>
            <a:endParaRPr lang="en-US" sz="2400" dirty="0">
              <a:latin typeface="Roboto Medium"/>
            </a:endParaRPr>
          </a:p>
          <a:p>
            <a:pPr marL="514350" indent="-514350">
              <a:buFont typeface="+mj-lt"/>
              <a:buAutoNum type="arabicPeriod"/>
            </a:pPr>
            <a:r>
              <a:rPr lang="en-US" sz="2400" dirty="0">
                <a:latin typeface="Roboto Medium"/>
              </a:rPr>
              <a:t>Implement features that allow client-specific questions to be investigated</a:t>
            </a:r>
          </a:p>
        </p:txBody>
      </p:sp>
      <p:grpSp>
        <p:nvGrpSpPr>
          <p:cNvPr id="17" name="Group 16">
            <a:extLst>
              <a:ext uri="{FF2B5EF4-FFF2-40B4-BE49-F238E27FC236}">
                <a16:creationId xmlns:a16="http://schemas.microsoft.com/office/drawing/2014/main" id="{666711A8-D74F-4EEF-BBBD-964996552EAA}"/>
              </a:ext>
            </a:extLst>
          </p:cNvPr>
          <p:cNvGrpSpPr/>
          <p:nvPr/>
        </p:nvGrpSpPr>
        <p:grpSpPr>
          <a:xfrm>
            <a:off x="9689088" y="153886"/>
            <a:ext cx="2717517" cy="3611544"/>
            <a:chOff x="736801" y="2682894"/>
            <a:chExt cx="2717517" cy="3611544"/>
          </a:xfrm>
        </p:grpSpPr>
        <p:sp>
          <p:nvSpPr>
            <p:cNvPr id="18" name="Oval 17">
              <a:extLst>
                <a:ext uri="{FF2B5EF4-FFF2-40B4-BE49-F238E27FC236}">
                  <a16:creationId xmlns:a16="http://schemas.microsoft.com/office/drawing/2014/main" id="{E7683106-B53D-45DD-88FA-C3A44EBC9777}"/>
                </a:ext>
              </a:extLst>
            </p:cNvPr>
            <p:cNvSpPr/>
            <p:nvPr/>
          </p:nvSpPr>
          <p:spPr>
            <a:xfrm>
              <a:off x="736801" y="2682894"/>
              <a:ext cx="684988" cy="684986"/>
            </a:xfrm>
            <a:prstGeom prst="ellipse">
              <a:avLst/>
            </a:prstGeom>
            <a:solidFill>
              <a:srgbClr val="00E6B4"/>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Medium" charset="0"/>
                  <a:ea typeface="Roboto Medium" charset="0"/>
                  <a:cs typeface="Roboto Medium" charset="0"/>
                </a:rPr>
                <a:t>1</a:t>
              </a:r>
            </a:p>
          </p:txBody>
        </p:sp>
        <p:sp>
          <p:nvSpPr>
            <p:cNvPr id="19" name="Rectangle 18">
              <a:extLst>
                <a:ext uri="{FF2B5EF4-FFF2-40B4-BE49-F238E27FC236}">
                  <a16:creationId xmlns:a16="http://schemas.microsoft.com/office/drawing/2014/main" id="{F8952338-70BA-4936-91D9-F5415AC32886}"/>
                </a:ext>
              </a:extLst>
            </p:cNvPr>
            <p:cNvSpPr/>
            <p:nvPr/>
          </p:nvSpPr>
          <p:spPr>
            <a:xfrm>
              <a:off x="736801" y="3716241"/>
              <a:ext cx="1523174" cy="400110"/>
            </a:xfrm>
            <a:prstGeom prst="rect">
              <a:avLst/>
            </a:prstGeom>
          </p:spPr>
          <p:txBody>
            <a:bodyPr wrap="none" lIns="91440">
              <a:spAutoFit/>
            </a:bodyPr>
            <a:lstStyle/>
            <a:p>
              <a:r>
                <a:rPr lang="en-US" sz="2000" dirty="0">
                  <a:solidFill>
                    <a:schemeClr val="accent3">
                      <a:lumMod val="75000"/>
                    </a:schemeClr>
                  </a:solidFill>
                  <a:latin typeface="Roboto Medium" charset="0"/>
                  <a:ea typeface="Roboto Medium" charset="0"/>
                  <a:cs typeface="Roboto Medium" charset="0"/>
                </a:rPr>
                <a:t>Introduction</a:t>
              </a:r>
            </a:p>
          </p:txBody>
        </p:sp>
        <p:sp>
          <p:nvSpPr>
            <p:cNvPr id="20" name="Rectangle 19">
              <a:extLst>
                <a:ext uri="{FF2B5EF4-FFF2-40B4-BE49-F238E27FC236}">
                  <a16:creationId xmlns:a16="http://schemas.microsoft.com/office/drawing/2014/main" id="{C0981817-2899-48B7-A4EB-96A0F8EDD1A4}"/>
                </a:ext>
              </a:extLst>
            </p:cNvPr>
            <p:cNvSpPr/>
            <p:nvPr/>
          </p:nvSpPr>
          <p:spPr>
            <a:xfrm>
              <a:off x="736802" y="4232335"/>
              <a:ext cx="2717516" cy="2062103"/>
            </a:xfrm>
            <a:prstGeom prst="rect">
              <a:avLst/>
            </a:prstGeom>
          </p:spPr>
          <p:txBody>
            <a:bodyPr wrap="square">
              <a:spAutoFit/>
            </a:bodyPr>
            <a:lstStyle/>
            <a:p>
              <a:pPr marL="380990" indent="-380990">
                <a:buClr>
                  <a:schemeClr val="accent2"/>
                </a:buClr>
                <a:buFont typeface="+mj-lt"/>
                <a:buAutoNum type="arabicPeriod"/>
              </a:pPr>
              <a:r>
                <a:rPr lang="en-US" sz="1400" dirty="0">
                  <a:solidFill>
                    <a:schemeClr val="accent3">
                      <a:lumMod val="75000"/>
                    </a:schemeClr>
                  </a:solidFill>
                  <a:latin typeface="Roboto Light" charset="0"/>
                  <a:ea typeface="Roboto Light" charset="0"/>
                  <a:cs typeface="Roboto Light" charset="0"/>
                </a:rPr>
                <a:t>Background</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Problem Statement</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Motivation</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b="1" dirty="0">
                  <a:latin typeface="Roboto Light" charset="0"/>
                  <a:ea typeface="Roboto Light" charset="0"/>
                  <a:cs typeface="Roboto Light" charset="0"/>
                </a:rPr>
                <a:t>Problem Elaboration</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Project Scope</a:t>
              </a:r>
            </a:p>
          </p:txBody>
        </p:sp>
      </p:grpSp>
    </p:spTree>
    <p:extLst>
      <p:ext uri="{BB962C8B-B14F-4D97-AF65-F5344CB8AC3E}">
        <p14:creationId xmlns:p14="http://schemas.microsoft.com/office/powerpoint/2010/main" val="2287481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1407425-009A-4462-AC0F-2B5C8EF63D10}"/>
              </a:ext>
            </a:extLst>
          </p:cNvPr>
          <p:cNvSpPr/>
          <p:nvPr/>
        </p:nvSpPr>
        <p:spPr>
          <a:xfrm>
            <a:off x="0" y="1"/>
            <a:ext cx="12192000" cy="307770"/>
          </a:xfrm>
          <a:prstGeom prst="rect">
            <a:avLst/>
          </a:prstGeom>
          <a:solidFill>
            <a:srgbClr val="546E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C89A85F-F102-4B5E-B02C-7BC41DCECFBF}"/>
              </a:ext>
            </a:extLst>
          </p:cNvPr>
          <p:cNvGrpSpPr/>
          <p:nvPr/>
        </p:nvGrpSpPr>
        <p:grpSpPr>
          <a:xfrm>
            <a:off x="9689088" y="153886"/>
            <a:ext cx="2717517" cy="3611544"/>
            <a:chOff x="736801" y="2682894"/>
            <a:chExt cx="2717517" cy="3611544"/>
          </a:xfrm>
        </p:grpSpPr>
        <p:sp>
          <p:nvSpPr>
            <p:cNvPr id="13" name="Oval 12">
              <a:extLst>
                <a:ext uri="{FF2B5EF4-FFF2-40B4-BE49-F238E27FC236}">
                  <a16:creationId xmlns:a16="http://schemas.microsoft.com/office/drawing/2014/main" id="{55D5C421-1293-49D7-804B-94D45C87A497}"/>
                </a:ext>
              </a:extLst>
            </p:cNvPr>
            <p:cNvSpPr/>
            <p:nvPr/>
          </p:nvSpPr>
          <p:spPr>
            <a:xfrm>
              <a:off x="736801" y="2682894"/>
              <a:ext cx="684988" cy="684986"/>
            </a:xfrm>
            <a:prstGeom prst="ellipse">
              <a:avLst/>
            </a:prstGeom>
            <a:solidFill>
              <a:srgbClr val="00E6B4"/>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Medium" charset="0"/>
                  <a:ea typeface="Roboto Medium" charset="0"/>
                  <a:cs typeface="Roboto Medium" charset="0"/>
                </a:rPr>
                <a:t>1</a:t>
              </a:r>
            </a:p>
          </p:txBody>
        </p:sp>
        <p:sp>
          <p:nvSpPr>
            <p:cNvPr id="14" name="Rectangle 13">
              <a:extLst>
                <a:ext uri="{FF2B5EF4-FFF2-40B4-BE49-F238E27FC236}">
                  <a16:creationId xmlns:a16="http://schemas.microsoft.com/office/drawing/2014/main" id="{BDE7B8E2-0BCF-4694-AAC4-C5730F9011F3}"/>
                </a:ext>
              </a:extLst>
            </p:cNvPr>
            <p:cNvSpPr/>
            <p:nvPr/>
          </p:nvSpPr>
          <p:spPr>
            <a:xfrm>
              <a:off x="736801" y="3716241"/>
              <a:ext cx="1523174" cy="400110"/>
            </a:xfrm>
            <a:prstGeom prst="rect">
              <a:avLst/>
            </a:prstGeom>
          </p:spPr>
          <p:txBody>
            <a:bodyPr wrap="none" lIns="91440">
              <a:spAutoFit/>
            </a:bodyPr>
            <a:lstStyle/>
            <a:p>
              <a:r>
                <a:rPr lang="en-US" sz="2000" dirty="0">
                  <a:solidFill>
                    <a:schemeClr val="accent3">
                      <a:lumMod val="75000"/>
                    </a:schemeClr>
                  </a:solidFill>
                  <a:latin typeface="Roboto Medium" charset="0"/>
                  <a:ea typeface="Roboto Medium" charset="0"/>
                  <a:cs typeface="Roboto Medium" charset="0"/>
                </a:rPr>
                <a:t>Introduction</a:t>
              </a:r>
            </a:p>
          </p:txBody>
        </p:sp>
        <p:sp>
          <p:nvSpPr>
            <p:cNvPr id="15" name="Rectangle 14">
              <a:extLst>
                <a:ext uri="{FF2B5EF4-FFF2-40B4-BE49-F238E27FC236}">
                  <a16:creationId xmlns:a16="http://schemas.microsoft.com/office/drawing/2014/main" id="{C4FAA183-ADEF-44D8-BA72-0E55DB293A90}"/>
                </a:ext>
              </a:extLst>
            </p:cNvPr>
            <p:cNvSpPr/>
            <p:nvPr/>
          </p:nvSpPr>
          <p:spPr>
            <a:xfrm>
              <a:off x="736802" y="4232335"/>
              <a:ext cx="2717516" cy="2062103"/>
            </a:xfrm>
            <a:prstGeom prst="rect">
              <a:avLst/>
            </a:prstGeom>
          </p:spPr>
          <p:txBody>
            <a:bodyPr wrap="square">
              <a:spAutoFit/>
            </a:bodyPr>
            <a:lstStyle/>
            <a:p>
              <a:pPr marL="380990" indent="-380990">
                <a:buClr>
                  <a:schemeClr val="accent2"/>
                </a:buClr>
                <a:buFont typeface="+mj-lt"/>
                <a:buAutoNum type="arabicPeriod"/>
              </a:pPr>
              <a:r>
                <a:rPr lang="en-US" sz="1400" dirty="0">
                  <a:solidFill>
                    <a:schemeClr val="accent3">
                      <a:lumMod val="75000"/>
                    </a:schemeClr>
                  </a:solidFill>
                  <a:latin typeface="Roboto Light" charset="0"/>
                  <a:ea typeface="Roboto Light" charset="0"/>
                  <a:cs typeface="Roboto Light" charset="0"/>
                </a:rPr>
                <a:t>Background</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Problem Statement</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Motivation</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Problem Elaboration</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b="1" dirty="0">
                  <a:latin typeface="Roboto Light" charset="0"/>
                  <a:ea typeface="Roboto Light" charset="0"/>
                  <a:cs typeface="Roboto Light" charset="0"/>
                </a:rPr>
                <a:t>Project Scope</a:t>
              </a:r>
            </a:p>
          </p:txBody>
        </p:sp>
      </p:grpSp>
      <p:sp>
        <p:nvSpPr>
          <p:cNvPr id="18" name="TextBox 17">
            <a:extLst>
              <a:ext uri="{FF2B5EF4-FFF2-40B4-BE49-F238E27FC236}">
                <a16:creationId xmlns:a16="http://schemas.microsoft.com/office/drawing/2014/main" id="{B5AA9526-9B19-4236-B3B6-4437B7BD5601}"/>
              </a:ext>
            </a:extLst>
          </p:cNvPr>
          <p:cNvSpPr txBox="1"/>
          <p:nvPr/>
        </p:nvSpPr>
        <p:spPr>
          <a:xfrm>
            <a:off x="668331" y="2013228"/>
            <a:ext cx="8522322" cy="3139321"/>
          </a:xfrm>
          <a:prstGeom prst="rect">
            <a:avLst/>
          </a:prstGeom>
          <a:ln>
            <a:solidFill>
              <a:schemeClr val="bg2">
                <a:lumMod val="90000"/>
              </a:schemeClr>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274320" tIns="274320" rIns="274320" bIns="274320" rtlCol="0">
            <a:spAutoFit/>
          </a:bodyPr>
          <a:lstStyle/>
          <a:p>
            <a:pPr marL="514350" indent="-514350">
              <a:buFont typeface="Arial" panose="020B0604020202020204" pitchFamily="34" charset="0"/>
              <a:buChar char="•"/>
            </a:pPr>
            <a:r>
              <a:rPr lang="en-US" sz="2400" dirty="0">
                <a:latin typeface="Roboto Medium"/>
              </a:rPr>
              <a:t>Data availability began June 9</a:t>
            </a:r>
            <a:r>
              <a:rPr lang="en-US" sz="2400" baseline="30000" dirty="0">
                <a:latin typeface="Roboto Medium"/>
              </a:rPr>
              <a:t>th</a:t>
            </a:r>
            <a:r>
              <a:rPr lang="en-US" sz="2400" dirty="0">
                <a:latin typeface="Roboto Medium"/>
              </a:rPr>
              <a:t>, 2016</a:t>
            </a:r>
          </a:p>
          <a:p>
            <a:pPr marL="514350" indent="-514350">
              <a:buFont typeface="Arial" panose="020B0604020202020204" pitchFamily="34" charset="0"/>
              <a:buChar char="•"/>
            </a:pPr>
            <a:endParaRPr lang="en-US" sz="2400" dirty="0">
              <a:latin typeface="Roboto Medium"/>
            </a:endParaRPr>
          </a:p>
          <a:p>
            <a:pPr marL="514350" indent="-514350">
              <a:buFont typeface="Arial" panose="020B0604020202020204" pitchFamily="34" charset="0"/>
              <a:buChar char="•"/>
            </a:pPr>
            <a:r>
              <a:rPr lang="en-US" sz="2400" dirty="0">
                <a:latin typeface="Roboto Medium"/>
              </a:rPr>
              <a:t>~10 GB of data per day</a:t>
            </a:r>
          </a:p>
          <a:p>
            <a:pPr marL="514350" indent="-514350">
              <a:buFont typeface="Arial" panose="020B0604020202020204" pitchFamily="34" charset="0"/>
              <a:buChar char="•"/>
            </a:pPr>
            <a:endParaRPr lang="en-US" sz="2400" dirty="0">
              <a:latin typeface="Roboto Medium"/>
            </a:endParaRPr>
          </a:p>
          <a:p>
            <a:pPr marL="514350" indent="-514350">
              <a:buFont typeface="Arial" panose="020B0604020202020204" pitchFamily="34" charset="0"/>
              <a:buChar char="•"/>
            </a:pPr>
            <a:r>
              <a:rPr lang="en-US" sz="2400" dirty="0">
                <a:latin typeface="Roboto Medium"/>
              </a:rPr>
              <a:t>~13 Terabytes</a:t>
            </a:r>
          </a:p>
          <a:p>
            <a:pPr marL="514350" indent="-514350">
              <a:buFont typeface="Arial" panose="020B0604020202020204" pitchFamily="34" charset="0"/>
              <a:buChar char="•"/>
            </a:pPr>
            <a:endParaRPr lang="en-US" sz="2400" dirty="0">
              <a:latin typeface="Roboto Medium"/>
            </a:endParaRPr>
          </a:p>
          <a:p>
            <a:pPr marL="514350" indent="-514350">
              <a:buFont typeface="Arial" panose="020B0604020202020204" pitchFamily="34" charset="0"/>
              <a:buChar char="•"/>
            </a:pPr>
            <a:r>
              <a:rPr lang="en-US" sz="2400" dirty="0">
                <a:latin typeface="Roboto Medium"/>
              </a:rPr>
              <a:t>Approximating global coverage</a:t>
            </a:r>
          </a:p>
        </p:txBody>
      </p:sp>
    </p:spTree>
    <p:extLst>
      <p:ext uri="{BB962C8B-B14F-4D97-AF65-F5344CB8AC3E}">
        <p14:creationId xmlns:p14="http://schemas.microsoft.com/office/powerpoint/2010/main" val="216682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1407425-009A-4462-AC0F-2B5C8EF63D10}"/>
              </a:ext>
            </a:extLst>
          </p:cNvPr>
          <p:cNvSpPr/>
          <p:nvPr/>
        </p:nvSpPr>
        <p:spPr>
          <a:xfrm>
            <a:off x="0" y="1"/>
            <a:ext cx="12192000" cy="307770"/>
          </a:xfrm>
          <a:prstGeom prst="rect">
            <a:avLst/>
          </a:prstGeom>
          <a:solidFill>
            <a:srgbClr val="546E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012D91F-9DAF-4CBA-9182-25190CCDACBA}"/>
              </a:ext>
            </a:extLst>
          </p:cNvPr>
          <p:cNvGrpSpPr/>
          <p:nvPr/>
        </p:nvGrpSpPr>
        <p:grpSpPr>
          <a:xfrm>
            <a:off x="9689088" y="153886"/>
            <a:ext cx="2717517" cy="1857218"/>
            <a:chOff x="736801" y="2682894"/>
            <a:chExt cx="2717517" cy="1857218"/>
          </a:xfrm>
        </p:grpSpPr>
        <p:sp>
          <p:nvSpPr>
            <p:cNvPr id="13" name="Oval 12">
              <a:extLst>
                <a:ext uri="{FF2B5EF4-FFF2-40B4-BE49-F238E27FC236}">
                  <a16:creationId xmlns:a16="http://schemas.microsoft.com/office/drawing/2014/main" id="{B4439452-B55E-404C-AE6B-53C4708DA628}"/>
                </a:ext>
              </a:extLst>
            </p:cNvPr>
            <p:cNvSpPr/>
            <p:nvPr/>
          </p:nvSpPr>
          <p:spPr>
            <a:xfrm>
              <a:off x="736801" y="2682894"/>
              <a:ext cx="684988" cy="684986"/>
            </a:xfrm>
            <a:prstGeom prst="ellipse">
              <a:avLst/>
            </a:prstGeom>
            <a:solidFill>
              <a:srgbClr val="00E6B4"/>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Medium" charset="0"/>
                  <a:ea typeface="Roboto Medium" charset="0"/>
                  <a:cs typeface="Roboto Medium" charset="0"/>
                </a:rPr>
                <a:t>2</a:t>
              </a:r>
            </a:p>
          </p:txBody>
        </p:sp>
        <p:sp>
          <p:nvSpPr>
            <p:cNvPr id="14" name="Rectangle 13">
              <a:extLst>
                <a:ext uri="{FF2B5EF4-FFF2-40B4-BE49-F238E27FC236}">
                  <a16:creationId xmlns:a16="http://schemas.microsoft.com/office/drawing/2014/main" id="{66A17D1C-E43D-491D-A9D0-BD1CA219C4F5}"/>
                </a:ext>
              </a:extLst>
            </p:cNvPr>
            <p:cNvSpPr/>
            <p:nvPr/>
          </p:nvSpPr>
          <p:spPr>
            <a:xfrm>
              <a:off x="736801" y="3716241"/>
              <a:ext cx="2180405" cy="400110"/>
            </a:xfrm>
            <a:prstGeom prst="rect">
              <a:avLst/>
            </a:prstGeom>
          </p:spPr>
          <p:txBody>
            <a:bodyPr wrap="none" lIns="91440">
              <a:spAutoFit/>
            </a:bodyPr>
            <a:lstStyle/>
            <a:p>
              <a:r>
                <a:rPr lang="en-US" sz="2000" dirty="0">
                  <a:solidFill>
                    <a:schemeClr val="accent3">
                      <a:lumMod val="75000"/>
                    </a:schemeClr>
                  </a:solidFill>
                  <a:latin typeface="Roboto Medium" charset="0"/>
                  <a:ea typeface="Roboto Medium" charset="0"/>
                  <a:cs typeface="Roboto Medium" charset="0"/>
                </a:rPr>
                <a:t>Literature Review</a:t>
              </a:r>
            </a:p>
          </p:txBody>
        </p:sp>
        <p:sp>
          <p:nvSpPr>
            <p:cNvPr id="15" name="Rectangle 14">
              <a:extLst>
                <a:ext uri="{FF2B5EF4-FFF2-40B4-BE49-F238E27FC236}">
                  <a16:creationId xmlns:a16="http://schemas.microsoft.com/office/drawing/2014/main" id="{2F2562AB-BCAA-454F-8416-F239D6D7AF56}"/>
                </a:ext>
              </a:extLst>
            </p:cNvPr>
            <p:cNvSpPr/>
            <p:nvPr/>
          </p:nvSpPr>
          <p:spPr>
            <a:xfrm>
              <a:off x="736802" y="4232335"/>
              <a:ext cx="2717516" cy="307777"/>
            </a:xfrm>
            <a:prstGeom prst="rect">
              <a:avLst/>
            </a:prstGeom>
          </p:spPr>
          <p:txBody>
            <a:bodyPr wrap="square">
              <a:spAutoFit/>
            </a:bodyPr>
            <a:lstStyle/>
            <a:p>
              <a:pPr marL="380990" indent="-380990">
                <a:buClr>
                  <a:schemeClr val="accent2"/>
                </a:buClr>
                <a:buFont typeface="+mj-lt"/>
                <a:buAutoNum type="arabicPeriod"/>
              </a:pPr>
              <a:r>
                <a:rPr lang="en-US" sz="1400" b="1" dirty="0">
                  <a:latin typeface="Roboto Light" charset="0"/>
                  <a:ea typeface="Roboto Light" charset="0"/>
                  <a:cs typeface="Roboto Light" charset="0"/>
                </a:rPr>
                <a:t>Relevant Research</a:t>
              </a:r>
            </a:p>
          </p:txBody>
        </p:sp>
      </p:grpSp>
      <p:sp>
        <p:nvSpPr>
          <p:cNvPr id="8" name="TextBox 7">
            <a:extLst>
              <a:ext uri="{FF2B5EF4-FFF2-40B4-BE49-F238E27FC236}">
                <a16:creationId xmlns:a16="http://schemas.microsoft.com/office/drawing/2014/main" id="{931C3928-4BE8-4D6A-AF38-8094702EBE8A}"/>
              </a:ext>
            </a:extLst>
          </p:cNvPr>
          <p:cNvSpPr txBox="1"/>
          <p:nvPr/>
        </p:nvSpPr>
        <p:spPr>
          <a:xfrm>
            <a:off x="668331" y="2013228"/>
            <a:ext cx="8522322" cy="1661993"/>
          </a:xfrm>
          <a:prstGeom prst="rect">
            <a:avLst/>
          </a:prstGeom>
          <a:ln>
            <a:solidFill>
              <a:schemeClr val="bg2">
                <a:lumMod val="90000"/>
              </a:schemeClr>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274320" tIns="274320" rIns="274320" bIns="274320" rtlCol="0">
            <a:spAutoFit/>
          </a:bodyPr>
          <a:lstStyle/>
          <a:p>
            <a:pPr marL="514350" indent="-514350">
              <a:buFont typeface="Arial" panose="020B0604020202020204" pitchFamily="34" charset="0"/>
              <a:buChar char="•"/>
            </a:pPr>
            <a:r>
              <a:rPr lang="en-US" sz="2400" dirty="0">
                <a:latin typeface="Roboto Medium"/>
              </a:rPr>
              <a:t>Data quality issues: speed and altitude</a:t>
            </a:r>
          </a:p>
          <a:p>
            <a:pPr marL="514350" indent="-514350">
              <a:buFont typeface="Arial" panose="020B0604020202020204" pitchFamily="34" charset="0"/>
              <a:buChar char="•"/>
            </a:pPr>
            <a:endParaRPr lang="en-US" sz="2400" dirty="0">
              <a:latin typeface="Roboto Medium"/>
            </a:endParaRPr>
          </a:p>
          <a:p>
            <a:pPr marL="514350" indent="-514350">
              <a:buFont typeface="Arial" panose="020B0604020202020204" pitchFamily="34" charset="0"/>
              <a:buChar char="•"/>
            </a:pPr>
            <a:r>
              <a:rPr lang="en-US" sz="2400" dirty="0">
                <a:latin typeface="Roboto Medium"/>
              </a:rPr>
              <a:t>Data anomalies: GPS coordinates</a:t>
            </a:r>
          </a:p>
        </p:txBody>
      </p:sp>
    </p:spTree>
    <p:extLst>
      <p:ext uri="{BB962C8B-B14F-4D97-AF65-F5344CB8AC3E}">
        <p14:creationId xmlns:p14="http://schemas.microsoft.com/office/powerpoint/2010/main" val="4164362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1407425-009A-4462-AC0F-2B5C8EF63D10}"/>
              </a:ext>
            </a:extLst>
          </p:cNvPr>
          <p:cNvSpPr/>
          <p:nvPr/>
        </p:nvSpPr>
        <p:spPr>
          <a:xfrm>
            <a:off x="0" y="1"/>
            <a:ext cx="12192000" cy="307770"/>
          </a:xfrm>
          <a:prstGeom prst="rect">
            <a:avLst/>
          </a:prstGeom>
          <a:solidFill>
            <a:srgbClr val="546E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66C6FD9-4745-45D4-BB81-449C161361B4}"/>
              </a:ext>
            </a:extLst>
          </p:cNvPr>
          <p:cNvGrpSpPr/>
          <p:nvPr/>
        </p:nvGrpSpPr>
        <p:grpSpPr>
          <a:xfrm>
            <a:off x="9689088" y="153886"/>
            <a:ext cx="2717517" cy="3580766"/>
            <a:chOff x="736801" y="2682894"/>
            <a:chExt cx="2717517" cy="3580766"/>
          </a:xfrm>
        </p:grpSpPr>
        <p:sp>
          <p:nvSpPr>
            <p:cNvPr id="9" name="Oval 8">
              <a:extLst>
                <a:ext uri="{FF2B5EF4-FFF2-40B4-BE49-F238E27FC236}">
                  <a16:creationId xmlns:a16="http://schemas.microsoft.com/office/drawing/2014/main" id="{08565FD8-79AC-48A0-91A1-5C01CD4F1AA1}"/>
                </a:ext>
              </a:extLst>
            </p:cNvPr>
            <p:cNvSpPr/>
            <p:nvPr/>
          </p:nvSpPr>
          <p:spPr>
            <a:xfrm>
              <a:off x="736801" y="2682894"/>
              <a:ext cx="684988" cy="684986"/>
            </a:xfrm>
            <a:prstGeom prst="ellipse">
              <a:avLst/>
            </a:prstGeom>
            <a:solidFill>
              <a:srgbClr val="00E6B4"/>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Roboto Medium" charset="0"/>
                  <a:ea typeface="Roboto Medium" charset="0"/>
                  <a:cs typeface="Roboto Medium" charset="0"/>
                </a:rPr>
                <a:t>3</a:t>
              </a:r>
            </a:p>
          </p:txBody>
        </p:sp>
        <p:sp>
          <p:nvSpPr>
            <p:cNvPr id="10" name="Rectangle 9">
              <a:extLst>
                <a:ext uri="{FF2B5EF4-FFF2-40B4-BE49-F238E27FC236}">
                  <a16:creationId xmlns:a16="http://schemas.microsoft.com/office/drawing/2014/main" id="{02C24B35-76B0-4DD3-A257-3BE0D6887543}"/>
                </a:ext>
              </a:extLst>
            </p:cNvPr>
            <p:cNvSpPr/>
            <p:nvPr/>
          </p:nvSpPr>
          <p:spPr>
            <a:xfrm>
              <a:off x="736801" y="3716241"/>
              <a:ext cx="1653017" cy="400110"/>
            </a:xfrm>
            <a:prstGeom prst="rect">
              <a:avLst/>
            </a:prstGeom>
          </p:spPr>
          <p:txBody>
            <a:bodyPr wrap="none" lIns="91440">
              <a:spAutoFit/>
            </a:bodyPr>
            <a:lstStyle/>
            <a:p>
              <a:r>
                <a:rPr lang="en-US" sz="2000" dirty="0">
                  <a:solidFill>
                    <a:schemeClr val="accent3">
                      <a:lumMod val="75000"/>
                    </a:schemeClr>
                  </a:solidFill>
                  <a:latin typeface="Roboto Medium" charset="0"/>
                  <a:ea typeface="Roboto Medium" charset="0"/>
                  <a:cs typeface="Roboto Medium" charset="0"/>
                </a:rPr>
                <a:t>Methodology</a:t>
              </a:r>
            </a:p>
          </p:txBody>
        </p:sp>
        <p:sp>
          <p:nvSpPr>
            <p:cNvPr id="11" name="Rectangle 10">
              <a:extLst>
                <a:ext uri="{FF2B5EF4-FFF2-40B4-BE49-F238E27FC236}">
                  <a16:creationId xmlns:a16="http://schemas.microsoft.com/office/drawing/2014/main" id="{97CFCAAB-6E02-4610-A016-BA429AC7E322}"/>
                </a:ext>
              </a:extLst>
            </p:cNvPr>
            <p:cNvSpPr/>
            <p:nvPr/>
          </p:nvSpPr>
          <p:spPr>
            <a:xfrm>
              <a:off x="736802" y="4232335"/>
              <a:ext cx="2717516" cy="2031325"/>
            </a:xfrm>
            <a:prstGeom prst="rect">
              <a:avLst/>
            </a:prstGeom>
          </p:spPr>
          <p:txBody>
            <a:bodyPr wrap="square">
              <a:spAutoFit/>
            </a:bodyPr>
            <a:lstStyle/>
            <a:p>
              <a:pPr marL="380990" indent="-380990">
                <a:buClr>
                  <a:schemeClr val="accent2"/>
                </a:buClr>
                <a:buFont typeface="+mj-lt"/>
                <a:buAutoNum type="arabicPeriod"/>
              </a:pPr>
              <a:r>
                <a:rPr lang="en-US" sz="1400" b="1" dirty="0">
                  <a:latin typeface="Roboto Light" charset="0"/>
                  <a:ea typeface="Roboto Light" charset="0"/>
                  <a:cs typeface="Roboto Light" charset="0"/>
                </a:rPr>
                <a:t>Dataset Description</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Data Collection</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Data Preprocessing</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Data Exploration</a:t>
              </a:r>
            </a:p>
            <a:p>
              <a:pPr marL="380990" indent="-380990">
                <a:buClr>
                  <a:schemeClr val="accent2"/>
                </a:buClr>
                <a:buFont typeface="+mj-lt"/>
                <a:buAutoNum type="arabicPeriod"/>
              </a:pPr>
              <a:endParaRPr lang="en-US" sz="1400" dirty="0">
                <a:solidFill>
                  <a:schemeClr val="tx1">
                    <a:lumMod val="50000"/>
                    <a:lumOff val="50000"/>
                  </a:schemeClr>
                </a:solidFill>
                <a:latin typeface="Roboto Light" charset="0"/>
                <a:ea typeface="Roboto Light" charset="0"/>
                <a:cs typeface="Roboto Light" charset="0"/>
              </a:endParaRPr>
            </a:p>
            <a:p>
              <a:pPr marL="380990" indent="-380990">
                <a:buClr>
                  <a:schemeClr val="accent2"/>
                </a:buClr>
                <a:buFont typeface="+mj-lt"/>
                <a:buAutoNum type="arabicPeriod"/>
              </a:pPr>
              <a:r>
                <a:rPr lang="en-US" sz="1400" dirty="0">
                  <a:solidFill>
                    <a:schemeClr val="tx1">
                      <a:lumMod val="50000"/>
                      <a:lumOff val="50000"/>
                    </a:schemeClr>
                  </a:solidFill>
                  <a:latin typeface="Roboto Light" charset="0"/>
                  <a:ea typeface="Roboto Light" charset="0"/>
                  <a:cs typeface="Roboto Light" charset="0"/>
                </a:rPr>
                <a:t>Feature Engineering</a:t>
              </a:r>
            </a:p>
          </p:txBody>
        </p:sp>
      </p:grpSp>
      <p:sp>
        <p:nvSpPr>
          <p:cNvPr id="17" name="TextBox 16">
            <a:extLst>
              <a:ext uri="{FF2B5EF4-FFF2-40B4-BE49-F238E27FC236}">
                <a16:creationId xmlns:a16="http://schemas.microsoft.com/office/drawing/2014/main" id="{2092261E-8F32-49F5-A0FD-465E4C341E31}"/>
              </a:ext>
            </a:extLst>
          </p:cNvPr>
          <p:cNvSpPr txBox="1"/>
          <p:nvPr/>
        </p:nvSpPr>
        <p:spPr>
          <a:xfrm>
            <a:off x="668331" y="2013228"/>
            <a:ext cx="8522322" cy="2800767"/>
          </a:xfrm>
          <a:prstGeom prst="rect">
            <a:avLst/>
          </a:prstGeom>
          <a:ln>
            <a:solidFill>
              <a:schemeClr val="bg2">
                <a:lumMod val="90000"/>
              </a:schemeClr>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274320" tIns="274320" rIns="274320" bIns="274320" rtlCol="0">
            <a:spAutoFit/>
          </a:bodyPr>
          <a:lstStyle/>
          <a:p>
            <a:pPr marL="514350" indent="-514350">
              <a:buFont typeface="Arial" panose="020B0604020202020204" pitchFamily="34" charset="0"/>
              <a:buChar char="•"/>
            </a:pPr>
            <a:r>
              <a:rPr lang="en-US" sz="2400" dirty="0">
                <a:latin typeface="Roboto Medium"/>
              </a:rPr>
              <a:t>Records of pings</a:t>
            </a:r>
          </a:p>
          <a:p>
            <a:pPr marL="514350" indent="-514350">
              <a:buFont typeface="Arial" panose="020B0604020202020204" pitchFamily="34" charset="0"/>
              <a:buChar char="•"/>
            </a:pPr>
            <a:endParaRPr lang="en-US" sz="2400" dirty="0">
              <a:latin typeface="Roboto Medium"/>
            </a:endParaRPr>
          </a:p>
          <a:p>
            <a:pPr marL="514350" indent="-514350">
              <a:buFont typeface="Arial" panose="020B0604020202020204" pitchFamily="34" charset="0"/>
              <a:buChar char="•"/>
            </a:pPr>
            <a:r>
              <a:rPr lang="en-US" sz="2400" dirty="0">
                <a:latin typeface="Roboto Medium"/>
              </a:rPr>
              <a:t>37 features</a:t>
            </a:r>
          </a:p>
          <a:p>
            <a:pPr marL="514350" indent="-514350">
              <a:buFont typeface="Arial" panose="020B0604020202020204" pitchFamily="34" charset="0"/>
              <a:buChar char="•"/>
            </a:pPr>
            <a:endParaRPr lang="en-US" sz="2400" dirty="0">
              <a:latin typeface="Roboto Medium"/>
            </a:endParaRPr>
          </a:p>
          <a:p>
            <a:pPr marL="514350" indent="-514350">
              <a:spcAft>
                <a:spcPts val="600"/>
              </a:spcAft>
              <a:buFont typeface="Arial" panose="020B0604020202020204" pitchFamily="34" charset="0"/>
              <a:buChar char="•"/>
            </a:pPr>
            <a:r>
              <a:rPr lang="en-US" sz="2400" dirty="0">
                <a:latin typeface="Roboto Medium"/>
              </a:rPr>
              <a:t>Unreliable information: on ground &amp; source/destination</a:t>
            </a:r>
          </a:p>
          <a:p>
            <a:pPr marL="971550" lvl="1" indent="-514350">
              <a:buFont typeface="Arial" panose="020B0604020202020204" pitchFamily="34" charset="0"/>
              <a:buChar char="•"/>
            </a:pPr>
            <a:r>
              <a:rPr lang="en-US" sz="1600" dirty="0">
                <a:latin typeface="Roboto Medium"/>
              </a:rPr>
              <a:t>“Based on user-reported routes, and is quite often wrong. Don’t depend on it.”</a:t>
            </a:r>
          </a:p>
        </p:txBody>
      </p:sp>
    </p:spTree>
    <p:extLst>
      <p:ext uri="{BB962C8B-B14F-4D97-AF65-F5344CB8AC3E}">
        <p14:creationId xmlns:p14="http://schemas.microsoft.com/office/powerpoint/2010/main" val="932506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1292</TotalTime>
  <Words>598</Words>
  <Application>Microsoft Office PowerPoint</Application>
  <PresentationFormat>Widescreen</PresentationFormat>
  <Paragraphs>280</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Roboto Light</vt:lpstr>
      <vt:lpstr>Roboto Medium</vt:lpstr>
      <vt:lpstr>Roboto Thin</vt:lpstr>
      <vt:lpstr>Office Theme</vt:lpstr>
      <vt:lpstr>PowerPoint Presentation</vt:lpstr>
      <vt:lpstr>Roadmap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 Justice</dc:creator>
  <cp:lastModifiedBy>Nathan Justice</cp:lastModifiedBy>
  <cp:revision>71</cp:revision>
  <dcterms:created xsi:type="dcterms:W3CDTF">2019-11-24T21:21:00Z</dcterms:created>
  <dcterms:modified xsi:type="dcterms:W3CDTF">2019-12-04T02:34:20Z</dcterms:modified>
</cp:coreProperties>
</file>