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Comfortaa-regular.fntdata"/><Relationship Id="rId21" Type="http://schemas.openxmlformats.org/officeDocument/2006/relationships/font" Target="fonts/Poppins-boldItalic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kaggle.com/c/vinbigdata-chest-xray-abnormalities-detection/data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e43ccfeb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e43ccfeb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80360d0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80360d0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80360d04b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80360d04b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Chest X-ray (CXR) is the most common biomedical imaging</a:t>
            </a: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Effective interpretation of CXR requires years of experience, time consuming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0360d04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0360d04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b8b1d3a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b8b1d3a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80360d04b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80360d04b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660"/>
                </a:solidFill>
                <a:latin typeface="Comfortaa"/>
                <a:ea typeface="Comfortaa"/>
                <a:cs typeface="Comfortaa"/>
                <a:sym typeface="Comfortaa"/>
              </a:rPr>
              <a:t>Source: </a:t>
            </a:r>
            <a:r>
              <a:rPr lang="en" sz="13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2"/>
              </a:rPr>
              <a:t>www.kaggle.com/c/vinbigdata-chest-xray-abnormalities-detection/data</a:t>
            </a:r>
            <a:endParaRPr sz="1300">
              <a:solidFill>
                <a:srgbClr val="13366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33660"/>
                </a:solidFill>
                <a:latin typeface="Comfortaa"/>
                <a:ea typeface="Comfortaa"/>
                <a:cs typeface="Comfortaa"/>
                <a:sym typeface="Comfortaa"/>
              </a:rPr>
              <a:t>Lọc hình ảnh từ bệnh Pneumothorax  và chuyển đổi sang PNG</a:t>
            </a:r>
            <a:endParaRPr sz="1300">
              <a:solidFill>
                <a:srgbClr val="13366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50505"/>
                </a:solidFill>
                <a:highlight>
                  <a:srgbClr val="E4E6EB"/>
                </a:highlight>
                <a:latin typeface="Comfortaa"/>
                <a:ea typeface="Comfortaa"/>
                <a:cs typeface="Comfortaa"/>
                <a:sym typeface="Comfortaa"/>
              </a:rPr>
              <a:t>Inflammatory condition of the lung cause by bacterial, fungi, etc.</a:t>
            </a:r>
            <a:endParaRPr sz="1300">
              <a:solidFill>
                <a:srgbClr val="13366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0360d04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0360d04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80360d04b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80360d04b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80360d04b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80360d04b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2575" y="0"/>
            <a:ext cx="4634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00350" y="1135638"/>
            <a:ext cx="3859200" cy="170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00300" y="3307963"/>
            <a:ext cx="38592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712500" y="1642988"/>
            <a:ext cx="77190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712575" y="3099413"/>
            <a:ext cx="7719000" cy="401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1296312" y="1508513"/>
            <a:ext cx="2962200" cy="33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hasCustomPrompt="1" idx="2" type="title"/>
          </p:nvPr>
        </p:nvSpPr>
        <p:spPr>
          <a:xfrm>
            <a:off x="1296312" y="488675"/>
            <a:ext cx="2962200" cy="90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1296312" y="1957450"/>
            <a:ext cx="29622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title"/>
          </p:nvPr>
        </p:nvSpPr>
        <p:spPr>
          <a:xfrm>
            <a:off x="4885487" y="1508513"/>
            <a:ext cx="2962200" cy="33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hasCustomPrompt="1" idx="4" type="title"/>
          </p:nvPr>
        </p:nvSpPr>
        <p:spPr>
          <a:xfrm>
            <a:off x="4885487" y="488675"/>
            <a:ext cx="2962200" cy="90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idx="5" type="subTitle"/>
          </p:nvPr>
        </p:nvSpPr>
        <p:spPr>
          <a:xfrm>
            <a:off x="4885487" y="1957450"/>
            <a:ext cx="29622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6" type="title"/>
          </p:nvPr>
        </p:nvSpPr>
        <p:spPr>
          <a:xfrm>
            <a:off x="1296312" y="3709438"/>
            <a:ext cx="29622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7" type="title"/>
          </p:nvPr>
        </p:nvSpPr>
        <p:spPr>
          <a:xfrm>
            <a:off x="1296312" y="2689600"/>
            <a:ext cx="2962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8" type="subTitle"/>
          </p:nvPr>
        </p:nvSpPr>
        <p:spPr>
          <a:xfrm>
            <a:off x="1296312" y="4158375"/>
            <a:ext cx="2962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9" type="title"/>
          </p:nvPr>
        </p:nvSpPr>
        <p:spPr>
          <a:xfrm>
            <a:off x="4885487" y="3709438"/>
            <a:ext cx="29622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13" type="title"/>
          </p:nvPr>
        </p:nvSpPr>
        <p:spPr>
          <a:xfrm>
            <a:off x="4885487" y="2689600"/>
            <a:ext cx="2962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14" type="subTitle"/>
          </p:nvPr>
        </p:nvSpPr>
        <p:spPr>
          <a:xfrm>
            <a:off x="4885487" y="4158375"/>
            <a:ext cx="2962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639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938275" y="1109900"/>
            <a:ext cx="3395700" cy="56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950675" y="1840000"/>
            <a:ext cx="3395700" cy="219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BLANK_1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864975" y="3073175"/>
            <a:ext cx="21858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864975" y="2669100"/>
            <a:ext cx="21858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3" type="subTitle"/>
          </p:nvPr>
        </p:nvSpPr>
        <p:spPr>
          <a:xfrm>
            <a:off x="3479175" y="3073175"/>
            <a:ext cx="21858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4" type="subTitle"/>
          </p:nvPr>
        </p:nvSpPr>
        <p:spPr>
          <a:xfrm>
            <a:off x="3479175" y="2669100"/>
            <a:ext cx="21858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5" type="subTitle"/>
          </p:nvPr>
        </p:nvSpPr>
        <p:spPr>
          <a:xfrm>
            <a:off x="6093375" y="3073175"/>
            <a:ext cx="21858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6" type="subTitle"/>
          </p:nvPr>
        </p:nvSpPr>
        <p:spPr>
          <a:xfrm>
            <a:off x="6093375" y="2669100"/>
            <a:ext cx="21858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BLANK_1_3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5779163" y="3744925"/>
            <a:ext cx="2084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subTitle"/>
          </p:nvPr>
        </p:nvSpPr>
        <p:spPr>
          <a:xfrm>
            <a:off x="5779175" y="3417050"/>
            <a:ext cx="23577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3" type="subTitle"/>
          </p:nvPr>
        </p:nvSpPr>
        <p:spPr>
          <a:xfrm>
            <a:off x="1280425" y="3744925"/>
            <a:ext cx="2084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4" type="subTitle"/>
          </p:nvPr>
        </p:nvSpPr>
        <p:spPr>
          <a:xfrm>
            <a:off x="1007125" y="3417050"/>
            <a:ext cx="23577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3">
  <p:cSld name="BLANK_1_3_1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5662425" y="1629675"/>
            <a:ext cx="2601600" cy="26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1803000" y="1629675"/>
            <a:ext cx="2601600" cy="26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6273525" y="2120325"/>
            <a:ext cx="1838100" cy="163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3087750" y="4065325"/>
            <a:ext cx="16341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6947175" y="4065325"/>
            <a:ext cx="16341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4" type="subTitle"/>
          </p:nvPr>
        </p:nvSpPr>
        <p:spPr>
          <a:xfrm>
            <a:off x="2414000" y="2120325"/>
            <a:ext cx="1838100" cy="1630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BLANK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1404075" y="1968010"/>
            <a:ext cx="24762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712575" y="1563925"/>
            <a:ext cx="31677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5263400" y="1968010"/>
            <a:ext cx="24762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4" type="subTitle"/>
          </p:nvPr>
        </p:nvSpPr>
        <p:spPr>
          <a:xfrm>
            <a:off x="5263400" y="1563925"/>
            <a:ext cx="31677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5" type="subTitle"/>
          </p:nvPr>
        </p:nvSpPr>
        <p:spPr>
          <a:xfrm>
            <a:off x="1404075" y="3564903"/>
            <a:ext cx="24762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6" type="subTitle"/>
          </p:nvPr>
        </p:nvSpPr>
        <p:spPr>
          <a:xfrm>
            <a:off x="712575" y="3160824"/>
            <a:ext cx="31677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7" type="subTitle"/>
          </p:nvPr>
        </p:nvSpPr>
        <p:spPr>
          <a:xfrm>
            <a:off x="5263400" y="3564903"/>
            <a:ext cx="24762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8" type="subTitle"/>
          </p:nvPr>
        </p:nvSpPr>
        <p:spPr>
          <a:xfrm>
            <a:off x="5263400" y="3160824"/>
            <a:ext cx="31677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2000" y="536925"/>
            <a:ext cx="4572000" cy="40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980974" y="2273175"/>
            <a:ext cx="345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980974" y="1363575"/>
            <a:ext cx="34506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None/>
              <a:defRPr sz="72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426700" y="3114125"/>
            <a:ext cx="3004800" cy="6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BLANK_1_2_1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981025" y="2272800"/>
            <a:ext cx="18414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2" type="subTitle"/>
          </p:nvPr>
        </p:nvSpPr>
        <p:spPr>
          <a:xfrm>
            <a:off x="981025" y="1944925"/>
            <a:ext cx="18414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3" type="subTitle"/>
          </p:nvPr>
        </p:nvSpPr>
        <p:spPr>
          <a:xfrm>
            <a:off x="981025" y="4022099"/>
            <a:ext cx="18414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4" type="subTitle"/>
          </p:nvPr>
        </p:nvSpPr>
        <p:spPr>
          <a:xfrm>
            <a:off x="981025" y="3694211"/>
            <a:ext cx="18414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5" type="subTitle"/>
          </p:nvPr>
        </p:nvSpPr>
        <p:spPr>
          <a:xfrm>
            <a:off x="3651375" y="2272800"/>
            <a:ext cx="18414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6" type="subTitle"/>
          </p:nvPr>
        </p:nvSpPr>
        <p:spPr>
          <a:xfrm>
            <a:off x="3651375" y="1944925"/>
            <a:ext cx="18414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7" type="subTitle"/>
          </p:nvPr>
        </p:nvSpPr>
        <p:spPr>
          <a:xfrm>
            <a:off x="3651375" y="4022099"/>
            <a:ext cx="18414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8" type="subTitle"/>
          </p:nvPr>
        </p:nvSpPr>
        <p:spPr>
          <a:xfrm>
            <a:off x="3651375" y="3694211"/>
            <a:ext cx="18414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9" type="subTitle"/>
          </p:nvPr>
        </p:nvSpPr>
        <p:spPr>
          <a:xfrm>
            <a:off x="6321725" y="2272800"/>
            <a:ext cx="18414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3" type="subTitle"/>
          </p:nvPr>
        </p:nvSpPr>
        <p:spPr>
          <a:xfrm>
            <a:off x="6321725" y="1944925"/>
            <a:ext cx="18414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4" type="subTitle"/>
          </p:nvPr>
        </p:nvSpPr>
        <p:spPr>
          <a:xfrm>
            <a:off x="6321725" y="4022099"/>
            <a:ext cx="18414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5" type="subTitle"/>
          </p:nvPr>
        </p:nvSpPr>
        <p:spPr>
          <a:xfrm>
            <a:off x="6321725" y="3694211"/>
            <a:ext cx="18414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BLANK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4572000" y="536925"/>
            <a:ext cx="4572000" cy="40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134675" y="1199100"/>
            <a:ext cx="30153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2" type="title"/>
          </p:nvPr>
        </p:nvSpPr>
        <p:spPr>
          <a:xfrm>
            <a:off x="4994100" y="1199100"/>
            <a:ext cx="30153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1134675" y="2582700"/>
            <a:ext cx="30153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Google Shape;121;p22"/>
          <p:cNvSpPr txBox="1"/>
          <p:nvPr>
            <p:ph idx="3" type="subTitle"/>
          </p:nvPr>
        </p:nvSpPr>
        <p:spPr>
          <a:xfrm>
            <a:off x="4994100" y="2582700"/>
            <a:ext cx="30153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2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4275225" y="734150"/>
            <a:ext cx="41562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4275225" y="1368300"/>
            <a:ext cx="4156200" cy="401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hasCustomPrompt="1" idx="2" type="title"/>
          </p:nvPr>
        </p:nvSpPr>
        <p:spPr>
          <a:xfrm>
            <a:off x="4275225" y="3374150"/>
            <a:ext cx="41562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3"/>
          <p:cNvSpPr txBox="1"/>
          <p:nvPr>
            <p:ph idx="3" type="subTitle"/>
          </p:nvPr>
        </p:nvSpPr>
        <p:spPr>
          <a:xfrm>
            <a:off x="4275225" y="4008250"/>
            <a:ext cx="4156200" cy="401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hasCustomPrompt="1" idx="4" type="title"/>
          </p:nvPr>
        </p:nvSpPr>
        <p:spPr>
          <a:xfrm>
            <a:off x="4275225" y="2054175"/>
            <a:ext cx="41562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/>
          <p:nvPr>
            <p:ph idx="5" type="subTitle"/>
          </p:nvPr>
        </p:nvSpPr>
        <p:spPr>
          <a:xfrm>
            <a:off x="4275225" y="2688275"/>
            <a:ext cx="4156200" cy="401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1588200" y="1456075"/>
            <a:ext cx="5967600" cy="152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1874125" y="3110775"/>
            <a:ext cx="20388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2" type="subTitle"/>
          </p:nvPr>
        </p:nvSpPr>
        <p:spPr>
          <a:xfrm>
            <a:off x="5231575" y="3110775"/>
            <a:ext cx="20388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hasCustomPrompt="1" type="title"/>
          </p:nvPr>
        </p:nvSpPr>
        <p:spPr>
          <a:xfrm>
            <a:off x="1972825" y="1825863"/>
            <a:ext cx="18414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/>
          <p:nvPr>
            <p:ph idx="3" type="subTitle"/>
          </p:nvPr>
        </p:nvSpPr>
        <p:spPr>
          <a:xfrm>
            <a:off x="1972825" y="2291988"/>
            <a:ext cx="1841400" cy="3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hasCustomPrompt="1" idx="4" type="title"/>
          </p:nvPr>
        </p:nvSpPr>
        <p:spPr>
          <a:xfrm>
            <a:off x="5330275" y="1825863"/>
            <a:ext cx="18414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/>
          <p:nvPr>
            <p:ph idx="5" type="subTitle"/>
          </p:nvPr>
        </p:nvSpPr>
        <p:spPr>
          <a:xfrm>
            <a:off x="5330275" y="2291988"/>
            <a:ext cx="1841400" cy="3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6"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2642425" y="1190924"/>
            <a:ext cx="3859200" cy="7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2642375" y="2179874"/>
            <a:ext cx="3859200" cy="401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3796725" y="0"/>
            <a:ext cx="4634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6"/>
          <p:cNvSpPr txBox="1"/>
          <p:nvPr>
            <p:ph type="ctrTitle"/>
          </p:nvPr>
        </p:nvSpPr>
        <p:spPr>
          <a:xfrm>
            <a:off x="4184500" y="729418"/>
            <a:ext cx="38592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0"/>
              <a:buNone/>
              <a:defRPr sz="45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4184450" y="1541836"/>
            <a:ext cx="3859200" cy="12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26"/>
          <p:cNvSpPr txBox="1"/>
          <p:nvPr/>
        </p:nvSpPr>
        <p:spPr>
          <a:xfrm>
            <a:off x="4554400" y="3594225"/>
            <a:ext cx="31194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9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2575" y="1235088"/>
            <a:ext cx="77190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8431575" y="567100"/>
            <a:ext cx="7125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4572000" y="536925"/>
            <a:ext cx="3859500" cy="40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53525" y="3073175"/>
            <a:ext cx="3177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912950" y="3073175"/>
            <a:ext cx="3177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053525" y="2669100"/>
            <a:ext cx="31776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912950" y="2669100"/>
            <a:ext cx="31776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749275" y="0"/>
            <a:ext cx="639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4803825" y="1109900"/>
            <a:ext cx="3395700" cy="56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803825" y="1840000"/>
            <a:ext cx="3395700" cy="219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955050"/>
            <a:ext cx="3951000" cy="32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713225" y="1301550"/>
            <a:ext cx="2746200" cy="25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712575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712575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572000" y="724075"/>
            <a:ext cx="3859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2064550" y="536925"/>
            <a:ext cx="5014800" cy="40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467000" y="1505400"/>
            <a:ext cx="4209900" cy="17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</a:lstStyle>
          <a:p/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467050" y="3255600"/>
            <a:ext cx="4209900" cy="382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2575" y="536925"/>
            <a:ext cx="7719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2575" y="1235088"/>
            <a:ext cx="77190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□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□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orient="horz" pos="34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2897">
          <p15:clr>
            <a:srgbClr val="EA4335"/>
          </p15:clr>
        </p15:guide>
        <p15:guide id="9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913275"/>
            <a:ext cx="40914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type="ctrTitle"/>
          </p:nvPr>
        </p:nvSpPr>
        <p:spPr>
          <a:xfrm>
            <a:off x="713225" y="1135650"/>
            <a:ext cx="4694700" cy="17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CT image segmentation </a:t>
            </a:r>
            <a:endParaRPr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1130975" y="2838438"/>
            <a:ext cx="38592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using deep neural networks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0" y="567250"/>
            <a:ext cx="16500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7494000" y="567250"/>
            <a:ext cx="16500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0" y="2767025"/>
            <a:ext cx="16500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7494000" y="2767025"/>
            <a:ext cx="16500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1296312" y="1508513"/>
            <a:ext cx="29622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62" name="Google Shape;162;p28"/>
          <p:cNvSpPr txBox="1"/>
          <p:nvPr>
            <p:ph idx="2" type="title"/>
          </p:nvPr>
        </p:nvSpPr>
        <p:spPr>
          <a:xfrm>
            <a:off x="1296308" y="488675"/>
            <a:ext cx="10104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3" name="Google Shape;163;p28"/>
          <p:cNvSpPr txBox="1"/>
          <p:nvPr>
            <p:ph idx="3" type="title"/>
          </p:nvPr>
        </p:nvSpPr>
        <p:spPr>
          <a:xfrm>
            <a:off x="4885487" y="1508513"/>
            <a:ext cx="29622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64" name="Google Shape;164;p28"/>
          <p:cNvSpPr txBox="1"/>
          <p:nvPr>
            <p:ph idx="4" type="title"/>
          </p:nvPr>
        </p:nvSpPr>
        <p:spPr>
          <a:xfrm>
            <a:off x="4885487" y="488675"/>
            <a:ext cx="2962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5" name="Google Shape;165;p28"/>
          <p:cNvSpPr txBox="1"/>
          <p:nvPr>
            <p:ph idx="6" type="title"/>
          </p:nvPr>
        </p:nvSpPr>
        <p:spPr>
          <a:xfrm>
            <a:off x="1296312" y="3709438"/>
            <a:ext cx="29622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66" name="Google Shape;166;p28"/>
          <p:cNvSpPr txBox="1"/>
          <p:nvPr>
            <p:ph idx="7" type="title"/>
          </p:nvPr>
        </p:nvSpPr>
        <p:spPr>
          <a:xfrm>
            <a:off x="1296312" y="2689600"/>
            <a:ext cx="2962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" name="Google Shape;167;p28"/>
          <p:cNvSpPr txBox="1"/>
          <p:nvPr>
            <p:ph idx="9" type="title"/>
          </p:nvPr>
        </p:nvSpPr>
        <p:spPr>
          <a:xfrm>
            <a:off x="5682187" y="3709438"/>
            <a:ext cx="29622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68" name="Google Shape;168;p28"/>
          <p:cNvSpPr txBox="1"/>
          <p:nvPr>
            <p:ph idx="13" type="title"/>
          </p:nvPr>
        </p:nvSpPr>
        <p:spPr>
          <a:xfrm>
            <a:off x="4885487" y="2689600"/>
            <a:ext cx="2962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0" y="298625"/>
            <a:ext cx="40914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938275" y="209975"/>
            <a:ext cx="33957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360025" y="1104175"/>
            <a:ext cx="4552200" cy="3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Lung diseases: the leading causes of death in developing countries.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Chest X-ray (CXR): the most effective way to diagnosis many kind of lung diseases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-&gt; </a:t>
            </a:r>
            <a:r>
              <a:rPr b="1" lang="en">
                <a:solidFill>
                  <a:schemeClr val="accent5"/>
                </a:solidFill>
              </a:rPr>
              <a:t>Lung CT image segmentation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using deep neural network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45379" r="0" t="0"/>
          <a:stretch/>
        </p:blipFill>
        <p:spPr>
          <a:xfrm>
            <a:off x="6565950" y="56600"/>
            <a:ext cx="2119551" cy="21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idx="4294967295" type="title"/>
          </p:nvPr>
        </p:nvSpPr>
        <p:spPr>
          <a:xfrm>
            <a:off x="761158" y="37625"/>
            <a:ext cx="10104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01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22737" r="12537" t="0"/>
          <a:stretch/>
        </p:blipFill>
        <p:spPr>
          <a:xfrm>
            <a:off x="5529725" y="2402400"/>
            <a:ext cx="2505801" cy="258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856300" y="2871650"/>
            <a:ext cx="2185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Define the problem statement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Define input, output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856300" y="2291275"/>
            <a:ext cx="2185800" cy="3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  <a:endParaRPr b="1"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479175" y="2923950"/>
            <a:ext cx="2185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Data collection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Data preprocessing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3479175" y="2291275"/>
            <a:ext cx="2185800" cy="3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6102050" y="2923950"/>
            <a:ext cx="2666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Build DL Model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Lung CT image segmentation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Performance Evaluation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102050" y="2291275"/>
            <a:ext cx="2185800" cy="3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MODELING</a:t>
            </a:r>
            <a:endParaRPr b="1"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547350" y="536925"/>
            <a:ext cx="68841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1671850" y="1395775"/>
            <a:ext cx="566100" cy="4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1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4294725" y="1471975"/>
            <a:ext cx="566100" cy="4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1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6917600" y="1471975"/>
            <a:ext cx="566100" cy="4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1" lang="en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1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30"/>
          <p:cNvSpPr txBox="1"/>
          <p:nvPr>
            <p:ph idx="4294967295" type="title"/>
          </p:nvPr>
        </p:nvSpPr>
        <p:spPr>
          <a:xfrm>
            <a:off x="637033" y="322900"/>
            <a:ext cx="10104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B5394"/>
                </a:solidFill>
              </a:rPr>
              <a:t>02</a:t>
            </a:r>
            <a:endParaRPr sz="4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3" type="subTitle"/>
          </p:nvPr>
        </p:nvSpPr>
        <p:spPr>
          <a:xfrm>
            <a:off x="748725" y="306900"/>
            <a:ext cx="31776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31"/>
          <p:cNvSpPr txBox="1"/>
          <p:nvPr>
            <p:ph idx="4" type="subTitle"/>
          </p:nvPr>
        </p:nvSpPr>
        <p:spPr>
          <a:xfrm>
            <a:off x="4912950" y="306900"/>
            <a:ext cx="3177600" cy="315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25" y="817875"/>
            <a:ext cx="2663176" cy="267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813" y="797738"/>
            <a:ext cx="2483875" cy="27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713225" y="3692075"/>
            <a:ext cx="3442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X-ray images in PNG 3074x3074 format</a:t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5090550" y="3649925"/>
            <a:ext cx="30000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Lung CT images Segmentation</a:t>
            </a:r>
            <a:endParaRPr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646650" y="84750"/>
            <a:ext cx="77190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968750" y="1242875"/>
            <a:ext cx="7355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+"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138 posterior-anterior x-rays: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 x-rays are normal 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 x-rays are abnormal with manifestations of tuberculosis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1114025" y="717663"/>
            <a:ext cx="7719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Department of Health and Human Services of Montgomery County, MD, USA.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7207700" y="2684225"/>
            <a:ext cx="709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15%</a:t>
            </a:r>
            <a:endParaRPr sz="2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070125" y="2539875"/>
            <a:ext cx="709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50%</a:t>
            </a:r>
            <a:endParaRPr sz="21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1012350" y="4756500"/>
            <a:ext cx="7119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800" y="2195850"/>
            <a:ext cx="5948705" cy="26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3386024" y="2085498"/>
            <a:ext cx="710100" cy="101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1233873" y="1446488"/>
            <a:ext cx="2862300" cy="114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2CC"/>
                </a:solidFill>
                <a:latin typeface="Poppins"/>
                <a:ea typeface="Poppins"/>
                <a:cs typeface="Poppins"/>
                <a:sym typeface="Poppins"/>
              </a:rPr>
              <a:t>Classifying common thoracic lung diseases</a:t>
            </a:r>
            <a:endParaRPr b="1">
              <a:solidFill>
                <a:srgbClr val="FFF2C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33"/>
          <p:cNvSpPr/>
          <p:nvPr/>
        </p:nvSpPr>
        <p:spPr>
          <a:xfrm rot="5400000">
            <a:off x="4329539" y="2458021"/>
            <a:ext cx="633600" cy="166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1683375" y="460725"/>
            <a:ext cx="65958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 rot="5400000">
            <a:off x="4613614" y="1443351"/>
            <a:ext cx="633600" cy="16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1233825" y="2973857"/>
            <a:ext cx="2862300" cy="114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Diagnosis of liver cancer on CT images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5048032" y="2529762"/>
            <a:ext cx="710100" cy="9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5047850" y="2973857"/>
            <a:ext cx="2862300" cy="114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Diagnosis of brain tumors on resonance imaging (MRI)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5048025" y="1448752"/>
            <a:ext cx="2862300" cy="114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Breast cancer diagnosis on X-ray 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712575" y="1294100"/>
            <a:ext cx="1634100" cy="3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1"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6797475" y="1294100"/>
            <a:ext cx="1634100" cy="3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712575" y="3956650"/>
            <a:ext cx="1634100" cy="3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797475" y="3956650"/>
            <a:ext cx="1634100" cy="31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1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33"/>
          <p:cNvSpPr txBox="1"/>
          <p:nvPr>
            <p:ph idx="4294967295" type="title"/>
          </p:nvPr>
        </p:nvSpPr>
        <p:spPr>
          <a:xfrm>
            <a:off x="637033" y="322900"/>
            <a:ext cx="10104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B5394"/>
                </a:solidFill>
              </a:rPr>
              <a:t>03</a:t>
            </a:r>
            <a:endParaRPr sz="4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574275" y="236300"/>
            <a:ext cx="65175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PLANNING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371263" y="1883219"/>
            <a:ext cx="1203000" cy="149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Get and explore data 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2170880" y="1883219"/>
            <a:ext cx="1203000" cy="149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Preprocess data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3970498" y="1883219"/>
            <a:ext cx="1203000" cy="149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Build Unet Model 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5770104" y="1883219"/>
            <a:ext cx="1203000" cy="149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 Build RestNet model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372788" y="1061775"/>
            <a:ext cx="1199700" cy="6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Collection</a:t>
            </a:r>
            <a:endParaRPr b="1"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2172404" y="1061775"/>
            <a:ext cx="1199700" cy="6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Preprocessing</a:t>
            </a:r>
            <a:endParaRPr b="1" sz="105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3987774" y="1061775"/>
            <a:ext cx="1203000" cy="6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Lung segmentation</a:t>
            </a:r>
            <a:endParaRPr b="1"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770077" y="1061775"/>
            <a:ext cx="1203000" cy="6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Classification</a:t>
            </a:r>
            <a:endParaRPr b="1"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7569742" y="1883219"/>
            <a:ext cx="1203000" cy="149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IoU </a:t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Dice coefficient</a:t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7569714" y="1061775"/>
            <a:ext cx="1203000" cy="6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Evaluation</a:t>
            </a:r>
            <a:endParaRPr b="1"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30250" y="3734134"/>
            <a:ext cx="1084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931500" y="3734125"/>
            <a:ext cx="11316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Q. Anh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Q. Cuong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B. Sam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5778713" y="3706700"/>
            <a:ext cx="1131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Q. Cuong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B. Sam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H. Phuc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7376538" y="3822250"/>
            <a:ext cx="1131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382450" y="3678925"/>
            <a:ext cx="1365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H. Phuc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Q. Cuong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2124175" y="3681225"/>
            <a:ext cx="1365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H. Phuc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Nhan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7683713" y="3706700"/>
            <a:ext cx="1131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Q. Anh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B. Sam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oppins"/>
                <a:ea typeface="Poppins"/>
                <a:cs typeface="Poppins"/>
                <a:sym typeface="Poppins"/>
              </a:rPr>
              <a:t>Nhan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34"/>
          <p:cNvSpPr txBox="1"/>
          <p:nvPr>
            <p:ph idx="4294967295" type="title"/>
          </p:nvPr>
        </p:nvSpPr>
        <p:spPr>
          <a:xfrm>
            <a:off x="560208" y="84700"/>
            <a:ext cx="10104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0B5394"/>
                </a:solidFill>
              </a:rPr>
              <a:t>04</a:t>
            </a:r>
            <a:endParaRPr sz="47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ctrTitle"/>
          </p:nvPr>
        </p:nvSpPr>
        <p:spPr>
          <a:xfrm>
            <a:off x="4241025" y="1652593"/>
            <a:ext cx="38592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lth Education Center by Slidesgo">
  <a:themeElements>
    <a:clrScheme name="Simple Light">
      <a:dk1>
        <a:srgbClr val="5696CB"/>
      </a:dk1>
      <a:lt1>
        <a:srgbClr val="133660"/>
      </a:lt1>
      <a:dk2>
        <a:srgbClr val="63B8FF"/>
      </a:dk2>
      <a:lt2>
        <a:srgbClr val="CDCDCD"/>
      </a:lt2>
      <a:accent1>
        <a:srgbClr val="5696CB"/>
      </a:accent1>
      <a:accent2>
        <a:srgbClr val="133660"/>
      </a:accent2>
      <a:accent3>
        <a:srgbClr val="63B8FF"/>
      </a:accent3>
      <a:accent4>
        <a:srgbClr val="CDCDCD"/>
      </a:accent4>
      <a:accent5>
        <a:srgbClr val="FFFFFF"/>
      </a:accent5>
      <a:accent6>
        <a:srgbClr val="000000"/>
      </a:accent6>
      <a:hlink>
        <a:srgbClr val="5696C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