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3" r:id="rId8"/>
    <p:sldId id="262" r:id="rId9"/>
    <p:sldId id="290" r:id="rId10"/>
    <p:sldId id="291" r:id="rId11"/>
    <p:sldId id="265" r:id="rId12"/>
    <p:sldId id="284" r:id="rId13"/>
    <p:sldId id="285" r:id="rId14"/>
    <p:sldId id="287" r:id="rId15"/>
    <p:sldId id="288" r:id="rId16"/>
    <p:sldId id="289" r:id="rId17"/>
    <p:sldId id="281" r:id="rId18"/>
    <p:sldId id="264" r:id="rId19"/>
    <p:sldId id="278" r:id="rId20"/>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Fira Sans Bold" panose="020B0604020202020204" charset="0"/>
      <p:regular r:id="rId26"/>
    </p:embeddedFont>
    <p:embeddedFont>
      <p:font typeface="Fira Sans Light" panose="020B0403050000020004" pitchFamily="34" charset="0"/>
      <p:regular r:id="rId27"/>
      <p:italic r:id="rId28"/>
    </p:embeddedFont>
    <p:embeddedFont>
      <p:font typeface="Fira Sans Medium" panose="020B0603050000020004" pitchFamily="34" charset="0"/>
      <p:regular r:id="rId29"/>
      <p:italic r:id="rId30"/>
    </p:embeddedFont>
    <p:embeddedFont>
      <p:font typeface="Fira Sans Medium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10" autoAdjust="0"/>
    <p:restoredTop sz="95165" autoAdjust="0"/>
  </p:normalViewPr>
  <p:slideViewPr>
    <p:cSldViewPr>
      <p:cViewPr varScale="1">
        <p:scale>
          <a:sx n="52" d="100"/>
          <a:sy n="52" d="100"/>
        </p:scale>
        <p:origin x="91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A6B13-9F25-4674-AC6C-940F23F58396}" type="datetimeFigureOut">
              <a:rPr lang="en-US" smtClean="0"/>
              <a:t>12/24/2022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50C7E-BB03-4C07-A585-7F10D09D7497}" type="slidenum">
              <a:rPr lang="en-US" smtClean="0"/>
              <a:t>‹#›</a:t>
            </a:fld>
            <a:endParaRPr lang="en-US"/>
          </a:p>
        </p:txBody>
      </p:sp>
    </p:spTree>
    <p:extLst>
      <p:ext uri="{BB962C8B-B14F-4D97-AF65-F5344CB8AC3E}">
        <p14:creationId xmlns:p14="http://schemas.microsoft.com/office/powerpoint/2010/main" val="235993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50C7E-BB03-4C07-A585-7F10D09D7497}" type="slidenum">
              <a:rPr lang="en-US" smtClean="0"/>
              <a:t>4</a:t>
            </a:fld>
            <a:endParaRPr lang="en-US"/>
          </a:p>
        </p:txBody>
      </p:sp>
    </p:spTree>
    <p:extLst>
      <p:ext uri="{BB962C8B-B14F-4D97-AF65-F5344CB8AC3E}">
        <p14:creationId xmlns:p14="http://schemas.microsoft.com/office/powerpoint/2010/main" val="304705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50C7E-BB03-4C07-A585-7F10D09D7497}" type="slidenum">
              <a:rPr lang="en-US" smtClean="0"/>
              <a:t>6</a:t>
            </a:fld>
            <a:endParaRPr lang="en-US"/>
          </a:p>
        </p:txBody>
      </p:sp>
    </p:spTree>
    <p:extLst>
      <p:ext uri="{BB962C8B-B14F-4D97-AF65-F5344CB8AC3E}">
        <p14:creationId xmlns:p14="http://schemas.microsoft.com/office/powerpoint/2010/main" val="154837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50C7E-BB03-4C07-A585-7F10D09D7497}" type="slidenum">
              <a:rPr lang="en-US" smtClean="0"/>
              <a:t>17</a:t>
            </a:fld>
            <a:endParaRPr lang="en-US"/>
          </a:p>
        </p:txBody>
      </p:sp>
    </p:spTree>
    <p:extLst>
      <p:ext uri="{BB962C8B-B14F-4D97-AF65-F5344CB8AC3E}">
        <p14:creationId xmlns:p14="http://schemas.microsoft.com/office/powerpoint/2010/main" val="2950073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10800000">
            <a:off x="9595612" y="-2725954"/>
            <a:ext cx="15015923" cy="8573599"/>
          </a:xfrm>
          <a:prstGeom prst="rect">
            <a:avLst/>
          </a:prstGeom>
        </p:spPr>
      </p:pic>
      <p:sp>
        <p:nvSpPr>
          <p:cNvPr id="3" name="TextBox 3"/>
          <p:cNvSpPr txBox="1"/>
          <p:nvPr/>
        </p:nvSpPr>
        <p:spPr>
          <a:xfrm>
            <a:off x="381000" y="3162300"/>
            <a:ext cx="9753600" cy="769441"/>
          </a:xfrm>
          <a:prstGeom prst="rect">
            <a:avLst/>
          </a:prstGeom>
        </p:spPr>
        <p:txBody>
          <a:bodyPr wrap="square" lIns="0" tIns="0" rIns="0" bIns="0" rtlCol="0" anchor="t">
            <a:spAutoFit/>
          </a:bodyPr>
          <a:lstStyle/>
          <a:p>
            <a:pPr algn="ctr"/>
            <a:r>
              <a:rPr lang="en-US" sz="5000" spc="-126" dirty="0">
                <a:solidFill>
                  <a:srgbClr val="1836B2"/>
                </a:solidFill>
                <a:latin typeface="Fira Sans Bold"/>
              </a:rPr>
              <a:t>ĐỒ ÁN TỐT NGHIỆP</a:t>
            </a:r>
          </a:p>
        </p:txBody>
      </p:sp>
      <p:grpSp>
        <p:nvGrpSpPr>
          <p:cNvPr id="10" name="Group 10"/>
          <p:cNvGrpSpPr/>
          <p:nvPr/>
        </p:nvGrpSpPr>
        <p:grpSpPr>
          <a:xfrm>
            <a:off x="9917588" y="5847645"/>
            <a:ext cx="13567508" cy="11750728"/>
            <a:chOff x="0" y="0"/>
            <a:chExt cx="6202680" cy="5372100"/>
          </a:xfrm>
        </p:grpSpPr>
        <p:sp>
          <p:nvSpPr>
            <p:cNvPr id="11" name="Freeform 11"/>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86C7ED"/>
            </a:solidFill>
          </p:spPr>
        </p:sp>
      </p:grpSp>
      <p:pic>
        <p:nvPicPr>
          <p:cNvPr id="12" name="Picture 11">
            <a:extLst>
              <a:ext uri="{FF2B5EF4-FFF2-40B4-BE49-F238E27FC236}">
                <a16:creationId xmlns:a16="http://schemas.microsoft.com/office/drawing/2014/main" id="{1B4A0B31-5EFA-42F0-89AD-66281DD8C96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061" y="277761"/>
            <a:ext cx="1512939" cy="1512939"/>
          </a:xfrm>
          <a:prstGeom prst="rect">
            <a:avLst/>
          </a:prstGeom>
          <a:noFill/>
          <a:ln>
            <a:noFill/>
          </a:ln>
        </p:spPr>
      </p:pic>
      <p:sp>
        <p:nvSpPr>
          <p:cNvPr id="13" name="TextBox 3">
            <a:extLst>
              <a:ext uri="{FF2B5EF4-FFF2-40B4-BE49-F238E27FC236}">
                <a16:creationId xmlns:a16="http://schemas.microsoft.com/office/drawing/2014/main" id="{2B577F91-7753-47AF-B678-8CD615481534}"/>
              </a:ext>
            </a:extLst>
          </p:cNvPr>
          <p:cNvSpPr txBox="1"/>
          <p:nvPr/>
        </p:nvSpPr>
        <p:spPr>
          <a:xfrm>
            <a:off x="1559483" y="647700"/>
            <a:ext cx="7584517" cy="923330"/>
          </a:xfrm>
          <a:prstGeom prst="rect">
            <a:avLst/>
          </a:prstGeom>
        </p:spPr>
        <p:txBody>
          <a:bodyPr wrap="square" lIns="0" tIns="0" rIns="0" bIns="0" rtlCol="0" anchor="t">
            <a:spAutoFit/>
          </a:bodyPr>
          <a:lstStyle/>
          <a:p>
            <a:r>
              <a:rPr lang="en-US" sz="3000" spc="-126" dirty="0">
                <a:solidFill>
                  <a:srgbClr val="1836B2"/>
                </a:solidFill>
                <a:latin typeface="Fira Sans Bold"/>
              </a:rPr>
              <a:t>HỌC VIỆN CÔNG NGHỆ BƯU CHÍNH VIỄN THÔNG</a:t>
            </a:r>
          </a:p>
          <a:p>
            <a:r>
              <a:rPr lang="en-US" sz="3000" spc="-126" dirty="0">
                <a:solidFill>
                  <a:srgbClr val="1836B2"/>
                </a:solidFill>
                <a:latin typeface="Fira Sans Bold"/>
              </a:rPr>
              <a:t>CƠ SỞ THÀNH PHỐ HỒ CHÍ MINH</a:t>
            </a:r>
          </a:p>
        </p:txBody>
      </p:sp>
      <p:sp>
        <p:nvSpPr>
          <p:cNvPr id="15" name="TextBox 3">
            <a:extLst>
              <a:ext uri="{FF2B5EF4-FFF2-40B4-BE49-F238E27FC236}">
                <a16:creationId xmlns:a16="http://schemas.microsoft.com/office/drawing/2014/main" id="{6521CAEC-45B1-456A-953E-AA7353867549}"/>
              </a:ext>
            </a:extLst>
          </p:cNvPr>
          <p:cNvSpPr txBox="1"/>
          <p:nvPr/>
        </p:nvSpPr>
        <p:spPr>
          <a:xfrm>
            <a:off x="389266" y="4396113"/>
            <a:ext cx="9753599" cy="2154436"/>
          </a:xfrm>
          <a:prstGeom prst="rect">
            <a:avLst/>
          </a:prstGeom>
        </p:spPr>
        <p:txBody>
          <a:bodyPr wrap="square" lIns="0" tIns="0" rIns="0" bIns="0" rtlCol="0" anchor="t">
            <a:spAutoFit/>
          </a:bodyPr>
          <a:lstStyle/>
          <a:p>
            <a:pPr algn="ctr"/>
            <a:r>
              <a:rPr lang="en-US" sz="7000" spc="-126" dirty="0">
                <a:solidFill>
                  <a:srgbClr val="1836B2"/>
                </a:solidFill>
                <a:latin typeface="Fira Sans Bold"/>
              </a:rPr>
              <a:t>ỨNG DỤNG DI ĐỘNG ĐẶT MÓN TRONG NHÀ HÀNG</a:t>
            </a:r>
          </a:p>
        </p:txBody>
      </p:sp>
      <p:sp>
        <p:nvSpPr>
          <p:cNvPr id="16" name="TextBox 3">
            <a:extLst>
              <a:ext uri="{FF2B5EF4-FFF2-40B4-BE49-F238E27FC236}">
                <a16:creationId xmlns:a16="http://schemas.microsoft.com/office/drawing/2014/main" id="{586C5CD7-8F30-4C2D-9E0C-76A337F9E333}"/>
              </a:ext>
            </a:extLst>
          </p:cNvPr>
          <p:cNvSpPr txBox="1"/>
          <p:nvPr/>
        </p:nvSpPr>
        <p:spPr>
          <a:xfrm>
            <a:off x="682478" y="7678955"/>
            <a:ext cx="3733800" cy="461665"/>
          </a:xfrm>
          <a:prstGeom prst="rect">
            <a:avLst/>
          </a:prstGeom>
        </p:spPr>
        <p:txBody>
          <a:bodyPr wrap="square" lIns="0" tIns="0" rIns="0" bIns="0" rtlCol="0" anchor="t">
            <a:spAutoFit/>
          </a:bodyPr>
          <a:lstStyle/>
          <a:p>
            <a:r>
              <a:rPr lang="en-US" sz="3000" spc="-126" dirty="0" err="1">
                <a:latin typeface="Fira Sans Bold"/>
              </a:rPr>
              <a:t>Giảng</a:t>
            </a:r>
            <a:r>
              <a:rPr lang="en-US" sz="3000" spc="-126" dirty="0">
                <a:latin typeface="Fira Sans Bold"/>
              </a:rPr>
              <a:t> </a:t>
            </a:r>
            <a:r>
              <a:rPr lang="en-US" sz="3000" spc="-126" dirty="0" err="1">
                <a:latin typeface="Fira Sans Bold"/>
              </a:rPr>
              <a:t>viên</a:t>
            </a:r>
            <a:r>
              <a:rPr lang="en-US" sz="3000" spc="-126" dirty="0">
                <a:latin typeface="Fira Sans Bold"/>
              </a:rPr>
              <a:t> </a:t>
            </a:r>
            <a:r>
              <a:rPr lang="en-US" sz="3000" spc="-126" dirty="0" err="1">
                <a:latin typeface="Fira Sans Bold"/>
              </a:rPr>
              <a:t>hướng</a:t>
            </a:r>
            <a:r>
              <a:rPr lang="en-US" sz="3000" spc="-126" dirty="0">
                <a:latin typeface="Fira Sans Bold"/>
              </a:rPr>
              <a:t> </a:t>
            </a:r>
            <a:r>
              <a:rPr lang="en-US" sz="3000" spc="-126" dirty="0" err="1">
                <a:latin typeface="Fira Sans Bold"/>
              </a:rPr>
              <a:t>dẫn</a:t>
            </a:r>
            <a:r>
              <a:rPr lang="en-US" sz="3000" spc="-126" dirty="0">
                <a:latin typeface="Fira Sans Bold"/>
              </a:rPr>
              <a:t>:</a:t>
            </a:r>
          </a:p>
        </p:txBody>
      </p:sp>
      <p:sp>
        <p:nvSpPr>
          <p:cNvPr id="17" name="TextBox 3">
            <a:extLst>
              <a:ext uri="{FF2B5EF4-FFF2-40B4-BE49-F238E27FC236}">
                <a16:creationId xmlns:a16="http://schemas.microsoft.com/office/drawing/2014/main" id="{A8830E0C-4320-424B-A20A-7C0A6F549179}"/>
              </a:ext>
            </a:extLst>
          </p:cNvPr>
          <p:cNvSpPr txBox="1"/>
          <p:nvPr/>
        </p:nvSpPr>
        <p:spPr>
          <a:xfrm>
            <a:off x="682478" y="8476913"/>
            <a:ext cx="3733800" cy="461665"/>
          </a:xfrm>
          <a:prstGeom prst="rect">
            <a:avLst/>
          </a:prstGeom>
        </p:spPr>
        <p:txBody>
          <a:bodyPr wrap="square" lIns="0" tIns="0" rIns="0" bIns="0" rtlCol="0" anchor="t">
            <a:spAutoFit/>
          </a:bodyPr>
          <a:lstStyle/>
          <a:p>
            <a:r>
              <a:rPr lang="en-US" sz="3000" spc="-126" dirty="0" err="1">
                <a:latin typeface="Fira Sans Bold"/>
              </a:rPr>
              <a:t>Sinh</a:t>
            </a:r>
            <a:r>
              <a:rPr lang="en-US" sz="3000" spc="-126" dirty="0">
                <a:latin typeface="Fira Sans Bold"/>
              </a:rPr>
              <a:t> </a:t>
            </a:r>
            <a:r>
              <a:rPr lang="en-US" sz="3000" spc="-126" dirty="0" err="1">
                <a:latin typeface="Fira Sans Bold"/>
              </a:rPr>
              <a:t>viên</a:t>
            </a:r>
            <a:r>
              <a:rPr lang="en-US" sz="3000" spc="-126" dirty="0">
                <a:latin typeface="Fira Sans Bold"/>
              </a:rPr>
              <a:t> </a:t>
            </a:r>
            <a:r>
              <a:rPr lang="en-US" sz="3000" spc="-126" dirty="0" err="1">
                <a:latin typeface="Fira Sans Bold"/>
              </a:rPr>
              <a:t>thực</a:t>
            </a:r>
            <a:r>
              <a:rPr lang="en-US" sz="3000" spc="-126" dirty="0">
                <a:latin typeface="Fira Sans Bold"/>
              </a:rPr>
              <a:t> </a:t>
            </a:r>
            <a:r>
              <a:rPr lang="en-US" sz="3000" spc="-126" dirty="0" err="1">
                <a:latin typeface="Fira Sans Bold"/>
              </a:rPr>
              <a:t>hiện</a:t>
            </a:r>
            <a:r>
              <a:rPr lang="en-US" sz="3000" spc="-126" dirty="0">
                <a:latin typeface="Fira Sans Bold"/>
              </a:rPr>
              <a:t>:</a:t>
            </a:r>
          </a:p>
        </p:txBody>
      </p:sp>
      <p:sp>
        <p:nvSpPr>
          <p:cNvPr id="18" name="TextBox 3">
            <a:extLst>
              <a:ext uri="{FF2B5EF4-FFF2-40B4-BE49-F238E27FC236}">
                <a16:creationId xmlns:a16="http://schemas.microsoft.com/office/drawing/2014/main" id="{4F0BCC29-159B-46DF-A046-0A9A535B3448}"/>
              </a:ext>
            </a:extLst>
          </p:cNvPr>
          <p:cNvSpPr txBox="1"/>
          <p:nvPr/>
        </p:nvSpPr>
        <p:spPr>
          <a:xfrm>
            <a:off x="4416278" y="7678955"/>
            <a:ext cx="5794522" cy="461665"/>
          </a:xfrm>
          <a:prstGeom prst="rect">
            <a:avLst/>
          </a:prstGeom>
        </p:spPr>
        <p:txBody>
          <a:bodyPr wrap="square" lIns="0" tIns="0" rIns="0" bIns="0" rtlCol="0" anchor="t">
            <a:spAutoFit/>
          </a:bodyPr>
          <a:lstStyle/>
          <a:p>
            <a:r>
              <a:rPr lang="en-US" sz="3000" spc="-126" dirty="0" err="1">
                <a:latin typeface="Fira Sans Bold"/>
              </a:rPr>
              <a:t>ThS</a:t>
            </a:r>
            <a:r>
              <a:rPr lang="en-US" sz="3000" spc="-126" dirty="0">
                <a:latin typeface="Fira Sans Bold"/>
              </a:rPr>
              <a:t>. </a:t>
            </a:r>
            <a:r>
              <a:rPr lang="en-US" sz="3000" spc="-126" dirty="0" err="1">
                <a:latin typeface="Fira Sans Bold"/>
              </a:rPr>
              <a:t>Lưu</a:t>
            </a:r>
            <a:r>
              <a:rPr lang="en-US" sz="3000" spc="-126" dirty="0">
                <a:latin typeface="Fira Sans Bold"/>
              </a:rPr>
              <a:t> </a:t>
            </a:r>
            <a:r>
              <a:rPr lang="en-US" sz="3000" spc="-126" dirty="0" err="1">
                <a:latin typeface="Fira Sans Bold"/>
              </a:rPr>
              <a:t>Nguyễn</a:t>
            </a:r>
            <a:r>
              <a:rPr lang="en-US" sz="3000" spc="-126" dirty="0">
                <a:latin typeface="Fira Sans Bold"/>
              </a:rPr>
              <a:t> </a:t>
            </a:r>
            <a:r>
              <a:rPr lang="en-US" sz="3000" spc="-126" dirty="0" err="1">
                <a:latin typeface="Fira Sans Bold"/>
              </a:rPr>
              <a:t>Kỳ</a:t>
            </a:r>
            <a:r>
              <a:rPr lang="en-US" sz="3000" spc="-126" dirty="0">
                <a:latin typeface="Fira Sans Bold"/>
              </a:rPr>
              <a:t> </a:t>
            </a:r>
            <a:r>
              <a:rPr lang="en-US" sz="3000" spc="-126" dirty="0" err="1">
                <a:latin typeface="Fira Sans Bold"/>
              </a:rPr>
              <a:t>Thư</a:t>
            </a:r>
            <a:endParaRPr lang="en-US" sz="3000" spc="-126" dirty="0">
              <a:latin typeface="Fira Sans Bold"/>
            </a:endParaRPr>
          </a:p>
        </p:txBody>
      </p:sp>
      <p:sp>
        <p:nvSpPr>
          <p:cNvPr id="19" name="TextBox 3">
            <a:extLst>
              <a:ext uri="{FF2B5EF4-FFF2-40B4-BE49-F238E27FC236}">
                <a16:creationId xmlns:a16="http://schemas.microsoft.com/office/drawing/2014/main" id="{3AD94E7E-E8DF-42B7-84F0-DC173D22F652}"/>
              </a:ext>
            </a:extLst>
          </p:cNvPr>
          <p:cNvSpPr txBox="1"/>
          <p:nvPr/>
        </p:nvSpPr>
        <p:spPr>
          <a:xfrm>
            <a:off x="4386781" y="8476913"/>
            <a:ext cx="5794522" cy="461665"/>
          </a:xfrm>
          <a:prstGeom prst="rect">
            <a:avLst/>
          </a:prstGeom>
        </p:spPr>
        <p:txBody>
          <a:bodyPr wrap="square" lIns="0" tIns="0" rIns="0" bIns="0" rtlCol="0" anchor="t">
            <a:spAutoFit/>
          </a:bodyPr>
          <a:lstStyle/>
          <a:p>
            <a:r>
              <a:rPr lang="en-US" sz="3000" spc="-126" dirty="0">
                <a:latin typeface="Fira Sans Bold"/>
              </a:rPr>
              <a:t>Ngô Thu Hà – N18DCCN052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0" y="259259"/>
            <a:ext cx="18288000" cy="769441"/>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MÔ HÌNH CHỨC NĂNG TỔNG QUÁT PHẦN MỀM MÁY TÍNH</a:t>
            </a:r>
          </a:p>
        </p:txBody>
      </p:sp>
      <p:sp>
        <p:nvSpPr>
          <p:cNvPr id="6" name="TextBox 9">
            <a:extLst>
              <a:ext uri="{FF2B5EF4-FFF2-40B4-BE49-F238E27FC236}">
                <a16:creationId xmlns:a16="http://schemas.microsoft.com/office/drawing/2014/main" id="{6BC35371-F90E-4952-8BED-8AC59965787E}"/>
              </a:ext>
            </a:extLst>
          </p:cNvPr>
          <p:cNvSpPr txBox="1"/>
          <p:nvPr/>
        </p:nvSpPr>
        <p:spPr>
          <a:xfrm>
            <a:off x="1143030" y="1418354"/>
            <a:ext cx="6705570" cy="783445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loại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ăn</a:t>
            </a:r>
            <a:endParaRPr lang="en-US" sz="2800" b="1"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loại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loại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loại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ăn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nguyên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liệu</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thay</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đổi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giá</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giá</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mới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cho</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giá</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công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thức</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ăn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p:txBody>
      </p:sp>
      <p:sp>
        <p:nvSpPr>
          <p:cNvPr id="7" name="TextBox 9">
            <a:extLst>
              <a:ext uri="{FF2B5EF4-FFF2-40B4-BE49-F238E27FC236}">
                <a16:creationId xmlns:a16="http://schemas.microsoft.com/office/drawing/2014/main" id="{B89758D8-A152-4AB9-B871-DEF2AE3CD58E}"/>
              </a:ext>
            </a:extLst>
          </p:cNvPr>
          <p:cNvSpPr txBox="1"/>
          <p:nvPr/>
        </p:nvSpPr>
        <p:spPr>
          <a:xfrm>
            <a:off x="9829798" y="1423848"/>
            <a:ext cx="8001002" cy="652640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thực</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đơn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phòng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bàn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phòng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phòng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phòng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chi </a:t>
            </a:r>
            <a:r>
              <a:rPr lang="en-US" sz="2800" b="1" dirty="0" err="1">
                <a:solidFill>
                  <a:srgbClr val="000000"/>
                </a:solidFill>
                <a:latin typeface="Fira Sans Light" panose="020B0403050000020004" pitchFamily="34" charset="0"/>
              </a:rPr>
              <a:t>tiết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bàn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504825" indent="-504825">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Thống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kê</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doanh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theo</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tháng</a:t>
            </a:r>
            <a:endParaRPr lang="en-US" sz="2800" b="1" dirty="0">
              <a:solidFill>
                <a:srgbClr val="000000"/>
              </a:solidFill>
              <a:latin typeface="Fira Sans Light" panose="020B0403050000020004" pitchFamily="34" charset="0"/>
            </a:endParaRPr>
          </a:p>
          <a:p>
            <a:pPr marL="504825" indent="-504825">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Thống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kê</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lợi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nhuận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theo</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tháng</a:t>
            </a:r>
            <a:endParaRPr lang="en-US" sz="2800" b="1" dirty="0">
              <a:solidFill>
                <a:srgbClr val="000000"/>
              </a:solidFill>
              <a:latin typeface="Fira Sans Light" panose="020B0403050000020004" pitchFamily="34" charset="0"/>
            </a:endParaRPr>
          </a:p>
          <a:p>
            <a:pPr marL="504825" indent="-504825">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Thông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kê</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tiền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chợ</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theo</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ngày</a:t>
            </a:r>
            <a:endParaRPr lang="en-US" sz="2800" b="1" dirty="0">
              <a:solidFill>
                <a:srgbClr val="000000"/>
              </a:solidFill>
              <a:latin typeface="Fira Sans Light" panose="020B0403050000020004" pitchFamily="34" charset="0"/>
            </a:endParaRPr>
          </a:p>
        </p:txBody>
      </p:sp>
      <p:sp>
        <p:nvSpPr>
          <p:cNvPr id="8" name="AutoShape 15">
            <a:extLst>
              <a:ext uri="{FF2B5EF4-FFF2-40B4-BE49-F238E27FC236}">
                <a16:creationId xmlns:a16="http://schemas.microsoft.com/office/drawing/2014/main" id="{735E39E9-1F61-4F13-B8B6-672C45282B73}"/>
              </a:ext>
            </a:extLst>
          </p:cNvPr>
          <p:cNvSpPr/>
          <p:nvPr/>
        </p:nvSpPr>
        <p:spPr>
          <a:xfrm rot="5399999">
            <a:off x="4648200" y="5524499"/>
            <a:ext cx="8229601" cy="4"/>
          </a:xfrm>
          <a:prstGeom prst="line">
            <a:avLst/>
          </a:prstGeom>
          <a:ln w="9525" cap="rnd">
            <a:solidFill>
              <a:srgbClr val="000000"/>
            </a:solidFill>
            <a:prstDash val="solid"/>
            <a:headEnd type="none" w="sm" len="sm"/>
            <a:tailEnd type="none" w="sm" len="sm"/>
          </a:ln>
        </p:spPr>
      </p:sp>
    </p:spTree>
    <p:extLst>
      <p:ext uri="{BB962C8B-B14F-4D97-AF65-F5344CB8AC3E}">
        <p14:creationId xmlns:p14="http://schemas.microsoft.com/office/powerpoint/2010/main" val="409295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5"/>
          <p:cNvSpPr txBox="1"/>
          <p:nvPr/>
        </p:nvSpPr>
        <p:spPr>
          <a:xfrm>
            <a:off x="0" y="593476"/>
            <a:ext cx="18287999" cy="769441"/>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PHÂN QUYỀN</a:t>
            </a:r>
          </a:p>
        </p:txBody>
      </p:sp>
      <p:pic>
        <p:nvPicPr>
          <p:cNvPr id="62" name="Picture 61">
            <a:extLst>
              <a:ext uri="{FF2B5EF4-FFF2-40B4-BE49-F238E27FC236}">
                <a16:creationId xmlns:a16="http://schemas.microsoft.com/office/drawing/2014/main" id="{F323F5DF-9D6F-458B-B561-2C463C815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69" y="2476500"/>
            <a:ext cx="16358260" cy="5791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SƠ ĐỒ USECASE ỨNG DỤNG DI ĐỘNG ĐẶT MÓN TRONG NHÀ HÀNG</a:t>
            </a:r>
          </a:p>
        </p:txBody>
      </p:sp>
      <p:pic>
        <p:nvPicPr>
          <p:cNvPr id="4" name="Picture 3">
            <a:extLst>
              <a:ext uri="{FF2B5EF4-FFF2-40B4-BE49-F238E27FC236}">
                <a16:creationId xmlns:a16="http://schemas.microsoft.com/office/drawing/2014/main" id="{461EF630-49DE-40B2-BFA7-2DE380DF4D8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148981" y="1257300"/>
            <a:ext cx="11990037" cy="8617297"/>
          </a:xfrm>
          <a:prstGeom prst="rect">
            <a:avLst/>
          </a:prstGeom>
        </p:spPr>
      </p:pic>
    </p:spTree>
    <p:extLst>
      <p:ext uri="{BB962C8B-B14F-4D97-AF65-F5344CB8AC3E}">
        <p14:creationId xmlns:p14="http://schemas.microsoft.com/office/powerpoint/2010/main" val="3552329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SƠ ĐỒ USECASE ỨNG DỤNG WINFORM QUẢN LÝ NHÀ HÀNG</a:t>
            </a:r>
          </a:p>
        </p:txBody>
      </p:sp>
      <p:pic>
        <p:nvPicPr>
          <p:cNvPr id="5" name="Picture 4">
            <a:extLst>
              <a:ext uri="{FF2B5EF4-FFF2-40B4-BE49-F238E27FC236}">
                <a16:creationId xmlns:a16="http://schemas.microsoft.com/office/drawing/2014/main" id="{A10269EB-90F2-4450-A8DB-B683E76D02F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314700" y="1148002"/>
            <a:ext cx="11506200" cy="8872298"/>
          </a:xfrm>
          <a:prstGeom prst="rect">
            <a:avLst/>
          </a:prstGeom>
        </p:spPr>
      </p:pic>
    </p:spTree>
    <p:extLst>
      <p:ext uri="{BB962C8B-B14F-4D97-AF65-F5344CB8AC3E}">
        <p14:creationId xmlns:p14="http://schemas.microsoft.com/office/powerpoint/2010/main" val="1128061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987BA5-EE2C-4B75-BCEA-1D93F3C0F8BE}"/>
              </a:ext>
            </a:extLst>
          </p:cNvPr>
          <p:cNvPicPr/>
          <p:nvPr/>
        </p:nvPicPr>
        <p:blipFill>
          <a:blip r:embed="rId2">
            <a:extLst>
              <a:ext uri="{28A0092B-C50C-407E-A947-70E740481C1C}">
                <a14:useLocalDpi xmlns:a14="http://schemas.microsoft.com/office/drawing/2010/main" val="0"/>
              </a:ext>
            </a:extLst>
          </a:blip>
          <a:stretch>
            <a:fillRect/>
          </a:stretch>
        </p:blipFill>
        <p:spPr>
          <a:xfrm>
            <a:off x="2743200" y="959197"/>
            <a:ext cx="12801600" cy="9068800"/>
          </a:xfrm>
          <a:prstGeom prst="rect">
            <a:avLst/>
          </a:prstGeom>
        </p:spPr>
      </p:pic>
      <p:sp>
        <p:nvSpPr>
          <p:cNvPr id="6" name="TextBox 15">
            <a:extLst>
              <a:ext uri="{FF2B5EF4-FFF2-40B4-BE49-F238E27FC236}">
                <a16:creationId xmlns:a16="http://schemas.microsoft.com/office/drawing/2014/main" id="{D28290ED-4FB8-4B21-BBEB-9F46303DA18E}"/>
              </a:ext>
            </a:extLst>
          </p:cNvPr>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ERD</a:t>
            </a:r>
          </a:p>
        </p:txBody>
      </p:sp>
    </p:spTree>
    <p:extLst>
      <p:ext uri="{BB962C8B-B14F-4D97-AF65-F5344CB8AC3E}">
        <p14:creationId xmlns:p14="http://schemas.microsoft.com/office/powerpoint/2010/main" val="749614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a:extLst>
              <a:ext uri="{FF2B5EF4-FFF2-40B4-BE49-F238E27FC236}">
                <a16:creationId xmlns:a16="http://schemas.microsoft.com/office/drawing/2014/main" id="{D28290ED-4FB8-4B21-BBEB-9F46303DA18E}"/>
              </a:ext>
            </a:extLst>
          </p:cNvPr>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DIAGRAM</a:t>
            </a:r>
          </a:p>
        </p:txBody>
      </p:sp>
      <p:pic>
        <p:nvPicPr>
          <p:cNvPr id="3" name="Picture 2">
            <a:extLst>
              <a:ext uri="{FF2B5EF4-FFF2-40B4-BE49-F238E27FC236}">
                <a16:creationId xmlns:a16="http://schemas.microsoft.com/office/drawing/2014/main" id="{7FC7C70C-EEEB-47BE-95B5-8BFE2C507F65}"/>
              </a:ext>
            </a:extLst>
          </p:cNvPr>
          <p:cNvPicPr>
            <a:picLocks noChangeAspect="1"/>
          </p:cNvPicPr>
          <p:nvPr/>
        </p:nvPicPr>
        <p:blipFill>
          <a:blip r:embed="rId2"/>
          <a:stretch>
            <a:fillRect/>
          </a:stretch>
        </p:blipFill>
        <p:spPr>
          <a:xfrm>
            <a:off x="485775" y="959197"/>
            <a:ext cx="17497425" cy="9206208"/>
          </a:xfrm>
          <a:prstGeom prst="rect">
            <a:avLst/>
          </a:prstGeom>
        </p:spPr>
      </p:pic>
    </p:spTree>
    <p:extLst>
      <p:ext uri="{BB962C8B-B14F-4D97-AF65-F5344CB8AC3E}">
        <p14:creationId xmlns:p14="http://schemas.microsoft.com/office/powerpoint/2010/main" val="159548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a:extLst>
              <a:ext uri="{FF2B5EF4-FFF2-40B4-BE49-F238E27FC236}">
                <a16:creationId xmlns:a16="http://schemas.microsoft.com/office/drawing/2014/main" id="{D28290ED-4FB8-4B21-BBEB-9F46303DA18E}"/>
              </a:ext>
            </a:extLst>
          </p:cNvPr>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DIAGRAM</a:t>
            </a:r>
          </a:p>
        </p:txBody>
      </p:sp>
      <p:pic>
        <p:nvPicPr>
          <p:cNvPr id="3" name="Picture 2">
            <a:extLst>
              <a:ext uri="{FF2B5EF4-FFF2-40B4-BE49-F238E27FC236}">
                <a16:creationId xmlns:a16="http://schemas.microsoft.com/office/drawing/2014/main" id="{B90D7721-5AC7-4704-90EE-9F4A360153CB}"/>
              </a:ext>
            </a:extLst>
          </p:cNvPr>
          <p:cNvPicPr>
            <a:picLocks noChangeAspect="1"/>
          </p:cNvPicPr>
          <p:nvPr/>
        </p:nvPicPr>
        <p:blipFill>
          <a:blip r:embed="rId2"/>
          <a:stretch>
            <a:fillRect/>
          </a:stretch>
        </p:blipFill>
        <p:spPr>
          <a:xfrm>
            <a:off x="685800" y="959197"/>
            <a:ext cx="16916400" cy="9164100"/>
          </a:xfrm>
          <a:prstGeom prst="rect">
            <a:avLst/>
          </a:prstGeom>
        </p:spPr>
      </p:pic>
    </p:spTree>
    <p:extLst>
      <p:ext uri="{BB962C8B-B14F-4D97-AF65-F5344CB8AC3E}">
        <p14:creationId xmlns:p14="http://schemas.microsoft.com/office/powerpoint/2010/main" val="1809588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0" y="1485900"/>
            <a:ext cx="15544800" cy="2675989"/>
          </a:xfrm>
          <a:prstGeom prst="rect">
            <a:avLst/>
          </a:prstGeom>
        </p:spPr>
        <p:txBody>
          <a:bodyPr wrap="square" lIns="0" tIns="0" rIns="0" bIns="0" rtlCol="0" anchor="t">
            <a:spAutoFit/>
          </a:bodyPr>
          <a:lstStyle/>
          <a:p>
            <a:pPr marL="342900" indent="-342900">
              <a:lnSpc>
                <a:spcPts val="3499"/>
              </a:lnSpc>
              <a:buFont typeface="Arial" panose="020B0604020202020204" pitchFamily="34" charset="0"/>
              <a:buChar char="•"/>
            </a:pPr>
            <a:r>
              <a:rPr lang="en-US" sz="2800" b="1" spc="12" dirty="0" err="1">
                <a:solidFill>
                  <a:srgbClr val="000000"/>
                </a:solidFill>
                <a:latin typeface="Fira Sans Light"/>
              </a:rPr>
              <a:t>Bộ</a:t>
            </a:r>
            <a:r>
              <a:rPr lang="en-US" sz="2800" b="1" spc="12" dirty="0">
                <a:solidFill>
                  <a:srgbClr val="000000"/>
                </a:solidFill>
                <a:latin typeface="Fira Sans Light"/>
              </a:rPr>
              <a:t> </a:t>
            </a:r>
            <a:r>
              <a:rPr lang="en-US" sz="2800" b="1" spc="12" dirty="0" err="1">
                <a:solidFill>
                  <a:srgbClr val="000000"/>
                </a:solidFill>
                <a:latin typeface="Fira Sans Light"/>
              </a:rPr>
              <a:t>phận</a:t>
            </a:r>
            <a:r>
              <a:rPr lang="en-US" sz="2800" b="1" spc="12" dirty="0">
                <a:solidFill>
                  <a:srgbClr val="000000"/>
                </a:solidFill>
                <a:latin typeface="Fira Sans Light"/>
              </a:rPr>
              <a:t> </a:t>
            </a:r>
            <a:r>
              <a:rPr lang="en-US" sz="2800" b="1" spc="12" dirty="0" err="1">
                <a:solidFill>
                  <a:srgbClr val="000000"/>
                </a:solidFill>
                <a:latin typeface="Fira Sans Light"/>
              </a:rPr>
              <a:t>phục</a:t>
            </a:r>
            <a:r>
              <a:rPr lang="en-US" sz="2800" b="1" spc="12" dirty="0">
                <a:solidFill>
                  <a:srgbClr val="000000"/>
                </a:solidFill>
                <a:latin typeface="Fira Sans Light"/>
              </a:rPr>
              <a:t> </a:t>
            </a:r>
            <a:r>
              <a:rPr lang="en-US" sz="2800" b="1" spc="12" dirty="0" err="1">
                <a:solidFill>
                  <a:srgbClr val="000000"/>
                </a:solidFill>
                <a:latin typeface="Fira Sans Light"/>
              </a:rPr>
              <a:t>vụ</a:t>
            </a:r>
            <a:endParaRPr lang="en-US" sz="2800" b="1" spc="12" dirty="0">
              <a:solidFill>
                <a:srgbClr val="000000"/>
              </a:solidFill>
              <a:latin typeface="Fira Sans Light"/>
            </a:endParaRPr>
          </a:p>
          <a:p>
            <a:pPr marL="808038" indent="-457200">
              <a:lnSpc>
                <a:spcPts val="3499"/>
              </a:lnSpc>
              <a:buFont typeface="Fira Sans Light" panose="020B0403050000020004" pitchFamily="34" charset="0"/>
              <a:buChar char="+"/>
            </a:pPr>
            <a:r>
              <a:rPr lang="en-US" sz="2800" spc="12" dirty="0" err="1">
                <a:solidFill>
                  <a:srgbClr val="000000"/>
                </a:solidFill>
                <a:latin typeface="Fira Sans Light"/>
              </a:rPr>
              <a:t>Tạo</a:t>
            </a:r>
            <a:r>
              <a:rPr lang="en-US" sz="2800" spc="12" dirty="0">
                <a:solidFill>
                  <a:srgbClr val="000000"/>
                </a:solidFill>
                <a:latin typeface="Fira Sans Light"/>
              </a:rPr>
              <a:t> </a:t>
            </a:r>
            <a:r>
              <a:rPr lang="en-US" sz="2800" spc="12" dirty="0" err="1">
                <a:solidFill>
                  <a:srgbClr val="000000"/>
                </a:solidFill>
                <a:latin typeface="Fira Sans Light"/>
              </a:rPr>
              <a:t>phiếu</a:t>
            </a:r>
            <a:r>
              <a:rPr lang="en-US" sz="2800" spc="12" dirty="0">
                <a:solidFill>
                  <a:srgbClr val="000000"/>
                </a:solidFill>
                <a:latin typeface="Fira Sans Light"/>
              </a:rPr>
              <a:t> </a:t>
            </a:r>
            <a:r>
              <a:rPr lang="en-US" sz="2800" spc="12" dirty="0" err="1">
                <a:solidFill>
                  <a:srgbClr val="000000"/>
                </a:solidFill>
                <a:latin typeface="Fira Sans Light"/>
              </a:rPr>
              <a:t>đặt</a:t>
            </a:r>
            <a:r>
              <a:rPr lang="en-US" sz="2800" spc="12" dirty="0">
                <a:solidFill>
                  <a:srgbClr val="000000"/>
                </a:solidFill>
                <a:latin typeface="Fira Sans Light"/>
              </a:rPr>
              <a:t> </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Đặt</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phòng</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đặt</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bàn</a:t>
            </a:r>
            <a:r>
              <a:rPr lang="en-US" sz="2800" spc="12" dirty="0">
                <a:solidFill>
                  <a:srgbClr val="000000"/>
                </a:solidFill>
                <a:latin typeface="Fira Sans Light"/>
                <a:sym typeface="Wingdings" panose="05000000000000000000" pitchFamily="2" charset="2"/>
              </a:rPr>
              <a:t>  </a:t>
            </a:r>
            <a:r>
              <a:rPr lang="en-US" sz="2800" spc="12" dirty="0" err="1">
                <a:solidFill>
                  <a:srgbClr val="000000"/>
                </a:solidFill>
                <a:latin typeface="Fira Sans Light"/>
                <a:sym typeface="Wingdings" panose="05000000000000000000" pitchFamily="2" charset="2"/>
              </a:rPr>
              <a:t>Đặt</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món</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theo</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yêu</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cầu</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của</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khách</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hàng</a:t>
            </a:r>
            <a:endParaRPr lang="en-US" sz="2800" spc="12" dirty="0">
              <a:solidFill>
                <a:srgbClr val="000000"/>
              </a:solidFill>
              <a:latin typeface="Fira Sans Light"/>
              <a:sym typeface="Wingdings" panose="05000000000000000000" pitchFamily="2" charset="2"/>
            </a:endParaRPr>
          </a:p>
          <a:p>
            <a:pPr marL="808038" indent="-457200">
              <a:lnSpc>
                <a:spcPts val="3499"/>
              </a:lnSpc>
              <a:buFont typeface="Fira Sans Light" panose="020B0403050000020004" pitchFamily="34" charset="0"/>
              <a:buChar char="+"/>
            </a:pPr>
            <a:r>
              <a:rPr lang="en-US" sz="2800" spc="12" dirty="0" err="1">
                <a:solidFill>
                  <a:srgbClr val="000000"/>
                </a:solidFill>
                <a:latin typeface="Fira Sans Light"/>
                <a:sym typeface="Wingdings" panose="05000000000000000000" pitchFamily="2" charset="2"/>
              </a:rPr>
              <a:t>Cập</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nhật</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lại</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món</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đặt</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theo</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yêu</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cầu</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của</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khác</a:t>
            </a:r>
            <a:endParaRPr lang="en-US" sz="2800" spc="12" dirty="0">
              <a:solidFill>
                <a:srgbClr val="000000"/>
              </a:solidFill>
              <a:latin typeface="Fira Sans Light"/>
              <a:sym typeface="Wingdings" panose="05000000000000000000" pitchFamily="2" charset="2"/>
            </a:endParaRPr>
          </a:p>
          <a:p>
            <a:pPr marL="808038" indent="-457200">
              <a:lnSpc>
                <a:spcPts val="3499"/>
              </a:lnSpc>
              <a:buFont typeface="Fira Sans Light" panose="020B0403050000020004" pitchFamily="34" charset="0"/>
              <a:buChar char="+"/>
            </a:pPr>
            <a:r>
              <a:rPr lang="en-US" sz="2800" spc="12" dirty="0" err="1">
                <a:solidFill>
                  <a:srgbClr val="000000"/>
                </a:solidFill>
                <a:latin typeface="Fira Sans Light"/>
              </a:rPr>
              <a:t>Phục</a:t>
            </a:r>
            <a:r>
              <a:rPr lang="en-US" sz="2800" spc="12" dirty="0">
                <a:solidFill>
                  <a:srgbClr val="000000"/>
                </a:solidFill>
                <a:latin typeface="Fira Sans Light"/>
              </a:rPr>
              <a:t> </a:t>
            </a:r>
            <a:r>
              <a:rPr lang="en-US" sz="2800" spc="12" dirty="0" err="1">
                <a:solidFill>
                  <a:srgbClr val="000000"/>
                </a:solidFill>
                <a:latin typeface="Fira Sans Light"/>
              </a:rPr>
              <a:t>vụ</a:t>
            </a:r>
            <a:r>
              <a:rPr lang="en-US" sz="2800" spc="12" dirty="0">
                <a:solidFill>
                  <a:srgbClr val="000000"/>
                </a:solidFill>
                <a:latin typeface="Fira Sans Light"/>
              </a:rPr>
              <a:t> </a:t>
            </a:r>
            <a:r>
              <a:rPr lang="en-US" sz="2800" spc="12" dirty="0" err="1">
                <a:solidFill>
                  <a:srgbClr val="000000"/>
                </a:solidFill>
                <a:latin typeface="Fira Sans Light"/>
              </a:rPr>
              <a:t>các</a:t>
            </a:r>
            <a:r>
              <a:rPr lang="en-US" sz="2800" spc="12" dirty="0">
                <a:solidFill>
                  <a:srgbClr val="000000"/>
                </a:solidFill>
                <a:latin typeface="Fira Sans Light"/>
              </a:rPr>
              <a:t> </a:t>
            </a:r>
            <a:r>
              <a:rPr lang="en-US" sz="2800" spc="12" dirty="0" err="1">
                <a:solidFill>
                  <a:srgbClr val="000000"/>
                </a:solidFill>
                <a:latin typeface="Fira Sans Light"/>
              </a:rPr>
              <a:t>món</a:t>
            </a:r>
            <a:r>
              <a:rPr lang="en-US" sz="2800" spc="12" dirty="0">
                <a:solidFill>
                  <a:srgbClr val="000000"/>
                </a:solidFill>
                <a:latin typeface="Fira Sans Light"/>
              </a:rPr>
              <a:t> </a:t>
            </a:r>
            <a:r>
              <a:rPr lang="en-US" sz="2800" spc="12" dirty="0" err="1">
                <a:solidFill>
                  <a:srgbClr val="000000"/>
                </a:solidFill>
                <a:latin typeface="Fira Sans Light"/>
              </a:rPr>
              <a:t>chờ</a:t>
            </a:r>
            <a:r>
              <a:rPr lang="en-US" sz="2800" spc="12" dirty="0">
                <a:solidFill>
                  <a:srgbClr val="000000"/>
                </a:solidFill>
                <a:latin typeface="Fira Sans Light"/>
              </a:rPr>
              <a:t> </a:t>
            </a:r>
            <a:r>
              <a:rPr lang="en-US" sz="2800" spc="12" dirty="0" err="1">
                <a:solidFill>
                  <a:srgbClr val="000000"/>
                </a:solidFill>
                <a:latin typeface="Fira Sans Light"/>
              </a:rPr>
              <a:t>phục</a:t>
            </a:r>
            <a:r>
              <a:rPr lang="en-US" sz="2800" spc="12" dirty="0">
                <a:solidFill>
                  <a:srgbClr val="000000"/>
                </a:solidFill>
                <a:latin typeface="Fira Sans Light"/>
              </a:rPr>
              <a:t> </a:t>
            </a:r>
            <a:r>
              <a:rPr lang="en-US" sz="2800" spc="12" dirty="0" err="1">
                <a:solidFill>
                  <a:srgbClr val="000000"/>
                </a:solidFill>
                <a:latin typeface="Fira Sans Light"/>
              </a:rPr>
              <a:t>vụ</a:t>
            </a:r>
            <a:endParaRPr lang="en-US" sz="2800" spc="12" dirty="0">
              <a:solidFill>
                <a:srgbClr val="000000"/>
              </a:solidFill>
              <a:latin typeface="Fira Sans Light"/>
            </a:endParaRPr>
          </a:p>
          <a:p>
            <a:pPr marL="457200" indent="-457200">
              <a:lnSpc>
                <a:spcPts val="3499"/>
              </a:lnSpc>
              <a:buFont typeface="Arial" panose="020B0604020202020204" pitchFamily="34" charset="0"/>
              <a:buChar char="•"/>
            </a:pPr>
            <a:r>
              <a:rPr lang="en-US" sz="2800" b="1" spc="12" dirty="0" err="1">
                <a:solidFill>
                  <a:srgbClr val="000000"/>
                </a:solidFill>
                <a:latin typeface="Fira Sans Light"/>
              </a:rPr>
              <a:t>Bộ</a:t>
            </a:r>
            <a:r>
              <a:rPr lang="en-US" sz="2800" b="1" spc="12" dirty="0">
                <a:solidFill>
                  <a:srgbClr val="000000"/>
                </a:solidFill>
                <a:latin typeface="Fira Sans Light"/>
              </a:rPr>
              <a:t> </a:t>
            </a:r>
            <a:r>
              <a:rPr lang="en-US" sz="2800" b="1" spc="12" dirty="0" err="1">
                <a:solidFill>
                  <a:srgbClr val="000000"/>
                </a:solidFill>
                <a:latin typeface="Fira Sans Light"/>
              </a:rPr>
              <a:t>phận</a:t>
            </a:r>
            <a:r>
              <a:rPr lang="en-US" sz="2800" b="1" spc="12" dirty="0">
                <a:solidFill>
                  <a:srgbClr val="000000"/>
                </a:solidFill>
                <a:latin typeface="Fira Sans Light"/>
              </a:rPr>
              <a:t> </a:t>
            </a:r>
            <a:r>
              <a:rPr lang="en-US" sz="2800" b="1" spc="12" dirty="0" err="1">
                <a:solidFill>
                  <a:srgbClr val="000000"/>
                </a:solidFill>
                <a:latin typeface="Fira Sans Light"/>
              </a:rPr>
              <a:t>bếp</a:t>
            </a:r>
            <a:r>
              <a:rPr lang="en-US" sz="2800" b="1" spc="12" dirty="0">
                <a:solidFill>
                  <a:srgbClr val="000000"/>
                </a:solidFill>
                <a:latin typeface="Fira Sans Light"/>
              </a:rPr>
              <a:t> </a:t>
            </a:r>
            <a:r>
              <a:rPr lang="en-US" sz="2800" b="1" spc="12" dirty="0" err="1">
                <a:solidFill>
                  <a:srgbClr val="000000"/>
                </a:solidFill>
                <a:latin typeface="Fira Sans Light"/>
              </a:rPr>
              <a:t>và</a:t>
            </a:r>
            <a:r>
              <a:rPr lang="en-US" sz="2800" b="1" spc="12" dirty="0">
                <a:solidFill>
                  <a:srgbClr val="000000"/>
                </a:solidFill>
                <a:latin typeface="Fira Sans Light"/>
              </a:rPr>
              <a:t> </a:t>
            </a:r>
            <a:r>
              <a:rPr lang="en-US" sz="2800" b="1" spc="12" dirty="0" err="1">
                <a:solidFill>
                  <a:srgbClr val="000000"/>
                </a:solidFill>
                <a:latin typeface="Fira Sans Light"/>
              </a:rPr>
              <a:t>bộ</a:t>
            </a:r>
            <a:r>
              <a:rPr lang="en-US" sz="2800" b="1" spc="12" dirty="0">
                <a:solidFill>
                  <a:srgbClr val="000000"/>
                </a:solidFill>
                <a:latin typeface="Fira Sans Light"/>
              </a:rPr>
              <a:t> </a:t>
            </a:r>
            <a:r>
              <a:rPr lang="en-US" sz="2800" b="1" spc="12" dirty="0" err="1">
                <a:solidFill>
                  <a:srgbClr val="000000"/>
                </a:solidFill>
                <a:latin typeface="Fira Sans Light"/>
              </a:rPr>
              <a:t>phận</a:t>
            </a:r>
            <a:r>
              <a:rPr lang="en-US" sz="2800" b="1" spc="12" dirty="0">
                <a:solidFill>
                  <a:srgbClr val="000000"/>
                </a:solidFill>
                <a:latin typeface="Fira Sans Light"/>
              </a:rPr>
              <a:t> </a:t>
            </a:r>
            <a:r>
              <a:rPr lang="en-US" sz="2800" b="1" spc="12" dirty="0" err="1">
                <a:solidFill>
                  <a:srgbClr val="000000"/>
                </a:solidFill>
                <a:latin typeface="Fira Sans Light"/>
              </a:rPr>
              <a:t>pha</a:t>
            </a:r>
            <a:r>
              <a:rPr lang="en-US" sz="2800" b="1" spc="12" dirty="0">
                <a:solidFill>
                  <a:srgbClr val="000000"/>
                </a:solidFill>
                <a:latin typeface="Fira Sans Light"/>
              </a:rPr>
              <a:t> </a:t>
            </a:r>
            <a:r>
              <a:rPr lang="en-US" sz="2800" b="1" spc="12" dirty="0" err="1">
                <a:solidFill>
                  <a:srgbClr val="000000"/>
                </a:solidFill>
                <a:latin typeface="Fira Sans Light"/>
              </a:rPr>
              <a:t>chế</a:t>
            </a:r>
            <a:endParaRPr lang="en-US" sz="2800" b="1" spc="12" dirty="0">
              <a:solidFill>
                <a:srgbClr val="000000"/>
              </a:solidFill>
              <a:latin typeface="Fira Sans Light"/>
            </a:endParaRPr>
          </a:p>
          <a:p>
            <a:pPr marL="808038" indent="-457200">
              <a:lnSpc>
                <a:spcPts val="3499"/>
              </a:lnSpc>
              <a:buFont typeface="Fira Sans Light" panose="020B0403050000020004" pitchFamily="34" charset="0"/>
              <a:buChar char="+"/>
            </a:pPr>
            <a:r>
              <a:rPr lang="en-US" sz="2800" spc="12" dirty="0" err="1">
                <a:solidFill>
                  <a:srgbClr val="000000"/>
                </a:solidFill>
                <a:latin typeface="Fira Sans Light"/>
              </a:rPr>
              <a:t>Chuyển</a:t>
            </a:r>
            <a:r>
              <a:rPr lang="en-US" sz="2800" spc="12" dirty="0">
                <a:solidFill>
                  <a:srgbClr val="000000"/>
                </a:solidFill>
                <a:latin typeface="Fira Sans Light"/>
              </a:rPr>
              <a:t> </a:t>
            </a:r>
            <a:r>
              <a:rPr lang="en-US" sz="2800" spc="12" dirty="0" err="1">
                <a:solidFill>
                  <a:srgbClr val="000000"/>
                </a:solidFill>
                <a:latin typeface="Fira Sans Light"/>
              </a:rPr>
              <a:t>trạng</a:t>
            </a:r>
            <a:r>
              <a:rPr lang="en-US" sz="2800" spc="12" dirty="0">
                <a:solidFill>
                  <a:srgbClr val="000000"/>
                </a:solidFill>
                <a:latin typeface="Fira Sans Light"/>
              </a:rPr>
              <a:t> </a:t>
            </a:r>
            <a:r>
              <a:rPr lang="en-US" sz="2800" spc="12" dirty="0" err="1">
                <a:solidFill>
                  <a:srgbClr val="000000"/>
                </a:solidFill>
                <a:latin typeface="Fira Sans Light"/>
              </a:rPr>
              <a:t>thái</a:t>
            </a:r>
            <a:r>
              <a:rPr lang="en-US" sz="2800" spc="12" dirty="0">
                <a:solidFill>
                  <a:srgbClr val="000000"/>
                </a:solidFill>
                <a:latin typeface="Fira Sans Light"/>
              </a:rPr>
              <a:t> </a:t>
            </a:r>
            <a:r>
              <a:rPr lang="en-US" sz="2800" spc="12" dirty="0" err="1">
                <a:solidFill>
                  <a:srgbClr val="000000"/>
                </a:solidFill>
                <a:latin typeface="Fira Sans Light"/>
              </a:rPr>
              <a:t>các</a:t>
            </a:r>
            <a:r>
              <a:rPr lang="en-US" sz="2800" spc="12" dirty="0">
                <a:solidFill>
                  <a:srgbClr val="000000"/>
                </a:solidFill>
                <a:latin typeface="Fira Sans Light"/>
              </a:rPr>
              <a:t> </a:t>
            </a:r>
            <a:r>
              <a:rPr lang="en-US" sz="2800" spc="12" dirty="0" err="1">
                <a:solidFill>
                  <a:srgbClr val="000000"/>
                </a:solidFill>
                <a:latin typeface="Fira Sans Light"/>
              </a:rPr>
              <a:t>món</a:t>
            </a:r>
            <a:r>
              <a:rPr lang="en-US" sz="2800" spc="12" dirty="0">
                <a:solidFill>
                  <a:srgbClr val="000000"/>
                </a:solidFill>
                <a:latin typeface="Fira Sans Light"/>
              </a:rPr>
              <a:t> </a:t>
            </a:r>
            <a:r>
              <a:rPr lang="en-US" sz="2800" spc="12" dirty="0" err="1">
                <a:solidFill>
                  <a:srgbClr val="000000"/>
                </a:solidFill>
                <a:latin typeface="Fira Sans Light"/>
              </a:rPr>
              <a:t>đặt</a:t>
            </a:r>
            <a:r>
              <a:rPr lang="en-US" sz="2800" spc="12" dirty="0">
                <a:solidFill>
                  <a:srgbClr val="000000"/>
                </a:solidFill>
                <a:latin typeface="Fira Sans Light"/>
              </a:rPr>
              <a:t> </a:t>
            </a:r>
            <a:r>
              <a:rPr lang="en-US" sz="2800" spc="12" dirty="0" err="1">
                <a:solidFill>
                  <a:srgbClr val="000000"/>
                </a:solidFill>
                <a:latin typeface="Fira Sans Light"/>
              </a:rPr>
              <a:t>của</a:t>
            </a:r>
            <a:r>
              <a:rPr lang="en-US" sz="2800" spc="12" dirty="0">
                <a:solidFill>
                  <a:srgbClr val="000000"/>
                </a:solidFill>
                <a:latin typeface="Fira Sans Light"/>
              </a:rPr>
              <a:t> </a:t>
            </a:r>
            <a:r>
              <a:rPr lang="en-US" sz="2800" spc="12" dirty="0" err="1">
                <a:solidFill>
                  <a:srgbClr val="000000"/>
                </a:solidFill>
                <a:latin typeface="Fira Sans Light"/>
              </a:rPr>
              <a:t>khách</a:t>
            </a:r>
            <a:endParaRPr lang="vi-VN" sz="2800" spc="12" dirty="0">
              <a:solidFill>
                <a:srgbClr val="000000"/>
              </a:solidFill>
              <a:latin typeface="Fira Sans Light"/>
            </a:endParaRPr>
          </a:p>
        </p:txBody>
      </p:sp>
      <p:grpSp>
        <p:nvGrpSpPr>
          <p:cNvPr id="17" name="Group 17"/>
          <p:cNvGrpSpPr/>
          <p:nvPr/>
        </p:nvGrpSpPr>
        <p:grpSpPr>
          <a:xfrm rot="5400000">
            <a:off x="-4372374" y="4372374"/>
            <a:ext cx="10287000" cy="1542251"/>
            <a:chOff x="0" y="0"/>
            <a:chExt cx="35832548" cy="5372100"/>
          </a:xfrm>
        </p:grpSpPr>
        <p:sp>
          <p:nvSpPr>
            <p:cNvPr id="18" name="Freeform 18"/>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p:sp>
        <p:nvSpPr>
          <p:cNvPr id="2" name="TextBox 2"/>
          <p:cNvSpPr txBox="1"/>
          <p:nvPr/>
        </p:nvSpPr>
        <p:spPr>
          <a:xfrm>
            <a:off x="466326" y="2668173"/>
            <a:ext cx="609600" cy="4950651"/>
          </a:xfrm>
          <a:prstGeom prst="rect">
            <a:avLst/>
          </a:prstGeom>
        </p:spPr>
        <p:txBody>
          <a:bodyPr wrap="square" lIns="0" tIns="0" rIns="0" bIns="0" rtlCol="0" anchor="t">
            <a:spAutoFit/>
          </a:bodyPr>
          <a:lstStyle/>
          <a:p>
            <a:pPr marL="0" lvl="0" indent="0" algn="l">
              <a:lnSpc>
                <a:spcPts val="9799"/>
              </a:lnSpc>
              <a:spcBef>
                <a:spcPct val="0"/>
              </a:spcBef>
            </a:pPr>
            <a:r>
              <a:rPr lang="en-US" sz="6999" dirty="0">
                <a:solidFill>
                  <a:schemeClr val="bg1"/>
                </a:solidFill>
                <a:latin typeface="Fira Sans Medium"/>
              </a:rPr>
              <a:t>DEMO</a:t>
            </a:r>
            <a:endParaRPr lang="en-US" sz="6999" u="none" dirty="0">
              <a:solidFill>
                <a:schemeClr val="bg1"/>
              </a:solidFill>
              <a:latin typeface="Fira Sans Medium"/>
            </a:endParaRPr>
          </a:p>
        </p:txBody>
      </p:sp>
      <p:sp>
        <p:nvSpPr>
          <p:cNvPr id="20" name="TextBox 4">
            <a:extLst>
              <a:ext uri="{FF2B5EF4-FFF2-40B4-BE49-F238E27FC236}">
                <a16:creationId xmlns:a16="http://schemas.microsoft.com/office/drawing/2014/main" id="{9C24E369-06B8-47F6-BE78-A14F1A342AA2}"/>
              </a:ext>
            </a:extLst>
          </p:cNvPr>
          <p:cNvSpPr txBox="1"/>
          <p:nvPr/>
        </p:nvSpPr>
        <p:spPr>
          <a:xfrm>
            <a:off x="2286000" y="876300"/>
            <a:ext cx="3995120" cy="352019"/>
          </a:xfrm>
          <a:prstGeom prst="rect">
            <a:avLst/>
          </a:prstGeom>
        </p:spPr>
        <p:txBody>
          <a:bodyPr wrap="square" lIns="0" tIns="0" rIns="0" bIns="0" rtlCol="0" anchor="t">
            <a:spAutoFit/>
          </a:bodyPr>
          <a:lstStyle/>
          <a:p>
            <a:pPr>
              <a:lnSpc>
                <a:spcPts val="2600"/>
              </a:lnSpc>
            </a:pPr>
            <a:r>
              <a:rPr lang="en-US" sz="3000" dirty="0">
                <a:solidFill>
                  <a:srgbClr val="000000"/>
                </a:solidFill>
                <a:latin typeface="Fira Sans Medium"/>
              </a:rPr>
              <a:t>Mobile</a:t>
            </a:r>
          </a:p>
        </p:txBody>
      </p:sp>
      <p:sp>
        <p:nvSpPr>
          <p:cNvPr id="25" name="AutoShape 16">
            <a:extLst>
              <a:ext uri="{FF2B5EF4-FFF2-40B4-BE49-F238E27FC236}">
                <a16:creationId xmlns:a16="http://schemas.microsoft.com/office/drawing/2014/main" id="{5C197DB7-37CD-479C-9DFA-797DD58E7424}"/>
              </a:ext>
            </a:extLst>
          </p:cNvPr>
          <p:cNvSpPr/>
          <p:nvPr/>
        </p:nvSpPr>
        <p:spPr>
          <a:xfrm rot="5400000">
            <a:off x="9843488" y="-2996211"/>
            <a:ext cx="2" cy="15669824"/>
          </a:xfrm>
          <a:prstGeom prst="line">
            <a:avLst/>
          </a:prstGeom>
          <a:ln w="9525" cap="rnd">
            <a:solidFill>
              <a:srgbClr val="000000"/>
            </a:solidFill>
            <a:prstDash val="solid"/>
            <a:headEnd type="none" w="sm" len="sm"/>
            <a:tailEnd type="none" w="sm" len="sm"/>
          </a:ln>
        </p:spPr>
      </p:sp>
      <p:sp>
        <p:nvSpPr>
          <p:cNvPr id="15" name="TextBox 3">
            <a:extLst>
              <a:ext uri="{FF2B5EF4-FFF2-40B4-BE49-F238E27FC236}">
                <a16:creationId xmlns:a16="http://schemas.microsoft.com/office/drawing/2014/main" id="{6138E93D-0369-4B93-BB4D-6695B6AC028A}"/>
              </a:ext>
            </a:extLst>
          </p:cNvPr>
          <p:cNvSpPr txBox="1"/>
          <p:nvPr/>
        </p:nvSpPr>
        <p:spPr>
          <a:xfrm>
            <a:off x="2301239" y="6057900"/>
            <a:ext cx="15377161" cy="3124830"/>
          </a:xfrm>
          <a:prstGeom prst="rect">
            <a:avLst/>
          </a:prstGeom>
        </p:spPr>
        <p:txBody>
          <a:bodyPr wrap="square" lIns="0" tIns="0" rIns="0" bIns="0" rtlCol="0" anchor="t">
            <a:spAutoFit/>
          </a:bodyPr>
          <a:lstStyle/>
          <a:p>
            <a:pPr marL="342900" indent="-342900">
              <a:lnSpc>
                <a:spcPts val="3499"/>
              </a:lnSpc>
              <a:buFont typeface="Arial" panose="020B0604020202020204" pitchFamily="34" charset="0"/>
              <a:buChar char="•"/>
            </a:pPr>
            <a:r>
              <a:rPr lang="en-US" sz="2800" spc="12" dirty="0">
                <a:solidFill>
                  <a:srgbClr val="000000"/>
                </a:solidFill>
                <a:latin typeface="Fira Sans Light"/>
              </a:rPr>
              <a:t>Theo </a:t>
            </a:r>
            <a:r>
              <a:rPr lang="en-US" sz="2800" spc="12" dirty="0" err="1">
                <a:solidFill>
                  <a:srgbClr val="000000"/>
                </a:solidFill>
                <a:latin typeface="Fira Sans Light"/>
              </a:rPr>
              <a:t>dõi</a:t>
            </a:r>
            <a:r>
              <a:rPr lang="en-US" sz="2800" spc="12" dirty="0">
                <a:solidFill>
                  <a:srgbClr val="000000"/>
                </a:solidFill>
                <a:latin typeface="Fira Sans Light"/>
              </a:rPr>
              <a:t> </a:t>
            </a:r>
            <a:r>
              <a:rPr lang="en-US" sz="2800" spc="12" dirty="0" err="1">
                <a:solidFill>
                  <a:srgbClr val="000000"/>
                </a:solidFill>
                <a:latin typeface="Fira Sans Light"/>
              </a:rPr>
              <a:t>đơn</a:t>
            </a:r>
            <a:r>
              <a:rPr lang="en-US" sz="2800" spc="12" dirty="0">
                <a:solidFill>
                  <a:srgbClr val="000000"/>
                </a:solidFill>
                <a:latin typeface="Fira Sans Light"/>
              </a:rPr>
              <a:t> </a:t>
            </a:r>
            <a:r>
              <a:rPr lang="en-US" sz="2800" spc="12" dirty="0" err="1">
                <a:solidFill>
                  <a:srgbClr val="000000"/>
                </a:solidFill>
                <a:latin typeface="Fira Sans Light"/>
              </a:rPr>
              <a:t>hàng</a:t>
            </a:r>
            <a:r>
              <a:rPr lang="en-US" sz="2800" spc="12" dirty="0">
                <a:solidFill>
                  <a:srgbClr val="000000"/>
                </a:solidFill>
                <a:latin typeface="Fira Sans Light"/>
              </a:rPr>
              <a:t> – </a:t>
            </a:r>
            <a:r>
              <a:rPr lang="en-US" sz="2800" spc="12" dirty="0" err="1">
                <a:solidFill>
                  <a:srgbClr val="000000"/>
                </a:solidFill>
                <a:latin typeface="Fira Sans Light"/>
              </a:rPr>
              <a:t>Khách</a:t>
            </a:r>
            <a:r>
              <a:rPr lang="en-US" sz="2800" spc="12" dirty="0">
                <a:solidFill>
                  <a:srgbClr val="000000"/>
                </a:solidFill>
                <a:latin typeface="Fira Sans Light"/>
              </a:rPr>
              <a:t> </a:t>
            </a:r>
            <a:r>
              <a:rPr lang="en-US" sz="2800" spc="12" dirty="0" err="1">
                <a:solidFill>
                  <a:srgbClr val="000000"/>
                </a:solidFill>
                <a:latin typeface="Fira Sans Light"/>
              </a:rPr>
              <a:t>vãng</a:t>
            </a:r>
            <a:r>
              <a:rPr lang="en-US" sz="2800" spc="12" dirty="0">
                <a:solidFill>
                  <a:srgbClr val="000000"/>
                </a:solidFill>
                <a:latin typeface="Fira Sans Light"/>
              </a:rPr>
              <a:t> </a:t>
            </a:r>
            <a:r>
              <a:rPr lang="en-US" sz="2800" spc="12" dirty="0" err="1">
                <a:solidFill>
                  <a:srgbClr val="000000"/>
                </a:solidFill>
                <a:latin typeface="Fira Sans Light"/>
              </a:rPr>
              <a:t>lai</a:t>
            </a:r>
            <a:r>
              <a:rPr lang="en-US" sz="2800" spc="12" dirty="0">
                <a:solidFill>
                  <a:srgbClr val="000000"/>
                </a:solidFill>
                <a:latin typeface="Fira Sans Light"/>
              </a:rPr>
              <a:t> </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Lập</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hóa</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đơn</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Tách</a:t>
            </a:r>
            <a:r>
              <a:rPr lang="en-US" sz="2800" spc="12" dirty="0">
                <a:solidFill>
                  <a:srgbClr val="000000"/>
                </a:solidFill>
                <a:latin typeface="Fira Sans Light"/>
                <a:sym typeface="Wingdings" panose="05000000000000000000" pitchFamily="2" charset="2"/>
              </a:rPr>
              <a:t>/</a:t>
            </a:r>
            <a:r>
              <a:rPr lang="en-US" sz="2800" spc="12" dirty="0" err="1">
                <a:solidFill>
                  <a:srgbClr val="000000"/>
                </a:solidFill>
                <a:latin typeface="Fira Sans Light"/>
                <a:sym typeface="Wingdings" panose="05000000000000000000" pitchFamily="2" charset="2"/>
              </a:rPr>
              <a:t>Gộp</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hóa</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đơn</a:t>
            </a:r>
            <a:r>
              <a:rPr lang="en-US" sz="2800" spc="12" dirty="0">
                <a:solidFill>
                  <a:srgbClr val="000000"/>
                </a:solidFill>
                <a:latin typeface="Fira Sans Light"/>
                <a:sym typeface="Wingdings" panose="05000000000000000000" pitchFamily="2" charset="2"/>
              </a:rPr>
              <a:t>)</a:t>
            </a:r>
          </a:p>
          <a:p>
            <a:pPr marL="342900" indent="-342900">
              <a:lnSpc>
                <a:spcPts val="3499"/>
              </a:lnSpc>
              <a:buFont typeface="Arial" panose="020B0604020202020204" pitchFamily="34" charset="0"/>
              <a:buChar char="•"/>
            </a:pPr>
            <a:r>
              <a:rPr lang="en-US" sz="2800" spc="12" dirty="0" err="1">
                <a:solidFill>
                  <a:srgbClr val="000000"/>
                </a:solidFill>
                <a:latin typeface="Fira Sans Light"/>
                <a:sym typeface="Wingdings" panose="05000000000000000000" pitchFamily="2" charset="2"/>
              </a:rPr>
              <a:t>Đặt</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bàn</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trước</a:t>
            </a:r>
            <a:r>
              <a:rPr lang="en-US" sz="2800" spc="12" dirty="0">
                <a:solidFill>
                  <a:srgbClr val="000000"/>
                </a:solidFill>
                <a:latin typeface="Fira Sans Light"/>
                <a:sym typeface="Wingdings" panose="05000000000000000000" pitchFamily="2" charset="2"/>
              </a:rPr>
              <a:t>  </a:t>
            </a:r>
            <a:r>
              <a:rPr lang="en-US" sz="2800" spc="12" dirty="0" err="1">
                <a:solidFill>
                  <a:srgbClr val="000000"/>
                </a:solidFill>
                <a:latin typeface="Fira Sans Light"/>
                <a:sym typeface="Wingdings" panose="05000000000000000000" pitchFamily="2" charset="2"/>
              </a:rPr>
              <a:t>Cọc</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tiền</a:t>
            </a:r>
            <a:r>
              <a:rPr lang="en-US" sz="2800" spc="12" dirty="0">
                <a:solidFill>
                  <a:srgbClr val="000000"/>
                </a:solidFill>
                <a:latin typeface="Fira Sans Light"/>
                <a:sym typeface="Wingdings" panose="05000000000000000000" pitchFamily="2" charset="2"/>
              </a:rPr>
              <a:t>/</a:t>
            </a:r>
            <a:r>
              <a:rPr lang="en-US" sz="2800" spc="12" dirty="0" err="1">
                <a:solidFill>
                  <a:srgbClr val="000000"/>
                </a:solidFill>
                <a:latin typeface="Fira Sans Light"/>
                <a:sym typeface="Wingdings" panose="05000000000000000000" pitchFamily="2" charset="2"/>
              </a:rPr>
              <a:t>Hủy</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phiếu</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đặt</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trước</a:t>
            </a:r>
            <a:r>
              <a:rPr lang="en-US" sz="2800" spc="12" dirty="0">
                <a:solidFill>
                  <a:srgbClr val="000000"/>
                </a:solidFill>
                <a:latin typeface="Fira Sans Light"/>
                <a:sym typeface="Wingdings" panose="05000000000000000000" pitchFamily="2" charset="2"/>
              </a:rPr>
              <a:t>  In </a:t>
            </a:r>
            <a:r>
              <a:rPr lang="en-US" sz="2800" spc="12" dirty="0" err="1">
                <a:solidFill>
                  <a:srgbClr val="000000"/>
                </a:solidFill>
                <a:latin typeface="Fira Sans Light"/>
                <a:sym typeface="Wingdings" panose="05000000000000000000" pitchFamily="2" charset="2"/>
              </a:rPr>
              <a:t>phiếu</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cọc</a:t>
            </a:r>
            <a:endParaRPr lang="en-US" sz="2800" spc="12" dirty="0">
              <a:solidFill>
                <a:srgbClr val="000000"/>
              </a:solidFill>
              <a:latin typeface="Fira Sans Light"/>
              <a:sym typeface="Wingdings" panose="05000000000000000000" pitchFamily="2" charset="2"/>
            </a:endParaRPr>
          </a:p>
          <a:p>
            <a:pPr marL="342900" indent="-342900">
              <a:lnSpc>
                <a:spcPts val="3499"/>
              </a:lnSpc>
              <a:buFont typeface="Arial" panose="020B0604020202020204" pitchFamily="34" charset="0"/>
              <a:buChar char="•"/>
            </a:pPr>
            <a:r>
              <a:rPr lang="en-US" sz="2800" spc="12" dirty="0">
                <a:solidFill>
                  <a:srgbClr val="000000"/>
                </a:solidFill>
                <a:latin typeface="Fira Sans Light"/>
                <a:sym typeface="Wingdings" panose="05000000000000000000" pitchFamily="2" charset="2"/>
              </a:rPr>
              <a:t>Theo </a:t>
            </a:r>
            <a:r>
              <a:rPr lang="en-US" sz="2800" spc="12" dirty="0" err="1">
                <a:solidFill>
                  <a:srgbClr val="000000"/>
                </a:solidFill>
                <a:latin typeface="Fira Sans Light"/>
                <a:sym typeface="Wingdings" panose="05000000000000000000" pitchFamily="2" charset="2"/>
              </a:rPr>
              <a:t>dõi</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đơn</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hàng</a:t>
            </a:r>
            <a:r>
              <a:rPr lang="en-US" sz="2800" spc="12" dirty="0">
                <a:solidFill>
                  <a:srgbClr val="000000"/>
                </a:solidFill>
                <a:latin typeface="Fira Sans Light"/>
                <a:sym typeface="Wingdings" panose="05000000000000000000" pitchFamily="2" charset="2"/>
              </a:rPr>
              <a:t> – </a:t>
            </a:r>
            <a:r>
              <a:rPr lang="en-US" sz="2800" spc="12" dirty="0" err="1">
                <a:solidFill>
                  <a:srgbClr val="000000"/>
                </a:solidFill>
                <a:latin typeface="Fira Sans Light"/>
                <a:sym typeface="Wingdings" panose="05000000000000000000" pitchFamily="2" charset="2"/>
              </a:rPr>
              <a:t>Khách</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đặt</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trước</a:t>
            </a:r>
            <a:r>
              <a:rPr lang="en-US" sz="2800" spc="12" dirty="0">
                <a:solidFill>
                  <a:srgbClr val="000000"/>
                </a:solidFill>
                <a:latin typeface="Fira Sans Light"/>
                <a:sym typeface="Wingdings" panose="05000000000000000000" pitchFamily="2" charset="2"/>
              </a:rPr>
              <a:t>  </a:t>
            </a:r>
            <a:r>
              <a:rPr lang="en-US" sz="2800" spc="12" dirty="0" err="1">
                <a:solidFill>
                  <a:srgbClr val="000000"/>
                </a:solidFill>
                <a:latin typeface="Fira Sans Light"/>
                <a:sym typeface="Wingdings" panose="05000000000000000000" pitchFamily="2" charset="2"/>
              </a:rPr>
              <a:t>Lập</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hóa</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đơn</a:t>
            </a:r>
            <a:endParaRPr lang="en-US" sz="2800" spc="12" dirty="0">
              <a:solidFill>
                <a:srgbClr val="000000"/>
              </a:solidFill>
              <a:latin typeface="Fira Sans Light"/>
              <a:sym typeface="Wingdings" panose="05000000000000000000" pitchFamily="2" charset="2"/>
            </a:endParaRPr>
          </a:p>
          <a:p>
            <a:pPr marL="342900" indent="-342900">
              <a:lnSpc>
                <a:spcPts val="3499"/>
              </a:lnSpc>
              <a:buFont typeface="Arial" panose="020B0604020202020204" pitchFamily="34" charset="0"/>
              <a:buChar char="•"/>
            </a:pPr>
            <a:r>
              <a:rPr lang="en-US" sz="2800" spc="12" dirty="0" err="1">
                <a:solidFill>
                  <a:srgbClr val="000000"/>
                </a:solidFill>
                <a:latin typeface="Fira Sans Light"/>
                <a:sym typeface="Wingdings" panose="05000000000000000000" pitchFamily="2" charset="2"/>
              </a:rPr>
              <a:t>Thống</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kê</a:t>
            </a:r>
            <a:r>
              <a:rPr lang="en-US" sz="2800" spc="12" dirty="0">
                <a:solidFill>
                  <a:srgbClr val="000000"/>
                </a:solidFill>
                <a:latin typeface="Fira Sans Light"/>
                <a:sym typeface="Wingdings" panose="05000000000000000000" pitchFamily="2" charset="2"/>
              </a:rPr>
              <a:t>  </a:t>
            </a:r>
            <a:r>
              <a:rPr lang="en-US" sz="2800" spc="12" dirty="0" err="1">
                <a:solidFill>
                  <a:srgbClr val="000000"/>
                </a:solidFill>
                <a:latin typeface="Fira Sans Light"/>
                <a:sym typeface="Wingdings" panose="05000000000000000000" pitchFamily="2" charset="2"/>
              </a:rPr>
              <a:t>Thống</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kê</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doanh</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thu</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theo</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tháng</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thống</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kê</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lợi</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nhuận</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theo</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tháng</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thống</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kê</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tiền</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đi</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chợ</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theo</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ngày</a:t>
            </a:r>
            <a:endParaRPr lang="en-US" sz="2800" spc="12" dirty="0">
              <a:solidFill>
                <a:srgbClr val="000000"/>
              </a:solidFill>
              <a:latin typeface="Fira Sans Light"/>
              <a:sym typeface="Wingdings" panose="05000000000000000000" pitchFamily="2" charset="2"/>
            </a:endParaRPr>
          </a:p>
          <a:p>
            <a:pPr marL="342900" indent="-342900">
              <a:lnSpc>
                <a:spcPts val="3499"/>
              </a:lnSpc>
              <a:buFont typeface="Arial" panose="020B0604020202020204" pitchFamily="34" charset="0"/>
              <a:buChar char="•"/>
            </a:pPr>
            <a:r>
              <a:rPr lang="en-US" sz="2800" spc="12" dirty="0" err="1">
                <a:solidFill>
                  <a:srgbClr val="000000"/>
                </a:solidFill>
                <a:latin typeface="Fira Sans Light"/>
                <a:sym typeface="Wingdings" panose="05000000000000000000" pitchFamily="2" charset="2"/>
              </a:rPr>
              <a:t>Lập</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phiếu</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mua</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và</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nhập</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nguyên</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liệu</a:t>
            </a:r>
            <a:endParaRPr lang="en-US" sz="2800" spc="12" dirty="0">
              <a:solidFill>
                <a:srgbClr val="000000"/>
              </a:solidFill>
              <a:latin typeface="Fira Sans Light"/>
              <a:sym typeface="Wingdings" panose="05000000000000000000" pitchFamily="2" charset="2"/>
            </a:endParaRPr>
          </a:p>
          <a:p>
            <a:pPr marL="342900" indent="-342900">
              <a:lnSpc>
                <a:spcPts val="3499"/>
              </a:lnSpc>
              <a:buFont typeface="Arial" panose="020B0604020202020204" pitchFamily="34" charset="0"/>
              <a:buChar char="•"/>
            </a:pPr>
            <a:endParaRPr lang="vi-VN" sz="2800" spc="12" dirty="0">
              <a:solidFill>
                <a:srgbClr val="000000"/>
              </a:solidFill>
              <a:latin typeface="Fira Sans Light"/>
            </a:endParaRPr>
          </a:p>
        </p:txBody>
      </p:sp>
      <p:sp>
        <p:nvSpPr>
          <p:cNvPr id="16" name="TextBox 4">
            <a:extLst>
              <a:ext uri="{FF2B5EF4-FFF2-40B4-BE49-F238E27FC236}">
                <a16:creationId xmlns:a16="http://schemas.microsoft.com/office/drawing/2014/main" id="{95E6E35A-A00F-4061-8FBA-525B18DB20BE}"/>
              </a:ext>
            </a:extLst>
          </p:cNvPr>
          <p:cNvSpPr txBox="1"/>
          <p:nvPr/>
        </p:nvSpPr>
        <p:spPr>
          <a:xfrm>
            <a:off x="2301240" y="5448300"/>
            <a:ext cx="3995120" cy="352019"/>
          </a:xfrm>
          <a:prstGeom prst="rect">
            <a:avLst/>
          </a:prstGeom>
        </p:spPr>
        <p:txBody>
          <a:bodyPr wrap="square" lIns="0" tIns="0" rIns="0" bIns="0" rtlCol="0" anchor="t">
            <a:spAutoFit/>
          </a:bodyPr>
          <a:lstStyle/>
          <a:p>
            <a:pPr>
              <a:lnSpc>
                <a:spcPts val="2600"/>
              </a:lnSpc>
            </a:pPr>
            <a:r>
              <a:rPr lang="en-US" sz="3000" dirty="0" err="1">
                <a:solidFill>
                  <a:srgbClr val="000000"/>
                </a:solidFill>
                <a:latin typeface="Fira Sans Medium"/>
              </a:rPr>
              <a:t>Winform</a:t>
            </a:r>
            <a:endParaRPr lang="en-US" sz="3000" dirty="0">
              <a:solidFill>
                <a:srgbClr val="000000"/>
              </a:solidFill>
              <a:latin typeface="Fira Sans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0" y="474393"/>
            <a:ext cx="18288000" cy="766445"/>
          </a:xfrm>
          <a:prstGeom prst="rect">
            <a:avLst/>
          </a:prstGeom>
        </p:spPr>
        <p:txBody>
          <a:bodyPr wrap="square" lIns="0" tIns="0" rIns="0" bIns="0" rtlCol="0" anchor="t">
            <a:spAutoFit/>
          </a:bodyPr>
          <a:lstStyle/>
          <a:p>
            <a:pPr marL="0" lvl="0" indent="0" algn="ctr">
              <a:lnSpc>
                <a:spcPts val="5799"/>
              </a:lnSpc>
              <a:spcBef>
                <a:spcPct val="0"/>
              </a:spcBef>
            </a:pPr>
            <a:r>
              <a:rPr lang="en-US" sz="5000" dirty="0">
                <a:solidFill>
                  <a:srgbClr val="1836B2"/>
                </a:solidFill>
                <a:latin typeface="Fira Sans Medium Bold"/>
              </a:rPr>
              <a:t>KẾT LUẬN</a:t>
            </a:r>
          </a:p>
        </p:txBody>
      </p:sp>
      <p:sp>
        <p:nvSpPr>
          <p:cNvPr id="25" name="TextBox 3">
            <a:extLst>
              <a:ext uri="{FF2B5EF4-FFF2-40B4-BE49-F238E27FC236}">
                <a16:creationId xmlns:a16="http://schemas.microsoft.com/office/drawing/2014/main" id="{5230597C-3B04-4CE5-976F-6BCC98241A2B}"/>
              </a:ext>
            </a:extLst>
          </p:cNvPr>
          <p:cNvSpPr txBox="1"/>
          <p:nvPr/>
        </p:nvSpPr>
        <p:spPr>
          <a:xfrm>
            <a:off x="533401" y="1409700"/>
            <a:ext cx="17297400" cy="8527976"/>
          </a:xfrm>
          <a:prstGeom prst="rect">
            <a:avLst/>
          </a:prstGeom>
        </p:spPr>
        <p:txBody>
          <a:bodyPr wrap="square" lIns="0" tIns="0" rIns="0" bIns="0" rtlCol="0" anchor="t">
            <a:spAutoFit/>
          </a:bodyPr>
          <a:lstStyle/>
          <a:p>
            <a:pPr>
              <a:lnSpc>
                <a:spcPts val="3499"/>
              </a:lnSpc>
            </a:pPr>
            <a:r>
              <a:rPr lang="vi-VN" sz="3000" b="1" spc="12" dirty="0">
                <a:solidFill>
                  <a:srgbClr val="000000"/>
                </a:solidFill>
                <a:latin typeface="Fira Sans Light"/>
              </a:rPr>
              <a:t>Kết quả đạt được</a:t>
            </a:r>
          </a:p>
          <a:p>
            <a:pPr marL="342900" indent="-342900" algn="just">
              <a:lnSpc>
                <a:spcPts val="3499"/>
              </a:lnSpc>
              <a:buFont typeface="Arial" panose="020B0604020202020204" pitchFamily="34" charset="0"/>
              <a:buChar char="•"/>
            </a:pPr>
            <a:r>
              <a:rPr lang="vi-VN" sz="3000" spc="12" dirty="0">
                <a:solidFill>
                  <a:srgbClr val="000000"/>
                </a:solidFill>
                <a:latin typeface="Fira Sans Light"/>
              </a:rPr>
              <a:t>Xây dựng được các ứng dụng hỗ trợ quản lý nhà hàng</a:t>
            </a:r>
          </a:p>
          <a:p>
            <a:pPr marL="342900" indent="-342900" algn="just">
              <a:lnSpc>
                <a:spcPts val="3499"/>
              </a:lnSpc>
              <a:buFont typeface="Arial" panose="020B0604020202020204" pitchFamily="34" charset="0"/>
              <a:buChar char="•"/>
            </a:pPr>
            <a:r>
              <a:rPr lang="vi-VN" sz="3000" spc="12" dirty="0">
                <a:solidFill>
                  <a:srgbClr val="000000"/>
                </a:solidFill>
                <a:latin typeface="Fira Sans Light"/>
              </a:rPr>
              <a:t>Phần mềm máy tính để quản lý nhân viên, tài khoản, khách hàng, đặt bàn trước, phiếu đặt trước, phiếu mua nguyên liệu, phiếu nhập nguyên liệu, theo dõi đơn hàng – khách vãng lai, theo dõi đơn hàng – khách đặt trước, lập hóa đơn (gộp hóa đơn, tách hóa đơn), loại món ăn, món ăn, nguyên liệu, thay đổi giá món, công thức món ăn, thực đơn món ăn, phòng và bàn, chi tiết bàn, thống kê doanh thu theo tháng, thống kê lợi nhuận theo tháng.</a:t>
            </a:r>
          </a:p>
          <a:p>
            <a:pPr marL="342900" indent="-342900" algn="just">
              <a:lnSpc>
                <a:spcPts val="3499"/>
              </a:lnSpc>
              <a:buFont typeface="Arial" panose="020B0604020202020204" pitchFamily="34" charset="0"/>
              <a:buChar char="•"/>
            </a:pPr>
            <a:r>
              <a:rPr lang="vi-VN" sz="3000" spc="12" dirty="0">
                <a:solidFill>
                  <a:srgbClr val="000000"/>
                </a:solidFill>
                <a:latin typeface="Fira Sans Light"/>
              </a:rPr>
              <a:t>Ứng dụng di động hỗ trợ quản lý phiếu đặt của khách, đặt bàn, đặt món theo yêu cầu của khách. Ứng dụng di động dành cho bộ phận bếp và bộ phận pha chế để quản lý các món đặt theo yêu cầu của khách.</a:t>
            </a:r>
          </a:p>
          <a:p>
            <a:pPr>
              <a:lnSpc>
                <a:spcPts val="3499"/>
              </a:lnSpc>
            </a:pPr>
            <a:endParaRPr lang="vi-VN" sz="3000" spc="12" dirty="0">
              <a:solidFill>
                <a:srgbClr val="000000"/>
              </a:solidFill>
              <a:latin typeface="Fira Sans Light"/>
            </a:endParaRPr>
          </a:p>
          <a:p>
            <a:pPr>
              <a:lnSpc>
                <a:spcPts val="3499"/>
              </a:lnSpc>
            </a:pPr>
            <a:r>
              <a:rPr lang="vi-VN" sz="3000" b="1" spc="12" dirty="0">
                <a:solidFill>
                  <a:srgbClr val="000000"/>
                </a:solidFill>
                <a:latin typeface="Fira Sans Light"/>
              </a:rPr>
              <a:t>Hạn chế</a:t>
            </a:r>
          </a:p>
          <a:p>
            <a:pPr marL="342900" indent="-342900">
              <a:lnSpc>
                <a:spcPts val="3499"/>
              </a:lnSpc>
              <a:buFont typeface="Arial" panose="020B0604020202020204" pitchFamily="34" charset="0"/>
              <a:buChar char="•"/>
            </a:pPr>
            <a:r>
              <a:rPr lang="vi-VN" sz="3000" spc="12" dirty="0">
                <a:solidFill>
                  <a:srgbClr val="000000"/>
                </a:solidFill>
                <a:latin typeface="Fira Sans Light"/>
              </a:rPr>
              <a:t>Giao diện chưa được tối ưu</a:t>
            </a:r>
          </a:p>
          <a:p>
            <a:pPr>
              <a:lnSpc>
                <a:spcPts val="3499"/>
              </a:lnSpc>
            </a:pPr>
            <a:endParaRPr lang="vi-VN" sz="3000" spc="12" dirty="0">
              <a:solidFill>
                <a:srgbClr val="000000"/>
              </a:solidFill>
              <a:latin typeface="Fira Sans Light"/>
            </a:endParaRPr>
          </a:p>
          <a:p>
            <a:pPr>
              <a:lnSpc>
                <a:spcPts val="3499"/>
              </a:lnSpc>
            </a:pPr>
            <a:r>
              <a:rPr lang="vi-VN" sz="3000" b="1" spc="12" dirty="0">
                <a:solidFill>
                  <a:srgbClr val="000000"/>
                </a:solidFill>
                <a:latin typeface="Fira Sans Light"/>
              </a:rPr>
              <a:t>Hướng phát triển</a:t>
            </a:r>
          </a:p>
          <a:p>
            <a:pPr marL="342900" indent="-342900">
              <a:lnSpc>
                <a:spcPts val="3499"/>
              </a:lnSpc>
              <a:buFont typeface="Arial" panose="020B0604020202020204" pitchFamily="34" charset="0"/>
              <a:buChar char="•"/>
            </a:pPr>
            <a:r>
              <a:rPr lang="vi-VN" sz="3000" spc="12" dirty="0">
                <a:solidFill>
                  <a:srgbClr val="000000"/>
                </a:solidFill>
                <a:latin typeface="Fira Sans Light"/>
              </a:rPr>
              <a:t>Trên cơ sở kế thừa những gì đã đạt được, tiếp tục sửa chữa và khắc phục hạn chế mà đồ án đang hiện có.</a:t>
            </a:r>
          </a:p>
          <a:p>
            <a:pPr marL="342900" indent="-342900">
              <a:lnSpc>
                <a:spcPts val="3499"/>
              </a:lnSpc>
              <a:buFont typeface="Arial" panose="020B0604020202020204" pitchFamily="34" charset="0"/>
              <a:buChar char="•"/>
            </a:pPr>
            <a:r>
              <a:rPr lang="vi-VN" sz="3000" spc="12" dirty="0">
                <a:solidFill>
                  <a:srgbClr val="000000"/>
                </a:solidFill>
                <a:latin typeface="Fira Sans Light"/>
              </a:rPr>
              <a:t>Hoàn thiện chương trình một cách tối ưu nhất để đem vào sử dụng thực tế và cho người dùng sử dụng một cách thuận tiện nhất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flipV="1">
            <a:off x="-7301028" y="1607857"/>
            <a:ext cx="12384751" cy="7071286"/>
          </a:xfrm>
          <a:prstGeom prst="rect">
            <a:avLst/>
          </a:prstGeom>
        </p:spPr>
      </p:pic>
      <p:grpSp>
        <p:nvGrpSpPr>
          <p:cNvPr id="3" name="Group 3"/>
          <p:cNvGrpSpPr/>
          <p:nvPr/>
        </p:nvGrpSpPr>
        <p:grpSpPr>
          <a:xfrm>
            <a:off x="13863460" y="-2788169"/>
            <a:ext cx="18843855" cy="16320538"/>
            <a:chOff x="0" y="0"/>
            <a:chExt cx="6202680" cy="5372100"/>
          </a:xfrm>
        </p:grpSpPr>
        <p:sp>
          <p:nvSpPr>
            <p:cNvPr id="4" name="Freeform 4"/>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sp>
        <p:nvSpPr>
          <p:cNvPr id="17" name="TextBox 17"/>
          <p:cNvSpPr txBox="1"/>
          <p:nvPr/>
        </p:nvSpPr>
        <p:spPr>
          <a:xfrm>
            <a:off x="3048000" y="3066008"/>
            <a:ext cx="10591800" cy="4154984"/>
          </a:xfrm>
          <a:prstGeom prst="rect">
            <a:avLst/>
          </a:prstGeom>
        </p:spPr>
        <p:txBody>
          <a:bodyPr wrap="square" lIns="0" tIns="0" rIns="0" bIns="0" rtlCol="0" anchor="t">
            <a:spAutoFit/>
          </a:bodyPr>
          <a:lstStyle/>
          <a:p>
            <a:pPr algn="ctr"/>
            <a:r>
              <a:rPr lang="en-US" sz="9000" dirty="0">
                <a:solidFill>
                  <a:srgbClr val="1836B2"/>
                </a:solidFill>
                <a:latin typeface="Fira Sans Medium Bold"/>
              </a:rPr>
              <a:t>EM XIN CÁM ƠN</a:t>
            </a:r>
          </a:p>
          <a:p>
            <a:pPr algn="ctr"/>
            <a:r>
              <a:rPr lang="en-US" sz="9000" dirty="0">
                <a:solidFill>
                  <a:srgbClr val="1836B2"/>
                </a:solidFill>
                <a:latin typeface="Fira Sans Medium Bold"/>
              </a:rPr>
              <a:t>QUÝ THẦY CÔ</a:t>
            </a:r>
          </a:p>
          <a:p>
            <a:pPr algn="ctr"/>
            <a:r>
              <a:rPr lang="en-US" sz="9000" dirty="0">
                <a:solidFill>
                  <a:srgbClr val="1836B2"/>
                </a:solidFill>
                <a:latin typeface="Fira Sans Medium Bold"/>
              </a:rPr>
              <a:t>ĐÃ THEO DÕI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flipV="1">
            <a:off x="13347499" y="1607857"/>
            <a:ext cx="12384751" cy="7071286"/>
          </a:xfrm>
          <a:prstGeom prst="rect">
            <a:avLst/>
          </a:prstGeom>
        </p:spPr>
      </p:pic>
      <p:sp>
        <p:nvSpPr>
          <p:cNvPr id="3" name="TextBox 3"/>
          <p:cNvSpPr txBox="1"/>
          <p:nvPr/>
        </p:nvSpPr>
        <p:spPr>
          <a:xfrm>
            <a:off x="1028700" y="1257300"/>
            <a:ext cx="7841022" cy="923330"/>
          </a:xfrm>
          <a:prstGeom prst="rect">
            <a:avLst/>
          </a:prstGeom>
        </p:spPr>
        <p:txBody>
          <a:bodyPr lIns="0" tIns="0" rIns="0" bIns="0" rtlCol="0" anchor="t">
            <a:spAutoFit/>
          </a:bodyPr>
          <a:lstStyle/>
          <a:p>
            <a:r>
              <a:rPr lang="en-US" sz="6000" dirty="0">
                <a:solidFill>
                  <a:srgbClr val="1836B2"/>
                </a:solidFill>
                <a:latin typeface="Fira Sans Medium Bold"/>
              </a:rPr>
              <a:t>DANH MỤC CHƯƠNG</a:t>
            </a:r>
          </a:p>
        </p:txBody>
      </p:sp>
      <p:sp>
        <p:nvSpPr>
          <p:cNvPr id="4" name="TextBox 4"/>
          <p:cNvSpPr txBox="1"/>
          <p:nvPr/>
        </p:nvSpPr>
        <p:spPr>
          <a:xfrm>
            <a:off x="2438400" y="2705100"/>
            <a:ext cx="11734800" cy="3693319"/>
          </a:xfrm>
          <a:prstGeom prst="rect">
            <a:avLst/>
          </a:prstGeom>
        </p:spPr>
        <p:txBody>
          <a:bodyPr wrap="square" lIns="0" tIns="0" rIns="0" bIns="0" rtlCol="0" anchor="t">
            <a:spAutoFit/>
          </a:bodyPr>
          <a:lstStyle/>
          <a:p>
            <a:pPr marL="0" lvl="0" indent="0" algn="l"/>
            <a:r>
              <a:rPr lang="en-US" sz="6000" u="none" dirty="0">
                <a:solidFill>
                  <a:srgbClr val="000000"/>
                </a:solidFill>
                <a:latin typeface="Fira Sans Light"/>
              </a:rPr>
              <a:t>GIỚI THIỆU ĐỀ TÀI</a:t>
            </a:r>
          </a:p>
          <a:p>
            <a:pPr marL="0" lvl="0" indent="0" algn="l"/>
            <a:r>
              <a:rPr lang="en-US" sz="6000" u="none" dirty="0">
                <a:solidFill>
                  <a:srgbClr val="000000"/>
                </a:solidFill>
                <a:latin typeface="Fira Sans Light"/>
              </a:rPr>
              <a:t>CƠ SỞ LÝ THUYẾT</a:t>
            </a:r>
            <a:endParaRPr lang="en-US" sz="6000" dirty="0">
              <a:solidFill>
                <a:srgbClr val="000000"/>
              </a:solidFill>
              <a:latin typeface="Fira Sans Light"/>
            </a:endParaRPr>
          </a:p>
          <a:p>
            <a:pPr marL="0" lvl="0" indent="0" algn="l"/>
            <a:r>
              <a:rPr lang="en-US" sz="6000" u="none" dirty="0">
                <a:solidFill>
                  <a:srgbClr val="000000"/>
                </a:solidFill>
                <a:latin typeface="Fira Sans Light"/>
              </a:rPr>
              <a:t>PHÂN TÍCH VÀ THIẾT KẾ HỆ THỐNG</a:t>
            </a:r>
          </a:p>
          <a:p>
            <a:pPr marL="0" lvl="0" indent="0" algn="l"/>
            <a:r>
              <a:rPr lang="en-US" sz="6000" u="none" dirty="0">
                <a:solidFill>
                  <a:srgbClr val="000000"/>
                </a:solidFill>
                <a:latin typeface="Fira Sans Light"/>
              </a:rPr>
              <a:t>XÂY DỰNG ỨNG DỤNG</a:t>
            </a:r>
          </a:p>
        </p:txBody>
      </p:sp>
      <p:sp>
        <p:nvSpPr>
          <p:cNvPr id="5" name="TextBox 5"/>
          <p:cNvSpPr txBox="1"/>
          <p:nvPr/>
        </p:nvSpPr>
        <p:spPr>
          <a:xfrm>
            <a:off x="1028700" y="2705100"/>
            <a:ext cx="981495" cy="4616648"/>
          </a:xfrm>
          <a:prstGeom prst="rect">
            <a:avLst/>
          </a:prstGeom>
        </p:spPr>
        <p:txBody>
          <a:bodyPr lIns="0" tIns="0" rIns="0" bIns="0" rtlCol="0" anchor="t">
            <a:spAutoFit/>
          </a:bodyPr>
          <a:lstStyle/>
          <a:p>
            <a:pPr marL="0" lvl="0" indent="0" algn="l">
              <a:spcBef>
                <a:spcPct val="0"/>
              </a:spcBef>
            </a:pPr>
            <a:r>
              <a:rPr lang="en-US" sz="6000" u="none" dirty="0">
                <a:solidFill>
                  <a:srgbClr val="000000"/>
                </a:solidFill>
                <a:latin typeface="Fira Sans Medium"/>
              </a:rPr>
              <a:t>01</a:t>
            </a:r>
          </a:p>
          <a:p>
            <a:pPr marL="0" lvl="0" indent="0" algn="l">
              <a:spcBef>
                <a:spcPct val="0"/>
              </a:spcBef>
            </a:pPr>
            <a:r>
              <a:rPr lang="en-US" sz="6000" u="none" dirty="0">
                <a:solidFill>
                  <a:srgbClr val="000000"/>
                </a:solidFill>
                <a:latin typeface="Fira Sans Medium"/>
              </a:rPr>
              <a:t>02</a:t>
            </a:r>
          </a:p>
          <a:p>
            <a:pPr marL="0" lvl="0" indent="0" algn="l">
              <a:spcBef>
                <a:spcPct val="0"/>
              </a:spcBef>
            </a:pPr>
            <a:r>
              <a:rPr lang="en-US" sz="6000" u="none" dirty="0">
                <a:solidFill>
                  <a:srgbClr val="000000"/>
                </a:solidFill>
                <a:latin typeface="Fira Sans Medium"/>
              </a:rPr>
              <a:t>03</a:t>
            </a:r>
          </a:p>
          <a:p>
            <a:pPr marL="0" lvl="0" indent="0" algn="l">
              <a:spcBef>
                <a:spcPct val="0"/>
              </a:spcBef>
            </a:pPr>
            <a:r>
              <a:rPr lang="en-US" sz="6000" u="none" dirty="0">
                <a:solidFill>
                  <a:srgbClr val="000000"/>
                </a:solidFill>
                <a:latin typeface="Fira Sans Medium"/>
              </a:rPr>
              <a:t>04</a:t>
            </a:r>
          </a:p>
          <a:p>
            <a:pPr marL="0" lvl="0" indent="0" algn="l">
              <a:spcBef>
                <a:spcPct val="0"/>
              </a:spcBef>
            </a:pPr>
            <a:endParaRPr lang="en-US" sz="6000" u="none" dirty="0">
              <a:solidFill>
                <a:srgbClr val="000000"/>
              </a:solidFill>
              <a:latin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29600" y="-505648"/>
            <a:ext cx="13045124" cy="11298295"/>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id="11" name="TextBox 11"/>
          <p:cNvSpPr txBox="1"/>
          <p:nvPr/>
        </p:nvSpPr>
        <p:spPr>
          <a:xfrm>
            <a:off x="381000" y="3758503"/>
            <a:ext cx="7848600" cy="2769989"/>
          </a:xfrm>
          <a:prstGeom prst="rect">
            <a:avLst/>
          </a:prstGeom>
        </p:spPr>
        <p:txBody>
          <a:bodyPr wrap="square" lIns="0" tIns="0" rIns="0" bIns="0" rtlCol="0" anchor="t">
            <a:spAutoFit/>
          </a:bodyPr>
          <a:lstStyle/>
          <a:p>
            <a:pPr marL="0" lvl="0" indent="0" algn="ctr">
              <a:spcBef>
                <a:spcPct val="0"/>
              </a:spcBef>
            </a:pPr>
            <a:r>
              <a:rPr lang="en-US" sz="9000" u="none" dirty="0">
                <a:solidFill>
                  <a:srgbClr val="1836B2"/>
                </a:solidFill>
                <a:latin typeface="Fira Sans Medium Bold"/>
              </a:rPr>
              <a:t>GIỚI THIỆU</a:t>
            </a:r>
          </a:p>
          <a:p>
            <a:pPr marL="0" lvl="0" indent="0" algn="ctr">
              <a:spcBef>
                <a:spcPct val="0"/>
              </a:spcBef>
            </a:pPr>
            <a:r>
              <a:rPr lang="en-US" sz="9000" u="none" dirty="0">
                <a:solidFill>
                  <a:srgbClr val="1836B2"/>
                </a:solidFill>
                <a:latin typeface="Fira Sans Medium Bold"/>
              </a:rPr>
              <a:t>ĐỀ TÀI</a:t>
            </a:r>
          </a:p>
        </p:txBody>
      </p:sp>
      <p:pic>
        <p:nvPicPr>
          <p:cNvPr id="13" name="Picture 12">
            <a:extLst>
              <a:ext uri="{FF2B5EF4-FFF2-40B4-BE49-F238E27FC236}">
                <a16:creationId xmlns:a16="http://schemas.microsoft.com/office/drawing/2014/main" id="{36389784-FBDF-4AC4-8F94-568538A1E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0400" y="2458203"/>
            <a:ext cx="5870460" cy="53705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441945" y="-2897536"/>
            <a:ext cx="12313655" cy="10664775"/>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grpSp>
        <p:nvGrpSpPr>
          <p:cNvPr id="4" name="Group 4"/>
          <p:cNvGrpSpPr/>
          <p:nvPr/>
        </p:nvGrpSpPr>
        <p:grpSpPr>
          <a:xfrm>
            <a:off x="8685491" y="5293149"/>
            <a:ext cx="12313655" cy="10664775"/>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86C7ED"/>
            </a:solidFill>
          </p:spPr>
        </p:sp>
      </p:grpSp>
      <p:grpSp>
        <p:nvGrpSpPr>
          <p:cNvPr id="8" name="Group 3">
            <a:extLst>
              <a:ext uri="{FF2B5EF4-FFF2-40B4-BE49-F238E27FC236}">
                <a16:creationId xmlns:a16="http://schemas.microsoft.com/office/drawing/2014/main" id="{1EDDA3B2-5A6A-4CEE-BEDA-3D4B32856349}"/>
              </a:ext>
            </a:extLst>
          </p:cNvPr>
          <p:cNvGrpSpPr/>
          <p:nvPr/>
        </p:nvGrpSpPr>
        <p:grpSpPr>
          <a:xfrm>
            <a:off x="1007641" y="3395288"/>
            <a:ext cx="4976903" cy="2434012"/>
            <a:chOff x="0" y="0"/>
            <a:chExt cx="5825776" cy="2057027"/>
          </a:xfrm>
        </p:grpSpPr>
        <p:sp>
          <p:nvSpPr>
            <p:cNvPr id="10" name="TextBox 5">
              <a:extLst>
                <a:ext uri="{FF2B5EF4-FFF2-40B4-BE49-F238E27FC236}">
                  <a16:creationId xmlns:a16="http://schemas.microsoft.com/office/drawing/2014/main" id="{9C819F80-C3DA-4C81-8A4B-3B62793CCAF2}"/>
                </a:ext>
              </a:extLst>
            </p:cNvPr>
            <p:cNvSpPr txBox="1"/>
            <p:nvPr/>
          </p:nvSpPr>
          <p:spPr>
            <a:xfrm>
              <a:off x="0" y="912782"/>
              <a:ext cx="5825776" cy="1144245"/>
            </a:xfrm>
            <a:prstGeom prst="rect">
              <a:avLst/>
            </a:prstGeom>
          </p:spPr>
          <p:txBody>
            <a:bodyPr lIns="0" tIns="0" rIns="0" bIns="0" rtlCol="0" anchor="t">
              <a:spAutoFit/>
            </a:bodyPr>
            <a:lstStyle/>
            <a:p>
              <a:pPr>
                <a:lnSpc>
                  <a:spcPts val="3360"/>
                </a:lnSpc>
              </a:pPr>
              <a:r>
                <a:rPr lang="en-US" sz="2800" dirty="0" err="1">
                  <a:solidFill>
                    <a:srgbClr val="000000"/>
                  </a:solidFill>
                  <a:latin typeface="Fira Sans Light"/>
                </a:rPr>
                <a:t>Hỗ</a:t>
              </a:r>
              <a:r>
                <a:rPr lang="en-US" sz="2800" dirty="0">
                  <a:solidFill>
                    <a:srgbClr val="000000"/>
                  </a:solidFill>
                  <a:latin typeface="Fira Sans Light"/>
                </a:rPr>
                <a:t> </a:t>
              </a:r>
              <a:r>
                <a:rPr lang="en-US" sz="2800" dirty="0" err="1">
                  <a:solidFill>
                    <a:srgbClr val="000000"/>
                  </a:solidFill>
                  <a:latin typeface="Fira Sans Light"/>
                </a:rPr>
                <a:t>trợ</a:t>
              </a:r>
              <a:r>
                <a:rPr lang="en-US" sz="2800" dirty="0">
                  <a:solidFill>
                    <a:srgbClr val="000000"/>
                  </a:solidFill>
                  <a:latin typeface="Fira Sans Light"/>
                </a:rPr>
                <a:t> </a:t>
              </a:r>
              <a:r>
                <a:rPr lang="en-US" sz="2800" dirty="0" err="1">
                  <a:solidFill>
                    <a:srgbClr val="000000"/>
                  </a:solidFill>
                  <a:latin typeface="Fira Sans Light"/>
                </a:rPr>
                <a:t>đặt</a:t>
              </a:r>
              <a:r>
                <a:rPr lang="en-US" sz="2800" dirty="0">
                  <a:solidFill>
                    <a:srgbClr val="000000"/>
                  </a:solidFill>
                  <a:latin typeface="Fira Sans Light"/>
                </a:rPr>
                <a:t> </a:t>
              </a:r>
              <a:r>
                <a:rPr lang="en-US" sz="2800" dirty="0" err="1">
                  <a:solidFill>
                    <a:srgbClr val="000000"/>
                  </a:solidFill>
                  <a:latin typeface="Fira Sans Light"/>
                </a:rPr>
                <a:t>món</a:t>
              </a:r>
              <a:r>
                <a:rPr lang="en-US" sz="2800" dirty="0">
                  <a:solidFill>
                    <a:srgbClr val="000000"/>
                  </a:solidFill>
                  <a:latin typeface="Fira Sans Light"/>
                </a:rPr>
                <a:t> </a:t>
              </a:r>
              <a:r>
                <a:rPr lang="en-US" sz="2800" dirty="0" err="1">
                  <a:solidFill>
                    <a:srgbClr val="000000"/>
                  </a:solidFill>
                  <a:latin typeface="Fira Sans Light"/>
                </a:rPr>
                <a:t>theo</a:t>
              </a:r>
              <a:r>
                <a:rPr lang="en-US" sz="2800" dirty="0">
                  <a:solidFill>
                    <a:srgbClr val="000000"/>
                  </a:solidFill>
                  <a:latin typeface="Fira Sans Light"/>
                </a:rPr>
                <a:t> </a:t>
              </a:r>
              <a:r>
                <a:rPr lang="en-US" sz="2800" dirty="0" err="1">
                  <a:solidFill>
                    <a:srgbClr val="000000"/>
                  </a:solidFill>
                  <a:latin typeface="Fira Sans Light"/>
                </a:rPr>
                <a:t>yêu</a:t>
              </a:r>
              <a:r>
                <a:rPr lang="en-US" sz="2800" dirty="0">
                  <a:solidFill>
                    <a:srgbClr val="000000"/>
                  </a:solidFill>
                  <a:latin typeface="Fira Sans Light"/>
                </a:rPr>
                <a:t> </a:t>
              </a:r>
              <a:r>
                <a:rPr lang="en-US" sz="2800" dirty="0" err="1">
                  <a:solidFill>
                    <a:srgbClr val="000000"/>
                  </a:solidFill>
                  <a:latin typeface="Fira Sans Light"/>
                </a:rPr>
                <a:t>cầu</a:t>
              </a:r>
              <a:r>
                <a:rPr lang="en-US" sz="2800" dirty="0">
                  <a:solidFill>
                    <a:srgbClr val="000000"/>
                  </a:solidFill>
                  <a:latin typeface="Fira Sans Light"/>
                </a:rPr>
                <a:t> </a:t>
              </a:r>
              <a:r>
                <a:rPr lang="en-US" sz="2800" dirty="0" err="1">
                  <a:solidFill>
                    <a:srgbClr val="000000"/>
                  </a:solidFill>
                  <a:latin typeface="Fira Sans Light"/>
                </a:rPr>
                <a:t>của</a:t>
              </a:r>
              <a:r>
                <a:rPr lang="en-US" sz="2800" dirty="0">
                  <a:solidFill>
                    <a:srgbClr val="000000"/>
                  </a:solidFill>
                  <a:latin typeface="Fira Sans Light"/>
                </a:rPr>
                <a:t> </a:t>
              </a:r>
              <a:r>
                <a:rPr lang="en-US" sz="2800" dirty="0" err="1">
                  <a:solidFill>
                    <a:srgbClr val="000000"/>
                  </a:solidFill>
                  <a:latin typeface="Fira Sans Light"/>
                </a:rPr>
                <a:t>khách</a:t>
              </a:r>
              <a:r>
                <a:rPr lang="en-US" sz="2800" dirty="0">
                  <a:solidFill>
                    <a:srgbClr val="000000"/>
                  </a:solidFill>
                  <a:latin typeface="Fira Sans Light"/>
                </a:rPr>
                <a:t> </a:t>
              </a:r>
              <a:r>
                <a:rPr lang="en-US" sz="2800" dirty="0" err="1">
                  <a:solidFill>
                    <a:srgbClr val="000000"/>
                  </a:solidFill>
                  <a:latin typeface="Fira Sans Light"/>
                </a:rPr>
                <a:t>hàng</a:t>
              </a:r>
              <a:endParaRPr lang="en-US" sz="2800" dirty="0">
                <a:solidFill>
                  <a:srgbClr val="000000"/>
                </a:solidFill>
                <a:latin typeface="Fira Sans Light"/>
              </a:endParaRPr>
            </a:p>
          </p:txBody>
        </p:sp>
        <p:sp>
          <p:nvSpPr>
            <p:cNvPr id="11" name="TextBox 6">
              <a:extLst>
                <a:ext uri="{FF2B5EF4-FFF2-40B4-BE49-F238E27FC236}">
                  <a16:creationId xmlns:a16="http://schemas.microsoft.com/office/drawing/2014/main" id="{D3D45302-DF95-4172-BFA1-2EE46626B80E}"/>
                </a:ext>
              </a:extLst>
            </p:cNvPr>
            <p:cNvSpPr txBox="1"/>
            <p:nvPr/>
          </p:nvSpPr>
          <p:spPr>
            <a:xfrm>
              <a:off x="0" y="0"/>
              <a:ext cx="5825776" cy="553142"/>
            </a:xfrm>
            <a:prstGeom prst="rect">
              <a:avLst/>
            </a:prstGeom>
          </p:spPr>
          <p:txBody>
            <a:bodyPr lIns="0" tIns="0" rIns="0" bIns="0" rtlCol="0" anchor="t">
              <a:spAutoFit/>
            </a:bodyPr>
            <a:lstStyle/>
            <a:p>
              <a:pPr marL="0" lvl="0" indent="0" algn="ctr">
                <a:lnSpc>
                  <a:spcPts val="2879"/>
                </a:lnSpc>
                <a:spcBef>
                  <a:spcPct val="0"/>
                </a:spcBef>
              </a:pPr>
              <a:r>
                <a:rPr lang="en-US" sz="4000" dirty="0">
                  <a:solidFill>
                    <a:srgbClr val="000000"/>
                  </a:solidFill>
                  <a:latin typeface="Fira Sans Bold"/>
                </a:rPr>
                <a:t>Mobile</a:t>
              </a:r>
            </a:p>
          </p:txBody>
        </p:sp>
      </p:grpSp>
      <p:grpSp>
        <p:nvGrpSpPr>
          <p:cNvPr id="12" name="Group 7">
            <a:extLst>
              <a:ext uri="{FF2B5EF4-FFF2-40B4-BE49-F238E27FC236}">
                <a16:creationId xmlns:a16="http://schemas.microsoft.com/office/drawing/2014/main" id="{8A40731E-C20F-4973-BE7C-0067874A3F75}"/>
              </a:ext>
            </a:extLst>
          </p:cNvPr>
          <p:cNvGrpSpPr/>
          <p:nvPr/>
        </p:nvGrpSpPr>
        <p:grpSpPr>
          <a:xfrm>
            <a:off x="6834096" y="3395288"/>
            <a:ext cx="4976903" cy="2434012"/>
            <a:chOff x="0" y="0"/>
            <a:chExt cx="5825776" cy="2057027"/>
          </a:xfrm>
        </p:grpSpPr>
        <p:sp>
          <p:nvSpPr>
            <p:cNvPr id="14" name="TextBox 9">
              <a:extLst>
                <a:ext uri="{FF2B5EF4-FFF2-40B4-BE49-F238E27FC236}">
                  <a16:creationId xmlns:a16="http://schemas.microsoft.com/office/drawing/2014/main" id="{4E23318D-5600-48CE-819C-83F2937A19A7}"/>
                </a:ext>
              </a:extLst>
            </p:cNvPr>
            <p:cNvSpPr txBox="1"/>
            <p:nvPr/>
          </p:nvSpPr>
          <p:spPr>
            <a:xfrm>
              <a:off x="0" y="912782"/>
              <a:ext cx="5825776" cy="1144245"/>
            </a:xfrm>
            <a:prstGeom prst="rect">
              <a:avLst/>
            </a:prstGeom>
          </p:spPr>
          <p:txBody>
            <a:bodyPr lIns="0" tIns="0" rIns="0" bIns="0" rtlCol="0" anchor="t">
              <a:spAutoFit/>
            </a:bodyPr>
            <a:lstStyle/>
            <a:p>
              <a:pPr>
                <a:lnSpc>
                  <a:spcPts val="3360"/>
                </a:lnSpc>
              </a:pPr>
              <a:r>
                <a:rPr lang="en-US" sz="2800" dirty="0" err="1">
                  <a:solidFill>
                    <a:srgbClr val="000000"/>
                  </a:solidFill>
                  <a:latin typeface="Fira Sans Light" panose="020B0403050000020004" pitchFamily="34" charset="0"/>
                </a:rPr>
                <a:t>Dành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cho</a:t>
              </a:r>
              <a:r>
                <a:rPr lang="en-US" sz="2800" dirty="0">
                  <a:solidFill>
                    <a:srgbClr val="000000"/>
                  </a:solidFill>
                  <a:latin typeface="Fira Sans Light" panose="020B0403050000020004" pitchFamily="34" charset="0"/>
                </a:rPr>
                <a:t> Admin </a:t>
              </a:r>
              <a:r>
                <a:rPr lang="en-US" sz="2800" dirty="0" err="1">
                  <a:solidFill>
                    <a:srgbClr val="000000"/>
                  </a:solidFill>
                  <a:latin typeface="Fira Sans Light" panose="020B0403050000020004" pitchFamily="34" charset="0"/>
                </a:rPr>
                <a:t>để</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quản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lý</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nhà</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p:txBody>
        </p:sp>
        <p:sp>
          <p:nvSpPr>
            <p:cNvPr id="15" name="TextBox 10">
              <a:extLst>
                <a:ext uri="{FF2B5EF4-FFF2-40B4-BE49-F238E27FC236}">
                  <a16:creationId xmlns:a16="http://schemas.microsoft.com/office/drawing/2014/main" id="{4ADA6C0F-43D4-4949-94A8-2507F6C54057}"/>
                </a:ext>
              </a:extLst>
            </p:cNvPr>
            <p:cNvSpPr txBox="1"/>
            <p:nvPr/>
          </p:nvSpPr>
          <p:spPr>
            <a:xfrm>
              <a:off x="0" y="0"/>
              <a:ext cx="5825776" cy="553142"/>
            </a:xfrm>
            <a:prstGeom prst="rect">
              <a:avLst/>
            </a:prstGeom>
          </p:spPr>
          <p:txBody>
            <a:bodyPr lIns="0" tIns="0" rIns="0" bIns="0" rtlCol="0" anchor="t">
              <a:spAutoFit/>
            </a:bodyPr>
            <a:lstStyle/>
            <a:p>
              <a:pPr marL="0" lvl="0" indent="0" algn="ctr">
                <a:lnSpc>
                  <a:spcPts val="2879"/>
                </a:lnSpc>
                <a:spcBef>
                  <a:spcPct val="0"/>
                </a:spcBef>
              </a:pPr>
              <a:r>
                <a:rPr lang="en-US" sz="4000" dirty="0" err="1">
                  <a:solidFill>
                    <a:srgbClr val="000000"/>
                  </a:solidFill>
                  <a:latin typeface="Fira Sans Bold"/>
                </a:rPr>
                <a:t>Winform</a:t>
              </a:r>
              <a:endParaRPr lang="en-US" sz="4000" dirty="0">
                <a:solidFill>
                  <a:srgbClr val="000000"/>
                </a:solidFill>
                <a:latin typeface="Fira Sans Bold"/>
              </a:endParaRPr>
            </a:p>
          </p:txBody>
        </p:sp>
      </p:grpSp>
      <p:sp>
        <p:nvSpPr>
          <p:cNvPr id="17" name="AutoShape 15">
            <a:extLst>
              <a:ext uri="{FF2B5EF4-FFF2-40B4-BE49-F238E27FC236}">
                <a16:creationId xmlns:a16="http://schemas.microsoft.com/office/drawing/2014/main" id="{409A7E7C-DD09-4AB0-B72B-DC3646C93587}"/>
              </a:ext>
            </a:extLst>
          </p:cNvPr>
          <p:cNvSpPr/>
          <p:nvPr/>
        </p:nvSpPr>
        <p:spPr>
          <a:xfrm rot="5399999" flipV="1">
            <a:off x="4057187" y="4476288"/>
            <a:ext cx="4648200" cy="39026"/>
          </a:xfrm>
          <a:prstGeom prst="line">
            <a:avLst/>
          </a:prstGeom>
          <a:ln w="9525" cap="rnd">
            <a:solidFill>
              <a:srgbClr val="000000"/>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04784" y="-8479186"/>
            <a:ext cx="12313655" cy="10664775"/>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grpSp>
        <p:nvGrpSpPr>
          <p:cNvPr id="4" name="Group 4"/>
          <p:cNvGrpSpPr/>
          <p:nvPr/>
        </p:nvGrpSpPr>
        <p:grpSpPr>
          <a:xfrm>
            <a:off x="10041719" y="2406276"/>
            <a:ext cx="18843855" cy="16320538"/>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grpSp>
        <p:nvGrpSpPr>
          <p:cNvPr id="7" name="Group 7"/>
          <p:cNvGrpSpPr>
            <a:grpSpLocks noChangeAspect="1"/>
          </p:cNvGrpSpPr>
          <p:nvPr/>
        </p:nvGrpSpPr>
        <p:grpSpPr>
          <a:xfrm>
            <a:off x="9759507" y="2406276"/>
            <a:ext cx="6623493" cy="5735646"/>
            <a:chOff x="0" y="0"/>
            <a:chExt cx="4282440" cy="3708400"/>
          </a:xfrm>
        </p:grpSpPr>
        <p:sp>
          <p:nvSpPr>
            <p:cNvPr id="8" name="Freeform 8"/>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000000">
                <a:alpha val="0"/>
              </a:srgbClr>
            </a:solidFill>
            <a:ln w="12700">
              <a:solidFill>
                <a:srgbClr val="000000"/>
              </a:solidFill>
            </a:ln>
          </p:spPr>
        </p:sp>
      </p:grpSp>
      <p:sp>
        <p:nvSpPr>
          <p:cNvPr id="15" name="TextBox 15"/>
          <p:cNvSpPr txBox="1"/>
          <p:nvPr/>
        </p:nvSpPr>
        <p:spPr>
          <a:xfrm>
            <a:off x="93401" y="3889104"/>
            <a:ext cx="9525000" cy="2769989"/>
          </a:xfrm>
          <a:prstGeom prst="rect">
            <a:avLst/>
          </a:prstGeom>
        </p:spPr>
        <p:txBody>
          <a:bodyPr wrap="square" lIns="0" tIns="0" rIns="0" bIns="0" rtlCol="0" anchor="t">
            <a:spAutoFit/>
          </a:bodyPr>
          <a:lstStyle/>
          <a:p>
            <a:pPr marL="0" lvl="0" indent="0" algn="ctr">
              <a:spcBef>
                <a:spcPct val="0"/>
              </a:spcBef>
            </a:pPr>
            <a:r>
              <a:rPr lang="en-US" sz="9000" dirty="0">
                <a:solidFill>
                  <a:srgbClr val="1836B2"/>
                </a:solidFill>
                <a:latin typeface="Fira Sans Medium Bold"/>
              </a:rPr>
              <a:t>CƠ SỞ</a:t>
            </a:r>
          </a:p>
          <a:p>
            <a:pPr marL="0" lvl="0" indent="0" algn="ctr">
              <a:spcBef>
                <a:spcPct val="0"/>
              </a:spcBef>
            </a:pPr>
            <a:r>
              <a:rPr lang="en-US" sz="9000" dirty="0">
                <a:solidFill>
                  <a:srgbClr val="1836B2"/>
                </a:solidFill>
                <a:latin typeface="Fira Sans Medium Bold"/>
              </a:rPr>
              <a:t>LÝ THUYẾT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F1D18E8-A537-48D1-BE87-731926FCD266}"/>
              </a:ext>
            </a:extLst>
          </p:cNvPr>
          <p:cNvPicPr/>
          <p:nvPr/>
        </p:nvPicPr>
        <p:blipFill rotWithShape="1">
          <a:blip r:embed="rId3">
            <a:extLst>
              <a:ext uri="{28A0092B-C50C-407E-A947-70E740481C1C}">
                <a14:useLocalDpi xmlns:a14="http://schemas.microsoft.com/office/drawing/2010/main" val="0"/>
              </a:ext>
            </a:extLst>
          </a:blip>
          <a:srcRect t="26014" b="25265"/>
          <a:stretch/>
        </p:blipFill>
        <p:spPr bwMode="auto">
          <a:xfrm>
            <a:off x="12588030" y="1482062"/>
            <a:ext cx="4922937" cy="1198880"/>
          </a:xfrm>
          <a:prstGeom prst="rect">
            <a:avLst/>
          </a:prstGeom>
          <a:ln>
            <a:noFill/>
          </a:ln>
          <a:extLst>
            <a:ext uri="{53640926-AAD7-44D8-BBD7-CCE9431645EC}">
              <a14:shadowObscured xmlns:a14="http://schemas.microsoft.com/office/drawing/2010/main"/>
            </a:ext>
          </a:extLst>
        </p:spPr>
      </p:pic>
      <p:pic>
        <p:nvPicPr>
          <p:cNvPr id="20" name="Picture 19">
            <a:extLst>
              <a:ext uri="{FF2B5EF4-FFF2-40B4-BE49-F238E27FC236}">
                <a16:creationId xmlns:a16="http://schemas.microsoft.com/office/drawing/2014/main" id="{82648479-9F23-4452-9D8B-3A9366067257}"/>
              </a:ext>
            </a:extLst>
          </p:cNvPr>
          <p:cNvPicPr/>
          <p:nvPr/>
        </p:nvPicPr>
        <p:blipFill>
          <a:blip r:embed="rId4">
            <a:extLst>
              <a:ext uri="{28A0092B-C50C-407E-A947-70E740481C1C}">
                <a14:useLocalDpi xmlns:a14="http://schemas.microsoft.com/office/drawing/2010/main" val="0"/>
              </a:ext>
            </a:extLst>
          </a:blip>
          <a:stretch>
            <a:fillRect/>
          </a:stretch>
        </p:blipFill>
        <p:spPr>
          <a:xfrm>
            <a:off x="7007224" y="1339453"/>
            <a:ext cx="4273550" cy="1346200"/>
          </a:xfrm>
          <a:prstGeom prst="rect">
            <a:avLst/>
          </a:prstGeom>
        </p:spPr>
      </p:pic>
      <p:pic>
        <p:nvPicPr>
          <p:cNvPr id="21" name="Picture 20">
            <a:extLst>
              <a:ext uri="{FF2B5EF4-FFF2-40B4-BE49-F238E27FC236}">
                <a16:creationId xmlns:a16="http://schemas.microsoft.com/office/drawing/2014/main" id="{0B65CBA8-DD5D-4620-BA6B-2C27F349B155}"/>
              </a:ext>
            </a:extLst>
          </p:cNvPr>
          <p:cNvPicPr/>
          <p:nvPr/>
        </p:nvPicPr>
        <p:blipFill rotWithShape="1">
          <a:blip r:embed="rId5">
            <a:extLst>
              <a:ext uri="{28A0092B-C50C-407E-A947-70E740481C1C}">
                <a14:useLocalDpi xmlns:a14="http://schemas.microsoft.com/office/drawing/2010/main" val="0"/>
              </a:ext>
            </a:extLst>
          </a:blip>
          <a:srcRect t="8391" b="4895"/>
          <a:stretch/>
        </p:blipFill>
        <p:spPr bwMode="auto">
          <a:xfrm>
            <a:off x="1003617" y="1253728"/>
            <a:ext cx="4295775" cy="1517650"/>
          </a:xfrm>
          <a:prstGeom prst="rect">
            <a:avLst/>
          </a:prstGeom>
          <a:ln>
            <a:noFill/>
          </a:ln>
          <a:extLst>
            <a:ext uri="{53640926-AAD7-44D8-BBD7-CCE9431645EC}">
              <a14:shadowObscured xmlns:a14="http://schemas.microsoft.com/office/drawing/2010/main"/>
            </a:ext>
          </a:extLst>
        </p:spPr>
      </p:pic>
      <p:pic>
        <p:nvPicPr>
          <p:cNvPr id="22" name="Picture 21">
            <a:extLst>
              <a:ext uri="{FF2B5EF4-FFF2-40B4-BE49-F238E27FC236}">
                <a16:creationId xmlns:a16="http://schemas.microsoft.com/office/drawing/2014/main" id="{C093CC4B-EDC8-4765-BA89-4E633DD0FAAE}"/>
              </a:ext>
            </a:extLst>
          </p:cNvPr>
          <p:cNvPicPr/>
          <p:nvPr/>
        </p:nvPicPr>
        <p:blipFill rotWithShape="1">
          <a:blip r:embed="rId6">
            <a:extLst>
              <a:ext uri="{28A0092B-C50C-407E-A947-70E740481C1C}">
                <a14:useLocalDpi xmlns:a14="http://schemas.microsoft.com/office/drawing/2010/main" val="0"/>
              </a:ext>
            </a:extLst>
          </a:blip>
          <a:srcRect t="24444" b="24815"/>
          <a:stretch/>
        </p:blipFill>
        <p:spPr bwMode="auto">
          <a:xfrm>
            <a:off x="1008062" y="3317449"/>
            <a:ext cx="4291330" cy="1422400"/>
          </a:xfrm>
          <a:prstGeom prst="rect">
            <a:avLst/>
          </a:prstGeom>
          <a:ln>
            <a:noFill/>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454C60C6-F9B5-42E3-BB6E-EB3ED2CF7C48}"/>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7007224" y="3532976"/>
            <a:ext cx="4180840" cy="1292225"/>
          </a:xfrm>
          <a:prstGeom prst="rect">
            <a:avLst/>
          </a:prstGeom>
        </p:spPr>
      </p:pic>
      <p:pic>
        <p:nvPicPr>
          <p:cNvPr id="25" name="Picture 24">
            <a:extLst>
              <a:ext uri="{FF2B5EF4-FFF2-40B4-BE49-F238E27FC236}">
                <a16:creationId xmlns:a16="http://schemas.microsoft.com/office/drawing/2014/main" id="{44203BB8-9D12-4E23-A832-4A2B379D71F3}"/>
              </a:ext>
            </a:extLst>
          </p:cNvPr>
          <p:cNvPicPr/>
          <p:nvPr/>
        </p:nvPicPr>
        <p:blipFill>
          <a:blip r:embed="rId8">
            <a:extLst>
              <a:ext uri="{28A0092B-C50C-407E-A947-70E740481C1C}">
                <a14:useLocalDpi xmlns:a14="http://schemas.microsoft.com/office/drawing/2010/main" val="0"/>
              </a:ext>
            </a:extLst>
          </a:blip>
          <a:stretch>
            <a:fillRect/>
          </a:stretch>
        </p:blipFill>
        <p:spPr>
          <a:xfrm>
            <a:off x="14195107" y="7237483"/>
            <a:ext cx="1708785" cy="1708785"/>
          </a:xfrm>
          <a:prstGeom prst="rect">
            <a:avLst/>
          </a:prstGeom>
        </p:spPr>
      </p:pic>
      <p:pic>
        <p:nvPicPr>
          <p:cNvPr id="26" name="Picture 25">
            <a:extLst>
              <a:ext uri="{FF2B5EF4-FFF2-40B4-BE49-F238E27FC236}">
                <a16:creationId xmlns:a16="http://schemas.microsoft.com/office/drawing/2014/main" id="{78FE6212-B11F-4BB1-9733-EA251AB86042}"/>
              </a:ext>
            </a:extLst>
          </p:cNvPr>
          <p:cNvPicPr/>
          <p:nvPr/>
        </p:nvPicPr>
        <p:blipFill rotWithShape="1">
          <a:blip r:embed="rId9">
            <a:extLst>
              <a:ext uri="{28A0092B-C50C-407E-A947-70E740481C1C}">
                <a14:useLocalDpi xmlns:a14="http://schemas.microsoft.com/office/drawing/2010/main" val="0"/>
              </a:ext>
            </a:extLst>
          </a:blip>
          <a:srcRect l="7045" t="17107" r="7421" b="18490"/>
          <a:stretch/>
        </p:blipFill>
        <p:spPr bwMode="auto">
          <a:xfrm>
            <a:off x="7292022" y="7394646"/>
            <a:ext cx="3703955" cy="1394460"/>
          </a:xfrm>
          <a:prstGeom prst="rect">
            <a:avLst/>
          </a:prstGeom>
          <a:ln>
            <a:noFill/>
          </a:ln>
          <a:extLst>
            <a:ext uri="{53640926-AAD7-44D8-BBD7-CCE9431645EC}">
              <a14:shadowObscured xmlns:a14="http://schemas.microsoft.com/office/drawing/2010/main"/>
            </a:ext>
          </a:extLst>
        </p:spPr>
      </p:pic>
      <p:pic>
        <p:nvPicPr>
          <p:cNvPr id="27" name="Picture 26">
            <a:extLst>
              <a:ext uri="{FF2B5EF4-FFF2-40B4-BE49-F238E27FC236}">
                <a16:creationId xmlns:a16="http://schemas.microsoft.com/office/drawing/2014/main" id="{5CAFF897-0CB8-493F-BDD2-AA74944E3C08}"/>
              </a:ext>
            </a:extLst>
          </p:cNvPr>
          <p:cNvPicPr/>
          <p:nvPr/>
        </p:nvPicPr>
        <p:blipFill rotWithShape="1">
          <a:blip r:embed="rId10" cstate="print">
            <a:extLst>
              <a:ext uri="{28A0092B-C50C-407E-A947-70E740481C1C}">
                <a14:useLocalDpi xmlns:a14="http://schemas.microsoft.com/office/drawing/2010/main" val="0"/>
              </a:ext>
            </a:extLst>
          </a:blip>
          <a:srcRect l="13626" t="10318" r="11630" b="20106"/>
          <a:stretch/>
        </p:blipFill>
        <p:spPr bwMode="auto">
          <a:xfrm>
            <a:off x="1219200" y="6884384"/>
            <a:ext cx="3864610" cy="1798955"/>
          </a:xfrm>
          <a:prstGeom prst="rect">
            <a:avLst/>
          </a:prstGeom>
          <a:ln>
            <a:noFill/>
          </a:ln>
          <a:extLst>
            <a:ext uri="{53640926-AAD7-44D8-BBD7-CCE9431645EC}">
              <a14:shadowObscured xmlns:a14="http://schemas.microsoft.com/office/drawing/2010/main"/>
            </a:ext>
          </a:extLst>
        </p:spPr>
      </p:pic>
      <p:pic>
        <p:nvPicPr>
          <p:cNvPr id="1026" name="Picture 2" descr="PostgreSQL: Open Source Databases | OVHcloud">
            <a:extLst>
              <a:ext uri="{FF2B5EF4-FFF2-40B4-BE49-F238E27FC236}">
                <a16:creationId xmlns:a16="http://schemas.microsoft.com/office/drawing/2014/main" id="{26D7AB36-2950-4458-9DD0-9FEA5D65D2D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68198" y="3349664"/>
            <a:ext cx="5562600" cy="16588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5">
            <a:extLst>
              <a:ext uri="{FF2B5EF4-FFF2-40B4-BE49-F238E27FC236}">
                <a16:creationId xmlns:a16="http://schemas.microsoft.com/office/drawing/2014/main" id="{2D0A3001-994C-414E-88F4-F848A677F4D0}"/>
              </a:ext>
            </a:extLst>
          </p:cNvPr>
          <p:cNvSpPr txBox="1"/>
          <p:nvPr/>
        </p:nvSpPr>
        <p:spPr>
          <a:xfrm>
            <a:off x="442910" y="215252"/>
            <a:ext cx="5791200" cy="769441"/>
          </a:xfrm>
          <a:prstGeom prst="rect">
            <a:avLst/>
          </a:prstGeom>
        </p:spPr>
        <p:txBody>
          <a:bodyPr wrap="square" lIns="0" tIns="0" rIns="0" bIns="0" rtlCol="0" anchor="t">
            <a:spAutoFit/>
          </a:bodyPr>
          <a:lstStyle/>
          <a:p>
            <a:pPr marL="0" lvl="0" indent="0">
              <a:spcBef>
                <a:spcPct val="0"/>
              </a:spcBef>
            </a:pPr>
            <a:r>
              <a:rPr lang="en-US" sz="5000" dirty="0">
                <a:solidFill>
                  <a:srgbClr val="1836B2"/>
                </a:solidFill>
                <a:latin typeface="Fira Sans Medium Bold"/>
              </a:rPr>
              <a:t>CÔNG CỤ LẬP TRÌNH</a:t>
            </a:r>
          </a:p>
        </p:txBody>
      </p:sp>
      <p:sp>
        <p:nvSpPr>
          <p:cNvPr id="12" name="TextBox 15">
            <a:extLst>
              <a:ext uri="{FF2B5EF4-FFF2-40B4-BE49-F238E27FC236}">
                <a16:creationId xmlns:a16="http://schemas.microsoft.com/office/drawing/2014/main" id="{6A8B2077-A0CF-4EDA-8F0B-D5B5ED6F86F1}"/>
              </a:ext>
            </a:extLst>
          </p:cNvPr>
          <p:cNvSpPr txBox="1"/>
          <p:nvPr/>
        </p:nvSpPr>
        <p:spPr>
          <a:xfrm>
            <a:off x="457200" y="6094099"/>
            <a:ext cx="5791200" cy="615553"/>
          </a:xfrm>
          <a:prstGeom prst="rect">
            <a:avLst/>
          </a:prstGeom>
        </p:spPr>
        <p:txBody>
          <a:bodyPr wrap="square" lIns="0" tIns="0" rIns="0" bIns="0" rtlCol="0" anchor="t">
            <a:spAutoFit/>
          </a:bodyPr>
          <a:lstStyle/>
          <a:p>
            <a:pPr marL="0" lvl="0" indent="0">
              <a:spcBef>
                <a:spcPct val="0"/>
              </a:spcBef>
            </a:pPr>
            <a:r>
              <a:rPr lang="en-US" sz="4000" dirty="0">
                <a:solidFill>
                  <a:srgbClr val="1836B2"/>
                </a:solidFill>
                <a:latin typeface="Fira Sans Medium Bold"/>
              </a:rPr>
              <a:t>NGÔN NGỮ LẬP TRÌNH</a:t>
            </a:r>
          </a:p>
        </p:txBody>
      </p:sp>
      <p:sp>
        <p:nvSpPr>
          <p:cNvPr id="13" name="AutoShape 11">
            <a:extLst>
              <a:ext uri="{FF2B5EF4-FFF2-40B4-BE49-F238E27FC236}">
                <a16:creationId xmlns:a16="http://schemas.microsoft.com/office/drawing/2014/main" id="{D8D05ACF-9B2A-4B5C-9698-6174A36E0D6A}"/>
              </a:ext>
            </a:extLst>
          </p:cNvPr>
          <p:cNvSpPr/>
          <p:nvPr/>
        </p:nvSpPr>
        <p:spPr>
          <a:xfrm rot="5400000" flipH="1">
            <a:off x="9051130" y="-3134057"/>
            <a:ext cx="19049" cy="17235488"/>
          </a:xfrm>
          <a:prstGeom prst="line">
            <a:avLst/>
          </a:prstGeom>
          <a:ln w="9525" cap="rnd">
            <a:solidFill>
              <a:srgbClr val="000000"/>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47750" y="859660"/>
            <a:ext cx="16192500" cy="2769989"/>
          </a:xfrm>
          <a:prstGeom prst="rect">
            <a:avLst/>
          </a:prstGeom>
        </p:spPr>
        <p:txBody>
          <a:bodyPr wrap="square" lIns="0" tIns="0" rIns="0" bIns="0" rtlCol="0" anchor="t">
            <a:spAutoFit/>
          </a:bodyPr>
          <a:lstStyle/>
          <a:p>
            <a:pPr marL="0" lvl="0" indent="0" algn="ctr">
              <a:spcBef>
                <a:spcPct val="0"/>
              </a:spcBef>
            </a:pPr>
            <a:r>
              <a:rPr lang="en-US" sz="9000" dirty="0">
                <a:solidFill>
                  <a:srgbClr val="1836B2"/>
                </a:solidFill>
                <a:latin typeface="Fira Sans Medium Bold"/>
              </a:rPr>
              <a:t>PHÂN TÍCH</a:t>
            </a:r>
          </a:p>
          <a:p>
            <a:pPr marL="0" lvl="0" indent="0" algn="ctr">
              <a:spcBef>
                <a:spcPct val="0"/>
              </a:spcBef>
            </a:pPr>
            <a:r>
              <a:rPr lang="en-US" sz="9000" dirty="0">
                <a:solidFill>
                  <a:srgbClr val="1836B2"/>
                </a:solidFill>
                <a:latin typeface="Fira Sans Medium Bold"/>
              </a:rPr>
              <a:t>VÀ THIẾT KẾ HỆ THỐNG</a:t>
            </a:r>
          </a:p>
        </p:txBody>
      </p:sp>
      <p:pic>
        <p:nvPicPr>
          <p:cNvPr id="4" name="Picture 4"/>
          <p:cNvPicPr>
            <a:picLocks noChangeAspect="1"/>
          </p:cNvPicPr>
          <p:nvPr/>
        </p:nvPicPr>
        <p:blipFill>
          <a:blip r:embed="rId2">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659180" y="4305300"/>
            <a:ext cx="4969640" cy="4969640"/>
          </a:xfrm>
          <a:prstGeom prst="rect">
            <a:avLst/>
          </a:prstGeom>
        </p:spPr>
      </p:pic>
      <p:pic>
        <p:nvPicPr>
          <p:cNvPr id="16" name="Picture 15">
            <a:extLst>
              <a:ext uri="{FF2B5EF4-FFF2-40B4-BE49-F238E27FC236}">
                <a16:creationId xmlns:a16="http://schemas.microsoft.com/office/drawing/2014/main" id="{8E1BF8D3-8FC5-40EA-A023-ABEB8DB761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5888" y="4953000"/>
            <a:ext cx="4016224" cy="3674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304800" y="266700"/>
            <a:ext cx="17526000" cy="1538883"/>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MÔ HÌNH CHỨC NĂNG</a:t>
            </a:r>
          </a:p>
          <a:p>
            <a:pPr marL="0" lvl="0" indent="0" algn="ctr">
              <a:spcBef>
                <a:spcPct val="0"/>
              </a:spcBef>
            </a:pPr>
            <a:r>
              <a:rPr lang="en-US" sz="5000" dirty="0">
                <a:solidFill>
                  <a:srgbClr val="1836B2"/>
                </a:solidFill>
                <a:latin typeface="Fira Sans Medium Bold"/>
              </a:rPr>
              <a:t>ỨNG DỤNG DI ĐỘNG ĐẶT MÓN TRONG NHÀ HÀNG</a:t>
            </a:r>
          </a:p>
        </p:txBody>
      </p:sp>
      <p:pic>
        <p:nvPicPr>
          <p:cNvPr id="24" name="Picture 23">
            <a:extLst>
              <a:ext uri="{FF2B5EF4-FFF2-40B4-BE49-F238E27FC236}">
                <a16:creationId xmlns:a16="http://schemas.microsoft.com/office/drawing/2014/main" id="{42B871BA-F730-4A5F-9FCE-300D6F9F81DD}"/>
              </a:ext>
            </a:extLst>
          </p:cNvPr>
          <p:cNvPicPr/>
          <p:nvPr/>
        </p:nvPicPr>
        <p:blipFill>
          <a:blip r:embed="rId2">
            <a:extLst>
              <a:ext uri="{28A0092B-C50C-407E-A947-70E740481C1C}">
                <a14:useLocalDpi xmlns:a14="http://schemas.microsoft.com/office/drawing/2010/main" val="0"/>
              </a:ext>
            </a:extLst>
          </a:blip>
          <a:stretch>
            <a:fillRect/>
          </a:stretch>
        </p:blipFill>
        <p:spPr>
          <a:xfrm>
            <a:off x="4305300" y="1983674"/>
            <a:ext cx="9525000" cy="79604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0" y="259259"/>
            <a:ext cx="18288000" cy="769441"/>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MÔ HÌNH CHỨC NĂNG TỔNG QUÁT PHẦN MỀM MÁY TÍNH</a:t>
            </a:r>
          </a:p>
        </p:txBody>
      </p:sp>
      <p:sp>
        <p:nvSpPr>
          <p:cNvPr id="6" name="TextBox 9">
            <a:extLst>
              <a:ext uri="{FF2B5EF4-FFF2-40B4-BE49-F238E27FC236}">
                <a16:creationId xmlns:a16="http://schemas.microsoft.com/office/drawing/2014/main" id="{6BC35371-F90E-4952-8BED-8AC59965787E}"/>
              </a:ext>
            </a:extLst>
          </p:cNvPr>
          <p:cNvSpPr txBox="1"/>
          <p:nvPr/>
        </p:nvSpPr>
        <p:spPr>
          <a:xfrm>
            <a:off x="1143030" y="1418354"/>
            <a:ext cx="6705570" cy="783445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Đăng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nhập</a:t>
            </a:r>
            <a:endParaRPr lang="en-US" sz="2800" b="1"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Đăng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Đăng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xuất</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nhân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viên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nhân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viên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nhân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viên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nhân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viên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tài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khoản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a:solidFill>
                  <a:srgbClr val="000000"/>
                </a:solidFill>
                <a:latin typeface="Fira Sans Light" panose="020B0403050000020004" pitchFamily="34" charset="0"/>
              </a:rPr>
              <a:t>Reset </a:t>
            </a:r>
            <a:r>
              <a:rPr lang="en-US" sz="2800" dirty="0" err="1">
                <a:solidFill>
                  <a:srgbClr val="000000"/>
                </a:solidFill>
                <a:latin typeface="Fira Sans Light" panose="020B0403050000020004" pitchFamily="34" charset="0"/>
              </a:rPr>
              <a:t>mật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khẩu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tài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khoản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khách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hàng</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khách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đặt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bàn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trước</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p:txBody>
      </p:sp>
      <p:sp>
        <p:nvSpPr>
          <p:cNvPr id="7" name="TextBox 9">
            <a:extLst>
              <a:ext uri="{FF2B5EF4-FFF2-40B4-BE49-F238E27FC236}">
                <a16:creationId xmlns:a16="http://schemas.microsoft.com/office/drawing/2014/main" id="{B89758D8-A152-4AB9-B871-DEF2AE3CD58E}"/>
              </a:ext>
            </a:extLst>
          </p:cNvPr>
          <p:cNvSpPr txBox="1"/>
          <p:nvPr/>
        </p:nvSpPr>
        <p:spPr>
          <a:xfrm>
            <a:off x="9829798" y="1423848"/>
            <a:ext cx="8001002" cy="783445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phiếu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đặt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trước</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Hủy</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Cọc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tiền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Xuất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cọc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Chuyển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thành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phiếu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mua</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nguyên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liệu</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mua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Chuyển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mua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thành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phiếu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nhập</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nguyên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liệu</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a:solidFill>
                  <a:srgbClr val="000000"/>
                </a:solidFill>
                <a:latin typeface="Fira Sans Light" panose="020B0403050000020004" pitchFamily="34" charset="0"/>
              </a:rPr>
              <a:t>Theo </a:t>
            </a:r>
            <a:r>
              <a:rPr lang="en-US" sz="2800" b="1" dirty="0" err="1">
                <a:solidFill>
                  <a:srgbClr val="000000"/>
                </a:solidFill>
                <a:latin typeface="Fira Sans Light" panose="020B0403050000020004" pitchFamily="34" charset="0"/>
              </a:rPr>
              <a:t>dõi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đơn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hàng</a:t>
            </a:r>
            <a:r>
              <a:rPr lang="en-US" sz="2800" b="1" dirty="0">
                <a:solidFill>
                  <a:srgbClr val="000000"/>
                </a:solidFill>
                <a:latin typeface="Fira Sans Light" panose="020B0403050000020004" pitchFamily="34" charset="0"/>
              </a:rPr>
              <a:t> – </a:t>
            </a:r>
            <a:r>
              <a:rPr lang="en-US" sz="2800" b="1" dirty="0" err="1">
                <a:solidFill>
                  <a:srgbClr val="000000"/>
                </a:solidFill>
                <a:latin typeface="Fira Sans Light" panose="020B0403050000020004" pitchFamily="34" charset="0"/>
              </a:rPr>
              <a:t>khách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vãng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lai</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Xuất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có</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gộp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r>
              <a:rPr lang="en-US" sz="2800" dirty="0">
                <a:solidFill>
                  <a:srgbClr val="000000"/>
                </a:solidFill>
                <a:latin typeface="Fira Sans Light" panose="020B0403050000020004" pitchFamily="34" charset="0"/>
              </a:rPr>
              <a:t>)</a:t>
            </a: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a:solidFill>
                  <a:srgbClr val="000000"/>
                </a:solidFill>
                <a:latin typeface="Fira Sans Light" panose="020B0403050000020004" pitchFamily="34" charset="0"/>
              </a:rPr>
              <a:t>Theo </a:t>
            </a:r>
            <a:r>
              <a:rPr lang="en-US" sz="2800" b="1" dirty="0" err="1">
                <a:solidFill>
                  <a:srgbClr val="000000"/>
                </a:solidFill>
                <a:latin typeface="Fira Sans Light" panose="020B0403050000020004" pitchFamily="34" charset="0"/>
              </a:rPr>
              <a:t>dõi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đơn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hàng</a:t>
            </a:r>
            <a:r>
              <a:rPr lang="en-US" sz="2800" b="1" dirty="0">
                <a:solidFill>
                  <a:srgbClr val="000000"/>
                </a:solidFill>
                <a:latin typeface="Fira Sans Light" panose="020B0403050000020004" pitchFamily="34" charset="0"/>
              </a:rPr>
              <a:t> – </a:t>
            </a:r>
            <a:r>
              <a:rPr lang="en-US" sz="2800" b="1" dirty="0" err="1">
                <a:solidFill>
                  <a:srgbClr val="000000"/>
                </a:solidFill>
                <a:latin typeface="Fira Sans Light" panose="020B0403050000020004" pitchFamily="34" charset="0"/>
              </a:rPr>
              <a:t>khách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đặt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trước</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Xuất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p:txBody>
      </p:sp>
      <p:sp>
        <p:nvSpPr>
          <p:cNvPr id="8" name="AutoShape 15">
            <a:extLst>
              <a:ext uri="{FF2B5EF4-FFF2-40B4-BE49-F238E27FC236}">
                <a16:creationId xmlns:a16="http://schemas.microsoft.com/office/drawing/2014/main" id="{735E39E9-1F61-4F13-B8B6-672C45282B73}"/>
              </a:ext>
            </a:extLst>
          </p:cNvPr>
          <p:cNvSpPr/>
          <p:nvPr/>
        </p:nvSpPr>
        <p:spPr>
          <a:xfrm rot="5399999">
            <a:off x="4648200" y="5524499"/>
            <a:ext cx="8229601" cy="4"/>
          </a:xfrm>
          <a:prstGeom prst="line">
            <a:avLst/>
          </a:prstGeom>
          <a:ln w="9525" cap="rnd">
            <a:solidFill>
              <a:srgbClr val="000000"/>
            </a:solidFill>
            <a:prstDash val="solid"/>
            <a:headEnd type="none" w="sm" len="sm"/>
            <a:tailEnd type="none" w="sm" len="sm"/>
          </a:ln>
        </p:spPr>
      </p:sp>
    </p:spTree>
    <p:extLst>
      <p:ext uri="{BB962C8B-B14F-4D97-AF65-F5344CB8AC3E}">
        <p14:creationId xmlns:p14="http://schemas.microsoft.com/office/powerpoint/2010/main" val="405693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TotalTime>
  <Words>896</Words>
  <Application>Microsoft Office PowerPoint</Application>
  <PresentationFormat>Custom</PresentationFormat>
  <Paragraphs>140</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Fira Sans Medium</vt:lpstr>
      <vt:lpstr>Fira Sans Bold</vt:lpstr>
      <vt:lpstr>Calibri</vt:lpstr>
      <vt:lpstr>Fira Sans Light</vt:lpstr>
      <vt:lpstr>Fira Sans Medium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 Ngo</cp:lastModifiedBy>
  <cp:revision>81</cp:revision>
  <dcterms:created xsi:type="dcterms:W3CDTF">2006-08-16T00:00:00Z</dcterms:created>
  <dcterms:modified xsi:type="dcterms:W3CDTF">2022-12-24T08:02:07Z</dcterms:modified>
  <dc:identifier>DAFUtKgpEDA</dc:identifier>
</cp:coreProperties>
</file>