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80" r:id="rId21"/>
    <p:sldId id="275" r:id="rId22"/>
    <p:sldId id="276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220" autoAdjust="0"/>
  </p:normalViewPr>
  <p:slideViewPr>
    <p:cSldViewPr snapToGrid="0">
      <p:cViewPr varScale="1">
        <p:scale>
          <a:sx n="127" d="100"/>
          <a:sy n="127" d="100"/>
        </p:scale>
        <p:origin x="15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9764290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97642901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097642901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actor critic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MC : monte carlo sample</a:t>
            </a: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707.06347.pdf" TargetMode="External"/><Relationship Id="rId3" Type="http://schemas.openxmlformats.org/officeDocument/2006/relationships/hyperlink" Target="https://www.youtube.com/watch?v=quRjnkj-MA0" TargetMode="External"/><Relationship Id="rId7" Type="http://schemas.openxmlformats.org/officeDocument/2006/relationships/hyperlink" Target="https://cs.uwaterloo.ca/~ppoupart/teaching/cs885-spring18/slides/cs885-lecture15b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M-Sh-0GbR4" TargetMode="External"/><Relationship Id="rId5" Type="http://schemas.openxmlformats.org/officeDocument/2006/relationships/hyperlink" Target="https://arxiv.org/pdf/1506.02438.pdf" TargetMode="External"/><Relationship Id="rId4" Type="http://schemas.openxmlformats.org/officeDocument/2006/relationships/hyperlink" Target="http://rail.eecs.berkeley.edu/deeprlcourse-fa20/static/slides/lec-6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Flappy Bird</a:t>
            </a:r>
            <a:br>
              <a:rPr lang="en-US"/>
            </a:br>
            <a:r>
              <a:rPr lang="en-US"/>
              <a:t>Frame-Based Policy Gradient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dirty="0">
                <a:solidFill>
                  <a:srgbClr val="666666"/>
                </a:solidFill>
              </a:rPr>
              <a:t>Fall 2023</a:t>
            </a:r>
            <a:endParaRPr dirty="0">
              <a:solidFill>
                <a:srgbClr val="66666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</a:t>
            </a:r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8132" y="2378587"/>
            <a:ext cx="9235736" cy="323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9052" y="5617002"/>
            <a:ext cx="4700726" cy="8758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329778" y="5788749"/>
            <a:ext cx="266330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43411" y="137011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/>
          <p:nvPr/>
        </p:nvSpPr>
        <p:spPr>
          <a:xfrm>
            <a:off x="6095999" y="1871140"/>
            <a:ext cx="184731" cy="60607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86867" y="256325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t+1: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486867" y="3059668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t+2: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91306" y="3556083"/>
            <a:ext cx="117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Cut at t+3: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603682" y="16906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0577" y="1875354"/>
            <a:ext cx="5170846" cy="422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Derivative of GAE (Con.)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231" y="1690688"/>
            <a:ext cx="10485537" cy="421119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7003207" y="79629"/>
            <a:ext cx="51887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the original paper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483876" y="2563083"/>
            <a:ext cx="31751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Exponentially-weighted average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Special Case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542182"/>
            <a:ext cx="10515600" cy="177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Proximal Policy Optimization Algorithms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We’ve Learned GAE</a:t>
            </a:r>
            <a:endParaRPr/>
          </a:p>
        </p:txBody>
      </p:sp>
      <p:sp>
        <p:nvSpPr>
          <p:cNvPr id="235" name="Google Shape;235;p28"/>
          <p:cNvSpPr txBox="1"/>
          <p:nvPr/>
        </p:nvSpPr>
        <p:spPr>
          <a:xfrm>
            <a:off x="2319647" y="3429000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4" r="-6178" b="-32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632408" y="3265241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6468301" y="3429000"/>
            <a:ext cx="105108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577361" y="4935984"/>
            <a:ext cx="2742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improve the left part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8"/>
          <p:cNvSpPr/>
          <p:nvPr/>
        </p:nvSpPr>
        <p:spPr>
          <a:xfrm rot="10800000">
            <a:off x="3911321" y="4019631"/>
            <a:ext cx="81764" cy="61090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Efficiently Use Data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72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should </a:t>
            </a:r>
            <a:r>
              <a:rPr lang="en-US">
                <a:solidFill>
                  <a:srgbClr val="C00000"/>
                </a:solidFill>
              </a:rPr>
              <a:t>drop all trajectory data </a:t>
            </a:r>
            <a:r>
              <a:rPr lang="en-US"/>
              <a:t>after update the agent. Because the distribution of the agent’s action </a:t>
            </a:r>
            <a:r>
              <a:rPr lang="en-US">
                <a:solidFill>
                  <a:srgbClr val="C00000"/>
                </a:solidFill>
              </a:rPr>
              <a:t>shifts</a:t>
            </a:r>
            <a:r>
              <a:rPr lang="en-US"/>
              <a:t> after update.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Can’t we use old data to update the agent more times?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49802" y="4181383"/>
            <a:ext cx="1129239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TRPO/PPO is a method that we could leverage old data by simply multiplying a correction item when update the agent</a:t>
            </a:r>
            <a:endParaRPr sz="24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Importance Sampling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Importance sampling is a statistic technique to </a:t>
            </a:r>
            <a:r>
              <a:rPr lang="en-US">
                <a:solidFill>
                  <a:srgbClr val="C00000"/>
                </a:solidFill>
              </a:rPr>
              <a:t>estimate one distribution by sampling from another distribution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236" y="2938526"/>
            <a:ext cx="5957527" cy="355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1200270" y="4715700"/>
            <a:ext cx="1852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p from 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7890930" y="6308209"/>
            <a:ext cx="4094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6B659-6BAC-4BBE-B2E7-549234F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Surrogate Objective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E84020-F6B7-48B1-9AC1-28B70BAA2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463692"/>
            <a:ext cx="11545911" cy="4296375"/>
          </a:xfrm>
          <a:prstGeom prst="rect">
            <a:avLst/>
          </a:prstGeom>
        </p:spPr>
      </p:pic>
      <p:sp>
        <p:nvSpPr>
          <p:cNvPr id="5" name="Google Shape;262;p31">
            <a:extLst>
              <a:ext uri="{FF2B5EF4-FFF2-40B4-BE49-F238E27FC236}">
                <a16:creationId xmlns:a16="http://schemas.microsoft.com/office/drawing/2014/main" id="{43E1EE60-EBA5-4BA4-A5EF-8F44CA6B01BF}"/>
              </a:ext>
            </a:extLst>
          </p:cNvPr>
          <p:cNvSpPr txBox="1"/>
          <p:nvPr/>
        </p:nvSpPr>
        <p:spPr>
          <a:xfrm>
            <a:off x="7890930" y="6308209"/>
            <a:ext cx="42063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74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New Knowledge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Generalized Advantage Estimation (GAE)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UC Berkley CS285: Lecture 6, Part 4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Video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Slides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Original paper</a:t>
            </a:r>
            <a:r>
              <a:rPr lang="en-US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Proximal Policy Optimization (PPO)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University of Waterloo CS885: Lecture 15b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Video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Slides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8"/>
              </a:rPr>
              <a:t>Original paper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D0EA3-0D89-4695-A746-12BC6075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TRPO objective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CAE069-3CCC-4C06-BF4F-14597135B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94" y="3201892"/>
            <a:ext cx="8166183" cy="2241477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612A92-7D10-40F0-8557-A50056EB0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549" y="1596380"/>
            <a:ext cx="10515600" cy="4351338"/>
          </a:xfrm>
        </p:spPr>
        <p:txBody>
          <a:bodyPr/>
          <a:lstStyle/>
          <a:p>
            <a:r>
              <a:rPr lang="en-US" altLang="zh-TW" dirty="0"/>
              <a:t>TRPO use conjugate gradient algorithm</a:t>
            </a:r>
          </a:p>
          <a:p>
            <a:pPr lvl="1"/>
            <a:r>
              <a:rPr lang="en-US" altLang="zh-TW" dirty="0"/>
              <a:t>Slow because need to calculate Hessian 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56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with Clipped Objective</a:t>
            </a:r>
            <a:endParaRPr/>
          </a:p>
        </p:txBody>
      </p:sp>
      <p:pic>
        <p:nvPicPr>
          <p:cNvPr id="268" name="Google Shape;26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611" y="2124710"/>
            <a:ext cx="9232778" cy="386516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PPO in Practice</a:t>
            </a:r>
            <a:endParaRPr/>
          </a:p>
        </p:txBody>
      </p:sp>
      <p:pic>
        <p:nvPicPr>
          <p:cNvPr id="275" name="Google Shape;275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30622"/>
            <a:ext cx="10515600" cy="394134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7660110" y="6308209"/>
            <a:ext cx="4211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cs885-spring18-lecture15b p.17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Run the code of PPO X GAE.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Write a report about what you observe.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Deadline: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	2024/01/04 (</a:t>
            </a:r>
            <a:r>
              <a:rPr lang="en-US" dirty="0" err="1"/>
              <a:t>Thur</a:t>
            </a:r>
            <a:r>
              <a:rPr lang="en-US" dirty="0"/>
              <a:t>) 23:59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47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Policy gradient has 2 parts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 part is a </a:t>
            </a:r>
            <a:r>
              <a:rPr lang="en-US">
                <a:solidFill>
                  <a:srgbClr val="C00000"/>
                </a:solidFill>
              </a:rPr>
              <a:t>log probability </a:t>
            </a:r>
            <a:r>
              <a:rPr lang="en-US"/>
              <a:t>of executing an 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Right part is an </a:t>
            </a:r>
            <a:r>
              <a:rPr lang="en-US">
                <a:solidFill>
                  <a:srgbClr val="C00000"/>
                </a:solidFill>
              </a:rPr>
              <a:t>advantage term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17480" y="4734016"/>
            <a:ext cx="3258103" cy="5232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11763" r="-6178" b="-341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775583" y="4570257"/>
            <a:ext cx="781235" cy="850738"/>
          </a:xfrm>
          <a:prstGeom prst="mathMultiply">
            <a:avLst>
              <a:gd name="adj1" fmla="val 874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632835" y="5672317"/>
            <a:ext cx="3043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Several formula can be chosen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653671" y="5672317"/>
            <a:ext cx="98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part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03140" y="5673677"/>
            <a:ext cx="11732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part: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3B3D3E7-FB0D-4244-81D2-710C22AF8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81" y="4127442"/>
            <a:ext cx="6221622" cy="1293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Recap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lang="en-US">
                <a:solidFill>
                  <a:schemeClr val="accent3"/>
                </a:solidFill>
              </a:rPr>
              <a:t>PPO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Generalized Advantage Estimation (GAE)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Eligibility traces &amp; n-step returns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18392"/>
            <a:ext cx="8330214" cy="58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335952"/>
            <a:ext cx="904930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481535" y="3308567"/>
            <a:ext cx="5976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combine these two, to control bias/variance tradeoff?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7569590" y="3000017"/>
            <a:ext cx="4316956" cy="3492890"/>
            <a:chOff x="7569590" y="3000017"/>
            <a:chExt cx="4316956" cy="3492890"/>
          </a:xfrm>
        </p:grpSpPr>
        <p:grpSp>
          <p:nvGrpSpPr>
            <p:cNvPr id="134" name="Google Shape;134;p19"/>
            <p:cNvGrpSpPr/>
            <p:nvPr/>
          </p:nvGrpSpPr>
          <p:grpSpPr>
            <a:xfrm>
              <a:off x="7569590" y="3000017"/>
              <a:ext cx="4008740" cy="3492890"/>
              <a:chOff x="7569590" y="3000017"/>
              <a:chExt cx="4008740" cy="3492890"/>
            </a:xfrm>
          </p:grpSpPr>
          <p:sp>
            <p:nvSpPr>
              <p:cNvPr id="135" name="Google Shape;135;p19"/>
              <p:cNvSpPr/>
              <p:nvPr/>
            </p:nvSpPr>
            <p:spPr>
              <a:xfrm>
                <a:off x="9428085" y="5054693"/>
                <a:ext cx="310718" cy="310718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6" name="Google Shape;136;p19"/>
              <p:cNvCxnSpPr>
                <a:stCxn id="135" idx="3"/>
              </p:cNvCxnSpPr>
              <p:nvPr/>
            </p:nvCxnSpPr>
            <p:spPr>
              <a:xfrm rot="5400000">
                <a:off x="8349489" y="5368807"/>
                <a:ext cx="1173000" cy="1075200"/>
              </a:xfrm>
              <a:prstGeom prst="curvedConnector3">
                <a:avLst>
                  <a:gd name="adj1" fmla="val 42431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7" name="Google Shape;137;p19"/>
              <p:cNvCxnSpPr/>
              <p:nvPr/>
            </p:nvCxnSpPr>
            <p:spPr>
              <a:xfrm rot="5400000">
                <a:off x="9348692" y="3814228"/>
                <a:ext cx="1472681" cy="1083076"/>
              </a:xfrm>
              <a:prstGeom prst="curvedConnector3">
                <a:avLst>
                  <a:gd name="adj1" fmla="val 45178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8" name="Google Shape;138;p19"/>
              <p:cNvCxnSpPr/>
              <p:nvPr/>
            </p:nvCxnSpPr>
            <p:spPr>
              <a:xfrm flipH="1">
                <a:off x="9598242" y="3812836"/>
                <a:ext cx="1578745" cy="1279271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9"/>
              <p:cNvCxnSpPr/>
              <p:nvPr/>
            </p:nvCxnSpPr>
            <p:spPr>
              <a:xfrm flipH="1">
                <a:off x="9543495" y="4029831"/>
                <a:ext cx="2034835" cy="1062275"/>
              </a:xfrm>
              <a:prstGeom prst="curvedConnector3">
                <a:avLst>
                  <a:gd name="adj1" fmla="val 50000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9"/>
              <p:cNvCxnSpPr/>
              <p:nvPr/>
            </p:nvCxnSpPr>
            <p:spPr>
              <a:xfrm rot="5400000">
                <a:off x="9560246" y="3715894"/>
                <a:ext cx="1401724" cy="1325735"/>
              </a:xfrm>
              <a:prstGeom prst="curvedConnector3">
                <a:avLst>
                  <a:gd name="adj1" fmla="val 6076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19"/>
              <p:cNvCxnSpPr/>
              <p:nvPr/>
            </p:nvCxnSpPr>
            <p:spPr>
              <a:xfrm rot="5400000">
                <a:off x="9059647" y="3590842"/>
                <a:ext cx="1985112" cy="1017418"/>
              </a:xfrm>
              <a:prstGeom prst="curvedConnector3">
                <a:avLst>
                  <a:gd name="adj1" fmla="val 42397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19"/>
              <p:cNvCxnSpPr/>
              <p:nvPr/>
            </p:nvCxnSpPr>
            <p:spPr>
              <a:xfrm>
                <a:off x="9347945" y="3978442"/>
                <a:ext cx="1713390" cy="854286"/>
              </a:xfrm>
              <a:prstGeom prst="straightConnector1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43" name="Google Shape;143;p19"/>
              <p:cNvSpPr/>
              <p:nvPr/>
            </p:nvSpPr>
            <p:spPr>
              <a:xfrm rot="1708671">
                <a:off x="9207750" y="4566300"/>
                <a:ext cx="1325736" cy="381940"/>
              </a:xfrm>
              <a:prstGeom prst="ellipse">
                <a:avLst/>
              </a:pr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9"/>
              <p:cNvSpPr txBox="1"/>
              <p:nvPr/>
            </p:nvSpPr>
            <p:spPr>
              <a:xfrm>
                <a:off x="7569590" y="4454362"/>
                <a:ext cx="17297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Smaller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9"/>
              <p:cNvSpPr txBox="1"/>
              <p:nvPr/>
            </p:nvSpPr>
            <p:spPr>
              <a:xfrm>
                <a:off x="8491285" y="3000017"/>
                <a:ext cx="16161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bigger variance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9"/>
            <p:cNvSpPr/>
            <p:nvPr/>
          </p:nvSpPr>
          <p:spPr>
            <a:xfrm rot="1708671">
              <a:off x="10074783" y="3426417"/>
              <a:ext cx="1764400" cy="646402"/>
            </a:xfrm>
            <a:prstGeom prst="ellipse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807234"/>
            <a:ext cx="4881567" cy="134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616" y="5359763"/>
            <a:ext cx="5372733" cy="6060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5612763" y="3756559"/>
            <a:ext cx="3649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 before variance gets too big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8491285" y="6492875"/>
            <a:ext cx="358072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Reference: cs285-fall2020-lecture-6 p.23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813501" y="105746"/>
            <a:ext cx="62585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notations of this slide are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from cs285-fall2020-lecture-6 p.23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 We Have to Choose Just One N?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0"/>
          <p:cNvCxnSpPr>
            <a:stCxn id="157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" name="Google Shape;159;p20"/>
          <p:cNvCxnSpPr/>
          <p:nvPr/>
        </p:nvCxnSpPr>
        <p:spPr>
          <a:xfrm rot="5400000">
            <a:off x="5140705" y="3127396"/>
            <a:ext cx="1472700" cy="1083000"/>
          </a:xfrm>
          <a:prstGeom prst="curvedConnector3">
            <a:avLst>
              <a:gd name="adj1" fmla="val 4517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" name="Google Shape;160;p20"/>
          <p:cNvCxnSpPr/>
          <p:nvPr/>
        </p:nvCxnSpPr>
        <p:spPr>
          <a:xfrm flipH="1">
            <a:off x="5390372" y="3125957"/>
            <a:ext cx="1578600" cy="1279200"/>
          </a:xfrm>
          <a:prstGeom prst="curvedConnector3">
            <a:avLst>
              <a:gd name="adj1" fmla="val 50005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5335415" y="3342952"/>
            <a:ext cx="2034900" cy="10623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2" name="Google Shape;162;p20"/>
          <p:cNvCxnSpPr/>
          <p:nvPr/>
        </p:nvCxnSpPr>
        <p:spPr>
          <a:xfrm rot="5400000">
            <a:off x="5352310" y="3028971"/>
            <a:ext cx="1401600" cy="1325700"/>
          </a:xfrm>
          <a:prstGeom prst="curvedConnector3">
            <a:avLst>
              <a:gd name="adj1" fmla="val 60772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3" name="Google Shape;163;p20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4847208" y="3668887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0"/>
          <p:cNvSpPr txBox="1"/>
          <p:nvPr/>
        </p:nvSpPr>
        <p:spPr>
          <a:xfrm>
            <a:off x="7098840" y="3716873"/>
            <a:ext cx="11194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5319977" y="2977888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0"/>
          <p:cNvSpPr txBox="1"/>
          <p:nvPr/>
        </p:nvSpPr>
        <p:spPr>
          <a:xfrm>
            <a:off x="6672246" y="4582000"/>
            <a:ext cx="1096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here?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Cut Everywhere All at Once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220070" y="4367814"/>
            <a:ext cx="310718" cy="310718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1"/>
          <p:cNvCxnSpPr>
            <a:stCxn id="173" idx="3"/>
          </p:cNvCxnSpPr>
          <p:nvPr/>
        </p:nvCxnSpPr>
        <p:spPr>
          <a:xfrm rot="5400000">
            <a:off x="4141474" y="4681928"/>
            <a:ext cx="1173000" cy="1075200"/>
          </a:xfrm>
          <a:prstGeom prst="curvedConnector3">
            <a:avLst>
              <a:gd name="adj1" fmla="val 4243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21"/>
          <p:cNvCxnSpPr/>
          <p:nvPr/>
        </p:nvCxnSpPr>
        <p:spPr>
          <a:xfrm rot="5400000">
            <a:off x="5082056" y="2859126"/>
            <a:ext cx="1799400" cy="1292700"/>
          </a:xfrm>
          <a:prstGeom prst="curvedConnector3">
            <a:avLst>
              <a:gd name="adj1" fmla="val 50001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21"/>
          <p:cNvCxnSpPr/>
          <p:nvPr/>
        </p:nvCxnSpPr>
        <p:spPr>
          <a:xfrm flipH="1">
            <a:off x="5390222" y="2921212"/>
            <a:ext cx="1916100" cy="14841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21"/>
          <p:cNvCxnSpPr/>
          <p:nvPr/>
        </p:nvCxnSpPr>
        <p:spPr>
          <a:xfrm flipH="1">
            <a:off x="5335619" y="3049313"/>
            <a:ext cx="2210400" cy="1356000"/>
          </a:xfrm>
          <a:prstGeom prst="curvedConnector3">
            <a:avLst>
              <a:gd name="adj1" fmla="val 3514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21"/>
          <p:cNvCxnSpPr/>
          <p:nvPr/>
        </p:nvCxnSpPr>
        <p:spPr>
          <a:xfrm rot="5400000">
            <a:off x="5291110" y="2750429"/>
            <a:ext cx="1741500" cy="1543200"/>
          </a:xfrm>
          <a:prstGeom prst="curvedConnector3">
            <a:avLst>
              <a:gd name="adj1" fmla="val 63253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1"/>
          <p:cNvCxnSpPr/>
          <p:nvPr/>
        </p:nvCxnSpPr>
        <p:spPr>
          <a:xfrm rot="5400000">
            <a:off x="4851697" y="2904016"/>
            <a:ext cx="1985100" cy="1017300"/>
          </a:xfrm>
          <a:prstGeom prst="curvedConnector3">
            <a:avLst>
              <a:gd name="adj1" fmla="val 4239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4727917" y="3778742"/>
            <a:ext cx="1713390" cy="854286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21"/>
          <p:cNvSpPr txBox="1"/>
          <p:nvPr/>
        </p:nvSpPr>
        <p:spPr>
          <a:xfrm>
            <a:off x="838199" y="1915818"/>
            <a:ext cx="7473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 everywhere all at once and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exponentially-weighted average to add up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426</Words>
  <Application>Microsoft Office PowerPoint</Application>
  <PresentationFormat>寬螢幕</PresentationFormat>
  <Paragraphs>90</Paragraphs>
  <Slides>23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Flappy Bird Frame-Based Policy Gradient</vt:lpstr>
      <vt:lpstr>Two New Knowledge</vt:lpstr>
      <vt:lpstr>Outline</vt:lpstr>
      <vt:lpstr>Recap</vt:lpstr>
      <vt:lpstr>Outline</vt:lpstr>
      <vt:lpstr>Generalized Advantage Estimation (GAE)</vt:lpstr>
      <vt:lpstr>Eligibility traces &amp; n-step returns</vt:lpstr>
      <vt:lpstr>Do We Have to Choose Just One N?</vt:lpstr>
      <vt:lpstr>Cut Everywhere All at Once</vt:lpstr>
      <vt:lpstr>The Derivative of GAE</vt:lpstr>
      <vt:lpstr>The Derivative of GAE (Con.)</vt:lpstr>
      <vt:lpstr>The Derivative of GAE (Con.)</vt:lpstr>
      <vt:lpstr>Two Special Case</vt:lpstr>
      <vt:lpstr>Outline</vt:lpstr>
      <vt:lpstr>Proximal Policy Optimization Algorithms</vt:lpstr>
      <vt:lpstr>Now We’ve Learned GAE</vt:lpstr>
      <vt:lpstr>Efficiently Use Data</vt:lpstr>
      <vt:lpstr>Importance Sampling</vt:lpstr>
      <vt:lpstr>Surrogate Objective</vt:lpstr>
      <vt:lpstr>TRPO objective</vt:lpstr>
      <vt:lpstr>PPO with Clipped Objective</vt:lpstr>
      <vt:lpstr>PPO in Practice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Frame-Based Policy Gradient</dc:title>
  <cp:lastModifiedBy>楊博丞</cp:lastModifiedBy>
  <cp:revision>11</cp:revision>
  <dcterms:modified xsi:type="dcterms:W3CDTF">2023-12-27T23:04:32Z</dcterms:modified>
</cp:coreProperties>
</file>