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93" r:id="rId4"/>
    <p:sldId id="294" r:id="rId5"/>
    <p:sldId id="295" r:id="rId6"/>
    <p:sldId id="296" r:id="rId7"/>
    <p:sldId id="298" r:id="rId8"/>
    <p:sldId id="299" r:id="rId9"/>
    <p:sldId id="300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8" r:id="rId40"/>
    <p:sldId id="289" r:id="rId41"/>
    <p:sldId id="290" r:id="rId42"/>
    <p:sldId id="291" r:id="rId43"/>
    <p:sldId id="292" r:id="rId44"/>
    <p:sldId id="302" r:id="rId4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jq2ncsLZn7YJD+hZHeKunQ1m5K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BD6B1D-F554-4C1A-B090-710597BD3DF4}">
  <a:tblStyle styleId="{73BD6B1D-F554-4C1A-B090-710597BD3DF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 b="off" i="off"/>
      <a:tcStyle>
        <a:tcBdr/>
        <a:fill>
          <a:solidFill>
            <a:srgbClr val="E0E0E0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0E0E0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0F0F0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/>
        <a:fill>
          <a:solidFill>
            <a:srgbClr val="F0F0F0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719"/>
  </p:normalViewPr>
  <p:slideViewPr>
    <p:cSldViewPr snapToGrid="0" showGuides="1">
      <p:cViewPr varScale="1">
        <p:scale>
          <a:sx n="147" d="100"/>
          <a:sy n="147" d="100"/>
        </p:scale>
        <p:origin x="96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3" name="Google Shape;26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5" name="Google Shape;28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5" name="Google Shape;30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5" name="Google Shape;32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7" name="Google Shape;55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2728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5" name="Google Shape;34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6" name="Google Shape;36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0" name="Google Shape;3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4" name="Google Shape;41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0" name="Google Shape;42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" name="Google Shape;426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7" name="Google Shape;427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5" name="Google Shape;435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6" name="Google Shape;436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6" name="Google Shape;446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 function 要解的問題是 model-free, TD 要解的問題是 MC 太久</a:t>
            </a:r>
            <a:endParaRPr/>
          </a:p>
        </p:txBody>
      </p:sp>
      <p:sp>
        <p:nvSpPr>
          <p:cNvPr id="460" name="Google Shape;460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9" name="Google Shape;489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0" name="Google Shape;490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4" name="Google Shape;564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5" name="Google Shape;565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36908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9" name="Google Shape;499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2" name="Google Shape;512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3" name="Google Shape;513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7" name="Google Shape;537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8" name="Google Shape;538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9" name="Google Shape;549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6" name="Google Shape;63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3" name="Google Shape;57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4" name="Google Shape;574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62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3" name="Google Shape;583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4" name="Google Shape;584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0635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9" name="Google Shape;599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0" name="Google Shape;600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6596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8" name="Google Shape;608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TW" dirty="0"/>
              <a:t>Notebook cannot display videos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09" name="Google Shape;609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1479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6" name="Google Shape;616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7" name="Google Shape;617;p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306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5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5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5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5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5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4.wd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2.wd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2.wd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2.wd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2.wd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2.wd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9.png"/><Relationship Id="rId7" Type="http://schemas.microsoft.com/office/2007/relationships/hdphoto" Target="../media/hdphoto2.wd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microsoft.com/office/2007/relationships/hdphoto" Target="../media/hdphoto5.wd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microsoft.com/office/2007/relationships/hdphoto" Target="../media/hdphoto6.wd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microsoft.com/office/2007/relationships/hdphoto" Target="../media/hdphoto7.wd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microsoft.com/office/2007/relationships/hdphoto" Target="../media/hdphoto6.wd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microsoft.com/office/2007/relationships/hdphoto" Target="../media/hdphoto8.wd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microsoft.com/office/2007/relationships/hdphoto" Target="../media/hdphoto2.wd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1.png"/><Relationship Id="rId7" Type="http://schemas.microsoft.com/office/2007/relationships/hdphoto" Target="../media/hdphoto9.wdp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wolf.wordpress.com/2013/07/01/reinforcement-learning-sarsa-vs-q-learning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Lab 14</a:t>
            </a:r>
            <a:br>
              <a:rPr lang="en-US" dirty="0"/>
            </a:br>
            <a:r>
              <a:rPr lang="en-US" dirty="0"/>
              <a:t>Reinforcement Learning</a:t>
            </a: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402217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 i="1">
                <a:solidFill>
                  <a:srgbClr val="7F7F7F"/>
                </a:solidFill>
              </a:rPr>
              <a:t>Datalab</a:t>
            </a:r>
            <a:endParaRPr i="1">
              <a:solidFill>
                <a:srgbClr val="7F7F7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i="1">
              <a:solidFill>
                <a:srgbClr val="7F7F7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>
                <a:solidFill>
                  <a:srgbClr val="7F7F7F"/>
                </a:solidFill>
              </a:rPr>
              <a:t>Department of Computer Science,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>
                <a:solidFill>
                  <a:srgbClr val="7F7F7F"/>
                </a:solidFill>
              </a:rPr>
              <a:t>National Tsing Hua University, Taiwan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256CF62-E00F-98C0-DB5B-BF9A71A01B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0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A5A5A5"/>
                </a:solidFill>
              </a:rPr>
              <a:t>Homework</a:t>
            </a:r>
            <a:endParaRPr lang="en-US" dirty="0"/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Markov Decision Process (MDP)</a:t>
            </a:r>
            <a:endParaRPr dirty="0"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US" dirty="0">
                <a:solidFill>
                  <a:srgbClr val="A5A5A5"/>
                </a:solidFill>
              </a:rPr>
              <a:t>Value Iteration</a:t>
            </a:r>
            <a:endParaRPr dirty="0"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US" dirty="0">
                <a:solidFill>
                  <a:srgbClr val="A5A5A5"/>
                </a:solidFill>
              </a:rPr>
              <a:t>Policy Iteration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</a:pPr>
            <a:r>
              <a:rPr lang="en-US" dirty="0">
                <a:solidFill>
                  <a:srgbClr val="A5A5A5"/>
                </a:solidFill>
              </a:rPr>
              <a:t>Q-Learning &amp; SARSA</a:t>
            </a: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6258425-CA5C-029F-D7A8-82F29F56F1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Markov Decision Process (MDP)</a:t>
            </a:r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type="body" idx="1"/>
          </p:nvPr>
        </p:nvSpPr>
        <p:spPr>
          <a:xfrm>
            <a:off x="838200" y="1845947"/>
            <a:ext cx="10515600" cy="507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 MDP is defined by</a:t>
            </a:r>
            <a:endParaRPr dirty="0"/>
          </a:p>
        </p:txBody>
      </p:sp>
      <p:grpSp>
        <p:nvGrpSpPr>
          <p:cNvPr id="109" name="Google Shape;109;p5"/>
          <p:cNvGrpSpPr/>
          <p:nvPr/>
        </p:nvGrpSpPr>
        <p:grpSpPr>
          <a:xfrm>
            <a:off x="1125136" y="3123685"/>
            <a:ext cx="9941728" cy="2030751"/>
            <a:chOff x="2164905" y="2722512"/>
            <a:chExt cx="8772418" cy="2030751"/>
          </a:xfrm>
        </p:grpSpPr>
        <p:sp>
          <p:nvSpPr>
            <p:cNvPr id="110" name="Google Shape;110;p5"/>
            <p:cNvSpPr txBox="1"/>
            <p:nvPr/>
          </p:nvSpPr>
          <p:spPr>
            <a:xfrm>
              <a:off x="2577466" y="2863145"/>
              <a:ext cx="70453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8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 txBox="1"/>
            <p:nvPr/>
          </p:nvSpPr>
          <p:spPr>
            <a:xfrm>
              <a:off x="4087080" y="2852986"/>
              <a:ext cx="70453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 txBox="1"/>
            <p:nvPr/>
          </p:nvSpPr>
          <p:spPr>
            <a:xfrm>
              <a:off x="5596694" y="2863145"/>
              <a:ext cx="70453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endParaRPr sz="80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 txBox="1"/>
            <p:nvPr/>
          </p:nvSpPr>
          <p:spPr>
            <a:xfrm>
              <a:off x="7106308" y="2863146"/>
              <a:ext cx="70453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sz="8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"/>
            <p:cNvSpPr txBox="1"/>
            <p:nvPr/>
          </p:nvSpPr>
          <p:spPr>
            <a:xfrm>
              <a:off x="2164905" y="4235440"/>
              <a:ext cx="12512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 space</a:t>
              </a: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"/>
            <p:cNvSpPr txBox="1"/>
            <p:nvPr/>
          </p:nvSpPr>
          <p:spPr>
            <a:xfrm>
              <a:off x="3750698" y="4249830"/>
              <a:ext cx="13773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Action space</a:t>
              </a: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"/>
            <p:cNvSpPr txBox="1"/>
            <p:nvPr/>
          </p:nvSpPr>
          <p:spPr>
            <a:xfrm>
              <a:off x="5272230" y="4106973"/>
              <a:ext cx="1321688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Probability</a:t>
              </a: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"/>
            <p:cNvSpPr txBox="1"/>
            <p:nvPr/>
          </p:nvSpPr>
          <p:spPr>
            <a:xfrm>
              <a:off x="6989040" y="4245493"/>
              <a:ext cx="939073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Reward</a:t>
              </a: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"/>
            <p:cNvSpPr txBox="1"/>
            <p:nvPr/>
          </p:nvSpPr>
          <p:spPr>
            <a:xfrm>
              <a:off x="8615922" y="2722512"/>
              <a:ext cx="70453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0" i="0" u="none" strike="noStrike" cap="none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γ</a:t>
              </a:r>
              <a:endParaRPr sz="80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"/>
            <p:cNvSpPr txBox="1"/>
            <p:nvPr/>
          </p:nvSpPr>
          <p:spPr>
            <a:xfrm>
              <a:off x="8122280" y="4106973"/>
              <a:ext cx="1643720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Discount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Factor</a:t>
              </a: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5"/>
            <p:cNvSpPr txBox="1"/>
            <p:nvPr/>
          </p:nvSpPr>
          <p:spPr>
            <a:xfrm>
              <a:off x="10058686" y="2922013"/>
              <a:ext cx="84350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 sz="8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5"/>
            <p:cNvSpPr txBox="1"/>
            <p:nvPr/>
          </p:nvSpPr>
          <p:spPr>
            <a:xfrm>
              <a:off x="10023547" y="4245452"/>
              <a:ext cx="9137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Horizon</a:t>
              </a: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048B759-FE97-8BBD-7362-786BC560D6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Google Shape;126;p6"/>
          <p:cNvGraphicFramePr/>
          <p:nvPr/>
        </p:nvGraphicFramePr>
        <p:xfrm>
          <a:off x="2938508" y="992903"/>
          <a:ext cx="6178875" cy="3085725"/>
        </p:xfrm>
        <a:graphic>
          <a:graphicData uri="http://schemas.openxmlformats.org/drawingml/2006/table">
            <a:tbl>
              <a:tblPr>
                <a:noFill/>
                <a:tableStyleId>{73BD6B1D-F554-4C1A-B090-710597BD3DF4}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 err="1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 err="1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9" name="Google Shape;129;p6"/>
          <p:cNvSpPr txBox="1"/>
          <p:nvPr/>
        </p:nvSpPr>
        <p:spPr>
          <a:xfrm>
            <a:off x="2938508" y="4442814"/>
            <a:ext cx="5879101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{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小吃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資電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排球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綜二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籃球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總圖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工三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西門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</a:p>
          <a:p>
            <a:pPr>
              <a:buSzPts val="1800"/>
            </a:pP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{ </a:t>
            </a:r>
            <a:r>
              <a:rPr lang="zh-TW" altLang="en-US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上</a:t>
            </a:r>
            <a:r>
              <a:rPr lang="en-US" altLang="zh-TW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, </a:t>
            </a:r>
            <a:r>
              <a:rPr lang="zh-TW" altLang="en-US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下</a:t>
            </a:r>
            <a:r>
              <a:rPr lang="en-US" altLang="zh-TW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, </a:t>
            </a:r>
            <a:r>
              <a:rPr lang="zh-TW" altLang="en-US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左</a:t>
            </a:r>
            <a:r>
              <a:rPr lang="en-US" altLang="zh-TW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, </a:t>
            </a:r>
            <a:r>
              <a:rPr lang="zh-TW" altLang="en-US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右 </a:t>
            </a: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lang="zh-TW" alt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ts val="1800"/>
            </a:pP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= no noise</a:t>
            </a:r>
          </a:p>
          <a:p>
            <a:pPr>
              <a:buSzPts val="1800"/>
            </a:pP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 </a:t>
            </a:r>
            <a:r>
              <a:rPr lang="zh-TW" altLang="en-US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工三 </a:t>
            </a: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0, R( others ) = </a:t>
            </a:r>
            <a:r>
              <a:rPr lang="en-US" altLang="zh-TW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</a:p>
          <a:p>
            <a:pPr>
              <a:buSzPts val="1800"/>
            </a:pP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1</a:t>
            </a:r>
          </a:p>
          <a:p>
            <a:pPr>
              <a:buSzPts val="1800"/>
            </a:pP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= inf</a:t>
            </a:r>
          </a:p>
        </p:txBody>
      </p:sp>
      <p:pic>
        <p:nvPicPr>
          <p:cNvPr id="2" name="Picture 2" descr="小八猫| Chiikawa Wiki | Fandom">
            <a:extLst>
              <a:ext uri="{FF2B5EF4-FFF2-40B4-BE49-F238E27FC236}">
                <a16:creationId xmlns:a16="http://schemas.microsoft.com/office/drawing/2014/main" id="{1B086332-43D6-DDE8-3E44-86FBF838B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08" b="95117" l="9961" r="89844">
                        <a14:foregroundMark x1="30469" y1="8398" x2="30469" y2="8398"/>
                        <a14:foregroundMark x1="71875" y1="8203" x2="71875" y2="8203"/>
                        <a14:foregroundMark x1="42188" y1="92383" x2="42188" y2="92383"/>
                        <a14:foregroundMark x1="59180" y1="93359" x2="59180" y2="93359"/>
                        <a14:foregroundMark x1="42383" y1="94336" x2="42383" y2="94336"/>
                        <a14:foregroundMark x1="58789" y1="95117" x2="58789" y2="95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995" y="940282"/>
            <a:ext cx="985252" cy="98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小八照相机是哪一款- 抖音">
            <a:extLst>
              <a:ext uri="{FF2B5EF4-FFF2-40B4-BE49-F238E27FC236}">
                <a16:creationId xmlns:a16="http://schemas.microsoft.com/office/drawing/2014/main" id="{866700E0-62D7-5678-85F1-79AA621E97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8672" y1="55417" x2="38672" y2="55417"/>
                        <a14:foregroundMark x1="36484" y1="55972" x2="40391" y2="55278"/>
                        <a14:foregroundMark x1="40391" y1="55278" x2="36719" y2="58056"/>
                        <a14:foregroundMark x1="36719" y1="58056" x2="37031" y2="56111"/>
                        <a14:foregroundMark x1="51094" y1="86944" x2="62109" y2="87778"/>
                        <a14:foregroundMark x1="62109" y1="87778" x2="63594" y2="87639"/>
                        <a14:backgroundMark x1="25625" y1="85556" x2="18906" y2="47222"/>
                        <a14:backgroundMark x1="18906" y1="47222" x2="25938" y2="28472"/>
                        <a14:backgroundMark x1="25938" y1="28472" x2="41328" y2="20694"/>
                        <a14:backgroundMark x1="41328" y1="20694" x2="53516" y2="21389"/>
                        <a14:backgroundMark x1="53516" y1="21389" x2="57734" y2="27083"/>
                        <a14:backgroundMark x1="57734" y1="27083" x2="68594" y2="55139"/>
                        <a14:backgroundMark x1="68594" y1="55139" x2="70781" y2="66389"/>
                        <a14:backgroundMark x1="70781" y1="66389" x2="70938" y2="77778"/>
                        <a14:backgroundMark x1="74453" y1="85000" x2="74063" y2="60278"/>
                        <a14:backgroundMark x1="74063" y1="60278" x2="70625" y2="45139"/>
                        <a14:backgroundMark x1="70625" y1="45139" x2="65391" y2="34861"/>
                        <a14:backgroundMark x1="65391" y1="34861" x2="59766" y2="31667"/>
                        <a14:backgroundMark x1="59766" y1="31667" x2="46328" y2="44861"/>
                        <a14:backgroundMark x1="46328" y1="44861" x2="40688" y2="53319"/>
                        <a14:backgroundMark x1="36261" y1="55954" x2="36016" y2="55417"/>
                        <a14:backgroundMark x1="31875" y1="91389" x2="31875" y2="91389"/>
                        <a14:backgroundMark x1="25313" y1="84583" x2="29531" y2="82500"/>
                        <a14:backgroundMark x1="29531" y1="82500" x2="33594" y2="82361"/>
                        <a14:backgroundMark x1="33594" y1="82361" x2="32813" y2="89028"/>
                        <a14:backgroundMark x1="25625" y1="83472" x2="29766" y2="80833"/>
                        <a14:backgroundMark x1="29766" y1="80833" x2="32109" y2="81667"/>
                        <a14:backgroundMark x1="33047" y1="68889" x2="33203" y2="82222"/>
                        <a14:backgroundMark x1="33438" y1="71111" x2="33438" y2="75833"/>
                        <a14:backgroundMark x1="33203" y1="82639" x2="33516" y2="91250"/>
                        <a14:backgroundMark x1="68750" y1="62083" x2="68984" y2="89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174" t="50000" r="31002" b="4615"/>
          <a:stretch/>
        </p:blipFill>
        <p:spPr bwMode="auto">
          <a:xfrm>
            <a:off x="6434416" y="3614812"/>
            <a:ext cx="644903" cy="45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6CFACC-E2A7-85AE-71AA-EF1637B819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title"/>
          </p:nvPr>
        </p:nvSpPr>
        <p:spPr>
          <a:xfrm>
            <a:off x="838200" y="2942249"/>
            <a:ext cx="10515600" cy="97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We have a MDP model, then?</a:t>
            </a:r>
            <a:endParaRPr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FA004D1-C8B0-1E47-3F57-F0C0A31B08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Goal - Find the Optimal Policy</a:t>
            </a:r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If the agent follow the optimal policy, it will get maximal total reward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We can solve it via these two algorithms</a:t>
            </a:r>
            <a:endParaRPr dirty="0"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Value Iteration</a:t>
            </a:r>
            <a:endParaRPr dirty="0"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Policy Iteration</a:t>
            </a: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8F86448-558D-D523-4DF5-2C11ED8419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altLang="zh-TW" dirty="0">
                <a:solidFill>
                  <a:schemeClr val="tx1"/>
                </a:solidFill>
              </a:rPr>
              <a:t>Homework</a:t>
            </a:r>
            <a:endParaRPr lang="en-US" dirty="0">
              <a:solidFill>
                <a:schemeClr val="tx1"/>
              </a:solidFill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solidFill>
                  <a:schemeClr val="tx1"/>
                </a:solidFill>
              </a:rPr>
              <a:t>Markov Decision Process (MDP)</a:t>
            </a:r>
            <a:endParaRPr dirty="0">
              <a:solidFill>
                <a:schemeClr val="tx1"/>
              </a:solidFill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Value Iteration</a:t>
            </a:r>
            <a:endParaRPr dirty="0">
              <a:solidFill>
                <a:schemeClr val="tx1"/>
              </a:solidFill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US" dirty="0">
                <a:solidFill>
                  <a:srgbClr val="A5A5A5"/>
                </a:solidFill>
              </a:rPr>
              <a:t>Policy Iteration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</a:pPr>
            <a:r>
              <a:rPr lang="en-US" dirty="0">
                <a:solidFill>
                  <a:srgbClr val="A5A5A5"/>
                </a:solidFill>
              </a:rPr>
              <a:t>Q-Learning &amp; SARSA</a:t>
            </a: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892B810-46FA-F62B-EDEB-95D49F3063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Value Iteration</a:t>
            </a:r>
            <a:endParaRPr/>
          </a:p>
        </p:txBody>
      </p:sp>
      <p:pic>
        <p:nvPicPr>
          <p:cNvPr id="158" name="Google Shape;158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161890" y="2186528"/>
            <a:ext cx="5868219" cy="36295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E2E2A15-688C-65B5-DBE6-1CA732872D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63;p11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{73BD6B1D-F554-4C1A-B090-710597BD3DF4}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 dirty="0" err="1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 err="1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73" name="Google Shape;17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1"/>
          <p:cNvSpPr/>
          <p:nvPr/>
        </p:nvSpPr>
        <p:spPr>
          <a:xfrm rot="10800000">
            <a:off x="10396617" y="1180730"/>
            <a:ext cx="1145219" cy="19530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 descr="小八猫| Chiikawa Wiki | Fandom">
            <a:extLst>
              <a:ext uri="{FF2B5EF4-FFF2-40B4-BE49-F238E27FC236}">
                <a16:creationId xmlns:a16="http://schemas.microsoft.com/office/drawing/2014/main" id="{AC44A8EB-11C3-96D7-C347-77F71227C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08" b="95117" l="9961" r="89844">
                        <a14:foregroundMark x1="30469" y1="8398" x2="30469" y2="8398"/>
                        <a14:foregroundMark x1="71875" y1="8203" x2="71875" y2="8203"/>
                        <a14:foregroundMark x1="42188" y1="92383" x2="42188" y2="92383"/>
                        <a14:foregroundMark x1="59180" y1="93359" x2="59180" y2="93359"/>
                        <a14:foregroundMark x1="42383" y1="94336" x2="42383" y2="94336"/>
                        <a14:foregroundMark x1="58789" y1="95117" x2="58789" y2="95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93" y="920502"/>
            <a:ext cx="985252" cy="98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小八照相机是哪一款- 抖音">
            <a:extLst>
              <a:ext uri="{FF2B5EF4-FFF2-40B4-BE49-F238E27FC236}">
                <a16:creationId xmlns:a16="http://schemas.microsoft.com/office/drawing/2014/main" id="{E075E115-59D4-6749-F217-218979EA77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8672" y1="55417" x2="38672" y2="55417"/>
                        <a14:foregroundMark x1="36484" y1="55972" x2="40391" y2="55278"/>
                        <a14:foregroundMark x1="40391" y1="55278" x2="36719" y2="58056"/>
                        <a14:foregroundMark x1="36719" y1="58056" x2="37031" y2="56111"/>
                        <a14:foregroundMark x1="51094" y1="86944" x2="62109" y2="87778"/>
                        <a14:foregroundMark x1="62109" y1="87778" x2="63594" y2="87639"/>
                        <a14:backgroundMark x1="25625" y1="85556" x2="18906" y2="47222"/>
                        <a14:backgroundMark x1="18906" y1="47222" x2="25938" y2="28472"/>
                        <a14:backgroundMark x1="25938" y1="28472" x2="41328" y2="20694"/>
                        <a14:backgroundMark x1="41328" y1="20694" x2="53516" y2="21389"/>
                        <a14:backgroundMark x1="53516" y1="21389" x2="57734" y2="27083"/>
                        <a14:backgroundMark x1="57734" y1="27083" x2="68594" y2="55139"/>
                        <a14:backgroundMark x1="68594" y1="55139" x2="70781" y2="66389"/>
                        <a14:backgroundMark x1="70781" y1="66389" x2="70938" y2="77778"/>
                        <a14:backgroundMark x1="74453" y1="85000" x2="74063" y2="60278"/>
                        <a14:backgroundMark x1="74063" y1="60278" x2="70625" y2="45139"/>
                        <a14:backgroundMark x1="70625" y1="45139" x2="65391" y2="34861"/>
                        <a14:backgroundMark x1="65391" y1="34861" x2="59766" y2="31667"/>
                        <a14:backgroundMark x1="59766" y1="31667" x2="46328" y2="44861"/>
                        <a14:backgroundMark x1="46328" y1="44861" x2="40688" y2="53319"/>
                        <a14:backgroundMark x1="36261" y1="55954" x2="36016" y2="55417"/>
                        <a14:backgroundMark x1="31875" y1="91389" x2="31875" y2="91389"/>
                        <a14:backgroundMark x1="25313" y1="84583" x2="29531" y2="82500"/>
                        <a14:backgroundMark x1="29531" y1="82500" x2="33594" y2="82361"/>
                        <a14:backgroundMark x1="33594" y1="82361" x2="32813" y2="89028"/>
                        <a14:backgroundMark x1="25625" y1="83472" x2="29766" y2="80833"/>
                        <a14:backgroundMark x1="29766" y1="80833" x2="32109" y2="81667"/>
                        <a14:backgroundMark x1="33047" y1="68889" x2="33203" y2="82222"/>
                        <a14:backgroundMark x1="33438" y1="71111" x2="33438" y2="75833"/>
                        <a14:backgroundMark x1="33203" y1="82639" x2="33516" y2="91250"/>
                        <a14:backgroundMark x1="68750" y1="62083" x2="68984" y2="89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174" t="50000" r="31002" b="4615"/>
          <a:stretch/>
        </p:blipFill>
        <p:spPr bwMode="auto">
          <a:xfrm>
            <a:off x="4405318" y="3458405"/>
            <a:ext cx="644903" cy="45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008AC9C-BFEC-B99B-353C-0435BBA7B9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4" name="Google Shape;129;p6">
            <a:extLst>
              <a:ext uri="{FF2B5EF4-FFF2-40B4-BE49-F238E27FC236}">
                <a16:creationId xmlns:a16="http://schemas.microsoft.com/office/drawing/2014/main" id="{AD00FCE4-BA68-02D6-711E-192C1CAFC59C}"/>
              </a:ext>
            </a:extLst>
          </p:cNvPr>
          <p:cNvSpPr txBox="1"/>
          <p:nvPr/>
        </p:nvSpPr>
        <p:spPr>
          <a:xfrm>
            <a:off x="936818" y="4425577"/>
            <a:ext cx="5879101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{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小吃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資電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排球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綜二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籃球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總圖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工三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西門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</a:p>
          <a:p>
            <a:pPr>
              <a:buSzPts val="1800"/>
            </a:pP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{ </a:t>
            </a:r>
            <a:r>
              <a:rPr lang="zh-TW" altLang="en-US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上</a:t>
            </a:r>
            <a:r>
              <a:rPr lang="en-US" altLang="zh-TW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, </a:t>
            </a:r>
            <a:r>
              <a:rPr lang="zh-TW" altLang="en-US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下</a:t>
            </a:r>
            <a:r>
              <a:rPr lang="en-US" altLang="zh-TW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, </a:t>
            </a:r>
            <a:r>
              <a:rPr lang="zh-TW" altLang="en-US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左</a:t>
            </a:r>
            <a:r>
              <a:rPr lang="en-US" altLang="zh-TW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, </a:t>
            </a:r>
            <a:r>
              <a:rPr lang="zh-TW" altLang="en-US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右 </a:t>
            </a: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lang="zh-TW" alt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ts val="1800"/>
            </a:pP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= no noise</a:t>
            </a:r>
          </a:p>
          <a:p>
            <a:pPr>
              <a:buSzPts val="1800"/>
            </a:pP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 </a:t>
            </a:r>
            <a:r>
              <a:rPr lang="zh-TW" altLang="en-US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工三 </a:t>
            </a: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0, R( others ) = </a:t>
            </a:r>
            <a:r>
              <a:rPr lang="en-US" altLang="zh-TW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</a:p>
          <a:p>
            <a:pPr>
              <a:buSzPts val="1800"/>
            </a:pP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1</a:t>
            </a:r>
          </a:p>
          <a:p>
            <a:pPr>
              <a:buSzPts val="1800"/>
            </a:pP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= inf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Google Shape;179;p12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{73BD6B1D-F554-4C1A-B090-710597BD3DF4}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 err="1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 dirty="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 dirty="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 err="1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 dirty="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 dirty="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83" name="Google Shape;18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2"/>
          <p:cNvSpPr/>
          <p:nvPr/>
        </p:nvSpPr>
        <p:spPr>
          <a:xfrm rot="10800000">
            <a:off x="10728128" y="1713390"/>
            <a:ext cx="1034249" cy="29239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2"/>
          <p:cNvSpPr txBox="1"/>
          <p:nvPr/>
        </p:nvSpPr>
        <p:spPr>
          <a:xfrm>
            <a:off x="2393964" y="353807"/>
            <a:ext cx="352504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Initialization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 descr="小八猫| Chiikawa Wiki | Fandom">
            <a:extLst>
              <a:ext uri="{FF2B5EF4-FFF2-40B4-BE49-F238E27FC236}">
                <a16:creationId xmlns:a16="http://schemas.microsoft.com/office/drawing/2014/main" id="{3DC78DBD-F337-2EA3-3E88-13F1F0ADD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08" b="95117" l="9961" r="89844">
                        <a14:foregroundMark x1="30469" y1="8398" x2="30469" y2="8398"/>
                        <a14:foregroundMark x1="71875" y1="8203" x2="71875" y2="8203"/>
                        <a14:foregroundMark x1="42188" y1="92383" x2="42188" y2="92383"/>
                        <a14:foregroundMark x1="59180" y1="93359" x2="59180" y2="93359"/>
                        <a14:foregroundMark x1="42383" y1="94336" x2="42383" y2="94336"/>
                        <a14:foregroundMark x1="58789" y1="95117" x2="58789" y2="95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93" y="920502"/>
            <a:ext cx="985252" cy="98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小八照相机是哪一款- 抖音">
            <a:extLst>
              <a:ext uri="{FF2B5EF4-FFF2-40B4-BE49-F238E27FC236}">
                <a16:creationId xmlns:a16="http://schemas.microsoft.com/office/drawing/2014/main" id="{4E4BDAEC-E455-A43B-DDA7-BC5C2525AF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8672" y1="55417" x2="38672" y2="55417"/>
                        <a14:foregroundMark x1="36484" y1="55972" x2="40391" y2="55278"/>
                        <a14:foregroundMark x1="40391" y1="55278" x2="36719" y2="58056"/>
                        <a14:foregroundMark x1="36719" y1="58056" x2="37031" y2="56111"/>
                        <a14:foregroundMark x1="51094" y1="86944" x2="62109" y2="87778"/>
                        <a14:foregroundMark x1="62109" y1="87778" x2="63594" y2="87639"/>
                        <a14:backgroundMark x1="25625" y1="85556" x2="18906" y2="47222"/>
                        <a14:backgroundMark x1="18906" y1="47222" x2="25938" y2="28472"/>
                        <a14:backgroundMark x1="25938" y1="28472" x2="41328" y2="20694"/>
                        <a14:backgroundMark x1="41328" y1="20694" x2="53516" y2="21389"/>
                        <a14:backgroundMark x1="53516" y1="21389" x2="57734" y2="27083"/>
                        <a14:backgroundMark x1="57734" y1="27083" x2="68594" y2="55139"/>
                        <a14:backgroundMark x1="68594" y1="55139" x2="70781" y2="66389"/>
                        <a14:backgroundMark x1="70781" y1="66389" x2="70938" y2="77778"/>
                        <a14:backgroundMark x1="74453" y1="85000" x2="74063" y2="60278"/>
                        <a14:backgroundMark x1="74063" y1="60278" x2="70625" y2="45139"/>
                        <a14:backgroundMark x1="70625" y1="45139" x2="65391" y2="34861"/>
                        <a14:backgroundMark x1="65391" y1="34861" x2="59766" y2="31667"/>
                        <a14:backgroundMark x1="59766" y1="31667" x2="46328" y2="44861"/>
                        <a14:backgroundMark x1="46328" y1="44861" x2="40688" y2="53319"/>
                        <a14:backgroundMark x1="36261" y1="55954" x2="36016" y2="55417"/>
                        <a14:backgroundMark x1="31875" y1="91389" x2="31875" y2="91389"/>
                        <a14:backgroundMark x1="25313" y1="84583" x2="29531" y2="82500"/>
                        <a14:backgroundMark x1="29531" y1="82500" x2="33594" y2="82361"/>
                        <a14:backgroundMark x1="33594" y1="82361" x2="32813" y2="89028"/>
                        <a14:backgroundMark x1="25625" y1="83472" x2="29766" y2="80833"/>
                        <a14:backgroundMark x1="29766" y1="80833" x2="32109" y2="81667"/>
                        <a14:backgroundMark x1="33047" y1="68889" x2="33203" y2="82222"/>
                        <a14:backgroundMark x1="33438" y1="71111" x2="33438" y2="75833"/>
                        <a14:backgroundMark x1="33203" y1="82639" x2="33516" y2="91250"/>
                        <a14:backgroundMark x1="68750" y1="62083" x2="68984" y2="89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174" t="50000" r="31002" b="4615"/>
          <a:stretch/>
        </p:blipFill>
        <p:spPr bwMode="auto">
          <a:xfrm>
            <a:off x="4405318" y="3458405"/>
            <a:ext cx="644903" cy="45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4298C4-5474-5E0B-E262-0A3B1154F9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" name="Google Shape;190;p13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{73BD6B1D-F554-4C1A-B090-710597BD3DF4}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 err="1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 dirty="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 dirty="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 dirty="0" err="1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 dirty="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 dirty="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 dirty="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 err="1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 dirty="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 dirty="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4" name="Google Shape;19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3"/>
          <p:cNvSpPr txBox="1"/>
          <p:nvPr/>
        </p:nvSpPr>
        <p:spPr>
          <a:xfrm>
            <a:off x="1014809" y="4429957"/>
            <a:ext cx="6178857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資電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+ 0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綜二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+ 0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工三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+ 0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籃球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+ 0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3"/>
          <p:cNvSpPr/>
          <p:nvPr/>
        </p:nvSpPr>
        <p:spPr>
          <a:xfrm>
            <a:off x="7284627" y="2068497"/>
            <a:ext cx="103779" cy="107721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 descr="小八猫| Chiikawa Wiki | Fandom">
            <a:extLst>
              <a:ext uri="{FF2B5EF4-FFF2-40B4-BE49-F238E27FC236}">
                <a16:creationId xmlns:a16="http://schemas.microsoft.com/office/drawing/2014/main" id="{DF8CC77C-F455-8403-E1AF-011071C32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08" b="95117" l="9961" r="89844">
                        <a14:foregroundMark x1="30469" y1="8398" x2="30469" y2="8398"/>
                        <a14:foregroundMark x1="71875" y1="8203" x2="71875" y2="8203"/>
                        <a14:foregroundMark x1="42188" y1="92383" x2="42188" y2="92383"/>
                        <a14:foregroundMark x1="59180" y1="93359" x2="59180" y2="93359"/>
                        <a14:foregroundMark x1="42383" y1="94336" x2="42383" y2="94336"/>
                        <a14:foregroundMark x1="58789" y1="95117" x2="58789" y2="95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93" y="920502"/>
            <a:ext cx="985252" cy="98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小八照相机是哪一款- 抖音">
            <a:extLst>
              <a:ext uri="{FF2B5EF4-FFF2-40B4-BE49-F238E27FC236}">
                <a16:creationId xmlns:a16="http://schemas.microsoft.com/office/drawing/2014/main" id="{A1077713-03FF-FCA5-2D13-E201769711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8672" y1="55417" x2="38672" y2="55417"/>
                        <a14:foregroundMark x1="36484" y1="55972" x2="40391" y2="55278"/>
                        <a14:foregroundMark x1="40391" y1="55278" x2="36719" y2="58056"/>
                        <a14:foregroundMark x1="36719" y1="58056" x2="37031" y2="56111"/>
                        <a14:foregroundMark x1="51094" y1="86944" x2="62109" y2="87778"/>
                        <a14:foregroundMark x1="62109" y1="87778" x2="63594" y2="87639"/>
                        <a14:backgroundMark x1="25625" y1="85556" x2="18906" y2="47222"/>
                        <a14:backgroundMark x1="18906" y1="47222" x2="25938" y2="28472"/>
                        <a14:backgroundMark x1="25938" y1="28472" x2="41328" y2="20694"/>
                        <a14:backgroundMark x1="41328" y1="20694" x2="53516" y2="21389"/>
                        <a14:backgroundMark x1="53516" y1="21389" x2="57734" y2="27083"/>
                        <a14:backgroundMark x1="57734" y1="27083" x2="68594" y2="55139"/>
                        <a14:backgroundMark x1="68594" y1="55139" x2="70781" y2="66389"/>
                        <a14:backgroundMark x1="70781" y1="66389" x2="70938" y2="77778"/>
                        <a14:backgroundMark x1="74453" y1="85000" x2="74063" y2="60278"/>
                        <a14:backgroundMark x1="74063" y1="60278" x2="70625" y2="45139"/>
                        <a14:backgroundMark x1="70625" y1="45139" x2="65391" y2="34861"/>
                        <a14:backgroundMark x1="65391" y1="34861" x2="59766" y2="31667"/>
                        <a14:backgroundMark x1="59766" y1="31667" x2="46328" y2="44861"/>
                        <a14:backgroundMark x1="46328" y1="44861" x2="40688" y2="53319"/>
                        <a14:backgroundMark x1="36261" y1="55954" x2="36016" y2="55417"/>
                        <a14:backgroundMark x1="31875" y1="91389" x2="31875" y2="91389"/>
                        <a14:backgroundMark x1="25313" y1="84583" x2="29531" y2="82500"/>
                        <a14:backgroundMark x1="29531" y1="82500" x2="33594" y2="82361"/>
                        <a14:backgroundMark x1="33594" y1="82361" x2="32813" y2="89028"/>
                        <a14:backgroundMark x1="25625" y1="83472" x2="29766" y2="80833"/>
                        <a14:backgroundMark x1="29766" y1="80833" x2="32109" y2="81667"/>
                        <a14:backgroundMark x1="33047" y1="68889" x2="33203" y2="82222"/>
                        <a14:backgroundMark x1="33438" y1="71111" x2="33438" y2="75833"/>
                        <a14:backgroundMark x1="33203" y1="82639" x2="33516" y2="91250"/>
                        <a14:backgroundMark x1="68750" y1="62083" x2="68984" y2="89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174" t="50000" r="31002" b="4615"/>
          <a:stretch/>
        </p:blipFill>
        <p:spPr bwMode="auto">
          <a:xfrm>
            <a:off x="4405318" y="3458405"/>
            <a:ext cx="644903" cy="45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CB4E95D-AC50-CDA6-E309-AA2E938A5E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A1399A0-F28A-7874-6A9B-54CC66EFFBA6}"/>
              </a:ext>
            </a:extLst>
          </p:cNvPr>
          <p:cNvSpPr txBox="1"/>
          <p:nvPr/>
        </p:nvSpPr>
        <p:spPr>
          <a:xfrm>
            <a:off x="1056237" y="35380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zh-TW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Iteration 1</a:t>
            </a:r>
            <a:endParaRPr lang="en-US" altLang="zh-TW"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altLang="zh-TW" dirty="0"/>
              <a:t>Homework</a:t>
            </a:r>
            <a:endParaRPr lang="en-US" dirty="0"/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Markov Decision Process (MDP)</a:t>
            </a:r>
            <a:endParaRPr dirty="0"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Value Iteration</a:t>
            </a:r>
            <a:endParaRPr dirty="0"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Policy Iteration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Q-Learning &amp; SARSA</a:t>
            </a: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6C428FD-2F48-BE00-E302-94A1557B47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Google Shape;201;p14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{73BD6B1D-F554-4C1A-B090-710597BD3DF4}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 dirty="0" err="1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 dirty="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 dirty="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 dirty="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 err="1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 dirty="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 dirty="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" name="Google Shape;20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4"/>
          <p:cNvSpPr txBox="1"/>
          <p:nvPr/>
        </p:nvSpPr>
        <p:spPr>
          <a:xfrm>
            <a:off x="1839588" y="4393756"/>
            <a:ext cx="735683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資電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-1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綜二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-1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工三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 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籃球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-1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/>
          <p:nvPr/>
        </p:nvSpPr>
        <p:spPr>
          <a:xfrm>
            <a:off x="7284627" y="2068497"/>
            <a:ext cx="103779" cy="107721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4"/>
          <p:cNvSpPr txBox="1"/>
          <p:nvPr/>
        </p:nvSpPr>
        <p:spPr>
          <a:xfrm>
            <a:off x="855094" y="5099318"/>
            <a:ext cx="98449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lang="en-US" sz="2800" b="0" i="0" u="none" strike="noStrike" cap="none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2800" b="0" i="0" u="none" strike="noStrike" cap="none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 descr="小八猫| Chiikawa Wiki | Fandom">
            <a:extLst>
              <a:ext uri="{FF2B5EF4-FFF2-40B4-BE49-F238E27FC236}">
                <a16:creationId xmlns:a16="http://schemas.microsoft.com/office/drawing/2014/main" id="{57D11E76-6716-CA7C-00C8-5E5178A22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08" b="95117" l="9961" r="89844">
                        <a14:foregroundMark x1="30469" y1="8398" x2="30469" y2="8398"/>
                        <a14:foregroundMark x1="71875" y1="8203" x2="71875" y2="8203"/>
                        <a14:foregroundMark x1="42188" y1="92383" x2="42188" y2="92383"/>
                        <a14:foregroundMark x1="59180" y1="93359" x2="59180" y2="93359"/>
                        <a14:foregroundMark x1="42383" y1="94336" x2="42383" y2="94336"/>
                        <a14:foregroundMark x1="58789" y1="95117" x2="58789" y2="95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93" y="920502"/>
            <a:ext cx="985252" cy="98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小八照相机是哪一款- 抖音">
            <a:extLst>
              <a:ext uri="{FF2B5EF4-FFF2-40B4-BE49-F238E27FC236}">
                <a16:creationId xmlns:a16="http://schemas.microsoft.com/office/drawing/2014/main" id="{B8880AF0-3FDC-E9AD-82D8-D9E1B2B5EA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8672" y1="55417" x2="38672" y2="55417"/>
                        <a14:foregroundMark x1="36484" y1="55972" x2="40391" y2="55278"/>
                        <a14:foregroundMark x1="40391" y1="55278" x2="36719" y2="58056"/>
                        <a14:foregroundMark x1="36719" y1="58056" x2="37031" y2="56111"/>
                        <a14:foregroundMark x1="51094" y1="86944" x2="62109" y2="87778"/>
                        <a14:foregroundMark x1="62109" y1="87778" x2="63594" y2="87639"/>
                        <a14:backgroundMark x1="25625" y1="85556" x2="18906" y2="47222"/>
                        <a14:backgroundMark x1="18906" y1="47222" x2="25938" y2="28472"/>
                        <a14:backgroundMark x1="25938" y1="28472" x2="41328" y2="20694"/>
                        <a14:backgroundMark x1="41328" y1="20694" x2="53516" y2="21389"/>
                        <a14:backgroundMark x1="53516" y1="21389" x2="57734" y2="27083"/>
                        <a14:backgroundMark x1="57734" y1="27083" x2="68594" y2="55139"/>
                        <a14:backgroundMark x1="68594" y1="55139" x2="70781" y2="66389"/>
                        <a14:backgroundMark x1="70781" y1="66389" x2="70938" y2="77778"/>
                        <a14:backgroundMark x1="74453" y1="85000" x2="74063" y2="60278"/>
                        <a14:backgroundMark x1="74063" y1="60278" x2="70625" y2="45139"/>
                        <a14:backgroundMark x1="70625" y1="45139" x2="65391" y2="34861"/>
                        <a14:backgroundMark x1="65391" y1="34861" x2="59766" y2="31667"/>
                        <a14:backgroundMark x1="59766" y1="31667" x2="46328" y2="44861"/>
                        <a14:backgroundMark x1="46328" y1="44861" x2="40688" y2="53319"/>
                        <a14:backgroundMark x1="36261" y1="55954" x2="36016" y2="55417"/>
                        <a14:backgroundMark x1="31875" y1="91389" x2="31875" y2="91389"/>
                        <a14:backgroundMark x1="25313" y1="84583" x2="29531" y2="82500"/>
                        <a14:backgroundMark x1="29531" y1="82500" x2="33594" y2="82361"/>
                        <a14:backgroundMark x1="33594" y1="82361" x2="32813" y2="89028"/>
                        <a14:backgroundMark x1="25625" y1="83472" x2="29766" y2="80833"/>
                        <a14:backgroundMark x1="29766" y1="80833" x2="32109" y2="81667"/>
                        <a14:backgroundMark x1="33047" y1="68889" x2="33203" y2="82222"/>
                        <a14:backgroundMark x1="33438" y1="71111" x2="33438" y2="75833"/>
                        <a14:backgroundMark x1="33203" y1="82639" x2="33516" y2="91250"/>
                        <a14:backgroundMark x1="68750" y1="62083" x2="68984" y2="89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174" t="50000" r="31002" b="4615"/>
          <a:stretch/>
        </p:blipFill>
        <p:spPr bwMode="auto">
          <a:xfrm>
            <a:off x="4405318" y="3458405"/>
            <a:ext cx="644903" cy="45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7C704D-DDE6-25CF-23C1-C4FCB63C19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D2BCE80-957F-CF3C-37F0-DDF7363D221D}"/>
              </a:ext>
            </a:extLst>
          </p:cNvPr>
          <p:cNvSpPr txBox="1"/>
          <p:nvPr/>
        </p:nvSpPr>
        <p:spPr>
          <a:xfrm>
            <a:off x="1056237" y="35380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zh-TW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Iteration 2</a:t>
            </a:r>
            <a:endParaRPr lang="en-US" altLang="zh-TW"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3" name="Google Shape;213;p15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{73BD6B1D-F554-4C1A-B090-710597BD3DF4}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 err="1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 dirty="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 dirty="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 err="1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 dirty="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 dirty="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17" name="Google Shape;21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5"/>
          <p:cNvSpPr txBox="1"/>
          <p:nvPr/>
        </p:nvSpPr>
        <p:spPr>
          <a:xfrm>
            <a:off x="946746" y="4289668"/>
            <a:ext cx="735683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小吃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V(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排球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-2 = -3 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5"/>
          <p:cNvSpPr/>
          <p:nvPr/>
        </p:nvSpPr>
        <p:spPr>
          <a:xfrm>
            <a:off x="7284627" y="2068497"/>
            <a:ext cx="103779" cy="107721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 descr="小八猫| Chiikawa Wiki | Fandom">
            <a:extLst>
              <a:ext uri="{FF2B5EF4-FFF2-40B4-BE49-F238E27FC236}">
                <a16:creationId xmlns:a16="http://schemas.microsoft.com/office/drawing/2014/main" id="{57AA2AE5-7DD1-868E-1806-82D47C7C6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08" b="95117" l="9961" r="89844">
                        <a14:foregroundMark x1="30469" y1="8398" x2="30469" y2="8398"/>
                        <a14:foregroundMark x1="71875" y1="8203" x2="71875" y2="8203"/>
                        <a14:foregroundMark x1="42188" y1="92383" x2="42188" y2="92383"/>
                        <a14:foregroundMark x1="59180" y1="93359" x2="59180" y2="93359"/>
                        <a14:foregroundMark x1="42383" y1="94336" x2="42383" y2="94336"/>
                        <a14:foregroundMark x1="58789" y1="95117" x2="58789" y2="95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93" y="920502"/>
            <a:ext cx="985252" cy="98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小八照相机是哪一款- 抖音">
            <a:extLst>
              <a:ext uri="{FF2B5EF4-FFF2-40B4-BE49-F238E27FC236}">
                <a16:creationId xmlns:a16="http://schemas.microsoft.com/office/drawing/2014/main" id="{76070DA5-8DD3-E499-1B08-CC6302D7C9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8672" y1="55417" x2="38672" y2="55417"/>
                        <a14:foregroundMark x1="36484" y1="55972" x2="40391" y2="55278"/>
                        <a14:foregroundMark x1="40391" y1="55278" x2="36719" y2="58056"/>
                        <a14:foregroundMark x1="36719" y1="58056" x2="37031" y2="56111"/>
                        <a14:foregroundMark x1="51094" y1="86944" x2="62109" y2="87778"/>
                        <a14:foregroundMark x1="62109" y1="87778" x2="63594" y2="87639"/>
                        <a14:backgroundMark x1="25625" y1="85556" x2="18906" y2="47222"/>
                        <a14:backgroundMark x1="18906" y1="47222" x2="25938" y2="28472"/>
                        <a14:backgroundMark x1="25938" y1="28472" x2="41328" y2="20694"/>
                        <a14:backgroundMark x1="41328" y1="20694" x2="53516" y2="21389"/>
                        <a14:backgroundMark x1="53516" y1="21389" x2="57734" y2="27083"/>
                        <a14:backgroundMark x1="57734" y1="27083" x2="68594" y2="55139"/>
                        <a14:backgroundMark x1="68594" y1="55139" x2="70781" y2="66389"/>
                        <a14:backgroundMark x1="70781" y1="66389" x2="70938" y2="77778"/>
                        <a14:backgroundMark x1="74453" y1="85000" x2="74063" y2="60278"/>
                        <a14:backgroundMark x1="74063" y1="60278" x2="70625" y2="45139"/>
                        <a14:backgroundMark x1="70625" y1="45139" x2="65391" y2="34861"/>
                        <a14:backgroundMark x1="65391" y1="34861" x2="59766" y2="31667"/>
                        <a14:backgroundMark x1="59766" y1="31667" x2="46328" y2="44861"/>
                        <a14:backgroundMark x1="46328" y1="44861" x2="40688" y2="53319"/>
                        <a14:backgroundMark x1="36261" y1="55954" x2="36016" y2="55417"/>
                        <a14:backgroundMark x1="31875" y1="91389" x2="31875" y2="91389"/>
                        <a14:backgroundMark x1="25313" y1="84583" x2="29531" y2="82500"/>
                        <a14:backgroundMark x1="29531" y1="82500" x2="33594" y2="82361"/>
                        <a14:backgroundMark x1="33594" y1="82361" x2="32813" y2="89028"/>
                        <a14:backgroundMark x1="25625" y1="83472" x2="29766" y2="80833"/>
                        <a14:backgroundMark x1="29766" y1="80833" x2="32109" y2="81667"/>
                        <a14:backgroundMark x1="33047" y1="68889" x2="33203" y2="82222"/>
                        <a14:backgroundMark x1="33438" y1="71111" x2="33438" y2="75833"/>
                        <a14:backgroundMark x1="33203" y1="82639" x2="33516" y2="91250"/>
                        <a14:backgroundMark x1="68750" y1="62083" x2="68984" y2="89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174" t="50000" r="31002" b="4615"/>
          <a:stretch/>
        </p:blipFill>
        <p:spPr bwMode="auto">
          <a:xfrm>
            <a:off x="4405318" y="3458405"/>
            <a:ext cx="644903" cy="45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4E83B0-2F1C-3DCC-3A57-28714232DA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83118C4-8F83-22BF-2667-D9BC6FBDDDEE}"/>
              </a:ext>
            </a:extLst>
          </p:cNvPr>
          <p:cNvSpPr txBox="1"/>
          <p:nvPr/>
        </p:nvSpPr>
        <p:spPr>
          <a:xfrm>
            <a:off x="1056237" y="35380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zh-TW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Iteration </a:t>
            </a:r>
            <a:r>
              <a:rPr lang="en-US" altLang="zh-TW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-US" altLang="zh-TW"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" name="Google Shape;224;p16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{73BD6B1D-F554-4C1A-B090-710597BD3DF4}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28" name="Google Shape;2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6"/>
          <p:cNvSpPr txBox="1"/>
          <p:nvPr/>
        </p:nvSpPr>
        <p:spPr>
          <a:xfrm>
            <a:off x="425821" y="4450563"/>
            <a:ext cx="735683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4 = Iteration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Converge 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6"/>
          <p:cNvSpPr/>
          <p:nvPr/>
        </p:nvSpPr>
        <p:spPr>
          <a:xfrm rot="10800000">
            <a:off x="9472474" y="3074529"/>
            <a:ext cx="1225118" cy="11646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 descr="小八猫| Chiikawa Wiki | Fandom">
            <a:extLst>
              <a:ext uri="{FF2B5EF4-FFF2-40B4-BE49-F238E27FC236}">
                <a16:creationId xmlns:a16="http://schemas.microsoft.com/office/drawing/2014/main" id="{77D98D00-025E-CA0D-27AE-0CED00C64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08" b="95117" l="9961" r="89844">
                        <a14:foregroundMark x1="30469" y1="8398" x2="30469" y2="8398"/>
                        <a14:foregroundMark x1="71875" y1="8203" x2="71875" y2="8203"/>
                        <a14:foregroundMark x1="42188" y1="92383" x2="42188" y2="92383"/>
                        <a14:foregroundMark x1="59180" y1="93359" x2="59180" y2="93359"/>
                        <a14:foregroundMark x1="42383" y1="94336" x2="42383" y2="94336"/>
                        <a14:foregroundMark x1="58789" y1="95117" x2="58789" y2="95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93" y="920502"/>
            <a:ext cx="985252" cy="98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小八照相机是哪一款- 抖音">
            <a:extLst>
              <a:ext uri="{FF2B5EF4-FFF2-40B4-BE49-F238E27FC236}">
                <a16:creationId xmlns:a16="http://schemas.microsoft.com/office/drawing/2014/main" id="{4005D2CD-1C94-3D57-5011-D7A16E9D5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8672" y1="55417" x2="38672" y2="55417"/>
                        <a14:foregroundMark x1="36484" y1="55972" x2="40391" y2="55278"/>
                        <a14:foregroundMark x1="40391" y1="55278" x2="36719" y2="58056"/>
                        <a14:foregroundMark x1="36719" y1="58056" x2="37031" y2="56111"/>
                        <a14:foregroundMark x1="51094" y1="86944" x2="62109" y2="87778"/>
                        <a14:foregroundMark x1="62109" y1="87778" x2="63594" y2="87639"/>
                        <a14:backgroundMark x1="25625" y1="85556" x2="18906" y2="47222"/>
                        <a14:backgroundMark x1="18906" y1="47222" x2="25938" y2="28472"/>
                        <a14:backgroundMark x1="25938" y1="28472" x2="41328" y2="20694"/>
                        <a14:backgroundMark x1="41328" y1="20694" x2="53516" y2="21389"/>
                        <a14:backgroundMark x1="53516" y1="21389" x2="57734" y2="27083"/>
                        <a14:backgroundMark x1="57734" y1="27083" x2="68594" y2="55139"/>
                        <a14:backgroundMark x1="68594" y1="55139" x2="70781" y2="66389"/>
                        <a14:backgroundMark x1="70781" y1="66389" x2="70938" y2="77778"/>
                        <a14:backgroundMark x1="74453" y1="85000" x2="74063" y2="60278"/>
                        <a14:backgroundMark x1="74063" y1="60278" x2="70625" y2="45139"/>
                        <a14:backgroundMark x1="70625" y1="45139" x2="65391" y2="34861"/>
                        <a14:backgroundMark x1="65391" y1="34861" x2="59766" y2="31667"/>
                        <a14:backgroundMark x1="59766" y1="31667" x2="46328" y2="44861"/>
                        <a14:backgroundMark x1="46328" y1="44861" x2="40688" y2="53319"/>
                        <a14:backgroundMark x1="36261" y1="55954" x2="36016" y2="55417"/>
                        <a14:backgroundMark x1="31875" y1="91389" x2="31875" y2="91389"/>
                        <a14:backgroundMark x1="25313" y1="84583" x2="29531" y2="82500"/>
                        <a14:backgroundMark x1="29531" y1="82500" x2="33594" y2="82361"/>
                        <a14:backgroundMark x1="33594" y1="82361" x2="32813" y2="89028"/>
                        <a14:backgroundMark x1="25625" y1="83472" x2="29766" y2="80833"/>
                        <a14:backgroundMark x1="29766" y1="80833" x2="32109" y2="81667"/>
                        <a14:backgroundMark x1="33047" y1="68889" x2="33203" y2="82222"/>
                        <a14:backgroundMark x1="33438" y1="71111" x2="33438" y2="75833"/>
                        <a14:backgroundMark x1="33203" y1="82639" x2="33516" y2="91250"/>
                        <a14:backgroundMark x1="68750" y1="62083" x2="68984" y2="89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174" t="50000" r="31002" b="4615"/>
          <a:stretch/>
        </p:blipFill>
        <p:spPr bwMode="auto">
          <a:xfrm>
            <a:off x="4405318" y="3458405"/>
            <a:ext cx="644903" cy="45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873BAB-6BAA-5194-FEBA-AE62E6D8DF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A69CFC7-D15A-D5AB-205B-362DB63F23F7}"/>
              </a:ext>
            </a:extLst>
          </p:cNvPr>
          <p:cNvSpPr txBox="1"/>
          <p:nvPr/>
        </p:nvSpPr>
        <p:spPr>
          <a:xfrm>
            <a:off x="1056237" y="35380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zh-TW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Iteration 4</a:t>
            </a:r>
            <a:endParaRPr lang="en-US" altLang="zh-TW"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7"/>
          <p:cNvSpPr txBox="1"/>
          <p:nvPr/>
        </p:nvSpPr>
        <p:spPr>
          <a:xfrm>
            <a:off x="421659" y="4451184"/>
            <a:ext cx="735683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we have the optimal policy!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7284627" y="3219833"/>
            <a:ext cx="103779" cy="72274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9" name="Google Shape;239;p17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{73BD6B1D-F554-4C1A-B090-710597BD3DF4}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2" name="Google Shape;242;p17"/>
          <p:cNvSpPr/>
          <p:nvPr/>
        </p:nvSpPr>
        <p:spPr>
          <a:xfrm rot="-5400000">
            <a:off x="2507738" y="1215580"/>
            <a:ext cx="152400" cy="5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7"/>
          <p:cNvSpPr/>
          <p:nvPr/>
        </p:nvSpPr>
        <p:spPr>
          <a:xfrm rot="-5400000">
            <a:off x="2507737" y="2233966"/>
            <a:ext cx="152400" cy="5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7"/>
          <p:cNvSpPr/>
          <p:nvPr/>
        </p:nvSpPr>
        <p:spPr>
          <a:xfrm rot="-5400000">
            <a:off x="2507737" y="3252352"/>
            <a:ext cx="152400" cy="5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7"/>
          <p:cNvSpPr/>
          <p:nvPr/>
        </p:nvSpPr>
        <p:spPr>
          <a:xfrm>
            <a:off x="3440774" y="1215611"/>
            <a:ext cx="152400" cy="5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3440774" y="2233997"/>
            <a:ext cx="152400" cy="5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"/>
          <p:cNvSpPr/>
          <p:nvPr/>
        </p:nvSpPr>
        <p:spPr>
          <a:xfrm>
            <a:off x="3440774" y="3252383"/>
            <a:ext cx="152400" cy="5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7"/>
          <p:cNvSpPr/>
          <p:nvPr/>
        </p:nvSpPr>
        <p:spPr>
          <a:xfrm rot="5400000">
            <a:off x="5439269" y="1215578"/>
            <a:ext cx="152400" cy="5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7"/>
          <p:cNvSpPr/>
          <p:nvPr/>
        </p:nvSpPr>
        <p:spPr>
          <a:xfrm rot="5400000">
            <a:off x="5436958" y="2233966"/>
            <a:ext cx="152400" cy="5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7"/>
          <p:cNvSpPr/>
          <p:nvPr/>
        </p:nvSpPr>
        <p:spPr>
          <a:xfrm rot="5400000">
            <a:off x="5436958" y="3252352"/>
            <a:ext cx="152400" cy="5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7"/>
          <p:cNvSpPr/>
          <p:nvPr/>
        </p:nvSpPr>
        <p:spPr>
          <a:xfrm>
            <a:off x="2310174" y="1763061"/>
            <a:ext cx="152400" cy="5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7"/>
          <p:cNvSpPr/>
          <p:nvPr/>
        </p:nvSpPr>
        <p:spPr>
          <a:xfrm>
            <a:off x="2310174" y="2743174"/>
            <a:ext cx="152400" cy="5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7"/>
          <p:cNvSpPr/>
          <p:nvPr/>
        </p:nvSpPr>
        <p:spPr>
          <a:xfrm>
            <a:off x="5636824" y="1763049"/>
            <a:ext cx="152400" cy="5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7"/>
          <p:cNvSpPr/>
          <p:nvPr/>
        </p:nvSpPr>
        <p:spPr>
          <a:xfrm>
            <a:off x="5636824" y="2781424"/>
            <a:ext cx="152400" cy="5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 descr="小八猫| Chiikawa Wiki | Fandom">
            <a:extLst>
              <a:ext uri="{FF2B5EF4-FFF2-40B4-BE49-F238E27FC236}">
                <a16:creationId xmlns:a16="http://schemas.microsoft.com/office/drawing/2014/main" id="{7ADFF1B8-41D2-FA24-6C45-D37D24C37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08" b="95117" l="9961" r="89844">
                        <a14:foregroundMark x1="30469" y1="8398" x2="30469" y2="8398"/>
                        <a14:foregroundMark x1="71875" y1="8203" x2="71875" y2="8203"/>
                        <a14:foregroundMark x1="42188" y1="92383" x2="42188" y2="92383"/>
                        <a14:foregroundMark x1="59180" y1="93359" x2="59180" y2="93359"/>
                        <a14:foregroundMark x1="42383" y1="94336" x2="42383" y2="94336"/>
                        <a14:foregroundMark x1="58789" y1="95117" x2="58789" y2="95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93" y="920502"/>
            <a:ext cx="985252" cy="98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小八照相机是哪一款- 抖音">
            <a:extLst>
              <a:ext uri="{FF2B5EF4-FFF2-40B4-BE49-F238E27FC236}">
                <a16:creationId xmlns:a16="http://schemas.microsoft.com/office/drawing/2014/main" id="{6EBCBE3E-FD21-6A67-6F7A-AC4D4FFEC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8672" y1="55417" x2="38672" y2="55417"/>
                        <a14:foregroundMark x1="36484" y1="55972" x2="40391" y2="55278"/>
                        <a14:foregroundMark x1="40391" y1="55278" x2="36719" y2="58056"/>
                        <a14:foregroundMark x1="36719" y1="58056" x2="37031" y2="56111"/>
                        <a14:foregroundMark x1="51094" y1="86944" x2="62109" y2="87778"/>
                        <a14:foregroundMark x1="62109" y1="87778" x2="63594" y2="87639"/>
                        <a14:backgroundMark x1="25625" y1="85556" x2="18906" y2="47222"/>
                        <a14:backgroundMark x1="18906" y1="47222" x2="25938" y2="28472"/>
                        <a14:backgroundMark x1="25938" y1="28472" x2="41328" y2="20694"/>
                        <a14:backgroundMark x1="41328" y1="20694" x2="53516" y2="21389"/>
                        <a14:backgroundMark x1="53516" y1="21389" x2="57734" y2="27083"/>
                        <a14:backgroundMark x1="57734" y1="27083" x2="68594" y2="55139"/>
                        <a14:backgroundMark x1="68594" y1="55139" x2="70781" y2="66389"/>
                        <a14:backgroundMark x1="70781" y1="66389" x2="70938" y2="77778"/>
                        <a14:backgroundMark x1="74453" y1="85000" x2="74063" y2="60278"/>
                        <a14:backgroundMark x1="74063" y1="60278" x2="70625" y2="45139"/>
                        <a14:backgroundMark x1="70625" y1="45139" x2="65391" y2="34861"/>
                        <a14:backgroundMark x1="65391" y1="34861" x2="59766" y2="31667"/>
                        <a14:backgroundMark x1="59766" y1="31667" x2="46328" y2="44861"/>
                        <a14:backgroundMark x1="46328" y1="44861" x2="40688" y2="53319"/>
                        <a14:backgroundMark x1="36261" y1="55954" x2="36016" y2="55417"/>
                        <a14:backgroundMark x1="31875" y1="91389" x2="31875" y2="91389"/>
                        <a14:backgroundMark x1="25313" y1="84583" x2="29531" y2="82500"/>
                        <a14:backgroundMark x1="29531" y1="82500" x2="33594" y2="82361"/>
                        <a14:backgroundMark x1="33594" y1="82361" x2="32813" y2="89028"/>
                        <a14:backgroundMark x1="25625" y1="83472" x2="29766" y2="80833"/>
                        <a14:backgroundMark x1="29766" y1="80833" x2="32109" y2="81667"/>
                        <a14:backgroundMark x1="33047" y1="68889" x2="33203" y2="82222"/>
                        <a14:backgroundMark x1="33438" y1="71111" x2="33438" y2="75833"/>
                        <a14:backgroundMark x1="33203" y1="82639" x2="33516" y2="91250"/>
                        <a14:backgroundMark x1="68750" y1="62083" x2="68984" y2="89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174" t="50000" r="31002" b="4615"/>
          <a:stretch/>
        </p:blipFill>
        <p:spPr bwMode="auto">
          <a:xfrm>
            <a:off x="4405318" y="3458405"/>
            <a:ext cx="644903" cy="45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hiikawa】小八宝宝特别珍惜的相机_哔哩哔哩_bilibili">
            <a:extLst>
              <a:ext uri="{FF2B5EF4-FFF2-40B4-BE49-F238E27FC236}">
                <a16:creationId xmlns:a16="http://schemas.microsoft.com/office/drawing/2014/main" id="{CFC751FC-5684-5824-81F7-357E8ED38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743571"/>
            <a:ext cx="3810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38BCD0-4C94-483C-6B8B-2FF8C67D8A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260" name="Google Shape;26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altLang="zh-TW" dirty="0">
                <a:solidFill>
                  <a:schemeClr val="tx1"/>
                </a:solidFill>
              </a:rPr>
              <a:t>Homework</a:t>
            </a:r>
            <a:endParaRPr lang="en-US" dirty="0">
              <a:solidFill>
                <a:schemeClr val="tx1"/>
              </a:solidFill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solidFill>
                  <a:schemeClr val="tx1"/>
                </a:solidFill>
              </a:rPr>
              <a:t>Markov Decision Process (MDP)</a:t>
            </a:r>
            <a:endParaRPr dirty="0">
              <a:solidFill>
                <a:schemeClr val="tx1"/>
              </a:solidFill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Value Iteration</a:t>
            </a:r>
            <a:endParaRPr dirty="0">
              <a:solidFill>
                <a:schemeClr val="tx1"/>
              </a:solidFill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Policy Iteration</a:t>
            </a:r>
            <a:endParaRPr dirty="0">
              <a:solidFill>
                <a:schemeClr val="tx1"/>
              </a:solidFill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</a:pPr>
            <a:r>
              <a:rPr lang="en-US" dirty="0">
                <a:solidFill>
                  <a:srgbClr val="A5A5A5"/>
                </a:solidFill>
              </a:rPr>
              <a:t>Q-Learning &amp; SARSA</a:t>
            </a: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B600734-8F2D-50F0-9D22-DBF950BAB9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Policy Iteration</a:t>
            </a:r>
            <a:endParaRPr/>
          </a:p>
        </p:txBody>
      </p:sp>
      <p:pic>
        <p:nvPicPr>
          <p:cNvPr id="266" name="Google Shape;266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109523" y="1825625"/>
            <a:ext cx="5972954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659BDF2-8B73-3D4A-C0E3-524A5ECF46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1" name="Google Shape;271;p20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{73BD6B1D-F554-4C1A-B090-710597BD3DF4}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81" name="Google Shape;28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0"/>
          <p:cNvSpPr/>
          <p:nvPr/>
        </p:nvSpPr>
        <p:spPr>
          <a:xfrm rot="10800000">
            <a:off x="10352227" y="766934"/>
            <a:ext cx="1145219" cy="2693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 descr="小八猫| Chiikawa Wiki | Fandom">
            <a:extLst>
              <a:ext uri="{FF2B5EF4-FFF2-40B4-BE49-F238E27FC236}">
                <a16:creationId xmlns:a16="http://schemas.microsoft.com/office/drawing/2014/main" id="{138B9B02-D7D6-1849-DC79-191B295BB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08" b="95117" l="9961" r="89844">
                        <a14:foregroundMark x1="30469" y1="8398" x2="30469" y2="8398"/>
                        <a14:foregroundMark x1="71875" y1="8203" x2="71875" y2="8203"/>
                        <a14:foregroundMark x1="42188" y1="92383" x2="42188" y2="92383"/>
                        <a14:foregroundMark x1="59180" y1="93359" x2="59180" y2="93359"/>
                        <a14:foregroundMark x1="42383" y1="94336" x2="42383" y2="94336"/>
                        <a14:foregroundMark x1="58789" y1="95117" x2="58789" y2="95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93" y="920502"/>
            <a:ext cx="985252" cy="98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小八照相机是哪一款- 抖音">
            <a:extLst>
              <a:ext uri="{FF2B5EF4-FFF2-40B4-BE49-F238E27FC236}">
                <a16:creationId xmlns:a16="http://schemas.microsoft.com/office/drawing/2014/main" id="{B977F8DB-1748-E895-3397-B9E95B1C4A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8672" y1="55417" x2="38672" y2="55417"/>
                        <a14:foregroundMark x1="36484" y1="55972" x2="40391" y2="55278"/>
                        <a14:foregroundMark x1="40391" y1="55278" x2="36719" y2="58056"/>
                        <a14:foregroundMark x1="36719" y1="58056" x2="37031" y2="56111"/>
                        <a14:foregroundMark x1="51094" y1="86944" x2="62109" y2="87778"/>
                        <a14:foregroundMark x1="62109" y1="87778" x2="63594" y2="87639"/>
                        <a14:backgroundMark x1="25625" y1="85556" x2="18906" y2="47222"/>
                        <a14:backgroundMark x1="18906" y1="47222" x2="25938" y2="28472"/>
                        <a14:backgroundMark x1="25938" y1="28472" x2="41328" y2="20694"/>
                        <a14:backgroundMark x1="41328" y1="20694" x2="53516" y2="21389"/>
                        <a14:backgroundMark x1="53516" y1="21389" x2="57734" y2="27083"/>
                        <a14:backgroundMark x1="57734" y1="27083" x2="68594" y2="55139"/>
                        <a14:backgroundMark x1="68594" y1="55139" x2="70781" y2="66389"/>
                        <a14:backgroundMark x1="70781" y1="66389" x2="70938" y2="77778"/>
                        <a14:backgroundMark x1="74453" y1="85000" x2="74063" y2="60278"/>
                        <a14:backgroundMark x1="74063" y1="60278" x2="70625" y2="45139"/>
                        <a14:backgroundMark x1="70625" y1="45139" x2="65391" y2="34861"/>
                        <a14:backgroundMark x1="65391" y1="34861" x2="59766" y2="31667"/>
                        <a14:backgroundMark x1="59766" y1="31667" x2="46328" y2="44861"/>
                        <a14:backgroundMark x1="46328" y1="44861" x2="40688" y2="53319"/>
                        <a14:backgroundMark x1="36261" y1="55954" x2="36016" y2="55417"/>
                        <a14:backgroundMark x1="31875" y1="91389" x2="31875" y2="91389"/>
                        <a14:backgroundMark x1="25313" y1="84583" x2="29531" y2="82500"/>
                        <a14:backgroundMark x1="29531" y1="82500" x2="33594" y2="82361"/>
                        <a14:backgroundMark x1="33594" y1="82361" x2="32813" y2="89028"/>
                        <a14:backgroundMark x1="25625" y1="83472" x2="29766" y2="80833"/>
                        <a14:backgroundMark x1="29766" y1="80833" x2="32109" y2="81667"/>
                        <a14:backgroundMark x1="33047" y1="68889" x2="33203" y2="82222"/>
                        <a14:backgroundMark x1="33438" y1="71111" x2="33438" y2="75833"/>
                        <a14:backgroundMark x1="33203" y1="82639" x2="33516" y2="91250"/>
                        <a14:backgroundMark x1="68750" y1="62083" x2="68984" y2="89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174" t="50000" r="31002" b="4615"/>
          <a:stretch/>
        </p:blipFill>
        <p:spPr bwMode="auto">
          <a:xfrm>
            <a:off x="4405318" y="3458405"/>
            <a:ext cx="644903" cy="45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DF407A-291C-015B-641B-6AC17738E0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5" name="Google Shape;129;p6">
            <a:extLst>
              <a:ext uri="{FF2B5EF4-FFF2-40B4-BE49-F238E27FC236}">
                <a16:creationId xmlns:a16="http://schemas.microsoft.com/office/drawing/2014/main" id="{705F1C2F-A939-7D2E-C120-860EE5DE32E9}"/>
              </a:ext>
            </a:extLst>
          </p:cNvPr>
          <p:cNvSpPr txBox="1"/>
          <p:nvPr/>
        </p:nvSpPr>
        <p:spPr>
          <a:xfrm>
            <a:off x="936818" y="4425577"/>
            <a:ext cx="5879101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{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小吃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資電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排球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綜二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籃球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總圖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工三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西門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</a:p>
          <a:p>
            <a:pPr>
              <a:buSzPts val="1800"/>
            </a:pP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{ </a:t>
            </a:r>
            <a:r>
              <a:rPr lang="zh-TW" altLang="en-US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上</a:t>
            </a:r>
            <a:r>
              <a:rPr lang="en-US" altLang="zh-TW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, </a:t>
            </a:r>
            <a:r>
              <a:rPr lang="zh-TW" altLang="en-US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下</a:t>
            </a:r>
            <a:r>
              <a:rPr lang="en-US" altLang="zh-TW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, </a:t>
            </a:r>
            <a:r>
              <a:rPr lang="zh-TW" altLang="en-US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左</a:t>
            </a:r>
            <a:r>
              <a:rPr lang="en-US" altLang="zh-TW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, </a:t>
            </a:r>
            <a:r>
              <a:rPr lang="zh-TW" altLang="en-US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右 </a:t>
            </a: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lang="zh-TW" alt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ts val="1800"/>
            </a:pP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= no noise</a:t>
            </a:r>
          </a:p>
          <a:p>
            <a:pPr>
              <a:buSzPts val="1800"/>
            </a:pP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 </a:t>
            </a:r>
            <a:r>
              <a:rPr lang="zh-TW" altLang="en-US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工三 </a:t>
            </a: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0, R( others ) = </a:t>
            </a:r>
            <a:r>
              <a:rPr lang="en-US" altLang="zh-TW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</a:p>
          <a:p>
            <a:pPr>
              <a:buSzPts val="1800"/>
            </a:pP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1</a:t>
            </a:r>
          </a:p>
          <a:p>
            <a:pPr>
              <a:buSzPts val="1800"/>
            </a:pP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= inf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Google Shape;287;p21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{73BD6B1D-F554-4C1A-B090-710597BD3DF4}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91" name="Google Shape;29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1"/>
          <p:cNvSpPr/>
          <p:nvPr/>
        </p:nvSpPr>
        <p:spPr>
          <a:xfrm rot="10800000">
            <a:off x="10830758" y="1354679"/>
            <a:ext cx="1145219" cy="2693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1"/>
          <p:cNvSpPr/>
          <p:nvPr/>
        </p:nvSpPr>
        <p:spPr>
          <a:xfrm>
            <a:off x="2348473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1"/>
          <p:cNvSpPr/>
          <p:nvPr/>
        </p:nvSpPr>
        <p:spPr>
          <a:xfrm>
            <a:off x="2348473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1"/>
          <p:cNvSpPr/>
          <p:nvPr/>
        </p:nvSpPr>
        <p:spPr>
          <a:xfrm>
            <a:off x="2348473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1"/>
          <p:cNvSpPr/>
          <p:nvPr/>
        </p:nvSpPr>
        <p:spPr>
          <a:xfrm>
            <a:off x="3440774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1"/>
          <p:cNvSpPr/>
          <p:nvPr/>
        </p:nvSpPr>
        <p:spPr>
          <a:xfrm>
            <a:off x="3440774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1"/>
          <p:cNvSpPr/>
          <p:nvPr/>
        </p:nvSpPr>
        <p:spPr>
          <a:xfrm>
            <a:off x="3440774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1"/>
          <p:cNvSpPr/>
          <p:nvPr/>
        </p:nvSpPr>
        <p:spPr>
          <a:xfrm>
            <a:off x="5582165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1"/>
          <p:cNvSpPr/>
          <p:nvPr/>
        </p:nvSpPr>
        <p:spPr>
          <a:xfrm>
            <a:off x="5582165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1"/>
          <p:cNvSpPr/>
          <p:nvPr/>
        </p:nvSpPr>
        <p:spPr>
          <a:xfrm>
            <a:off x="5582165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1"/>
          <p:cNvSpPr txBox="1"/>
          <p:nvPr/>
        </p:nvSpPr>
        <p:spPr>
          <a:xfrm>
            <a:off x="1714717" y="4565171"/>
            <a:ext cx="4779042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initialize a policy Let’s say all goes down!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小八猫| Chiikawa Wiki | Fandom">
            <a:extLst>
              <a:ext uri="{FF2B5EF4-FFF2-40B4-BE49-F238E27FC236}">
                <a16:creationId xmlns:a16="http://schemas.microsoft.com/office/drawing/2014/main" id="{C71B1F69-086C-5DDA-D599-6A6E71DB9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08" b="95117" l="9961" r="89844">
                        <a14:foregroundMark x1="30469" y1="8398" x2="30469" y2="8398"/>
                        <a14:foregroundMark x1="71875" y1="8203" x2="71875" y2="8203"/>
                        <a14:foregroundMark x1="42188" y1="92383" x2="42188" y2="92383"/>
                        <a14:foregroundMark x1="59180" y1="93359" x2="59180" y2="93359"/>
                        <a14:foregroundMark x1="42383" y1="94336" x2="42383" y2="94336"/>
                        <a14:foregroundMark x1="58789" y1="95117" x2="58789" y2="95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93" y="920502"/>
            <a:ext cx="985252" cy="98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小八照相机是哪一款- 抖音">
            <a:extLst>
              <a:ext uri="{FF2B5EF4-FFF2-40B4-BE49-F238E27FC236}">
                <a16:creationId xmlns:a16="http://schemas.microsoft.com/office/drawing/2014/main" id="{1818FD17-1812-F8CC-0940-11482212E1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8672" y1="55417" x2="38672" y2="55417"/>
                        <a14:foregroundMark x1="36484" y1="55972" x2="40391" y2="55278"/>
                        <a14:foregroundMark x1="40391" y1="55278" x2="36719" y2="58056"/>
                        <a14:foregroundMark x1="36719" y1="58056" x2="37031" y2="56111"/>
                        <a14:foregroundMark x1="51094" y1="86944" x2="62109" y2="87778"/>
                        <a14:foregroundMark x1="62109" y1="87778" x2="63594" y2="87639"/>
                        <a14:backgroundMark x1="25625" y1="85556" x2="18906" y2="47222"/>
                        <a14:backgroundMark x1="18906" y1="47222" x2="25938" y2="28472"/>
                        <a14:backgroundMark x1="25938" y1="28472" x2="41328" y2="20694"/>
                        <a14:backgroundMark x1="41328" y1="20694" x2="53516" y2="21389"/>
                        <a14:backgroundMark x1="53516" y1="21389" x2="57734" y2="27083"/>
                        <a14:backgroundMark x1="57734" y1="27083" x2="68594" y2="55139"/>
                        <a14:backgroundMark x1="68594" y1="55139" x2="70781" y2="66389"/>
                        <a14:backgroundMark x1="70781" y1="66389" x2="70938" y2="77778"/>
                        <a14:backgroundMark x1="74453" y1="85000" x2="74063" y2="60278"/>
                        <a14:backgroundMark x1="74063" y1="60278" x2="70625" y2="45139"/>
                        <a14:backgroundMark x1="70625" y1="45139" x2="65391" y2="34861"/>
                        <a14:backgroundMark x1="65391" y1="34861" x2="59766" y2="31667"/>
                        <a14:backgroundMark x1="59766" y1="31667" x2="46328" y2="44861"/>
                        <a14:backgroundMark x1="46328" y1="44861" x2="40688" y2="53319"/>
                        <a14:backgroundMark x1="36261" y1="55954" x2="36016" y2="55417"/>
                        <a14:backgroundMark x1="31875" y1="91389" x2="31875" y2="91389"/>
                        <a14:backgroundMark x1="25313" y1="84583" x2="29531" y2="82500"/>
                        <a14:backgroundMark x1="29531" y1="82500" x2="33594" y2="82361"/>
                        <a14:backgroundMark x1="33594" y1="82361" x2="32813" y2="89028"/>
                        <a14:backgroundMark x1="25625" y1="83472" x2="29766" y2="80833"/>
                        <a14:backgroundMark x1="29766" y1="80833" x2="32109" y2="81667"/>
                        <a14:backgroundMark x1="33047" y1="68889" x2="33203" y2="82222"/>
                        <a14:backgroundMark x1="33438" y1="71111" x2="33438" y2="75833"/>
                        <a14:backgroundMark x1="33203" y1="82639" x2="33516" y2="91250"/>
                        <a14:backgroundMark x1="68750" y1="62083" x2="68984" y2="89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174" t="50000" r="31002" b="4615"/>
          <a:stretch/>
        </p:blipFill>
        <p:spPr bwMode="auto">
          <a:xfrm>
            <a:off x="4405318" y="3458405"/>
            <a:ext cx="644903" cy="45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9B738D-315A-2473-7E8E-E2D0E0E233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" name="Google Shape;307;p22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{73BD6B1D-F554-4C1A-B090-710597BD3DF4}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" name="Google Shape;31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2"/>
          <p:cNvSpPr/>
          <p:nvPr/>
        </p:nvSpPr>
        <p:spPr>
          <a:xfrm rot="10800000">
            <a:off x="10799686" y="1798274"/>
            <a:ext cx="1145219" cy="20825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2"/>
          <p:cNvSpPr/>
          <p:nvPr/>
        </p:nvSpPr>
        <p:spPr>
          <a:xfrm>
            <a:off x="2348473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2"/>
          <p:cNvSpPr/>
          <p:nvPr/>
        </p:nvSpPr>
        <p:spPr>
          <a:xfrm>
            <a:off x="2348473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2"/>
          <p:cNvSpPr/>
          <p:nvPr/>
        </p:nvSpPr>
        <p:spPr>
          <a:xfrm>
            <a:off x="2348473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2"/>
          <p:cNvSpPr/>
          <p:nvPr/>
        </p:nvSpPr>
        <p:spPr>
          <a:xfrm>
            <a:off x="3440774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2"/>
          <p:cNvSpPr/>
          <p:nvPr/>
        </p:nvSpPr>
        <p:spPr>
          <a:xfrm>
            <a:off x="3440774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2"/>
          <p:cNvSpPr/>
          <p:nvPr/>
        </p:nvSpPr>
        <p:spPr>
          <a:xfrm>
            <a:off x="3440774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2"/>
          <p:cNvSpPr/>
          <p:nvPr/>
        </p:nvSpPr>
        <p:spPr>
          <a:xfrm>
            <a:off x="5582165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2"/>
          <p:cNvSpPr/>
          <p:nvPr/>
        </p:nvSpPr>
        <p:spPr>
          <a:xfrm>
            <a:off x="5582165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2"/>
          <p:cNvSpPr/>
          <p:nvPr/>
        </p:nvSpPr>
        <p:spPr>
          <a:xfrm>
            <a:off x="5582165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2"/>
          <p:cNvSpPr txBox="1"/>
          <p:nvPr/>
        </p:nvSpPr>
        <p:spPr>
          <a:xfrm>
            <a:off x="1714717" y="4565171"/>
            <a:ext cx="477904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initialization of V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π</a:t>
            </a: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 descr="小八猫| Chiikawa Wiki | Fandom">
            <a:extLst>
              <a:ext uri="{FF2B5EF4-FFF2-40B4-BE49-F238E27FC236}">
                <a16:creationId xmlns:a16="http://schemas.microsoft.com/office/drawing/2014/main" id="{09B9C4B9-457C-7F7B-75CE-259514500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08" b="95117" l="9961" r="89844">
                        <a14:foregroundMark x1="30469" y1="8398" x2="30469" y2="8398"/>
                        <a14:foregroundMark x1="71875" y1="8203" x2="71875" y2="8203"/>
                        <a14:foregroundMark x1="42188" y1="92383" x2="42188" y2="92383"/>
                        <a14:foregroundMark x1="59180" y1="93359" x2="59180" y2="93359"/>
                        <a14:foregroundMark x1="42383" y1="94336" x2="42383" y2="94336"/>
                        <a14:foregroundMark x1="58789" y1="95117" x2="58789" y2="95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93" y="920502"/>
            <a:ext cx="985252" cy="98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小八照相机是哪一款- 抖音">
            <a:extLst>
              <a:ext uri="{FF2B5EF4-FFF2-40B4-BE49-F238E27FC236}">
                <a16:creationId xmlns:a16="http://schemas.microsoft.com/office/drawing/2014/main" id="{EAD8E0A1-715C-1498-BDED-CB14F502C0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8672" y1="55417" x2="38672" y2="55417"/>
                        <a14:foregroundMark x1="36484" y1="55972" x2="40391" y2="55278"/>
                        <a14:foregroundMark x1="40391" y1="55278" x2="36719" y2="58056"/>
                        <a14:foregroundMark x1="36719" y1="58056" x2="37031" y2="56111"/>
                        <a14:foregroundMark x1="51094" y1="86944" x2="62109" y2="87778"/>
                        <a14:foregroundMark x1="62109" y1="87778" x2="63594" y2="87639"/>
                        <a14:backgroundMark x1="25625" y1="85556" x2="18906" y2="47222"/>
                        <a14:backgroundMark x1="18906" y1="47222" x2="25938" y2="28472"/>
                        <a14:backgroundMark x1="25938" y1="28472" x2="41328" y2="20694"/>
                        <a14:backgroundMark x1="41328" y1="20694" x2="53516" y2="21389"/>
                        <a14:backgroundMark x1="53516" y1="21389" x2="57734" y2="27083"/>
                        <a14:backgroundMark x1="57734" y1="27083" x2="68594" y2="55139"/>
                        <a14:backgroundMark x1="68594" y1="55139" x2="70781" y2="66389"/>
                        <a14:backgroundMark x1="70781" y1="66389" x2="70938" y2="77778"/>
                        <a14:backgroundMark x1="74453" y1="85000" x2="74063" y2="60278"/>
                        <a14:backgroundMark x1="74063" y1="60278" x2="70625" y2="45139"/>
                        <a14:backgroundMark x1="70625" y1="45139" x2="65391" y2="34861"/>
                        <a14:backgroundMark x1="65391" y1="34861" x2="59766" y2="31667"/>
                        <a14:backgroundMark x1="59766" y1="31667" x2="46328" y2="44861"/>
                        <a14:backgroundMark x1="46328" y1="44861" x2="40688" y2="53319"/>
                        <a14:backgroundMark x1="36261" y1="55954" x2="36016" y2="55417"/>
                        <a14:backgroundMark x1="31875" y1="91389" x2="31875" y2="91389"/>
                        <a14:backgroundMark x1="25313" y1="84583" x2="29531" y2="82500"/>
                        <a14:backgroundMark x1="29531" y1="82500" x2="33594" y2="82361"/>
                        <a14:backgroundMark x1="33594" y1="82361" x2="32813" y2="89028"/>
                        <a14:backgroundMark x1="25625" y1="83472" x2="29766" y2="80833"/>
                        <a14:backgroundMark x1="29766" y1="80833" x2="32109" y2="81667"/>
                        <a14:backgroundMark x1="33047" y1="68889" x2="33203" y2="82222"/>
                        <a14:backgroundMark x1="33438" y1="71111" x2="33438" y2="75833"/>
                        <a14:backgroundMark x1="33203" y1="82639" x2="33516" y2="91250"/>
                        <a14:backgroundMark x1="68750" y1="62083" x2="68984" y2="89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174" t="50000" r="31002" b="4615"/>
          <a:stretch/>
        </p:blipFill>
        <p:spPr bwMode="auto">
          <a:xfrm>
            <a:off x="4405318" y="3458405"/>
            <a:ext cx="644903" cy="45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C0DD0F-6DAC-0358-7CC2-04756B2E65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" name="Google Shape;327;p23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{73BD6B1D-F554-4C1A-B090-710597BD3DF4}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31" name="Google Shape;33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3"/>
          <p:cNvSpPr/>
          <p:nvPr/>
        </p:nvSpPr>
        <p:spPr>
          <a:xfrm>
            <a:off x="2348473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3"/>
          <p:cNvSpPr/>
          <p:nvPr/>
        </p:nvSpPr>
        <p:spPr>
          <a:xfrm>
            <a:off x="2348473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3"/>
          <p:cNvSpPr/>
          <p:nvPr/>
        </p:nvSpPr>
        <p:spPr>
          <a:xfrm>
            <a:off x="2348473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3"/>
          <p:cNvSpPr/>
          <p:nvPr/>
        </p:nvSpPr>
        <p:spPr>
          <a:xfrm>
            <a:off x="3440774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3"/>
          <p:cNvSpPr/>
          <p:nvPr/>
        </p:nvSpPr>
        <p:spPr>
          <a:xfrm>
            <a:off x="3440774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3"/>
          <p:cNvSpPr/>
          <p:nvPr/>
        </p:nvSpPr>
        <p:spPr>
          <a:xfrm>
            <a:off x="3440774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3"/>
          <p:cNvSpPr/>
          <p:nvPr/>
        </p:nvSpPr>
        <p:spPr>
          <a:xfrm>
            <a:off x="5582165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3"/>
          <p:cNvSpPr/>
          <p:nvPr/>
        </p:nvSpPr>
        <p:spPr>
          <a:xfrm>
            <a:off x="5582165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3"/>
          <p:cNvSpPr/>
          <p:nvPr/>
        </p:nvSpPr>
        <p:spPr>
          <a:xfrm>
            <a:off x="5582165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3"/>
          <p:cNvSpPr txBox="1"/>
          <p:nvPr/>
        </p:nvSpPr>
        <p:spPr>
          <a:xfrm>
            <a:off x="1714717" y="4565171"/>
            <a:ext cx="477904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Policy Evaluation</a:t>
            </a: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3"/>
          <p:cNvSpPr/>
          <p:nvPr/>
        </p:nvSpPr>
        <p:spPr>
          <a:xfrm>
            <a:off x="7491774" y="2124623"/>
            <a:ext cx="144893" cy="11277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 descr="小八猫| Chiikawa Wiki | Fandom">
            <a:extLst>
              <a:ext uri="{FF2B5EF4-FFF2-40B4-BE49-F238E27FC236}">
                <a16:creationId xmlns:a16="http://schemas.microsoft.com/office/drawing/2014/main" id="{A46C1A4F-49AF-0BFB-AC6B-14EB3587A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08" b="95117" l="9961" r="89844">
                        <a14:foregroundMark x1="30469" y1="8398" x2="30469" y2="8398"/>
                        <a14:foregroundMark x1="71875" y1="8203" x2="71875" y2="8203"/>
                        <a14:foregroundMark x1="42188" y1="92383" x2="42188" y2="92383"/>
                        <a14:foregroundMark x1="59180" y1="93359" x2="59180" y2="93359"/>
                        <a14:foregroundMark x1="42383" y1="94336" x2="42383" y2="94336"/>
                        <a14:foregroundMark x1="58789" y1="95117" x2="58789" y2="95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93" y="920502"/>
            <a:ext cx="985252" cy="98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小八照相机是哪一款- 抖音">
            <a:extLst>
              <a:ext uri="{FF2B5EF4-FFF2-40B4-BE49-F238E27FC236}">
                <a16:creationId xmlns:a16="http://schemas.microsoft.com/office/drawing/2014/main" id="{02E89574-8967-6BE3-AA40-F734E60A59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8672" y1="55417" x2="38672" y2="55417"/>
                        <a14:foregroundMark x1="36484" y1="55972" x2="40391" y2="55278"/>
                        <a14:foregroundMark x1="40391" y1="55278" x2="36719" y2="58056"/>
                        <a14:foregroundMark x1="36719" y1="58056" x2="37031" y2="56111"/>
                        <a14:foregroundMark x1="51094" y1="86944" x2="62109" y2="87778"/>
                        <a14:foregroundMark x1="62109" y1="87778" x2="63594" y2="87639"/>
                        <a14:backgroundMark x1="25625" y1="85556" x2="18906" y2="47222"/>
                        <a14:backgroundMark x1="18906" y1="47222" x2="25938" y2="28472"/>
                        <a14:backgroundMark x1="25938" y1="28472" x2="41328" y2="20694"/>
                        <a14:backgroundMark x1="41328" y1="20694" x2="53516" y2="21389"/>
                        <a14:backgroundMark x1="53516" y1="21389" x2="57734" y2="27083"/>
                        <a14:backgroundMark x1="57734" y1="27083" x2="68594" y2="55139"/>
                        <a14:backgroundMark x1="68594" y1="55139" x2="70781" y2="66389"/>
                        <a14:backgroundMark x1="70781" y1="66389" x2="70938" y2="77778"/>
                        <a14:backgroundMark x1="74453" y1="85000" x2="74063" y2="60278"/>
                        <a14:backgroundMark x1="74063" y1="60278" x2="70625" y2="45139"/>
                        <a14:backgroundMark x1="70625" y1="45139" x2="65391" y2="34861"/>
                        <a14:backgroundMark x1="65391" y1="34861" x2="59766" y2="31667"/>
                        <a14:backgroundMark x1="59766" y1="31667" x2="46328" y2="44861"/>
                        <a14:backgroundMark x1="46328" y1="44861" x2="40688" y2="53319"/>
                        <a14:backgroundMark x1="36261" y1="55954" x2="36016" y2="55417"/>
                        <a14:backgroundMark x1="31875" y1="91389" x2="31875" y2="91389"/>
                        <a14:backgroundMark x1="25313" y1="84583" x2="29531" y2="82500"/>
                        <a14:backgroundMark x1="29531" y1="82500" x2="33594" y2="82361"/>
                        <a14:backgroundMark x1="33594" y1="82361" x2="32813" y2="89028"/>
                        <a14:backgroundMark x1="25625" y1="83472" x2="29766" y2="80833"/>
                        <a14:backgroundMark x1="29766" y1="80833" x2="32109" y2="81667"/>
                        <a14:backgroundMark x1="33047" y1="68889" x2="33203" y2="82222"/>
                        <a14:backgroundMark x1="33438" y1="71111" x2="33438" y2="75833"/>
                        <a14:backgroundMark x1="33203" y1="82639" x2="33516" y2="91250"/>
                        <a14:backgroundMark x1="68750" y1="62083" x2="68984" y2="89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174" t="50000" r="31002" b="4615"/>
          <a:stretch/>
        </p:blipFill>
        <p:spPr bwMode="auto">
          <a:xfrm>
            <a:off x="4405318" y="3458405"/>
            <a:ext cx="644903" cy="45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97DA70-911F-1896-86AE-DB03F5D262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560" name="Google Shape;560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lnSpc>
                <a:spcPct val="150000"/>
              </a:lnSpc>
              <a:spcBef>
                <a:spcPts val="0"/>
              </a:spcBef>
              <a:buClr>
                <a:srgbClr val="D8D8D8"/>
              </a:buClr>
              <a:buSzPts val="2800"/>
            </a:pPr>
            <a:r>
              <a:rPr lang="en-US" altLang="zh-TW" dirty="0"/>
              <a:t>Homework</a:t>
            </a:r>
            <a:endParaRPr lang="en-US" dirty="0">
              <a:solidFill>
                <a:srgbClr val="D8D8D8"/>
              </a:solidFill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Char char="•"/>
            </a:pPr>
            <a:r>
              <a:rPr lang="en-US" dirty="0">
                <a:solidFill>
                  <a:srgbClr val="D8D8D8"/>
                </a:solidFill>
              </a:rPr>
              <a:t>MDP(value iteration &amp; policy iteration)</a:t>
            </a:r>
            <a:endParaRPr lang="en-US" dirty="0"/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Char char="•"/>
            </a:pPr>
            <a:r>
              <a:rPr lang="en-US" dirty="0">
                <a:solidFill>
                  <a:srgbClr val="D8D8D8"/>
                </a:solidFill>
              </a:rPr>
              <a:t>Q-Learning &amp; SARSA</a:t>
            </a:r>
            <a:endParaRPr dirty="0">
              <a:solidFill>
                <a:srgbClr val="D8D8D8"/>
              </a:solidFill>
            </a:endParaRPr>
          </a:p>
        </p:txBody>
      </p:sp>
      <p:sp>
        <p:nvSpPr>
          <p:cNvPr id="561" name="Google Shape;561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042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7" name="Google Shape;347;p24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{73BD6B1D-F554-4C1A-B090-710597BD3DF4}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51" name="Google Shape;35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4"/>
          <p:cNvSpPr/>
          <p:nvPr/>
        </p:nvSpPr>
        <p:spPr>
          <a:xfrm rot="-5400000">
            <a:off x="2507706" y="1215610"/>
            <a:ext cx="152401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4"/>
          <p:cNvSpPr/>
          <p:nvPr/>
        </p:nvSpPr>
        <p:spPr>
          <a:xfrm rot="-5400000">
            <a:off x="2507706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4"/>
          <p:cNvSpPr/>
          <p:nvPr/>
        </p:nvSpPr>
        <p:spPr>
          <a:xfrm rot="-5400000">
            <a:off x="2507706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4"/>
          <p:cNvSpPr/>
          <p:nvPr/>
        </p:nvSpPr>
        <p:spPr>
          <a:xfrm>
            <a:off x="3440774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4"/>
          <p:cNvSpPr/>
          <p:nvPr/>
        </p:nvSpPr>
        <p:spPr>
          <a:xfrm>
            <a:off x="3440774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4"/>
          <p:cNvSpPr/>
          <p:nvPr/>
        </p:nvSpPr>
        <p:spPr>
          <a:xfrm>
            <a:off x="3440774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4"/>
          <p:cNvSpPr/>
          <p:nvPr/>
        </p:nvSpPr>
        <p:spPr>
          <a:xfrm rot="5400000">
            <a:off x="5439300" y="1215609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4"/>
          <p:cNvSpPr/>
          <p:nvPr/>
        </p:nvSpPr>
        <p:spPr>
          <a:xfrm rot="5400000">
            <a:off x="5436989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4"/>
          <p:cNvSpPr/>
          <p:nvPr/>
        </p:nvSpPr>
        <p:spPr>
          <a:xfrm rot="5400000">
            <a:off x="5436989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4"/>
          <p:cNvSpPr/>
          <p:nvPr/>
        </p:nvSpPr>
        <p:spPr>
          <a:xfrm>
            <a:off x="7491774" y="3252383"/>
            <a:ext cx="144893" cy="74049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4"/>
          <p:cNvSpPr txBox="1"/>
          <p:nvPr/>
        </p:nvSpPr>
        <p:spPr>
          <a:xfrm>
            <a:off x="859615" y="4952247"/>
            <a:ext cx="14505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lang="en-US" sz="2800" b="0" i="0" u="none" strike="noStrike" cap="none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2800" b="0" i="0" u="none" strike="noStrike" cap="none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 descr="小八猫| Chiikawa Wiki | Fandom">
            <a:extLst>
              <a:ext uri="{FF2B5EF4-FFF2-40B4-BE49-F238E27FC236}">
                <a16:creationId xmlns:a16="http://schemas.microsoft.com/office/drawing/2014/main" id="{6E9B7591-BF39-FA4A-78FE-85E512554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08" b="95117" l="9961" r="89844">
                        <a14:foregroundMark x1="30469" y1="8398" x2="30469" y2="8398"/>
                        <a14:foregroundMark x1="71875" y1="8203" x2="71875" y2="8203"/>
                        <a14:foregroundMark x1="42188" y1="92383" x2="42188" y2="92383"/>
                        <a14:foregroundMark x1="59180" y1="93359" x2="59180" y2="93359"/>
                        <a14:foregroundMark x1="42383" y1="94336" x2="42383" y2="94336"/>
                        <a14:foregroundMark x1="58789" y1="95117" x2="58789" y2="95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93" y="920502"/>
            <a:ext cx="985252" cy="98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小八照相机是哪一款- 抖音">
            <a:extLst>
              <a:ext uri="{FF2B5EF4-FFF2-40B4-BE49-F238E27FC236}">
                <a16:creationId xmlns:a16="http://schemas.microsoft.com/office/drawing/2014/main" id="{8A85CE9D-7B2B-0EF3-33FB-DB58861B47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8672" y1="55417" x2="38672" y2="55417"/>
                        <a14:foregroundMark x1="36484" y1="55972" x2="40391" y2="55278"/>
                        <a14:foregroundMark x1="40391" y1="55278" x2="36719" y2="58056"/>
                        <a14:foregroundMark x1="36719" y1="58056" x2="37031" y2="56111"/>
                        <a14:foregroundMark x1="51094" y1="86944" x2="62109" y2="87778"/>
                        <a14:foregroundMark x1="62109" y1="87778" x2="63594" y2="87639"/>
                        <a14:backgroundMark x1="25625" y1="85556" x2="18906" y2="47222"/>
                        <a14:backgroundMark x1="18906" y1="47222" x2="25938" y2="28472"/>
                        <a14:backgroundMark x1="25938" y1="28472" x2="41328" y2="20694"/>
                        <a14:backgroundMark x1="41328" y1="20694" x2="53516" y2="21389"/>
                        <a14:backgroundMark x1="53516" y1="21389" x2="57734" y2="27083"/>
                        <a14:backgroundMark x1="57734" y1="27083" x2="68594" y2="55139"/>
                        <a14:backgroundMark x1="68594" y1="55139" x2="70781" y2="66389"/>
                        <a14:backgroundMark x1="70781" y1="66389" x2="70938" y2="77778"/>
                        <a14:backgroundMark x1="74453" y1="85000" x2="74063" y2="60278"/>
                        <a14:backgroundMark x1="74063" y1="60278" x2="70625" y2="45139"/>
                        <a14:backgroundMark x1="70625" y1="45139" x2="65391" y2="34861"/>
                        <a14:backgroundMark x1="65391" y1="34861" x2="59766" y2="31667"/>
                        <a14:backgroundMark x1="59766" y1="31667" x2="46328" y2="44861"/>
                        <a14:backgroundMark x1="46328" y1="44861" x2="40688" y2="53319"/>
                        <a14:backgroundMark x1="36261" y1="55954" x2="36016" y2="55417"/>
                        <a14:backgroundMark x1="31875" y1="91389" x2="31875" y2="91389"/>
                        <a14:backgroundMark x1="25313" y1="84583" x2="29531" y2="82500"/>
                        <a14:backgroundMark x1="29531" y1="82500" x2="33594" y2="82361"/>
                        <a14:backgroundMark x1="33594" y1="82361" x2="32813" y2="89028"/>
                        <a14:backgroundMark x1="25625" y1="83472" x2="29766" y2="80833"/>
                        <a14:backgroundMark x1="29766" y1="80833" x2="32109" y2="81667"/>
                        <a14:backgroundMark x1="33047" y1="68889" x2="33203" y2="82222"/>
                        <a14:backgroundMark x1="33438" y1="71111" x2="33438" y2="75833"/>
                        <a14:backgroundMark x1="33203" y1="82639" x2="33516" y2="91250"/>
                        <a14:backgroundMark x1="68750" y1="62083" x2="68984" y2="89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174" t="50000" r="31002" b="4615"/>
          <a:stretch/>
        </p:blipFill>
        <p:spPr bwMode="auto">
          <a:xfrm>
            <a:off x="4405318" y="3458405"/>
            <a:ext cx="644903" cy="45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EC2B45-63D3-B42C-F723-F008488CB2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5E6C8CA-FBC7-1013-4395-70F31BA3BCFB}"/>
              </a:ext>
            </a:extLst>
          </p:cNvPr>
          <p:cNvSpPr txBox="1"/>
          <p:nvPr/>
        </p:nvSpPr>
        <p:spPr>
          <a:xfrm>
            <a:off x="988183" y="36094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zh-TW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Policy Improvement</a:t>
            </a:r>
            <a:endParaRPr lang="en-US" altLang="zh-TW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223ED7C-EE2F-D361-6E9B-80A7CC2D2939}"/>
              </a:ext>
            </a:extLst>
          </p:cNvPr>
          <p:cNvSpPr txBox="1"/>
          <p:nvPr/>
        </p:nvSpPr>
        <p:spPr>
          <a:xfrm>
            <a:off x="2465189" y="4439982"/>
            <a:ext cx="60960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V(</a:t>
            </a:r>
            <a:r>
              <a:rPr lang="zh-TW" altLang="en-US" sz="2000" dirty="0"/>
              <a:t>籃球</a:t>
            </a:r>
            <a:r>
              <a:rPr lang="en-US" altLang="zh-TW" sz="2000" dirty="0"/>
              <a:t>) = reward + V(</a:t>
            </a:r>
            <a:r>
              <a:rPr lang="zh-TW" altLang="en-US" sz="2000" dirty="0"/>
              <a:t>西門</a:t>
            </a:r>
            <a:r>
              <a:rPr lang="en-US" altLang="zh-TW" sz="2000" dirty="0"/>
              <a:t>) = -1 + -∞</a:t>
            </a:r>
          </a:p>
          <a:p>
            <a:endParaRPr lang="en-US" altLang="zh-TW" sz="2000" dirty="0"/>
          </a:p>
          <a:p>
            <a:r>
              <a:rPr lang="en-US" altLang="zh-TW" sz="2000" dirty="0"/>
              <a:t>V(</a:t>
            </a:r>
            <a:r>
              <a:rPr lang="zh-TW" altLang="en-US" sz="2000" dirty="0"/>
              <a:t>籃球</a:t>
            </a:r>
            <a:r>
              <a:rPr lang="en-US" altLang="zh-TW" sz="2000" dirty="0"/>
              <a:t>) = reward + V(</a:t>
            </a:r>
            <a:r>
              <a:rPr lang="zh-TW" altLang="en-US" sz="2000" dirty="0"/>
              <a:t>台達</a:t>
            </a:r>
            <a:r>
              <a:rPr lang="en-US" altLang="zh-TW" sz="2000" dirty="0"/>
              <a:t>) = -1 +   -1</a:t>
            </a:r>
          </a:p>
          <a:p>
            <a:endParaRPr lang="en-US" altLang="zh-TW" sz="2000" dirty="0"/>
          </a:p>
          <a:p>
            <a:r>
              <a:rPr lang="en-US" altLang="zh-TW" sz="2000" dirty="0"/>
              <a:t>V(</a:t>
            </a:r>
            <a:r>
              <a:rPr lang="zh-TW" altLang="en-US" sz="2000" dirty="0"/>
              <a:t>籃球</a:t>
            </a:r>
            <a:r>
              <a:rPr lang="en-US" altLang="zh-TW" sz="2000" dirty="0"/>
              <a:t>) = reward + V(</a:t>
            </a:r>
            <a:r>
              <a:rPr lang="zh-TW" altLang="en-US" sz="2000" dirty="0"/>
              <a:t>排球</a:t>
            </a:r>
            <a:r>
              <a:rPr lang="en-US" altLang="zh-TW" sz="2000" dirty="0"/>
              <a:t>) = -1 + -∞</a:t>
            </a:r>
          </a:p>
          <a:p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" name="Google Shape;368;p25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{73BD6B1D-F554-4C1A-B090-710597BD3DF4}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72" name="Google Shape;37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5"/>
          <p:cNvSpPr/>
          <p:nvPr/>
        </p:nvSpPr>
        <p:spPr>
          <a:xfrm rot="-5400000">
            <a:off x="2507706" y="1215610"/>
            <a:ext cx="152401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5"/>
          <p:cNvSpPr/>
          <p:nvPr/>
        </p:nvSpPr>
        <p:spPr>
          <a:xfrm rot="-5400000">
            <a:off x="2507706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5"/>
          <p:cNvSpPr/>
          <p:nvPr/>
        </p:nvSpPr>
        <p:spPr>
          <a:xfrm rot="-5400000">
            <a:off x="2507706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3440774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5"/>
          <p:cNvSpPr/>
          <p:nvPr/>
        </p:nvSpPr>
        <p:spPr>
          <a:xfrm>
            <a:off x="3440774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5"/>
          <p:cNvSpPr/>
          <p:nvPr/>
        </p:nvSpPr>
        <p:spPr>
          <a:xfrm>
            <a:off x="3440774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5"/>
          <p:cNvSpPr/>
          <p:nvPr/>
        </p:nvSpPr>
        <p:spPr>
          <a:xfrm rot="5400000">
            <a:off x="5439300" y="1215609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5"/>
          <p:cNvSpPr/>
          <p:nvPr/>
        </p:nvSpPr>
        <p:spPr>
          <a:xfrm rot="5400000">
            <a:off x="5436989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5"/>
          <p:cNvSpPr/>
          <p:nvPr/>
        </p:nvSpPr>
        <p:spPr>
          <a:xfrm rot="5400000">
            <a:off x="5436989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5"/>
          <p:cNvSpPr txBox="1"/>
          <p:nvPr/>
        </p:nvSpPr>
        <p:spPr>
          <a:xfrm>
            <a:off x="1714717" y="4414251"/>
            <a:ext cx="477904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Policy Evaluation Again!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7478038" y="2243389"/>
            <a:ext cx="144893" cy="74049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2310174" y="1763061"/>
            <a:ext cx="152400" cy="5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2310174" y="2743174"/>
            <a:ext cx="152400" cy="5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5"/>
          <p:cNvSpPr/>
          <p:nvPr/>
        </p:nvSpPr>
        <p:spPr>
          <a:xfrm>
            <a:off x="5636824" y="1763049"/>
            <a:ext cx="152400" cy="5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5636824" y="2781424"/>
            <a:ext cx="152400" cy="5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 descr="小八猫| Chiikawa Wiki | Fandom">
            <a:extLst>
              <a:ext uri="{FF2B5EF4-FFF2-40B4-BE49-F238E27FC236}">
                <a16:creationId xmlns:a16="http://schemas.microsoft.com/office/drawing/2014/main" id="{993A2131-3B5A-DA71-F8D9-CCAAC7B58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08" b="95117" l="9961" r="89844">
                        <a14:foregroundMark x1="30469" y1="8398" x2="30469" y2="8398"/>
                        <a14:foregroundMark x1="71875" y1="8203" x2="71875" y2="8203"/>
                        <a14:foregroundMark x1="42188" y1="92383" x2="42188" y2="92383"/>
                        <a14:foregroundMark x1="59180" y1="93359" x2="59180" y2="93359"/>
                        <a14:foregroundMark x1="42383" y1="94336" x2="42383" y2="94336"/>
                        <a14:foregroundMark x1="58789" y1="95117" x2="58789" y2="95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93" y="920502"/>
            <a:ext cx="985252" cy="98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小八照相机是哪一款- 抖音">
            <a:extLst>
              <a:ext uri="{FF2B5EF4-FFF2-40B4-BE49-F238E27FC236}">
                <a16:creationId xmlns:a16="http://schemas.microsoft.com/office/drawing/2014/main" id="{E07CE6E0-2F60-34CB-46C9-DBB9FCFA7E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8672" y1="55417" x2="38672" y2="55417"/>
                        <a14:foregroundMark x1="36484" y1="55972" x2="40391" y2="55278"/>
                        <a14:foregroundMark x1="40391" y1="55278" x2="36719" y2="58056"/>
                        <a14:foregroundMark x1="36719" y1="58056" x2="37031" y2="56111"/>
                        <a14:foregroundMark x1="51094" y1="86944" x2="62109" y2="87778"/>
                        <a14:foregroundMark x1="62109" y1="87778" x2="63594" y2="87639"/>
                        <a14:backgroundMark x1="25625" y1="85556" x2="18906" y2="47222"/>
                        <a14:backgroundMark x1="18906" y1="47222" x2="25938" y2="28472"/>
                        <a14:backgroundMark x1="25938" y1="28472" x2="41328" y2="20694"/>
                        <a14:backgroundMark x1="41328" y1="20694" x2="53516" y2="21389"/>
                        <a14:backgroundMark x1="53516" y1="21389" x2="57734" y2="27083"/>
                        <a14:backgroundMark x1="57734" y1="27083" x2="68594" y2="55139"/>
                        <a14:backgroundMark x1="68594" y1="55139" x2="70781" y2="66389"/>
                        <a14:backgroundMark x1="70781" y1="66389" x2="70938" y2="77778"/>
                        <a14:backgroundMark x1="74453" y1="85000" x2="74063" y2="60278"/>
                        <a14:backgroundMark x1="74063" y1="60278" x2="70625" y2="45139"/>
                        <a14:backgroundMark x1="70625" y1="45139" x2="65391" y2="34861"/>
                        <a14:backgroundMark x1="65391" y1="34861" x2="59766" y2="31667"/>
                        <a14:backgroundMark x1="59766" y1="31667" x2="46328" y2="44861"/>
                        <a14:backgroundMark x1="46328" y1="44861" x2="40688" y2="53319"/>
                        <a14:backgroundMark x1="36261" y1="55954" x2="36016" y2="55417"/>
                        <a14:backgroundMark x1="31875" y1="91389" x2="31875" y2="91389"/>
                        <a14:backgroundMark x1="25313" y1="84583" x2="29531" y2="82500"/>
                        <a14:backgroundMark x1="29531" y1="82500" x2="33594" y2="82361"/>
                        <a14:backgroundMark x1="33594" y1="82361" x2="32813" y2="89028"/>
                        <a14:backgroundMark x1="25625" y1="83472" x2="29766" y2="80833"/>
                        <a14:backgroundMark x1="29766" y1="80833" x2="32109" y2="81667"/>
                        <a14:backgroundMark x1="33047" y1="68889" x2="33203" y2="82222"/>
                        <a14:backgroundMark x1="33438" y1="71111" x2="33438" y2="75833"/>
                        <a14:backgroundMark x1="33203" y1="82639" x2="33516" y2="91250"/>
                        <a14:backgroundMark x1="68750" y1="62083" x2="68984" y2="89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174" t="50000" r="31002" b="4615"/>
          <a:stretch/>
        </p:blipFill>
        <p:spPr bwMode="auto">
          <a:xfrm>
            <a:off x="4405318" y="3458405"/>
            <a:ext cx="644903" cy="45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D77D0B-53DE-6471-65D8-E493D7D387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6"/>
          <p:cNvSpPr txBox="1"/>
          <p:nvPr/>
        </p:nvSpPr>
        <p:spPr>
          <a:xfrm>
            <a:off x="1714717" y="4414251"/>
            <a:ext cx="477904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Policy Improvement. Nothing Changed!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Converge!!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6"/>
          <p:cNvSpPr/>
          <p:nvPr/>
        </p:nvSpPr>
        <p:spPr>
          <a:xfrm>
            <a:off x="7359499" y="3283775"/>
            <a:ext cx="144893" cy="74049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6" name="Google Shape;396;p26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{73BD6B1D-F554-4C1A-B090-710597BD3DF4}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9" name="Google Shape;399;p26"/>
          <p:cNvSpPr/>
          <p:nvPr/>
        </p:nvSpPr>
        <p:spPr>
          <a:xfrm rot="-5400000">
            <a:off x="2507738" y="1215580"/>
            <a:ext cx="152400" cy="5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6"/>
          <p:cNvSpPr/>
          <p:nvPr/>
        </p:nvSpPr>
        <p:spPr>
          <a:xfrm rot="-5400000">
            <a:off x="2507737" y="2233966"/>
            <a:ext cx="152400" cy="5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6"/>
          <p:cNvSpPr/>
          <p:nvPr/>
        </p:nvSpPr>
        <p:spPr>
          <a:xfrm rot="-5400000">
            <a:off x="2507737" y="3252352"/>
            <a:ext cx="152400" cy="5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6"/>
          <p:cNvSpPr/>
          <p:nvPr/>
        </p:nvSpPr>
        <p:spPr>
          <a:xfrm>
            <a:off x="3440774" y="1215611"/>
            <a:ext cx="152400" cy="5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6"/>
          <p:cNvSpPr/>
          <p:nvPr/>
        </p:nvSpPr>
        <p:spPr>
          <a:xfrm>
            <a:off x="3440774" y="2233997"/>
            <a:ext cx="152400" cy="5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6"/>
          <p:cNvSpPr/>
          <p:nvPr/>
        </p:nvSpPr>
        <p:spPr>
          <a:xfrm>
            <a:off x="3440774" y="3252383"/>
            <a:ext cx="152400" cy="5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6"/>
          <p:cNvSpPr/>
          <p:nvPr/>
        </p:nvSpPr>
        <p:spPr>
          <a:xfrm rot="5400000">
            <a:off x="5439269" y="1215578"/>
            <a:ext cx="152400" cy="5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6"/>
          <p:cNvSpPr/>
          <p:nvPr/>
        </p:nvSpPr>
        <p:spPr>
          <a:xfrm rot="5400000">
            <a:off x="5436958" y="2233966"/>
            <a:ext cx="152400" cy="5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6"/>
          <p:cNvSpPr/>
          <p:nvPr/>
        </p:nvSpPr>
        <p:spPr>
          <a:xfrm rot="5400000">
            <a:off x="5436958" y="3252352"/>
            <a:ext cx="152400" cy="5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6"/>
          <p:cNvSpPr/>
          <p:nvPr/>
        </p:nvSpPr>
        <p:spPr>
          <a:xfrm>
            <a:off x="2310174" y="1763061"/>
            <a:ext cx="152400" cy="5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6"/>
          <p:cNvSpPr/>
          <p:nvPr/>
        </p:nvSpPr>
        <p:spPr>
          <a:xfrm>
            <a:off x="2310174" y="2743174"/>
            <a:ext cx="152400" cy="5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6"/>
          <p:cNvSpPr/>
          <p:nvPr/>
        </p:nvSpPr>
        <p:spPr>
          <a:xfrm>
            <a:off x="5636824" y="1763049"/>
            <a:ext cx="152400" cy="5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6"/>
          <p:cNvSpPr/>
          <p:nvPr/>
        </p:nvSpPr>
        <p:spPr>
          <a:xfrm>
            <a:off x="5636824" y="2781424"/>
            <a:ext cx="152400" cy="5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小八猫| Chiikawa Wiki | Fandom">
            <a:extLst>
              <a:ext uri="{FF2B5EF4-FFF2-40B4-BE49-F238E27FC236}">
                <a16:creationId xmlns:a16="http://schemas.microsoft.com/office/drawing/2014/main" id="{EE4EDE97-B307-50CF-8C5A-50C1A7024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08" b="95117" l="9961" r="89844">
                        <a14:foregroundMark x1="30469" y1="8398" x2="30469" y2="8398"/>
                        <a14:foregroundMark x1="71875" y1="8203" x2="71875" y2="8203"/>
                        <a14:foregroundMark x1="42188" y1="92383" x2="42188" y2="92383"/>
                        <a14:foregroundMark x1="59180" y1="93359" x2="59180" y2="93359"/>
                        <a14:foregroundMark x1="42383" y1="94336" x2="42383" y2="94336"/>
                        <a14:foregroundMark x1="58789" y1="95117" x2="58789" y2="95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93" y="920502"/>
            <a:ext cx="985252" cy="98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小八照相机是哪一款- 抖音">
            <a:extLst>
              <a:ext uri="{FF2B5EF4-FFF2-40B4-BE49-F238E27FC236}">
                <a16:creationId xmlns:a16="http://schemas.microsoft.com/office/drawing/2014/main" id="{F95BDEBA-2FD7-9511-5A54-D9EC8D914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8672" y1="55417" x2="38672" y2="55417"/>
                        <a14:foregroundMark x1="36484" y1="55972" x2="40391" y2="55278"/>
                        <a14:foregroundMark x1="40391" y1="55278" x2="36719" y2="58056"/>
                        <a14:foregroundMark x1="36719" y1="58056" x2="37031" y2="56111"/>
                        <a14:foregroundMark x1="51094" y1="86944" x2="62109" y2="87778"/>
                        <a14:foregroundMark x1="62109" y1="87778" x2="63594" y2="87639"/>
                        <a14:backgroundMark x1="25625" y1="85556" x2="18906" y2="47222"/>
                        <a14:backgroundMark x1="18906" y1="47222" x2="25938" y2="28472"/>
                        <a14:backgroundMark x1="25938" y1="28472" x2="41328" y2="20694"/>
                        <a14:backgroundMark x1="41328" y1="20694" x2="53516" y2="21389"/>
                        <a14:backgroundMark x1="53516" y1="21389" x2="57734" y2="27083"/>
                        <a14:backgroundMark x1="57734" y1="27083" x2="68594" y2="55139"/>
                        <a14:backgroundMark x1="68594" y1="55139" x2="70781" y2="66389"/>
                        <a14:backgroundMark x1="70781" y1="66389" x2="70938" y2="77778"/>
                        <a14:backgroundMark x1="74453" y1="85000" x2="74063" y2="60278"/>
                        <a14:backgroundMark x1="74063" y1="60278" x2="70625" y2="45139"/>
                        <a14:backgroundMark x1="70625" y1="45139" x2="65391" y2="34861"/>
                        <a14:backgroundMark x1="65391" y1="34861" x2="59766" y2="31667"/>
                        <a14:backgroundMark x1="59766" y1="31667" x2="46328" y2="44861"/>
                        <a14:backgroundMark x1="46328" y1="44861" x2="40688" y2="53319"/>
                        <a14:backgroundMark x1="36261" y1="55954" x2="36016" y2="55417"/>
                        <a14:backgroundMark x1="31875" y1="91389" x2="31875" y2="91389"/>
                        <a14:backgroundMark x1="25313" y1="84583" x2="29531" y2="82500"/>
                        <a14:backgroundMark x1="29531" y1="82500" x2="33594" y2="82361"/>
                        <a14:backgroundMark x1="33594" y1="82361" x2="32813" y2="89028"/>
                        <a14:backgroundMark x1="25625" y1="83472" x2="29766" y2="80833"/>
                        <a14:backgroundMark x1="29766" y1="80833" x2="32109" y2="81667"/>
                        <a14:backgroundMark x1="33047" y1="68889" x2="33203" y2="82222"/>
                        <a14:backgroundMark x1="33438" y1="71111" x2="33438" y2="75833"/>
                        <a14:backgroundMark x1="33203" y1="82639" x2="33516" y2="91250"/>
                        <a14:backgroundMark x1="68750" y1="62083" x2="68984" y2="89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174" t="50000" r="31002" b="4615"/>
          <a:stretch/>
        </p:blipFill>
        <p:spPr bwMode="auto">
          <a:xfrm>
            <a:off x="4405318" y="3458405"/>
            <a:ext cx="644903" cy="45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iikawa】小八宝宝特别珍惜的相机_哔哩哔哩_bilibili">
            <a:extLst>
              <a:ext uri="{FF2B5EF4-FFF2-40B4-BE49-F238E27FC236}">
                <a16:creationId xmlns:a16="http://schemas.microsoft.com/office/drawing/2014/main" id="{7C845A2B-AAA5-5494-452A-0108AEDA7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724400"/>
            <a:ext cx="3810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9F44719-64BF-C1CA-F35A-A5878A323E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Did agent Interact with the Environment?</a:t>
            </a:r>
            <a:endParaRPr/>
          </a:p>
        </p:txBody>
      </p:sp>
      <p:sp>
        <p:nvSpPr>
          <p:cNvPr id="417" name="Google Shape;417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No ! We model every transition and every reward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But it is impossible to solve more complex problems like Flappy Bird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We need model-free algorithms</a:t>
            </a:r>
            <a:endParaRPr dirty="0"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Q-Learning</a:t>
            </a:r>
            <a:endParaRPr dirty="0"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SARSA</a:t>
            </a: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E804548-4C3E-327A-C656-DC1655E1A3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423" name="Google Shape;423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altLang="zh-TW" dirty="0">
                <a:solidFill>
                  <a:schemeClr val="tx1"/>
                </a:solidFill>
              </a:rPr>
              <a:t>Homework</a:t>
            </a:r>
            <a:endParaRPr lang="en-US" dirty="0">
              <a:solidFill>
                <a:schemeClr val="tx1"/>
              </a:solidFill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Markov Decision Process (MDP)</a:t>
            </a:r>
            <a:endParaRPr dirty="0"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Value Iteration</a:t>
            </a:r>
            <a:endParaRPr dirty="0"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Policy Iteration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Q-Learning &amp; SARSA</a:t>
            </a: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62BD7-4D93-0F4B-68A5-E271EC9C03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</a:t>
            </a:r>
            <a:endParaRPr/>
          </a:p>
        </p:txBody>
      </p:sp>
      <p:sp>
        <p:nvSpPr>
          <p:cNvPr id="430" name="Google Shape;430;p29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Flappy bird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31" name="Google Shape;431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pic>
        <p:nvPicPr>
          <p:cNvPr id="432" name="Google Shape;43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4829" y="2169875"/>
            <a:ext cx="2311485" cy="4262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</a:t>
            </a:r>
            <a:endParaRPr/>
          </a:p>
        </p:txBody>
      </p:sp>
      <p:sp>
        <p:nvSpPr>
          <p:cNvPr id="439" name="Google Shape;439;p30"/>
          <p:cNvSpPr txBox="1">
            <a:spLocks noGrp="1"/>
          </p:cNvSpPr>
          <p:nvPr>
            <p:ph type="body" idx="1"/>
          </p:nvPr>
        </p:nvSpPr>
        <p:spPr>
          <a:xfrm>
            <a:off x="838200" y="159149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Flappy Bird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States: 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Actions: { fly, none }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Reward:</a:t>
            </a:r>
            <a:endParaRPr dirty="0"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+1: pass through a pipe</a:t>
            </a:r>
            <a:endParaRPr dirty="0"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-5: die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440" name="Google Shape;44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pic>
        <p:nvPicPr>
          <p:cNvPr id="441" name="Google Shape;44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99415" y="1370015"/>
            <a:ext cx="2311485" cy="426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47296" y="2426833"/>
            <a:ext cx="1487568" cy="49022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060C3F1-D967-BDC8-7A53-73A36781310B}"/>
              </a:ext>
            </a:extLst>
          </p:cNvPr>
          <p:cNvSpPr txBox="1"/>
          <p:nvPr/>
        </p:nvSpPr>
        <p:spPr>
          <a:xfrm>
            <a:off x="686864" y="6251772"/>
            <a:ext cx="6096000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zh-TW" dirty="0"/>
              <a:t>ref: https://</a:t>
            </a:r>
            <a:r>
              <a:rPr lang="en-US" altLang="zh-TW" dirty="0" err="1"/>
              <a:t>www.zhihu.com</a:t>
            </a:r>
            <a:r>
              <a:rPr lang="en-US" altLang="zh-TW" dirty="0"/>
              <a:t>/question/26408259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</a:t>
            </a:r>
            <a:endParaRPr/>
          </a:p>
        </p:txBody>
      </p:sp>
      <p:sp>
        <p:nvSpPr>
          <p:cNvPr id="449" name="Google Shape;449;p31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Q-table(finite):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Update rule: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50" name="Google Shape;45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pic>
        <p:nvPicPr>
          <p:cNvPr id="451" name="Google Shape;45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3673" y="1041902"/>
            <a:ext cx="2311485" cy="426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83837" y="2161734"/>
            <a:ext cx="2981741" cy="3258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4225" y="5890785"/>
            <a:ext cx="5607975" cy="32904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1"/>
          <p:cNvSpPr txBox="1"/>
          <p:nvPr/>
        </p:nvSpPr>
        <p:spPr>
          <a:xfrm>
            <a:off x="2680475" y="2295850"/>
            <a:ext cx="958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狀態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31"/>
          <p:cNvSpPr txBox="1"/>
          <p:nvPr/>
        </p:nvSpPr>
        <p:spPr>
          <a:xfrm>
            <a:off x="3840250" y="2295850"/>
            <a:ext cx="333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飛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31"/>
          <p:cNvSpPr txBox="1"/>
          <p:nvPr/>
        </p:nvSpPr>
        <p:spPr>
          <a:xfrm>
            <a:off x="4375425" y="2295850"/>
            <a:ext cx="544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不飛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</a:t>
            </a:r>
            <a:endParaRPr/>
          </a:p>
        </p:txBody>
      </p:sp>
      <p:sp>
        <p:nvSpPr>
          <p:cNvPr id="463" name="Google Shape;463;p32"/>
          <p:cNvSpPr txBox="1">
            <a:spLocks noGrp="1"/>
          </p:cNvSpPr>
          <p:nvPr>
            <p:ph type="body" idx="1"/>
          </p:nvPr>
        </p:nvSpPr>
        <p:spPr>
          <a:xfrm>
            <a:off x="2093025" y="1615326"/>
            <a:ext cx="8686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Algorithm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64" name="Google Shape;46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pic>
        <p:nvPicPr>
          <p:cNvPr id="465" name="Google Shape;46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232307"/>
            <a:ext cx="7124816" cy="2546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26457" y="1374680"/>
            <a:ext cx="2311485" cy="426204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32"/>
          <p:cNvSpPr txBox="1"/>
          <p:nvPr/>
        </p:nvSpPr>
        <p:spPr>
          <a:xfrm>
            <a:off x="1201467" y="5364094"/>
            <a:ext cx="3359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32"/>
          <p:cNvSpPr txBox="1"/>
          <p:nvPr/>
        </p:nvSpPr>
        <p:spPr>
          <a:xfrm>
            <a:off x="2246835" y="4859723"/>
            <a:ext cx="14314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flip coin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32"/>
          <p:cNvSpPr txBox="1"/>
          <p:nvPr/>
        </p:nvSpPr>
        <p:spPr>
          <a:xfrm>
            <a:off x="2096142" y="6093600"/>
            <a:ext cx="16869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 max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Q(S, a)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2"/>
          <p:cNvSpPr txBox="1"/>
          <p:nvPr/>
        </p:nvSpPr>
        <p:spPr>
          <a:xfrm rot="-1163027">
            <a:off x="1488836" y="5195941"/>
            <a:ext cx="562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32"/>
          <p:cNvSpPr txBox="1"/>
          <p:nvPr/>
        </p:nvSpPr>
        <p:spPr>
          <a:xfrm rot="1362662">
            <a:off x="1480891" y="5780161"/>
            <a:ext cx="562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2"/>
          <p:cNvSpPr txBox="1"/>
          <p:nvPr/>
        </p:nvSpPr>
        <p:spPr>
          <a:xfrm>
            <a:off x="4223992" y="5359040"/>
            <a:ext cx="40402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32"/>
          <p:cNvSpPr/>
          <p:nvPr/>
        </p:nvSpPr>
        <p:spPr>
          <a:xfrm>
            <a:off x="4731442" y="5595599"/>
            <a:ext cx="585712" cy="17956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32"/>
          <p:cNvSpPr txBox="1"/>
          <p:nvPr/>
        </p:nvSpPr>
        <p:spPr>
          <a:xfrm>
            <a:off x="5367002" y="5375550"/>
            <a:ext cx="510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S’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32"/>
          <p:cNvSpPr txBox="1"/>
          <p:nvPr/>
        </p:nvSpPr>
        <p:spPr>
          <a:xfrm>
            <a:off x="6573816" y="5340766"/>
            <a:ext cx="150458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Q(S’, Fly)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Q(S’, None)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32"/>
          <p:cNvSpPr/>
          <p:nvPr/>
        </p:nvSpPr>
        <p:spPr>
          <a:xfrm>
            <a:off x="5876870" y="5595599"/>
            <a:ext cx="585712" cy="1982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32"/>
          <p:cNvSpPr/>
          <p:nvPr/>
        </p:nvSpPr>
        <p:spPr>
          <a:xfrm>
            <a:off x="1655285" y="5204691"/>
            <a:ext cx="2568707" cy="936607"/>
          </a:xfrm>
          <a:prstGeom prst="diamond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ε-greedy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32"/>
          <p:cNvSpPr txBox="1"/>
          <p:nvPr/>
        </p:nvSpPr>
        <p:spPr>
          <a:xfrm>
            <a:off x="5829954" y="5113013"/>
            <a:ext cx="844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lang="en-US" sz="2400" b="0" i="0" u="none" strike="noStrike" cap="none" baseline="-2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SARSA</a:t>
            </a:r>
            <a:endParaRPr/>
          </a:p>
        </p:txBody>
      </p:sp>
      <p:sp>
        <p:nvSpPr>
          <p:cNvPr id="493" name="Google Shape;493;p34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Algorithm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94" name="Google Shape;49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pic>
        <p:nvPicPr>
          <p:cNvPr id="495" name="Google Shape;49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7093" y="2519408"/>
            <a:ext cx="6895015" cy="2687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568" name="Google Shape;568;p40"/>
          <p:cNvSpPr txBox="1">
            <a:spLocks noGrp="1"/>
          </p:cNvSpPr>
          <p:nvPr>
            <p:ph type="body" idx="1"/>
          </p:nvPr>
        </p:nvSpPr>
        <p:spPr>
          <a:xfrm>
            <a:off x="1752600" y="1609078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Train an agent to play Flappy Bird game(SARSA)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69" name="Google Shape;569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570" name="Google Shape;570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553" y="2348880"/>
            <a:ext cx="2356893" cy="41900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82663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SARSA</a:t>
            </a:r>
            <a:endParaRPr/>
          </a:p>
        </p:txBody>
      </p:sp>
      <p:sp>
        <p:nvSpPr>
          <p:cNvPr id="502" name="Google Shape;502;p35"/>
          <p:cNvSpPr txBox="1">
            <a:spLocks noGrp="1"/>
          </p:cNvSpPr>
          <p:nvPr>
            <p:ph type="body" idx="1"/>
          </p:nvPr>
        </p:nvSpPr>
        <p:spPr>
          <a:xfrm>
            <a:off x="1752600" y="1600200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Q-table(finite):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Update rule: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03" name="Google Shape;50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pic>
        <p:nvPicPr>
          <p:cNvPr id="504" name="Google Shape;50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0715" y="1297980"/>
            <a:ext cx="2311485" cy="426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63587" y="2302015"/>
            <a:ext cx="2981741" cy="3258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14760" y="5925330"/>
            <a:ext cx="4964343" cy="294495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35"/>
          <p:cNvSpPr txBox="1"/>
          <p:nvPr/>
        </p:nvSpPr>
        <p:spPr>
          <a:xfrm>
            <a:off x="3349125" y="2437850"/>
            <a:ext cx="958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狀態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5"/>
          <p:cNvSpPr txBox="1"/>
          <p:nvPr/>
        </p:nvSpPr>
        <p:spPr>
          <a:xfrm>
            <a:off x="4520725" y="2437850"/>
            <a:ext cx="333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飛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35"/>
          <p:cNvSpPr txBox="1"/>
          <p:nvPr/>
        </p:nvSpPr>
        <p:spPr>
          <a:xfrm>
            <a:off x="5067725" y="2437850"/>
            <a:ext cx="544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不飛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SARSA</a:t>
            </a:r>
            <a:endParaRPr/>
          </a:p>
        </p:txBody>
      </p:sp>
      <p:sp>
        <p:nvSpPr>
          <p:cNvPr id="516" name="Google Shape;516;p36"/>
          <p:cNvSpPr txBox="1">
            <a:spLocks noGrp="1"/>
          </p:cNvSpPr>
          <p:nvPr>
            <p:ph type="body" idx="1"/>
          </p:nvPr>
        </p:nvSpPr>
        <p:spPr>
          <a:xfrm>
            <a:off x="1749161" y="156812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Algorithm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17" name="Google Shape;51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pic>
        <p:nvPicPr>
          <p:cNvPr id="518" name="Google Shape;51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4222" y="597683"/>
            <a:ext cx="2311485" cy="426204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36"/>
          <p:cNvSpPr txBox="1"/>
          <p:nvPr/>
        </p:nvSpPr>
        <p:spPr>
          <a:xfrm>
            <a:off x="1201467" y="5364094"/>
            <a:ext cx="3359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36"/>
          <p:cNvSpPr txBox="1"/>
          <p:nvPr/>
        </p:nvSpPr>
        <p:spPr>
          <a:xfrm>
            <a:off x="2246835" y="4859723"/>
            <a:ext cx="14314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flip coin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36"/>
          <p:cNvSpPr txBox="1"/>
          <p:nvPr/>
        </p:nvSpPr>
        <p:spPr>
          <a:xfrm>
            <a:off x="6235541" y="6146436"/>
            <a:ext cx="16869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 max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Q(S, a)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36"/>
          <p:cNvSpPr txBox="1"/>
          <p:nvPr/>
        </p:nvSpPr>
        <p:spPr>
          <a:xfrm rot="-1163027">
            <a:off x="1488836" y="5195941"/>
            <a:ext cx="562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36"/>
          <p:cNvSpPr txBox="1"/>
          <p:nvPr/>
        </p:nvSpPr>
        <p:spPr>
          <a:xfrm rot="1362662">
            <a:off x="1480891" y="5780161"/>
            <a:ext cx="562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6"/>
          <p:cNvSpPr txBox="1"/>
          <p:nvPr/>
        </p:nvSpPr>
        <p:spPr>
          <a:xfrm>
            <a:off x="4223992" y="5359040"/>
            <a:ext cx="40402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36"/>
          <p:cNvSpPr/>
          <p:nvPr/>
        </p:nvSpPr>
        <p:spPr>
          <a:xfrm>
            <a:off x="4731442" y="5595599"/>
            <a:ext cx="585712" cy="17956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36"/>
          <p:cNvSpPr txBox="1"/>
          <p:nvPr/>
        </p:nvSpPr>
        <p:spPr>
          <a:xfrm>
            <a:off x="5367001" y="5375550"/>
            <a:ext cx="479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S’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6"/>
          <p:cNvSpPr/>
          <p:nvPr/>
        </p:nvSpPr>
        <p:spPr>
          <a:xfrm>
            <a:off x="1655285" y="5204691"/>
            <a:ext cx="2568707" cy="936607"/>
          </a:xfrm>
          <a:prstGeom prst="diamond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ε-greedy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8" name="Google Shape;528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15585" y="2094034"/>
            <a:ext cx="6895015" cy="2687546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36"/>
          <p:cNvSpPr/>
          <p:nvPr/>
        </p:nvSpPr>
        <p:spPr>
          <a:xfrm>
            <a:off x="5820856" y="5211223"/>
            <a:ext cx="2568707" cy="936607"/>
          </a:xfrm>
          <a:prstGeom prst="diamond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ε-greedy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36"/>
          <p:cNvSpPr txBox="1"/>
          <p:nvPr/>
        </p:nvSpPr>
        <p:spPr>
          <a:xfrm rot="-1163027">
            <a:off x="5812984" y="5190891"/>
            <a:ext cx="562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36"/>
          <p:cNvSpPr txBox="1"/>
          <p:nvPr/>
        </p:nvSpPr>
        <p:spPr>
          <a:xfrm rot="1362662">
            <a:off x="5817124" y="5793420"/>
            <a:ext cx="562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36"/>
          <p:cNvSpPr txBox="1"/>
          <p:nvPr/>
        </p:nvSpPr>
        <p:spPr>
          <a:xfrm>
            <a:off x="6402546" y="4856651"/>
            <a:ext cx="14314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flip coin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36"/>
          <p:cNvSpPr txBox="1"/>
          <p:nvPr/>
        </p:nvSpPr>
        <p:spPr>
          <a:xfrm>
            <a:off x="2248542" y="6246000"/>
            <a:ext cx="16869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 max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Q(S, a)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36"/>
          <p:cNvSpPr txBox="1"/>
          <p:nvPr/>
        </p:nvSpPr>
        <p:spPr>
          <a:xfrm>
            <a:off x="8513478" y="5406725"/>
            <a:ext cx="539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A’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 VS. SARSA</a:t>
            </a:r>
            <a:endParaRPr/>
          </a:p>
        </p:txBody>
      </p:sp>
      <p:sp>
        <p:nvSpPr>
          <p:cNvPr id="541" name="Google Shape;541;p37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Difference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42" name="Google Shape;542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pic>
        <p:nvPicPr>
          <p:cNvPr id="543" name="Google Shape;543;p37" descr="q_learning_vs_sars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4700" y="1988840"/>
            <a:ext cx="5117211" cy="4732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06783" y="2476112"/>
            <a:ext cx="6007634" cy="1387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27006" y="4749966"/>
            <a:ext cx="5626794" cy="1376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 VS. SARSA</a:t>
            </a:r>
            <a:endParaRPr/>
          </a:p>
        </p:txBody>
      </p:sp>
      <p:sp>
        <p:nvSpPr>
          <p:cNvPr id="552" name="Google Shape;552;p38"/>
          <p:cNvSpPr txBox="1">
            <a:spLocks noGrp="1"/>
          </p:cNvSpPr>
          <p:nvPr>
            <p:ph type="body" idx="1"/>
          </p:nvPr>
        </p:nvSpPr>
        <p:spPr>
          <a:xfrm>
            <a:off x="1752599" y="1600200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Cliff Walking</a:t>
            </a:r>
            <a:br>
              <a:rPr lang="en-US"/>
            </a:b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53" name="Google Shape;553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pic>
        <p:nvPicPr>
          <p:cNvPr id="554" name="Google Shape;554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4161" y="2925763"/>
            <a:ext cx="654367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9"/>
          <p:cNvSpPr txBox="1"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Thanks! Be a Happy Bird</a:t>
            </a:r>
            <a:endParaRPr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4AEEC5C-259D-CC7D-172A-F8AA15520D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Install PLE and Pygame</a:t>
            </a:r>
            <a:endParaRPr/>
          </a:p>
        </p:txBody>
      </p:sp>
      <p:sp>
        <p:nvSpPr>
          <p:cNvPr id="577" name="Google Shape;577;p41"/>
          <p:cNvSpPr txBox="1">
            <a:spLocks noGrp="1"/>
          </p:cNvSpPr>
          <p:nvPr>
            <p:ph type="body" idx="1"/>
          </p:nvPr>
        </p:nvSpPr>
        <p:spPr>
          <a:xfrm>
            <a:off x="1752600" y="1600773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 dirty="0"/>
              <a:t>Clone the repo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 dirty="0"/>
              <a:t>Install PLE(in the </a:t>
            </a:r>
            <a:r>
              <a:rPr lang="en-US" dirty="0" err="1"/>
              <a:t>PyGame</a:t>
            </a:r>
            <a:r>
              <a:rPr lang="en-US" dirty="0"/>
              <a:t>-Learning-Environment folder)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2664"/>
              <a:buChar char="•"/>
            </a:pPr>
            <a:r>
              <a:rPr lang="en-US" sz="2800" dirty="0"/>
              <a:t>cd </a:t>
            </a:r>
            <a:r>
              <a:rPr lang="en-US" sz="2800" dirty="0" err="1"/>
              <a:t>PyGame</a:t>
            </a:r>
            <a:r>
              <a:rPr lang="en-US" sz="2800" dirty="0"/>
              <a:t>-Learning-Environment</a:t>
            </a:r>
            <a:endParaRPr sz="28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2664"/>
              <a:buChar char="•"/>
            </a:pPr>
            <a:r>
              <a:rPr lang="en-US" sz="2800" dirty="0"/>
              <a:t>pip install –e .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2664"/>
              <a:buNone/>
            </a:pPr>
            <a:endParaRPr sz="2800"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2664"/>
              <a:buNone/>
            </a:pPr>
            <a:endParaRPr sz="2800"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2664"/>
              <a:buNone/>
            </a:pPr>
            <a:endParaRPr sz="2800"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2664"/>
              <a:buNone/>
            </a:pPr>
            <a:endParaRPr sz="2800" dirty="0"/>
          </a:p>
          <a:p>
            <a:pPr marL="228600" lvl="0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2664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2664"/>
              <a:buChar char="•"/>
            </a:pPr>
            <a:r>
              <a:rPr lang="en-US" dirty="0"/>
              <a:t>pip install </a:t>
            </a:r>
            <a:r>
              <a:rPr lang="en-US" dirty="0" err="1"/>
              <a:t>pygame</a:t>
            </a: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2664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endParaRPr dirty="0"/>
          </a:p>
        </p:txBody>
      </p:sp>
      <p:sp>
        <p:nvSpPr>
          <p:cNvPr id="578" name="Google Shape;578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579" name="Google Shape;5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2630" y="1600773"/>
            <a:ext cx="5259570" cy="991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19625" y="3618927"/>
            <a:ext cx="5362575" cy="1638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176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587" name="Google Shape;587;p43"/>
          <p:cNvSpPr txBox="1">
            <a:spLocks noGrp="1"/>
          </p:cNvSpPr>
          <p:nvPr>
            <p:ph type="body" idx="1"/>
          </p:nvPr>
        </p:nvSpPr>
        <p:spPr>
          <a:xfrm>
            <a:off x="838199" y="1600201"/>
            <a:ext cx="105155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What you should do:</a:t>
            </a:r>
            <a:endParaRPr dirty="0"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Change the update rule from Q-learning to </a:t>
            </a:r>
            <a:r>
              <a:rPr lang="en-US" dirty="0">
                <a:solidFill>
                  <a:srgbClr val="FF0000"/>
                </a:solidFill>
              </a:rPr>
              <a:t>SARSA</a:t>
            </a:r>
            <a:r>
              <a:rPr lang="en-US" dirty="0"/>
              <a:t> (</a:t>
            </a:r>
            <a:r>
              <a:rPr lang="en-US" b="1" dirty="0"/>
              <a:t>with the same episodes</a:t>
            </a:r>
            <a:r>
              <a:rPr lang="en-US" dirty="0"/>
              <a:t>).</a:t>
            </a:r>
            <a:endParaRPr dirty="0"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Give a brief report to discuss the result (compare Q-learning with SARSA based on the game result).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altLang="zh-TW" dirty="0"/>
              <a:t>Remind</a:t>
            </a: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altLang="zh-TW" dirty="0"/>
              <a:t>Only need </a:t>
            </a:r>
            <a:r>
              <a:rPr lang="en-US" altLang="zh-TW" dirty="0">
                <a:solidFill>
                  <a:srgbClr val="FF0000"/>
                </a:solidFill>
              </a:rPr>
              <a:t>CPU</a:t>
            </a:r>
            <a:r>
              <a:rPr lang="en-US" altLang="zh-TW" dirty="0"/>
              <a:t> resources.</a:t>
            </a:r>
          </a:p>
          <a:p>
            <a:pPr marL="685800" lvl="1" indent="-228600">
              <a:lnSpc>
                <a:spcPct val="150000"/>
              </a:lnSpc>
              <a:spcBef>
                <a:spcPts val="1000"/>
              </a:spcBef>
              <a:buSzPts val="2800"/>
            </a:pPr>
            <a:r>
              <a:rPr lang="en-US" altLang="zh-TW" dirty="0"/>
              <a:t>It will take you more than </a:t>
            </a:r>
            <a:r>
              <a:rPr lang="en-US" altLang="zh-TW" dirty="0">
                <a:solidFill>
                  <a:srgbClr val="FF0000"/>
                </a:solidFill>
              </a:rPr>
              <a:t>13</a:t>
            </a:r>
            <a:r>
              <a:rPr lang="en-US" altLang="zh-TW" dirty="0"/>
              <a:t> hours to train, please reserve enough time.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588" name="Google Shape;588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1733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603" name="Google Shape;603;p45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Precautions: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you encounter this problem, just stop.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It means your bird plays well and the recorded frames is too long to save.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604" name="Google Shape;604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605" name="Google Shape;60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3183825"/>
            <a:ext cx="9144000" cy="2880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5313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612" name="Google Shape;612;p46"/>
          <p:cNvSpPr txBox="1">
            <a:spLocks noGrp="1"/>
          </p:cNvSpPr>
          <p:nvPr>
            <p:ph type="body" idx="1"/>
          </p:nvPr>
        </p:nvSpPr>
        <p:spPr>
          <a:xfrm>
            <a:off x="838200" y="1582446"/>
            <a:ext cx="1040456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Requirements</a:t>
            </a:r>
            <a:endParaRPr b="1" dirty="0"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Write a brief report in the notebook </a:t>
            </a:r>
            <a:endParaRPr dirty="0"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Upload both </a:t>
            </a:r>
            <a:r>
              <a:rPr lang="en-US" sz="1900" dirty="0" err="1">
                <a:latin typeface="Monaco" pitchFamily="2" charset="0"/>
              </a:rPr>
              <a:t>ipynb</a:t>
            </a:r>
            <a:r>
              <a:rPr lang="en-US" dirty="0"/>
              <a:t> and </a:t>
            </a:r>
            <a:r>
              <a:rPr lang="en-US" sz="1900" dirty="0">
                <a:solidFill>
                  <a:srgbClr val="FF0000"/>
                </a:solidFill>
                <a:latin typeface="Monaco" pitchFamily="2" charset="0"/>
              </a:rPr>
              <a:t>mp4</a:t>
            </a:r>
            <a:r>
              <a:rPr lang="en-US" dirty="0"/>
              <a:t> to google drive</a:t>
            </a:r>
            <a:endParaRPr dirty="0"/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Lab14_{</a:t>
            </a:r>
            <a:r>
              <a:rPr lang="en-US" dirty="0" err="1"/>
              <a:t>student_id</a:t>
            </a:r>
            <a:r>
              <a:rPr lang="en-US" dirty="0"/>
              <a:t>}.</a:t>
            </a:r>
            <a:r>
              <a:rPr lang="en-US" dirty="0" err="1"/>
              <a:t>ipynb</a:t>
            </a:r>
            <a:r>
              <a:rPr lang="en-US" dirty="0"/>
              <a:t> (90%)</a:t>
            </a:r>
            <a:endParaRPr dirty="0"/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Lab14_{</a:t>
            </a:r>
            <a:r>
              <a:rPr lang="en-US" dirty="0" err="1"/>
              <a:t>student_id</a:t>
            </a:r>
            <a:r>
              <a:rPr lang="en-US" dirty="0"/>
              <a:t>}.mp4 (10%)</a:t>
            </a:r>
            <a:endParaRPr dirty="0"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Share your drive’s link via </a:t>
            </a:r>
            <a:r>
              <a:rPr lang="en-US" dirty="0" err="1">
                <a:solidFill>
                  <a:srgbClr val="FF0000"/>
                </a:solidFill>
              </a:rPr>
              <a:t>eeclass</a:t>
            </a:r>
            <a:endParaRPr dirty="0"/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dirty="0">
                <a:solidFill>
                  <a:srgbClr val="FF0000"/>
                </a:solidFill>
              </a:rPr>
              <a:t>Please make sure that TA can access your google drive!!!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(Or you will get 0 on this lab!) </a:t>
            </a:r>
            <a:endParaRPr dirty="0"/>
          </a:p>
          <a:p>
            <a:pPr marL="1600200" lvl="3" indent="-1143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Deadline: 2023-12-11(Wed) 23:59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613" name="Google Shape;613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795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Homework</a:t>
            </a:r>
            <a:endParaRPr dirty="0"/>
          </a:p>
        </p:txBody>
      </p:sp>
      <p:sp>
        <p:nvSpPr>
          <p:cNvPr id="620" name="Google Shape;620;p47"/>
          <p:cNvSpPr txBox="1">
            <a:spLocks noGrp="1"/>
          </p:cNvSpPr>
          <p:nvPr>
            <p:ph type="body" idx="1"/>
          </p:nvPr>
        </p:nvSpPr>
        <p:spPr>
          <a:xfrm>
            <a:off x="838199" y="1591323"/>
            <a:ext cx="120417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Requirement (report):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You can compare life time or reward against training episodes.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621" name="Google Shape;621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" name="Google Shape;630;p48">
            <a:extLst>
              <a:ext uri="{FF2B5EF4-FFF2-40B4-BE49-F238E27FC236}">
                <a16:creationId xmlns:a16="http://schemas.microsoft.com/office/drawing/2014/main" id="{329A39DE-75EF-49A9-C1A6-41E7754B0D8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1186" y="2587743"/>
            <a:ext cx="6609628" cy="1672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631;p48">
            <a:extLst>
              <a:ext uri="{FF2B5EF4-FFF2-40B4-BE49-F238E27FC236}">
                <a16:creationId xmlns:a16="http://schemas.microsoft.com/office/drawing/2014/main" id="{579B9980-7B04-3C5F-E81A-E95FE54AF71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91186" y="4499530"/>
            <a:ext cx="6609628" cy="167272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32;p48">
            <a:extLst>
              <a:ext uri="{FF2B5EF4-FFF2-40B4-BE49-F238E27FC236}">
                <a16:creationId xmlns:a16="http://schemas.microsoft.com/office/drawing/2014/main" id="{C48DBA90-2496-15C3-513B-79621F95C964}"/>
              </a:ext>
            </a:extLst>
          </p:cNvPr>
          <p:cNvSpPr txBox="1"/>
          <p:nvPr/>
        </p:nvSpPr>
        <p:spPr>
          <a:xfrm>
            <a:off x="5508222" y="4132587"/>
            <a:ext cx="117555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Q-learning</a:t>
            </a: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633;p48">
            <a:extLst>
              <a:ext uri="{FF2B5EF4-FFF2-40B4-BE49-F238E27FC236}">
                <a16:creationId xmlns:a16="http://schemas.microsoft.com/office/drawing/2014/main" id="{9E06C4DB-966B-0AB9-3373-0E52C808524F}"/>
              </a:ext>
            </a:extLst>
          </p:cNvPr>
          <p:cNvSpPr txBox="1"/>
          <p:nvPr/>
        </p:nvSpPr>
        <p:spPr>
          <a:xfrm>
            <a:off x="5688242" y="6123543"/>
            <a:ext cx="81551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SARSA</a:t>
            </a: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0797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1395</Words>
  <Application>Microsoft Macintosh PowerPoint</Application>
  <PresentationFormat>寬螢幕</PresentationFormat>
  <Paragraphs>543</Paragraphs>
  <Slides>44</Slides>
  <Notes>44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49" baseType="lpstr">
      <vt:lpstr>DFKai-SB</vt:lpstr>
      <vt:lpstr>Arial</vt:lpstr>
      <vt:lpstr>Calibri</vt:lpstr>
      <vt:lpstr>Monaco</vt:lpstr>
      <vt:lpstr>Office 佈景主題</vt:lpstr>
      <vt:lpstr>Lab 14 Reinforcement Learning</vt:lpstr>
      <vt:lpstr>Outline</vt:lpstr>
      <vt:lpstr>Outline</vt:lpstr>
      <vt:lpstr>Homework</vt:lpstr>
      <vt:lpstr>Install PLE and Pygame</vt:lpstr>
      <vt:lpstr>Homework</vt:lpstr>
      <vt:lpstr>Homework</vt:lpstr>
      <vt:lpstr>Homework</vt:lpstr>
      <vt:lpstr>Homework</vt:lpstr>
      <vt:lpstr>Outline</vt:lpstr>
      <vt:lpstr>Markov Decision Process (MDP)</vt:lpstr>
      <vt:lpstr>PowerPoint 簡報</vt:lpstr>
      <vt:lpstr>We have a MDP model, then?</vt:lpstr>
      <vt:lpstr>Goal - Find the Optimal Policy</vt:lpstr>
      <vt:lpstr>Outline</vt:lpstr>
      <vt:lpstr>Value Iteration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Outline</vt:lpstr>
      <vt:lpstr>Policy Iteration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Did agent Interact with the Environment?</vt:lpstr>
      <vt:lpstr>Outline</vt:lpstr>
      <vt:lpstr>Q-Learning</vt:lpstr>
      <vt:lpstr>Q-Learning</vt:lpstr>
      <vt:lpstr>Q-Learning</vt:lpstr>
      <vt:lpstr>Q-Learning</vt:lpstr>
      <vt:lpstr>SARSA</vt:lpstr>
      <vt:lpstr>SARSA</vt:lpstr>
      <vt:lpstr>SARSA</vt:lpstr>
      <vt:lpstr>Q-Learning VS. SARSA</vt:lpstr>
      <vt:lpstr>Q-Learning VS. SARSA</vt:lpstr>
      <vt:lpstr>Thanks! Be a Happy Bird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PinYu</dc:creator>
  <cp:lastModifiedBy>王彥婷</cp:lastModifiedBy>
  <cp:revision>2</cp:revision>
  <dcterms:created xsi:type="dcterms:W3CDTF">2020-12-14T07:33:01Z</dcterms:created>
  <dcterms:modified xsi:type="dcterms:W3CDTF">2024-12-04T13:03:31Z</dcterms:modified>
</cp:coreProperties>
</file>