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jq2ncsLZn7YJD+hZHeKunQ1m5K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BD6B1D-F554-4C1A-B090-710597BD3DF4}">
  <a:tblStyle styleId="{73BD6B1D-F554-4C1A-B090-710597BD3D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 b="off" i="off"/>
      <a:tcStyle>
        <a:fill>
          <a:solidFill>
            <a:srgbClr val="E0E0E0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0E0E0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0F0F0"/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fill>
          <a:solidFill>
            <a:srgbClr val="F0F0F0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customschemas.google.com/relationships/presentationmetadata" Target="meta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 function 要解的問題是 model-free, TD 要解的問題是 MC 太久</a:t>
            </a:r>
            <a:endParaRPr/>
          </a:p>
        </p:txBody>
      </p:sp>
      <p:sp>
        <p:nvSpPr>
          <p:cNvPr id="460" name="Google Shape;46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13miki.com/4714.html" TargetMode="External"/><Relationship Id="rId4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13miki.com/4714.html" TargetMode="External"/><Relationship Id="rId4" Type="http://schemas.openxmlformats.org/officeDocument/2006/relationships/hyperlink" Target="https://creativecommons.org/licenses/by-sa/3.0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3.jpg"/><Relationship Id="rId7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tudywolf.wordpress.com/2013/07/01/reinforcement-learning-sarsa-vs-q-learning/" TargetMode="External"/><Relationship Id="rId4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13miki.com/4714.html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Lab 14</a:t>
            </a:r>
            <a:br>
              <a:rPr lang="en-US"/>
            </a:br>
            <a:r>
              <a:rPr lang="en-US"/>
              <a:t>Reinforcement Learning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02217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i="1" lang="en-US">
                <a:solidFill>
                  <a:srgbClr val="7F7F7F"/>
                </a:solidFill>
              </a:rPr>
              <a:t>Datalab</a:t>
            </a:r>
            <a:endParaRPr i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>
              <a:solidFill>
                <a:srgbClr val="7F7F7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Department of Computer Science,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National Tsing Hua University, Taiwan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11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/>
          <p:nvPr/>
        </p:nvSpPr>
        <p:spPr>
          <a:xfrm rot="10800000">
            <a:off x="10396617" y="1180730"/>
            <a:ext cx="1145219" cy="1953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12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"/>
          <p:cNvSpPr/>
          <p:nvPr/>
        </p:nvSpPr>
        <p:spPr>
          <a:xfrm rot="10800000">
            <a:off x="10728128" y="1713390"/>
            <a:ext cx="1034249" cy="2923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2341713" y="4598633"/>
            <a:ext cx="35250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13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1014809" y="4429957"/>
            <a:ext cx="6178857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14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/>
        </p:nvSpPr>
        <p:spPr>
          <a:xfrm>
            <a:off x="425821" y="4450563"/>
            <a:ext cx="735683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資電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綜二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54499" y="5781740"/>
            <a:ext cx="9844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Google Shape;213;p15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14" name="Google Shape;2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425821" y="4450563"/>
            <a:ext cx="73568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Iteration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V(</a:t>
            </a:r>
            <a:r>
              <a:rPr b="0" i="0" lang="en-US" sz="2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-2 = -3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7284627" y="2068497"/>
            <a:ext cx="103779" cy="10772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16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425821" y="4450563"/>
            <a:ext cx="735683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4 = Iteration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 rot="10800000">
            <a:off x="9472474" y="3074529"/>
            <a:ext cx="1225118" cy="1164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8406" y="1104780"/>
            <a:ext cx="4588147" cy="283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421659" y="4451184"/>
            <a:ext cx="73568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have the optimal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7284627" y="3219833"/>
            <a:ext cx="103779" cy="7227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17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240" name="Google Shape;24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7"/>
          <p:cNvSpPr/>
          <p:nvPr/>
        </p:nvSpPr>
        <p:spPr>
          <a:xfrm rot="-5400000">
            <a:off x="2507738" y="1215580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/>
          <p:nvPr/>
        </p:nvSpPr>
        <p:spPr>
          <a:xfrm rot="-5400000">
            <a:off x="2507737" y="2233966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/>
          <p:nvPr/>
        </p:nvSpPr>
        <p:spPr>
          <a:xfrm rot="-5400000">
            <a:off x="2507737" y="3252352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3440774" y="1215611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3440774" y="2233997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3440774" y="3252383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7"/>
          <p:cNvSpPr/>
          <p:nvPr/>
        </p:nvSpPr>
        <p:spPr>
          <a:xfrm rot="5400000">
            <a:off x="5439269" y="1215578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/>
          <p:nvPr/>
        </p:nvSpPr>
        <p:spPr>
          <a:xfrm rot="5400000">
            <a:off x="5436958" y="2233966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7"/>
          <p:cNvSpPr/>
          <p:nvPr/>
        </p:nvSpPr>
        <p:spPr>
          <a:xfrm rot="5400000">
            <a:off x="5436958" y="3252352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 Iteration</a:t>
            </a:r>
            <a:endParaRPr/>
          </a:p>
        </p:txBody>
      </p:sp>
      <p:pic>
        <p:nvPicPr>
          <p:cNvPr id="266" name="Google Shape;26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523" y="1825625"/>
            <a:ext cx="597295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20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637411" y="4291569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637411" y="4660901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637411" y="5089679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637411" y="5494065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637411" y="5898451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1659485" y="5898451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/>
          <p:nvPr/>
        </p:nvSpPr>
        <p:spPr>
          <a:xfrm rot="10800000">
            <a:off x="10352227" y="766934"/>
            <a:ext cx="1145219" cy="269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21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288" name="Google Shape;2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1"/>
          <p:cNvSpPr/>
          <p:nvPr/>
        </p:nvSpPr>
        <p:spPr>
          <a:xfrm rot="10800000">
            <a:off x="10830758" y="1354679"/>
            <a:ext cx="1145219" cy="2693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1"/>
          <p:cNvSpPr txBox="1"/>
          <p:nvPr/>
        </p:nvSpPr>
        <p:spPr>
          <a:xfrm>
            <a:off x="1714717" y="4565171"/>
            <a:ext cx="477904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initialize a policy Let’s say all goes down!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22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08" name="Google Shape;3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2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/>
          <p:nvPr/>
        </p:nvSpPr>
        <p:spPr>
          <a:xfrm rot="10800000">
            <a:off x="10799686" y="1798274"/>
            <a:ext cx="1145219" cy="2082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2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2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initialization of V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endParaRPr b="0" baseline="-25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Google Shape;327;p23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28" name="Google Shape;3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3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3"/>
          <p:cNvSpPr/>
          <p:nvPr/>
        </p:nvSpPr>
        <p:spPr>
          <a:xfrm>
            <a:off x="2348473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2348473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2348473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5582165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5582165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5582165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1714717" y="456517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Evaluation</a:t>
            </a:r>
            <a:endParaRPr b="0" baseline="-2500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7491774" y="2124623"/>
            <a:ext cx="144893" cy="11277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4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-∞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348" name="Google Shape;3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4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4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4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4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4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4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4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24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4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4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4"/>
          <p:cNvSpPr txBox="1"/>
          <p:nvPr/>
        </p:nvSpPr>
        <p:spPr>
          <a:xfrm>
            <a:off x="1714717" y="4414251"/>
            <a:ext cx="4779042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Policy Improvement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西門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台達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  -1</a:t>
            </a:r>
            <a:endParaRPr b="0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籃球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reward + V(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排球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-1 + -∞</a:t>
            </a:r>
            <a:endParaRPr b="0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baseline="-25000" i="0" sz="3200" u="none" cap="none" strike="noStrik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7491774" y="3252383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576221" y="5258520"/>
            <a:ext cx="14505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baseline="-25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25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69" name="Google Shape;3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5"/>
          <p:cNvSpPr/>
          <p:nvPr/>
        </p:nvSpPr>
        <p:spPr>
          <a:xfrm rot="-5400000">
            <a:off x="2507706" y="1215610"/>
            <a:ext cx="152401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5"/>
          <p:cNvSpPr/>
          <p:nvPr/>
        </p:nvSpPr>
        <p:spPr>
          <a:xfrm rot="-5400000">
            <a:off x="2507706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5"/>
          <p:cNvSpPr/>
          <p:nvPr/>
        </p:nvSpPr>
        <p:spPr>
          <a:xfrm rot="-5400000">
            <a:off x="2507706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440774" y="1215611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3440774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5"/>
          <p:cNvSpPr/>
          <p:nvPr/>
        </p:nvSpPr>
        <p:spPr>
          <a:xfrm>
            <a:off x="3440774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5"/>
          <p:cNvSpPr/>
          <p:nvPr/>
        </p:nvSpPr>
        <p:spPr>
          <a:xfrm rot="5400000">
            <a:off x="5439300" y="1215609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5"/>
          <p:cNvSpPr/>
          <p:nvPr/>
        </p:nvSpPr>
        <p:spPr>
          <a:xfrm rot="5400000">
            <a:off x="5436989" y="2233997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/>
          <p:nvPr/>
        </p:nvSpPr>
        <p:spPr>
          <a:xfrm rot="5400000">
            <a:off x="5436989" y="3252383"/>
            <a:ext cx="152400" cy="5474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1714717" y="4414251"/>
            <a:ext cx="47790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Evaluation Again!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7478038" y="2243389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3912" y="766934"/>
            <a:ext cx="4779042" cy="348156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6"/>
          <p:cNvSpPr txBox="1"/>
          <p:nvPr/>
        </p:nvSpPr>
        <p:spPr>
          <a:xfrm>
            <a:off x="1714717" y="4414251"/>
            <a:ext cx="477904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Improvement. Nothing Changed!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Converge!!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7359499" y="3283775"/>
            <a:ext cx="144893" cy="74049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6" name="Google Shape;396;p26"/>
          <p:cNvGraphicFramePr/>
          <p:nvPr/>
        </p:nvGraphicFramePr>
        <p:xfrm>
          <a:off x="946746" y="9385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-3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-2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0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-1</a:t>
                      </a:r>
                      <a:endParaRPr sz="2400" u="none" cap="none" strike="noStrike">
                        <a:latin typeface="DFKai-SB"/>
                        <a:ea typeface="DFKai-SB"/>
                        <a:cs typeface="DFKai-SB"/>
                        <a:sym typeface="DFKai-SB"/>
                      </a:endParaRPr>
                    </a:p>
                  </a:txBody>
                  <a:tcPr marT="45725" marB="45725" marR="91450" marL="91450" anchor="ctr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pic>
        <p:nvPicPr>
          <p:cNvPr id="397" name="Google Shape;39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299" y="1076260"/>
            <a:ext cx="550416" cy="826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04238" y="3035108"/>
            <a:ext cx="989163" cy="9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6"/>
          <p:cNvSpPr/>
          <p:nvPr/>
        </p:nvSpPr>
        <p:spPr>
          <a:xfrm rot="-5400000">
            <a:off x="2507738" y="1215580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6"/>
          <p:cNvSpPr/>
          <p:nvPr/>
        </p:nvSpPr>
        <p:spPr>
          <a:xfrm rot="-5400000">
            <a:off x="2507737" y="2233966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 rot="-5400000">
            <a:off x="2507737" y="3252352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6"/>
          <p:cNvSpPr/>
          <p:nvPr/>
        </p:nvSpPr>
        <p:spPr>
          <a:xfrm>
            <a:off x="3440774" y="1215611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/>
          <p:nvPr/>
        </p:nvSpPr>
        <p:spPr>
          <a:xfrm>
            <a:off x="3440774" y="2233997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3440774" y="3252383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 rot="5400000">
            <a:off x="5439269" y="1215578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 rot="5400000">
            <a:off x="5436958" y="2233966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6"/>
          <p:cNvSpPr/>
          <p:nvPr/>
        </p:nvSpPr>
        <p:spPr>
          <a:xfrm rot="5400000">
            <a:off x="5436958" y="3252352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6"/>
          <p:cNvSpPr/>
          <p:nvPr/>
        </p:nvSpPr>
        <p:spPr>
          <a:xfrm>
            <a:off x="2310174" y="1763061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2310174" y="274317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5636824" y="1763049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5636824" y="2781424"/>
            <a:ext cx="152400" cy="54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Did agent Interact with the Environment?</a:t>
            </a:r>
            <a:endParaRPr/>
          </a:p>
        </p:txBody>
      </p:sp>
      <p:sp>
        <p:nvSpPr>
          <p:cNvPr id="417" name="Google Shape;41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! We model every transition and every reward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it is impossible to solve more complex problems like Flappy Bird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need model-free 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Q-Learning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SARSA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23" name="Google Shape;42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0" name="Google Shape;430;p29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Flappy bird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2" name="Google Shape;43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257" y="2230835"/>
            <a:ext cx="2311485" cy="426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States: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Actions: { fly, none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Reward: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+1: pass through a pipe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-5: die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1" name="Google Shape;44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0057" y="209431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6754" y="1625961"/>
            <a:ext cx="1091323" cy="35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49" name="Google Shape;449;p31"/>
          <p:cNvSpPr txBox="1"/>
          <p:nvPr>
            <p:ph idx="1" type="body"/>
          </p:nvPr>
        </p:nvSpPr>
        <p:spPr>
          <a:xfrm>
            <a:off x="1981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1" name="Google Shape;4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3673" y="1041902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3837" y="2161734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4225" y="5890785"/>
            <a:ext cx="5607975" cy="3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1"/>
          <p:cNvSpPr txBox="1"/>
          <p:nvPr/>
        </p:nvSpPr>
        <p:spPr>
          <a:xfrm>
            <a:off x="2680475" y="2295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狀態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1"/>
          <p:cNvSpPr txBox="1"/>
          <p:nvPr/>
        </p:nvSpPr>
        <p:spPr>
          <a:xfrm>
            <a:off x="3840250" y="2295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飛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4375425" y="2295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不飛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63" name="Google Shape;463;p32"/>
          <p:cNvSpPr txBox="1"/>
          <p:nvPr>
            <p:ph idx="1" type="body"/>
          </p:nvPr>
        </p:nvSpPr>
        <p:spPr>
          <a:xfrm>
            <a:off x="2093025" y="1615326"/>
            <a:ext cx="8686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4" name="Google Shape;4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5" name="Google Shape;4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32307"/>
            <a:ext cx="7124816" cy="25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6457" y="1374680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2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2"/>
          <p:cNvSpPr txBox="1"/>
          <p:nvPr/>
        </p:nvSpPr>
        <p:spPr>
          <a:xfrm>
            <a:off x="2096142" y="60936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2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5367002" y="5375550"/>
            <a:ext cx="51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6573816" y="5340766"/>
            <a:ext cx="15045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Fly)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Q(S’, None)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5876870" y="5595599"/>
            <a:ext cx="585712" cy="1982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2"/>
          <p:cNvSpPr txBox="1"/>
          <p:nvPr/>
        </p:nvSpPr>
        <p:spPr>
          <a:xfrm>
            <a:off x="5829954" y="5113013"/>
            <a:ext cx="84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</a:t>
            </a:r>
            <a:endParaRPr/>
          </a:p>
        </p:txBody>
      </p:sp>
      <p:sp>
        <p:nvSpPr>
          <p:cNvPr id="485" name="Google Shape;485;p33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https://www.zhihu.com/question/26408259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86" name="Google Shape;48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493" name="Google Shape;493;p34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5" name="Google Shape;4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093" y="2519408"/>
            <a:ext cx="6895015" cy="268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02" name="Google Shape;502;p35"/>
          <p:cNvSpPr txBox="1"/>
          <p:nvPr>
            <p:ph idx="1" type="body"/>
          </p:nvPr>
        </p:nvSpPr>
        <p:spPr>
          <a:xfrm>
            <a:off x="17526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Q-table(finite):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 rule: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715" y="1297980"/>
            <a:ext cx="2311485" cy="426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3587" y="2302015"/>
            <a:ext cx="2981741" cy="3258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4760" y="5925330"/>
            <a:ext cx="4964343" cy="29449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/>
          <p:nvPr/>
        </p:nvSpPr>
        <p:spPr>
          <a:xfrm>
            <a:off x="3349125" y="2437850"/>
            <a:ext cx="958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狀態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5"/>
          <p:cNvSpPr txBox="1"/>
          <p:nvPr/>
        </p:nvSpPr>
        <p:spPr>
          <a:xfrm>
            <a:off x="4520725" y="2437850"/>
            <a:ext cx="333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飛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5"/>
          <p:cNvSpPr txBox="1"/>
          <p:nvPr/>
        </p:nvSpPr>
        <p:spPr>
          <a:xfrm>
            <a:off x="5067725" y="2437850"/>
            <a:ext cx="544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不飛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SARSA</a:t>
            </a:r>
            <a:endParaRPr/>
          </a:p>
        </p:txBody>
      </p:sp>
      <p:sp>
        <p:nvSpPr>
          <p:cNvPr id="516" name="Google Shape;516;p36"/>
          <p:cNvSpPr txBox="1"/>
          <p:nvPr>
            <p:ph idx="1" type="body"/>
          </p:nvPr>
        </p:nvSpPr>
        <p:spPr>
          <a:xfrm>
            <a:off x="1749161" y="1568122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Algorithm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17" name="Google Shape;51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8" name="Google Shape;5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4222" y="597683"/>
            <a:ext cx="2311485" cy="42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6"/>
          <p:cNvSpPr txBox="1"/>
          <p:nvPr/>
        </p:nvSpPr>
        <p:spPr>
          <a:xfrm>
            <a:off x="1201467" y="5364094"/>
            <a:ext cx="3359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2246835" y="4859723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6235541" y="6146436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 rot="-1163027">
            <a:off x="1488836" y="519594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6"/>
          <p:cNvSpPr txBox="1"/>
          <p:nvPr/>
        </p:nvSpPr>
        <p:spPr>
          <a:xfrm rot="1362662">
            <a:off x="1480891" y="578016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6"/>
          <p:cNvSpPr txBox="1"/>
          <p:nvPr/>
        </p:nvSpPr>
        <p:spPr>
          <a:xfrm>
            <a:off x="4223992" y="5359040"/>
            <a:ext cx="4040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6"/>
          <p:cNvSpPr/>
          <p:nvPr/>
        </p:nvSpPr>
        <p:spPr>
          <a:xfrm>
            <a:off x="4731442" y="5595599"/>
            <a:ext cx="585712" cy="17956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5367001" y="5375550"/>
            <a:ext cx="47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6"/>
          <p:cNvSpPr/>
          <p:nvPr/>
        </p:nvSpPr>
        <p:spPr>
          <a:xfrm>
            <a:off x="1655285" y="5204691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5585" y="2094034"/>
            <a:ext cx="6895015" cy="268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6"/>
          <p:cNvSpPr/>
          <p:nvPr/>
        </p:nvSpPr>
        <p:spPr>
          <a:xfrm>
            <a:off x="5820856" y="5211223"/>
            <a:ext cx="2568707" cy="936607"/>
          </a:xfrm>
          <a:prstGeom prst="diamond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ε-greedy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 rot="-1163027">
            <a:off x="5812984" y="5190891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 rot="1362662">
            <a:off x="5817124" y="5793420"/>
            <a:ext cx="562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6"/>
          <p:cNvSpPr txBox="1"/>
          <p:nvPr/>
        </p:nvSpPr>
        <p:spPr>
          <a:xfrm>
            <a:off x="6402546" y="4856651"/>
            <a:ext cx="143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flip coin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6"/>
          <p:cNvSpPr txBox="1"/>
          <p:nvPr/>
        </p:nvSpPr>
        <p:spPr>
          <a:xfrm>
            <a:off x="2248542" y="6246000"/>
            <a:ext cx="1686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 max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Q(S, a)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6"/>
          <p:cNvSpPr txBox="1"/>
          <p:nvPr/>
        </p:nvSpPr>
        <p:spPr>
          <a:xfrm>
            <a:off x="8513478" y="5406725"/>
            <a:ext cx="53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41" name="Google Shape;541;p37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q_learning_vs_sarsa.png" id="543" name="Google Shape;5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700" y="1988840"/>
            <a:ext cx="5117211" cy="4732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783" y="2476112"/>
            <a:ext cx="6007634" cy="138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7006" y="4749966"/>
            <a:ext cx="5626794" cy="13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Q-Learning VS. SARSA</a:t>
            </a:r>
            <a:endParaRPr/>
          </a:p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1752599" y="1600200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Cliff Walking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53" name="Google Shape;5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4161" y="2925763"/>
            <a:ext cx="65436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60" name="Google Shape;560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MDP(value iteration &amp; policy iteration)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Char char="•"/>
            </a:pPr>
            <a:r>
              <a:rPr lang="en-US">
                <a:solidFill>
                  <a:srgbClr val="D8D8D8"/>
                </a:solidFill>
              </a:rPr>
              <a:t>Q-Learning &amp; SARSA</a:t>
            </a:r>
            <a:endParaRPr>
              <a:solidFill>
                <a:srgbClr val="D8D8D8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Homework</a:t>
            </a:r>
            <a:endParaRPr/>
          </a:p>
        </p:txBody>
      </p:sp>
      <p:sp>
        <p:nvSpPr>
          <p:cNvPr id="561" name="Google Shape;56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68" name="Google Shape;568;p40"/>
          <p:cNvSpPr txBox="1"/>
          <p:nvPr>
            <p:ph idx="1" type="body"/>
          </p:nvPr>
        </p:nvSpPr>
        <p:spPr>
          <a:xfrm>
            <a:off x="1752600" y="160907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an agent to play Flappy Bird game(SARSA)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69" name="Google Shape;56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0" name="Google Shape;57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7553" y="2348880"/>
            <a:ext cx="2356893" cy="419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Markov Decision Process (MDP)</a:t>
            </a:r>
            <a:endParaRPr/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838200" y="1845947"/>
            <a:ext cx="10515600" cy="966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MDP is defined by</a:t>
            </a:r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2304115" y="2722512"/>
            <a:ext cx="7485936" cy="3759673"/>
            <a:chOff x="2304115" y="2722512"/>
            <a:chExt cx="7485936" cy="3759673"/>
          </a:xfrm>
        </p:grpSpPr>
        <p:sp>
          <p:nvSpPr>
            <p:cNvPr id="110" name="Google Shape;110;p5"/>
            <p:cNvSpPr txBox="1"/>
            <p:nvPr/>
          </p:nvSpPr>
          <p:spPr>
            <a:xfrm>
              <a:off x="2577466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4087080" y="285298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5596694" y="2863145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7106308" y="2863146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2304115" y="4186584"/>
              <a:ext cx="125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 space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3750699" y="2737368"/>
              <a:ext cx="13773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 space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 txBox="1"/>
            <p:nvPr/>
          </p:nvSpPr>
          <p:spPr>
            <a:xfrm>
              <a:off x="4863730" y="4186584"/>
              <a:ext cx="21704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Transition Probability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7012621" y="2737368"/>
              <a:ext cx="939073" cy="369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Reward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8615922" y="2722512"/>
              <a:ext cx="704538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γ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8146331" y="4186584"/>
              <a:ext cx="1643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Discount Factor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5527213" y="4974080"/>
              <a:ext cx="8435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0"/>
                <a:buFont typeface="Arial"/>
                <a:buNone/>
              </a:pPr>
              <a:r>
                <a:rPr b="0" i="0" lang="en-US" sz="8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 b="0" i="0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5492075" y="6112853"/>
              <a:ext cx="913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PLE and Pygame</a:t>
            </a:r>
            <a:endParaRPr/>
          </a:p>
        </p:txBody>
      </p:sp>
      <p:sp>
        <p:nvSpPr>
          <p:cNvPr id="577" name="Google Shape;577;p41"/>
          <p:cNvSpPr txBox="1"/>
          <p:nvPr>
            <p:ph idx="1" type="body"/>
          </p:nvPr>
        </p:nvSpPr>
        <p:spPr>
          <a:xfrm>
            <a:off x="1752600" y="160077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Clone the repo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n-US"/>
              <a:t>Install PLE(in the PyGame-Learning-Environment folder)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Char char="•"/>
            </a:pPr>
            <a:r>
              <a:rPr lang="en-US" sz="2800"/>
              <a:t>cd PyGame-Learning-Environment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Char char="•"/>
            </a:pPr>
            <a:r>
              <a:rPr lang="en-US" sz="2800"/>
              <a:t>pip install –e 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92664"/>
              <a:buNone/>
            </a:pPr>
            <a:r>
              <a:t/>
            </a:r>
            <a:endParaRPr sz="2800"/>
          </a:p>
          <a:p>
            <a:pPr indent="-762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Char char="•"/>
            </a:pPr>
            <a:r>
              <a:rPr lang="en-US"/>
              <a:t>pip install pygame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2664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578" name="Google Shape;578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9" name="Google Shape;57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2630" y="1600773"/>
            <a:ext cx="5259570" cy="99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9625" y="3618927"/>
            <a:ext cx="5362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87" name="Google Shape;587;p43"/>
          <p:cNvSpPr txBox="1"/>
          <p:nvPr>
            <p:ph idx="1" type="body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you should do: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the update rule from Q-learning to </a:t>
            </a:r>
            <a:r>
              <a:rPr lang="en-US">
                <a:solidFill>
                  <a:srgbClr val="FF0000"/>
                </a:solidFill>
              </a:rPr>
              <a:t>SARSA</a:t>
            </a:r>
            <a:r>
              <a:rPr lang="en-US"/>
              <a:t> (</a:t>
            </a:r>
            <a:r>
              <a:rPr b="1" lang="en-US"/>
              <a:t>with the same episodes</a:t>
            </a:r>
            <a:r>
              <a:rPr lang="en-US"/>
              <a:t>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Give a brief report to discuss the result (compare Q-learning with SARSA based on the game result).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595" name="Google Shape;595;p44"/>
          <p:cNvSpPr txBox="1"/>
          <p:nvPr>
            <p:ph idx="1" type="body"/>
          </p:nvPr>
        </p:nvSpPr>
        <p:spPr>
          <a:xfrm>
            <a:off x="1752600" y="169068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need </a:t>
            </a:r>
            <a:r>
              <a:rPr lang="en-US">
                <a:solidFill>
                  <a:srgbClr val="FF0000"/>
                </a:solidFill>
              </a:rPr>
              <a:t>CPU</a:t>
            </a:r>
            <a:r>
              <a:rPr lang="en-US"/>
              <a:t> resources.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will take you more than </a:t>
            </a:r>
            <a:r>
              <a:rPr lang="en-US">
                <a:solidFill>
                  <a:srgbClr val="FF0000"/>
                </a:solidFill>
              </a:rPr>
              <a:t>13</a:t>
            </a:r>
            <a:r>
              <a:rPr lang="en-US"/>
              <a:t> hours to train, please reserve enough time.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96" name="Google Shape;59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03" name="Google Shape;603;p45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Precautions: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encounter this problem, just stop.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It means your bird plays well and the recorded frames is too long to save.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04" name="Google Shape;60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5" name="Google Shape;6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183825"/>
            <a:ext cx="9144000" cy="28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12" name="Google Shape;612;p46"/>
          <p:cNvSpPr txBox="1"/>
          <p:nvPr>
            <p:ph idx="1" type="body"/>
          </p:nvPr>
        </p:nvSpPr>
        <p:spPr>
          <a:xfrm>
            <a:off x="1752600" y="1582446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Requirements: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Write a brief report in the notebook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Upload both ipynb and </a:t>
            </a:r>
            <a:r>
              <a:rPr lang="en-US">
                <a:solidFill>
                  <a:srgbClr val="FF0000"/>
                </a:solidFill>
              </a:rPr>
              <a:t>mp4</a:t>
            </a:r>
            <a:r>
              <a:rPr lang="en-US"/>
              <a:t> to google drive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Lab14_{student_id}.ipynb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Lab14_{student_id}.mp4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Notebook cannot display videos well, that’s why we need html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Share your drive’s link via </a:t>
            </a:r>
            <a:r>
              <a:rPr lang="en-US">
                <a:solidFill>
                  <a:srgbClr val="FF0000"/>
                </a:solidFill>
              </a:rPr>
              <a:t>eeclass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Please make sure that TA can access your google drive!!! </a:t>
            </a:r>
            <a:endParaRPr/>
          </a:p>
          <a:p>
            <a:pPr indent="-1143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Deadline: 2023-12-28(Thur) 23:59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0" name="Google Shape;620;p47"/>
          <p:cNvSpPr txBox="1"/>
          <p:nvPr>
            <p:ph idx="1" type="body"/>
          </p:nvPr>
        </p:nvSpPr>
        <p:spPr>
          <a:xfrm>
            <a:off x="1752600" y="1591323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compare life time or reward against training episodes for both two algorithms.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Homework</a:t>
            </a:r>
            <a:endParaRPr/>
          </a:p>
        </p:txBody>
      </p:sp>
      <p:sp>
        <p:nvSpPr>
          <p:cNvPr id="628" name="Google Shape;628;p48"/>
          <p:cNvSpPr txBox="1"/>
          <p:nvPr>
            <p:ph idx="1" type="body"/>
          </p:nvPr>
        </p:nvSpPr>
        <p:spPr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Hints(report):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29" name="Google Shape;62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0" name="Google Shape;63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355" y="2061969"/>
            <a:ext cx="8377289" cy="21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357830"/>
            <a:ext cx="8377288" cy="2090039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8"/>
          <p:cNvSpPr txBox="1"/>
          <p:nvPr/>
        </p:nvSpPr>
        <p:spPr>
          <a:xfrm>
            <a:off x="5736822" y="4070253"/>
            <a:ext cx="11755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8"/>
          <p:cNvSpPr txBox="1"/>
          <p:nvPr/>
        </p:nvSpPr>
        <p:spPr>
          <a:xfrm>
            <a:off x="5916842" y="6420402"/>
            <a:ext cx="8155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SARSA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9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Thanks! Be a Happy Bird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6"/>
          <p:cNvGraphicFramePr/>
          <p:nvPr/>
        </p:nvGraphicFramePr>
        <p:xfrm>
          <a:off x="2938508" y="992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{73BD6B1D-F554-4C1A-B090-710597BD3DF4}</a:tableStyleId>
              </a:tblPr>
              <a:tblGrid>
                <a:gridCol w="2059625"/>
                <a:gridCol w="2059625"/>
                <a:gridCol w="2059625"/>
              </a:tblGrid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小吃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資電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排球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綜二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台達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籃球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  <a:tr h="1028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總圖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DFKai-SB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工三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西門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061" y="1130581"/>
            <a:ext cx="550416" cy="8261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9623395" y="6528207"/>
            <a:ext cx="235258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未知的作者 的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此相片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已透過 </a:t>
            </a:r>
            <a:r>
              <a:rPr b="0" i="0" lang="en-US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授權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2629173" y="4345890"/>
            <a:ext cx="69942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小吃, 資電, 排球, 綜二, 台達, 籃球, 總圖, 工三, 西門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629173" y="4715222"/>
            <a:ext cx="246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上, 下, 左, 右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2629173" y="5144000"/>
            <a:ext cx="1322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no noise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2629173" y="5548386"/>
            <a:ext cx="29122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 </a:t>
            </a:r>
            <a:r>
              <a:rPr b="0" i="0" lang="en-US" sz="1800" u="none" cap="none" strike="noStrik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工三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0, R( others )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2629173" y="5952772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651247" y="5952772"/>
            <a:ext cx="794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inf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3089429"/>
            <a:ext cx="989163" cy="98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2942249"/>
            <a:ext cx="10515600" cy="9735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We have a MDP model, then?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 - Find the Optimal Policy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 agent follow the optimal policy, it will get maximal total reward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solve it via these two algorithms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Policy Iteration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Markov Decision Process (MDP)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Value Iteration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</a:pPr>
            <a:r>
              <a:rPr lang="en-US">
                <a:solidFill>
                  <a:srgbClr val="A5A5A5"/>
                </a:solidFill>
              </a:rPr>
              <a:t>Policy Iteration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Q-Learning &amp; SARSA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Char char="•"/>
            </a:pPr>
            <a:r>
              <a:rPr lang="en-US">
                <a:solidFill>
                  <a:srgbClr val="A5A5A5"/>
                </a:solidFill>
              </a:rPr>
              <a:t>Homework</a:t>
            </a:r>
            <a:endParaRPr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Value Iteration</a:t>
            </a:r>
            <a:endParaRPr/>
          </a:p>
        </p:txBody>
      </p:sp>
      <p:pic>
        <p:nvPicPr>
          <p:cNvPr id="158" name="Google Shape;15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890" y="2186528"/>
            <a:ext cx="5868219" cy="362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2020-12-14T07:33:01Z</dcterms:created>
  <dc:creator>PinYu</dc:creator>
</cp:coreProperties>
</file>