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v3wL8V6es6X+22fqzwOWqVso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018e25af8_0_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29018e25af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018e25af8_0_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9018e25a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07bf3859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607bf38590_0_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18e25af8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29018e25a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07bf38590_0_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1607bf3859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1578600" y="609675"/>
            <a:ext cx="89232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941854" y="1699510"/>
            <a:ext cx="10308300" cy="4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916939" y="1682261"/>
            <a:ext cx="7782559" cy="34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/index.php?curid=109730045" TargetMode="External"/><Relationship Id="rId3" Type="http://schemas.openxmlformats.org/officeDocument/2006/relationships/hyperlink" Target="https://bookdown.org/ccwang/medical_statistics6/section-43.html" TargetMode="External"/><Relationship Id="rId7" Type="http://schemas.openxmlformats.org/officeDocument/2006/relationships/hyperlink" Target="https://en.wikipedia.org/wiki/Sensitivity_and_specific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ccwang/medical_statistics6/likelihood-definition.html" TargetMode="External"/><Relationship Id="rId11" Type="http://schemas.openxmlformats.org/officeDocument/2006/relationships/hyperlink" Target="https://github.com/dariyasydykova/open_projects/tree/master/ROC_animation" TargetMode="External"/><Relationship Id="rId5" Type="http://schemas.openxmlformats.org/officeDocument/2006/relationships/hyperlink" Target="https://bookdown.org/ccwang/medical_statistics6/binomial.html" TargetMode="External"/><Relationship Id="rId10" Type="http://schemas.openxmlformats.org/officeDocument/2006/relationships/hyperlink" Target="https://medium.com/acing-ai/what-is-auc-446a71810df9" TargetMode="External"/><Relationship Id="rId4" Type="http://schemas.openxmlformats.org/officeDocument/2006/relationships/hyperlink" Target="https://bookdown.org/ccwang/medical_statistics6/bernoulli.html" TargetMode="External"/><Relationship Id="rId9" Type="http://schemas.openxmlformats.org/officeDocument/2006/relationships/hyperlink" Target="https://developers.google.com/machine-learning/crash-course/classification/roc-and-au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2251654" y="1883554"/>
            <a:ext cx="7688700" cy="318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6200" rIns="0" bIns="0" anchor="t" anchorCtr="0">
            <a:spAutoFit/>
          </a:bodyPr>
          <a:lstStyle/>
          <a:p>
            <a:pPr marL="12065" marR="508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dirty="0"/>
              <a:t>Lab6: Logistic Regression and Metrics</a:t>
            </a:r>
            <a:endParaRPr sz="6000" dirty="0"/>
          </a:p>
          <a:p>
            <a:pPr marL="2383790" marR="2372995" lvl="0" indent="0" algn="ctr" rtl="0">
              <a:lnSpc>
                <a:spcPct val="12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</a:pPr>
            <a:r>
              <a:rPr lang="en-US" sz="2400" dirty="0" err="1">
                <a:solidFill>
                  <a:srgbClr val="7E7E7E"/>
                </a:solidFill>
              </a:rPr>
              <a:t>DataLab</a:t>
            </a:r>
            <a:endParaRPr sz="2400" dirty="0">
              <a:solidFill>
                <a:srgbClr val="7E7E7E"/>
              </a:solidFill>
            </a:endParaRPr>
          </a:p>
          <a:p>
            <a:pPr marL="2383790" marR="2372995" lvl="0" indent="0" algn="ctr" rtl="0">
              <a:lnSpc>
                <a:spcPct val="12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7E7E7E"/>
                </a:solidFill>
              </a:rPr>
              <a:t>2025.09.25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9018e25af8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9018e25af8_0_11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28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08" name="Google Shape;108;g29018e25af8_0_11"/>
          <p:cNvSpPr txBox="1"/>
          <p:nvPr/>
        </p:nvSpPr>
        <p:spPr>
          <a:xfrm>
            <a:off x="916951" y="1793500"/>
            <a:ext cx="5569200" cy="3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203833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Precision(PRE)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Recall Rate(REC)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203833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3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3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3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203833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F-1 Score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9018e25af8_0_11"/>
          <p:cNvPicPr preferRelativeResize="0"/>
          <p:nvPr/>
        </p:nvPicPr>
        <p:blipFill rotWithShape="1">
          <a:blip r:embed="rId4">
            <a:alphaModFix/>
          </a:blip>
          <a:srcRect b="51941"/>
          <a:stretch/>
        </p:blipFill>
        <p:spPr>
          <a:xfrm>
            <a:off x="789075" y="2490975"/>
            <a:ext cx="5438599" cy="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9018e25af8_0_11"/>
          <p:cNvPicPr preferRelativeResize="0"/>
          <p:nvPr/>
        </p:nvPicPr>
        <p:blipFill rotWithShape="1">
          <a:blip r:embed="rId5">
            <a:alphaModFix/>
          </a:blip>
          <a:srcRect t="8248"/>
          <a:stretch/>
        </p:blipFill>
        <p:spPr>
          <a:xfrm>
            <a:off x="1233463" y="4858900"/>
            <a:ext cx="4994219" cy="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9018e25af8_0_11"/>
          <p:cNvSpPr/>
          <p:nvPr/>
        </p:nvSpPr>
        <p:spPr>
          <a:xfrm rot="5400000">
            <a:off x="9137175" y="2033425"/>
            <a:ext cx="1176300" cy="2649000"/>
          </a:xfrm>
          <a:prstGeom prst="rect">
            <a:avLst/>
          </a:prstGeom>
          <a:solidFill>
            <a:srgbClr val="4A86E8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9018e25af8_0_11"/>
          <p:cNvPicPr preferRelativeResize="0"/>
          <p:nvPr/>
        </p:nvPicPr>
        <p:blipFill rotWithShape="1">
          <a:blip r:embed="rId4">
            <a:alphaModFix/>
          </a:blip>
          <a:srcRect t="47930"/>
          <a:stretch/>
        </p:blipFill>
        <p:spPr>
          <a:xfrm>
            <a:off x="1233475" y="3291840"/>
            <a:ext cx="5438599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9018e25af8_0_11"/>
          <p:cNvSpPr/>
          <p:nvPr/>
        </p:nvSpPr>
        <p:spPr>
          <a:xfrm>
            <a:off x="1176600" y="3200400"/>
            <a:ext cx="5495400" cy="738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411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Brief Review: Logistic Regression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 sz="2400"/>
          </a:p>
          <a:p>
            <a:pPr marL="241300" lvl="0" indent="-22860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marL="443865" lvl="1" indent="-229235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43865" lvl="1" indent="-22923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1753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916939" y="1793493"/>
            <a:ext cx="59100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curve analyze the performance for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threshold in soft classifiers</a:t>
            </a:r>
            <a:endParaRPr sz="3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X-axis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lvl="0" indent="-228600" algn="l" rtl="0"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Y-axis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1584" y="1823466"/>
            <a:ext cx="2038691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2601" y="4089324"/>
            <a:ext cx="2038700" cy="64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2600" y="3058860"/>
            <a:ext cx="2038700" cy="63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018e25af8_0_22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1753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34" name="Google Shape;134;g29018e25af8_0_22"/>
          <p:cNvSpPr txBox="1"/>
          <p:nvPr/>
        </p:nvSpPr>
        <p:spPr>
          <a:xfrm>
            <a:off x="916939" y="1793493"/>
            <a:ext cx="59100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curve analyze the performance for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threshold in soft classifiers</a:t>
            </a:r>
            <a:endParaRPr sz="3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X-axis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lvl="0" indent="-228600" algn="l" rtl="0"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Y-axis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9018e25af8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601" y="4089324"/>
            <a:ext cx="2038700" cy="64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9018e25af8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2600" y="3058860"/>
            <a:ext cx="2038700" cy="63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9018e25af8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1288" y="1793505"/>
            <a:ext cx="4023843" cy="41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9018e25af8_0_22"/>
          <p:cNvSpPr txBox="1"/>
          <p:nvPr/>
        </p:nvSpPr>
        <p:spPr>
          <a:xfrm>
            <a:off x="5285875" y="6589400"/>
            <a:ext cx="6787200" cy="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By cmglee, MartinThoma - Roc-draft-xkcd-style.svg, CC BY-SA 4.0,</a:t>
            </a:r>
            <a:r>
              <a:rPr lang="en-US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https://commons.wikimedia.org/w/index.php?curid=109730045</a:t>
            </a:r>
            <a:endParaRPr sz="1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6162350" y="1300276"/>
            <a:ext cx="5620817" cy="4965437"/>
            <a:chOff x="6392325" y="1217075"/>
            <a:chExt cx="4974174" cy="4393025"/>
          </a:xfrm>
        </p:grpSpPr>
        <p:pic>
          <p:nvPicPr>
            <p:cNvPr id="144" name="Google Shape;144;p17"/>
            <p:cNvPicPr preferRelativeResize="0"/>
            <p:nvPr/>
          </p:nvPicPr>
          <p:blipFill rotWithShape="1">
            <a:blip r:embed="rId3">
              <a:alphaModFix/>
            </a:blip>
            <a:srcRect l="1635" t="13012" r="26633" b="49509"/>
            <a:stretch/>
          </p:blipFill>
          <p:spPr>
            <a:xfrm>
              <a:off x="6392325" y="1217075"/>
              <a:ext cx="4974174" cy="22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7"/>
            <p:cNvPicPr preferRelativeResize="0"/>
            <p:nvPr/>
          </p:nvPicPr>
          <p:blipFill rotWithShape="1">
            <a:blip r:embed="rId3">
              <a:alphaModFix/>
            </a:blip>
            <a:srcRect l="1635" t="59169" r="26633" b="3640"/>
            <a:stretch/>
          </p:blipFill>
          <p:spPr>
            <a:xfrm>
              <a:off x="6392325" y="3422075"/>
              <a:ext cx="4974174" cy="218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1753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AUC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916939" y="1682261"/>
            <a:ext cx="51447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AUC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Area Under the ROC Curve)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265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-	ROC can be quantified using AUC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295525" y="6414525"/>
            <a:ext cx="471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https://developers.google.com/machine-learning/crash- course/classification/roc-and-auc https://medium.com/acing-ai/what-is-auc-446a71810df9</a:t>
            </a:r>
            <a:endParaRPr sz="10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9887" y="3316825"/>
            <a:ext cx="3478825" cy="2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9972325" y="1169396"/>
            <a:ext cx="1377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Random guess</a:t>
            </a:r>
            <a:endParaRPr sz="18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12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16950" y="1682250"/>
            <a:ext cx="99348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Homework: Lab06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3865" marR="0" lvl="1" indent="-2292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Lab06: Logistic Regression, Metrics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420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916939" y="1720699"/>
            <a:ext cx="10343400" cy="3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spAutoFit/>
          </a:bodyPr>
          <a:lstStyle/>
          <a:p>
            <a:pPr marL="2413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https://bookdown.org/ccwang/medical_statistics6/section-43.html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https://bookdown.org/ccwang/medical_statistics6/bernoulli.html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https://bookdown.org/ccwang/medical_statistics6/binomial.html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https://bookdown.org/ccwang/medical_statistics6/likelihood-definition.html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https://en.wikipedia.org/wiki/Sensitivity_and_specificity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https://commons.wikimedia.org/w/index.php?curid=109730045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15900" algn="l" rtl="0">
              <a:lnSpc>
                <a:spcPct val="95833"/>
              </a:lnSpc>
              <a:spcBef>
                <a:spcPts val="98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https://developers.google.com/machine-learning/crash-course/classification/roc- and-auc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https://medium.com/acing-ai/what-is-auc-446a71810df9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lang="en-US" sz="2200" b="0" i="0" u="sng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https://github.com/dariyasydykova/open_projects/tree/master/ROC_animation</a:t>
            </a:r>
            <a:endParaRPr sz="22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411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Brief Review: Logistic Regression</a:t>
            </a:r>
            <a:endParaRPr sz="240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 sz="2400"/>
          </a:p>
          <a:p>
            <a:pPr marL="241300" lvl="0" indent="-22860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marL="443865" lvl="1" indent="-229235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43865" lvl="1" indent="-22923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411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1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Brief Review: Logistic Regression</a:t>
            </a:r>
            <a:endParaRPr sz="2400">
              <a:solidFill>
                <a:srgbClr val="7E7E7E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 sz="2400"/>
          </a:p>
          <a:p>
            <a:pPr marL="241300" lvl="0" indent="-22860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Common Evaluation Metrics for Binary Classification</a:t>
            </a:r>
            <a:endParaRPr/>
          </a:p>
          <a:p>
            <a:pPr marL="443865" lvl="1" indent="-229235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43865" lvl="1" indent="-22923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3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732" y="2129282"/>
            <a:ext cx="8460488" cy="415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07bf38590_0_25"/>
          <p:cNvSpPr txBox="1">
            <a:spLocks noGrp="1"/>
          </p:cNvSpPr>
          <p:nvPr>
            <p:ph type="title"/>
          </p:nvPr>
        </p:nvSpPr>
        <p:spPr>
          <a:xfrm>
            <a:off x="1473300" y="609675"/>
            <a:ext cx="90288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38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Logistic Regression + Regularization</a:t>
            </a:r>
            <a:endParaRPr/>
          </a:p>
        </p:txBody>
      </p:sp>
      <p:sp>
        <p:nvSpPr>
          <p:cNvPr id="67" name="Google Shape;67;g1607bf38590_0_25"/>
          <p:cNvSpPr txBox="1">
            <a:spLocks noGrp="1"/>
          </p:cNvSpPr>
          <p:nvPr>
            <p:ph type="body" idx="1"/>
          </p:nvPr>
        </p:nvSpPr>
        <p:spPr>
          <a:xfrm>
            <a:off x="916950" y="1801750"/>
            <a:ext cx="103182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把 regularization term 加到 loss 內，讓模型在學 weights 的時候，會傾向選擇比較簡單的模型。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1607bf3859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113" y="3257050"/>
            <a:ext cx="3605175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411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3175" rIns="0" bIns="0" anchor="t" anchorCtr="0">
            <a:spAutoFit/>
          </a:bodyPr>
          <a:lstStyle/>
          <a:p>
            <a:pPr marL="241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Brief Review: Logistic Regression</a:t>
            </a:r>
            <a:endParaRPr sz="2400">
              <a:solidFill>
                <a:srgbClr val="7E7E7E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endParaRPr sz="2400"/>
          </a:p>
          <a:p>
            <a:pPr marL="241300" lvl="0" indent="-228600" algn="l" rtl="0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marL="443865" lvl="1" indent="-229235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43865" lvl="1" indent="-22923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28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916950" y="1793500"/>
            <a:ext cx="6054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203834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important to know how the model make wrong prediction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confusion matrix is a common tool to analyze the predictions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4803" y="1709167"/>
            <a:ext cx="3857254" cy="427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18e25af8_0_1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28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87" name="Google Shape;87;g29018e25af8_0_1"/>
          <p:cNvSpPr txBox="1"/>
          <p:nvPr/>
        </p:nvSpPr>
        <p:spPr>
          <a:xfrm>
            <a:off x="916950" y="1793500"/>
            <a:ext cx="5676900" cy="30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203833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important to know how the model make wrong prediction.</a:t>
            </a:r>
            <a:endParaRPr sz="4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l" rtl="0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檢測絕症</a:t>
            </a: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5080" lvl="0" indent="-374650" algn="l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寧可讓多一點人到 TP &amp; FP，也不要讓 FN 很高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914400" marR="5080" lvl="0" indent="-381000" algn="l" rtl="0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i.e. TPR higher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29018e25af8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018e25af8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25" y="5093126"/>
            <a:ext cx="4714125" cy="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607bf38590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07bf38590_0_38"/>
          <p:cNvSpPr txBox="1">
            <a:spLocks noGrp="1"/>
          </p:cNvSpPr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28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96" name="Google Shape;96;g1607bf38590_0_38"/>
          <p:cNvSpPr txBox="1"/>
          <p:nvPr/>
        </p:nvSpPr>
        <p:spPr>
          <a:xfrm>
            <a:off x="916951" y="1793500"/>
            <a:ext cx="5569200" cy="3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241300" marR="203833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Precision(PRE)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Recall Rate(REC)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203834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4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4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03834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203834" lvl="0" indent="-22860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F-1 Score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5080" lvl="0" indent="0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607bf38590_0_38"/>
          <p:cNvPicPr preferRelativeResize="0"/>
          <p:nvPr/>
        </p:nvPicPr>
        <p:blipFill rotWithShape="1">
          <a:blip r:embed="rId4">
            <a:alphaModFix/>
          </a:blip>
          <a:srcRect b="51941"/>
          <a:stretch/>
        </p:blipFill>
        <p:spPr>
          <a:xfrm>
            <a:off x="789075" y="2490975"/>
            <a:ext cx="5438599" cy="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607bf38590_0_38"/>
          <p:cNvPicPr preferRelativeResize="0"/>
          <p:nvPr/>
        </p:nvPicPr>
        <p:blipFill rotWithShape="1">
          <a:blip r:embed="rId5">
            <a:alphaModFix/>
          </a:blip>
          <a:srcRect t="8248"/>
          <a:stretch/>
        </p:blipFill>
        <p:spPr>
          <a:xfrm>
            <a:off x="1233463" y="4858900"/>
            <a:ext cx="4994219" cy="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607bf38590_0_38"/>
          <p:cNvSpPr/>
          <p:nvPr/>
        </p:nvSpPr>
        <p:spPr>
          <a:xfrm>
            <a:off x="8376625" y="2773000"/>
            <a:ext cx="1190100" cy="2649000"/>
          </a:xfrm>
          <a:prstGeom prst="rect">
            <a:avLst/>
          </a:prstGeom>
          <a:solidFill>
            <a:srgbClr val="4A86E8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607bf38590_0_38"/>
          <p:cNvSpPr/>
          <p:nvPr/>
        </p:nvSpPr>
        <p:spPr>
          <a:xfrm>
            <a:off x="1176600" y="2423160"/>
            <a:ext cx="4622100" cy="738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607bf38590_0_38"/>
          <p:cNvPicPr preferRelativeResize="0"/>
          <p:nvPr/>
        </p:nvPicPr>
        <p:blipFill rotWithShape="1">
          <a:blip r:embed="rId4">
            <a:alphaModFix/>
          </a:blip>
          <a:srcRect t="47930"/>
          <a:stretch/>
        </p:blipFill>
        <p:spPr>
          <a:xfrm>
            <a:off x="1233475" y="3291840"/>
            <a:ext cx="5438599" cy="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寬螢幕</PresentationFormat>
  <Paragraphs>80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Lab6: Logistic Regression and Metrics DataLab 2025.09.25</vt:lpstr>
      <vt:lpstr>Outline</vt:lpstr>
      <vt:lpstr>Outline</vt:lpstr>
      <vt:lpstr>Logistic Regression</vt:lpstr>
      <vt:lpstr>Logistic Regression + Regularization</vt:lpstr>
      <vt:lpstr>Outline</vt:lpstr>
      <vt:lpstr>Confusion Matrix</vt:lpstr>
      <vt:lpstr>Confusion Matrix</vt:lpstr>
      <vt:lpstr>Confusion Matrix</vt:lpstr>
      <vt:lpstr>Confusion Matrix</vt:lpstr>
      <vt:lpstr>Outline</vt:lpstr>
      <vt:lpstr>ROC Curve</vt:lpstr>
      <vt:lpstr>ROC Curve</vt:lpstr>
      <vt:lpstr>AUC</vt:lpstr>
      <vt:lpstr>Homework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'' ''</dc:creator>
  <cp:lastModifiedBy>鄧仕榆</cp:lastModifiedBy>
  <cp:revision>1</cp:revision>
  <dcterms:created xsi:type="dcterms:W3CDTF">2022-10-04T16:44:41Z</dcterms:created>
  <dcterms:modified xsi:type="dcterms:W3CDTF">2025-09-23T21:49:22Z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2022-10-04T00:00:00Z</vt:filetime>
  </property>
  <property fmtid="{D5CDD505-2E9C-101B-9397-08002B2CF9AE}" pid="5" name="Producer">
    <vt:lpwstr>適用於 Microsoft 365 的 Microsoft® PowerPoint®</vt:lpwstr>
  </property>
</Properties>
</file>