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2" r:id="rId7"/>
    <p:sldId id="260" r:id="rId8"/>
    <p:sldId id="263" r:id="rId9"/>
    <p:sldId id="264" r:id="rId10"/>
    <p:sldId id="265" r:id="rId11"/>
    <p:sldId id="266" r:id="rId12"/>
    <p:sldId id="268" r:id="rId13"/>
    <p:sldId id="267" r:id="rId14"/>
    <p:sldId id="269" r:id="rId15"/>
    <p:sldId id="270" r:id="rId16"/>
    <p:sldId id="271" r:id="rId17"/>
    <p:sldId id="280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8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9A4F89-A9C0-4D0D-AD2B-CB48441502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1131125-CFC3-4478-9FF1-81813C3BA0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DD2D9B8-7CB9-4EC2-95F7-317C78C25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5E3D6-48E5-4EF2-95BB-FFAB055F7B0D}" type="datetimeFigureOut">
              <a:rPr lang="zh-TW" altLang="en-US" smtClean="0"/>
              <a:t>2025/9/18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1753321-1E1E-451A-BA42-3CEDD590A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A2471E8-D2CF-4CD0-B39D-A2833FEA5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90E53-DA2B-45FF-9F16-49076F0722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1223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E5E5BA-4A31-44C4-9451-5D4EAAFC3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4714E82-BE80-4594-94BF-7D251E9C44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8F58F28-C14A-4295-B8B9-86AA509ED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5E3D6-48E5-4EF2-95BB-FFAB055F7B0D}" type="datetimeFigureOut">
              <a:rPr lang="zh-TW" altLang="en-US" smtClean="0"/>
              <a:t>2025/9/18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1568963-791F-4DA1-B36B-CD20D3292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0E9E412-A718-404B-B5ED-1606B5B4F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90E53-DA2B-45FF-9F16-49076F0722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5426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6616F0A2-D8B9-4DF0-B5C1-B4C16FBA70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F0D73CE-ED6F-4D83-A08B-E5042E3813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084E949-E3B7-48AD-9FC6-6F1D5720A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5E3D6-48E5-4EF2-95BB-FFAB055F7B0D}" type="datetimeFigureOut">
              <a:rPr lang="zh-TW" altLang="en-US" smtClean="0"/>
              <a:t>2025/9/18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BECBB96-CA44-43B2-B7B8-1D95188D8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F704FE6-E4EA-46DF-B7E1-CB4745C77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90E53-DA2B-45FF-9F16-49076F0722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9238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7E3612-B7BF-477E-9054-2E7526993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DED3768-01C4-491A-B40B-A4E96E233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4FE32EC-3B7F-4BDA-ACAA-1BF6578D6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5E3D6-48E5-4EF2-95BB-FFAB055F7B0D}" type="datetimeFigureOut">
              <a:rPr lang="zh-TW" altLang="en-US" smtClean="0"/>
              <a:t>2025/9/18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8375543-B31D-4853-8667-F1D983F7E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A2121F8-8D1B-4F74-AF29-39FE24A62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90E53-DA2B-45FF-9F16-49076F0722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4780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3C0793-4918-40F8-B18A-2246F4573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2B36553-0CB5-4270-835F-2CC0ADDCEB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FD8BABE-61A8-48E5-AF68-8F31D48E1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5E3D6-48E5-4EF2-95BB-FFAB055F7B0D}" type="datetimeFigureOut">
              <a:rPr lang="zh-TW" altLang="en-US" smtClean="0"/>
              <a:t>2025/9/18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73B0D34-D881-43AA-8B11-BD9CA79BA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7416B3D-BA4F-4D21-A6D9-86F335A41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90E53-DA2B-45FF-9F16-49076F0722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3548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AE090B-41E8-4B91-ADA8-3F072F12B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0BB2BBA-2DEA-48BE-B627-BC7A091ED0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4B218F2-2E04-4C93-A57E-8857C0945D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7D847F4-DFEF-4796-A53B-5709B2F29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5E3D6-48E5-4EF2-95BB-FFAB055F7B0D}" type="datetimeFigureOut">
              <a:rPr lang="zh-TW" altLang="en-US" smtClean="0"/>
              <a:t>2025/9/18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D496CFE-CD7A-4008-9F18-DFDB29A30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3526A44-E85A-430F-8B9A-9B1507A29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90E53-DA2B-45FF-9F16-49076F0722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7201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8F5611-6012-4CFA-A7EC-E8E60C72B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1C5AAF8-C1F8-4010-B794-0CDEC2C8C6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1C46AF0-31BE-4B79-8BB9-4DBF7A19F2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E5F2004-65DE-450C-A596-4AAD7C6A83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EDA79FC-CB41-4C00-8395-7462B8967A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56EED6AD-6F6D-4151-AD57-88BA079C9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5E3D6-48E5-4EF2-95BB-FFAB055F7B0D}" type="datetimeFigureOut">
              <a:rPr lang="zh-TW" altLang="en-US" smtClean="0"/>
              <a:t>2025/9/18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17CCC427-D533-4863-B8F7-B0687D907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AA03C871-53B4-4A4F-9A45-A80E8E2AE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90E53-DA2B-45FF-9F16-49076F0722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3010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0C66F2-F569-4F78-B333-1DA499ABF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EDDCC05-E0F9-4492-84AD-E494623FE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5E3D6-48E5-4EF2-95BB-FFAB055F7B0D}" type="datetimeFigureOut">
              <a:rPr lang="zh-TW" altLang="en-US" smtClean="0"/>
              <a:t>2025/9/18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C7B0584C-E206-406E-8038-39465A5AD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C927795-E647-4334-BBD4-CF5091F88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90E53-DA2B-45FF-9F16-49076F0722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8734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836152E3-8322-442B-9C9D-2A6619836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5E3D6-48E5-4EF2-95BB-FFAB055F7B0D}" type="datetimeFigureOut">
              <a:rPr lang="zh-TW" altLang="en-US" smtClean="0"/>
              <a:t>2025/9/18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24F80B6-2815-4974-805A-F399044B7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D210C49-A547-4D10-A64D-B91E7C9FF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90E53-DA2B-45FF-9F16-49076F0722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9528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68340A-7D48-46E3-96B7-73086B869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70C4669-0057-47F3-B340-1265E30104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B793037-193C-43C6-893D-1FD4071F7A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848EE42-93EB-4AEB-BFCB-77CB55E85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5E3D6-48E5-4EF2-95BB-FFAB055F7B0D}" type="datetimeFigureOut">
              <a:rPr lang="zh-TW" altLang="en-US" smtClean="0"/>
              <a:t>2025/9/18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C84D06B-BE08-4CC3-895F-F4CFDCCBE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C67F30C-EEFE-4E81-AD06-2CB0AC419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90E53-DA2B-45FF-9F16-49076F0722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7013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42DC43-083F-434D-B842-B94BBE6BF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D36A616C-2530-4450-A5E3-CF49CE9773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5E2F43E-718A-401E-B3B1-7237FFA8BF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19EFC5D-B5BD-438A-A932-882E5C928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5E3D6-48E5-4EF2-95BB-FFAB055F7B0D}" type="datetimeFigureOut">
              <a:rPr lang="zh-TW" altLang="en-US" smtClean="0"/>
              <a:t>2025/9/18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0EF42B5-9113-4EDB-A684-CBC1D25DF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B0D7F3D-EB6C-4B47-A51D-F97589E99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B90E53-DA2B-45FF-9F16-49076F0722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9209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5C2106B6-FE6D-43C6-BF00-3A25DBF44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F04B71F-14BD-4279-B5E0-BEBCA2F260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142631C-41BC-4E03-A3F0-90D5FF2428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5E3D6-48E5-4EF2-95BB-FFAB055F7B0D}" type="datetimeFigureOut">
              <a:rPr lang="zh-TW" altLang="en-US" smtClean="0"/>
              <a:t>2025/9/18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C5FDE11-E9A6-4A80-A6ED-F71C8D8DCF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7ACCBB3-16AD-46DE-9264-F26565358C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B90E53-DA2B-45FF-9F16-49076F0722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2228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generated/sklearn.linear_model.RidgeClassifier.html" TargetMode="External"/><Relationship Id="rId2" Type="http://schemas.openxmlformats.org/officeDocument/2006/relationships/hyperlink" Target="https://scikit-learn.org/stable/modules/linear_model.html#linear-models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296B0E-4130-404E-BA75-363FD30212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Deep Learning </a:t>
            </a:r>
            <a:br>
              <a:rPr lang="en-US" altLang="zh-TW" dirty="0"/>
            </a:br>
            <a:r>
              <a:rPr lang="en-US" altLang="zh-TW" dirty="0"/>
              <a:t>Lab 5: Regularization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D7E9344-D6B1-4DB5-9233-C8100E7FDE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US" altLang="zh-TW" dirty="0" err="1">
                <a:solidFill>
                  <a:schemeClr val="bg2">
                    <a:lumMod val="75000"/>
                  </a:schemeClr>
                </a:solidFill>
              </a:rPr>
              <a:t>DataLab</a:t>
            </a:r>
            <a:r>
              <a:rPr lang="en-US" altLang="zh-TW" dirty="0">
                <a:solidFill>
                  <a:schemeClr val="bg2">
                    <a:lumMod val="75000"/>
                  </a:schemeClr>
                </a:solidFill>
              </a:rPr>
              <a:t>, 2025</a:t>
            </a:r>
          </a:p>
          <a:p>
            <a:endParaRPr lang="en-US" altLang="zh-TW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 altLang="zh-TW" dirty="0">
                <a:solidFill>
                  <a:schemeClr val="bg2">
                    <a:lumMod val="75000"/>
                  </a:schemeClr>
                </a:solidFill>
              </a:rPr>
              <a:t>Department of Computer Science,</a:t>
            </a:r>
          </a:p>
          <a:p>
            <a:r>
              <a:rPr lang="en-US" altLang="zh-TW" dirty="0">
                <a:solidFill>
                  <a:schemeClr val="bg2">
                    <a:lumMod val="75000"/>
                  </a:schemeClr>
                </a:solidFill>
              </a:rPr>
              <a:t>National Tsing Hua University, Taiwan</a:t>
            </a:r>
            <a:endParaRPr lang="zh-TW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14503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ED95B8-4703-4B3F-803D-C977FA6E6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Error Curves and Model Complexity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4EB0A65-C2FB-4B4D-BE8C-FEEFD8EC51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Although the error curve visualizes the impact of model complexity, the bias-variance tradeoff holds </a:t>
            </a:r>
            <a:r>
              <a:rPr lang="en-US" altLang="zh-TW" b="1" dirty="0"/>
              <a:t>only when you have sufficient training examples</a:t>
            </a:r>
            <a:endParaRPr lang="zh-TW" altLang="en-US" b="1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C209462-167F-426D-B0E0-6EC08A681F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4399" y="3902151"/>
            <a:ext cx="4411601" cy="2913321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EE79E82C-81A7-4469-80BE-E7BB2057060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83" t="10187" r="63222"/>
          <a:stretch/>
        </p:blipFill>
        <p:spPr>
          <a:xfrm>
            <a:off x="6096000" y="3944678"/>
            <a:ext cx="4411601" cy="2913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8636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E6B883-D627-484F-AD82-98C40AA96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Learning Curves and Sample Complexity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6F41A1F-6B94-4041-BFB0-A3CE148551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 bounding methods of learning theory tell us that a model is likely to overfit regardless of its complexity </a:t>
            </a:r>
            <a:r>
              <a:rPr lang="en-US" altLang="zh-TW" b="1" dirty="0"/>
              <a:t>when the size of training set is small</a:t>
            </a:r>
            <a:r>
              <a:rPr lang="en-US" altLang="zh-TW" dirty="0"/>
              <a:t>. The </a:t>
            </a:r>
            <a:r>
              <a:rPr lang="en-US" altLang="zh-TW" b="1" dirty="0"/>
              <a:t>learning curves</a:t>
            </a:r>
            <a:r>
              <a:rPr lang="en-US" altLang="zh-TW" dirty="0"/>
              <a:t> are a useful tool for understanding how much training examples are sufficient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A0D3FCA-918F-429C-AD9E-A8BD046A62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670" y="3691493"/>
            <a:ext cx="3763714" cy="2485471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7F5782C0-3EB9-42C5-BC8A-15CFD28748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8384" y="3691492"/>
            <a:ext cx="3763715" cy="2485472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79D70BC9-759D-4612-8FA0-93B45E072D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2099" y="3691491"/>
            <a:ext cx="3763715" cy="2485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8321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93E6C6-CB10-4431-B235-805C9DD9D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17DD826-3A51-4D25-9BF2-4984841336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err="1">
                <a:solidFill>
                  <a:schemeClr val="bg2">
                    <a:lumMod val="75000"/>
                  </a:schemeClr>
                </a:solidFill>
              </a:rPr>
              <a:t>Scikit</a:t>
            </a:r>
            <a:r>
              <a:rPr lang="en-US" altLang="zh-TW" dirty="0">
                <a:solidFill>
                  <a:schemeClr val="bg2">
                    <a:lumMod val="75000"/>
                  </a:schemeClr>
                </a:solidFill>
              </a:rPr>
              <a:t>-learn</a:t>
            </a:r>
          </a:p>
          <a:p>
            <a:r>
              <a:rPr lang="en-US" altLang="zh-TW" dirty="0">
                <a:solidFill>
                  <a:schemeClr val="bg2">
                    <a:lumMod val="75000"/>
                  </a:schemeClr>
                </a:solidFill>
              </a:rPr>
              <a:t>Learning Theory</a:t>
            </a:r>
          </a:p>
          <a:p>
            <a:pPr lvl="1"/>
            <a:r>
              <a:rPr lang="en-US" altLang="zh-TW" dirty="0">
                <a:solidFill>
                  <a:schemeClr val="bg2">
                    <a:lumMod val="75000"/>
                  </a:schemeClr>
                </a:solidFill>
              </a:rPr>
              <a:t>Error Curves and Model Complexity</a:t>
            </a:r>
          </a:p>
          <a:p>
            <a:pPr lvl="1"/>
            <a:r>
              <a:rPr lang="en-US" altLang="zh-TW" dirty="0">
                <a:solidFill>
                  <a:schemeClr val="bg2">
                    <a:lumMod val="75000"/>
                  </a:schemeClr>
                </a:solidFill>
              </a:rPr>
              <a:t>Learning Curves and Sample Complexity</a:t>
            </a:r>
          </a:p>
          <a:p>
            <a:r>
              <a:rPr lang="en-US" altLang="zh-TW" dirty="0"/>
              <a:t>Weight Decay</a:t>
            </a:r>
          </a:p>
          <a:p>
            <a:pPr lvl="1"/>
            <a:r>
              <a:rPr lang="en-US" altLang="zh-TW" dirty="0"/>
              <a:t>Ridge Regression</a:t>
            </a:r>
          </a:p>
          <a:p>
            <a:pPr lvl="1"/>
            <a:r>
              <a:rPr lang="en-US" altLang="zh-TW" dirty="0"/>
              <a:t>LASSO</a:t>
            </a:r>
          </a:p>
          <a:p>
            <a:r>
              <a:rPr lang="en-US" altLang="zh-TW" dirty="0">
                <a:solidFill>
                  <a:schemeClr val="bg2">
                    <a:lumMod val="75000"/>
                  </a:schemeClr>
                </a:solidFill>
              </a:rPr>
              <a:t>Validation</a:t>
            </a:r>
          </a:p>
          <a:p>
            <a:r>
              <a:rPr lang="en-US" altLang="zh-TW" dirty="0">
                <a:solidFill>
                  <a:schemeClr val="bg2">
                    <a:lumMod val="75000"/>
                  </a:schemeClr>
                </a:solidFill>
              </a:rPr>
              <a:t>Assignment</a:t>
            </a:r>
            <a:endParaRPr lang="zh-TW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74093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F8C806-9AD0-4AE3-8CCD-7DC336309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Weight Decay 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6B427A07-2FF3-4A22-8F99-3EE93AF0AD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A common regularization approach. The idea is to add a term in the cost function against complexity</a:t>
                </a:r>
              </a:p>
              <a:p>
                <a:pPr lvl="1"/>
                <a:r>
                  <a:rPr lang="en-US" altLang="zh-TW" dirty="0"/>
                  <a:t>Ridge Regression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dirty="0"/>
                  <a:t>)</a:t>
                </a:r>
              </a:p>
              <a:p>
                <a:pPr marL="457200" lvl="1" indent="0">
                  <a:buNone/>
                </a:pPr>
                <a:endParaRPr lang="en-US" altLang="zh-TW" dirty="0"/>
              </a:p>
              <a:p>
                <a:pPr marL="457200" lvl="1" indent="0">
                  <a:buNone/>
                </a:pPr>
                <a:endParaRPr lang="en-US" altLang="zh-TW" dirty="0"/>
              </a:p>
              <a:p>
                <a:pPr lvl="1"/>
                <a:r>
                  <a:rPr lang="en-US" altLang="zh-TW" dirty="0"/>
                  <a:t>LASSO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dirty="0"/>
                  <a:t>) 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6B427A07-2FF3-4A22-8F99-3EE93AF0AD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圖片 3">
            <a:extLst>
              <a:ext uri="{FF2B5EF4-FFF2-40B4-BE49-F238E27FC236}">
                <a16:creationId xmlns:a16="http://schemas.microsoft.com/office/drawing/2014/main" id="{011A093A-7BDB-4A77-BF03-6A10620C84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5702" y="4394167"/>
            <a:ext cx="5014600" cy="482003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31B0C973-AE7E-448C-8B3F-4C81D196DB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5702" y="3093376"/>
            <a:ext cx="4981026" cy="585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1603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4E39DE33-C247-49C3-9A0B-0839663F09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283" y="3604434"/>
            <a:ext cx="7540363" cy="3147388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780392CC-4258-4ACE-A841-39818275C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Ridge Regression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5C75838-7C3B-4FAE-8BC2-492D579ABF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 small value α drastically reduces the testing error. Nevertheless, it's not a good idea to increase α forever, since it will over-shrink the coefficients of w and result in underfitting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C1A5CCD-CD8A-45F0-9ABB-256809D4EF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2691" y="3311689"/>
            <a:ext cx="4981026" cy="585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417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8009A2D5-1812-4070-954F-6276C2BA2C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0573" y="3291389"/>
            <a:ext cx="8093227" cy="348197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5C6C94D6-603E-4091-B254-1D9FA7193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LASSO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ED9C021-0094-4502-9A4F-A1D45B4E3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An alternative weight decay approach that can lead to sparse w is the LASSO. Depending on the value of α, certain weights can become zero much faster than others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7110BC4-B4D2-4291-A516-2B736E638A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7352" y="3187998"/>
            <a:ext cx="5014600" cy="482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9500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0D464F-EF58-49B7-AD7C-DD81FB8E1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Ridge vs LASSO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B769AB6-F3E3-4ECB-9BCC-715AB2FB4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Why is LASSO sparse? 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585AE7E-F5BA-466C-931A-33C6B4F7B3FC}"/>
              </a:ext>
            </a:extLst>
          </p:cNvPr>
          <p:cNvSpPr/>
          <p:nvPr/>
        </p:nvSpPr>
        <p:spPr>
          <a:xfrm>
            <a:off x="384221" y="3911032"/>
            <a:ext cx="30017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Initial weights: [1, 0.5, 1, 0.5]  </a:t>
            </a:r>
            <a:endParaRPr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ADE4A4F-A3CC-4889-9565-B95B59E88DB0}"/>
              </a:ext>
            </a:extLst>
          </p:cNvPr>
          <p:cNvSpPr/>
          <p:nvPr/>
        </p:nvSpPr>
        <p:spPr>
          <a:xfrm>
            <a:off x="4063816" y="2578362"/>
            <a:ext cx="25680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Ridge: [0.5, 0.5, 0.5, 0.5]  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A815161-0EA7-4992-AAF7-FBE6903E127C}"/>
              </a:ext>
            </a:extLst>
          </p:cNvPr>
          <p:cNvSpPr/>
          <p:nvPr/>
        </p:nvSpPr>
        <p:spPr>
          <a:xfrm>
            <a:off x="4100754" y="5062587"/>
            <a:ext cx="22910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LASSO: [0.5, 0, 0.5, 0]  </a:t>
            </a:r>
            <a:endParaRPr lang="zh-TW" altLang="en-US" dirty="0"/>
          </a:p>
        </p:txBody>
      </p:sp>
      <p:sp>
        <p:nvSpPr>
          <p:cNvPr id="9" name="流程圖: 抽選 8">
            <a:extLst>
              <a:ext uri="{FF2B5EF4-FFF2-40B4-BE49-F238E27FC236}">
                <a16:creationId xmlns:a16="http://schemas.microsoft.com/office/drawing/2014/main" id="{3307291A-F366-4AE4-A2B9-F106734CA45C}"/>
              </a:ext>
            </a:extLst>
          </p:cNvPr>
          <p:cNvSpPr/>
          <p:nvPr/>
        </p:nvSpPr>
        <p:spPr>
          <a:xfrm rot="3508259">
            <a:off x="3528155" y="3157556"/>
            <a:ext cx="289793" cy="542889"/>
          </a:xfrm>
          <a:prstGeom prst="flowChartExtra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流程圖: 抽選 9">
            <a:extLst>
              <a:ext uri="{FF2B5EF4-FFF2-40B4-BE49-F238E27FC236}">
                <a16:creationId xmlns:a16="http://schemas.microsoft.com/office/drawing/2014/main" id="{E88BCDC5-98F9-4EEF-8B95-AF46C8FC426E}"/>
              </a:ext>
            </a:extLst>
          </p:cNvPr>
          <p:cNvSpPr/>
          <p:nvPr/>
        </p:nvSpPr>
        <p:spPr>
          <a:xfrm rot="7338152">
            <a:off x="3528433" y="4422160"/>
            <a:ext cx="289793" cy="542889"/>
          </a:xfrm>
          <a:prstGeom prst="flowChartExtra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A250C1D3-FC68-4CBB-900B-21C85D41FD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2744" y="1394156"/>
            <a:ext cx="4143527" cy="2736291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C9172317-9FE5-4B18-921A-B8550B62DD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2190" y="4095698"/>
            <a:ext cx="4143528" cy="2736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7771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43BA92-5CA6-4AA1-9A7D-A5BAFD12C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Ridge vs LASSO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2DF33F7-AD5D-49F9-9E8C-CF05B6CBD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Why is LASSO sparse? </a:t>
            </a:r>
            <a:endParaRPr lang="zh-TW" altLang="en-US" dirty="0"/>
          </a:p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4FA5D76-98E4-4527-8200-4B063C6351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4324" y="2228333"/>
            <a:ext cx="6263351" cy="4264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3447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54C73D-99B0-4C1E-86B6-57A1DD49B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Ridge vs LASSO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4571638-12B9-41BB-8323-F60B63BC6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LASSO can also be treated as a supervised </a:t>
            </a:r>
            <a:r>
              <a:rPr lang="en-US" altLang="zh-TW" b="1" dirty="0"/>
              <a:t>feature selection</a:t>
            </a:r>
            <a:r>
              <a:rPr lang="en-US" altLang="zh-TW" dirty="0"/>
              <a:t> technique when choosing a suitable regularization strength α to make only part of coefficients become exactly zeros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0DA4BD5-678D-464F-B923-4D5F554C19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2986" y="3096625"/>
            <a:ext cx="5386027" cy="3556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9735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93E6C6-CB10-4431-B235-805C9DD9D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17DD826-3A51-4D25-9BF2-4984841336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err="1">
                <a:solidFill>
                  <a:schemeClr val="bg2">
                    <a:lumMod val="75000"/>
                  </a:schemeClr>
                </a:solidFill>
              </a:rPr>
              <a:t>Scikit</a:t>
            </a:r>
            <a:r>
              <a:rPr lang="en-US" altLang="zh-TW" dirty="0">
                <a:solidFill>
                  <a:schemeClr val="bg2">
                    <a:lumMod val="75000"/>
                  </a:schemeClr>
                </a:solidFill>
              </a:rPr>
              <a:t>-learn</a:t>
            </a:r>
          </a:p>
          <a:p>
            <a:r>
              <a:rPr lang="en-US" altLang="zh-TW" dirty="0">
                <a:solidFill>
                  <a:schemeClr val="bg2">
                    <a:lumMod val="75000"/>
                  </a:schemeClr>
                </a:solidFill>
              </a:rPr>
              <a:t>Learning Theory</a:t>
            </a:r>
          </a:p>
          <a:p>
            <a:pPr lvl="1"/>
            <a:r>
              <a:rPr lang="en-US" altLang="zh-TW" dirty="0">
                <a:solidFill>
                  <a:schemeClr val="bg2">
                    <a:lumMod val="75000"/>
                  </a:schemeClr>
                </a:solidFill>
              </a:rPr>
              <a:t>Error Curves and Model Complexity</a:t>
            </a:r>
          </a:p>
          <a:p>
            <a:pPr lvl="1"/>
            <a:r>
              <a:rPr lang="en-US" altLang="zh-TW" dirty="0">
                <a:solidFill>
                  <a:schemeClr val="bg2">
                    <a:lumMod val="75000"/>
                  </a:schemeClr>
                </a:solidFill>
              </a:rPr>
              <a:t>Learning Curves and Sample Complexity</a:t>
            </a:r>
          </a:p>
          <a:p>
            <a:r>
              <a:rPr lang="en-US" altLang="zh-TW" dirty="0">
                <a:solidFill>
                  <a:schemeClr val="bg2">
                    <a:lumMod val="75000"/>
                  </a:schemeClr>
                </a:solidFill>
              </a:rPr>
              <a:t>Weight Decay</a:t>
            </a:r>
          </a:p>
          <a:p>
            <a:pPr lvl="1"/>
            <a:r>
              <a:rPr lang="en-US" altLang="zh-TW" dirty="0">
                <a:solidFill>
                  <a:schemeClr val="bg2">
                    <a:lumMod val="75000"/>
                  </a:schemeClr>
                </a:solidFill>
              </a:rPr>
              <a:t>Ridge Regression</a:t>
            </a:r>
          </a:p>
          <a:p>
            <a:pPr lvl="1"/>
            <a:r>
              <a:rPr lang="en-US" altLang="zh-TW" dirty="0">
                <a:solidFill>
                  <a:schemeClr val="bg2">
                    <a:lumMod val="75000"/>
                  </a:schemeClr>
                </a:solidFill>
              </a:rPr>
              <a:t>LASSO</a:t>
            </a:r>
          </a:p>
          <a:p>
            <a:r>
              <a:rPr lang="en-US" altLang="zh-TW" dirty="0"/>
              <a:t>Validation</a:t>
            </a:r>
          </a:p>
          <a:p>
            <a:r>
              <a:rPr lang="en-US" altLang="zh-TW" dirty="0">
                <a:solidFill>
                  <a:schemeClr val="bg2">
                    <a:lumMod val="75000"/>
                  </a:schemeClr>
                </a:solidFill>
              </a:rPr>
              <a:t>Assignment</a:t>
            </a:r>
            <a:endParaRPr lang="zh-TW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1411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C575D94-DA71-4B3C-87CF-1670788C4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1500188"/>
          </a:xfrm>
        </p:spPr>
        <p:txBody>
          <a:bodyPr/>
          <a:lstStyle/>
          <a:p>
            <a:pPr algn="ctr"/>
            <a:r>
              <a:rPr lang="en-US" altLang="zh-TW" dirty="0"/>
              <a:t>Regularization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2DCD03F-5390-45A2-93B8-BC4283D42F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75935" y="3648074"/>
            <a:ext cx="5627429" cy="2441576"/>
          </a:xfrm>
        </p:spPr>
        <p:txBody>
          <a:bodyPr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techniques that improve the </a:t>
            </a:r>
            <a:r>
              <a:rPr lang="en-US" altLang="zh-TW" b="1" dirty="0">
                <a:solidFill>
                  <a:schemeClr val="tx1"/>
                </a:solidFill>
              </a:rPr>
              <a:t>generalizability</a:t>
            </a:r>
            <a:r>
              <a:rPr lang="en-US" altLang="zh-TW" dirty="0">
                <a:solidFill>
                  <a:schemeClr val="tx1"/>
                </a:solidFill>
              </a:rPr>
              <a:t> of a trained model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22900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8F7E7D-9E2A-4516-922B-8A8C5B6B7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Validation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5247E61-31CD-4E44-869B-F2639FE12C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Another useful regularization technique that helps us decide the proper value of </a:t>
            </a:r>
            <a:r>
              <a:rPr lang="en-US" altLang="zh-TW" b="1" dirty="0"/>
              <a:t>hyperparameters</a:t>
            </a:r>
          </a:p>
          <a:p>
            <a:r>
              <a:rPr lang="en-US" altLang="zh-TW" dirty="0"/>
              <a:t>The idea is to split your data into the training, validation, and testing sets and then select the best value based on validation performance</a:t>
            </a:r>
          </a:p>
          <a:p>
            <a:r>
              <a:rPr lang="en-US" altLang="zh-TW" dirty="0"/>
              <a:t>NOTE: It is important that we should never peep testing data during training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E894FE8-37E0-4580-B5C6-DD4BA1BAE4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2688" y="4178523"/>
            <a:ext cx="5914567" cy="2133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9766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BCFF95-1A26-4182-8431-C918624FF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Validation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7DD4B0D-CAD6-46ED-A13B-43828FE87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D01977E-1372-4601-AC81-83EAF9E56D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8893" y="2085915"/>
            <a:ext cx="6151117" cy="3992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0910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93E6C6-CB10-4431-B235-805C9DD9D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17DD826-3A51-4D25-9BF2-4984841336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err="1">
                <a:solidFill>
                  <a:schemeClr val="bg2">
                    <a:lumMod val="75000"/>
                  </a:schemeClr>
                </a:solidFill>
              </a:rPr>
              <a:t>Scikit</a:t>
            </a:r>
            <a:r>
              <a:rPr lang="en-US" altLang="zh-TW" dirty="0">
                <a:solidFill>
                  <a:schemeClr val="bg2">
                    <a:lumMod val="75000"/>
                  </a:schemeClr>
                </a:solidFill>
              </a:rPr>
              <a:t>-learn</a:t>
            </a:r>
          </a:p>
          <a:p>
            <a:r>
              <a:rPr lang="en-US" altLang="zh-TW" dirty="0">
                <a:solidFill>
                  <a:schemeClr val="bg2">
                    <a:lumMod val="75000"/>
                  </a:schemeClr>
                </a:solidFill>
              </a:rPr>
              <a:t>Learning Theory</a:t>
            </a:r>
          </a:p>
          <a:p>
            <a:pPr lvl="1"/>
            <a:r>
              <a:rPr lang="en-US" altLang="zh-TW" dirty="0">
                <a:solidFill>
                  <a:schemeClr val="bg2">
                    <a:lumMod val="75000"/>
                  </a:schemeClr>
                </a:solidFill>
              </a:rPr>
              <a:t>Error Curves and Model Complexity</a:t>
            </a:r>
          </a:p>
          <a:p>
            <a:pPr lvl="1"/>
            <a:r>
              <a:rPr lang="en-US" altLang="zh-TW" dirty="0">
                <a:solidFill>
                  <a:schemeClr val="bg2">
                    <a:lumMod val="75000"/>
                  </a:schemeClr>
                </a:solidFill>
              </a:rPr>
              <a:t>Learning Curves and Sample Complexity</a:t>
            </a:r>
          </a:p>
          <a:p>
            <a:r>
              <a:rPr lang="en-US" altLang="zh-TW" dirty="0">
                <a:solidFill>
                  <a:schemeClr val="bg2">
                    <a:lumMod val="75000"/>
                  </a:schemeClr>
                </a:solidFill>
              </a:rPr>
              <a:t>Weight Decay</a:t>
            </a:r>
          </a:p>
          <a:p>
            <a:pPr lvl="1"/>
            <a:r>
              <a:rPr lang="en-US" altLang="zh-TW" dirty="0">
                <a:solidFill>
                  <a:schemeClr val="bg2">
                    <a:lumMod val="75000"/>
                  </a:schemeClr>
                </a:solidFill>
              </a:rPr>
              <a:t>Ridge Regression</a:t>
            </a:r>
          </a:p>
          <a:p>
            <a:pPr lvl="1"/>
            <a:r>
              <a:rPr lang="en-US" altLang="zh-TW" dirty="0">
                <a:solidFill>
                  <a:schemeClr val="bg2">
                    <a:lumMod val="75000"/>
                  </a:schemeClr>
                </a:solidFill>
              </a:rPr>
              <a:t>LASSO</a:t>
            </a:r>
          </a:p>
          <a:p>
            <a:r>
              <a:rPr lang="en-US" altLang="zh-TW" dirty="0">
                <a:solidFill>
                  <a:schemeClr val="bg2">
                    <a:lumMod val="75000"/>
                  </a:schemeClr>
                </a:solidFill>
              </a:rPr>
              <a:t>Validation</a:t>
            </a:r>
          </a:p>
          <a:p>
            <a:r>
              <a:rPr lang="en-US" altLang="zh-TW" dirty="0"/>
              <a:t>Assignment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357970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CD46ED-6CB2-446D-80FF-A2F60A2BC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Assignment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679B0E6-9CD0-42B2-B4E7-40E221C247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 this assignment, we would like to predict the success of shots made by basketball players in the NBA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379B349-B4FE-4D87-9ADC-D33B1D395E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2966" y="3189766"/>
            <a:ext cx="8486068" cy="2675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5775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759C2D-C880-4385-96DB-2BB2EFC6D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Assignment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1D189C1-7A0F-4CE3-BCD1-2B7512F71E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In this assignment, we would like to predict the success of shots made by basketball players in the NBA</a:t>
            </a:r>
          </a:p>
          <a:p>
            <a:pPr lvl="1"/>
            <a:r>
              <a:rPr lang="en-US" altLang="zh-TW" b="1" dirty="0" err="1"/>
              <a:t>y_test</a:t>
            </a:r>
            <a:r>
              <a:rPr lang="en-US" altLang="zh-TW" dirty="0"/>
              <a:t> is hidden this time</a:t>
            </a:r>
          </a:p>
          <a:p>
            <a:pPr lvl="1"/>
            <a:r>
              <a:rPr lang="en-US" altLang="zh-TW" dirty="0"/>
              <a:t>Allow to use </a:t>
            </a:r>
            <a:r>
              <a:rPr lang="en-US" altLang="zh-TW" b="1" dirty="0">
                <a:hlinkClick r:id="rId2"/>
              </a:rPr>
              <a:t>any linear model in scikit-learn</a:t>
            </a:r>
            <a:r>
              <a:rPr lang="en-US" altLang="zh-TW" b="1" dirty="0"/>
              <a:t> </a:t>
            </a:r>
            <a:r>
              <a:rPr lang="en-US" altLang="zh-TW" dirty="0"/>
              <a:t>to achieve the best accuracy</a:t>
            </a:r>
          </a:p>
          <a:p>
            <a:pPr lvl="1"/>
            <a:r>
              <a:rPr lang="en-US" altLang="zh-TW" dirty="0"/>
              <a:t>Select the best </a:t>
            </a:r>
            <a:r>
              <a:rPr lang="en-US" altLang="zh-TW" b="1" dirty="0"/>
              <a:t>3 features</a:t>
            </a:r>
            <a:r>
              <a:rPr lang="en-US" altLang="zh-TW" dirty="0"/>
              <a:t>, and show the accuracy with only those</a:t>
            </a:r>
          </a:p>
          <a:p>
            <a:r>
              <a:rPr lang="en-US" altLang="zh-TW" dirty="0"/>
              <a:t>Hint</a:t>
            </a:r>
          </a:p>
          <a:p>
            <a:pPr lvl="1"/>
            <a:r>
              <a:rPr lang="en-US" altLang="zh-TW" b="1" dirty="0"/>
              <a:t>Preprocess the data </a:t>
            </a:r>
            <a:r>
              <a:rPr lang="en-US" altLang="zh-TW" dirty="0"/>
              <a:t>to help your training</a:t>
            </a:r>
          </a:p>
          <a:p>
            <a:pPr lvl="1"/>
            <a:r>
              <a:rPr lang="en-US" altLang="zh-TW" dirty="0"/>
              <a:t>Since you don't have </a:t>
            </a:r>
            <a:r>
              <a:rPr lang="en-US" altLang="zh-TW" dirty="0" err="1"/>
              <a:t>y_test</a:t>
            </a:r>
            <a:r>
              <a:rPr lang="en-US" altLang="zh-TW" dirty="0"/>
              <a:t> this time, you may need to </a:t>
            </a:r>
            <a:r>
              <a:rPr lang="en-US" altLang="zh-TW" b="1" dirty="0"/>
              <a:t>split a validation set </a:t>
            </a:r>
            <a:r>
              <a:rPr lang="en-US" altLang="zh-TW" dirty="0"/>
              <a:t>for checking your performance</a:t>
            </a:r>
          </a:p>
          <a:p>
            <a:pPr lvl="1"/>
            <a:r>
              <a:rPr lang="en-US" altLang="zh-TW" dirty="0"/>
              <a:t>It is possible to use a regression model as a classifier, for example </a:t>
            </a:r>
            <a:r>
              <a:rPr lang="en-US" altLang="zh-TW" dirty="0">
                <a:hlinkClick r:id="rId3"/>
              </a:rPr>
              <a:t>RidgeClassifier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405061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3B25D5-2BD9-49A9-9609-13481BFF2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Assignment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DFDF863-97B7-444B-916B-68A9156CFA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Submit to </a:t>
            </a:r>
            <a:r>
              <a:rPr lang="en-US" altLang="zh-TW" b="1" dirty="0" err="1"/>
              <a:t>eeclass</a:t>
            </a:r>
            <a:r>
              <a:rPr lang="en-US" altLang="zh-TW" dirty="0"/>
              <a:t> with your:</a:t>
            </a:r>
          </a:p>
          <a:p>
            <a:pPr lvl="1"/>
            <a:r>
              <a:rPr lang="en-US" altLang="zh-TW" b="1" dirty="0" err="1"/>
              <a:t>ipynb</a:t>
            </a:r>
            <a:r>
              <a:rPr lang="en-US" altLang="zh-TW" dirty="0"/>
              <a:t> (Lab05_{</a:t>
            </a:r>
            <a:r>
              <a:rPr lang="en-US" altLang="zh-TW" dirty="0" err="1"/>
              <a:t>student_id</a:t>
            </a:r>
            <a:r>
              <a:rPr lang="en-US" altLang="zh-TW" dirty="0"/>
              <a:t>}.</a:t>
            </a:r>
            <a:r>
              <a:rPr lang="en-US" altLang="zh-TW" dirty="0" err="1"/>
              <a:t>ipynb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b="1" dirty="0"/>
              <a:t>Prediction</a:t>
            </a:r>
            <a:r>
              <a:rPr lang="en-US" altLang="zh-TW" dirty="0"/>
              <a:t> (Lab05_{</a:t>
            </a:r>
            <a:r>
              <a:rPr lang="en-US" altLang="zh-TW" dirty="0" err="1"/>
              <a:t>student_id</a:t>
            </a:r>
            <a:r>
              <a:rPr lang="en-US" altLang="zh-TW" dirty="0"/>
              <a:t>}_y_pred.csv)</a:t>
            </a:r>
          </a:p>
          <a:p>
            <a:r>
              <a:rPr lang="en-US" altLang="zh-TW" dirty="0"/>
              <a:t>The notebook should contain</a:t>
            </a:r>
          </a:p>
          <a:p>
            <a:pPr lvl="1"/>
            <a:r>
              <a:rPr lang="en-US" altLang="zh-TW" dirty="0"/>
              <a:t>How you </a:t>
            </a:r>
            <a:r>
              <a:rPr lang="en-US" altLang="zh-TW" b="1" dirty="0"/>
              <a:t>evaluate</a:t>
            </a:r>
            <a:r>
              <a:rPr lang="en-US" altLang="zh-TW" dirty="0"/>
              <a:t> your model</a:t>
            </a:r>
          </a:p>
          <a:p>
            <a:pPr lvl="1"/>
            <a:r>
              <a:rPr lang="en-US" altLang="zh-TW" b="1" dirty="0"/>
              <a:t>All models</a:t>
            </a:r>
            <a:r>
              <a:rPr lang="en-US" altLang="zh-TW" dirty="0"/>
              <a:t> you have tried and the results</a:t>
            </a:r>
          </a:p>
          <a:p>
            <a:pPr lvl="1"/>
            <a:r>
              <a:rPr lang="en-US" altLang="zh-TW" dirty="0"/>
              <a:t>Plot the </a:t>
            </a:r>
            <a:r>
              <a:rPr lang="en-US" altLang="zh-TW" b="1" dirty="0"/>
              <a:t>error curve</a:t>
            </a:r>
            <a:r>
              <a:rPr lang="en-US" altLang="zh-TW" dirty="0"/>
              <a:t> of your best model and tell if it is </a:t>
            </a:r>
            <a:r>
              <a:rPr lang="en-US" altLang="zh-TW" b="1" dirty="0"/>
              <a:t>over-fit or not</a:t>
            </a:r>
          </a:p>
          <a:p>
            <a:pPr lvl="1"/>
            <a:r>
              <a:rPr lang="en-US" altLang="zh-TW" dirty="0"/>
              <a:t>The </a:t>
            </a:r>
            <a:r>
              <a:rPr lang="en-US" altLang="zh-TW" b="1" dirty="0"/>
              <a:t>top-3 features </a:t>
            </a:r>
            <a:r>
              <a:rPr lang="en-US" altLang="zh-TW" dirty="0"/>
              <a:t>you find and how you find it</a:t>
            </a:r>
          </a:p>
          <a:p>
            <a:pPr lvl="1"/>
            <a:r>
              <a:rPr lang="en-US" altLang="zh-TW" dirty="0"/>
              <a:t>A </a:t>
            </a:r>
            <a:r>
              <a:rPr lang="en-US" altLang="zh-TW" b="1" dirty="0"/>
              <a:t>brief report </a:t>
            </a:r>
            <a:r>
              <a:rPr lang="en-US" altLang="zh-TW" dirty="0"/>
              <a:t>of what you have done in this assignment</a:t>
            </a:r>
          </a:p>
          <a:p>
            <a:pPr lvl="1"/>
            <a:r>
              <a:rPr lang="en-US" altLang="zh-TW" b="1" dirty="0">
                <a:solidFill>
                  <a:srgbClr val="FF0000"/>
                </a:solidFill>
              </a:rPr>
              <a:t>Please refer to the “Requirements” part in the notebook for more details</a:t>
            </a:r>
          </a:p>
          <a:p>
            <a:r>
              <a:rPr lang="en-US" altLang="zh-TW" dirty="0"/>
              <a:t>Deadline: </a:t>
            </a:r>
            <a:r>
              <a:rPr lang="en-US" altLang="zh-TW" b="1" dirty="0"/>
              <a:t>2025-09-24 (Wed) 23:59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545456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93E6C6-CB10-4431-B235-805C9DD9D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17DD826-3A51-4D25-9BF2-4984841336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err="1"/>
              <a:t>Scikit</a:t>
            </a:r>
            <a:r>
              <a:rPr lang="en-US" altLang="zh-TW" dirty="0"/>
              <a:t>-learn</a:t>
            </a:r>
          </a:p>
          <a:p>
            <a:r>
              <a:rPr lang="en-US" altLang="zh-TW" dirty="0"/>
              <a:t>Learning Theory</a:t>
            </a:r>
          </a:p>
          <a:p>
            <a:pPr lvl="1"/>
            <a:r>
              <a:rPr lang="en-US" altLang="zh-TW" dirty="0"/>
              <a:t>Error Curves and Model Complexity</a:t>
            </a:r>
          </a:p>
          <a:p>
            <a:pPr lvl="1"/>
            <a:r>
              <a:rPr lang="en-US" altLang="zh-TW" dirty="0"/>
              <a:t>Learning Curves and Sample Complexity</a:t>
            </a:r>
          </a:p>
          <a:p>
            <a:r>
              <a:rPr lang="en-US" altLang="zh-TW" dirty="0"/>
              <a:t>Weight Decay</a:t>
            </a:r>
          </a:p>
          <a:p>
            <a:pPr lvl="1"/>
            <a:r>
              <a:rPr lang="en-US" altLang="zh-TW" dirty="0"/>
              <a:t>Ridge Regression</a:t>
            </a:r>
          </a:p>
          <a:p>
            <a:pPr lvl="1"/>
            <a:r>
              <a:rPr lang="en-US" altLang="zh-TW" dirty="0"/>
              <a:t>LASSO</a:t>
            </a:r>
          </a:p>
          <a:p>
            <a:r>
              <a:rPr lang="en-US" altLang="zh-TW" dirty="0"/>
              <a:t>Validation</a:t>
            </a:r>
          </a:p>
          <a:p>
            <a:r>
              <a:rPr lang="en-US" altLang="zh-TW" dirty="0"/>
              <a:t>Assignment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83182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93E6C6-CB10-4431-B235-805C9DD9D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17DD826-3A51-4D25-9BF2-4984841336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err="1"/>
              <a:t>Scikit</a:t>
            </a:r>
            <a:r>
              <a:rPr lang="en-US" altLang="zh-TW" dirty="0"/>
              <a:t>-learn</a:t>
            </a:r>
          </a:p>
          <a:p>
            <a:r>
              <a:rPr lang="en-US" altLang="zh-TW" dirty="0">
                <a:solidFill>
                  <a:schemeClr val="bg2">
                    <a:lumMod val="75000"/>
                  </a:schemeClr>
                </a:solidFill>
              </a:rPr>
              <a:t>Learning Theory</a:t>
            </a:r>
          </a:p>
          <a:p>
            <a:pPr lvl="1"/>
            <a:r>
              <a:rPr lang="en-US" altLang="zh-TW" dirty="0">
                <a:solidFill>
                  <a:schemeClr val="bg2">
                    <a:lumMod val="75000"/>
                  </a:schemeClr>
                </a:solidFill>
              </a:rPr>
              <a:t>Error Curves and Model Complexity</a:t>
            </a:r>
          </a:p>
          <a:p>
            <a:pPr lvl="1"/>
            <a:r>
              <a:rPr lang="en-US" altLang="zh-TW" dirty="0">
                <a:solidFill>
                  <a:schemeClr val="bg2">
                    <a:lumMod val="75000"/>
                  </a:schemeClr>
                </a:solidFill>
              </a:rPr>
              <a:t>Learning Curves and Sample Complexity</a:t>
            </a:r>
          </a:p>
          <a:p>
            <a:r>
              <a:rPr lang="en-US" altLang="zh-TW" dirty="0">
                <a:solidFill>
                  <a:schemeClr val="bg2">
                    <a:lumMod val="75000"/>
                  </a:schemeClr>
                </a:solidFill>
              </a:rPr>
              <a:t>Weight Decay</a:t>
            </a:r>
          </a:p>
          <a:p>
            <a:pPr lvl="1"/>
            <a:r>
              <a:rPr lang="en-US" altLang="zh-TW" dirty="0">
                <a:solidFill>
                  <a:schemeClr val="bg2">
                    <a:lumMod val="75000"/>
                  </a:schemeClr>
                </a:solidFill>
              </a:rPr>
              <a:t>Ridge Regression</a:t>
            </a:r>
          </a:p>
          <a:p>
            <a:pPr lvl="1"/>
            <a:r>
              <a:rPr lang="en-US" altLang="zh-TW" dirty="0">
                <a:solidFill>
                  <a:schemeClr val="bg2">
                    <a:lumMod val="75000"/>
                  </a:schemeClr>
                </a:solidFill>
              </a:rPr>
              <a:t>LASSO</a:t>
            </a:r>
          </a:p>
          <a:p>
            <a:r>
              <a:rPr lang="en-US" altLang="zh-TW" dirty="0">
                <a:solidFill>
                  <a:schemeClr val="bg2">
                    <a:lumMod val="75000"/>
                  </a:schemeClr>
                </a:solidFill>
              </a:rPr>
              <a:t>Validation</a:t>
            </a:r>
          </a:p>
          <a:p>
            <a:r>
              <a:rPr lang="en-US" altLang="zh-TW" dirty="0">
                <a:solidFill>
                  <a:schemeClr val="bg2">
                    <a:lumMod val="75000"/>
                  </a:schemeClr>
                </a:solidFill>
              </a:rPr>
              <a:t>Assignment</a:t>
            </a:r>
            <a:endParaRPr lang="zh-TW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0061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35F815-8FB3-4766-BD22-BBCCA40D0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err="1"/>
              <a:t>Scikit</a:t>
            </a:r>
            <a:r>
              <a:rPr lang="en-US" altLang="zh-TW" dirty="0"/>
              <a:t>-learn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1F584C9-7F77-4B6A-974D-6F0248909B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Scikit</a:t>
            </a:r>
            <a:r>
              <a:rPr lang="en-US" altLang="zh-TW" dirty="0"/>
              <a:t>-learn is a free software machine learning library for the Python programming language</a:t>
            </a:r>
          </a:p>
          <a:p>
            <a:r>
              <a:rPr lang="en-US" altLang="zh-TW" dirty="0"/>
              <a:t>It features various classification, regression and clustering algorithms</a:t>
            </a:r>
          </a:p>
          <a:p>
            <a:pPr lvl="1"/>
            <a:r>
              <a:rPr lang="en-US" altLang="zh-TW" dirty="0"/>
              <a:t>including SVM (support vector machines), Random Forests, gradient boosting, k-means and DBSCAN, and is designed to interoperate with the Python numerical and scientific libraries NumPy and SciPy</a:t>
            </a:r>
          </a:p>
          <a:p>
            <a:r>
              <a:rPr lang="en-US" altLang="zh-TW" dirty="0"/>
              <a:t>pip install </a:t>
            </a:r>
            <a:r>
              <a:rPr lang="en-US" altLang="zh-TW" dirty="0" err="1"/>
              <a:t>scikit</a:t>
            </a:r>
            <a:r>
              <a:rPr lang="en-US" altLang="zh-TW" dirty="0"/>
              <a:t>-learn / </a:t>
            </a:r>
            <a:r>
              <a:rPr lang="en-US" altLang="zh-TW" dirty="0" err="1"/>
              <a:t>conda</a:t>
            </a:r>
            <a:r>
              <a:rPr lang="en-US" altLang="zh-TW" dirty="0"/>
              <a:t> install </a:t>
            </a:r>
            <a:r>
              <a:rPr lang="en-US" altLang="zh-TW" dirty="0" err="1"/>
              <a:t>scikit</a:t>
            </a:r>
            <a:r>
              <a:rPr lang="en-US" altLang="zh-TW" dirty="0"/>
              <a:t>-learn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A7047C6-6942-44F3-A029-3B0D498BDE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542" t="10255" r="5894" b="6944"/>
          <a:stretch/>
        </p:blipFill>
        <p:spPr>
          <a:xfrm>
            <a:off x="4495800" y="4918477"/>
            <a:ext cx="3200400" cy="1733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129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93E6C6-CB10-4431-B235-805C9DD9D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17DD826-3A51-4D25-9BF2-4984841336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err="1">
                <a:solidFill>
                  <a:schemeClr val="bg2">
                    <a:lumMod val="75000"/>
                  </a:schemeClr>
                </a:solidFill>
              </a:rPr>
              <a:t>Scikit</a:t>
            </a:r>
            <a:r>
              <a:rPr lang="en-US" altLang="zh-TW" dirty="0">
                <a:solidFill>
                  <a:schemeClr val="bg2">
                    <a:lumMod val="75000"/>
                  </a:schemeClr>
                </a:solidFill>
              </a:rPr>
              <a:t>-learn</a:t>
            </a:r>
          </a:p>
          <a:p>
            <a:r>
              <a:rPr lang="en-US" altLang="zh-TW" dirty="0"/>
              <a:t>Learning Theory</a:t>
            </a:r>
          </a:p>
          <a:p>
            <a:pPr lvl="1"/>
            <a:r>
              <a:rPr lang="en-US" altLang="zh-TW" dirty="0"/>
              <a:t>Error Curves and Model Complexity</a:t>
            </a:r>
          </a:p>
          <a:p>
            <a:pPr lvl="1"/>
            <a:r>
              <a:rPr lang="en-US" altLang="zh-TW" dirty="0"/>
              <a:t>Learning Curves and Sample Complexity</a:t>
            </a:r>
          </a:p>
          <a:p>
            <a:r>
              <a:rPr lang="en-US" altLang="zh-TW" dirty="0">
                <a:solidFill>
                  <a:schemeClr val="bg2">
                    <a:lumMod val="75000"/>
                  </a:schemeClr>
                </a:solidFill>
              </a:rPr>
              <a:t>Weight Decay</a:t>
            </a:r>
          </a:p>
          <a:p>
            <a:pPr lvl="1"/>
            <a:r>
              <a:rPr lang="en-US" altLang="zh-TW" dirty="0">
                <a:solidFill>
                  <a:schemeClr val="bg2">
                    <a:lumMod val="75000"/>
                  </a:schemeClr>
                </a:solidFill>
              </a:rPr>
              <a:t>Ridge Regression</a:t>
            </a:r>
          </a:p>
          <a:p>
            <a:pPr lvl="1"/>
            <a:r>
              <a:rPr lang="en-US" altLang="zh-TW" dirty="0">
                <a:solidFill>
                  <a:schemeClr val="bg2">
                    <a:lumMod val="75000"/>
                  </a:schemeClr>
                </a:solidFill>
              </a:rPr>
              <a:t>LASSO</a:t>
            </a:r>
          </a:p>
          <a:p>
            <a:r>
              <a:rPr lang="en-US" altLang="zh-TW" dirty="0">
                <a:solidFill>
                  <a:schemeClr val="bg2">
                    <a:lumMod val="75000"/>
                  </a:schemeClr>
                </a:solidFill>
              </a:rPr>
              <a:t>Validation</a:t>
            </a:r>
          </a:p>
          <a:p>
            <a:r>
              <a:rPr lang="en-US" altLang="zh-TW" dirty="0">
                <a:solidFill>
                  <a:schemeClr val="bg2">
                    <a:lumMod val="75000"/>
                  </a:schemeClr>
                </a:solidFill>
              </a:rPr>
              <a:t>Assignment</a:t>
            </a:r>
            <a:endParaRPr lang="zh-TW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1438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77603F-0524-485C-991C-AD69085D5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Learning Theory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915A28D-9785-48C2-B550-7CE5E3632A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Learning theory provides a means to understand the generalizability of the model</a:t>
            </a:r>
          </a:p>
          <a:p>
            <a:r>
              <a:rPr lang="en-US" altLang="zh-TW" b="1" dirty="0"/>
              <a:t>Model complexity </a:t>
            </a:r>
            <a:r>
              <a:rPr lang="en-US" altLang="zh-TW" dirty="0"/>
              <a:t>plays a crucial role</a:t>
            </a:r>
          </a:p>
          <a:p>
            <a:pPr lvl="1"/>
            <a:r>
              <a:rPr lang="en-US" altLang="zh-TW" dirty="0"/>
              <a:t>Too simple: high bias and underfitting</a:t>
            </a:r>
          </a:p>
          <a:p>
            <a:pPr lvl="1"/>
            <a:r>
              <a:rPr lang="en-US" altLang="zh-TW" dirty="0"/>
              <a:t>Too complex: high variance and overfitting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1F8D1D2A-F745-4403-9663-9CAF1F4161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185" y="4122203"/>
            <a:ext cx="3589876" cy="2370673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A44B18FA-C52E-4AA2-B85E-221F678B34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1061" y="4122202"/>
            <a:ext cx="3589877" cy="2370673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3121DC74-286B-421B-A6E9-DAE7885849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0938" y="4122201"/>
            <a:ext cx="3589878" cy="2370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422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EBA0BB-D237-4796-BDBA-C6E7130F8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Error Curves and Model Complexity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A177BAB-55F5-4085-9D1F-9C35140F1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It is relatively hard to observe the figures showed in the last slide, since normally we will never know the data distribution of ground truth (red line in the last slide)</a:t>
            </a:r>
          </a:p>
          <a:p>
            <a:r>
              <a:rPr lang="en-US" altLang="zh-TW" dirty="0"/>
              <a:t>Instead, we can get those information by observing the training and testing error curve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CED2705-E798-4DB7-A017-0EFF8619B7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4399" y="3902151"/>
            <a:ext cx="4411601" cy="2913321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0A1AB92F-C685-42CC-B8DB-8957E4E28F9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83" t="10187" r="63222"/>
          <a:stretch/>
        </p:blipFill>
        <p:spPr>
          <a:xfrm>
            <a:off x="6096000" y="3944678"/>
            <a:ext cx="4411601" cy="2913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6785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F5731D-585C-4095-A402-970860568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3600" dirty="0"/>
              <a:t>Double Descent Curves in </a:t>
            </a:r>
            <a:r>
              <a:rPr lang="en-US" altLang="zh-TW" sz="3600" b="1" dirty="0"/>
              <a:t>Modern</a:t>
            </a:r>
            <a:r>
              <a:rPr lang="zh-TW" altLang="en-US" sz="3600" dirty="0"/>
              <a:t> </a:t>
            </a:r>
            <a:r>
              <a:rPr lang="en-US" altLang="zh-TW" sz="3600" dirty="0"/>
              <a:t>Machine Learning</a:t>
            </a:r>
            <a:r>
              <a:rPr lang="zh-TW" altLang="en-US" sz="3600" dirty="0"/>
              <a:t>*</a:t>
            </a:r>
            <a:r>
              <a:rPr lang="en-US" altLang="zh-TW" sz="3600" dirty="0"/>
              <a:t>* </a:t>
            </a:r>
            <a:endParaRPr lang="zh-TW" altLang="en-US" sz="36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9CC452F-1211-411A-B91E-D28264DEEB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C5AE857-BC7E-4E88-89CB-8951D427F6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83" r="1529"/>
          <a:stretch/>
        </p:blipFill>
        <p:spPr>
          <a:xfrm>
            <a:off x="838200" y="2624683"/>
            <a:ext cx="10271052" cy="2753222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37262B13-FEB4-4456-A556-0F57A813951F}"/>
              </a:ext>
            </a:extLst>
          </p:cNvPr>
          <p:cNvSpPr/>
          <p:nvPr/>
        </p:nvSpPr>
        <p:spPr>
          <a:xfrm>
            <a:off x="2909777" y="6226508"/>
            <a:ext cx="92822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TW" dirty="0"/>
              <a:t>Reconciling modern machine learning practice and the bias-variance trade-off (PNAS’19)</a:t>
            </a:r>
          </a:p>
          <a:p>
            <a:pPr algn="r"/>
            <a:r>
              <a:rPr lang="en-US" altLang="zh-TW" dirty="0"/>
              <a:t>Double-descent curves in neural networks: a new perspective using Gaussian processes (arXiv’21)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023884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1361</TotalTime>
  <Words>875</Words>
  <Application>Microsoft Office PowerPoint</Application>
  <PresentationFormat>寬螢幕</PresentationFormat>
  <Paragraphs>134</Paragraphs>
  <Slides>25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Cambria Math</vt:lpstr>
      <vt:lpstr>Office 佈景主題</vt:lpstr>
      <vt:lpstr>Deep Learning  Lab 5: Regularization</vt:lpstr>
      <vt:lpstr>Regularization</vt:lpstr>
      <vt:lpstr>Outline</vt:lpstr>
      <vt:lpstr>Outline</vt:lpstr>
      <vt:lpstr>Scikit-learn</vt:lpstr>
      <vt:lpstr>Outline</vt:lpstr>
      <vt:lpstr>Learning Theory </vt:lpstr>
      <vt:lpstr>Error Curves and Model Complexity </vt:lpstr>
      <vt:lpstr>Double Descent Curves in Modern Machine Learning** </vt:lpstr>
      <vt:lpstr>Error Curves and Model Complexity </vt:lpstr>
      <vt:lpstr>Learning Curves and Sample Complexity </vt:lpstr>
      <vt:lpstr>Outline</vt:lpstr>
      <vt:lpstr>Weight Decay </vt:lpstr>
      <vt:lpstr>Ridge Regression</vt:lpstr>
      <vt:lpstr>LASSO</vt:lpstr>
      <vt:lpstr>Ridge vs LASSO </vt:lpstr>
      <vt:lpstr>Ridge vs LASSO </vt:lpstr>
      <vt:lpstr>Ridge vs LASSO</vt:lpstr>
      <vt:lpstr>Outline</vt:lpstr>
      <vt:lpstr>Validation</vt:lpstr>
      <vt:lpstr>Validation</vt:lpstr>
      <vt:lpstr>Outline</vt:lpstr>
      <vt:lpstr>Assignment</vt:lpstr>
      <vt:lpstr>Assignment</vt:lpstr>
      <vt:lpstr>Assignment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鄧仕榆</cp:lastModifiedBy>
  <cp:revision>30</cp:revision>
  <dcterms:created xsi:type="dcterms:W3CDTF">2022-09-27T08:21:26Z</dcterms:created>
  <dcterms:modified xsi:type="dcterms:W3CDTF">2025-09-17T18:10:49Z</dcterms:modified>
</cp:coreProperties>
</file>