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9"/>
    <p:restoredTop sz="96018"/>
  </p:normalViewPr>
  <p:slideViewPr>
    <p:cSldViewPr snapToGrid="0">
      <p:cViewPr varScale="1">
        <p:scale>
          <a:sx n="105" d="100"/>
          <a:sy n="105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268C9-4D2B-5242-8B53-11E6858A1232}" type="datetimeFigureOut">
              <a:rPr lang="en-TW" smtClean="0"/>
              <a:t>2024/2/20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7A1B-259A-B648-8A0F-702F497D97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240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318B-CE1E-D741-9EC0-51B8799AD3CC}" type="datetime1">
              <a:rPr lang="en-US" smtClean="0"/>
              <a:t>2/20/24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268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56D6-1C7B-A147-BF96-C102A7F0CA11}" type="datetime1">
              <a:rPr lang="en-US" smtClean="0"/>
              <a:t>2/20/24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706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110E-E31E-F64A-9CA9-44026A98444E}" type="datetime1">
              <a:rPr lang="en-US" smtClean="0"/>
              <a:t>2/20/24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58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78ED-CF02-6749-8BB5-6BA850EEA08F}" type="datetime1">
              <a:rPr lang="en-US" smtClean="0"/>
              <a:t>2/20/24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102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2368-7B88-B342-B0EB-04A834A2CFEE}" type="datetime1">
              <a:rPr lang="en-US" smtClean="0"/>
              <a:t>2/20/24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347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C9B-B2B8-B54F-98CC-7010A47B7E5E}" type="datetime1">
              <a:rPr lang="en-US" smtClean="0"/>
              <a:t>2/20/24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373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C94D-5555-2941-A0E0-92A43A539C31}" type="datetime1">
              <a:rPr lang="en-US" smtClean="0"/>
              <a:t>2/20/24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64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69B-C161-E94F-82AB-020C3B879FED}" type="datetime1">
              <a:rPr lang="en-US" smtClean="0"/>
              <a:t>2/20/24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35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FE5-D7A3-2E4E-88C6-213F2201F4D7}" type="datetime1">
              <a:rPr lang="en-US" smtClean="0"/>
              <a:t>2/20/24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6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F981-9353-4E49-878B-B6AC1BF7D846}" type="datetime1">
              <a:rPr lang="en-US" smtClean="0"/>
              <a:t>2/20/24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327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B04A-0916-4249-A209-E1AF7626F6E0}" type="datetime1">
              <a:rPr lang="en-US" smtClean="0"/>
              <a:t>2/20/24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713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0349-53F0-6F47-8080-DB13E25C53C3}" type="datetime1">
              <a:rPr lang="en-US" smtClean="0"/>
              <a:t>2/20/24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36CC-2456-2A40-9962-E8237DE7972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01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get-started/inst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y8U5N0OkRyQtMTXcqdYPvLnUjbmMVg32/edit?usp=sharing&amp;ouid=106694201370878431317&amp;rtpof=true&amp;sd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thu-datalab.github.io/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69F-A1C2-3C87-E649-0C7DF225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Software Design &amp; Studio</a:t>
            </a:r>
            <a:endParaRPr lang="en-TW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E7F9-C2CF-703E-25DB-CAC749AF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0780"/>
            <a:ext cx="6858000" cy="1130907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Shan-Hung Wu</a:t>
            </a: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CS, NTHU</a:t>
            </a:r>
          </a:p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284E-9C65-A564-995A-BED573B3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18BD-742A-6340-F401-6B2622E8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Late</a:t>
            </a:r>
            <a:r>
              <a:rPr lang="en-US" dirty="0"/>
              <a:t> lab submissions only get </a:t>
            </a:r>
            <a:r>
              <a:rPr lang="en-US" b="1" i="1" dirty="0">
                <a:solidFill>
                  <a:srgbClr val="C00000"/>
                </a:solidFill>
              </a:rPr>
              <a:t>60%</a:t>
            </a:r>
            <a:r>
              <a:rPr lang="en-US" dirty="0"/>
              <a:t> of original scores</a:t>
            </a:r>
          </a:p>
          <a:p>
            <a:endParaRPr lang="en-US" dirty="0"/>
          </a:p>
          <a:p>
            <a:r>
              <a:rPr lang="en-US" dirty="0"/>
              <a:t>Demos get </a:t>
            </a:r>
            <a:r>
              <a:rPr lang="en-US" b="1" i="1" dirty="0">
                <a:solidFill>
                  <a:srgbClr val="C00000"/>
                </a:solidFill>
              </a:rPr>
              <a:t>60%</a:t>
            </a:r>
            <a:r>
              <a:rPr lang="en-US" dirty="0"/>
              <a:t> of original scores if </a:t>
            </a:r>
            <a:r>
              <a:rPr lang="en-US" b="1" i="1" dirty="0">
                <a:solidFill>
                  <a:srgbClr val="C00000"/>
                </a:solidFill>
              </a:rPr>
              <a:t>all your team members rate you as “non-contributing”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50"/>
                </a:solidFill>
              </a:rPr>
              <a:t>Top-three popular</a:t>
            </a:r>
            <a:r>
              <a:rPr lang="en-US" dirty="0"/>
              <a:t> demos get </a:t>
            </a:r>
            <a:r>
              <a:rPr lang="en-US" b="1" i="1" dirty="0">
                <a:solidFill>
                  <a:srgbClr val="00B050"/>
                </a:solidFill>
              </a:rPr>
              <a:t>15%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10%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B050"/>
                </a:solidFill>
              </a:rPr>
              <a:t>5%</a:t>
            </a:r>
            <a:r>
              <a:rPr lang="en-US" dirty="0"/>
              <a:t> extra credits, respectively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E7599-BCF1-6E18-87AA-F2B61362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7065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95697-58E0-705E-2888-FA03055B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215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C4DC0-A282-4852-48C3-5836271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714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FA1-42C2-B39F-304E-A85BFA70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C486-D70A-B6C7-CD4C-E033B5BA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a light-loading class or heavy-loading class?</a:t>
            </a:r>
          </a:p>
          <a:p>
            <a:pPr lvl="1"/>
            <a:r>
              <a:rPr lang="en-US" dirty="0"/>
              <a:t>Should be heavy to most students</a:t>
            </a:r>
          </a:p>
          <a:p>
            <a:r>
              <a:rPr lang="en-US" dirty="0"/>
              <a:t>Is this a programming language course?</a:t>
            </a:r>
          </a:p>
          <a:p>
            <a:pPr lvl="1"/>
            <a:r>
              <a:rPr lang="en-US" dirty="0"/>
              <a:t>No, we teach Dart in only 2 weeks</a:t>
            </a:r>
          </a:p>
          <a:p>
            <a:r>
              <a:rPr lang="en-US" dirty="0"/>
              <a:t>Is this a software engineering (SE) course?</a:t>
            </a:r>
          </a:p>
          <a:p>
            <a:pPr lvl="1"/>
            <a:r>
              <a:rPr lang="en-US" dirty="0"/>
              <a:t>No. We don’t focus on SE theories, but you will learn some “best practices”</a:t>
            </a:r>
          </a:p>
          <a:p>
            <a:r>
              <a:rPr lang="en-US" dirty="0"/>
              <a:t>Is this a entrepreneur course?</a:t>
            </a:r>
          </a:p>
          <a:p>
            <a:pPr lvl="1"/>
            <a:r>
              <a:rPr lang="en-US" dirty="0"/>
              <a:t>No. We don’t talk about things after deployment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1329-238F-2A45-6162-8F06BEE6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354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6F91-D096-D0B7-27A3-DAB59CAD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7FAB-1B86-4368-1945-6DE2ED72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people a team?</a:t>
            </a:r>
          </a:p>
          <a:p>
            <a:pPr lvl="1"/>
            <a:r>
              <a:rPr lang="en-US" dirty="0"/>
              <a:t>3 to 6 people</a:t>
            </a:r>
          </a:p>
          <a:p>
            <a:pPr lvl="1"/>
            <a:r>
              <a:rPr lang="en-US" dirty="0"/>
              <a:t>For 4+ people teams, your apps must have back-end</a:t>
            </a:r>
          </a:p>
          <a:p>
            <a:r>
              <a:rPr lang="en-US" dirty="0"/>
              <a:t>What back-end will we use</a:t>
            </a:r>
          </a:p>
          <a:p>
            <a:pPr lvl="1"/>
            <a:r>
              <a:rPr lang="en-US" dirty="0">
                <a:hlinkClick r:id="rId2"/>
              </a:rPr>
              <a:t>Firebase</a:t>
            </a:r>
            <a:r>
              <a:rPr lang="en-US" dirty="0"/>
              <a:t>, a Backend-as-a-Service (BaaS)</a:t>
            </a:r>
          </a:p>
          <a:p>
            <a:r>
              <a:rPr lang="en-US" dirty="0"/>
              <a:t>Do we need to come to the class?</a:t>
            </a:r>
          </a:p>
          <a:p>
            <a:pPr lvl="1"/>
            <a:r>
              <a:rPr lang="en-US" dirty="0"/>
              <a:t>No, as long as you can pass</a:t>
            </a:r>
          </a:p>
          <a:p>
            <a:r>
              <a:rPr lang="en-US" dirty="0"/>
              <a:t>Can I use generative AI to write code?</a:t>
            </a:r>
          </a:p>
          <a:p>
            <a:pPr lvl="1"/>
            <a:r>
              <a:rPr lang="en-US" dirty="0"/>
              <a:t>Sure, but make sure it helps you </a:t>
            </a:r>
            <a:r>
              <a:rPr lang="en-US" b="1" i="1" dirty="0">
                <a:solidFill>
                  <a:srgbClr val="C00000"/>
                </a:solidFill>
              </a:rPr>
              <a:t>learn</a:t>
            </a:r>
            <a:r>
              <a:rPr lang="en-US" dirty="0"/>
              <a:t> rather than score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AFCA-4F44-682B-1382-99BDF80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0557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2357-029E-6AC3-3964-FF53F49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545A-2654-EC4C-CF53-955FD651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39111"/>
          </a:xfrm>
        </p:spPr>
        <p:txBody>
          <a:bodyPr>
            <a:normAutofit/>
          </a:bodyPr>
          <a:lstStyle/>
          <a:p>
            <a:r>
              <a:rPr lang="en-US" dirty="0"/>
              <a:t>Are we going to interact with open source software?</a:t>
            </a:r>
          </a:p>
          <a:p>
            <a:pPr lvl="1"/>
            <a:r>
              <a:rPr lang="en-US" dirty="0"/>
              <a:t>Yes, Flutter &amp; Dart are open source projects themselves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Dart/Flutter libraries through </a:t>
            </a:r>
            <a:r>
              <a:rPr lang="en-US" dirty="0">
                <a:hlinkClick r:id="rId2"/>
              </a:rPr>
              <a:t>pub.dev</a:t>
            </a:r>
            <a:endParaRPr lang="en-US" dirty="0"/>
          </a:p>
          <a:p>
            <a:r>
              <a:rPr lang="en-US" dirty="0"/>
              <a:t>Why not JavaScript + React + React Native?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C5E78-821E-1E8F-329F-42F173C1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14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52AF0-AA0C-3109-BAFB-530BC158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7" y="3998527"/>
            <a:ext cx="8202539" cy="20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0B3-AAF7-253F-571F-D907551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745-FA3D-E377-931A-6567D083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these tutorials by Thu:</a:t>
            </a:r>
          </a:p>
          <a:p>
            <a:pPr lvl="1"/>
            <a:r>
              <a:rPr lang="en-US" dirty="0">
                <a:hlinkClick r:id="rId2"/>
              </a:rPr>
              <a:t>Environment setup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Write your first Flutter app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6D91-920D-250C-AC57-4A53D785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90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1921-7D3E-ACCB-ABF8-17AC3591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3249-9C18-8F49-8666-D4EDC375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75815"/>
          </a:xfrm>
        </p:spPr>
        <p:txBody>
          <a:bodyPr>
            <a:normAutofit/>
          </a:bodyPr>
          <a:lstStyle/>
          <a:p>
            <a:r>
              <a:rPr lang="en-US" dirty="0"/>
              <a:t>To offer hand-on guidance in</a:t>
            </a:r>
          </a:p>
          <a:p>
            <a:pPr lvl="1"/>
            <a:r>
              <a:rPr lang="en-US" dirty="0"/>
              <a:t>Software </a:t>
            </a:r>
            <a:r>
              <a:rPr lang="en-US" b="1" i="1" dirty="0">
                <a:solidFill>
                  <a:srgbClr val="C00000"/>
                </a:solidFill>
              </a:rPr>
              <a:t>design</a:t>
            </a:r>
            <a:r>
              <a:rPr lang="en-US" dirty="0"/>
              <a:t> process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Project-</a:t>
            </a:r>
            <a:r>
              <a:rPr lang="en-US" dirty="0"/>
              <a:t> and </a:t>
            </a:r>
            <a:r>
              <a:rPr lang="en-US" b="1" i="1" dirty="0">
                <a:solidFill>
                  <a:srgbClr val="C00000"/>
                </a:solidFill>
              </a:rPr>
              <a:t>team-based</a:t>
            </a:r>
            <a:r>
              <a:rPr lang="en-US" dirty="0"/>
              <a:t> software development</a:t>
            </a:r>
          </a:p>
          <a:p>
            <a:r>
              <a:rPr lang="en-US" dirty="0"/>
              <a:t>Through writing intelligent apps: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14DA8-BAD7-3B29-6ECF-729CF36A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2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1D1D1-FF4E-75D1-41C2-69C0CCE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3544655"/>
            <a:ext cx="7772400" cy="28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1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8711FE-4059-AA2A-6DFE-CD5CC7F9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" y="3475165"/>
            <a:ext cx="9268284" cy="339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8F31B-2C68-A70E-88FF-68DD9EF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Flutter for App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BA1C-B3B8-19A8-3144-DAAE2C1E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r>
              <a:rPr lang="en-US" dirty="0"/>
              <a:t>Supports multiple platforms &amp; screens</a:t>
            </a:r>
          </a:p>
          <a:p>
            <a:pPr lvl="1"/>
            <a:r>
              <a:rPr lang="en-US" dirty="0"/>
              <a:t>Shared codebase written in </a:t>
            </a:r>
            <a:r>
              <a:rPr lang="en-US" b="1" i="1" dirty="0">
                <a:solidFill>
                  <a:srgbClr val="C00000"/>
                </a:solidFill>
              </a:rPr>
              <a:t>Dart</a:t>
            </a:r>
          </a:p>
          <a:p>
            <a:r>
              <a:rPr lang="en-US" dirty="0"/>
              <a:t>Hot reload &amp; high performance (60+ fps)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F2CB-4E49-1FAF-F9D1-6B90B9C4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0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2D8B-95FE-7161-4E51-207B6ECC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F1B3-6906-4C59-9449-24A3C0E1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 for people familiar with C, C# or Java</a:t>
            </a:r>
          </a:p>
          <a:p>
            <a:r>
              <a:rPr lang="en-US" dirty="0"/>
              <a:t>New language features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Asynchronous programming</a:t>
            </a:r>
          </a:p>
          <a:p>
            <a:pPr lvl="1"/>
            <a:r>
              <a:rPr lang="en-US" dirty="0"/>
              <a:t>Null-safety</a:t>
            </a:r>
          </a:p>
          <a:p>
            <a:r>
              <a:rPr lang="en-US" dirty="0"/>
              <a:t>Similar to JavaScript, but no legacy “bad” part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8674-74E6-5447-29E0-A0350E16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990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D230-A321-39BE-EB1E-04A3FCE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vs.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858-8EB7-6BD6-307D-0D443B45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Dart: a programming language</a:t>
            </a:r>
          </a:p>
          <a:p>
            <a:r>
              <a:rPr lang="en-US" dirty="0"/>
              <a:t>Flutter: libraries, framework and tools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write code in Dart within Flutter’s framework</a:t>
            </a:r>
          </a:p>
          <a:p>
            <a:r>
              <a:rPr lang="en-US" dirty="0"/>
              <a:t>Then, Flutter tools compile it to native code for each of your target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EE20-A4BC-AA07-55FB-B45B77D0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324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8A54-DF69-311F-4B12-90DB9D8E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Term project: a </a:t>
            </a:r>
            <a:r>
              <a:rPr lang="en-US" b="1" i="1" dirty="0">
                <a:solidFill>
                  <a:srgbClr val="C00000"/>
                </a:solidFill>
              </a:rPr>
              <a:t>useful</a:t>
            </a:r>
            <a:r>
              <a:rPr lang="en-US" dirty="0"/>
              <a:t> app empowered by </a:t>
            </a:r>
            <a:r>
              <a:rPr lang="en-US" b="1" i="1" dirty="0">
                <a:solidFill>
                  <a:srgbClr val="C00000"/>
                </a:solidFill>
              </a:rPr>
              <a:t>AI</a:t>
            </a:r>
            <a:r>
              <a:rPr lang="en-US" dirty="0"/>
              <a:t> technologies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Usefulness through design sprint</a:t>
            </a:r>
          </a:p>
          <a:p>
            <a:pPr lvl="1"/>
            <a:r>
              <a:rPr lang="en-US" dirty="0"/>
              <a:t>Problem identification, solution ideation, competitive analysis, prototyping and usability testing</a:t>
            </a:r>
          </a:p>
          <a:p>
            <a:r>
              <a:rPr lang="en-US" dirty="0"/>
              <a:t>AI technologies</a:t>
            </a:r>
          </a:p>
          <a:p>
            <a:pPr lvl="1"/>
            <a:r>
              <a:rPr lang="en-US" dirty="0"/>
              <a:t>Machine Learning &amp; Deep Learning concepts, generative AI and APIs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1215A-4D3F-5E0A-3292-06ACA2CE6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5" t="15974" r="32232" b="16972"/>
          <a:stretch/>
        </p:blipFill>
        <p:spPr>
          <a:xfrm>
            <a:off x="3572256" y="2407060"/>
            <a:ext cx="1857756" cy="1823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1E5D8-11B9-E6E6-FBB4-927DD973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26EE5-A9C1-218C-DF9E-5F65FA10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4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88CE-C3A8-ED84-5585-EEF25A7A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F2AA-5595-5CB6-C97F-C425C691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Flutter and Dart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AI fundamentals and services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Software design 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rocess and user-centric 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evelopment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dirty="0">
                <a:hlinkClick r:id="rId2"/>
              </a:rPr>
              <a:t>Syllabus</a:t>
            </a:r>
            <a:r>
              <a:rPr lang="en-US" dirty="0"/>
              <a:t> (subject to change)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B4A4E-7048-D2BA-20B9-B53BCEAF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741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EAC1-0101-B31E-BDF5-63333A17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9DB2-AA58-D536-18E3-57026E87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Tue: lectures</a:t>
            </a:r>
          </a:p>
          <a:p>
            <a:pPr lvl="1"/>
            <a:r>
              <a:rPr lang="en-US" dirty="0"/>
              <a:t>at Delta 105</a:t>
            </a:r>
          </a:p>
          <a:p>
            <a:r>
              <a:rPr lang="en-US" dirty="0"/>
              <a:t>Thu: labs</a:t>
            </a:r>
          </a:p>
          <a:p>
            <a:pPr lvl="1"/>
            <a:r>
              <a:rPr lang="en-US" dirty="0"/>
              <a:t>at EECS 326 &amp; 328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www.cs.nthu.edu.tw/~shwu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CB51-FBDF-57B4-A25B-71299F3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27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F8A6-2B61-49FC-AD42-884AC120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07EA-44DE-D3C7-BFC3-721709B8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Labs: </a:t>
            </a:r>
            <a:r>
              <a:rPr lang="en-US" b="1" i="1" dirty="0">
                <a:solidFill>
                  <a:srgbClr val="C00000"/>
                </a:solidFill>
              </a:rPr>
              <a:t>40%</a:t>
            </a:r>
          </a:p>
          <a:p>
            <a:r>
              <a:rPr lang="en-US" dirty="0"/>
              <a:t>Design demo (with usability testing): </a:t>
            </a:r>
            <a:r>
              <a:rPr lang="en-US" b="1" i="1" dirty="0">
                <a:solidFill>
                  <a:srgbClr val="C00000"/>
                </a:solidFill>
              </a:rPr>
              <a:t>30%</a:t>
            </a:r>
          </a:p>
          <a:p>
            <a:r>
              <a:rPr lang="en-US" dirty="0"/>
              <a:t>Implementation demo: </a:t>
            </a:r>
            <a:r>
              <a:rPr lang="en-US" b="1" i="1" dirty="0">
                <a:solidFill>
                  <a:srgbClr val="C00000"/>
                </a:solidFill>
              </a:rPr>
              <a:t>30%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Q/A bonus: up to </a:t>
            </a:r>
            <a:r>
              <a:rPr lang="en-US" b="1" i="1" dirty="0">
                <a:solidFill>
                  <a:srgbClr val="C00000"/>
                </a:solidFill>
                <a:effectLst/>
                <a:latin typeface="-apple-system"/>
              </a:rPr>
              <a:t>5%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53C4-4D7C-063C-7C88-D55295E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6CC-2456-2A40-9962-E8237DE79726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182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522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Software Design &amp; Studio</vt:lpstr>
      <vt:lpstr>Course Objective</vt:lpstr>
      <vt:lpstr>Flutter for App Development</vt:lpstr>
      <vt:lpstr>Why Dart?</vt:lpstr>
      <vt:lpstr>Flutter vs. Dart</vt:lpstr>
      <vt:lpstr>Software Design</vt:lpstr>
      <vt:lpstr>Interleaved Sections</vt:lpstr>
      <vt:lpstr>Classes</vt:lpstr>
      <vt:lpstr>Grading (1/2)</vt:lpstr>
      <vt:lpstr>Grading (2/2)</vt:lpstr>
      <vt:lpstr>Questions?</vt:lpstr>
      <vt:lpstr>FAQ (1/3)</vt:lpstr>
      <vt:lpstr>FAQ (2/3)</vt:lpstr>
      <vt:lpstr>FAQ (3/3)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Studio</dc:title>
  <dc:creator>Microsoft Office User</dc:creator>
  <cp:lastModifiedBy>Microsoft Office User</cp:lastModifiedBy>
  <cp:revision>18</cp:revision>
  <dcterms:created xsi:type="dcterms:W3CDTF">2024-02-20T05:23:59Z</dcterms:created>
  <dcterms:modified xsi:type="dcterms:W3CDTF">2024-02-20T07:25:04Z</dcterms:modified>
</cp:coreProperties>
</file>