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0" r:id="rId3"/>
    <p:sldId id="261" r:id="rId4"/>
    <p:sldId id="259" r:id="rId5"/>
    <p:sldId id="257" r:id="rId6"/>
    <p:sldId id="262" r:id="rId7"/>
    <p:sldId id="258" r:id="rId8"/>
    <p:sldId id="264" r:id="rId9"/>
    <p:sldId id="263" r:id="rId10"/>
    <p:sldId id="265" r:id="rId11"/>
    <p:sldId id="266" r:id="rId12"/>
    <p:sldId id="267" r:id="rId13"/>
    <p:sldId id="274" r:id="rId14"/>
    <p:sldId id="276" r:id="rId15"/>
    <p:sldId id="275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C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BEAD6-E98D-4E99-9B04-D3207E44340A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4D77E-0099-488C-8B16-E38536481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98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FCA0E3E-84E9-40BC-84A6-49B75127BAE0}" type="datetimeFigureOut">
              <a:rPr lang="zh-TW" altLang="en-US" smtClean="0"/>
              <a:t>2014/5/26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964FB1A-2319-4B5D-A357-3DE4DCEA9F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3" Type="http://schemas.openxmlformats.org/officeDocument/2006/relationships/hyperlink" Target="CodeGeneratorCallBacks.c" TargetMode="Externa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CodeGeneratorMain.c" TargetMode="External"/><Relationship Id="rId11" Type="http://schemas.openxmlformats.org/officeDocument/2006/relationships/hyperlink" Target="ChangeDeviceName.c" TargetMode="External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System overview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86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Development Mode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04608" y="5395880"/>
            <a:ext cx="2580594" cy="133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Main</a:t>
            </a:r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5079552" y="5383618"/>
            <a:ext cx="2444776" cy="13242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Call Backs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904608" y="3750262"/>
            <a:ext cx="5348571" cy="5428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Communication Layer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904607" y="1556792"/>
            <a:ext cx="5348571" cy="4933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SDCC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904608" y="2674492"/>
            <a:ext cx="5348570" cy="5534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Compiler Binding Layer</a:t>
            </a:r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4382724" y="2118672"/>
            <a:ext cx="370213" cy="58124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4382725" y="3315335"/>
            <a:ext cx="370213" cy="43492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 rot="2330869">
            <a:off x="3536410" y="4316408"/>
            <a:ext cx="415654" cy="105417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9307601">
            <a:off x="5208950" y="4256246"/>
            <a:ext cx="512297" cy="115090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3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989092" cy="456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8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64484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3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Overview</a:t>
            </a:r>
            <a:endParaRPr lang="zh-TW" altLang="en-US" dirty="0"/>
          </a:p>
        </p:txBody>
      </p:sp>
      <p:graphicFrame>
        <p:nvGraphicFramePr>
          <p:cNvPr id="4" name="物件 3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250951"/>
              </p:ext>
            </p:extLst>
          </p:nvPr>
        </p:nvGraphicFramePr>
        <p:xfrm>
          <a:off x="2411760" y="1988840"/>
          <a:ext cx="23733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封裝程式殼層物件" showAsIcon="1" r:id="rId4" imgW="2373840" imgH="698400" progId="Package">
                  <p:embed/>
                </p:oleObj>
              </mc:Choice>
              <mc:Fallback>
                <p:oleObj name="封裝程式殼層物件" showAsIcon="1" r:id="rId4" imgW="2373840" imgH="69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760" y="1988840"/>
                        <a:ext cx="237331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hlinkClick r:id="rId6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484990"/>
              </p:ext>
            </p:extLst>
          </p:nvPr>
        </p:nvGraphicFramePr>
        <p:xfrm>
          <a:off x="514759" y="1916832"/>
          <a:ext cx="20050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封裝程式殼層物件" showAsIcon="1" r:id="rId7" imgW="2005560" imgH="698400" progId="Package">
                  <p:embed/>
                </p:oleObj>
              </mc:Choice>
              <mc:Fallback>
                <p:oleObj name="封裝程式殼層物件" showAsIcon="1" r:id="rId7" imgW="2005560" imgH="69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759" y="1916832"/>
                        <a:ext cx="200501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6529"/>
              </p:ext>
            </p:extLst>
          </p:nvPr>
        </p:nvGraphicFramePr>
        <p:xfrm>
          <a:off x="621543" y="3501008"/>
          <a:ext cx="18653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封裝程式殼層物件" showAsIcon="1" r:id="rId9" imgW="1865880" imgH="698400" progId="Package">
                  <p:embed/>
                </p:oleObj>
              </mc:Choice>
              <mc:Fallback>
                <p:oleObj name="封裝程式殼層物件" showAsIcon="1" r:id="rId9" imgW="1865880" imgH="69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1543" y="3501008"/>
                        <a:ext cx="186531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hlinkClick r:id="rId11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002222"/>
              </p:ext>
            </p:extLst>
          </p:nvPr>
        </p:nvGraphicFramePr>
        <p:xfrm>
          <a:off x="2555776" y="3501008"/>
          <a:ext cx="20050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封裝程式殼層物件" showAsIcon="1" r:id="rId12" imgW="2005560" imgH="698400" progId="Package">
                  <p:embed/>
                </p:oleObj>
              </mc:Choice>
              <mc:Fallback>
                <p:oleObj name="封裝程式殼層物件" showAsIcon="1" r:id="rId12" imgW="2005560" imgH="69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55776" y="3501008"/>
                        <a:ext cx="200501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55576" y="2996952"/>
            <a:ext cx="35283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5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Memory: 270 Bytes ( static / global variable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9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0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533400"/>
            <a:ext cx="8964488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OSAL – Operating System Abstraction Layer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17" r="1666"/>
          <a:stretch/>
        </p:blipFill>
        <p:spPr bwMode="auto">
          <a:xfrm>
            <a:off x="3635896" y="1350444"/>
            <a:ext cx="5195725" cy="554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1274" y="1910271"/>
            <a:ext cx="3814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BLE Protocol stack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Profiles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Applications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40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Compiler &amp;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 BLE stack ( binary only )</a:t>
            </a:r>
          </a:p>
          <a:p>
            <a:endParaRPr lang="en-US" altLang="zh-TW" dirty="0"/>
          </a:p>
          <a:p>
            <a:r>
              <a:rPr lang="en-US" altLang="zh-TW" dirty="0" smtClean="0"/>
              <a:t>IAR Embedded Workbench for 8051</a:t>
            </a:r>
            <a:endParaRPr lang="zh-TW" altLang="en-US" dirty="0"/>
          </a:p>
        </p:txBody>
      </p:sp>
      <p:pic>
        <p:nvPicPr>
          <p:cNvPr id="3076" name="Picture 4" descr="http://mcuoneclipse.files.wordpress.com/2013/01/iar-embedded-workbench-startup-sp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573405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CBL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Compiler Binding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7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CBL Overview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31133"/>
              </p:ext>
            </p:extLst>
          </p:nvPr>
        </p:nvGraphicFramePr>
        <p:xfrm>
          <a:off x="2627784" y="1340768"/>
          <a:ext cx="4332882" cy="528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crobat Document" r:id="rId3" imgW="2905010" imgH="3543210" progId="Acrobat.Document.11">
                  <p:embed/>
                </p:oleObj>
              </mc:Choice>
              <mc:Fallback>
                <p:oleObj name="Acrobat Document" r:id="rId3" imgW="2905010" imgH="354321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1340768"/>
                        <a:ext cx="4332882" cy="528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單箭頭接點 7"/>
          <p:cNvCxnSpPr/>
          <p:nvPr/>
        </p:nvCxnSpPr>
        <p:spPr>
          <a:xfrm flipH="1">
            <a:off x="1403648" y="3212976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876256" y="2859033"/>
            <a:ext cx="1152128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51520" y="2859033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</a:rPr>
              <a:t>IAR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20272" y="3845905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solidFill>
                  <a:schemeClr val="bg2">
                    <a:lumMod val="50000"/>
                  </a:schemeClr>
                </a:solidFill>
              </a:rPr>
              <a:t>SDCC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4355976" y="2534997"/>
            <a:ext cx="2520280" cy="64807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CBL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387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979712" y="1501766"/>
            <a:ext cx="4968552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SDCC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979712" y="3284984"/>
            <a:ext cx="4968552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Parameter-Passing </a:t>
            </a:r>
            <a:r>
              <a:rPr lang="en-US" altLang="zh-TW" sz="2400" dirty="0" smtClean="0"/>
              <a:t>Modes</a:t>
            </a:r>
            <a:endParaRPr lang="en-US" altLang="zh-TW" sz="2400" dirty="0"/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>
            <a:off x="4463988" y="2365862"/>
            <a:ext cx="0" cy="91912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01936" y="2825423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IAR &amp; SDCC Compiler manual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983051" y="5060170"/>
            <a:ext cx="4968552" cy="8640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IAR Library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463988" y="4149080"/>
            <a:ext cx="0" cy="91912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GATT services 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23529" y="2126109"/>
            <a:ext cx="8532438" cy="864096"/>
          </a:xfrm>
          <a:prstGeom prst="round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Profile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547994" y="3199482"/>
            <a:ext cx="2307973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GetParameter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p:sp>
        <p:nvSpPr>
          <p:cNvPr id="10" name="圓角矩形 9"/>
          <p:cNvSpPr/>
          <p:nvPr/>
        </p:nvSpPr>
        <p:spPr>
          <a:xfrm>
            <a:off x="323528" y="3199482"/>
            <a:ext cx="1728192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WriteCB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p:sp>
        <p:nvSpPr>
          <p:cNvPr id="11" name="圓角矩形 10"/>
          <p:cNvSpPr/>
          <p:nvPr/>
        </p:nvSpPr>
        <p:spPr>
          <a:xfrm>
            <a:off x="2195736" y="3199482"/>
            <a:ext cx="1728192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ReadCB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p:sp>
        <p:nvSpPr>
          <p:cNvPr id="12" name="圓角矩形 11"/>
          <p:cNvSpPr/>
          <p:nvPr/>
        </p:nvSpPr>
        <p:spPr>
          <a:xfrm>
            <a:off x="4084146" y="3206229"/>
            <a:ext cx="2359409" cy="8640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SetParameter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  <p:sp>
        <p:nvSpPr>
          <p:cNvPr id="13" name="圓角矩形 12"/>
          <p:cNvSpPr/>
          <p:nvPr/>
        </p:nvSpPr>
        <p:spPr>
          <a:xfrm>
            <a:off x="6789251" y="5391788"/>
            <a:ext cx="1728192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Attribute 18 </a:t>
            </a:r>
            <a:endParaRPr lang="zh-TW" altLang="en-US" sz="2400" dirty="0"/>
          </a:p>
        </p:txBody>
      </p:sp>
      <p:sp>
        <p:nvSpPr>
          <p:cNvPr id="14" name="圓角矩形 13"/>
          <p:cNvSpPr/>
          <p:nvPr/>
        </p:nvSpPr>
        <p:spPr>
          <a:xfrm>
            <a:off x="460401" y="5391788"/>
            <a:ext cx="1728192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Attribute 0</a:t>
            </a:r>
            <a:endParaRPr lang="zh-TW" altLang="en-US" sz="2400" dirty="0"/>
          </a:p>
        </p:txBody>
      </p:sp>
      <p:sp>
        <p:nvSpPr>
          <p:cNvPr id="15" name="圓角矩形 14"/>
          <p:cNvSpPr/>
          <p:nvPr/>
        </p:nvSpPr>
        <p:spPr>
          <a:xfrm>
            <a:off x="2332609" y="5391788"/>
            <a:ext cx="1728192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Attribute </a:t>
            </a:r>
            <a:endParaRPr lang="zh-TW" altLang="en-US" sz="2400" dirty="0"/>
          </a:p>
        </p:txBody>
      </p:sp>
      <p:sp>
        <p:nvSpPr>
          <p:cNvPr id="16" name="圓角矩形 15"/>
          <p:cNvSpPr/>
          <p:nvPr/>
        </p:nvSpPr>
        <p:spPr>
          <a:xfrm>
            <a:off x="4196963" y="5398535"/>
            <a:ext cx="1728192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Attribute 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861001" y="5225999"/>
            <a:ext cx="1000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/>
              <a:t>…</a:t>
            </a:r>
            <a:endParaRPr lang="zh-TW" altLang="en-US" sz="5400" dirty="0"/>
          </a:p>
        </p:txBody>
      </p:sp>
      <p:sp>
        <p:nvSpPr>
          <p:cNvPr id="26" name="圓角矩形 25"/>
          <p:cNvSpPr/>
          <p:nvPr/>
        </p:nvSpPr>
        <p:spPr>
          <a:xfrm>
            <a:off x="35496" y="4215978"/>
            <a:ext cx="1872208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ChangeCB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74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OSAL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67744" y="3861048"/>
            <a:ext cx="4752528" cy="13681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User Event Call Back</a:t>
            </a:r>
            <a:endParaRPr lang="zh-TW" altLang="en-US" sz="3200" dirty="0"/>
          </a:p>
        </p:txBody>
      </p:sp>
      <p:sp>
        <p:nvSpPr>
          <p:cNvPr id="5" name="圓角矩形 4"/>
          <p:cNvSpPr/>
          <p:nvPr/>
        </p:nvSpPr>
        <p:spPr>
          <a:xfrm>
            <a:off x="2267744" y="1628800"/>
            <a:ext cx="4752528" cy="13681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Schedule</a:t>
            </a:r>
            <a:endParaRPr lang="zh-TW" altLang="en-US" sz="3200" dirty="0"/>
          </a:p>
        </p:txBody>
      </p:sp>
      <p:cxnSp>
        <p:nvCxnSpPr>
          <p:cNvPr id="6" name="直線單箭頭接點 5"/>
          <p:cNvCxnSpPr>
            <a:endCxn id="4" idx="0"/>
          </p:cNvCxnSpPr>
          <p:nvPr/>
        </p:nvCxnSpPr>
        <p:spPr>
          <a:xfrm>
            <a:off x="4644008" y="2996952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SDCC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49172"/>
            <a:ext cx="4248472" cy="4472116"/>
          </a:xfrm>
        </p:spPr>
        <p:txBody>
          <a:bodyPr>
            <a:normAutofit/>
          </a:bodyPr>
          <a:lstStyle/>
          <a:p>
            <a:r>
              <a:rPr lang="en-US" altLang="zh-TW" sz="2000" b="1" dirty="0" smtClean="0">
                <a:solidFill>
                  <a:srgbClr val="000000"/>
                </a:solidFill>
              </a:rPr>
              <a:t> </a:t>
            </a:r>
            <a:r>
              <a:rPr lang="en-US" altLang="zh-TW" b="1" dirty="0" smtClean="0">
                <a:solidFill>
                  <a:srgbClr val="000000"/>
                </a:solidFill>
              </a:rPr>
              <a:t>Call Backs</a:t>
            </a:r>
          </a:p>
          <a:p>
            <a:pPr lvl="1"/>
            <a:r>
              <a:rPr lang="en-US" altLang="zh-TW" b="1" dirty="0" err="1" smtClean="0">
                <a:solidFill>
                  <a:srgbClr val="000000"/>
                </a:solidFill>
              </a:rPr>
              <a:t>cg_simpleProfileChangeCB</a:t>
            </a:r>
            <a:endParaRPr lang="en-US" altLang="zh-TW" b="1" dirty="0" smtClean="0">
              <a:solidFill>
                <a:srgbClr val="000000"/>
              </a:solidFill>
            </a:endParaRPr>
          </a:p>
          <a:p>
            <a:pPr lvl="1"/>
            <a:endParaRPr lang="en-US" altLang="zh-TW" b="1" dirty="0">
              <a:solidFill>
                <a:srgbClr val="000000"/>
              </a:solidFill>
            </a:endParaRPr>
          </a:p>
          <a:p>
            <a:pPr lvl="1"/>
            <a:r>
              <a:rPr lang="en-US" altLang="zh-TW" b="1" dirty="0" err="1" smtClean="0">
                <a:solidFill>
                  <a:srgbClr val="000000"/>
                </a:solidFill>
              </a:rPr>
              <a:t>cg_accelEnablerChangeCB</a:t>
            </a:r>
            <a:endParaRPr lang="en-US" altLang="zh-TW" b="1" dirty="0" smtClean="0">
              <a:solidFill>
                <a:srgbClr val="000000"/>
              </a:solidFill>
            </a:endParaRPr>
          </a:p>
          <a:p>
            <a:pPr lvl="1"/>
            <a:endParaRPr lang="en-US" altLang="zh-TW" b="1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b="1" dirty="0" err="1" smtClean="0">
                <a:solidFill>
                  <a:srgbClr val="000000"/>
                </a:solidFill>
              </a:rPr>
              <a:t>cg_battProfileChangeCB</a:t>
            </a:r>
            <a:endParaRPr lang="en-US" altLang="zh-TW" b="1" dirty="0" smtClean="0">
              <a:solidFill>
                <a:srgbClr val="000000"/>
              </a:solidFill>
            </a:endParaRPr>
          </a:p>
          <a:p>
            <a:pPr lvl="1"/>
            <a:endParaRPr lang="en-US" altLang="zh-TW" b="1" dirty="0">
              <a:solidFill>
                <a:srgbClr val="000000"/>
              </a:solidFill>
            </a:endParaRPr>
          </a:p>
          <a:p>
            <a:pPr lvl="1"/>
            <a:r>
              <a:rPr lang="en-US" altLang="zh-TW" b="1" dirty="0" err="1" smtClean="0">
                <a:solidFill>
                  <a:srgbClr val="000000"/>
                </a:solidFill>
              </a:rPr>
              <a:t>cg_timeserviceChangeCB</a:t>
            </a:r>
            <a:endParaRPr lang="en-US" altLang="zh-TW" b="1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6016" y="1628800"/>
            <a:ext cx="4320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000000"/>
                </a:solidFill>
              </a:rPr>
              <a:t>Event Call Backs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000000"/>
                </a:solidFill>
              </a:rPr>
              <a:t>cg_EVT_1_CB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b="1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000000"/>
                </a:solidFill>
              </a:rPr>
              <a:t>cg_EVT_2_CB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b="1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000000"/>
                </a:solidFill>
              </a:rPr>
              <a:t>cg_EVT_3_CB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b="1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000000"/>
                </a:solidFill>
              </a:rPr>
              <a:t>cg_EVT_4_CB</a:t>
            </a:r>
            <a:endParaRPr lang="en-US" altLang="zh-TW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243</TotalTime>
  <Words>115</Words>
  <Application>Microsoft Office PowerPoint</Application>
  <PresentationFormat>如螢幕大小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清晰度</vt:lpstr>
      <vt:lpstr>Acrobat Document</vt:lpstr>
      <vt:lpstr>封裝程式殼層物件</vt:lpstr>
      <vt:lpstr>System overview</vt:lpstr>
      <vt:lpstr>OSAL – Operating System Abstraction Layer</vt:lpstr>
      <vt:lpstr>Compiler &amp; Library</vt:lpstr>
      <vt:lpstr>CBL</vt:lpstr>
      <vt:lpstr>CBL Overview</vt:lpstr>
      <vt:lpstr>Implementation</vt:lpstr>
      <vt:lpstr>GATT services </vt:lpstr>
      <vt:lpstr>OSAL</vt:lpstr>
      <vt:lpstr>SDCC</vt:lpstr>
      <vt:lpstr>Development Mode</vt:lpstr>
      <vt:lpstr>Scan</vt:lpstr>
      <vt:lpstr>Connect</vt:lpstr>
      <vt:lpstr>Code Overview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NeoLai</dc:creator>
  <cp:lastModifiedBy>NeoLai</cp:lastModifiedBy>
  <cp:revision>28</cp:revision>
  <dcterms:created xsi:type="dcterms:W3CDTF">2014-05-23T10:28:20Z</dcterms:created>
  <dcterms:modified xsi:type="dcterms:W3CDTF">2014-05-26T13:22:15Z</dcterms:modified>
</cp:coreProperties>
</file>