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sldIdLst>
    <p:sldId id="258" r:id="rId2"/>
    <p:sldId id="257" r:id="rId3"/>
    <p:sldId id="259" r:id="rId4"/>
    <p:sldId id="261" r:id="rId5"/>
    <p:sldId id="260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5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E8C4-69F8-2F42-9565-BD4491A7AC2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0F8B4864-D3BA-184D-8138-434C4912D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2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E8C4-69F8-2F42-9565-BD4491A7AC2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4864-D3BA-184D-8138-434C4912D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8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E8C4-69F8-2F42-9565-BD4491A7AC2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4864-D3BA-184D-8138-434C4912D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E8C4-69F8-2F42-9565-BD4491A7AC2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4864-D3BA-184D-8138-434C4912D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6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211E8C4-69F8-2F42-9565-BD4491A7AC2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F8B4864-D3BA-184D-8138-434C4912D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9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E8C4-69F8-2F42-9565-BD4491A7AC2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4864-D3BA-184D-8138-434C4912D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3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E8C4-69F8-2F42-9565-BD4491A7AC2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4864-D3BA-184D-8138-434C4912D9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2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E8C4-69F8-2F42-9565-BD4491A7AC2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4864-D3BA-184D-8138-434C4912D9D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78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E8C4-69F8-2F42-9565-BD4491A7AC2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4864-D3BA-184D-8138-434C4912D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0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E8C4-69F8-2F42-9565-BD4491A7AC2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4864-D3BA-184D-8138-434C4912D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9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E8C4-69F8-2F42-9565-BD4491A7AC27}" type="datetimeFigureOut">
              <a:rPr lang="en-US" smtClean="0"/>
              <a:t>5/31/21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4864-D3BA-184D-8138-434C4912D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0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211E8C4-69F8-2F42-9565-BD4491A7AC2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0F8B4864-D3BA-184D-8138-434C4912D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vethirtyeight/data/blob/master/airline-safety/airline-safety.csv" TargetMode="External"/><Relationship Id="rId2" Type="http://schemas.openxmlformats.org/officeDocument/2006/relationships/hyperlink" Target="https://www.bts.gov/content/motor-vehicle-safety-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irlines.org/dataset/annual-results-u-s-airlines-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24AE38-BD3D-F04D-A254-BE9010E64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367" y="956930"/>
            <a:ext cx="11451265" cy="3521733"/>
          </a:xfrm>
        </p:spPr>
        <p:txBody>
          <a:bodyPr/>
          <a:lstStyle/>
          <a:p>
            <a:pPr algn="ctr"/>
            <a:r>
              <a:rPr lang="en-US" dirty="0"/>
              <a:t>Airlines are Still the Safest Way to Travel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F1E8D0A-1BF7-5B44-9080-E8FAC285E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352461"/>
          </a:xfrm>
        </p:spPr>
        <p:txBody>
          <a:bodyPr>
            <a:normAutofit/>
          </a:bodyPr>
          <a:lstStyle/>
          <a:p>
            <a:r>
              <a:rPr lang="en-US" dirty="0"/>
              <a:t>Video Presentation</a:t>
            </a:r>
          </a:p>
          <a:p>
            <a:r>
              <a:rPr lang="en-US" dirty="0"/>
              <a:t>Nicole Aguilera</a:t>
            </a:r>
          </a:p>
          <a:p>
            <a:r>
              <a:rPr lang="en-US" dirty="0"/>
              <a:t>DSC 640 T301</a:t>
            </a:r>
          </a:p>
        </p:txBody>
      </p:sp>
    </p:spTree>
    <p:extLst>
      <p:ext uri="{BB962C8B-B14F-4D97-AF65-F5344CB8AC3E}">
        <p14:creationId xmlns:p14="http://schemas.microsoft.com/office/powerpoint/2010/main" val="37692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6B4FE-78B1-E842-91FB-6348912E4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0794" y="754912"/>
            <a:ext cx="6730409" cy="779552"/>
          </a:xfrm>
        </p:spPr>
        <p:txBody>
          <a:bodyPr/>
          <a:lstStyle/>
          <a:p>
            <a:pPr algn="ctr"/>
            <a:r>
              <a:rPr lang="en-US" sz="4400" dirty="0"/>
              <a:t>The Facts: 2000 - 2014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9BB60D-7A51-484E-82E8-709A6CF55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3767" y="1707190"/>
            <a:ext cx="4720533" cy="4192608"/>
          </a:xfrm>
        </p:spPr>
        <p:txBody>
          <a:bodyPr>
            <a:normAutofit/>
          </a:bodyPr>
          <a:lstStyle/>
          <a:p>
            <a:r>
              <a:rPr lang="en-US" sz="2800" dirty="0"/>
              <a:t>Total Number of Airline Accidents:</a:t>
            </a:r>
          </a:p>
          <a:p>
            <a:pPr marL="0" indent="0">
              <a:buNone/>
            </a:pPr>
            <a:r>
              <a:rPr lang="en-US" sz="3200" b="1" dirty="0"/>
              <a:t>	</a:t>
            </a:r>
            <a:r>
              <a:rPr lang="en-US" sz="5400" b="1" dirty="0"/>
              <a:t>231</a:t>
            </a:r>
            <a:endParaRPr lang="en-US" b="1" dirty="0"/>
          </a:p>
          <a:p>
            <a:r>
              <a:rPr lang="en-US" sz="2800" dirty="0"/>
              <a:t>Total Number of Airline Fatalities:</a:t>
            </a:r>
          </a:p>
          <a:p>
            <a:pPr marL="0" indent="0">
              <a:buNone/>
            </a:pPr>
            <a:r>
              <a:rPr lang="en-US" sz="3000" dirty="0"/>
              <a:t>	</a:t>
            </a:r>
            <a:r>
              <a:rPr lang="en-US" sz="5400" b="1" dirty="0"/>
              <a:t>3,109</a:t>
            </a:r>
            <a:endParaRPr lang="en-US" sz="3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920A2D-12F9-814C-9EB5-21C90A876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7702" y="1707190"/>
            <a:ext cx="4883563" cy="4192608"/>
          </a:xfrm>
        </p:spPr>
        <p:txBody>
          <a:bodyPr>
            <a:normAutofit/>
          </a:bodyPr>
          <a:lstStyle/>
          <a:p>
            <a:r>
              <a:rPr lang="en-US" sz="2800" dirty="0"/>
              <a:t>Total Number of Automobile Accidents: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5400" b="1" dirty="0"/>
              <a:t>89,137,000</a:t>
            </a:r>
            <a:endParaRPr lang="en-US" b="1" dirty="0"/>
          </a:p>
          <a:p>
            <a:r>
              <a:rPr lang="en-US" sz="2800" dirty="0"/>
              <a:t>Total Number of Automobile Fatalities: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5400" b="1" dirty="0"/>
              <a:t>576,546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58BA3-811A-8B4F-AE8E-10A26333865A}"/>
              </a:ext>
            </a:extLst>
          </p:cNvPr>
          <p:cNvSpPr/>
          <p:nvPr/>
        </p:nvSpPr>
        <p:spPr>
          <a:xfrm>
            <a:off x="1754372" y="2604977"/>
            <a:ext cx="1499191" cy="824023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26C141-96A9-A84C-991D-1A08F248E9A9}"/>
              </a:ext>
            </a:extLst>
          </p:cNvPr>
          <p:cNvSpPr/>
          <p:nvPr/>
        </p:nvSpPr>
        <p:spPr>
          <a:xfrm>
            <a:off x="1768386" y="4381279"/>
            <a:ext cx="2112498" cy="967120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72B62-C93C-F442-B837-88F3CE664815}"/>
              </a:ext>
            </a:extLst>
          </p:cNvPr>
          <p:cNvSpPr/>
          <p:nvPr/>
        </p:nvSpPr>
        <p:spPr>
          <a:xfrm>
            <a:off x="7421526" y="4381279"/>
            <a:ext cx="2902688" cy="96712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A595-BFD8-8648-B259-8A6DEA8ACC27}"/>
              </a:ext>
            </a:extLst>
          </p:cNvPr>
          <p:cNvSpPr/>
          <p:nvPr/>
        </p:nvSpPr>
        <p:spPr>
          <a:xfrm>
            <a:off x="7421526" y="2604977"/>
            <a:ext cx="4029739" cy="82402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6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034F2E-8BF4-7B4F-B125-B3942C7AB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Airlines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2E0F97-333F-2F4D-A28D-1616061EA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dirty="0">
                <a:solidFill>
                  <a:schemeClr val="tx1"/>
                </a:solidFill>
              </a:rPr>
              <a:t>Automobiles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723F3D4-CE7E-9D4D-B770-7D26461A9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1748205"/>
          </a:xfrm>
        </p:spPr>
        <p:txBody>
          <a:bodyPr/>
          <a:lstStyle/>
          <a:p>
            <a:pPr algn="ctr"/>
            <a:r>
              <a:rPr lang="en-US" dirty="0"/>
              <a:t>Total Number of Accidents </a:t>
            </a:r>
            <a:br>
              <a:rPr lang="en-US" dirty="0"/>
            </a:br>
            <a:r>
              <a:rPr lang="en-US" dirty="0"/>
              <a:t>per Year: 2000-2014</a:t>
            </a:r>
          </a:p>
        </p:txBody>
      </p:sp>
      <p:pic>
        <p:nvPicPr>
          <p:cNvPr id="17" name="Picture 16" descr="Chart, bar chart, histogram&#10;&#10;Description automatically generated">
            <a:extLst>
              <a:ext uri="{FF2B5EF4-FFF2-40B4-BE49-F238E27FC236}">
                <a16:creationId xmlns:a16="http://schemas.microsoft.com/office/drawing/2014/main" id="{27C4DCBC-399D-CF4B-9590-EADCDB699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246" y="2635617"/>
            <a:ext cx="5780810" cy="41380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D28867BF-B938-4A4B-A9DC-29A32EBA6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58" y="2635616"/>
            <a:ext cx="5780810" cy="41380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467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2B0E-D4C9-3746-BCBD-AFA142E8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461126"/>
          </a:xfrm>
        </p:spPr>
        <p:txBody>
          <a:bodyPr/>
          <a:lstStyle/>
          <a:p>
            <a:pPr algn="ctr"/>
            <a:r>
              <a:rPr lang="en-US" dirty="0"/>
              <a:t>Airline Accidents as portions </a:t>
            </a:r>
            <a:br>
              <a:rPr lang="en-US" dirty="0"/>
            </a:br>
            <a:r>
              <a:rPr lang="en-US" dirty="0"/>
              <a:t>of Departures(000)</a:t>
            </a:r>
          </a:p>
        </p:txBody>
      </p:sp>
      <p:pic>
        <p:nvPicPr>
          <p:cNvPr id="12" name="Content Placeholder 11" descr="Chart, histogram&#10;&#10;Description automatically generated">
            <a:extLst>
              <a:ext uri="{FF2B5EF4-FFF2-40B4-BE49-F238E27FC236}">
                <a16:creationId xmlns:a16="http://schemas.microsoft.com/office/drawing/2014/main" id="{56AA5DE5-DACB-6946-8735-FA5280F8A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185" y="1945758"/>
            <a:ext cx="7085629" cy="4830392"/>
          </a:xfrm>
          <a:ln>
            <a:solidFill>
              <a:schemeClr val="tx1"/>
            </a:solidFill>
          </a:ln>
        </p:spPr>
      </p:pic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05B2791-063F-F247-B2A5-2DB014AF1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636" y="4049194"/>
            <a:ext cx="19558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150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2B0E-D4C9-3746-BCBD-AFA142E8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41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US Airline Departures(000) compared to Accidents in 2000-2014</a:t>
            </a:r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4C77B919-9672-D643-8DBA-99316D7C2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011" y="1828800"/>
            <a:ext cx="7557977" cy="4947350"/>
          </a:xfrm>
          <a:ln>
            <a:solidFill>
              <a:schemeClr val="tx1"/>
            </a:solidFill>
          </a:ln>
        </p:spPr>
      </p:pic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3A4C11D-FF99-664C-A753-480E999F1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607" y="3864325"/>
            <a:ext cx="19558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174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1B1F64-6F83-024A-B562-8F9ED3E4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699" y="785444"/>
            <a:ext cx="9643914" cy="704960"/>
          </a:xfrm>
        </p:spPr>
        <p:txBody>
          <a:bodyPr>
            <a:normAutofit/>
          </a:bodyPr>
          <a:lstStyle/>
          <a:p>
            <a:r>
              <a:rPr lang="en-US" sz="4000" dirty="0"/>
              <a:t>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A7F76A-4D3C-9646-854F-3A4F8FE02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0699" y="1651738"/>
            <a:ext cx="9643914" cy="4582152"/>
          </a:xfrm>
        </p:spPr>
        <p:txBody>
          <a:bodyPr/>
          <a:lstStyle/>
          <a:p>
            <a:r>
              <a:rPr lang="en-US" dirty="0"/>
              <a:t>Motor Vehicle Safety Data. </a:t>
            </a:r>
            <a:r>
              <a:rPr lang="en-US" i="1" dirty="0"/>
              <a:t>Bureau of Transportation Statistics. </a:t>
            </a:r>
            <a:r>
              <a:rPr lang="en-US" i="1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https://www.bts.gov/content/motor-vehicle-safety-data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</a:p>
          <a:p>
            <a:r>
              <a:rPr lang="en-US" dirty="0"/>
              <a:t>Airline Safety. </a:t>
            </a:r>
            <a:r>
              <a:rPr lang="en-US" i="1" dirty="0"/>
              <a:t>GitHub. </a:t>
            </a:r>
            <a:r>
              <a:rPr lang="en-US" i="1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https://github.com/fivethirtyeight/data/blob/master/airline-safety/airline-safety.csv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</a:p>
          <a:p>
            <a:r>
              <a:rPr lang="en-US" dirty="0"/>
              <a:t>U.S. Airline Traffic and Capacity. </a:t>
            </a:r>
            <a:r>
              <a:rPr lang="en-US" i="1" dirty="0"/>
              <a:t>Airlines for America. </a:t>
            </a:r>
            <a:r>
              <a:rPr lang="en-US" i="1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https://www.airlines.org/dataset/annual-results-u-s-airlines-2/#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38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{663F5BD4-1E4B-F544-82DD-DEC03EEF2F8C}tf10001070</Template>
  <TotalTime>3146</TotalTime>
  <Words>156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Georgia</vt:lpstr>
      <vt:lpstr>Rockwell Extra Bold</vt:lpstr>
      <vt:lpstr>Trebuchet MS</vt:lpstr>
      <vt:lpstr>Wingdings</vt:lpstr>
      <vt:lpstr>Wood Type</vt:lpstr>
      <vt:lpstr>Airlines are Still the Safest Way to Travel</vt:lpstr>
      <vt:lpstr>PowerPoint Presentation</vt:lpstr>
      <vt:lpstr>Total Number of Accidents  per Year: 2000-2014</vt:lpstr>
      <vt:lpstr>Airline Accidents as portions  of Departures(000)</vt:lpstr>
      <vt:lpstr>US Airline Departures(000) compared to Accidents in 2000-2014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dcterms:created xsi:type="dcterms:W3CDTF">2021-04-23T00:45:25Z</dcterms:created>
  <dcterms:modified xsi:type="dcterms:W3CDTF">2021-06-01T17:49:38Z</dcterms:modified>
</cp:coreProperties>
</file>