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notesMasterIdLst>
    <p:notesMasterId r:id="rId59"/>
  </p:notesMasterIdLst>
  <p:sldIdLst>
    <p:sldId id="256" r:id="rId2"/>
    <p:sldId id="257" r:id="rId3"/>
    <p:sldId id="328" r:id="rId4"/>
    <p:sldId id="286" r:id="rId5"/>
    <p:sldId id="258" r:id="rId6"/>
    <p:sldId id="294" r:id="rId7"/>
    <p:sldId id="295" r:id="rId8"/>
    <p:sldId id="287" r:id="rId9"/>
    <p:sldId id="335" r:id="rId10"/>
    <p:sldId id="296" r:id="rId11"/>
    <p:sldId id="297" r:id="rId12"/>
    <p:sldId id="298" r:id="rId13"/>
    <p:sldId id="299" r:id="rId14"/>
    <p:sldId id="288" r:id="rId15"/>
    <p:sldId id="331" r:id="rId16"/>
    <p:sldId id="311" r:id="rId17"/>
    <p:sldId id="307" r:id="rId18"/>
    <p:sldId id="304" r:id="rId19"/>
    <p:sldId id="305" r:id="rId20"/>
    <p:sldId id="306" r:id="rId21"/>
    <p:sldId id="303" r:id="rId22"/>
    <p:sldId id="289" r:id="rId23"/>
    <p:sldId id="309" r:id="rId24"/>
    <p:sldId id="310" r:id="rId25"/>
    <p:sldId id="332" r:id="rId26"/>
    <p:sldId id="308" r:id="rId27"/>
    <p:sldId id="336" r:id="rId28"/>
    <p:sldId id="337" r:id="rId29"/>
    <p:sldId id="338" r:id="rId30"/>
    <p:sldId id="339" r:id="rId31"/>
    <p:sldId id="314" r:id="rId32"/>
    <p:sldId id="340" r:id="rId33"/>
    <p:sldId id="315" r:id="rId34"/>
    <p:sldId id="341" r:id="rId35"/>
    <p:sldId id="316" r:id="rId36"/>
    <p:sldId id="317" r:id="rId37"/>
    <p:sldId id="318" r:id="rId38"/>
    <p:sldId id="291" r:id="rId39"/>
    <p:sldId id="319" r:id="rId40"/>
    <p:sldId id="342" r:id="rId41"/>
    <p:sldId id="321" r:id="rId42"/>
    <p:sldId id="322" r:id="rId43"/>
    <p:sldId id="323" r:id="rId44"/>
    <p:sldId id="324" r:id="rId45"/>
    <p:sldId id="325" r:id="rId46"/>
    <p:sldId id="326" r:id="rId47"/>
    <p:sldId id="343" r:id="rId48"/>
    <p:sldId id="330" r:id="rId49"/>
    <p:sldId id="290" r:id="rId50"/>
    <p:sldId id="312" r:id="rId51"/>
    <p:sldId id="313" r:id="rId52"/>
    <p:sldId id="320" r:id="rId53"/>
    <p:sldId id="327" r:id="rId54"/>
    <p:sldId id="333" r:id="rId55"/>
    <p:sldId id="292" r:id="rId56"/>
    <p:sldId id="300" r:id="rId57"/>
    <p:sldId id="30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p:restoredTop sz="80645"/>
  </p:normalViewPr>
  <p:slideViewPr>
    <p:cSldViewPr snapToGrid="0">
      <p:cViewPr varScale="1">
        <p:scale>
          <a:sx n="117" d="100"/>
          <a:sy n="117" d="100"/>
        </p:scale>
        <p:origin x="1400" y="176"/>
      </p:cViewPr>
      <p:guideLst/>
    </p:cSldViewPr>
  </p:slideViewPr>
  <p:outlineViewPr>
    <p:cViewPr>
      <p:scale>
        <a:sx n="33" d="100"/>
        <a:sy n="33" d="100"/>
      </p:scale>
      <p:origin x="0" y="-554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F06A40-DCC6-4977-9FFB-8943AD8B3A6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BBBB5D4-6C4A-4153-8292-27C2F2D9604D}">
      <dgm:prSet/>
      <dgm:spPr/>
      <dgm:t>
        <a:bodyPr/>
        <a:lstStyle/>
        <a:p>
          <a:pPr>
            <a:lnSpc>
              <a:spcPct val="100000"/>
            </a:lnSpc>
          </a:pPr>
          <a:r>
            <a:rPr lang="en-US"/>
            <a:t>Manifest file</a:t>
          </a:r>
        </a:p>
      </dgm:t>
    </dgm:pt>
    <dgm:pt modelId="{DB82C0CF-0325-4B5E-B66D-43A8D090FD6D}" type="parTrans" cxnId="{29775D96-2EF4-4D58-B6B4-E69857C6125C}">
      <dgm:prSet/>
      <dgm:spPr/>
      <dgm:t>
        <a:bodyPr/>
        <a:lstStyle/>
        <a:p>
          <a:endParaRPr lang="en-US"/>
        </a:p>
      </dgm:t>
    </dgm:pt>
    <dgm:pt modelId="{F8016E6C-2342-4F73-B392-1F4D3E8A6665}" type="sibTrans" cxnId="{29775D96-2EF4-4D58-B6B4-E69857C6125C}">
      <dgm:prSet/>
      <dgm:spPr/>
      <dgm:t>
        <a:bodyPr/>
        <a:lstStyle/>
        <a:p>
          <a:endParaRPr lang="en-US"/>
        </a:p>
      </dgm:t>
    </dgm:pt>
    <dgm:pt modelId="{736AF326-E10E-4A19-AD2D-2293440E43F3}">
      <dgm:prSet/>
      <dgm:spPr/>
      <dgm:t>
        <a:bodyPr/>
        <a:lstStyle/>
        <a:p>
          <a:pPr>
            <a:lnSpc>
              <a:spcPct val="100000"/>
            </a:lnSpc>
          </a:pPr>
          <a:r>
            <a:rPr lang="en-US" dirty="0"/>
            <a:t>Icons</a:t>
          </a:r>
        </a:p>
      </dgm:t>
    </dgm:pt>
    <dgm:pt modelId="{C5A6A805-3D74-4404-9DDE-D9055E9E8BC1}" type="parTrans" cxnId="{FEEC6AC6-4803-468D-A97E-4019743C714E}">
      <dgm:prSet/>
      <dgm:spPr/>
      <dgm:t>
        <a:bodyPr/>
        <a:lstStyle/>
        <a:p>
          <a:endParaRPr lang="en-US"/>
        </a:p>
      </dgm:t>
    </dgm:pt>
    <dgm:pt modelId="{D743F07F-FAFA-4AB2-85A8-E3FC99EDF619}" type="sibTrans" cxnId="{FEEC6AC6-4803-468D-A97E-4019743C714E}">
      <dgm:prSet/>
      <dgm:spPr/>
      <dgm:t>
        <a:bodyPr/>
        <a:lstStyle/>
        <a:p>
          <a:endParaRPr lang="en-US"/>
        </a:p>
      </dgm:t>
    </dgm:pt>
    <dgm:pt modelId="{7A65A4F9-B9A4-4CCA-B982-CF1D7C43C150}">
      <dgm:prSet/>
      <dgm:spPr/>
      <dgm:t>
        <a:bodyPr/>
        <a:lstStyle/>
        <a:p>
          <a:pPr>
            <a:lnSpc>
              <a:spcPct val="100000"/>
            </a:lnSpc>
          </a:pPr>
          <a:r>
            <a:rPr lang="en-US"/>
            <a:t>Functionality (Content Script)</a:t>
          </a:r>
        </a:p>
      </dgm:t>
    </dgm:pt>
    <dgm:pt modelId="{EB9DBA93-AF1E-4A44-8E24-4440C87B3517}" type="parTrans" cxnId="{303277B3-3EC4-4846-9EB3-590DB00232DF}">
      <dgm:prSet/>
      <dgm:spPr/>
      <dgm:t>
        <a:bodyPr/>
        <a:lstStyle/>
        <a:p>
          <a:endParaRPr lang="en-US"/>
        </a:p>
      </dgm:t>
    </dgm:pt>
    <dgm:pt modelId="{2BA39DDA-5B8A-4B79-A4B9-6C8C83A3C199}" type="sibTrans" cxnId="{303277B3-3EC4-4846-9EB3-590DB00232DF}">
      <dgm:prSet/>
      <dgm:spPr/>
      <dgm:t>
        <a:bodyPr/>
        <a:lstStyle/>
        <a:p>
          <a:endParaRPr lang="en-US"/>
        </a:p>
      </dgm:t>
    </dgm:pt>
    <dgm:pt modelId="{0FBF6C91-C6C3-4FEC-9EBA-044DD785A109}" type="pres">
      <dgm:prSet presAssocID="{58F06A40-DCC6-4977-9FFB-8943AD8B3A60}" presName="root" presStyleCnt="0">
        <dgm:presLayoutVars>
          <dgm:dir/>
          <dgm:resizeHandles val="exact"/>
        </dgm:presLayoutVars>
      </dgm:prSet>
      <dgm:spPr/>
    </dgm:pt>
    <dgm:pt modelId="{FCE3D86E-8566-4CDB-BE72-A4FC1DC841B9}" type="pres">
      <dgm:prSet presAssocID="{BBBBB5D4-6C4A-4153-8292-27C2F2D9604D}" presName="compNode" presStyleCnt="0"/>
      <dgm:spPr/>
    </dgm:pt>
    <dgm:pt modelId="{2643A92E-B446-42FD-9C5D-ECBE7590A214}" type="pres">
      <dgm:prSet presAssocID="{BBBBB5D4-6C4A-4153-8292-27C2F2D960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1273E024-33B7-41F4-AD6E-724EF92F8DF4}" type="pres">
      <dgm:prSet presAssocID="{BBBBB5D4-6C4A-4153-8292-27C2F2D9604D}" presName="spaceRect" presStyleCnt="0"/>
      <dgm:spPr/>
    </dgm:pt>
    <dgm:pt modelId="{5AC63FDE-7BD8-4447-BB91-1F8EA2F763DC}" type="pres">
      <dgm:prSet presAssocID="{BBBBB5D4-6C4A-4153-8292-27C2F2D9604D}" presName="textRect" presStyleLbl="revTx" presStyleIdx="0" presStyleCnt="3">
        <dgm:presLayoutVars>
          <dgm:chMax val="1"/>
          <dgm:chPref val="1"/>
        </dgm:presLayoutVars>
      </dgm:prSet>
      <dgm:spPr/>
    </dgm:pt>
    <dgm:pt modelId="{8420632E-F0CC-4AC7-AA34-81EB41424ECB}" type="pres">
      <dgm:prSet presAssocID="{F8016E6C-2342-4F73-B392-1F4D3E8A6665}" presName="sibTrans" presStyleCnt="0"/>
      <dgm:spPr/>
    </dgm:pt>
    <dgm:pt modelId="{30841BDA-16C4-4392-870A-1842E4B84551}" type="pres">
      <dgm:prSet presAssocID="{736AF326-E10E-4A19-AD2D-2293440E43F3}" presName="compNode" presStyleCnt="0"/>
      <dgm:spPr/>
    </dgm:pt>
    <dgm:pt modelId="{646CC7F4-4547-4A50-ABFD-F5DBA6F00B8E}" type="pres">
      <dgm:prSet presAssocID="{736AF326-E10E-4A19-AD2D-2293440E43F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formation with solid fill"/>
        </a:ext>
      </dgm:extLst>
    </dgm:pt>
    <dgm:pt modelId="{FE6AB1F7-DF6A-468E-B425-23F12C65798F}" type="pres">
      <dgm:prSet presAssocID="{736AF326-E10E-4A19-AD2D-2293440E43F3}" presName="spaceRect" presStyleCnt="0"/>
      <dgm:spPr/>
    </dgm:pt>
    <dgm:pt modelId="{2C46DA65-8760-4D01-9935-57F27F10784E}" type="pres">
      <dgm:prSet presAssocID="{736AF326-E10E-4A19-AD2D-2293440E43F3}" presName="textRect" presStyleLbl="revTx" presStyleIdx="1" presStyleCnt="3">
        <dgm:presLayoutVars>
          <dgm:chMax val="1"/>
          <dgm:chPref val="1"/>
        </dgm:presLayoutVars>
      </dgm:prSet>
      <dgm:spPr/>
    </dgm:pt>
    <dgm:pt modelId="{970EB076-AAE7-4623-A2AF-B71EB8574F1C}" type="pres">
      <dgm:prSet presAssocID="{D743F07F-FAFA-4AB2-85A8-E3FC99EDF619}" presName="sibTrans" presStyleCnt="0"/>
      <dgm:spPr/>
    </dgm:pt>
    <dgm:pt modelId="{A9E2F097-9B5D-4D35-8ABB-C98E5DE72B1E}" type="pres">
      <dgm:prSet presAssocID="{7A65A4F9-B9A4-4CCA-B982-CF1D7C43C150}" presName="compNode" presStyleCnt="0"/>
      <dgm:spPr/>
    </dgm:pt>
    <dgm:pt modelId="{7E5C1FFA-A7A8-41A5-8AF6-2AD90138358A}" type="pres">
      <dgm:prSet presAssocID="{7A65A4F9-B9A4-4CCA-B982-CF1D7C43C1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248C2277-C544-43FD-9E13-1CF2F2DB75AD}" type="pres">
      <dgm:prSet presAssocID="{7A65A4F9-B9A4-4CCA-B982-CF1D7C43C150}" presName="spaceRect" presStyleCnt="0"/>
      <dgm:spPr/>
    </dgm:pt>
    <dgm:pt modelId="{4633B839-2E57-4B57-88D8-B716421E1111}" type="pres">
      <dgm:prSet presAssocID="{7A65A4F9-B9A4-4CCA-B982-CF1D7C43C150}" presName="textRect" presStyleLbl="revTx" presStyleIdx="2" presStyleCnt="3">
        <dgm:presLayoutVars>
          <dgm:chMax val="1"/>
          <dgm:chPref val="1"/>
        </dgm:presLayoutVars>
      </dgm:prSet>
      <dgm:spPr/>
    </dgm:pt>
  </dgm:ptLst>
  <dgm:cxnLst>
    <dgm:cxn modelId="{B5887B00-BCBC-4808-B8C2-B1647C53024A}" type="presOf" srcId="{BBBBB5D4-6C4A-4153-8292-27C2F2D9604D}" destId="{5AC63FDE-7BD8-4447-BB91-1F8EA2F763DC}" srcOrd="0" destOrd="0" presId="urn:microsoft.com/office/officeart/2018/2/layout/IconLabelList"/>
    <dgm:cxn modelId="{8B927931-3014-4E53-97B2-D47466695637}" type="presOf" srcId="{7A65A4F9-B9A4-4CCA-B982-CF1D7C43C150}" destId="{4633B839-2E57-4B57-88D8-B716421E1111}" srcOrd="0" destOrd="0" presId="urn:microsoft.com/office/officeart/2018/2/layout/IconLabelList"/>
    <dgm:cxn modelId="{29775D96-2EF4-4D58-B6B4-E69857C6125C}" srcId="{58F06A40-DCC6-4977-9FFB-8943AD8B3A60}" destId="{BBBBB5D4-6C4A-4153-8292-27C2F2D9604D}" srcOrd="0" destOrd="0" parTransId="{DB82C0CF-0325-4B5E-B66D-43A8D090FD6D}" sibTransId="{F8016E6C-2342-4F73-B392-1F4D3E8A6665}"/>
    <dgm:cxn modelId="{D41CBBAF-8471-4ECC-8B82-DDAEED63DCC6}" type="presOf" srcId="{58F06A40-DCC6-4977-9FFB-8943AD8B3A60}" destId="{0FBF6C91-C6C3-4FEC-9EBA-044DD785A109}" srcOrd="0" destOrd="0" presId="urn:microsoft.com/office/officeart/2018/2/layout/IconLabelList"/>
    <dgm:cxn modelId="{303277B3-3EC4-4846-9EB3-590DB00232DF}" srcId="{58F06A40-DCC6-4977-9FFB-8943AD8B3A60}" destId="{7A65A4F9-B9A4-4CCA-B982-CF1D7C43C150}" srcOrd="2" destOrd="0" parTransId="{EB9DBA93-AF1E-4A44-8E24-4440C87B3517}" sibTransId="{2BA39DDA-5B8A-4B79-A4B9-6C8C83A3C199}"/>
    <dgm:cxn modelId="{FEEC6AC6-4803-468D-A97E-4019743C714E}" srcId="{58F06A40-DCC6-4977-9FFB-8943AD8B3A60}" destId="{736AF326-E10E-4A19-AD2D-2293440E43F3}" srcOrd="1" destOrd="0" parTransId="{C5A6A805-3D74-4404-9DDE-D9055E9E8BC1}" sibTransId="{D743F07F-FAFA-4AB2-85A8-E3FC99EDF619}"/>
    <dgm:cxn modelId="{27A184D6-53A5-4EA5-825D-BEEA9D6DAE0A}" type="presOf" srcId="{736AF326-E10E-4A19-AD2D-2293440E43F3}" destId="{2C46DA65-8760-4D01-9935-57F27F10784E}" srcOrd="0" destOrd="0" presId="urn:microsoft.com/office/officeart/2018/2/layout/IconLabelList"/>
    <dgm:cxn modelId="{591860A6-0D25-44FE-8CD4-A423065E620D}" type="presParOf" srcId="{0FBF6C91-C6C3-4FEC-9EBA-044DD785A109}" destId="{FCE3D86E-8566-4CDB-BE72-A4FC1DC841B9}" srcOrd="0" destOrd="0" presId="urn:microsoft.com/office/officeart/2018/2/layout/IconLabelList"/>
    <dgm:cxn modelId="{2047B1F6-9D8A-40D8-AAF2-E5926F2F20D2}" type="presParOf" srcId="{FCE3D86E-8566-4CDB-BE72-A4FC1DC841B9}" destId="{2643A92E-B446-42FD-9C5D-ECBE7590A214}" srcOrd="0" destOrd="0" presId="urn:microsoft.com/office/officeart/2018/2/layout/IconLabelList"/>
    <dgm:cxn modelId="{3B4B80BA-C8F4-4A87-919B-61AC887BE217}" type="presParOf" srcId="{FCE3D86E-8566-4CDB-BE72-A4FC1DC841B9}" destId="{1273E024-33B7-41F4-AD6E-724EF92F8DF4}" srcOrd="1" destOrd="0" presId="urn:microsoft.com/office/officeart/2018/2/layout/IconLabelList"/>
    <dgm:cxn modelId="{96B95C82-CABE-4BFE-BAA7-3115721BF16B}" type="presParOf" srcId="{FCE3D86E-8566-4CDB-BE72-A4FC1DC841B9}" destId="{5AC63FDE-7BD8-4447-BB91-1F8EA2F763DC}" srcOrd="2" destOrd="0" presId="urn:microsoft.com/office/officeart/2018/2/layout/IconLabelList"/>
    <dgm:cxn modelId="{2BCD83AE-E293-4C3B-AD4F-ED2FF683C2DE}" type="presParOf" srcId="{0FBF6C91-C6C3-4FEC-9EBA-044DD785A109}" destId="{8420632E-F0CC-4AC7-AA34-81EB41424ECB}" srcOrd="1" destOrd="0" presId="urn:microsoft.com/office/officeart/2018/2/layout/IconLabelList"/>
    <dgm:cxn modelId="{30571B19-D7C7-449F-844F-232A7CF30847}" type="presParOf" srcId="{0FBF6C91-C6C3-4FEC-9EBA-044DD785A109}" destId="{30841BDA-16C4-4392-870A-1842E4B84551}" srcOrd="2" destOrd="0" presId="urn:microsoft.com/office/officeart/2018/2/layout/IconLabelList"/>
    <dgm:cxn modelId="{93CE99A8-768B-4A4D-B26B-8F258A348B92}" type="presParOf" srcId="{30841BDA-16C4-4392-870A-1842E4B84551}" destId="{646CC7F4-4547-4A50-ABFD-F5DBA6F00B8E}" srcOrd="0" destOrd="0" presId="urn:microsoft.com/office/officeart/2018/2/layout/IconLabelList"/>
    <dgm:cxn modelId="{B60CCA7E-C0EA-4293-983A-EB4764E9D75A}" type="presParOf" srcId="{30841BDA-16C4-4392-870A-1842E4B84551}" destId="{FE6AB1F7-DF6A-468E-B425-23F12C65798F}" srcOrd="1" destOrd="0" presId="urn:microsoft.com/office/officeart/2018/2/layout/IconLabelList"/>
    <dgm:cxn modelId="{2E768AF2-9B3D-4BC2-9AE0-3005D0D6B392}" type="presParOf" srcId="{30841BDA-16C4-4392-870A-1842E4B84551}" destId="{2C46DA65-8760-4D01-9935-57F27F10784E}" srcOrd="2" destOrd="0" presId="urn:microsoft.com/office/officeart/2018/2/layout/IconLabelList"/>
    <dgm:cxn modelId="{0D7AC23A-5D9E-44BD-81B4-7BE2266BB47F}" type="presParOf" srcId="{0FBF6C91-C6C3-4FEC-9EBA-044DD785A109}" destId="{970EB076-AAE7-4623-A2AF-B71EB8574F1C}" srcOrd="3" destOrd="0" presId="urn:microsoft.com/office/officeart/2018/2/layout/IconLabelList"/>
    <dgm:cxn modelId="{79EA5B23-D050-4F0E-8C60-0D36A93FD2AC}" type="presParOf" srcId="{0FBF6C91-C6C3-4FEC-9EBA-044DD785A109}" destId="{A9E2F097-9B5D-4D35-8ABB-C98E5DE72B1E}" srcOrd="4" destOrd="0" presId="urn:microsoft.com/office/officeart/2018/2/layout/IconLabelList"/>
    <dgm:cxn modelId="{4263857D-ECFD-4228-9105-36FFA69332B3}" type="presParOf" srcId="{A9E2F097-9B5D-4D35-8ABB-C98E5DE72B1E}" destId="{7E5C1FFA-A7A8-41A5-8AF6-2AD90138358A}" srcOrd="0" destOrd="0" presId="urn:microsoft.com/office/officeart/2018/2/layout/IconLabelList"/>
    <dgm:cxn modelId="{79DF97F2-0A14-438A-BCA1-97202F11796F}" type="presParOf" srcId="{A9E2F097-9B5D-4D35-8ABB-C98E5DE72B1E}" destId="{248C2277-C544-43FD-9E13-1CF2F2DB75AD}" srcOrd="1" destOrd="0" presId="urn:microsoft.com/office/officeart/2018/2/layout/IconLabelList"/>
    <dgm:cxn modelId="{5CF1AACA-0F47-42B0-939D-0E0576BEC028}" type="presParOf" srcId="{A9E2F097-9B5D-4D35-8ABB-C98E5DE72B1E}" destId="{4633B839-2E57-4B57-88D8-B716421E111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3A92E-B446-42FD-9C5D-ECBE7590A214}">
      <dsp:nvSpPr>
        <dsp:cNvPr id="0" name=""/>
        <dsp:cNvSpPr/>
      </dsp:nvSpPr>
      <dsp:spPr>
        <a:xfrm>
          <a:off x="834455" y="294479"/>
          <a:ext cx="1007217" cy="1007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C63FDE-7BD8-4447-BB91-1F8EA2F763DC}">
      <dsp:nvSpPr>
        <dsp:cNvPr id="0" name=""/>
        <dsp:cNvSpPr/>
      </dsp:nvSpPr>
      <dsp:spPr>
        <a:xfrm>
          <a:off x="218933" y="1615534"/>
          <a:ext cx="223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Manifest file</a:t>
          </a:r>
        </a:p>
      </dsp:txBody>
      <dsp:txXfrm>
        <a:off x="218933" y="1615534"/>
        <a:ext cx="2238260" cy="720000"/>
      </dsp:txXfrm>
    </dsp:sp>
    <dsp:sp modelId="{646CC7F4-4547-4A50-ABFD-F5DBA6F00B8E}">
      <dsp:nvSpPr>
        <dsp:cNvPr id="0" name=""/>
        <dsp:cNvSpPr/>
      </dsp:nvSpPr>
      <dsp:spPr>
        <a:xfrm>
          <a:off x="3464411" y="294479"/>
          <a:ext cx="1007217" cy="100721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6DA65-8760-4D01-9935-57F27F10784E}">
      <dsp:nvSpPr>
        <dsp:cNvPr id="0" name=""/>
        <dsp:cNvSpPr/>
      </dsp:nvSpPr>
      <dsp:spPr>
        <a:xfrm>
          <a:off x="2848889" y="1615534"/>
          <a:ext cx="223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Icons</a:t>
          </a:r>
        </a:p>
      </dsp:txBody>
      <dsp:txXfrm>
        <a:off x="2848889" y="1615534"/>
        <a:ext cx="2238260" cy="720000"/>
      </dsp:txXfrm>
    </dsp:sp>
    <dsp:sp modelId="{7E5C1FFA-A7A8-41A5-8AF6-2AD90138358A}">
      <dsp:nvSpPr>
        <dsp:cNvPr id="0" name=""/>
        <dsp:cNvSpPr/>
      </dsp:nvSpPr>
      <dsp:spPr>
        <a:xfrm>
          <a:off x="2149433" y="2895099"/>
          <a:ext cx="1007217" cy="1007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3B839-2E57-4B57-88D8-B716421E1111}">
      <dsp:nvSpPr>
        <dsp:cNvPr id="0" name=""/>
        <dsp:cNvSpPr/>
      </dsp:nvSpPr>
      <dsp:spPr>
        <a:xfrm>
          <a:off x="1533911" y="4216154"/>
          <a:ext cx="223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Functionality (Content Script)</a:t>
          </a:r>
        </a:p>
      </dsp:txBody>
      <dsp:txXfrm>
        <a:off x="1533911" y="4216154"/>
        <a:ext cx="223826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DE1F6-26AE-EC44-92B5-8D5258758443}" type="datetimeFigureOut">
              <a:rPr lang="en-US" smtClean="0"/>
              <a:t>5/13/25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B7A22-4A4F-8646-8788-A0AD6C4D1FE3}" type="slidenum">
              <a:rPr lang="en-US" smtClean="0"/>
              <a:t>‹#›</a:t>
            </a:fld>
            <a:endParaRPr lang="en-US"/>
          </a:p>
        </p:txBody>
      </p:sp>
    </p:spTree>
    <p:extLst>
      <p:ext uri="{BB962C8B-B14F-4D97-AF65-F5344CB8AC3E}">
        <p14:creationId xmlns:p14="http://schemas.microsoft.com/office/powerpoint/2010/main" val="305435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CA" dirty="0">
                <a:effectLst/>
                <a:latin typeface="Helvetica Neue" panose="02000503000000020004" pitchFamily="2" charset="0"/>
              </a:rPr>
              <a:t>Introduction</a:t>
            </a:r>
          </a:p>
          <a:p>
            <a:pPr marL="742950" lvl="1" indent="-285750">
              <a:buFont typeface="Arial" panose="020B0604020202020204" pitchFamily="34" charset="0"/>
              <a:buChar char="•"/>
            </a:pPr>
            <a:r>
              <a:rPr lang="en-CA" dirty="0">
                <a:effectLst/>
                <a:latin typeface="Helvetica Neue" panose="02000503000000020004" pitchFamily="2" charset="0"/>
              </a:rPr>
              <a:t>About me</a:t>
            </a:r>
          </a:p>
          <a:p>
            <a:pPr marL="742950" lvl="1" indent="-285750">
              <a:buFont typeface="Arial" panose="020B0604020202020204" pitchFamily="34" charset="0"/>
              <a:buChar char="•"/>
            </a:pPr>
            <a:r>
              <a:rPr lang="en-CA" dirty="0">
                <a:effectLst/>
                <a:latin typeface="Helvetica Neue" panose="02000503000000020004" pitchFamily="2" charset="0"/>
              </a:rPr>
              <a:t>Extensions created</a:t>
            </a:r>
          </a:p>
          <a:p>
            <a:pPr marL="742950" lvl="1" indent="-285750">
              <a:buFont typeface="Arial" panose="020B0604020202020204" pitchFamily="34" charset="0"/>
              <a:buChar char="•"/>
            </a:pPr>
            <a:r>
              <a:rPr lang="en-CA" dirty="0">
                <a:effectLst/>
                <a:latin typeface="Helvetica Neue" panose="02000503000000020004" pitchFamily="2" charset="0"/>
              </a:rPr>
              <a:t>How I got started creating extensions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Considerations when creating an extension</a:t>
            </a:r>
            <a:endParaRPr lang="en-CA" dirty="0">
              <a:effectLst/>
              <a:latin typeface="Helvetica Neue" panose="02000503000000020004" pitchFamily="2" charset="0"/>
            </a:endParaRPr>
          </a:p>
          <a:p>
            <a:pPr marL="742950" lvl="1" indent="-285750">
              <a:buFont typeface="Arial" panose="020B0604020202020204" pitchFamily="34" charset="0"/>
              <a:buChar char="•"/>
            </a:pPr>
            <a:r>
              <a:rPr lang="en-CA" dirty="0">
                <a:effectLst/>
                <a:latin typeface="Helvetica Neue" panose="02000503000000020004" pitchFamily="2" charset="0"/>
              </a:rPr>
              <a:t>Testing gaps</a:t>
            </a:r>
          </a:p>
          <a:p>
            <a:pPr marL="742950" lvl="1" indent="-285750">
              <a:buFont typeface="Arial" panose="020B0604020202020204" pitchFamily="34" charset="0"/>
              <a:buChar char="•"/>
            </a:pPr>
            <a:r>
              <a:rPr lang="en-CA" dirty="0">
                <a:effectLst/>
                <a:latin typeface="Helvetica Neue" panose="02000503000000020004" pitchFamily="2" charset="0"/>
              </a:rPr>
              <a:t>An extension doesn’t do what you want or expect</a:t>
            </a:r>
          </a:p>
          <a:p>
            <a:pPr marL="742950" lvl="1" indent="-285750">
              <a:buFont typeface="Arial" panose="020B0604020202020204" pitchFamily="34" charset="0"/>
              <a:buChar char="•"/>
            </a:pPr>
            <a:r>
              <a:rPr lang="en-CA" dirty="0" err="1">
                <a:effectLst/>
                <a:latin typeface="Helvetica Neue" panose="02000503000000020004" pitchFamily="2" charset="0"/>
              </a:rPr>
              <a:t>Bookmarkletss</a:t>
            </a:r>
            <a:r>
              <a:rPr lang="en-CA" dirty="0">
                <a:effectLst/>
                <a:latin typeface="Helvetica Neue" panose="02000503000000020004" pitchFamily="2" charset="0"/>
              </a:rPr>
              <a:t> are clunky, insecure, and can have unexpected results.</a:t>
            </a:r>
          </a:p>
          <a:p>
            <a:pPr marL="742950" lvl="1" indent="-285750">
              <a:buFont typeface="Arial" panose="020B0604020202020204" pitchFamily="34" charset="0"/>
              <a:buChar char="•"/>
            </a:pPr>
            <a:r>
              <a:rPr lang="en-CA" dirty="0">
                <a:effectLst/>
                <a:latin typeface="Helvetica Neue" panose="02000503000000020004" pitchFamily="2" charset="0"/>
              </a:rPr>
              <a:t>Repeatable way to test for accessibility for Teams (limited technical experience)</a:t>
            </a:r>
          </a:p>
          <a:p>
            <a:pPr marL="742950" lvl="1" indent="-285750">
              <a:buFont typeface="Arial" panose="020B0604020202020204" pitchFamily="34" charset="0"/>
              <a:buChar char="•"/>
            </a:pPr>
            <a:r>
              <a:rPr lang="en-CA" dirty="0">
                <a:effectLst/>
                <a:latin typeface="Helvetica Neue" panose="02000503000000020004" pitchFamily="2" charset="0"/>
              </a:rPr>
              <a:t>Extension limitations (no external APIs, security, complexity)</a:t>
            </a:r>
          </a:p>
          <a:p>
            <a:pPr>
              <a:buFont typeface="Arial" panose="020B0604020202020204" pitchFamily="34" charset="0"/>
              <a:buChar char="•"/>
            </a:pPr>
            <a:r>
              <a:rPr lang="en-CA" dirty="0">
                <a:effectLst/>
                <a:latin typeface="Helvetica Neue" panose="02000503000000020004" pitchFamily="2" charset="0"/>
              </a:rPr>
              <a:t>Fundamentals of a browser extension</a:t>
            </a:r>
          </a:p>
          <a:p>
            <a:pPr marL="742950" lvl="1" indent="-285750">
              <a:buFont typeface="Arial" panose="020B0604020202020204" pitchFamily="34" charset="0"/>
              <a:buChar char="•"/>
            </a:pPr>
            <a:r>
              <a:rPr lang="en-CA" dirty="0">
                <a:effectLst/>
                <a:latin typeface="Helvetica Neue" panose="02000503000000020004" pitchFamily="2" charset="0"/>
              </a:rPr>
              <a:t>Understanding extension scope (Isolation vs global)</a:t>
            </a:r>
          </a:p>
          <a:p>
            <a:pPr marL="742950" lvl="1" indent="-285750">
              <a:buFont typeface="Arial" panose="020B0604020202020204" pitchFamily="34" charset="0"/>
              <a:buChar char="•"/>
            </a:pPr>
            <a:r>
              <a:rPr lang="en-CA" dirty="0" err="1">
                <a:effectLst/>
                <a:latin typeface="Helvetica Neue" panose="02000503000000020004" pitchFamily="2" charset="0"/>
              </a:rPr>
              <a:t>Manifest.json</a:t>
            </a:r>
            <a:endParaRPr lang="en-CA" dirty="0">
              <a:effectLst/>
              <a:latin typeface="Helvetica Neue" panose="02000503000000020004" pitchFamily="2" charset="0"/>
            </a:endParaRPr>
          </a:p>
          <a:p>
            <a:pPr marL="742950" lvl="1" indent="-285750">
              <a:buFont typeface="Arial" panose="020B0604020202020204" pitchFamily="34" charset="0"/>
              <a:buChar char="•"/>
            </a:pPr>
            <a:r>
              <a:rPr lang="en-CA" dirty="0">
                <a:effectLst/>
                <a:latin typeface="Helvetica Neue" panose="02000503000000020004" pitchFamily="2" charset="0"/>
              </a:rPr>
              <a:t>Content scripts</a:t>
            </a:r>
          </a:p>
          <a:p>
            <a:pPr marL="742950" lvl="1" indent="-285750">
              <a:buFont typeface="Arial" panose="020B0604020202020204" pitchFamily="34" charset="0"/>
              <a:buChar char="•"/>
            </a:pPr>
            <a:r>
              <a:rPr lang="en-CA" dirty="0">
                <a:effectLst/>
                <a:latin typeface="Helvetica Neue" panose="02000503000000020004" pitchFamily="2" charset="0"/>
              </a:rPr>
              <a:t>Maintaining state</a:t>
            </a:r>
          </a:p>
          <a:p>
            <a:pPr>
              <a:buFont typeface="Arial" panose="020B0604020202020204" pitchFamily="34" charset="0"/>
              <a:buChar char="•"/>
            </a:pPr>
            <a:r>
              <a:rPr lang="en-CA" dirty="0">
                <a:effectLst/>
                <a:latin typeface="Helvetica Neue" panose="02000503000000020004" pitchFamily="2" charset="0"/>
              </a:rPr>
              <a:t>Creating a ‘Display Text Target Extension’</a:t>
            </a:r>
          </a:p>
          <a:p>
            <a:pPr marL="742950" lvl="1" indent="-285750">
              <a:buFont typeface="Arial" panose="020B0604020202020204" pitchFamily="34" charset="0"/>
              <a:buChar char="•"/>
            </a:pPr>
            <a:r>
              <a:rPr lang="en-CA" dirty="0">
                <a:effectLst/>
                <a:latin typeface="Helvetica Neue" panose="02000503000000020004" pitchFamily="2" charset="0"/>
              </a:rPr>
              <a:t>Developing the requirements of the extension</a:t>
            </a:r>
          </a:p>
          <a:p>
            <a:pPr marL="742950" lvl="1" indent="-285750">
              <a:buFont typeface="Arial" panose="020B0604020202020204" pitchFamily="34" charset="0"/>
              <a:buChar char="•"/>
            </a:pPr>
            <a:r>
              <a:rPr lang="en-CA" dirty="0">
                <a:effectLst/>
                <a:latin typeface="Helvetica Neue" panose="02000503000000020004" pitchFamily="2" charset="0"/>
              </a:rPr>
              <a:t>Creating the </a:t>
            </a:r>
            <a:r>
              <a:rPr lang="en-CA" dirty="0" err="1">
                <a:effectLst/>
                <a:latin typeface="Helvetica Neue" panose="02000503000000020004" pitchFamily="2" charset="0"/>
              </a:rPr>
              <a:t>manifest.json</a:t>
            </a:r>
            <a:endParaRPr lang="en-CA" dirty="0">
              <a:effectLst/>
              <a:latin typeface="Helvetica Neue" panose="02000503000000020004" pitchFamily="2" charset="0"/>
            </a:endParaRPr>
          </a:p>
          <a:p>
            <a:pPr marL="742950" lvl="1" indent="-285750">
              <a:buFont typeface="Arial" panose="020B0604020202020204" pitchFamily="34" charset="0"/>
              <a:buChar char="•"/>
            </a:pPr>
            <a:r>
              <a:rPr lang="en-CA" dirty="0">
                <a:effectLst/>
                <a:latin typeface="Helvetica Neue" panose="02000503000000020004" pitchFamily="2" charset="0"/>
              </a:rPr>
              <a:t>Creating the content script</a:t>
            </a:r>
          </a:p>
          <a:p>
            <a:pPr marL="742950" lvl="1" indent="-285750">
              <a:buFont typeface="Arial" panose="020B0604020202020204" pitchFamily="34" charset="0"/>
              <a:buChar char="•"/>
            </a:pPr>
            <a:r>
              <a:rPr lang="en-CA" dirty="0">
                <a:effectLst/>
                <a:latin typeface="Helvetica Neue" panose="02000503000000020004" pitchFamily="2" charset="0"/>
              </a:rPr>
              <a:t>Maintaining state</a:t>
            </a:r>
          </a:p>
          <a:p>
            <a:pPr marL="742950" lvl="1" indent="-285750">
              <a:buFont typeface="Arial" panose="020B0604020202020204" pitchFamily="34" charset="0"/>
              <a:buChar char="•"/>
            </a:pPr>
            <a:r>
              <a:rPr lang="en-CA" dirty="0">
                <a:effectLst/>
                <a:latin typeface="Helvetica Neue" panose="02000503000000020004" pitchFamily="2" charset="0"/>
              </a:rPr>
              <a:t>Testing the extension</a:t>
            </a:r>
          </a:p>
          <a:p>
            <a:pPr>
              <a:buFont typeface="Arial" panose="020B0604020202020204" pitchFamily="34" charset="0"/>
              <a:buChar char="•"/>
            </a:pPr>
            <a:r>
              <a:rPr lang="en-CA" dirty="0">
                <a:effectLst/>
                <a:latin typeface="Helvetica Neue" panose="02000503000000020004" pitchFamily="2" charset="0"/>
              </a:rPr>
              <a:t>Distributing the extension</a:t>
            </a:r>
          </a:p>
          <a:p>
            <a:pPr marL="742950" lvl="1" indent="-285750">
              <a:buFont typeface="Arial" panose="020B0604020202020204" pitchFamily="34" charset="0"/>
              <a:buChar char="•"/>
            </a:pPr>
            <a:r>
              <a:rPr lang="en-CA" dirty="0">
                <a:effectLst/>
                <a:latin typeface="Helvetica Neue" panose="02000503000000020004" pitchFamily="2" charset="0"/>
              </a:rPr>
              <a:t>Internally (Developer mode)</a:t>
            </a:r>
          </a:p>
          <a:p>
            <a:pPr marL="742950" lvl="1" indent="-285750">
              <a:buFont typeface="Arial" panose="020B0604020202020204" pitchFamily="34" charset="0"/>
              <a:buChar char="•"/>
            </a:pPr>
            <a:r>
              <a:rPr lang="en-CA" dirty="0">
                <a:effectLst/>
                <a:latin typeface="Helvetica Neue" panose="02000503000000020004" pitchFamily="2" charset="0"/>
              </a:rPr>
              <a:t>Chrome webstore</a:t>
            </a:r>
          </a:p>
          <a:p>
            <a:pPr>
              <a:buFont typeface="Arial" panose="020B0604020202020204" pitchFamily="34" charset="0"/>
              <a:buChar char="•"/>
            </a:pPr>
            <a:r>
              <a:rPr lang="en-CA" dirty="0">
                <a:effectLst/>
                <a:latin typeface="Helvetica Neue" panose="02000503000000020004" pitchFamily="2" charset="0"/>
              </a:rPr>
              <a:t>Key Takeaways</a:t>
            </a:r>
          </a:p>
          <a:p>
            <a:pPr>
              <a:buFont typeface="Arial" panose="020B0604020202020204" pitchFamily="34" charset="0"/>
              <a:buChar char="•"/>
            </a:pPr>
            <a:r>
              <a:rPr lang="en-CA" dirty="0">
                <a:effectLst/>
                <a:latin typeface="Helvetica Neue" panose="02000503000000020004" pitchFamily="2" charset="0"/>
              </a:rPr>
              <a:t>Q&amp;A</a:t>
            </a:r>
          </a:p>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2</a:t>
            </a:fld>
            <a:endParaRPr lang="en-US"/>
          </a:p>
        </p:txBody>
      </p:sp>
    </p:spTree>
    <p:extLst>
      <p:ext uri="{BB962C8B-B14F-4D97-AF65-F5344CB8AC3E}">
        <p14:creationId xmlns:p14="http://schemas.microsoft.com/office/powerpoint/2010/main" val="2260757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use AI like Chat GPT to help create the manifest and content script.</a:t>
            </a:r>
          </a:p>
        </p:txBody>
      </p:sp>
      <p:sp>
        <p:nvSpPr>
          <p:cNvPr id="4" name="Slide Number Placeholder 3"/>
          <p:cNvSpPr>
            <a:spLocks noGrp="1"/>
          </p:cNvSpPr>
          <p:nvPr>
            <p:ph type="sldNum" sz="quarter" idx="5"/>
          </p:nvPr>
        </p:nvSpPr>
        <p:spPr/>
        <p:txBody>
          <a:bodyPr/>
          <a:lstStyle/>
          <a:p>
            <a:fld id="{BC7B7A22-4A4F-8646-8788-A0AD6C4D1FE3}" type="slidenum">
              <a:rPr lang="en-US" smtClean="0"/>
              <a:t>16</a:t>
            </a:fld>
            <a:endParaRPr lang="en-US"/>
          </a:p>
        </p:txBody>
      </p:sp>
    </p:spTree>
    <p:extLst>
      <p:ext uri="{BB962C8B-B14F-4D97-AF65-F5344CB8AC3E}">
        <p14:creationId xmlns:p14="http://schemas.microsoft.com/office/powerpoint/2010/main" val="2580917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understand why we would want to create an extension, and what files are required to create an extension. Just jump right in and create a simple extension that checks the target size of buttons and links.</a:t>
            </a:r>
          </a:p>
        </p:txBody>
      </p:sp>
      <p:sp>
        <p:nvSpPr>
          <p:cNvPr id="4" name="Slide Number Placeholder 3"/>
          <p:cNvSpPr>
            <a:spLocks noGrp="1"/>
          </p:cNvSpPr>
          <p:nvPr>
            <p:ph type="sldNum" sz="quarter" idx="5"/>
          </p:nvPr>
        </p:nvSpPr>
        <p:spPr/>
        <p:txBody>
          <a:bodyPr/>
          <a:lstStyle/>
          <a:p>
            <a:fld id="{BC7B7A22-4A4F-8646-8788-A0AD6C4D1FE3}" type="slidenum">
              <a:rPr lang="en-US" smtClean="0"/>
              <a:t>22</a:t>
            </a:fld>
            <a:endParaRPr lang="en-US"/>
          </a:p>
        </p:txBody>
      </p:sp>
    </p:spTree>
    <p:extLst>
      <p:ext uri="{BB962C8B-B14F-4D97-AF65-F5344CB8AC3E}">
        <p14:creationId xmlns:p14="http://schemas.microsoft.com/office/powerpoint/2010/main" val="261339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values that are required for the manifest file are “manifest version”, this defines the API version of extension. The “name” of the extension. This is the name that the user will see in their chrome extensions page and when hovering over the extension icon, and the “version” of the extension. Following usual semantic versioning convention, it will be “0.1”.</a:t>
            </a:r>
          </a:p>
        </p:txBody>
      </p:sp>
      <p:sp>
        <p:nvSpPr>
          <p:cNvPr id="4" name="Slide Number Placeholder 3"/>
          <p:cNvSpPr>
            <a:spLocks noGrp="1"/>
          </p:cNvSpPr>
          <p:nvPr>
            <p:ph type="sldNum" sz="quarter" idx="5"/>
          </p:nvPr>
        </p:nvSpPr>
        <p:spPr/>
        <p:txBody>
          <a:bodyPr/>
          <a:lstStyle/>
          <a:p>
            <a:fld id="{BC7B7A22-4A4F-8646-8788-A0AD6C4D1FE3}" type="slidenum">
              <a:rPr lang="en-US" smtClean="0"/>
              <a:t>26</a:t>
            </a:fld>
            <a:endParaRPr lang="en-US"/>
          </a:p>
        </p:txBody>
      </p:sp>
    </p:spTree>
    <p:extLst>
      <p:ext uri="{BB962C8B-B14F-4D97-AF65-F5344CB8AC3E}">
        <p14:creationId xmlns:p14="http://schemas.microsoft.com/office/powerpoint/2010/main" val="1599028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2F1C3-6CD0-7C2A-8158-9AF0FD7B8C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DFCF2A-50CF-8961-4D29-B86D975071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0A519D-CA78-FC12-6D00-52A4A8AE1A7D}"/>
              </a:ext>
            </a:extLst>
          </p:cNvPr>
          <p:cNvSpPr>
            <a:spLocks noGrp="1"/>
          </p:cNvSpPr>
          <p:nvPr>
            <p:ph type="body" idx="1"/>
          </p:nvPr>
        </p:nvSpPr>
        <p:spPr/>
        <p:txBody>
          <a:bodyPr/>
          <a:lstStyle/>
          <a:p>
            <a:r>
              <a:rPr lang="en-US" dirty="0"/>
              <a:t>Other values that are useful and will be needed if you’re submitting the extension to the Chrome </a:t>
            </a:r>
            <a:r>
              <a:rPr lang="en-US" dirty="0" err="1"/>
              <a:t>WebStore</a:t>
            </a:r>
            <a:r>
              <a:rPr lang="en-US" dirty="0"/>
              <a:t> are the “description” and the “permissions”. The description is crucial in explaining what your extension does and again, is needed if you’re submitting it to the </a:t>
            </a:r>
            <a:r>
              <a:rPr lang="en-US" dirty="0" err="1"/>
              <a:t>WebStore</a:t>
            </a:r>
            <a:r>
              <a:rPr lang="en-US" dirty="0"/>
              <a:t>. The permissions are used for the API’s being used in the extension. Each of these  API’s require a “justification” for use and can be controlled by the user. Be careful to only include the permissions that the extension is actually using. When you’re learning, it’s easy to add an API then forget you’re not using it anymore.</a:t>
            </a:r>
          </a:p>
        </p:txBody>
      </p:sp>
      <p:sp>
        <p:nvSpPr>
          <p:cNvPr id="4" name="Slide Number Placeholder 3">
            <a:extLst>
              <a:ext uri="{FF2B5EF4-FFF2-40B4-BE49-F238E27FC236}">
                <a16:creationId xmlns:a16="http://schemas.microsoft.com/office/drawing/2014/main" id="{751E1932-9ADC-184A-65E4-7BAF2449300D}"/>
              </a:ext>
            </a:extLst>
          </p:cNvPr>
          <p:cNvSpPr>
            <a:spLocks noGrp="1"/>
          </p:cNvSpPr>
          <p:nvPr>
            <p:ph type="sldNum" sz="quarter" idx="5"/>
          </p:nvPr>
        </p:nvSpPr>
        <p:spPr/>
        <p:txBody>
          <a:bodyPr/>
          <a:lstStyle/>
          <a:p>
            <a:fld id="{BC7B7A22-4A4F-8646-8788-A0AD6C4D1FE3}" type="slidenum">
              <a:rPr lang="en-US" smtClean="0"/>
              <a:t>27</a:t>
            </a:fld>
            <a:endParaRPr lang="en-US"/>
          </a:p>
        </p:txBody>
      </p:sp>
    </p:spTree>
    <p:extLst>
      <p:ext uri="{BB962C8B-B14F-4D97-AF65-F5344CB8AC3E}">
        <p14:creationId xmlns:p14="http://schemas.microsoft.com/office/powerpoint/2010/main" val="3075482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D262E-A010-72AC-8C67-6944F750DD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FC9529-D0EF-B928-977D-736C46A4D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37AEEE-AB1C-D73D-EE4C-92F0C71399E8}"/>
              </a:ext>
            </a:extLst>
          </p:cNvPr>
          <p:cNvSpPr>
            <a:spLocks noGrp="1"/>
          </p:cNvSpPr>
          <p:nvPr>
            <p:ph type="body" idx="1"/>
          </p:nvPr>
        </p:nvSpPr>
        <p:spPr/>
        <p:txBody>
          <a:bodyPr/>
          <a:lstStyle/>
          <a:p>
            <a:r>
              <a:rPr lang="en-US" dirty="0"/>
              <a:t>The “action” defines what happens when  a user clicks on the extension icon. There are many actions that can happen, and you’ll need to refer to the docs if you plan on performing something other than displaying a popup for the extension. The “default popup” value is a reference to the HTML file that will be used as the extension’s UI after the user clicks on the extension icon.</a:t>
            </a:r>
          </a:p>
        </p:txBody>
      </p:sp>
      <p:sp>
        <p:nvSpPr>
          <p:cNvPr id="4" name="Slide Number Placeholder 3">
            <a:extLst>
              <a:ext uri="{FF2B5EF4-FFF2-40B4-BE49-F238E27FC236}">
                <a16:creationId xmlns:a16="http://schemas.microsoft.com/office/drawing/2014/main" id="{791DC4CB-7FB5-6092-C798-C8A63E4E0E35}"/>
              </a:ext>
            </a:extLst>
          </p:cNvPr>
          <p:cNvSpPr>
            <a:spLocks noGrp="1"/>
          </p:cNvSpPr>
          <p:nvPr>
            <p:ph type="sldNum" sz="quarter" idx="5"/>
          </p:nvPr>
        </p:nvSpPr>
        <p:spPr/>
        <p:txBody>
          <a:bodyPr/>
          <a:lstStyle/>
          <a:p>
            <a:fld id="{BC7B7A22-4A4F-8646-8788-A0AD6C4D1FE3}" type="slidenum">
              <a:rPr lang="en-US" smtClean="0"/>
              <a:t>28</a:t>
            </a:fld>
            <a:endParaRPr lang="en-US"/>
          </a:p>
        </p:txBody>
      </p:sp>
    </p:spTree>
    <p:extLst>
      <p:ext uri="{BB962C8B-B14F-4D97-AF65-F5344CB8AC3E}">
        <p14:creationId xmlns:p14="http://schemas.microsoft.com/office/powerpoint/2010/main" val="293593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A1162-ABE2-A9C8-061C-B5F7E463DC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C429AB-8E7A-FC33-5BB0-9FC8F7F51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CAF5BD-2755-DC2F-32AC-5ACEA90AF843}"/>
              </a:ext>
            </a:extLst>
          </p:cNvPr>
          <p:cNvSpPr>
            <a:spLocks noGrp="1"/>
          </p:cNvSpPr>
          <p:nvPr>
            <p:ph type="body" idx="1"/>
          </p:nvPr>
        </p:nvSpPr>
        <p:spPr/>
        <p:txBody>
          <a:bodyPr/>
          <a:lstStyle/>
          <a:p>
            <a:r>
              <a:rPr lang="en-US" dirty="0"/>
              <a:t>The “Content scripts” key is used when you want a script to execute on every page that defined on the “Matches” key. You can use the keyword “</a:t>
            </a:r>
            <a:r>
              <a:rPr lang="en-US" dirty="0" err="1"/>
              <a:t>all_urls</a:t>
            </a:r>
            <a:r>
              <a:rPr lang="en-US" dirty="0"/>
              <a:t>” for the "matches” value to inject the script on every page you visit. The “</a:t>
            </a:r>
            <a:r>
              <a:rPr lang="en-US" dirty="0" err="1"/>
              <a:t>css</a:t>
            </a:r>
            <a:r>
              <a:rPr lang="en-US" dirty="0"/>
              <a:t>” key defines all the CSS you want to inject into the pages with the value referencing an internal file for the extension. In this case it’s simply “</a:t>
            </a:r>
            <a:r>
              <a:rPr lang="en-US" dirty="0" err="1"/>
              <a:t>extension.css</a:t>
            </a:r>
            <a:r>
              <a:rPr lang="en-US" dirty="0"/>
              <a:t>”.</a:t>
            </a:r>
          </a:p>
        </p:txBody>
      </p:sp>
      <p:sp>
        <p:nvSpPr>
          <p:cNvPr id="4" name="Slide Number Placeholder 3">
            <a:extLst>
              <a:ext uri="{FF2B5EF4-FFF2-40B4-BE49-F238E27FC236}">
                <a16:creationId xmlns:a16="http://schemas.microsoft.com/office/drawing/2014/main" id="{1FE70DA5-55DA-3066-C51F-75B5A83BF256}"/>
              </a:ext>
            </a:extLst>
          </p:cNvPr>
          <p:cNvSpPr>
            <a:spLocks noGrp="1"/>
          </p:cNvSpPr>
          <p:nvPr>
            <p:ph type="sldNum" sz="quarter" idx="5"/>
          </p:nvPr>
        </p:nvSpPr>
        <p:spPr/>
        <p:txBody>
          <a:bodyPr/>
          <a:lstStyle/>
          <a:p>
            <a:fld id="{BC7B7A22-4A4F-8646-8788-A0AD6C4D1FE3}" type="slidenum">
              <a:rPr lang="en-US" smtClean="0"/>
              <a:t>29</a:t>
            </a:fld>
            <a:endParaRPr lang="en-US"/>
          </a:p>
        </p:txBody>
      </p:sp>
    </p:spTree>
    <p:extLst>
      <p:ext uri="{BB962C8B-B14F-4D97-AF65-F5344CB8AC3E}">
        <p14:creationId xmlns:p14="http://schemas.microsoft.com/office/powerpoint/2010/main" val="4014683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E3E71-48FD-BE36-5EE5-25A4DDCCC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8467B-8A11-C158-3681-0A2D7662A7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22466F-5559-D5EC-1905-434E9A43F26A}"/>
              </a:ext>
            </a:extLst>
          </p:cNvPr>
          <p:cNvSpPr>
            <a:spLocks noGrp="1"/>
          </p:cNvSpPr>
          <p:nvPr>
            <p:ph type="body" idx="1"/>
          </p:nvPr>
        </p:nvSpPr>
        <p:spPr/>
        <p:txBody>
          <a:bodyPr/>
          <a:lstStyle/>
          <a:p>
            <a:r>
              <a:rPr lang="en-US" dirty="0"/>
              <a:t>The last key to talk about in the manifest files is the icons. These are references to files within the extension to show the user in the browser and the extensions page. The keys are values to represent the size with the values as paths to the icon image file.</a:t>
            </a:r>
          </a:p>
        </p:txBody>
      </p:sp>
      <p:sp>
        <p:nvSpPr>
          <p:cNvPr id="4" name="Slide Number Placeholder 3">
            <a:extLst>
              <a:ext uri="{FF2B5EF4-FFF2-40B4-BE49-F238E27FC236}">
                <a16:creationId xmlns:a16="http://schemas.microsoft.com/office/drawing/2014/main" id="{018EB10E-08A5-7BF9-37AD-CA009655B59D}"/>
              </a:ext>
            </a:extLst>
          </p:cNvPr>
          <p:cNvSpPr>
            <a:spLocks noGrp="1"/>
          </p:cNvSpPr>
          <p:nvPr>
            <p:ph type="sldNum" sz="quarter" idx="5"/>
          </p:nvPr>
        </p:nvSpPr>
        <p:spPr/>
        <p:txBody>
          <a:bodyPr/>
          <a:lstStyle/>
          <a:p>
            <a:fld id="{BC7B7A22-4A4F-8646-8788-A0AD6C4D1FE3}" type="slidenum">
              <a:rPr lang="en-US" smtClean="0"/>
              <a:t>30</a:t>
            </a:fld>
            <a:endParaRPr lang="en-US"/>
          </a:p>
        </p:txBody>
      </p:sp>
    </p:spTree>
    <p:extLst>
      <p:ext uri="{BB962C8B-B14F-4D97-AF65-F5344CB8AC3E}">
        <p14:creationId xmlns:p14="http://schemas.microsoft.com/office/powerpoint/2010/main" val="2095217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file I want to discuss with you is the </a:t>
            </a:r>
            <a:r>
              <a:rPr lang="en-US" dirty="0" err="1"/>
              <a:t>popup.html</a:t>
            </a:r>
            <a:r>
              <a:rPr lang="en-US" dirty="0"/>
              <a:t> file. This is the HTML that’s displayed when the user clicks on the extension icon. All the file references in this HTML are isolated to the extension. This is to make sure there are no collisions with the browser window or content. </a:t>
            </a:r>
          </a:p>
        </p:txBody>
      </p:sp>
      <p:sp>
        <p:nvSpPr>
          <p:cNvPr id="4" name="Slide Number Placeholder 3"/>
          <p:cNvSpPr>
            <a:spLocks noGrp="1"/>
          </p:cNvSpPr>
          <p:nvPr>
            <p:ph type="sldNum" sz="quarter" idx="5"/>
          </p:nvPr>
        </p:nvSpPr>
        <p:spPr/>
        <p:txBody>
          <a:bodyPr/>
          <a:lstStyle/>
          <a:p>
            <a:fld id="{BC7B7A22-4A4F-8646-8788-A0AD6C4D1FE3}" type="slidenum">
              <a:rPr lang="en-US" smtClean="0"/>
              <a:t>31</a:t>
            </a:fld>
            <a:endParaRPr lang="en-US"/>
          </a:p>
        </p:txBody>
      </p:sp>
    </p:spTree>
    <p:extLst>
      <p:ext uri="{BB962C8B-B14F-4D97-AF65-F5344CB8AC3E}">
        <p14:creationId xmlns:p14="http://schemas.microsoft.com/office/powerpoint/2010/main" val="2508296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I’m simply creating a checkbox with the label of “Display Target Size” that the user will click to toggle the extension’s functionality on and off.</a:t>
            </a:r>
          </a:p>
        </p:txBody>
      </p:sp>
      <p:sp>
        <p:nvSpPr>
          <p:cNvPr id="4" name="Slide Number Placeholder 3"/>
          <p:cNvSpPr>
            <a:spLocks noGrp="1"/>
          </p:cNvSpPr>
          <p:nvPr>
            <p:ph type="sldNum" sz="quarter" idx="5"/>
          </p:nvPr>
        </p:nvSpPr>
        <p:spPr/>
        <p:txBody>
          <a:bodyPr/>
          <a:lstStyle/>
          <a:p>
            <a:fld id="{BC7B7A22-4A4F-8646-8788-A0AD6C4D1FE3}" type="slidenum">
              <a:rPr lang="en-US" smtClean="0"/>
              <a:t>32</a:t>
            </a:fld>
            <a:endParaRPr lang="en-US"/>
          </a:p>
        </p:txBody>
      </p:sp>
    </p:spTree>
    <p:extLst>
      <p:ext uri="{BB962C8B-B14F-4D97-AF65-F5344CB8AC3E}">
        <p14:creationId xmlns:p14="http://schemas.microsoft.com/office/powerpoint/2010/main" val="3666705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contents of the </a:t>
            </a:r>
            <a:r>
              <a:rPr lang="en-US" dirty="0" err="1"/>
              <a:t>javascript</a:t>
            </a:r>
            <a:r>
              <a:rPr lang="en-US" dirty="0"/>
              <a:t> file. This is the main functionality of the extension. There are many ways to code this, but I’ve created it to make this extension work with as little complexity as possible and to make it easy to understand. </a:t>
            </a:r>
          </a:p>
          <a:p>
            <a:r>
              <a:rPr lang="en-US" dirty="0"/>
              <a:t>This </a:t>
            </a:r>
            <a:r>
              <a:rPr lang="en-US" dirty="0" err="1"/>
              <a:t>init</a:t>
            </a:r>
            <a:r>
              <a:rPr lang="en-US" dirty="0"/>
              <a:t> function is the gets called as soon as the DOM (Document Object Model) is ready. It gets the current tab id and sets the event listeners on the checkbox. Once a user changes the checkbox, it loads the script (we’ll discuss this on the next screen). Please note the lines that are commented out relate to saving the extension state that we’ll talk about a little later.</a:t>
            </a:r>
          </a:p>
        </p:txBody>
      </p:sp>
      <p:sp>
        <p:nvSpPr>
          <p:cNvPr id="4" name="Slide Number Placeholder 3"/>
          <p:cNvSpPr>
            <a:spLocks noGrp="1"/>
          </p:cNvSpPr>
          <p:nvPr>
            <p:ph type="sldNum" sz="quarter" idx="5"/>
          </p:nvPr>
        </p:nvSpPr>
        <p:spPr/>
        <p:txBody>
          <a:bodyPr/>
          <a:lstStyle/>
          <a:p>
            <a:fld id="{BC7B7A22-4A4F-8646-8788-A0AD6C4D1FE3}" type="slidenum">
              <a:rPr lang="en-US" smtClean="0"/>
              <a:t>33</a:t>
            </a:fld>
            <a:endParaRPr lang="en-US"/>
          </a:p>
        </p:txBody>
      </p:sp>
    </p:spTree>
    <p:extLst>
      <p:ext uri="{BB962C8B-B14F-4D97-AF65-F5344CB8AC3E}">
        <p14:creationId xmlns:p14="http://schemas.microsoft.com/office/powerpoint/2010/main" val="136199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25AEA-EA1E-EBF4-F377-7B2F47440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0A751-65E0-D5DC-2067-CAB5ED5DAC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8A3E24-6404-88B9-6D8F-2A47E684953B}"/>
              </a:ext>
            </a:extLst>
          </p:cNvPr>
          <p:cNvSpPr>
            <a:spLocks noGrp="1"/>
          </p:cNvSpPr>
          <p:nvPr>
            <p:ph type="body" idx="1"/>
          </p:nvPr>
        </p:nvSpPr>
        <p:spPr/>
        <p:txBody>
          <a:bodyPr/>
          <a:lstStyle/>
          <a:p>
            <a:r>
              <a:rPr lang="en-US" dirty="0"/>
              <a:t>You should be able to walk away with the basic knowledge to create a simple extension</a:t>
            </a:r>
          </a:p>
          <a:p>
            <a:r>
              <a:rPr lang="en-US" dirty="0"/>
              <a:t>Understand the required file to make the extension functional</a:t>
            </a:r>
          </a:p>
          <a:p>
            <a:r>
              <a:rPr lang="en-US" dirty="0"/>
              <a:t>How to manually test the extension</a:t>
            </a:r>
          </a:p>
          <a:p>
            <a:r>
              <a:rPr lang="en-US" dirty="0"/>
              <a:t>Talk about </a:t>
            </a:r>
            <a:r>
              <a:rPr lang="en-US" dirty="0" err="1"/>
              <a:t>FireFox</a:t>
            </a:r>
            <a:r>
              <a:rPr lang="en-US" dirty="0"/>
              <a:t> and Edge</a:t>
            </a:r>
          </a:p>
          <a:p>
            <a:endParaRPr lang="en-US" dirty="0"/>
          </a:p>
          <a:p>
            <a:r>
              <a:rPr lang="en-US" dirty="0"/>
              <a:t>What I will </a:t>
            </a:r>
            <a:r>
              <a:rPr lang="en-US" i="1" dirty="0"/>
              <a:t>NOT</a:t>
            </a:r>
            <a:r>
              <a:rPr lang="en-US" dirty="0"/>
              <a:t> be covering</a:t>
            </a:r>
          </a:p>
          <a:p>
            <a:r>
              <a:rPr lang="en-US" dirty="0"/>
              <a:t>How to code</a:t>
            </a:r>
          </a:p>
          <a:p>
            <a:r>
              <a:rPr lang="en-US" dirty="0"/>
              <a:t>Development best practices (unit testing, minimizing, etc.)</a:t>
            </a:r>
          </a:p>
          <a:p>
            <a:r>
              <a:rPr lang="en-US" dirty="0"/>
              <a:t>Extension API documentation</a:t>
            </a:r>
          </a:p>
          <a:p>
            <a:endParaRPr lang="en-US" dirty="0"/>
          </a:p>
        </p:txBody>
      </p:sp>
      <p:sp>
        <p:nvSpPr>
          <p:cNvPr id="4" name="Slide Number Placeholder 3">
            <a:extLst>
              <a:ext uri="{FF2B5EF4-FFF2-40B4-BE49-F238E27FC236}">
                <a16:creationId xmlns:a16="http://schemas.microsoft.com/office/drawing/2014/main" id="{2357E729-4E03-E802-EEAD-AD137A025465}"/>
              </a:ext>
            </a:extLst>
          </p:cNvPr>
          <p:cNvSpPr>
            <a:spLocks noGrp="1"/>
          </p:cNvSpPr>
          <p:nvPr>
            <p:ph type="sldNum" sz="quarter" idx="5"/>
          </p:nvPr>
        </p:nvSpPr>
        <p:spPr/>
        <p:txBody>
          <a:bodyPr/>
          <a:lstStyle/>
          <a:p>
            <a:fld id="{BC7B7A22-4A4F-8646-8788-A0AD6C4D1FE3}" type="slidenum">
              <a:rPr lang="en-US" smtClean="0"/>
              <a:t>3</a:t>
            </a:fld>
            <a:endParaRPr lang="en-US"/>
          </a:p>
        </p:txBody>
      </p:sp>
    </p:spTree>
    <p:extLst>
      <p:ext uri="{BB962C8B-B14F-4D97-AF65-F5344CB8AC3E}">
        <p14:creationId xmlns:p14="http://schemas.microsoft.com/office/powerpoint/2010/main" val="2659681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load script function is responsible for loading the script into the DOM of the current tab. Here we’re using the scripting API to execute a script and call the “</a:t>
            </a:r>
            <a:r>
              <a:rPr lang="en-US" dirty="0" err="1"/>
              <a:t>toggleTargetSize</a:t>
            </a:r>
            <a:r>
              <a:rPr lang="en-US" dirty="0"/>
              <a:t>” method. The API will also pass the argument of the checked state of the checkbox.</a:t>
            </a:r>
          </a:p>
        </p:txBody>
      </p:sp>
      <p:sp>
        <p:nvSpPr>
          <p:cNvPr id="4" name="Slide Number Placeholder 3"/>
          <p:cNvSpPr>
            <a:spLocks noGrp="1"/>
          </p:cNvSpPr>
          <p:nvPr>
            <p:ph type="sldNum" sz="quarter" idx="5"/>
          </p:nvPr>
        </p:nvSpPr>
        <p:spPr/>
        <p:txBody>
          <a:bodyPr/>
          <a:lstStyle/>
          <a:p>
            <a:fld id="{BC7B7A22-4A4F-8646-8788-A0AD6C4D1FE3}" type="slidenum">
              <a:rPr lang="en-US" smtClean="0"/>
              <a:t>34</a:t>
            </a:fld>
            <a:endParaRPr lang="en-US"/>
          </a:p>
        </p:txBody>
      </p:sp>
    </p:spTree>
    <p:extLst>
      <p:ext uri="{BB962C8B-B14F-4D97-AF65-F5344CB8AC3E}">
        <p14:creationId xmlns:p14="http://schemas.microsoft.com/office/powerpoint/2010/main" val="642909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the main content script of the extension. Target-</a:t>
            </a:r>
            <a:r>
              <a:rPr lang="en-US" dirty="0" err="1"/>
              <a:t>size.js</a:t>
            </a:r>
            <a:r>
              <a:rPr lang="en-US" dirty="0"/>
              <a:t> is the script that performs the main functionality of the extension. It takes the “</a:t>
            </a:r>
            <a:r>
              <a:rPr lang="en-US" dirty="0" err="1"/>
              <a:t>isChecked</a:t>
            </a:r>
            <a:r>
              <a:rPr lang="en-US" dirty="0"/>
              <a:t>” argument to determine if we need to display the labels on the relevant elements or remove the labels. The function takes a list of elements we want to test, in this case it’s “button”, “a” (links), role=“button” and role=“link”. This list is used to test against all the elements in the current tab.</a:t>
            </a:r>
          </a:p>
        </p:txBody>
      </p:sp>
      <p:sp>
        <p:nvSpPr>
          <p:cNvPr id="4" name="Slide Number Placeholder 3"/>
          <p:cNvSpPr>
            <a:spLocks noGrp="1"/>
          </p:cNvSpPr>
          <p:nvPr>
            <p:ph type="sldNum" sz="quarter" idx="5"/>
          </p:nvPr>
        </p:nvSpPr>
        <p:spPr/>
        <p:txBody>
          <a:bodyPr/>
          <a:lstStyle/>
          <a:p>
            <a:fld id="{BC7B7A22-4A4F-8646-8788-A0AD6C4D1FE3}" type="slidenum">
              <a:rPr lang="en-US" smtClean="0"/>
              <a:t>35</a:t>
            </a:fld>
            <a:endParaRPr lang="en-US"/>
          </a:p>
        </p:txBody>
      </p:sp>
    </p:spTree>
    <p:extLst>
      <p:ext uri="{BB962C8B-B14F-4D97-AF65-F5344CB8AC3E}">
        <p14:creationId xmlns:p14="http://schemas.microsoft.com/office/powerpoint/2010/main" val="3633664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targetsize_checked</a:t>
            </a:r>
            <a:r>
              <a:rPr lang="en-US" dirty="0"/>
              <a:t>” is the function that’s called when the extension’s checkbox is checked. It’s loop through the list of elements we </a:t>
            </a:r>
            <a:r>
              <a:rPr lang="en-US" dirty="0" err="1"/>
              <a:t>specifiied</a:t>
            </a:r>
            <a:r>
              <a:rPr lang="en-US" dirty="0"/>
              <a:t> in the previous slide. We then test to make sure that the label isn’t already displayed and then checks the dimensions of the element. If the element is larger than 1 pixel, we add a label with the width and height of the element. If the element has a width or height of less than 24 pixels, we change the label color to red with a dashed outline.</a:t>
            </a:r>
          </a:p>
        </p:txBody>
      </p:sp>
      <p:sp>
        <p:nvSpPr>
          <p:cNvPr id="4" name="Slide Number Placeholder 3"/>
          <p:cNvSpPr>
            <a:spLocks noGrp="1"/>
          </p:cNvSpPr>
          <p:nvPr>
            <p:ph type="sldNum" sz="quarter" idx="5"/>
          </p:nvPr>
        </p:nvSpPr>
        <p:spPr/>
        <p:txBody>
          <a:bodyPr/>
          <a:lstStyle/>
          <a:p>
            <a:fld id="{BC7B7A22-4A4F-8646-8788-A0AD6C4D1FE3}" type="slidenum">
              <a:rPr lang="en-US" smtClean="0"/>
              <a:t>36</a:t>
            </a:fld>
            <a:endParaRPr lang="en-US"/>
          </a:p>
        </p:txBody>
      </p:sp>
    </p:spTree>
    <p:extLst>
      <p:ext uri="{BB962C8B-B14F-4D97-AF65-F5344CB8AC3E}">
        <p14:creationId xmlns:p14="http://schemas.microsoft.com/office/powerpoint/2010/main" val="4154414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we’re checking if the checkbox of the extension is unchecked and then removing the labels. Essentially undoing what we did when it was checked. Finally, we have our </a:t>
            </a:r>
            <a:r>
              <a:rPr lang="en-US" dirty="0" err="1"/>
              <a:t>getComputedDimensions</a:t>
            </a:r>
            <a:r>
              <a:rPr lang="en-US" dirty="0"/>
              <a:t> function which returns the width and height of the element.</a:t>
            </a:r>
          </a:p>
        </p:txBody>
      </p:sp>
      <p:sp>
        <p:nvSpPr>
          <p:cNvPr id="4" name="Slide Number Placeholder 3"/>
          <p:cNvSpPr>
            <a:spLocks noGrp="1"/>
          </p:cNvSpPr>
          <p:nvPr>
            <p:ph type="sldNum" sz="quarter" idx="5"/>
          </p:nvPr>
        </p:nvSpPr>
        <p:spPr/>
        <p:txBody>
          <a:bodyPr/>
          <a:lstStyle/>
          <a:p>
            <a:fld id="{BC7B7A22-4A4F-8646-8788-A0AD6C4D1FE3}" type="slidenum">
              <a:rPr lang="en-US" smtClean="0"/>
              <a:t>37</a:t>
            </a:fld>
            <a:endParaRPr lang="en-US"/>
          </a:p>
        </p:txBody>
      </p:sp>
    </p:spTree>
    <p:extLst>
      <p:ext uri="{BB962C8B-B14F-4D97-AF65-F5344CB8AC3E}">
        <p14:creationId xmlns:p14="http://schemas.microsoft.com/office/powerpoint/2010/main" val="2899197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what we have so far in the browser.</a:t>
            </a:r>
          </a:p>
        </p:txBody>
      </p:sp>
      <p:sp>
        <p:nvSpPr>
          <p:cNvPr id="4" name="Slide Number Placeholder 3"/>
          <p:cNvSpPr>
            <a:spLocks noGrp="1"/>
          </p:cNvSpPr>
          <p:nvPr>
            <p:ph type="sldNum" sz="quarter" idx="5"/>
          </p:nvPr>
        </p:nvSpPr>
        <p:spPr/>
        <p:txBody>
          <a:bodyPr/>
          <a:lstStyle/>
          <a:p>
            <a:fld id="{BC7B7A22-4A4F-8646-8788-A0AD6C4D1FE3}" type="slidenum">
              <a:rPr lang="en-US" smtClean="0"/>
              <a:t>38</a:t>
            </a:fld>
            <a:endParaRPr lang="en-US"/>
          </a:p>
        </p:txBody>
      </p:sp>
    </p:spTree>
    <p:extLst>
      <p:ext uri="{BB962C8B-B14F-4D97-AF65-F5344CB8AC3E}">
        <p14:creationId xmlns:p14="http://schemas.microsoft.com/office/powerpoint/2010/main" val="3428855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Maintaining state can be important when you’re using a checkbox. The extension doesn’t automatically maintain state. It’s reinitialized when the extension’s icon is clicked, so we must do it manually. In this example, we’re setting the checkbox state using the storage API with sync. Sync will actually maintain state when you’re logged into multiple Chrome browsers. Each time the checkbox is checked, we set the state based on the current tab. The function “</a:t>
            </a:r>
            <a:r>
              <a:rPr lang="en-US" dirty="0" err="1"/>
              <a:t>restoreCb</a:t>
            </a:r>
            <a:r>
              <a:rPr lang="en-US" dirty="0"/>
              <a:t>” is very similar to the “</a:t>
            </a:r>
            <a:r>
              <a:rPr lang="en-US" dirty="0" err="1"/>
              <a:t>setState</a:t>
            </a:r>
            <a:r>
              <a:rPr lang="en-US" dirty="0"/>
              <a:t>” function where it retrieves the current state and then sets the checkbox based on it’s value.</a:t>
            </a:r>
          </a:p>
        </p:txBody>
      </p:sp>
      <p:sp>
        <p:nvSpPr>
          <p:cNvPr id="4" name="Slide Number Placeholder 3"/>
          <p:cNvSpPr>
            <a:spLocks noGrp="1"/>
          </p:cNvSpPr>
          <p:nvPr>
            <p:ph type="sldNum" sz="quarter" idx="5"/>
          </p:nvPr>
        </p:nvSpPr>
        <p:spPr/>
        <p:txBody>
          <a:bodyPr/>
          <a:lstStyle/>
          <a:p>
            <a:fld id="{BC7B7A22-4A4F-8646-8788-A0AD6C4D1FE3}" type="slidenum">
              <a:rPr lang="en-US" smtClean="0"/>
              <a:t>39</a:t>
            </a:fld>
            <a:endParaRPr lang="en-US"/>
          </a:p>
        </p:txBody>
      </p:sp>
    </p:spTree>
    <p:extLst>
      <p:ext uri="{BB962C8B-B14F-4D97-AF65-F5344CB8AC3E}">
        <p14:creationId xmlns:p14="http://schemas.microsoft.com/office/powerpoint/2010/main" val="3001511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41</a:t>
            </a:fld>
            <a:endParaRPr lang="en-US"/>
          </a:p>
        </p:txBody>
      </p:sp>
    </p:spTree>
    <p:extLst>
      <p:ext uri="{BB962C8B-B14F-4D97-AF65-F5344CB8AC3E}">
        <p14:creationId xmlns:p14="http://schemas.microsoft.com/office/powerpoint/2010/main" val="423874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my first conference subject, Here’s a little about me and how I got started in creating extensions.</a:t>
            </a:r>
          </a:p>
        </p:txBody>
      </p:sp>
      <p:sp>
        <p:nvSpPr>
          <p:cNvPr id="4" name="Slide Number Placeholder 3"/>
          <p:cNvSpPr>
            <a:spLocks noGrp="1"/>
          </p:cNvSpPr>
          <p:nvPr>
            <p:ph type="sldNum" sz="quarter" idx="5"/>
          </p:nvPr>
        </p:nvSpPr>
        <p:spPr/>
        <p:txBody>
          <a:bodyPr/>
          <a:lstStyle/>
          <a:p>
            <a:fld id="{BC7B7A22-4A4F-8646-8788-A0AD6C4D1FE3}" type="slidenum">
              <a:rPr lang="en-US" smtClean="0"/>
              <a:t>4</a:t>
            </a:fld>
            <a:endParaRPr lang="en-US"/>
          </a:p>
        </p:txBody>
      </p:sp>
    </p:spTree>
    <p:extLst>
      <p:ext uri="{BB962C8B-B14F-4D97-AF65-F5344CB8AC3E}">
        <p14:creationId xmlns:p14="http://schemas.microsoft.com/office/powerpoint/2010/main" val="3941704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you might want to create an extension</a:t>
            </a:r>
          </a:p>
        </p:txBody>
      </p:sp>
      <p:sp>
        <p:nvSpPr>
          <p:cNvPr id="4" name="Slide Number Placeholder 3"/>
          <p:cNvSpPr>
            <a:spLocks noGrp="1"/>
          </p:cNvSpPr>
          <p:nvPr>
            <p:ph type="sldNum" sz="quarter" idx="5"/>
          </p:nvPr>
        </p:nvSpPr>
        <p:spPr/>
        <p:txBody>
          <a:bodyPr/>
          <a:lstStyle/>
          <a:p>
            <a:fld id="{BC7B7A22-4A4F-8646-8788-A0AD6C4D1FE3}" type="slidenum">
              <a:rPr lang="en-US" smtClean="0"/>
              <a:t>8</a:t>
            </a:fld>
            <a:endParaRPr lang="en-US"/>
          </a:p>
        </p:txBody>
      </p:sp>
    </p:spTree>
    <p:extLst>
      <p:ext uri="{BB962C8B-B14F-4D97-AF65-F5344CB8AC3E}">
        <p14:creationId xmlns:p14="http://schemas.microsoft.com/office/powerpoint/2010/main" val="1383332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solidFill>
                  <a:schemeClr val="tx2"/>
                </a:solidFill>
              </a:rPr>
              <a:t>Pattern matching in a page title</a:t>
            </a:r>
          </a:p>
          <a:p>
            <a:pPr lvl="0"/>
            <a:r>
              <a:rPr lang="en-US" sz="1200" dirty="0">
                <a:solidFill>
                  <a:schemeClr val="tx2"/>
                </a:solidFill>
              </a:rPr>
              <a:t>Testing aria-labels contain visual labels (locale specific)</a:t>
            </a:r>
          </a:p>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9</a:t>
            </a:fld>
            <a:endParaRPr lang="en-US"/>
          </a:p>
        </p:txBody>
      </p:sp>
    </p:spTree>
    <p:extLst>
      <p:ext uri="{BB962C8B-B14F-4D97-AF65-F5344CB8AC3E}">
        <p14:creationId xmlns:p14="http://schemas.microsoft.com/office/powerpoint/2010/main" val="1586314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extensions use pure CSS for identifying heading levels and can’t identify skipped headings</a:t>
            </a:r>
          </a:p>
        </p:txBody>
      </p:sp>
      <p:sp>
        <p:nvSpPr>
          <p:cNvPr id="4" name="Slide Number Placeholder 3"/>
          <p:cNvSpPr>
            <a:spLocks noGrp="1"/>
          </p:cNvSpPr>
          <p:nvPr>
            <p:ph type="sldNum" sz="quarter" idx="5"/>
          </p:nvPr>
        </p:nvSpPr>
        <p:spPr/>
        <p:txBody>
          <a:bodyPr/>
          <a:lstStyle/>
          <a:p>
            <a:fld id="{BC7B7A22-4A4F-8646-8788-A0AD6C4D1FE3}" type="slidenum">
              <a:rPr lang="en-US" smtClean="0"/>
              <a:t>10</a:t>
            </a:fld>
            <a:endParaRPr lang="en-US"/>
          </a:p>
        </p:txBody>
      </p:sp>
    </p:spTree>
    <p:extLst>
      <p:ext uri="{BB962C8B-B14F-4D97-AF65-F5344CB8AC3E}">
        <p14:creationId xmlns:p14="http://schemas.microsoft.com/office/powerpoint/2010/main" val="348626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everyone knows how to use snippets</a:t>
            </a:r>
          </a:p>
          <a:p>
            <a:r>
              <a:rPr lang="en-US" dirty="0"/>
              <a:t>If you’re not technical, or the </a:t>
            </a:r>
            <a:r>
              <a:rPr lang="en-US" dirty="0" err="1"/>
              <a:t>javascript</a:t>
            </a:r>
            <a:r>
              <a:rPr lang="en-US" dirty="0"/>
              <a:t> is minified, you might not know what you’re copying and pasting into the browser. And then you’re executing it.</a:t>
            </a:r>
          </a:p>
          <a:p>
            <a:r>
              <a:rPr lang="en-US" dirty="0"/>
              <a:t>If there’s an update you have go through the whole process again and then you have all the other issues to worry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Usually bookmarklets are very simple in implementation and can be missing features.</a:t>
            </a:r>
          </a:p>
          <a:p>
            <a:endParaRPr lang="en-US" dirty="0"/>
          </a:p>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11</a:t>
            </a:fld>
            <a:endParaRPr lang="en-US"/>
          </a:p>
        </p:txBody>
      </p:sp>
    </p:spTree>
    <p:extLst>
      <p:ext uri="{BB962C8B-B14F-4D97-AF65-F5344CB8AC3E}">
        <p14:creationId xmlns:p14="http://schemas.microsoft.com/office/powerpoint/2010/main" val="265269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12</a:t>
            </a:fld>
            <a:endParaRPr lang="en-US"/>
          </a:p>
        </p:txBody>
      </p:sp>
    </p:spTree>
    <p:extLst>
      <p:ext uri="{BB962C8B-B14F-4D97-AF65-F5344CB8AC3E}">
        <p14:creationId xmlns:p14="http://schemas.microsoft.com/office/powerpoint/2010/main" val="2617853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E110B-B4E4-2958-B580-3AA581841F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6D58E4-E4E5-A6E1-9163-873564BC44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166BC-08B9-3637-BF87-8EFBE2C3F7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010342-3894-3EA0-48D6-500C59FDFB67}"/>
              </a:ext>
            </a:extLst>
          </p:cNvPr>
          <p:cNvSpPr>
            <a:spLocks noGrp="1"/>
          </p:cNvSpPr>
          <p:nvPr>
            <p:ph type="sldNum" sz="quarter" idx="5"/>
          </p:nvPr>
        </p:nvSpPr>
        <p:spPr/>
        <p:txBody>
          <a:bodyPr/>
          <a:lstStyle/>
          <a:p>
            <a:fld id="{BC7B7A22-4A4F-8646-8788-A0AD6C4D1FE3}" type="slidenum">
              <a:rPr lang="en-US" smtClean="0"/>
              <a:t>15</a:t>
            </a:fld>
            <a:endParaRPr lang="en-US"/>
          </a:p>
        </p:txBody>
      </p:sp>
    </p:spTree>
    <p:extLst>
      <p:ext uri="{BB962C8B-B14F-4D97-AF65-F5344CB8AC3E}">
        <p14:creationId xmlns:p14="http://schemas.microsoft.com/office/powerpoint/2010/main" val="82252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22E9-BCFF-C77B-DAE1-609C2FA83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BF0DC9-D97B-D1B3-AD73-F97EF250D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0924E4-1A9B-5D84-64D6-8CFA9B56289E}"/>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14A60B57-1B9B-067B-89EA-DDD881930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86251-477D-C3B3-1467-F631953FEE06}"/>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251587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E47D-C8A3-0F1A-DEF6-61012F8736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0512A2-E77A-C0B3-8226-1CFA4C31D7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5D4D2-DB42-3BE9-7569-0F7BB71A7A88}"/>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02F065F8-D658-D353-F646-98A93FCD9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EB8FD-3DEE-FF1B-F1BF-7AEB1F95E183}"/>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41703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B3A2CC-AD01-3C09-1D13-BEA0C8BD05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94F751-8532-3150-F529-062F1934F9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FD043-4BB0-9863-C4DD-8D90B1153F94}"/>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D6771A1E-3FDC-4613-620D-E0AE1A8A2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F9A95-A8A6-D027-BF83-4061CDAE518F}"/>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4238850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61529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2B96-2084-3C4E-CAB6-083144A176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9CF44-63E4-1A83-CF7F-C202209464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01397-10C9-99A9-0F8B-EF8BB11C36CA}"/>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D76AD5B3-45CA-2D5D-BC7A-C37343789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CF4D3-2BEC-3701-AA6F-B3CC085D6F93}"/>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28480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E601-4D36-F8D6-A5A7-279F09F6B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27E1E5-967F-D0F5-B56C-54B1C36CE4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0A743B-4848-7A69-6D96-573277751EC5}"/>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AAF64BD0-4939-1A69-DD7B-20BAA0273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1D0AB-45FE-B3FE-2221-36E9FDDD7B21}"/>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65008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1ECA-E6C9-B8D3-3A24-5E99D6E32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C271D6-4AE9-28DF-B656-3C6AF6A420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C16A36-30EE-16AE-FBAF-FDDC2E806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DFD160-294B-C2B7-AA6E-F61DCB7E74F0}"/>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6" name="Footer Placeholder 5">
            <a:extLst>
              <a:ext uri="{FF2B5EF4-FFF2-40B4-BE49-F238E27FC236}">
                <a16:creationId xmlns:a16="http://schemas.microsoft.com/office/drawing/2014/main" id="{17693DB2-92F4-926E-1F3A-E16CE7412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5767D-EEE8-E994-9640-AD267681A85E}"/>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309913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542A-C951-0CA2-0508-3FCC642A11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1E2839-2FED-966E-F839-E9BEBDE45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82141A-19E1-8BC1-0DEA-E23780F9A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F375C3-D02B-51D0-6526-6FF7CE12E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B54E63-FD5F-B5F1-732C-5010F1BF0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88FE36-B51F-FFDE-8D3E-E8E04FD55954}"/>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8" name="Footer Placeholder 7">
            <a:extLst>
              <a:ext uri="{FF2B5EF4-FFF2-40B4-BE49-F238E27FC236}">
                <a16:creationId xmlns:a16="http://schemas.microsoft.com/office/drawing/2014/main" id="{1674302C-37B3-6600-4381-ED9FC3D577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90C0DE-B5EB-6AF4-64E0-9E3CC5BC171E}"/>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364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D354-03FB-C430-8480-E0502C5910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72CDB2-DE89-B178-D07E-0B12C47F46AB}"/>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4" name="Footer Placeholder 3">
            <a:extLst>
              <a:ext uri="{FF2B5EF4-FFF2-40B4-BE49-F238E27FC236}">
                <a16:creationId xmlns:a16="http://schemas.microsoft.com/office/drawing/2014/main" id="{A1E17E92-C5C3-AFE1-6E32-1941681B29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8794D-C922-F514-4997-66BA4E671BBE}"/>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02787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35E75-0F37-D4B1-1254-BBD188D697F7}"/>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3" name="Footer Placeholder 2">
            <a:extLst>
              <a:ext uri="{FF2B5EF4-FFF2-40B4-BE49-F238E27FC236}">
                <a16:creationId xmlns:a16="http://schemas.microsoft.com/office/drawing/2014/main" id="{5F368882-A484-6B12-13F7-32AF423F2B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677D8-5276-CFC1-DEF4-C3AE463C9478}"/>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263199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4114-E3EA-E6DE-A036-1AE0E1645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9DA11-2123-841B-3B43-FB5B9858C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80751F-5965-6D3E-328C-BF93CDE3C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89EDF-35F1-692E-87A0-62EFF6729CD2}"/>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6" name="Footer Placeholder 5">
            <a:extLst>
              <a:ext uri="{FF2B5EF4-FFF2-40B4-BE49-F238E27FC236}">
                <a16:creationId xmlns:a16="http://schemas.microsoft.com/office/drawing/2014/main" id="{59CAA7BD-41A7-0B94-CAC1-275D3D982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39A37-89D4-45A2-8DEA-A970E96979F2}"/>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35576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82C7-286F-B237-3EEE-0A4368594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5D21FF-B395-C7B7-9A74-40E257399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4A3431-F1FE-5775-F049-3FA0A7C84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AB86E-2C60-FE99-79C4-82CCA2855CF4}"/>
              </a:ext>
            </a:extLst>
          </p:cNvPr>
          <p:cNvSpPr>
            <a:spLocks noGrp="1"/>
          </p:cNvSpPr>
          <p:nvPr>
            <p:ph type="dt" sz="half" idx="10"/>
          </p:nvPr>
        </p:nvSpPr>
        <p:spPr/>
        <p:txBody>
          <a:bodyPr/>
          <a:lstStyle/>
          <a:p>
            <a:fld id="{1E6A85FE-C4D0-4948-AF23-E2F0D543E0C3}" type="datetimeFigureOut">
              <a:rPr lang="en-US" smtClean="0"/>
              <a:t>5/13/25</a:t>
            </a:fld>
            <a:endParaRPr lang="en-US"/>
          </a:p>
        </p:txBody>
      </p:sp>
      <p:sp>
        <p:nvSpPr>
          <p:cNvPr id="6" name="Footer Placeholder 5">
            <a:extLst>
              <a:ext uri="{FF2B5EF4-FFF2-40B4-BE49-F238E27FC236}">
                <a16:creationId xmlns:a16="http://schemas.microsoft.com/office/drawing/2014/main" id="{DCC2B9F4-47EA-92D1-C526-E1D302963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D22AA-AD6E-EDD7-6A5F-B4DD8E051A49}"/>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342703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F5F0B-60C1-41E6-BBD1-8541ADC01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A53ACC-D3CE-DDBB-DEDD-12E811E86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CA467-7247-3FD3-648C-E8CBBF3BA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6A85FE-C4D0-4948-AF23-E2F0D543E0C3}" type="datetimeFigureOut">
              <a:rPr lang="en-US" smtClean="0"/>
              <a:t>5/13/25</a:t>
            </a:fld>
            <a:endParaRPr lang="en-US"/>
          </a:p>
        </p:txBody>
      </p:sp>
      <p:sp>
        <p:nvSpPr>
          <p:cNvPr id="5" name="Footer Placeholder 4">
            <a:extLst>
              <a:ext uri="{FF2B5EF4-FFF2-40B4-BE49-F238E27FC236}">
                <a16:creationId xmlns:a16="http://schemas.microsoft.com/office/drawing/2014/main" id="{CE429E45-1C13-3646-86BB-2887521E5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303034-CD32-E12A-6BBC-ABB6311C4E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E29613-8CD7-C040-B74E-E0E614E6D7F4}" type="slidenum">
              <a:rPr lang="en-US" smtClean="0"/>
              <a:t>‹#›</a:t>
            </a:fld>
            <a:endParaRPr lang="en-US"/>
          </a:p>
        </p:txBody>
      </p:sp>
    </p:spTree>
    <p:extLst>
      <p:ext uri="{BB962C8B-B14F-4D97-AF65-F5344CB8AC3E}">
        <p14:creationId xmlns:p14="http://schemas.microsoft.com/office/powerpoint/2010/main" val="309101826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tibbles/accessu"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chrome.com/docs/extensio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eveloper.chrome.com/docs/extensions/get-started#tutorials" TargetMode="External"/><Relationship Id="rId4" Type="http://schemas.openxmlformats.org/officeDocument/2006/relationships/hyperlink" Target="https://developer.chrome.com/docs/extensions/samples" TargetMode="Externa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ntibbles/access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chrome://extension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chrome://extension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hyperlink" Target="https://developer.chrome.com/docs/extensions/samples" TargetMode="External"/><Relationship Id="rId7" Type="http://schemas.openxmlformats.org/officeDocument/2006/relationships/hyperlink" Target="https://www.linkedin.com/in/noeltibbles/" TargetMode="External"/><Relationship Id="rId2" Type="http://schemas.openxmlformats.org/officeDocument/2006/relationships/hyperlink" Target="https://developer.chrome.com/docs/extensions" TargetMode="External"/><Relationship Id="rId1" Type="http://schemas.openxmlformats.org/officeDocument/2006/relationships/slideLayout" Target="../slideLayouts/slideLayout2.xml"/><Relationship Id="rId6" Type="http://schemas.openxmlformats.org/officeDocument/2006/relationships/hyperlink" Target="https://github.com/ntibbles/accessu" TargetMode="External"/><Relationship Id="rId5" Type="http://schemas.openxmlformats.org/officeDocument/2006/relationships/hyperlink" Target="https://github.com/ntibbles/equa11y" TargetMode="External"/><Relationship Id="rId4" Type="http://schemas.openxmlformats.org/officeDocument/2006/relationships/hyperlink" Target="https://chromewebstore.google.com/detail/gagadhjfckalolcblgeeaggpecbdobl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5196362-E2A5-486B-0DC2-EAFCF8C39F2F}"/>
              </a:ext>
            </a:extLst>
          </p:cNvPr>
          <p:cNvSpPr>
            <a:spLocks noGrp="1"/>
          </p:cNvSpPr>
          <p:nvPr>
            <p:ph type="ctrTitle"/>
          </p:nvPr>
        </p:nvSpPr>
        <p:spPr>
          <a:xfrm>
            <a:off x="753925" y="2083051"/>
            <a:ext cx="10684151" cy="1991979"/>
          </a:xfrm>
        </p:spPr>
        <p:txBody>
          <a:bodyPr anchor="b">
            <a:normAutofit/>
          </a:bodyPr>
          <a:lstStyle/>
          <a:p>
            <a:r>
              <a:rPr lang="en-CA" sz="4400" dirty="0">
                <a:solidFill>
                  <a:schemeClr val="tx2"/>
                </a:solidFill>
                <a:effectLst/>
                <a:latin typeface="Helvetica Neue" panose="02000503000000020004" pitchFamily="2" charset="0"/>
              </a:rPr>
              <a:t>Browser Extensions 101: </a:t>
            </a:r>
            <a:br>
              <a:rPr lang="en-CA" sz="4400" dirty="0">
                <a:solidFill>
                  <a:schemeClr val="tx2"/>
                </a:solidFill>
                <a:effectLst/>
                <a:latin typeface="Helvetica Neue" panose="02000503000000020004" pitchFamily="2" charset="0"/>
              </a:rPr>
            </a:br>
            <a:r>
              <a:rPr lang="en-CA" sz="4400" dirty="0">
                <a:solidFill>
                  <a:schemeClr val="tx2"/>
                </a:solidFill>
                <a:effectLst/>
                <a:latin typeface="Helvetica Neue" panose="02000503000000020004" pitchFamily="2" charset="0"/>
              </a:rPr>
              <a:t>Building Custom Tools for </a:t>
            </a:r>
            <a:br>
              <a:rPr lang="en-CA" sz="4400" dirty="0">
                <a:solidFill>
                  <a:schemeClr val="tx2"/>
                </a:solidFill>
                <a:effectLst/>
                <a:latin typeface="Helvetica Neue" panose="02000503000000020004" pitchFamily="2" charset="0"/>
              </a:rPr>
            </a:br>
            <a:r>
              <a:rPr lang="en-CA" sz="4400" dirty="0">
                <a:solidFill>
                  <a:schemeClr val="tx2"/>
                </a:solidFill>
                <a:effectLst/>
                <a:latin typeface="Helvetica Neue" panose="02000503000000020004" pitchFamily="2" charset="0"/>
              </a:rPr>
              <a:t>Accessibility Testing</a:t>
            </a:r>
            <a:endParaRPr lang="en-US" sz="4400" dirty="0">
              <a:solidFill>
                <a:schemeClr val="tx2"/>
              </a:solidFill>
            </a:endParaRPr>
          </a:p>
        </p:txBody>
      </p:sp>
      <p:sp>
        <p:nvSpPr>
          <p:cNvPr id="3" name="Subtitle 2">
            <a:extLst>
              <a:ext uri="{FF2B5EF4-FFF2-40B4-BE49-F238E27FC236}">
                <a16:creationId xmlns:a16="http://schemas.microsoft.com/office/drawing/2014/main" id="{7974505C-B21C-2E1C-DD39-884C487E020B}"/>
              </a:ext>
            </a:extLst>
          </p:cNvPr>
          <p:cNvSpPr>
            <a:spLocks noGrp="1"/>
          </p:cNvSpPr>
          <p:nvPr>
            <p:ph type="subTitle" idx="1"/>
          </p:nvPr>
        </p:nvSpPr>
        <p:spPr>
          <a:xfrm>
            <a:off x="1361395" y="4287485"/>
            <a:ext cx="9469211" cy="865639"/>
          </a:xfrm>
        </p:spPr>
        <p:txBody>
          <a:bodyPr anchor="t">
            <a:normAutofit/>
          </a:bodyPr>
          <a:lstStyle/>
          <a:p>
            <a:r>
              <a:rPr lang="en-US">
                <a:solidFill>
                  <a:schemeClr val="tx2"/>
                </a:solidFill>
              </a:rPr>
              <a:t>Noel Tibbles</a:t>
            </a: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Download the presentation at: https://github.com/ntibbles/accessu/blob/main/AccessU-browser-extensions-101.pptx">
            <a:extLst>
              <a:ext uri="{FF2B5EF4-FFF2-40B4-BE49-F238E27FC236}">
                <a16:creationId xmlns:a16="http://schemas.microsoft.com/office/drawing/2014/main" id="{F17A4137-CC8E-8CB5-0A75-8F23C7F3CD4E}"/>
              </a:ext>
            </a:extLst>
          </p:cNvPr>
          <p:cNvPicPr>
            <a:picLocks noChangeAspect="1"/>
          </p:cNvPicPr>
          <p:nvPr/>
        </p:nvPicPr>
        <p:blipFill>
          <a:blip r:embed="rId2"/>
          <a:stretch>
            <a:fillRect/>
          </a:stretch>
        </p:blipFill>
        <p:spPr>
          <a:xfrm>
            <a:off x="9723571" y="4460940"/>
            <a:ext cx="2214376" cy="2214376"/>
          </a:xfrm>
          <a:prstGeom prst="rect">
            <a:avLst/>
          </a:prstGeom>
        </p:spPr>
      </p:pic>
      <p:sp>
        <p:nvSpPr>
          <p:cNvPr id="7" name="TextBox 6">
            <a:extLst>
              <a:ext uri="{FF2B5EF4-FFF2-40B4-BE49-F238E27FC236}">
                <a16:creationId xmlns:a16="http://schemas.microsoft.com/office/drawing/2014/main" id="{B850C860-AEFF-9135-BCCB-4A448D98ADCF}"/>
              </a:ext>
            </a:extLst>
          </p:cNvPr>
          <p:cNvSpPr txBox="1"/>
          <p:nvPr/>
        </p:nvSpPr>
        <p:spPr>
          <a:xfrm>
            <a:off x="9989128" y="6397327"/>
            <a:ext cx="1682956" cy="246221"/>
          </a:xfrm>
          <a:prstGeom prst="rect">
            <a:avLst/>
          </a:prstGeom>
          <a:noFill/>
        </p:spPr>
        <p:txBody>
          <a:bodyPr wrap="square" rtlCol="0">
            <a:spAutoFit/>
          </a:bodyPr>
          <a:lstStyle/>
          <a:p>
            <a:pPr algn="ctr"/>
            <a:r>
              <a:rPr lang="en-US" sz="1000" dirty="0"/>
              <a:t>Download the presentation</a:t>
            </a:r>
          </a:p>
        </p:txBody>
      </p:sp>
      <p:sp>
        <p:nvSpPr>
          <p:cNvPr id="5" name="TextBox 4">
            <a:extLst>
              <a:ext uri="{FF2B5EF4-FFF2-40B4-BE49-F238E27FC236}">
                <a16:creationId xmlns:a16="http://schemas.microsoft.com/office/drawing/2014/main" id="{B7CE449B-4950-DB99-724C-7CC5A389B3EC}"/>
              </a:ext>
            </a:extLst>
          </p:cNvPr>
          <p:cNvSpPr txBox="1"/>
          <p:nvPr/>
        </p:nvSpPr>
        <p:spPr>
          <a:xfrm>
            <a:off x="6095847" y="6335771"/>
            <a:ext cx="4191000" cy="369332"/>
          </a:xfrm>
          <a:prstGeom prst="rect">
            <a:avLst/>
          </a:prstGeom>
          <a:noFill/>
        </p:spPr>
        <p:txBody>
          <a:bodyPr wrap="square">
            <a:spAutoFit/>
          </a:bodyPr>
          <a:lstStyle/>
          <a:p>
            <a:r>
              <a:rPr lang="en-US" sz="1800" dirty="0">
                <a:solidFill>
                  <a:schemeClr val="tx2"/>
                </a:solidFill>
                <a:hlinkClick r:id="rId3"/>
              </a:rPr>
              <a:t>https://github.com/ntibbles/accessu</a:t>
            </a:r>
            <a:endParaRPr lang="en-US" dirty="0"/>
          </a:p>
        </p:txBody>
      </p:sp>
    </p:spTree>
    <p:extLst>
      <p:ext uri="{BB962C8B-B14F-4D97-AF65-F5344CB8AC3E}">
        <p14:creationId xmlns:p14="http://schemas.microsoft.com/office/powerpoint/2010/main" val="6194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C3C01E-05EB-20DA-5E47-7496BA2C36DF}"/>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24606-D28B-B86C-F3D1-27C2B70D5B1C}"/>
              </a:ext>
            </a:extLst>
          </p:cNvPr>
          <p:cNvSpPr>
            <a:spLocks noGrp="1"/>
          </p:cNvSpPr>
          <p:nvPr>
            <p:ph type="title"/>
          </p:nvPr>
        </p:nvSpPr>
        <p:spPr>
          <a:xfrm>
            <a:off x="1179576" y="1261423"/>
            <a:ext cx="9829800" cy="1325880"/>
          </a:xfrm>
        </p:spPr>
        <p:txBody>
          <a:bodyPr anchor="b">
            <a:normAutofit/>
          </a:bodyPr>
          <a:lstStyle/>
          <a:p>
            <a:pPr algn="ctr"/>
            <a:r>
              <a:rPr lang="en-US" sz="3600" dirty="0">
                <a:solidFill>
                  <a:schemeClr val="tx2"/>
                </a:solidFill>
              </a:rPr>
              <a:t>Current Extensions </a:t>
            </a:r>
            <a:br>
              <a:rPr lang="en-US" sz="3600" dirty="0">
                <a:solidFill>
                  <a:schemeClr val="tx2"/>
                </a:solidFill>
              </a:rPr>
            </a:br>
            <a:r>
              <a:rPr lang="en-US" sz="3600" dirty="0">
                <a:solidFill>
                  <a:schemeClr val="tx2"/>
                </a:solidFill>
              </a:rPr>
              <a:t>Miss the Mark</a:t>
            </a:r>
            <a:endParaRPr lang="en-US" sz="3600">
              <a:solidFill>
                <a:schemeClr val="tx2"/>
              </a:solidFill>
            </a:endParaRPr>
          </a:p>
        </p:txBody>
      </p:sp>
      <p:grpSp>
        <p:nvGrpSpPr>
          <p:cNvPr id="39" name="Group 38">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40" name="Freeform: Shape 39">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6FB560C-3BEE-05DD-20B8-B5AAAA99A021}"/>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Missing features</a:t>
            </a:r>
          </a:p>
          <a:p>
            <a:r>
              <a:rPr lang="en-US" sz="2000" dirty="0">
                <a:solidFill>
                  <a:schemeClr val="tx2"/>
                </a:solidFill>
              </a:rPr>
              <a:t>Example, testing headings with just the heading level</a:t>
            </a:r>
          </a:p>
          <a:p>
            <a:r>
              <a:rPr lang="en-US" sz="2000" dirty="0">
                <a:solidFill>
                  <a:schemeClr val="tx2"/>
                </a:solidFill>
              </a:rPr>
              <a:t>What about hidden headings?</a:t>
            </a:r>
          </a:p>
          <a:p>
            <a:r>
              <a:rPr lang="en-US" sz="2000" dirty="0">
                <a:solidFill>
                  <a:schemeClr val="tx2"/>
                </a:solidFill>
              </a:rPr>
              <a:t>Missing skipped headings</a:t>
            </a:r>
          </a:p>
        </p:txBody>
      </p:sp>
      <p:grpSp>
        <p:nvGrpSpPr>
          <p:cNvPr id="45" name="Group 44">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46" name="Freeform: Shape 45">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a computer of the Equa11y extension displaying heading levels of H1, H3 and H4. The H3 heading label is red with a down arrow, depicting a skipped heading.">
            <a:extLst>
              <a:ext uri="{FF2B5EF4-FFF2-40B4-BE49-F238E27FC236}">
                <a16:creationId xmlns:a16="http://schemas.microsoft.com/office/drawing/2014/main" id="{1141A78C-D5D0-7D5D-CA5A-6C6A0E79131F}"/>
              </a:ext>
            </a:extLst>
          </p:cNvPr>
          <p:cNvPicPr>
            <a:picLocks noChangeAspect="1"/>
          </p:cNvPicPr>
          <p:nvPr/>
        </p:nvPicPr>
        <p:blipFill>
          <a:blip r:embed="rId3"/>
          <a:stretch>
            <a:fillRect/>
          </a:stretch>
        </p:blipFill>
        <p:spPr>
          <a:xfrm>
            <a:off x="6429378" y="3405893"/>
            <a:ext cx="4954693" cy="2080971"/>
          </a:xfrm>
          <a:prstGeom prst="rect">
            <a:avLst/>
          </a:prstGeom>
        </p:spPr>
      </p:pic>
    </p:spTree>
    <p:extLst>
      <p:ext uri="{BB962C8B-B14F-4D97-AF65-F5344CB8AC3E}">
        <p14:creationId xmlns:p14="http://schemas.microsoft.com/office/powerpoint/2010/main" val="318937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EC4F9D-578A-F4CB-0FB0-445060C6B772}"/>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8" name="Freeform: Shape 38">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3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4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3431BE5-2314-979E-8176-58A399D97E34}"/>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Bookmarklets </a:t>
            </a:r>
            <a:br>
              <a:rPr lang="en-US" sz="3600">
                <a:solidFill>
                  <a:schemeClr val="tx2"/>
                </a:solidFill>
              </a:rPr>
            </a:br>
            <a:r>
              <a:rPr lang="en-US" sz="3600">
                <a:solidFill>
                  <a:schemeClr val="tx2"/>
                </a:solidFill>
              </a:rPr>
              <a:t>are clunky</a:t>
            </a:r>
          </a:p>
        </p:txBody>
      </p:sp>
      <p:sp>
        <p:nvSpPr>
          <p:cNvPr id="3" name="Content Placeholder 2">
            <a:extLst>
              <a:ext uri="{FF2B5EF4-FFF2-40B4-BE49-F238E27FC236}">
                <a16:creationId xmlns:a16="http://schemas.microsoft.com/office/drawing/2014/main" id="{59641609-9991-1B0D-9F75-C6776C0C72E5}"/>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Technically challenging to install</a:t>
            </a:r>
          </a:p>
          <a:p>
            <a:r>
              <a:rPr lang="en-US" sz="2000" dirty="0">
                <a:solidFill>
                  <a:schemeClr val="tx2"/>
                </a:solidFill>
              </a:rPr>
              <a:t>The JavaScript can be insecure</a:t>
            </a:r>
          </a:p>
          <a:p>
            <a:r>
              <a:rPr lang="en-US" sz="2000" dirty="0">
                <a:solidFill>
                  <a:schemeClr val="tx2"/>
                </a:solidFill>
              </a:rPr>
              <a:t>Difficult to update</a:t>
            </a:r>
          </a:p>
          <a:p>
            <a:r>
              <a:rPr lang="en-US" sz="2000" dirty="0">
                <a:solidFill>
                  <a:schemeClr val="tx2"/>
                </a:solidFill>
              </a:rPr>
              <a:t>Missing features</a:t>
            </a:r>
          </a:p>
          <a:p>
            <a:r>
              <a:rPr lang="en-US" sz="2000" dirty="0">
                <a:solidFill>
                  <a:schemeClr val="tx2"/>
                </a:solidFill>
              </a:rPr>
              <a:t>Perform only simple tests</a:t>
            </a:r>
          </a:p>
          <a:p>
            <a:endParaRPr lang="en-US" sz="1800" dirty="0">
              <a:solidFill>
                <a:schemeClr val="tx2"/>
              </a:solidFill>
            </a:endParaRPr>
          </a:p>
        </p:txBody>
      </p:sp>
    </p:spTree>
    <p:extLst>
      <p:ext uri="{BB962C8B-B14F-4D97-AF65-F5344CB8AC3E}">
        <p14:creationId xmlns:p14="http://schemas.microsoft.com/office/powerpoint/2010/main" val="112382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CCD54C-D932-0F87-BA77-61562A5BFB1E}"/>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3B60EDA-C853-9D6B-E91B-66A18414F8EB}"/>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 </a:t>
            </a:r>
            <a:r>
              <a:rPr lang="en-US" sz="4000" dirty="0">
                <a:solidFill>
                  <a:schemeClr val="tx2"/>
                </a:solidFill>
              </a:rPr>
              <a:t>Considerations</a:t>
            </a:r>
          </a:p>
        </p:txBody>
      </p:sp>
      <p:sp>
        <p:nvSpPr>
          <p:cNvPr id="3" name="Content Placeholder 2">
            <a:extLst>
              <a:ext uri="{FF2B5EF4-FFF2-40B4-BE49-F238E27FC236}">
                <a16:creationId xmlns:a16="http://schemas.microsoft.com/office/drawing/2014/main" id="{E9F8BF71-F717-50EB-2687-F22A57A59912}"/>
              </a:ext>
            </a:extLst>
          </p:cNvPr>
          <p:cNvSpPr>
            <a:spLocks noGrp="1"/>
          </p:cNvSpPr>
          <p:nvPr>
            <p:ph idx="1"/>
          </p:nvPr>
        </p:nvSpPr>
        <p:spPr>
          <a:xfrm>
            <a:off x="6164766" y="1243013"/>
            <a:ext cx="5221224" cy="5230368"/>
          </a:xfrm>
        </p:spPr>
        <p:txBody>
          <a:bodyPr anchor="ctr">
            <a:normAutofit/>
          </a:bodyPr>
          <a:lstStyle/>
          <a:p>
            <a:r>
              <a:rPr lang="en-US" sz="2000" dirty="0">
                <a:solidFill>
                  <a:schemeClr val="tx2"/>
                </a:solidFill>
              </a:rPr>
              <a:t>No remotely hosted code (Chrome v3)</a:t>
            </a:r>
          </a:p>
          <a:p>
            <a:r>
              <a:rPr lang="en-US" sz="2000" dirty="0">
                <a:solidFill>
                  <a:schemeClr val="tx2"/>
                </a:solidFill>
              </a:rPr>
              <a:t>High development and testing effort</a:t>
            </a:r>
          </a:p>
          <a:p>
            <a:r>
              <a:rPr lang="en-US" sz="2000" dirty="0">
                <a:solidFill>
                  <a:schemeClr val="tx2"/>
                </a:solidFill>
              </a:rPr>
              <a:t>Maintainability</a:t>
            </a:r>
          </a:p>
          <a:p>
            <a:r>
              <a:rPr lang="en-US" sz="2000" dirty="0">
                <a:solidFill>
                  <a:schemeClr val="tx2"/>
                </a:solidFill>
              </a:rPr>
              <a:t>Long review time for </a:t>
            </a:r>
            <a:r>
              <a:rPr lang="en-US" sz="2000" dirty="0" err="1">
                <a:solidFill>
                  <a:schemeClr val="tx2"/>
                </a:solidFill>
              </a:rPr>
              <a:t>WebStore</a:t>
            </a:r>
            <a:r>
              <a:rPr lang="en-US" sz="2000" dirty="0">
                <a:solidFill>
                  <a:schemeClr val="tx2"/>
                </a:solidFill>
              </a:rPr>
              <a:t> release (Chrome)</a:t>
            </a:r>
          </a:p>
          <a:p>
            <a:r>
              <a:rPr lang="en-US" sz="2000" dirty="0">
                <a:solidFill>
                  <a:schemeClr val="tx2"/>
                </a:solidFill>
              </a:rPr>
              <a:t>Can be technically difficult to implement (many APIs to learn, service workers, debugger, etc.)</a:t>
            </a:r>
          </a:p>
          <a:p>
            <a:r>
              <a:rPr lang="en-US" sz="2000" dirty="0">
                <a:solidFill>
                  <a:schemeClr val="tx2"/>
                </a:solidFill>
              </a:rPr>
              <a:t>Only tests code. Not a replacement for manual testing.</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77201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796343-5956-8870-7786-BBA6E85F98C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BA8BCFA-21F1-D09B-FC16-5CB0B776E526}"/>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 </a:t>
            </a:r>
            <a:r>
              <a:rPr lang="en-US" sz="4000" dirty="0">
                <a:solidFill>
                  <a:schemeClr val="tx2"/>
                </a:solidFill>
              </a:rPr>
              <a:t>Recap</a:t>
            </a:r>
          </a:p>
        </p:txBody>
      </p:sp>
      <p:sp>
        <p:nvSpPr>
          <p:cNvPr id="3" name="Content Placeholder 2">
            <a:extLst>
              <a:ext uri="{FF2B5EF4-FFF2-40B4-BE49-F238E27FC236}">
                <a16:creationId xmlns:a16="http://schemas.microsoft.com/office/drawing/2014/main" id="{261084E7-048A-A537-45EB-5AF93097817B}"/>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Current extensions don’t exist or are limited in testing</a:t>
            </a:r>
          </a:p>
          <a:p>
            <a:r>
              <a:rPr lang="en-US" sz="2000" dirty="0">
                <a:solidFill>
                  <a:schemeClr val="tx2"/>
                </a:solidFill>
              </a:rPr>
              <a:t>When technical capabilities of testers are low</a:t>
            </a:r>
          </a:p>
          <a:p>
            <a:r>
              <a:rPr lang="en-US" sz="2000" dirty="0">
                <a:solidFill>
                  <a:schemeClr val="tx2"/>
                </a:solidFill>
              </a:rPr>
              <a:t>Resources and time permits creating an extension</a:t>
            </a:r>
          </a:p>
          <a:p>
            <a:r>
              <a:rPr lang="en-US" sz="2000" dirty="0">
                <a:solidFill>
                  <a:schemeClr val="tx2"/>
                </a:solidFill>
              </a:rPr>
              <a:t>Multiple people are testing and need repeatable results</a:t>
            </a:r>
          </a:p>
          <a:p>
            <a:endParaRPr lang="en-US" sz="2000" dirty="0">
              <a:solidFill>
                <a:schemeClr val="tx2"/>
              </a:solidFill>
            </a:endParaRPr>
          </a:p>
          <a:p>
            <a:pPr marL="0" indent="0" algn="ctr">
              <a:buNone/>
            </a:pPr>
            <a:r>
              <a:rPr lang="en-US" sz="2000" dirty="0">
                <a:solidFill>
                  <a:schemeClr val="tx2"/>
                </a:solidFill>
              </a:rPr>
              <a:t>OR</a:t>
            </a:r>
          </a:p>
          <a:p>
            <a:pPr marL="0" indent="0">
              <a:buNone/>
            </a:pPr>
            <a:endParaRPr lang="en-US" sz="2000" dirty="0">
              <a:solidFill>
                <a:schemeClr val="tx2"/>
              </a:solidFill>
            </a:endParaRPr>
          </a:p>
          <a:p>
            <a:pPr marL="0" indent="0" algn="ctr">
              <a:buNone/>
            </a:pPr>
            <a:r>
              <a:rPr lang="en-US" sz="2000" i="1" dirty="0">
                <a:solidFill>
                  <a:schemeClr val="tx2"/>
                </a:solidFill>
              </a:rPr>
              <a:t>You just want to create one!</a:t>
            </a:r>
            <a:endParaRPr lang="en-US" sz="1800" i="1"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65607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328B5-3A80-4690-5562-3E81D9B90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4A82A-17A6-54B3-71FB-4CADE7EE7C2A}"/>
              </a:ext>
            </a:extLst>
          </p:cNvPr>
          <p:cNvSpPr>
            <a:spLocks noGrp="1"/>
          </p:cNvSpPr>
          <p:nvPr>
            <p:ph type="title"/>
          </p:nvPr>
        </p:nvSpPr>
        <p:spPr/>
        <p:txBody>
          <a:bodyPr/>
          <a:lstStyle/>
          <a:p>
            <a:r>
              <a:rPr lang="en-CA" dirty="0">
                <a:effectLst/>
                <a:latin typeface="+mj-lt"/>
              </a:rPr>
              <a:t>Fundamentals of a browser extension</a:t>
            </a:r>
          </a:p>
        </p:txBody>
      </p:sp>
    </p:spTree>
    <p:extLst>
      <p:ext uri="{BB962C8B-B14F-4D97-AF65-F5344CB8AC3E}">
        <p14:creationId xmlns:p14="http://schemas.microsoft.com/office/powerpoint/2010/main" val="195284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958958-F7C3-7A7F-E9B8-C62EE46F161B}"/>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2" name="Group 3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33" name="Freeform: Shape 3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5E81FF7-6F53-D2B4-3EDB-0673C9CEFBD2}"/>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 Getting Started</a:t>
            </a:r>
          </a:p>
        </p:txBody>
      </p:sp>
      <p:sp>
        <p:nvSpPr>
          <p:cNvPr id="3" name="Content Placeholder 2">
            <a:extLst>
              <a:ext uri="{FF2B5EF4-FFF2-40B4-BE49-F238E27FC236}">
                <a16:creationId xmlns:a16="http://schemas.microsoft.com/office/drawing/2014/main" id="{7C9FB919-B10A-574F-BD64-8254F7AA3C5C}"/>
              </a:ext>
            </a:extLst>
          </p:cNvPr>
          <p:cNvSpPr>
            <a:spLocks noGrp="1"/>
          </p:cNvSpPr>
          <p:nvPr>
            <p:ph idx="1"/>
          </p:nvPr>
        </p:nvSpPr>
        <p:spPr>
          <a:xfrm>
            <a:off x="6090574" y="801866"/>
            <a:ext cx="5306084" cy="5230634"/>
          </a:xfrm>
          <a:noFill/>
          <a:ln>
            <a:noFill/>
          </a:ln>
        </p:spPr>
        <p:txBody>
          <a:bodyPr anchor="ctr">
            <a:normAutofit/>
          </a:bodyPr>
          <a:lstStyle/>
          <a:p>
            <a:r>
              <a:rPr lang="en-US" sz="2000" dirty="0">
                <a:solidFill>
                  <a:schemeClr val="tx2"/>
                </a:solidFill>
                <a:hlinkClick r:id="rId3"/>
              </a:rPr>
              <a:t>Chrome Extension Developer Docs </a:t>
            </a:r>
            <a:endParaRPr lang="en-US" sz="2000" dirty="0">
              <a:solidFill>
                <a:schemeClr val="tx2"/>
              </a:solidFill>
            </a:endParaRPr>
          </a:p>
          <a:p>
            <a:r>
              <a:rPr lang="en-US" sz="2000" dirty="0">
                <a:solidFill>
                  <a:schemeClr val="tx2"/>
                </a:solidFill>
                <a:hlinkClick r:id="rId4"/>
              </a:rPr>
              <a:t>Chrome Extension Samples </a:t>
            </a:r>
            <a:endParaRPr lang="en-US" sz="2000" dirty="0">
              <a:solidFill>
                <a:schemeClr val="tx2"/>
              </a:solidFill>
            </a:endParaRPr>
          </a:p>
          <a:p>
            <a:r>
              <a:rPr lang="en-US" sz="2000" dirty="0">
                <a:solidFill>
                  <a:schemeClr val="tx2"/>
                </a:solidFill>
                <a:hlinkClick r:id="rId5"/>
              </a:rPr>
              <a:t>Chrome Extension Tutorials</a:t>
            </a:r>
            <a:endParaRPr lang="en-US" sz="2000" dirty="0">
              <a:solidFill>
                <a:schemeClr val="tx2"/>
              </a:solidFill>
            </a:endParaRPr>
          </a:p>
          <a:p>
            <a:r>
              <a:rPr lang="en-US" sz="2000" dirty="0">
                <a:solidFill>
                  <a:schemeClr val="tx2"/>
                </a:solidFill>
              </a:rPr>
              <a:t>Online learning</a:t>
            </a:r>
          </a:p>
          <a:p>
            <a:r>
              <a:rPr lang="en-US" sz="2000" dirty="0">
                <a:solidFill>
                  <a:schemeClr val="tx2"/>
                </a:solidFill>
              </a:rPr>
              <a:t>Inspecting other extensions</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35151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46B182-88A5-0CB7-A5B8-642CFC03DD1F}"/>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9" name="Group 28">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30"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8B3DA09-E55D-625B-19A6-A0FF7AA99564}"/>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Minimum Requirements</a:t>
            </a:r>
          </a:p>
        </p:txBody>
      </p:sp>
      <p:graphicFrame>
        <p:nvGraphicFramePr>
          <p:cNvPr id="35" name="Content Placeholder 2">
            <a:extLst>
              <a:ext uri="{FF2B5EF4-FFF2-40B4-BE49-F238E27FC236}">
                <a16:creationId xmlns:a16="http://schemas.microsoft.com/office/drawing/2014/main" id="{FF087406-7F69-77D0-81C0-1A5AF27DAD3B}"/>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771926715"/>
              </p:ext>
            </p:extLst>
          </p:nvPr>
        </p:nvGraphicFramePr>
        <p:xfrm>
          <a:off x="6090574" y="801866"/>
          <a:ext cx="5306084" cy="5230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45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B313C2-0B02-B4C5-6F2B-378295F4650E}"/>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5" name="Freeform: Shape 2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37ABC9F-C3C0-B2D3-2333-D32AE2AABCD2}"/>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Other Files/Topics</a:t>
            </a:r>
          </a:p>
        </p:txBody>
      </p:sp>
      <p:sp>
        <p:nvSpPr>
          <p:cNvPr id="3" name="Content Placeholder 2">
            <a:extLst>
              <a:ext uri="{FF2B5EF4-FFF2-40B4-BE49-F238E27FC236}">
                <a16:creationId xmlns:a16="http://schemas.microsoft.com/office/drawing/2014/main" id="{8728D930-A74A-F3F2-9B84-DA1F8E300539}"/>
              </a:ext>
            </a:extLst>
          </p:cNvPr>
          <p:cNvSpPr>
            <a:spLocks noGrp="1"/>
          </p:cNvSpPr>
          <p:nvPr>
            <p:ph idx="1"/>
          </p:nvPr>
        </p:nvSpPr>
        <p:spPr>
          <a:xfrm>
            <a:off x="6262158" y="1252441"/>
            <a:ext cx="5306084" cy="5230634"/>
          </a:xfrm>
          <a:noFill/>
          <a:ln>
            <a:noFill/>
          </a:ln>
        </p:spPr>
        <p:txBody>
          <a:bodyPr anchor="ctr">
            <a:normAutofit/>
          </a:bodyPr>
          <a:lstStyle/>
          <a:p>
            <a:r>
              <a:rPr lang="en-US" sz="2000" dirty="0">
                <a:solidFill>
                  <a:schemeClr val="tx2"/>
                </a:solidFill>
              </a:rPr>
              <a:t>Popup HTML</a:t>
            </a:r>
          </a:p>
          <a:p>
            <a:r>
              <a:rPr lang="en-US" sz="2000" dirty="0">
                <a:solidFill>
                  <a:schemeClr val="tx2"/>
                </a:solidFill>
              </a:rPr>
              <a:t>Popup CSS</a:t>
            </a:r>
          </a:p>
          <a:p>
            <a:r>
              <a:rPr lang="en-US" sz="2000" dirty="0">
                <a:solidFill>
                  <a:schemeClr val="tx2"/>
                </a:solidFill>
              </a:rPr>
              <a:t>Popup JS</a:t>
            </a:r>
          </a:p>
          <a:p>
            <a:r>
              <a:rPr lang="en-US" sz="2000" dirty="0">
                <a:solidFill>
                  <a:schemeClr val="tx2"/>
                </a:solidFill>
              </a:rPr>
              <a:t>Extension CSS</a:t>
            </a:r>
          </a:p>
          <a:p>
            <a:r>
              <a:rPr lang="en-US" sz="2000" dirty="0">
                <a:solidFill>
                  <a:schemeClr val="tx2"/>
                </a:solidFill>
              </a:rPr>
              <a:t>Maintaining State</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733256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720DD-961F-218D-5F8D-31F4AE68D49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7DD3A0C-D78F-E9A9-DD76-BCB4A7F0829E}"/>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 Manifest File</a:t>
            </a:r>
          </a:p>
        </p:txBody>
      </p:sp>
      <p:sp>
        <p:nvSpPr>
          <p:cNvPr id="3" name="Content Placeholder 2">
            <a:extLst>
              <a:ext uri="{FF2B5EF4-FFF2-40B4-BE49-F238E27FC236}">
                <a16:creationId xmlns:a16="http://schemas.microsoft.com/office/drawing/2014/main" id="{7156F805-7033-69F4-96F5-E587D3823BCA}"/>
              </a:ext>
            </a:extLst>
          </p:cNvPr>
          <p:cNvSpPr>
            <a:spLocks noGrp="1"/>
          </p:cNvSpPr>
          <p:nvPr>
            <p:ph idx="1"/>
          </p:nvPr>
        </p:nvSpPr>
        <p:spPr>
          <a:xfrm>
            <a:off x="6090574" y="801866"/>
            <a:ext cx="5306084" cy="5230634"/>
          </a:xfrm>
          <a:noFill/>
          <a:ln>
            <a:noFill/>
          </a:ln>
        </p:spPr>
        <p:txBody>
          <a:bodyPr anchor="ctr">
            <a:normAutofit/>
          </a:bodyPr>
          <a:lstStyle/>
          <a:p>
            <a:r>
              <a:rPr lang="en-US" sz="2000" dirty="0">
                <a:solidFill>
                  <a:schemeClr val="tx2"/>
                </a:solidFill>
              </a:rPr>
              <a:t>A required file for the extension</a:t>
            </a:r>
          </a:p>
          <a:p>
            <a:pPr lvl="1"/>
            <a:r>
              <a:rPr lang="en-US" sz="2000" dirty="0">
                <a:solidFill>
                  <a:schemeClr val="tx2"/>
                </a:solidFill>
              </a:rPr>
              <a:t>Defines the manifest version (current v3)</a:t>
            </a:r>
          </a:p>
          <a:p>
            <a:pPr lvl="1"/>
            <a:r>
              <a:rPr lang="en-US" sz="2000" dirty="0">
                <a:solidFill>
                  <a:schemeClr val="tx2"/>
                </a:solidFill>
              </a:rPr>
              <a:t>Defines the name, version of the extension</a:t>
            </a:r>
          </a:p>
          <a:p>
            <a:endParaRPr lang="en-US" sz="2000" dirty="0">
              <a:solidFill>
                <a:schemeClr val="tx2"/>
              </a:solidFill>
            </a:endParaRPr>
          </a:p>
          <a:p>
            <a:r>
              <a:rPr lang="en-US" sz="2000" dirty="0">
                <a:solidFill>
                  <a:schemeClr val="tx2"/>
                </a:solidFill>
              </a:rPr>
              <a:t>Webstore also requires</a:t>
            </a:r>
          </a:p>
          <a:p>
            <a:pPr lvl="1"/>
            <a:r>
              <a:rPr lang="en-US" sz="2000" dirty="0">
                <a:solidFill>
                  <a:schemeClr val="tx2"/>
                </a:solidFill>
              </a:rPr>
              <a:t>Extension description</a:t>
            </a:r>
          </a:p>
          <a:p>
            <a:pPr lvl="1"/>
            <a:r>
              <a:rPr lang="en-US" sz="2000" dirty="0">
                <a:solidFill>
                  <a:schemeClr val="tx2"/>
                </a:solidFill>
              </a:rPr>
              <a:t>Extension Icons</a:t>
            </a:r>
          </a:p>
          <a:p>
            <a:endParaRPr lang="en-US" sz="2000" dirty="0">
              <a:solidFill>
                <a:schemeClr val="tx2"/>
              </a:solidFill>
            </a:endParaRPr>
          </a:p>
          <a:p>
            <a:r>
              <a:rPr lang="en-US" sz="2000" dirty="0">
                <a:solidFill>
                  <a:schemeClr val="tx2"/>
                </a:solidFill>
              </a:rPr>
              <a:t>Many optional keys for security, actions, APIs, etc.</a:t>
            </a:r>
          </a:p>
          <a:p>
            <a:pPr marL="0" indent="0">
              <a:buNone/>
            </a:pPr>
            <a:endParaRPr lang="en-US" sz="1800" dirty="0">
              <a:solidFill>
                <a:schemeClr val="tx2"/>
              </a:solidFill>
            </a:endParaRPr>
          </a:p>
        </p:txBody>
      </p:sp>
    </p:spTree>
    <p:extLst>
      <p:ext uri="{BB962C8B-B14F-4D97-AF65-F5344CB8AC3E}">
        <p14:creationId xmlns:p14="http://schemas.microsoft.com/office/powerpoint/2010/main" val="76886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6C9FD7-DB0D-E60E-FCF3-9B03D719ACDB}"/>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6" name="Freeform: Shape 25">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8FD72E1-23DE-7B8A-C00A-C2BFCB33A294}"/>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 Icons</a:t>
            </a:r>
          </a:p>
        </p:txBody>
      </p:sp>
      <p:sp>
        <p:nvSpPr>
          <p:cNvPr id="3" name="Content Placeholder 2">
            <a:extLst>
              <a:ext uri="{FF2B5EF4-FFF2-40B4-BE49-F238E27FC236}">
                <a16:creationId xmlns:a16="http://schemas.microsoft.com/office/drawing/2014/main" id="{FAA3AB01-CB30-514A-439E-8AD72FDC74AD}"/>
              </a:ext>
            </a:extLst>
          </p:cNvPr>
          <p:cNvSpPr>
            <a:spLocks noGrp="1"/>
          </p:cNvSpPr>
          <p:nvPr>
            <p:ph idx="1"/>
          </p:nvPr>
        </p:nvSpPr>
        <p:spPr>
          <a:xfrm>
            <a:off x="6095847" y="1627365"/>
            <a:ext cx="5306084" cy="5230634"/>
          </a:xfrm>
          <a:noFill/>
          <a:ln>
            <a:noFill/>
          </a:ln>
        </p:spPr>
        <p:txBody>
          <a:bodyPr anchor="ctr">
            <a:normAutofit/>
          </a:bodyPr>
          <a:lstStyle/>
          <a:p>
            <a:r>
              <a:rPr lang="en-US" sz="2000" dirty="0">
                <a:solidFill>
                  <a:schemeClr val="tx2"/>
                </a:solidFill>
              </a:rPr>
              <a:t>Used as the extension icon</a:t>
            </a:r>
          </a:p>
          <a:p>
            <a:r>
              <a:rPr lang="en-US" sz="2000" dirty="0">
                <a:solidFill>
                  <a:schemeClr val="tx2"/>
                </a:solidFill>
              </a:rPr>
              <a:t>Chrome will create a default icon (if not provided)</a:t>
            </a:r>
          </a:p>
          <a:p>
            <a:r>
              <a:rPr lang="en-US" sz="2000" dirty="0">
                <a:solidFill>
                  <a:schemeClr val="tx2"/>
                </a:solidFill>
              </a:rPr>
              <a:t>Required if submitting to the </a:t>
            </a:r>
            <a:r>
              <a:rPr lang="en-US" sz="2000" dirty="0" err="1">
                <a:solidFill>
                  <a:schemeClr val="tx2"/>
                </a:solidFill>
              </a:rPr>
              <a:t>WebStore</a:t>
            </a:r>
            <a:endParaRPr lang="en-US" sz="2000" dirty="0">
              <a:solidFill>
                <a:schemeClr val="tx2"/>
              </a:solidFill>
            </a:endParaRPr>
          </a:p>
          <a:p>
            <a:r>
              <a:rPr lang="en-US" sz="2000" dirty="0">
                <a:solidFill>
                  <a:schemeClr val="tx2"/>
                </a:solidFill>
              </a:rPr>
              <a:t>Sizes required:</a:t>
            </a:r>
          </a:p>
          <a:p>
            <a:pPr lvl="1"/>
            <a:r>
              <a:rPr lang="en-US" sz="2000" dirty="0">
                <a:solidFill>
                  <a:schemeClr val="tx2"/>
                </a:solidFill>
              </a:rPr>
              <a:t>16px by 16px</a:t>
            </a:r>
          </a:p>
          <a:p>
            <a:pPr lvl="1"/>
            <a:r>
              <a:rPr lang="en-US" sz="2000" dirty="0">
                <a:solidFill>
                  <a:schemeClr val="tx2"/>
                </a:solidFill>
              </a:rPr>
              <a:t>48px by 48px</a:t>
            </a:r>
          </a:p>
          <a:p>
            <a:pPr lvl="1"/>
            <a:r>
              <a:rPr lang="en-US" sz="2000" dirty="0">
                <a:solidFill>
                  <a:schemeClr val="tx2"/>
                </a:solidFill>
              </a:rPr>
              <a:t>18px by 128 </a:t>
            </a:r>
            <a:r>
              <a:rPr lang="en-US" sz="2000" dirty="0" err="1">
                <a:solidFill>
                  <a:schemeClr val="tx2"/>
                </a:solidFill>
              </a:rPr>
              <a:t>px</a:t>
            </a:r>
            <a:endParaRPr lang="en-US" sz="20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113802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DBDC4EA-ED42-25B9-6BE4-345455407EED}"/>
              </a:ext>
            </a:extLst>
          </p:cNvPr>
          <p:cNvSpPr>
            <a:spLocks noGrp="1"/>
          </p:cNvSpPr>
          <p:nvPr>
            <p:ph type="title"/>
          </p:nvPr>
        </p:nvSpPr>
        <p:spPr>
          <a:xfrm>
            <a:off x="643876" y="1422801"/>
            <a:ext cx="3855720" cy="4371974"/>
          </a:xfrm>
        </p:spPr>
        <p:txBody>
          <a:bodyPr>
            <a:normAutofit/>
          </a:bodyPr>
          <a:lstStyle/>
          <a:p>
            <a:r>
              <a:rPr lang="en-US" sz="4000" dirty="0">
                <a:solidFill>
                  <a:schemeClr val="tx2"/>
                </a:solidFill>
              </a:rPr>
              <a:t>Agenda</a:t>
            </a:r>
          </a:p>
        </p:txBody>
      </p:sp>
      <p:sp>
        <p:nvSpPr>
          <p:cNvPr id="3" name="Content Placeholder 2">
            <a:extLst>
              <a:ext uri="{FF2B5EF4-FFF2-40B4-BE49-F238E27FC236}">
                <a16:creationId xmlns:a16="http://schemas.microsoft.com/office/drawing/2014/main" id="{92162D18-7E52-C1E3-8CE7-BE175676BE7D}"/>
              </a:ext>
            </a:extLst>
          </p:cNvPr>
          <p:cNvSpPr>
            <a:spLocks noGrp="1"/>
          </p:cNvSpPr>
          <p:nvPr>
            <p:ph idx="1"/>
          </p:nvPr>
        </p:nvSpPr>
        <p:spPr>
          <a:xfrm>
            <a:off x="6183086" y="813816"/>
            <a:ext cx="5221224" cy="5230368"/>
          </a:xfrm>
        </p:spPr>
        <p:txBody>
          <a:bodyPr anchor="ctr">
            <a:normAutofit/>
          </a:bodyPr>
          <a:lstStyle/>
          <a:p>
            <a:r>
              <a:rPr lang="en-US" sz="2000" dirty="0">
                <a:solidFill>
                  <a:schemeClr val="tx2"/>
                </a:solidFill>
              </a:rPr>
              <a:t>Introduction</a:t>
            </a:r>
          </a:p>
          <a:p>
            <a:r>
              <a:rPr lang="en-US" sz="2000" dirty="0">
                <a:solidFill>
                  <a:schemeClr val="tx2"/>
                </a:solidFill>
              </a:rPr>
              <a:t>Considerations when creating an extension</a:t>
            </a:r>
          </a:p>
          <a:p>
            <a:r>
              <a:rPr lang="en-US" sz="2000" dirty="0">
                <a:solidFill>
                  <a:schemeClr val="tx2"/>
                </a:solidFill>
              </a:rPr>
              <a:t>Fundamentals of a browser extension</a:t>
            </a:r>
          </a:p>
          <a:p>
            <a:r>
              <a:rPr lang="en-US" sz="2000" dirty="0">
                <a:solidFill>
                  <a:schemeClr val="tx2"/>
                </a:solidFill>
              </a:rPr>
              <a:t>Creating a ‘Display Target Size’ Extension</a:t>
            </a:r>
          </a:p>
          <a:p>
            <a:r>
              <a:rPr lang="en-US" sz="2000" dirty="0">
                <a:solidFill>
                  <a:schemeClr val="tx2"/>
                </a:solidFill>
              </a:rPr>
              <a:t>Distributing the extension (internally and externally)</a:t>
            </a:r>
          </a:p>
          <a:p>
            <a:r>
              <a:rPr lang="en-US" sz="2000" dirty="0">
                <a:solidFill>
                  <a:schemeClr val="tx2"/>
                </a:solidFill>
              </a:rPr>
              <a:t>Key Takeaways</a:t>
            </a:r>
          </a:p>
          <a:p>
            <a:r>
              <a:rPr lang="en-US" sz="2000" dirty="0">
                <a:solidFill>
                  <a:schemeClr val="tx2"/>
                </a:solidFill>
              </a:rPr>
              <a:t>Q &amp; A</a:t>
            </a:r>
          </a:p>
          <a:p>
            <a:r>
              <a:rPr lang="en-US" sz="2000" dirty="0">
                <a:solidFill>
                  <a:schemeClr val="tx2"/>
                </a:solidFill>
              </a:rPr>
              <a:t>Resources</a:t>
            </a:r>
          </a:p>
        </p:txBody>
      </p:sp>
    </p:spTree>
    <p:extLst>
      <p:ext uri="{BB962C8B-B14F-4D97-AF65-F5344CB8AC3E}">
        <p14:creationId xmlns:p14="http://schemas.microsoft.com/office/powerpoint/2010/main" val="1644067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4456EF-5ECD-B6FF-0A6E-ADB66268A2EA}"/>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3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2" name="Freeform: Shape 3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3325E33-3CE7-FD33-7614-41C3CDDA88EF}"/>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 Functionality</a:t>
            </a:r>
          </a:p>
        </p:txBody>
      </p:sp>
      <p:sp>
        <p:nvSpPr>
          <p:cNvPr id="3" name="Content Placeholder 2">
            <a:extLst>
              <a:ext uri="{FF2B5EF4-FFF2-40B4-BE49-F238E27FC236}">
                <a16:creationId xmlns:a16="http://schemas.microsoft.com/office/drawing/2014/main" id="{00C62BD1-7CD5-B6AD-A5F3-CB6C6B6F119C}"/>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The functionality the extension will perform</a:t>
            </a:r>
          </a:p>
          <a:p>
            <a:r>
              <a:rPr lang="en-US" sz="2000" dirty="0">
                <a:solidFill>
                  <a:schemeClr val="tx2"/>
                </a:solidFill>
              </a:rPr>
              <a:t>Usually in the form of a content script</a:t>
            </a:r>
          </a:p>
          <a:p>
            <a:r>
              <a:rPr lang="en-US" sz="2000" dirty="0">
                <a:solidFill>
                  <a:schemeClr val="tx2"/>
                </a:solidFill>
              </a:rPr>
              <a:t>Scripts are injected into the specified tabs (can be global)</a:t>
            </a:r>
          </a:p>
          <a:p>
            <a:r>
              <a:rPr lang="en-US" sz="2000" dirty="0">
                <a:solidFill>
                  <a:schemeClr val="tx2"/>
                </a:solidFill>
              </a:rPr>
              <a:t>Content scripts can manipulate the DOM</a:t>
            </a:r>
          </a:p>
        </p:txBody>
      </p:sp>
    </p:spTree>
    <p:extLst>
      <p:ext uri="{BB962C8B-B14F-4D97-AF65-F5344CB8AC3E}">
        <p14:creationId xmlns:p14="http://schemas.microsoft.com/office/powerpoint/2010/main" val="2111782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9172C5-C40E-E393-AC62-638886F16907}"/>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9">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1"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27A1FF3-0845-309A-60CA-4EB64A9434EE}"/>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Understanding Extension Scope</a:t>
            </a:r>
          </a:p>
        </p:txBody>
      </p:sp>
      <p:sp>
        <p:nvSpPr>
          <p:cNvPr id="3" name="Content Placeholder 2">
            <a:extLst>
              <a:ext uri="{FF2B5EF4-FFF2-40B4-BE49-F238E27FC236}">
                <a16:creationId xmlns:a16="http://schemas.microsoft.com/office/drawing/2014/main" id="{FDF94BB4-2249-F84E-A2A1-8770C26271D2}"/>
              </a:ext>
            </a:extLst>
          </p:cNvPr>
          <p:cNvSpPr>
            <a:spLocks noGrp="1"/>
          </p:cNvSpPr>
          <p:nvPr>
            <p:ph idx="1"/>
          </p:nvPr>
        </p:nvSpPr>
        <p:spPr>
          <a:xfrm>
            <a:off x="6184726" y="1011916"/>
            <a:ext cx="5221224" cy="5230368"/>
          </a:xfrm>
        </p:spPr>
        <p:txBody>
          <a:bodyPr anchor="ctr">
            <a:normAutofit/>
          </a:bodyPr>
          <a:lstStyle/>
          <a:p>
            <a:pPr marL="0" indent="0">
              <a:buNone/>
            </a:pPr>
            <a:r>
              <a:rPr lang="en-US" sz="2000" dirty="0">
                <a:solidFill>
                  <a:schemeClr val="tx2"/>
                </a:solidFill>
              </a:rPr>
              <a:t>Popup:</a:t>
            </a:r>
          </a:p>
          <a:p>
            <a:r>
              <a:rPr lang="en-US" sz="2000" dirty="0">
                <a:solidFill>
                  <a:schemeClr val="tx2"/>
                </a:solidFill>
              </a:rPr>
              <a:t>Extension popup has its own isolated DOM</a:t>
            </a:r>
          </a:p>
          <a:p>
            <a:r>
              <a:rPr lang="en-US" sz="2000" dirty="0">
                <a:solidFill>
                  <a:schemeClr val="tx2"/>
                </a:solidFill>
              </a:rPr>
              <a:t>HTML, JS, CSS are isolated</a:t>
            </a:r>
          </a:p>
          <a:p>
            <a:r>
              <a:rPr lang="en-US" sz="2000" dirty="0" err="1">
                <a:solidFill>
                  <a:schemeClr val="tx2"/>
                </a:solidFill>
              </a:rPr>
              <a:t>DevTools</a:t>
            </a:r>
            <a:r>
              <a:rPr lang="en-US" sz="2000" dirty="0">
                <a:solidFill>
                  <a:schemeClr val="tx2"/>
                </a:solidFill>
              </a:rPr>
              <a:t> are separate</a:t>
            </a:r>
          </a:p>
          <a:p>
            <a:pPr marL="0" indent="0">
              <a:buNone/>
            </a:pPr>
            <a:endParaRPr lang="en-US" sz="2000" dirty="0">
              <a:solidFill>
                <a:schemeClr val="tx2"/>
              </a:solidFill>
            </a:endParaRPr>
          </a:p>
          <a:p>
            <a:pPr marL="0" indent="0">
              <a:buNone/>
            </a:pPr>
            <a:r>
              <a:rPr lang="en-US" sz="2000" dirty="0">
                <a:solidFill>
                  <a:schemeClr val="tx2"/>
                </a:solidFill>
              </a:rPr>
              <a:t>Content Scripts:</a:t>
            </a:r>
          </a:p>
          <a:p>
            <a:pPr marL="285750" indent="-285750">
              <a:buFont typeface="Arial" panose="020B0604020202020204" pitchFamily="34" charset="0"/>
              <a:buChar char="•"/>
            </a:pPr>
            <a:r>
              <a:rPr lang="en-US" sz="2000" dirty="0">
                <a:solidFill>
                  <a:schemeClr val="tx2"/>
                </a:solidFill>
              </a:rPr>
              <a:t>IIFE (Immediately Invoked Function Expression) </a:t>
            </a:r>
          </a:p>
          <a:p>
            <a:pPr marL="285750" indent="-285750">
              <a:buFont typeface="Arial" panose="020B0604020202020204" pitchFamily="34" charset="0"/>
              <a:buChar char="•"/>
            </a:pPr>
            <a:r>
              <a:rPr lang="en-US" sz="2000" dirty="0">
                <a:solidFill>
                  <a:schemeClr val="tx2"/>
                </a:solidFill>
              </a:rPr>
              <a:t>Extensions (by default) work in an isolated world</a:t>
            </a:r>
          </a:p>
          <a:p>
            <a:pPr marL="285750" indent="-285750">
              <a:buFont typeface="Arial" panose="020B0604020202020204" pitchFamily="34" charset="0"/>
              <a:buChar char="•"/>
            </a:pPr>
            <a:r>
              <a:rPr lang="en-US" sz="2000" dirty="0">
                <a:solidFill>
                  <a:schemeClr val="tx2"/>
                </a:solidFill>
              </a:rPr>
              <a:t>It can be changed in the manifest, but not recommended</a:t>
            </a:r>
          </a:p>
          <a:p>
            <a:pPr marL="285750" indent="-285750">
              <a:buFont typeface="Arial" panose="020B0604020202020204" pitchFamily="34" charset="0"/>
              <a:buChar char="•"/>
            </a:pPr>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523350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78576-B5E4-2A9F-C640-D1E435A314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800B2-BE0B-AFF2-08A3-A8BDB392B5BA}"/>
              </a:ext>
            </a:extLst>
          </p:cNvPr>
          <p:cNvSpPr>
            <a:spLocks noGrp="1"/>
          </p:cNvSpPr>
          <p:nvPr>
            <p:ph type="title"/>
          </p:nvPr>
        </p:nvSpPr>
        <p:spPr/>
        <p:txBody>
          <a:bodyPr/>
          <a:lstStyle/>
          <a:p>
            <a:r>
              <a:rPr lang="en-CA" dirty="0">
                <a:effectLst/>
                <a:latin typeface="+mj-lt"/>
              </a:rPr>
              <a:t>Creating a ‘Display Target Size’ Extension</a:t>
            </a:r>
          </a:p>
        </p:txBody>
      </p:sp>
    </p:spTree>
    <p:extLst>
      <p:ext uri="{BB962C8B-B14F-4D97-AF65-F5344CB8AC3E}">
        <p14:creationId xmlns:p14="http://schemas.microsoft.com/office/powerpoint/2010/main" val="2678274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492E32-384D-480C-EE42-6E56FEA852D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3DF64-3B20-C190-6C6D-2D365FA3ABEF}"/>
              </a:ext>
            </a:extLst>
          </p:cNvPr>
          <p:cNvSpPr>
            <a:spLocks noGrp="1"/>
          </p:cNvSpPr>
          <p:nvPr>
            <p:ph type="title"/>
          </p:nvPr>
        </p:nvSpPr>
        <p:spPr>
          <a:xfrm>
            <a:off x="424070" y="3013095"/>
            <a:ext cx="4766330" cy="815096"/>
          </a:xfrm>
        </p:spPr>
        <p:txBody>
          <a:bodyPr>
            <a:normAutofit/>
          </a:bodyPr>
          <a:lstStyle/>
          <a:p>
            <a:r>
              <a:rPr lang="en-US" sz="4000" dirty="0">
                <a:solidFill>
                  <a:schemeClr val="tx2"/>
                </a:solidFill>
              </a:rPr>
              <a:t>Target Size Extension</a:t>
            </a:r>
          </a:p>
        </p:txBody>
      </p:sp>
      <p:sp>
        <p:nvSpPr>
          <p:cNvPr id="3" name="Content Placeholder 2">
            <a:extLst>
              <a:ext uri="{FF2B5EF4-FFF2-40B4-BE49-F238E27FC236}">
                <a16:creationId xmlns:a16="http://schemas.microsoft.com/office/drawing/2014/main" id="{A851AAFB-653D-BA9D-317F-3E717E4EBDED}"/>
              </a:ext>
            </a:extLst>
          </p:cNvPr>
          <p:cNvSpPr>
            <a:spLocks noGrp="1"/>
          </p:cNvSpPr>
          <p:nvPr>
            <p:ph idx="1"/>
          </p:nvPr>
        </p:nvSpPr>
        <p:spPr>
          <a:xfrm>
            <a:off x="471487" y="4076312"/>
            <a:ext cx="4922683" cy="638278"/>
          </a:xfrm>
        </p:spPr>
        <p:txBody>
          <a:bodyPr anchor="t">
            <a:noAutofit/>
          </a:bodyPr>
          <a:lstStyle/>
          <a:p>
            <a:pPr marL="0" indent="0">
              <a:buNone/>
            </a:pPr>
            <a:r>
              <a:rPr lang="en-US" sz="2000" dirty="0">
                <a:solidFill>
                  <a:schemeClr val="tx2"/>
                </a:solidFill>
              </a:rPr>
              <a:t>Repo: </a:t>
            </a:r>
            <a:r>
              <a:rPr lang="en-US" sz="2000" dirty="0">
                <a:solidFill>
                  <a:schemeClr val="tx2"/>
                </a:solidFill>
                <a:hlinkClick r:id="rId2"/>
              </a:rPr>
              <a:t>https://github.com/ntibbles/accessu</a:t>
            </a:r>
            <a:endParaRPr lang="en-US" sz="20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the Target Size extension. It displays the dimensions of buttons and links in a blue label that passes and a dark red label for elements that fail.">
            <a:extLst>
              <a:ext uri="{FF2B5EF4-FFF2-40B4-BE49-F238E27FC236}">
                <a16:creationId xmlns:a16="http://schemas.microsoft.com/office/drawing/2014/main" id="{A8B9AD96-D4CC-DEE5-DC0A-C53CC010510E}"/>
              </a:ext>
            </a:extLst>
          </p:cNvPr>
          <p:cNvPicPr>
            <a:picLocks noChangeAspect="1"/>
          </p:cNvPicPr>
          <p:nvPr/>
        </p:nvPicPr>
        <p:blipFill>
          <a:blip r:embed="rId3"/>
          <a:srcRect r="581" b="32161"/>
          <a:stretch/>
        </p:blipFill>
        <p:spPr>
          <a:xfrm>
            <a:off x="7649776" y="1984245"/>
            <a:ext cx="4118154" cy="2889509"/>
          </a:xfrm>
          <a:prstGeom prst="rect">
            <a:avLst/>
          </a:prstGeom>
          <a:ln>
            <a:solidFill>
              <a:schemeClr val="tx1"/>
            </a:solidFill>
          </a:ln>
        </p:spPr>
      </p:pic>
    </p:spTree>
    <p:extLst>
      <p:ext uri="{BB962C8B-B14F-4D97-AF65-F5344CB8AC3E}">
        <p14:creationId xmlns:p14="http://schemas.microsoft.com/office/powerpoint/2010/main" val="2386909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0F8C36-ED07-D215-A62B-12E2A3A70CC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7E22368-5146-045A-B941-95140F7514BE}"/>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2.5.8 Target Size  (Minimum)(AA)</a:t>
            </a:r>
          </a:p>
        </p:txBody>
      </p:sp>
      <p:sp>
        <p:nvSpPr>
          <p:cNvPr id="3" name="Content Placeholder 2">
            <a:extLst>
              <a:ext uri="{FF2B5EF4-FFF2-40B4-BE49-F238E27FC236}">
                <a16:creationId xmlns:a16="http://schemas.microsoft.com/office/drawing/2014/main" id="{1F9B1666-7B09-6E9C-27E5-27DECB8406D7}"/>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500">
                <a:solidFill>
                  <a:schemeClr val="tx2"/>
                </a:solidFill>
              </a:rPr>
              <a:t>The size of the target for pointer inputs is at least 24 by 24 CSS pixels, except when:</a:t>
            </a:r>
          </a:p>
          <a:p>
            <a:pPr marL="0" indent="0">
              <a:buNone/>
            </a:pPr>
            <a:r>
              <a:rPr lang="en-US" sz="1500" b="1">
                <a:solidFill>
                  <a:schemeClr val="tx2"/>
                </a:solidFill>
              </a:rPr>
              <a:t>Spacing</a:t>
            </a:r>
          </a:p>
          <a:p>
            <a:pPr marL="457200" lvl="1" indent="0">
              <a:buNone/>
            </a:pPr>
            <a:r>
              <a:rPr lang="en-US" sz="1500">
                <a:solidFill>
                  <a:schemeClr val="tx2"/>
                </a:solidFill>
              </a:rPr>
              <a:t>Undersized targets (those less than 24 by 24 CSS pixels) are positioned so that if a 24 CSS pixel diameter circle is centered on the bounding box of each, the circles do not intersect another target or the circle for another undersized target;</a:t>
            </a:r>
          </a:p>
          <a:p>
            <a:pPr marL="0" indent="0">
              <a:buNone/>
            </a:pPr>
            <a:r>
              <a:rPr lang="en-US" sz="1500" b="1">
                <a:solidFill>
                  <a:schemeClr val="tx2"/>
                </a:solidFill>
              </a:rPr>
              <a:t>Equivalent</a:t>
            </a:r>
          </a:p>
          <a:p>
            <a:pPr marL="457200" lvl="1" indent="0">
              <a:buNone/>
            </a:pPr>
            <a:r>
              <a:rPr lang="en-US" sz="1500">
                <a:solidFill>
                  <a:schemeClr val="tx2"/>
                </a:solidFill>
              </a:rPr>
              <a:t>The function can be achieved through a different control on the same page that meets this criterion;</a:t>
            </a:r>
          </a:p>
          <a:p>
            <a:pPr marL="0" indent="0">
              <a:buNone/>
            </a:pPr>
            <a:r>
              <a:rPr lang="en-US" sz="1500" b="1">
                <a:solidFill>
                  <a:schemeClr val="tx2"/>
                </a:solidFill>
              </a:rPr>
              <a:t>Inline</a:t>
            </a:r>
          </a:p>
          <a:p>
            <a:pPr marL="457200" lvl="1" indent="0">
              <a:buNone/>
            </a:pPr>
            <a:r>
              <a:rPr lang="en-US" sz="1500">
                <a:solidFill>
                  <a:schemeClr val="tx2"/>
                </a:solidFill>
              </a:rPr>
              <a:t>The target is in a sentence, or its size is otherwise constrained by the line-height of non-target text;</a:t>
            </a:r>
          </a:p>
          <a:p>
            <a:pPr marL="0" indent="0">
              <a:buNone/>
            </a:pPr>
            <a:r>
              <a:rPr lang="en-US" sz="1500" b="1">
                <a:solidFill>
                  <a:schemeClr val="tx2"/>
                </a:solidFill>
              </a:rPr>
              <a:t>User Agent Control</a:t>
            </a:r>
          </a:p>
          <a:p>
            <a:pPr marL="457200" lvl="1" indent="0">
              <a:buNone/>
            </a:pPr>
            <a:r>
              <a:rPr lang="en-US" sz="1500">
                <a:solidFill>
                  <a:schemeClr val="tx2"/>
                </a:solidFill>
              </a:rPr>
              <a:t>The size of the target is determined by the user agent and is not modified by the author;</a:t>
            </a:r>
          </a:p>
          <a:p>
            <a:pPr marL="0" indent="0">
              <a:buNone/>
            </a:pPr>
            <a:r>
              <a:rPr lang="en-US" sz="1500" b="1">
                <a:solidFill>
                  <a:schemeClr val="tx2"/>
                </a:solidFill>
              </a:rPr>
              <a:t>Essential</a:t>
            </a:r>
          </a:p>
          <a:p>
            <a:pPr marL="457200" lvl="1" indent="0">
              <a:buNone/>
            </a:pPr>
            <a:r>
              <a:rPr lang="en-US" sz="1500">
                <a:solidFill>
                  <a:schemeClr val="tx2"/>
                </a:solidFill>
              </a:rPr>
              <a:t>A particular presentation of the target is essential or is legally required for the information being conveyed.</a:t>
            </a:r>
          </a:p>
        </p:txBody>
      </p:sp>
    </p:spTree>
    <p:extLst>
      <p:ext uri="{BB962C8B-B14F-4D97-AF65-F5344CB8AC3E}">
        <p14:creationId xmlns:p14="http://schemas.microsoft.com/office/powerpoint/2010/main" val="1506777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832DF0-8382-6021-7376-EC1E22278C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753146E-DA06-D75A-E48E-B04D2C18F4D2}"/>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Target Size Extension Requirements</a:t>
            </a:r>
          </a:p>
        </p:txBody>
      </p:sp>
      <p:sp>
        <p:nvSpPr>
          <p:cNvPr id="3" name="Content Placeholder 2">
            <a:extLst>
              <a:ext uri="{FF2B5EF4-FFF2-40B4-BE49-F238E27FC236}">
                <a16:creationId xmlns:a16="http://schemas.microsoft.com/office/drawing/2014/main" id="{A192A9D2-301E-6D93-F9C9-00A397FE0AC2}"/>
              </a:ext>
            </a:extLst>
          </p:cNvPr>
          <p:cNvSpPr>
            <a:spLocks noGrp="1"/>
          </p:cNvSpPr>
          <p:nvPr>
            <p:ph idx="1"/>
          </p:nvPr>
        </p:nvSpPr>
        <p:spPr>
          <a:xfrm>
            <a:off x="6095847" y="1076088"/>
            <a:ext cx="5306084" cy="5230634"/>
          </a:xfrm>
          <a:noFill/>
          <a:ln>
            <a:noFill/>
          </a:ln>
        </p:spPr>
        <p:txBody>
          <a:bodyPr anchor="ctr">
            <a:normAutofit/>
          </a:bodyPr>
          <a:lstStyle/>
          <a:p>
            <a:pPr marL="0" indent="0">
              <a:buNone/>
            </a:pPr>
            <a:r>
              <a:rPr lang="en-US" sz="2000" b="1" dirty="0">
                <a:solidFill>
                  <a:schemeClr val="tx2"/>
                </a:solidFill>
              </a:rPr>
              <a:t>When the checkbox is checked:</a:t>
            </a:r>
            <a:endParaRPr lang="en-US" sz="2000" dirty="0">
              <a:solidFill>
                <a:schemeClr val="tx2"/>
              </a:solidFill>
            </a:endParaRPr>
          </a:p>
          <a:p>
            <a:pPr lvl="1"/>
            <a:r>
              <a:rPr lang="en-US" sz="2000" dirty="0">
                <a:solidFill>
                  <a:schemeClr val="tx2"/>
                </a:solidFill>
              </a:rPr>
              <a:t>Find all interactive elements that require a target size</a:t>
            </a:r>
          </a:p>
          <a:p>
            <a:pPr lvl="1"/>
            <a:r>
              <a:rPr lang="en-US" sz="2000" dirty="0">
                <a:solidFill>
                  <a:schemeClr val="tx2"/>
                </a:solidFill>
              </a:rPr>
              <a:t>Determine their width and height</a:t>
            </a:r>
          </a:p>
          <a:p>
            <a:pPr lvl="1"/>
            <a:r>
              <a:rPr lang="en-US" sz="2000" dirty="0">
                <a:solidFill>
                  <a:schemeClr val="tx2"/>
                </a:solidFill>
              </a:rPr>
              <a:t>Label all elements found with their width and height</a:t>
            </a:r>
          </a:p>
          <a:p>
            <a:pPr lvl="1"/>
            <a:r>
              <a:rPr lang="en-US" sz="2000" dirty="0">
                <a:solidFill>
                  <a:schemeClr val="tx2"/>
                </a:solidFill>
              </a:rPr>
              <a:t>If the width or height is less than 24px, label them differently</a:t>
            </a:r>
          </a:p>
          <a:p>
            <a:pPr lvl="1"/>
            <a:r>
              <a:rPr lang="en-US" sz="2000" dirty="0">
                <a:solidFill>
                  <a:schemeClr val="tx2"/>
                </a:solidFill>
              </a:rPr>
              <a:t>Ignore any hidden interactive elements</a:t>
            </a:r>
          </a:p>
          <a:p>
            <a:pPr marL="0" indent="0">
              <a:buNone/>
            </a:pPr>
            <a:endParaRPr lang="en-US" sz="2000" b="1" dirty="0">
              <a:solidFill>
                <a:schemeClr val="tx2"/>
              </a:solidFill>
            </a:endParaRPr>
          </a:p>
          <a:p>
            <a:pPr marL="0" indent="0">
              <a:buNone/>
            </a:pPr>
            <a:r>
              <a:rPr lang="en-US" sz="2000" b="1" dirty="0">
                <a:solidFill>
                  <a:schemeClr val="tx2"/>
                </a:solidFill>
              </a:rPr>
              <a:t>When the checkbox is unchecked:</a:t>
            </a:r>
          </a:p>
          <a:p>
            <a:pPr lvl="1"/>
            <a:r>
              <a:rPr lang="en-US" sz="2000" dirty="0">
                <a:solidFill>
                  <a:schemeClr val="tx2"/>
                </a:solidFill>
              </a:rPr>
              <a:t>Remove all labels</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848015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E30F6-4341-8206-C282-843C61E3DB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E5885-FDBF-B2CC-59EF-9438FF182EA5}"/>
              </a:ext>
            </a:extLst>
          </p:cNvPr>
          <p:cNvSpPr>
            <a:spLocks noGrp="1"/>
          </p:cNvSpPr>
          <p:nvPr>
            <p:ph type="title"/>
          </p:nvPr>
        </p:nvSpPr>
        <p:spPr>
          <a:xfrm>
            <a:off x="838200" y="0"/>
            <a:ext cx="10515600" cy="1010983"/>
          </a:xfrm>
        </p:spPr>
        <p:txBody>
          <a:bodyPr/>
          <a:lstStyle/>
          <a:p>
            <a:r>
              <a:rPr lang="en-US" dirty="0"/>
              <a:t>Manifest File: Target Size - Versions</a:t>
            </a:r>
          </a:p>
        </p:txBody>
      </p:sp>
      <p:sp>
        <p:nvSpPr>
          <p:cNvPr id="3" name="Content Placeholder 2">
            <a:extLst>
              <a:ext uri="{FF2B5EF4-FFF2-40B4-BE49-F238E27FC236}">
                <a16:creationId xmlns:a16="http://schemas.microsoft.com/office/drawing/2014/main" id="{1FBFCB80-119C-5103-1B5A-49626EEF2C74}"/>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7" name="Rectangle 6">
            <a:extLst>
              <a:ext uri="{FF2B5EF4-FFF2-40B4-BE49-F238E27FC236}">
                <a16:creationId xmlns:a16="http://schemas.microsoft.com/office/drawing/2014/main" id="{525A8C86-9BAA-8D9D-A0F1-8E9B3B811249}"/>
              </a:ext>
              <a:ext uri="{C183D7F6-B498-43B3-948B-1728B52AA6E4}">
                <adec:decorative xmlns:adec="http://schemas.microsoft.com/office/drawing/2017/decorative" val="1"/>
              </a:ext>
            </a:extLst>
          </p:cNvPr>
          <p:cNvSpPr/>
          <p:nvPr/>
        </p:nvSpPr>
        <p:spPr>
          <a:xfrm>
            <a:off x="1371600" y="1164566"/>
            <a:ext cx="3114136" cy="78500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887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92D11-3114-6F02-62FE-CB48EFBFBD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6F3BFC-7E08-4436-227D-FBF94BFD2E67}"/>
              </a:ext>
            </a:extLst>
          </p:cNvPr>
          <p:cNvSpPr>
            <a:spLocks noGrp="1"/>
          </p:cNvSpPr>
          <p:nvPr>
            <p:ph type="title"/>
          </p:nvPr>
        </p:nvSpPr>
        <p:spPr>
          <a:xfrm>
            <a:off x="838200" y="0"/>
            <a:ext cx="10515600" cy="1010983"/>
          </a:xfrm>
        </p:spPr>
        <p:txBody>
          <a:bodyPr/>
          <a:lstStyle/>
          <a:p>
            <a:r>
              <a:rPr lang="en-US" dirty="0"/>
              <a:t>Manifest File: Target Size - Permissions</a:t>
            </a:r>
          </a:p>
        </p:txBody>
      </p:sp>
      <p:sp>
        <p:nvSpPr>
          <p:cNvPr id="3" name="Content Placeholder 2">
            <a:extLst>
              <a:ext uri="{FF2B5EF4-FFF2-40B4-BE49-F238E27FC236}">
                <a16:creationId xmlns:a16="http://schemas.microsoft.com/office/drawing/2014/main" id="{204207F0-586A-497C-EC43-BC59A4313316}"/>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8" name="Rectangle 7">
            <a:extLst>
              <a:ext uri="{FF2B5EF4-FFF2-40B4-BE49-F238E27FC236}">
                <a16:creationId xmlns:a16="http://schemas.microsoft.com/office/drawing/2014/main" id="{1D33275C-5950-07B4-76DE-CB2A2F26B9C9}"/>
              </a:ext>
              <a:ext uri="{C183D7F6-B498-43B3-948B-1728B52AA6E4}">
                <adec:decorative xmlns:adec="http://schemas.microsoft.com/office/drawing/2017/decorative" val="1"/>
              </a:ext>
            </a:extLst>
          </p:cNvPr>
          <p:cNvSpPr/>
          <p:nvPr/>
        </p:nvSpPr>
        <p:spPr>
          <a:xfrm>
            <a:off x="1371600" y="1871936"/>
            <a:ext cx="5244860" cy="134571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205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18CF8-078C-7370-ECED-8B9739FCE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4BABF-C631-EB13-F836-F0D35A3BFDDA}"/>
              </a:ext>
            </a:extLst>
          </p:cNvPr>
          <p:cNvSpPr>
            <a:spLocks noGrp="1"/>
          </p:cNvSpPr>
          <p:nvPr>
            <p:ph type="title"/>
          </p:nvPr>
        </p:nvSpPr>
        <p:spPr>
          <a:xfrm>
            <a:off x="838200" y="0"/>
            <a:ext cx="10515600" cy="1010983"/>
          </a:xfrm>
        </p:spPr>
        <p:txBody>
          <a:bodyPr/>
          <a:lstStyle/>
          <a:p>
            <a:r>
              <a:rPr lang="en-US" dirty="0"/>
              <a:t>Manifest File: Target Size - Actions</a:t>
            </a:r>
          </a:p>
        </p:txBody>
      </p:sp>
      <p:sp>
        <p:nvSpPr>
          <p:cNvPr id="3" name="Content Placeholder 2">
            <a:extLst>
              <a:ext uri="{FF2B5EF4-FFF2-40B4-BE49-F238E27FC236}">
                <a16:creationId xmlns:a16="http://schemas.microsoft.com/office/drawing/2014/main" id="{67650986-42E1-38F0-52C7-03FFB39F4082}"/>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9" name="Rectangle 8">
            <a:extLst>
              <a:ext uri="{FF2B5EF4-FFF2-40B4-BE49-F238E27FC236}">
                <a16:creationId xmlns:a16="http://schemas.microsoft.com/office/drawing/2014/main" id="{53717E2F-B363-D902-0A17-743F3240F555}"/>
              </a:ext>
              <a:ext uri="{C183D7F6-B498-43B3-948B-1728B52AA6E4}">
                <adec:decorative xmlns:adec="http://schemas.microsoft.com/office/drawing/2017/decorative" val="1"/>
              </a:ext>
            </a:extLst>
          </p:cNvPr>
          <p:cNvSpPr/>
          <p:nvPr/>
        </p:nvSpPr>
        <p:spPr>
          <a:xfrm>
            <a:off x="1371600" y="3137751"/>
            <a:ext cx="3114136" cy="71825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5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E5F6-83E1-16C0-0D45-F116A829C9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FC0DB-2399-08F5-DC66-9596F59C55A1}"/>
              </a:ext>
            </a:extLst>
          </p:cNvPr>
          <p:cNvSpPr>
            <a:spLocks noGrp="1"/>
          </p:cNvSpPr>
          <p:nvPr>
            <p:ph type="title"/>
          </p:nvPr>
        </p:nvSpPr>
        <p:spPr>
          <a:xfrm>
            <a:off x="838200" y="0"/>
            <a:ext cx="10515600" cy="1010983"/>
          </a:xfrm>
        </p:spPr>
        <p:txBody>
          <a:bodyPr/>
          <a:lstStyle/>
          <a:p>
            <a:r>
              <a:rPr lang="en-US" dirty="0"/>
              <a:t>Manifest File: Target Size – Content Scripts</a:t>
            </a:r>
          </a:p>
        </p:txBody>
      </p:sp>
      <p:sp>
        <p:nvSpPr>
          <p:cNvPr id="3" name="Content Placeholder 2">
            <a:extLst>
              <a:ext uri="{FF2B5EF4-FFF2-40B4-BE49-F238E27FC236}">
                <a16:creationId xmlns:a16="http://schemas.microsoft.com/office/drawing/2014/main" id="{FB9E8461-FC62-9647-0035-756B1831BDC3}"/>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10" name="Rectangle 9">
            <a:extLst>
              <a:ext uri="{FF2B5EF4-FFF2-40B4-BE49-F238E27FC236}">
                <a16:creationId xmlns:a16="http://schemas.microsoft.com/office/drawing/2014/main" id="{B1A85F8A-1F23-1E51-0858-F1D634B45EFC}"/>
              </a:ext>
              <a:ext uri="{C183D7F6-B498-43B3-948B-1728B52AA6E4}">
                <adec:decorative xmlns:adec="http://schemas.microsoft.com/office/drawing/2017/decorative" val="1"/>
              </a:ext>
            </a:extLst>
          </p:cNvPr>
          <p:cNvSpPr/>
          <p:nvPr/>
        </p:nvSpPr>
        <p:spPr>
          <a:xfrm>
            <a:off x="1371600" y="3815923"/>
            <a:ext cx="3286664" cy="134571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15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C9F2CB-9C4B-00D8-4F69-EB63E82CC1D2}"/>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9DB0D-B68D-0335-DA1C-2D2888FED50C}"/>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 Learning Objectives</a:t>
            </a:r>
          </a:p>
        </p:txBody>
      </p:sp>
      <p:sp>
        <p:nvSpPr>
          <p:cNvPr id="3" name="Content Placeholder 2">
            <a:extLst>
              <a:ext uri="{FF2B5EF4-FFF2-40B4-BE49-F238E27FC236}">
                <a16:creationId xmlns:a16="http://schemas.microsoft.com/office/drawing/2014/main" id="{54720254-8ED8-FE86-2AEA-265AF7F08751}"/>
              </a:ext>
            </a:extLst>
          </p:cNvPr>
          <p:cNvSpPr>
            <a:spLocks noGrp="1"/>
          </p:cNvSpPr>
          <p:nvPr>
            <p:ph idx="1"/>
          </p:nvPr>
        </p:nvSpPr>
        <p:spPr>
          <a:xfrm>
            <a:off x="802062" y="2257006"/>
            <a:ext cx="5565224" cy="3639289"/>
          </a:xfrm>
        </p:spPr>
        <p:txBody>
          <a:bodyPr anchor="ctr">
            <a:normAutofit/>
          </a:bodyPr>
          <a:lstStyle/>
          <a:p>
            <a:r>
              <a:rPr lang="en-US" sz="1800" dirty="0">
                <a:solidFill>
                  <a:schemeClr val="tx2"/>
                </a:solidFill>
              </a:rPr>
              <a:t>Covering </a:t>
            </a:r>
            <a:r>
              <a:rPr lang="en-US" sz="1800" i="1" dirty="0">
                <a:solidFill>
                  <a:schemeClr val="tx2"/>
                </a:solidFill>
              </a:rPr>
              <a:t>only </a:t>
            </a:r>
            <a:r>
              <a:rPr lang="en-US" sz="1800" dirty="0">
                <a:solidFill>
                  <a:schemeClr val="tx2"/>
                </a:solidFill>
              </a:rPr>
              <a:t>the basics of extension creation</a:t>
            </a:r>
          </a:p>
          <a:p>
            <a:r>
              <a:rPr lang="en-US" sz="1800" dirty="0">
                <a:solidFill>
                  <a:schemeClr val="tx2"/>
                </a:solidFill>
              </a:rPr>
              <a:t>Understanding the architecture of an extension</a:t>
            </a:r>
          </a:p>
          <a:p>
            <a:r>
              <a:rPr lang="en-US" sz="1800" dirty="0">
                <a:solidFill>
                  <a:schemeClr val="tx2"/>
                </a:solidFill>
              </a:rPr>
              <a:t>Focus on making an extension work</a:t>
            </a:r>
          </a:p>
          <a:p>
            <a:r>
              <a:rPr lang="en-US" sz="1800" dirty="0">
                <a:solidFill>
                  <a:schemeClr val="tx2"/>
                </a:solidFill>
              </a:rPr>
              <a:t>Manual testing of the extension</a:t>
            </a:r>
          </a:p>
          <a:p>
            <a:r>
              <a:rPr lang="en-US" sz="1800" dirty="0">
                <a:solidFill>
                  <a:schemeClr val="tx2"/>
                </a:solidFill>
              </a:rPr>
              <a:t>Things to look out for when working with extensions</a:t>
            </a:r>
          </a:p>
          <a:p>
            <a:r>
              <a:rPr lang="en-US" sz="1800" dirty="0">
                <a:solidFill>
                  <a:schemeClr val="tx2"/>
                </a:solidFill>
              </a:rPr>
              <a:t>Primarily focusing on Chrome, speak to others</a:t>
            </a:r>
          </a:p>
          <a:p>
            <a:endParaRPr lang="en-US" sz="1800" dirty="0">
              <a:solidFill>
                <a:schemeClr val="tx2"/>
              </a:solidFill>
            </a:endParaRPr>
          </a:p>
        </p:txBody>
      </p:sp>
      <p:grpSp>
        <p:nvGrpSpPr>
          <p:cNvPr id="28" name="Group 2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9" name="Freeform: Shape 2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Graphic 20" descr="Light Bulb and Gear">
            <a:extLst>
              <a:ext uri="{FF2B5EF4-FFF2-40B4-BE49-F238E27FC236}">
                <a16:creationId xmlns:a16="http://schemas.microsoft.com/office/drawing/2014/main" id="{D6EAB9C0-8541-4D0B-283B-D5B953EC51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7926" y="1341602"/>
            <a:ext cx="3620021" cy="3620021"/>
          </a:xfrm>
          <a:prstGeom prst="rect">
            <a:avLst/>
          </a:prstGeom>
        </p:spPr>
      </p:pic>
    </p:spTree>
    <p:extLst>
      <p:ext uri="{BB962C8B-B14F-4D97-AF65-F5344CB8AC3E}">
        <p14:creationId xmlns:p14="http://schemas.microsoft.com/office/powerpoint/2010/main" val="3331488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68E1E-3315-A1FB-B11A-D831F62BD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A64A3-BEB7-A84F-24C8-4DDB6D6B6C70}"/>
              </a:ext>
            </a:extLst>
          </p:cNvPr>
          <p:cNvSpPr>
            <a:spLocks noGrp="1"/>
          </p:cNvSpPr>
          <p:nvPr>
            <p:ph type="title"/>
          </p:nvPr>
        </p:nvSpPr>
        <p:spPr>
          <a:xfrm>
            <a:off x="838200" y="0"/>
            <a:ext cx="10515600" cy="1010983"/>
          </a:xfrm>
        </p:spPr>
        <p:txBody>
          <a:bodyPr/>
          <a:lstStyle/>
          <a:p>
            <a:r>
              <a:rPr lang="en-US" dirty="0"/>
              <a:t>Manifest File: Target Size - Icons</a:t>
            </a:r>
          </a:p>
        </p:txBody>
      </p:sp>
      <p:sp>
        <p:nvSpPr>
          <p:cNvPr id="3" name="Content Placeholder 2">
            <a:extLst>
              <a:ext uri="{FF2B5EF4-FFF2-40B4-BE49-F238E27FC236}">
                <a16:creationId xmlns:a16="http://schemas.microsoft.com/office/drawing/2014/main" id="{CFF96260-51B5-9599-A7E3-A2487132F5A6}"/>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11" name="Rectangle 10">
            <a:extLst>
              <a:ext uri="{FF2B5EF4-FFF2-40B4-BE49-F238E27FC236}">
                <a16:creationId xmlns:a16="http://schemas.microsoft.com/office/drawing/2014/main" id="{A29CE820-D576-1C85-7063-7C3241E33AA1}"/>
              </a:ext>
              <a:ext uri="{C183D7F6-B498-43B3-948B-1728B52AA6E4}">
                <adec:decorative xmlns:adec="http://schemas.microsoft.com/office/drawing/2017/decorative" val="1"/>
              </a:ext>
            </a:extLst>
          </p:cNvPr>
          <p:cNvSpPr/>
          <p:nvPr/>
        </p:nvSpPr>
        <p:spPr>
          <a:xfrm>
            <a:off x="1371600" y="5044358"/>
            <a:ext cx="3286664" cy="122704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811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885DD-A434-182F-96A8-54F6766B06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51AE2-946D-252B-9D02-D7FE6FEAAC71}"/>
              </a:ext>
            </a:extLst>
          </p:cNvPr>
          <p:cNvSpPr>
            <a:spLocks noGrp="1"/>
          </p:cNvSpPr>
          <p:nvPr>
            <p:ph type="title"/>
          </p:nvPr>
        </p:nvSpPr>
        <p:spPr>
          <a:xfrm>
            <a:off x="838200" y="0"/>
            <a:ext cx="10515600" cy="1010983"/>
          </a:xfrm>
        </p:spPr>
        <p:txBody>
          <a:bodyPr/>
          <a:lstStyle/>
          <a:p>
            <a:r>
              <a:rPr lang="en-US" dirty="0" err="1"/>
              <a:t>Popup.html</a:t>
            </a:r>
            <a:r>
              <a:rPr lang="en-US" dirty="0"/>
              <a:t>: Target Size - Files</a:t>
            </a:r>
          </a:p>
        </p:txBody>
      </p:sp>
      <p:sp>
        <p:nvSpPr>
          <p:cNvPr id="3" name="Content Placeholder 2">
            <a:extLst>
              <a:ext uri="{FF2B5EF4-FFF2-40B4-BE49-F238E27FC236}">
                <a16:creationId xmlns:a16="http://schemas.microsoft.com/office/drawing/2014/main" id="{706A940A-8B32-723D-5808-9D53BFDA6BD1}"/>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endParaRPr lang="en-CA" sz="1100" b="0" dirty="0">
              <a:solidFill>
                <a:srgbClr val="808080"/>
              </a:solidFill>
              <a:effectLst/>
              <a:latin typeface="Menlo" panose="020B0609030804020204" pitchFamily="49" charset="0"/>
            </a:endParaRPr>
          </a:p>
          <a:p>
            <a:pPr>
              <a:lnSpc>
                <a:spcPts val="1350"/>
              </a:lnSpc>
              <a:buNone/>
            </a:pPr>
            <a:endParaRPr lang="en-CA" sz="1100" dirty="0">
              <a:solidFill>
                <a:srgbClr val="808080"/>
              </a:solidFill>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DOCTYPE</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lang</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en</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charset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"UTF-8"</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"viewport"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content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"width=device-width, initial-scale=1.0"</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r>
              <a:rPr lang="en-CA" sz="1100" b="0" dirty="0" err="1">
                <a:solidFill>
                  <a:srgbClr val="CCCCCC"/>
                </a:solidFill>
                <a:effectLst/>
                <a:latin typeface="Menlo" panose="020B0609030804020204" pitchFamily="49" charset="0"/>
              </a:rPr>
              <a:t>AccessU</a:t>
            </a:r>
            <a:r>
              <a:rPr lang="en-CA" sz="1100" b="0" dirty="0">
                <a:solidFill>
                  <a:srgbClr val="CCCCCC"/>
                </a:solidFill>
                <a:effectLst/>
                <a:latin typeface="Menlo" panose="020B0609030804020204" pitchFamily="49" charset="0"/>
              </a:rPr>
              <a:t> - Target Size</a:t>
            </a: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link</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rel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"stylesheet"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href</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popup.css</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script</a:t>
            </a:r>
            <a:r>
              <a:rPr lang="en-CA" sz="1100" b="0" dirty="0">
                <a:solidFill>
                  <a:srgbClr val="D4D4D4"/>
                </a:solidFill>
                <a:effectLst/>
                <a:latin typeface="Menlo" panose="020B0609030804020204" pitchFamily="49" charset="0"/>
              </a:rPr>
              <a:t> </a:t>
            </a:r>
            <a:r>
              <a:rPr lang="en-CA" sz="1100" b="0" dirty="0" err="1">
                <a:solidFill>
                  <a:srgbClr val="9CDCFE"/>
                </a:solidFill>
                <a:effectLst/>
                <a:latin typeface="Menlo" panose="020B0609030804020204" pitchFamily="49" charset="0"/>
              </a:rPr>
              <a:t>src</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popup.js</a:t>
            </a:r>
            <a:r>
              <a:rPr lang="en-CA" sz="1100" b="0" dirty="0">
                <a:solidFill>
                  <a:srgbClr val="CE9178"/>
                </a:solidFill>
                <a:effectLst/>
                <a:latin typeface="Menlo" panose="020B0609030804020204" pitchFamily="49" charset="0"/>
              </a:rPr>
              <a:t>"</a:t>
            </a:r>
            <a:r>
              <a:rPr lang="en-CA" sz="1100" b="0" dirty="0">
                <a:solidFill>
                  <a:srgbClr val="D4D4D4"/>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"module"</a:t>
            </a:r>
            <a:r>
              <a:rPr lang="en-CA" sz="1100" b="0" dirty="0">
                <a:solidFill>
                  <a:srgbClr val="808080"/>
                </a:solidFill>
                <a:effectLst/>
                <a:latin typeface="Menlo" panose="020B0609030804020204" pitchFamily="49" charset="0"/>
              </a:rPr>
              <a:t>&gt;&lt;/</a:t>
            </a:r>
            <a:r>
              <a:rPr lang="en-CA" sz="1100" b="0" dirty="0">
                <a:solidFill>
                  <a:srgbClr val="569CD6"/>
                </a:solidFill>
                <a:effectLst/>
                <a:latin typeface="Menlo" panose="020B0609030804020204" pitchFamily="49" charset="0"/>
              </a:rPr>
              <a:t>script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	&lt;</a:t>
            </a:r>
            <a:r>
              <a:rPr lang="en-CA" sz="1100" b="0" dirty="0">
                <a:solidFill>
                  <a:srgbClr val="569CD6"/>
                </a:solidFill>
                <a:effectLst/>
                <a:latin typeface="Menlo" panose="020B0609030804020204" pitchFamily="49" charset="0"/>
              </a:rPr>
              <a:t>input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"checkbox"</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CCCCCC"/>
                </a:solidFill>
                <a:effectLst/>
                <a:latin typeface="Menlo" panose="020B0609030804020204" pitchFamily="49" charset="0"/>
              </a:rPr>
              <a:t>		Display Target Size</a:t>
            </a: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dirty="0">
                <a:solidFill>
                  <a:srgbClr val="808080"/>
                </a:solidFill>
                <a:latin typeface="Menlo" panose="020B0609030804020204" pitchFamily="49" charset="0"/>
              </a:rPr>
              <a:t>&gt;</a:t>
            </a: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6E0C58EF-702C-AD73-DBB2-8E2C9F910EC1}"/>
              </a:ext>
              <a:ext uri="{C183D7F6-B498-43B3-948B-1728B52AA6E4}">
                <adec:decorative xmlns:adec="http://schemas.microsoft.com/office/drawing/2017/decorative" val="1"/>
              </a:ext>
            </a:extLst>
          </p:cNvPr>
          <p:cNvSpPr/>
          <p:nvPr/>
        </p:nvSpPr>
        <p:spPr>
          <a:xfrm>
            <a:off x="1854679" y="2996413"/>
            <a:ext cx="4114800" cy="67844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086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B7170-2849-9C45-AFAF-39D1D09E28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139F1-A8C1-C1B8-D577-472BCA5D74FC}"/>
              </a:ext>
            </a:extLst>
          </p:cNvPr>
          <p:cNvSpPr>
            <a:spLocks noGrp="1"/>
          </p:cNvSpPr>
          <p:nvPr>
            <p:ph type="title"/>
          </p:nvPr>
        </p:nvSpPr>
        <p:spPr>
          <a:xfrm>
            <a:off x="838200" y="0"/>
            <a:ext cx="10515600" cy="1010983"/>
          </a:xfrm>
        </p:spPr>
        <p:txBody>
          <a:bodyPr/>
          <a:lstStyle/>
          <a:p>
            <a:r>
              <a:rPr lang="en-US" dirty="0" err="1"/>
              <a:t>Popup.html</a:t>
            </a:r>
            <a:r>
              <a:rPr lang="en-US" dirty="0"/>
              <a:t>: Target Size - Checkbox</a:t>
            </a:r>
          </a:p>
        </p:txBody>
      </p:sp>
      <p:sp>
        <p:nvSpPr>
          <p:cNvPr id="3" name="Content Placeholder 2">
            <a:extLst>
              <a:ext uri="{FF2B5EF4-FFF2-40B4-BE49-F238E27FC236}">
                <a16:creationId xmlns:a16="http://schemas.microsoft.com/office/drawing/2014/main" id="{53E3FE50-9335-EF40-DEA2-641D4F54666B}"/>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endParaRPr lang="en-CA" sz="1100" b="0" dirty="0">
              <a:solidFill>
                <a:srgbClr val="808080"/>
              </a:solidFill>
              <a:effectLst/>
              <a:latin typeface="Menlo" panose="020B0609030804020204" pitchFamily="49" charset="0"/>
            </a:endParaRPr>
          </a:p>
          <a:p>
            <a:pPr>
              <a:lnSpc>
                <a:spcPts val="1350"/>
              </a:lnSpc>
              <a:buNone/>
            </a:pPr>
            <a:endParaRPr lang="en-CA" sz="1100" dirty="0">
              <a:solidFill>
                <a:srgbClr val="808080"/>
              </a:solidFill>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DOCTYPE</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lang</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en</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charset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"UTF-8"</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"viewport"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content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"width=device-width, initial-scale=1.0"</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r>
              <a:rPr lang="en-CA" sz="1100" b="0" dirty="0" err="1">
                <a:solidFill>
                  <a:srgbClr val="CCCCCC"/>
                </a:solidFill>
                <a:effectLst/>
                <a:latin typeface="Menlo" panose="020B0609030804020204" pitchFamily="49" charset="0"/>
              </a:rPr>
              <a:t>AccessU</a:t>
            </a:r>
            <a:r>
              <a:rPr lang="en-CA" sz="1100" b="0" dirty="0">
                <a:solidFill>
                  <a:srgbClr val="CCCCCC"/>
                </a:solidFill>
                <a:effectLst/>
                <a:latin typeface="Menlo" panose="020B0609030804020204" pitchFamily="49" charset="0"/>
              </a:rPr>
              <a:t> - Target Size</a:t>
            </a: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link</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rel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"stylesheet"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href</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popup.css</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script</a:t>
            </a:r>
            <a:r>
              <a:rPr lang="en-CA" sz="1100" b="0" dirty="0">
                <a:solidFill>
                  <a:srgbClr val="D4D4D4"/>
                </a:solidFill>
                <a:effectLst/>
                <a:latin typeface="Menlo" panose="020B0609030804020204" pitchFamily="49" charset="0"/>
              </a:rPr>
              <a:t> </a:t>
            </a:r>
            <a:r>
              <a:rPr lang="en-CA" sz="1100" b="0" dirty="0" err="1">
                <a:solidFill>
                  <a:srgbClr val="9CDCFE"/>
                </a:solidFill>
                <a:effectLst/>
                <a:latin typeface="Menlo" panose="020B0609030804020204" pitchFamily="49" charset="0"/>
              </a:rPr>
              <a:t>src</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popup.js</a:t>
            </a:r>
            <a:r>
              <a:rPr lang="en-CA" sz="1100" b="0" dirty="0">
                <a:solidFill>
                  <a:srgbClr val="CE9178"/>
                </a:solidFill>
                <a:effectLst/>
                <a:latin typeface="Menlo" panose="020B0609030804020204" pitchFamily="49" charset="0"/>
              </a:rPr>
              <a:t>"</a:t>
            </a:r>
            <a:r>
              <a:rPr lang="en-CA" sz="1100" b="0" dirty="0">
                <a:solidFill>
                  <a:srgbClr val="D4D4D4"/>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"module"</a:t>
            </a:r>
            <a:r>
              <a:rPr lang="en-CA" sz="1100" b="0" dirty="0">
                <a:solidFill>
                  <a:srgbClr val="808080"/>
                </a:solidFill>
                <a:effectLst/>
                <a:latin typeface="Menlo" panose="020B0609030804020204" pitchFamily="49" charset="0"/>
              </a:rPr>
              <a:t>&gt;&lt;/</a:t>
            </a:r>
            <a:r>
              <a:rPr lang="en-CA" sz="1100" b="0" dirty="0">
                <a:solidFill>
                  <a:srgbClr val="569CD6"/>
                </a:solidFill>
                <a:effectLst/>
                <a:latin typeface="Menlo" panose="020B0609030804020204" pitchFamily="49" charset="0"/>
              </a:rPr>
              <a:t>script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	&lt;</a:t>
            </a:r>
            <a:r>
              <a:rPr lang="en-CA" sz="1100" b="0" dirty="0">
                <a:solidFill>
                  <a:srgbClr val="569CD6"/>
                </a:solidFill>
                <a:effectLst/>
                <a:latin typeface="Menlo" panose="020B0609030804020204" pitchFamily="49" charset="0"/>
              </a:rPr>
              <a:t>input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"checkbox"</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CCCCCC"/>
                </a:solidFill>
                <a:effectLst/>
                <a:latin typeface="Menlo" panose="020B0609030804020204" pitchFamily="49" charset="0"/>
              </a:rPr>
              <a:t>		Display Target Size</a:t>
            </a: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dirty="0">
                <a:solidFill>
                  <a:srgbClr val="808080"/>
                </a:solidFill>
                <a:latin typeface="Menlo" panose="020B0609030804020204" pitchFamily="49" charset="0"/>
              </a:rPr>
              <a:t>&gt;</a:t>
            </a: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FAB3686F-7C21-C8DA-B3C5-AEEAC0B25879}"/>
              </a:ext>
              <a:ext uri="{C183D7F6-B498-43B3-948B-1728B52AA6E4}">
                <adec:decorative xmlns:adec="http://schemas.microsoft.com/office/drawing/2017/decorative" val="1"/>
              </a:ext>
            </a:extLst>
          </p:cNvPr>
          <p:cNvSpPr/>
          <p:nvPr/>
        </p:nvSpPr>
        <p:spPr>
          <a:xfrm>
            <a:off x="1354347" y="4135099"/>
            <a:ext cx="3942272" cy="104937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964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135EA-54E3-BD85-EAA1-5EB24EB3A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129C9B-EEB4-26A0-E44E-D2B31914A2B3}"/>
              </a:ext>
            </a:extLst>
          </p:cNvPr>
          <p:cNvSpPr>
            <a:spLocks noGrp="1"/>
          </p:cNvSpPr>
          <p:nvPr>
            <p:ph type="title"/>
          </p:nvPr>
        </p:nvSpPr>
        <p:spPr>
          <a:xfrm>
            <a:off x="838200" y="0"/>
            <a:ext cx="10515600" cy="1020763"/>
          </a:xfrm>
        </p:spPr>
        <p:txBody>
          <a:bodyPr/>
          <a:lstStyle/>
          <a:p>
            <a:r>
              <a:rPr lang="en-US" dirty="0" err="1"/>
              <a:t>Popup.js</a:t>
            </a:r>
            <a:r>
              <a:rPr lang="en-US" dirty="0"/>
              <a:t>: Target Size - Init</a:t>
            </a:r>
          </a:p>
        </p:txBody>
      </p:sp>
      <p:sp>
        <p:nvSpPr>
          <p:cNvPr id="3" name="Content Placeholder 2">
            <a:extLst>
              <a:ext uri="{FF2B5EF4-FFF2-40B4-BE49-F238E27FC236}">
                <a16:creationId xmlns:a16="http://schemas.microsoft.com/office/drawing/2014/main" id="{CD3AB1CA-1258-CE59-B677-1A02BBC1793A}"/>
              </a:ext>
            </a:extLst>
          </p:cNvPr>
          <p:cNvSpPr>
            <a:spLocks noGrp="1"/>
          </p:cNvSpPr>
          <p:nvPr>
            <p:ph idx="1"/>
          </p:nvPr>
        </p:nvSpPr>
        <p:spPr>
          <a:xfrm>
            <a:off x="943708" y="1020763"/>
            <a:ext cx="9585374" cy="5708283"/>
          </a:xfrm>
          <a:solidFill>
            <a:schemeClr val="bg2">
              <a:lumMod val="10000"/>
            </a:schemeClr>
          </a:solidFill>
        </p:spPr>
        <p:txBody>
          <a:bodyPr>
            <a:noAutofit/>
          </a:bodyPr>
          <a:lstStyle/>
          <a:p>
            <a:pPr>
              <a:lnSpc>
                <a:spcPts val="1350"/>
              </a:lnSpc>
              <a:buNone/>
            </a:pPr>
            <a:r>
              <a:rPr lang="en-CA" sz="1100" b="0" dirty="0">
                <a:solidFill>
                  <a:srgbClr val="C586C0"/>
                </a:solidFill>
                <a:effectLst/>
                <a:latin typeface="Menlo" panose="020B0609030804020204" pitchFamily="49" charset="0"/>
              </a:rPr>
              <a:t>import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 } </a:t>
            </a:r>
            <a:r>
              <a:rPr lang="en-CA" sz="1100" b="0" dirty="0">
                <a:solidFill>
                  <a:srgbClr val="C586C0"/>
                </a:solidFill>
                <a:effectLst/>
                <a:latin typeface="Menlo" panose="020B0609030804020204" pitchFamily="49" charset="0"/>
              </a:rPr>
              <a:t>from</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"./target-</a:t>
            </a:r>
            <a:r>
              <a:rPr lang="en-CA" sz="1100" b="0" dirty="0" err="1">
                <a:solidFill>
                  <a:srgbClr val="CE9178"/>
                </a:solidFill>
                <a:effectLst/>
                <a:latin typeface="Menlo" panose="020B0609030804020204" pitchFamily="49" charset="0"/>
              </a:rPr>
              <a:t>size.js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DOMContentLoaded</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 { … }</a:t>
            </a:r>
          </a:p>
          <a:p>
            <a:pPr marL="0" indent="0">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async</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586C0"/>
                </a:solidFill>
                <a:effectLst/>
                <a:latin typeface="Menlo" panose="020B0609030804020204" pitchFamily="49" charset="0"/>
              </a:rPr>
              <a:t>await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a:t>
            </a:r>
          </a:p>
          <a:p>
            <a:pPr lvl="1">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getElementById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'change'</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setState</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evt.target.id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2">
              <a:lnSpc>
                <a:spcPts val="1350"/>
              </a:lnSpc>
              <a:buNone/>
            </a:pP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restoreCb</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scripting</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executeScript</a:t>
            </a: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9CDCFE"/>
                </a:solidFill>
                <a:effectLst/>
                <a:latin typeface="Menlo" panose="020B0609030804020204" pitchFamily="49" charset="0"/>
              </a:rPr>
              <a:t>target: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DCDCAA"/>
                </a:solidFill>
                <a:effectLst/>
                <a:latin typeface="Menlo" panose="020B0609030804020204" pitchFamily="49" charset="0"/>
              </a:rPr>
              <a:t>function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a:t>
            </a:r>
          </a:p>
          <a:p>
            <a:pPr lvl="2">
              <a:lnSpc>
                <a:spcPts val="1350"/>
              </a:lnSpc>
              <a:buNone/>
            </a:pPr>
            <a:r>
              <a:rPr lang="en-CA" sz="1100" b="0" dirty="0" err="1">
                <a:solidFill>
                  <a:srgbClr val="9CDCFE"/>
                </a:solidFill>
                <a:effectLst/>
                <a:latin typeface="Menlo" panose="020B0609030804020204" pitchFamily="49" charset="0"/>
              </a:rPr>
              <a:t>args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target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8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180232B2-3495-C571-54F7-76E0E06B675D}"/>
              </a:ext>
              <a:ext uri="{C183D7F6-B498-43B3-948B-1728B52AA6E4}">
                <adec:decorative xmlns:adec="http://schemas.microsoft.com/office/drawing/2017/decorative" val="1"/>
              </a:ext>
            </a:extLst>
          </p:cNvPr>
          <p:cNvSpPr/>
          <p:nvPr/>
        </p:nvSpPr>
        <p:spPr>
          <a:xfrm>
            <a:off x="978212" y="2176903"/>
            <a:ext cx="7027100" cy="20931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171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CAFA4-37A1-6C0C-CB56-990A59F50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58EA3-193D-4EC5-196D-BEB3B357262E}"/>
              </a:ext>
            </a:extLst>
          </p:cNvPr>
          <p:cNvSpPr>
            <a:spLocks noGrp="1"/>
          </p:cNvSpPr>
          <p:nvPr>
            <p:ph type="title"/>
          </p:nvPr>
        </p:nvSpPr>
        <p:spPr>
          <a:xfrm>
            <a:off x="838200" y="0"/>
            <a:ext cx="10515600" cy="1020763"/>
          </a:xfrm>
        </p:spPr>
        <p:txBody>
          <a:bodyPr/>
          <a:lstStyle/>
          <a:p>
            <a:r>
              <a:rPr lang="en-US" dirty="0" err="1"/>
              <a:t>Popup.js</a:t>
            </a:r>
            <a:r>
              <a:rPr lang="en-US" dirty="0"/>
              <a:t>: Target Size - Load</a:t>
            </a:r>
          </a:p>
        </p:txBody>
      </p:sp>
      <p:sp>
        <p:nvSpPr>
          <p:cNvPr id="3" name="Content Placeholder 2">
            <a:extLst>
              <a:ext uri="{FF2B5EF4-FFF2-40B4-BE49-F238E27FC236}">
                <a16:creationId xmlns:a16="http://schemas.microsoft.com/office/drawing/2014/main" id="{08CAFECD-9153-3B4C-A64A-65A5C4F2F76E}"/>
              </a:ext>
            </a:extLst>
          </p:cNvPr>
          <p:cNvSpPr>
            <a:spLocks noGrp="1"/>
          </p:cNvSpPr>
          <p:nvPr>
            <p:ph idx="1"/>
          </p:nvPr>
        </p:nvSpPr>
        <p:spPr>
          <a:xfrm>
            <a:off x="943708" y="1020763"/>
            <a:ext cx="9585374" cy="5708283"/>
          </a:xfrm>
          <a:solidFill>
            <a:schemeClr val="bg2">
              <a:lumMod val="10000"/>
            </a:schemeClr>
          </a:solidFill>
        </p:spPr>
        <p:txBody>
          <a:bodyPr>
            <a:noAutofit/>
          </a:bodyPr>
          <a:lstStyle/>
          <a:p>
            <a:pPr>
              <a:lnSpc>
                <a:spcPts val="1350"/>
              </a:lnSpc>
              <a:buNone/>
            </a:pPr>
            <a:r>
              <a:rPr lang="en-CA" sz="1100" b="0" dirty="0">
                <a:solidFill>
                  <a:srgbClr val="C586C0"/>
                </a:solidFill>
                <a:effectLst/>
                <a:latin typeface="Menlo" panose="020B0609030804020204" pitchFamily="49" charset="0"/>
              </a:rPr>
              <a:t>import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 } </a:t>
            </a:r>
            <a:r>
              <a:rPr lang="en-CA" sz="1100" b="0" dirty="0">
                <a:solidFill>
                  <a:srgbClr val="C586C0"/>
                </a:solidFill>
                <a:effectLst/>
                <a:latin typeface="Menlo" panose="020B0609030804020204" pitchFamily="49" charset="0"/>
              </a:rPr>
              <a:t>from</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"./target-</a:t>
            </a:r>
            <a:r>
              <a:rPr lang="en-CA" sz="1100" b="0" dirty="0" err="1">
                <a:solidFill>
                  <a:srgbClr val="CE9178"/>
                </a:solidFill>
                <a:effectLst/>
                <a:latin typeface="Menlo" panose="020B0609030804020204" pitchFamily="49" charset="0"/>
              </a:rPr>
              <a:t>size.js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DOMContentLoaded</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 { … }</a:t>
            </a:r>
          </a:p>
          <a:p>
            <a:pPr marL="0" indent="0">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async</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586C0"/>
                </a:solidFill>
                <a:effectLst/>
                <a:latin typeface="Menlo" panose="020B0609030804020204" pitchFamily="49" charset="0"/>
              </a:rPr>
              <a:t>await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a:t>
            </a:r>
          </a:p>
          <a:p>
            <a:pPr lvl="1">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getElementById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'change'</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setState</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evt.target.id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2">
              <a:lnSpc>
                <a:spcPts val="1350"/>
              </a:lnSpc>
              <a:buNone/>
            </a:pP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restoreCb</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scripting</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executeScript</a:t>
            </a: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9CDCFE"/>
                </a:solidFill>
                <a:effectLst/>
                <a:latin typeface="Menlo" panose="020B0609030804020204" pitchFamily="49" charset="0"/>
              </a:rPr>
              <a:t>target: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DCDCAA"/>
                </a:solidFill>
                <a:effectLst/>
                <a:latin typeface="Menlo" panose="020B0609030804020204" pitchFamily="49" charset="0"/>
              </a:rPr>
              <a:t>function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a:t>
            </a:r>
          </a:p>
          <a:p>
            <a:pPr lvl="2">
              <a:lnSpc>
                <a:spcPts val="1350"/>
              </a:lnSpc>
              <a:buNone/>
            </a:pPr>
            <a:r>
              <a:rPr lang="en-CA" sz="1100" b="0" dirty="0" err="1">
                <a:solidFill>
                  <a:srgbClr val="9CDCFE"/>
                </a:solidFill>
                <a:effectLst/>
                <a:latin typeface="Menlo" panose="020B0609030804020204" pitchFamily="49" charset="0"/>
              </a:rPr>
              <a:t>args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target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8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5574390B-6CC3-C372-874C-5E67031C58A3}"/>
              </a:ext>
              <a:ext uri="{C183D7F6-B498-43B3-948B-1728B52AA6E4}">
                <adec:decorative xmlns:adec="http://schemas.microsoft.com/office/drawing/2017/decorative" val="1"/>
              </a:ext>
            </a:extLst>
          </p:cNvPr>
          <p:cNvSpPr/>
          <p:nvPr/>
        </p:nvSpPr>
        <p:spPr>
          <a:xfrm>
            <a:off x="986838" y="4458591"/>
            <a:ext cx="3481643" cy="202847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185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FBB3A-D51A-7FB8-EEC3-0E4390B98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F96DCE-4939-71F9-EF13-D78998490F0C}"/>
              </a:ext>
            </a:extLst>
          </p:cNvPr>
          <p:cNvSpPr>
            <a:spLocks noGrp="1"/>
          </p:cNvSpPr>
          <p:nvPr>
            <p:ph type="title"/>
          </p:nvPr>
        </p:nvSpPr>
        <p:spPr>
          <a:xfrm>
            <a:off x="838200" y="0"/>
            <a:ext cx="10515600" cy="1010983"/>
          </a:xfrm>
        </p:spPr>
        <p:txBody>
          <a:bodyPr/>
          <a:lstStyle/>
          <a:p>
            <a:r>
              <a:rPr lang="en-US" dirty="0"/>
              <a:t>Target-</a:t>
            </a:r>
            <a:r>
              <a:rPr lang="en-US" dirty="0" err="1"/>
              <a:t>Size.js</a:t>
            </a:r>
            <a:r>
              <a:rPr lang="en-US" dirty="0"/>
              <a:t>: Target Size Props</a:t>
            </a:r>
          </a:p>
        </p:txBody>
      </p:sp>
      <p:sp>
        <p:nvSpPr>
          <p:cNvPr id="3" name="Content Placeholder 2">
            <a:extLst>
              <a:ext uri="{FF2B5EF4-FFF2-40B4-BE49-F238E27FC236}">
                <a16:creationId xmlns:a16="http://schemas.microsoft.com/office/drawing/2014/main" id="{C4AF844C-3894-7848-8327-2725AD8401FF}"/>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endParaRPr lang="en-CA" sz="1100" b="0" dirty="0">
              <a:solidFill>
                <a:srgbClr val="808080"/>
              </a:solidFill>
              <a:effectLst/>
              <a:latin typeface="Menlo" panose="020B0609030804020204" pitchFamily="49" charset="0"/>
            </a:endParaRPr>
          </a:p>
          <a:p>
            <a:pPr>
              <a:lnSpc>
                <a:spcPts val="1350"/>
              </a:lnSpc>
              <a:buNone/>
            </a:pPr>
            <a:r>
              <a:rPr lang="en-CA" sz="1100" b="0" dirty="0">
                <a:solidFill>
                  <a:srgbClr val="C586C0"/>
                </a:solidFill>
                <a:effectLst/>
                <a:latin typeface="Menlo" panose="020B0609030804020204" pitchFamily="49" charset="0"/>
              </a:rPr>
              <a:t>export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6A9955"/>
                </a:solidFill>
                <a:effectLst/>
                <a:latin typeface="Menlo" panose="020B0609030804020204" pitchFamily="49" charset="0"/>
              </a:rPr>
              <a:t>// a list of the elements we want to test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interactiveRoles</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'button'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'[role="button"]'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'[role="link"]'</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join the list to iterate</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roleList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querySelectorAll</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interactiveRoles</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join</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class for the label</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clsList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'equa11y-label'</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classes to identify the elements </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elList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'equa11y-border'</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'equa11y-size'</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toggle if the extension checkbox is checked or not</a:t>
            </a:r>
            <a:endParaRPr lang="en-CA" sz="1100" b="0" dirty="0">
              <a:solidFill>
                <a:srgbClr val="CCCCCC"/>
              </a:solidFill>
              <a:effectLst/>
              <a:latin typeface="Menlo" panose="020B0609030804020204" pitchFamily="49" charset="0"/>
            </a:endParaRPr>
          </a:p>
          <a:p>
            <a:pPr lvl="1">
              <a:lnSpc>
                <a:spcPts val="1350"/>
              </a:lnSpc>
              <a:buNone/>
            </a:pP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targetSize_unchecked</a:t>
            </a:r>
            <a:r>
              <a:rPr lang="en-CA" sz="1100" b="0" dirty="0">
                <a:solidFill>
                  <a:srgbClr val="CCCCCC"/>
                </a:solidFill>
                <a:effectLst/>
                <a:latin typeface="Menlo" panose="020B0609030804020204" pitchFamily="49" charset="0"/>
              </a:rPr>
              <a:t>();</a:t>
            </a:r>
          </a:p>
          <a:p>
            <a:pPr lvl="1">
              <a:lnSpc>
                <a:spcPts val="1350"/>
              </a:lnSpc>
              <a:buNone/>
            </a:pPr>
            <a:endParaRPr lang="en-CA" sz="1100" dirty="0">
              <a:solidFill>
                <a:srgbClr val="CCCCCC"/>
              </a:solidFill>
              <a:latin typeface="Menlo" panose="020B0609030804020204" pitchFamily="49" charset="0"/>
            </a:endParaRPr>
          </a:p>
          <a:p>
            <a:pPr lvl="1">
              <a:lnSpc>
                <a:spcPts val="1350"/>
              </a:lnSpc>
              <a:buNone/>
            </a:pP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6A9955"/>
                </a:solidFill>
                <a:effectLst/>
                <a:latin typeface="Menlo" panose="020B0609030804020204" pitchFamily="49" charset="0"/>
              </a:rPr>
              <a:t>// cont’d …</a:t>
            </a:r>
            <a:br>
              <a:rPr lang="en-CA" sz="1100" b="0" dirty="0">
                <a:solidFill>
                  <a:srgbClr val="CCCCCC"/>
                </a:solidFill>
                <a:effectLst/>
                <a:latin typeface="Menlo" panose="020B0609030804020204" pitchFamily="49" charset="0"/>
              </a:rPr>
            </a:b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599122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77A81-A5BE-DF81-DE5C-FD0656DD5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273B7-75CC-2A13-3D28-90DC517C22E4}"/>
              </a:ext>
            </a:extLst>
          </p:cNvPr>
          <p:cNvSpPr>
            <a:spLocks noGrp="1"/>
          </p:cNvSpPr>
          <p:nvPr>
            <p:ph type="title"/>
          </p:nvPr>
        </p:nvSpPr>
        <p:spPr>
          <a:xfrm>
            <a:off x="838200" y="0"/>
            <a:ext cx="10515600" cy="1010983"/>
          </a:xfrm>
        </p:spPr>
        <p:txBody>
          <a:bodyPr>
            <a:normAutofit/>
          </a:bodyPr>
          <a:lstStyle/>
          <a:p>
            <a:r>
              <a:rPr lang="en-US" dirty="0"/>
              <a:t>Target-</a:t>
            </a:r>
            <a:r>
              <a:rPr lang="en-US" dirty="0" err="1"/>
              <a:t>Size.js</a:t>
            </a:r>
            <a:r>
              <a:rPr lang="en-US" dirty="0"/>
              <a:t>: Target Size Checked State</a:t>
            </a:r>
          </a:p>
        </p:txBody>
      </p:sp>
      <p:sp>
        <p:nvSpPr>
          <p:cNvPr id="3" name="Content Placeholder 2">
            <a:extLst>
              <a:ext uri="{FF2B5EF4-FFF2-40B4-BE49-F238E27FC236}">
                <a16:creationId xmlns:a16="http://schemas.microsoft.com/office/drawing/2014/main" id="{8C8C3BBE-C3AE-A47C-FBED-386FD14A6A54}"/>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r>
              <a:rPr lang="en-CA" sz="1100" b="0" dirty="0">
                <a:solidFill>
                  <a:srgbClr val="6A9955"/>
                </a:solidFill>
                <a:effectLst/>
                <a:latin typeface="Menlo" panose="020B0609030804020204" pitchFamily="49" charset="0"/>
              </a:rPr>
              <a:t>// handle the checked state</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targetSize_checked</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4FC1FF"/>
                </a:solidFill>
                <a:effectLst/>
                <a:latin typeface="Menlo" panose="020B0609030804020204" pitchFamily="49" charset="0"/>
              </a:rPr>
              <a:t>roleList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forEach</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C586C0"/>
                </a:solidFill>
                <a:effectLst/>
                <a:latin typeface="Menlo" panose="020B0609030804020204" pitchFamily="49" charset="0"/>
              </a:rPr>
              <a:t>if</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contains</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'equa11y-size'</a:t>
            </a:r>
            <a:r>
              <a:rPr lang="en-CA" sz="1100" b="0" dirty="0">
                <a:solidFill>
                  <a:srgbClr val="CCCCCC"/>
                </a:solidFill>
                <a:effectLst/>
                <a:latin typeface="Menlo" panose="020B0609030804020204" pitchFamily="49" charset="0"/>
              </a:rPr>
              <a:t>)) {</a:t>
            </a:r>
          </a:p>
          <a:p>
            <a:pPr lvl="3">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dimensions</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getComputedDimensions</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a:t>
            </a:r>
          </a:p>
          <a:p>
            <a:pPr lvl="3">
              <a:lnSpc>
                <a:spcPts val="1350"/>
              </a:lnSpc>
              <a:buNone/>
            </a:pPr>
            <a:r>
              <a:rPr lang="en-CA" sz="1100" b="0" dirty="0">
                <a:solidFill>
                  <a:srgbClr val="C586C0"/>
                </a:solidFill>
                <a:effectLst/>
                <a:latin typeface="Menlo" panose="020B0609030804020204" pitchFamily="49" charset="0"/>
              </a:rPr>
              <a:t>if</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height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0</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width</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0</a:t>
            </a:r>
            <a:r>
              <a:rPr lang="en-CA" sz="1100" b="0" dirty="0">
                <a:solidFill>
                  <a:srgbClr val="CCCCCC"/>
                </a:solidFill>
                <a:effectLst/>
                <a:latin typeface="Menlo" panose="020B0609030804020204" pitchFamily="49" charset="0"/>
              </a:rPr>
              <a:t>) {</a:t>
            </a:r>
          </a:p>
          <a:p>
            <a:pPr lvl="4">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label</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createElement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'div'</a:t>
            </a:r>
            <a:r>
              <a:rPr lang="en-CA" sz="1100" b="0" dirty="0">
                <a:solidFill>
                  <a:srgbClr val="CCCCCC"/>
                </a:solidFill>
                <a:effectLst/>
                <a:latin typeface="Menlo" panose="020B0609030804020204" pitchFamily="49" charset="0"/>
              </a:rPr>
              <a:t>);</a:t>
            </a:r>
          </a:p>
          <a:p>
            <a:pPr lvl="4">
              <a:lnSpc>
                <a:spcPts val="1350"/>
              </a:lnSpc>
              <a:buNone/>
            </a:pPr>
            <a:r>
              <a:rPr lang="en-CA" sz="1100" b="0" dirty="0" err="1">
                <a:solidFill>
                  <a:srgbClr val="4FC1FF"/>
                </a:solidFill>
                <a:effectLst/>
                <a:latin typeface="Menlo" panose="020B0609030804020204" pitchFamily="49" charset="0"/>
              </a:rPr>
              <a:t>label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innerHTML</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a:solidFill>
                  <a:srgbClr val="569CD6"/>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D4D4D4"/>
                </a:solidFill>
                <a:effectLst/>
                <a:latin typeface="Menlo" panose="020B0609030804020204" pitchFamily="49" charset="0"/>
              </a:rPr>
              <a:t>.</a:t>
            </a:r>
            <a:r>
              <a:rPr lang="en-CA" sz="1100" b="0" dirty="0" err="1">
                <a:solidFill>
                  <a:srgbClr val="9CDCFE"/>
                </a:solidFill>
                <a:effectLst/>
                <a:latin typeface="Menlo" panose="020B0609030804020204" pitchFamily="49" charset="0"/>
              </a:rPr>
              <a:t>width</a:t>
            </a:r>
            <a:r>
              <a:rPr lang="en-CA" sz="1100" b="0" dirty="0">
                <a:solidFill>
                  <a:srgbClr val="569CD6"/>
                </a:solidFill>
                <a:effectLst/>
                <a:latin typeface="Menlo" panose="020B0609030804020204" pitchFamily="49" charset="0"/>
              </a:rPr>
              <a:t>}</a:t>
            </a:r>
            <a:r>
              <a:rPr lang="en-CA" sz="1100" b="0" dirty="0" err="1">
                <a:solidFill>
                  <a:srgbClr val="CE9178"/>
                </a:solidFill>
                <a:effectLst/>
                <a:latin typeface="Menlo" panose="020B0609030804020204" pitchFamily="49" charset="0"/>
              </a:rPr>
              <a:t>px</a:t>
            </a:r>
            <a:r>
              <a:rPr lang="en-CA" sz="1100" b="0" dirty="0">
                <a:solidFill>
                  <a:srgbClr val="CE9178"/>
                </a:solidFill>
                <a:effectLst/>
                <a:latin typeface="Menlo" panose="020B0609030804020204" pitchFamily="49" charset="0"/>
              </a:rPr>
              <a:t> w x </a:t>
            </a:r>
            <a:r>
              <a:rPr lang="en-CA" sz="1100" b="0" dirty="0">
                <a:solidFill>
                  <a:srgbClr val="569CD6"/>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D4D4D4"/>
                </a:solidFill>
                <a:effectLst/>
                <a:latin typeface="Menlo" panose="020B0609030804020204" pitchFamily="49" charset="0"/>
              </a:rPr>
              <a:t>.</a:t>
            </a:r>
            <a:r>
              <a:rPr lang="en-CA" sz="1100" b="0" dirty="0" err="1">
                <a:solidFill>
                  <a:srgbClr val="9CDCFE"/>
                </a:solidFill>
                <a:effectLst/>
                <a:latin typeface="Menlo" panose="020B0609030804020204" pitchFamily="49" charset="0"/>
              </a:rPr>
              <a:t>height</a:t>
            </a:r>
            <a:r>
              <a:rPr lang="en-CA" sz="1100" b="0" dirty="0">
                <a:solidFill>
                  <a:srgbClr val="569CD6"/>
                </a:solidFill>
                <a:effectLst/>
                <a:latin typeface="Menlo" panose="020B0609030804020204" pitchFamily="49" charset="0"/>
              </a:rPr>
              <a:t>}</a:t>
            </a:r>
            <a:r>
              <a:rPr lang="en-CA" sz="1100" b="0" dirty="0" err="1">
                <a:solidFill>
                  <a:srgbClr val="CE9178"/>
                </a:solidFill>
                <a:effectLst/>
                <a:latin typeface="Menlo" panose="020B0609030804020204" pitchFamily="49" charset="0"/>
              </a:rPr>
              <a:t>px</a:t>
            </a:r>
            <a:r>
              <a:rPr lang="en-CA" sz="1100" b="0" dirty="0">
                <a:solidFill>
                  <a:srgbClr val="CE9178"/>
                </a:solidFill>
                <a:effectLst/>
                <a:latin typeface="Menlo" panose="020B0609030804020204" pitchFamily="49" charset="0"/>
              </a:rPr>
              <a:t> h`</a:t>
            </a:r>
            <a:r>
              <a:rPr lang="en-CA" sz="1100" b="0" dirty="0">
                <a:solidFill>
                  <a:srgbClr val="CCCCCC"/>
                </a:solidFill>
                <a:effectLst/>
                <a:latin typeface="Menlo" panose="020B0609030804020204" pitchFamily="49" charset="0"/>
              </a:rPr>
              <a:t>;</a:t>
            </a:r>
          </a:p>
          <a:p>
            <a:pPr lvl="4">
              <a:lnSpc>
                <a:spcPts val="1350"/>
              </a:lnSpc>
              <a:buNone/>
            </a:pPr>
            <a:r>
              <a:rPr lang="en-CA" sz="1100" b="0" dirty="0" err="1">
                <a:solidFill>
                  <a:srgbClr val="4FC1FF"/>
                </a:solidFill>
                <a:effectLst/>
                <a:latin typeface="Menlo" panose="020B0609030804020204" pitchFamily="49" charset="0"/>
              </a:rPr>
              <a:t>label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4FC1FF"/>
                </a:solidFill>
                <a:effectLst/>
                <a:latin typeface="Menlo" panose="020B0609030804020204" pitchFamily="49" charset="0"/>
              </a:rPr>
              <a:t>clsList</a:t>
            </a:r>
            <a:r>
              <a:rPr lang="en-CA" sz="1100" b="0" dirty="0">
                <a:solidFill>
                  <a:srgbClr val="CCCCCC"/>
                </a:solidFill>
                <a:effectLst/>
                <a:latin typeface="Menlo" panose="020B0609030804020204" pitchFamily="49" charset="0"/>
              </a:rPr>
              <a:t>);</a:t>
            </a:r>
          </a:p>
          <a:p>
            <a:pPr lvl="4">
              <a:lnSpc>
                <a:spcPts val="1350"/>
              </a:lnSpc>
              <a:buNone/>
            </a:pPr>
            <a:endParaRPr lang="en-CA" sz="1100" dirty="0">
              <a:solidFill>
                <a:srgbClr val="CCCCCC"/>
              </a:solidFill>
              <a:latin typeface="Menlo" panose="020B0609030804020204" pitchFamily="49" charset="0"/>
            </a:endParaRPr>
          </a:p>
          <a:p>
            <a:pPr lvl="4">
              <a:lnSpc>
                <a:spcPts val="1350"/>
              </a:lnSpc>
              <a:buNone/>
            </a:pPr>
            <a:r>
              <a:rPr lang="en-CA" sz="1100" b="0" dirty="0">
                <a:solidFill>
                  <a:srgbClr val="C586C0"/>
                </a:solidFill>
                <a:effectLst/>
                <a:latin typeface="Menlo" panose="020B0609030804020204" pitchFamily="49" charset="0"/>
              </a:rPr>
              <a:t>if</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width</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&lt;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24</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height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&lt;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24</a:t>
            </a:r>
            <a:r>
              <a:rPr lang="en-CA" sz="1100" b="0" dirty="0">
                <a:solidFill>
                  <a:srgbClr val="CCCCCC"/>
                </a:solidFill>
                <a:effectLst/>
                <a:latin typeface="Menlo" panose="020B0609030804020204" pitchFamily="49" charset="0"/>
              </a:rPr>
              <a:t>) {</a:t>
            </a:r>
          </a:p>
          <a:p>
            <a:pPr lvl="4">
              <a:lnSpc>
                <a:spcPts val="1350"/>
              </a:lnSpc>
              <a:buNone/>
            </a:pPr>
            <a:r>
              <a:rPr lang="en-CA" sz="1100" b="0" dirty="0">
                <a:solidFill>
                  <a:srgbClr val="4FC1FF"/>
                </a:solidFill>
                <a:effectLst/>
                <a:latin typeface="Menlo" panose="020B0609030804020204" pitchFamily="49" charset="0"/>
              </a:rPr>
              <a:t>	</a:t>
            </a:r>
            <a:r>
              <a:rPr lang="en-CA" sz="1100" b="0" dirty="0" err="1">
                <a:solidFill>
                  <a:srgbClr val="4FC1FF"/>
                </a:solidFill>
                <a:effectLst/>
                <a:latin typeface="Menlo" panose="020B0609030804020204" pitchFamily="49" charset="0"/>
              </a:rPr>
              <a:t>label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style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cssText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'background-color: #AB1B18 !important; outline: 2px dashed black;’</a:t>
            </a:r>
            <a:r>
              <a:rPr lang="en-CA" sz="1100" b="0" dirty="0">
                <a:solidFill>
                  <a:srgbClr val="CCCCCC"/>
                </a:solidFill>
                <a:effectLst/>
                <a:latin typeface="Menlo" panose="020B0609030804020204" pitchFamily="49" charset="0"/>
              </a:rPr>
              <a:t>;</a:t>
            </a:r>
          </a:p>
          <a:p>
            <a:pPr lvl="4">
              <a:lnSpc>
                <a:spcPts val="1350"/>
              </a:lnSpc>
              <a:buNone/>
            </a:pPr>
            <a:r>
              <a:rPr lang="en-CA" sz="1100" b="0" dirty="0">
                <a:solidFill>
                  <a:srgbClr val="CCCCCC"/>
                </a:solidFill>
                <a:effectLst/>
                <a:latin typeface="Menlo" panose="020B0609030804020204" pitchFamily="49" charset="0"/>
              </a:rPr>
              <a:t>}</a:t>
            </a:r>
          </a:p>
          <a:p>
            <a:pPr lvl="4">
              <a:lnSpc>
                <a:spcPts val="1350"/>
              </a:lnSpc>
              <a:buNone/>
            </a:pPr>
            <a:endParaRPr lang="en-CA" sz="1100" b="0" dirty="0">
              <a:solidFill>
                <a:srgbClr val="CCCCCC"/>
              </a:solidFill>
              <a:effectLst/>
              <a:latin typeface="Menlo" panose="020B0609030804020204" pitchFamily="49" charset="0"/>
            </a:endParaRPr>
          </a:p>
          <a:p>
            <a:pPr lvl="4">
              <a:lnSpc>
                <a:spcPts val="1350"/>
              </a:lnSpc>
              <a:buNone/>
            </a:pP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4FC1FF"/>
                </a:solidFill>
                <a:effectLst/>
                <a:latin typeface="Menlo" panose="020B0609030804020204" pitchFamily="49" charset="0"/>
              </a:rPr>
              <a:t>elList</a:t>
            </a:r>
            <a:r>
              <a:rPr lang="en-CA" sz="1100" b="0" dirty="0">
                <a:solidFill>
                  <a:srgbClr val="CCCCCC"/>
                </a:solidFill>
                <a:effectLst/>
                <a:latin typeface="Menlo" panose="020B0609030804020204" pitchFamily="49" charset="0"/>
              </a:rPr>
              <a:t>);</a:t>
            </a:r>
          </a:p>
          <a:p>
            <a:pPr lvl="4">
              <a:lnSpc>
                <a:spcPts val="1350"/>
              </a:lnSpc>
              <a:buNone/>
            </a:pP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parentNode</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insertBefore</a:t>
            </a:r>
            <a:r>
              <a:rPr lang="en-CA" sz="1100" b="0" dirty="0">
                <a:solidFill>
                  <a:srgbClr val="CCCCCC"/>
                </a:solidFill>
                <a:effectLst/>
                <a:latin typeface="Menlo" panose="020B0609030804020204" pitchFamily="49" charset="0"/>
              </a:rPr>
              <a:t>(</a:t>
            </a:r>
            <a:r>
              <a:rPr lang="en-CA" sz="1100" b="0" dirty="0">
                <a:solidFill>
                  <a:srgbClr val="4FC1FF"/>
                </a:solidFill>
                <a:effectLst/>
                <a:latin typeface="Menlo" panose="020B0609030804020204" pitchFamily="49" charset="0"/>
              </a:rPr>
              <a:t>label</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a:t>
            </a:r>
          </a:p>
          <a:p>
            <a:pPr lvl="3">
              <a:lnSpc>
                <a:spcPts val="1350"/>
              </a:lnSpc>
              <a:buNone/>
            </a:pP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CCCCCC"/>
                </a:solidFill>
                <a:effectLst/>
                <a:latin typeface="Menlo" panose="020B0609030804020204" pitchFamily="49" charset="0"/>
              </a:rPr>
              <a:t>});</a:t>
            </a:r>
          </a:p>
          <a:p>
            <a:pPr lvl="1">
              <a:lnSpc>
                <a:spcPts val="1350"/>
              </a:lnSpc>
              <a:buNone/>
            </a:pPr>
            <a:r>
              <a:rPr lang="en-CA" sz="1100" dirty="0">
                <a:solidFill>
                  <a:srgbClr val="CCCCCC"/>
                </a:solidFill>
                <a:latin typeface="Menlo" panose="020B0609030804020204" pitchFamily="49" charset="0"/>
              </a:rPr>
              <a:t>}</a:t>
            </a:r>
            <a:endParaRPr lang="en-CA" sz="1100" b="0" dirty="0">
              <a:solidFill>
                <a:srgbClr val="CCCCCC"/>
              </a:solidFill>
              <a:effectLst/>
              <a:latin typeface="Menlo" panose="020B0609030804020204" pitchFamily="49" charset="0"/>
            </a:endParaRPr>
          </a:p>
          <a:p>
            <a:pPr marL="0" indent="0">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br>
              <a:rPr lang="en-CA" sz="1100" b="0" dirty="0">
                <a:solidFill>
                  <a:srgbClr val="CCCCCC"/>
                </a:solidFill>
                <a:effectLst/>
                <a:latin typeface="Menlo" panose="020B0609030804020204" pitchFamily="49" charset="0"/>
              </a:rPr>
            </a:b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5" name="Left Arrow 4">
            <a:extLst>
              <a:ext uri="{FF2B5EF4-FFF2-40B4-BE49-F238E27FC236}">
                <a16:creationId xmlns:a16="http://schemas.microsoft.com/office/drawing/2014/main" id="{3D31A6CA-B7DD-E5CF-227F-ABFE2BD24AD1}"/>
              </a:ext>
              <a:ext uri="{C183D7F6-B498-43B3-948B-1728B52AA6E4}">
                <adec:decorative xmlns:adec="http://schemas.microsoft.com/office/drawing/2017/decorative" val="1"/>
              </a:ext>
            </a:extLst>
          </p:cNvPr>
          <p:cNvSpPr/>
          <p:nvPr/>
        </p:nvSpPr>
        <p:spPr>
          <a:xfrm>
            <a:off x="4005072" y="154533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a:extLst>
              <a:ext uri="{FF2B5EF4-FFF2-40B4-BE49-F238E27FC236}">
                <a16:creationId xmlns:a16="http://schemas.microsoft.com/office/drawing/2014/main" id="{3B9DE64B-44AD-1C13-943F-CF330F39AF80}"/>
              </a:ext>
              <a:ext uri="{C183D7F6-B498-43B3-948B-1728B52AA6E4}">
                <adec:decorative xmlns:adec="http://schemas.microsoft.com/office/drawing/2017/decorative" val="1"/>
              </a:ext>
            </a:extLst>
          </p:cNvPr>
          <p:cNvSpPr/>
          <p:nvPr/>
        </p:nvSpPr>
        <p:spPr>
          <a:xfrm>
            <a:off x="6169152" y="177393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D93A20C6-E78D-8C78-051F-B7735339CEFE}"/>
              </a:ext>
              <a:ext uri="{C183D7F6-B498-43B3-948B-1728B52AA6E4}">
                <adec:decorative xmlns:adec="http://schemas.microsoft.com/office/drawing/2017/decorative" val="1"/>
              </a:ext>
            </a:extLst>
          </p:cNvPr>
          <p:cNvSpPr/>
          <p:nvPr/>
        </p:nvSpPr>
        <p:spPr>
          <a:xfrm>
            <a:off x="6669024" y="202196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8B25FD31-6D29-C6DA-68B4-CB32C949EEA2}"/>
              </a:ext>
              <a:ext uri="{C183D7F6-B498-43B3-948B-1728B52AA6E4}">
                <adec:decorative xmlns:adec="http://schemas.microsoft.com/office/drawing/2017/decorative" val="1"/>
              </a:ext>
            </a:extLst>
          </p:cNvPr>
          <p:cNvSpPr/>
          <p:nvPr/>
        </p:nvSpPr>
        <p:spPr>
          <a:xfrm>
            <a:off x="6932676" y="226999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0A54CFB9-3CE8-75B3-C1EF-B89DCE5BF17F}"/>
              </a:ext>
              <a:ext uri="{C183D7F6-B498-43B3-948B-1728B52AA6E4}">
                <adec:decorative xmlns:adec="http://schemas.microsoft.com/office/drawing/2017/decorative" val="1"/>
              </a:ext>
            </a:extLst>
          </p:cNvPr>
          <p:cNvSpPr/>
          <p:nvPr/>
        </p:nvSpPr>
        <p:spPr>
          <a:xfrm>
            <a:off x="8918448" y="2767584"/>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a:extLst>
              <a:ext uri="{FF2B5EF4-FFF2-40B4-BE49-F238E27FC236}">
                <a16:creationId xmlns:a16="http://schemas.microsoft.com/office/drawing/2014/main" id="{DE5539BD-1958-6696-4A22-4582442251E9}"/>
              </a:ext>
              <a:ext uri="{C183D7F6-B498-43B3-948B-1728B52AA6E4}">
                <adec:decorative xmlns:adec="http://schemas.microsoft.com/office/drawing/2017/decorative" val="1"/>
              </a:ext>
            </a:extLst>
          </p:cNvPr>
          <p:cNvSpPr/>
          <p:nvPr/>
        </p:nvSpPr>
        <p:spPr>
          <a:xfrm>
            <a:off x="7432548" y="3453573"/>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a:extLst>
              <a:ext uri="{FF2B5EF4-FFF2-40B4-BE49-F238E27FC236}">
                <a16:creationId xmlns:a16="http://schemas.microsoft.com/office/drawing/2014/main" id="{032169C0-7EB5-F677-8F04-D7092257EB55}"/>
              </a:ext>
              <a:ext uri="{C183D7F6-B498-43B3-948B-1728B52AA6E4}">
                <adec:decorative xmlns:adec="http://schemas.microsoft.com/office/drawing/2017/decorative" val="1"/>
              </a:ext>
            </a:extLst>
          </p:cNvPr>
          <p:cNvSpPr/>
          <p:nvPr/>
        </p:nvSpPr>
        <p:spPr>
          <a:xfrm>
            <a:off x="6949440" y="4858890"/>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8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F6F49-1C7E-B644-F785-90707FC0F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9B1E6D-013B-02DC-373C-F546535406D4}"/>
              </a:ext>
            </a:extLst>
          </p:cNvPr>
          <p:cNvSpPr>
            <a:spLocks noGrp="1"/>
          </p:cNvSpPr>
          <p:nvPr>
            <p:ph type="title"/>
          </p:nvPr>
        </p:nvSpPr>
        <p:spPr>
          <a:xfrm>
            <a:off x="838200" y="0"/>
            <a:ext cx="10515600" cy="1010983"/>
          </a:xfrm>
        </p:spPr>
        <p:txBody>
          <a:bodyPr>
            <a:normAutofit/>
          </a:bodyPr>
          <a:lstStyle/>
          <a:p>
            <a:r>
              <a:rPr lang="en-US" dirty="0"/>
              <a:t>Target-</a:t>
            </a:r>
            <a:r>
              <a:rPr lang="en-US" dirty="0" err="1"/>
              <a:t>Size.js</a:t>
            </a:r>
            <a:r>
              <a:rPr lang="en-US" dirty="0"/>
              <a:t>: Target Size Unchecked State</a:t>
            </a:r>
          </a:p>
        </p:txBody>
      </p:sp>
      <p:sp>
        <p:nvSpPr>
          <p:cNvPr id="3" name="Content Placeholder 2">
            <a:extLst>
              <a:ext uri="{FF2B5EF4-FFF2-40B4-BE49-F238E27FC236}">
                <a16:creationId xmlns:a16="http://schemas.microsoft.com/office/drawing/2014/main" id="{A958DC76-B228-78DC-6954-A1EC8542900A}"/>
              </a:ext>
            </a:extLst>
          </p:cNvPr>
          <p:cNvSpPr>
            <a:spLocks noGrp="1"/>
          </p:cNvSpPr>
          <p:nvPr>
            <p:ph idx="1"/>
          </p:nvPr>
        </p:nvSpPr>
        <p:spPr>
          <a:xfrm>
            <a:off x="935481" y="1010983"/>
            <a:ext cx="9585374" cy="5557981"/>
          </a:xfrm>
          <a:solidFill>
            <a:schemeClr val="bg2">
              <a:lumMod val="10000"/>
            </a:schemeClr>
          </a:solidFill>
        </p:spPr>
        <p:txBody>
          <a:bodyPr>
            <a:noAutofit/>
          </a:bodyPr>
          <a:lstStyle/>
          <a:p>
            <a:pPr lvl="1">
              <a:lnSpc>
                <a:spcPts val="1350"/>
              </a:lnSpc>
              <a:buNone/>
            </a:pPr>
            <a:r>
              <a:rPr lang="en-CA" sz="1100" b="0" dirty="0">
                <a:solidFill>
                  <a:srgbClr val="6A9955"/>
                </a:solidFill>
                <a:effectLst/>
                <a:latin typeface="Menlo" panose="020B0609030804020204" pitchFamily="49" charset="0"/>
              </a:rPr>
              <a:t>// handle the unchecked state</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targetSize_unchecked</a:t>
            </a:r>
            <a:r>
              <a:rPr lang="en-CA" sz="1100" b="0" dirty="0">
                <a:solidFill>
                  <a:srgbClr val="CCCCCC"/>
                </a:solidFill>
                <a:effectLst/>
                <a:latin typeface="Menlo" panose="020B0609030804020204" pitchFamily="49" charset="0"/>
              </a:rPr>
              <a:t>() {</a:t>
            </a:r>
          </a:p>
          <a:p>
            <a:pPr lvl="1">
              <a:lnSpc>
                <a:spcPts val="1350"/>
              </a:lnSpc>
              <a:buNone/>
            </a:pPr>
            <a:r>
              <a:rPr lang="en-CA" sz="1100" dirty="0">
                <a:solidFill>
                  <a:srgbClr val="CCCCCC"/>
                </a:solidFill>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querySelectorAll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'.equa11y-size'</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forEach</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el</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remove</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4FC1FF"/>
                </a:solidFill>
                <a:effectLst/>
                <a:latin typeface="Menlo" panose="020B0609030804020204" pitchFamily="49" charset="0"/>
              </a:rPr>
              <a:t>elList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	});</a:t>
            </a:r>
          </a:p>
          <a:p>
            <a:pPr lvl="1">
              <a:lnSpc>
                <a:spcPts val="1350"/>
              </a:lnSpc>
              <a:buNone/>
            </a:pPr>
            <a:br>
              <a:rPr lang="en-CA" sz="1100" b="0" dirty="0">
                <a:solidFill>
                  <a:srgbClr val="CCCCCC"/>
                </a:solidFill>
                <a:effectLst/>
                <a:latin typeface="Menlo" panose="020B0609030804020204" pitchFamily="49" charset="0"/>
              </a:rPr>
            </a:b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querySelectorAll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'.equa11y-label'</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forEach</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el</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1">
              <a:lnSpc>
                <a:spcPts val="1350"/>
              </a:lnSpc>
              <a:buNone/>
            </a:pPr>
            <a:r>
              <a:rPr lang="en-CA" sz="1100" dirty="0">
                <a:solidFill>
                  <a:srgbClr val="CCCCCC"/>
                </a:solidFill>
                <a:latin typeface="Menlo" panose="020B0609030804020204" pitchFamily="49" charset="0"/>
              </a:rPr>
              <a:t>		   </a:t>
            </a:r>
            <a:r>
              <a:rPr lang="en-CA" sz="1100" b="0" dirty="0" err="1">
                <a:solidFill>
                  <a:srgbClr val="9CDCFE"/>
                </a:solidFill>
                <a:effectLst/>
                <a:latin typeface="Menlo" panose="020B0609030804020204" pitchFamily="49" charset="0"/>
              </a:rPr>
              <a:t>el</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remove</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CCCCCC"/>
                </a:solidFill>
                <a:effectLst/>
                <a:latin typeface="Menlo" panose="020B0609030804020204" pitchFamily="49" charset="0"/>
              </a:rPr>
              <a:t>}</a:t>
            </a:r>
          </a:p>
          <a:p>
            <a:pPr lvl="1">
              <a:lnSpc>
                <a:spcPts val="1350"/>
              </a:lnSpc>
              <a:buNone/>
            </a:pP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6A9955"/>
                </a:solidFill>
                <a:effectLst/>
                <a:latin typeface="Menlo" panose="020B0609030804020204" pitchFamily="49" charset="0"/>
              </a:rPr>
              <a:t>// get the dimensions of the element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getComputedDimensions</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dimensions</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3">
              <a:lnSpc>
                <a:spcPts val="1350"/>
              </a:lnSpc>
              <a:buNone/>
            </a:pPr>
            <a:r>
              <a:rPr lang="en-CA" sz="1100" b="0" dirty="0">
                <a:solidFill>
                  <a:srgbClr val="9CDCFE"/>
                </a:solidFill>
                <a:effectLst/>
                <a:latin typeface="Menlo" panose="020B0609030804020204" pitchFamily="49" charset="0"/>
              </a:rPr>
              <a:t>width:</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offsetWidth</a:t>
            </a:r>
            <a:r>
              <a:rPr lang="en-CA" sz="1100" b="0" dirty="0">
                <a:solidFill>
                  <a:srgbClr val="CCCCCC"/>
                </a:solidFill>
                <a:effectLst/>
                <a:latin typeface="Menlo" panose="020B0609030804020204" pitchFamily="49" charset="0"/>
              </a:rPr>
              <a:t>,</a:t>
            </a:r>
          </a:p>
          <a:p>
            <a:pPr lvl="3">
              <a:lnSpc>
                <a:spcPts val="1350"/>
              </a:lnSpc>
              <a:buNone/>
            </a:pPr>
            <a:r>
              <a:rPr lang="en-CA" sz="1100" b="0" dirty="0">
                <a:solidFill>
                  <a:srgbClr val="9CDCFE"/>
                </a:solidFill>
                <a:effectLst/>
                <a:latin typeface="Menlo" panose="020B0609030804020204" pitchFamily="49" charset="0"/>
              </a:rPr>
              <a:t>height: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offsetHeight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C586C0"/>
                </a:solidFill>
                <a:effectLst/>
                <a:latin typeface="Menlo" panose="020B0609030804020204" pitchFamily="49" charset="0"/>
              </a:rPr>
              <a:t>return</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dimensions</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br>
              <a:rPr lang="en-CA" sz="1100" b="0" dirty="0">
                <a:solidFill>
                  <a:srgbClr val="CCCCCC"/>
                </a:solidFill>
                <a:effectLst/>
                <a:latin typeface="Menlo" panose="020B0609030804020204" pitchFamily="49" charset="0"/>
              </a:rPr>
            </a:b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Left Arrow 3">
            <a:extLst>
              <a:ext uri="{FF2B5EF4-FFF2-40B4-BE49-F238E27FC236}">
                <a16:creationId xmlns:a16="http://schemas.microsoft.com/office/drawing/2014/main" id="{0D8189A8-F2C9-A47B-3189-941191F77333}"/>
              </a:ext>
              <a:ext uri="{C183D7F6-B498-43B3-948B-1728B52AA6E4}">
                <adec:decorative xmlns:adec="http://schemas.microsoft.com/office/drawing/2017/decorative" val="1"/>
              </a:ext>
            </a:extLst>
          </p:cNvPr>
          <p:cNvSpPr/>
          <p:nvPr/>
        </p:nvSpPr>
        <p:spPr>
          <a:xfrm>
            <a:off x="6726936" y="1472184"/>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8816367D-2EC5-7E34-7AD0-5C8D791A8A07}"/>
              </a:ext>
              <a:ext uri="{C183D7F6-B498-43B3-948B-1728B52AA6E4}">
                <adec:decorative xmlns:adec="http://schemas.microsoft.com/office/drawing/2017/decorative" val="1"/>
              </a:ext>
            </a:extLst>
          </p:cNvPr>
          <p:cNvSpPr/>
          <p:nvPr/>
        </p:nvSpPr>
        <p:spPr>
          <a:xfrm>
            <a:off x="6726936" y="236829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a:extLst>
              <a:ext uri="{FF2B5EF4-FFF2-40B4-BE49-F238E27FC236}">
                <a16:creationId xmlns:a16="http://schemas.microsoft.com/office/drawing/2014/main" id="{0E91FDC6-E89F-A489-C30B-EB400EEB3AD5}"/>
              </a:ext>
              <a:ext uri="{C183D7F6-B498-43B3-948B-1728B52AA6E4}">
                <adec:decorative xmlns:adec="http://schemas.microsoft.com/office/drawing/2017/decorative" val="1"/>
              </a:ext>
            </a:extLst>
          </p:cNvPr>
          <p:cNvSpPr/>
          <p:nvPr/>
        </p:nvSpPr>
        <p:spPr>
          <a:xfrm>
            <a:off x="5053584" y="3817405"/>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50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73051-E753-CAAA-5D2F-4E0ED3FD6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6762E-F5EB-9694-9026-C2F690AB2A2F}"/>
              </a:ext>
            </a:extLst>
          </p:cNvPr>
          <p:cNvSpPr>
            <a:spLocks noGrp="1"/>
          </p:cNvSpPr>
          <p:nvPr>
            <p:ph type="title"/>
          </p:nvPr>
        </p:nvSpPr>
        <p:spPr/>
        <p:txBody>
          <a:bodyPr/>
          <a:lstStyle/>
          <a:p>
            <a:r>
              <a:rPr lang="en-CA" dirty="0">
                <a:effectLst/>
                <a:latin typeface="Helvetica Neue" panose="02000503000000020004" pitchFamily="2" charset="0"/>
              </a:rPr>
              <a:t>Demo – Alpha Version</a:t>
            </a:r>
          </a:p>
        </p:txBody>
      </p:sp>
    </p:spTree>
    <p:extLst>
      <p:ext uri="{BB962C8B-B14F-4D97-AF65-F5344CB8AC3E}">
        <p14:creationId xmlns:p14="http://schemas.microsoft.com/office/powerpoint/2010/main" val="2474511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6DA2E-5E7F-ED84-C73E-1B182ED8C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9CF11-F81C-7AE1-53D4-72109877D8B9}"/>
              </a:ext>
            </a:extLst>
          </p:cNvPr>
          <p:cNvSpPr>
            <a:spLocks noGrp="1"/>
          </p:cNvSpPr>
          <p:nvPr>
            <p:ph type="title"/>
          </p:nvPr>
        </p:nvSpPr>
        <p:spPr>
          <a:xfrm>
            <a:off x="838200" y="0"/>
            <a:ext cx="10515600" cy="1020763"/>
          </a:xfrm>
        </p:spPr>
        <p:txBody>
          <a:bodyPr/>
          <a:lstStyle/>
          <a:p>
            <a:r>
              <a:rPr lang="en-US" dirty="0" err="1"/>
              <a:t>Popup.js</a:t>
            </a:r>
            <a:r>
              <a:rPr lang="en-US" dirty="0"/>
              <a:t>: Target Size Saving State</a:t>
            </a:r>
          </a:p>
        </p:txBody>
      </p:sp>
      <p:sp>
        <p:nvSpPr>
          <p:cNvPr id="3" name="Content Placeholder 2">
            <a:extLst>
              <a:ext uri="{FF2B5EF4-FFF2-40B4-BE49-F238E27FC236}">
                <a16:creationId xmlns:a16="http://schemas.microsoft.com/office/drawing/2014/main" id="{238E5EED-760C-FFD9-A1C4-84536FEFE403}"/>
              </a:ext>
            </a:extLst>
          </p:cNvPr>
          <p:cNvSpPr>
            <a:spLocks noGrp="1"/>
          </p:cNvSpPr>
          <p:nvPr>
            <p:ph idx="1"/>
          </p:nvPr>
        </p:nvSpPr>
        <p:spPr>
          <a:xfrm>
            <a:off x="943708" y="1020763"/>
            <a:ext cx="9585374" cy="5708283"/>
          </a:xfrm>
          <a:solidFill>
            <a:schemeClr val="bg2">
              <a:lumMod val="10000"/>
            </a:schemeClr>
          </a:solidFill>
        </p:spPr>
        <p:txBody>
          <a:bodyPr>
            <a:noAutofit/>
          </a:bodyPr>
          <a:lstStyle/>
          <a:p>
            <a:pPr>
              <a:lnSpc>
                <a:spcPts val="1350"/>
              </a:lnSpc>
              <a:buNone/>
            </a:pPr>
            <a:r>
              <a:rPr lang="en-CA" sz="1100" b="0" dirty="0">
                <a:solidFill>
                  <a:srgbClr val="6A9955"/>
                </a:solidFill>
                <a:effectLst/>
                <a:latin typeface="Menlo" panose="020B0609030804020204" pitchFamily="49" charset="0"/>
              </a:rPr>
              <a:t>// set the checkbox state for the tab</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setState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event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storage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sync</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a:t>
            </a:r>
            <a:r>
              <a:rPr lang="en-CA" sz="1100" b="0" dirty="0">
                <a:solidFill>
                  <a:srgbClr val="CCCCCC"/>
                </a:solidFill>
                <a:effectLst/>
                <a:latin typeface="Menlo" panose="020B0609030804020204" pitchFamily="49" charset="0"/>
              </a:rPr>
              <a:t>(</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a:t>
            </a:r>
            <a:r>
              <a:rPr lang="en-CA" sz="1100" b="0" dirty="0">
                <a:solidFill>
                  <a:srgbClr val="DCDCAA"/>
                </a:solidFill>
                <a:effectLst/>
                <a:latin typeface="Menlo" panose="020B0609030804020204" pitchFamily="49" charset="0"/>
              </a:rPr>
              <a:t>then</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target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a:t>
            </a:r>
          </a:p>
          <a:p>
            <a:pPr lvl="2">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storage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sync</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set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CCCCCC"/>
                </a:solidFill>
                <a:effectLst/>
                <a:latin typeface="Menlo" panose="020B0609030804020204" pitchFamily="49" charset="0"/>
              </a:rPr>
              <a:t>})</a:t>
            </a:r>
          </a:p>
          <a:p>
            <a:pPr>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dirty="0">
              <a:solidFill>
                <a:srgbClr val="CCCCCC"/>
              </a:solidFill>
              <a:latin typeface="Menlo" panose="020B0609030804020204" pitchFamily="49" charset="0"/>
            </a:endParaRPr>
          </a:p>
          <a:p>
            <a:pPr>
              <a:lnSpc>
                <a:spcPts val="1350"/>
              </a:lnSpc>
              <a:buNone/>
            </a:pPr>
            <a:r>
              <a:rPr lang="en-CA" sz="1100" b="0" dirty="0">
                <a:solidFill>
                  <a:srgbClr val="6A9955"/>
                </a:solidFill>
                <a:effectLst/>
                <a:latin typeface="Menlo" panose="020B0609030804020204" pitchFamily="49" charset="0"/>
              </a:rPr>
              <a:t>// restore the checkbox state</a:t>
            </a:r>
            <a:endParaRPr lang="en-CA" sz="1100" dirty="0">
              <a:solidFill>
                <a:srgbClr val="CCCCCC"/>
              </a:solidFill>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restoreCb</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p>
          <a:p>
            <a:pPr lvl="1">
              <a:lnSpc>
                <a:spcPct val="10000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1">
              <a:lnSpc>
                <a:spcPct val="10000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storage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sync</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a:t>
            </a:r>
            <a:r>
              <a:rPr lang="en-CA" sz="1100" b="0" dirty="0">
                <a:solidFill>
                  <a:srgbClr val="CCCCCC"/>
                </a:solidFill>
                <a:effectLst/>
                <a:latin typeface="Menlo" panose="020B0609030804020204" pitchFamily="49" charset="0"/>
              </a:rPr>
              <a:t>(</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a:t>
            </a:r>
            <a:r>
              <a:rPr lang="en-CA" sz="1100" b="0" dirty="0">
                <a:solidFill>
                  <a:srgbClr val="DCDCAA"/>
                </a:solidFill>
                <a:effectLst/>
                <a:latin typeface="Menlo" panose="020B0609030804020204" pitchFamily="49" charset="0"/>
              </a:rPr>
              <a:t>then</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result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ct val="10000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cb</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getElementById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00000"/>
              </a:lnSpc>
              <a:buNone/>
            </a:pPr>
            <a:r>
              <a:rPr lang="en-CA" sz="1100" b="0" dirty="0" err="1">
                <a:solidFill>
                  <a:srgbClr val="4FC1FF"/>
                </a:solidFill>
                <a:effectLst/>
                <a:latin typeface="Menlo" panose="020B0609030804020204" pitchFamily="49" charset="0"/>
              </a:rPr>
              <a:t>cb</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result</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a:t>
            </a:r>
          </a:p>
          <a:p>
            <a:pPr lvl="1">
              <a:lnSpc>
                <a:spcPct val="10000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Left Arrow 3">
            <a:extLst>
              <a:ext uri="{FF2B5EF4-FFF2-40B4-BE49-F238E27FC236}">
                <a16:creationId xmlns:a16="http://schemas.microsoft.com/office/drawing/2014/main" id="{B38DF6A1-BD59-8AF8-08E4-38098B098A5E}"/>
              </a:ext>
              <a:ext uri="{C183D7F6-B498-43B3-948B-1728B52AA6E4}">
                <adec:decorative xmlns:adec="http://schemas.microsoft.com/office/drawing/2017/decorative" val="1"/>
              </a:ext>
            </a:extLst>
          </p:cNvPr>
          <p:cNvSpPr/>
          <p:nvPr/>
        </p:nvSpPr>
        <p:spPr>
          <a:xfrm>
            <a:off x="5821680" y="176720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DC9CDADF-5369-D0D3-908F-61B5DF70B4BD}"/>
              </a:ext>
              <a:ext uri="{C183D7F6-B498-43B3-948B-1728B52AA6E4}">
                <adec:decorative xmlns:adec="http://schemas.microsoft.com/office/drawing/2017/decorative" val="1"/>
              </a:ext>
            </a:extLst>
          </p:cNvPr>
          <p:cNvSpPr/>
          <p:nvPr/>
        </p:nvSpPr>
        <p:spPr>
          <a:xfrm>
            <a:off x="5332476" y="2059814"/>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a:extLst>
              <a:ext uri="{FF2B5EF4-FFF2-40B4-BE49-F238E27FC236}">
                <a16:creationId xmlns:a16="http://schemas.microsoft.com/office/drawing/2014/main" id="{88FAE1A7-E38E-10CB-DE27-3224BC0184CC}"/>
              </a:ext>
              <a:ext uri="{C183D7F6-B498-43B3-948B-1728B52AA6E4}">
                <adec:decorative xmlns:adec="http://schemas.microsoft.com/office/drawing/2017/decorative" val="1"/>
              </a:ext>
            </a:extLst>
          </p:cNvPr>
          <p:cNvSpPr/>
          <p:nvPr/>
        </p:nvSpPr>
        <p:spPr>
          <a:xfrm>
            <a:off x="4070604" y="2278319"/>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3EE4F908-ADB5-0BB8-9169-E9DA00D5AA63}"/>
              </a:ext>
              <a:ext uri="{C183D7F6-B498-43B3-948B-1728B52AA6E4}">
                <adec:decorative xmlns:adec="http://schemas.microsoft.com/office/drawing/2017/decorative" val="1"/>
              </a:ext>
            </a:extLst>
          </p:cNvPr>
          <p:cNvSpPr/>
          <p:nvPr/>
        </p:nvSpPr>
        <p:spPr>
          <a:xfrm>
            <a:off x="4799076" y="2546860"/>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32222C40-1294-488E-C28B-818949E0D6C5}"/>
              </a:ext>
              <a:ext uri="{C183D7F6-B498-43B3-948B-1728B52AA6E4}">
                <adec:decorative xmlns:adec="http://schemas.microsoft.com/office/drawing/2017/decorative" val="1"/>
              </a:ext>
            </a:extLst>
          </p:cNvPr>
          <p:cNvSpPr/>
          <p:nvPr/>
        </p:nvSpPr>
        <p:spPr>
          <a:xfrm>
            <a:off x="6129528" y="4445929"/>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9FAE427D-FFC4-5BF3-5BFE-656F43B787C9}"/>
              </a:ext>
              <a:ext uri="{C183D7F6-B498-43B3-948B-1728B52AA6E4}">
                <adec:decorative xmlns:adec="http://schemas.microsoft.com/office/drawing/2017/decorative" val="1"/>
              </a:ext>
            </a:extLst>
          </p:cNvPr>
          <p:cNvSpPr/>
          <p:nvPr/>
        </p:nvSpPr>
        <p:spPr>
          <a:xfrm>
            <a:off x="5279488" y="4929610"/>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71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F610-8E95-FC41-891D-7C87A7296EBD}"/>
              </a:ext>
            </a:extLst>
          </p:cNvPr>
          <p:cNvSpPr>
            <a:spLocks noGrp="1"/>
          </p:cNvSpPr>
          <p:nvPr>
            <p:ph type="title"/>
          </p:nvPr>
        </p:nvSpPr>
        <p:spPr/>
        <p:txBody>
          <a:bodyPr/>
          <a:lstStyle/>
          <a:p>
            <a:r>
              <a:rPr lang="en-US" dirty="0">
                <a:latin typeface="+mj-lt"/>
              </a:rPr>
              <a:t>Introduction</a:t>
            </a:r>
          </a:p>
        </p:txBody>
      </p:sp>
    </p:spTree>
    <p:extLst>
      <p:ext uri="{BB962C8B-B14F-4D97-AF65-F5344CB8AC3E}">
        <p14:creationId xmlns:p14="http://schemas.microsoft.com/office/powerpoint/2010/main" val="3043469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2931B-E876-CCFA-A62D-576991A15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6E8706-CC6A-E951-04ED-64BDAC190018}"/>
              </a:ext>
            </a:extLst>
          </p:cNvPr>
          <p:cNvSpPr>
            <a:spLocks noGrp="1"/>
          </p:cNvSpPr>
          <p:nvPr>
            <p:ph type="title"/>
          </p:nvPr>
        </p:nvSpPr>
        <p:spPr/>
        <p:txBody>
          <a:bodyPr/>
          <a:lstStyle/>
          <a:p>
            <a:r>
              <a:rPr lang="en-CA" dirty="0">
                <a:effectLst/>
                <a:latin typeface="Helvetica Neue" panose="02000503000000020004" pitchFamily="2" charset="0"/>
              </a:rPr>
              <a:t>Demo – Beta Version</a:t>
            </a:r>
          </a:p>
        </p:txBody>
      </p:sp>
    </p:spTree>
    <p:extLst>
      <p:ext uri="{BB962C8B-B14F-4D97-AF65-F5344CB8AC3E}">
        <p14:creationId xmlns:p14="http://schemas.microsoft.com/office/powerpoint/2010/main" val="4197849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55AE6C-4CCB-AA2D-CA0B-9B4CD2B1894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3E048-F912-8C6C-DD2C-0E417702D34B}"/>
              </a:ext>
            </a:extLst>
          </p:cNvPr>
          <p:cNvSpPr>
            <a:spLocks noGrp="1"/>
          </p:cNvSpPr>
          <p:nvPr>
            <p:ph type="title"/>
          </p:nvPr>
        </p:nvSpPr>
        <p:spPr>
          <a:xfrm>
            <a:off x="804672" y="802955"/>
            <a:ext cx="4766330" cy="1454051"/>
          </a:xfrm>
        </p:spPr>
        <p:txBody>
          <a:bodyPr>
            <a:normAutofit/>
          </a:bodyPr>
          <a:lstStyle/>
          <a:p>
            <a:r>
              <a:rPr lang="en-US" sz="3600" dirty="0">
                <a:solidFill>
                  <a:schemeClr val="tx2"/>
                </a:solidFill>
              </a:rPr>
              <a:t> </a:t>
            </a:r>
            <a:r>
              <a:rPr lang="en-US" sz="4000" dirty="0">
                <a:solidFill>
                  <a:schemeClr val="tx2"/>
                </a:solidFill>
              </a:rPr>
              <a:t>Testing the Extension</a:t>
            </a:r>
          </a:p>
        </p:txBody>
      </p:sp>
      <p:sp>
        <p:nvSpPr>
          <p:cNvPr id="3" name="Content Placeholder 2">
            <a:extLst>
              <a:ext uri="{FF2B5EF4-FFF2-40B4-BE49-F238E27FC236}">
                <a16:creationId xmlns:a16="http://schemas.microsoft.com/office/drawing/2014/main" id="{27078364-6733-EF42-199A-0704F3EC4695}"/>
              </a:ext>
            </a:extLst>
          </p:cNvPr>
          <p:cNvSpPr>
            <a:spLocks noGrp="1"/>
          </p:cNvSpPr>
          <p:nvPr>
            <p:ph idx="1"/>
          </p:nvPr>
        </p:nvSpPr>
        <p:spPr>
          <a:xfrm>
            <a:off x="804672" y="2701569"/>
            <a:ext cx="4765949" cy="3353476"/>
          </a:xfrm>
        </p:spPr>
        <p:txBody>
          <a:bodyPr anchor="t">
            <a:normAutofit/>
          </a:bodyPr>
          <a:lstStyle/>
          <a:p>
            <a:r>
              <a:rPr lang="en-US" sz="2000" dirty="0">
                <a:solidFill>
                  <a:schemeClr val="tx2"/>
                </a:solidFill>
              </a:rPr>
              <a:t>Write Unit Tests</a:t>
            </a:r>
          </a:p>
          <a:p>
            <a:r>
              <a:rPr lang="en-US" sz="2000" dirty="0">
                <a:solidFill>
                  <a:schemeClr val="tx2"/>
                </a:solidFill>
              </a:rPr>
              <a:t>Create a local “testing” page</a:t>
            </a:r>
          </a:p>
          <a:p>
            <a:r>
              <a:rPr lang="en-US" sz="2000" dirty="0">
                <a:solidFill>
                  <a:schemeClr val="tx2"/>
                </a:solidFill>
              </a:rPr>
              <a:t>Review the “Extensions” page for errors</a:t>
            </a:r>
          </a:p>
          <a:p>
            <a:r>
              <a:rPr lang="en-US" sz="2000" dirty="0">
                <a:solidFill>
                  <a:schemeClr val="tx2"/>
                </a:solidFill>
              </a:rPr>
              <a:t>Use the </a:t>
            </a:r>
            <a:r>
              <a:rPr lang="en-US" sz="2000" dirty="0" err="1">
                <a:solidFill>
                  <a:schemeClr val="tx2"/>
                </a:solidFill>
              </a:rPr>
              <a:t>DevTools</a:t>
            </a:r>
            <a:r>
              <a:rPr lang="en-US" sz="2000" dirty="0">
                <a:solidFill>
                  <a:schemeClr val="tx2"/>
                </a:solidFill>
              </a:rPr>
              <a:t> to monitor storage</a:t>
            </a:r>
          </a:p>
          <a:p>
            <a:r>
              <a:rPr lang="en-US" sz="2000" dirty="0">
                <a:solidFill>
                  <a:schemeClr val="tx2"/>
                </a:solidFill>
              </a:rPr>
              <a:t>Test in the “wild”</a:t>
            </a:r>
          </a:p>
          <a:p>
            <a:endParaRPr lang="en-US" sz="1800" dirty="0">
              <a:solidFill>
                <a:schemeClr val="tx2"/>
              </a:solidFill>
            </a:endParaRPr>
          </a:p>
          <a:p>
            <a:endParaRPr lang="en-US" sz="18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web page that has the heading of “Target Size Test Page” and multiple sized buttons and links&#10;">
            <a:extLst>
              <a:ext uri="{FF2B5EF4-FFF2-40B4-BE49-F238E27FC236}">
                <a16:creationId xmlns:a16="http://schemas.microsoft.com/office/drawing/2014/main" id="{61B501B2-3DA2-A881-1502-AD63D34B82B1}"/>
              </a:ext>
            </a:extLst>
          </p:cNvPr>
          <p:cNvPicPr>
            <a:picLocks noChangeAspect="1"/>
          </p:cNvPicPr>
          <p:nvPr/>
        </p:nvPicPr>
        <p:blipFill>
          <a:blip r:embed="rId3"/>
          <a:stretch>
            <a:fillRect/>
          </a:stretch>
        </p:blipFill>
        <p:spPr>
          <a:xfrm>
            <a:off x="7615627" y="2257006"/>
            <a:ext cx="4142232" cy="3054895"/>
          </a:xfrm>
          <a:prstGeom prst="rect">
            <a:avLst/>
          </a:prstGeom>
          <a:ln>
            <a:solidFill>
              <a:schemeClr val="tx1"/>
            </a:solidFill>
          </a:ln>
        </p:spPr>
      </p:pic>
    </p:spTree>
    <p:extLst>
      <p:ext uri="{BB962C8B-B14F-4D97-AF65-F5344CB8AC3E}">
        <p14:creationId xmlns:p14="http://schemas.microsoft.com/office/powerpoint/2010/main" val="1037390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A68251-3734-7774-AE3F-C05CE3CE0A68}"/>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7EDA5-8572-3191-5F61-18283B8F662F}"/>
              </a:ext>
            </a:extLst>
          </p:cNvPr>
          <p:cNvSpPr>
            <a:spLocks noGrp="1"/>
          </p:cNvSpPr>
          <p:nvPr>
            <p:ph type="title"/>
          </p:nvPr>
        </p:nvSpPr>
        <p:spPr>
          <a:xfrm>
            <a:off x="1179576" y="1261423"/>
            <a:ext cx="9829800" cy="1325880"/>
          </a:xfrm>
        </p:spPr>
        <p:txBody>
          <a:bodyPr anchor="b">
            <a:normAutofit/>
          </a:bodyPr>
          <a:lstStyle/>
          <a:p>
            <a:pPr algn="ctr"/>
            <a:r>
              <a:rPr lang="en-US" sz="3600" dirty="0">
                <a:solidFill>
                  <a:schemeClr val="tx2"/>
                </a:solidFill>
              </a:rPr>
              <a:t> </a:t>
            </a:r>
            <a:r>
              <a:rPr lang="en-US" sz="4000" dirty="0">
                <a:solidFill>
                  <a:schemeClr val="tx2"/>
                </a:solidFill>
              </a:rPr>
              <a:t>Testing the Extension – Errors</a:t>
            </a: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9AA479A-D933-9AC8-2D21-16F12266E4A1}"/>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Chrome will throw errors in the </a:t>
            </a:r>
            <a:r>
              <a:rPr lang="en-US" sz="2000" dirty="0">
                <a:solidFill>
                  <a:schemeClr val="tx2"/>
                </a:solidFill>
                <a:hlinkClick r:id="rId2"/>
              </a:rPr>
              <a:t>chrome://extensions</a:t>
            </a:r>
            <a:r>
              <a:rPr lang="en-US" sz="2000" dirty="0">
                <a:solidFill>
                  <a:schemeClr val="tx2"/>
                </a:solidFill>
              </a:rPr>
              <a:t> page</a:t>
            </a:r>
          </a:p>
          <a:p>
            <a:r>
              <a:rPr lang="en-US" sz="2000" dirty="0">
                <a:solidFill>
                  <a:schemeClr val="tx2"/>
                </a:solidFill>
              </a:rPr>
              <a:t>Click on the “Errors” button to inspect the error</a:t>
            </a:r>
          </a:p>
          <a:p>
            <a:endParaRPr lang="en-US"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the extension panel with three buttons, “details”, “remove” and “errors”. The “errors” button is outlined in red.">
            <a:extLst>
              <a:ext uri="{FF2B5EF4-FFF2-40B4-BE49-F238E27FC236}">
                <a16:creationId xmlns:a16="http://schemas.microsoft.com/office/drawing/2014/main" id="{506E820E-D1EC-D88B-72FC-09E5DEFF8F77}"/>
              </a:ext>
            </a:extLst>
          </p:cNvPr>
          <p:cNvPicPr>
            <a:picLocks noChangeAspect="1"/>
          </p:cNvPicPr>
          <p:nvPr/>
        </p:nvPicPr>
        <p:blipFill>
          <a:blip r:embed="rId3"/>
          <a:srcRect t="1324" b="1324"/>
          <a:stretch/>
        </p:blipFill>
        <p:spPr>
          <a:xfrm>
            <a:off x="6429378" y="3138005"/>
            <a:ext cx="4954693" cy="2616746"/>
          </a:xfrm>
          <a:prstGeom prst="rect">
            <a:avLst/>
          </a:prstGeom>
        </p:spPr>
      </p:pic>
    </p:spTree>
    <p:extLst>
      <p:ext uri="{BB962C8B-B14F-4D97-AF65-F5344CB8AC3E}">
        <p14:creationId xmlns:p14="http://schemas.microsoft.com/office/powerpoint/2010/main" val="1431884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3B9AD0-F78C-CFAC-A527-C08B56648658}"/>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0DDC4-4E1A-0C44-1D67-DFDEEBB33D23}"/>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Error Inspector</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0330AD3-C27C-AB3C-F599-DDE097AA477E}"/>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Chrome displays the line in error with the error message</a:t>
            </a:r>
          </a:p>
          <a:p>
            <a:endParaRPr lang="en-US" sz="1800" dirty="0">
              <a:solidFill>
                <a:schemeClr val="tx2"/>
              </a:solidFill>
            </a:endParaRP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screenshot of the extension error inspector. The error message is at the top of the screen and the code panel highlights the line in error with yellow.">
            <a:extLst>
              <a:ext uri="{FF2B5EF4-FFF2-40B4-BE49-F238E27FC236}">
                <a16:creationId xmlns:a16="http://schemas.microsoft.com/office/drawing/2014/main" id="{AB61AFD7-66E8-624C-BEEB-25C7ACBE4248}"/>
              </a:ext>
            </a:extLst>
          </p:cNvPr>
          <p:cNvPicPr>
            <a:picLocks noChangeAspect="1"/>
          </p:cNvPicPr>
          <p:nvPr/>
        </p:nvPicPr>
        <p:blipFill>
          <a:blip r:embed="rId2"/>
          <a:srcRect t="13824"/>
          <a:stretch/>
        </p:blipFill>
        <p:spPr>
          <a:xfrm>
            <a:off x="6429378" y="3010672"/>
            <a:ext cx="4954693" cy="2871412"/>
          </a:xfrm>
          <a:prstGeom prst="rect">
            <a:avLst/>
          </a:prstGeom>
        </p:spPr>
      </p:pic>
    </p:spTree>
    <p:extLst>
      <p:ext uri="{BB962C8B-B14F-4D97-AF65-F5344CB8AC3E}">
        <p14:creationId xmlns:p14="http://schemas.microsoft.com/office/powerpoint/2010/main" val="3948889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F0149B-52E7-F8FE-D637-31111C728D2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4609C-9920-B67D-3F2A-7BBC51E11EDE}"/>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Error DevTools</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5884847-FE23-1B29-FCCF-105C851C2683}"/>
              </a:ext>
            </a:extLst>
          </p:cNvPr>
          <p:cNvSpPr>
            <a:spLocks noGrp="1"/>
          </p:cNvSpPr>
          <p:nvPr>
            <p:ph idx="1"/>
          </p:nvPr>
        </p:nvSpPr>
        <p:spPr>
          <a:xfrm>
            <a:off x="804672" y="2827419"/>
            <a:ext cx="4817082" cy="3227626"/>
          </a:xfrm>
        </p:spPr>
        <p:txBody>
          <a:bodyPr anchor="ctr">
            <a:normAutofit/>
          </a:bodyPr>
          <a:lstStyle/>
          <a:p>
            <a:r>
              <a:rPr lang="en-US" sz="2000" dirty="0">
                <a:solidFill>
                  <a:schemeClr val="tx2"/>
                </a:solidFill>
              </a:rPr>
              <a:t>Inspect the error in the </a:t>
            </a:r>
            <a:r>
              <a:rPr lang="en-US" sz="2000" dirty="0" err="1">
                <a:solidFill>
                  <a:schemeClr val="tx2"/>
                </a:solidFill>
              </a:rPr>
              <a:t>DevTool</a:t>
            </a:r>
            <a:r>
              <a:rPr lang="en-US" sz="2000" dirty="0">
                <a:solidFill>
                  <a:schemeClr val="tx2"/>
                </a:solidFill>
              </a:rPr>
              <a:t> Console by right clicking on the extension </a:t>
            </a:r>
            <a:br>
              <a:rPr lang="en-US" sz="2000" dirty="0">
                <a:solidFill>
                  <a:schemeClr val="tx2"/>
                </a:solidFill>
              </a:rPr>
            </a:br>
            <a:r>
              <a:rPr lang="en-US" sz="2000" dirty="0">
                <a:solidFill>
                  <a:schemeClr val="tx2"/>
                </a:solidFill>
              </a:rPr>
              <a:t>popup panel.</a:t>
            </a:r>
          </a:p>
          <a:p>
            <a:endParaRPr lang="en-US"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the Chrome devtools console inspector with an error.">
            <a:extLst>
              <a:ext uri="{FF2B5EF4-FFF2-40B4-BE49-F238E27FC236}">
                <a16:creationId xmlns:a16="http://schemas.microsoft.com/office/drawing/2014/main" id="{1C1E660F-270D-771F-E987-D7B68B638627}"/>
              </a:ext>
            </a:extLst>
          </p:cNvPr>
          <p:cNvPicPr>
            <a:picLocks noChangeAspect="1"/>
          </p:cNvPicPr>
          <p:nvPr/>
        </p:nvPicPr>
        <p:blipFill>
          <a:blip r:embed="rId2"/>
          <a:stretch>
            <a:fillRect/>
          </a:stretch>
        </p:blipFill>
        <p:spPr>
          <a:xfrm>
            <a:off x="6429378" y="3709368"/>
            <a:ext cx="4954693" cy="1474021"/>
          </a:xfrm>
          <a:prstGeom prst="rect">
            <a:avLst/>
          </a:prstGeom>
        </p:spPr>
      </p:pic>
    </p:spTree>
    <p:extLst>
      <p:ext uri="{BB962C8B-B14F-4D97-AF65-F5344CB8AC3E}">
        <p14:creationId xmlns:p14="http://schemas.microsoft.com/office/powerpoint/2010/main" val="3159024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F40B05-FE79-8F3B-C319-3315FEE96B4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933AA-80F8-2B2D-532A-5DACB14C6238}"/>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Service Workers</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645A1E2-DF86-734D-D520-33AC846559DE}"/>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If you’re using Service Workers, they can be accessed from </a:t>
            </a:r>
            <a:r>
              <a:rPr lang="en-US" sz="2000" dirty="0">
                <a:solidFill>
                  <a:schemeClr val="tx2"/>
                </a:solidFill>
                <a:hlinkClick r:id="rId2"/>
              </a:rPr>
              <a:t>chrome://extensions</a:t>
            </a:r>
            <a:r>
              <a:rPr lang="en-US" sz="2000" dirty="0">
                <a:solidFill>
                  <a:schemeClr val="tx2"/>
                </a:solidFill>
              </a:rPr>
              <a:t> in the extension tile. </a:t>
            </a:r>
          </a:p>
          <a:p>
            <a:endParaRPr lang="en-US" sz="1800" dirty="0">
              <a:solidFill>
                <a:schemeClr val="tx2"/>
              </a:solidFill>
            </a:endParaRP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screenshot of the extension panel with two buttons, “details” and “remove”. There’s a link named “Service worker” that is outlined in red.">
            <a:extLst>
              <a:ext uri="{FF2B5EF4-FFF2-40B4-BE49-F238E27FC236}">
                <a16:creationId xmlns:a16="http://schemas.microsoft.com/office/drawing/2014/main" id="{91B2CD8D-E6F4-386A-686F-8B3169F728AE}"/>
              </a:ext>
            </a:extLst>
          </p:cNvPr>
          <p:cNvPicPr>
            <a:picLocks noChangeAspect="1"/>
          </p:cNvPicPr>
          <p:nvPr/>
        </p:nvPicPr>
        <p:blipFill>
          <a:blip r:embed="rId3"/>
          <a:stretch>
            <a:fillRect/>
          </a:stretch>
        </p:blipFill>
        <p:spPr>
          <a:xfrm>
            <a:off x="6429378" y="3127191"/>
            <a:ext cx="4954693" cy="2638374"/>
          </a:xfrm>
          <a:prstGeom prst="rect">
            <a:avLst/>
          </a:prstGeom>
        </p:spPr>
      </p:pic>
    </p:spTree>
    <p:extLst>
      <p:ext uri="{BB962C8B-B14F-4D97-AF65-F5344CB8AC3E}">
        <p14:creationId xmlns:p14="http://schemas.microsoft.com/office/powerpoint/2010/main" val="1370061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E3A503-F864-05E6-10E6-4F43F255972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C2831-D8DF-40FE-C2E1-2E7EB026B227}"/>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Storage</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E7BB281-BFAC-F6B6-D798-3418656FB1B3}"/>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Inspect the storage in the </a:t>
            </a:r>
            <a:r>
              <a:rPr lang="en-US" sz="2000" dirty="0" err="1">
                <a:solidFill>
                  <a:schemeClr val="tx2"/>
                </a:solidFill>
              </a:rPr>
              <a:t>DevTool</a:t>
            </a:r>
            <a:r>
              <a:rPr lang="en-US" sz="2000" dirty="0">
                <a:solidFill>
                  <a:schemeClr val="tx2"/>
                </a:solidFill>
              </a:rPr>
              <a:t> Console by right clicking on the extension popup panel and navigating to “Application”.</a:t>
            </a:r>
          </a:p>
          <a:p>
            <a:endParaRPr lang="en-US"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the Chrome devtools console inspector on the “application” tab with “extension storage” accordion on the “Sync” tab displaying the current storage object.">
            <a:extLst>
              <a:ext uri="{FF2B5EF4-FFF2-40B4-BE49-F238E27FC236}">
                <a16:creationId xmlns:a16="http://schemas.microsoft.com/office/drawing/2014/main" id="{8F4196D4-51A7-32A7-A2DD-7FEF0DDCDC37}"/>
              </a:ext>
            </a:extLst>
          </p:cNvPr>
          <p:cNvPicPr>
            <a:picLocks noChangeAspect="1"/>
          </p:cNvPicPr>
          <p:nvPr/>
        </p:nvPicPr>
        <p:blipFill>
          <a:blip r:embed="rId2"/>
          <a:srcRect b="15264"/>
          <a:stretch/>
        </p:blipFill>
        <p:spPr>
          <a:xfrm>
            <a:off x="6429378" y="3444009"/>
            <a:ext cx="4954693" cy="2004739"/>
          </a:xfrm>
          <a:prstGeom prst="rect">
            <a:avLst/>
          </a:prstGeom>
        </p:spPr>
      </p:pic>
    </p:spTree>
    <p:extLst>
      <p:ext uri="{BB962C8B-B14F-4D97-AF65-F5344CB8AC3E}">
        <p14:creationId xmlns:p14="http://schemas.microsoft.com/office/powerpoint/2010/main" val="2196034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B32A0-5703-DBD8-0B50-B292E79965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9625A7-6C79-7312-6D33-A51B9E51A8D2}"/>
              </a:ext>
            </a:extLst>
          </p:cNvPr>
          <p:cNvSpPr>
            <a:spLocks noGrp="1"/>
          </p:cNvSpPr>
          <p:nvPr>
            <p:ph type="title"/>
          </p:nvPr>
        </p:nvSpPr>
        <p:spPr/>
        <p:txBody>
          <a:bodyPr/>
          <a:lstStyle/>
          <a:p>
            <a:r>
              <a:rPr lang="en-CA" dirty="0">
                <a:effectLst/>
                <a:latin typeface="Helvetica Neue" panose="02000503000000020004" pitchFamily="2" charset="0"/>
              </a:rPr>
              <a:t>Demo – Testing</a:t>
            </a:r>
          </a:p>
        </p:txBody>
      </p:sp>
    </p:spTree>
    <p:extLst>
      <p:ext uri="{BB962C8B-B14F-4D97-AF65-F5344CB8AC3E}">
        <p14:creationId xmlns:p14="http://schemas.microsoft.com/office/powerpoint/2010/main" val="550929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7D71E1-6ECD-BC27-923A-F6916154DA1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FDB2992-330E-30AA-49DC-73BAEC212463}"/>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Testing the Extension – Things to Remember</a:t>
            </a:r>
          </a:p>
        </p:txBody>
      </p:sp>
      <p:sp>
        <p:nvSpPr>
          <p:cNvPr id="3" name="Content Placeholder 2">
            <a:extLst>
              <a:ext uri="{FF2B5EF4-FFF2-40B4-BE49-F238E27FC236}">
                <a16:creationId xmlns:a16="http://schemas.microsoft.com/office/drawing/2014/main" id="{1B60D60D-4253-7004-ACF7-E1FF8EDAA465}"/>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Reload the extension when the manifest, service worker or icons change</a:t>
            </a:r>
          </a:p>
          <a:p>
            <a:r>
              <a:rPr lang="en-US" sz="2000" dirty="0">
                <a:solidFill>
                  <a:schemeClr val="tx2"/>
                </a:solidFill>
              </a:rPr>
              <a:t>Re-initialize the extension if only the code, html or CSS changes</a:t>
            </a:r>
          </a:p>
          <a:p>
            <a:r>
              <a:rPr lang="en-US" sz="2000" dirty="0">
                <a:solidFill>
                  <a:schemeClr val="tx2"/>
                </a:solidFill>
              </a:rPr>
              <a:t>Clear out the error history once the the error is resolved</a:t>
            </a:r>
          </a:p>
          <a:p>
            <a:r>
              <a:rPr lang="en-US" sz="2000" dirty="0">
                <a:solidFill>
                  <a:schemeClr val="tx2"/>
                </a:solidFill>
              </a:rPr>
              <a:t>Make sure you’re inspecting the correct console!</a:t>
            </a:r>
          </a:p>
          <a:p>
            <a:r>
              <a:rPr lang="en-US" sz="2000" dirty="0">
                <a:solidFill>
                  <a:schemeClr val="tx2"/>
                </a:solidFill>
              </a:rPr>
              <a:t>If in doubt, consult the docs.</a:t>
            </a:r>
          </a:p>
          <a:p>
            <a:endParaRPr lang="en-US" sz="1800" dirty="0">
              <a:solidFill>
                <a:schemeClr val="tx2"/>
              </a:solidFill>
            </a:endParaRPr>
          </a:p>
        </p:txBody>
      </p:sp>
    </p:spTree>
    <p:extLst>
      <p:ext uri="{BB962C8B-B14F-4D97-AF65-F5344CB8AC3E}">
        <p14:creationId xmlns:p14="http://schemas.microsoft.com/office/powerpoint/2010/main" val="1700094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B5079-66A2-7D2E-A580-4C7C57EE0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091D25-0360-C752-9403-062C4F907B06}"/>
              </a:ext>
            </a:extLst>
          </p:cNvPr>
          <p:cNvSpPr>
            <a:spLocks noGrp="1"/>
          </p:cNvSpPr>
          <p:nvPr>
            <p:ph type="title"/>
          </p:nvPr>
        </p:nvSpPr>
        <p:spPr/>
        <p:txBody>
          <a:bodyPr/>
          <a:lstStyle/>
          <a:p>
            <a:r>
              <a:rPr lang="en-CA" dirty="0">
                <a:effectLst/>
                <a:latin typeface="Helvetica Neue" panose="02000503000000020004" pitchFamily="2" charset="0"/>
              </a:rPr>
              <a:t>Distributing the extension</a:t>
            </a:r>
          </a:p>
        </p:txBody>
      </p:sp>
    </p:spTree>
    <p:extLst>
      <p:ext uri="{BB962C8B-B14F-4D97-AF65-F5344CB8AC3E}">
        <p14:creationId xmlns:p14="http://schemas.microsoft.com/office/powerpoint/2010/main" val="18479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474CE-342F-EFEF-03E4-BA539821C9F9}"/>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About Me</a:t>
            </a:r>
          </a:p>
        </p:txBody>
      </p:sp>
      <p:sp>
        <p:nvSpPr>
          <p:cNvPr id="4" name="Text Placeholder 3">
            <a:extLst>
              <a:ext uri="{FF2B5EF4-FFF2-40B4-BE49-F238E27FC236}">
                <a16:creationId xmlns:a16="http://schemas.microsoft.com/office/drawing/2014/main" id="{C94632C9-7365-E605-E89C-6CDBD5348041}"/>
              </a:ext>
            </a:extLst>
          </p:cNvPr>
          <p:cNvSpPr>
            <a:spLocks noGrp="1"/>
          </p:cNvSpPr>
          <p:nvPr>
            <p:ph type="body" sz="half" idx="2"/>
          </p:nvPr>
        </p:nvSpPr>
        <p:spPr>
          <a:xfrm>
            <a:off x="804672" y="2421683"/>
            <a:ext cx="4765949" cy="3353476"/>
          </a:xfrm>
        </p:spPr>
        <p:txBody>
          <a:bodyPr vert="horz" lIns="91440" tIns="45720" rIns="91440" bIns="45720" rtlCol="0" anchor="t">
            <a:normAutofit/>
          </a:bodyPr>
          <a:lstStyle/>
          <a:p>
            <a:pPr marL="285750" indent="-228600">
              <a:buFont typeface="Arial" panose="020B0604020202020204" pitchFamily="34" charset="0"/>
              <a:buChar char="•"/>
            </a:pPr>
            <a:r>
              <a:rPr lang="en-US" sz="1800" dirty="0">
                <a:solidFill>
                  <a:schemeClr val="tx2"/>
                </a:solidFill>
              </a:rPr>
              <a:t>Certified Professional in Web Accessibility (CPWA) </a:t>
            </a:r>
          </a:p>
          <a:p>
            <a:pPr marL="285750" indent="-228600">
              <a:buFont typeface="Arial" panose="020B0604020202020204" pitchFamily="34" charset="0"/>
              <a:buChar char="•"/>
            </a:pPr>
            <a:r>
              <a:rPr lang="en-US" sz="1800" dirty="0">
                <a:solidFill>
                  <a:schemeClr val="tx2"/>
                </a:solidFill>
              </a:rPr>
              <a:t>Accessibility Lead based out of Publicis </a:t>
            </a:r>
            <a:r>
              <a:rPr lang="en-US" sz="1800" dirty="0" err="1">
                <a:solidFill>
                  <a:schemeClr val="tx2"/>
                </a:solidFill>
              </a:rPr>
              <a:t>Sapient's</a:t>
            </a:r>
            <a:r>
              <a:rPr lang="en-US" sz="1800" dirty="0">
                <a:solidFill>
                  <a:schemeClr val="tx2"/>
                </a:solidFill>
              </a:rPr>
              <a:t> Toronto office. </a:t>
            </a:r>
          </a:p>
          <a:p>
            <a:pPr marL="285750" indent="-228600">
              <a:buFont typeface="Arial" panose="020B0604020202020204" pitchFamily="34" charset="0"/>
              <a:buChar char="•"/>
            </a:pPr>
            <a:r>
              <a:rPr lang="en-US" sz="1800" dirty="0">
                <a:solidFill>
                  <a:schemeClr val="tx2"/>
                </a:solidFill>
              </a:rPr>
              <a:t>Over 25 years’ experience in Front End Technologies, including 14 years at Publicis Sapient. </a:t>
            </a:r>
          </a:p>
          <a:p>
            <a:pPr marL="285750" indent="-228600">
              <a:buFont typeface="Arial" panose="020B0604020202020204" pitchFamily="34" charset="0"/>
              <a:buChar char="•"/>
            </a:pPr>
            <a:r>
              <a:rPr lang="en-US" sz="1800" dirty="0">
                <a:solidFill>
                  <a:schemeClr val="tx2"/>
                </a:solidFill>
              </a:rPr>
              <a:t>Focused exclusively on accessibility for the past 7+ years.</a:t>
            </a:r>
          </a:p>
          <a:p>
            <a:pPr marL="285750" indent="-228600">
              <a:buFont typeface="Arial" panose="020B0604020202020204" pitchFamily="34" charset="0"/>
              <a:buChar char="•"/>
            </a:pPr>
            <a:r>
              <a:rPr lang="en-US" sz="1800" dirty="0">
                <a:solidFill>
                  <a:schemeClr val="tx2"/>
                </a:solidFill>
              </a:rPr>
              <a:t>Member in Publicis </a:t>
            </a:r>
            <a:r>
              <a:rPr lang="en-US" sz="1800" dirty="0" err="1">
                <a:solidFill>
                  <a:schemeClr val="tx2"/>
                </a:solidFill>
              </a:rPr>
              <a:t>Sapient’s</a:t>
            </a:r>
            <a:r>
              <a:rPr lang="en-US" sz="1800" dirty="0">
                <a:solidFill>
                  <a:schemeClr val="tx2"/>
                </a:solidFill>
              </a:rPr>
              <a:t> </a:t>
            </a:r>
            <a:br>
              <a:rPr lang="en-US" sz="1800" dirty="0">
                <a:solidFill>
                  <a:schemeClr val="tx2"/>
                </a:solidFill>
              </a:rPr>
            </a:br>
            <a:r>
              <a:rPr lang="en-US" sz="1800" dirty="0">
                <a:solidFill>
                  <a:schemeClr val="tx2"/>
                </a:solidFill>
              </a:rPr>
              <a:t>Accessibility Center of Excellence</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2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Placeholder 5" descr="A bald caucasian male wearing glasses with his arams crossed wearing a dark blue t-shirt.">
            <a:extLst>
              <a:ext uri="{FF2B5EF4-FFF2-40B4-BE49-F238E27FC236}">
                <a16:creationId xmlns:a16="http://schemas.microsoft.com/office/drawing/2014/main" id="{0B807AB8-63A2-10DF-4EA6-33524A70C312}"/>
              </a:ext>
            </a:extLst>
          </p:cNvPr>
          <p:cNvPicPr>
            <a:picLocks noGrp="1" noChangeAspect="1"/>
          </p:cNvPicPr>
          <p:nvPr>
            <p:ph type="pic" idx="1"/>
          </p:nvPr>
        </p:nvPicPr>
        <p:blipFill>
          <a:blip r:embed="rId2"/>
          <a:srcRect r="1" b="8311"/>
          <a:stretch/>
        </p:blipFill>
        <p:spPr>
          <a:xfrm>
            <a:off x="8185204" y="1700784"/>
            <a:ext cx="3188607" cy="4379976"/>
          </a:xfrm>
          <a:prstGeom prst="rect">
            <a:avLst/>
          </a:prstGeom>
        </p:spPr>
      </p:pic>
    </p:spTree>
    <p:extLst>
      <p:ext uri="{BB962C8B-B14F-4D97-AF65-F5344CB8AC3E}">
        <p14:creationId xmlns:p14="http://schemas.microsoft.com/office/powerpoint/2010/main" val="213402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C28ABD-46FA-9E4A-E14D-AABFB63091C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E1B1A8B-ED0F-7E8A-0769-8EE63043FEF2}"/>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Internal Distribution</a:t>
            </a:r>
          </a:p>
        </p:txBody>
      </p:sp>
      <p:sp>
        <p:nvSpPr>
          <p:cNvPr id="3" name="Content Placeholder 2">
            <a:extLst>
              <a:ext uri="{FF2B5EF4-FFF2-40B4-BE49-F238E27FC236}">
                <a16:creationId xmlns:a16="http://schemas.microsoft.com/office/drawing/2014/main" id="{AD2B1525-9D9F-1979-469F-F040B4040F15}"/>
              </a:ext>
            </a:extLst>
          </p:cNvPr>
          <p:cNvSpPr>
            <a:spLocks noGrp="1"/>
          </p:cNvSpPr>
          <p:nvPr>
            <p:ph idx="1"/>
          </p:nvPr>
        </p:nvSpPr>
        <p:spPr>
          <a:xfrm>
            <a:off x="6090573" y="801866"/>
            <a:ext cx="5646973" cy="5230634"/>
          </a:xfrm>
          <a:noFill/>
          <a:ln>
            <a:noFill/>
          </a:ln>
        </p:spPr>
        <p:txBody>
          <a:bodyPr anchor="ctr">
            <a:noAutofit/>
          </a:bodyPr>
          <a:lstStyle/>
          <a:p>
            <a:r>
              <a:rPr lang="en-US" sz="2000" dirty="0">
                <a:solidFill>
                  <a:schemeClr val="tx2"/>
                </a:solidFill>
              </a:rPr>
              <a:t>Zip all the contents of the extension into a folder</a:t>
            </a:r>
          </a:p>
          <a:p>
            <a:r>
              <a:rPr lang="en-US" sz="2000" dirty="0">
                <a:solidFill>
                  <a:schemeClr val="tx2"/>
                </a:solidFill>
              </a:rPr>
              <a:t>Distribute the folder to the Team (email, file system, etc.)</a:t>
            </a:r>
          </a:p>
          <a:p>
            <a:r>
              <a:rPr lang="en-US" sz="2000" dirty="0">
                <a:solidFill>
                  <a:schemeClr val="tx2"/>
                </a:solidFill>
              </a:rPr>
              <a:t>Install the extension within Chrome:</a:t>
            </a:r>
          </a:p>
          <a:p>
            <a:pPr marL="914400" lvl="1" indent="-457200">
              <a:buFont typeface="+mj-lt"/>
              <a:buAutoNum type="arabicPeriod"/>
            </a:pPr>
            <a:r>
              <a:rPr lang="en-US" sz="2000" dirty="0">
                <a:solidFill>
                  <a:schemeClr val="tx2"/>
                </a:solidFill>
              </a:rPr>
              <a:t>Go to the Extensions page by entering chrome://extensions in a new tab. (By design chrome:// URLs are not linkable.)</a:t>
            </a:r>
          </a:p>
          <a:p>
            <a:pPr lvl="2"/>
            <a:r>
              <a:rPr lang="en-US" dirty="0">
                <a:solidFill>
                  <a:schemeClr val="tx2"/>
                </a:solidFill>
              </a:rPr>
              <a:t>Alternatively, click the Extensions menu puzzle button and select Manage Extensions at the bottom of the menu.</a:t>
            </a:r>
          </a:p>
          <a:p>
            <a:pPr lvl="2"/>
            <a:r>
              <a:rPr lang="en-US" dirty="0">
                <a:solidFill>
                  <a:schemeClr val="tx2"/>
                </a:solidFill>
              </a:rPr>
              <a:t>Or click the Chrome menu, hover over More Tools, then select Extensions.</a:t>
            </a:r>
          </a:p>
          <a:p>
            <a:pPr marL="914400" lvl="1" indent="-457200">
              <a:buFont typeface="+mj-lt"/>
              <a:buAutoNum type="arabicPeriod"/>
            </a:pPr>
            <a:r>
              <a:rPr lang="en-US" sz="2000" dirty="0">
                <a:solidFill>
                  <a:schemeClr val="tx2"/>
                </a:solidFill>
              </a:rPr>
              <a:t>Enable Developer Mode by clicking the toggle switch next to Developer mode.</a:t>
            </a:r>
          </a:p>
          <a:p>
            <a:pPr marL="914400" lvl="1" indent="-457200">
              <a:buFont typeface="+mj-lt"/>
              <a:buAutoNum type="arabicPeriod"/>
            </a:pPr>
            <a:r>
              <a:rPr lang="en-US" sz="2000" dirty="0">
                <a:solidFill>
                  <a:schemeClr val="tx2"/>
                </a:solidFill>
              </a:rPr>
              <a:t>Click the Load unpacked button and select the extension directory.</a:t>
            </a:r>
          </a:p>
        </p:txBody>
      </p:sp>
    </p:spTree>
    <p:extLst>
      <p:ext uri="{BB962C8B-B14F-4D97-AF65-F5344CB8AC3E}">
        <p14:creationId xmlns:p14="http://schemas.microsoft.com/office/powerpoint/2010/main" val="595162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63477E-C97C-0B05-3689-9D68A57977E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A8AF2C2-B404-A5B8-8E78-2421C759F4D9}"/>
              </a:ext>
            </a:extLst>
          </p:cNvPr>
          <p:cNvSpPr>
            <a:spLocks noGrp="1"/>
          </p:cNvSpPr>
          <p:nvPr>
            <p:ph type="title"/>
          </p:nvPr>
        </p:nvSpPr>
        <p:spPr>
          <a:xfrm>
            <a:off x="640080" y="1243013"/>
            <a:ext cx="3855720" cy="4371974"/>
          </a:xfrm>
        </p:spPr>
        <p:txBody>
          <a:bodyPr>
            <a:normAutofit/>
          </a:bodyPr>
          <a:lstStyle/>
          <a:p>
            <a:r>
              <a:rPr lang="en-US" sz="3600" dirty="0" err="1">
                <a:solidFill>
                  <a:schemeClr val="tx2"/>
                </a:solidFill>
              </a:rPr>
              <a:t>WebStore</a:t>
            </a:r>
            <a:r>
              <a:rPr lang="en-US" sz="3600" dirty="0">
                <a:solidFill>
                  <a:schemeClr val="tx2"/>
                </a:solidFill>
              </a:rPr>
              <a:t> Distribution</a:t>
            </a:r>
          </a:p>
        </p:txBody>
      </p:sp>
      <p:sp>
        <p:nvSpPr>
          <p:cNvPr id="3" name="Content Placeholder 2">
            <a:extLst>
              <a:ext uri="{FF2B5EF4-FFF2-40B4-BE49-F238E27FC236}">
                <a16:creationId xmlns:a16="http://schemas.microsoft.com/office/drawing/2014/main" id="{AF2CD12B-A2FC-D525-97B2-1C6C32058DEA}"/>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Requires a paid developer account ($5)</a:t>
            </a:r>
          </a:p>
          <a:p>
            <a:r>
              <a:rPr lang="en-US" sz="2000" dirty="0">
                <a:solidFill>
                  <a:schemeClr val="tx2"/>
                </a:solidFill>
              </a:rPr>
              <a:t>Upload the extension into your account</a:t>
            </a:r>
          </a:p>
          <a:p>
            <a:r>
              <a:rPr lang="en-US" sz="2000" dirty="0">
                <a:solidFill>
                  <a:schemeClr val="tx2"/>
                </a:solidFill>
              </a:rPr>
              <a:t>Complete the information for your extension, including:</a:t>
            </a:r>
          </a:p>
          <a:p>
            <a:pPr lvl="1"/>
            <a:r>
              <a:rPr lang="en-US" sz="2000" dirty="0">
                <a:solidFill>
                  <a:schemeClr val="tx2"/>
                </a:solidFill>
              </a:rPr>
              <a:t>Screenshots of the extension</a:t>
            </a:r>
          </a:p>
          <a:p>
            <a:pPr lvl="1"/>
            <a:r>
              <a:rPr lang="en-US" sz="2000" dirty="0">
                <a:solidFill>
                  <a:schemeClr val="tx2"/>
                </a:solidFill>
              </a:rPr>
              <a:t>Promo images of the extension</a:t>
            </a:r>
          </a:p>
          <a:p>
            <a:pPr lvl="1"/>
            <a:r>
              <a:rPr lang="en-US" sz="2000" dirty="0">
                <a:solidFill>
                  <a:schemeClr val="tx2"/>
                </a:solidFill>
              </a:rPr>
              <a:t>Icons of the extension</a:t>
            </a:r>
          </a:p>
          <a:p>
            <a:pPr lvl="1"/>
            <a:r>
              <a:rPr lang="en-US" sz="2000" dirty="0">
                <a:solidFill>
                  <a:schemeClr val="tx2"/>
                </a:solidFill>
              </a:rPr>
              <a:t>Purpose of your extension</a:t>
            </a:r>
          </a:p>
          <a:p>
            <a:pPr lvl="1"/>
            <a:r>
              <a:rPr lang="en-US" sz="2000" dirty="0">
                <a:solidFill>
                  <a:schemeClr val="tx2"/>
                </a:solidFill>
              </a:rPr>
              <a:t>Justification of each “permission” requested in the extension</a:t>
            </a:r>
          </a:p>
          <a:p>
            <a:r>
              <a:rPr lang="en-US" sz="2000" dirty="0">
                <a:solidFill>
                  <a:schemeClr val="tx2"/>
                </a:solidFill>
              </a:rPr>
              <a:t>Wait for the review process (and pray there’s no issues)</a:t>
            </a:r>
          </a:p>
          <a:p>
            <a:r>
              <a:rPr lang="en-US" sz="2000" dirty="0">
                <a:solidFill>
                  <a:schemeClr val="tx2"/>
                </a:solidFill>
              </a:rPr>
              <a:t>It may take a couple of weeks (depending on your APIs)</a:t>
            </a:r>
          </a:p>
          <a:p>
            <a:r>
              <a:rPr lang="en-US" sz="2000" dirty="0">
                <a:solidFill>
                  <a:schemeClr val="tx2"/>
                </a:solidFill>
              </a:rPr>
              <a:t>Google Enterprise account*</a:t>
            </a:r>
          </a:p>
        </p:txBody>
      </p:sp>
    </p:spTree>
    <p:extLst>
      <p:ext uri="{BB962C8B-B14F-4D97-AF65-F5344CB8AC3E}">
        <p14:creationId xmlns:p14="http://schemas.microsoft.com/office/powerpoint/2010/main" val="2708387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B5908-610F-2A5F-3529-39E57AC346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6504B6-95B7-AE71-9F3A-A7B6064ABBE3}"/>
              </a:ext>
            </a:extLst>
          </p:cNvPr>
          <p:cNvSpPr>
            <a:spLocks noGrp="1"/>
          </p:cNvSpPr>
          <p:nvPr>
            <p:ph type="title"/>
          </p:nvPr>
        </p:nvSpPr>
        <p:spPr/>
        <p:txBody>
          <a:bodyPr/>
          <a:lstStyle/>
          <a:p>
            <a:r>
              <a:rPr lang="en-CA" dirty="0">
                <a:effectLst/>
                <a:latin typeface="Helvetica Neue" panose="02000503000000020004" pitchFamily="2" charset="0"/>
              </a:rPr>
              <a:t>Key Takeaways</a:t>
            </a:r>
          </a:p>
        </p:txBody>
      </p:sp>
    </p:spTree>
    <p:extLst>
      <p:ext uri="{BB962C8B-B14F-4D97-AF65-F5344CB8AC3E}">
        <p14:creationId xmlns:p14="http://schemas.microsoft.com/office/powerpoint/2010/main" val="1723998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F1D90F-B739-61A6-97DC-22C88495D51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EA13F03-1F05-B51D-C4F2-CC5FB65D2D51}"/>
              </a:ext>
            </a:extLst>
          </p:cNvPr>
          <p:cNvSpPr>
            <a:spLocks noGrp="1"/>
          </p:cNvSpPr>
          <p:nvPr>
            <p:ph type="title"/>
          </p:nvPr>
        </p:nvSpPr>
        <p:spPr>
          <a:xfrm>
            <a:off x="643876" y="1343142"/>
            <a:ext cx="3855720" cy="4371974"/>
          </a:xfrm>
        </p:spPr>
        <p:txBody>
          <a:bodyPr>
            <a:normAutofit/>
          </a:bodyPr>
          <a:lstStyle/>
          <a:p>
            <a:r>
              <a:rPr lang="en-US" sz="4000" dirty="0">
                <a:solidFill>
                  <a:schemeClr val="tx2"/>
                </a:solidFill>
              </a:rPr>
              <a:t>Key Takeaways – </a:t>
            </a:r>
            <a:br>
              <a:rPr lang="en-US" sz="4000" dirty="0">
                <a:solidFill>
                  <a:schemeClr val="tx2"/>
                </a:solidFill>
              </a:rPr>
            </a:br>
            <a:r>
              <a:rPr lang="en-US" sz="4000" dirty="0">
                <a:solidFill>
                  <a:schemeClr val="tx2"/>
                </a:solidFill>
              </a:rPr>
              <a:t>1 of 2</a:t>
            </a:r>
          </a:p>
        </p:txBody>
      </p:sp>
      <p:sp>
        <p:nvSpPr>
          <p:cNvPr id="3" name="Content Placeholder 2">
            <a:extLst>
              <a:ext uri="{FF2B5EF4-FFF2-40B4-BE49-F238E27FC236}">
                <a16:creationId xmlns:a16="http://schemas.microsoft.com/office/drawing/2014/main" id="{DA31F69E-C71F-BA8C-907E-BC2BA0775E6F}"/>
              </a:ext>
            </a:extLst>
          </p:cNvPr>
          <p:cNvSpPr>
            <a:spLocks noGrp="1"/>
          </p:cNvSpPr>
          <p:nvPr>
            <p:ph idx="1"/>
          </p:nvPr>
        </p:nvSpPr>
        <p:spPr>
          <a:xfrm>
            <a:off x="5837520" y="813816"/>
            <a:ext cx="5221224" cy="5230368"/>
          </a:xfrm>
        </p:spPr>
        <p:txBody>
          <a:bodyPr anchor="ctr">
            <a:normAutofit/>
          </a:bodyPr>
          <a:lstStyle/>
          <a:p>
            <a:r>
              <a:rPr lang="en-US" sz="2000" dirty="0">
                <a:solidFill>
                  <a:schemeClr val="tx2"/>
                </a:solidFill>
              </a:rPr>
              <a:t>Extensions are handy when you:</a:t>
            </a:r>
          </a:p>
          <a:p>
            <a:pPr lvl="1"/>
            <a:r>
              <a:rPr lang="en-US" sz="2000" dirty="0">
                <a:solidFill>
                  <a:schemeClr val="tx2"/>
                </a:solidFill>
              </a:rPr>
              <a:t>Can’t find an extension for your </a:t>
            </a:r>
            <a:br>
              <a:rPr lang="en-US" sz="2000" dirty="0">
                <a:solidFill>
                  <a:schemeClr val="tx2"/>
                </a:solidFill>
              </a:rPr>
            </a:br>
            <a:r>
              <a:rPr lang="en-US" sz="2000" dirty="0">
                <a:solidFill>
                  <a:schemeClr val="tx2"/>
                </a:solidFill>
              </a:rPr>
              <a:t>use case</a:t>
            </a:r>
          </a:p>
          <a:p>
            <a:pPr lvl="1"/>
            <a:r>
              <a:rPr lang="en-US" sz="2000" dirty="0">
                <a:solidFill>
                  <a:schemeClr val="tx2"/>
                </a:solidFill>
              </a:rPr>
              <a:t>Need easily repeatable results</a:t>
            </a:r>
          </a:p>
          <a:p>
            <a:pPr lvl="1"/>
            <a:r>
              <a:rPr lang="en-US" sz="2000" dirty="0">
                <a:solidFill>
                  <a:schemeClr val="tx2"/>
                </a:solidFill>
              </a:rPr>
              <a:t>Have specialized needs for your project</a:t>
            </a:r>
          </a:p>
          <a:p>
            <a:pPr lvl="1"/>
            <a:r>
              <a:rPr lang="en-US" sz="2000" dirty="0">
                <a:solidFill>
                  <a:schemeClr val="tx2"/>
                </a:solidFill>
              </a:rPr>
              <a:t>Time to create and maintain the extension</a:t>
            </a:r>
          </a:p>
          <a:p>
            <a:r>
              <a:rPr lang="en-US" sz="2000" dirty="0">
                <a:solidFill>
                  <a:schemeClr val="tx2"/>
                </a:solidFill>
              </a:rPr>
              <a:t>Extension minimum requirements:</a:t>
            </a:r>
          </a:p>
          <a:p>
            <a:pPr lvl="1"/>
            <a:r>
              <a:rPr lang="en-US" sz="2000" dirty="0">
                <a:solidFill>
                  <a:schemeClr val="tx2"/>
                </a:solidFill>
              </a:rPr>
              <a:t>Manifest file</a:t>
            </a:r>
          </a:p>
          <a:p>
            <a:pPr lvl="1"/>
            <a:r>
              <a:rPr lang="en-US" sz="2000" dirty="0">
                <a:solidFill>
                  <a:schemeClr val="tx2"/>
                </a:solidFill>
              </a:rPr>
              <a:t>Icons</a:t>
            </a:r>
          </a:p>
          <a:p>
            <a:pPr lvl="1"/>
            <a:r>
              <a:rPr lang="en-US" sz="2000" dirty="0">
                <a:solidFill>
                  <a:schemeClr val="tx2"/>
                </a:solidFill>
              </a:rPr>
              <a:t>Functionality (Content script)</a:t>
            </a:r>
          </a:p>
          <a:p>
            <a:r>
              <a:rPr lang="en-US" sz="2000" dirty="0">
                <a:solidFill>
                  <a:schemeClr val="tx2"/>
                </a:solidFill>
              </a:rPr>
              <a:t>Keep your extension code isolated from the webpage</a:t>
            </a:r>
          </a:p>
        </p:txBody>
      </p:sp>
    </p:spTree>
    <p:extLst>
      <p:ext uri="{BB962C8B-B14F-4D97-AF65-F5344CB8AC3E}">
        <p14:creationId xmlns:p14="http://schemas.microsoft.com/office/powerpoint/2010/main" val="3349726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40A7CA-CD37-9710-DDFC-FDDDA4FC9FA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1D039B4-2184-8039-F60A-21548CC22E94}"/>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Key Takeaways – 2 of 2</a:t>
            </a:r>
          </a:p>
        </p:txBody>
      </p:sp>
      <p:sp>
        <p:nvSpPr>
          <p:cNvPr id="3" name="Content Placeholder 2">
            <a:extLst>
              <a:ext uri="{FF2B5EF4-FFF2-40B4-BE49-F238E27FC236}">
                <a16:creationId xmlns:a16="http://schemas.microsoft.com/office/drawing/2014/main" id="{D68F9EA5-664F-FAEC-030E-ED59B408E565}"/>
              </a:ext>
            </a:extLst>
          </p:cNvPr>
          <p:cNvSpPr>
            <a:spLocks noGrp="1"/>
          </p:cNvSpPr>
          <p:nvPr>
            <p:ph idx="1"/>
          </p:nvPr>
        </p:nvSpPr>
        <p:spPr>
          <a:xfrm>
            <a:off x="6090574" y="801866"/>
            <a:ext cx="5306084" cy="5230634"/>
          </a:xfrm>
          <a:noFill/>
          <a:ln>
            <a:noFill/>
          </a:ln>
        </p:spPr>
        <p:txBody>
          <a:bodyPr anchor="ctr">
            <a:normAutofit/>
          </a:bodyPr>
          <a:lstStyle/>
          <a:p>
            <a:r>
              <a:rPr lang="en-US" sz="2000" dirty="0">
                <a:solidFill>
                  <a:schemeClr val="tx2"/>
                </a:solidFill>
              </a:rPr>
              <a:t>Maintain state of the extension where it makes sense</a:t>
            </a:r>
          </a:p>
          <a:p>
            <a:r>
              <a:rPr lang="en-US" sz="2000" dirty="0">
                <a:solidFill>
                  <a:schemeClr val="tx2"/>
                </a:solidFill>
              </a:rPr>
              <a:t>Test the extension thoroughly</a:t>
            </a:r>
          </a:p>
          <a:p>
            <a:r>
              <a:rPr lang="en-US" sz="2000" dirty="0">
                <a:solidFill>
                  <a:schemeClr val="tx2"/>
                </a:solidFill>
              </a:rPr>
              <a:t>Distribute the extension:</a:t>
            </a:r>
          </a:p>
          <a:p>
            <a:pPr lvl="1"/>
            <a:r>
              <a:rPr lang="en-US" sz="2000" dirty="0">
                <a:solidFill>
                  <a:schemeClr val="tx2"/>
                </a:solidFill>
              </a:rPr>
              <a:t>Internally in developer mode </a:t>
            </a:r>
          </a:p>
          <a:p>
            <a:pPr lvl="1"/>
            <a:r>
              <a:rPr lang="en-US" sz="2000" dirty="0">
                <a:solidFill>
                  <a:schemeClr val="tx2"/>
                </a:solidFill>
              </a:rPr>
              <a:t>Chrome webstore.</a:t>
            </a:r>
          </a:p>
          <a:p>
            <a:r>
              <a:rPr lang="en-US" sz="2000" dirty="0">
                <a:solidFill>
                  <a:schemeClr val="tx2"/>
                </a:solidFill>
              </a:rPr>
              <a:t>Consult the documentation often</a:t>
            </a:r>
          </a:p>
        </p:txBody>
      </p:sp>
    </p:spTree>
    <p:extLst>
      <p:ext uri="{BB962C8B-B14F-4D97-AF65-F5344CB8AC3E}">
        <p14:creationId xmlns:p14="http://schemas.microsoft.com/office/powerpoint/2010/main" val="30732308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19249-9B6B-4744-CB5A-B218D4C92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0D2418-A16A-A691-6E0F-39160748CFE9}"/>
              </a:ext>
            </a:extLst>
          </p:cNvPr>
          <p:cNvSpPr>
            <a:spLocks noGrp="1"/>
          </p:cNvSpPr>
          <p:nvPr>
            <p:ph type="title"/>
          </p:nvPr>
        </p:nvSpPr>
        <p:spPr/>
        <p:txBody>
          <a:bodyPr/>
          <a:lstStyle/>
          <a:p>
            <a:r>
              <a:rPr lang="en-CA" dirty="0">
                <a:effectLst/>
                <a:latin typeface="Helvetica Neue" panose="02000503000000020004" pitchFamily="2" charset="0"/>
              </a:rPr>
              <a:t>Q&amp;A</a:t>
            </a:r>
          </a:p>
        </p:txBody>
      </p:sp>
    </p:spTree>
    <p:extLst>
      <p:ext uri="{BB962C8B-B14F-4D97-AF65-F5344CB8AC3E}">
        <p14:creationId xmlns:p14="http://schemas.microsoft.com/office/powerpoint/2010/main" val="914028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D9C6176-CAD4-7E59-AE6E-870E0B3AA8C5}"/>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Resources</a:t>
            </a:r>
          </a:p>
        </p:txBody>
      </p:sp>
      <p:sp>
        <p:nvSpPr>
          <p:cNvPr id="3" name="Content Placeholder 2">
            <a:extLst>
              <a:ext uri="{FF2B5EF4-FFF2-40B4-BE49-F238E27FC236}">
                <a16:creationId xmlns:a16="http://schemas.microsoft.com/office/drawing/2014/main" id="{7945F84B-E616-AE5B-2198-45BEA19E3732}"/>
              </a:ext>
            </a:extLst>
          </p:cNvPr>
          <p:cNvSpPr>
            <a:spLocks noGrp="1"/>
          </p:cNvSpPr>
          <p:nvPr>
            <p:ph idx="1"/>
          </p:nvPr>
        </p:nvSpPr>
        <p:spPr>
          <a:xfrm>
            <a:off x="6091713" y="1076088"/>
            <a:ext cx="5646974" cy="5230634"/>
          </a:xfrm>
          <a:noFill/>
          <a:ln>
            <a:noFill/>
          </a:ln>
        </p:spPr>
        <p:txBody>
          <a:bodyPr anchor="ctr">
            <a:normAutofit/>
          </a:bodyPr>
          <a:lstStyle/>
          <a:p>
            <a:r>
              <a:rPr lang="en-US" sz="2000" dirty="0">
                <a:solidFill>
                  <a:schemeClr val="tx2"/>
                </a:solidFill>
                <a:hlinkClick r:id="rId2"/>
              </a:rPr>
              <a:t>Chrome Extension Developer Docs </a:t>
            </a:r>
            <a:endParaRPr lang="en-US" sz="2000" dirty="0">
              <a:solidFill>
                <a:schemeClr val="tx2"/>
              </a:solidFill>
            </a:endParaRPr>
          </a:p>
          <a:p>
            <a:r>
              <a:rPr lang="en-US" sz="2000" dirty="0">
                <a:solidFill>
                  <a:schemeClr val="tx2"/>
                </a:solidFill>
                <a:hlinkClick r:id="rId3"/>
              </a:rPr>
              <a:t>Chrome Extension Samples </a:t>
            </a:r>
            <a:endParaRPr lang="en-US" sz="2000" dirty="0">
              <a:solidFill>
                <a:schemeClr val="tx2"/>
              </a:solidFill>
            </a:endParaRPr>
          </a:p>
          <a:p>
            <a:r>
              <a:rPr lang="en-US" sz="2000" dirty="0">
                <a:solidFill>
                  <a:schemeClr val="tx2"/>
                </a:solidFill>
              </a:rPr>
              <a:t>Equa11y (</a:t>
            </a:r>
            <a:r>
              <a:rPr lang="en-US" sz="2000" dirty="0">
                <a:solidFill>
                  <a:schemeClr val="tx2"/>
                </a:solidFill>
                <a:hlinkClick r:id="rId4"/>
              </a:rPr>
              <a:t>Extension</a:t>
            </a:r>
            <a:r>
              <a:rPr lang="en-US" sz="2000" dirty="0">
                <a:solidFill>
                  <a:schemeClr val="tx2"/>
                </a:solidFill>
              </a:rPr>
              <a:t>) (</a:t>
            </a:r>
            <a:r>
              <a:rPr lang="en-US" sz="2000" dirty="0" err="1">
                <a:solidFill>
                  <a:schemeClr val="tx2"/>
                </a:solidFill>
                <a:hlinkClick r:id="rId5"/>
              </a:rPr>
              <a:t>Github</a:t>
            </a:r>
            <a:r>
              <a:rPr lang="en-US" sz="2000" dirty="0">
                <a:solidFill>
                  <a:schemeClr val="tx2"/>
                </a:solidFill>
              </a:rPr>
              <a:t>) </a:t>
            </a:r>
          </a:p>
          <a:p>
            <a:r>
              <a:rPr lang="en-US" sz="2000" dirty="0">
                <a:solidFill>
                  <a:schemeClr val="tx2"/>
                </a:solidFill>
              </a:rPr>
              <a:t>Access U Target Size (</a:t>
            </a:r>
            <a:r>
              <a:rPr lang="en-US" sz="2000" dirty="0">
                <a:solidFill>
                  <a:schemeClr val="tx2"/>
                </a:solidFill>
                <a:hlinkClick r:id="rId6"/>
              </a:rPr>
              <a:t>Github</a:t>
            </a:r>
            <a:r>
              <a:rPr lang="en-US" sz="2000" dirty="0">
                <a:solidFill>
                  <a:schemeClr val="tx2"/>
                </a:solidFill>
              </a:rPr>
              <a:t>) </a:t>
            </a:r>
            <a:br>
              <a:rPr lang="en-US" sz="2000" dirty="0">
                <a:solidFill>
                  <a:schemeClr val="tx2"/>
                </a:solidFill>
              </a:rPr>
            </a:br>
            <a:endParaRPr lang="en-US" sz="2000" dirty="0">
              <a:solidFill>
                <a:schemeClr val="tx2"/>
              </a:solidFill>
            </a:endParaRPr>
          </a:p>
          <a:p>
            <a:r>
              <a:rPr lang="en-US" sz="2000" dirty="0">
                <a:solidFill>
                  <a:schemeClr val="tx2"/>
                </a:solidFill>
                <a:hlinkClick r:id="rId7"/>
              </a:rPr>
              <a:t>Contact me on LinkedIn https://www.linkedin.com/in/noeltibbles/</a:t>
            </a:r>
            <a:endParaRPr lang="en-US" sz="20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608410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3592D-BAEF-D06A-8DBA-A0975835C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1636F0-6D8D-09D2-B73E-A67BF277DD81}"/>
              </a:ext>
            </a:extLst>
          </p:cNvPr>
          <p:cNvSpPr>
            <a:spLocks noGrp="1"/>
          </p:cNvSpPr>
          <p:nvPr>
            <p:ph type="title"/>
          </p:nvPr>
        </p:nvSpPr>
        <p:spPr/>
        <p:txBody>
          <a:bodyPr/>
          <a:lstStyle/>
          <a:p>
            <a:r>
              <a:rPr lang="en-CA" dirty="0">
                <a:effectLst/>
                <a:latin typeface="Helvetica Neue" panose="02000503000000020004" pitchFamily="2" charset="0"/>
              </a:rPr>
              <a:t>Thank You</a:t>
            </a:r>
          </a:p>
        </p:txBody>
      </p:sp>
    </p:spTree>
    <p:extLst>
      <p:ext uri="{BB962C8B-B14F-4D97-AF65-F5344CB8AC3E}">
        <p14:creationId xmlns:p14="http://schemas.microsoft.com/office/powerpoint/2010/main" val="382773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D54EE86-F6B9-0C7B-3ADE-20C873E72B7B}"/>
              </a:ext>
            </a:extLst>
          </p:cNvPr>
          <p:cNvSpPr>
            <a:spLocks noGrp="1"/>
          </p:cNvSpPr>
          <p:nvPr>
            <p:ph type="title"/>
          </p:nvPr>
        </p:nvSpPr>
        <p:spPr>
          <a:xfrm>
            <a:off x="321453" y="2037134"/>
            <a:ext cx="4220811" cy="2760098"/>
          </a:xfrm>
        </p:spPr>
        <p:txBody>
          <a:bodyPr>
            <a:normAutofit/>
          </a:bodyPr>
          <a:lstStyle/>
          <a:p>
            <a:r>
              <a:rPr lang="en-US" sz="4000" dirty="0">
                <a:solidFill>
                  <a:schemeClr val="tx2"/>
                </a:solidFill>
              </a:rPr>
              <a:t>Why I got started creating extensions</a:t>
            </a:r>
          </a:p>
        </p:txBody>
      </p:sp>
      <p:sp>
        <p:nvSpPr>
          <p:cNvPr id="3" name="Content Placeholder 2">
            <a:extLst>
              <a:ext uri="{FF2B5EF4-FFF2-40B4-BE49-F238E27FC236}">
                <a16:creationId xmlns:a16="http://schemas.microsoft.com/office/drawing/2014/main" id="{F2F43BB6-2FFD-8DA0-A9A9-70386F84120C}"/>
              </a:ext>
            </a:extLst>
          </p:cNvPr>
          <p:cNvSpPr>
            <a:spLocks noGrp="1"/>
          </p:cNvSpPr>
          <p:nvPr>
            <p:ph idx="1"/>
          </p:nvPr>
        </p:nvSpPr>
        <p:spPr>
          <a:xfrm>
            <a:off x="6038535" y="1076088"/>
            <a:ext cx="5646974" cy="5230634"/>
          </a:xfrm>
          <a:noFill/>
          <a:ln>
            <a:noFill/>
          </a:ln>
        </p:spPr>
        <p:txBody>
          <a:bodyPr anchor="ctr">
            <a:normAutofit/>
          </a:bodyPr>
          <a:lstStyle/>
          <a:p>
            <a:r>
              <a:rPr lang="en-US" sz="2000" dirty="0">
                <a:solidFill>
                  <a:schemeClr val="tx2"/>
                </a:solidFill>
              </a:rPr>
              <a:t>Using multiple extensions for testing was a pain</a:t>
            </a:r>
          </a:p>
          <a:p>
            <a:r>
              <a:rPr lang="en-US" sz="2000" dirty="0">
                <a:solidFill>
                  <a:schemeClr val="tx2"/>
                </a:solidFill>
              </a:rPr>
              <a:t>Extension didn’t exist</a:t>
            </a:r>
          </a:p>
          <a:p>
            <a:r>
              <a:rPr lang="en-US" sz="2000" dirty="0">
                <a:solidFill>
                  <a:schemeClr val="tx2"/>
                </a:solidFill>
              </a:rPr>
              <a:t>Flexibility to update a test based on needs</a:t>
            </a:r>
          </a:p>
          <a:p>
            <a:r>
              <a:rPr lang="en-US" sz="2000" dirty="0">
                <a:solidFill>
                  <a:schemeClr val="tx2"/>
                </a:solidFill>
              </a:rPr>
              <a:t>Repeatable accessibility tests with a simple UI</a:t>
            </a:r>
          </a:p>
          <a:p>
            <a:r>
              <a:rPr lang="en-US" sz="2000" dirty="0">
                <a:solidFill>
                  <a:schemeClr val="tx2"/>
                </a:solidFill>
              </a:rPr>
              <a:t>Internal testing needs</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1206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6BE31E-7005-587C-C326-6E599181EADA}"/>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27" name="Freeform: Shape 26">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3E5712EA-8414-B4E3-7853-BEAC4BFD1CF0}"/>
              </a:ext>
            </a:extLst>
          </p:cNvPr>
          <p:cNvSpPr txBox="1"/>
          <p:nvPr/>
        </p:nvSpPr>
        <p:spPr>
          <a:xfrm>
            <a:off x="10120192" y="6404262"/>
            <a:ext cx="2567353" cy="307777"/>
          </a:xfrm>
          <a:prstGeom prst="rect">
            <a:avLst/>
          </a:prstGeom>
          <a:noFill/>
        </p:spPr>
        <p:txBody>
          <a:bodyPr wrap="square" rtlCol="0">
            <a:spAutoFit/>
          </a:bodyPr>
          <a:lstStyle/>
          <a:p>
            <a:r>
              <a:rPr lang="en-US" sz="1400" dirty="0"/>
              <a:t>* Internal extension</a:t>
            </a:r>
          </a:p>
        </p:txBody>
      </p:sp>
      <p:sp>
        <p:nvSpPr>
          <p:cNvPr id="21" name="Content Placeholder 2">
            <a:extLst>
              <a:ext uri="{FF2B5EF4-FFF2-40B4-BE49-F238E27FC236}">
                <a16:creationId xmlns:a16="http://schemas.microsoft.com/office/drawing/2014/main" id="{DC5EE5E5-5037-5420-33C4-017A03EBBEB3}"/>
              </a:ext>
            </a:extLst>
          </p:cNvPr>
          <p:cNvSpPr txBox="1">
            <a:spLocks/>
          </p:cNvSpPr>
          <p:nvPr/>
        </p:nvSpPr>
        <p:spPr>
          <a:xfrm>
            <a:off x="7078926" y="4086823"/>
            <a:ext cx="4919108" cy="13592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E2740"/>
                </a:solidFill>
              </a:rPr>
              <a:t>Accessibility Indicators Tests*</a:t>
            </a:r>
          </a:p>
          <a:p>
            <a:pPr marL="0" indent="0">
              <a:buFont typeface="Arial" panose="020B0604020202020204" pitchFamily="34" charset="0"/>
              <a:buNone/>
            </a:pPr>
            <a:r>
              <a:rPr lang="en-US" sz="2000" dirty="0">
                <a:solidFill>
                  <a:srgbClr val="0E2740"/>
                </a:solidFill>
              </a:rPr>
              <a:t>A set of 22 tests to establish a baseline of website accessibility </a:t>
            </a:r>
          </a:p>
        </p:txBody>
      </p:sp>
      <p:pic>
        <p:nvPicPr>
          <p:cNvPr id="19" name="Picture 18" descr="A black ‘P’ and red ’S’ letter on a white background">
            <a:extLst>
              <a:ext uri="{FF2B5EF4-FFF2-40B4-BE49-F238E27FC236}">
                <a16:creationId xmlns:a16="http://schemas.microsoft.com/office/drawing/2014/main" id="{0291AE68-4E28-FD5E-3759-B9B9B066A359}"/>
              </a:ext>
            </a:extLst>
          </p:cNvPr>
          <p:cNvPicPr>
            <a:picLocks noChangeAspect="1"/>
          </p:cNvPicPr>
          <p:nvPr/>
        </p:nvPicPr>
        <p:blipFill>
          <a:blip r:embed="rId2"/>
          <a:stretch>
            <a:fillRect/>
          </a:stretch>
        </p:blipFill>
        <p:spPr>
          <a:xfrm>
            <a:off x="6082368" y="4303754"/>
            <a:ext cx="849118" cy="849118"/>
          </a:xfrm>
          <a:prstGeom prst="rect">
            <a:avLst/>
          </a:prstGeom>
        </p:spPr>
      </p:pic>
      <p:sp>
        <p:nvSpPr>
          <p:cNvPr id="20" name="Content Placeholder 2">
            <a:extLst>
              <a:ext uri="{FF2B5EF4-FFF2-40B4-BE49-F238E27FC236}">
                <a16:creationId xmlns:a16="http://schemas.microsoft.com/office/drawing/2014/main" id="{E5184A08-7CF2-D31B-9E9A-1F374EF631FA}"/>
              </a:ext>
            </a:extLst>
          </p:cNvPr>
          <p:cNvSpPr txBox="1">
            <a:spLocks/>
          </p:cNvSpPr>
          <p:nvPr/>
        </p:nvSpPr>
        <p:spPr>
          <a:xfrm>
            <a:off x="7078926" y="2691759"/>
            <a:ext cx="4919108" cy="13683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E2740"/>
                </a:solidFill>
              </a:rPr>
              <a:t>Resize Text By Equa11y</a:t>
            </a:r>
          </a:p>
          <a:p>
            <a:pPr marL="0" indent="0">
              <a:buFont typeface="Arial" panose="020B0604020202020204" pitchFamily="34" charset="0"/>
              <a:buNone/>
            </a:pPr>
            <a:r>
              <a:rPr lang="en-US" sz="2000" dirty="0">
                <a:solidFill>
                  <a:srgbClr val="0E2740"/>
                </a:solidFill>
              </a:rPr>
              <a:t>Quickly and easily resize the browser text </a:t>
            </a:r>
            <a:br>
              <a:rPr lang="en-US" sz="2000" dirty="0">
                <a:solidFill>
                  <a:srgbClr val="0E2740"/>
                </a:solidFill>
              </a:rPr>
            </a:br>
            <a:r>
              <a:rPr lang="en-US" sz="2000" dirty="0">
                <a:solidFill>
                  <a:srgbClr val="0E2740"/>
                </a:solidFill>
              </a:rPr>
              <a:t>up to 200%</a:t>
            </a:r>
          </a:p>
        </p:txBody>
      </p:sp>
      <p:pic>
        <p:nvPicPr>
          <p:cNvPr id="11" name="Picture 10" descr="A white letter ‘R’ on a red background">
            <a:extLst>
              <a:ext uri="{FF2B5EF4-FFF2-40B4-BE49-F238E27FC236}">
                <a16:creationId xmlns:a16="http://schemas.microsoft.com/office/drawing/2014/main" id="{B43762A5-B08F-A5A1-1490-79726DB6BA75}"/>
              </a:ext>
            </a:extLst>
          </p:cNvPr>
          <p:cNvPicPr>
            <a:picLocks noChangeAspect="1"/>
          </p:cNvPicPr>
          <p:nvPr/>
        </p:nvPicPr>
        <p:blipFill>
          <a:blip r:embed="rId3"/>
          <a:stretch>
            <a:fillRect/>
          </a:stretch>
        </p:blipFill>
        <p:spPr>
          <a:xfrm>
            <a:off x="6096000" y="2958173"/>
            <a:ext cx="835486" cy="835486"/>
          </a:xfrm>
          <a:prstGeom prst="rect">
            <a:avLst/>
          </a:prstGeom>
        </p:spPr>
      </p:pic>
      <p:sp>
        <p:nvSpPr>
          <p:cNvPr id="3" name="Content Placeholder 2">
            <a:extLst>
              <a:ext uri="{FF2B5EF4-FFF2-40B4-BE49-F238E27FC236}">
                <a16:creationId xmlns:a16="http://schemas.microsoft.com/office/drawing/2014/main" id="{0DDD4127-1850-AFFF-BE29-516A4F1317B8}"/>
              </a:ext>
            </a:extLst>
          </p:cNvPr>
          <p:cNvSpPr>
            <a:spLocks noGrp="1"/>
          </p:cNvSpPr>
          <p:nvPr>
            <p:ph idx="1"/>
          </p:nvPr>
        </p:nvSpPr>
        <p:spPr>
          <a:xfrm>
            <a:off x="7078926" y="1444080"/>
            <a:ext cx="4919108" cy="1110165"/>
          </a:xfrm>
        </p:spPr>
        <p:txBody>
          <a:bodyPr anchor="ctr">
            <a:normAutofit/>
          </a:bodyPr>
          <a:lstStyle/>
          <a:p>
            <a:pPr marL="0" indent="0">
              <a:buNone/>
            </a:pPr>
            <a:r>
              <a:rPr lang="en-US" sz="2000" b="1" dirty="0">
                <a:solidFill>
                  <a:srgbClr val="0E2740"/>
                </a:solidFill>
              </a:rPr>
              <a:t>Equa11y: Accessibility Testing Utilities</a:t>
            </a:r>
          </a:p>
          <a:p>
            <a:pPr marL="0" indent="0">
              <a:buNone/>
            </a:pPr>
            <a:r>
              <a:rPr lang="en-US" sz="2000" dirty="0">
                <a:solidFill>
                  <a:srgbClr val="0E2740"/>
                </a:solidFill>
              </a:rPr>
              <a:t>A utility extension of 15 tests for testing webpages for accessibility. </a:t>
            </a:r>
          </a:p>
        </p:txBody>
      </p:sp>
      <p:pic>
        <p:nvPicPr>
          <p:cNvPr id="7" name="Picture 6" descr="A white heart on a computer with a red background.&#10;">
            <a:extLst>
              <a:ext uri="{FF2B5EF4-FFF2-40B4-BE49-F238E27FC236}">
                <a16:creationId xmlns:a16="http://schemas.microsoft.com/office/drawing/2014/main" id="{E2B1A899-DD5F-C8E5-1400-731C4A1282C5}"/>
              </a:ext>
            </a:extLst>
          </p:cNvPr>
          <p:cNvPicPr>
            <a:picLocks noChangeAspect="1"/>
          </p:cNvPicPr>
          <p:nvPr/>
        </p:nvPicPr>
        <p:blipFill>
          <a:blip r:embed="rId4"/>
          <a:stretch>
            <a:fillRect/>
          </a:stretch>
        </p:blipFill>
        <p:spPr>
          <a:xfrm>
            <a:off x="5968761" y="1444081"/>
            <a:ext cx="1110165" cy="1110165"/>
          </a:xfrm>
          <a:prstGeom prst="rect">
            <a:avLst/>
          </a:prstGeom>
        </p:spPr>
      </p:pic>
      <p:sp>
        <p:nvSpPr>
          <p:cNvPr id="2" name="Title 1">
            <a:extLst>
              <a:ext uri="{FF2B5EF4-FFF2-40B4-BE49-F238E27FC236}">
                <a16:creationId xmlns:a16="http://schemas.microsoft.com/office/drawing/2014/main" id="{1B3F2FE5-3882-601C-2833-53B8D4BE7582}"/>
              </a:ext>
            </a:extLst>
          </p:cNvPr>
          <p:cNvSpPr>
            <a:spLocks noGrp="1"/>
          </p:cNvSpPr>
          <p:nvPr>
            <p:ph type="title"/>
          </p:nvPr>
        </p:nvSpPr>
        <p:spPr>
          <a:xfrm>
            <a:off x="618818" y="1243013"/>
            <a:ext cx="3855720" cy="4371974"/>
          </a:xfrm>
        </p:spPr>
        <p:txBody>
          <a:bodyPr>
            <a:normAutofit/>
          </a:bodyPr>
          <a:lstStyle/>
          <a:p>
            <a:r>
              <a:rPr lang="en-US" sz="4000" dirty="0">
                <a:solidFill>
                  <a:srgbClr val="0E2740"/>
                </a:solidFill>
              </a:rPr>
              <a:t>My Extensions</a:t>
            </a:r>
          </a:p>
        </p:txBody>
      </p:sp>
    </p:spTree>
    <p:extLst>
      <p:ext uri="{BB962C8B-B14F-4D97-AF65-F5344CB8AC3E}">
        <p14:creationId xmlns:p14="http://schemas.microsoft.com/office/powerpoint/2010/main" val="211830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AD197-3108-78B3-4625-D1E954C9E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BA539-9EFD-1D6D-194C-8988CD70C695}"/>
              </a:ext>
            </a:extLst>
          </p:cNvPr>
          <p:cNvSpPr>
            <a:spLocks noGrp="1"/>
          </p:cNvSpPr>
          <p:nvPr>
            <p:ph type="title"/>
          </p:nvPr>
        </p:nvSpPr>
        <p:spPr/>
        <p:txBody>
          <a:bodyPr/>
          <a:lstStyle/>
          <a:p>
            <a:r>
              <a:rPr lang="en-CA" dirty="0">
                <a:effectLst/>
                <a:latin typeface="+mj-lt"/>
              </a:rPr>
              <a:t>Considerations when creating an extension</a:t>
            </a:r>
          </a:p>
        </p:txBody>
      </p:sp>
    </p:spTree>
    <p:extLst>
      <p:ext uri="{BB962C8B-B14F-4D97-AF65-F5344CB8AC3E}">
        <p14:creationId xmlns:p14="http://schemas.microsoft.com/office/powerpoint/2010/main" val="74163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2E4F8A-ECC5-0ECF-563C-CE737AC0F4FB}"/>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2" name="Group 5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53" name="Freeform: Shape 5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E6332F6-B242-C0A1-587A-1AC256943F2D}"/>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 Testing gaps</a:t>
            </a:r>
          </a:p>
        </p:txBody>
      </p:sp>
      <p:sp>
        <p:nvSpPr>
          <p:cNvPr id="3" name="Content Placeholder 2">
            <a:extLst>
              <a:ext uri="{FF2B5EF4-FFF2-40B4-BE49-F238E27FC236}">
                <a16:creationId xmlns:a16="http://schemas.microsoft.com/office/drawing/2014/main" id="{10E09169-E6DB-2FD0-4711-759E42A99117}"/>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People test differently</a:t>
            </a:r>
          </a:p>
          <a:p>
            <a:r>
              <a:rPr lang="en-US" sz="2000" dirty="0">
                <a:solidFill>
                  <a:schemeClr val="tx2"/>
                </a:solidFill>
              </a:rPr>
              <a:t>Inconsistent results</a:t>
            </a:r>
          </a:p>
          <a:p>
            <a:r>
              <a:rPr lang="en-US" sz="2000" dirty="0">
                <a:solidFill>
                  <a:schemeClr val="tx2"/>
                </a:solidFill>
              </a:rPr>
              <a:t>Repeatability</a:t>
            </a:r>
          </a:p>
          <a:p>
            <a:r>
              <a:rPr lang="en-US" sz="2000" dirty="0">
                <a:solidFill>
                  <a:schemeClr val="tx2"/>
                </a:solidFill>
              </a:rPr>
              <a:t>Specialized testing for the project</a:t>
            </a:r>
          </a:p>
          <a:p>
            <a:pPr marL="0" indent="0">
              <a:buNone/>
            </a:pPr>
            <a:endParaRPr lang="en-US" sz="1800" dirty="0">
              <a:solidFill>
                <a:schemeClr val="tx2"/>
              </a:solidFill>
            </a:endParaRPr>
          </a:p>
        </p:txBody>
      </p:sp>
    </p:spTree>
    <p:extLst>
      <p:ext uri="{BB962C8B-B14F-4D97-AF65-F5344CB8AC3E}">
        <p14:creationId xmlns:p14="http://schemas.microsoft.com/office/powerpoint/2010/main" val="987186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23573</TotalTime>
  <Words>4487</Words>
  <Application>Microsoft Macintosh PowerPoint</Application>
  <PresentationFormat>Widescreen</PresentationFormat>
  <Paragraphs>603</Paragraphs>
  <Slides>57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Aptos</vt:lpstr>
      <vt:lpstr>Aptos Display</vt:lpstr>
      <vt:lpstr>Arial</vt:lpstr>
      <vt:lpstr>Futura Next Book</vt:lpstr>
      <vt:lpstr>FuturaNext-Medium</vt:lpstr>
      <vt:lpstr>Helvetica Neue</vt:lpstr>
      <vt:lpstr>Menlo</vt:lpstr>
      <vt:lpstr>Office Theme</vt:lpstr>
      <vt:lpstr>Browser Extensions 101:  Building Custom Tools for  Accessibility Testing</vt:lpstr>
      <vt:lpstr>Agenda</vt:lpstr>
      <vt:lpstr> Learning Objectives</vt:lpstr>
      <vt:lpstr>Introduction</vt:lpstr>
      <vt:lpstr>About Me</vt:lpstr>
      <vt:lpstr>Why I got started creating extensions</vt:lpstr>
      <vt:lpstr>My Extensions</vt:lpstr>
      <vt:lpstr>Considerations when creating an extension</vt:lpstr>
      <vt:lpstr> Testing gaps</vt:lpstr>
      <vt:lpstr>Current Extensions  Miss the Mark</vt:lpstr>
      <vt:lpstr>Bookmarklets  are clunky</vt:lpstr>
      <vt:lpstr> Considerations</vt:lpstr>
      <vt:lpstr> Recap</vt:lpstr>
      <vt:lpstr>Fundamentals of a browser extension</vt:lpstr>
      <vt:lpstr> Getting Started</vt:lpstr>
      <vt:lpstr>Minimum Requirements</vt:lpstr>
      <vt:lpstr>Other Files/Topics</vt:lpstr>
      <vt:lpstr> Manifest File</vt:lpstr>
      <vt:lpstr> Icons</vt:lpstr>
      <vt:lpstr> Functionality</vt:lpstr>
      <vt:lpstr>Understanding Extension Scope</vt:lpstr>
      <vt:lpstr>Creating a ‘Display Target Size’ Extension</vt:lpstr>
      <vt:lpstr>Target Size Extension</vt:lpstr>
      <vt:lpstr>2.5.8 Target Size  (Minimum)(AA)</vt:lpstr>
      <vt:lpstr>Target Size Extension Requirements</vt:lpstr>
      <vt:lpstr>Manifest File: Target Size - Versions</vt:lpstr>
      <vt:lpstr>Manifest File: Target Size - Permissions</vt:lpstr>
      <vt:lpstr>Manifest File: Target Size - Actions</vt:lpstr>
      <vt:lpstr>Manifest File: Target Size – Content Scripts</vt:lpstr>
      <vt:lpstr>Manifest File: Target Size - Icons</vt:lpstr>
      <vt:lpstr>Popup.html: Target Size - Files</vt:lpstr>
      <vt:lpstr>Popup.html: Target Size - Checkbox</vt:lpstr>
      <vt:lpstr>Popup.js: Target Size - Init</vt:lpstr>
      <vt:lpstr>Popup.js: Target Size - Load</vt:lpstr>
      <vt:lpstr>Target-Size.js: Target Size Props</vt:lpstr>
      <vt:lpstr>Target-Size.js: Target Size Checked State</vt:lpstr>
      <vt:lpstr>Target-Size.js: Target Size Unchecked State</vt:lpstr>
      <vt:lpstr>Demo – Alpha Version</vt:lpstr>
      <vt:lpstr>Popup.js: Target Size Saving State</vt:lpstr>
      <vt:lpstr>Demo – Beta Version</vt:lpstr>
      <vt:lpstr> Testing the Extension</vt:lpstr>
      <vt:lpstr> Testing the Extension – Errors</vt:lpstr>
      <vt:lpstr> Testing the Extension – Error Inspector</vt:lpstr>
      <vt:lpstr> Testing the Extension – Error DevTools</vt:lpstr>
      <vt:lpstr> Testing the Extension – Service Workers</vt:lpstr>
      <vt:lpstr> Testing the Extension – Storage</vt:lpstr>
      <vt:lpstr>Demo – Testing</vt:lpstr>
      <vt:lpstr>Testing the Extension – Things to Remember</vt:lpstr>
      <vt:lpstr>Distributing the extension</vt:lpstr>
      <vt:lpstr>Internal Distribution</vt:lpstr>
      <vt:lpstr>WebStore Distribution</vt:lpstr>
      <vt:lpstr>Key Takeaways</vt:lpstr>
      <vt:lpstr>Key Takeaways –  1 of 2</vt:lpstr>
      <vt:lpstr>Key Takeaways – 2 of 2</vt:lpstr>
      <vt:lpstr>Q&amp;A</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Noel Tibbles</dc:creator>
  <cp:lastModifiedBy>Noel Tibbles</cp:lastModifiedBy>
  <cp:revision>172</cp:revision>
  <dcterms:created xsi:type="dcterms:W3CDTF">2025-04-01T15:34:46Z</dcterms:created>
  <dcterms:modified xsi:type="dcterms:W3CDTF">2025-05-13T13:24:24Z</dcterms:modified>
</cp:coreProperties>
</file>