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2" r:id="rId4"/>
    <p:sldId id="257" r:id="rId5"/>
    <p:sldId id="258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17"/>
    <p:restoredTop sz="94680"/>
  </p:normalViewPr>
  <p:slideViewPr>
    <p:cSldViewPr snapToGrid="0" snapToObjects="1">
      <p:cViewPr>
        <p:scale>
          <a:sx n="110" d="100"/>
          <a:sy n="110" d="100"/>
        </p:scale>
        <p:origin x="264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21798-4A92-A743-AF0E-555B3AE8BD0E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17D99-8513-8043-A1B0-1BEC0371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2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17D99-8513-8043-A1B0-1BEC037168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9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17D99-8513-8043-A1B0-1BEC037168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21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17D99-8513-8043-A1B0-1BEC037168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74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17D99-8513-8043-A1B0-1BEC037168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7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18.12.17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Stein | Niklas Tidbury | Elisa Wall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96965-FA8D-4049-94E7-50F8EE202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83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18.12.17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Stein | Niklas Tidbury | Elisa Wall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96965-FA8D-4049-94E7-50F8EE202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4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18.12.17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Stein | Niklas Tidbury | Elisa Wall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96965-FA8D-4049-94E7-50F8EE202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36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18.12.17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Stein | Niklas Tidbury | Elisa Wall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96965-FA8D-4049-94E7-50F8EE202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8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18.12.17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Stein | Niklas Tidbury | Elisa Wall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96965-FA8D-4049-94E7-50F8EE202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1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18.12.17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Stein | Niklas Tidbury | Elisa Wall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96965-FA8D-4049-94E7-50F8EE202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30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18.12.17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Stein | Niklas Tidbury | Elisa Wall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96965-FA8D-4049-94E7-50F8EE202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18.12.17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Stein | Niklas Tidbury | Elisa Wall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96965-FA8D-4049-94E7-50F8EE202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02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18.12.17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Stein | Niklas Tidbury | Elisa Wall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96965-FA8D-4049-94E7-50F8EE202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1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18.12.17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Stein | Niklas Tidbury | Elisa Wall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96965-FA8D-4049-94E7-50F8EE202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76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18.12.17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Stein | Niklas Tidbury | Elisa Wall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96965-FA8D-4049-94E7-50F8EE202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54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18.12.17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Alexander Stein | Niklas Tidbury | Elisa Wall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96965-FA8D-4049-94E7-50F8EE202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1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Opinion Formation: </a:t>
            </a:r>
            <a:br>
              <a:rPr lang="en-US" sz="40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Impacts of convincing extreme individuals onto a society that typically converges to one opinion</a:t>
            </a:r>
            <a:endParaRPr lang="en-US" sz="4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53919" y="4332992"/>
            <a:ext cx="888416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de-CH" sz="72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101600">
                    <a:prstClr val="black">
                      <a:alpha val="50000"/>
                    </a:prstClr>
                  </a:innerShdw>
                  <a:reflection blurRad="6350" stA="60000" endA="900" endPos="60000" dist="29997" dir="5400000" sy="-100000" algn="bl" rotWithShape="0"/>
                </a:effectLst>
                <a:latin typeface="Arial Black" charset="0"/>
                <a:ea typeface="Arial Black" charset="0"/>
                <a:cs typeface="Arial Black" charset="0"/>
              </a:rPr>
              <a:t>The </a:t>
            </a:r>
            <a:r>
              <a:rPr lang="de-CH" sz="72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101600">
                    <a:prstClr val="black">
                      <a:alpha val="50000"/>
                    </a:prstClr>
                  </a:innerShdw>
                  <a:reflection blurRad="6350" stA="60000" endA="900" endPos="60000" dist="29997" dir="5400000" sy="-100000" algn="bl" rotWithShape="0"/>
                </a:effectLst>
                <a:latin typeface="Arial Black" charset="0"/>
                <a:ea typeface="Arial Black" charset="0"/>
                <a:cs typeface="Arial Black" charset="0"/>
              </a:rPr>
              <a:t>Opinionators</a:t>
            </a:r>
            <a:endParaRPr lang="de-CH" sz="72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101600">
                  <a:prstClr val="black">
                    <a:alpha val="50000"/>
                  </a:prstClr>
                </a:innerShdw>
                <a:reflection blurRad="6350" stA="60000" endA="900" endPos="60000" dist="29997" dir="5400000" sy="-100000" algn="bl" rotWithShape="0"/>
              </a:effectLst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Stein | Niklas Tidbury | Elisa Wall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96965-FA8D-4049-94E7-50F8EE20294F}" type="slidenum">
              <a:rPr lang="en-US" smtClean="0"/>
              <a:t>1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18.12.17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5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Contents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Introduction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The Model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The Code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The Questions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The Problems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Stein | Niklas Tidbury | Elisa Wall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96965-FA8D-4049-94E7-50F8EE20294F}" type="slidenum">
              <a:rPr lang="en-US" smtClean="0"/>
              <a:t>2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18.12.17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0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ntroduction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32108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Based </a:t>
            </a:r>
            <a:r>
              <a: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on paper of Laguna and others “Minorities in a Model for Opinion Formation”</a:t>
            </a:r>
            <a:endParaRPr lang="en-US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agent-based model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individuals with opinion on interval [0,1], uniformly distributed</a:t>
            </a:r>
          </a:p>
          <a:p>
            <a:pPr lvl="1"/>
            <a:r>
              <a:rPr lang="en-US" sz="2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Parameters 𝝻 </a:t>
            </a:r>
            <a:r>
              <a:rPr lang="en-US" sz="2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(weight on foreign opinion), u (threshold of interaction) and T (number of time steps)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u </a:t>
            </a:r>
            <a:r>
              <a: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as “bounded </a:t>
            </a:r>
            <a:r>
              <a:rPr lang="en-US" sz="2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confidence” </a:t>
            </a:r>
            <a:r>
              <a: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of interaction with people of similar opinion</a:t>
            </a:r>
          </a:p>
          <a:p>
            <a:r>
              <a: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Own contribution: The insertion of extreme opinion individuals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fixed opinions at 0 and 1 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additional 2 parameters: </a:t>
            </a:r>
            <a:r>
              <a:rPr lang="en-US" sz="20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n_conv</a:t>
            </a:r>
            <a:r>
              <a: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(number of convinced agents) and </a:t>
            </a:r>
            <a:r>
              <a:rPr lang="en-US" sz="20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infop</a:t>
            </a:r>
            <a:r>
              <a: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(interval of influence of extremists)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Stein | Niklas Tidbury | Elisa Wall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96965-FA8D-4049-94E7-50F8EE20294F}" type="slidenum">
              <a:rPr lang="en-US" smtClean="0"/>
              <a:t>3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18.12.17</a:t>
            </a:r>
            <a:endParaRPr lang="en-US"/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10462592" y="217930"/>
            <a:ext cx="1729408" cy="1213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sz="14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Introduction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The Model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The Code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The Questions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The Problems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endParaRPr lang="en-US" sz="1400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60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U-Turn Arrow 19"/>
          <p:cNvSpPr/>
          <p:nvPr/>
        </p:nvSpPr>
        <p:spPr>
          <a:xfrm rot="5400000" flipV="1">
            <a:off x="569831" y="2187091"/>
            <a:ext cx="1719523" cy="1182785"/>
          </a:xfrm>
          <a:prstGeom prst="uturnArrow">
            <a:avLst>
              <a:gd name="adj1" fmla="val 9615"/>
              <a:gd name="adj2" fmla="val 25000"/>
              <a:gd name="adj3" fmla="val 24053"/>
              <a:gd name="adj4" fmla="val 44231"/>
              <a:gd name="adj5" fmla="val 75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The Code</a:t>
            </a:r>
            <a:endParaRPr lang="en-US" sz="48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Alexander Stein | </a:t>
            </a:r>
            <a:r>
              <a:rPr lang="en-US" dirty="0" err="1" smtClean="0"/>
              <a:t>Niklas</a:t>
            </a:r>
            <a:r>
              <a:rPr lang="en-US" dirty="0" smtClean="0"/>
              <a:t> </a:t>
            </a:r>
            <a:r>
              <a:rPr lang="en-US" dirty="0" err="1" smtClean="0"/>
              <a:t>Tidbury</a:t>
            </a:r>
            <a:r>
              <a:rPr lang="en-US" dirty="0" smtClean="0"/>
              <a:t> | Elisa Wall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96965-FA8D-4049-94E7-50F8EE20294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22365" y="1841041"/>
            <a:ext cx="3339548" cy="33262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409120" y="2663026"/>
            <a:ext cx="50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</a:t>
            </a:r>
            <a:endParaRPr lang="en-US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Left Brace 14"/>
          <p:cNvSpPr/>
          <p:nvPr/>
        </p:nvSpPr>
        <p:spPr>
          <a:xfrm rot="-5400000">
            <a:off x="9806025" y="3899859"/>
            <a:ext cx="372230" cy="3339549"/>
          </a:xfrm>
          <a:prstGeom prst="leftBrace">
            <a:avLst/>
          </a:prstGeom>
          <a:noFill/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165529" y="3319523"/>
            <a:ext cx="50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</a:t>
            </a:r>
            <a:endParaRPr lang="en-US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Left Brace 16"/>
          <p:cNvSpPr/>
          <p:nvPr/>
        </p:nvSpPr>
        <p:spPr>
          <a:xfrm>
            <a:off x="7669111" y="1841041"/>
            <a:ext cx="372230" cy="3326296"/>
          </a:xfrm>
          <a:prstGeom prst="leftBrace">
            <a:avLst/>
          </a:prstGeom>
          <a:noFill/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991139" y="1841041"/>
            <a:ext cx="3339548" cy="299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/>
          <p:cNvSpPr/>
          <p:nvPr/>
        </p:nvSpPr>
        <p:spPr>
          <a:xfrm rot="-5400000">
            <a:off x="3474796" y="807136"/>
            <a:ext cx="372230" cy="3339549"/>
          </a:xfrm>
          <a:prstGeom prst="leftBrace">
            <a:avLst/>
          </a:prstGeom>
          <a:noFill/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991138" y="3197340"/>
            <a:ext cx="3339548" cy="299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660910" y="3688855"/>
            <a:ext cx="1" cy="1572258"/>
          </a:xfrm>
          <a:prstGeom prst="straightConnector1">
            <a:avLst/>
          </a:prstGeom>
          <a:ln w="381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95765" y="5354661"/>
            <a:ext cx="2130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 times</a:t>
            </a:r>
            <a:endParaRPr lang="en-US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605670" y="1990742"/>
            <a:ext cx="254773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605670" y="3347041"/>
            <a:ext cx="254773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605670" y="3932186"/>
            <a:ext cx="2547730" cy="0"/>
          </a:xfrm>
          <a:prstGeom prst="straightConnector1">
            <a:avLst/>
          </a:prstGeom>
          <a:ln w="38100">
            <a:solidFill>
              <a:schemeClr val="bg1">
                <a:alpha val="88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605670" y="4336378"/>
            <a:ext cx="2547730" cy="0"/>
          </a:xfrm>
          <a:prstGeom prst="straightConnector1">
            <a:avLst/>
          </a:prstGeom>
          <a:ln w="38100">
            <a:solidFill>
              <a:schemeClr val="bg1">
                <a:alpha val="72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605670" y="4722302"/>
            <a:ext cx="2547730" cy="0"/>
          </a:xfrm>
          <a:prstGeom prst="straightConnector1">
            <a:avLst/>
          </a:prstGeom>
          <a:ln w="38100">
            <a:solidFill>
              <a:schemeClr val="bg1">
                <a:alpha val="48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605670" y="5151987"/>
            <a:ext cx="2547730" cy="0"/>
          </a:xfrm>
          <a:prstGeom prst="straightConnector1">
            <a:avLst/>
          </a:prstGeom>
          <a:ln w="38100">
            <a:solidFill>
              <a:schemeClr val="bg1">
                <a:alpha val="23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730409" y="5787264"/>
            <a:ext cx="50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</a:t>
            </a:r>
            <a:endParaRPr lang="en-US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Content Placeholder 7"/>
          <p:cNvSpPr>
            <a:spLocks noGrp="1"/>
          </p:cNvSpPr>
          <p:nvPr>
            <p:ph idx="1"/>
          </p:nvPr>
        </p:nvSpPr>
        <p:spPr>
          <a:xfrm>
            <a:off x="10462592" y="217930"/>
            <a:ext cx="1729408" cy="1213306"/>
          </a:xfrm>
        </p:spPr>
        <p:txBody>
          <a:bodyPr>
            <a:norm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Introduction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The Model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The Code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The Questions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The Problems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400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18.12.17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3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3" grpId="0" animBg="1"/>
      <p:bldP spid="15" grpId="0" animBg="1"/>
      <p:bldP spid="16" grpId="0"/>
      <p:bldP spid="17" grpId="0" animBg="1"/>
      <p:bldP spid="21" grpId="0" animBg="1"/>
      <p:bldP spid="24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The Code</a:t>
            </a:r>
            <a:endParaRPr lang="en-US" sz="48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Alexander Stein | </a:t>
            </a:r>
            <a:r>
              <a:rPr lang="en-US" dirty="0" err="1" smtClean="0"/>
              <a:t>Niklas</a:t>
            </a:r>
            <a:r>
              <a:rPr lang="en-US" dirty="0" smtClean="0"/>
              <a:t> </a:t>
            </a:r>
            <a:r>
              <a:rPr lang="en-US" dirty="0" err="1" smtClean="0"/>
              <a:t>Tidbury</a:t>
            </a:r>
            <a:r>
              <a:rPr lang="en-US" dirty="0" smtClean="0"/>
              <a:t> | Elisa Wall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96965-FA8D-4049-94E7-50F8EE20294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22365" y="1841041"/>
            <a:ext cx="3339548" cy="33262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/>
          <p:cNvSpPr/>
          <p:nvPr/>
        </p:nvSpPr>
        <p:spPr>
          <a:xfrm rot="-5400000">
            <a:off x="9806025" y="3899859"/>
            <a:ext cx="372230" cy="3339549"/>
          </a:xfrm>
          <a:prstGeom prst="leftBrace">
            <a:avLst/>
          </a:prstGeom>
          <a:noFill/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165529" y="3319523"/>
            <a:ext cx="50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</a:t>
            </a:r>
            <a:endParaRPr lang="en-US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Left Brace 16"/>
          <p:cNvSpPr/>
          <p:nvPr/>
        </p:nvSpPr>
        <p:spPr>
          <a:xfrm>
            <a:off x="7669111" y="1841041"/>
            <a:ext cx="372230" cy="3326296"/>
          </a:xfrm>
          <a:prstGeom prst="leftBrace">
            <a:avLst/>
          </a:prstGeom>
          <a:noFill/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9730409" y="5787264"/>
            <a:ext cx="50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</a:t>
            </a:r>
            <a:endParaRPr lang="en-US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49454" y="1393140"/>
            <a:ext cx="3312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gen_plot</a:t>
            </a:r>
            <a:r>
              <a:rPr lang="en-US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b="1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gen_plot_interval</a:t>
            </a:r>
            <a:endParaRPr lang="en-US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31694" y="2057222"/>
            <a:ext cx="3339548" cy="33262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isometricOffAxis2Righ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99052" y="2057222"/>
            <a:ext cx="3339548" cy="33262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isometricOffAxis2Righ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066410" y="2057222"/>
            <a:ext cx="3339548" cy="33262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isometricOffAxis2Righ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433768" y="2057222"/>
            <a:ext cx="3339548" cy="33262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isometricOffAxis2Righ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793575" y="2086862"/>
            <a:ext cx="3339548" cy="33262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isometricOffAxis2Righ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166367" y="2086862"/>
            <a:ext cx="3339548" cy="33262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isometricOffAxis2Righ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ctr"/>
            <a:endParaRPr lang="en-US"/>
          </a:p>
        </p:txBody>
      </p:sp>
      <p:sp>
        <p:nvSpPr>
          <p:cNvPr id="40" name="Left Brace 39"/>
          <p:cNvSpPr/>
          <p:nvPr/>
        </p:nvSpPr>
        <p:spPr>
          <a:xfrm rot="-5400000">
            <a:off x="1558203" y="5114368"/>
            <a:ext cx="372230" cy="1812235"/>
          </a:xfrm>
          <a:prstGeom prst="leftBrace">
            <a:avLst/>
          </a:prstGeom>
          <a:noFill/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497886" y="6258481"/>
            <a:ext cx="50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Tg</a:t>
            </a:r>
            <a:endParaRPr lang="en-US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117086" y="1222260"/>
            <a:ext cx="3312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gen_av_plot</a:t>
            </a:r>
            <a:endParaRPr lang="en-US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744373" y="2116502"/>
            <a:ext cx="3339548" cy="332629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isometricOffAxis2Righ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2973408" y="3319523"/>
            <a:ext cx="1174522" cy="16033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7"/>
          <p:cNvSpPr>
            <a:spLocks noGrp="1"/>
          </p:cNvSpPr>
          <p:nvPr>
            <p:ph idx="1"/>
          </p:nvPr>
        </p:nvSpPr>
        <p:spPr>
          <a:xfrm>
            <a:off x="10462592" y="217930"/>
            <a:ext cx="1729408" cy="1213306"/>
          </a:xfrm>
        </p:spPr>
        <p:txBody>
          <a:bodyPr>
            <a:norm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Introduction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The Model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The Code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The Questions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The Problems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400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18.12.17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3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41" grpId="0"/>
      <p:bldP spid="44" grpId="1"/>
      <p:bldP spid="4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The Code</a:t>
            </a:r>
            <a:endParaRPr lang="en-US" sz="48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" name="Content Placeholder 7"/>
          <p:cNvSpPr>
            <a:spLocks noGrp="1"/>
          </p:cNvSpPr>
          <p:nvPr>
            <p:ph idx="1"/>
          </p:nvPr>
        </p:nvSpPr>
        <p:spPr>
          <a:xfrm>
            <a:off x="10462592" y="217930"/>
            <a:ext cx="1729408" cy="1213306"/>
          </a:xfrm>
        </p:spPr>
        <p:txBody>
          <a:bodyPr>
            <a:norm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Introduction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The Model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The Code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The Questions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The Problems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400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Stein | Niklas Tidbury | Elisa Wall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96965-FA8D-4049-94E7-50F8EE20294F}" type="slidenum">
              <a:rPr lang="en-US" smtClean="0"/>
              <a:t>6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8200" y="3697356"/>
            <a:ext cx="4926496" cy="1764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5289" y="1653217"/>
            <a:ext cx="3312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without E</a:t>
            </a:r>
            <a:endParaRPr lang="en-US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50133" y="1653217"/>
            <a:ext cx="3312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</a:t>
            </a:r>
            <a:r>
              <a:rPr lang="en-US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ith E</a:t>
            </a:r>
            <a:endParaRPr lang="en-US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43114" y="3675836"/>
            <a:ext cx="4926496" cy="1764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ircular Arrow 5"/>
          <p:cNvSpPr/>
          <p:nvPr/>
        </p:nvSpPr>
        <p:spPr>
          <a:xfrm>
            <a:off x="757965" y="2715054"/>
            <a:ext cx="1431235" cy="1921564"/>
          </a:xfrm>
          <a:prstGeom prst="circularArrow">
            <a:avLst>
              <a:gd name="adj1" fmla="val 8706"/>
              <a:gd name="adj2" fmla="val 1142319"/>
              <a:gd name="adj3" fmla="val 20451794"/>
              <a:gd name="adj4" fmla="val 10800000"/>
              <a:gd name="adj5" fmla="val 125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3692495"/>
            <a:ext cx="185530" cy="1861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930083" y="3697356"/>
            <a:ext cx="185530" cy="17646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23730" y="3687634"/>
            <a:ext cx="185530" cy="1861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ircular Arrow 18"/>
          <p:cNvSpPr/>
          <p:nvPr/>
        </p:nvSpPr>
        <p:spPr>
          <a:xfrm>
            <a:off x="855871" y="2022549"/>
            <a:ext cx="3493804" cy="3301817"/>
          </a:xfrm>
          <a:prstGeom prst="circularArrow">
            <a:avLst>
              <a:gd name="adj1" fmla="val 3666"/>
              <a:gd name="adj2" fmla="val 497774"/>
              <a:gd name="adj3" fmla="val 21085484"/>
              <a:gd name="adj4" fmla="val 10800000"/>
              <a:gd name="adj5" fmla="val 784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92218" y="3697356"/>
            <a:ext cx="185530" cy="17646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ircular Arrow 21"/>
          <p:cNvSpPr/>
          <p:nvPr/>
        </p:nvSpPr>
        <p:spPr>
          <a:xfrm>
            <a:off x="8610600" y="2712675"/>
            <a:ext cx="1431235" cy="1921564"/>
          </a:xfrm>
          <a:prstGeom prst="circularArrow">
            <a:avLst>
              <a:gd name="adj1" fmla="val 8706"/>
              <a:gd name="adj2" fmla="val 1142319"/>
              <a:gd name="adj3" fmla="val 20451794"/>
              <a:gd name="adj4" fmla="val 10800000"/>
              <a:gd name="adj5" fmla="val 125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793653" y="3675836"/>
            <a:ext cx="185530" cy="17646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345059" y="3676997"/>
            <a:ext cx="185530" cy="1861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530589" y="2245747"/>
            <a:ext cx="748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0</a:t>
            </a:r>
            <a:endParaRPr lang="en-US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462592" y="2245747"/>
            <a:ext cx="748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</a:t>
            </a:r>
            <a:endParaRPr lang="en-US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9" name="Straight Arrow Connector 8"/>
          <p:cNvCxnSpPr>
            <a:stCxn id="30" idx="2"/>
          </p:cNvCxnSpPr>
          <p:nvPr/>
        </p:nvCxnSpPr>
        <p:spPr>
          <a:xfrm>
            <a:off x="6904897" y="2615079"/>
            <a:ext cx="374308" cy="1031984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220603" y="3664953"/>
            <a:ext cx="185530" cy="17646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709628" y="3677459"/>
            <a:ext cx="185530" cy="17646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8096147" y="3673457"/>
            <a:ext cx="185530" cy="17646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30" idx="2"/>
          </p:cNvCxnSpPr>
          <p:nvPr/>
        </p:nvCxnSpPr>
        <p:spPr>
          <a:xfrm>
            <a:off x="6904897" y="2615079"/>
            <a:ext cx="907966" cy="1076313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2"/>
          </p:cNvCxnSpPr>
          <p:nvPr/>
        </p:nvCxnSpPr>
        <p:spPr>
          <a:xfrm>
            <a:off x="6904897" y="2615079"/>
            <a:ext cx="1276904" cy="1047495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1" idx="2"/>
          </p:cNvCxnSpPr>
          <p:nvPr/>
        </p:nvCxnSpPr>
        <p:spPr>
          <a:xfrm>
            <a:off x="10836900" y="2615079"/>
            <a:ext cx="0" cy="1047495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2"/>
          </p:cNvCxnSpPr>
          <p:nvPr/>
        </p:nvCxnSpPr>
        <p:spPr>
          <a:xfrm flipH="1">
            <a:off x="10349220" y="2615079"/>
            <a:ext cx="487680" cy="1031984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1" idx="2"/>
          </p:cNvCxnSpPr>
          <p:nvPr/>
        </p:nvCxnSpPr>
        <p:spPr>
          <a:xfrm flipH="1">
            <a:off x="9398244" y="2615079"/>
            <a:ext cx="1438656" cy="1031984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9305817" y="3673457"/>
            <a:ext cx="185530" cy="17646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0275320" y="3673457"/>
            <a:ext cx="185530" cy="17646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0772465" y="3681278"/>
            <a:ext cx="185530" cy="17646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ate Placeholder 4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18.12.17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2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7617 0 " pathEditMode="relative" ptsTypes="AA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96296E-6 L 0.19428 -0.00023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1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6" grpId="0" animBg="1"/>
      <p:bldP spid="6" grpId="1" animBg="1"/>
      <p:bldP spid="7" grpId="0" animBg="1"/>
      <p:bldP spid="7" grpId="1" animBg="1"/>
      <p:bldP spid="17" grpId="0" animBg="1"/>
      <p:bldP spid="17" grpId="1" animBg="1"/>
      <p:bldP spid="18" grpId="1" animBg="1"/>
      <p:bldP spid="18" grpId="2" animBg="1"/>
      <p:bldP spid="19" grpId="0" animBg="1"/>
      <p:bldP spid="19" grpId="1" animBg="1"/>
      <p:bldP spid="20" grpId="0" animBg="1"/>
      <p:bldP spid="20" grpId="1" animBg="1"/>
      <p:bldP spid="22" grpId="0" animBg="1"/>
      <p:bldP spid="22" grpId="1" animBg="1"/>
      <p:bldP spid="23" grpId="0" animBg="1"/>
      <p:bldP spid="23" grpId="1" animBg="1"/>
      <p:bldP spid="21" grpId="0" animBg="1"/>
      <p:bldP spid="21" grpId="2" animBg="1"/>
      <p:bldP spid="30" grpId="0"/>
      <p:bldP spid="31" grpId="0"/>
      <p:bldP spid="33" grpId="0" animBg="1"/>
      <p:bldP spid="33" grpId="1" animBg="1"/>
      <p:bldP spid="35" grpId="0" animBg="1"/>
      <p:bldP spid="35" grpId="1" animBg="1"/>
      <p:bldP spid="36" grpId="0" animBg="1"/>
      <p:bldP spid="36" grpId="1" animBg="1"/>
      <p:bldP spid="47" grpId="0" animBg="1"/>
      <p:bldP spid="48" grpId="0" animBg="1"/>
      <p:bldP spid="4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The Code</a:t>
            </a:r>
            <a:endParaRPr lang="en-US" sz="48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" name="Content Placeholder 7"/>
          <p:cNvSpPr>
            <a:spLocks noGrp="1"/>
          </p:cNvSpPr>
          <p:nvPr>
            <p:ph idx="1"/>
          </p:nvPr>
        </p:nvSpPr>
        <p:spPr>
          <a:xfrm>
            <a:off x="10462592" y="217930"/>
            <a:ext cx="1729408" cy="1213306"/>
          </a:xfrm>
        </p:spPr>
        <p:txBody>
          <a:bodyPr>
            <a:norm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Introduction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The Model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The Code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The Questions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The Problems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400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75665"/>
            <a:ext cx="4873487" cy="36540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314" y="2375665"/>
            <a:ext cx="4873486" cy="365407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618713" y="1837883"/>
            <a:ext cx="3312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Line plot</a:t>
            </a:r>
            <a:endParaRPr lang="en-US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60827" y="1837883"/>
            <a:ext cx="3312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Histogram</a:t>
            </a:r>
            <a:endParaRPr lang="en-US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Stein | Niklas Tidbury | Elisa Wall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96965-FA8D-4049-94E7-50F8EE20294F}" type="slidenum">
              <a:rPr lang="en-US" smtClean="0"/>
              <a:t>7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18.12.17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5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242</Words>
  <Application>Microsoft Macintosh PowerPoint</Application>
  <PresentationFormat>Widescreen</PresentationFormat>
  <Paragraphs>86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 Black</vt:lpstr>
      <vt:lpstr>Calibri</vt:lpstr>
      <vt:lpstr>Calibri Light</vt:lpstr>
      <vt:lpstr>Arial</vt:lpstr>
      <vt:lpstr>Office Theme</vt:lpstr>
      <vt:lpstr>Opinion Formation:  Impacts of convincing extreme individuals onto a society that typically converges to one opinion</vt:lpstr>
      <vt:lpstr>Contents</vt:lpstr>
      <vt:lpstr>Introduction</vt:lpstr>
      <vt:lpstr>The Code</vt:lpstr>
      <vt:lpstr>The Code</vt:lpstr>
      <vt:lpstr>The Code</vt:lpstr>
      <vt:lpstr>The Code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Opinion Formation:  Impacts of convincing extreme individuals onto a society that typically converges to one opinion</dc:title>
  <dc:creator>niklas.tidbury@gmail.com</dc:creator>
  <cp:lastModifiedBy>niklas.tidbury@gmail.com</cp:lastModifiedBy>
  <cp:revision>11</cp:revision>
  <dcterms:created xsi:type="dcterms:W3CDTF">2017-12-18T13:16:40Z</dcterms:created>
  <dcterms:modified xsi:type="dcterms:W3CDTF">2017-12-18T15:43:24Z</dcterms:modified>
</cp:coreProperties>
</file>