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2" r:id="rId4"/>
    <p:sldId id="263" r:id="rId5"/>
    <p:sldId id="266" r:id="rId6"/>
    <p:sldId id="257" r:id="rId7"/>
    <p:sldId id="258" r:id="rId8"/>
    <p:sldId id="261" r:id="rId9"/>
    <p:sldId id="260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6"/>
    <p:restoredTop sz="94653"/>
  </p:normalViewPr>
  <p:slideViewPr>
    <p:cSldViewPr snapToGrid="0" snapToObjects="1">
      <p:cViewPr>
        <p:scale>
          <a:sx n="95" d="100"/>
          <a:sy n="95" d="100"/>
        </p:scale>
        <p:origin x="90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21798-4A92-A743-AF0E-555B3AE8BD0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17D99-8513-8043-A1B0-1BEC0371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9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7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8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8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7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Opinion Formation: </a:t>
            </a:r>
            <a:br>
              <a:rPr lang="en-US" sz="4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Impacts of convincing extreme individuals onto a society that typically converges to one opinion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3919" y="4332992"/>
            <a:ext cx="88841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de-CH" sz="7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101600">
                    <a:prstClr val="black">
                      <a:alpha val="50000"/>
                    </a:prstClr>
                  </a:innerShdw>
                  <a:reflection blurRad="6350" stA="60000" endA="900" endPos="60000" dist="29997" dir="5400000" sy="-100000" algn="bl" rotWithShape="0"/>
                </a:effectLst>
                <a:latin typeface="Arial Black" charset="0"/>
                <a:ea typeface="Arial Black" charset="0"/>
                <a:cs typeface="Arial Black" charset="0"/>
              </a:rPr>
              <a:t>The </a:t>
            </a:r>
            <a:r>
              <a:rPr lang="de-CH" sz="7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101600">
                    <a:prstClr val="black">
                      <a:alpha val="50000"/>
                    </a:prstClr>
                  </a:innerShdw>
                  <a:reflection blurRad="6350" stA="60000" endA="900" endPos="60000" dist="29997" dir="5400000" sy="-100000" algn="bl" rotWithShape="0"/>
                </a:effectLst>
                <a:latin typeface="Arial Black" charset="0"/>
                <a:ea typeface="Arial Black" charset="0"/>
                <a:cs typeface="Arial Black" charset="0"/>
              </a:rPr>
              <a:t>Opinionators</a:t>
            </a:r>
            <a:endParaRPr lang="de-CH" sz="7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101600">
                  <a:prstClr val="black">
                    <a:alpha val="50000"/>
                  </a:prstClr>
                </a:innerShdw>
                <a:reflection blurRad="6350" stA="60000" endA="900" endPos="60000" dist="29997" dir="5400000" sy="-100000" algn="bl" rotWithShape="0"/>
              </a:effectLst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210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 world without extremists (based on paper)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𝝻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as speed of convergence and therefore correlated with the number of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timesteps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 &gt; 0.3, opinion converges to a single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opinion</a:t>
            </a: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10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1" y="1690687"/>
            <a:ext cx="5664452" cy="4247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76" y="1690688"/>
            <a:ext cx="5664449" cy="42471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6218" y="1431236"/>
            <a:ext cx="11794602" cy="27703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17" y="1690686"/>
            <a:ext cx="5596564" cy="4221675"/>
          </a:xfrm>
          <a:prstGeom prst="rect">
            <a:avLst/>
          </a:prstGeom>
        </p:spPr>
      </p:pic>
      <p:sp>
        <p:nvSpPr>
          <p:cNvPr id="13" name="Content Placeholder 7"/>
          <p:cNvSpPr txBox="1">
            <a:spLocks/>
          </p:cNvSpPr>
          <p:nvPr/>
        </p:nvSpPr>
        <p:spPr>
          <a:xfrm>
            <a:off x="10462592" y="217930"/>
            <a:ext cx="1729408" cy="121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210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 world with extremists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new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𝝻: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Before: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𝝻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defined the speed of convergence, no influence on the final result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After: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𝝻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has a new role</a:t>
            </a:r>
          </a:p>
          <a:p>
            <a:pPr lvl="2"/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interval of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influence</a:t>
            </a:r>
          </a:p>
          <a:p>
            <a:pPr lvl="2"/>
            <a:endParaRPr lang="en-US" sz="1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power of convincing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11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10462592" y="217930"/>
            <a:ext cx="1729408" cy="121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948" y="1864690"/>
            <a:ext cx="5831175" cy="43733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249271" y="3957878"/>
            <a:ext cx="5916705" cy="251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49271" y="3957878"/>
            <a:ext cx="1411941" cy="25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49554" y="3958344"/>
            <a:ext cx="1411941" cy="25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63218" y="3860412"/>
            <a:ext cx="146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infop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57446" y="3865201"/>
            <a:ext cx="146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infop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4" y="1858709"/>
            <a:ext cx="5831174" cy="437338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719918" y="1431236"/>
            <a:ext cx="7340902" cy="47933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80" y="-28258"/>
            <a:ext cx="8609139" cy="62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2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/>
      <p:bldP spid="21" grpId="0"/>
      <p:bldP spid="23" grpId="2" animBg="1"/>
      <p:bldP spid="23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210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Challenge: keeping track of varying parameters in societies with and without extremists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Difference to Laguna: u threshold of 0.28 instead of 0.3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Interesting: change of variable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𝝻</a:t>
            </a: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12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10462592" y="217930"/>
            <a:ext cx="1729408" cy="121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Any questions?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210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We will try to answer them</a:t>
            </a: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13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10462592" y="217930"/>
            <a:ext cx="1729408" cy="121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Thanks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14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ntroduction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210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Based 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on paper of Laguna and others “Minorities in a Model for Opinion Formation”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agent-based model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individuals with opinion on interval [0,1], uniformly distributed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Parameters 𝝻 (weight on foreign opinion), u (threshold of interaction) and T (number of time steps)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as “bounded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confidence” 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 interaction with people of similar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opinion</a:t>
            </a:r>
          </a:p>
          <a:p>
            <a:pPr lvl="1"/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Own contribution: The insertion of extreme opinion individuals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fixed opinions at 0 and 1 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additional 2 parameters: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n_conv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(number of convinced agents) and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infop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(interval of influence of extremists)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3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10462592" y="217930"/>
            <a:ext cx="1729408" cy="121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0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210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Society agent in a single time step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if within distance u of each other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x(t+1)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mr-IN" sz="2000" dirty="0" err="1">
                <a:solidFill>
                  <a:schemeClr val="bg1"/>
                </a:solidFill>
              </a:rPr>
              <a:t>x</a:t>
            </a:r>
            <a:r>
              <a:rPr lang="mr-IN" sz="2000" dirty="0">
                <a:solidFill>
                  <a:schemeClr val="bg1"/>
                </a:solidFill>
              </a:rPr>
              <a:t>(</a:t>
            </a:r>
            <a:r>
              <a:rPr lang="mr-IN" sz="2000" dirty="0" err="1">
                <a:solidFill>
                  <a:schemeClr val="bg1"/>
                </a:solidFill>
              </a:rPr>
              <a:t>t</a:t>
            </a:r>
            <a:r>
              <a:rPr lang="mr-IN" sz="2000" dirty="0">
                <a:solidFill>
                  <a:schemeClr val="bg1"/>
                </a:solidFill>
              </a:rPr>
              <a:t>) + µ(</a:t>
            </a:r>
            <a:r>
              <a:rPr lang="mr-IN" sz="2000" dirty="0" err="1">
                <a:solidFill>
                  <a:schemeClr val="bg1"/>
                </a:solidFill>
              </a:rPr>
              <a:t>x</a:t>
            </a:r>
            <a:r>
              <a:rPr lang="mr-IN" sz="2000" dirty="0">
                <a:solidFill>
                  <a:schemeClr val="bg1"/>
                </a:solidFill>
              </a:rPr>
              <a:t>'(</a:t>
            </a:r>
            <a:r>
              <a:rPr lang="mr-IN" sz="2000" dirty="0" err="1">
                <a:solidFill>
                  <a:schemeClr val="bg1"/>
                </a:solidFill>
              </a:rPr>
              <a:t>t</a:t>
            </a:r>
            <a:r>
              <a:rPr lang="mr-IN" sz="2000" dirty="0">
                <a:solidFill>
                  <a:schemeClr val="bg1"/>
                </a:solidFill>
              </a:rPr>
              <a:t>) - </a:t>
            </a:r>
            <a:r>
              <a:rPr lang="mr-IN" sz="2000" dirty="0" err="1">
                <a:solidFill>
                  <a:schemeClr val="bg1"/>
                </a:solidFill>
              </a:rPr>
              <a:t>x</a:t>
            </a:r>
            <a:r>
              <a:rPr lang="mr-IN" sz="2000" dirty="0">
                <a:solidFill>
                  <a:schemeClr val="bg1"/>
                </a:solidFill>
              </a:rPr>
              <a:t>(</a:t>
            </a:r>
            <a:r>
              <a:rPr lang="mr-IN" sz="2000" dirty="0" err="1">
                <a:solidFill>
                  <a:schemeClr val="bg1"/>
                </a:solidFill>
              </a:rPr>
              <a:t>t</a:t>
            </a:r>
            <a:r>
              <a:rPr lang="mr-IN" sz="2000" dirty="0">
                <a:solidFill>
                  <a:schemeClr val="bg1"/>
                </a:solidFill>
              </a:rPr>
              <a:t>))</a:t>
            </a:r>
            <a:endParaRPr lang="en-US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x’(t+1) = </a:t>
            </a:r>
            <a:r>
              <a:rPr lang="mr-IN" sz="2000" dirty="0" err="1">
                <a:solidFill>
                  <a:schemeClr val="bg1"/>
                </a:solidFill>
              </a:rPr>
              <a:t>x</a:t>
            </a:r>
            <a:r>
              <a:rPr lang="mr-IN" sz="2000" dirty="0">
                <a:solidFill>
                  <a:schemeClr val="bg1"/>
                </a:solidFill>
              </a:rPr>
              <a:t>'(</a:t>
            </a:r>
            <a:r>
              <a:rPr lang="mr-IN" sz="2000" dirty="0" err="1">
                <a:solidFill>
                  <a:schemeClr val="bg1"/>
                </a:solidFill>
              </a:rPr>
              <a:t>t</a:t>
            </a:r>
            <a:r>
              <a:rPr lang="mr-IN" sz="2000" dirty="0">
                <a:solidFill>
                  <a:schemeClr val="bg1"/>
                </a:solidFill>
              </a:rPr>
              <a:t>) + µ(</a:t>
            </a:r>
            <a:r>
              <a:rPr lang="mr-IN" sz="2000" dirty="0" err="1">
                <a:solidFill>
                  <a:schemeClr val="bg1"/>
                </a:solidFill>
              </a:rPr>
              <a:t>x</a:t>
            </a:r>
            <a:r>
              <a:rPr lang="mr-IN" sz="2000" dirty="0">
                <a:solidFill>
                  <a:schemeClr val="bg1"/>
                </a:solidFill>
              </a:rPr>
              <a:t>(</a:t>
            </a:r>
            <a:r>
              <a:rPr lang="mr-IN" sz="2000" dirty="0" err="1">
                <a:solidFill>
                  <a:schemeClr val="bg1"/>
                </a:solidFill>
              </a:rPr>
              <a:t>t</a:t>
            </a:r>
            <a:r>
              <a:rPr lang="mr-IN" sz="2000" dirty="0">
                <a:solidFill>
                  <a:schemeClr val="bg1"/>
                </a:solidFill>
              </a:rPr>
              <a:t>) - </a:t>
            </a:r>
            <a:r>
              <a:rPr lang="mr-IN" sz="2000" dirty="0" err="1">
                <a:solidFill>
                  <a:schemeClr val="bg1"/>
                </a:solidFill>
              </a:rPr>
              <a:t>x</a:t>
            </a:r>
            <a:r>
              <a:rPr lang="mr-IN" sz="2000" dirty="0">
                <a:solidFill>
                  <a:schemeClr val="bg1"/>
                </a:solidFill>
              </a:rPr>
              <a:t>'(</a:t>
            </a:r>
            <a:r>
              <a:rPr lang="mr-IN" sz="2000" dirty="0" err="1">
                <a:solidFill>
                  <a:schemeClr val="bg1"/>
                </a:solidFill>
              </a:rPr>
              <a:t>t</a:t>
            </a:r>
            <a:r>
              <a:rPr lang="mr-IN" sz="2000" dirty="0">
                <a:solidFill>
                  <a:schemeClr val="bg1"/>
                </a:solidFill>
              </a:rPr>
              <a:t>))</a:t>
            </a:r>
            <a:endParaRPr lang="en-US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only 0 &lt;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𝝻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&lt; 0.5 allowed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close 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opinions come closer and opinions further than u don’t influence each other.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Insertion 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 extremists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parameters for each side: n extremists can persuade p agents with a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probability 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 kappa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can be united to one parameter of convinced agents </a:t>
            </a:r>
            <a:r>
              <a:rPr lang="en-US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n_conv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second parameter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infop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as the interval of influence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10462592" y="217930"/>
            <a:ext cx="1729408" cy="121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Question?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210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 a model of a society converging to one average opinion, what influence do charismatic extremists possess?</a:t>
            </a:r>
            <a:endParaRPr lang="en-US" sz="4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5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10462592" y="217930"/>
            <a:ext cx="1729408" cy="121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4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-Turn Arrow 19"/>
          <p:cNvSpPr/>
          <p:nvPr/>
        </p:nvSpPr>
        <p:spPr>
          <a:xfrm rot="5400000" flipV="1">
            <a:off x="569831" y="2187091"/>
            <a:ext cx="1719523" cy="1182785"/>
          </a:xfrm>
          <a:prstGeom prst="uturnArrow">
            <a:avLst>
              <a:gd name="adj1" fmla="val 9615"/>
              <a:gd name="adj2" fmla="val 25000"/>
              <a:gd name="adj3" fmla="val 24053"/>
              <a:gd name="adj4" fmla="val 44231"/>
              <a:gd name="adj5" fmla="val 7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  <a:endParaRPr lang="en-US" sz="4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Alexander Stein | </a:t>
            </a:r>
            <a:r>
              <a:rPr lang="en-US" dirty="0" err="1" smtClean="0"/>
              <a:t>Niklas</a:t>
            </a:r>
            <a:r>
              <a:rPr lang="en-US" dirty="0" smtClean="0"/>
              <a:t> </a:t>
            </a:r>
            <a:r>
              <a:rPr lang="en-US" dirty="0" err="1" smtClean="0"/>
              <a:t>Tidbury</a:t>
            </a:r>
            <a:r>
              <a:rPr lang="en-US" dirty="0" smtClean="0"/>
              <a:t> | Elisa Wall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22365" y="1841041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09120" y="2663026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Left Brace 14"/>
          <p:cNvSpPr/>
          <p:nvPr/>
        </p:nvSpPr>
        <p:spPr>
          <a:xfrm rot="-5400000">
            <a:off x="9806025" y="3899859"/>
            <a:ext cx="372230" cy="3339549"/>
          </a:xfrm>
          <a:prstGeom prst="leftBrac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65529" y="3319523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7669111" y="1841041"/>
            <a:ext cx="372230" cy="3326296"/>
          </a:xfrm>
          <a:prstGeom prst="leftBrac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91139" y="1841041"/>
            <a:ext cx="3339548" cy="299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-5400000">
            <a:off x="3474796" y="807136"/>
            <a:ext cx="372230" cy="3339549"/>
          </a:xfrm>
          <a:prstGeom prst="leftBrac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91138" y="3197340"/>
            <a:ext cx="3339548" cy="299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660910" y="3688855"/>
            <a:ext cx="1" cy="1572258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5765" y="5354661"/>
            <a:ext cx="213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 times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05670" y="1990742"/>
            <a:ext cx="254773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05670" y="3347041"/>
            <a:ext cx="254773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05670" y="3932186"/>
            <a:ext cx="2547730" cy="0"/>
          </a:xfrm>
          <a:prstGeom prst="straightConnector1">
            <a:avLst/>
          </a:prstGeom>
          <a:ln w="38100">
            <a:solidFill>
              <a:schemeClr val="bg1">
                <a:alpha val="8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05670" y="4336378"/>
            <a:ext cx="2547730" cy="0"/>
          </a:xfrm>
          <a:prstGeom prst="straightConnector1">
            <a:avLst/>
          </a:prstGeom>
          <a:ln w="38100">
            <a:solidFill>
              <a:schemeClr val="bg1">
                <a:alpha val="7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05670" y="4722302"/>
            <a:ext cx="2547730" cy="0"/>
          </a:xfrm>
          <a:prstGeom prst="straightConnector1">
            <a:avLst/>
          </a:prstGeom>
          <a:ln w="38100">
            <a:solidFill>
              <a:schemeClr val="bg1">
                <a:alpha val="4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05670" y="5151987"/>
            <a:ext cx="2547730" cy="0"/>
          </a:xfrm>
          <a:prstGeom prst="straightConnector1">
            <a:avLst/>
          </a:prstGeom>
          <a:ln w="38100">
            <a:solidFill>
              <a:schemeClr val="bg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30409" y="5787264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Content Placeholder 7"/>
          <p:cNvSpPr>
            <a:spLocks noGrp="1"/>
          </p:cNvSpPr>
          <p:nvPr>
            <p:ph idx="1"/>
          </p:nvPr>
        </p:nvSpPr>
        <p:spPr>
          <a:xfrm>
            <a:off x="10462592" y="217930"/>
            <a:ext cx="1729408" cy="1213306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15" grpId="0" animBg="1"/>
      <p:bldP spid="16" grpId="0"/>
      <p:bldP spid="17" grpId="0" animBg="1"/>
      <p:bldP spid="21" grpId="0" animBg="1"/>
      <p:bldP spid="24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  <a:endParaRPr lang="en-US" sz="4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Alexander Stein | </a:t>
            </a:r>
            <a:r>
              <a:rPr lang="en-US" dirty="0" err="1" smtClean="0"/>
              <a:t>Niklas</a:t>
            </a:r>
            <a:r>
              <a:rPr lang="en-US" dirty="0" smtClean="0"/>
              <a:t> </a:t>
            </a:r>
            <a:r>
              <a:rPr lang="en-US" dirty="0" err="1" smtClean="0"/>
              <a:t>Tidbury</a:t>
            </a:r>
            <a:r>
              <a:rPr lang="en-US" dirty="0" smtClean="0"/>
              <a:t> | Elisa Wall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22365" y="1841041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-5400000">
            <a:off x="9806025" y="3899859"/>
            <a:ext cx="372230" cy="3339549"/>
          </a:xfrm>
          <a:prstGeom prst="leftBrac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65529" y="3319523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7669111" y="1841041"/>
            <a:ext cx="372230" cy="3326296"/>
          </a:xfrm>
          <a:prstGeom prst="leftBrac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730409" y="5787264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9454" y="1393140"/>
            <a:ext cx="33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gen_plot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gen_plot_interval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694" y="2057222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9052" y="2057222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410" y="2057222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33768" y="2057222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93575" y="2086862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66367" y="2086862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-5400000">
            <a:off x="1558203" y="5114368"/>
            <a:ext cx="372230" cy="1812235"/>
          </a:xfrm>
          <a:prstGeom prst="leftBrac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97886" y="6258481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Tg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17086" y="1222260"/>
            <a:ext cx="33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gen_av_plot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44373" y="2116502"/>
            <a:ext cx="3339548" cy="33262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973408" y="3319523"/>
            <a:ext cx="1174522" cy="1603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7"/>
          <p:cNvSpPr>
            <a:spLocks noGrp="1"/>
          </p:cNvSpPr>
          <p:nvPr>
            <p:ph idx="1"/>
          </p:nvPr>
        </p:nvSpPr>
        <p:spPr>
          <a:xfrm>
            <a:off x="10462592" y="217930"/>
            <a:ext cx="1729408" cy="1213306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/>
      <p:bldP spid="44" grpId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  <a:endParaRPr lang="en-US" sz="4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Content Placeholder 7"/>
          <p:cNvSpPr>
            <a:spLocks noGrp="1"/>
          </p:cNvSpPr>
          <p:nvPr>
            <p:ph idx="1"/>
          </p:nvPr>
        </p:nvSpPr>
        <p:spPr>
          <a:xfrm>
            <a:off x="10462592" y="217930"/>
            <a:ext cx="1729408" cy="1213306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97356"/>
            <a:ext cx="4926496" cy="176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289" y="1653217"/>
            <a:ext cx="33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without E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50133" y="1653217"/>
            <a:ext cx="33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ith E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3114" y="3675836"/>
            <a:ext cx="4926496" cy="176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ular Arrow 5"/>
          <p:cNvSpPr/>
          <p:nvPr/>
        </p:nvSpPr>
        <p:spPr>
          <a:xfrm>
            <a:off x="757965" y="2715054"/>
            <a:ext cx="1431235" cy="1921564"/>
          </a:xfrm>
          <a:prstGeom prst="circularArrow">
            <a:avLst>
              <a:gd name="adj1" fmla="val 8706"/>
              <a:gd name="adj2" fmla="val 1142319"/>
              <a:gd name="adj3" fmla="val 20451794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692495"/>
            <a:ext cx="185530" cy="1861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30083" y="3697356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23730" y="3687634"/>
            <a:ext cx="185530" cy="1861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ircular Arrow 18"/>
          <p:cNvSpPr/>
          <p:nvPr/>
        </p:nvSpPr>
        <p:spPr>
          <a:xfrm>
            <a:off x="855871" y="2022549"/>
            <a:ext cx="3493804" cy="3301817"/>
          </a:xfrm>
          <a:prstGeom prst="circularArrow">
            <a:avLst>
              <a:gd name="adj1" fmla="val 3666"/>
              <a:gd name="adj2" fmla="val 497774"/>
              <a:gd name="adj3" fmla="val 21085484"/>
              <a:gd name="adj4" fmla="val 10800000"/>
              <a:gd name="adj5" fmla="val 784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92218" y="3697356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ular Arrow 21"/>
          <p:cNvSpPr/>
          <p:nvPr/>
        </p:nvSpPr>
        <p:spPr>
          <a:xfrm>
            <a:off x="8610600" y="2712675"/>
            <a:ext cx="1431235" cy="1921564"/>
          </a:xfrm>
          <a:prstGeom prst="circularArrow">
            <a:avLst>
              <a:gd name="adj1" fmla="val 8706"/>
              <a:gd name="adj2" fmla="val 1142319"/>
              <a:gd name="adj3" fmla="val 20451794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793653" y="3675836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45059" y="3676997"/>
            <a:ext cx="185530" cy="1861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30589" y="2245747"/>
            <a:ext cx="74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62592" y="2245747"/>
            <a:ext cx="74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30" idx="2"/>
          </p:cNvCxnSpPr>
          <p:nvPr/>
        </p:nvCxnSpPr>
        <p:spPr>
          <a:xfrm>
            <a:off x="6904897" y="2615079"/>
            <a:ext cx="374308" cy="1031984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220603" y="3664953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09628" y="3677459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096147" y="3673457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0" idx="2"/>
          </p:cNvCxnSpPr>
          <p:nvPr/>
        </p:nvCxnSpPr>
        <p:spPr>
          <a:xfrm>
            <a:off x="6904897" y="2615079"/>
            <a:ext cx="907966" cy="107631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2"/>
          </p:cNvCxnSpPr>
          <p:nvPr/>
        </p:nvCxnSpPr>
        <p:spPr>
          <a:xfrm>
            <a:off x="6904897" y="2615079"/>
            <a:ext cx="1276904" cy="1047495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2"/>
          </p:cNvCxnSpPr>
          <p:nvPr/>
        </p:nvCxnSpPr>
        <p:spPr>
          <a:xfrm>
            <a:off x="10836900" y="2615079"/>
            <a:ext cx="0" cy="104749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</p:cNvCxnSpPr>
          <p:nvPr/>
        </p:nvCxnSpPr>
        <p:spPr>
          <a:xfrm flipH="1">
            <a:off x="10349220" y="2615079"/>
            <a:ext cx="487680" cy="103198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2"/>
          </p:cNvCxnSpPr>
          <p:nvPr/>
        </p:nvCxnSpPr>
        <p:spPr>
          <a:xfrm flipH="1">
            <a:off x="9398244" y="2615079"/>
            <a:ext cx="1438656" cy="103198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5817" y="3673457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275320" y="3673457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772465" y="3681278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617 0 " pathEditMode="relative" ptsTypes="AA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19428 -0.0002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 animBg="1"/>
      <p:bldP spid="6" grpId="1" animBg="1"/>
      <p:bldP spid="7" grpId="0" animBg="1"/>
      <p:bldP spid="7" grpId="1" animBg="1"/>
      <p:bldP spid="17" grpId="0" animBg="1"/>
      <p:bldP spid="17" grpId="1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1" grpId="0" animBg="1"/>
      <p:bldP spid="21" grpId="2" animBg="1"/>
      <p:bldP spid="30" grpId="0"/>
      <p:bldP spid="31" grpId="0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  <a:endParaRPr lang="en-US" sz="4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Content Placeholder 7"/>
          <p:cNvSpPr>
            <a:spLocks noGrp="1"/>
          </p:cNvSpPr>
          <p:nvPr>
            <p:ph idx="1"/>
          </p:nvPr>
        </p:nvSpPr>
        <p:spPr>
          <a:xfrm>
            <a:off x="10462592" y="217930"/>
            <a:ext cx="1729408" cy="1213306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Results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5665"/>
            <a:ext cx="4873487" cy="3654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14" y="2375665"/>
            <a:ext cx="4873486" cy="36540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18713" y="1837883"/>
            <a:ext cx="33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Line plot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0827" y="1837883"/>
            <a:ext cx="33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Histogram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9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617</Words>
  <Application>Microsoft Macintosh PowerPoint</Application>
  <PresentationFormat>Widescreen</PresentationFormat>
  <Paragraphs>182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Black</vt:lpstr>
      <vt:lpstr>Calibri</vt:lpstr>
      <vt:lpstr>Calibri Light</vt:lpstr>
      <vt:lpstr>Mangal</vt:lpstr>
      <vt:lpstr>Arial</vt:lpstr>
      <vt:lpstr>Office Theme</vt:lpstr>
      <vt:lpstr>Opinion Formation:  Impacts of convincing extreme individuals onto a society that typically converges to one opinion</vt:lpstr>
      <vt:lpstr>Contents</vt:lpstr>
      <vt:lpstr>Introduction</vt:lpstr>
      <vt:lpstr>The Model</vt:lpstr>
      <vt:lpstr>The Question?</vt:lpstr>
      <vt:lpstr>The Code</vt:lpstr>
      <vt:lpstr>The Code</vt:lpstr>
      <vt:lpstr>The Code</vt:lpstr>
      <vt:lpstr>The Code</vt:lpstr>
      <vt:lpstr>The Results</vt:lpstr>
      <vt:lpstr>The Results</vt:lpstr>
      <vt:lpstr>The Problems</vt:lpstr>
      <vt:lpstr>Any questions?</vt:lpstr>
      <vt:lpstr>Thanks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Formation:  Impacts of convincing extreme individuals onto a society that typically converges to one opinion</dc:title>
  <dc:creator>niklas.tidbury@gmail.com</dc:creator>
  <cp:lastModifiedBy>niklas.tidbury@gmail.com</cp:lastModifiedBy>
  <cp:revision>18</cp:revision>
  <dcterms:created xsi:type="dcterms:W3CDTF">2017-12-18T13:16:40Z</dcterms:created>
  <dcterms:modified xsi:type="dcterms:W3CDTF">2017-12-18T16:35:26Z</dcterms:modified>
</cp:coreProperties>
</file>