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71" r:id="rId3"/>
    <p:sldId id="373" r:id="rId4"/>
    <p:sldId id="374" r:id="rId5"/>
    <p:sldId id="316" r:id="rId6"/>
    <p:sldId id="291" r:id="rId7"/>
    <p:sldId id="346" r:id="rId8"/>
    <p:sldId id="375" r:id="rId9"/>
    <p:sldId id="376" r:id="rId10"/>
    <p:sldId id="317" r:id="rId11"/>
    <p:sldId id="288" r:id="rId12"/>
    <p:sldId id="353" r:id="rId13"/>
    <p:sldId id="354" r:id="rId14"/>
    <p:sldId id="355" r:id="rId15"/>
    <p:sldId id="356" r:id="rId16"/>
  </p:sldIdLst>
  <p:sldSz cx="10858500" cy="7239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1704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340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5511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681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585237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102285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619332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4136380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F9"/>
    <a:srgbClr val="252583"/>
    <a:srgbClr val="3333B2"/>
    <a:srgbClr val="DBDBF5"/>
    <a:srgbClr val="BEBE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85516" autoAdjust="0"/>
  </p:normalViewPr>
  <p:slideViewPr>
    <p:cSldViewPr>
      <p:cViewPr varScale="1">
        <p:scale>
          <a:sx n="73" d="100"/>
          <a:sy n="73" d="100"/>
        </p:scale>
        <p:origin x="100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298B0C-C780-444F-BF0D-8A0C668BD008}" type="datetimeFigureOut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B74507-E8B4-4766-A2B6-D74CEF847F5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20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1pPr>
    <a:lvl2pPr marL="517047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2pPr>
    <a:lvl3pPr marL="1034095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3pPr>
    <a:lvl4pPr marL="1551142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4pPr>
    <a:lvl5pPr marL="2068190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5pPr>
    <a:lvl6pPr marL="2585237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6pPr>
    <a:lvl7pPr marL="3102285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7pPr>
    <a:lvl8pPr marL="3619332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8pPr>
    <a:lvl9pPr marL="4136380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534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75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2438" y="1367367"/>
            <a:ext cx="9772650" cy="21717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63711" y="6848564"/>
            <a:ext cx="1036762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Vu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528233"/>
            <a:ext cx="9229725" cy="88476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5167"/>
            <a:ext cx="7600950" cy="56303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749730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BA5D048D-47EA-4E72-B9A9-8106D23482FA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071938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01187" y="6853591"/>
            <a:ext cx="1357313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FA9B9C9A-CAB4-431F-BC34-A78CD4725034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8846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650" y="6039853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650" y="6052379"/>
            <a:ext cx="10858500" cy="804333"/>
          </a:xfrm>
          <a:noFill/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6071413D-3C71-41CF-A5EC-2B2641FF260F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99143"/>
            <a:ext cx="5184576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29250" y="18103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13434" y="257028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7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260428A7-4A46-4CBB-9217-65125A7E5A73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56194" y="1126067"/>
            <a:ext cx="5339225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4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58500" cy="804333"/>
          </a:xfrm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64D8539-81CF-42F2-A940-9C857FEFE443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68720" y="1126067"/>
            <a:ext cx="5339225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16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526" y="6093105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26" y="6093105"/>
            <a:ext cx="10858500" cy="804333"/>
          </a:xfrm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EE86D3CA-41A0-4584-AC17-519D600C5859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307132"/>
            <a:ext cx="5184576" cy="5760640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18616" y="307132"/>
            <a:ext cx="5339225" cy="5760640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13434" y="30713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2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47" y="4651728"/>
            <a:ext cx="9229725" cy="14377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747" y="3068197"/>
            <a:ext cx="9229725" cy="158353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8E3F-FC85-4A30-B8A2-037A090980E5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CCA40-32AB-42BC-AF02-FAAC4B13D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847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6836833"/>
            <a:ext cx="4162425" cy="402167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Dinh Phung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E972A07C-FAFC-4263-8151-84BFD2A88F7E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CC7C9873-33DD-4B3A-806F-972B80CAA7DC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4108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88220"/>
            <a:ext cx="3572372" cy="1226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372" y="288220"/>
            <a:ext cx="6070203" cy="6178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1514828"/>
            <a:ext cx="3572372" cy="49516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B98E9-757D-4D7E-93D1-9F73BF185C5F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4758E-D697-4F51-9760-AC2C9105FC0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88118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342" y="5067300"/>
            <a:ext cx="6515100" cy="5982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8342" y="646818"/>
            <a:ext cx="6515100" cy="4343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8342" y="5665523"/>
            <a:ext cx="6515100" cy="8495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06857-DEE9-46B0-80BE-86844B193E71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BD8D7-F17D-4090-9BA5-5A858AE885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644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2B5B6-715D-4347-8612-10549ACCEA36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16EA7-4DA1-4D49-8D8E-B71FD344B7C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807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72412" y="289896"/>
            <a:ext cx="2443163" cy="6176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289896"/>
            <a:ext cx="7148513" cy="6176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B5435-FF2A-4B2F-9066-6D178BB5BA16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13664-A0F0-4B2F-8C5E-13C7994948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74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Vu Nguyen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B72F53EC-2FE9-4472-BF12-D523DA6E014F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45776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730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87374" y="6848564"/>
            <a:ext cx="1060424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96122" y="6862533"/>
            <a:ext cx="1272481" cy="385410"/>
          </a:xfrm>
        </p:spPr>
        <p:txBody>
          <a:bodyPr/>
          <a:lstStyle>
            <a:lvl1pPr>
              <a:defRPr u="sng"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81BE504-1272-424A-91DF-5EC5957C161E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45776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2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47"/>
            <a:ext cx="10858500" cy="804333"/>
          </a:xfrm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63558FCE-B3FE-40C1-A71B-AC5ED3D40EA2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4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" y="6107943"/>
            <a:ext cx="10757842" cy="804333"/>
          </a:xfrm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1CD27B1C-90DC-4D3F-914E-F7879E259EF4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4177" y="295285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5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6836833"/>
            <a:ext cx="4162425" cy="402167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Dinh Phung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AB5C862-7489-4F90-A7D3-B5D257308D4D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2C611ECE-A79B-4DD4-ACA8-F1E84DB295AC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354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D4BCEDC-D3B7-4E5A-9E8F-0A155F688507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1951" y="1126067"/>
            <a:ext cx="4707260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4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5474518" y="1130750"/>
            <a:ext cx="4707260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4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6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66359F6-EE18-4045-9D84-4B8B4ECDFBC5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54302" y="112048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6620" y="1099220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  <a:noFill/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8D4DB2E5-DCD7-49E9-9DA6-AFDD3E99B9F3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54302" y="112048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2925" y="289896"/>
            <a:ext cx="97726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2925" y="1689101"/>
            <a:ext cx="9772650" cy="47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925" y="6709481"/>
            <a:ext cx="2533650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65BB8E-23F6-402F-B40E-65E20FA95256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9988" y="6709481"/>
            <a:ext cx="3438525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1925" y="6709481"/>
            <a:ext cx="2533650" cy="3854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38E3017-54FE-426A-8816-49213672767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5" r:id="rId3"/>
    <p:sldLayoutId id="2147483694" r:id="rId4"/>
    <p:sldLayoutId id="2147483698" r:id="rId5"/>
    <p:sldLayoutId id="2147483692" r:id="rId6"/>
    <p:sldLayoutId id="2147483690" r:id="rId7"/>
    <p:sldLayoutId id="2147483696" r:id="rId8"/>
    <p:sldLayoutId id="2147483699" r:id="rId9"/>
    <p:sldLayoutId id="2147483702" r:id="rId10"/>
    <p:sldLayoutId id="2147483697" r:id="rId11"/>
    <p:sldLayoutId id="2147483700" r:id="rId12"/>
    <p:sldLayoutId id="2147483701" r:id="rId13"/>
    <p:sldLayoutId id="2147483683" r:id="rId14"/>
    <p:sldLayoutId id="2147483693" r:id="rId15"/>
    <p:sldLayoutId id="2147483684" r:id="rId16"/>
    <p:sldLayoutId id="2147483685" r:id="rId17"/>
    <p:sldLayoutId id="2147483686" r:id="rId18"/>
    <p:sldLayoutId id="2147483687" r:id="rId1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u@robots.ox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b="1" dirty="0"/>
              <a:t>Recent Advances in Bayesian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9C9A-CAB4-431F-BC34-A78CD4725034}" type="slidenum">
              <a:rPr lang="en-AU" altLang="en-US" smtClean="0"/>
              <a:pPr/>
              <a:t>1</a:t>
            </a:fld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4788642-4B33-4260-A6EC-25307737D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2" name="Subtitle 16">
            <a:extLst>
              <a:ext uri="{FF2B5EF4-FFF2-40B4-BE49-F238E27FC236}">
                <a16:creationId xmlns:a16="http://schemas.microsoft.com/office/drawing/2014/main" id="{20ECCA67-B301-469A-A830-2CD5BBAE5A4C}"/>
              </a:ext>
            </a:extLst>
          </p:cNvPr>
          <p:cNvSpPr txBox="1">
            <a:spLocks/>
          </p:cNvSpPr>
          <p:nvPr/>
        </p:nvSpPr>
        <p:spPr bwMode="auto">
          <a:xfrm>
            <a:off x="1180778" y="3848555"/>
            <a:ext cx="8928992" cy="236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 baseline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59422-F8D5-467D-97A7-44BA60F6F572}"/>
              </a:ext>
            </a:extLst>
          </p:cNvPr>
          <p:cNvSpPr/>
          <p:nvPr/>
        </p:nvSpPr>
        <p:spPr>
          <a:xfrm>
            <a:off x="309627" y="4447495"/>
            <a:ext cx="4590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Dr Vu Nguyen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vu@robots.ox.ac.uk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Oxford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809C40-0CC8-476E-A02A-8DA2AAD736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62" y="4086288"/>
            <a:ext cx="5210111" cy="219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1"/>
    </mc:Choice>
    <mc:Fallback xmlns="">
      <p:transition spd="slow" advTm="46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There is a connection between x and y, but no analytical form.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Connection of Parameter x and Utility 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10</a:t>
            </a:fld>
            <a:endParaRPr lang="en-AU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23" y="2178350"/>
            <a:ext cx="5014222" cy="3990750"/>
          </a:xfrm>
          <a:prstGeom prst="rect">
            <a:avLst/>
          </a:prstGeom>
        </p:spPr>
      </p:pic>
      <p:grpSp>
        <p:nvGrpSpPr>
          <p:cNvPr id="9" name="Group 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3638685" y="2899420"/>
            <a:ext cx="1737939" cy="473791"/>
            <a:chOff x="1306" y="1829"/>
            <a:chExt cx="4112" cy="1121"/>
          </a:xfrm>
        </p:grpSpPr>
        <p:sp>
          <p:nvSpPr>
            <p:cNvPr id="11" name="Freeform 5"/>
            <p:cNvSpPr>
              <a:spLocks noChangeAspect="1"/>
            </p:cNvSpPr>
            <p:nvPr/>
          </p:nvSpPr>
          <p:spPr bwMode="auto">
            <a:xfrm>
              <a:off x="1306" y="2174"/>
              <a:ext cx="516" cy="726"/>
            </a:xfrm>
            <a:custGeom>
              <a:avLst/>
              <a:gdLst>
                <a:gd name="T0" fmla="*/ 515 w 515"/>
                <a:gd name="T1" fmla="*/ 53 h 726"/>
                <a:gd name="T2" fmla="*/ 505 w 515"/>
                <a:gd name="T3" fmla="*/ 20 h 726"/>
                <a:gd name="T4" fmla="*/ 463 w 515"/>
                <a:gd name="T5" fmla="*/ 19 h 726"/>
                <a:gd name="T6" fmla="*/ 441 w 515"/>
                <a:gd name="T7" fmla="*/ 45 h 726"/>
                <a:gd name="T8" fmla="*/ 432 w 515"/>
                <a:gd name="T9" fmla="*/ 80 h 726"/>
                <a:gd name="T10" fmla="*/ 406 w 515"/>
                <a:gd name="T11" fmla="*/ 186 h 726"/>
                <a:gd name="T12" fmla="*/ 352 w 515"/>
                <a:gd name="T13" fmla="*/ 397 h 726"/>
                <a:gd name="T14" fmla="*/ 333 w 515"/>
                <a:gd name="T15" fmla="*/ 426 h 726"/>
                <a:gd name="T16" fmla="*/ 301 w 515"/>
                <a:gd name="T17" fmla="*/ 458 h 726"/>
                <a:gd name="T18" fmla="*/ 256 w 515"/>
                <a:gd name="T19" fmla="*/ 480 h 726"/>
                <a:gd name="T20" fmla="*/ 194 w 515"/>
                <a:gd name="T21" fmla="*/ 476 h 726"/>
                <a:gd name="T22" fmla="*/ 163 w 515"/>
                <a:gd name="T23" fmla="*/ 425 h 726"/>
                <a:gd name="T24" fmla="*/ 174 w 515"/>
                <a:gd name="T25" fmla="*/ 301 h 726"/>
                <a:gd name="T26" fmla="*/ 228 w 515"/>
                <a:gd name="T27" fmla="*/ 144 h 726"/>
                <a:gd name="T28" fmla="*/ 239 w 515"/>
                <a:gd name="T29" fmla="*/ 108 h 726"/>
                <a:gd name="T30" fmla="*/ 233 w 515"/>
                <a:gd name="T31" fmla="*/ 57 h 726"/>
                <a:gd name="T32" fmla="*/ 186 w 515"/>
                <a:gd name="T33" fmla="*/ 8 h 726"/>
                <a:gd name="T34" fmla="*/ 80 w 515"/>
                <a:gd name="T35" fmla="*/ 26 h 726"/>
                <a:gd name="T36" fmla="*/ 8 w 515"/>
                <a:gd name="T37" fmla="*/ 142 h 726"/>
                <a:gd name="T38" fmla="*/ 6 w 515"/>
                <a:gd name="T39" fmla="*/ 183 h 726"/>
                <a:gd name="T40" fmla="*/ 25 w 515"/>
                <a:gd name="T41" fmla="*/ 181 h 726"/>
                <a:gd name="T42" fmla="*/ 56 w 515"/>
                <a:gd name="T43" fmla="*/ 98 h 726"/>
                <a:gd name="T44" fmla="*/ 115 w 515"/>
                <a:gd name="T45" fmla="*/ 32 h 726"/>
                <a:gd name="T46" fmla="*/ 152 w 515"/>
                <a:gd name="T47" fmla="*/ 26 h 726"/>
                <a:gd name="T48" fmla="*/ 169 w 515"/>
                <a:gd name="T49" fmla="*/ 40 h 726"/>
                <a:gd name="T50" fmla="*/ 166 w 515"/>
                <a:gd name="T51" fmla="*/ 103 h 726"/>
                <a:gd name="T52" fmla="*/ 124 w 515"/>
                <a:gd name="T53" fmla="*/ 219 h 726"/>
                <a:gd name="T54" fmla="*/ 93 w 515"/>
                <a:gd name="T55" fmla="*/ 333 h 726"/>
                <a:gd name="T56" fmla="*/ 92 w 515"/>
                <a:gd name="T57" fmla="*/ 409 h 726"/>
                <a:gd name="T58" fmla="*/ 115 w 515"/>
                <a:gd name="T59" fmla="*/ 461 h 726"/>
                <a:gd name="T60" fmla="*/ 152 w 515"/>
                <a:gd name="T61" fmla="*/ 493 h 726"/>
                <a:gd name="T62" fmla="*/ 200 w 515"/>
                <a:gd name="T63" fmla="*/ 507 h 726"/>
                <a:gd name="T64" fmla="*/ 286 w 515"/>
                <a:gd name="T65" fmla="*/ 495 h 726"/>
                <a:gd name="T66" fmla="*/ 313 w 515"/>
                <a:gd name="T67" fmla="*/ 544 h 726"/>
                <a:gd name="T68" fmla="*/ 241 w 515"/>
                <a:gd name="T69" fmla="*/ 658 h 726"/>
                <a:gd name="T70" fmla="*/ 179 w 515"/>
                <a:gd name="T71" fmla="*/ 695 h 726"/>
                <a:gd name="T72" fmla="*/ 125 w 515"/>
                <a:gd name="T73" fmla="*/ 700 h 726"/>
                <a:gd name="T74" fmla="*/ 76 w 515"/>
                <a:gd name="T75" fmla="*/ 680 h 726"/>
                <a:gd name="T76" fmla="*/ 82 w 515"/>
                <a:gd name="T77" fmla="*/ 652 h 726"/>
                <a:gd name="T78" fmla="*/ 120 w 515"/>
                <a:gd name="T79" fmla="*/ 622 h 726"/>
                <a:gd name="T80" fmla="*/ 123 w 515"/>
                <a:gd name="T81" fmla="*/ 574 h 726"/>
                <a:gd name="T82" fmla="*/ 97 w 515"/>
                <a:gd name="T83" fmla="*/ 556 h 726"/>
                <a:gd name="T84" fmla="*/ 65 w 515"/>
                <a:gd name="T85" fmla="*/ 559 h 726"/>
                <a:gd name="T86" fmla="*/ 30 w 515"/>
                <a:gd name="T87" fmla="*/ 593 h 726"/>
                <a:gd name="T88" fmla="*/ 33 w 515"/>
                <a:gd name="T89" fmla="*/ 667 h 726"/>
                <a:gd name="T90" fmla="*/ 94 w 515"/>
                <a:gd name="T91" fmla="*/ 718 h 726"/>
                <a:gd name="T92" fmla="*/ 227 w 515"/>
                <a:gd name="T93" fmla="*/ 708 h 726"/>
                <a:gd name="T94" fmla="*/ 366 w 515"/>
                <a:gd name="T95" fmla="*/ 587 h 726"/>
                <a:gd name="T96" fmla="*/ 511 w 515"/>
                <a:gd name="T97" fmla="*/ 69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5" h="726">
                  <a:moveTo>
                    <a:pt x="511" y="69"/>
                  </a:moveTo>
                  <a:lnTo>
                    <a:pt x="515" y="53"/>
                  </a:lnTo>
                  <a:lnTo>
                    <a:pt x="515" y="43"/>
                  </a:lnTo>
                  <a:lnTo>
                    <a:pt x="505" y="20"/>
                  </a:lnTo>
                  <a:lnTo>
                    <a:pt x="483" y="13"/>
                  </a:lnTo>
                  <a:lnTo>
                    <a:pt x="463" y="19"/>
                  </a:lnTo>
                  <a:lnTo>
                    <a:pt x="444" y="36"/>
                  </a:lnTo>
                  <a:lnTo>
                    <a:pt x="441" y="45"/>
                  </a:lnTo>
                  <a:lnTo>
                    <a:pt x="437" y="61"/>
                  </a:lnTo>
                  <a:lnTo>
                    <a:pt x="432" y="80"/>
                  </a:lnTo>
                  <a:lnTo>
                    <a:pt x="428" y="97"/>
                  </a:lnTo>
                  <a:lnTo>
                    <a:pt x="406" y="186"/>
                  </a:lnTo>
                  <a:lnTo>
                    <a:pt x="356" y="389"/>
                  </a:lnTo>
                  <a:lnTo>
                    <a:pt x="352" y="397"/>
                  </a:lnTo>
                  <a:lnTo>
                    <a:pt x="344" y="411"/>
                  </a:lnTo>
                  <a:lnTo>
                    <a:pt x="333" y="426"/>
                  </a:lnTo>
                  <a:lnTo>
                    <a:pt x="318" y="442"/>
                  </a:lnTo>
                  <a:lnTo>
                    <a:pt x="301" y="458"/>
                  </a:lnTo>
                  <a:lnTo>
                    <a:pt x="280" y="471"/>
                  </a:lnTo>
                  <a:lnTo>
                    <a:pt x="256" y="480"/>
                  </a:lnTo>
                  <a:lnTo>
                    <a:pt x="229" y="484"/>
                  </a:lnTo>
                  <a:lnTo>
                    <a:pt x="194" y="476"/>
                  </a:lnTo>
                  <a:lnTo>
                    <a:pt x="173" y="454"/>
                  </a:lnTo>
                  <a:lnTo>
                    <a:pt x="163" y="425"/>
                  </a:lnTo>
                  <a:lnTo>
                    <a:pt x="160" y="393"/>
                  </a:lnTo>
                  <a:lnTo>
                    <a:pt x="174" y="301"/>
                  </a:lnTo>
                  <a:lnTo>
                    <a:pt x="217" y="173"/>
                  </a:lnTo>
                  <a:lnTo>
                    <a:pt x="228" y="144"/>
                  </a:lnTo>
                  <a:lnTo>
                    <a:pt x="235" y="124"/>
                  </a:lnTo>
                  <a:lnTo>
                    <a:pt x="239" y="108"/>
                  </a:lnTo>
                  <a:lnTo>
                    <a:pt x="240" y="93"/>
                  </a:lnTo>
                  <a:lnTo>
                    <a:pt x="233" y="57"/>
                  </a:lnTo>
                  <a:lnTo>
                    <a:pt x="214" y="28"/>
                  </a:lnTo>
                  <a:lnTo>
                    <a:pt x="186" y="8"/>
                  </a:lnTo>
                  <a:lnTo>
                    <a:pt x="148" y="0"/>
                  </a:lnTo>
                  <a:lnTo>
                    <a:pt x="80" y="26"/>
                  </a:lnTo>
                  <a:lnTo>
                    <a:pt x="34" y="83"/>
                  </a:lnTo>
                  <a:lnTo>
                    <a:pt x="8" y="142"/>
                  </a:lnTo>
                  <a:lnTo>
                    <a:pt x="0" y="173"/>
                  </a:lnTo>
                  <a:lnTo>
                    <a:pt x="6" y="183"/>
                  </a:lnTo>
                  <a:lnTo>
                    <a:pt x="13" y="184"/>
                  </a:lnTo>
                  <a:lnTo>
                    <a:pt x="25" y="181"/>
                  </a:lnTo>
                  <a:lnTo>
                    <a:pt x="32" y="164"/>
                  </a:lnTo>
                  <a:lnTo>
                    <a:pt x="56" y="98"/>
                  </a:lnTo>
                  <a:lnTo>
                    <a:pt x="85" y="55"/>
                  </a:lnTo>
                  <a:lnTo>
                    <a:pt x="115" y="32"/>
                  </a:lnTo>
                  <a:lnTo>
                    <a:pt x="144" y="25"/>
                  </a:lnTo>
                  <a:lnTo>
                    <a:pt x="152" y="26"/>
                  </a:lnTo>
                  <a:lnTo>
                    <a:pt x="162" y="30"/>
                  </a:lnTo>
                  <a:lnTo>
                    <a:pt x="169" y="40"/>
                  </a:lnTo>
                  <a:lnTo>
                    <a:pt x="172" y="61"/>
                  </a:lnTo>
                  <a:lnTo>
                    <a:pt x="166" y="103"/>
                  </a:lnTo>
                  <a:lnTo>
                    <a:pt x="154" y="140"/>
                  </a:lnTo>
                  <a:lnTo>
                    <a:pt x="124" y="219"/>
                  </a:lnTo>
                  <a:lnTo>
                    <a:pt x="104" y="282"/>
                  </a:lnTo>
                  <a:lnTo>
                    <a:pt x="93" y="333"/>
                  </a:lnTo>
                  <a:lnTo>
                    <a:pt x="88" y="375"/>
                  </a:lnTo>
                  <a:lnTo>
                    <a:pt x="92" y="409"/>
                  </a:lnTo>
                  <a:lnTo>
                    <a:pt x="101" y="438"/>
                  </a:lnTo>
                  <a:lnTo>
                    <a:pt x="115" y="461"/>
                  </a:lnTo>
                  <a:lnTo>
                    <a:pt x="132" y="479"/>
                  </a:lnTo>
                  <a:lnTo>
                    <a:pt x="152" y="493"/>
                  </a:lnTo>
                  <a:lnTo>
                    <a:pt x="175" y="502"/>
                  </a:lnTo>
                  <a:lnTo>
                    <a:pt x="200" y="507"/>
                  </a:lnTo>
                  <a:lnTo>
                    <a:pt x="225" y="508"/>
                  </a:lnTo>
                  <a:lnTo>
                    <a:pt x="286" y="495"/>
                  </a:lnTo>
                  <a:lnTo>
                    <a:pt x="337" y="458"/>
                  </a:lnTo>
                  <a:lnTo>
                    <a:pt x="313" y="544"/>
                  </a:lnTo>
                  <a:lnTo>
                    <a:pt x="265" y="630"/>
                  </a:lnTo>
                  <a:lnTo>
                    <a:pt x="241" y="658"/>
                  </a:lnTo>
                  <a:lnTo>
                    <a:pt x="212" y="680"/>
                  </a:lnTo>
                  <a:lnTo>
                    <a:pt x="179" y="695"/>
                  </a:lnTo>
                  <a:lnTo>
                    <a:pt x="142" y="701"/>
                  </a:lnTo>
                  <a:lnTo>
                    <a:pt x="125" y="700"/>
                  </a:lnTo>
                  <a:lnTo>
                    <a:pt x="101" y="694"/>
                  </a:lnTo>
                  <a:lnTo>
                    <a:pt x="76" y="680"/>
                  </a:lnTo>
                  <a:lnTo>
                    <a:pt x="57" y="654"/>
                  </a:lnTo>
                  <a:lnTo>
                    <a:pt x="82" y="652"/>
                  </a:lnTo>
                  <a:lnTo>
                    <a:pt x="105" y="641"/>
                  </a:lnTo>
                  <a:lnTo>
                    <a:pt x="120" y="622"/>
                  </a:lnTo>
                  <a:lnTo>
                    <a:pt x="128" y="595"/>
                  </a:lnTo>
                  <a:lnTo>
                    <a:pt x="123" y="574"/>
                  </a:lnTo>
                  <a:lnTo>
                    <a:pt x="111" y="562"/>
                  </a:lnTo>
                  <a:lnTo>
                    <a:pt x="97" y="556"/>
                  </a:lnTo>
                  <a:lnTo>
                    <a:pt x="86" y="555"/>
                  </a:lnTo>
                  <a:lnTo>
                    <a:pt x="65" y="559"/>
                  </a:lnTo>
                  <a:lnTo>
                    <a:pt x="46" y="571"/>
                  </a:lnTo>
                  <a:lnTo>
                    <a:pt x="30" y="593"/>
                  </a:lnTo>
                  <a:lnTo>
                    <a:pt x="24" y="628"/>
                  </a:lnTo>
                  <a:lnTo>
                    <a:pt x="33" y="667"/>
                  </a:lnTo>
                  <a:lnTo>
                    <a:pt x="57" y="698"/>
                  </a:lnTo>
                  <a:lnTo>
                    <a:pt x="94" y="718"/>
                  </a:lnTo>
                  <a:lnTo>
                    <a:pt x="142" y="726"/>
                  </a:lnTo>
                  <a:lnTo>
                    <a:pt x="227" y="708"/>
                  </a:lnTo>
                  <a:lnTo>
                    <a:pt x="304" y="659"/>
                  </a:lnTo>
                  <a:lnTo>
                    <a:pt x="366" y="587"/>
                  </a:lnTo>
                  <a:lnTo>
                    <a:pt x="404" y="497"/>
                  </a:lnTo>
                  <a:lnTo>
                    <a:pt x="511" y="6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6"/>
            <p:cNvSpPr>
              <a:spLocks noChangeAspect="1" noEditPoints="1"/>
            </p:cNvSpPr>
            <p:nvPr/>
          </p:nvSpPr>
          <p:spPr bwMode="auto">
            <a:xfrm>
              <a:off x="2235" y="2259"/>
              <a:ext cx="744" cy="262"/>
            </a:xfrm>
            <a:custGeom>
              <a:avLst/>
              <a:gdLst>
                <a:gd name="T0" fmla="*/ 706 w 744"/>
                <a:gd name="T1" fmla="*/ 45 h 262"/>
                <a:gd name="T2" fmla="*/ 719 w 744"/>
                <a:gd name="T3" fmla="*/ 44 h 262"/>
                <a:gd name="T4" fmla="*/ 731 w 744"/>
                <a:gd name="T5" fmla="*/ 41 h 262"/>
                <a:gd name="T6" fmla="*/ 740 w 744"/>
                <a:gd name="T7" fmla="*/ 35 h 262"/>
                <a:gd name="T8" fmla="*/ 744 w 744"/>
                <a:gd name="T9" fmla="*/ 22 h 262"/>
                <a:gd name="T10" fmla="*/ 740 w 744"/>
                <a:gd name="T11" fmla="*/ 9 h 262"/>
                <a:gd name="T12" fmla="*/ 731 w 744"/>
                <a:gd name="T13" fmla="*/ 2 h 262"/>
                <a:gd name="T14" fmla="*/ 719 w 744"/>
                <a:gd name="T15" fmla="*/ 0 h 262"/>
                <a:gd name="T16" fmla="*/ 707 w 744"/>
                <a:gd name="T17" fmla="*/ 0 h 262"/>
                <a:gd name="T18" fmla="*/ 37 w 744"/>
                <a:gd name="T19" fmla="*/ 0 h 262"/>
                <a:gd name="T20" fmla="*/ 25 w 744"/>
                <a:gd name="T21" fmla="*/ 0 h 262"/>
                <a:gd name="T22" fmla="*/ 13 w 744"/>
                <a:gd name="T23" fmla="*/ 2 h 262"/>
                <a:gd name="T24" fmla="*/ 4 w 744"/>
                <a:gd name="T25" fmla="*/ 9 h 262"/>
                <a:gd name="T26" fmla="*/ 0 w 744"/>
                <a:gd name="T27" fmla="*/ 22 h 262"/>
                <a:gd name="T28" fmla="*/ 4 w 744"/>
                <a:gd name="T29" fmla="*/ 35 h 262"/>
                <a:gd name="T30" fmla="*/ 13 w 744"/>
                <a:gd name="T31" fmla="*/ 41 h 262"/>
                <a:gd name="T32" fmla="*/ 25 w 744"/>
                <a:gd name="T33" fmla="*/ 44 h 262"/>
                <a:gd name="T34" fmla="*/ 38 w 744"/>
                <a:gd name="T35" fmla="*/ 45 h 262"/>
                <a:gd name="T36" fmla="*/ 706 w 744"/>
                <a:gd name="T37" fmla="*/ 45 h 262"/>
                <a:gd name="T38" fmla="*/ 707 w 744"/>
                <a:gd name="T39" fmla="*/ 262 h 262"/>
                <a:gd name="T40" fmla="*/ 719 w 744"/>
                <a:gd name="T41" fmla="*/ 261 h 262"/>
                <a:gd name="T42" fmla="*/ 731 w 744"/>
                <a:gd name="T43" fmla="*/ 259 h 262"/>
                <a:gd name="T44" fmla="*/ 740 w 744"/>
                <a:gd name="T45" fmla="*/ 252 h 262"/>
                <a:gd name="T46" fmla="*/ 744 w 744"/>
                <a:gd name="T47" fmla="*/ 239 h 262"/>
                <a:gd name="T48" fmla="*/ 740 w 744"/>
                <a:gd name="T49" fmla="*/ 226 h 262"/>
                <a:gd name="T50" fmla="*/ 731 w 744"/>
                <a:gd name="T51" fmla="*/ 220 h 262"/>
                <a:gd name="T52" fmla="*/ 719 w 744"/>
                <a:gd name="T53" fmla="*/ 217 h 262"/>
                <a:gd name="T54" fmla="*/ 706 w 744"/>
                <a:gd name="T55" fmla="*/ 217 h 262"/>
                <a:gd name="T56" fmla="*/ 38 w 744"/>
                <a:gd name="T57" fmla="*/ 217 h 262"/>
                <a:gd name="T58" fmla="*/ 25 w 744"/>
                <a:gd name="T59" fmla="*/ 217 h 262"/>
                <a:gd name="T60" fmla="*/ 13 w 744"/>
                <a:gd name="T61" fmla="*/ 220 h 262"/>
                <a:gd name="T62" fmla="*/ 4 w 744"/>
                <a:gd name="T63" fmla="*/ 226 h 262"/>
                <a:gd name="T64" fmla="*/ 0 w 744"/>
                <a:gd name="T65" fmla="*/ 239 h 262"/>
                <a:gd name="T66" fmla="*/ 4 w 744"/>
                <a:gd name="T67" fmla="*/ 252 h 262"/>
                <a:gd name="T68" fmla="*/ 13 w 744"/>
                <a:gd name="T69" fmla="*/ 259 h 262"/>
                <a:gd name="T70" fmla="*/ 25 w 744"/>
                <a:gd name="T71" fmla="*/ 261 h 262"/>
                <a:gd name="T72" fmla="*/ 37 w 744"/>
                <a:gd name="T73" fmla="*/ 262 h 262"/>
                <a:gd name="T74" fmla="*/ 707 w 744"/>
                <a:gd name="T75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4" h="262">
                  <a:moveTo>
                    <a:pt x="706" y="45"/>
                  </a:moveTo>
                  <a:lnTo>
                    <a:pt x="719" y="44"/>
                  </a:lnTo>
                  <a:lnTo>
                    <a:pt x="731" y="41"/>
                  </a:lnTo>
                  <a:lnTo>
                    <a:pt x="740" y="35"/>
                  </a:lnTo>
                  <a:lnTo>
                    <a:pt x="744" y="22"/>
                  </a:lnTo>
                  <a:lnTo>
                    <a:pt x="740" y="9"/>
                  </a:lnTo>
                  <a:lnTo>
                    <a:pt x="731" y="2"/>
                  </a:lnTo>
                  <a:lnTo>
                    <a:pt x="719" y="0"/>
                  </a:lnTo>
                  <a:lnTo>
                    <a:pt x="707" y="0"/>
                  </a:lnTo>
                  <a:lnTo>
                    <a:pt x="37" y="0"/>
                  </a:lnTo>
                  <a:lnTo>
                    <a:pt x="25" y="0"/>
                  </a:lnTo>
                  <a:lnTo>
                    <a:pt x="13" y="2"/>
                  </a:lnTo>
                  <a:lnTo>
                    <a:pt x="4" y="9"/>
                  </a:lnTo>
                  <a:lnTo>
                    <a:pt x="0" y="22"/>
                  </a:lnTo>
                  <a:lnTo>
                    <a:pt x="4" y="35"/>
                  </a:lnTo>
                  <a:lnTo>
                    <a:pt x="13" y="41"/>
                  </a:lnTo>
                  <a:lnTo>
                    <a:pt x="25" y="44"/>
                  </a:lnTo>
                  <a:lnTo>
                    <a:pt x="38" y="45"/>
                  </a:lnTo>
                  <a:lnTo>
                    <a:pt x="706" y="45"/>
                  </a:lnTo>
                  <a:close/>
                  <a:moveTo>
                    <a:pt x="707" y="262"/>
                  </a:moveTo>
                  <a:lnTo>
                    <a:pt x="719" y="261"/>
                  </a:lnTo>
                  <a:lnTo>
                    <a:pt x="731" y="259"/>
                  </a:lnTo>
                  <a:lnTo>
                    <a:pt x="740" y="252"/>
                  </a:lnTo>
                  <a:lnTo>
                    <a:pt x="744" y="239"/>
                  </a:lnTo>
                  <a:lnTo>
                    <a:pt x="740" y="226"/>
                  </a:lnTo>
                  <a:lnTo>
                    <a:pt x="731" y="220"/>
                  </a:lnTo>
                  <a:lnTo>
                    <a:pt x="719" y="217"/>
                  </a:lnTo>
                  <a:lnTo>
                    <a:pt x="706" y="217"/>
                  </a:lnTo>
                  <a:lnTo>
                    <a:pt x="38" y="217"/>
                  </a:lnTo>
                  <a:lnTo>
                    <a:pt x="25" y="217"/>
                  </a:lnTo>
                  <a:lnTo>
                    <a:pt x="13" y="220"/>
                  </a:lnTo>
                  <a:lnTo>
                    <a:pt x="4" y="226"/>
                  </a:lnTo>
                  <a:lnTo>
                    <a:pt x="0" y="239"/>
                  </a:lnTo>
                  <a:lnTo>
                    <a:pt x="4" y="252"/>
                  </a:lnTo>
                  <a:lnTo>
                    <a:pt x="13" y="259"/>
                  </a:lnTo>
                  <a:lnTo>
                    <a:pt x="25" y="261"/>
                  </a:lnTo>
                  <a:lnTo>
                    <a:pt x="37" y="262"/>
                  </a:lnTo>
                  <a:lnTo>
                    <a:pt x="707" y="26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" name="Freeform 7"/>
            <p:cNvSpPr>
              <a:spLocks noChangeAspect="1"/>
            </p:cNvSpPr>
            <p:nvPr/>
          </p:nvSpPr>
          <p:spPr bwMode="auto">
            <a:xfrm>
              <a:off x="3413" y="1879"/>
              <a:ext cx="557" cy="1021"/>
            </a:xfrm>
            <a:custGeom>
              <a:avLst/>
              <a:gdLst>
                <a:gd name="T0" fmla="*/ 446 w 557"/>
                <a:gd name="T1" fmla="*/ 343 h 1021"/>
                <a:gd name="T2" fmla="*/ 472 w 557"/>
                <a:gd name="T3" fmla="*/ 340 h 1021"/>
                <a:gd name="T4" fmla="*/ 480 w 557"/>
                <a:gd name="T5" fmla="*/ 320 h 1021"/>
                <a:gd name="T6" fmla="*/ 450 w 557"/>
                <a:gd name="T7" fmla="*/ 308 h 1021"/>
                <a:gd name="T8" fmla="*/ 381 w 557"/>
                <a:gd name="T9" fmla="*/ 180 h 1021"/>
                <a:gd name="T10" fmla="*/ 393 w 557"/>
                <a:gd name="T11" fmla="*/ 118 h 1021"/>
                <a:gd name="T12" fmla="*/ 407 w 557"/>
                <a:gd name="T13" fmla="*/ 63 h 1021"/>
                <a:gd name="T14" fmla="*/ 460 w 557"/>
                <a:gd name="T15" fmla="*/ 25 h 1021"/>
                <a:gd name="T16" fmla="*/ 481 w 557"/>
                <a:gd name="T17" fmla="*/ 28 h 1021"/>
                <a:gd name="T18" fmla="*/ 515 w 557"/>
                <a:gd name="T19" fmla="*/ 46 h 1021"/>
                <a:gd name="T20" fmla="*/ 466 w 557"/>
                <a:gd name="T21" fmla="*/ 71 h 1021"/>
                <a:gd name="T22" fmla="*/ 454 w 557"/>
                <a:gd name="T23" fmla="*/ 106 h 1021"/>
                <a:gd name="T24" fmla="*/ 467 w 557"/>
                <a:gd name="T25" fmla="*/ 135 h 1021"/>
                <a:gd name="T26" fmla="*/ 496 w 557"/>
                <a:gd name="T27" fmla="*/ 145 h 1021"/>
                <a:gd name="T28" fmla="*/ 537 w 557"/>
                <a:gd name="T29" fmla="*/ 128 h 1021"/>
                <a:gd name="T30" fmla="*/ 557 w 557"/>
                <a:gd name="T31" fmla="*/ 78 h 1021"/>
                <a:gd name="T32" fmla="*/ 526 w 557"/>
                <a:gd name="T33" fmla="*/ 20 h 1021"/>
                <a:gd name="T34" fmla="*/ 460 w 557"/>
                <a:gd name="T35" fmla="*/ 0 h 1021"/>
                <a:gd name="T36" fmla="*/ 426 w 557"/>
                <a:gd name="T37" fmla="*/ 5 h 1021"/>
                <a:gd name="T38" fmla="*/ 387 w 557"/>
                <a:gd name="T39" fmla="*/ 25 h 1021"/>
                <a:gd name="T40" fmla="*/ 349 w 557"/>
                <a:gd name="T41" fmla="*/ 64 h 1021"/>
                <a:gd name="T42" fmla="*/ 318 w 557"/>
                <a:gd name="T43" fmla="*/ 132 h 1021"/>
                <a:gd name="T44" fmla="*/ 307 w 557"/>
                <a:gd name="T45" fmla="*/ 176 h 1021"/>
                <a:gd name="T46" fmla="*/ 281 w 557"/>
                <a:gd name="T47" fmla="*/ 308 h 1021"/>
                <a:gd name="T48" fmla="*/ 190 w 557"/>
                <a:gd name="T49" fmla="*/ 308 h 1021"/>
                <a:gd name="T50" fmla="*/ 173 w 557"/>
                <a:gd name="T51" fmla="*/ 317 h 1021"/>
                <a:gd name="T52" fmla="*/ 178 w 557"/>
                <a:gd name="T53" fmla="*/ 341 h 1021"/>
                <a:gd name="T54" fmla="*/ 275 w 557"/>
                <a:gd name="T55" fmla="*/ 343 h 1021"/>
                <a:gd name="T56" fmla="*/ 176 w 557"/>
                <a:gd name="T57" fmla="*/ 864 h 1021"/>
                <a:gd name="T58" fmla="*/ 131 w 557"/>
                <a:gd name="T59" fmla="*/ 979 h 1021"/>
                <a:gd name="T60" fmla="*/ 87 w 557"/>
                <a:gd name="T61" fmla="*/ 996 h 1021"/>
                <a:gd name="T62" fmla="*/ 57 w 557"/>
                <a:gd name="T63" fmla="*/ 988 h 1021"/>
                <a:gd name="T64" fmla="*/ 72 w 557"/>
                <a:gd name="T65" fmla="*/ 967 h 1021"/>
                <a:gd name="T66" fmla="*/ 100 w 557"/>
                <a:gd name="T67" fmla="*/ 931 h 1021"/>
                <a:gd name="T68" fmla="*/ 99 w 557"/>
                <a:gd name="T69" fmla="*/ 899 h 1021"/>
                <a:gd name="T70" fmla="*/ 76 w 557"/>
                <a:gd name="T71" fmla="*/ 879 h 1021"/>
                <a:gd name="T72" fmla="*/ 39 w 557"/>
                <a:gd name="T73" fmla="*/ 880 h 1021"/>
                <a:gd name="T74" fmla="*/ 5 w 557"/>
                <a:gd name="T75" fmla="*/ 915 h 1021"/>
                <a:gd name="T76" fmla="*/ 8 w 557"/>
                <a:gd name="T77" fmla="*/ 977 h 1021"/>
                <a:gd name="T78" fmla="*/ 60 w 557"/>
                <a:gd name="T79" fmla="*/ 1016 h 1021"/>
                <a:gd name="T80" fmla="*/ 137 w 557"/>
                <a:gd name="T81" fmla="*/ 1010 h 1021"/>
                <a:gd name="T82" fmla="*/ 201 w 557"/>
                <a:gd name="T83" fmla="*/ 947 h 1021"/>
                <a:gd name="T84" fmla="*/ 245 w 557"/>
                <a:gd name="T85" fmla="*/ 850 h 1021"/>
                <a:gd name="T86" fmla="*/ 278 w 557"/>
                <a:gd name="T87" fmla="*/ 725 h 1021"/>
                <a:gd name="T88" fmla="*/ 350 w 557"/>
                <a:gd name="T89" fmla="*/ 3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7" h="1021">
                  <a:moveTo>
                    <a:pt x="350" y="343"/>
                  </a:moveTo>
                  <a:lnTo>
                    <a:pt x="446" y="343"/>
                  </a:lnTo>
                  <a:lnTo>
                    <a:pt x="461" y="342"/>
                  </a:lnTo>
                  <a:lnTo>
                    <a:pt x="472" y="340"/>
                  </a:lnTo>
                  <a:lnTo>
                    <a:pt x="478" y="333"/>
                  </a:lnTo>
                  <a:lnTo>
                    <a:pt x="480" y="320"/>
                  </a:lnTo>
                  <a:lnTo>
                    <a:pt x="472" y="309"/>
                  </a:lnTo>
                  <a:lnTo>
                    <a:pt x="450" y="308"/>
                  </a:lnTo>
                  <a:lnTo>
                    <a:pt x="357" y="308"/>
                  </a:lnTo>
                  <a:lnTo>
                    <a:pt x="381" y="180"/>
                  </a:lnTo>
                  <a:lnTo>
                    <a:pt x="386" y="154"/>
                  </a:lnTo>
                  <a:lnTo>
                    <a:pt x="393" y="118"/>
                  </a:lnTo>
                  <a:lnTo>
                    <a:pt x="401" y="84"/>
                  </a:lnTo>
                  <a:lnTo>
                    <a:pt x="407" y="63"/>
                  </a:lnTo>
                  <a:lnTo>
                    <a:pt x="429" y="36"/>
                  </a:lnTo>
                  <a:lnTo>
                    <a:pt x="460" y="25"/>
                  </a:lnTo>
                  <a:lnTo>
                    <a:pt x="467" y="26"/>
                  </a:lnTo>
                  <a:lnTo>
                    <a:pt x="481" y="28"/>
                  </a:lnTo>
                  <a:lnTo>
                    <a:pt x="498" y="34"/>
                  </a:lnTo>
                  <a:lnTo>
                    <a:pt x="515" y="46"/>
                  </a:lnTo>
                  <a:lnTo>
                    <a:pt x="484" y="55"/>
                  </a:lnTo>
                  <a:lnTo>
                    <a:pt x="466" y="71"/>
                  </a:lnTo>
                  <a:lnTo>
                    <a:pt x="457" y="90"/>
                  </a:lnTo>
                  <a:lnTo>
                    <a:pt x="454" y="106"/>
                  </a:lnTo>
                  <a:lnTo>
                    <a:pt x="458" y="123"/>
                  </a:lnTo>
                  <a:lnTo>
                    <a:pt x="467" y="135"/>
                  </a:lnTo>
                  <a:lnTo>
                    <a:pt x="480" y="143"/>
                  </a:lnTo>
                  <a:lnTo>
                    <a:pt x="496" y="145"/>
                  </a:lnTo>
                  <a:lnTo>
                    <a:pt x="518" y="140"/>
                  </a:lnTo>
                  <a:lnTo>
                    <a:pt x="537" y="128"/>
                  </a:lnTo>
                  <a:lnTo>
                    <a:pt x="552" y="107"/>
                  </a:lnTo>
                  <a:lnTo>
                    <a:pt x="557" y="78"/>
                  </a:lnTo>
                  <a:lnTo>
                    <a:pt x="549" y="44"/>
                  </a:lnTo>
                  <a:lnTo>
                    <a:pt x="526" y="20"/>
                  </a:lnTo>
                  <a:lnTo>
                    <a:pt x="495" y="5"/>
                  </a:lnTo>
                  <a:lnTo>
                    <a:pt x="460" y="0"/>
                  </a:lnTo>
                  <a:lnTo>
                    <a:pt x="444" y="2"/>
                  </a:lnTo>
                  <a:lnTo>
                    <a:pt x="426" y="5"/>
                  </a:lnTo>
                  <a:lnTo>
                    <a:pt x="407" y="13"/>
                  </a:lnTo>
                  <a:lnTo>
                    <a:pt x="387" y="25"/>
                  </a:lnTo>
                  <a:lnTo>
                    <a:pt x="367" y="42"/>
                  </a:lnTo>
                  <a:lnTo>
                    <a:pt x="349" y="64"/>
                  </a:lnTo>
                  <a:lnTo>
                    <a:pt x="332" y="94"/>
                  </a:lnTo>
                  <a:lnTo>
                    <a:pt x="318" y="132"/>
                  </a:lnTo>
                  <a:lnTo>
                    <a:pt x="313" y="150"/>
                  </a:lnTo>
                  <a:lnTo>
                    <a:pt x="307" y="176"/>
                  </a:lnTo>
                  <a:lnTo>
                    <a:pt x="297" y="224"/>
                  </a:lnTo>
                  <a:lnTo>
                    <a:pt x="281" y="308"/>
                  </a:lnTo>
                  <a:lnTo>
                    <a:pt x="204" y="308"/>
                  </a:lnTo>
                  <a:lnTo>
                    <a:pt x="190" y="308"/>
                  </a:lnTo>
                  <a:lnTo>
                    <a:pt x="179" y="310"/>
                  </a:lnTo>
                  <a:lnTo>
                    <a:pt x="173" y="317"/>
                  </a:lnTo>
                  <a:lnTo>
                    <a:pt x="171" y="329"/>
                  </a:lnTo>
                  <a:lnTo>
                    <a:pt x="178" y="341"/>
                  </a:lnTo>
                  <a:lnTo>
                    <a:pt x="202" y="343"/>
                  </a:lnTo>
                  <a:lnTo>
                    <a:pt x="275" y="343"/>
                  </a:lnTo>
                  <a:lnTo>
                    <a:pt x="192" y="786"/>
                  </a:lnTo>
                  <a:lnTo>
                    <a:pt x="176" y="864"/>
                  </a:lnTo>
                  <a:lnTo>
                    <a:pt x="157" y="931"/>
                  </a:lnTo>
                  <a:lnTo>
                    <a:pt x="131" y="979"/>
                  </a:lnTo>
                  <a:lnTo>
                    <a:pt x="95" y="996"/>
                  </a:lnTo>
                  <a:lnTo>
                    <a:pt x="87" y="996"/>
                  </a:lnTo>
                  <a:lnTo>
                    <a:pt x="74" y="994"/>
                  </a:lnTo>
                  <a:lnTo>
                    <a:pt x="57" y="988"/>
                  </a:lnTo>
                  <a:lnTo>
                    <a:pt x="41" y="976"/>
                  </a:lnTo>
                  <a:lnTo>
                    <a:pt x="72" y="967"/>
                  </a:lnTo>
                  <a:lnTo>
                    <a:pt x="91" y="951"/>
                  </a:lnTo>
                  <a:lnTo>
                    <a:pt x="100" y="931"/>
                  </a:lnTo>
                  <a:lnTo>
                    <a:pt x="102" y="915"/>
                  </a:lnTo>
                  <a:lnTo>
                    <a:pt x="99" y="899"/>
                  </a:lnTo>
                  <a:lnTo>
                    <a:pt x="89" y="886"/>
                  </a:lnTo>
                  <a:lnTo>
                    <a:pt x="76" y="879"/>
                  </a:lnTo>
                  <a:lnTo>
                    <a:pt x="61" y="876"/>
                  </a:lnTo>
                  <a:lnTo>
                    <a:pt x="39" y="880"/>
                  </a:lnTo>
                  <a:lnTo>
                    <a:pt x="19" y="894"/>
                  </a:lnTo>
                  <a:lnTo>
                    <a:pt x="5" y="915"/>
                  </a:lnTo>
                  <a:lnTo>
                    <a:pt x="0" y="944"/>
                  </a:lnTo>
                  <a:lnTo>
                    <a:pt x="8" y="977"/>
                  </a:lnTo>
                  <a:lnTo>
                    <a:pt x="30" y="1001"/>
                  </a:lnTo>
                  <a:lnTo>
                    <a:pt x="60" y="1016"/>
                  </a:lnTo>
                  <a:lnTo>
                    <a:pt x="95" y="1021"/>
                  </a:lnTo>
                  <a:lnTo>
                    <a:pt x="137" y="1010"/>
                  </a:lnTo>
                  <a:lnTo>
                    <a:pt x="173" y="982"/>
                  </a:lnTo>
                  <a:lnTo>
                    <a:pt x="201" y="947"/>
                  </a:lnTo>
                  <a:lnTo>
                    <a:pt x="221" y="912"/>
                  </a:lnTo>
                  <a:lnTo>
                    <a:pt x="245" y="850"/>
                  </a:lnTo>
                  <a:lnTo>
                    <a:pt x="265" y="782"/>
                  </a:lnTo>
                  <a:lnTo>
                    <a:pt x="278" y="725"/>
                  </a:lnTo>
                  <a:lnTo>
                    <a:pt x="283" y="698"/>
                  </a:lnTo>
                  <a:lnTo>
                    <a:pt x="350" y="34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Freeform 8"/>
            <p:cNvSpPr>
              <a:spLocks noChangeAspect="1"/>
            </p:cNvSpPr>
            <p:nvPr/>
          </p:nvSpPr>
          <p:spPr bwMode="auto">
            <a:xfrm>
              <a:off x="4132" y="1829"/>
              <a:ext cx="259" cy="1121"/>
            </a:xfrm>
            <a:custGeom>
              <a:avLst/>
              <a:gdLst>
                <a:gd name="T0" fmla="*/ 259 w 259"/>
                <a:gd name="T1" fmla="*/ 1110 h 1121"/>
                <a:gd name="T2" fmla="*/ 258 w 259"/>
                <a:gd name="T3" fmla="*/ 1107 h 1121"/>
                <a:gd name="T4" fmla="*/ 256 w 259"/>
                <a:gd name="T5" fmla="*/ 1104 h 1121"/>
                <a:gd name="T6" fmla="*/ 251 w 259"/>
                <a:gd name="T7" fmla="*/ 1097 h 1121"/>
                <a:gd name="T8" fmla="*/ 240 w 259"/>
                <a:gd name="T9" fmla="*/ 1085 h 1121"/>
                <a:gd name="T10" fmla="*/ 154 w 259"/>
                <a:gd name="T11" fmla="*/ 968 h 1121"/>
                <a:gd name="T12" fmla="*/ 100 w 259"/>
                <a:gd name="T13" fmla="*/ 834 h 1121"/>
                <a:gd name="T14" fmla="*/ 72 w 259"/>
                <a:gd name="T15" fmla="*/ 695 h 1121"/>
                <a:gd name="T16" fmla="*/ 64 w 259"/>
                <a:gd name="T17" fmla="*/ 560 h 1121"/>
                <a:gd name="T18" fmla="*/ 73 w 259"/>
                <a:gd name="T19" fmla="*/ 415 h 1121"/>
                <a:gd name="T20" fmla="*/ 103 w 259"/>
                <a:gd name="T21" fmla="*/ 275 h 1121"/>
                <a:gd name="T22" fmla="*/ 158 w 259"/>
                <a:gd name="T23" fmla="*/ 145 h 1121"/>
                <a:gd name="T24" fmla="*/ 244 w 259"/>
                <a:gd name="T25" fmla="*/ 31 h 1121"/>
                <a:gd name="T26" fmla="*/ 257 w 259"/>
                <a:gd name="T27" fmla="*/ 17 h 1121"/>
                <a:gd name="T28" fmla="*/ 259 w 259"/>
                <a:gd name="T29" fmla="*/ 11 h 1121"/>
                <a:gd name="T30" fmla="*/ 256 w 259"/>
                <a:gd name="T31" fmla="*/ 3 h 1121"/>
                <a:gd name="T32" fmla="*/ 248 w 259"/>
                <a:gd name="T33" fmla="*/ 0 h 1121"/>
                <a:gd name="T34" fmla="*/ 225 w 259"/>
                <a:gd name="T35" fmla="*/ 14 h 1121"/>
                <a:gd name="T36" fmla="*/ 179 w 259"/>
                <a:gd name="T37" fmla="*/ 56 h 1121"/>
                <a:gd name="T38" fmla="*/ 124 w 259"/>
                <a:gd name="T39" fmla="*/ 124 h 1121"/>
                <a:gd name="T40" fmla="*/ 70 w 259"/>
                <a:gd name="T41" fmla="*/ 219 h 1121"/>
                <a:gd name="T42" fmla="*/ 35 w 259"/>
                <a:gd name="T43" fmla="*/ 311 h 1121"/>
                <a:gd name="T44" fmla="*/ 13 w 259"/>
                <a:gd name="T45" fmla="*/ 401 h 1121"/>
                <a:gd name="T46" fmla="*/ 2 w 259"/>
                <a:gd name="T47" fmla="*/ 485 h 1121"/>
                <a:gd name="T48" fmla="*/ 0 w 259"/>
                <a:gd name="T49" fmla="*/ 560 h 1121"/>
                <a:gd name="T50" fmla="*/ 2 w 259"/>
                <a:gd name="T51" fmla="*/ 634 h 1121"/>
                <a:gd name="T52" fmla="*/ 13 w 259"/>
                <a:gd name="T53" fmla="*/ 721 h 1121"/>
                <a:gd name="T54" fmla="*/ 36 w 259"/>
                <a:gd name="T55" fmla="*/ 815 h 1121"/>
                <a:gd name="T56" fmla="*/ 73 w 259"/>
                <a:gd name="T57" fmla="*/ 911 h 1121"/>
                <a:gd name="T58" fmla="*/ 127 w 259"/>
                <a:gd name="T59" fmla="*/ 1002 h 1121"/>
                <a:gd name="T60" fmla="*/ 181 w 259"/>
                <a:gd name="T61" fmla="*/ 1068 h 1121"/>
                <a:gd name="T62" fmla="*/ 225 w 259"/>
                <a:gd name="T63" fmla="*/ 1108 h 1121"/>
                <a:gd name="T64" fmla="*/ 248 w 259"/>
                <a:gd name="T65" fmla="*/ 1121 h 1121"/>
                <a:gd name="T66" fmla="*/ 256 w 259"/>
                <a:gd name="T67" fmla="*/ 1119 h 1121"/>
                <a:gd name="T68" fmla="*/ 259 w 259"/>
                <a:gd name="T69" fmla="*/ 111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9" h="1121">
                  <a:moveTo>
                    <a:pt x="259" y="1110"/>
                  </a:moveTo>
                  <a:lnTo>
                    <a:pt x="258" y="1107"/>
                  </a:lnTo>
                  <a:lnTo>
                    <a:pt x="256" y="1104"/>
                  </a:lnTo>
                  <a:lnTo>
                    <a:pt x="251" y="1097"/>
                  </a:lnTo>
                  <a:lnTo>
                    <a:pt x="240" y="1085"/>
                  </a:lnTo>
                  <a:lnTo>
                    <a:pt x="154" y="968"/>
                  </a:lnTo>
                  <a:lnTo>
                    <a:pt x="100" y="834"/>
                  </a:lnTo>
                  <a:lnTo>
                    <a:pt x="72" y="695"/>
                  </a:lnTo>
                  <a:lnTo>
                    <a:pt x="64" y="560"/>
                  </a:lnTo>
                  <a:lnTo>
                    <a:pt x="73" y="415"/>
                  </a:lnTo>
                  <a:lnTo>
                    <a:pt x="103" y="275"/>
                  </a:lnTo>
                  <a:lnTo>
                    <a:pt x="158" y="145"/>
                  </a:lnTo>
                  <a:lnTo>
                    <a:pt x="244" y="31"/>
                  </a:lnTo>
                  <a:lnTo>
                    <a:pt x="257" y="17"/>
                  </a:lnTo>
                  <a:lnTo>
                    <a:pt x="259" y="11"/>
                  </a:lnTo>
                  <a:lnTo>
                    <a:pt x="256" y="3"/>
                  </a:lnTo>
                  <a:lnTo>
                    <a:pt x="248" y="0"/>
                  </a:lnTo>
                  <a:lnTo>
                    <a:pt x="225" y="14"/>
                  </a:lnTo>
                  <a:lnTo>
                    <a:pt x="179" y="56"/>
                  </a:lnTo>
                  <a:lnTo>
                    <a:pt x="124" y="124"/>
                  </a:lnTo>
                  <a:lnTo>
                    <a:pt x="70" y="219"/>
                  </a:lnTo>
                  <a:lnTo>
                    <a:pt x="35" y="311"/>
                  </a:lnTo>
                  <a:lnTo>
                    <a:pt x="13" y="401"/>
                  </a:lnTo>
                  <a:lnTo>
                    <a:pt x="2" y="485"/>
                  </a:lnTo>
                  <a:lnTo>
                    <a:pt x="0" y="560"/>
                  </a:lnTo>
                  <a:lnTo>
                    <a:pt x="2" y="634"/>
                  </a:lnTo>
                  <a:lnTo>
                    <a:pt x="13" y="721"/>
                  </a:lnTo>
                  <a:lnTo>
                    <a:pt x="36" y="815"/>
                  </a:lnTo>
                  <a:lnTo>
                    <a:pt x="73" y="911"/>
                  </a:lnTo>
                  <a:lnTo>
                    <a:pt x="127" y="1002"/>
                  </a:lnTo>
                  <a:lnTo>
                    <a:pt x="181" y="1068"/>
                  </a:lnTo>
                  <a:lnTo>
                    <a:pt x="225" y="1108"/>
                  </a:lnTo>
                  <a:lnTo>
                    <a:pt x="248" y="1121"/>
                  </a:lnTo>
                  <a:lnTo>
                    <a:pt x="256" y="1119"/>
                  </a:lnTo>
                  <a:lnTo>
                    <a:pt x="259" y="11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Freeform 9"/>
            <p:cNvSpPr>
              <a:spLocks noChangeAspect="1"/>
            </p:cNvSpPr>
            <p:nvPr/>
          </p:nvSpPr>
          <p:spPr bwMode="auto">
            <a:xfrm>
              <a:off x="4489" y="2174"/>
              <a:ext cx="556" cy="508"/>
            </a:xfrm>
            <a:custGeom>
              <a:avLst/>
              <a:gdLst>
                <a:gd name="T0" fmla="*/ 344 w 556"/>
                <a:gd name="T1" fmla="*/ 144 h 508"/>
                <a:gd name="T2" fmla="*/ 358 w 556"/>
                <a:gd name="T3" fmla="*/ 103 h 508"/>
                <a:gd name="T4" fmla="*/ 384 w 556"/>
                <a:gd name="T5" fmla="*/ 59 h 508"/>
                <a:gd name="T6" fmla="*/ 424 w 556"/>
                <a:gd name="T7" fmla="*/ 30 h 508"/>
                <a:gd name="T8" fmla="*/ 459 w 556"/>
                <a:gd name="T9" fmla="*/ 26 h 508"/>
                <a:gd name="T10" fmla="*/ 489 w 556"/>
                <a:gd name="T11" fmla="*/ 32 h 508"/>
                <a:gd name="T12" fmla="*/ 485 w 556"/>
                <a:gd name="T13" fmla="*/ 48 h 508"/>
                <a:gd name="T14" fmla="*/ 457 w 556"/>
                <a:gd name="T15" fmla="*/ 80 h 508"/>
                <a:gd name="T16" fmla="*/ 456 w 556"/>
                <a:gd name="T17" fmla="*/ 114 h 508"/>
                <a:gd name="T18" fmla="*/ 477 w 556"/>
                <a:gd name="T19" fmla="*/ 136 h 508"/>
                <a:gd name="T20" fmla="*/ 516 w 556"/>
                <a:gd name="T21" fmla="*/ 136 h 508"/>
                <a:gd name="T22" fmla="*/ 550 w 556"/>
                <a:gd name="T23" fmla="*/ 103 h 508"/>
                <a:gd name="T24" fmla="*/ 545 w 556"/>
                <a:gd name="T25" fmla="*/ 38 h 508"/>
                <a:gd name="T26" fmla="*/ 485 w 556"/>
                <a:gd name="T27" fmla="*/ 4 h 508"/>
                <a:gd name="T28" fmla="*/ 408 w 556"/>
                <a:gd name="T29" fmla="*/ 10 h 508"/>
                <a:gd name="T30" fmla="*/ 350 w 556"/>
                <a:gd name="T31" fmla="*/ 62 h 508"/>
                <a:gd name="T32" fmla="*/ 309 w 556"/>
                <a:gd name="T33" fmla="*/ 41 h 508"/>
                <a:gd name="T34" fmla="*/ 243 w 556"/>
                <a:gd name="T35" fmla="*/ 4 h 508"/>
                <a:gd name="T36" fmla="*/ 137 w 556"/>
                <a:gd name="T37" fmla="*/ 23 h 508"/>
                <a:gd name="T38" fmla="*/ 46 w 556"/>
                <a:gd name="T39" fmla="*/ 134 h 508"/>
                <a:gd name="T40" fmla="*/ 40 w 556"/>
                <a:gd name="T41" fmla="*/ 183 h 508"/>
                <a:gd name="T42" fmla="*/ 57 w 556"/>
                <a:gd name="T43" fmla="*/ 182 h 508"/>
                <a:gd name="T44" fmla="*/ 78 w 556"/>
                <a:gd name="T45" fmla="*/ 132 h 508"/>
                <a:gd name="T46" fmla="*/ 116 w 556"/>
                <a:gd name="T47" fmla="*/ 73 h 508"/>
                <a:gd name="T48" fmla="*/ 158 w 556"/>
                <a:gd name="T49" fmla="*/ 40 h 508"/>
                <a:gd name="T50" fmla="*/ 196 w 556"/>
                <a:gd name="T51" fmla="*/ 27 h 508"/>
                <a:gd name="T52" fmla="*/ 230 w 556"/>
                <a:gd name="T53" fmla="*/ 28 h 508"/>
                <a:gd name="T54" fmla="*/ 266 w 556"/>
                <a:gd name="T55" fmla="*/ 61 h 508"/>
                <a:gd name="T56" fmla="*/ 269 w 556"/>
                <a:gd name="T57" fmla="*/ 134 h 508"/>
                <a:gd name="T58" fmla="*/ 239 w 556"/>
                <a:gd name="T59" fmla="*/ 264 h 508"/>
                <a:gd name="T60" fmla="*/ 195 w 556"/>
                <a:gd name="T61" fmla="*/ 414 h 508"/>
                <a:gd name="T62" fmla="*/ 140 w 556"/>
                <a:gd name="T63" fmla="*/ 475 h 508"/>
                <a:gd name="T64" fmla="*/ 98 w 556"/>
                <a:gd name="T65" fmla="*/ 484 h 508"/>
                <a:gd name="T66" fmla="*/ 68 w 556"/>
                <a:gd name="T67" fmla="*/ 478 h 508"/>
                <a:gd name="T68" fmla="*/ 70 w 556"/>
                <a:gd name="T69" fmla="*/ 462 h 508"/>
                <a:gd name="T70" fmla="*/ 98 w 556"/>
                <a:gd name="T71" fmla="*/ 430 h 508"/>
                <a:gd name="T72" fmla="*/ 98 w 556"/>
                <a:gd name="T73" fmla="*/ 390 h 508"/>
                <a:gd name="T74" fmla="*/ 75 w 556"/>
                <a:gd name="T75" fmla="*/ 371 h 508"/>
                <a:gd name="T76" fmla="*/ 37 w 556"/>
                <a:gd name="T77" fmla="*/ 375 h 508"/>
                <a:gd name="T78" fmla="*/ 5 w 556"/>
                <a:gd name="T79" fmla="*/ 409 h 508"/>
                <a:gd name="T80" fmla="*/ 9 w 556"/>
                <a:gd name="T81" fmla="*/ 467 h 508"/>
                <a:gd name="T82" fmla="*/ 68 w 556"/>
                <a:gd name="T83" fmla="*/ 504 h 508"/>
                <a:gd name="T84" fmla="*/ 131 w 556"/>
                <a:gd name="T85" fmla="*/ 505 h 508"/>
                <a:gd name="T86" fmla="*/ 173 w 556"/>
                <a:gd name="T87" fmla="*/ 483 h 508"/>
                <a:gd name="T88" fmla="*/ 203 w 556"/>
                <a:gd name="T89" fmla="*/ 453 h 508"/>
                <a:gd name="T90" fmla="*/ 219 w 556"/>
                <a:gd name="T91" fmla="*/ 429 h 508"/>
                <a:gd name="T92" fmla="*/ 237 w 556"/>
                <a:gd name="T93" fmla="*/ 454 h 508"/>
                <a:gd name="T94" fmla="*/ 297 w 556"/>
                <a:gd name="T95" fmla="*/ 501 h 508"/>
                <a:gd name="T96" fmla="*/ 419 w 556"/>
                <a:gd name="T97" fmla="*/ 485 h 508"/>
                <a:gd name="T98" fmla="*/ 510 w 556"/>
                <a:gd name="T99" fmla="*/ 375 h 508"/>
                <a:gd name="T100" fmla="*/ 516 w 556"/>
                <a:gd name="T101" fmla="*/ 326 h 508"/>
                <a:gd name="T102" fmla="*/ 498 w 556"/>
                <a:gd name="T103" fmla="*/ 328 h 508"/>
                <a:gd name="T104" fmla="*/ 478 w 556"/>
                <a:gd name="T105" fmla="*/ 377 h 508"/>
                <a:gd name="T106" fmla="*/ 440 w 556"/>
                <a:gd name="T107" fmla="*/ 436 h 508"/>
                <a:gd name="T108" fmla="*/ 398 w 556"/>
                <a:gd name="T109" fmla="*/ 469 h 508"/>
                <a:gd name="T110" fmla="*/ 360 w 556"/>
                <a:gd name="T111" fmla="*/ 482 h 508"/>
                <a:gd name="T112" fmla="*/ 317 w 556"/>
                <a:gd name="T113" fmla="*/ 478 h 508"/>
                <a:gd name="T114" fmla="*/ 287 w 556"/>
                <a:gd name="T115" fmla="*/ 437 h 508"/>
                <a:gd name="T116" fmla="*/ 285 w 556"/>
                <a:gd name="T117" fmla="*/ 391 h 508"/>
                <a:gd name="T118" fmla="*/ 294 w 556"/>
                <a:gd name="T119" fmla="*/ 344 h 508"/>
                <a:gd name="T120" fmla="*/ 341 w 556"/>
                <a:gd name="T121" fmla="*/ 15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56" h="508">
                  <a:moveTo>
                    <a:pt x="341" y="158"/>
                  </a:moveTo>
                  <a:lnTo>
                    <a:pt x="344" y="144"/>
                  </a:lnTo>
                  <a:lnTo>
                    <a:pt x="350" y="124"/>
                  </a:lnTo>
                  <a:lnTo>
                    <a:pt x="358" y="103"/>
                  </a:lnTo>
                  <a:lnTo>
                    <a:pt x="369" y="80"/>
                  </a:lnTo>
                  <a:lnTo>
                    <a:pt x="384" y="59"/>
                  </a:lnTo>
                  <a:lnTo>
                    <a:pt x="402" y="42"/>
                  </a:lnTo>
                  <a:lnTo>
                    <a:pt x="424" y="30"/>
                  </a:lnTo>
                  <a:lnTo>
                    <a:pt x="451" y="25"/>
                  </a:lnTo>
                  <a:lnTo>
                    <a:pt x="459" y="26"/>
                  </a:lnTo>
                  <a:lnTo>
                    <a:pt x="472" y="27"/>
                  </a:lnTo>
                  <a:lnTo>
                    <a:pt x="489" y="32"/>
                  </a:lnTo>
                  <a:lnTo>
                    <a:pt x="507" y="40"/>
                  </a:lnTo>
                  <a:lnTo>
                    <a:pt x="485" y="48"/>
                  </a:lnTo>
                  <a:lnTo>
                    <a:pt x="469" y="62"/>
                  </a:lnTo>
                  <a:lnTo>
                    <a:pt x="457" y="80"/>
                  </a:lnTo>
                  <a:lnTo>
                    <a:pt x="453" y="100"/>
                  </a:lnTo>
                  <a:lnTo>
                    <a:pt x="456" y="114"/>
                  </a:lnTo>
                  <a:lnTo>
                    <a:pt x="463" y="126"/>
                  </a:lnTo>
                  <a:lnTo>
                    <a:pt x="477" y="136"/>
                  </a:lnTo>
                  <a:lnTo>
                    <a:pt x="496" y="140"/>
                  </a:lnTo>
                  <a:lnTo>
                    <a:pt x="516" y="136"/>
                  </a:lnTo>
                  <a:lnTo>
                    <a:pt x="535" y="124"/>
                  </a:lnTo>
                  <a:lnTo>
                    <a:pt x="550" y="103"/>
                  </a:lnTo>
                  <a:lnTo>
                    <a:pt x="556" y="74"/>
                  </a:lnTo>
                  <a:lnTo>
                    <a:pt x="545" y="38"/>
                  </a:lnTo>
                  <a:lnTo>
                    <a:pt x="518" y="16"/>
                  </a:lnTo>
                  <a:lnTo>
                    <a:pt x="485" y="4"/>
                  </a:lnTo>
                  <a:lnTo>
                    <a:pt x="453" y="0"/>
                  </a:lnTo>
                  <a:lnTo>
                    <a:pt x="408" y="10"/>
                  </a:lnTo>
                  <a:lnTo>
                    <a:pt x="374" y="34"/>
                  </a:lnTo>
                  <a:lnTo>
                    <a:pt x="350" y="62"/>
                  </a:lnTo>
                  <a:lnTo>
                    <a:pt x="335" y="86"/>
                  </a:lnTo>
                  <a:lnTo>
                    <a:pt x="309" y="41"/>
                  </a:lnTo>
                  <a:lnTo>
                    <a:pt x="276" y="15"/>
                  </a:lnTo>
                  <a:lnTo>
                    <a:pt x="243" y="4"/>
                  </a:lnTo>
                  <a:lnTo>
                    <a:pt x="214" y="0"/>
                  </a:lnTo>
                  <a:lnTo>
                    <a:pt x="137" y="23"/>
                  </a:lnTo>
                  <a:lnTo>
                    <a:pt x="80" y="77"/>
                  </a:lnTo>
                  <a:lnTo>
                    <a:pt x="46" y="134"/>
                  </a:lnTo>
                  <a:lnTo>
                    <a:pt x="34" y="173"/>
                  </a:lnTo>
                  <a:lnTo>
                    <a:pt x="40" y="183"/>
                  </a:lnTo>
                  <a:lnTo>
                    <a:pt x="48" y="184"/>
                  </a:lnTo>
                  <a:lnTo>
                    <a:pt x="57" y="182"/>
                  </a:lnTo>
                  <a:lnTo>
                    <a:pt x="62" y="172"/>
                  </a:lnTo>
                  <a:lnTo>
                    <a:pt x="78" y="132"/>
                  </a:lnTo>
                  <a:lnTo>
                    <a:pt x="96" y="99"/>
                  </a:lnTo>
                  <a:lnTo>
                    <a:pt x="116" y="73"/>
                  </a:lnTo>
                  <a:lnTo>
                    <a:pt x="137" y="54"/>
                  </a:lnTo>
                  <a:lnTo>
                    <a:pt x="158" y="40"/>
                  </a:lnTo>
                  <a:lnTo>
                    <a:pt x="178" y="32"/>
                  </a:lnTo>
                  <a:lnTo>
                    <a:pt x="196" y="27"/>
                  </a:lnTo>
                  <a:lnTo>
                    <a:pt x="212" y="25"/>
                  </a:lnTo>
                  <a:lnTo>
                    <a:pt x="230" y="28"/>
                  </a:lnTo>
                  <a:lnTo>
                    <a:pt x="250" y="38"/>
                  </a:lnTo>
                  <a:lnTo>
                    <a:pt x="266" y="61"/>
                  </a:lnTo>
                  <a:lnTo>
                    <a:pt x="272" y="100"/>
                  </a:lnTo>
                  <a:lnTo>
                    <a:pt x="269" y="134"/>
                  </a:lnTo>
                  <a:lnTo>
                    <a:pt x="257" y="188"/>
                  </a:lnTo>
                  <a:lnTo>
                    <a:pt x="239" y="264"/>
                  </a:lnTo>
                  <a:lnTo>
                    <a:pt x="212" y="367"/>
                  </a:lnTo>
                  <a:lnTo>
                    <a:pt x="195" y="414"/>
                  </a:lnTo>
                  <a:lnTo>
                    <a:pt x="171" y="451"/>
                  </a:lnTo>
                  <a:lnTo>
                    <a:pt x="140" y="475"/>
                  </a:lnTo>
                  <a:lnTo>
                    <a:pt x="106" y="484"/>
                  </a:lnTo>
                  <a:lnTo>
                    <a:pt x="98" y="484"/>
                  </a:lnTo>
                  <a:lnTo>
                    <a:pt x="84" y="482"/>
                  </a:lnTo>
                  <a:lnTo>
                    <a:pt x="68" y="478"/>
                  </a:lnTo>
                  <a:lnTo>
                    <a:pt x="50" y="469"/>
                  </a:lnTo>
                  <a:lnTo>
                    <a:pt x="70" y="462"/>
                  </a:lnTo>
                  <a:lnTo>
                    <a:pt x="87" y="449"/>
                  </a:lnTo>
                  <a:lnTo>
                    <a:pt x="98" y="430"/>
                  </a:lnTo>
                  <a:lnTo>
                    <a:pt x="102" y="408"/>
                  </a:lnTo>
                  <a:lnTo>
                    <a:pt x="98" y="390"/>
                  </a:lnTo>
                  <a:lnTo>
                    <a:pt x="88" y="378"/>
                  </a:lnTo>
                  <a:lnTo>
                    <a:pt x="75" y="371"/>
                  </a:lnTo>
                  <a:lnTo>
                    <a:pt x="61" y="369"/>
                  </a:lnTo>
                  <a:lnTo>
                    <a:pt x="37" y="375"/>
                  </a:lnTo>
                  <a:lnTo>
                    <a:pt x="17" y="389"/>
                  </a:lnTo>
                  <a:lnTo>
                    <a:pt x="5" y="409"/>
                  </a:lnTo>
                  <a:lnTo>
                    <a:pt x="0" y="434"/>
                  </a:lnTo>
                  <a:lnTo>
                    <a:pt x="9" y="467"/>
                  </a:lnTo>
                  <a:lnTo>
                    <a:pt x="33" y="491"/>
                  </a:lnTo>
                  <a:lnTo>
                    <a:pt x="68" y="504"/>
                  </a:lnTo>
                  <a:lnTo>
                    <a:pt x="104" y="508"/>
                  </a:lnTo>
                  <a:lnTo>
                    <a:pt x="131" y="505"/>
                  </a:lnTo>
                  <a:lnTo>
                    <a:pt x="154" y="496"/>
                  </a:lnTo>
                  <a:lnTo>
                    <a:pt x="173" y="483"/>
                  </a:lnTo>
                  <a:lnTo>
                    <a:pt x="189" y="469"/>
                  </a:lnTo>
                  <a:lnTo>
                    <a:pt x="203" y="453"/>
                  </a:lnTo>
                  <a:lnTo>
                    <a:pt x="212" y="439"/>
                  </a:lnTo>
                  <a:lnTo>
                    <a:pt x="219" y="429"/>
                  </a:lnTo>
                  <a:lnTo>
                    <a:pt x="222" y="423"/>
                  </a:lnTo>
                  <a:lnTo>
                    <a:pt x="237" y="454"/>
                  </a:lnTo>
                  <a:lnTo>
                    <a:pt x="262" y="481"/>
                  </a:lnTo>
                  <a:lnTo>
                    <a:pt x="297" y="501"/>
                  </a:lnTo>
                  <a:lnTo>
                    <a:pt x="343" y="508"/>
                  </a:lnTo>
                  <a:lnTo>
                    <a:pt x="419" y="485"/>
                  </a:lnTo>
                  <a:lnTo>
                    <a:pt x="475" y="433"/>
                  </a:lnTo>
                  <a:lnTo>
                    <a:pt x="510" y="375"/>
                  </a:lnTo>
                  <a:lnTo>
                    <a:pt x="522" y="336"/>
                  </a:lnTo>
                  <a:lnTo>
                    <a:pt x="516" y="326"/>
                  </a:lnTo>
                  <a:lnTo>
                    <a:pt x="508" y="324"/>
                  </a:lnTo>
                  <a:lnTo>
                    <a:pt x="498" y="328"/>
                  </a:lnTo>
                  <a:lnTo>
                    <a:pt x="494" y="337"/>
                  </a:lnTo>
                  <a:lnTo>
                    <a:pt x="478" y="377"/>
                  </a:lnTo>
                  <a:lnTo>
                    <a:pt x="459" y="411"/>
                  </a:lnTo>
                  <a:lnTo>
                    <a:pt x="440" y="436"/>
                  </a:lnTo>
                  <a:lnTo>
                    <a:pt x="419" y="455"/>
                  </a:lnTo>
                  <a:lnTo>
                    <a:pt x="398" y="469"/>
                  </a:lnTo>
                  <a:lnTo>
                    <a:pt x="378" y="478"/>
                  </a:lnTo>
                  <a:lnTo>
                    <a:pt x="360" y="482"/>
                  </a:lnTo>
                  <a:lnTo>
                    <a:pt x="345" y="484"/>
                  </a:lnTo>
                  <a:lnTo>
                    <a:pt x="317" y="478"/>
                  </a:lnTo>
                  <a:lnTo>
                    <a:pt x="298" y="461"/>
                  </a:lnTo>
                  <a:lnTo>
                    <a:pt x="287" y="437"/>
                  </a:lnTo>
                  <a:lnTo>
                    <a:pt x="283" y="410"/>
                  </a:lnTo>
                  <a:lnTo>
                    <a:pt x="285" y="391"/>
                  </a:lnTo>
                  <a:lnTo>
                    <a:pt x="288" y="370"/>
                  </a:lnTo>
                  <a:lnTo>
                    <a:pt x="294" y="344"/>
                  </a:lnTo>
                  <a:lnTo>
                    <a:pt x="302" y="311"/>
                  </a:lnTo>
                  <a:lnTo>
                    <a:pt x="341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Freeform 10"/>
            <p:cNvSpPr>
              <a:spLocks noChangeAspect="1"/>
            </p:cNvSpPr>
            <p:nvPr/>
          </p:nvSpPr>
          <p:spPr bwMode="auto">
            <a:xfrm>
              <a:off x="5159" y="1829"/>
              <a:ext cx="259" cy="1121"/>
            </a:xfrm>
            <a:custGeom>
              <a:avLst/>
              <a:gdLst>
                <a:gd name="T0" fmla="*/ 259 w 259"/>
                <a:gd name="T1" fmla="*/ 560 h 1121"/>
                <a:gd name="T2" fmla="*/ 256 w 259"/>
                <a:gd name="T3" fmla="*/ 487 h 1121"/>
                <a:gd name="T4" fmla="*/ 246 w 259"/>
                <a:gd name="T5" fmla="*/ 401 h 1121"/>
                <a:gd name="T6" fmla="*/ 223 w 259"/>
                <a:gd name="T7" fmla="*/ 307 h 1121"/>
                <a:gd name="T8" fmla="*/ 185 w 259"/>
                <a:gd name="T9" fmla="*/ 211 h 1121"/>
                <a:gd name="T10" fmla="*/ 131 w 259"/>
                <a:gd name="T11" fmla="*/ 120 h 1121"/>
                <a:gd name="T12" fmla="*/ 77 w 259"/>
                <a:gd name="T13" fmla="*/ 54 h 1121"/>
                <a:gd name="T14" fmla="*/ 33 w 259"/>
                <a:gd name="T15" fmla="*/ 13 h 1121"/>
                <a:gd name="T16" fmla="*/ 11 w 259"/>
                <a:gd name="T17" fmla="*/ 0 h 1121"/>
                <a:gd name="T18" fmla="*/ 3 w 259"/>
                <a:gd name="T19" fmla="*/ 3 h 1121"/>
                <a:gd name="T20" fmla="*/ 0 w 259"/>
                <a:gd name="T21" fmla="*/ 11 h 1121"/>
                <a:gd name="T22" fmla="*/ 0 w 259"/>
                <a:gd name="T23" fmla="*/ 14 h 1121"/>
                <a:gd name="T24" fmla="*/ 2 w 259"/>
                <a:gd name="T25" fmla="*/ 18 h 1121"/>
                <a:gd name="T26" fmla="*/ 9 w 259"/>
                <a:gd name="T27" fmla="*/ 25 h 1121"/>
                <a:gd name="T28" fmla="*/ 21 w 259"/>
                <a:gd name="T29" fmla="*/ 37 h 1121"/>
                <a:gd name="T30" fmla="*/ 94 w 259"/>
                <a:gd name="T31" fmla="*/ 133 h 1121"/>
                <a:gd name="T32" fmla="*/ 149 w 259"/>
                <a:gd name="T33" fmla="*/ 253 h 1121"/>
                <a:gd name="T34" fmla="*/ 182 w 259"/>
                <a:gd name="T35" fmla="*/ 396 h 1121"/>
                <a:gd name="T36" fmla="*/ 194 w 259"/>
                <a:gd name="T37" fmla="*/ 560 h 1121"/>
                <a:gd name="T38" fmla="*/ 186 w 259"/>
                <a:gd name="T39" fmla="*/ 705 h 1121"/>
                <a:gd name="T40" fmla="*/ 156 w 259"/>
                <a:gd name="T41" fmla="*/ 845 h 1121"/>
                <a:gd name="T42" fmla="*/ 101 w 259"/>
                <a:gd name="T43" fmla="*/ 975 h 1121"/>
                <a:gd name="T44" fmla="*/ 14 w 259"/>
                <a:gd name="T45" fmla="*/ 1091 h 1121"/>
                <a:gd name="T46" fmla="*/ 2 w 259"/>
                <a:gd name="T47" fmla="*/ 1104 h 1121"/>
                <a:gd name="T48" fmla="*/ 0 w 259"/>
                <a:gd name="T49" fmla="*/ 1110 h 1121"/>
                <a:gd name="T50" fmla="*/ 3 w 259"/>
                <a:gd name="T51" fmla="*/ 1118 h 1121"/>
                <a:gd name="T52" fmla="*/ 11 w 259"/>
                <a:gd name="T53" fmla="*/ 1121 h 1121"/>
                <a:gd name="T54" fmla="*/ 34 w 259"/>
                <a:gd name="T55" fmla="*/ 1107 h 1121"/>
                <a:gd name="T56" fmla="*/ 79 w 259"/>
                <a:gd name="T57" fmla="*/ 1066 h 1121"/>
                <a:gd name="T58" fmla="*/ 135 w 259"/>
                <a:gd name="T59" fmla="*/ 997 h 1121"/>
                <a:gd name="T60" fmla="*/ 189 w 259"/>
                <a:gd name="T61" fmla="*/ 903 h 1121"/>
                <a:gd name="T62" fmla="*/ 224 w 259"/>
                <a:gd name="T63" fmla="*/ 810 h 1121"/>
                <a:gd name="T64" fmla="*/ 246 w 259"/>
                <a:gd name="T65" fmla="*/ 721 h 1121"/>
                <a:gd name="T66" fmla="*/ 256 w 259"/>
                <a:gd name="T67" fmla="*/ 637 h 1121"/>
                <a:gd name="T68" fmla="*/ 259 w 259"/>
                <a:gd name="T69" fmla="*/ 56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9" h="1121">
                  <a:moveTo>
                    <a:pt x="259" y="560"/>
                  </a:moveTo>
                  <a:lnTo>
                    <a:pt x="256" y="487"/>
                  </a:lnTo>
                  <a:lnTo>
                    <a:pt x="246" y="401"/>
                  </a:lnTo>
                  <a:lnTo>
                    <a:pt x="223" y="307"/>
                  </a:lnTo>
                  <a:lnTo>
                    <a:pt x="185" y="211"/>
                  </a:lnTo>
                  <a:lnTo>
                    <a:pt x="131" y="120"/>
                  </a:lnTo>
                  <a:lnTo>
                    <a:pt x="77" y="54"/>
                  </a:lnTo>
                  <a:lnTo>
                    <a:pt x="33" y="13"/>
                  </a:lnTo>
                  <a:lnTo>
                    <a:pt x="11" y="0"/>
                  </a:lnTo>
                  <a:lnTo>
                    <a:pt x="3" y="3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2" y="18"/>
                  </a:lnTo>
                  <a:lnTo>
                    <a:pt x="9" y="25"/>
                  </a:lnTo>
                  <a:lnTo>
                    <a:pt x="21" y="37"/>
                  </a:lnTo>
                  <a:lnTo>
                    <a:pt x="94" y="133"/>
                  </a:lnTo>
                  <a:lnTo>
                    <a:pt x="149" y="253"/>
                  </a:lnTo>
                  <a:lnTo>
                    <a:pt x="182" y="396"/>
                  </a:lnTo>
                  <a:lnTo>
                    <a:pt x="194" y="560"/>
                  </a:lnTo>
                  <a:lnTo>
                    <a:pt x="186" y="705"/>
                  </a:lnTo>
                  <a:lnTo>
                    <a:pt x="156" y="845"/>
                  </a:lnTo>
                  <a:lnTo>
                    <a:pt x="101" y="975"/>
                  </a:lnTo>
                  <a:lnTo>
                    <a:pt x="14" y="1091"/>
                  </a:lnTo>
                  <a:lnTo>
                    <a:pt x="2" y="1104"/>
                  </a:lnTo>
                  <a:lnTo>
                    <a:pt x="0" y="1110"/>
                  </a:lnTo>
                  <a:lnTo>
                    <a:pt x="3" y="1118"/>
                  </a:lnTo>
                  <a:lnTo>
                    <a:pt x="11" y="1121"/>
                  </a:lnTo>
                  <a:lnTo>
                    <a:pt x="34" y="1107"/>
                  </a:lnTo>
                  <a:lnTo>
                    <a:pt x="79" y="1066"/>
                  </a:lnTo>
                  <a:lnTo>
                    <a:pt x="135" y="997"/>
                  </a:lnTo>
                  <a:lnTo>
                    <a:pt x="189" y="903"/>
                  </a:lnTo>
                  <a:lnTo>
                    <a:pt x="224" y="810"/>
                  </a:lnTo>
                  <a:lnTo>
                    <a:pt x="246" y="721"/>
                  </a:lnTo>
                  <a:lnTo>
                    <a:pt x="256" y="637"/>
                  </a:lnTo>
                  <a:lnTo>
                    <a:pt x="259" y="56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31924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Black-box function is a function 		      		    for which the analytic form is not known.</a:t>
            </a:r>
          </a:p>
          <a:p>
            <a:endParaRPr lang="en-AU"/>
          </a:p>
          <a:p>
            <a:r>
              <a:rPr lang="en-AU"/>
              <a:t>Evaluating the black-box function is expensive.</a:t>
            </a:r>
          </a:p>
          <a:p>
            <a:endParaRPr lang="en-AU"/>
          </a:p>
          <a:p>
            <a:endParaRPr lang="en-AU"/>
          </a:p>
          <a:p>
            <a:endParaRPr lang="en-AU"/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Black-Box Function and Global Optimization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11</a:t>
            </a:fld>
            <a:endParaRPr lang="en-AU" altLang="en-US" dirty="0"/>
          </a:p>
        </p:txBody>
      </p:sp>
      <p:grpSp>
        <p:nvGrpSpPr>
          <p:cNvPr id="35" name="Group 18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5645274" y="1229266"/>
            <a:ext cx="3123143" cy="374010"/>
            <a:chOff x="0" y="1"/>
            <a:chExt cx="6839" cy="819"/>
          </a:xfrm>
        </p:grpSpPr>
        <p:sp>
          <p:nvSpPr>
            <p:cNvPr id="37" name="Freeform 19"/>
            <p:cNvSpPr>
              <a:spLocks noChangeAspect="1"/>
            </p:cNvSpPr>
            <p:nvPr/>
          </p:nvSpPr>
          <p:spPr bwMode="auto">
            <a:xfrm>
              <a:off x="0" y="253"/>
              <a:ext cx="375" cy="530"/>
            </a:xfrm>
            <a:custGeom>
              <a:avLst/>
              <a:gdLst>
                <a:gd name="T0" fmla="*/ 375 w 375"/>
                <a:gd name="T1" fmla="*/ 39 h 530"/>
                <a:gd name="T2" fmla="*/ 368 w 375"/>
                <a:gd name="T3" fmla="*/ 15 h 530"/>
                <a:gd name="T4" fmla="*/ 337 w 375"/>
                <a:gd name="T5" fmla="*/ 13 h 530"/>
                <a:gd name="T6" fmla="*/ 321 w 375"/>
                <a:gd name="T7" fmla="*/ 33 h 530"/>
                <a:gd name="T8" fmla="*/ 315 w 375"/>
                <a:gd name="T9" fmla="*/ 58 h 530"/>
                <a:gd name="T10" fmla="*/ 296 w 375"/>
                <a:gd name="T11" fmla="*/ 136 h 530"/>
                <a:gd name="T12" fmla="*/ 256 w 375"/>
                <a:gd name="T13" fmla="*/ 290 h 530"/>
                <a:gd name="T14" fmla="*/ 243 w 375"/>
                <a:gd name="T15" fmla="*/ 311 h 530"/>
                <a:gd name="T16" fmla="*/ 219 w 375"/>
                <a:gd name="T17" fmla="*/ 334 h 530"/>
                <a:gd name="T18" fmla="*/ 186 w 375"/>
                <a:gd name="T19" fmla="*/ 351 h 530"/>
                <a:gd name="T20" fmla="*/ 141 w 375"/>
                <a:gd name="T21" fmla="*/ 347 h 530"/>
                <a:gd name="T22" fmla="*/ 118 w 375"/>
                <a:gd name="T23" fmla="*/ 310 h 530"/>
                <a:gd name="T24" fmla="*/ 127 w 375"/>
                <a:gd name="T25" fmla="*/ 220 h 530"/>
                <a:gd name="T26" fmla="*/ 166 w 375"/>
                <a:gd name="T27" fmla="*/ 105 h 530"/>
                <a:gd name="T28" fmla="*/ 174 w 375"/>
                <a:gd name="T29" fmla="*/ 79 h 530"/>
                <a:gd name="T30" fmla="*/ 170 w 375"/>
                <a:gd name="T31" fmla="*/ 41 h 530"/>
                <a:gd name="T32" fmla="*/ 135 w 375"/>
                <a:gd name="T33" fmla="*/ 6 h 530"/>
                <a:gd name="T34" fmla="*/ 58 w 375"/>
                <a:gd name="T35" fmla="*/ 19 h 530"/>
                <a:gd name="T36" fmla="*/ 6 w 375"/>
                <a:gd name="T37" fmla="*/ 104 h 530"/>
                <a:gd name="T38" fmla="*/ 4 w 375"/>
                <a:gd name="T39" fmla="*/ 133 h 530"/>
                <a:gd name="T40" fmla="*/ 18 w 375"/>
                <a:gd name="T41" fmla="*/ 132 h 530"/>
                <a:gd name="T42" fmla="*/ 41 w 375"/>
                <a:gd name="T43" fmla="*/ 71 h 530"/>
                <a:gd name="T44" fmla="*/ 84 w 375"/>
                <a:gd name="T45" fmla="*/ 23 h 530"/>
                <a:gd name="T46" fmla="*/ 111 w 375"/>
                <a:gd name="T47" fmla="*/ 19 h 530"/>
                <a:gd name="T48" fmla="*/ 123 w 375"/>
                <a:gd name="T49" fmla="*/ 29 h 530"/>
                <a:gd name="T50" fmla="*/ 121 w 375"/>
                <a:gd name="T51" fmla="*/ 75 h 530"/>
                <a:gd name="T52" fmla="*/ 90 w 375"/>
                <a:gd name="T53" fmla="*/ 160 h 530"/>
                <a:gd name="T54" fmla="*/ 67 w 375"/>
                <a:gd name="T55" fmla="*/ 243 h 530"/>
                <a:gd name="T56" fmla="*/ 67 w 375"/>
                <a:gd name="T57" fmla="*/ 299 h 530"/>
                <a:gd name="T58" fmla="*/ 83 w 375"/>
                <a:gd name="T59" fmla="*/ 337 h 530"/>
                <a:gd name="T60" fmla="*/ 111 w 375"/>
                <a:gd name="T61" fmla="*/ 360 h 530"/>
                <a:gd name="T62" fmla="*/ 146 w 375"/>
                <a:gd name="T63" fmla="*/ 370 h 530"/>
                <a:gd name="T64" fmla="*/ 208 w 375"/>
                <a:gd name="T65" fmla="*/ 361 h 530"/>
                <a:gd name="T66" fmla="*/ 228 w 375"/>
                <a:gd name="T67" fmla="*/ 397 h 530"/>
                <a:gd name="T68" fmla="*/ 175 w 375"/>
                <a:gd name="T69" fmla="*/ 481 h 530"/>
                <a:gd name="T70" fmla="*/ 130 w 375"/>
                <a:gd name="T71" fmla="*/ 508 h 530"/>
                <a:gd name="T72" fmla="*/ 91 w 375"/>
                <a:gd name="T73" fmla="*/ 512 h 530"/>
                <a:gd name="T74" fmla="*/ 55 w 375"/>
                <a:gd name="T75" fmla="*/ 497 h 530"/>
                <a:gd name="T76" fmla="*/ 60 w 375"/>
                <a:gd name="T77" fmla="*/ 477 h 530"/>
                <a:gd name="T78" fmla="*/ 88 w 375"/>
                <a:gd name="T79" fmla="*/ 454 h 530"/>
                <a:gd name="T80" fmla="*/ 89 w 375"/>
                <a:gd name="T81" fmla="*/ 419 h 530"/>
                <a:gd name="T82" fmla="*/ 71 w 375"/>
                <a:gd name="T83" fmla="*/ 406 h 530"/>
                <a:gd name="T84" fmla="*/ 47 w 375"/>
                <a:gd name="T85" fmla="*/ 408 h 530"/>
                <a:gd name="T86" fmla="*/ 22 w 375"/>
                <a:gd name="T87" fmla="*/ 434 h 530"/>
                <a:gd name="T88" fmla="*/ 24 w 375"/>
                <a:gd name="T89" fmla="*/ 487 h 530"/>
                <a:gd name="T90" fmla="*/ 68 w 375"/>
                <a:gd name="T91" fmla="*/ 525 h 530"/>
                <a:gd name="T92" fmla="*/ 165 w 375"/>
                <a:gd name="T93" fmla="*/ 517 h 530"/>
                <a:gd name="T94" fmla="*/ 266 w 375"/>
                <a:gd name="T95" fmla="*/ 428 h 530"/>
                <a:gd name="T96" fmla="*/ 372 w 375"/>
                <a:gd name="T97" fmla="*/ 5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530">
                  <a:moveTo>
                    <a:pt x="372" y="50"/>
                  </a:moveTo>
                  <a:lnTo>
                    <a:pt x="375" y="39"/>
                  </a:lnTo>
                  <a:lnTo>
                    <a:pt x="375" y="31"/>
                  </a:lnTo>
                  <a:lnTo>
                    <a:pt x="368" y="15"/>
                  </a:lnTo>
                  <a:lnTo>
                    <a:pt x="352" y="9"/>
                  </a:lnTo>
                  <a:lnTo>
                    <a:pt x="337" y="13"/>
                  </a:lnTo>
                  <a:lnTo>
                    <a:pt x="323" y="26"/>
                  </a:lnTo>
                  <a:lnTo>
                    <a:pt x="321" y="33"/>
                  </a:lnTo>
                  <a:lnTo>
                    <a:pt x="318" y="44"/>
                  </a:lnTo>
                  <a:lnTo>
                    <a:pt x="315" y="58"/>
                  </a:lnTo>
                  <a:lnTo>
                    <a:pt x="312" y="71"/>
                  </a:lnTo>
                  <a:lnTo>
                    <a:pt x="296" y="136"/>
                  </a:lnTo>
                  <a:lnTo>
                    <a:pt x="259" y="284"/>
                  </a:lnTo>
                  <a:lnTo>
                    <a:pt x="256" y="290"/>
                  </a:lnTo>
                  <a:lnTo>
                    <a:pt x="251" y="300"/>
                  </a:lnTo>
                  <a:lnTo>
                    <a:pt x="243" y="311"/>
                  </a:lnTo>
                  <a:lnTo>
                    <a:pt x="232" y="323"/>
                  </a:lnTo>
                  <a:lnTo>
                    <a:pt x="219" y="334"/>
                  </a:lnTo>
                  <a:lnTo>
                    <a:pt x="204" y="344"/>
                  </a:lnTo>
                  <a:lnTo>
                    <a:pt x="186" y="351"/>
                  </a:lnTo>
                  <a:lnTo>
                    <a:pt x="167" y="353"/>
                  </a:lnTo>
                  <a:lnTo>
                    <a:pt x="141" y="347"/>
                  </a:lnTo>
                  <a:lnTo>
                    <a:pt x="126" y="332"/>
                  </a:lnTo>
                  <a:lnTo>
                    <a:pt x="118" y="310"/>
                  </a:lnTo>
                  <a:lnTo>
                    <a:pt x="116" y="287"/>
                  </a:lnTo>
                  <a:lnTo>
                    <a:pt x="127" y="220"/>
                  </a:lnTo>
                  <a:lnTo>
                    <a:pt x="158" y="126"/>
                  </a:lnTo>
                  <a:lnTo>
                    <a:pt x="166" y="105"/>
                  </a:lnTo>
                  <a:lnTo>
                    <a:pt x="171" y="90"/>
                  </a:lnTo>
                  <a:lnTo>
                    <a:pt x="174" y="79"/>
                  </a:lnTo>
                  <a:lnTo>
                    <a:pt x="174" y="68"/>
                  </a:lnTo>
                  <a:lnTo>
                    <a:pt x="170" y="41"/>
                  </a:lnTo>
                  <a:lnTo>
                    <a:pt x="156" y="20"/>
                  </a:lnTo>
                  <a:lnTo>
                    <a:pt x="135" y="6"/>
                  </a:lnTo>
                  <a:lnTo>
                    <a:pt x="107" y="0"/>
                  </a:lnTo>
                  <a:lnTo>
                    <a:pt x="58" y="19"/>
                  </a:lnTo>
                  <a:lnTo>
                    <a:pt x="25" y="60"/>
                  </a:lnTo>
                  <a:lnTo>
                    <a:pt x="6" y="104"/>
                  </a:lnTo>
                  <a:lnTo>
                    <a:pt x="0" y="126"/>
                  </a:lnTo>
                  <a:lnTo>
                    <a:pt x="4" y="133"/>
                  </a:lnTo>
                  <a:lnTo>
                    <a:pt x="10" y="135"/>
                  </a:lnTo>
                  <a:lnTo>
                    <a:pt x="18" y="132"/>
                  </a:lnTo>
                  <a:lnTo>
                    <a:pt x="23" y="120"/>
                  </a:lnTo>
                  <a:lnTo>
                    <a:pt x="41" y="71"/>
                  </a:lnTo>
                  <a:lnTo>
                    <a:pt x="62" y="40"/>
                  </a:lnTo>
                  <a:lnTo>
                    <a:pt x="84" y="23"/>
                  </a:lnTo>
                  <a:lnTo>
                    <a:pt x="105" y="18"/>
                  </a:lnTo>
                  <a:lnTo>
                    <a:pt x="111" y="19"/>
                  </a:lnTo>
                  <a:lnTo>
                    <a:pt x="118" y="22"/>
                  </a:lnTo>
                  <a:lnTo>
                    <a:pt x="123" y="29"/>
                  </a:lnTo>
                  <a:lnTo>
                    <a:pt x="125" y="44"/>
                  </a:lnTo>
                  <a:lnTo>
                    <a:pt x="121" y="75"/>
                  </a:lnTo>
                  <a:lnTo>
                    <a:pt x="112" y="102"/>
                  </a:lnTo>
                  <a:lnTo>
                    <a:pt x="90" y="160"/>
                  </a:lnTo>
                  <a:lnTo>
                    <a:pt x="76" y="206"/>
                  </a:lnTo>
                  <a:lnTo>
                    <a:pt x="67" y="243"/>
                  </a:lnTo>
                  <a:lnTo>
                    <a:pt x="64" y="274"/>
                  </a:lnTo>
                  <a:lnTo>
                    <a:pt x="67" y="299"/>
                  </a:lnTo>
                  <a:lnTo>
                    <a:pt x="73" y="320"/>
                  </a:lnTo>
                  <a:lnTo>
                    <a:pt x="83" y="337"/>
                  </a:lnTo>
                  <a:lnTo>
                    <a:pt x="96" y="350"/>
                  </a:lnTo>
                  <a:lnTo>
                    <a:pt x="111" y="360"/>
                  </a:lnTo>
                  <a:lnTo>
                    <a:pt x="128" y="367"/>
                  </a:lnTo>
                  <a:lnTo>
                    <a:pt x="146" y="370"/>
                  </a:lnTo>
                  <a:lnTo>
                    <a:pt x="164" y="371"/>
                  </a:lnTo>
                  <a:lnTo>
                    <a:pt x="208" y="361"/>
                  </a:lnTo>
                  <a:lnTo>
                    <a:pt x="246" y="334"/>
                  </a:lnTo>
                  <a:lnTo>
                    <a:pt x="228" y="397"/>
                  </a:lnTo>
                  <a:lnTo>
                    <a:pt x="193" y="461"/>
                  </a:lnTo>
                  <a:lnTo>
                    <a:pt x="175" y="481"/>
                  </a:lnTo>
                  <a:lnTo>
                    <a:pt x="154" y="497"/>
                  </a:lnTo>
                  <a:lnTo>
                    <a:pt x="130" y="508"/>
                  </a:lnTo>
                  <a:lnTo>
                    <a:pt x="104" y="512"/>
                  </a:lnTo>
                  <a:lnTo>
                    <a:pt x="91" y="512"/>
                  </a:lnTo>
                  <a:lnTo>
                    <a:pt x="74" y="507"/>
                  </a:lnTo>
                  <a:lnTo>
                    <a:pt x="55" y="497"/>
                  </a:lnTo>
                  <a:lnTo>
                    <a:pt x="42" y="478"/>
                  </a:lnTo>
                  <a:lnTo>
                    <a:pt x="60" y="477"/>
                  </a:lnTo>
                  <a:lnTo>
                    <a:pt x="77" y="468"/>
                  </a:lnTo>
                  <a:lnTo>
                    <a:pt x="88" y="454"/>
                  </a:lnTo>
                  <a:lnTo>
                    <a:pt x="93" y="434"/>
                  </a:lnTo>
                  <a:lnTo>
                    <a:pt x="89" y="419"/>
                  </a:lnTo>
                  <a:lnTo>
                    <a:pt x="81" y="410"/>
                  </a:lnTo>
                  <a:lnTo>
                    <a:pt x="71" y="406"/>
                  </a:lnTo>
                  <a:lnTo>
                    <a:pt x="63" y="406"/>
                  </a:lnTo>
                  <a:lnTo>
                    <a:pt x="47" y="408"/>
                  </a:lnTo>
                  <a:lnTo>
                    <a:pt x="33" y="417"/>
                  </a:lnTo>
                  <a:lnTo>
                    <a:pt x="22" y="434"/>
                  </a:lnTo>
                  <a:lnTo>
                    <a:pt x="17" y="459"/>
                  </a:lnTo>
                  <a:lnTo>
                    <a:pt x="24" y="487"/>
                  </a:lnTo>
                  <a:lnTo>
                    <a:pt x="41" y="510"/>
                  </a:lnTo>
                  <a:lnTo>
                    <a:pt x="68" y="525"/>
                  </a:lnTo>
                  <a:lnTo>
                    <a:pt x="104" y="530"/>
                  </a:lnTo>
                  <a:lnTo>
                    <a:pt x="165" y="517"/>
                  </a:lnTo>
                  <a:lnTo>
                    <a:pt x="222" y="481"/>
                  </a:lnTo>
                  <a:lnTo>
                    <a:pt x="266" y="428"/>
                  </a:lnTo>
                  <a:lnTo>
                    <a:pt x="294" y="363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20"/>
            <p:cNvSpPr>
              <a:spLocks noChangeAspect="1" noEditPoints="1"/>
            </p:cNvSpPr>
            <p:nvPr/>
          </p:nvSpPr>
          <p:spPr bwMode="auto">
            <a:xfrm>
              <a:off x="677" y="315"/>
              <a:ext cx="541" cy="191"/>
            </a:xfrm>
            <a:custGeom>
              <a:avLst/>
              <a:gdLst>
                <a:gd name="T0" fmla="*/ 514 w 541"/>
                <a:gd name="T1" fmla="*/ 33 h 191"/>
                <a:gd name="T2" fmla="*/ 523 w 541"/>
                <a:gd name="T3" fmla="*/ 32 h 191"/>
                <a:gd name="T4" fmla="*/ 532 w 541"/>
                <a:gd name="T5" fmla="*/ 30 h 191"/>
                <a:gd name="T6" fmla="*/ 539 w 541"/>
                <a:gd name="T7" fmla="*/ 25 h 191"/>
                <a:gd name="T8" fmla="*/ 541 w 541"/>
                <a:gd name="T9" fmla="*/ 16 h 191"/>
                <a:gd name="T10" fmla="*/ 539 w 541"/>
                <a:gd name="T11" fmla="*/ 7 h 191"/>
                <a:gd name="T12" fmla="*/ 532 w 541"/>
                <a:gd name="T13" fmla="*/ 2 h 191"/>
                <a:gd name="T14" fmla="*/ 524 w 541"/>
                <a:gd name="T15" fmla="*/ 0 h 191"/>
                <a:gd name="T16" fmla="*/ 515 w 541"/>
                <a:gd name="T17" fmla="*/ 0 h 191"/>
                <a:gd name="T18" fmla="*/ 27 w 541"/>
                <a:gd name="T19" fmla="*/ 0 h 191"/>
                <a:gd name="T20" fmla="*/ 18 w 541"/>
                <a:gd name="T21" fmla="*/ 0 h 191"/>
                <a:gd name="T22" fmla="*/ 9 w 541"/>
                <a:gd name="T23" fmla="*/ 2 h 191"/>
                <a:gd name="T24" fmla="*/ 2 w 541"/>
                <a:gd name="T25" fmla="*/ 7 h 191"/>
                <a:gd name="T26" fmla="*/ 0 w 541"/>
                <a:gd name="T27" fmla="*/ 16 h 191"/>
                <a:gd name="T28" fmla="*/ 2 w 541"/>
                <a:gd name="T29" fmla="*/ 25 h 191"/>
                <a:gd name="T30" fmla="*/ 9 w 541"/>
                <a:gd name="T31" fmla="*/ 30 h 191"/>
                <a:gd name="T32" fmla="*/ 18 w 541"/>
                <a:gd name="T33" fmla="*/ 32 h 191"/>
                <a:gd name="T34" fmla="*/ 27 w 541"/>
                <a:gd name="T35" fmla="*/ 33 h 191"/>
                <a:gd name="T36" fmla="*/ 514 w 541"/>
                <a:gd name="T37" fmla="*/ 33 h 191"/>
                <a:gd name="T38" fmla="*/ 515 w 541"/>
                <a:gd name="T39" fmla="*/ 191 h 191"/>
                <a:gd name="T40" fmla="*/ 524 w 541"/>
                <a:gd name="T41" fmla="*/ 191 h 191"/>
                <a:gd name="T42" fmla="*/ 532 w 541"/>
                <a:gd name="T43" fmla="*/ 189 h 191"/>
                <a:gd name="T44" fmla="*/ 539 w 541"/>
                <a:gd name="T45" fmla="*/ 184 h 191"/>
                <a:gd name="T46" fmla="*/ 541 w 541"/>
                <a:gd name="T47" fmla="*/ 175 h 191"/>
                <a:gd name="T48" fmla="*/ 539 w 541"/>
                <a:gd name="T49" fmla="*/ 165 h 191"/>
                <a:gd name="T50" fmla="*/ 532 w 541"/>
                <a:gd name="T51" fmla="*/ 161 h 191"/>
                <a:gd name="T52" fmla="*/ 523 w 541"/>
                <a:gd name="T53" fmla="*/ 159 h 191"/>
                <a:gd name="T54" fmla="*/ 514 w 541"/>
                <a:gd name="T55" fmla="*/ 159 h 191"/>
                <a:gd name="T56" fmla="*/ 27 w 541"/>
                <a:gd name="T57" fmla="*/ 159 h 191"/>
                <a:gd name="T58" fmla="*/ 18 w 541"/>
                <a:gd name="T59" fmla="*/ 159 h 191"/>
                <a:gd name="T60" fmla="*/ 9 w 541"/>
                <a:gd name="T61" fmla="*/ 161 h 191"/>
                <a:gd name="T62" fmla="*/ 2 w 541"/>
                <a:gd name="T63" fmla="*/ 165 h 191"/>
                <a:gd name="T64" fmla="*/ 0 w 541"/>
                <a:gd name="T65" fmla="*/ 175 h 191"/>
                <a:gd name="T66" fmla="*/ 2 w 541"/>
                <a:gd name="T67" fmla="*/ 184 h 191"/>
                <a:gd name="T68" fmla="*/ 9 w 541"/>
                <a:gd name="T69" fmla="*/ 189 h 191"/>
                <a:gd name="T70" fmla="*/ 18 w 541"/>
                <a:gd name="T71" fmla="*/ 191 h 191"/>
                <a:gd name="T72" fmla="*/ 27 w 541"/>
                <a:gd name="T73" fmla="*/ 191 h 191"/>
                <a:gd name="T74" fmla="*/ 515 w 541"/>
                <a:gd name="T75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1" h="191">
                  <a:moveTo>
                    <a:pt x="514" y="33"/>
                  </a:moveTo>
                  <a:lnTo>
                    <a:pt x="523" y="32"/>
                  </a:lnTo>
                  <a:lnTo>
                    <a:pt x="532" y="30"/>
                  </a:lnTo>
                  <a:lnTo>
                    <a:pt x="539" y="25"/>
                  </a:lnTo>
                  <a:lnTo>
                    <a:pt x="541" y="16"/>
                  </a:lnTo>
                  <a:lnTo>
                    <a:pt x="539" y="7"/>
                  </a:lnTo>
                  <a:lnTo>
                    <a:pt x="532" y="2"/>
                  </a:lnTo>
                  <a:lnTo>
                    <a:pt x="524" y="0"/>
                  </a:lnTo>
                  <a:lnTo>
                    <a:pt x="515" y="0"/>
                  </a:lnTo>
                  <a:lnTo>
                    <a:pt x="27" y="0"/>
                  </a:lnTo>
                  <a:lnTo>
                    <a:pt x="18" y="0"/>
                  </a:lnTo>
                  <a:lnTo>
                    <a:pt x="9" y="2"/>
                  </a:lnTo>
                  <a:lnTo>
                    <a:pt x="2" y="7"/>
                  </a:lnTo>
                  <a:lnTo>
                    <a:pt x="0" y="16"/>
                  </a:lnTo>
                  <a:lnTo>
                    <a:pt x="2" y="25"/>
                  </a:lnTo>
                  <a:lnTo>
                    <a:pt x="9" y="30"/>
                  </a:lnTo>
                  <a:lnTo>
                    <a:pt x="18" y="32"/>
                  </a:lnTo>
                  <a:lnTo>
                    <a:pt x="27" y="33"/>
                  </a:lnTo>
                  <a:lnTo>
                    <a:pt x="514" y="33"/>
                  </a:lnTo>
                  <a:close/>
                  <a:moveTo>
                    <a:pt x="515" y="191"/>
                  </a:moveTo>
                  <a:lnTo>
                    <a:pt x="524" y="191"/>
                  </a:lnTo>
                  <a:lnTo>
                    <a:pt x="532" y="189"/>
                  </a:lnTo>
                  <a:lnTo>
                    <a:pt x="539" y="184"/>
                  </a:lnTo>
                  <a:lnTo>
                    <a:pt x="541" y="175"/>
                  </a:lnTo>
                  <a:lnTo>
                    <a:pt x="539" y="165"/>
                  </a:lnTo>
                  <a:lnTo>
                    <a:pt x="532" y="161"/>
                  </a:lnTo>
                  <a:lnTo>
                    <a:pt x="523" y="159"/>
                  </a:lnTo>
                  <a:lnTo>
                    <a:pt x="514" y="159"/>
                  </a:lnTo>
                  <a:lnTo>
                    <a:pt x="27" y="159"/>
                  </a:lnTo>
                  <a:lnTo>
                    <a:pt x="18" y="159"/>
                  </a:lnTo>
                  <a:lnTo>
                    <a:pt x="9" y="161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2" y="184"/>
                  </a:lnTo>
                  <a:lnTo>
                    <a:pt x="9" y="189"/>
                  </a:lnTo>
                  <a:lnTo>
                    <a:pt x="18" y="191"/>
                  </a:lnTo>
                  <a:lnTo>
                    <a:pt x="27" y="191"/>
                  </a:lnTo>
                  <a:lnTo>
                    <a:pt x="515" y="1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9" name="Freeform 21"/>
            <p:cNvSpPr>
              <a:spLocks noChangeAspect="1"/>
            </p:cNvSpPr>
            <p:nvPr/>
          </p:nvSpPr>
          <p:spPr bwMode="auto">
            <a:xfrm>
              <a:off x="1534" y="38"/>
              <a:ext cx="406" cy="745"/>
            </a:xfrm>
            <a:custGeom>
              <a:avLst/>
              <a:gdLst>
                <a:gd name="T0" fmla="*/ 326 w 406"/>
                <a:gd name="T1" fmla="*/ 250 h 745"/>
                <a:gd name="T2" fmla="*/ 344 w 406"/>
                <a:gd name="T3" fmla="*/ 248 h 745"/>
                <a:gd name="T4" fmla="*/ 350 w 406"/>
                <a:gd name="T5" fmla="*/ 233 h 745"/>
                <a:gd name="T6" fmla="*/ 329 w 406"/>
                <a:gd name="T7" fmla="*/ 224 h 745"/>
                <a:gd name="T8" fmla="*/ 278 w 406"/>
                <a:gd name="T9" fmla="*/ 131 h 745"/>
                <a:gd name="T10" fmla="*/ 287 w 406"/>
                <a:gd name="T11" fmla="*/ 85 h 745"/>
                <a:gd name="T12" fmla="*/ 297 w 406"/>
                <a:gd name="T13" fmla="*/ 45 h 745"/>
                <a:gd name="T14" fmla="*/ 336 w 406"/>
                <a:gd name="T15" fmla="*/ 18 h 745"/>
                <a:gd name="T16" fmla="*/ 351 w 406"/>
                <a:gd name="T17" fmla="*/ 20 h 745"/>
                <a:gd name="T18" fmla="*/ 376 w 406"/>
                <a:gd name="T19" fmla="*/ 32 h 745"/>
                <a:gd name="T20" fmla="*/ 340 w 406"/>
                <a:gd name="T21" fmla="*/ 51 h 745"/>
                <a:gd name="T22" fmla="*/ 332 w 406"/>
                <a:gd name="T23" fmla="*/ 77 h 745"/>
                <a:gd name="T24" fmla="*/ 341 w 406"/>
                <a:gd name="T25" fmla="*/ 98 h 745"/>
                <a:gd name="T26" fmla="*/ 362 w 406"/>
                <a:gd name="T27" fmla="*/ 105 h 745"/>
                <a:gd name="T28" fmla="*/ 392 w 406"/>
                <a:gd name="T29" fmla="*/ 92 h 745"/>
                <a:gd name="T30" fmla="*/ 406 w 406"/>
                <a:gd name="T31" fmla="*/ 56 h 745"/>
                <a:gd name="T32" fmla="*/ 383 w 406"/>
                <a:gd name="T33" fmla="*/ 14 h 745"/>
                <a:gd name="T34" fmla="*/ 336 w 406"/>
                <a:gd name="T35" fmla="*/ 0 h 745"/>
                <a:gd name="T36" fmla="*/ 311 w 406"/>
                <a:gd name="T37" fmla="*/ 3 h 745"/>
                <a:gd name="T38" fmla="*/ 283 w 406"/>
                <a:gd name="T39" fmla="*/ 17 h 745"/>
                <a:gd name="T40" fmla="*/ 255 w 406"/>
                <a:gd name="T41" fmla="*/ 46 h 745"/>
                <a:gd name="T42" fmla="*/ 232 w 406"/>
                <a:gd name="T43" fmla="*/ 96 h 745"/>
                <a:gd name="T44" fmla="*/ 224 w 406"/>
                <a:gd name="T45" fmla="*/ 128 h 745"/>
                <a:gd name="T46" fmla="*/ 205 w 406"/>
                <a:gd name="T47" fmla="*/ 224 h 745"/>
                <a:gd name="T48" fmla="*/ 139 w 406"/>
                <a:gd name="T49" fmla="*/ 224 h 745"/>
                <a:gd name="T50" fmla="*/ 126 w 406"/>
                <a:gd name="T51" fmla="*/ 231 h 745"/>
                <a:gd name="T52" fmla="*/ 130 w 406"/>
                <a:gd name="T53" fmla="*/ 248 h 745"/>
                <a:gd name="T54" fmla="*/ 201 w 406"/>
                <a:gd name="T55" fmla="*/ 250 h 745"/>
                <a:gd name="T56" fmla="*/ 129 w 406"/>
                <a:gd name="T57" fmla="*/ 631 h 745"/>
                <a:gd name="T58" fmla="*/ 96 w 406"/>
                <a:gd name="T59" fmla="*/ 714 h 745"/>
                <a:gd name="T60" fmla="*/ 64 w 406"/>
                <a:gd name="T61" fmla="*/ 727 h 745"/>
                <a:gd name="T62" fmla="*/ 42 w 406"/>
                <a:gd name="T63" fmla="*/ 721 h 745"/>
                <a:gd name="T64" fmla="*/ 53 w 406"/>
                <a:gd name="T65" fmla="*/ 706 h 745"/>
                <a:gd name="T66" fmla="*/ 73 w 406"/>
                <a:gd name="T67" fmla="*/ 680 h 745"/>
                <a:gd name="T68" fmla="*/ 73 w 406"/>
                <a:gd name="T69" fmla="*/ 656 h 745"/>
                <a:gd name="T70" fmla="*/ 56 w 406"/>
                <a:gd name="T71" fmla="*/ 641 h 745"/>
                <a:gd name="T72" fmla="*/ 29 w 406"/>
                <a:gd name="T73" fmla="*/ 643 h 745"/>
                <a:gd name="T74" fmla="*/ 4 w 406"/>
                <a:gd name="T75" fmla="*/ 668 h 745"/>
                <a:gd name="T76" fmla="*/ 6 w 406"/>
                <a:gd name="T77" fmla="*/ 713 h 745"/>
                <a:gd name="T78" fmla="*/ 45 w 406"/>
                <a:gd name="T79" fmla="*/ 741 h 745"/>
                <a:gd name="T80" fmla="*/ 101 w 406"/>
                <a:gd name="T81" fmla="*/ 737 h 745"/>
                <a:gd name="T82" fmla="*/ 147 w 406"/>
                <a:gd name="T83" fmla="*/ 691 h 745"/>
                <a:gd name="T84" fmla="*/ 179 w 406"/>
                <a:gd name="T85" fmla="*/ 620 h 745"/>
                <a:gd name="T86" fmla="*/ 203 w 406"/>
                <a:gd name="T87" fmla="*/ 529 h 745"/>
                <a:gd name="T88" fmla="*/ 256 w 406"/>
                <a:gd name="T89" fmla="*/ 25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6" h="745">
                  <a:moveTo>
                    <a:pt x="256" y="250"/>
                  </a:moveTo>
                  <a:lnTo>
                    <a:pt x="326" y="250"/>
                  </a:lnTo>
                  <a:lnTo>
                    <a:pt x="336" y="249"/>
                  </a:lnTo>
                  <a:lnTo>
                    <a:pt x="344" y="248"/>
                  </a:lnTo>
                  <a:lnTo>
                    <a:pt x="349" y="243"/>
                  </a:lnTo>
                  <a:lnTo>
                    <a:pt x="350" y="233"/>
                  </a:lnTo>
                  <a:lnTo>
                    <a:pt x="344" y="225"/>
                  </a:lnTo>
                  <a:lnTo>
                    <a:pt x="329" y="224"/>
                  </a:lnTo>
                  <a:lnTo>
                    <a:pt x="261" y="224"/>
                  </a:lnTo>
                  <a:lnTo>
                    <a:pt x="278" y="131"/>
                  </a:lnTo>
                  <a:lnTo>
                    <a:pt x="282" y="112"/>
                  </a:lnTo>
                  <a:lnTo>
                    <a:pt x="287" y="85"/>
                  </a:lnTo>
                  <a:lnTo>
                    <a:pt x="293" y="61"/>
                  </a:lnTo>
                  <a:lnTo>
                    <a:pt x="297" y="45"/>
                  </a:lnTo>
                  <a:lnTo>
                    <a:pt x="313" y="26"/>
                  </a:lnTo>
                  <a:lnTo>
                    <a:pt x="336" y="18"/>
                  </a:lnTo>
                  <a:lnTo>
                    <a:pt x="341" y="18"/>
                  </a:lnTo>
                  <a:lnTo>
                    <a:pt x="351" y="20"/>
                  </a:lnTo>
                  <a:lnTo>
                    <a:pt x="363" y="24"/>
                  </a:lnTo>
                  <a:lnTo>
                    <a:pt x="376" y="32"/>
                  </a:lnTo>
                  <a:lnTo>
                    <a:pt x="353" y="39"/>
                  </a:lnTo>
                  <a:lnTo>
                    <a:pt x="340" y="51"/>
                  </a:lnTo>
                  <a:lnTo>
                    <a:pt x="333" y="65"/>
                  </a:lnTo>
                  <a:lnTo>
                    <a:pt x="332" y="77"/>
                  </a:lnTo>
                  <a:lnTo>
                    <a:pt x="334" y="89"/>
                  </a:lnTo>
                  <a:lnTo>
                    <a:pt x="341" y="98"/>
                  </a:lnTo>
                  <a:lnTo>
                    <a:pt x="350" y="103"/>
                  </a:lnTo>
                  <a:lnTo>
                    <a:pt x="362" y="105"/>
                  </a:lnTo>
                  <a:lnTo>
                    <a:pt x="378" y="102"/>
                  </a:lnTo>
                  <a:lnTo>
                    <a:pt x="392" y="92"/>
                  </a:lnTo>
                  <a:lnTo>
                    <a:pt x="402" y="77"/>
                  </a:lnTo>
                  <a:lnTo>
                    <a:pt x="406" y="56"/>
                  </a:lnTo>
                  <a:lnTo>
                    <a:pt x="400" y="31"/>
                  </a:lnTo>
                  <a:lnTo>
                    <a:pt x="383" y="14"/>
                  </a:lnTo>
                  <a:lnTo>
                    <a:pt x="361" y="3"/>
                  </a:lnTo>
                  <a:lnTo>
                    <a:pt x="336" y="0"/>
                  </a:lnTo>
                  <a:lnTo>
                    <a:pt x="324" y="0"/>
                  </a:lnTo>
                  <a:lnTo>
                    <a:pt x="311" y="3"/>
                  </a:lnTo>
                  <a:lnTo>
                    <a:pt x="297" y="9"/>
                  </a:lnTo>
                  <a:lnTo>
                    <a:pt x="283" y="17"/>
                  </a:lnTo>
                  <a:lnTo>
                    <a:pt x="268" y="30"/>
                  </a:lnTo>
                  <a:lnTo>
                    <a:pt x="255" y="46"/>
                  </a:lnTo>
                  <a:lnTo>
                    <a:pt x="242" y="68"/>
                  </a:lnTo>
                  <a:lnTo>
                    <a:pt x="232" y="96"/>
                  </a:lnTo>
                  <a:lnTo>
                    <a:pt x="229" y="108"/>
                  </a:lnTo>
                  <a:lnTo>
                    <a:pt x="224" y="128"/>
                  </a:lnTo>
                  <a:lnTo>
                    <a:pt x="217" y="163"/>
                  </a:lnTo>
                  <a:lnTo>
                    <a:pt x="205" y="224"/>
                  </a:lnTo>
                  <a:lnTo>
                    <a:pt x="149" y="224"/>
                  </a:lnTo>
                  <a:lnTo>
                    <a:pt x="139" y="224"/>
                  </a:lnTo>
                  <a:lnTo>
                    <a:pt x="131" y="226"/>
                  </a:lnTo>
                  <a:lnTo>
                    <a:pt x="126" y="231"/>
                  </a:lnTo>
                  <a:lnTo>
                    <a:pt x="125" y="240"/>
                  </a:lnTo>
                  <a:lnTo>
                    <a:pt x="130" y="248"/>
                  </a:lnTo>
                  <a:lnTo>
                    <a:pt x="147" y="250"/>
                  </a:lnTo>
                  <a:lnTo>
                    <a:pt x="201" y="250"/>
                  </a:lnTo>
                  <a:lnTo>
                    <a:pt x="140" y="573"/>
                  </a:lnTo>
                  <a:lnTo>
                    <a:pt x="129" y="631"/>
                  </a:lnTo>
                  <a:lnTo>
                    <a:pt x="115" y="680"/>
                  </a:lnTo>
                  <a:lnTo>
                    <a:pt x="96" y="714"/>
                  </a:lnTo>
                  <a:lnTo>
                    <a:pt x="70" y="727"/>
                  </a:lnTo>
                  <a:lnTo>
                    <a:pt x="64" y="727"/>
                  </a:lnTo>
                  <a:lnTo>
                    <a:pt x="54" y="725"/>
                  </a:lnTo>
                  <a:lnTo>
                    <a:pt x="42" y="721"/>
                  </a:lnTo>
                  <a:lnTo>
                    <a:pt x="30" y="712"/>
                  </a:lnTo>
                  <a:lnTo>
                    <a:pt x="53" y="706"/>
                  </a:lnTo>
                  <a:lnTo>
                    <a:pt x="67" y="694"/>
                  </a:lnTo>
                  <a:lnTo>
                    <a:pt x="73" y="680"/>
                  </a:lnTo>
                  <a:lnTo>
                    <a:pt x="75" y="668"/>
                  </a:lnTo>
                  <a:lnTo>
                    <a:pt x="73" y="656"/>
                  </a:lnTo>
                  <a:lnTo>
                    <a:pt x="66" y="647"/>
                  </a:lnTo>
                  <a:lnTo>
                    <a:pt x="56" y="641"/>
                  </a:lnTo>
                  <a:lnTo>
                    <a:pt x="45" y="640"/>
                  </a:lnTo>
                  <a:lnTo>
                    <a:pt x="29" y="643"/>
                  </a:lnTo>
                  <a:lnTo>
                    <a:pt x="15" y="652"/>
                  </a:lnTo>
                  <a:lnTo>
                    <a:pt x="4" y="668"/>
                  </a:lnTo>
                  <a:lnTo>
                    <a:pt x="0" y="689"/>
                  </a:lnTo>
                  <a:lnTo>
                    <a:pt x="6" y="713"/>
                  </a:lnTo>
                  <a:lnTo>
                    <a:pt x="22" y="731"/>
                  </a:lnTo>
                  <a:lnTo>
                    <a:pt x="45" y="741"/>
                  </a:lnTo>
                  <a:lnTo>
                    <a:pt x="70" y="745"/>
                  </a:lnTo>
                  <a:lnTo>
                    <a:pt x="101" y="737"/>
                  </a:lnTo>
                  <a:lnTo>
                    <a:pt x="127" y="717"/>
                  </a:lnTo>
                  <a:lnTo>
                    <a:pt x="147" y="691"/>
                  </a:lnTo>
                  <a:lnTo>
                    <a:pt x="161" y="666"/>
                  </a:lnTo>
                  <a:lnTo>
                    <a:pt x="179" y="620"/>
                  </a:lnTo>
                  <a:lnTo>
                    <a:pt x="194" y="571"/>
                  </a:lnTo>
                  <a:lnTo>
                    <a:pt x="203" y="529"/>
                  </a:lnTo>
                  <a:lnTo>
                    <a:pt x="207" y="509"/>
                  </a:lnTo>
                  <a:lnTo>
                    <a:pt x="256" y="25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0" name="Freeform 22"/>
            <p:cNvSpPr>
              <a:spLocks noChangeAspect="1"/>
            </p:cNvSpPr>
            <p:nvPr/>
          </p:nvSpPr>
          <p:spPr bwMode="auto">
            <a:xfrm>
              <a:off x="2058" y="1"/>
              <a:ext cx="189" cy="819"/>
            </a:xfrm>
            <a:custGeom>
              <a:avLst/>
              <a:gdLst>
                <a:gd name="T0" fmla="*/ 189 w 189"/>
                <a:gd name="T1" fmla="*/ 811 h 819"/>
                <a:gd name="T2" fmla="*/ 188 w 189"/>
                <a:gd name="T3" fmla="*/ 809 h 819"/>
                <a:gd name="T4" fmla="*/ 187 w 189"/>
                <a:gd name="T5" fmla="*/ 806 h 819"/>
                <a:gd name="T6" fmla="*/ 183 w 189"/>
                <a:gd name="T7" fmla="*/ 801 h 819"/>
                <a:gd name="T8" fmla="*/ 175 w 189"/>
                <a:gd name="T9" fmla="*/ 793 h 819"/>
                <a:gd name="T10" fmla="*/ 112 w 189"/>
                <a:gd name="T11" fmla="*/ 707 h 819"/>
                <a:gd name="T12" fmla="*/ 73 w 189"/>
                <a:gd name="T13" fmla="*/ 610 h 819"/>
                <a:gd name="T14" fmla="*/ 53 w 189"/>
                <a:gd name="T15" fmla="*/ 508 h 819"/>
                <a:gd name="T16" fmla="*/ 47 w 189"/>
                <a:gd name="T17" fmla="*/ 409 h 819"/>
                <a:gd name="T18" fmla="*/ 53 w 189"/>
                <a:gd name="T19" fmla="*/ 303 h 819"/>
                <a:gd name="T20" fmla="*/ 75 w 189"/>
                <a:gd name="T21" fmla="*/ 201 h 819"/>
                <a:gd name="T22" fmla="*/ 115 w 189"/>
                <a:gd name="T23" fmla="*/ 106 h 819"/>
                <a:gd name="T24" fmla="*/ 178 w 189"/>
                <a:gd name="T25" fmla="*/ 22 h 819"/>
                <a:gd name="T26" fmla="*/ 187 w 189"/>
                <a:gd name="T27" fmla="*/ 12 h 819"/>
                <a:gd name="T28" fmla="*/ 189 w 189"/>
                <a:gd name="T29" fmla="*/ 8 h 819"/>
                <a:gd name="T30" fmla="*/ 187 w 189"/>
                <a:gd name="T31" fmla="*/ 2 h 819"/>
                <a:gd name="T32" fmla="*/ 181 w 189"/>
                <a:gd name="T33" fmla="*/ 0 h 819"/>
                <a:gd name="T34" fmla="*/ 164 w 189"/>
                <a:gd name="T35" fmla="*/ 10 h 819"/>
                <a:gd name="T36" fmla="*/ 131 w 189"/>
                <a:gd name="T37" fmla="*/ 40 h 819"/>
                <a:gd name="T38" fmla="*/ 91 w 189"/>
                <a:gd name="T39" fmla="*/ 91 h 819"/>
                <a:gd name="T40" fmla="*/ 51 w 189"/>
                <a:gd name="T41" fmla="*/ 160 h 819"/>
                <a:gd name="T42" fmla="*/ 26 w 189"/>
                <a:gd name="T43" fmla="*/ 227 h 819"/>
                <a:gd name="T44" fmla="*/ 10 w 189"/>
                <a:gd name="T45" fmla="*/ 292 h 819"/>
                <a:gd name="T46" fmla="*/ 2 w 189"/>
                <a:gd name="T47" fmla="*/ 354 h 819"/>
                <a:gd name="T48" fmla="*/ 0 w 189"/>
                <a:gd name="T49" fmla="*/ 409 h 819"/>
                <a:gd name="T50" fmla="*/ 2 w 189"/>
                <a:gd name="T51" fmla="*/ 463 h 819"/>
                <a:gd name="T52" fmla="*/ 10 w 189"/>
                <a:gd name="T53" fmla="*/ 526 h 819"/>
                <a:gd name="T54" fmla="*/ 26 w 189"/>
                <a:gd name="T55" fmla="*/ 595 h 819"/>
                <a:gd name="T56" fmla="*/ 54 w 189"/>
                <a:gd name="T57" fmla="*/ 665 h 819"/>
                <a:gd name="T58" fmla="*/ 93 w 189"/>
                <a:gd name="T59" fmla="*/ 732 h 819"/>
                <a:gd name="T60" fmla="*/ 132 w 189"/>
                <a:gd name="T61" fmla="*/ 780 h 819"/>
                <a:gd name="T62" fmla="*/ 164 w 189"/>
                <a:gd name="T63" fmla="*/ 809 h 819"/>
                <a:gd name="T64" fmla="*/ 181 w 189"/>
                <a:gd name="T65" fmla="*/ 819 h 819"/>
                <a:gd name="T66" fmla="*/ 187 w 189"/>
                <a:gd name="T67" fmla="*/ 817 h 819"/>
                <a:gd name="T68" fmla="*/ 189 w 189"/>
                <a:gd name="T69" fmla="*/ 811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9" h="819">
                  <a:moveTo>
                    <a:pt x="189" y="811"/>
                  </a:moveTo>
                  <a:lnTo>
                    <a:pt x="188" y="809"/>
                  </a:lnTo>
                  <a:lnTo>
                    <a:pt x="187" y="806"/>
                  </a:lnTo>
                  <a:lnTo>
                    <a:pt x="183" y="801"/>
                  </a:lnTo>
                  <a:lnTo>
                    <a:pt x="175" y="793"/>
                  </a:lnTo>
                  <a:lnTo>
                    <a:pt x="112" y="707"/>
                  </a:lnTo>
                  <a:lnTo>
                    <a:pt x="73" y="610"/>
                  </a:lnTo>
                  <a:lnTo>
                    <a:pt x="53" y="508"/>
                  </a:lnTo>
                  <a:lnTo>
                    <a:pt x="47" y="409"/>
                  </a:lnTo>
                  <a:lnTo>
                    <a:pt x="53" y="303"/>
                  </a:lnTo>
                  <a:lnTo>
                    <a:pt x="75" y="201"/>
                  </a:lnTo>
                  <a:lnTo>
                    <a:pt x="115" y="106"/>
                  </a:lnTo>
                  <a:lnTo>
                    <a:pt x="178" y="22"/>
                  </a:lnTo>
                  <a:lnTo>
                    <a:pt x="187" y="12"/>
                  </a:lnTo>
                  <a:lnTo>
                    <a:pt x="189" y="8"/>
                  </a:lnTo>
                  <a:lnTo>
                    <a:pt x="187" y="2"/>
                  </a:lnTo>
                  <a:lnTo>
                    <a:pt x="181" y="0"/>
                  </a:lnTo>
                  <a:lnTo>
                    <a:pt x="164" y="10"/>
                  </a:lnTo>
                  <a:lnTo>
                    <a:pt x="131" y="40"/>
                  </a:lnTo>
                  <a:lnTo>
                    <a:pt x="91" y="91"/>
                  </a:lnTo>
                  <a:lnTo>
                    <a:pt x="51" y="160"/>
                  </a:lnTo>
                  <a:lnTo>
                    <a:pt x="26" y="227"/>
                  </a:lnTo>
                  <a:lnTo>
                    <a:pt x="10" y="292"/>
                  </a:lnTo>
                  <a:lnTo>
                    <a:pt x="2" y="354"/>
                  </a:lnTo>
                  <a:lnTo>
                    <a:pt x="0" y="409"/>
                  </a:lnTo>
                  <a:lnTo>
                    <a:pt x="2" y="463"/>
                  </a:lnTo>
                  <a:lnTo>
                    <a:pt x="10" y="526"/>
                  </a:lnTo>
                  <a:lnTo>
                    <a:pt x="26" y="595"/>
                  </a:lnTo>
                  <a:lnTo>
                    <a:pt x="54" y="665"/>
                  </a:lnTo>
                  <a:lnTo>
                    <a:pt x="93" y="732"/>
                  </a:lnTo>
                  <a:lnTo>
                    <a:pt x="132" y="780"/>
                  </a:lnTo>
                  <a:lnTo>
                    <a:pt x="164" y="809"/>
                  </a:lnTo>
                  <a:lnTo>
                    <a:pt x="181" y="819"/>
                  </a:lnTo>
                  <a:lnTo>
                    <a:pt x="187" y="817"/>
                  </a:lnTo>
                  <a:lnTo>
                    <a:pt x="189" y="81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23"/>
            <p:cNvSpPr>
              <a:spLocks noChangeAspect="1"/>
            </p:cNvSpPr>
            <p:nvPr/>
          </p:nvSpPr>
          <p:spPr bwMode="auto">
            <a:xfrm>
              <a:off x="2318" y="253"/>
              <a:ext cx="405" cy="371"/>
            </a:xfrm>
            <a:custGeom>
              <a:avLst/>
              <a:gdLst>
                <a:gd name="T0" fmla="*/ 251 w 405"/>
                <a:gd name="T1" fmla="*/ 105 h 371"/>
                <a:gd name="T2" fmla="*/ 261 w 405"/>
                <a:gd name="T3" fmla="*/ 75 h 371"/>
                <a:gd name="T4" fmla="*/ 280 w 405"/>
                <a:gd name="T5" fmla="*/ 43 h 371"/>
                <a:gd name="T6" fmla="*/ 309 w 405"/>
                <a:gd name="T7" fmla="*/ 22 h 371"/>
                <a:gd name="T8" fmla="*/ 335 w 405"/>
                <a:gd name="T9" fmla="*/ 19 h 371"/>
                <a:gd name="T10" fmla="*/ 356 w 405"/>
                <a:gd name="T11" fmla="*/ 23 h 371"/>
                <a:gd name="T12" fmla="*/ 354 w 405"/>
                <a:gd name="T13" fmla="*/ 35 h 371"/>
                <a:gd name="T14" fmla="*/ 333 w 405"/>
                <a:gd name="T15" fmla="*/ 58 h 371"/>
                <a:gd name="T16" fmla="*/ 332 w 405"/>
                <a:gd name="T17" fmla="*/ 83 h 371"/>
                <a:gd name="T18" fmla="*/ 347 w 405"/>
                <a:gd name="T19" fmla="*/ 99 h 371"/>
                <a:gd name="T20" fmla="*/ 376 w 405"/>
                <a:gd name="T21" fmla="*/ 99 h 371"/>
                <a:gd name="T22" fmla="*/ 401 w 405"/>
                <a:gd name="T23" fmla="*/ 75 h 371"/>
                <a:gd name="T24" fmla="*/ 397 w 405"/>
                <a:gd name="T25" fmla="*/ 28 h 371"/>
                <a:gd name="T26" fmla="*/ 353 w 405"/>
                <a:gd name="T27" fmla="*/ 2 h 371"/>
                <a:gd name="T28" fmla="*/ 298 w 405"/>
                <a:gd name="T29" fmla="*/ 7 h 371"/>
                <a:gd name="T30" fmla="*/ 255 w 405"/>
                <a:gd name="T31" fmla="*/ 45 h 371"/>
                <a:gd name="T32" fmla="*/ 225 w 405"/>
                <a:gd name="T33" fmla="*/ 30 h 371"/>
                <a:gd name="T34" fmla="*/ 177 w 405"/>
                <a:gd name="T35" fmla="*/ 2 h 371"/>
                <a:gd name="T36" fmla="*/ 100 w 405"/>
                <a:gd name="T37" fmla="*/ 17 h 371"/>
                <a:gd name="T38" fmla="*/ 34 w 405"/>
                <a:gd name="T39" fmla="*/ 98 h 371"/>
                <a:gd name="T40" fmla="*/ 29 w 405"/>
                <a:gd name="T41" fmla="*/ 133 h 371"/>
                <a:gd name="T42" fmla="*/ 42 w 405"/>
                <a:gd name="T43" fmla="*/ 133 h 371"/>
                <a:gd name="T44" fmla="*/ 57 w 405"/>
                <a:gd name="T45" fmla="*/ 96 h 371"/>
                <a:gd name="T46" fmla="*/ 85 w 405"/>
                <a:gd name="T47" fmla="*/ 53 h 371"/>
                <a:gd name="T48" fmla="*/ 115 w 405"/>
                <a:gd name="T49" fmla="*/ 29 h 371"/>
                <a:gd name="T50" fmla="*/ 143 w 405"/>
                <a:gd name="T51" fmla="*/ 19 h 371"/>
                <a:gd name="T52" fmla="*/ 168 w 405"/>
                <a:gd name="T53" fmla="*/ 20 h 371"/>
                <a:gd name="T54" fmla="*/ 194 w 405"/>
                <a:gd name="T55" fmla="*/ 44 h 371"/>
                <a:gd name="T56" fmla="*/ 196 w 405"/>
                <a:gd name="T57" fmla="*/ 98 h 371"/>
                <a:gd name="T58" fmla="*/ 174 w 405"/>
                <a:gd name="T59" fmla="*/ 193 h 371"/>
                <a:gd name="T60" fmla="*/ 142 w 405"/>
                <a:gd name="T61" fmla="*/ 303 h 371"/>
                <a:gd name="T62" fmla="*/ 103 w 405"/>
                <a:gd name="T63" fmla="*/ 347 h 371"/>
                <a:gd name="T64" fmla="*/ 71 w 405"/>
                <a:gd name="T65" fmla="*/ 353 h 371"/>
                <a:gd name="T66" fmla="*/ 50 w 405"/>
                <a:gd name="T67" fmla="*/ 349 h 371"/>
                <a:gd name="T68" fmla="*/ 51 w 405"/>
                <a:gd name="T69" fmla="*/ 337 h 371"/>
                <a:gd name="T70" fmla="*/ 72 w 405"/>
                <a:gd name="T71" fmla="*/ 314 h 371"/>
                <a:gd name="T72" fmla="*/ 72 w 405"/>
                <a:gd name="T73" fmla="*/ 285 h 371"/>
                <a:gd name="T74" fmla="*/ 55 w 405"/>
                <a:gd name="T75" fmla="*/ 271 h 371"/>
                <a:gd name="T76" fmla="*/ 27 w 405"/>
                <a:gd name="T77" fmla="*/ 274 h 371"/>
                <a:gd name="T78" fmla="*/ 4 w 405"/>
                <a:gd name="T79" fmla="*/ 299 h 371"/>
                <a:gd name="T80" fmla="*/ 7 w 405"/>
                <a:gd name="T81" fmla="*/ 341 h 371"/>
                <a:gd name="T82" fmla="*/ 50 w 405"/>
                <a:gd name="T83" fmla="*/ 368 h 371"/>
                <a:gd name="T84" fmla="*/ 96 w 405"/>
                <a:gd name="T85" fmla="*/ 369 h 371"/>
                <a:gd name="T86" fmla="*/ 127 w 405"/>
                <a:gd name="T87" fmla="*/ 353 h 371"/>
                <a:gd name="T88" fmla="*/ 148 w 405"/>
                <a:gd name="T89" fmla="*/ 331 h 371"/>
                <a:gd name="T90" fmla="*/ 160 w 405"/>
                <a:gd name="T91" fmla="*/ 313 h 371"/>
                <a:gd name="T92" fmla="*/ 173 w 405"/>
                <a:gd name="T93" fmla="*/ 332 h 371"/>
                <a:gd name="T94" fmla="*/ 217 w 405"/>
                <a:gd name="T95" fmla="*/ 366 h 371"/>
                <a:gd name="T96" fmla="*/ 306 w 405"/>
                <a:gd name="T97" fmla="*/ 354 h 371"/>
                <a:gd name="T98" fmla="*/ 372 w 405"/>
                <a:gd name="T99" fmla="*/ 274 h 371"/>
                <a:gd name="T100" fmla="*/ 376 w 405"/>
                <a:gd name="T101" fmla="*/ 238 h 371"/>
                <a:gd name="T102" fmla="*/ 363 w 405"/>
                <a:gd name="T103" fmla="*/ 239 h 371"/>
                <a:gd name="T104" fmla="*/ 349 w 405"/>
                <a:gd name="T105" fmla="*/ 276 h 371"/>
                <a:gd name="T106" fmla="*/ 321 w 405"/>
                <a:gd name="T107" fmla="*/ 318 h 371"/>
                <a:gd name="T108" fmla="*/ 290 w 405"/>
                <a:gd name="T109" fmla="*/ 343 h 371"/>
                <a:gd name="T110" fmla="*/ 263 w 405"/>
                <a:gd name="T111" fmla="*/ 352 h 371"/>
                <a:gd name="T112" fmla="*/ 231 w 405"/>
                <a:gd name="T113" fmla="*/ 349 h 371"/>
                <a:gd name="T114" fmla="*/ 209 w 405"/>
                <a:gd name="T115" fmla="*/ 319 h 371"/>
                <a:gd name="T116" fmla="*/ 208 w 405"/>
                <a:gd name="T117" fmla="*/ 285 h 371"/>
                <a:gd name="T118" fmla="*/ 215 w 405"/>
                <a:gd name="T119" fmla="*/ 251 h 371"/>
                <a:gd name="T120" fmla="*/ 249 w 405"/>
                <a:gd name="T121" fmla="*/ 11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371">
                  <a:moveTo>
                    <a:pt x="249" y="115"/>
                  </a:moveTo>
                  <a:lnTo>
                    <a:pt x="251" y="105"/>
                  </a:lnTo>
                  <a:lnTo>
                    <a:pt x="255" y="91"/>
                  </a:lnTo>
                  <a:lnTo>
                    <a:pt x="261" y="75"/>
                  </a:lnTo>
                  <a:lnTo>
                    <a:pt x="269" y="58"/>
                  </a:lnTo>
                  <a:lnTo>
                    <a:pt x="280" y="43"/>
                  </a:lnTo>
                  <a:lnTo>
                    <a:pt x="293" y="30"/>
                  </a:lnTo>
                  <a:lnTo>
                    <a:pt x="309" y="22"/>
                  </a:lnTo>
                  <a:lnTo>
                    <a:pt x="329" y="18"/>
                  </a:lnTo>
                  <a:lnTo>
                    <a:pt x="335" y="19"/>
                  </a:lnTo>
                  <a:lnTo>
                    <a:pt x="344" y="20"/>
                  </a:lnTo>
                  <a:lnTo>
                    <a:pt x="356" y="23"/>
                  </a:lnTo>
                  <a:lnTo>
                    <a:pt x="370" y="29"/>
                  </a:lnTo>
                  <a:lnTo>
                    <a:pt x="354" y="35"/>
                  </a:lnTo>
                  <a:lnTo>
                    <a:pt x="342" y="45"/>
                  </a:lnTo>
                  <a:lnTo>
                    <a:pt x="333" y="58"/>
                  </a:lnTo>
                  <a:lnTo>
                    <a:pt x="330" y="73"/>
                  </a:lnTo>
                  <a:lnTo>
                    <a:pt x="332" y="83"/>
                  </a:lnTo>
                  <a:lnTo>
                    <a:pt x="338" y="92"/>
                  </a:lnTo>
                  <a:lnTo>
                    <a:pt x="347" y="99"/>
                  </a:lnTo>
                  <a:lnTo>
                    <a:pt x="361" y="102"/>
                  </a:lnTo>
                  <a:lnTo>
                    <a:pt x="376" y="99"/>
                  </a:lnTo>
                  <a:lnTo>
                    <a:pt x="390" y="90"/>
                  </a:lnTo>
                  <a:lnTo>
                    <a:pt x="401" y="75"/>
                  </a:lnTo>
                  <a:lnTo>
                    <a:pt x="405" y="54"/>
                  </a:lnTo>
                  <a:lnTo>
                    <a:pt x="397" y="28"/>
                  </a:lnTo>
                  <a:lnTo>
                    <a:pt x="378" y="11"/>
                  </a:lnTo>
                  <a:lnTo>
                    <a:pt x="353" y="2"/>
                  </a:lnTo>
                  <a:lnTo>
                    <a:pt x="330" y="0"/>
                  </a:lnTo>
                  <a:lnTo>
                    <a:pt x="298" y="7"/>
                  </a:lnTo>
                  <a:lnTo>
                    <a:pt x="273" y="24"/>
                  </a:lnTo>
                  <a:lnTo>
                    <a:pt x="255" y="45"/>
                  </a:lnTo>
                  <a:lnTo>
                    <a:pt x="244" y="62"/>
                  </a:lnTo>
                  <a:lnTo>
                    <a:pt x="225" y="30"/>
                  </a:lnTo>
                  <a:lnTo>
                    <a:pt x="201" y="11"/>
                  </a:lnTo>
                  <a:lnTo>
                    <a:pt x="177" y="2"/>
                  </a:lnTo>
                  <a:lnTo>
                    <a:pt x="156" y="0"/>
                  </a:lnTo>
                  <a:lnTo>
                    <a:pt x="100" y="17"/>
                  </a:lnTo>
                  <a:lnTo>
                    <a:pt x="59" y="56"/>
                  </a:lnTo>
                  <a:lnTo>
                    <a:pt x="34" y="98"/>
                  </a:lnTo>
                  <a:lnTo>
                    <a:pt x="25" y="126"/>
                  </a:lnTo>
                  <a:lnTo>
                    <a:pt x="29" y="133"/>
                  </a:lnTo>
                  <a:lnTo>
                    <a:pt x="35" y="135"/>
                  </a:lnTo>
                  <a:lnTo>
                    <a:pt x="42" y="133"/>
                  </a:lnTo>
                  <a:lnTo>
                    <a:pt x="46" y="126"/>
                  </a:lnTo>
                  <a:lnTo>
                    <a:pt x="57" y="96"/>
                  </a:lnTo>
                  <a:lnTo>
                    <a:pt x="70" y="72"/>
                  </a:lnTo>
                  <a:lnTo>
                    <a:pt x="85" y="53"/>
                  </a:lnTo>
                  <a:lnTo>
                    <a:pt x="100" y="39"/>
                  </a:lnTo>
                  <a:lnTo>
                    <a:pt x="115" y="29"/>
                  </a:lnTo>
                  <a:lnTo>
                    <a:pt x="130" y="23"/>
                  </a:lnTo>
                  <a:lnTo>
                    <a:pt x="143" y="19"/>
                  </a:lnTo>
                  <a:lnTo>
                    <a:pt x="155" y="18"/>
                  </a:lnTo>
                  <a:lnTo>
                    <a:pt x="168" y="20"/>
                  </a:lnTo>
                  <a:lnTo>
                    <a:pt x="182" y="28"/>
                  </a:lnTo>
                  <a:lnTo>
                    <a:pt x="194" y="44"/>
                  </a:lnTo>
                  <a:lnTo>
                    <a:pt x="199" y="73"/>
                  </a:lnTo>
                  <a:lnTo>
                    <a:pt x="196" y="98"/>
                  </a:lnTo>
                  <a:lnTo>
                    <a:pt x="188" y="137"/>
                  </a:lnTo>
                  <a:lnTo>
                    <a:pt x="174" y="193"/>
                  </a:lnTo>
                  <a:lnTo>
                    <a:pt x="155" y="268"/>
                  </a:lnTo>
                  <a:lnTo>
                    <a:pt x="142" y="303"/>
                  </a:lnTo>
                  <a:lnTo>
                    <a:pt x="125" y="330"/>
                  </a:lnTo>
                  <a:lnTo>
                    <a:pt x="103" y="347"/>
                  </a:lnTo>
                  <a:lnTo>
                    <a:pt x="77" y="353"/>
                  </a:lnTo>
                  <a:lnTo>
                    <a:pt x="71" y="353"/>
                  </a:lnTo>
                  <a:lnTo>
                    <a:pt x="62" y="352"/>
                  </a:lnTo>
                  <a:lnTo>
                    <a:pt x="50" y="349"/>
                  </a:lnTo>
                  <a:lnTo>
                    <a:pt x="37" y="343"/>
                  </a:lnTo>
                  <a:lnTo>
                    <a:pt x="51" y="337"/>
                  </a:lnTo>
                  <a:lnTo>
                    <a:pt x="64" y="328"/>
                  </a:lnTo>
                  <a:lnTo>
                    <a:pt x="72" y="314"/>
                  </a:lnTo>
                  <a:lnTo>
                    <a:pt x="75" y="298"/>
                  </a:lnTo>
                  <a:lnTo>
                    <a:pt x="72" y="285"/>
                  </a:lnTo>
                  <a:lnTo>
                    <a:pt x="64" y="276"/>
                  </a:lnTo>
                  <a:lnTo>
                    <a:pt x="55" y="271"/>
                  </a:lnTo>
                  <a:lnTo>
                    <a:pt x="45" y="270"/>
                  </a:lnTo>
                  <a:lnTo>
                    <a:pt x="27" y="274"/>
                  </a:lnTo>
                  <a:lnTo>
                    <a:pt x="13" y="284"/>
                  </a:lnTo>
                  <a:lnTo>
                    <a:pt x="4" y="299"/>
                  </a:lnTo>
                  <a:lnTo>
                    <a:pt x="0" y="317"/>
                  </a:lnTo>
                  <a:lnTo>
                    <a:pt x="7" y="341"/>
                  </a:lnTo>
                  <a:lnTo>
                    <a:pt x="25" y="358"/>
                  </a:lnTo>
                  <a:lnTo>
                    <a:pt x="50" y="368"/>
                  </a:lnTo>
                  <a:lnTo>
                    <a:pt x="76" y="371"/>
                  </a:lnTo>
                  <a:lnTo>
                    <a:pt x="96" y="369"/>
                  </a:lnTo>
                  <a:lnTo>
                    <a:pt x="112" y="362"/>
                  </a:lnTo>
                  <a:lnTo>
                    <a:pt x="127" y="353"/>
                  </a:lnTo>
                  <a:lnTo>
                    <a:pt x="138" y="342"/>
                  </a:lnTo>
                  <a:lnTo>
                    <a:pt x="148" y="331"/>
                  </a:lnTo>
                  <a:lnTo>
                    <a:pt x="155" y="321"/>
                  </a:lnTo>
                  <a:lnTo>
                    <a:pt x="160" y="313"/>
                  </a:lnTo>
                  <a:lnTo>
                    <a:pt x="162" y="309"/>
                  </a:lnTo>
                  <a:lnTo>
                    <a:pt x="173" y="332"/>
                  </a:lnTo>
                  <a:lnTo>
                    <a:pt x="191" y="352"/>
                  </a:lnTo>
                  <a:lnTo>
                    <a:pt x="217" y="366"/>
                  </a:lnTo>
                  <a:lnTo>
                    <a:pt x="250" y="371"/>
                  </a:lnTo>
                  <a:lnTo>
                    <a:pt x="306" y="354"/>
                  </a:lnTo>
                  <a:lnTo>
                    <a:pt x="346" y="316"/>
                  </a:lnTo>
                  <a:lnTo>
                    <a:pt x="372" y="274"/>
                  </a:lnTo>
                  <a:lnTo>
                    <a:pt x="380" y="245"/>
                  </a:lnTo>
                  <a:lnTo>
                    <a:pt x="376" y="238"/>
                  </a:lnTo>
                  <a:lnTo>
                    <a:pt x="370" y="237"/>
                  </a:lnTo>
                  <a:lnTo>
                    <a:pt x="363" y="239"/>
                  </a:lnTo>
                  <a:lnTo>
                    <a:pt x="360" y="246"/>
                  </a:lnTo>
                  <a:lnTo>
                    <a:pt x="349" y="276"/>
                  </a:lnTo>
                  <a:lnTo>
                    <a:pt x="335" y="300"/>
                  </a:lnTo>
                  <a:lnTo>
                    <a:pt x="321" y="318"/>
                  </a:lnTo>
                  <a:lnTo>
                    <a:pt x="305" y="332"/>
                  </a:lnTo>
                  <a:lnTo>
                    <a:pt x="290" y="343"/>
                  </a:lnTo>
                  <a:lnTo>
                    <a:pt x="276" y="349"/>
                  </a:lnTo>
                  <a:lnTo>
                    <a:pt x="263" y="352"/>
                  </a:lnTo>
                  <a:lnTo>
                    <a:pt x="251" y="353"/>
                  </a:lnTo>
                  <a:lnTo>
                    <a:pt x="231" y="349"/>
                  </a:lnTo>
                  <a:lnTo>
                    <a:pt x="217" y="337"/>
                  </a:lnTo>
                  <a:lnTo>
                    <a:pt x="209" y="319"/>
                  </a:lnTo>
                  <a:lnTo>
                    <a:pt x="206" y="299"/>
                  </a:lnTo>
                  <a:lnTo>
                    <a:pt x="208" y="285"/>
                  </a:lnTo>
                  <a:lnTo>
                    <a:pt x="210" y="270"/>
                  </a:lnTo>
                  <a:lnTo>
                    <a:pt x="215" y="251"/>
                  </a:lnTo>
                  <a:lnTo>
                    <a:pt x="221" y="227"/>
                  </a:lnTo>
                  <a:lnTo>
                    <a:pt x="249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24"/>
            <p:cNvSpPr>
              <a:spLocks noChangeAspect="1"/>
            </p:cNvSpPr>
            <p:nvPr/>
          </p:nvSpPr>
          <p:spPr bwMode="auto">
            <a:xfrm>
              <a:off x="2806" y="1"/>
              <a:ext cx="189" cy="819"/>
            </a:xfrm>
            <a:custGeom>
              <a:avLst/>
              <a:gdLst>
                <a:gd name="T0" fmla="*/ 189 w 189"/>
                <a:gd name="T1" fmla="*/ 409 h 819"/>
                <a:gd name="T2" fmla="*/ 187 w 189"/>
                <a:gd name="T3" fmla="*/ 356 h 819"/>
                <a:gd name="T4" fmla="*/ 179 w 189"/>
                <a:gd name="T5" fmla="*/ 292 h 819"/>
                <a:gd name="T6" fmla="*/ 162 w 189"/>
                <a:gd name="T7" fmla="*/ 224 h 819"/>
                <a:gd name="T8" fmla="*/ 135 w 189"/>
                <a:gd name="T9" fmla="*/ 154 h 819"/>
                <a:gd name="T10" fmla="*/ 96 w 189"/>
                <a:gd name="T11" fmla="*/ 87 h 819"/>
                <a:gd name="T12" fmla="*/ 57 w 189"/>
                <a:gd name="T13" fmla="*/ 39 h 819"/>
                <a:gd name="T14" fmla="*/ 25 w 189"/>
                <a:gd name="T15" fmla="*/ 10 h 819"/>
                <a:gd name="T16" fmla="*/ 8 w 189"/>
                <a:gd name="T17" fmla="*/ 0 h 819"/>
                <a:gd name="T18" fmla="*/ 2 w 189"/>
                <a:gd name="T19" fmla="*/ 2 h 819"/>
                <a:gd name="T20" fmla="*/ 0 w 189"/>
                <a:gd name="T21" fmla="*/ 8 h 819"/>
                <a:gd name="T22" fmla="*/ 0 w 189"/>
                <a:gd name="T23" fmla="*/ 10 h 819"/>
                <a:gd name="T24" fmla="*/ 2 w 189"/>
                <a:gd name="T25" fmla="*/ 13 h 819"/>
                <a:gd name="T26" fmla="*/ 7 w 189"/>
                <a:gd name="T27" fmla="*/ 18 h 819"/>
                <a:gd name="T28" fmla="*/ 16 w 189"/>
                <a:gd name="T29" fmla="*/ 27 h 819"/>
                <a:gd name="T30" fmla="*/ 69 w 189"/>
                <a:gd name="T31" fmla="*/ 97 h 819"/>
                <a:gd name="T32" fmla="*/ 109 w 189"/>
                <a:gd name="T33" fmla="*/ 184 h 819"/>
                <a:gd name="T34" fmla="*/ 133 w 189"/>
                <a:gd name="T35" fmla="*/ 289 h 819"/>
                <a:gd name="T36" fmla="*/ 142 w 189"/>
                <a:gd name="T37" fmla="*/ 409 h 819"/>
                <a:gd name="T38" fmla="*/ 136 w 189"/>
                <a:gd name="T39" fmla="*/ 515 h 819"/>
                <a:gd name="T40" fmla="*/ 114 w 189"/>
                <a:gd name="T41" fmla="*/ 617 h 819"/>
                <a:gd name="T42" fmla="*/ 74 w 189"/>
                <a:gd name="T43" fmla="*/ 713 h 819"/>
                <a:gd name="T44" fmla="*/ 11 w 189"/>
                <a:gd name="T45" fmla="*/ 797 h 819"/>
                <a:gd name="T46" fmla="*/ 2 w 189"/>
                <a:gd name="T47" fmla="*/ 807 h 819"/>
                <a:gd name="T48" fmla="*/ 0 w 189"/>
                <a:gd name="T49" fmla="*/ 811 h 819"/>
                <a:gd name="T50" fmla="*/ 2 w 189"/>
                <a:gd name="T51" fmla="*/ 817 h 819"/>
                <a:gd name="T52" fmla="*/ 8 w 189"/>
                <a:gd name="T53" fmla="*/ 819 h 819"/>
                <a:gd name="T54" fmla="*/ 25 w 189"/>
                <a:gd name="T55" fmla="*/ 809 h 819"/>
                <a:gd name="T56" fmla="*/ 58 w 189"/>
                <a:gd name="T57" fmla="*/ 778 h 819"/>
                <a:gd name="T58" fmla="*/ 99 w 189"/>
                <a:gd name="T59" fmla="*/ 728 h 819"/>
                <a:gd name="T60" fmla="*/ 138 w 189"/>
                <a:gd name="T61" fmla="*/ 659 h 819"/>
                <a:gd name="T62" fmla="*/ 163 w 189"/>
                <a:gd name="T63" fmla="*/ 592 h 819"/>
                <a:gd name="T64" fmla="*/ 179 w 189"/>
                <a:gd name="T65" fmla="*/ 526 h 819"/>
                <a:gd name="T66" fmla="*/ 187 w 189"/>
                <a:gd name="T67" fmla="*/ 465 h 819"/>
                <a:gd name="T68" fmla="*/ 189 w 189"/>
                <a:gd name="T69" fmla="*/ 409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9" h="819">
                  <a:moveTo>
                    <a:pt x="189" y="409"/>
                  </a:moveTo>
                  <a:lnTo>
                    <a:pt x="187" y="356"/>
                  </a:lnTo>
                  <a:lnTo>
                    <a:pt x="179" y="292"/>
                  </a:lnTo>
                  <a:lnTo>
                    <a:pt x="162" y="224"/>
                  </a:lnTo>
                  <a:lnTo>
                    <a:pt x="135" y="154"/>
                  </a:lnTo>
                  <a:lnTo>
                    <a:pt x="96" y="87"/>
                  </a:lnTo>
                  <a:lnTo>
                    <a:pt x="57" y="39"/>
                  </a:lnTo>
                  <a:lnTo>
                    <a:pt x="25" y="1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7" y="18"/>
                  </a:lnTo>
                  <a:lnTo>
                    <a:pt x="16" y="27"/>
                  </a:lnTo>
                  <a:lnTo>
                    <a:pt x="69" y="97"/>
                  </a:lnTo>
                  <a:lnTo>
                    <a:pt x="109" y="184"/>
                  </a:lnTo>
                  <a:lnTo>
                    <a:pt x="133" y="289"/>
                  </a:lnTo>
                  <a:lnTo>
                    <a:pt x="142" y="409"/>
                  </a:lnTo>
                  <a:lnTo>
                    <a:pt x="136" y="515"/>
                  </a:lnTo>
                  <a:lnTo>
                    <a:pt x="114" y="617"/>
                  </a:lnTo>
                  <a:lnTo>
                    <a:pt x="74" y="713"/>
                  </a:lnTo>
                  <a:lnTo>
                    <a:pt x="11" y="797"/>
                  </a:lnTo>
                  <a:lnTo>
                    <a:pt x="2" y="807"/>
                  </a:lnTo>
                  <a:lnTo>
                    <a:pt x="0" y="811"/>
                  </a:lnTo>
                  <a:lnTo>
                    <a:pt x="2" y="817"/>
                  </a:lnTo>
                  <a:lnTo>
                    <a:pt x="8" y="819"/>
                  </a:lnTo>
                  <a:lnTo>
                    <a:pt x="25" y="809"/>
                  </a:lnTo>
                  <a:lnTo>
                    <a:pt x="58" y="778"/>
                  </a:lnTo>
                  <a:lnTo>
                    <a:pt x="99" y="728"/>
                  </a:lnTo>
                  <a:lnTo>
                    <a:pt x="138" y="659"/>
                  </a:lnTo>
                  <a:lnTo>
                    <a:pt x="163" y="592"/>
                  </a:lnTo>
                  <a:lnTo>
                    <a:pt x="179" y="526"/>
                  </a:lnTo>
                  <a:lnTo>
                    <a:pt x="187" y="465"/>
                  </a:lnTo>
                  <a:lnTo>
                    <a:pt x="189" y="40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25"/>
            <p:cNvSpPr>
              <a:spLocks noChangeAspect="1" noEditPoints="1"/>
            </p:cNvSpPr>
            <p:nvPr/>
          </p:nvSpPr>
          <p:spPr bwMode="auto">
            <a:xfrm>
              <a:off x="3373" y="262"/>
              <a:ext cx="86" cy="353"/>
            </a:xfrm>
            <a:custGeom>
              <a:avLst/>
              <a:gdLst>
                <a:gd name="T0" fmla="*/ 86 w 86"/>
                <a:gd name="T1" fmla="*/ 44 h 353"/>
                <a:gd name="T2" fmla="*/ 83 w 86"/>
                <a:gd name="T3" fmla="*/ 27 h 353"/>
                <a:gd name="T4" fmla="*/ 74 w 86"/>
                <a:gd name="T5" fmla="*/ 13 h 353"/>
                <a:gd name="T6" fmla="*/ 60 w 86"/>
                <a:gd name="T7" fmla="*/ 4 h 353"/>
                <a:gd name="T8" fmla="*/ 43 w 86"/>
                <a:gd name="T9" fmla="*/ 0 h 353"/>
                <a:gd name="T10" fmla="*/ 27 w 86"/>
                <a:gd name="T11" fmla="*/ 4 h 353"/>
                <a:gd name="T12" fmla="*/ 13 w 86"/>
                <a:gd name="T13" fmla="*/ 13 h 353"/>
                <a:gd name="T14" fmla="*/ 4 w 86"/>
                <a:gd name="T15" fmla="*/ 27 h 353"/>
                <a:gd name="T16" fmla="*/ 0 w 86"/>
                <a:gd name="T17" fmla="*/ 44 h 353"/>
                <a:gd name="T18" fmla="*/ 4 w 86"/>
                <a:gd name="T19" fmla="*/ 60 h 353"/>
                <a:gd name="T20" fmla="*/ 13 w 86"/>
                <a:gd name="T21" fmla="*/ 74 h 353"/>
                <a:gd name="T22" fmla="*/ 27 w 86"/>
                <a:gd name="T23" fmla="*/ 84 h 353"/>
                <a:gd name="T24" fmla="*/ 43 w 86"/>
                <a:gd name="T25" fmla="*/ 87 h 353"/>
                <a:gd name="T26" fmla="*/ 60 w 86"/>
                <a:gd name="T27" fmla="*/ 84 h 353"/>
                <a:gd name="T28" fmla="*/ 74 w 86"/>
                <a:gd name="T29" fmla="*/ 74 h 353"/>
                <a:gd name="T30" fmla="*/ 83 w 86"/>
                <a:gd name="T31" fmla="*/ 60 h 353"/>
                <a:gd name="T32" fmla="*/ 86 w 86"/>
                <a:gd name="T33" fmla="*/ 44 h 353"/>
                <a:gd name="T34" fmla="*/ 86 w 86"/>
                <a:gd name="T35" fmla="*/ 310 h 353"/>
                <a:gd name="T36" fmla="*/ 83 w 86"/>
                <a:gd name="T37" fmla="*/ 293 h 353"/>
                <a:gd name="T38" fmla="*/ 74 w 86"/>
                <a:gd name="T39" fmla="*/ 279 h 353"/>
                <a:gd name="T40" fmla="*/ 60 w 86"/>
                <a:gd name="T41" fmla="*/ 270 h 353"/>
                <a:gd name="T42" fmla="*/ 43 w 86"/>
                <a:gd name="T43" fmla="*/ 267 h 353"/>
                <a:gd name="T44" fmla="*/ 27 w 86"/>
                <a:gd name="T45" fmla="*/ 270 h 353"/>
                <a:gd name="T46" fmla="*/ 13 w 86"/>
                <a:gd name="T47" fmla="*/ 279 h 353"/>
                <a:gd name="T48" fmla="*/ 4 w 86"/>
                <a:gd name="T49" fmla="*/ 293 h 353"/>
                <a:gd name="T50" fmla="*/ 0 w 86"/>
                <a:gd name="T51" fmla="*/ 310 h 353"/>
                <a:gd name="T52" fmla="*/ 4 w 86"/>
                <a:gd name="T53" fmla="*/ 327 h 353"/>
                <a:gd name="T54" fmla="*/ 13 w 86"/>
                <a:gd name="T55" fmla="*/ 341 h 353"/>
                <a:gd name="T56" fmla="*/ 27 w 86"/>
                <a:gd name="T57" fmla="*/ 350 h 353"/>
                <a:gd name="T58" fmla="*/ 43 w 86"/>
                <a:gd name="T59" fmla="*/ 353 h 353"/>
                <a:gd name="T60" fmla="*/ 60 w 86"/>
                <a:gd name="T61" fmla="*/ 350 h 353"/>
                <a:gd name="T62" fmla="*/ 74 w 86"/>
                <a:gd name="T63" fmla="*/ 341 h 353"/>
                <a:gd name="T64" fmla="*/ 83 w 86"/>
                <a:gd name="T65" fmla="*/ 327 h 353"/>
                <a:gd name="T66" fmla="*/ 86 w 86"/>
                <a:gd name="T67" fmla="*/ 3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353">
                  <a:moveTo>
                    <a:pt x="86" y="44"/>
                  </a:moveTo>
                  <a:lnTo>
                    <a:pt x="83" y="27"/>
                  </a:lnTo>
                  <a:lnTo>
                    <a:pt x="74" y="13"/>
                  </a:lnTo>
                  <a:lnTo>
                    <a:pt x="60" y="4"/>
                  </a:lnTo>
                  <a:lnTo>
                    <a:pt x="43" y="0"/>
                  </a:lnTo>
                  <a:lnTo>
                    <a:pt x="27" y="4"/>
                  </a:lnTo>
                  <a:lnTo>
                    <a:pt x="13" y="13"/>
                  </a:lnTo>
                  <a:lnTo>
                    <a:pt x="4" y="27"/>
                  </a:lnTo>
                  <a:lnTo>
                    <a:pt x="0" y="44"/>
                  </a:lnTo>
                  <a:lnTo>
                    <a:pt x="4" y="60"/>
                  </a:lnTo>
                  <a:lnTo>
                    <a:pt x="13" y="74"/>
                  </a:lnTo>
                  <a:lnTo>
                    <a:pt x="27" y="84"/>
                  </a:lnTo>
                  <a:lnTo>
                    <a:pt x="43" y="87"/>
                  </a:lnTo>
                  <a:lnTo>
                    <a:pt x="60" y="84"/>
                  </a:lnTo>
                  <a:lnTo>
                    <a:pt x="74" y="74"/>
                  </a:lnTo>
                  <a:lnTo>
                    <a:pt x="83" y="60"/>
                  </a:lnTo>
                  <a:lnTo>
                    <a:pt x="86" y="44"/>
                  </a:lnTo>
                  <a:close/>
                  <a:moveTo>
                    <a:pt x="86" y="310"/>
                  </a:moveTo>
                  <a:lnTo>
                    <a:pt x="83" y="293"/>
                  </a:lnTo>
                  <a:lnTo>
                    <a:pt x="74" y="279"/>
                  </a:lnTo>
                  <a:lnTo>
                    <a:pt x="60" y="270"/>
                  </a:lnTo>
                  <a:lnTo>
                    <a:pt x="43" y="267"/>
                  </a:lnTo>
                  <a:lnTo>
                    <a:pt x="27" y="270"/>
                  </a:lnTo>
                  <a:lnTo>
                    <a:pt x="13" y="279"/>
                  </a:lnTo>
                  <a:lnTo>
                    <a:pt x="4" y="293"/>
                  </a:lnTo>
                  <a:lnTo>
                    <a:pt x="0" y="310"/>
                  </a:lnTo>
                  <a:lnTo>
                    <a:pt x="4" y="327"/>
                  </a:lnTo>
                  <a:lnTo>
                    <a:pt x="13" y="341"/>
                  </a:lnTo>
                  <a:lnTo>
                    <a:pt x="27" y="350"/>
                  </a:lnTo>
                  <a:lnTo>
                    <a:pt x="43" y="353"/>
                  </a:lnTo>
                  <a:lnTo>
                    <a:pt x="60" y="350"/>
                  </a:lnTo>
                  <a:lnTo>
                    <a:pt x="74" y="341"/>
                  </a:lnTo>
                  <a:lnTo>
                    <a:pt x="83" y="327"/>
                  </a:lnTo>
                  <a:lnTo>
                    <a:pt x="86" y="31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26"/>
            <p:cNvSpPr>
              <a:spLocks noChangeAspect="1"/>
            </p:cNvSpPr>
            <p:nvPr/>
          </p:nvSpPr>
          <p:spPr bwMode="auto">
            <a:xfrm>
              <a:off x="3773" y="56"/>
              <a:ext cx="664" cy="577"/>
            </a:xfrm>
            <a:custGeom>
              <a:avLst/>
              <a:gdLst>
                <a:gd name="T0" fmla="*/ 409 w 664"/>
                <a:gd name="T1" fmla="*/ 52 h 577"/>
                <a:gd name="T2" fmla="*/ 501 w 664"/>
                <a:gd name="T3" fmla="*/ 100 h 577"/>
                <a:gd name="T4" fmla="*/ 508 w 664"/>
                <a:gd name="T5" fmla="*/ 158 h 577"/>
                <a:gd name="T6" fmla="*/ 490 w 664"/>
                <a:gd name="T7" fmla="*/ 206 h 577"/>
                <a:gd name="T8" fmla="*/ 450 w 664"/>
                <a:gd name="T9" fmla="*/ 253 h 577"/>
                <a:gd name="T10" fmla="*/ 382 w 664"/>
                <a:gd name="T11" fmla="*/ 284 h 577"/>
                <a:gd name="T12" fmla="*/ 309 w 664"/>
                <a:gd name="T13" fmla="*/ 296 h 577"/>
                <a:gd name="T14" fmla="*/ 274 w 664"/>
                <a:gd name="T15" fmla="*/ 320 h 577"/>
                <a:gd name="T16" fmla="*/ 270 w 664"/>
                <a:gd name="T17" fmla="*/ 334 h 577"/>
                <a:gd name="T18" fmla="*/ 285 w 664"/>
                <a:gd name="T19" fmla="*/ 338 h 577"/>
                <a:gd name="T20" fmla="*/ 306 w 664"/>
                <a:gd name="T21" fmla="*/ 350 h 577"/>
                <a:gd name="T22" fmla="*/ 327 w 664"/>
                <a:gd name="T23" fmla="*/ 375 h 577"/>
                <a:gd name="T24" fmla="*/ 351 w 664"/>
                <a:gd name="T25" fmla="*/ 421 h 577"/>
                <a:gd name="T26" fmla="*/ 391 w 664"/>
                <a:gd name="T27" fmla="*/ 509 h 577"/>
                <a:gd name="T28" fmla="*/ 440 w 664"/>
                <a:gd name="T29" fmla="*/ 570 h 577"/>
                <a:gd name="T30" fmla="*/ 509 w 664"/>
                <a:gd name="T31" fmla="*/ 573 h 577"/>
                <a:gd name="T32" fmla="*/ 576 w 664"/>
                <a:gd name="T33" fmla="*/ 544 h 577"/>
                <a:gd name="T34" fmla="*/ 630 w 664"/>
                <a:gd name="T35" fmla="*/ 504 h 577"/>
                <a:gd name="T36" fmla="*/ 660 w 664"/>
                <a:gd name="T37" fmla="*/ 469 h 577"/>
                <a:gd name="T38" fmla="*/ 661 w 664"/>
                <a:gd name="T39" fmla="*/ 453 h 577"/>
                <a:gd name="T40" fmla="*/ 644 w 664"/>
                <a:gd name="T41" fmla="*/ 455 h 577"/>
                <a:gd name="T42" fmla="*/ 612 w 664"/>
                <a:gd name="T43" fmla="*/ 473 h 577"/>
                <a:gd name="T44" fmla="*/ 586 w 664"/>
                <a:gd name="T45" fmla="*/ 503 h 577"/>
                <a:gd name="T46" fmla="*/ 552 w 664"/>
                <a:gd name="T47" fmla="*/ 528 h 577"/>
                <a:gd name="T48" fmla="*/ 498 w 664"/>
                <a:gd name="T49" fmla="*/ 522 h 577"/>
                <a:gd name="T50" fmla="*/ 452 w 664"/>
                <a:gd name="T51" fmla="*/ 456 h 577"/>
                <a:gd name="T52" fmla="*/ 407 w 664"/>
                <a:gd name="T53" fmla="*/ 357 h 577"/>
                <a:gd name="T54" fmla="*/ 462 w 664"/>
                <a:gd name="T55" fmla="*/ 277 h 577"/>
                <a:gd name="T56" fmla="*/ 565 w 664"/>
                <a:gd name="T57" fmla="*/ 165 h 577"/>
                <a:gd name="T58" fmla="*/ 573 w 664"/>
                <a:gd name="T59" fmla="*/ 68 h 577"/>
                <a:gd name="T60" fmla="*/ 529 w 664"/>
                <a:gd name="T61" fmla="*/ 25 h 577"/>
                <a:gd name="T62" fmla="*/ 455 w 664"/>
                <a:gd name="T63" fmla="*/ 5 h 577"/>
                <a:gd name="T64" fmla="*/ 366 w 664"/>
                <a:gd name="T65" fmla="*/ 0 h 577"/>
                <a:gd name="T66" fmla="*/ 264 w 664"/>
                <a:gd name="T67" fmla="*/ 0 h 577"/>
                <a:gd name="T68" fmla="*/ 172 w 664"/>
                <a:gd name="T69" fmla="*/ 12 h 577"/>
                <a:gd name="T70" fmla="*/ 87 w 664"/>
                <a:gd name="T71" fmla="*/ 48 h 577"/>
                <a:gd name="T72" fmla="*/ 37 w 664"/>
                <a:gd name="T73" fmla="*/ 88 h 577"/>
                <a:gd name="T74" fmla="*/ 10 w 664"/>
                <a:gd name="T75" fmla="*/ 123 h 577"/>
                <a:gd name="T76" fmla="*/ 1 w 664"/>
                <a:gd name="T77" fmla="*/ 147 h 577"/>
                <a:gd name="T78" fmla="*/ 2 w 664"/>
                <a:gd name="T79" fmla="*/ 157 h 577"/>
                <a:gd name="T80" fmla="*/ 19 w 664"/>
                <a:gd name="T81" fmla="*/ 157 h 577"/>
                <a:gd name="T82" fmla="*/ 40 w 664"/>
                <a:gd name="T83" fmla="*/ 147 h 577"/>
                <a:gd name="T84" fmla="*/ 57 w 664"/>
                <a:gd name="T85" fmla="*/ 136 h 577"/>
                <a:gd name="T86" fmla="*/ 67 w 664"/>
                <a:gd name="T87" fmla="*/ 121 h 577"/>
                <a:gd name="T88" fmla="*/ 83 w 664"/>
                <a:gd name="T89" fmla="*/ 88 h 577"/>
                <a:gd name="T90" fmla="*/ 144 w 664"/>
                <a:gd name="T91" fmla="*/ 52 h 577"/>
                <a:gd name="T92" fmla="*/ 204 w 664"/>
                <a:gd name="T93" fmla="*/ 87 h 577"/>
                <a:gd name="T94" fmla="*/ 186 w 664"/>
                <a:gd name="T95" fmla="*/ 209 h 577"/>
                <a:gd name="T96" fmla="*/ 130 w 664"/>
                <a:gd name="T97" fmla="*/ 427 h 577"/>
                <a:gd name="T98" fmla="*/ 77 w 664"/>
                <a:gd name="T99" fmla="*/ 569 h 577"/>
                <a:gd name="T100" fmla="*/ 80 w 664"/>
                <a:gd name="T101" fmla="*/ 576 h 577"/>
                <a:gd name="T102" fmla="*/ 100 w 664"/>
                <a:gd name="T103" fmla="*/ 574 h 577"/>
                <a:gd name="T104" fmla="*/ 133 w 664"/>
                <a:gd name="T105" fmla="*/ 554 h 577"/>
                <a:gd name="T106" fmla="*/ 149 w 664"/>
                <a:gd name="T107" fmla="*/ 530 h 577"/>
                <a:gd name="T108" fmla="*/ 179 w 664"/>
                <a:gd name="T109" fmla="*/ 452 h 577"/>
                <a:gd name="T110" fmla="*/ 222 w 664"/>
                <a:gd name="T111" fmla="*/ 316 h 577"/>
                <a:gd name="T112" fmla="*/ 262 w 664"/>
                <a:gd name="T113" fmla="*/ 141 h 577"/>
                <a:gd name="T114" fmla="*/ 313 w 664"/>
                <a:gd name="T115" fmla="*/ 4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4" h="577">
                  <a:moveTo>
                    <a:pt x="313" y="45"/>
                  </a:moveTo>
                  <a:lnTo>
                    <a:pt x="409" y="52"/>
                  </a:lnTo>
                  <a:lnTo>
                    <a:pt x="470" y="71"/>
                  </a:lnTo>
                  <a:lnTo>
                    <a:pt x="501" y="100"/>
                  </a:lnTo>
                  <a:lnTo>
                    <a:pt x="510" y="138"/>
                  </a:lnTo>
                  <a:lnTo>
                    <a:pt x="508" y="158"/>
                  </a:lnTo>
                  <a:lnTo>
                    <a:pt x="502" y="182"/>
                  </a:lnTo>
                  <a:lnTo>
                    <a:pt x="490" y="206"/>
                  </a:lnTo>
                  <a:lnTo>
                    <a:pt x="473" y="231"/>
                  </a:lnTo>
                  <a:lnTo>
                    <a:pt x="450" y="253"/>
                  </a:lnTo>
                  <a:lnTo>
                    <a:pt x="420" y="272"/>
                  </a:lnTo>
                  <a:lnTo>
                    <a:pt x="382" y="284"/>
                  </a:lnTo>
                  <a:lnTo>
                    <a:pt x="336" y="291"/>
                  </a:lnTo>
                  <a:lnTo>
                    <a:pt x="309" y="296"/>
                  </a:lnTo>
                  <a:lnTo>
                    <a:pt x="287" y="308"/>
                  </a:lnTo>
                  <a:lnTo>
                    <a:pt x="274" y="320"/>
                  </a:lnTo>
                  <a:lnTo>
                    <a:pt x="269" y="330"/>
                  </a:lnTo>
                  <a:lnTo>
                    <a:pt x="270" y="334"/>
                  </a:lnTo>
                  <a:lnTo>
                    <a:pt x="273" y="335"/>
                  </a:lnTo>
                  <a:lnTo>
                    <a:pt x="285" y="338"/>
                  </a:lnTo>
                  <a:lnTo>
                    <a:pt x="296" y="342"/>
                  </a:lnTo>
                  <a:lnTo>
                    <a:pt x="306" y="350"/>
                  </a:lnTo>
                  <a:lnTo>
                    <a:pt x="316" y="360"/>
                  </a:lnTo>
                  <a:lnTo>
                    <a:pt x="327" y="375"/>
                  </a:lnTo>
                  <a:lnTo>
                    <a:pt x="338" y="395"/>
                  </a:lnTo>
                  <a:lnTo>
                    <a:pt x="351" y="421"/>
                  </a:lnTo>
                  <a:lnTo>
                    <a:pt x="366" y="454"/>
                  </a:lnTo>
                  <a:lnTo>
                    <a:pt x="391" y="509"/>
                  </a:lnTo>
                  <a:lnTo>
                    <a:pt x="415" y="548"/>
                  </a:lnTo>
                  <a:lnTo>
                    <a:pt x="440" y="570"/>
                  </a:lnTo>
                  <a:lnTo>
                    <a:pt x="472" y="577"/>
                  </a:lnTo>
                  <a:lnTo>
                    <a:pt x="509" y="573"/>
                  </a:lnTo>
                  <a:lnTo>
                    <a:pt x="544" y="561"/>
                  </a:lnTo>
                  <a:lnTo>
                    <a:pt x="576" y="544"/>
                  </a:lnTo>
                  <a:lnTo>
                    <a:pt x="605" y="525"/>
                  </a:lnTo>
                  <a:lnTo>
                    <a:pt x="630" y="504"/>
                  </a:lnTo>
                  <a:lnTo>
                    <a:pt x="648" y="485"/>
                  </a:lnTo>
                  <a:lnTo>
                    <a:pt x="660" y="469"/>
                  </a:lnTo>
                  <a:lnTo>
                    <a:pt x="664" y="458"/>
                  </a:lnTo>
                  <a:lnTo>
                    <a:pt x="661" y="453"/>
                  </a:lnTo>
                  <a:lnTo>
                    <a:pt x="655" y="453"/>
                  </a:lnTo>
                  <a:lnTo>
                    <a:pt x="644" y="455"/>
                  </a:lnTo>
                  <a:lnTo>
                    <a:pt x="629" y="462"/>
                  </a:lnTo>
                  <a:lnTo>
                    <a:pt x="612" y="473"/>
                  </a:lnTo>
                  <a:lnTo>
                    <a:pt x="597" y="488"/>
                  </a:lnTo>
                  <a:lnTo>
                    <a:pt x="586" y="503"/>
                  </a:lnTo>
                  <a:lnTo>
                    <a:pt x="571" y="517"/>
                  </a:lnTo>
                  <a:lnTo>
                    <a:pt x="552" y="528"/>
                  </a:lnTo>
                  <a:lnTo>
                    <a:pt x="526" y="532"/>
                  </a:lnTo>
                  <a:lnTo>
                    <a:pt x="498" y="522"/>
                  </a:lnTo>
                  <a:lnTo>
                    <a:pt x="473" y="495"/>
                  </a:lnTo>
                  <a:lnTo>
                    <a:pt x="452" y="456"/>
                  </a:lnTo>
                  <a:lnTo>
                    <a:pt x="431" y="410"/>
                  </a:lnTo>
                  <a:lnTo>
                    <a:pt x="407" y="357"/>
                  </a:lnTo>
                  <a:lnTo>
                    <a:pt x="381" y="317"/>
                  </a:lnTo>
                  <a:lnTo>
                    <a:pt x="462" y="277"/>
                  </a:lnTo>
                  <a:lnTo>
                    <a:pt x="524" y="225"/>
                  </a:lnTo>
                  <a:lnTo>
                    <a:pt x="565" y="165"/>
                  </a:lnTo>
                  <a:lnTo>
                    <a:pt x="579" y="102"/>
                  </a:lnTo>
                  <a:lnTo>
                    <a:pt x="573" y="68"/>
                  </a:lnTo>
                  <a:lnTo>
                    <a:pt x="556" y="43"/>
                  </a:lnTo>
                  <a:lnTo>
                    <a:pt x="529" y="25"/>
                  </a:lnTo>
                  <a:lnTo>
                    <a:pt x="495" y="13"/>
                  </a:lnTo>
                  <a:lnTo>
                    <a:pt x="455" y="5"/>
                  </a:lnTo>
                  <a:lnTo>
                    <a:pt x="412" y="2"/>
                  </a:lnTo>
                  <a:lnTo>
                    <a:pt x="366" y="0"/>
                  </a:lnTo>
                  <a:lnTo>
                    <a:pt x="319" y="0"/>
                  </a:lnTo>
                  <a:lnTo>
                    <a:pt x="264" y="0"/>
                  </a:lnTo>
                  <a:lnTo>
                    <a:pt x="216" y="3"/>
                  </a:lnTo>
                  <a:lnTo>
                    <a:pt x="172" y="12"/>
                  </a:lnTo>
                  <a:lnTo>
                    <a:pt x="124" y="29"/>
                  </a:lnTo>
                  <a:lnTo>
                    <a:pt x="87" y="48"/>
                  </a:lnTo>
                  <a:lnTo>
                    <a:pt x="58" y="68"/>
                  </a:lnTo>
                  <a:lnTo>
                    <a:pt x="37" y="88"/>
                  </a:lnTo>
                  <a:lnTo>
                    <a:pt x="21" y="106"/>
                  </a:lnTo>
                  <a:lnTo>
                    <a:pt x="10" y="123"/>
                  </a:lnTo>
                  <a:lnTo>
                    <a:pt x="4" y="137"/>
                  </a:lnTo>
                  <a:lnTo>
                    <a:pt x="1" y="147"/>
                  </a:lnTo>
                  <a:lnTo>
                    <a:pt x="0" y="152"/>
                  </a:lnTo>
                  <a:lnTo>
                    <a:pt x="2" y="157"/>
                  </a:lnTo>
                  <a:lnTo>
                    <a:pt x="8" y="159"/>
                  </a:lnTo>
                  <a:lnTo>
                    <a:pt x="19" y="157"/>
                  </a:lnTo>
                  <a:lnTo>
                    <a:pt x="30" y="152"/>
                  </a:lnTo>
                  <a:lnTo>
                    <a:pt x="40" y="147"/>
                  </a:lnTo>
                  <a:lnTo>
                    <a:pt x="46" y="143"/>
                  </a:lnTo>
                  <a:lnTo>
                    <a:pt x="57" y="136"/>
                  </a:lnTo>
                  <a:lnTo>
                    <a:pt x="63" y="129"/>
                  </a:lnTo>
                  <a:lnTo>
                    <a:pt x="67" y="121"/>
                  </a:lnTo>
                  <a:lnTo>
                    <a:pt x="71" y="111"/>
                  </a:lnTo>
                  <a:lnTo>
                    <a:pt x="83" y="88"/>
                  </a:lnTo>
                  <a:lnTo>
                    <a:pt x="105" y="67"/>
                  </a:lnTo>
                  <a:lnTo>
                    <a:pt x="144" y="52"/>
                  </a:lnTo>
                  <a:lnTo>
                    <a:pt x="208" y="45"/>
                  </a:lnTo>
                  <a:lnTo>
                    <a:pt x="204" y="87"/>
                  </a:lnTo>
                  <a:lnTo>
                    <a:pt x="197" y="141"/>
                  </a:lnTo>
                  <a:lnTo>
                    <a:pt x="186" y="209"/>
                  </a:lnTo>
                  <a:lnTo>
                    <a:pt x="169" y="291"/>
                  </a:lnTo>
                  <a:lnTo>
                    <a:pt x="130" y="427"/>
                  </a:lnTo>
                  <a:lnTo>
                    <a:pt x="81" y="560"/>
                  </a:lnTo>
                  <a:lnTo>
                    <a:pt x="77" y="569"/>
                  </a:lnTo>
                  <a:lnTo>
                    <a:pt x="77" y="572"/>
                  </a:lnTo>
                  <a:lnTo>
                    <a:pt x="80" y="576"/>
                  </a:lnTo>
                  <a:lnTo>
                    <a:pt x="84" y="577"/>
                  </a:lnTo>
                  <a:lnTo>
                    <a:pt x="100" y="574"/>
                  </a:lnTo>
                  <a:lnTo>
                    <a:pt x="117" y="565"/>
                  </a:lnTo>
                  <a:lnTo>
                    <a:pt x="133" y="554"/>
                  </a:lnTo>
                  <a:lnTo>
                    <a:pt x="144" y="542"/>
                  </a:lnTo>
                  <a:lnTo>
                    <a:pt x="149" y="530"/>
                  </a:lnTo>
                  <a:lnTo>
                    <a:pt x="162" y="500"/>
                  </a:lnTo>
                  <a:lnTo>
                    <a:pt x="179" y="452"/>
                  </a:lnTo>
                  <a:lnTo>
                    <a:pt x="200" y="390"/>
                  </a:lnTo>
                  <a:lnTo>
                    <a:pt x="222" y="316"/>
                  </a:lnTo>
                  <a:lnTo>
                    <a:pt x="244" y="232"/>
                  </a:lnTo>
                  <a:lnTo>
                    <a:pt x="262" y="141"/>
                  </a:lnTo>
                  <a:lnTo>
                    <a:pt x="274" y="45"/>
                  </a:lnTo>
                  <a:lnTo>
                    <a:pt x="313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27"/>
            <p:cNvSpPr>
              <a:spLocks noChangeAspect="1"/>
            </p:cNvSpPr>
            <p:nvPr/>
          </p:nvSpPr>
          <p:spPr bwMode="auto">
            <a:xfrm>
              <a:off x="4473" y="65"/>
              <a:ext cx="349" cy="259"/>
            </a:xfrm>
            <a:custGeom>
              <a:avLst/>
              <a:gdLst>
                <a:gd name="T0" fmla="*/ 39 w 349"/>
                <a:gd name="T1" fmla="*/ 230 h 259"/>
                <a:gd name="T2" fmla="*/ 44 w 349"/>
                <a:gd name="T3" fmla="*/ 254 h 259"/>
                <a:gd name="T4" fmla="*/ 71 w 349"/>
                <a:gd name="T5" fmla="*/ 254 h 259"/>
                <a:gd name="T6" fmla="*/ 84 w 349"/>
                <a:gd name="T7" fmla="*/ 231 h 259"/>
                <a:gd name="T8" fmla="*/ 95 w 349"/>
                <a:gd name="T9" fmla="*/ 186 h 259"/>
                <a:gd name="T10" fmla="*/ 111 w 349"/>
                <a:gd name="T11" fmla="*/ 120 h 259"/>
                <a:gd name="T12" fmla="*/ 120 w 349"/>
                <a:gd name="T13" fmla="*/ 94 h 259"/>
                <a:gd name="T14" fmla="*/ 136 w 349"/>
                <a:gd name="T15" fmla="*/ 69 h 259"/>
                <a:gd name="T16" fmla="*/ 168 w 349"/>
                <a:gd name="T17" fmla="*/ 34 h 259"/>
                <a:gd name="T18" fmla="*/ 221 w 349"/>
                <a:gd name="T19" fmla="*/ 16 h 259"/>
                <a:gd name="T20" fmla="*/ 250 w 349"/>
                <a:gd name="T21" fmla="*/ 32 h 259"/>
                <a:gd name="T22" fmla="*/ 255 w 349"/>
                <a:gd name="T23" fmla="*/ 56 h 259"/>
                <a:gd name="T24" fmla="*/ 241 w 349"/>
                <a:gd name="T25" fmla="*/ 121 h 259"/>
                <a:gd name="T26" fmla="*/ 221 w 349"/>
                <a:gd name="T27" fmla="*/ 178 h 259"/>
                <a:gd name="T28" fmla="*/ 212 w 349"/>
                <a:gd name="T29" fmla="*/ 209 h 259"/>
                <a:gd name="T30" fmla="*/ 229 w 349"/>
                <a:gd name="T31" fmla="*/ 245 h 259"/>
                <a:gd name="T32" fmla="*/ 266 w 349"/>
                <a:gd name="T33" fmla="*/ 259 h 259"/>
                <a:gd name="T34" fmla="*/ 303 w 349"/>
                <a:gd name="T35" fmla="*/ 246 h 259"/>
                <a:gd name="T36" fmla="*/ 329 w 349"/>
                <a:gd name="T37" fmla="*/ 218 h 259"/>
                <a:gd name="T38" fmla="*/ 344 w 349"/>
                <a:gd name="T39" fmla="*/ 188 h 259"/>
                <a:gd name="T40" fmla="*/ 349 w 349"/>
                <a:gd name="T41" fmla="*/ 171 h 259"/>
                <a:gd name="T42" fmla="*/ 340 w 349"/>
                <a:gd name="T43" fmla="*/ 163 h 259"/>
                <a:gd name="T44" fmla="*/ 329 w 349"/>
                <a:gd name="T45" fmla="*/ 173 h 259"/>
                <a:gd name="T46" fmla="*/ 302 w 349"/>
                <a:gd name="T47" fmla="*/ 225 h 259"/>
                <a:gd name="T48" fmla="*/ 268 w 349"/>
                <a:gd name="T49" fmla="*/ 243 h 259"/>
                <a:gd name="T50" fmla="*/ 254 w 349"/>
                <a:gd name="T51" fmla="*/ 222 h 259"/>
                <a:gd name="T52" fmla="*/ 257 w 349"/>
                <a:gd name="T53" fmla="*/ 204 h 259"/>
                <a:gd name="T54" fmla="*/ 267 w 349"/>
                <a:gd name="T55" fmla="*/ 176 h 259"/>
                <a:gd name="T56" fmla="*/ 285 w 349"/>
                <a:gd name="T57" fmla="*/ 126 h 259"/>
                <a:gd name="T58" fmla="*/ 297 w 349"/>
                <a:gd name="T59" fmla="*/ 65 h 259"/>
                <a:gd name="T60" fmla="*/ 290 w 349"/>
                <a:gd name="T61" fmla="*/ 31 h 259"/>
                <a:gd name="T62" fmla="*/ 272 w 349"/>
                <a:gd name="T63" fmla="*/ 12 h 259"/>
                <a:gd name="T64" fmla="*/ 247 w 349"/>
                <a:gd name="T65" fmla="*/ 2 h 259"/>
                <a:gd name="T66" fmla="*/ 223 w 349"/>
                <a:gd name="T67" fmla="*/ 0 h 259"/>
                <a:gd name="T68" fmla="*/ 164 w 349"/>
                <a:gd name="T69" fmla="*/ 17 h 259"/>
                <a:gd name="T70" fmla="*/ 127 w 349"/>
                <a:gd name="T71" fmla="*/ 52 h 259"/>
                <a:gd name="T72" fmla="*/ 104 w 349"/>
                <a:gd name="T73" fmla="*/ 11 h 259"/>
                <a:gd name="T74" fmla="*/ 66 w 349"/>
                <a:gd name="T75" fmla="*/ 0 h 259"/>
                <a:gd name="T76" fmla="*/ 37 w 349"/>
                <a:gd name="T77" fmla="*/ 10 h 259"/>
                <a:gd name="T78" fmla="*/ 21 w 349"/>
                <a:gd name="T79" fmla="*/ 31 h 259"/>
                <a:gd name="T80" fmla="*/ 6 w 349"/>
                <a:gd name="T81" fmla="*/ 66 h 259"/>
                <a:gd name="T82" fmla="*/ 0 w 349"/>
                <a:gd name="T83" fmla="*/ 87 h 259"/>
                <a:gd name="T84" fmla="*/ 10 w 349"/>
                <a:gd name="T85" fmla="*/ 95 h 259"/>
                <a:gd name="T86" fmla="*/ 18 w 349"/>
                <a:gd name="T87" fmla="*/ 92 h 259"/>
                <a:gd name="T88" fmla="*/ 23 w 349"/>
                <a:gd name="T89" fmla="*/ 78 h 259"/>
                <a:gd name="T90" fmla="*/ 38 w 349"/>
                <a:gd name="T91" fmla="*/ 34 h 259"/>
                <a:gd name="T92" fmla="*/ 64 w 349"/>
                <a:gd name="T93" fmla="*/ 16 h 259"/>
                <a:gd name="T94" fmla="*/ 79 w 349"/>
                <a:gd name="T95" fmla="*/ 24 h 259"/>
                <a:gd name="T96" fmla="*/ 83 w 349"/>
                <a:gd name="T97" fmla="*/ 44 h 259"/>
                <a:gd name="T98" fmla="*/ 74 w 349"/>
                <a:gd name="T99" fmla="*/ 92 h 259"/>
                <a:gd name="T100" fmla="*/ 61 w 349"/>
                <a:gd name="T101" fmla="*/ 14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9" h="259">
                  <a:moveTo>
                    <a:pt x="43" y="217"/>
                  </a:moveTo>
                  <a:lnTo>
                    <a:pt x="39" y="230"/>
                  </a:lnTo>
                  <a:lnTo>
                    <a:pt x="37" y="240"/>
                  </a:lnTo>
                  <a:lnTo>
                    <a:pt x="44" y="254"/>
                  </a:lnTo>
                  <a:lnTo>
                    <a:pt x="57" y="259"/>
                  </a:lnTo>
                  <a:lnTo>
                    <a:pt x="71" y="254"/>
                  </a:lnTo>
                  <a:lnTo>
                    <a:pt x="79" y="246"/>
                  </a:lnTo>
                  <a:lnTo>
                    <a:pt x="84" y="231"/>
                  </a:lnTo>
                  <a:lnTo>
                    <a:pt x="89" y="210"/>
                  </a:lnTo>
                  <a:lnTo>
                    <a:pt x="95" y="186"/>
                  </a:lnTo>
                  <a:lnTo>
                    <a:pt x="102" y="159"/>
                  </a:lnTo>
                  <a:lnTo>
                    <a:pt x="111" y="120"/>
                  </a:lnTo>
                  <a:lnTo>
                    <a:pt x="115" y="105"/>
                  </a:lnTo>
                  <a:lnTo>
                    <a:pt x="120" y="94"/>
                  </a:lnTo>
                  <a:lnTo>
                    <a:pt x="125" y="83"/>
                  </a:lnTo>
                  <a:lnTo>
                    <a:pt x="136" y="69"/>
                  </a:lnTo>
                  <a:lnTo>
                    <a:pt x="150" y="51"/>
                  </a:lnTo>
                  <a:lnTo>
                    <a:pt x="168" y="34"/>
                  </a:lnTo>
                  <a:lnTo>
                    <a:pt x="192" y="21"/>
                  </a:lnTo>
                  <a:lnTo>
                    <a:pt x="221" y="16"/>
                  </a:lnTo>
                  <a:lnTo>
                    <a:pt x="240" y="20"/>
                  </a:lnTo>
                  <a:lnTo>
                    <a:pt x="250" y="32"/>
                  </a:lnTo>
                  <a:lnTo>
                    <a:pt x="254" y="45"/>
                  </a:lnTo>
                  <a:lnTo>
                    <a:pt x="255" y="56"/>
                  </a:lnTo>
                  <a:lnTo>
                    <a:pt x="250" y="86"/>
                  </a:lnTo>
                  <a:lnTo>
                    <a:pt x="241" y="121"/>
                  </a:lnTo>
                  <a:lnTo>
                    <a:pt x="230" y="154"/>
                  </a:lnTo>
                  <a:lnTo>
                    <a:pt x="221" y="178"/>
                  </a:lnTo>
                  <a:lnTo>
                    <a:pt x="214" y="196"/>
                  </a:lnTo>
                  <a:lnTo>
                    <a:pt x="212" y="209"/>
                  </a:lnTo>
                  <a:lnTo>
                    <a:pt x="217" y="230"/>
                  </a:lnTo>
                  <a:lnTo>
                    <a:pt x="229" y="245"/>
                  </a:lnTo>
                  <a:lnTo>
                    <a:pt x="246" y="255"/>
                  </a:lnTo>
                  <a:lnTo>
                    <a:pt x="266" y="259"/>
                  </a:lnTo>
                  <a:lnTo>
                    <a:pt x="286" y="255"/>
                  </a:lnTo>
                  <a:lnTo>
                    <a:pt x="303" y="246"/>
                  </a:lnTo>
                  <a:lnTo>
                    <a:pt x="317" y="233"/>
                  </a:lnTo>
                  <a:lnTo>
                    <a:pt x="329" y="218"/>
                  </a:lnTo>
                  <a:lnTo>
                    <a:pt x="338" y="202"/>
                  </a:lnTo>
                  <a:lnTo>
                    <a:pt x="344" y="188"/>
                  </a:lnTo>
                  <a:lnTo>
                    <a:pt x="347" y="177"/>
                  </a:lnTo>
                  <a:lnTo>
                    <a:pt x="349" y="171"/>
                  </a:lnTo>
                  <a:lnTo>
                    <a:pt x="345" y="164"/>
                  </a:lnTo>
                  <a:lnTo>
                    <a:pt x="340" y="163"/>
                  </a:lnTo>
                  <a:lnTo>
                    <a:pt x="332" y="166"/>
                  </a:lnTo>
                  <a:lnTo>
                    <a:pt x="329" y="173"/>
                  </a:lnTo>
                  <a:lnTo>
                    <a:pt x="317" y="203"/>
                  </a:lnTo>
                  <a:lnTo>
                    <a:pt x="302" y="225"/>
                  </a:lnTo>
                  <a:lnTo>
                    <a:pt x="286" y="238"/>
                  </a:lnTo>
                  <a:lnTo>
                    <a:pt x="268" y="243"/>
                  </a:lnTo>
                  <a:lnTo>
                    <a:pt x="257" y="237"/>
                  </a:lnTo>
                  <a:lnTo>
                    <a:pt x="254" y="222"/>
                  </a:lnTo>
                  <a:lnTo>
                    <a:pt x="255" y="213"/>
                  </a:lnTo>
                  <a:lnTo>
                    <a:pt x="257" y="204"/>
                  </a:lnTo>
                  <a:lnTo>
                    <a:pt x="261" y="192"/>
                  </a:lnTo>
                  <a:lnTo>
                    <a:pt x="267" y="176"/>
                  </a:lnTo>
                  <a:lnTo>
                    <a:pt x="275" y="156"/>
                  </a:lnTo>
                  <a:lnTo>
                    <a:pt x="285" y="126"/>
                  </a:lnTo>
                  <a:lnTo>
                    <a:pt x="294" y="93"/>
                  </a:lnTo>
                  <a:lnTo>
                    <a:pt x="297" y="65"/>
                  </a:lnTo>
                  <a:lnTo>
                    <a:pt x="295" y="46"/>
                  </a:lnTo>
                  <a:lnTo>
                    <a:pt x="290" y="31"/>
                  </a:lnTo>
                  <a:lnTo>
                    <a:pt x="282" y="20"/>
                  </a:lnTo>
                  <a:lnTo>
                    <a:pt x="272" y="12"/>
                  </a:lnTo>
                  <a:lnTo>
                    <a:pt x="260" y="6"/>
                  </a:lnTo>
                  <a:lnTo>
                    <a:pt x="247" y="2"/>
                  </a:lnTo>
                  <a:lnTo>
                    <a:pt x="235" y="0"/>
                  </a:lnTo>
                  <a:lnTo>
                    <a:pt x="223" y="0"/>
                  </a:lnTo>
                  <a:lnTo>
                    <a:pt x="191" y="5"/>
                  </a:lnTo>
                  <a:lnTo>
                    <a:pt x="164" y="17"/>
                  </a:lnTo>
                  <a:lnTo>
                    <a:pt x="143" y="34"/>
                  </a:lnTo>
                  <a:lnTo>
                    <a:pt x="127" y="52"/>
                  </a:lnTo>
                  <a:lnTo>
                    <a:pt x="119" y="27"/>
                  </a:lnTo>
                  <a:lnTo>
                    <a:pt x="104" y="11"/>
                  </a:lnTo>
                  <a:lnTo>
                    <a:pt x="85" y="2"/>
                  </a:lnTo>
                  <a:lnTo>
                    <a:pt x="66" y="0"/>
                  </a:lnTo>
                  <a:lnTo>
                    <a:pt x="50" y="3"/>
                  </a:lnTo>
                  <a:lnTo>
                    <a:pt x="37" y="10"/>
                  </a:lnTo>
                  <a:lnTo>
                    <a:pt x="28" y="20"/>
                  </a:lnTo>
                  <a:lnTo>
                    <a:pt x="21" y="31"/>
                  </a:lnTo>
                  <a:lnTo>
                    <a:pt x="12" y="48"/>
                  </a:lnTo>
                  <a:lnTo>
                    <a:pt x="6" y="66"/>
                  </a:lnTo>
                  <a:lnTo>
                    <a:pt x="2" y="80"/>
                  </a:lnTo>
                  <a:lnTo>
                    <a:pt x="0" y="87"/>
                  </a:lnTo>
                  <a:lnTo>
                    <a:pt x="4" y="94"/>
                  </a:lnTo>
                  <a:lnTo>
                    <a:pt x="10" y="95"/>
                  </a:lnTo>
                  <a:lnTo>
                    <a:pt x="15" y="94"/>
                  </a:lnTo>
                  <a:lnTo>
                    <a:pt x="18" y="92"/>
                  </a:lnTo>
                  <a:lnTo>
                    <a:pt x="20" y="87"/>
                  </a:lnTo>
                  <a:lnTo>
                    <a:pt x="23" y="78"/>
                  </a:lnTo>
                  <a:lnTo>
                    <a:pt x="30" y="54"/>
                  </a:lnTo>
                  <a:lnTo>
                    <a:pt x="38" y="34"/>
                  </a:lnTo>
                  <a:lnTo>
                    <a:pt x="50" y="21"/>
                  </a:lnTo>
                  <a:lnTo>
                    <a:pt x="64" y="16"/>
                  </a:lnTo>
                  <a:lnTo>
                    <a:pt x="73" y="18"/>
                  </a:lnTo>
                  <a:lnTo>
                    <a:pt x="79" y="24"/>
                  </a:lnTo>
                  <a:lnTo>
                    <a:pt x="82" y="33"/>
                  </a:lnTo>
                  <a:lnTo>
                    <a:pt x="83" y="44"/>
                  </a:lnTo>
                  <a:lnTo>
                    <a:pt x="80" y="66"/>
                  </a:lnTo>
                  <a:lnTo>
                    <a:pt x="74" y="92"/>
                  </a:lnTo>
                  <a:lnTo>
                    <a:pt x="67" y="118"/>
                  </a:lnTo>
                  <a:lnTo>
                    <a:pt x="61" y="143"/>
                  </a:lnTo>
                  <a:lnTo>
                    <a:pt x="43" y="2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28"/>
            <p:cNvSpPr>
              <a:spLocks noChangeAspect="1"/>
            </p:cNvSpPr>
            <p:nvPr/>
          </p:nvSpPr>
          <p:spPr bwMode="auto">
            <a:xfrm>
              <a:off x="5161" y="197"/>
              <a:ext cx="723" cy="427"/>
            </a:xfrm>
            <a:custGeom>
              <a:avLst/>
              <a:gdLst>
                <a:gd name="T0" fmla="*/ 634 w 723"/>
                <a:gd name="T1" fmla="*/ 230 h 427"/>
                <a:gd name="T2" fmla="*/ 605 w 723"/>
                <a:gd name="T3" fmla="*/ 255 h 427"/>
                <a:gd name="T4" fmla="*/ 583 w 723"/>
                <a:gd name="T5" fmla="*/ 278 h 427"/>
                <a:gd name="T6" fmla="*/ 569 w 723"/>
                <a:gd name="T7" fmla="*/ 297 h 427"/>
                <a:gd name="T8" fmla="*/ 561 w 723"/>
                <a:gd name="T9" fmla="*/ 308 h 427"/>
                <a:gd name="T10" fmla="*/ 539 w 723"/>
                <a:gd name="T11" fmla="*/ 349 h 427"/>
                <a:gd name="T12" fmla="*/ 526 w 723"/>
                <a:gd name="T13" fmla="*/ 384 h 427"/>
                <a:gd name="T14" fmla="*/ 519 w 723"/>
                <a:gd name="T15" fmla="*/ 408 h 427"/>
                <a:gd name="T16" fmla="*/ 518 w 723"/>
                <a:gd name="T17" fmla="*/ 417 h 427"/>
                <a:gd name="T18" fmla="*/ 524 w 723"/>
                <a:gd name="T19" fmla="*/ 426 h 427"/>
                <a:gd name="T20" fmla="*/ 534 w 723"/>
                <a:gd name="T21" fmla="*/ 427 h 427"/>
                <a:gd name="T22" fmla="*/ 542 w 723"/>
                <a:gd name="T23" fmla="*/ 427 h 427"/>
                <a:gd name="T24" fmla="*/ 547 w 723"/>
                <a:gd name="T25" fmla="*/ 425 h 427"/>
                <a:gd name="T26" fmla="*/ 550 w 723"/>
                <a:gd name="T27" fmla="*/ 420 h 427"/>
                <a:gd name="T28" fmla="*/ 552 w 723"/>
                <a:gd name="T29" fmla="*/ 411 h 427"/>
                <a:gd name="T30" fmla="*/ 572 w 723"/>
                <a:gd name="T31" fmla="*/ 353 h 427"/>
                <a:gd name="T32" fmla="*/ 604 w 723"/>
                <a:gd name="T33" fmla="*/ 301 h 427"/>
                <a:gd name="T34" fmla="*/ 650 w 723"/>
                <a:gd name="T35" fmla="*/ 258 h 427"/>
                <a:gd name="T36" fmla="*/ 710 w 723"/>
                <a:gd name="T37" fmla="*/ 224 h 427"/>
                <a:gd name="T38" fmla="*/ 721 w 723"/>
                <a:gd name="T39" fmla="*/ 220 h 427"/>
                <a:gd name="T40" fmla="*/ 723 w 723"/>
                <a:gd name="T41" fmla="*/ 213 h 427"/>
                <a:gd name="T42" fmla="*/ 720 w 723"/>
                <a:gd name="T43" fmla="*/ 207 h 427"/>
                <a:gd name="T44" fmla="*/ 716 w 723"/>
                <a:gd name="T45" fmla="*/ 205 h 427"/>
                <a:gd name="T46" fmla="*/ 680 w 723"/>
                <a:gd name="T47" fmla="*/ 188 h 427"/>
                <a:gd name="T48" fmla="*/ 632 w 723"/>
                <a:gd name="T49" fmla="*/ 154 h 427"/>
                <a:gd name="T50" fmla="*/ 585 w 723"/>
                <a:gd name="T51" fmla="*/ 98 h 427"/>
                <a:gd name="T52" fmla="*/ 551 w 723"/>
                <a:gd name="T53" fmla="*/ 12 h 427"/>
                <a:gd name="T54" fmla="*/ 547 w 723"/>
                <a:gd name="T55" fmla="*/ 2 h 427"/>
                <a:gd name="T56" fmla="*/ 534 w 723"/>
                <a:gd name="T57" fmla="*/ 0 h 427"/>
                <a:gd name="T58" fmla="*/ 524 w 723"/>
                <a:gd name="T59" fmla="*/ 1 h 427"/>
                <a:gd name="T60" fmla="*/ 518 w 723"/>
                <a:gd name="T61" fmla="*/ 9 h 427"/>
                <a:gd name="T62" fmla="*/ 520 w 723"/>
                <a:gd name="T63" fmla="*/ 19 h 427"/>
                <a:gd name="T64" fmla="*/ 526 w 723"/>
                <a:gd name="T65" fmla="*/ 44 h 427"/>
                <a:gd name="T66" fmla="*/ 538 w 723"/>
                <a:gd name="T67" fmla="*/ 78 h 427"/>
                <a:gd name="T68" fmla="*/ 559 w 723"/>
                <a:gd name="T69" fmla="*/ 118 h 427"/>
                <a:gd name="T70" fmla="*/ 590 w 723"/>
                <a:gd name="T71" fmla="*/ 157 h 427"/>
                <a:gd name="T72" fmla="*/ 634 w 723"/>
                <a:gd name="T73" fmla="*/ 197 h 427"/>
                <a:gd name="T74" fmla="*/ 29 w 723"/>
                <a:gd name="T75" fmla="*/ 197 h 427"/>
                <a:gd name="T76" fmla="*/ 18 w 723"/>
                <a:gd name="T77" fmla="*/ 198 h 427"/>
                <a:gd name="T78" fmla="*/ 9 w 723"/>
                <a:gd name="T79" fmla="*/ 199 h 427"/>
                <a:gd name="T80" fmla="*/ 3 w 723"/>
                <a:gd name="T81" fmla="*/ 204 h 427"/>
                <a:gd name="T82" fmla="*/ 0 w 723"/>
                <a:gd name="T83" fmla="*/ 213 h 427"/>
                <a:gd name="T84" fmla="*/ 3 w 723"/>
                <a:gd name="T85" fmla="*/ 223 h 427"/>
                <a:gd name="T86" fmla="*/ 9 w 723"/>
                <a:gd name="T87" fmla="*/ 228 h 427"/>
                <a:gd name="T88" fmla="*/ 18 w 723"/>
                <a:gd name="T89" fmla="*/ 230 h 427"/>
                <a:gd name="T90" fmla="*/ 29 w 723"/>
                <a:gd name="T91" fmla="*/ 230 h 427"/>
                <a:gd name="T92" fmla="*/ 634 w 723"/>
                <a:gd name="T93" fmla="*/ 23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3" h="427">
                  <a:moveTo>
                    <a:pt x="634" y="230"/>
                  </a:moveTo>
                  <a:lnTo>
                    <a:pt x="605" y="255"/>
                  </a:lnTo>
                  <a:lnTo>
                    <a:pt x="583" y="278"/>
                  </a:lnTo>
                  <a:lnTo>
                    <a:pt x="569" y="297"/>
                  </a:lnTo>
                  <a:lnTo>
                    <a:pt x="561" y="308"/>
                  </a:lnTo>
                  <a:lnTo>
                    <a:pt x="539" y="349"/>
                  </a:lnTo>
                  <a:lnTo>
                    <a:pt x="526" y="384"/>
                  </a:lnTo>
                  <a:lnTo>
                    <a:pt x="519" y="408"/>
                  </a:lnTo>
                  <a:lnTo>
                    <a:pt x="518" y="417"/>
                  </a:lnTo>
                  <a:lnTo>
                    <a:pt x="524" y="426"/>
                  </a:lnTo>
                  <a:lnTo>
                    <a:pt x="534" y="427"/>
                  </a:lnTo>
                  <a:lnTo>
                    <a:pt x="542" y="427"/>
                  </a:lnTo>
                  <a:lnTo>
                    <a:pt x="547" y="425"/>
                  </a:lnTo>
                  <a:lnTo>
                    <a:pt x="550" y="420"/>
                  </a:lnTo>
                  <a:lnTo>
                    <a:pt x="552" y="411"/>
                  </a:lnTo>
                  <a:lnTo>
                    <a:pt x="572" y="353"/>
                  </a:lnTo>
                  <a:lnTo>
                    <a:pt x="604" y="301"/>
                  </a:lnTo>
                  <a:lnTo>
                    <a:pt x="650" y="258"/>
                  </a:lnTo>
                  <a:lnTo>
                    <a:pt x="710" y="224"/>
                  </a:lnTo>
                  <a:lnTo>
                    <a:pt x="721" y="220"/>
                  </a:lnTo>
                  <a:lnTo>
                    <a:pt x="723" y="213"/>
                  </a:lnTo>
                  <a:lnTo>
                    <a:pt x="720" y="207"/>
                  </a:lnTo>
                  <a:lnTo>
                    <a:pt x="716" y="205"/>
                  </a:lnTo>
                  <a:lnTo>
                    <a:pt x="680" y="188"/>
                  </a:lnTo>
                  <a:lnTo>
                    <a:pt x="632" y="154"/>
                  </a:lnTo>
                  <a:lnTo>
                    <a:pt x="585" y="98"/>
                  </a:lnTo>
                  <a:lnTo>
                    <a:pt x="551" y="12"/>
                  </a:lnTo>
                  <a:lnTo>
                    <a:pt x="547" y="2"/>
                  </a:lnTo>
                  <a:lnTo>
                    <a:pt x="534" y="0"/>
                  </a:lnTo>
                  <a:lnTo>
                    <a:pt x="524" y="1"/>
                  </a:lnTo>
                  <a:lnTo>
                    <a:pt x="518" y="9"/>
                  </a:lnTo>
                  <a:lnTo>
                    <a:pt x="520" y="19"/>
                  </a:lnTo>
                  <a:lnTo>
                    <a:pt x="526" y="44"/>
                  </a:lnTo>
                  <a:lnTo>
                    <a:pt x="538" y="78"/>
                  </a:lnTo>
                  <a:lnTo>
                    <a:pt x="559" y="118"/>
                  </a:lnTo>
                  <a:lnTo>
                    <a:pt x="590" y="157"/>
                  </a:lnTo>
                  <a:lnTo>
                    <a:pt x="634" y="197"/>
                  </a:lnTo>
                  <a:lnTo>
                    <a:pt x="29" y="197"/>
                  </a:lnTo>
                  <a:lnTo>
                    <a:pt x="18" y="198"/>
                  </a:lnTo>
                  <a:lnTo>
                    <a:pt x="9" y="199"/>
                  </a:lnTo>
                  <a:lnTo>
                    <a:pt x="3" y="204"/>
                  </a:lnTo>
                  <a:lnTo>
                    <a:pt x="0" y="213"/>
                  </a:lnTo>
                  <a:lnTo>
                    <a:pt x="3" y="223"/>
                  </a:lnTo>
                  <a:lnTo>
                    <a:pt x="9" y="228"/>
                  </a:lnTo>
                  <a:lnTo>
                    <a:pt x="18" y="230"/>
                  </a:lnTo>
                  <a:lnTo>
                    <a:pt x="29" y="230"/>
                  </a:lnTo>
                  <a:lnTo>
                    <a:pt x="63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29"/>
            <p:cNvSpPr>
              <a:spLocks noChangeAspect="1"/>
            </p:cNvSpPr>
            <p:nvPr/>
          </p:nvSpPr>
          <p:spPr bwMode="auto">
            <a:xfrm>
              <a:off x="6174" y="56"/>
              <a:ext cx="665" cy="577"/>
            </a:xfrm>
            <a:custGeom>
              <a:avLst/>
              <a:gdLst>
                <a:gd name="T0" fmla="*/ 410 w 665"/>
                <a:gd name="T1" fmla="*/ 52 h 577"/>
                <a:gd name="T2" fmla="*/ 501 w 665"/>
                <a:gd name="T3" fmla="*/ 100 h 577"/>
                <a:gd name="T4" fmla="*/ 508 w 665"/>
                <a:gd name="T5" fmla="*/ 158 h 577"/>
                <a:gd name="T6" fmla="*/ 491 w 665"/>
                <a:gd name="T7" fmla="*/ 206 h 577"/>
                <a:gd name="T8" fmla="*/ 451 w 665"/>
                <a:gd name="T9" fmla="*/ 253 h 577"/>
                <a:gd name="T10" fmla="*/ 382 w 665"/>
                <a:gd name="T11" fmla="*/ 284 h 577"/>
                <a:gd name="T12" fmla="*/ 309 w 665"/>
                <a:gd name="T13" fmla="*/ 296 h 577"/>
                <a:gd name="T14" fmla="*/ 274 w 665"/>
                <a:gd name="T15" fmla="*/ 320 h 577"/>
                <a:gd name="T16" fmla="*/ 271 w 665"/>
                <a:gd name="T17" fmla="*/ 334 h 577"/>
                <a:gd name="T18" fmla="*/ 285 w 665"/>
                <a:gd name="T19" fmla="*/ 338 h 577"/>
                <a:gd name="T20" fmla="*/ 306 w 665"/>
                <a:gd name="T21" fmla="*/ 350 h 577"/>
                <a:gd name="T22" fmla="*/ 327 w 665"/>
                <a:gd name="T23" fmla="*/ 375 h 577"/>
                <a:gd name="T24" fmla="*/ 351 w 665"/>
                <a:gd name="T25" fmla="*/ 421 h 577"/>
                <a:gd name="T26" fmla="*/ 391 w 665"/>
                <a:gd name="T27" fmla="*/ 509 h 577"/>
                <a:gd name="T28" fmla="*/ 441 w 665"/>
                <a:gd name="T29" fmla="*/ 570 h 577"/>
                <a:gd name="T30" fmla="*/ 509 w 665"/>
                <a:gd name="T31" fmla="*/ 573 h 577"/>
                <a:gd name="T32" fmla="*/ 577 w 665"/>
                <a:gd name="T33" fmla="*/ 544 h 577"/>
                <a:gd name="T34" fmla="*/ 630 w 665"/>
                <a:gd name="T35" fmla="*/ 504 h 577"/>
                <a:gd name="T36" fmla="*/ 660 w 665"/>
                <a:gd name="T37" fmla="*/ 469 h 577"/>
                <a:gd name="T38" fmla="*/ 661 w 665"/>
                <a:gd name="T39" fmla="*/ 453 h 577"/>
                <a:gd name="T40" fmla="*/ 645 w 665"/>
                <a:gd name="T41" fmla="*/ 455 h 577"/>
                <a:gd name="T42" fmla="*/ 612 w 665"/>
                <a:gd name="T43" fmla="*/ 473 h 577"/>
                <a:gd name="T44" fmla="*/ 586 w 665"/>
                <a:gd name="T45" fmla="*/ 503 h 577"/>
                <a:gd name="T46" fmla="*/ 552 w 665"/>
                <a:gd name="T47" fmla="*/ 528 h 577"/>
                <a:gd name="T48" fmla="*/ 498 w 665"/>
                <a:gd name="T49" fmla="*/ 522 h 577"/>
                <a:gd name="T50" fmla="*/ 452 w 665"/>
                <a:gd name="T51" fmla="*/ 456 h 577"/>
                <a:gd name="T52" fmla="*/ 407 w 665"/>
                <a:gd name="T53" fmla="*/ 357 h 577"/>
                <a:gd name="T54" fmla="*/ 462 w 665"/>
                <a:gd name="T55" fmla="*/ 277 h 577"/>
                <a:gd name="T56" fmla="*/ 565 w 665"/>
                <a:gd name="T57" fmla="*/ 165 h 577"/>
                <a:gd name="T58" fmla="*/ 573 w 665"/>
                <a:gd name="T59" fmla="*/ 68 h 577"/>
                <a:gd name="T60" fmla="*/ 529 w 665"/>
                <a:gd name="T61" fmla="*/ 25 h 577"/>
                <a:gd name="T62" fmla="*/ 456 w 665"/>
                <a:gd name="T63" fmla="*/ 5 h 577"/>
                <a:gd name="T64" fmla="*/ 366 w 665"/>
                <a:gd name="T65" fmla="*/ 0 h 577"/>
                <a:gd name="T66" fmla="*/ 264 w 665"/>
                <a:gd name="T67" fmla="*/ 0 h 577"/>
                <a:gd name="T68" fmla="*/ 172 w 665"/>
                <a:gd name="T69" fmla="*/ 12 h 577"/>
                <a:gd name="T70" fmla="*/ 87 w 665"/>
                <a:gd name="T71" fmla="*/ 48 h 577"/>
                <a:gd name="T72" fmla="*/ 37 w 665"/>
                <a:gd name="T73" fmla="*/ 88 h 577"/>
                <a:gd name="T74" fmla="*/ 11 w 665"/>
                <a:gd name="T75" fmla="*/ 123 h 577"/>
                <a:gd name="T76" fmla="*/ 1 w 665"/>
                <a:gd name="T77" fmla="*/ 147 h 577"/>
                <a:gd name="T78" fmla="*/ 2 w 665"/>
                <a:gd name="T79" fmla="*/ 157 h 577"/>
                <a:gd name="T80" fmla="*/ 19 w 665"/>
                <a:gd name="T81" fmla="*/ 157 h 577"/>
                <a:gd name="T82" fmla="*/ 40 w 665"/>
                <a:gd name="T83" fmla="*/ 147 h 577"/>
                <a:gd name="T84" fmla="*/ 57 w 665"/>
                <a:gd name="T85" fmla="*/ 136 h 577"/>
                <a:gd name="T86" fmla="*/ 67 w 665"/>
                <a:gd name="T87" fmla="*/ 121 h 577"/>
                <a:gd name="T88" fmla="*/ 83 w 665"/>
                <a:gd name="T89" fmla="*/ 88 h 577"/>
                <a:gd name="T90" fmla="*/ 145 w 665"/>
                <a:gd name="T91" fmla="*/ 52 h 577"/>
                <a:gd name="T92" fmla="*/ 204 w 665"/>
                <a:gd name="T93" fmla="*/ 87 h 577"/>
                <a:gd name="T94" fmla="*/ 186 w 665"/>
                <a:gd name="T95" fmla="*/ 209 h 577"/>
                <a:gd name="T96" fmla="*/ 130 w 665"/>
                <a:gd name="T97" fmla="*/ 427 h 577"/>
                <a:gd name="T98" fmla="*/ 77 w 665"/>
                <a:gd name="T99" fmla="*/ 569 h 577"/>
                <a:gd name="T100" fmla="*/ 80 w 665"/>
                <a:gd name="T101" fmla="*/ 576 h 577"/>
                <a:gd name="T102" fmla="*/ 100 w 665"/>
                <a:gd name="T103" fmla="*/ 574 h 577"/>
                <a:gd name="T104" fmla="*/ 134 w 665"/>
                <a:gd name="T105" fmla="*/ 554 h 577"/>
                <a:gd name="T106" fmla="*/ 150 w 665"/>
                <a:gd name="T107" fmla="*/ 530 h 577"/>
                <a:gd name="T108" fmla="*/ 180 w 665"/>
                <a:gd name="T109" fmla="*/ 452 h 577"/>
                <a:gd name="T110" fmla="*/ 223 w 665"/>
                <a:gd name="T111" fmla="*/ 316 h 577"/>
                <a:gd name="T112" fmla="*/ 262 w 665"/>
                <a:gd name="T113" fmla="*/ 141 h 577"/>
                <a:gd name="T114" fmla="*/ 313 w 665"/>
                <a:gd name="T115" fmla="*/ 4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5" h="577">
                  <a:moveTo>
                    <a:pt x="313" y="45"/>
                  </a:moveTo>
                  <a:lnTo>
                    <a:pt x="410" y="52"/>
                  </a:lnTo>
                  <a:lnTo>
                    <a:pt x="470" y="71"/>
                  </a:lnTo>
                  <a:lnTo>
                    <a:pt x="501" y="100"/>
                  </a:lnTo>
                  <a:lnTo>
                    <a:pt x="510" y="138"/>
                  </a:lnTo>
                  <a:lnTo>
                    <a:pt x="508" y="158"/>
                  </a:lnTo>
                  <a:lnTo>
                    <a:pt x="502" y="182"/>
                  </a:lnTo>
                  <a:lnTo>
                    <a:pt x="491" y="206"/>
                  </a:lnTo>
                  <a:lnTo>
                    <a:pt x="474" y="231"/>
                  </a:lnTo>
                  <a:lnTo>
                    <a:pt x="451" y="253"/>
                  </a:lnTo>
                  <a:lnTo>
                    <a:pt x="420" y="272"/>
                  </a:lnTo>
                  <a:lnTo>
                    <a:pt x="382" y="284"/>
                  </a:lnTo>
                  <a:lnTo>
                    <a:pt x="337" y="291"/>
                  </a:lnTo>
                  <a:lnTo>
                    <a:pt x="309" y="296"/>
                  </a:lnTo>
                  <a:lnTo>
                    <a:pt x="288" y="308"/>
                  </a:lnTo>
                  <a:lnTo>
                    <a:pt x="274" y="320"/>
                  </a:lnTo>
                  <a:lnTo>
                    <a:pt x="269" y="330"/>
                  </a:lnTo>
                  <a:lnTo>
                    <a:pt x="271" y="334"/>
                  </a:lnTo>
                  <a:lnTo>
                    <a:pt x="273" y="335"/>
                  </a:lnTo>
                  <a:lnTo>
                    <a:pt x="285" y="338"/>
                  </a:lnTo>
                  <a:lnTo>
                    <a:pt x="296" y="342"/>
                  </a:lnTo>
                  <a:lnTo>
                    <a:pt x="306" y="350"/>
                  </a:lnTo>
                  <a:lnTo>
                    <a:pt x="316" y="360"/>
                  </a:lnTo>
                  <a:lnTo>
                    <a:pt x="327" y="375"/>
                  </a:lnTo>
                  <a:lnTo>
                    <a:pt x="338" y="395"/>
                  </a:lnTo>
                  <a:lnTo>
                    <a:pt x="351" y="421"/>
                  </a:lnTo>
                  <a:lnTo>
                    <a:pt x="366" y="454"/>
                  </a:lnTo>
                  <a:lnTo>
                    <a:pt x="391" y="509"/>
                  </a:lnTo>
                  <a:lnTo>
                    <a:pt x="415" y="548"/>
                  </a:lnTo>
                  <a:lnTo>
                    <a:pt x="441" y="570"/>
                  </a:lnTo>
                  <a:lnTo>
                    <a:pt x="472" y="577"/>
                  </a:lnTo>
                  <a:lnTo>
                    <a:pt x="509" y="573"/>
                  </a:lnTo>
                  <a:lnTo>
                    <a:pt x="544" y="561"/>
                  </a:lnTo>
                  <a:lnTo>
                    <a:pt x="577" y="544"/>
                  </a:lnTo>
                  <a:lnTo>
                    <a:pt x="606" y="525"/>
                  </a:lnTo>
                  <a:lnTo>
                    <a:pt x="630" y="504"/>
                  </a:lnTo>
                  <a:lnTo>
                    <a:pt x="648" y="485"/>
                  </a:lnTo>
                  <a:lnTo>
                    <a:pt x="660" y="469"/>
                  </a:lnTo>
                  <a:lnTo>
                    <a:pt x="665" y="458"/>
                  </a:lnTo>
                  <a:lnTo>
                    <a:pt x="661" y="453"/>
                  </a:lnTo>
                  <a:lnTo>
                    <a:pt x="656" y="453"/>
                  </a:lnTo>
                  <a:lnTo>
                    <a:pt x="645" y="455"/>
                  </a:lnTo>
                  <a:lnTo>
                    <a:pt x="629" y="462"/>
                  </a:lnTo>
                  <a:lnTo>
                    <a:pt x="612" y="473"/>
                  </a:lnTo>
                  <a:lnTo>
                    <a:pt x="597" y="488"/>
                  </a:lnTo>
                  <a:lnTo>
                    <a:pt x="586" y="503"/>
                  </a:lnTo>
                  <a:lnTo>
                    <a:pt x="572" y="517"/>
                  </a:lnTo>
                  <a:lnTo>
                    <a:pt x="552" y="528"/>
                  </a:lnTo>
                  <a:lnTo>
                    <a:pt x="526" y="532"/>
                  </a:lnTo>
                  <a:lnTo>
                    <a:pt x="498" y="522"/>
                  </a:lnTo>
                  <a:lnTo>
                    <a:pt x="474" y="495"/>
                  </a:lnTo>
                  <a:lnTo>
                    <a:pt x="452" y="456"/>
                  </a:lnTo>
                  <a:lnTo>
                    <a:pt x="432" y="410"/>
                  </a:lnTo>
                  <a:lnTo>
                    <a:pt x="407" y="357"/>
                  </a:lnTo>
                  <a:lnTo>
                    <a:pt x="381" y="317"/>
                  </a:lnTo>
                  <a:lnTo>
                    <a:pt x="462" y="277"/>
                  </a:lnTo>
                  <a:lnTo>
                    <a:pt x="525" y="225"/>
                  </a:lnTo>
                  <a:lnTo>
                    <a:pt x="565" y="165"/>
                  </a:lnTo>
                  <a:lnTo>
                    <a:pt x="579" y="102"/>
                  </a:lnTo>
                  <a:lnTo>
                    <a:pt x="573" y="68"/>
                  </a:lnTo>
                  <a:lnTo>
                    <a:pt x="556" y="43"/>
                  </a:lnTo>
                  <a:lnTo>
                    <a:pt x="529" y="25"/>
                  </a:lnTo>
                  <a:lnTo>
                    <a:pt x="495" y="13"/>
                  </a:lnTo>
                  <a:lnTo>
                    <a:pt x="456" y="5"/>
                  </a:lnTo>
                  <a:lnTo>
                    <a:pt x="412" y="2"/>
                  </a:lnTo>
                  <a:lnTo>
                    <a:pt x="366" y="0"/>
                  </a:lnTo>
                  <a:lnTo>
                    <a:pt x="319" y="0"/>
                  </a:lnTo>
                  <a:lnTo>
                    <a:pt x="264" y="0"/>
                  </a:lnTo>
                  <a:lnTo>
                    <a:pt x="217" y="3"/>
                  </a:lnTo>
                  <a:lnTo>
                    <a:pt x="172" y="12"/>
                  </a:lnTo>
                  <a:lnTo>
                    <a:pt x="124" y="29"/>
                  </a:lnTo>
                  <a:lnTo>
                    <a:pt x="87" y="48"/>
                  </a:lnTo>
                  <a:lnTo>
                    <a:pt x="59" y="68"/>
                  </a:lnTo>
                  <a:lnTo>
                    <a:pt x="37" y="88"/>
                  </a:lnTo>
                  <a:lnTo>
                    <a:pt x="21" y="106"/>
                  </a:lnTo>
                  <a:lnTo>
                    <a:pt x="11" y="123"/>
                  </a:lnTo>
                  <a:lnTo>
                    <a:pt x="4" y="137"/>
                  </a:lnTo>
                  <a:lnTo>
                    <a:pt x="1" y="147"/>
                  </a:lnTo>
                  <a:lnTo>
                    <a:pt x="0" y="152"/>
                  </a:lnTo>
                  <a:lnTo>
                    <a:pt x="2" y="157"/>
                  </a:lnTo>
                  <a:lnTo>
                    <a:pt x="8" y="159"/>
                  </a:lnTo>
                  <a:lnTo>
                    <a:pt x="19" y="157"/>
                  </a:lnTo>
                  <a:lnTo>
                    <a:pt x="30" y="152"/>
                  </a:lnTo>
                  <a:lnTo>
                    <a:pt x="40" y="147"/>
                  </a:lnTo>
                  <a:lnTo>
                    <a:pt x="47" y="143"/>
                  </a:lnTo>
                  <a:lnTo>
                    <a:pt x="57" y="136"/>
                  </a:lnTo>
                  <a:lnTo>
                    <a:pt x="64" y="129"/>
                  </a:lnTo>
                  <a:lnTo>
                    <a:pt x="67" y="121"/>
                  </a:lnTo>
                  <a:lnTo>
                    <a:pt x="71" y="111"/>
                  </a:lnTo>
                  <a:lnTo>
                    <a:pt x="83" y="88"/>
                  </a:lnTo>
                  <a:lnTo>
                    <a:pt x="105" y="67"/>
                  </a:lnTo>
                  <a:lnTo>
                    <a:pt x="145" y="52"/>
                  </a:lnTo>
                  <a:lnTo>
                    <a:pt x="208" y="45"/>
                  </a:lnTo>
                  <a:lnTo>
                    <a:pt x="204" y="87"/>
                  </a:lnTo>
                  <a:lnTo>
                    <a:pt x="197" y="141"/>
                  </a:lnTo>
                  <a:lnTo>
                    <a:pt x="186" y="209"/>
                  </a:lnTo>
                  <a:lnTo>
                    <a:pt x="169" y="291"/>
                  </a:lnTo>
                  <a:lnTo>
                    <a:pt x="130" y="427"/>
                  </a:lnTo>
                  <a:lnTo>
                    <a:pt x="81" y="560"/>
                  </a:lnTo>
                  <a:lnTo>
                    <a:pt x="77" y="569"/>
                  </a:lnTo>
                  <a:lnTo>
                    <a:pt x="77" y="572"/>
                  </a:lnTo>
                  <a:lnTo>
                    <a:pt x="80" y="576"/>
                  </a:lnTo>
                  <a:lnTo>
                    <a:pt x="85" y="577"/>
                  </a:lnTo>
                  <a:lnTo>
                    <a:pt x="100" y="574"/>
                  </a:lnTo>
                  <a:lnTo>
                    <a:pt x="117" y="565"/>
                  </a:lnTo>
                  <a:lnTo>
                    <a:pt x="134" y="554"/>
                  </a:lnTo>
                  <a:lnTo>
                    <a:pt x="145" y="542"/>
                  </a:lnTo>
                  <a:lnTo>
                    <a:pt x="150" y="530"/>
                  </a:lnTo>
                  <a:lnTo>
                    <a:pt x="162" y="500"/>
                  </a:lnTo>
                  <a:lnTo>
                    <a:pt x="180" y="452"/>
                  </a:lnTo>
                  <a:lnTo>
                    <a:pt x="201" y="390"/>
                  </a:lnTo>
                  <a:lnTo>
                    <a:pt x="223" y="316"/>
                  </a:lnTo>
                  <a:lnTo>
                    <a:pt x="244" y="232"/>
                  </a:lnTo>
                  <a:lnTo>
                    <a:pt x="262" y="141"/>
                  </a:lnTo>
                  <a:lnTo>
                    <a:pt x="275" y="45"/>
                  </a:lnTo>
                  <a:lnTo>
                    <a:pt x="313" y="4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925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Motivation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12</a:t>
            </a:fld>
            <a:endParaRPr lang="en-AU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46" y="3000473"/>
            <a:ext cx="5405318" cy="3643363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88690" y="1148941"/>
            <a:ext cx="995362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71755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33771"/>
              </a:buClr>
              <a:buSzPct val="65000"/>
              <a:buFontTx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B2"/>
              </a:buClr>
              <a:buSzPct val="65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52583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Given the observations from black-box function.</a:t>
            </a:r>
          </a:p>
          <a:p>
            <a:r>
              <a:rPr lang="en-AU" dirty="0"/>
              <a:t>Our goal is to find the global maximizer.</a:t>
            </a:r>
          </a:p>
          <a:p>
            <a:r>
              <a:rPr lang="en-AU" dirty="0"/>
              <a:t>Where should we evaluate next to improve the most ?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FontTx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021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line is a belief about the underlying function.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Motivation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13</a:t>
            </a:fld>
            <a:endParaRPr lang="en-AU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50" y="1992362"/>
            <a:ext cx="6153137" cy="41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7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Where should be the maximum after having 4 observations.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Motivation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14</a:t>
            </a:fld>
            <a:endParaRPr lang="en-AU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06" y="2181727"/>
            <a:ext cx="6192688" cy="41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58" y="1964112"/>
            <a:ext cx="6408712" cy="431968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15</a:t>
            </a:fld>
            <a:endParaRPr lang="en-AU" altLang="en-US" dirty="0"/>
          </a:p>
        </p:txBody>
      </p:sp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/>
          <a:p>
            <a:r>
              <a:rPr lang="en-AU" dirty="0"/>
              <a:t>Each line is a belief about the underlying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5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Goal: introduce the Bayesian Optimization - techniques, applications and future research directions.</a:t>
            </a:r>
          </a:p>
          <a:p>
            <a:pPr lvl="1"/>
            <a:r>
              <a:rPr lang="en-AU" dirty="0"/>
              <a:t>Provide a broad summary of recent advances in</a:t>
            </a:r>
          </a:p>
          <a:p>
            <a:pPr lvl="2"/>
            <a:r>
              <a:rPr lang="en-US" dirty="0"/>
              <a:t>Batch Bayesian Optimization</a:t>
            </a:r>
          </a:p>
          <a:p>
            <a:pPr lvl="2"/>
            <a:r>
              <a:rPr lang="en-US" dirty="0"/>
              <a:t>High dimensional Bayes </a:t>
            </a:r>
            <a:r>
              <a:rPr lang="en-US" dirty="0" err="1"/>
              <a:t>Opt</a:t>
            </a:r>
            <a:endParaRPr lang="en-US" dirty="0"/>
          </a:p>
          <a:p>
            <a:pPr lvl="2"/>
            <a:r>
              <a:rPr lang="en-US" dirty="0"/>
              <a:t>Mixed Categorical-Continuous Bayes </a:t>
            </a:r>
            <a:r>
              <a:rPr lang="en-US" dirty="0" err="1"/>
              <a:t>Opt</a:t>
            </a:r>
            <a:r>
              <a:rPr lang="en-US" dirty="0"/>
              <a:t> </a:t>
            </a:r>
          </a:p>
          <a:p>
            <a:r>
              <a:rPr lang="en-AU" dirty="0"/>
              <a:t>It is a </a:t>
            </a:r>
            <a:r>
              <a:rPr lang="en-AU" b="1" dirty="0"/>
              <a:t>2.5-hour</a:t>
            </a:r>
            <a:r>
              <a:rPr lang="en-AU" dirty="0"/>
              <a:t> tutorial for ACML 2020 on Bayes Opt.</a:t>
            </a:r>
            <a:r>
              <a:rPr lang="en-AU" i="1" dirty="0"/>
              <a:t> </a:t>
            </a:r>
            <a:endParaRPr lang="en-AU" dirty="0"/>
          </a:p>
          <a:p>
            <a:pPr lvl="1"/>
            <a:r>
              <a:rPr lang="en-AU" dirty="0"/>
              <a:t>25 papers are surveyed and organized in this talk, but they are by no means to complete.</a:t>
            </a:r>
          </a:p>
          <a:p>
            <a:pPr lvl="1"/>
            <a:r>
              <a:rPr lang="en-AU" dirty="0"/>
              <a:t>We highlight the research trend, summarize the state-of-the-art results and describe some real-world applications.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About This Tutorial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04887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Part0: Parameter Tuning as Black-Box Function</a:t>
            </a:r>
          </a:p>
          <a:p>
            <a:r>
              <a:rPr lang="en-US" dirty="0"/>
              <a:t>Part I: Bayesian Optimization</a:t>
            </a:r>
          </a:p>
          <a:p>
            <a:r>
              <a:rPr lang="en-US" dirty="0"/>
              <a:t>Part II.1: Batch Bayesian Optimization</a:t>
            </a:r>
          </a:p>
          <a:p>
            <a:r>
              <a:rPr lang="en-US" dirty="0"/>
              <a:t>Part II.2: High Dimensional Bayesian Optimization</a:t>
            </a:r>
          </a:p>
          <a:p>
            <a:r>
              <a:rPr lang="en-US" dirty="0"/>
              <a:t>Part II.3: Mixed Categorical-Continuous Bayes </a:t>
            </a:r>
            <a:r>
              <a:rPr lang="en-US" dirty="0" err="1"/>
              <a:t>Opt</a:t>
            </a:r>
            <a:r>
              <a:rPr lang="en-US" dirty="0"/>
              <a:t> </a:t>
            </a:r>
          </a:p>
          <a:p>
            <a:r>
              <a:rPr lang="en-US" dirty="0"/>
              <a:t>Future Research Directions in Bayesian 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741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ML algorithm’s performances depend on hyper-parameters.</a:t>
            </a:r>
          </a:p>
          <a:p>
            <a:r>
              <a:rPr lang="en-AU"/>
              <a:t>x is the parameter for the machine learning algorithm</a:t>
            </a:r>
          </a:p>
          <a:p>
            <a:pPr lvl="1"/>
            <a:r>
              <a:rPr lang="en-AU"/>
              <a:t>scale parameter (in kernel methods)</a:t>
            </a:r>
          </a:p>
          <a:p>
            <a:pPr lvl="1"/>
            <a:r>
              <a:rPr lang="en-AU"/>
              <a:t>learning rate (in gradient methods)</a:t>
            </a:r>
          </a:p>
          <a:p>
            <a:pPr lvl="1"/>
            <a:r>
              <a:rPr lang="en-AU"/>
              <a:t>number of hidden units (in deep learning methods)</a:t>
            </a:r>
          </a:p>
          <a:p>
            <a:r>
              <a:rPr lang="en-AU"/>
              <a:t>y is the utility output</a:t>
            </a:r>
          </a:p>
          <a:p>
            <a:pPr lvl="1"/>
            <a:r>
              <a:rPr lang="en-AU"/>
              <a:t>Accuracy (classification)</a:t>
            </a:r>
          </a:p>
          <a:p>
            <a:pPr lvl="1"/>
            <a:r>
              <a:rPr lang="en-AU"/>
              <a:t>RMSE (regression)</a:t>
            </a:r>
          </a:p>
          <a:p>
            <a:pPr lvl="1"/>
            <a:r>
              <a:rPr lang="en-AU"/>
              <a:t>NMI (clustering)</a:t>
            </a:r>
          </a:p>
          <a:p>
            <a:r>
              <a:rPr lang="en-AU"/>
              <a:t>Tuning x to achieve the best y is critical for ML algorithm.</a:t>
            </a:r>
          </a:p>
          <a:p>
            <a:pPr lvl="1"/>
            <a:endParaRPr lang="en-AU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Machine Learning Hyper-parameters Tuning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0218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straightforward way to tune hyper-parameters is based on human expertise</a:t>
            </a:r>
            <a:r>
              <a:rPr lang="en-AU"/>
              <a:t>.</a:t>
            </a:r>
          </a:p>
          <a:p>
            <a:r>
              <a:rPr lang="en-US"/>
              <a:t>Experienced Machine Learning practitioners know approximately how to chose good hyper-parameters. </a:t>
            </a:r>
          </a:p>
          <a:p>
            <a:r>
              <a:rPr lang="en-US"/>
              <a:t>For a new dataset, they will follow a trial and error process with various configurations of hyper-parameters. </a:t>
            </a:r>
          </a:p>
          <a:p>
            <a:r>
              <a:rPr lang="en-US"/>
              <a:t>This process of experimenting with hyper-parameters is heuristic and different people with different experience might come up with different settings and the process is not easily reproducible.</a:t>
            </a:r>
            <a:endParaRPr lang="en-AU"/>
          </a:p>
          <a:p>
            <a:pPr lvl="1"/>
            <a:endParaRPr lang="en-AU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Machine Learning Hyper-parameters Tuning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5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548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Grid Search:</a:t>
            </a:r>
          </a:p>
          <a:p>
            <a:pPr lvl="1"/>
            <a:r>
              <a:rPr lang="en-AU"/>
              <a:t>Create a list of values for each parameter.</a:t>
            </a:r>
          </a:p>
          <a:p>
            <a:pPr lvl="1"/>
            <a:r>
              <a:rPr lang="en-AU"/>
              <a:t>Consider all possible combinations of these values.</a:t>
            </a:r>
          </a:p>
          <a:p>
            <a:pPr lvl="1"/>
            <a:r>
              <a:rPr lang="en-AU"/>
              <a:t>Exhaustively evaluate the model and choose the best parameter.</a:t>
            </a:r>
          </a:p>
          <a:p>
            <a:r>
              <a:rPr lang="en-AU"/>
              <a:t>Random Search:</a:t>
            </a:r>
          </a:p>
          <a:p>
            <a:pPr lvl="1"/>
            <a:r>
              <a:rPr lang="en-AU"/>
              <a:t>Randomly select a parameter to evaluate.</a:t>
            </a:r>
          </a:p>
          <a:p>
            <a:pPr lvl="1"/>
            <a:r>
              <a:rPr lang="en-AU"/>
              <a:t>Select the best parameter.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Traditional Hyper-parameter Tuning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6</a:t>
            </a:fld>
            <a:endParaRPr lang="en-AU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21" y="1819300"/>
            <a:ext cx="4433287" cy="3528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2947" y="553882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Example of Random Search</a:t>
            </a:r>
          </a:p>
        </p:txBody>
      </p:sp>
    </p:spTree>
    <p:extLst>
      <p:ext uri="{BB962C8B-B14F-4D97-AF65-F5344CB8AC3E}">
        <p14:creationId xmlns:p14="http://schemas.microsoft.com/office/powerpoint/2010/main" val="163063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When the dimension increases, the number of required evaluations grows exponentially.</a:t>
                </a:r>
              </a:p>
              <a:p>
                <a:r>
                  <a:rPr lang="en-AU" dirty="0"/>
                  <a:t>Let consider an example</a:t>
                </a:r>
              </a:p>
              <a:p>
                <a:pPr lvl="1"/>
                <a:r>
                  <a:rPr lang="en-AU" dirty="0"/>
                  <a:t>1D: 10 values in a grid.</a:t>
                </a:r>
              </a:p>
              <a:p>
                <a:pPr lvl="1"/>
                <a:r>
                  <a:rPr lang="en-AU" dirty="0"/>
                  <a:t>2D: 10x10 values in a grid.</a:t>
                </a:r>
              </a:p>
              <a:p>
                <a:pPr lvl="1"/>
                <a:r>
                  <a:rPr lang="en-AU" dirty="0"/>
                  <a:t>9D: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AU" dirty="0"/>
                  <a:t> values in a grid.</a:t>
                </a:r>
              </a:p>
              <a:p>
                <a:pPr lvl="1"/>
                <a:endParaRPr lang="en-A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 of Traditional Hyper-parameter Tuning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7</a:t>
            </a:fld>
            <a:endParaRPr lang="en-AU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21" y="1819300"/>
            <a:ext cx="4433287" cy="35283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62947" y="553882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Example of Random Search</a:t>
            </a:r>
          </a:p>
        </p:txBody>
      </p:sp>
    </p:spTree>
    <p:extLst>
      <p:ext uri="{BB962C8B-B14F-4D97-AF65-F5344CB8AC3E}">
        <p14:creationId xmlns:p14="http://schemas.microsoft.com/office/powerpoint/2010/main" val="387297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Humans are not good at handling high dimensional data and can easily misinterpret or miss trends and relationships when trying to tune multiple hyper-parameters. </a:t>
            </a:r>
          </a:p>
          <a:p>
            <a:r>
              <a:rPr lang="en-US"/>
              <a:t>For instance, while tuning just two parameters, practitioners often fall back to tuning one parameter then tuning the second parameter. </a:t>
            </a:r>
          </a:p>
          <a:p>
            <a:r>
              <a:rPr lang="en-US"/>
              <a:t>This may lead to concluding improvement in performance has plateaued while adjusting the second hyper-parameter, while more improvement might be available by going back to changing the first hyper-parameter. </a:t>
            </a:r>
          </a:p>
          <a:p>
            <a:endParaRPr lang="en-US"/>
          </a:p>
          <a:p>
            <a:endParaRPr lang="en-US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 of Traditional Hyper-parameter Tuning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8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0491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Each evaluation is costly and time consuming.</a:t>
            </a:r>
          </a:p>
          <a:p>
            <a:pPr lvl="1"/>
            <a:r>
              <a:rPr lang="en-AU"/>
              <a:t>For example, the cost (money and time) for casting a real alloy.</a:t>
            </a:r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Problem of Traditional Hyper-parameter Tuning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9</a:t>
            </a:fld>
            <a:endParaRPr lang="en-AU" alt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91" y="3043436"/>
            <a:ext cx="4104456" cy="30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355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y=f(x)$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y=f(x):\mathcal{R}^{n}\rightarrow\mathcal{R}$"/>
</p:tagLst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14972</TotalTime>
  <Words>673</Words>
  <Application>Microsoft Office PowerPoint</Application>
  <PresentationFormat>Custom</PresentationFormat>
  <Paragraphs>116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Beamer</vt:lpstr>
      <vt:lpstr>Recent Advances in Bayesian Optimization</vt:lpstr>
      <vt:lpstr>About This Tutorial</vt:lpstr>
      <vt:lpstr>Agenda</vt:lpstr>
      <vt:lpstr>Machine Learning Hyper-parameters Tuning</vt:lpstr>
      <vt:lpstr>Machine Learning Hyper-parameters Tuning</vt:lpstr>
      <vt:lpstr>Traditional Hyper-parameter Tuning</vt:lpstr>
      <vt:lpstr>Problem of Traditional Hyper-parameter Tuning</vt:lpstr>
      <vt:lpstr>Problem of Traditional Hyper-parameter Tuning</vt:lpstr>
      <vt:lpstr>Problem of Traditional Hyper-parameter Tuning</vt:lpstr>
      <vt:lpstr>Connection of Parameter x and Utility y</vt:lpstr>
      <vt:lpstr>Black-Box Function and Global Optimization</vt:lpstr>
      <vt:lpstr>Motivation</vt:lpstr>
      <vt:lpstr>Motivation</vt:lpstr>
      <vt:lpstr>Motivation</vt:lpstr>
      <vt:lpstr>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dinh</dc:creator>
  <cp:lastModifiedBy>Vu Nguyen</cp:lastModifiedBy>
  <cp:revision>831</cp:revision>
  <dcterms:created xsi:type="dcterms:W3CDTF">2015-08-07T12:36:21Z</dcterms:created>
  <dcterms:modified xsi:type="dcterms:W3CDTF">2020-07-13T13:47:57Z</dcterms:modified>
</cp:coreProperties>
</file>