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687" r:id="rId3"/>
    <p:sldId id="359" r:id="rId4"/>
    <p:sldId id="360" r:id="rId5"/>
    <p:sldId id="361" r:id="rId6"/>
    <p:sldId id="363" r:id="rId7"/>
    <p:sldId id="357" r:id="rId8"/>
    <p:sldId id="304" r:id="rId9"/>
  </p:sldIdLst>
  <p:sldSz cx="10858500" cy="7239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51704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0340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55114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681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585237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3102285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619332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4136380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A12FA20-A581-4899-90A1-423674313FFF}">
          <p14:sldIdLst>
            <p14:sldId id="256"/>
            <p14:sldId id="687"/>
            <p14:sldId id="359"/>
            <p14:sldId id="360"/>
            <p14:sldId id="361"/>
            <p14:sldId id="363"/>
            <p14:sldId id="357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EBF9"/>
    <a:srgbClr val="252583"/>
    <a:srgbClr val="3333B2"/>
    <a:srgbClr val="DBDBF5"/>
    <a:srgbClr val="BEB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85516" autoAdjust="0"/>
  </p:normalViewPr>
  <p:slideViewPr>
    <p:cSldViewPr>
      <p:cViewPr varScale="1">
        <p:scale>
          <a:sx n="73" d="100"/>
          <a:sy n="73" d="100"/>
        </p:scale>
        <p:origin x="128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2298B0C-C780-444F-BF0D-8A0C668BD008}" type="datetimeFigureOut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7B74507-E8B4-4766-A2B6-D74CEF847F5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320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1pPr>
    <a:lvl2pPr marL="517047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2pPr>
    <a:lvl3pPr marL="1034095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3pPr>
    <a:lvl4pPr marL="1551142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4pPr>
    <a:lvl5pPr marL="2068190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5pPr>
    <a:lvl6pPr marL="2585237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6pPr>
    <a:lvl7pPr marL="3102285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7pPr>
    <a:lvl8pPr marL="3619332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8pPr>
    <a:lvl9pPr marL="4136380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4534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807BD-36D3-4AF3-9165-0D58BD502314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77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Many problems in science and engineering require to perform optimization in complex spaces which are different from the typical box-constrained subset of the real coordinate space. </a:t>
            </a:r>
          </a:p>
          <a:p>
            <a:r>
              <a:rPr lang="en-US" sz="1400" dirty="0"/>
              <a:t>In many optimization settings there is available a lot of domain specific information that can be used to build bespoke BO methods with significantly better performance than its off-the-shelf counterparts.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7172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8620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09959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4680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3309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6764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2438" y="1367367"/>
            <a:ext cx="9772650" cy="21717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63711" y="6848564"/>
            <a:ext cx="1036762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Vu Nguyen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528233"/>
            <a:ext cx="9229725" cy="88476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15167"/>
            <a:ext cx="7600950" cy="56303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749730" y="6853591"/>
            <a:ext cx="1272481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5A362BF2-FBA6-478D-999B-6D7557C6515F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071938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01187" y="6853591"/>
            <a:ext cx="1357313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FA9B9C9A-CAB4-431F-BC34-A78CD4725034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8846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650" y="6039853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650" y="6052379"/>
            <a:ext cx="10858500" cy="804333"/>
          </a:xfrm>
          <a:noFill/>
        </p:spPr>
        <p:txBody>
          <a:bodyPr/>
          <a:lstStyle>
            <a:lvl1pPr marL="182880" algn="r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D3204A66-D0DF-4C5F-BE3E-265621EBC9C7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99143"/>
            <a:ext cx="5184576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429250" y="181036"/>
            <a:ext cx="5328592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13434" y="257028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7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E9FFE0A9-616D-4B3C-8087-126ED064959A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5456194" y="1126067"/>
            <a:ext cx="5339225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66620" y="105869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4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58500" cy="804333"/>
          </a:xfrm>
        </p:spPr>
        <p:txBody>
          <a:bodyPr/>
          <a:lstStyle>
            <a:lvl1pPr marL="182880" algn="l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1F67BEBE-95BB-42C4-B00C-DD59207AFFB9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5468720" y="1126067"/>
            <a:ext cx="5339225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66620" y="105869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16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526" y="6093105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526" y="6093105"/>
            <a:ext cx="10858500" cy="804333"/>
          </a:xfrm>
        </p:spPr>
        <p:txBody>
          <a:bodyPr/>
          <a:lstStyle>
            <a:lvl1pPr marL="182880" algn="r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73B85B2B-9CA0-464F-ACC4-F1F1CD696DCD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307132"/>
            <a:ext cx="5184576" cy="5760640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5418616" y="307132"/>
            <a:ext cx="5339225" cy="5760640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13434" y="30713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2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747" y="4651728"/>
            <a:ext cx="9229725" cy="14377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747" y="3068197"/>
            <a:ext cx="9229725" cy="158353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33333-8BBE-4F13-BB25-CFA44CD3657E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CCA40-32AB-42BC-AF02-FAAC4B13D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9847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266825" y="6836833"/>
            <a:ext cx="4162425" cy="402167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Dinh Phung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CD6AD83B-B9BD-4044-8FCF-344BC9BA5BF5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CC7C9873-33DD-4B3A-806F-972B80CAA7DC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4108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88220"/>
            <a:ext cx="3572372" cy="1226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372" y="288220"/>
            <a:ext cx="6070203" cy="6178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1514828"/>
            <a:ext cx="3572372" cy="49516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08A6B-9C7F-4434-BA97-72614AA30764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4758E-D697-4F51-9760-AC2C9105FC0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88118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342" y="5067300"/>
            <a:ext cx="6515100" cy="5982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8342" y="646818"/>
            <a:ext cx="6515100" cy="4343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8342" y="5665523"/>
            <a:ext cx="6515100" cy="8495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8AF4A-FEA3-4C50-B834-5A348081B743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BD8D7-F17D-4090-9BA5-5A858AE8851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66445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1710F-E07D-48FD-961B-81966E05D045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16EA7-4DA1-4D49-8D8E-B71FD344B7C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7807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72412" y="289896"/>
            <a:ext cx="2443163" cy="6176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289896"/>
            <a:ext cx="7148513" cy="6176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CD8BB-456B-4CA6-8213-FA482B949CBC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13664-A0F0-4B2F-8C5E-13C7994948A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474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980650"/>
            <a:ext cx="5429250" cy="2583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980650"/>
            <a:ext cx="5429250" cy="258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858500" cy="61192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2482" y="6980650"/>
            <a:ext cx="4156769" cy="2583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Vu Nguyen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87038" cy="595164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980650"/>
            <a:ext cx="1272481" cy="25835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EC63B212-1A01-428F-AD3D-0938DD5FFF88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972834"/>
            <a:ext cx="4162425" cy="258351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980649"/>
            <a:ext cx="1266825" cy="25835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5730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87374" y="6848564"/>
            <a:ext cx="1060424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87038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96122" y="6862533"/>
            <a:ext cx="1272481" cy="385410"/>
          </a:xfrm>
        </p:spPr>
        <p:txBody>
          <a:bodyPr/>
          <a:lstStyle>
            <a:lvl1pPr>
              <a:defRPr u="sng"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89B0E6E9-C170-44DD-8679-1921471F6C59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45776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82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47"/>
            <a:ext cx="10858500" cy="804333"/>
          </a:xfrm>
        </p:spPr>
        <p:txBody>
          <a:bodyPr/>
          <a:lstStyle>
            <a:lvl1pPr marL="182880" algn="l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853591"/>
            <a:ext cx="1272481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A37111D1-F2BF-43B5-9C98-46E06D0BF7A2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48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8" y="6107943"/>
            <a:ext cx="10757842" cy="804333"/>
          </a:xfrm>
        </p:spPr>
        <p:txBody>
          <a:bodyPr/>
          <a:lstStyle>
            <a:lvl1pPr marL="182880" algn="r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853591"/>
            <a:ext cx="1272481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5C255BC0-DD42-448D-952F-2F88E62F3A90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44177" y="295285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956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87038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266825" y="6836833"/>
            <a:ext cx="4162425" cy="402167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Dinh Phung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C3D6B135-47F1-4D67-AA5E-E8E0D768D40E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2C611ECE-A79B-4DD4-ACA8-F1E84DB295AC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354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2C3EE949-4BB6-4058-9A7D-E03E460AD7D9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61951" y="1126067"/>
            <a:ext cx="4707260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4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5474518" y="1130750"/>
            <a:ext cx="4707260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4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69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14DEC111-485C-4D00-B33E-FFC69AFDE026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454302" y="1120486"/>
            <a:ext cx="5328592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6620" y="1099220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54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  <a:noFill/>
        </p:spPr>
        <p:txBody>
          <a:bodyPr/>
          <a:lstStyle>
            <a:lvl1pPr marL="182880" algn="l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9044F1D7-57E3-4E39-8417-7B6D5FD089A4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454302" y="1120486"/>
            <a:ext cx="5328592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6620" y="105869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4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2925" y="289896"/>
            <a:ext cx="977265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2925" y="1689101"/>
            <a:ext cx="9772650" cy="47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2925" y="6709481"/>
            <a:ext cx="2533650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BBD8BC-62B8-46E3-AC5F-25AB7C1F3CD5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9988" y="6709481"/>
            <a:ext cx="3438525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1925" y="6709481"/>
            <a:ext cx="2533650" cy="38541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38E3017-54FE-426A-8816-49213672767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5" r:id="rId3"/>
    <p:sldLayoutId id="2147483694" r:id="rId4"/>
    <p:sldLayoutId id="2147483698" r:id="rId5"/>
    <p:sldLayoutId id="2147483692" r:id="rId6"/>
    <p:sldLayoutId id="2147483690" r:id="rId7"/>
    <p:sldLayoutId id="2147483696" r:id="rId8"/>
    <p:sldLayoutId id="2147483699" r:id="rId9"/>
    <p:sldLayoutId id="2147483702" r:id="rId10"/>
    <p:sldLayoutId id="2147483697" r:id="rId11"/>
    <p:sldLayoutId id="2147483700" r:id="rId12"/>
    <p:sldLayoutId id="2147483701" r:id="rId13"/>
    <p:sldLayoutId id="2147483683" r:id="rId14"/>
    <p:sldLayoutId id="2147483693" r:id="rId15"/>
    <p:sldLayoutId id="2147483684" r:id="rId16"/>
    <p:sldLayoutId id="2147483685" r:id="rId17"/>
    <p:sldLayoutId id="2147483686" r:id="rId18"/>
    <p:sldLayoutId id="2147483687" r:id="rId1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u@robots.ox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Research Directions in Bayesian Optimization and Q&amp;A</a:t>
            </a:r>
            <a:endParaRPr lang="en-US" alt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9C9A-CAB4-431F-BC34-A78CD4725034}" type="slidenum">
              <a:rPr lang="en-AU" altLang="en-US" smtClean="0"/>
              <a:pPr/>
              <a:t>1</a:t>
            </a:fld>
            <a:endParaRPr lang="en-AU" altLang="en-US"/>
          </a:p>
        </p:txBody>
      </p:sp>
      <p:sp>
        <p:nvSpPr>
          <p:cNvPr id="7" name="Subtitle 16"/>
          <p:cNvSpPr txBox="1">
            <a:spLocks/>
          </p:cNvSpPr>
          <p:nvPr/>
        </p:nvSpPr>
        <p:spPr bwMode="auto">
          <a:xfrm>
            <a:off x="1180778" y="3848555"/>
            <a:ext cx="8928992" cy="236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 baseline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Future Directions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7118454-22A6-460B-A85B-E0D87ADB9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ubtitle 16">
            <a:extLst>
              <a:ext uri="{FF2B5EF4-FFF2-40B4-BE49-F238E27FC236}">
                <a16:creationId xmlns:a16="http://schemas.microsoft.com/office/drawing/2014/main" id="{13367241-3517-4D89-B337-594D7622C433}"/>
              </a:ext>
            </a:extLst>
          </p:cNvPr>
          <p:cNvSpPr txBox="1">
            <a:spLocks/>
          </p:cNvSpPr>
          <p:nvPr/>
        </p:nvSpPr>
        <p:spPr bwMode="auto">
          <a:xfrm>
            <a:off x="1180778" y="3848555"/>
            <a:ext cx="8928992" cy="236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 baseline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531BD-32A7-4E44-9927-3508CA29F0FE}"/>
              </a:ext>
            </a:extLst>
          </p:cNvPr>
          <p:cNvSpPr/>
          <p:nvPr/>
        </p:nvSpPr>
        <p:spPr>
          <a:xfrm>
            <a:off x="309627" y="4447495"/>
            <a:ext cx="45900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Dr Vu Nguyen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vu@robots.ox.ac.uk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University of Oxford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EDE2C-ADE3-4345-8519-08699B0DE9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62" y="4086288"/>
            <a:ext cx="5210111" cy="2199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1"/>
    </mc:Choice>
    <mc:Fallback xmlns="">
      <p:transition spd="slow" advTm="46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10 Research Directions in Bayesian Optimization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0DA28E-66FD-4F68-9280-545192D1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A11CE94-8A6B-455E-B51F-2E625D10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</a:t>
            </a:fld>
            <a:endParaRPr lang="en-AU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976773" y="3403476"/>
            <a:ext cx="1092437" cy="842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Bayes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Opt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200907" y="3966346"/>
            <a:ext cx="908751" cy="38312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85234" y="4275864"/>
                <a:ext cx="863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234" y="4275864"/>
                <a:ext cx="863313" cy="369332"/>
              </a:xfrm>
              <a:prstGeom prst="rect">
                <a:avLst/>
              </a:prstGeom>
              <a:blipFill>
                <a:blip r:embed="rId3"/>
                <a:stretch>
                  <a:fillRect l="-5634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41218" y="2949659"/>
                <a:ext cx="1023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218" y="2949659"/>
                <a:ext cx="1023806" cy="369332"/>
              </a:xfrm>
              <a:prstGeom prst="rect">
                <a:avLst/>
              </a:prstGeom>
              <a:blipFill>
                <a:blip r:embed="rId4"/>
                <a:stretch>
                  <a:fillRect l="-4762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be 11"/>
              <p:cNvSpPr/>
              <p:nvPr/>
            </p:nvSpPr>
            <p:spPr>
              <a:xfrm>
                <a:off x="6355200" y="3259460"/>
                <a:ext cx="1224136" cy="954706"/>
              </a:xfrm>
              <a:prstGeom prst="cub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ub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200" y="3259460"/>
                <a:ext cx="1224136" cy="954706"/>
              </a:xfrm>
              <a:prstGeom prst="cub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 rot="10800000">
            <a:off x="5200908" y="3295191"/>
            <a:ext cx="908751" cy="38312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F465C9-C5C5-4F61-AB0E-32ACB2109582}"/>
              </a:ext>
            </a:extLst>
          </p:cNvPr>
          <p:cNvSpPr txBox="1"/>
          <p:nvPr/>
        </p:nvSpPr>
        <p:spPr>
          <a:xfrm>
            <a:off x="1983667" y="3355265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Surrogate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F3A98-9BFA-4BB7-AD83-09E322C257A8}"/>
              </a:ext>
            </a:extLst>
          </p:cNvPr>
          <p:cNvSpPr txBox="1"/>
          <p:nvPr/>
        </p:nvSpPr>
        <p:spPr>
          <a:xfrm>
            <a:off x="1900858" y="3874579"/>
            <a:ext cx="1949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Acquisition function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04383" y="5601477"/>
            <a:ext cx="1445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  <a:highlight>
                  <a:srgbClr val="3333B2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8. Parallel BO</a:t>
            </a:r>
          </a:p>
          <a:p>
            <a:r>
              <a:rPr lang="en-A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===========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8615" y="2200491"/>
            <a:ext cx="233910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75000"/>
                  </a:schemeClr>
                </a:solidFill>
                <a:highlight>
                  <a:srgbClr val="00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1. Unknown search space</a:t>
            </a:r>
          </a:p>
          <a:p>
            <a:r>
              <a:rPr lang="en-A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=====================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88330" y="1045717"/>
            <a:ext cx="17379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600" dirty="0">
                <a:highlight>
                  <a:srgbClr val="00FF0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4. Multi-fidelity BO</a:t>
            </a:r>
          </a:p>
          <a:p>
            <a:r>
              <a:rPr lang="en-A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===============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59853" y="4157906"/>
            <a:ext cx="18101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tx2"/>
                </a:solidFill>
                <a:highlight>
                  <a:srgbClr val="EBEBF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6. High dimensional</a:t>
            </a:r>
          </a:p>
          <a:p>
            <a:r>
              <a:rPr lang="en-A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==============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23012" y="5613607"/>
            <a:ext cx="20686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>
                <a:highlight>
                  <a:srgbClr val="00FFFF"/>
                </a:highlight>
                <a:latin typeface="+mj-lt"/>
              </a:rPr>
              <a:t>7. Theoretical Analysis</a:t>
            </a:r>
          </a:p>
          <a:p>
            <a:r>
              <a:rPr lang="en-AU" sz="1600" dirty="0">
                <a:latin typeface="+mj-lt"/>
              </a:rPr>
              <a:t>================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759853" y="2880789"/>
            <a:ext cx="14072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5. Safe BO</a:t>
            </a:r>
          </a:p>
          <a:p>
            <a:r>
              <a:rPr lang="en-A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Constraints BO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765460-EA3B-49A8-B47D-3D69BD4224F6}"/>
              </a:ext>
            </a:extLst>
          </p:cNvPr>
          <p:cNvSpPr txBox="1"/>
          <p:nvPr/>
        </p:nvSpPr>
        <p:spPr>
          <a:xfrm>
            <a:off x="248615" y="4603650"/>
            <a:ext cx="19495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+mj-lt"/>
              </a:rPr>
              <a:t>10. Gaussian process</a:t>
            </a:r>
          </a:p>
          <a:p>
            <a:r>
              <a:rPr lang="en-AU" sz="1600" dirty="0">
                <a:latin typeface="+mj-lt"/>
              </a:rPr>
              <a:t>Student-t process</a:t>
            </a:r>
          </a:p>
          <a:p>
            <a:r>
              <a:rPr lang="en-AU" sz="1600" dirty="0">
                <a:latin typeface="+mj-lt"/>
              </a:rPr>
              <a:t>Bayesian neural net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A1FA16-DEA4-4618-A8CD-1DB0E5D7F5D3}"/>
              </a:ext>
            </a:extLst>
          </p:cNvPr>
          <p:cNvSpPr txBox="1"/>
          <p:nvPr/>
        </p:nvSpPr>
        <p:spPr>
          <a:xfrm>
            <a:off x="2707488" y="5613607"/>
            <a:ext cx="22581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>
                <a:highlight>
                  <a:srgbClr val="00FF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9. Information theoretic</a:t>
            </a:r>
          </a:p>
          <a:p>
            <a:r>
              <a:rPr lang="en-AU" sz="1600" dirty="0">
                <a:highlight>
                  <a:srgbClr val="00FFFF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Multi-step look ahead</a:t>
            </a:r>
          </a:p>
          <a:p>
            <a:r>
              <a:rPr lang="en-A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=================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12BBE3-2DD7-458D-8494-D582CA9C3FAD}"/>
              </a:ext>
            </a:extLst>
          </p:cNvPr>
          <p:cNvSpPr txBox="1"/>
          <p:nvPr/>
        </p:nvSpPr>
        <p:spPr>
          <a:xfrm>
            <a:off x="2707488" y="1045716"/>
            <a:ext cx="203132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600" dirty="0">
                <a:highlight>
                  <a:srgbClr val="C0C0C0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2. Mixed-type variable</a:t>
            </a:r>
          </a:p>
          <a:p>
            <a:r>
              <a:rPr lang="en-A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==================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BA6AF6-3F7D-4609-B65C-15DADFA4DD24}"/>
              </a:ext>
            </a:extLst>
          </p:cNvPr>
          <p:cNvSpPr txBox="1"/>
          <p:nvPr/>
        </p:nvSpPr>
        <p:spPr>
          <a:xfrm>
            <a:off x="5459707" y="1045717"/>
            <a:ext cx="21346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  <a:highlight>
                  <a:srgbClr val="EBEBF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3. Exploiting knowledge</a:t>
            </a:r>
          </a:p>
          <a:p>
            <a:r>
              <a:rPr lang="en-AU" sz="1600" dirty="0">
                <a:solidFill>
                  <a:srgbClr val="FF0000"/>
                </a:solidFill>
                <a:highlight>
                  <a:srgbClr val="EBEBF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from the function</a:t>
            </a:r>
          </a:p>
          <a:p>
            <a:r>
              <a:rPr lang="en-A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82992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2" grpId="0" animBg="1"/>
      <p:bldP spid="48" grpId="0" animBg="1"/>
      <p:bldP spid="44" grpId="0" animBg="1"/>
      <p:bldP spid="52" grpId="0" animBg="1"/>
      <p:bldP spid="68" grpId="0" animBg="1"/>
      <p:bldP spid="32" grpId="0" animBg="1"/>
      <p:bldP spid="38" grpId="0" animBg="1"/>
      <p:bldP spid="72" grpId="0" animBg="1"/>
      <p:bldP spid="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Opportunities for Future Research in BO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3</a:t>
            </a:fld>
            <a:endParaRPr lang="en-AU" alt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/>
          <a:p>
            <a:r>
              <a:rPr lang="en-US" sz="2800" dirty="0"/>
              <a:t>Optimization in structured domains. </a:t>
            </a:r>
          </a:p>
          <a:p>
            <a:pPr lvl="1"/>
            <a:r>
              <a:rPr lang="en-US" sz="2400" dirty="0"/>
              <a:t>For example, how can we efficiently optimize over graphs, discrete sequences, trees, computer programs, etc.?</a:t>
            </a:r>
          </a:p>
          <a:p>
            <a:endParaRPr lang="en-US" sz="2800" dirty="0"/>
          </a:p>
          <a:p>
            <a:r>
              <a:rPr lang="en-US" sz="2800" dirty="0"/>
              <a:t>Incorporating domain specific knowledge. </a:t>
            </a:r>
          </a:p>
          <a:p>
            <a:pPr lvl="1"/>
            <a:r>
              <a:rPr lang="en-US" sz="2400" dirty="0"/>
              <a:t>How can we easily encode and transfer available knowledge into BO methods in an easy and fast manner?</a:t>
            </a:r>
            <a:endParaRPr lang="en-AU" sz="24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0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Opportunities for Future Research in BO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4</a:t>
            </a:fld>
            <a:endParaRPr lang="en-AU" alt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/>
          <a:p>
            <a:r>
              <a:rPr lang="en-US" sz="2800" dirty="0"/>
              <a:t>Optimization with structured output response. </a:t>
            </a:r>
          </a:p>
          <a:p>
            <a:pPr lvl="1"/>
            <a:r>
              <a:rPr lang="en-US" sz="2400" dirty="0"/>
              <a:t>Each black-box may produce additional output values besides an estimate of the objective function. For example, the execution trace of the simulator. </a:t>
            </a:r>
          </a:p>
          <a:p>
            <a:pPr lvl="1"/>
            <a:r>
              <a:rPr lang="en-US" sz="2400" dirty="0"/>
              <a:t>How can design BO methods that automatically exploit this extra structured output?</a:t>
            </a:r>
          </a:p>
        </p:txBody>
      </p:sp>
    </p:spTree>
    <p:extLst>
      <p:ext uri="{BB962C8B-B14F-4D97-AF65-F5344CB8AC3E}">
        <p14:creationId xmlns:p14="http://schemas.microsoft.com/office/powerpoint/2010/main" val="33946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Opportunities for Future Research in BO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5</a:t>
            </a:fld>
            <a:endParaRPr lang="en-AU" alt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/>
          <a:p>
            <a:r>
              <a:rPr lang="en-US" sz="2800" dirty="0"/>
              <a:t>Scalability</a:t>
            </a:r>
          </a:p>
          <a:p>
            <a:pPr lvl="1"/>
            <a:r>
              <a:rPr lang="en-US" sz="2400" dirty="0"/>
              <a:t>How can we design efficient BO methods that collect very large batches of data in parallel? </a:t>
            </a:r>
          </a:p>
          <a:p>
            <a:pPr lvl="1"/>
            <a:r>
              <a:rPr lang="en-US" sz="2400" dirty="0"/>
              <a:t>How can we automatically adjust the cost of BO methods so that they are efficient even when the data collection is not highly expensive?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Adapting BO to not-so-expensive evaluations.</a:t>
            </a:r>
          </a:p>
          <a:p>
            <a:pPr lvl="1"/>
            <a:r>
              <a:rPr lang="en-US" sz="2400" dirty="0"/>
              <a:t>Recent problems require to collect a massive amount of data in parallel and at cost that is usually lower than in typical BO problems.</a:t>
            </a:r>
            <a:endParaRPr lang="en-AU" sz="24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2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Opportunities for Future Research in BO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6</a:t>
            </a:fld>
            <a:endParaRPr lang="en-AU" alt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/>
          <a:p>
            <a:r>
              <a:rPr lang="en-US" sz="2800" dirty="0"/>
              <a:t>High dimension</a:t>
            </a:r>
          </a:p>
          <a:p>
            <a:pPr lvl="1"/>
            <a:r>
              <a:rPr lang="en-US" sz="2400" dirty="0"/>
              <a:t>Although previous researches have addressed high dimensional BO in different ways, the problem is still open.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Unknown search space</a:t>
            </a:r>
          </a:p>
          <a:p>
            <a:pPr lvl="1"/>
            <a:r>
              <a:rPr lang="en-AU" sz="2400" dirty="0"/>
              <a:t>Batch Bayesian optimization for unknown search space.</a:t>
            </a:r>
          </a:p>
          <a:p>
            <a:pPr lvl="1"/>
            <a:r>
              <a:rPr lang="en-AU" sz="2400" dirty="0"/>
              <a:t>Transfer learning to identify the space</a:t>
            </a:r>
          </a:p>
          <a:p>
            <a:pPr lvl="1"/>
            <a:r>
              <a:rPr lang="en-AU" sz="2400" dirty="0"/>
              <a:t>Theoretical study.</a:t>
            </a:r>
          </a:p>
          <a:p>
            <a:pPr lvl="1"/>
            <a:r>
              <a:rPr lang="en-AU" sz="2400" dirty="0"/>
              <a:t>Consider discarding the less valuable regions for efficient optimization in high dimension.</a:t>
            </a:r>
          </a:p>
          <a:p>
            <a:pPr lvl="1"/>
            <a:r>
              <a:rPr lang="en-AU" sz="2400" dirty="0"/>
              <a:t>Local search</a:t>
            </a:r>
          </a:p>
          <a:p>
            <a:endParaRPr lang="en-US" sz="2800" dirty="0"/>
          </a:p>
          <a:p>
            <a:pPr lvl="1"/>
            <a:endParaRPr lang="en-AU" sz="24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4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 Remark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7</a:t>
            </a:fld>
            <a:endParaRPr lang="en-AU" alt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071938" cy="385410"/>
          </a:xfrm>
        </p:spPr>
        <p:txBody>
          <a:bodyPr/>
          <a:lstStyle/>
          <a:p>
            <a:pPr>
              <a:defRPr/>
            </a:pPr>
            <a:r>
              <a:rPr lang="en-US" dirty="0"/>
              <a:t>Future Directions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/>
          <a:p>
            <a:r>
              <a:rPr lang="en-US" dirty="0"/>
              <a:t>Existing works in Bayesian optimization are rich, this tutorial is by no means to handle every aspect of the field.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038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 and Answer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8</a:t>
            </a:fld>
            <a:endParaRPr lang="en-AU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70" y="1675284"/>
            <a:ext cx="4215317" cy="4507147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071938" cy="385410"/>
          </a:xfrm>
        </p:spPr>
        <p:txBody>
          <a:bodyPr/>
          <a:lstStyle/>
          <a:p>
            <a:pPr>
              <a:defRPr/>
            </a:pPr>
            <a:r>
              <a:rPr lang="en-US" dirty="0"/>
              <a:t>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338005937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24124</TotalTime>
  <Words>470</Words>
  <Application>Microsoft Office PowerPoint</Application>
  <PresentationFormat>Custom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Cambria Math</vt:lpstr>
      <vt:lpstr>Beamer</vt:lpstr>
      <vt:lpstr>Research Directions in Bayesian Optimization and Q&amp;A</vt:lpstr>
      <vt:lpstr>10 Research Directions in Bayesian Optimization</vt:lpstr>
      <vt:lpstr>Opportunities for Future Research in BO</vt:lpstr>
      <vt:lpstr>Opportunities for Future Research in BO</vt:lpstr>
      <vt:lpstr>Opportunities for Future Research in BO</vt:lpstr>
      <vt:lpstr>Opportunities for Future Research in BO</vt:lpstr>
      <vt:lpstr>Final Remark</vt:lpstr>
      <vt:lpstr>Question and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dinh</dc:creator>
  <cp:lastModifiedBy>Vu Nguyen</cp:lastModifiedBy>
  <cp:revision>850</cp:revision>
  <dcterms:created xsi:type="dcterms:W3CDTF">2015-08-07T12:36:21Z</dcterms:created>
  <dcterms:modified xsi:type="dcterms:W3CDTF">2020-07-13T13:48:43Z</dcterms:modified>
</cp:coreProperties>
</file>