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02" r:id="rId3"/>
    <p:sldId id="408" r:id="rId4"/>
    <p:sldId id="400" r:id="rId5"/>
    <p:sldId id="405" r:id="rId6"/>
    <p:sldId id="332" r:id="rId7"/>
    <p:sldId id="411" r:id="rId8"/>
    <p:sldId id="373" r:id="rId9"/>
    <p:sldId id="403" r:id="rId10"/>
    <p:sldId id="404" r:id="rId11"/>
    <p:sldId id="374" r:id="rId12"/>
    <p:sldId id="375" r:id="rId13"/>
    <p:sldId id="406" r:id="rId14"/>
    <p:sldId id="407" r:id="rId15"/>
    <p:sldId id="377" r:id="rId16"/>
    <p:sldId id="392" r:id="rId17"/>
    <p:sldId id="396" r:id="rId18"/>
    <p:sldId id="397" r:id="rId19"/>
    <p:sldId id="398" r:id="rId20"/>
    <p:sldId id="399" r:id="rId21"/>
    <p:sldId id="409" r:id="rId22"/>
    <p:sldId id="367" r:id="rId23"/>
    <p:sldId id="368" r:id="rId24"/>
    <p:sldId id="369" r:id="rId25"/>
    <p:sldId id="370" r:id="rId26"/>
    <p:sldId id="372" r:id="rId27"/>
    <p:sldId id="371" r:id="rId28"/>
    <p:sldId id="410" r:id="rId29"/>
    <p:sldId id="467" r:id="rId30"/>
    <p:sldId id="378" r:id="rId31"/>
    <p:sldId id="388" r:id="rId32"/>
    <p:sldId id="391" r:id="rId33"/>
    <p:sldId id="304" r:id="rId34"/>
    <p:sldId id="352" r:id="rId35"/>
  </p:sldIdLst>
  <p:sldSz cx="10858500" cy="7239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51704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0340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5511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681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585237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3102285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619332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4136380" algn="l" defTabSz="10340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EC"/>
    <a:srgbClr val="EBEBF9"/>
    <a:srgbClr val="252583"/>
    <a:srgbClr val="3333B2"/>
    <a:srgbClr val="DBDB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5516" autoAdjust="0"/>
  </p:normalViewPr>
  <p:slideViewPr>
    <p:cSldViewPr>
      <p:cViewPr varScale="1">
        <p:scale>
          <a:sx n="73" d="100"/>
          <a:sy n="73" d="100"/>
        </p:scale>
        <p:origin x="154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298B0C-C780-444F-BF0D-8A0C668BD008}" type="datetimeFigureOut">
              <a:rPr lang="en-US"/>
              <a:pPr>
                <a:defRPr/>
              </a:pPr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7B74507-E8B4-4766-A2B6-D74CEF847F5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32067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1pPr>
    <a:lvl2pPr marL="517047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2pPr>
    <a:lvl3pPr marL="1034095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3pPr>
    <a:lvl4pPr marL="1551142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4pPr>
    <a:lvl5pPr marL="2068190" algn="l" rtl="0" eaLnBrk="0" fontAlgn="base" hangingPunct="0">
      <a:spcBef>
        <a:spcPct val="30000"/>
      </a:spcBef>
      <a:spcAft>
        <a:spcPct val="0"/>
      </a:spcAft>
      <a:defRPr sz="1357" kern="1200">
        <a:solidFill>
          <a:schemeClr val="tx1"/>
        </a:solidFill>
        <a:latin typeface="+mn-lt"/>
        <a:ea typeface="+mn-ea"/>
        <a:cs typeface="+mn-cs"/>
      </a:defRPr>
    </a:lvl5pPr>
    <a:lvl6pPr marL="2585237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6pPr>
    <a:lvl7pPr marL="3102285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7pPr>
    <a:lvl8pPr marL="3619332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8pPr>
    <a:lvl9pPr marL="4136380" algn="l" defTabSz="1034095" rtl="0" eaLnBrk="1" latinLnBrk="0" hangingPunct="1">
      <a:defRPr sz="13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45347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61276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81801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23705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 Process Lipschitz Constant Approximation criterion (GP-LCA).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8171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`good' local </a:t>
            </a:r>
            <a:r>
              <a:rPr lang="en-US" sz="1357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penalizer</a:t>
            </a:r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centered at </a:t>
            </a:r>
            <a:r>
              <a:rPr lang="en-US" sz="1357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xj</a:t>
            </a:r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should reflect the belief about the distance from </a:t>
            </a:r>
            <a:r>
              <a:rPr lang="en-US" sz="1357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xj</a:t>
            </a:r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n-US" sz="1357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</a:t>
            </a:r>
            <a:endParaRPr lang="en-US" sz="1357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we suspect that </a:t>
            </a:r>
            <a:r>
              <a:rPr lang="en-US" sz="1357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</a:t>
            </a:r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far from </a:t>
            </a:r>
            <a:r>
              <a:rPr lang="en-US" sz="1357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xj</a:t>
            </a:r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a broad '(x; </a:t>
            </a:r>
            <a:r>
              <a:rPr lang="en-US" sz="1357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xj</a:t>
            </a:r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will discard a large portion of X in which we don't need to collect any sample. </a:t>
            </a:r>
          </a:p>
          <a:p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other hand, if we believe that </a:t>
            </a:r>
            <a:r>
              <a:rPr lang="en-US" sz="1357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</a:t>
            </a:r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357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xj</a:t>
            </a:r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close, ideally we want to minimize the penalization of (x) and keep collecting</a:t>
            </a:r>
          </a:p>
          <a:p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samples is a close neighborhood.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19631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Gaussian Process </a:t>
            </a:r>
            <a:r>
              <a:rPr lang="en-US" sz="135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Lipschitz Constant Approximation </a:t>
            </a:r>
            <a:r>
              <a:rPr lang="en-US" sz="1357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criterion (GP-LCA).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84012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AU" sz="1400" dirty="0"/>
                  <a:t> is a differentiable transformation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1400" dirty="0"/>
                  <a:t> to make sure the function is strictly positive and without changing the location of its extrema.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sz="1400" dirty="0" smtClean="0"/>
                  <a:t>Where </a:t>
                </a:r>
                <a:r>
                  <a:rPr lang="en-US" sz="1400" b="0" i="0" smtClean="0">
                    <a:latin typeface="Cambria Math" panose="02040503050406030204" pitchFamily="18" charset="0"/>
                  </a:rPr>
                  <a:t>𝑔()</a:t>
                </a:r>
                <a:r>
                  <a:rPr lang="en-AU" sz="1400" dirty="0" smtClean="0"/>
                  <a:t> is a differentiable transformation of </a:t>
                </a:r>
                <a:r>
                  <a:rPr lang="en-US" sz="1400" b="0" i="0" smtClean="0">
                    <a:latin typeface="Cambria Math" panose="02040503050406030204" pitchFamily="18" charset="0"/>
                  </a:rPr>
                  <a:t>𝛼(𝑥)</a:t>
                </a:r>
                <a:r>
                  <a:rPr lang="en-AU" sz="1400" dirty="0" smtClean="0"/>
                  <a:t> to make sure the function is strictly positive and without changing the location of its extrema.</a:t>
                </a:r>
                <a:endParaRPr lang="en-AU" sz="14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48724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AU" sz="1400" dirty="0"/>
                  <a:t> is a differentiable transformation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1400" dirty="0"/>
                  <a:t> to make sure the function is strictly positive and without changing the location of its extrema.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AU" sz="1400" dirty="0" smtClean="0"/>
                  <a:t>Where </a:t>
                </a:r>
                <a:r>
                  <a:rPr lang="en-US" sz="1400" b="0" i="0" smtClean="0">
                    <a:latin typeface="Cambria Math" panose="02040503050406030204" pitchFamily="18" charset="0"/>
                  </a:rPr>
                  <a:t>𝑔()</a:t>
                </a:r>
                <a:r>
                  <a:rPr lang="en-AU" sz="1400" dirty="0" smtClean="0"/>
                  <a:t> is a differentiable transformation of </a:t>
                </a:r>
                <a:r>
                  <a:rPr lang="en-US" sz="1400" b="0" i="0" smtClean="0">
                    <a:latin typeface="Cambria Math" panose="02040503050406030204" pitchFamily="18" charset="0"/>
                  </a:rPr>
                  <a:t>𝛼(𝑥)</a:t>
                </a:r>
                <a:r>
                  <a:rPr lang="en-AU" sz="1400" dirty="0" smtClean="0"/>
                  <a:t> to make sure the function is strictly positive and without changing the location of its extrema.</a:t>
                </a:r>
                <a:endParaRPr lang="en-AU" sz="14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20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52270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22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862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23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35351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396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24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87003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25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20477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26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25169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27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81926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30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95191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32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0559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33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67642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34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4608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46710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GP-BUCB-PE: Pure Exploration [</a:t>
            </a:r>
            <a:r>
              <a:rPr lang="en-AU" dirty="0" err="1"/>
              <a:t>Contal</a:t>
            </a:r>
            <a:r>
              <a:rPr lang="en-AU" dirty="0"/>
              <a:t> et al ECML 2013]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5126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465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63724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10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5594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69317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74507-E8B4-4766-A2B6-D74CEF847F5E}" type="slidenum">
              <a:rPr lang="en-AU" altLang="en-US" smtClean="0"/>
              <a:pPr/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15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2438" y="1367367"/>
            <a:ext cx="9772650" cy="21717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63711" y="6848564"/>
            <a:ext cx="1036762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Vu Nguyen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528233"/>
            <a:ext cx="9229725" cy="88476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15167"/>
            <a:ext cx="7600950" cy="56303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749730" y="6853591"/>
            <a:ext cx="1272481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5BD098CD-408F-4CEB-97F6-31822913AC75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071938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01187" y="6853591"/>
            <a:ext cx="1357313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FA9B9C9A-CAB4-431F-BC34-A78CD4725034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8846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8650" y="6039853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650" y="6052379"/>
            <a:ext cx="10858500" cy="804333"/>
          </a:xfrm>
          <a:noFill/>
        </p:spPr>
        <p:txBody>
          <a:bodyPr/>
          <a:lstStyle>
            <a:lvl1pPr marL="182880" algn="r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577D8CB9-A775-4271-A88F-43E9D94B44BC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99143"/>
            <a:ext cx="5184576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429250" y="181036"/>
            <a:ext cx="5328592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13434" y="257028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7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F54A7057-9A91-4DC2-8E17-849F0EDF419D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5456194" y="1126067"/>
            <a:ext cx="5339225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66620" y="105869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844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858500" cy="804333"/>
          </a:xfrm>
        </p:spPr>
        <p:txBody>
          <a:bodyPr/>
          <a:lstStyle>
            <a:lvl1pPr marL="182880" algn="l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47309A88-8620-4D17-BE25-6436750353D6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5468720" y="1126067"/>
            <a:ext cx="5339225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66620" y="105869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716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526" y="6093105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26" y="6093105"/>
            <a:ext cx="10858500" cy="804333"/>
          </a:xfrm>
        </p:spPr>
        <p:txBody>
          <a:bodyPr/>
          <a:lstStyle>
            <a:lvl1pPr marL="182880" algn="r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C6560CA9-09D1-4AF3-9160-41C5458F8BEC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307132"/>
            <a:ext cx="5184576" cy="5760640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5418616" y="307132"/>
            <a:ext cx="5339225" cy="5760640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2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0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8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313434" y="30713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2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747" y="4651728"/>
            <a:ext cx="9229725" cy="143774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747" y="3068197"/>
            <a:ext cx="9229725" cy="158353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D7CCE-333B-4E1F-8081-DB489D22E108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Batch 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CCA40-32AB-42BC-AF02-FAAC4B13D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98477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66825" y="6836833"/>
            <a:ext cx="4162425" cy="402167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Dinh Phung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2C5C28C3-2C25-4C3D-BC3D-1E4FF5B1E508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CC7C9873-33DD-4B3A-806F-972B80CAA7DC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74108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88220"/>
            <a:ext cx="3572372" cy="1226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372" y="288220"/>
            <a:ext cx="6070203" cy="61782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1514828"/>
            <a:ext cx="3572372" cy="49516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10DAD-1814-4122-B342-2B3F36979662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Batch Bayesian Optimization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14758E-D697-4F51-9760-AC2C9105FC0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88118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342" y="5067300"/>
            <a:ext cx="6515100" cy="59822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8342" y="646818"/>
            <a:ext cx="6515100" cy="4343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8342" y="5665523"/>
            <a:ext cx="6515100" cy="8495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1A908-D731-4F7D-B446-66DCF321BC39}" type="datetime1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Batch Bayesian Optimization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BD8D7-F17D-4090-9BA5-5A858AE8851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66445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B0E80-BD76-402D-934F-FE9E5A8102B2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Batch 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16EA7-4DA1-4D49-8D8E-B71FD344B7C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7807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72412" y="289896"/>
            <a:ext cx="2443163" cy="6176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289896"/>
            <a:ext cx="7148513" cy="6176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FDDCA-8BE6-46CC-BA4C-5084728982EF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Batch 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13664-A0F0-4B2F-8C5E-13C7994948A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474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980650"/>
            <a:ext cx="5429250" cy="2583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980650"/>
            <a:ext cx="5429250" cy="258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858500" cy="61192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72482" y="6980650"/>
            <a:ext cx="4156769" cy="258350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Vu Nguyen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87038" cy="595164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980647"/>
            <a:ext cx="1272481" cy="25835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3A8E2EAA-D352-4897-8F46-81950C09A223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980648"/>
            <a:ext cx="4162425" cy="250537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980647"/>
            <a:ext cx="1266825" cy="2583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5730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87374" y="6848564"/>
            <a:ext cx="1060424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87038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96122" y="6862533"/>
            <a:ext cx="1272481" cy="385410"/>
          </a:xfrm>
        </p:spPr>
        <p:txBody>
          <a:bodyPr/>
          <a:lstStyle>
            <a:lvl1pPr>
              <a:defRPr u="sng"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0E2BF2BE-4E0B-4E71-9DCD-B5E72C61EDAF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45776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82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147"/>
            <a:ext cx="10858500" cy="804333"/>
          </a:xfrm>
        </p:spPr>
        <p:txBody>
          <a:bodyPr/>
          <a:lstStyle>
            <a:lvl1pPr marL="182880" algn="l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853591"/>
            <a:ext cx="1272481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F2FF1160-E131-42AB-A735-3A235683DE3C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48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78" y="6107943"/>
            <a:ext cx="10757842" cy="804333"/>
          </a:xfrm>
        </p:spPr>
        <p:txBody>
          <a:bodyPr/>
          <a:lstStyle>
            <a:lvl1pPr marL="182880" algn="r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853591"/>
            <a:ext cx="1272481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28D3D544-0837-4415-9CFF-EE155E22B739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75F597CF-85E3-444C-AFAC-13DE89A1408D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44177" y="295285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956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87038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66825" y="6836833"/>
            <a:ext cx="4162425" cy="402167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Dinh Phung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9F59753D-3A68-4CAF-90D4-C59DADA820FF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2C611ECE-A79B-4DD4-ACA8-F1E84DB295AC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30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354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61B234F1-29A3-4697-81D5-6566EE1B45DE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61951" y="1126067"/>
            <a:ext cx="4707260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4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5474518" y="1130750"/>
            <a:ext cx="4707260" cy="5340439"/>
          </a:xfrm>
        </p:spPr>
        <p:txBody>
          <a:bodyPr/>
          <a:lstStyle>
            <a:lvl1pPr marL="266700" indent="-266700">
              <a:buSzPct val="65000"/>
              <a:buFontTx/>
              <a:buBlip>
                <a:blip r:embed="rId2"/>
              </a:buBlip>
              <a:defRPr sz="2600">
                <a:latin typeface="Calibri Light" panose="020F0302020204030204" pitchFamily="34" charset="0"/>
              </a:defRPr>
            </a:lvl1pPr>
            <a:lvl2pPr marL="717550" indent="-260350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2400">
                <a:latin typeface="Calibri Light" panose="020F0302020204030204" pitchFamily="34" charset="0"/>
              </a:defRPr>
            </a:lvl2pPr>
            <a:lvl3pPr marL="1143000" indent="-22860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3pPr>
            <a:lvl4pPr marL="1600200" indent="-228600"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4pPr>
            <a:lvl5pPr>
              <a:buClr>
                <a:srgbClr val="252583"/>
              </a:buClr>
              <a:defRPr sz="16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69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</p:spPr>
        <p:txBody>
          <a:bodyPr/>
          <a:lstStyle>
            <a:lvl1pPr marL="182880" algn="l">
              <a:defRPr sz="4000" baseline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E2AFF35E-7F5D-482C-AAC7-FF7075EED05D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454302" y="1120486"/>
            <a:ext cx="5328592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6620" y="1099220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54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29250" y="6836833"/>
            <a:ext cx="5429250" cy="402167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836833"/>
            <a:ext cx="5429250" cy="402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0858500" cy="804333"/>
          </a:xfrm>
          <a:prstGeom prst="rect">
            <a:avLst/>
          </a:prstGeom>
          <a:noFill/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3333B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2482" y="6848564"/>
            <a:ext cx="4156769" cy="390436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Dinh</a:t>
            </a:r>
            <a:r>
              <a:rPr lang="en-US" sz="1200" baseline="0" dirty="0">
                <a:solidFill>
                  <a:schemeClr val="bg1"/>
                </a:solidFill>
                <a:latin typeface="Calibri Light" panose="020F0302020204030204" pitchFamily="34" charset="0"/>
                <a:cs typeface="+mn-cs"/>
              </a:rPr>
              <a:t> Phung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496550" cy="804333"/>
          </a:xfrm>
          <a:noFill/>
        </p:spPr>
        <p:txBody>
          <a:bodyPr/>
          <a:lstStyle>
            <a:lvl1pPr marL="182880" algn="l">
              <a:defRPr sz="4000" baseline="0">
                <a:solidFill>
                  <a:srgbClr val="3333B2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3591"/>
            <a:ext cx="1266825" cy="385410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pPr>
              <a:defRPr/>
            </a:pPr>
            <a:fld id="{B3D62D12-4982-4D42-85E0-322AE056FEA3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29250" y="6853591"/>
            <a:ext cx="4162425" cy="385410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91675" y="6853591"/>
            <a:ext cx="1266825" cy="38541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 Light" panose="020F0302020204030204" pitchFamily="34" charset="0"/>
              </a:defRPr>
            </a:lvl1pPr>
          </a:lstStyle>
          <a:p>
            <a:fld id="{A9F2FF81-72CE-4FA3-8386-F8A9B7A6E7C2}" type="slidenum">
              <a:rPr lang="en-AU" altLang="en-US" smtClean="0"/>
              <a:pPr/>
              <a:t>‹#›</a:t>
            </a:fld>
            <a:endParaRPr lang="en-AU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8650" y="1126067"/>
            <a:ext cx="5256584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454302" y="1120486"/>
            <a:ext cx="5328592" cy="5589777"/>
          </a:xfrm>
        </p:spPr>
        <p:txBody>
          <a:bodyPr/>
          <a:lstStyle>
            <a:lvl1pPr marL="180975" indent="-180975">
              <a:buSzPct val="65000"/>
              <a:buFontTx/>
              <a:buBlip>
                <a:blip r:embed="rId2"/>
              </a:buBlip>
              <a:defRPr sz="2000">
                <a:latin typeface="Calibri Light" panose="020F0302020204030204" pitchFamily="34" charset="0"/>
              </a:defRPr>
            </a:lvl1pPr>
            <a:lvl2pPr marL="627063" indent="-169863">
              <a:buClr>
                <a:srgbClr val="533771"/>
              </a:buClr>
              <a:buSzPct val="65000"/>
              <a:buFontTx/>
              <a:buBlip>
                <a:blip r:embed="rId2"/>
              </a:buBlip>
              <a:defRPr sz="1800">
                <a:latin typeface="Calibri Light" panose="020F0302020204030204" pitchFamily="34" charset="0"/>
              </a:defRPr>
            </a:lvl2pPr>
            <a:lvl3pPr marL="1073150" indent="-158750">
              <a:buClr>
                <a:srgbClr val="3333B2"/>
              </a:buClr>
              <a:buSzPct val="65000"/>
              <a:buFontTx/>
              <a:buBlip>
                <a:blip r:embed="rId2"/>
              </a:buBlip>
              <a:defRPr sz="1600">
                <a:latin typeface="Calibri Light" panose="020F0302020204030204" pitchFamily="34" charset="0"/>
              </a:defRPr>
            </a:lvl3pPr>
            <a:lvl4pPr marL="1520825" indent="-149225">
              <a:buSzPct val="65000"/>
              <a:buFontTx/>
              <a:buBlip>
                <a:blip r:embed="rId2"/>
              </a:buBlip>
              <a:defRPr sz="1400">
                <a:latin typeface="Calibri Light" panose="020F0302020204030204" pitchFamily="34" charset="0"/>
              </a:defRPr>
            </a:lvl4pPr>
            <a:lvl5pPr marL="1978025" indent="-149225">
              <a:buClr>
                <a:srgbClr val="252583"/>
              </a:buClr>
              <a:defRPr sz="1200"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6620" y="1058692"/>
            <a:ext cx="0" cy="5760640"/>
          </a:xfrm>
          <a:prstGeom prst="line">
            <a:avLst/>
          </a:prstGeom>
          <a:ln w="12700">
            <a:solidFill>
              <a:srgbClr val="252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43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2925" y="289896"/>
            <a:ext cx="977265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2925" y="1689101"/>
            <a:ext cx="9772650" cy="47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925" y="6709481"/>
            <a:ext cx="2533650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E15B82-79C8-4D1F-B98B-EA11C9E2C694}" type="datetime1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9988" y="6709481"/>
            <a:ext cx="3438525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Batch Bayesian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81925" y="6709481"/>
            <a:ext cx="2533650" cy="38541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38E3017-54FE-426A-8816-49213672767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5" r:id="rId3"/>
    <p:sldLayoutId id="2147483694" r:id="rId4"/>
    <p:sldLayoutId id="2147483698" r:id="rId5"/>
    <p:sldLayoutId id="2147483692" r:id="rId6"/>
    <p:sldLayoutId id="2147483690" r:id="rId7"/>
    <p:sldLayoutId id="2147483696" r:id="rId8"/>
    <p:sldLayoutId id="2147483699" r:id="rId9"/>
    <p:sldLayoutId id="2147483702" r:id="rId10"/>
    <p:sldLayoutId id="2147483697" r:id="rId11"/>
    <p:sldLayoutId id="2147483700" r:id="rId12"/>
    <p:sldLayoutId id="2147483701" r:id="rId13"/>
    <p:sldLayoutId id="2147483683" r:id="rId14"/>
    <p:sldLayoutId id="2147483693" r:id="rId15"/>
    <p:sldLayoutId id="2147483684" r:id="rId16"/>
    <p:sldLayoutId id="2147483685" r:id="rId17"/>
    <p:sldLayoutId id="2147483686" r:id="rId18"/>
    <p:sldLayoutId id="2147483687" r:id="rId1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u@robots.ox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tienvu/ICDM2016_B3O" TargetMode="External"/><Relationship Id="rId4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Part II: Advances in Bayesian Optimization </a:t>
            </a:r>
            <a:br>
              <a:rPr lang="en-US" sz="4000" b="1" dirty="0"/>
            </a:br>
            <a:r>
              <a:rPr lang="en-US" sz="4000" b="1" dirty="0"/>
              <a:t>Sec 1: </a:t>
            </a:r>
            <a:r>
              <a:rPr lang="en-US" sz="3600" b="1" dirty="0"/>
              <a:t>Batch Bayesian Optimization</a:t>
            </a:r>
            <a:endParaRPr lang="en-US" alt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9C9A-CAB4-431F-BC34-A78CD4725034}" type="slidenum">
              <a:rPr lang="en-AU" altLang="en-US" smtClean="0"/>
              <a:pPr/>
              <a:t>1</a:t>
            </a:fld>
            <a:endParaRPr lang="en-AU" altLang="en-US"/>
          </a:p>
        </p:txBody>
      </p:sp>
      <p:sp>
        <p:nvSpPr>
          <p:cNvPr id="7" name="Subtitle 16"/>
          <p:cNvSpPr txBox="1">
            <a:spLocks/>
          </p:cNvSpPr>
          <p:nvPr/>
        </p:nvSpPr>
        <p:spPr bwMode="auto">
          <a:xfrm>
            <a:off x="1180778" y="3848555"/>
            <a:ext cx="8928992" cy="236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 baseline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2667E-4513-4D70-B769-DD53DA034276}"/>
              </a:ext>
            </a:extLst>
          </p:cNvPr>
          <p:cNvSpPr/>
          <p:nvPr/>
        </p:nvSpPr>
        <p:spPr>
          <a:xfrm>
            <a:off x="309627" y="4447495"/>
            <a:ext cx="4590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Dr Vu Nguyen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vu@robots.ox.ac.uk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University of Oxford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649D52F-39EA-4674-862E-EF2760A66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104DB2-54C4-45E7-8C92-FC7ED57120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62" y="4086288"/>
            <a:ext cx="5210111" cy="2199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1"/>
    </mc:Choice>
    <mc:Fallback xmlns="">
      <p:transition spd="slow" advTm="46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Peak Suppression Approaches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10</a:t>
            </a:fld>
            <a:endParaRPr lang="en-AU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61950" y="1315244"/>
                <a:ext cx="9953625" cy="5151262"/>
              </a:xfrm>
            </p:spPr>
            <p:txBody>
              <a:bodyPr/>
              <a:lstStyle/>
              <a:p>
                <a:r>
                  <a:rPr lang="en-US" sz="2800" dirty="0"/>
                  <a:t>The acquisition function is a form of mean and variance.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𝐺𝑃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𝑈𝐶𝐵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800"/>
                        <m:t>(</m:t>
                      </m:r>
                      <m:r>
                        <m:rPr>
                          <m:nor/>
                        </m:rPr>
                        <a:rPr lang="en-US" sz="2800"/>
                        <m:t>x</m:t>
                      </m:r>
                      <m:r>
                        <m:rPr>
                          <m:nor/>
                        </m:rPr>
                        <a:rPr lang="en-US" sz="2800"/>
                        <m:t>)=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AU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/>
                        <m:t>x</m:t>
                      </m:r>
                      <m:r>
                        <m:rPr>
                          <m:nor/>
                        </m:rPr>
                        <a:rPr lang="en-US" sz="2800"/>
                        <m:t>)+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r>
                        <a:rPr lang="en-US" sz="280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(</m:t>
                      </m:r>
                      <m:r>
                        <m:rPr>
                          <m:nor/>
                        </m:rPr>
                        <a:rPr lang="en-US" sz="2800"/>
                        <m:t>x</m:t>
                      </m:r>
                      <m:r>
                        <m:rPr>
                          <m:nor/>
                        </m:rPr>
                        <a:rPr lang="en-US" sz="2800"/>
                        <m:t>) 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 peaks of the acquisition function will have high mean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and high variance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b="1" dirty="0"/>
                  <a:t>We can suppress the peak by reducing its mean (and/or) variance.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315244"/>
                <a:ext cx="9953625" cy="5151262"/>
              </a:xfrm>
              <a:blipFill rotWithShape="0">
                <a:blip r:embed="rId3"/>
                <a:stretch>
                  <a:fillRect t="-1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834" y="3944021"/>
            <a:ext cx="7696658" cy="28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Peak Suppression - Constant Liar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11</a:t>
            </a:fld>
            <a:endParaRPr lang="en-AU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61950" y="1027212"/>
                <a:ext cx="9953625" cy="5439294"/>
              </a:xfrm>
            </p:spPr>
            <p:txBody>
              <a:bodyPr/>
              <a:lstStyle/>
              <a:p>
                <a:r>
                  <a:rPr lang="en-US" sz="2400" dirty="0"/>
                  <a:t>Constant Liar sequentially find a batch as follows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Select the first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a batch like the standard BO.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Assign a “fake” outcome to this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Insert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dirty="0"/>
                  <a:t>) into the data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Update the GP and the acquisition function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Repeat the above steps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r>
                  <a:rPr lang="en-US" sz="2400" dirty="0"/>
                  <a:t>Although the outcome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may not true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by inserting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AU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400" dirty="0"/>
                  <a:t>) into the data, Constant Liar has suppressed the variance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property of a Gaussian process: the variance at the observed location is zero or close to zero (for noise setting).</a:t>
                </a:r>
              </a:p>
              <a:p>
                <a:endParaRPr lang="en-US" sz="24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027212"/>
                <a:ext cx="9953625" cy="5439294"/>
              </a:xfrm>
              <a:blipFill rotWithShape="0">
                <a:blip r:embed="rId3"/>
                <a:stretch>
                  <a:fillRect t="-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2666" y="6399059"/>
            <a:ext cx="2412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alibri Light" panose="020F0302020204030204" pitchFamily="34" charset="0"/>
              </a:rPr>
              <a:t>Ginsbourger</a:t>
            </a:r>
            <a:r>
              <a:rPr lang="en-US" sz="1600" dirty="0">
                <a:latin typeface="Calibri Light" panose="020F0302020204030204" pitchFamily="34" charset="0"/>
              </a:rPr>
              <a:t>, D. et al. 2008.</a:t>
            </a:r>
          </a:p>
        </p:txBody>
      </p:sp>
    </p:spTree>
    <p:extLst>
      <p:ext uri="{BB962C8B-B14F-4D97-AF65-F5344CB8AC3E}">
        <p14:creationId xmlns:p14="http://schemas.microsoft.com/office/powerpoint/2010/main" val="207347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Peak Suppression – GP-BUCB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12</a:t>
            </a:fld>
            <a:endParaRPr lang="en-AU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61950" y="1027212"/>
                <a:ext cx="9953625" cy="5439294"/>
              </a:xfrm>
            </p:spPr>
            <p:txBody>
              <a:bodyPr/>
              <a:lstStyle/>
              <a:p>
                <a:r>
                  <a:rPr lang="en-US" sz="2400" dirty="0"/>
                  <a:t>GP-BUCB sequentially find a batch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as follows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Select the first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in a batch like the standard BO.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AU" sz="2000" dirty="0"/>
                  <a:t>Keep the mean function fixed, update the variance function by inserting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AU" sz="2000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AU" sz="2000" dirty="0"/>
                  <a:t>Optimizing the UCB acquisition function to select the next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AU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Repeat the above steps (2 and 3)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r>
                  <a:rPr lang="en-US" sz="2400" dirty="0"/>
                  <a:t>Without using  the outcome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AU" sz="2400" dirty="0"/>
                  <a:t>by updating the variance function by inserting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400" dirty="0"/>
                  <a:t>, BUCB has suppressed the variance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property of the variance in a Gaussian process used in BUCB: </a:t>
                </a:r>
              </a:p>
              <a:p>
                <a:pPr lvl="1"/>
                <a:r>
                  <a:rPr lang="en-US" sz="2000" dirty="0"/>
                  <a:t>the variance at the observed location is zero or close to zero (for noise setting).</a:t>
                </a:r>
              </a:p>
              <a:p>
                <a:pPr lvl="1"/>
                <a:r>
                  <a:rPr lang="en-US" sz="2000" dirty="0"/>
                  <a:t>the variance </a:t>
                </a:r>
                <a:r>
                  <a:rPr lang="en-AU" sz="2000" dirty="0"/>
                  <a:t>depends on the location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(but not the outcome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10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027212"/>
                <a:ext cx="9953625" cy="5439294"/>
              </a:xfrm>
              <a:blipFill rotWithShape="0">
                <a:blip r:embed="rId3"/>
                <a:stretch>
                  <a:fillRect t="-336" r="-8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72666" y="6399059"/>
            <a:ext cx="9575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</a:rPr>
              <a:t>Desautels et al. Parallelizing exploration-exploitation tradeoffs in </a:t>
            </a:r>
            <a:r>
              <a:rPr lang="en-US" sz="1600" dirty="0" err="1">
                <a:latin typeface="Calibri Light" panose="020F0302020204030204" pitchFamily="34" charset="0"/>
              </a:rPr>
              <a:t>gaussian</a:t>
            </a:r>
            <a:r>
              <a:rPr lang="en-US" sz="1600" dirty="0">
                <a:latin typeface="Calibri Light" panose="020F0302020204030204" pitchFamily="34" charset="0"/>
              </a:rPr>
              <a:t> process bandit optimization. JMLR, 2014</a:t>
            </a:r>
          </a:p>
        </p:txBody>
      </p:sp>
    </p:spTree>
    <p:extLst>
      <p:ext uri="{BB962C8B-B14F-4D97-AF65-F5344CB8AC3E}">
        <p14:creationId xmlns:p14="http://schemas.microsoft.com/office/powerpoint/2010/main" val="92065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sz="2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sz="2800" dirty="0"/>
                  <a:t> be the global maximum. </a:t>
                </a:r>
              </a:p>
              <a:p>
                <a:r>
                  <a:rPr lang="en-AU" sz="2800" dirty="0"/>
                  <a:t>Each iteration, we suggest a batch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Instantaneous regret: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AU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AU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e>
                    </m:d>
                  </m:oMath>
                </a14:m>
                <a:endParaRPr lang="en-AU" sz="2800" dirty="0"/>
              </a:p>
              <a:p>
                <a:r>
                  <a:rPr lang="en-AU" sz="2800" dirty="0"/>
                  <a:t>Batch regret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</m:sSub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Cumulative of batch regret: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AU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AU" sz="28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den>
                        </m:f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AU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+4</m:t>
                            </m:r>
                          </m:sup>
                        </m:sSup>
                      </m:e>
                    </m:rad>
                    <m:r>
                      <a:rPr lang="en-AU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/>
                  <a:t>.</a:t>
                </a:r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1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Regret for Batch Bayesian Optimization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13</a:t>
            </a:fld>
            <a:endParaRPr lang="en-AU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2666" y="6399059"/>
            <a:ext cx="10115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alibri Light" panose="020F0302020204030204" pitchFamily="34" charset="0"/>
              </a:rPr>
              <a:t>Contal</a:t>
            </a:r>
            <a:r>
              <a:rPr lang="en-US" sz="1600" dirty="0">
                <a:latin typeface="Calibri Light" panose="020F0302020204030204" pitchFamily="34" charset="0"/>
              </a:rPr>
              <a:t> et al. Parallel </a:t>
            </a:r>
            <a:r>
              <a:rPr lang="en-US" sz="1600" dirty="0" err="1">
                <a:latin typeface="Calibri Light" panose="020F0302020204030204" pitchFamily="34" charset="0"/>
              </a:rPr>
              <a:t>gaussian</a:t>
            </a:r>
            <a:r>
              <a:rPr lang="en-US" sz="1600" dirty="0">
                <a:latin typeface="Calibri Light" panose="020F0302020204030204" pitchFamily="34" charset="0"/>
              </a:rPr>
              <a:t> process optimization with upper confidence bound and pure exploration ECML/PKDD, 2013</a:t>
            </a:r>
          </a:p>
        </p:txBody>
      </p:sp>
    </p:spTree>
    <p:extLst>
      <p:ext uri="{BB962C8B-B14F-4D97-AF65-F5344CB8AC3E}">
        <p14:creationId xmlns:p14="http://schemas.microsoft.com/office/powerpoint/2010/main" val="414391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sz="2800" dirty="0"/>
                  <a:t>Cumulative of batch regret: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AU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AU" sz="28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den>
                        </m:f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AU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+4</m:t>
                            </m:r>
                          </m:sup>
                        </m:sSup>
                      </m:e>
                    </m:rad>
                    <m:r>
                      <a:rPr lang="en-AU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/>
                  <a:t>.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The sublinear regret vanishes in the limit as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sz="280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800" dirty="0"/>
                  <a:t>.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A larger batch size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800" dirty="0"/>
                  <a:t>, a smaller regret and more efficient optimization.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It is dropped by a factor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800" dirty="0"/>
                  <a:t> comparing to the standard BO setting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AU" sz="28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AU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2800">
                                <a:latin typeface="Cambria Math" panose="02040503050406030204" pitchFamily="18" charset="0"/>
                              </a:rPr>
                              <m:t>+4</m:t>
                            </m:r>
                          </m:sup>
                        </m:sSup>
                      </m:e>
                    </m:rad>
                    <m:r>
                      <a:rPr lang="en-AU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/>
                  <a:t>.</a:t>
                </a:r>
              </a:p>
              <a:p>
                <a:endParaRPr lang="en-AU" sz="280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b="-11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Regret for Batch Bayesian Optimization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14</a:t>
            </a:fld>
            <a:endParaRPr lang="en-AU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2666" y="6399059"/>
            <a:ext cx="10115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alibri Light" panose="020F0302020204030204" pitchFamily="34" charset="0"/>
              </a:rPr>
              <a:t>Contal</a:t>
            </a:r>
            <a:r>
              <a:rPr lang="en-US" sz="1600" dirty="0">
                <a:latin typeface="Calibri Light" panose="020F0302020204030204" pitchFamily="34" charset="0"/>
              </a:rPr>
              <a:t> et al. Parallel </a:t>
            </a:r>
            <a:r>
              <a:rPr lang="en-US" sz="1600" dirty="0" err="1">
                <a:latin typeface="Calibri Light" panose="020F0302020204030204" pitchFamily="34" charset="0"/>
              </a:rPr>
              <a:t>gaussian</a:t>
            </a:r>
            <a:r>
              <a:rPr lang="en-US" sz="1600" dirty="0">
                <a:latin typeface="Calibri Light" panose="020F0302020204030204" pitchFamily="34" charset="0"/>
              </a:rPr>
              <a:t> process optimization with upper confidence bound and pure exploration ECML/PKDD, 2013</a:t>
            </a:r>
          </a:p>
        </p:txBody>
      </p:sp>
    </p:spTree>
    <p:extLst>
      <p:ext uri="{BB962C8B-B14F-4D97-AF65-F5344CB8AC3E}">
        <p14:creationId xmlns:p14="http://schemas.microsoft.com/office/powerpoint/2010/main" val="1535973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Peak Suppression – Local Penalization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15</a:t>
            </a:fld>
            <a:endParaRPr lang="en-AU" altLang="en-US" dirty="0"/>
          </a:p>
        </p:txBody>
      </p:sp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361950" y="1243236"/>
            <a:ext cx="9953625" cy="5223270"/>
          </a:xfrm>
        </p:spPr>
        <p:txBody>
          <a:bodyPr/>
          <a:lstStyle/>
          <a:p>
            <a:r>
              <a:rPr lang="en-US" sz="2800" dirty="0"/>
              <a:t>Illustration of peak suppression approach – Local Penalization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40" y="2033511"/>
            <a:ext cx="10036644" cy="35752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2454" y="6399059"/>
            <a:ext cx="778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</a:rPr>
              <a:t>Gonzalez, J., et al. Batch </a:t>
            </a:r>
            <a:r>
              <a:rPr lang="en-US" dirty="0" err="1">
                <a:latin typeface="Calibri Light" panose="020F0302020204030204" pitchFamily="34" charset="0"/>
              </a:rPr>
              <a:t>bayesian</a:t>
            </a:r>
            <a:r>
              <a:rPr lang="en-US" dirty="0">
                <a:latin typeface="Calibri Light" panose="020F0302020204030204" pitchFamily="34" charset="0"/>
              </a:rPr>
              <a:t> optimization via local penalization.  AISTATS 2016</a:t>
            </a:r>
          </a:p>
        </p:txBody>
      </p:sp>
    </p:spTree>
    <p:extLst>
      <p:ext uri="{BB962C8B-B14F-4D97-AF65-F5344CB8AC3E}">
        <p14:creationId xmlns:p14="http://schemas.microsoft.com/office/powerpoint/2010/main" val="246352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Peak Suppression – Local Penalization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16</a:t>
            </a:fld>
            <a:endParaRPr lang="en-AU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61950" y="1243236"/>
                <a:ext cx="9953625" cy="5223270"/>
              </a:xfrm>
            </p:spPr>
            <p:txBody>
              <a:bodyPr/>
              <a:lstStyle/>
              <a:p>
                <a:r>
                  <a:rPr lang="en-US" sz="2800" dirty="0"/>
                  <a:t>Since the Lipschitz constant of the original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is unknown.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We estimate Lipschitz Constant of the GP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where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Then, we choose </a:t>
                </a:r>
                <a:endParaRPr lang="en-AU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243236"/>
                <a:ext cx="9953625" cy="5223270"/>
              </a:xfrm>
              <a:blipFill rotWithShape="0">
                <a:blip r:embed="rId3"/>
                <a:stretch>
                  <a:fillRect l="-1225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819" y="1891308"/>
            <a:ext cx="2819400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999" y="3232205"/>
            <a:ext cx="3057525" cy="447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4834" y="4232702"/>
            <a:ext cx="2495550" cy="657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9999" y="5188407"/>
            <a:ext cx="4447588" cy="8543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2454" y="6399059"/>
            <a:ext cx="778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</a:rPr>
              <a:t>Gonzalez, J., et al. Batch </a:t>
            </a:r>
            <a:r>
              <a:rPr lang="en-US" dirty="0" err="1">
                <a:latin typeface="Calibri Light" panose="020F0302020204030204" pitchFamily="34" charset="0"/>
              </a:rPr>
              <a:t>bayesian</a:t>
            </a:r>
            <a:r>
              <a:rPr lang="en-US" dirty="0">
                <a:latin typeface="Calibri Light" panose="020F0302020204030204" pitchFamily="34" charset="0"/>
              </a:rPr>
              <a:t> optimization via local penalization.  AISTATS 2016</a:t>
            </a:r>
          </a:p>
        </p:txBody>
      </p:sp>
    </p:spTree>
    <p:extLst>
      <p:ext uri="{BB962C8B-B14F-4D97-AF65-F5344CB8AC3E}">
        <p14:creationId xmlns:p14="http://schemas.microsoft.com/office/powerpoint/2010/main" val="140323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Peak Suppression – Local Penalization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17</a:t>
            </a:fld>
            <a:endParaRPr lang="en-AU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61950" y="1243236"/>
                <a:ext cx="9953625" cy="5223270"/>
              </a:xfrm>
            </p:spPr>
            <p:txBody>
              <a:bodyPr/>
              <a:lstStyle/>
              <a:p>
                <a:r>
                  <a:rPr lang="en-US" sz="2800" dirty="0"/>
                  <a:t>Define the penalized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800" dirty="0"/>
                  <a:t> by using the ball below.</a:t>
                </a:r>
              </a:p>
              <a:p>
                <a:pPr lvl="1"/>
                <a:r>
                  <a:rPr lang="en-US" sz="2400" dirty="0"/>
                  <a:t>After visit a peak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the acquisition function, the penalized function indicates how much we want to exclude the nearby area around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The effect of a local </a:t>
                </a:r>
                <a:r>
                  <a:rPr lang="en-US" sz="2400" dirty="0" err="1"/>
                  <a:t>penalizer</a:t>
                </a:r>
                <a:r>
                  <a:rPr lang="en-US" sz="2400" dirty="0"/>
                  <a:t> is to smoothly reduce the value of the acquisition function in a neighborhood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endParaRPr lang="en-US" sz="2400" dirty="0"/>
              </a:p>
              <a:p>
                <a:pPr lvl="1"/>
                <a:endParaRPr lang="en-US" sz="2400" dirty="0"/>
              </a:p>
              <a:p>
                <a:r>
                  <a:rPr lang="en-US" sz="2800" dirty="0"/>
                  <a:t>Define a ball parameterized by a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AU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243236"/>
                <a:ext cx="9953625" cy="5223270"/>
              </a:xfrm>
              <a:blipFill rotWithShape="0">
                <a:blip r:embed="rId3"/>
                <a:stretch>
                  <a:fillRect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402454" y="6399059"/>
            <a:ext cx="778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</a:rPr>
              <a:t>Gonzalez, J., et al. Batch </a:t>
            </a:r>
            <a:r>
              <a:rPr lang="en-US" dirty="0" err="1">
                <a:latin typeface="Calibri Light" panose="020F0302020204030204" pitchFamily="34" charset="0"/>
              </a:rPr>
              <a:t>bayesian</a:t>
            </a:r>
            <a:r>
              <a:rPr lang="en-US" dirty="0">
                <a:latin typeface="Calibri Light" panose="020F0302020204030204" pitchFamily="34" charset="0"/>
              </a:rPr>
              <a:t> optimization via local penalization.  AISTATS 2016</a:t>
            </a:r>
          </a:p>
        </p:txBody>
      </p:sp>
    </p:spTree>
    <p:extLst>
      <p:ext uri="{BB962C8B-B14F-4D97-AF65-F5344CB8AC3E}">
        <p14:creationId xmlns:p14="http://schemas.microsoft.com/office/powerpoint/2010/main" val="315766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Peak Suppression – Local Penalization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18</a:t>
            </a:fld>
            <a:endParaRPr lang="en-AU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61950" y="1243236"/>
                <a:ext cx="9953625" cy="5223270"/>
              </a:xfrm>
            </p:spPr>
            <p:txBody>
              <a:bodyPr/>
              <a:lstStyle/>
              <a:p>
                <a:r>
                  <a:rPr lang="en-US" sz="2800" dirty="0"/>
                  <a:t>Define a ball parameterized by a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AU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sz="2800" dirty="0"/>
                  <a:t> is the current best value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lim>
                    </m:limLow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AU" sz="2800" dirty="0"/>
                  <a:t> is a Lipschitz constant.</a:t>
                </a:r>
              </a:p>
              <a:p>
                <a:r>
                  <a:rPr lang="en-AU" sz="2800" dirty="0"/>
                  <a:t>Intuition: the radius is large for the low value region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) is small and vice versa.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243236"/>
                <a:ext cx="9953625" cy="5223270"/>
              </a:xfrm>
              <a:blipFill rotWithShape="0">
                <a:blip r:embed="rId3"/>
                <a:stretch>
                  <a:fillRect r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369" y="3043436"/>
            <a:ext cx="5616624" cy="37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38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Peak Suppression – Local Penalization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19</a:t>
            </a:fld>
            <a:endParaRPr lang="en-AU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61950" y="1243236"/>
                <a:ext cx="9953625" cy="5223270"/>
              </a:xfrm>
            </p:spPr>
            <p:txBody>
              <a:bodyPr/>
              <a:lstStyle/>
              <a:p>
                <a:r>
                  <a:rPr lang="en-US" sz="2800" dirty="0"/>
                  <a:t>The selection strategy becomes</a:t>
                </a:r>
              </a:p>
              <a:p>
                <a:endParaRPr lang="en-AU" sz="2800" dirty="0"/>
              </a:p>
              <a:p>
                <a:endParaRPr lang="en-AU" sz="2800" dirty="0"/>
              </a:p>
              <a:p>
                <a:endParaRPr lang="en-AU" sz="2800" dirty="0"/>
              </a:p>
              <a:p>
                <a:endParaRPr lang="en-AU" sz="2800" dirty="0"/>
              </a:p>
              <a:p>
                <a:pPr marL="0" indent="0">
                  <a:buNone/>
                </a:pPr>
                <a:r>
                  <a:rPr lang="en-AU" sz="2800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AU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AU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⁡(1+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2800" dirty="0"/>
                  <a:t>.</a:t>
                </a:r>
              </a:p>
              <a:p>
                <a:pPr marL="0" indent="0">
                  <a:buNone/>
                </a:pPr>
                <a:r>
                  <a:rPr lang="en-AU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local </a:t>
                </a:r>
                <a:r>
                  <a:rPr lang="en-US" sz="2800" dirty="0" err="1"/>
                  <a:t>penalizers</a:t>
                </a:r>
                <a:r>
                  <a:rPr lang="en-US" sz="2800" dirty="0"/>
                  <a:t>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243236"/>
                <a:ext cx="9953625" cy="5223270"/>
              </a:xfrm>
              <a:blipFill rotWithShape="0">
                <a:blip r:embed="rId3"/>
                <a:stretch>
                  <a:fillRect l="-1225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954" y="1963316"/>
            <a:ext cx="6124226" cy="12839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2454" y="6399059"/>
            <a:ext cx="778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</a:rPr>
              <a:t>Gonzalez, J., et al. Batch </a:t>
            </a:r>
            <a:r>
              <a:rPr lang="en-US" dirty="0" err="1">
                <a:latin typeface="Calibri Light" panose="020F0302020204030204" pitchFamily="34" charset="0"/>
              </a:rPr>
              <a:t>bayesian</a:t>
            </a:r>
            <a:r>
              <a:rPr lang="en-US" dirty="0">
                <a:latin typeface="Calibri Light" panose="020F0302020204030204" pitchFamily="34" charset="0"/>
              </a:rPr>
              <a:t> optimization via local penalization.  AISTATS 2016</a:t>
            </a:r>
          </a:p>
        </p:txBody>
      </p:sp>
    </p:spTree>
    <p:extLst>
      <p:ext uri="{BB962C8B-B14F-4D97-AF65-F5344CB8AC3E}">
        <p14:creationId xmlns:p14="http://schemas.microsoft.com/office/powerpoint/2010/main" val="371133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EBEEC"/>
                </a:solidFill>
              </a:rPr>
              <a:t>Parameter Tuning as Black-Box Function</a:t>
            </a:r>
          </a:p>
          <a:p>
            <a:r>
              <a:rPr lang="en-US" dirty="0">
                <a:solidFill>
                  <a:srgbClr val="BEBEEC"/>
                </a:solidFill>
              </a:rPr>
              <a:t>Part I: Bayesian Optimization</a:t>
            </a:r>
          </a:p>
          <a:p>
            <a:r>
              <a:rPr lang="en-US" dirty="0"/>
              <a:t>Part II: Recent Advances in Bayesian Optimization</a:t>
            </a:r>
          </a:p>
          <a:p>
            <a:pPr lvl="1"/>
            <a:r>
              <a:rPr lang="en-US" dirty="0"/>
              <a:t>Batch Bayesian Optimization</a:t>
            </a:r>
          </a:p>
          <a:p>
            <a:pPr lvl="1"/>
            <a:r>
              <a:rPr lang="en-US" dirty="0"/>
              <a:t>High dimensional Bayes </a:t>
            </a:r>
            <a:r>
              <a:rPr lang="en-US" dirty="0" err="1"/>
              <a:t>Opt</a:t>
            </a:r>
            <a:endParaRPr lang="en-US" dirty="0"/>
          </a:p>
          <a:p>
            <a:pPr lvl="1"/>
            <a:r>
              <a:rPr lang="en-US" dirty="0"/>
              <a:t>Mixed Categorical-Continuous Bayes </a:t>
            </a:r>
            <a:r>
              <a:rPr lang="en-US" dirty="0" err="1"/>
              <a:t>Opt</a:t>
            </a:r>
            <a:r>
              <a:rPr lang="en-US" dirty="0"/>
              <a:t> </a:t>
            </a:r>
          </a:p>
          <a:p>
            <a:r>
              <a:rPr lang="en-US" dirty="0"/>
              <a:t>Research Directions in Bayesian Optimization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</a:t>
            </a:fld>
            <a:endParaRPr lang="en-AU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108770" y="2755404"/>
            <a:ext cx="388843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705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Drawback of Local Penalization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20</a:t>
            </a:fld>
            <a:endParaRPr lang="en-AU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61950" y="1243236"/>
                <a:ext cx="9953625" cy="5223270"/>
              </a:xfrm>
            </p:spPr>
            <p:txBody>
              <a:bodyPr/>
              <a:lstStyle/>
              <a:p>
                <a:r>
                  <a:rPr lang="en-US" sz="2800" dirty="0"/>
                  <a:t>They use a unique value of the Lipschitz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 to represent for the whole function.</a:t>
                </a:r>
              </a:p>
              <a:p>
                <a:pPr lvl="1"/>
                <a:r>
                  <a:rPr lang="en-US" sz="2400" dirty="0"/>
                  <a:t>Some problems may not satisfy this condition, e.g. heteroscedastic functions.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Estimating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AU" sz="2800" dirty="0"/>
                  <a:t> in high dimension is still non-trivial.</a:t>
                </a:r>
              </a:p>
              <a:p>
                <a:endParaRPr lang="en-AU" sz="2800" dirty="0"/>
              </a:p>
              <a:p>
                <a:endParaRPr lang="en-AU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243236"/>
                <a:ext cx="9953625" cy="5223270"/>
              </a:xfrm>
              <a:blipFill>
                <a:blip r:embed="rId3"/>
                <a:stretch>
                  <a:fillRect t="-11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786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EBEEC"/>
                </a:solidFill>
              </a:rPr>
              <a:t>Introduction and Problem Statement</a:t>
            </a:r>
          </a:p>
          <a:p>
            <a:r>
              <a:rPr lang="en-US" dirty="0">
                <a:solidFill>
                  <a:srgbClr val="BEBEEC"/>
                </a:solidFill>
              </a:rPr>
              <a:t>Peak Suppression Approaches</a:t>
            </a:r>
          </a:p>
          <a:p>
            <a:pPr lvl="1"/>
            <a:r>
              <a:rPr lang="en-US" dirty="0">
                <a:solidFill>
                  <a:srgbClr val="BEBEEC"/>
                </a:solidFill>
              </a:rPr>
              <a:t>Constant Liar</a:t>
            </a:r>
          </a:p>
          <a:p>
            <a:pPr lvl="1"/>
            <a:r>
              <a:rPr lang="en-US" dirty="0">
                <a:solidFill>
                  <a:srgbClr val="BEBEEC"/>
                </a:solidFill>
              </a:rPr>
              <a:t>Batch Upper Confidence Bound (GP-BUCB)</a:t>
            </a:r>
          </a:p>
          <a:p>
            <a:pPr lvl="1"/>
            <a:r>
              <a:rPr lang="en-US" dirty="0">
                <a:solidFill>
                  <a:srgbClr val="BEBEEC"/>
                </a:solidFill>
              </a:rPr>
              <a:t>Local Penalization</a:t>
            </a:r>
          </a:p>
          <a:p>
            <a:r>
              <a:rPr lang="en-US" dirty="0"/>
              <a:t>Budgeted Batch Bayesian Optimization</a:t>
            </a:r>
          </a:p>
          <a:p>
            <a:r>
              <a:rPr lang="en-US" dirty="0"/>
              <a:t>Thompson Sampling for Batch Bayes </a:t>
            </a:r>
            <a:r>
              <a:rPr lang="en-US" dirty="0" err="1"/>
              <a:t>Opt</a:t>
            </a:r>
            <a:endParaRPr lang="en-US" dirty="0"/>
          </a:p>
          <a:p>
            <a:r>
              <a:rPr lang="en-US" dirty="0"/>
              <a:t>Asynchronous Batch Bayes </a:t>
            </a:r>
            <a:r>
              <a:rPr lang="en-US" dirty="0" err="1"/>
              <a:t>Opt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3600" dirty="0"/>
              <a:t>Outline </a:t>
            </a:r>
            <a:r>
              <a:rPr lang="en-US" sz="3600" dirty="0"/>
              <a:t>Part II.1: Batch Bayesian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21</a:t>
            </a:fld>
            <a:endParaRPr lang="en-AU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51621" y="3763516"/>
            <a:ext cx="600176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63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Batch Size in Batch Bayesian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22</a:t>
            </a:fld>
            <a:endParaRPr lang="en-AU" alt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826" y="883196"/>
            <a:ext cx="7489362" cy="2635541"/>
          </a:xfrm>
          <a:prstGeom prst="rect">
            <a:avLst/>
          </a:prstGeom>
        </p:spPr>
      </p:pic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361950" y="3547492"/>
            <a:ext cx="9953625" cy="2919014"/>
          </a:xfrm>
        </p:spPr>
        <p:txBody>
          <a:bodyPr/>
          <a:lstStyle/>
          <a:p>
            <a:r>
              <a:rPr lang="en-US" sz="2800" dirty="0"/>
              <a:t>Existing approaches for batch BO require a fixed batch size of points:</a:t>
            </a:r>
          </a:p>
          <a:p>
            <a:pPr lvl="1"/>
            <a:r>
              <a:rPr lang="en-US" sz="2400" dirty="0"/>
              <a:t>Over-specify: wasting time and resources to evaluate redundant points.</a:t>
            </a:r>
          </a:p>
          <a:p>
            <a:pPr lvl="1"/>
            <a:r>
              <a:rPr lang="en-US" sz="2400" dirty="0"/>
              <a:t>Under-specify: missing important points that affect the performance.</a:t>
            </a:r>
          </a:p>
          <a:p>
            <a:r>
              <a:rPr lang="en-US" sz="2800" dirty="0"/>
              <a:t>We aim to save the number of evaluations, but preserve the performance, by controlling the batch size in a principled way.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8774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Acquisition Function as Multi-modal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23</a:t>
            </a:fld>
            <a:endParaRPr lang="en-AU" altLang="en-US" dirty="0"/>
          </a:p>
        </p:txBody>
      </p:sp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452437" y="1099220"/>
            <a:ext cx="9953625" cy="3279054"/>
          </a:xfrm>
        </p:spPr>
        <p:txBody>
          <a:bodyPr/>
          <a:lstStyle/>
          <a:p>
            <a:r>
              <a:rPr lang="en-US" sz="2800" dirty="0"/>
              <a:t>The acquisition function is multi-modal with unknown number of peaks.</a:t>
            </a:r>
          </a:p>
          <a:p>
            <a:r>
              <a:rPr lang="en-US" sz="2800" dirty="0"/>
              <a:t>Identifying the peaks (star) is equivalent to finding the mean locations in the infinite mixture of Gaussian (IGMM) (Red curve).</a:t>
            </a:r>
          </a:p>
          <a:p>
            <a:endParaRPr lang="en-A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842" y="3115444"/>
            <a:ext cx="7613643" cy="31102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151" y="6418520"/>
            <a:ext cx="103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V. Nguyen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, S. Rana, S. Gupta, C. Li, &amp; S. Venkatesh. Budgeted batch Bayesian optimization. In </a:t>
            </a:r>
            <a:r>
              <a:rPr lang="en-A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ICDM 2016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14710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Budgeted Batch Bayesian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24</a:t>
            </a:fld>
            <a:endParaRPr lang="en-AU" altLang="en-US" dirty="0"/>
          </a:p>
        </p:txBody>
      </p:sp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452437" y="1099220"/>
            <a:ext cx="9953625" cy="3279054"/>
          </a:xfrm>
        </p:spPr>
        <p:txBody>
          <a:bodyPr/>
          <a:lstStyle/>
          <a:p>
            <a:r>
              <a:rPr lang="en-US" sz="2800" dirty="0"/>
              <a:t>We propose the Generalized Batch Slice Sampling to draw samples under the acquisition function to learn the IGMM.</a:t>
            </a:r>
          </a:p>
          <a:p>
            <a:endParaRPr lang="en-AU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556" y="2090950"/>
            <a:ext cx="5439224" cy="41928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151" y="6418520"/>
            <a:ext cx="103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V. Nguyen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, S. Rana, S. Gupta, C. Li, &amp; S. Venkatesh. Budgeted batch Bayesian optimization. In </a:t>
            </a:r>
            <a:r>
              <a:rPr lang="en-A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ICDM 2016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94544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Budgeted Batch Bayesian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25</a:t>
            </a:fld>
            <a:endParaRPr lang="en-AU" altLang="en-US" dirty="0"/>
          </a:p>
        </p:txBody>
      </p:sp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452437" y="1099220"/>
            <a:ext cx="9953625" cy="3279054"/>
          </a:xfrm>
        </p:spPr>
        <p:txBody>
          <a:bodyPr/>
          <a:lstStyle/>
          <a:p>
            <a:r>
              <a:rPr lang="en-US" sz="2800" dirty="0"/>
              <a:t>We propose the Generalized Batch Slice Sampling to draw samples under the acquisition function (see the Histogram).</a:t>
            </a:r>
          </a:p>
          <a:p>
            <a:r>
              <a:rPr lang="en-US" sz="2800" dirty="0"/>
              <a:t>Then, we fit the samples to the Infinite Gaussian Mixture Model.</a:t>
            </a:r>
          </a:p>
          <a:p>
            <a:r>
              <a:rPr lang="en-US" sz="2800" dirty="0"/>
              <a:t>IGMM can detect the unknown number of peaks.</a:t>
            </a:r>
          </a:p>
          <a:p>
            <a:endParaRPr lang="en-A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75" y="3131652"/>
            <a:ext cx="8026786" cy="32790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6151" y="6418520"/>
            <a:ext cx="103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V. Nguyen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, S. Rana, S. Gupta, C. Li, &amp; S. Venkatesh. Budgeted batch Bayesian optimization. In </a:t>
            </a:r>
            <a:r>
              <a:rPr lang="en-A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ICDM 2016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17580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Efficiency of Batch Generalized Slice Sampling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26</a:t>
            </a:fld>
            <a:endParaRPr lang="en-AU" altLang="en-US" dirty="0"/>
          </a:p>
        </p:txBody>
      </p:sp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452437" y="1099220"/>
            <a:ext cx="9953625" cy="3279054"/>
          </a:xfrm>
        </p:spPr>
        <p:txBody>
          <a:bodyPr/>
          <a:lstStyle/>
          <a:p>
            <a:r>
              <a:rPr lang="en-US" sz="2800" dirty="0"/>
              <a:t>The number of points for evaluation are different for iterations.</a:t>
            </a:r>
          </a:p>
          <a:p>
            <a:endParaRPr lang="en-AU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681" y="1819300"/>
            <a:ext cx="7229953" cy="42338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151" y="6418520"/>
            <a:ext cx="103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V. Nguyen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, S. Rana, S. Gupta, C. Li, &amp; S. Venkatesh. Budgeted batch Bayesian optimization. In </a:t>
            </a:r>
            <a:r>
              <a:rPr lang="en-A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ICDM 2016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73650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Number of Evaluations w.r.t Iterations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Batch Bayesian 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27</a:t>
            </a:fld>
            <a:endParaRPr lang="en-AU" altLang="en-US" dirty="0"/>
          </a:p>
        </p:txBody>
      </p:sp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452437" y="1099220"/>
            <a:ext cx="9953625" cy="3279054"/>
          </a:xfrm>
        </p:spPr>
        <p:txBody>
          <a:bodyPr/>
          <a:lstStyle/>
          <a:p>
            <a:r>
              <a:rPr lang="en-US" sz="2800" dirty="0"/>
              <a:t>The number of points for evaluation are different for iterations.</a:t>
            </a:r>
          </a:p>
          <a:p>
            <a:endParaRPr lang="en-AU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51" y="2214193"/>
            <a:ext cx="4723828" cy="2768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955" y="2223098"/>
            <a:ext cx="5416083" cy="27477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6151" y="6058480"/>
            <a:ext cx="640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Python source code at 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https://github.com/ntienvu/ICDM2016_B3O</a:t>
            </a:r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151" y="6418520"/>
            <a:ext cx="103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V. Nguyen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, S. Rana, S. Gupta, C. Li, &amp; S. Venkatesh. Budgeted batch Bayesian optimization. In </a:t>
            </a:r>
            <a:r>
              <a:rPr lang="en-AU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ICDM 2016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224026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EBEEC"/>
                </a:solidFill>
              </a:rPr>
              <a:t>Introduction and Problem Statement</a:t>
            </a:r>
          </a:p>
          <a:p>
            <a:r>
              <a:rPr lang="en-US" dirty="0">
                <a:solidFill>
                  <a:srgbClr val="BEBEEC"/>
                </a:solidFill>
              </a:rPr>
              <a:t>Peak Suppression Approaches</a:t>
            </a:r>
          </a:p>
          <a:p>
            <a:pPr lvl="1"/>
            <a:r>
              <a:rPr lang="en-US" dirty="0">
                <a:solidFill>
                  <a:srgbClr val="BEBEEC"/>
                </a:solidFill>
              </a:rPr>
              <a:t>Constant Liar</a:t>
            </a:r>
          </a:p>
          <a:p>
            <a:pPr lvl="1"/>
            <a:r>
              <a:rPr lang="en-US" dirty="0">
                <a:solidFill>
                  <a:srgbClr val="BEBEEC"/>
                </a:solidFill>
              </a:rPr>
              <a:t>Batch Upper Confidence Bound (GP-BUCB)</a:t>
            </a:r>
          </a:p>
          <a:p>
            <a:pPr lvl="1"/>
            <a:r>
              <a:rPr lang="en-US" dirty="0">
                <a:solidFill>
                  <a:srgbClr val="BEBEEC"/>
                </a:solidFill>
              </a:rPr>
              <a:t>Local Penalization</a:t>
            </a:r>
          </a:p>
          <a:p>
            <a:r>
              <a:rPr lang="en-US" dirty="0">
                <a:solidFill>
                  <a:srgbClr val="BEBEEC"/>
                </a:solidFill>
              </a:rPr>
              <a:t>Budgeted Batch Bayesian Optimization</a:t>
            </a:r>
          </a:p>
          <a:p>
            <a:r>
              <a:rPr lang="en-US" dirty="0"/>
              <a:t>Thompson Sampling for Batch Bayesian Optimization</a:t>
            </a:r>
          </a:p>
          <a:p>
            <a:r>
              <a:rPr lang="en-US" dirty="0"/>
              <a:t>Asynchronous Batch Bayes </a:t>
            </a:r>
            <a:r>
              <a:rPr lang="en-US" dirty="0" err="1"/>
              <a:t>Opt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3600" dirty="0"/>
              <a:t>Outline </a:t>
            </a:r>
            <a:r>
              <a:rPr lang="en-US" sz="3600" dirty="0"/>
              <a:t>Part II.1: Batch Bayesian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28</a:t>
            </a:fld>
            <a:endParaRPr lang="en-AU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48730" y="4267572"/>
            <a:ext cx="813690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283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23D6-683D-459B-8EC7-6BD0FA44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6" dirty="0"/>
              <a:t>Thompson Sampling to Sample the Optimum Locations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978" y="3122817"/>
            <a:ext cx="5375374" cy="35627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6E53F-8F9A-401A-84AF-D7D5FC648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714" y="1099220"/>
                <a:ext cx="9865096" cy="1586032"/>
              </a:xfrm>
            </p:spPr>
            <p:txBody>
              <a:bodyPr>
                <a:noAutofit/>
              </a:bodyPr>
              <a:lstStyle/>
              <a:p>
                <a:r>
                  <a:rPr lang="en-AU" sz="2800" dirty="0">
                    <a:cs typeface="Calibri Light" panose="020F0302020204030204" pitchFamily="34" charset="0"/>
                  </a:rPr>
                  <a:t>Thompson Sampling draws samples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AU" sz="2800" dirty="0">
                    <a:cs typeface="Calibri Light" panose="020F0302020204030204" pitchFamily="34" charset="0"/>
                  </a:rPr>
                  <a:t> from GP.</a:t>
                </a:r>
              </a:p>
              <a:p>
                <a:r>
                  <a:rPr lang="en-AU" sz="2800" dirty="0">
                    <a:cs typeface="Calibri Light" panose="020F0302020204030204" pitchFamily="34" charset="0"/>
                  </a:rPr>
                  <a:t>Each </a:t>
                </a:r>
                <a:r>
                  <a:rPr lang="en-AU" sz="2800" dirty="0">
                    <a:highlight>
                      <a:srgbClr val="FFFF00"/>
                    </a:highlight>
                    <a:cs typeface="Calibri Light" panose="020F0302020204030204" pitchFamily="34" charset="0"/>
                  </a:rPr>
                  <a:t>yellow</a:t>
                </a:r>
                <a:r>
                  <a:rPr lang="en-AU" sz="2800" dirty="0">
                    <a:cs typeface="Calibri Light" panose="020F0302020204030204" pitchFamily="34" charset="0"/>
                  </a:rPr>
                  <a:t> stars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sz="2800" dirty="0">
                    <a:cs typeface="Calibri Light" panose="020F0302020204030204" pitchFamily="34" charset="0"/>
                  </a:rPr>
                  <a:t> is the maximizer of the sampled function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AU" sz="2800" dirty="0">
                  <a:cs typeface="Calibri Light" panose="020F0302020204030204" pitchFamily="34" charset="0"/>
                </a:endParaRPr>
              </a:p>
              <a:p>
                <a:r>
                  <a:rPr lang="en-AU" sz="2800" dirty="0">
                    <a:cs typeface="Calibri Light" panose="020F0302020204030204" pitchFamily="34" charset="0"/>
                  </a:rPr>
                  <a:t>We 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sz="2800" dirty="0">
                    <a:cs typeface="Calibri Light" panose="020F0302020204030204" pitchFamily="34" charset="0"/>
                  </a:rPr>
                  <a:t> as the perceived optimal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6E53F-8F9A-401A-84AF-D7D5FC648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714" y="1099220"/>
                <a:ext cx="9865096" cy="1586032"/>
              </a:xfrm>
              <a:blipFill>
                <a:blip r:embed="rId3"/>
                <a:stretch>
                  <a:fillRect t="-3462" b="-8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59" y="3122819"/>
            <a:ext cx="5375372" cy="35627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0CEB-8626-4389-AEF5-7CEDBA8106A0}" type="slidenum">
              <a:rPr lang="en-AU" smtClean="0"/>
              <a:t>29</a:t>
            </a:fld>
            <a:endParaRPr lang="en-AU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B29EDAC-A95B-4DED-BB4E-304F2F174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0" y="6980648"/>
            <a:ext cx="4162425" cy="250537"/>
          </a:xfrm>
        </p:spPr>
        <p:txBody>
          <a:bodyPr/>
          <a:lstStyle/>
          <a:p>
            <a:pPr>
              <a:defRPr/>
            </a:pPr>
            <a:r>
              <a:rPr lang="en-US" dirty="0"/>
              <a:t>Batch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136987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Problem Statement</a:t>
            </a:r>
          </a:p>
          <a:p>
            <a:r>
              <a:rPr lang="en-US" dirty="0"/>
              <a:t>Peak Suppression Approaches</a:t>
            </a:r>
          </a:p>
          <a:p>
            <a:pPr lvl="1"/>
            <a:r>
              <a:rPr lang="en-US" dirty="0"/>
              <a:t>Constant Liar</a:t>
            </a:r>
          </a:p>
          <a:p>
            <a:pPr lvl="1"/>
            <a:r>
              <a:rPr lang="en-US" dirty="0"/>
              <a:t>Batch Upper Confidence Bound (GP-BUCB)</a:t>
            </a:r>
          </a:p>
          <a:p>
            <a:pPr lvl="1"/>
            <a:r>
              <a:rPr lang="en-US" dirty="0"/>
              <a:t>Local Penalization</a:t>
            </a:r>
          </a:p>
          <a:p>
            <a:r>
              <a:rPr lang="en-US" dirty="0"/>
              <a:t>Budgeted Batch Bayesian Optimization</a:t>
            </a:r>
          </a:p>
          <a:p>
            <a:r>
              <a:rPr lang="en-US" dirty="0"/>
              <a:t>Thompson Sampling for Batch Bayes </a:t>
            </a:r>
            <a:r>
              <a:rPr lang="en-US" dirty="0" err="1"/>
              <a:t>Opt</a:t>
            </a:r>
            <a:endParaRPr lang="en-US" dirty="0"/>
          </a:p>
          <a:p>
            <a:r>
              <a:rPr lang="en-US" dirty="0"/>
              <a:t>Asynchronous Batch Bayes </a:t>
            </a:r>
            <a:r>
              <a:rPr lang="en-US" dirty="0" err="1"/>
              <a:t>Opt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3600" dirty="0"/>
              <a:t>Outline </a:t>
            </a:r>
            <a:r>
              <a:rPr lang="en-US" sz="3600" dirty="0"/>
              <a:t>Part II.1: Batch Bayesian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3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05244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Thompson Sampling for Large Scale Batch BO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30</a:t>
            </a:fld>
            <a:endParaRPr lang="en-AU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2437" y="1099220"/>
                <a:ext cx="9953625" cy="3279054"/>
              </a:xfrm>
            </p:spPr>
            <p:txBody>
              <a:bodyPr/>
              <a:lstStyle/>
              <a:p>
                <a:r>
                  <a:rPr lang="en-US" sz="2800" dirty="0"/>
                  <a:t>For large batch size (e.g.,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r>
                  <a:rPr lang="en-US" sz="2800" dirty="0"/>
                  <a:t>), the existing batch approach may not be scalable.</a:t>
                </a:r>
              </a:p>
              <a:p>
                <a:r>
                  <a:rPr lang="en-US" sz="2800" dirty="0"/>
                  <a:t>We can use different Thompson samples from a GP to draw multiple suggestions.</a:t>
                </a:r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45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437" y="1099220"/>
                <a:ext cx="9953625" cy="3279054"/>
              </a:xfrm>
              <a:blipFill rotWithShape="0">
                <a:blip r:embed="rId3"/>
                <a:stretch>
                  <a:fillRect t="-16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793" y="3017465"/>
            <a:ext cx="5865801" cy="30503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8067" y="6275085"/>
            <a:ext cx="10342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</a:rPr>
              <a:t>Hernández-</a:t>
            </a:r>
            <a:r>
              <a:rPr lang="en-US" sz="1600" dirty="0" err="1">
                <a:latin typeface="Calibri Light" panose="020F0302020204030204" pitchFamily="34" charset="0"/>
              </a:rPr>
              <a:t>Lobato</a:t>
            </a:r>
            <a:r>
              <a:rPr lang="en-US" sz="1600" dirty="0">
                <a:latin typeface="Calibri Light" panose="020F0302020204030204" pitchFamily="34" charset="0"/>
              </a:rPr>
              <a:t>, J. M., et al. "Parallel and Distributed Thompson Sampling for Large-scale Accelerated Exploration of Chemical Space.“ ICML 2017</a:t>
            </a:r>
          </a:p>
        </p:txBody>
      </p:sp>
    </p:spTree>
    <p:extLst>
      <p:ext uri="{BB962C8B-B14F-4D97-AF65-F5344CB8AC3E}">
        <p14:creationId xmlns:p14="http://schemas.microsoft.com/office/powerpoint/2010/main" val="205010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70" y="3884482"/>
            <a:ext cx="9677722" cy="2399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0" y="1531268"/>
            <a:ext cx="2963849" cy="280831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1950" y="955205"/>
            <a:ext cx="9953625" cy="5511302"/>
          </a:xfrm>
        </p:spPr>
        <p:txBody>
          <a:bodyPr/>
          <a:lstStyle/>
          <a:p>
            <a:r>
              <a:rPr lang="en-AU" dirty="0"/>
              <a:t>Thompson Sampling for Parallel and Distributed BO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Thompson Sampling for Distributed BO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31</a:t>
            </a:fld>
            <a:endParaRPr lang="en-AU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8067" y="6203077"/>
            <a:ext cx="10342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 Light" panose="020F0302020204030204" pitchFamily="34" charset="0"/>
              </a:rPr>
              <a:t>Hernández-</a:t>
            </a:r>
            <a:r>
              <a:rPr lang="en-US" sz="1600" dirty="0" err="1">
                <a:latin typeface="Calibri Light" panose="020F0302020204030204" pitchFamily="34" charset="0"/>
              </a:rPr>
              <a:t>Lobato</a:t>
            </a:r>
            <a:r>
              <a:rPr lang="en-US" sz="1600" dirty="0">
                <a:latin typeface="Calibri Light" panose="020F0302020204030204" pitchFamily="34" charset="0"/>
              </a:rPr>
              <a:t>, J. M., et al. "Parallel and Distributed Thompson Sampling for Large-scale Accelerated Exploration of Chemical Space.“ ICML 2017</a:t>
            </a:r>
          </a:p>
        </p:txBody>
      </p:sp>
    </p:spTree>
    <p:extLst>
      <p:ext uri="{BB962C8B-B14F-4D97-AF65-F5344CB8AC3E}">
        <p14:creationId xmlns:p14="http://schemas.microsoft.com/office/powerpoint/2010/main" val="3982511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the standard setting, Bayesian optimization suggests one experiment to test at each iteration.</a:t>
            </a:r>
          </a:p>
          <a:p>
            <a:endParaRPr lang="en-AU" dirty="0"/>
          </a:p>
          <a:p>
            <a:r>
              <a:rPr lang="en-AU" dirty="0"/>
              <a:t>When parallel facilities are available, batch Bayesian optimization is desired to suggest multiple experiments and thus boost the optimization more efficient.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Short 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32</a:t>
            </a:fld>
            <a:endParaRPr lang="en-AU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68" y="4453363"/>
            <a:ext cx="6259588" cy="22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54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 and Answer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33</a:t>
            </a:fld>
            <a:endParaRPr lang="en-AU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70" y="1675284"/>
            <a:ext cx="4215317" cy="450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05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61950" y="955205"/>
            <a:ext cx="9953625" cy="5511302"/>
          </a:xfrm>
        </p:spPr>
        <p:txBody>
          <a:bodyPr/>
          <a:lstStyle/>
          <a:p>
            <a:r>
              <a:rPr lang="en-US" sz="1600" dirty="0"/>
              <a:t>Gonzalez, J., Dai, Z., </a:t>
            </a:r>
            <a:r>
              <a:rPr lang="en-US" sz="1600" dirty="0" err="1"/>
              <a:t>Hennig</a:t>
            </a:r>
            <a:r>
              <a:rPr lang="en-US" sz="1600" dirty="0"/>
              <a:t>, P., &amp; Lawrence, N. D. Batch </a:t>
            </a:r>
            <a:r>
              <a:rPr lang="en-US" sz="1600" dirty="0" err="1"/>
              <a:t>bayesian</a:t>
            </a:r>
            <a:r>
              <a:rPr lang="en-US" sz="1600" dirty="0"/>
              <a:t> optimization via local penalization. In Proceedings of the 19th International Conference on Artificial Intelligence and Statistics, pp. 648–657, 2016.</a:t>
            </a:r>
          </a:p>
          <a:p>
            <a:r>
              <a:rPr lang="en-US" sz="1600" dirty="0" err="1"/>
              <a:t>Ginsbourger</a:t>
            </a:r>
            <a:r>
              <a:rPr lang="en-US" sz="1600" dirty="0"/>
              <a:t>, D., Le Riche, R., &amp; </a:t>
            </a:r>
            <a:r>
              <a:rPr lang="en-US" sz="1600" dirty="0" err="1"/>
              <a:t>Carraro</a:t>
            </a:r>
            <a:r>
              <a:rPr lang="en-US" sz="1600" dirty="0"/>
              <a:t>, L. A multi-points criterion for deterministic parallel global optimization based on </a:t>
            </a:r>
            <a:r>
              <a:rPr lang="en-US" sz="1600" dirty="0" err="1"/>
              <a:t>gaussian</a:t>
            </a:r>
            <a:r>
              <a:rPr lang="en-US" sz="1600" dirty="0"/>
              <a:t> processes, 2008.</a:t>
            </a:r>
          </a:p>
          <a:p>
            <a:r>
              <a:rPr lang="en-US" sz="1600" dirty="0" err="1"/>
              <a:t>Desautels</a:t>
            </a:r>
            <a:r>
              <a:rPr lang="en-US" sz="1600" dirty="0"/>
              <a:t>, T., Krause, A., &amp; Burdick, J. W. Parallelizing exploration-exploitation tradeoffs in </a:t>
            </a:r>
            <a:r>
              <a:rPr lang="en-US" sz="1600" dirty="0" err="1"/>
              <a:t>gaussian</a:t>
            </a:r>
            <a:r>
              <a:rPr lang="en-US" sz="1600" dirty="0"/>
              <a:t> process bandit optimization. The Journal of Machine Learning Research, 15(1), 3873–3923, 2014.</a:t>
            </a:r>
          </a:p>
          <a:p>
            <a:r>
              <a:rPr lang="en-US" sz="1600" dirty="0"/>
              <a:t>Contal, E., </a:t>
            </a:r>
            <a:r>
              <a:rPr lang="en-US" sz="1600" dirty="0" err="1"/>
              <a:t>Buffoni</a:t>
            </a:r>
            <a:r>
              <a:rPr lang="en-US" sz="1600" dirty="0"/>
              <a:t>, D., </a:t>
            </a:r>
            <a:r>
              <a:rPr lang="en-US" sz="1600" dirty="0" err="1"/>
              <a:t>Robicquet</a:t>
            </a:r>
            <a:r>
              <a:rPr lang="en-US" sz="1600" dirty="0"/>
              <a:t>, A., &amp; </a:t>
            </a:r>
            <a:r>
              <a:rPr lang="en-US" sz="1600" dirty="0" err="1"/>
              <a:t>Vayatis</a:t>
            </a:r>
            <a:r>
              <a:rPr lang="en-US" sz="1600" dirty="0"/>
              <a:t>, N. Parallel </a:t>
            </a:r>
            <a:r>
              <a:rPr lang="en-US" sz="1600" dirty="0" err="1"/>
              <a:t>gaussian</a:t>
            </a:r>
            <a:r>
              <a:rPr lang="en-US" sz="1600" dirty="0"/>
              <a:t> process optimization with upper confidence bound and pure exploration. In Machine Learning and Knowledge Discovery in Databases, pp. 225–240. Springer, 2013.</a:t>
            </a:r>
          </a:p>
          <a:p>
            <a:r>
              <a:rPr lang="en-AU" sz="1600" dirty="0" err="1"/>
              <a:t>Rahimi</a:t>
            </a:r>
            <a:r>
              <a:rPr lang="en-AU" sz="1600" dirty="0"/>
              <a:t>, A. and </a:t>
            </a:r>
            <a:r>
              <a:rPr lang="en-AU" sz="1600" dirty="0" err="1"/>
              <a:t>Recht</a:t>
            </a:r>
            <a:r>
              <a:rPr lang="en-AU" sz="1600" dirty="0"/>
              <a:t>, B., 2008. Random features for large-scale kernel machines. In </a:t>
            </a:r>
            <a:r>
              <a:rPr lang="en-AU" sz="1600" i="1" dirty="0"/>
              <a:t>Advances in neural information processing systems</a:t>
            </a:r>
            <a:r>
              <a:rPr lang="en-AU" sz="1600" dirty="0"/>
              <a:t> (pp. 1177-1184).</a:t>
            </a:r>
          </a:p>
          <a:p>
            <a:r>
              <a:rPr lang="en-US" sz="1600" b="1" dirty="0"/>
              <a:t>V. Nguyen</a:t>
            </a:r>
            <a:r>
              <a:rPr lang="en-US" sz="1600" dirty="0"/>
              <a:t>, S. Rana, S. K. Gupta, C. Li, S. Venkatesh. Budgeted Batch Bayesian Optimization. In Proceedings of the IEEE International Conference on Data Mining, (</a:t>
            </a:r>
            <a:r>
              <a:rPr lang="en-US" sz="1600" i="1" dirty="0"/>
              <a:t>ICDM</a:t>
            </a:r>
            <a:r>
              <a:rPr lang="en-US" sz="1600" dirty="0"/>
              <a:t>), pp 1107-1112, 2016.</a:t>
            </a:r>
          </a:p>
          <a:p>
            <a:r>
              <a:rPr lang="en-US" sz="1600" dirty="0"/>
              <a:t>Hernández-Lobato, J. M., J. </a:t>
            </a:r>
            <a:r>
              <a:rPr lang="en-US" sz="1600" dirty="0" err="1"/>
              <a:t>Requeima</a:t>
            </a:r>
            <a:r>
              <a:rPr lang="en-US" sz="1600" dirty="0"/>
              <a:t>, E. O. </a:t>
            </a:r>
            <a:r>
              <a:rPr lang="en-US" sz="1600" dirty="0" err="1"/>
              <a:t>Pyzer</a:t>
            </a:r>
            <a:r>
              <a:rPr lang="en-US" sz="1600" dirty="0"/>
              <a:t>-Knapp, and A. </a:t>
            </a:r>
            <a:r>
              <a:rPr lang="en-US" sz="1600" dirty="0" err="1"/>
              <a:t>Aspuru-Guzik</a:t>
            </a:r>
            <a:r>
              <a:rPr lang="en-US" sz="1600" dirty="0"/>
              <a:t>. "Parallel and Distributed Thompson Sampling for Large-scale Accelerated Exploration of Chemical Space.“ ICML 2017</a:t>
            </a:r>
          </a:p>
          <a:p>
            <a:r>
              <a:rPr lang="en-US" sz="1600" dirty="0"/>
              <a:t>Alvi, A., Ru, B., </a:t>
            </a:r>
            <a:r>
              <a:rPr lang="en-US" sz="1600" dirty="0" err="1"/>
              <a:t>Calliess</a:t>
            </a:r>
            <a:r>
              <a:rPr lang="en-US" sz="1600" dirty="0"/>
              <a:t>, J. P., Roberts, S., &amp; Osborne, M. A. Asynchronous Batch Bayesian </a:t>
            </a:r>
            <a:r>
              <a:rPr lang="en-US" sz="1600" dirty="0" err="1"/>
              <a:t>Optimisation</a:t>
            </a:r>
            <a:r>
              <a:rPr lang="en-US" sz="1600" dirty="0"/>
              <a:t> with Improved Local </a:t>
            </a:r>
            <a:r>
              <a:rPr lang="en-US" sz="1600" dirty="0" err="1"/>
              <a:t>Penalisation</a:t>
            </a:r>
            <a:r>
              <a:rPr lang="en-US" sz="1600" dirty="0"/>
              <a:t>. In International Conference on Machine Learning (ICML) 2019.</a:t>
            </a:r>
          </a:p>
          <a:p>
            <a:r>
              <a:rPr lang="en-US" sz="1600" dirty="0"/>
              <a:t>Kandasamy, K., Krishnamurthy, A., Schneider, J., &amp; </a:t>
            </a:r>
            <a:r>
              <a:rPr lang="en-US" sz="1600" dirty="0" err="1"/>
              <a:t>Póczos</a:t>
            </a:r>
            <a:r>
              <a:rPr lang="en-US" sz="1600" dirty="0"/>
              <a:t>, B,. </a:t>
            </a:r>
            <a:r>
              <a:rPr lang="en-US" sz="1600" dirty="0" err="1"/>
              <a:t>Parallelised</a:t>
            </a:r>
            <a:r>
              <a:rPr lang="en-US" sz="1600" dirty="0"/>
              <a:t> Bayesian </a:t>
            </a:r>
            <a:r>
              <a:rPr lang="en-US" sz="1600" dirty="0" err="1"/>
              <a:t>Optimisation</a:t>
            </a:r>
            <a:r>
              <a:rPr lang="en-US" sz="1600" dirty="0"/>
              <a:t> via Thompson Sampling. International Conference on Artificial Intelligence and Statistics (AISTATS) 2018.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AU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34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0836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Batch Bayesian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4</a:t>
            </a:fld>
            <a:endParaRPr lang="en-AU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parallel experiments are available, such as many cores, evaluating multiple experiments take the same time as evaluating single experiment.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2" y="3071439"/>
            <a:ext cx="4348212" cy="27262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466" y="3403476"/>
            <a:ext cx="4926953" cy="182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2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Batch Bayesian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5</a:t>
            </a:fld>
            <a:endParaRPr lang="en-AU" altLang="en-US" dirty="0"/>
          </a:p>
        </p:txBody>
      </p:sp>
      <p:grpSp>
        <p:nvGrpSpPr>
          <p:cNvPr id="7" name="Group 6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2769238" y="2323356"/>
            <a:ext cx="5172237" cy="514620"/>
            <a:chOff x="1" y="0"/>
            <a:chExt cx="5759" cy="573"/>
          </a:xfrm>
        </p:grpSpPr>
        <p:sp>
          <p:nvSpPr>
            <p:cNvPr id="8" name="Freeform 5"/>
            <p:cNvSpPr>
              <a:spLocks noChangeAspect="1"/>
            </p:cNvSpPr>
            <p:nvPr/>
          </p:nvSpPr>
          <p:spPr bwMode="auto">
            <a:xfrm>
              <a:off x="1" y="22"/>
              <a:ext cx="307" cy="232"/>
            </a:xfrm>
            <a:custGeom>
              <a:avLst/>
              <a:gdLst>
                <a:gd name="T0" fmla="*/ 227 w 307"/>
                <a:gd name="T1" fmla="*/ 54 h 231"/>
                <a:gd name="T2" fmla="*/ 256 w 307"/>
                <a:gd name="T3" fmla="*/ 25 h 231"/>
                <a:gd name="T4" fmla="*/ 279 w 307"/>
                <a:gd name="T5" fmla="*/ 17 h 231"/>
                <a:gd name="T6" fmla="*/ 304 w 307"/>
                <a:gd name="T7" fmla="*/ 15 h 231"/>
                <a:gd name="T8" fmla="*/ 307 w 307"/>
                <a:gd name="T9" fmla="*/ 8 h 231"/>
                <a:gd name="T10" fmla="*/ 306 w 307"/>
                <a:gd name="T11" fmla="*/ 2 h 231"/>
                <a:gd name="T12" fmla="*/ 264 w 307"/>
                <a:gd name="T13" fmla="*/ 1 h 231"/>
                <a:gd name="T14" fmla="*/ 242 w 307"/>
                <a:gd name="T15" fmla="*/ 0 h 231"/>
                <a:gd name="T16" fmla="*/ 220 w 307"/>
                <a:gd name="T17" fmla="*/ 0 h 231"/>
                <a:gd name="T18" fmla="*/ 214 w 307"/>
                <a:gd name="T19" fmla="*/ 1 h 231"/>
                <a:gd name="T20" fmla="*/ 211 w 307"/>
                <a:gd name="T21" fmla="*/ 9 h 231"/>
                <a:gd name="T22" fmla="*/ 214 w 307"/>
                <a:gd name="T23" fmla="*/ 15 h 231"/>
                <a:gd name="T24" fmla="*/ 219 w 307"/>
                <a:gd name="T25" fmla="*/ 16 h 231"/>
                <a:gd name="T26" fmla="*/ 232 w 307"/>
                <a:gd name="T27" fmla="*/ 18 h 231"/>
                <a:gd name="T28" fmla="*/ 239 w 307"/>
                <a:gd name="T29" fmla="*/ 19 h 231"/>
                <a:gd name="T30" fmla="*/ 144 w 307"/>
                <a:gd name="T31" fmla="*/ 18 h 231"/>
                <a:gd name="T32" fmla="*/ 164 w 307"/>
                <a:gd name="T33" fmla="*/ 16 h 231"/>
                <a:gd name="T34" fmla="*/ 170 w 307"/>
                <a:gd name="T35" fmla="*/ 15 h 231"/>
                <a:gd name="T36" fmla="*/ 173 w 307"/>
                <a:gd name="T37" fmla="*/ 6 h 231"/>
                <a:gd name="T38" fmla="*/ 166 w 307"/>
                <a:gd name="T39" fmla="*/ 0 h 231"/>
                <a:gd name="T40" fmla="*/ 140 w 307"/>
                <a:gd name="T41" fmla="*/ 0 h 231"/>
                <a:gd name="T42" fmla="*/ 115 w 307"/>
                <a:gd name="T43" fmla="*/ 1 h 231"/>
                <a:gd name="T44" fmla="*/ 68 w 307"/>
                <a:gd name="T45" fmla="*/ 0 h 231"/>
                <a:gd name="T46" fmla="*/ 62 w 307"/>
                <a:gd name="T47" fmla="*/ 1 h 231"/>
                <a:gd name="T48" fmla="*/ 59 w 307"/>
                <a:gd name="T49" fmla="*/ 9 h 231"/>
                <a:gd name="T50" fmla="*/ 62 w 307"/>
                <a:gd name="T51" fmla="*/ 15 h 231"/>
                <a:gd name="T52" fmla="*/ 73 w 307"/>
                <a:gd name="T53" fmla="*/ 16 h 231"/>
                <a:gd name="T54" fmla="*/ 90 w 307"/>
                <a:gd name="T55" fmla="*/ 17 h 231"/>
                <a:gd name="T56" fmla="*/ 139 w 307"/>
                <a:gd name="T57" fmla="*/ 119 h 231"/>
                <a:gd name="T58" fmla="*/ 50 w 307"/>
                <a:gd name="T59" fmla="*/ 207 h 231"/>
                <a:gd name="T60" fmla="*/ 30 w 307"/>
                <a:gd name="T61" fmla="*/ 214 h 231"/>
                <a:gd name="T62" fmla="*/ 7 w 307"/>
                <a:gd name="T63" fmla="*/ 216 h 231"/>
                <a:gd name="T64" fmla="*/ 1 w 307"/>
                <a:gd name="T65" fmla="*/ 220 h 231"/>
                <a:gd name="T66" fmla="*/ 1 w 307"/>
                <a:gd name="T67" fmla="*/ 229 h 231"/>
                <a:gd name="T68" fmla="*/ 15 w 307"/>
                <a:gd name="T69" fmla="*/ 231 h 231"/>
                <a:gd name="T70" fmla="*/ 35 w 307"/>
                <a:gd name="T71" fmla="*/ 231 h 231"/>
                <a:gd name="T72" fmla="*/ 53 w 307"/>
                <a:gd name="T73" fmla="*/ 231 h 231"/>
                <a:gd name="T74" fmla="*/ 77 w 307"/>
                <a:gd name="T75" fmla="*/ 231 h 231"/>
                <a:gd name="T76" fmla="*/ 90 w 307"/>
                <a:gd name="T77" fmla="*/ 231 h 231"/>
                <a:gd name="T78" fmla="*/ 95 w 307"/>
                <a:gd name="T79" fmla="*/ 227 h 231"/>
                <a:gd name="T80" fmla="*/ 95 w 307"/>
                <a:gd name="T81" fmla="*/ 218 h 231"/>
                <a:gd name="T82" fmla="*/ 90 w 307"/>
                <a:gd name="T83" fmla="*/ 216 h 231"/>
                <a:gd name="T84" fmla="*/ 68 w 307"/>
                <a:gd name="T85" fmla="*/ 212 h 231"/>
                <a:gd name="T86" fmla="*/ 184 w 307"/>
                <a:gd name="T87" fmla="*/ 214 h 231"/>
                <a:gd name="T88" fmla="*/ 177 w 307"/>
                <a:gd name="T89" fmla="*/ 215 h 231"/>
                <a:gd name="T90" fmla="*/ 165 w 307"/>
                <a:gd name="T91" fmla="*/ 216 h 231"/>
                <a:gd name="T92" fmla="*/ 158 w 307"/>
                <a:gd name="T93" fmla="*/ 217 h 231"/>
                <a:gd name="T94" fmla="*/ 155 w 307"/>
                <a:gd name="T95" fmla="*/ 226 h 231"/>
                <a:gd name="T96" fmla="*/ 156 w 307"/>
                <a:gd name="T97" fmla="*/ 229 h 231"/>
                <a:gd name="T98" fmla="*/ 162 w 307"/>
                <a:gd name="T99" fmla="*/ 231 h 231"/>
                <a:gd name="T100" fmla="*/ 188 w 307"/>
                <a:gd name="T101" fmla="*/ 231 h 231"/>
                <a:gd name="T102" fmla="*/ 214 w 307"/>
                <a:gd name="T103" fmla="*/ 231 h 231"/>
                <a:gd name="T104" fmla="*/ 260 w 307"/>
                <a:gd name="T105" fmla="*/ 231 h 231"/>
                <a:gd name="T106" fmla="*/ 266 w 307"/>
                <a:gd name="T107" fmla="*/ 230 h 231"/>
                <a:gd name="T108" fmla="*/ 270 w 307"/>
                <a:gd name="T109" fmla="*/ 222 h 231"/>
                <a:gd name="T110" fmla="*/ 266 w 307"/>
                <a:gd name="T111" fmla="*/ 216 h 231"/>
                <a:gd name="T112" fmla="*/ 256 w 307"/>
                <a:gd name="T113" fmla="*/ 216 h 231"/>
                <a:gd name="T114" fmla="*/ 240 w 307"/>
                <a:gd name="T115" fmla="*/ 215 h 231"/>
                <a:gd name="T116" fmla="*/ 237 w 307"/>
                <a:gd name="T117" fmla="*/ 213 h 231"/>
                <a:gd name="T118" fmla="*/ 182 w 307"/>
                <a:gd name="T119" fmla="*/ 98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7" h="231">
                  <a:moveTo>
                    <a:pt x="182" y="98"/>
                  </a:moveTo>
                  <a:lnTo>
                    <a:pt x="227" y="54"/>
                  </a:lnTo>
                  <a:lnTo>
                    <a:pt x="248" y="33"/>
                  </a:lnTo>
                  <a:lnTo>
                    <a:pt x="256" y="25"/>
                  </a:lnTo>
                  <a:lnTo>
                    <a:pt x="266" y="20"/>
                  </a:lnTo>
                  <a:lnTo>
                    <a:pt x="279" y="17"/>
                  </a:lnTo>
                  <a:lnTo>
                    <a:pt x="300" y="16"/>
                  </a:lnTo>
                  <a:lnTo>
                    <a:pt x="304" y="15"/>
                  </a:lnTo>
                  <a:lnTo>
                    <a:pt x="306" y="11"/>
                  </a:lnTo>
                  <a:lnTo>
                    <a:pt x="307" y="8"/>
                  </a:lnTo>
                  <a:lnTo>
                    <a:pt x="307" y="6"/>
                  </a:lnTo>
                  <a:lnTo>
                    <a:pt x="306" y="2"/>
                  </a:lnTo>
                  <a:lnTo>
                    <a:pt x="300" y="0"/>
                  </a:lnTo>
                  <a:lnTo>
                    <a:pt x="264" y="1"/>
                  </a:lnTo>
                  <a:lnTo>
                    <a:pt x="254" y="1"/>
                  </a:lnTo>
                  <a:lnTo>
                    <a:pt x="242" y="0"/>
                  </a:lnTo>
                  <a:lnTo>
                    <a:pt x="230" y="0"/>
                  </a:lnTo>
                  <a:lnTo>
                    <a:pt x="220" y="0"/>
                  </a:lnTo>
                  <a:lnTo>
                    <a:pt x="217" y="0"/>
                  </a:lnTo>
                  <a:lnTo>
                    <a:pt x="214" y="1"/>
                  </a:lnTo>
                  <a:lnTo>
                    <a:pt x="212" y="4"/>
                  </a:lnTo>
                  <a:lnTo>
                    <a:pt x="211" y="9"/>
                  </a:lnTo>
                  <a:lnTo>
                    <a:pt x="211" y="13"/>
                  </a:lnTo>
                  <a:lnTo>
                    <a:pt x="214" y="15"/>
                  </a:lnTo>
                  <a:lnTo>
                    <a:pt x="216" y="16"/>
                  </a:lnTo>
                  <a:lnTo>
                    <a:pt x="219" y="16"/>
                  </a:lnTo>
                  <a:lnTo>
                    <a:pt x="226" y="16"/>
                  </a:lnTo>
                  <a:lnTo>
                    <a:pt x="232" y="18"/>
                  </a:lnTo>
                  <a:lnTo>
                    <a:pt x="237" y="19"/>
                  </a:lnTo>
                  <a:lnTo>
                    <a:pt x="239" y="19"/>
                  </a:lnTo>
                  <a:lnTo>
                    <a:pt x="175" y="83"/>
                  </a:lnTo>
                  <a:lnTo>
                    <a:pt x="144" y="18"/>
                  </a:lnTo>
                  <a:lnTo>
                    <a:pt x="153" y="17"/>
                  </a:lnTo>
                  <a:lnTo>
                    <a:pt x="164" y="16"/>
                  </a:lnTo>
                  <a:lnTo>
                    <a:pt x="167" y="16"/>
                  </a:lnTo>
                  <a:lnTo>
                    <a:pt x="170" y="15"/>
                  </a:lnTo>
                  <a:lnTo>
                    <a:pt x="172" y="12"/>
                  </a:lnTo>
                  <a:lnTo>
                    <a:pt x="173" y="6"/>
                  </a:lnTo>
                  <a:lnTo>
                    <a:pt x="171" y="1"/>
                  </a:lnTo>
                  <a:lnTo>
                    <a:pt x="166" y="0"/>
                  </a:lnTo>
                  <a:lnTo>
                    <a:pt x="155" y="0"/>
                  </a:lnTo>
                  <a:lnTo>
                    <a:pt x="140" y="0"/>
                  </a:lnTo>
                  <a:lnTo>
                    <a:pt x="126" y="1"/>
                  </a:lnTo>
                  <a:lnTo>
                    <a:pt x="115" y="1"/>
                  </a:lnTo>
                  <a:lnTo>
                    <a:pt x="92" y="1"/>
                  </a:lnTo>
                  <a:lnTo>
                    <a:pt x="68" y="0"/>
                  </a:lnTo>
                  <a:lnTo>
                    <a:pt x="65" y="0"/>
                  </a:lnTo>
                  <a:lnTo>
                    <a:pt x="62" y="1"/>
                  </a:lnTo>
                  <a:lnTo>
                    <a:pt x="60" y="4"/>
                  </a:lnTo>
                  <a:lnTo>
                    <a:pt x="59" y="9"/>
                  </a:lnTo>
                  <a:lnTo>
                    <a:pt x="60" y="13"/>
                  </a:lnTo>
                  <a:lnTo>
                    <a:pt x="62" y="15"/>
                  </a:lnTo>
                  <a:lnTo>
                    <a:pt x="67" y="16"/>
                  </a:lnTo>
                  <a:lnTo>
                    <a:pt x="73" y="16"/>
                  </a:lnTo>
                  <a:lnTo>
                    <a:pt x="86" y="16"/>
                  </a:lnTo>
                  <a:lnTo>
                    <a:pt x="90" y="17"/>
                  </a:lnTo>
                  <a:lnTo>
                    <a:pt x="93" y="21"/>
                  </a:lnTo>
                  <a:lnTo>
                    <a:pt x="139" y="119"/>
                  </a:lnTo>
                  <a:lnTo>
                    <a:pt x="55" y="203"/>
                  </a:lnTo>
                  <a:lnTo>
                    <a:pt x="50" y="207"/>
                  </a:lnTo>
                  <a:lnTo>
                    <a:pt x="42" y="211"/>
                  </a:lnTo>
                  <a:lnTo>
                    <a:pt x="30" y="214"/>
                  </a:lnTo>
                  <a:lnTo>
                    <a:pt x="12" y="216"/>
                  </a:lnTo>
                  <a:lnTo>
                    <a:pt x="7" y="216"/>
                  </a:lnTo>
                  <a:lnTo>
                    <a:pt x="4" y="217"/>
                  </a:lnTo>
                  <a:lnTo>
                    <a:pt x="1" y="220"/>
                  </a:lnTo>
                  <a:lnTo>
                    <a:pt x="0" y="226"/>
                  </a:lnTo>
                  <a:lnTo>
                    <a:pt x="1" y="229"/>
                  </a:lnTo>
                  <a:lnTo>
                    <a:pt x="7" y="231"/>
                  </a:lnTo>
                  <a:lnTo>
                    <a:pt x="15" y="231"/>
                  </a:lnTo>
                  <a:lnTo>
                    <a:pt x="25" y="231"/>
                  </a:lnTo>
                  <a:lnTo>
                    <a:pt x="35" y="231"/>
                  </a:lnTo>
                  <a:lnTo>
                    <a:pt x="43" y="231"/>
                  </a:lnTo>
                  <a:lnTo>
                    <a:pt x="53" y="231"/>
                  </a:lnTo>
                  <a:lnTo>
                    <a:pt x="65" y="231"/>
                  </a:lnTo>
                  <a:lnTo>
                    <a:pt x="77" y="231"/>
                  </a:lnTo>
                  <a:lnTo>
                    <a:pt x="87" y="231"/>
                  </a:lnTo>
                  <a:lnTo>
                    <a:pt x="90" y="231"/>
                  </a:lnTo>
                  <a:lnTo>
                    <a:pt x="93" y="230"/>
                  </a:lnTo>
                  <a:lnTo>
                    <a:pt x="95" y="227"/>
                  </a:lnTo>
                  <a:lnTo>
                    <a:pt x="96" y="222"/>
                  </a:lnTo>
                  <a:lnTo>
                    <a:pt x="95" y="218"/>
                  </a:lnTo>
                  <a:lnTo>
                    <a:pt x="93" y="216"/>
                  </a:lnTo>
                  <a:lnTo>
                    <a:pt x="90" y="216"/>
                  </a:lnTo>
                  <a:lnTo>
                    <a:pt x="88" y="216"/>
                  </a:lnTo>
                  <a:lnTo>
                    <a:pt x="68" y="212"/>
                  </a:lnTo>
                  <a:lnTo>
                    <a:pt x="146" y="134"/>
                  </a:lnTo>
                  <a:lnTo>
                    <a:pt x="184" y="214"/>
                  </a:lnTo>
                  <a:lnTo>
                    <a:pt x="182" y="214"/>
                  </a:lnTo>
                  <a:lnTo>
                    <a:pt x="177" y="215"/>
                  </a:lnTo>
                  <a:lnTo>
                    <a:pt x="171" y="215"/>
                  </a:lnTo>
                  <a:lnTo>
                    <a:pt x="165" y="216"/>
                  </a:lnTo>
                  <a:lnTo>
                    <a:pt x="162" y="216"/>
                  </a:lnTo>
                  <a:lnTo>
                    <a:pt x="158" y="217"/>
                  </a:lnTo>
                  <a:lnTo>
                    <a:pt x="156" y="220"/>
                  </a:lnTo>
                  <a:lnTo>
                    <a:pt x="155" y="226"/>
                  </a:lnTo>
                  <a:lnTo>
                    <a:pt x="155" y="227"/>
                  </a:lnTo>
                  <a:lnTo>
                    <a:pt x="156" y="229"/>
                  </a:lnTo>
                  <a:lnTo>
                    <a:pt x="158" y="231"/>
                  </a:lnTo>
                  <a:lnTo>
                    <a:pt x="162" y="231"/>
                  </a:lnTo>
                  <a:lnTo>
                    <a:pt x="174" y="231"/>
                  </a:lnTo>
                  <a:lnTo>
                    <a:pt x="188" y="231"/>
                  </a:lnTo>
                  <a:lnTo>
                    <a:pt x="202" y="231"/>
                  </a:lnTo>
                  <a:lnTo>
                    <a:pt x="214" y="231"/>
                  </a:lnTo>
                  <a:lnTo>
                    <a:pt x="237" y="231"/>
                  </a:lnTo>
                  <a:lnTo>
                    <a:pt x="260" y="231"/>
                  </a:lnTo>
                  <a:lnTo>
                    <a:pt x="263" y="231"/>
                  </a:lnTo>
                  <a:lnTo>
                    <a:pt x="266" y="230"/>
                  </a:lnTo>
                  <a:lnTo>
                    <a:pt x="269" y="227"/>
                  </a:lnTo>
                  <a:lnTo>
                    <a:pt x="270" y="222"/>
                  </a:lnTo>
                  <a:lnTo>
                    <a:pt x="269" y="218"/>
                  </a:lnTo>
                  <a:lnTo>
                    <a:pt x="266" y="216"/>
                  </a:lnTo>
                  <a:lnTo>
                    <a:pt x="262" y="216"/>
                  </a:lnTo>
                  <a:lnTo>
                    <a:pt x="256" y="216"/>
                  </a:lnTo>
                  <a:lnTo>
                    <a:pt x="243" y="215"/>
                  </a:lnTo>
                  <a:lnTo>
                    <a:pt x="240" y="215"/>
                  </a:lnTo>
                  <a:lnTo>
                    <a:pt x="238" y="214"/>
                  </a:lnTo>
                  <a:lnTo>
                    <a:pt x="237" y="213"/>
                  </a:lnTo>
                  <a:lnTo>
                    <a:pt x="236" y="210"/>
                  </a:lnTo>
                  <a:lnTo>
                    <a:pt x="182" y="9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ChangeAspect="1"/>
            </p:cNvSpPr>
            <p:nvPr/>
          </p:nvSpPr>
          <p:spPr bwMode="auto">
            <a:xfrm>
              <a:off x="342" y="156"/>
              <a:ext cx="80" cy="151"/>
            </a:xfrm>
            <a:custGeom>
              <a:avLst/>
              <a:gdLst>
                <a:gd name="T0" fmla="*/ 48 w 80"/>
                <a:gd name="T1" fmla="*/ 55 h 151"/>
                <a:gd name="T2" fmla="*/ 72 w 80"/>
                <a:gd name="T3" fmla="*/ 55 h 151"/>
                <a:gd name="T4" fmla="*/ 78 w 80"/>
                <a:gd name="T5" fmla="*/ 54 h 151"/>
                <a:gd name="T6" fmla="*/ 80 w 80"/>
                <a:gd name="T7" fmla="*/ 50 h 151"/>
                <a:gd name="T8" fmla="*/ 78 w 80"/>
                <a:gd name="T9" fmla="*/ 47 h 151"/>
                <a:gd name="T10" fmla="*/ 73 w 80"/>
                <a:gd name="T11" fmla="*/ 46 h 151"/>
                <a:gd name="T12" fmla="*/ 51 w 80"/>
                <a:gd name="T13" fmla="*/ 46 h 151"/>
                <a:gd name="T14" fmla="*/ 59 w 80"/>
                <a:gd name="T15" fmla="*/ 11 h 151"/>
                <a:gd name="T16" fmla="*/ 60 w 80"/>
                <a:gd name="T17" fmla="*/ 8 h 151"/>
                <a:gd name="T18" fmla="*/ 58 w 80"/>
                <a:gd name="T19" fmla="*/ 3 h 151"/>
                <a:gd name="T20" fmla="*/ 52 w 80"/>
                <a:gd name="T21" fmla="*/ 0 h 151"/>
                <a:gd name="T22" fmla="*/ 45 w 80"/>
                <a:gd name="T23" fmla="*/ 3 h 151"/>
                <a:gd name="T24" fmla="*/ 41 w 80"/>
                <a:gd name="T25" fmla="*/ 11 h 151"/>
                <a:gd name="T26" fmla="*/ 40 w 80"/>
                <a:gd name="T27" fmla="*/ 12 h 151"/>
                <a:gd name="T28" fmla="*/ 40 w 80"/>
                <a:gd name="T29" fmla="*/ 13 h 151"/>
                <a:gd name="T30" fmla="*/ 40 w 80"/>
                <a:gd name="T31" fmla="*/ 14 h 151"/>
                <a:gd name="T32" fmla="*/ 40 w 80"/>
                <a:gd name="T33" fmla="*/ 15 h 151"/>
                <a:gd name="T34" fmla="*/ 39 w 80"/>
                <a:gd name="T35" fmla="*/ 19 h 151"/>
                <a:gd name="T36" fmla="*/ 37 w 80"/>
                <a:gd name="T37" fmla="*/ 24 h 151"/>
                <a:gd name="T38" fmla="*/ 35 w 80"/>
                <a:gd name="T39" fmla="*/ 33 h 151"/>
                <a:gd name="T40" fmla="*/ 32 w 80"/>
                <a:gd name="T41" fmla="*/ 46 h 151"/>
                <a:gd name="T42" fmla="*/ 8 w 80"/>
                <a:gd name="T43" fmla="*/ 46 h 151"/>
                <a:gd name="T44" fmla="*/ 2 w 80"/>
                <a:gd name="T45" fmla="*/ 47 h 151"/>
                <a:gd name="T46" fmla="*/ 0 w 80"/>
                <a:gd name="T47" fmla="*/ 51 h 151"/>
                <a:gd name="T48" fmla="*/ 2 w 80"/>
                <a:gd name="T49" fmla="*/ 54 h 151"/>
                <a:gd name="T50" fmla="*/ 7 w 80"/>
                <a:gd name="T51" fmla="*/ 55 h 151"/>
                <a:gd name="T52" fmla="*/ 30 w 80"/>
                <a:gd name="T53" fmla="*/ 55 h 151"/>
                <a:gd name="T54" fmla="*/ 16 w 80"/>
                <a:gd name="T55" fmla="*/ 111 h 151"/>
                <a:gd name="T56" fmla="*/ 14 w 80"/>
                <a:gd name="T57" fmla="*/ 120 h 151"/>
                <a:gd name="T58" fmla="*/ 12 w 80"/>
                <a:gd name="T59" fmla="*/ 128 h 151"/>
                <a:gd name="T60" fmla="*/ 14 w 80"/>
                <a:gd name="T61" fmla="*/ 138 h 151"/>
                <a:gd name="T62" fmla="*/ 20 w 80"/>
                <a:gd name="T63" fmla="*/ 144 h 151"/>
                <a:gd name="T64" fmla="*/ 28 w 80"/>
                <a:gd name="T65" fmla="*/ 149 h 151"/>
                <a:gd name="T66" fmla="*/ 38 w 80"/>
                <a:gd name="T67" fmla="*/ 151 h 151"/>
                <a:gd name="T68" fmla="*/ 47 w 80"/>
                <a:gd name="T69" fmla="*/ 149 h 151"/>
                <a:gd name="T70" fmla="*/ 55 w 80"/>
                <a:gd name="T71" fmla="*/ 145 h 151"/>
                <a:gd name="T72" fmla="*/ 62 w 80"/>
                <a:gd name="T73" fmla="*/ 140 h 151"/>
                <a:gd name="T74" fmla="*/ 68 w 80"/>
                <a:gd name="T75" fmla="*/ 134 h 151"/>
                <a:gd name="T76" fmla="*/ 72 w 80"/>
                <a:gd name="T77" fmla="*/ 127 h 151"/>
                <a:gd name="T78" fmla="*/ 76 w 80"/>
                <a:gd name="T79" fmla="*/ 121 h 151"/>
                <a:gd name="T80" fmla="*/ 78 w 80"/>
                <a:gd name="T81" fmla="*/ 117 h 151"/>
                <a:gd name="T82" fmla="*/ 78 w 80"/>
                <a:gd name="T83" fmla="*/ 114 h 151"/>
                <a:gd name="T84" fmla="*/ 77 w 80"/>
                <a:gd name="T85" fmla="*/ 112 h 151"/>
                <a:gd name="T86" fmla="*/ 75 w 80"/>
                <a:gd name="T87" fmla="*/ 111 h 151"/>
                <a:gd name="T88" fmla="*/ 72 w 80"/>
                <a:gd name="T89" fmla="*/ 112 h 151"/>
                <a:gd name="T90" fmla="*/ 70 w 80"/>
                <a:gd name="T91" fmla="*/ 116 h 151"/>
                <a:gd name="T92" fmla="*/ 64 w 80"/>
                <a:gd name="T93" fmla="*/ 126 h 151"/>
                <a:gd name="T94" fmla="*/ 56 w 80"/>
                <a:gd name="T95" fmla="*/ 135 h 151"/>
                <a:gd name="T96" fmla="*/ 48 w 80"/>
                <a:gd name="T97" fmla="*/ 142 h 151"/>
                <a:gd name="T98" fmla="*/ 38 w 80"/>
                <a:gd name="T99" fmla="*/ 144 h 151"/>
                <a:gd name="T100" fmla="*/ 35 w 80"/>
                <a:gd name="T101" fmla="*/ 143 h 151"/>
                <a:gd name="T102" fmla="*/ 32 w 80"/>
                <a:gd name="T103" fmla="*/ 141 h 151"/>
                <a:gd name="T104" fmla="*/ 31 w 80"/>
                <a:gd name="T105" fmla="*/ 138 h 151"/>
                <a:gd name="T106" fmla="*/ 30 w 80"/>
                <a:gd name="T107" fmla="*/ 132 h 151"/>
                <a:gd name="T108" fmla="*/ 30 w 80"/>
                <a:gd name="T109" fmla="*/ 128 h 151"/>
                <a:gd name="T110" fmla="*/ 31 w 80"/>
                <a:gd name="T111" fmla="*/ 123 h 151"/>
                <a:gd name="T112" fmla="*/ 48 w 80"/>
                <a:gd name="T113" fmla="*/ 5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0" h="151">
                  <a:moveTo>
                    <a:pt x="48" y="55"/>
                  </a:moveTo>
                  <a:lnTo>
                    <a:pt x="72" y="55"/>
                  </a:lnTo>
                  <a:lnTo>
                    <a:pt x="78" y="54"/>
                  </a:lnTo>
                  <a:lnTo>
                    <a:pt x="80" y="50"/>
                  </a:lnTo>
                  <a:lnTo>
                    <a:pt x="78" y="47"/>
                  </a:lnTo>
                  <a:lnTo>
                    <a:pt x="73" y="46"/>
                  </a:lnTo>
                  <a:lnTo>
                    <a:pt x="51" y="46"/>
                  </a:lnTo>
                  <a:lnTo>
                    <a:pt x="59" y="11"/>
                  </a:lnTo>
                  <a:lnTo>
                    <a:pt x="60" y="8"/>
                  </a:lnTo>
                  <a:lnTo>
                    <a:pt x="58" y="3"/>
                  </a:lnTo>
                  <a:lnTo>
                    <a:pt x="52" y="0"/>
                  </a:lnTo>
                  <a:lnTo>
                    <a:pt x="45" y="3"/>
                  </a:lnTo>
                  <a:lnTo>
                    <a:pt x="41" y="11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40" y="14"/>
                  </a:lnTo>
                  <a:lnTo>
                    <a:pt x="40" y="15"/>
                  </a:lnTo>
                  <a:lnTo>
                    <a:pt x="39" y="19"/>
                  </a:lnTo>
                  <a:lnTo>
                    <a:pt x="37" y="24"/>
                  </a:lnTo>
                  <a:lnTo>
                    <a:pt x="35" y="33"/>
                  </a:lnTo>
                  <a:lnTo>
                    <a:pt x="32" y="46"/>
                  </a:lnTo>
                  <a:lnTo>
                    <a:pt x="8" y="46"/>
                  </a:lnTo>
                  <a:lnTo>
                    <a:pt x="2" y="47"/>
                  </a:lnTo>
                  <a:lnTo>
                    <a:pt x="0" y="51"/>
                  </a:lnTo>
                  <a:lnTo>
                    <a:pt x="2" y="54"/>
                  </a:lnTo>
                  <a:lnTo>
                    <a:pt x="7" y="55"/>
                  </a:lnTo>
                  <a:lnTo>
                    <a:pt x="30" y="55"/>
                  </a:lnTo>
                  <a:lnTo>
                    <a:pt x="16" y="111"/>
                  </a:lnTo>
                  <a:lnTo>
                    <a:pt x="14" y="120"/>
                  </a:lnTo>
                  <a:lnTo>
                    <a:pt x="12" y="128"/>
                  </a:lnTo>
                  <a:lnTo>
                    <a:pt x="14" y="138"/>
                  </a:lnTo>
                  <a:lnTo>
                    <a:pt x="20" y="144"/>
                  </a:lnTo>
                  <a:lnTo>
                    <a:pt x="28" y="149"/>
                  </a:lnTo>
                  <a:lnTo>
                    <a:pt x="38" y="151"/>
                  </a:lnTo>
                  <a:lnTo>
                    <a:pt x="47" y="149"/>
                  </a:lnTo>
                  <a:lnTo>
                    <a:pt x="55" y="145"/>
                  </a:lnTo>
                  <a:lnTo>
                    <a:pt x="62" y="140"/>
                  </a:lnTo>
                  <a:lnTo>
                    <a:pt x="68" y="134"/>
                  </a:lnTo>
                  <a:lnTo>
                    <a:pt x="72" y="127"/>
                  </a:lnTo>
                  <a:lnTo>
                    <a:pt x="76" y="121"/>
                  </a:lnTo>
                  <a:lnTo>
                    <a:pt x="78" y="117"/>
                  </a:lnTo>
                  <a:lnTo>
                    <a:pt x="78" y="114"/>
                  </a:lnTo>
                  <a:lnTo>
                    <a:pt x="77" y="112"/>
                  </a:lnTo>
                  <a:lnTo>
                    <a:pt x="75" y="111"/>
                  </a:lnTo>
                  <a:lnTo>
                    <a:pt x="72" y="112"/>
                  </a:lnTo>
                  <a:lnTo>
                    <a:pt x="70" y="116"/>
                  </a:lnTo>
                  <a:lnTo>
                    <a:pt x="64" y="126"/>
                  </a:lnTo>
                  <a:lnTo>
                    <a:pt x="56" y="135"/>
                  </a:lnTo>
                  <a:lnTo>
                    <a:pt x="48" y="142"/>
                  </a:lnTo>
                  <a:lnTo>
                    <a:pt x="38" y="144"/>
                  </a:lnTo>
                  <a:lnTo>
                    <a:pt x="35" y="143"/>
                  </a:lnTo>
                  <a:lnTo>
                    <a:pt x="32" y="141"/>
                  </a:lnTo>
                  <a:lnTo>
                    <a:pt x="31" y="138"/>
                  </a:lnTo>
                  <a:lnTo>
                    <a:pt x="30" y="132"/>
                  </a:lnTo>
                  <a:lnTo>
                    <a:pt x="30" y="128"/>
                  </a:lnTo>
                  <a:lnTo>
                    <a:pt x="31" y="123"/>
                  </a:lnTo>
                  <a:lnTo>
                    <a:pt x="48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ChangeAspect="1" noEditPoints="1"/>
            </p:cNvSpPr>
            <p:nvPr/>
          </p:nvSpPr>
          <p:spPr bwMode="auto">
            <a:xfrm>
              <a:off x="563" y="130"/>
              <a:ext cx="223" cy="79"/>
            </a:xfrm>
            <a:custGeom>
              <a:avLst/>
              <a:gdLst>
                <a:gd name="T0" fmla="*/ 212 w 223"/>
                <a:gd name="T1" fmla="*/ 13 h 79"/>
                <a:gd name="T2" fmla="*/ 216 w 223"/>
                <a:gd name="T3" fmla="*/ 13 h 79"/>
                <a:gd name="T4" fmla="*/ 219 w 223"/>
                <a:gd name="T5" fmla="*/ 12 h 79"/>
                <a:gd name="T6" fmla="*/ 222 w 223"/>
                <a:gd name="T7" fmla="*/ 10 h 79"/>
                <a:gd name="T8" fmla="*/ 223 w 223"/>
                <a:gd name="T9" fmla="*/ 6 h 79"/>
                <a:gd name="T10" fmla="*/ 222 w 223"/>
                <a:gd name="T11" fmla="*/ 3 h 79"/>
                <a:gd name="T12" fmla="*/ 220 w 223"/>
                <a:gd name="T13" fmla="*/ 0 h 79"/>
                <a:gd name="T14" fmla="*/ 216 w 223"/>
                <a:gd name="T15" fmla="*/ 0 h 79"/>
                <a:gd name="T16" fmla="*/ 212 w 223"/>
                <a:gd name="T17" fmla="*/ 0 h 79"/>
                <a:gd name="T18" fmla="*/ 11 w 223"/>
                <a:gd name="T19" fmla="*/ 0 h 79"/>
                <a:gd name="T20" fmla="*/ 7 w 223"/>
                <a:gd name="T21" fmla="*/ 0 h 79"/>
                <a:gd name="T22" fmla="*/ 4 w 223"/>
                <a:gd name="T23" fmla="*/ 0 h 79"/>
                <a:gd name="T24" fmla="*/ 1 w 223"/>
                <a:gd name="T25" fmla="*/ 3 h 79"/>
                <a:gd name="T26" fmla="*/ 0 w 223"/>
                <a:gd name="T27" fmla="*/ 6 h 79"/>
                <a:gd name="T28" fmla="*/ 1 w 223"/>
                <a:gd name="T29" fmla="*/ 10 h 79"/>
                <a:gd name="T30" fmla="*/ 4 w 223"/>
                <a:gd name="T31" fmla="*/ 12 h 79"/>
                <a:gd name="T32" fmla="*/ 8 w 223"/>
                <a:gd name="T33" fmla="*/ 13 h 79"/>
                <a:gd name="T34" fmla="*/ 11 w 223"/>
                <a:gd name="T35" fmla="*/ 13 h 79"/>
                <a:gd name="T36" fmla="*/ 212 w 223"/>
                <a:gd name="T37" fmla="*/ 13 h 79"/>
                <a:gd name="T38" fmla="*/ 212 w 223"/>
                <a:gd name="T39" fmla="*/ 79 h 79"/>
                <a:gd name="T40" fmla="*/ 216 w 223"/>
                <a:gd name="T41" fmla="*/ 78 h 79"/>
                <a:gd name="T42" fmla="*/ 220 w 223"/>
                <a:gd name="T43" fmla="*/ 78 h 79"/>
                <a:gd name="T44" fmla="*/ 222 w 223"/>
                <a:gd name="T45" fmla="*/ 76 h 79"/>
                <a:gd name="T46" fmla="*/ 223 w 223"/>
                <a:gd name="T47" fmla="*/ 72 h 79"/>
                <a:gd name="T48" fmla="*/ 222 w 223"/>
                <a:gd name="T49" fmla="*/ 68 h 79"/>
                <a:gd name="T50" fmla="*/ 219 w 223"/>
                <a:gd name="T51" fmla="*/ 66 h 79"/>
                <a:gd name="T52" fmla="*/ 216 w 223"/>
                <a:gd name="T53" fmla="*/ 65 h 79"/>
                <a:gd name="T54" fmla="*/ 212 w 223"/>
                <a:gd name="T55" fmla="*/ 65 h 79"/>
                <a:gd name="T56" fmla="*/ 11 w 223"/>
                <a:gd name="T57" fmla="*/ 65 h 79"/>
                <a:gd name="T58" fmla="*/ 8 w 223"/>
                <a:gd name="T59" fmla="*/ 65 h 79"/>
                <a:gd name="T60" fmla="*/ 4 w 223"/>
                <a:gd name="T61" fmla="*/ 66 h 79"/>
                <a:gd name="T62" fmla="*/ 1 w 223"/>
                <a:gd name="T63" fmla="*/ 68 h 79"/>
                <a:gd name="T64" fmla="*/ 0 w 223"/>
                <a:gd name="T65" fmla="*/ 72 h 79"/>
                <a:gd name="T66" fmla="*/ 1 w 223"/>
                <a:gd name="T67" fmla="*/ 76 h 79"/>
                <a:gd name="T68" fmla="*/ 4 w 223"/>
                <a:gd name="T69" fmla="*/ 78 h 79"/>
                <a:gd name="T70" fmla="*/ 7 w 223"/>
                <a:gd name="T71" fmla="*/ 78 h 79"/>
                <a:gd name="T72" fmla="*/ 11 w 223"/>
                <a:gd name="T73" fmla="*/ 79 h 79"/>
                <a:gd name="T74" fmla="*/ 212 w 223"/>
                <a:gd name="T7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3" h="79">
                  <a:moveTo>
                    <a:pt x="212" y="13"/>
                  </a:moveTo>
                  <a:lnTo>
                    <a:pt x="216" y="13"/>
                  </a:lnTo>
                  <a:lnTo>
                    <a:pt x="219" y="12"/>
                  </a:lnTo>
                  <a:lnTo>
                    <a:pt x="222" y="10"/>
                  </a:lnTo>
                  <a:lnTo>
                    <a:pt x="223" y="6"/>
                  </a:lnTo>
                  <a:lnTo>
                    <a:pt x="222" y="3"/>
                  </a:lnTo>
                  <a:lnTo>
                    <a:pt x="220" y="0"/>
                  </a:lnTo>
                  <a:lnTo>
                    <a:pt x="216" y="0"/>
                  </a:lnTo>
                  <a:lnTo>
                    <a:pt x="212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4" y="12"/>
                  </a:lnTo>
                  <a:lnTo>
                    <a:pt x="8" y="13"/>
                  </a:lnTo>
                  <a:lnTo>
                    <a:pt x="11" y="13"/>
                  </a:lnTo>
                  <a:lnTo>
                    <a:pt x="212" y="13"/>
                  </a:lnTo>
                  <a:close/>
                  <a:moveTo>
                    <a:pt x="212" y="79"/>
                  </a:moveTo>
                  <a:lnTo>
                    <a:pt x="216" y="78"/>
                  </a:lnTo>
                  <a:lnTo>
                    <a:pt x="220" y="78"/>
                  </a:lnTo>
                  <a:lnTo>
                    <a:pt x="222" y="76"/>
                  </a:lnTo>
                  <a:lnTo>
                    <a:pt x="223" y="72"/>
                  </a:lnTo>
                  <a:lnTo>
                    <a:pt x="222" y="68"/>
                  </a:lnTo>
                  <a:lnTo>
                    <a:pt x="219" y="66"/>
                  </a:lnTo>
                  <a:lnTo>
                    <a:pt x="216" y="65"/>
                  </a:lnTo>
                  <a:lnTo>
                    <a:pt x="212" y="65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4" y="66"/>
                  </a:lnTo>
                  <a:lnTo>
                    <a:pt x="1" y="68"/>
                  </a:lnTo>
                  <a:lnTo>
                    <a:pt x="0" y="72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7" y="78"/>
                  </a:lnTo>
                  <a:lnTo>
                    <a:pt x="11" y="79"/>
                  </a:lnTo>
                  <a:lnTo>
                    <a:pt x="212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ChangeAspect="1"/>
            </p:cNvSpPr>
            <p:nvPr/>
          </p:nvSpPr>
          <p:spPr bwMode="auto">
            <a:xfrm>
              <a:off x="938" y="0"/>
              <a:ext cx="47" cy="338"/>
            </a:xfrm>
            <a:custGeom>
              <a:avLst/>
              <a:gdLst>
                <a:gd name="T0" fmla="*/ 47 w 47"/>
                <a:gd name="T1" fmla="*/ 338 h 338"/>
                <a:gd name="T2" fmla="*/ 47 w 47"/>
                <a:gd name="T3" fmla="*/ 324 h 338"/>
                <a:gd name="T4" fmla="*/ 14 w 47"/>
                <a:gd name="T5" fmla="*/ 324 h 338"/>
                <a:gd name="T6" fmla="*/ 14 w 47"/>
                <a:gd name="T7" fmla="*/ 14 h 338"/>
                <a:gd name="T8" fmla="*/ 47 w 47"/>
                <a:gd name="T9" fmla="*/ 14 h 338"/>
                <a:gd name="T10" fmla="*/ 47 w 47"/>
                <a:gd name="T11" fmla="*/ 0 h 338"/>
                <a:gd name="T12" fmla="*/ 0 w 47"/>
                <a:gd name="T13" fmla="*/ 0 h 338"/>
                <a:gd name="T14" fmla="*/ 0 w 47"/>
                <a:gd name="T15" fmla="*/ 338 h 338"/>
                <a:gd name="T16" fmla="*/ 47 w 47"/>
                <a:gd name="T17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38">
                  <a:moveTo>
                    <a:pt x="47" y="338"/>
                  </a:moveTo>
                  <a:lnTo>
                    <a:pt x="47" y="324"/>
                  </a:lnTo>
                  <a:lnTo>
                    <a:pt x="14" y="324"/>
                  </a:lnTo>
                  <a:lnTo>
                    <a:pt x="14" y="14"/>
                  </a:lnTo>
                  <a:lnTo>
                    <a:pt x="47" y="14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338"/>
                  </a:lnTo>
                  <a:lnTo>
                    <a:pt x="47" y="3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ChangeAspect="1"/>
            </p:cNvSpPr>
            <p:nvPr/>
          </p:nvSpPr>
          <p:spPr bwMode="auto">
            <a:xfrm>
              <a:off x="1005" y="101"/>
              <a:ext cx="190" cy="155"/>
            </a:xfrm>
            <a:custGeom>
              <a:avLst/>
              <a:gdLst>
                <a:gd name="T0" fmla="*/ 159 w 190"/>
                <a:gd name="T1" fmla="*/ 21 h 155"/>
                <a:gd name="T2" fmla="*/ 150 w 190"/>
                <a:gd name="T3" fmla="*/ 34 h 155"/>
                <a:gd name="T4" fmla="*/ 150 w 190"/>
                <a:gd name="T5" fmla="*/ 46 h 155"/>
                <a:gd name="T6" fmla="*/ 159 w 190"/>
                <a:gd name="T7" fmla="*/ 55 h 155"/>
                <a:gd name="T8" fmla="*/ 175 w 190"/>
                <a:gd name="T9" fmla="*/ 54 h 155"/>
                <a:gd name="T10" fmla="*/ 188 w 190"/>
                <a:gd name="T11" fmla="*/ 41 h 155"/>
                <a:gd name="T12" fmla="*/ 187 w 190"/>
                <a:gd name="T13" fmla="*/ 18 h 155"/>
                <a:gd name="T14" fmla="*/ 166 w 190"/>
                <a:gd name="T15" fmla="*/ 2 h 155"/>
                <a:gd name="T16" fmla="*/ 139 w 190"/>
                <a:gd name="T17" fmla="*/ 2 h 155"/>
                <a:gd name="T18" fmla="*/ 121 w 190"/>
                <a:gd name="T19" fmla="*/ 15 h 155"/>
                <a:gd name="T20" fmla="*/ 108 w 190"/>
                <a:gd name="T21" fmla="*/ 11 h 155"/>
                <a:gd name="T22" fmla="*/ 84 w 190"/>
                <a:gd name="T23" fmla="*/ 1 h 155"/>
                <a:gd name="T24" fmla="*/ 41 w 190"/>
                <a:gd name="T25" fmla="*/ 7 h 155"/>
                <a:gd name="T26" fmla="*/ 9 w 190"/>
                <a:gd name="T27" fmla="*/ 40 h 155"/>
                <a:gd name="T28" fmla="*/ 5 w 190"/>
                <a:gd name="T29" fmla="*/ 55 h 155"/>
                <a:gd name="T30" fmla="*/ 10 w 190"/>
                <a:gd name="T31" fmla="*/ 57 h 155"/>
                <a:gd name="T32" fmla="*/ 17 w 190"/>
                <a:gd name="T33" fmla="*/ 57 h 155"/>
                <a:gd name="T34" fmla="*/ 24 w 190"/>
                <a:gd name="T35" fmla="*/ 42 h 155"/>
                <a:gd name="T36" fmla="*/ 36 w 190"/>
                <a:gd name="T37" fmla="*/ 27 h 155"/>
                <a:gd name="T38" fmla="*/ 49 w 190"/>
                <a:gd name="T39" fmla="*/ 17 h 155"/>
                <a:gd name="T40" fmla="*/ 62 w 190"/>
                <a:gd name="T41" fmla="*/ 13 h 155"/>
                <a:gd name="T42" fmla="*/ 76 w 190"/>
                <a:gd name="T43" fmla="*/ 13 h 155"/>
                <a:gd name="T44" fmla="*/ 85 w 190"/>
                <a:gd name="T45" fmla="*/ 22 h 155"/>
                <a:gd name="T46" fmla="*/ 86 w 190"/>
                <a:gd name="T47" fmla="*/ 36 h 155"/>
                <a:gd name="T48" fmla="*/ 81 w 190"/>
                <a:gd name="T49" fmla="*/ 56 h 155"/>
                <a:gd name="T50" fmla="*/ 67 w 190"/>
                <a:gd name="T51" fmla="*/ 112 h 155"/>
                <a:gd name="T52" fmla="*/ 56 w 190"/>
                <a:gd name="T53" fmla="*/ 136 h 155"/>
                <a:gd name="T54" fmla="*/ 39 w 190"/>
                <a:gd name="T55" fmla="*/ 143 h 155"/>
                <a:gd name="T56" fmla="*/ 33 w 190"/>
                <a:gd name="T57" fmla="*/ 142 h 155"/>
                <a:gd name="T58" fmla="*/ 23 w 190"/>
                <a:gd name="T59" fmla="*/ 138 h 155"/>
                <a:gd name="T60" fmla="*/ 36 w 190"/>
                <a:gd name="T61" fmla="*/ 128 h 155"/>
                <a:gd name="T62" fmla="*/ 41 w 190"/>
                <a:gd name="T63" fmla="*/ 115 h 155"/>
                <a:gd name="T64" fmla="*/ 37 w 190"/>
                <a:gd name="T65" fmla="*/ 104 h 155"/>
                <a:gd name="T66" fmla="*/ 24 w 190"/>
                <a:gd name="T67" fmla="*/ 99 h 155"/>
                <a:gd name="T68" fmla="*/ 8 w 190"/>
                <a:gd name="T69" fmla="*/ 106 h 155"/>
                <a:gd name="T70" fmla="*/ 0 w 190"/>
                <a:gd name="T71" fmla="*/ 126 h 155"/>
                <a:gd name="T72" fmla="*/ 11 w 190"/>
                <a:gd name="T73" fmla="*/ 147 h 155"/>
                <a:gd name="T74" fmla="*/ 38 w 190"/>
                <a:gd name="T75" fmla="*/ 155 h 155"/>
                <a:gd name="T76" fmla="*/ 62 w 190"/>
                <a:gd name="T77" fmla="*/ 147 h 155"/>
                <a:gd name="T78" fmla="*/ 74 w 190"/>
                <a:gd name="T79" fmla="*/ 135 h 155"/>
                <a:gd name="T80" fmla="*/ 93 w 190"/>
                <a:gd name="T81" fmla="*/ 150 h 155"/>
                <a:gd name="T82" fmla="*/ 121 w 190"/>
                <a:gd name="T83" fmla="*/ 155 h 155"/>
                <a:gd name="T84" fmla="*/ 169 w 190"/>
                <a:gd name="T85" fmla="*/ 133 h 155"/>
                <a:gd name="T86" fmla="*/ 186 w 190"/>
                <a:gd name="T87" fmla="*/ 103 h 155"/>
                <a:gd name="T88" fmla="*/ 183 w 190"/>
                <a:gd name="T89" fmla="*/ 98 h 155"/>
                <a:gd name="T90" fmla="*/ 178 w 190"/>
                <a:gd name="T91" fmla="*/ 98 h 155"/>
                <a:gd name="T92" fmla="*/ 170 w 190"/>
                <a:gd name="T93" fmla="*/ 102 h 155"/>
                <a:gd name="T94" fmla="*/ 160 w 190"/>
                <a:gd name="T95" fmla="*/ 121 h 155"/>
                <a:gd name="T96" fmla="*/ 147 w 190"/>
                <a:gd name="T97" fmla="*/ 134 h 155"/>
                <a:gd name="T98" fmla="*/ 134 w 190"/>
                <a:gd name="T99" fmla="*/ 141 h 155"/>
                <a:gd name="T100" fmla="*/ 122 w 190"/>
                <a:gd name="T101" fmla="*/ 143 h 155"/>
                <a:gd name="T102" fmla="*/ 108 w 190"/>
                <a:gd name="T103" fmla="*/ 139 h 155"/>
                <a:gd name="T104" fmla="*/ 103 w 190"/>
                <a:gd name="T105" fmla="*/ 126 h 155"/>
                <a:gd name="T106" fmla="*/ 106 w 190"/>
                <a:gd name="T107" fmla="*/ 110 h 155"/>
                <a:gd name="T108" fmla="*/ 111 w 190"/>
                <a:gd name="T109" fmla="*/ 89 h 155"/>
                <a:gd name="T110" fmla="*/ 117 w 190"/>
                <a:gd name="T111" fmla="*/ 65 h 155"/>
                <a:gd name="T112" fmla="*/ 123 w 190"/>
                <a:gd name="T113" fmla="*/ 43 h 155"/>
                <a:gd name="T114" fmla="*/ 134 w 190"/>
                <a:gd name="T115" fmla="*/ 20 h 155"/>
                <a:gd name="T116" fmla="*/ 151 w 190"/>
                <a:gd name="T117" fmla="*/ 12 h 155"/>
                <a:gd name="T118" fmla="*/ 157 w 190"/>
                <a:gd name="T119" fmla="*/ 13 h 155"/>
                <a:gd name="T120" fmla="*/ 167 w 190"/>
                <a:gd name="T121" fmla="*/ 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55">
                  <a:moveTo>
                    <a:pt x="167" y="17"/>
                  </a:moveTo>
                  <a:lnTo>
                    <a:pt x="159" y="21"/>
                  </a:lnTo>
                  <a:lnTo>
                    <a:pt x="154" y="27"/>
                  </a:lnTo>
                  <a:lnTo>
                    <a:pt x="150" y="34"/>
                  </a:lnTo>
                  <a:lnTo>
                    <a:pt x="149" y="40"/>
                  </a:lnTo>
                  <a:lnTo>
                    <a:pt x="150" y="46"/>
                  </a:lnTo>
                  <a:lnTo>
                    <a:pt x="153" y="51"/>
                  </a:lnTo>
                  <a:lnTo>
                    <a:pt x="159" y="55"/>
                  </a:lnTo>
                  <a:lnTo>
                    <a:pt x="166" y="56"/>
                  </a:lnTo>
                  <a:lnTo>
                    <a:pt x="175" y="54"/>
                  </a:lnTo>
                  <a:lnTo>
                    <a:pt x="182" y="49"/>
                  </a:lnTo>
                  <a:lnTo>
                    <a:pt x="188" y="41"/>
                  </a:lnTo>
                  <a:lnTo>
                    <a:pt x="190" y="30"/>
                  </a:lnTo>
                  <a:lnTo>
                    <a:pt x="187" y="18"/>
                  </a:lnTo>
                  <a:lnTo>
                    <a:pt x="179" y="8"/>
                  </a:lnTo>
                  <a:lnTo>
                    <a:pt x="166" y="2"/>
                  </a:lnTo>
                  <a:lnTo>
                    <a:pt x="152" y="0"/>
                  </a:lnTo>
                  <a:lnTo>
                    <a:pt x="139" y="2"/>
                  </a:lnTo>
                  <a:lnTo>
                    <a:pt x="128" y="8"/>
                  </a:lnTo>
                  <a:lnTo>
                    <a:pt x="121" y="15"/>
                  </a:lnTo>
                  <a:lnTo>
                    <a:pt x="116" y="21"/>
                  </a:lnTo>
                  <a:lnTo>
                    <a:pt x="108" y="11"/>
                  </a:lnTo>
                  <a:lnTo>
                    <a:pt x="97" y="5"/>
                  </a:lnTo>
                  <a:lnTo>
                    <a:pt x="84" y="1"/>
                  </a:lnTo>
                  <a:lnTo>
                    <a:pt x="69" y="0"/>
                  </a:lnTo>
                  <a:lnTo>
                    <a:pt x="41" y="7"/>
                  </a:lnTo>
                  <a:lnTo>
                    <a:pt x="21" y="22"/>
                  </a:lnTo>
                  <a:lnTo>
                    <a:pt x="9" y="40"/>
                  </a:lnTo>
                  <a:lnTo>
                    <a:pt x="4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7" y="57"/>
                  </a:lnTo>
                  <a:lnTo>
                    <a:pt x="20" y="53"/>
                  </a:lnTo>
                  <a:lnTo>
                    <a:pt x="24" y="42"/>
                  </a:lnTo>
                  <a:lnTo>
                    <a:pt x="30" y="34"/>
                  </a:lnTo>
                  <a:lnTo>
                    <a:pt x="36" y="27"/>
                  </a:lnTo>
                  <a:lnTo>
                    <a:pt x="42" y="21"/>
                  </a:lnTo>
                  <a:lnTo>
                    <a:pt x="49" y="17"/>
                  </a:lnTo>
                  <a:lnTo>
                    <a:pt x="56" y="14"/>
                  </a:lnTo>
                  <a:lnTo>
                    <a:pt x="62" y="13"/>
                  </a:lnTo>
                  <a:lnTo>
                    <a:pt x="68" y="12"/>
                  </a:lnTo>
                  <a:lnTo>
                    <a:pt x="76" y="13"/>
                  </a:lnTo>
                  <a:lnTo>
                    <a:pt x="82" y="17"/>
                  </a:lnTo>
                  <a:lnTo>
                    <a:pt x="85" y="22"/>
                  </a:lnTo>
                  <a:lnTo>
                    <a:pt x="87" y="29"/>
                  </a:lnTo>
                  <a:lnTo>
                    <a:pt x="86" y="36"/>
                  </a:lnTo>
                  <a:lnTo>
                    <a:pt x="84" y="45"/>
                  </a:lnTo>
                  <a:lnTo>
                    <a:pt x="81" y="56"/>
                  </a:lnTo>
                  <a:lnTo>
                    <a:pt x="79" y="66"/>
                  </a:lnTo>
                  <a:lnTo>
                    <a:pt x="67" y="112"/>
                  </a:lnTo>
                  <a:lnTo>
                    <a:pt x="63" y="126"/>
                  </a:lnTo>
                  <a:lnTo>
                    <a:pt x="56" y="136"/>
                  </a:lnTo>
                  <a:lnTo>
                    <a:pt x="48" y="141"/>
                  </a:lnTo>
                  <a:lnTo>
                    <a:pt x="39" y="143"/>
                  </a:lnTo>
                  <a:lnTo>
                    <a:pt x="37" y="143"/>
                  </a:lnTo>
                  <a:lnTo>
                    <a:pt x="33" y="142"/>
                  </a:lnTo>
                  <a:lnTo>
                    <a:pt x="28" y="141"/>
                  </a:lnTo>
                  <a:lnTo>
                    <a:pt x="23" y="138"/>
                  </a:lnTo>
                  <a:lnTo>
                    <a:pt x="31" y="134"/>
                  </a:lnTo>
                  <a:lnTo>
                    <a:pt x="36" y="128"/>
                  </a:lnTo>
                  <a:lnTo>
                    <a:pt x="40" y="121"/>
                  </a:lnTo>
                  <a:lnTo>
                    <a:pt x="41" y="115"/>
                  </a:lnTo>
                  <a:lnTo>
                    <a:pt x="40" y="109"/>
                  </a:lnTo>
                  <a:lnTo>
                    <a:pt x="37" y="104"/>
                  </a:lnTo>
                  <a:lnTo>
                    <a:pt x="31" y="101"/>
                  </a:lnTo>
                  <a:lnTo>
                    <a:pt x="24" y="99"/>
                  </a:lnTo>
                  <a:lnTo>
                    <a:pt x="15" y="101"/>
                  </a:lnTo>
                  <a:lnTo>
                    <a:pt x="8" y="106"/>
                  </a:lnTo>
                  <a:lnTo>
                    <a:pt x="2" y="114"/>
                  </a:lnTo>
                  <a:lnTo>
                    <a:pt x="0" y="126"/>
                  </a:lnTo>
                  <a:lnTo>
                    <a:pt x="3" y="138"/>
                  </a:lnTo>
                  <a:lnTo>
                    <a:pt x="11" y="147"/>
                  </a:lnTo>
                  <a:lnTo>
                    <a:pt x="24" y="153"/>
                  </a:lnTo>
                  <a:lnTo>
                    <a:pt x="38" y="155"/>
                  </a:lnTo>
                  <a:lnTo>
                    <a:pt x="51" y="153"/>
                  </a:lnTo>
                  <a:lnTo>
                    <a:pt x="62" y="147"/>
                  </a:lnTo>
                  <a:lnTo>
                    <a:pt x="69" y="140"/>
                  </a:lnTo>
                  <a:lnTo>
                    <a:pt x="74" y="135"/>
                  </a:lnTo>
                  <a:lnTo>
                    <a:pt x="82" y="144"/>
                  </a:lnTo>
                  <a:lnTo>
                    <a:pt x="93" y="150"/>
                  </a:lnTo>
                  <a:lnTo>
                    <a:pt x="106" y="154"/>
                  </a:lnTo>
                  <a:lnTo>
                    <a:pt x="121" y="155"/>
                  </a:lnTo>
                  <a:lnTo>
                    <a:pt x="149" y="149"/>
                  </a:lnTo>
                  <a:lnTo>
                    <a:pt x="169" y="133"/>
                  </a:lnTo>
                  <a:lnTo>
                    <a:pt x="182" y="116"/>
                  </a:lnTo>
                  <a:lnTo>
                    <a:pt x="186" y="103"/>
                  </a:lnTo>
                  <a:lnTo>
                    <a:pt x="185" y="100"/>
                  </a:lnTo>
                  <a:lnTo>
                    <a:pt x="183" y="98"/>
                  </a:lnTo>
                  <a:lnTo>
                    <a:pt x="180" y="98"/>
                  </a:lnTo>
                  <a:lnTo>
                    <a:pt x="178" y="98"/>
                  </a:lnTo>
                  <a:lnTo>
                    <a:pt x="173" y="98"/>
                  </a:lnTo>
                  <a:lnTo>
                    <a:pt x="170" y="102"/>
                  </a:lnTo>
                  <a:lnTo>
                    <a:pt x="166" y="113"/>
                  </a:lnTo>
                  <a:lnTo>
                    <a:pt x="160" y="121"/>
                  </a:lnTo>
                  <a:lnTo>
                    <a:pt x="154" y="129"/>
                  </a:lnTo>
                  <a:lnTo>
                    <a:pt x="147" y="134"/>
                  </a:lnTo>
                  <a:lnTo>
                    <a:pt x="141" y="138"/>
                  </a:lnTo>
                  <a:lnTo>
                    <a:pt x="134" y="141"/>
                  </a:lnTo>
                  <a:lnTo>
                    <a:pt x="128" y="143"/>
                  </a:lnTo>
                  <a:lnTo>
                    <a:pt x="122" y="143"/>
                  </a:lnTo>
                  <a:lnTo>
                    <a:pt x="114" y="142"/>
                  </a:lnTo>
                  <a:lnTo>
                    <a:pt x="108" y="139"/>
                  </a:lnTo>
                  <a:lnTo>
                    <a:pt x="105" y="133"/>
                  </a:lnTo>
                  <a:lnTo>
                    <a:pt x="103" y="126"/>
                  </a:lnTo>
                  <a:lnTo>
                    <a:pt x="104" y="119"/>
                  </a:lnTo>
                  <a:lnTo>
                    <a:pt x="106" y="110"/>
                  </a:lnTo>
                  <a:lnTo>
                    <a:pt x="108" y="99"/>
                  </a:lnTo>
                  <a:lnTo>
                    <a:pt x="111" y="89"/>
                  </a:lnTo>
                  <a:lnTo>
                    <a:pt x="113" y="79"/>
                  </a:lnTo>
                  <a:lnTo>
                    <a:pt x="117" y="65"/>
                  </a:lnTo>
                  <a:lnTo>
                    <a:pt x="120" y="51"/>
                  </a:lnTo>
                  <a:lnTo>
                    <a:pt x="123" y="43"/>
                  </a:lnTo>
                  <a:lnTo>
                    <a:pt x="127" y="29"/>
                  </a:lnTo>
                  <a:lnTo>
                    <a:pt x="134" y="20"/>
                  </a:lnTo>
                  <a:lnTo>
                    <a:pt x="142" y="14"/>
                  </a:lnTo>
                  <a:lnTo>
                    <a:pt x="151" y="12"/>
                  </a:lnTo>
                  <a:lnTo>
                    <a:pt x="153" y="12"/>
                  </a:lnTo>
                  <a:lnTo>
                    <a:pt x="157" y="13"/>
                  </a:lnTo>
                  <a:lnTo>
                    <a:pt x="162" y="14"/>
                  </a:lnTo>
                  <a:lnTo>
                    <a:pt x="167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ChangeAspect="1"/>
            </p:cNvSpPr>
            <p:nvPr/>
          </p:nvSpPr>
          <p:spPr bwMode="auto">
            <a:xfrm>
              <a:off x="1224" y="156"/>
              <a:ext cx="79" cy="151"/>
            </a:xfrm>
            <a:custGeom>
              <a:avLst/>
              <a:gdLst>
                <a:gd name="T0" fmla="*/ 48 w 79"/>
                <a:gd name="T1" fmla="*/ 55 h 151"/>
                <a:gd name="T2" fmla="*/ 72 w 79"/>
                <a:gd name="T3" fmla="*/ 55 h 151"/>
                <a:gd name="T4" fmla="*/ 77 w 79"/>
                <a:gd name="T5" fmla="*/ 54 h 151"/>
                <a:gd name="T6" fmla="*/ 79 w 79"/>
                <a:gd name="T7" fmla="*/ 50 h 151"/>
                <a:gd name="T8" fmla="*/ 77 w 79"/>
                <a:gd name="T9" fmla="*/ 47 h 151"/>
                <a:gd name="T10" fmla="*/ 72 w 79"/>
                <a:gd name="T11" fmla="*/ 46 h 151"/>
                <a:gd name="T12" fmla="*/ 50 w 79"/>
                <a:gd name="T13" fmla="*/ 46 h 151"/>
                <a:gd name="T14" fmla="*/ 58 w 79"/>
                <a:gd name="T15" fmla="*/ 11 h 151"/>
                <a:gd name="T16" fmla="*/ 59 w 79"/>
                <a:gd name="T17" fmla="*/ 8 h 151"/>
                <a:gd name="T18" fmla="*/ 57 w 79"/>
                <a:gd name="T19" fmla="*/ 3 h 151"/>
                <a:gd name="T20" fmla="*/ 51 w 79"/>
                <a:gd name="T21" fmla="*/ 0 h 151"/>
                <a:gd name="T22" fmla="*/ 44 w 79"/>
                <a:gd name="T23" fmla="*/ 3 h 151"/>
                <a:gd name="T24" fmla="*/ 40 w 79"/>
                <a:gd name="T25" fmla="*/ 11 h 151"/>
                <a:gd name="T26" fmla="*/ 40 w 79"/>
                <a:gd name="T27" fmla="*/ 12 h 151"/>
                <a:gd name="T28" fmla="*/ 40 w 79"/>
                <a:gd name="T29" fmla="*/ 13 h 151"/>
                <a:gd name="T30" fmla="*/ 39 w 79"/>
                <a:gd name="T31" fmla="*/ 14 h 151"/>
                <a:gd name="T32" fmla="*/ 39 w 79"/>
                <a:gd name="T33" fmla="*/ 15 h 151"/>
                <a:gd name="T34" fmla="*/ 38 w 79"/>
                <a:gd name="T35" fmla="*/ 19 h 151"/>
                <a:gd name="T36" fmla="*/ 37 w 79"/>
                <a:gd name="T37" fmla="*/ 24 h 151"/>
                <a:gd name="T38" fmla="*/ 35 w 79"/>
                <a:gd name="T39" fmla="*/ 33 h 151"/>
                <a:gd name="T40" fmla="*/ 31 w 79"/>
                <a:gd name="T41" fmla="*/ 46 h 151"/>
                <a:gd name="T42" fmla="*/ 7 w 79"/>
                <a:gd name="T43" fmla="*/ 46 h 151"/>
                <a:gd name="T44" fmla="*/ 2 w 79"/>
                <a:gd name="T45" fmla="*/ 47 h 151"/>
                <a:gd name="T46" fmla="*/ 0 w 79"/>
                <a:gd name="T47" fmla="*/ 51 h 151"/>
                <a:gd name="T48" fmla="*/ 2 w 79"/>
                <a:gd name="T49" fmla="*/ 54 h 151"/>
                <a:gd name="T50" fmla="*/ 7 w 79"/>
                <a:gd name="T51" fmla="*/ 55 h 151"/>
                <a:gd name="T52" fmla="*/ 29 w 79"/>
                <a:gd name="T53" fmla="*/ 55 h 151"/>
                <a:gd name="T54" fmla="*/ 15 w 79"/>
                <a:gd name="T55" fmla="*/ 111 h 151"/>
                <a:gd name="T56" fmla="*/ 13 w 79"/>
                <a:gd name="T57" fmla="*/ 120 h 151"/>
                <a:gd name="T58" fmla="*/ 12 w 79"/>
                <a:gd name="T59" fmla="*/ 128 h 151"/>
                <a:gd name="T60" fmla="*/ 14 w 79"/>
                <a:gd name="T61" fmla="*/ 138 h 151"/>
                <a:gd name="T62" fmla="*/ 19 w 79"/>
                <a:gd name="T63" fmla="*/ 144 h 151"/>
                <a:gd name="T64" fmla="*/ 27 w 79"/>
                <a:gd name="T65" fmla="*/ 149 h 151"/>
                <a:gd name="T66" fmla="*/ 37 w 79"/>
                <a:gd name="T67" fmla="*/ 151 h 151"/>
                <a:gd name="T68" fmla="*/ 46 w 79"/>
                <a:gd name="T69" fmla="*/ 149 h 151"/>
                <a:gd name="T70" fmla="*/ 54 w 79"/>
                <a:gd name="T71" fmla="*/ 145 h 151"/>
                <a:gd name="T72" fmla="*/ 61 w 79"/>
                <a:gd name="T73" fmla="*/ 140 h 151"/>
                <a:gd name="T74" fmla="*/ 67 w 79"/>
                <a:gd name="T75" fmla="*/ 134 h 151"/>
                <a:gd name="T76" fmla="*/ 72 w 79"/>
                <a:gd name="T77" fmla="*/ 127 h 151"/>
                <a:gd name="T78" fmla="*/ 75 w 79"/>
                <a:gd name="T79" fmla="*/ 121 h 151"/>
                <a:gd name="T80" fmla="*/ 77 w 79"/>
                <a:gd name="T81" fmla="*/ 117 h 151"/>
                <a:gd name="T82" fmla="*/ 78 w 79"/>
                <a:gd name="T83" fmla="*/ 114 h 151"/>
                <a:gd name="T84" fmla="*/ 76 w 79"/>
                <a:gd name="T85" fmla="*/ 112 h 151"/>
                <a:gd name="T86" fmla="*/ 74 w 79"/>
                <a:gd name="T87" fmla="*/ 111 h 151"/>
                <a:gd name="T88" fmla="*/ 71 w 79"/>
                <a:gd name="T89" fmla="*/ 112 h 151"/>
                <a:gd name="T90" fmla="*/ 69 w 79"/>
                <a:gd name="T91" fmla="*/ 116 h 151"/>
                <a:gd name="T92" fmla="*/ 63 w 79"/>
                <a:gd name="T93" fmla="*/ 126 h 151"/>
                <a:gd name="T94" fmla="*/ 56 w 79"/>
                <a:gd name="T95" fmla="*/ 135 h 151"/>
                <a:gd name="T96" fmla="*/ 47 w 79"/>
                <a:gd name="T97" fmla="*/ 142 h 151"/>
                <a:gd name="T98" fmla="*/ 38 w 79"/>
                <a:gd name="T99" fmla="*/ 144 h 151"/>
                <a:gd name="T100" fmla="*/ 34 w 79"/>
                <a:gd name="T101" fmla="*/ 143 h 151"/>
                <a:gd name="T102" fmla="*/ 32 w 79"/>
                <a:gd name="T103" fmla="*/ 141 h 151"/>
                <a:gd name="T104" fmla="*/ 30 w 79"/>
                <a:gd name="T105" fmla="*/ 138 h 151"/>
                <a:gd name="T106" fmla="*/ 29 w 79"/>
                <a:gd name="T107" fmla="*/ 132 h 151"/>
                <a:gd name="T108" fmla="*/ 30 w 79"/>
                <a:gd name="T109" fmla="*/ 128 h 151"/>
                <a:gd name="T110" fmla="*/ 31 w 79"/>
                <a:gd name="T111" fmla="*/ 123 h 151"/>
                <a:gd name="T112" fmla="*/ 48 w 79"/>
                <a:gd name="T113" fmla="*/ 5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151">
                  <a:moveTo>
                    <a:pt x="48" y="55"/>
                  </a:moveTo>
                  <a:lnTo>
                    <a:pt x="72" y="55"/>
                  </a:lnTo>
                  <a:lnTo>
                    <a:pt x="77" y="54"/>
                  </a:lnTo>
                  <a:lnTo>
                    <a:pt x="79" y="50"/>
                  </a:lnTo>
                  <a:lnTo>
                    <a:pt x="77" y="47"/>
                  </a:lnTo>
                  <a:lnTo>
                    <a:pt x="72" y="46"/>
                  </a:lnTo>
                  <a:lnTo>
                    <a:pt x="50" y="46"/>
                  </a:lnTo>
                  <a:lnTo>
                    <a:pt x="58" y="11"/>
                  </a:lnTo>
                  <a:lnTo>
                    <a:pt x="59" y="8"/>
                  </a:lnTo>
                  <a:lnTo>
                    <a:pt x="57" y="3"/>
                  </a:lnTo>
                  <a:lnTo>
                    <a:pt x="51" y="0"/>
                  </a:lnTo>
                  <a:lnTo>
                    <a:pt x="44" y="3"/>
                  </a:lnTo>
                  <a:lnTo>
                    <a:pt x="40" y="11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9" y="14"/>
                  </a:lnTo>
                  <a:lnTo>
                    <a:pt x="39" y="15"/>
                  </a:lnTo>
                  <a:lnTo>
                    <a:pt x="38" y="19"/>
                  </a:lnTo>
                  <a:lnTo>
                    <a:pt x="37" y="24"/>
                  </a:lnTo>
                  <a:lnTo>
                    <a:pt x="35" y="33"/>
                  </a:lnTo>
                  <a:lnTo>
                    <a:pt x="31" y="46"/>
                  </a:lnTo>
                  <a:lnTo>
                    <a:pt x="7" y="46"/>
                  </a:lnTo>
                  <a:lnTo>
                    <a:pt x="2" y="47"/>
                  </a:lnTo>
                  <a:lnTo>
                    <a:pt x="0" y="51"/>
                  </a:lnTo>
                  <a:lnTo>
                    <a:pt x="2" y="54"/>
                  </a:lnTo>
                  <a:lnTo>
                    <a:pt x="7" y="55"/>
                  </a:lnTo>
                  <a:lnTo>
                    <a:pt x="29" y="55"/>
                  </a:lnTo>
                  <a:lnTo>
                    <a:pt x="15" y="111"/>
                  </a:lnTo>
                  <a:lnTo>
                    <a:pt x="13" y="120"/>
                  </a:lnTo>
                  <a:lnTo>
                    <a:pt x="12" y="128"/>
                  </a:lnTo>
                  <a:lnTo>
                    <a:pt x="14" y="138"/>
                  </a:lnTo>
                  <a:lnTo>
                    <a:pt x="19" y="144"/>
                  </a:lnTo>
                  <a:lnTo>
                    <a:pt x="27" y="149"/>
                  </a:lnTo>
                  <a:lnTo>
                    <a:pt x="37" y="151"/>
                  </a:lnTo>
                  <a:lnTo>
                    <a:pt x="46" y="149"/>
                  </a:lnTo>
                  <a:lnTo>
                    <a:pt x="54" y="145"/>
                  </a:lnTo>
                  <a:lnTo>
                    <a:pt x="61" y="140"/>
                  </a:lnTo>
                  <a:lnTo>
                    <a:pt x="67" y="134"/>
                  </a:lnTo>
                  <a:lnTo>
                    <a:pt x="72" y="127"/>
                  </a:lnTo>
                  <a:lnTo>
                    <a:pt x="75" y="121"/>
                  </a:lnTo>
                  <a:lnTo>
                    <a:pt x="77" y="117"/>
                  </a:lnTo>
                  <a:lnTo>
                    <a:pt x="78" y="114"/>
                  </a:lnTo>
                  <a:lnTo>
                    <a:pt x="76" y="112"/>
                  </a:lnTo>
                  <a:lnTo>
                    <a:pt x="74" y="111"/>
                  </a:lnTo>
                  <a:lnTo>
                    <a:pt x="71" y="112"/>
                  </a:lnTo>
                  <a:lnTo>
                    <a:pt x="69" y="116"/>
                  </a:lnTo>
                  <a:lnTo>
                    <a:pt x="63" y="126"/>
                  </a:lnTo>
                  <a:lnTo>
                    <a:pt x="56" y="135"/>
                  </a:lnTo>
                  <a:lnTo>
                    <a:pt x="47" y="142"/>
                  </a:lnTo>
                  <a:lnTo>
                    <a:pt x="38" y="144"/>
                  </a:lnTo>
                  <a:lnTo>
                    <a:pt x="34" y="143"/>
                  </a:lnTo>
                  <a:lnTo>
                    <a:pt x="32" y="141"/>
                  </a:lnTo>
                  <a:lnTo>
                    <a:pt x="30" y="138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1" y="123"/>
                  </a:lnTo>
                  <a:lnTo>
                    <a:pt x="48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ChangeAspect="1"/>
            </p:cNvSpPr>
            <p:nvPr/>
          </p:nvSpPr>
          <p:spPr bwMode="auto">
            <a:xfrm>
              <a:off x="1341" y="147"/>
              <a:ext cx="86" cy="157"/>
            </a:xfrm>
            <a:custGeom>
              <a:avLst/>
              <a:gdLst>
                <a:gd name="T0" fmla="*/ 53 w 86"/>
                <a:gd name="T1" fmla="*/ 7 h 157"/>
                <a:gd name="T2" fmla="*/ 53 w 86"/>
                <a:gd name="T3" fmla="*/ 3 h 157"/>
                <a:gd name="T4" fmla="*/ 52 w 86"/>
                <a:gd name="T5" fmla="*/ 1 h 157"/>
                <a:gd name="T6" fmla="*/ 50 w 86"/>
                <a:gd name="T7" fmla="*/ 0 h 157"/>
                <a:gd name="T8" fmla="*/ 46 w 86"/>
                <a:gd name="T9" fmla="*/ 0 h 157"/>
                <a:gd name="T10" fmla="*/ 34 w 86"/>
                <a:gd name="T11" fmla="*/ 9 h 157"/>
                <a:gd name="T12" fmla="*/ 21 w 86"/>
                <a:gd name="T13" fmla="*/ 13 h 157"/>
                <a:gd name="T14" fmla="*/ 9 w 86"/>
                <a:gd name="T15" fmla="*/ 15 h 157"/>
                <a:gd name="T16" fmla="*/ 0 w 86"/>
                <a:gd name="T17" fmla="*/ 15 h 157"/>
                <a:gd name="T18" fmla="*/ 0 w 86"/>
                <a:gd name="T19" fmla="*/ 24 h 157"/>
                <a:gd name="T20" fmla="*/ 6 w 86"/>
                <a:gd name="T21" fmla="*/ 24 h 157"/>
                <a:gd name="T22" fmla="*/ 14 w 86"/>
                <a:gd name="T23" fmla="*/ 23 h 157"/>
                <a:gd name="T24" fmla="*/ 24 w 86"/>
                <a:gd name="T25" fmla="*/ 21 h 157"/>
                <a:gd name="T26" fmla="*/ 34 w 86"/>
                <a:gd name="T27" fmla="*/ 17 h 157"/>
                <a:gd name="T28" fmla="*/ 34 w 86"/>
                <a:gd name="T29" fmla="*/ 138 h 157"/>
                <a:gd name="T30" fmla="*/ 34 w 86"/>
                <a:gd name="T31" fmla="*/ 143 h 157"/>
                <a:gd name="T32" fmla="*/ 31 w 86"/>
                <a:gd name="T33" fmla="*/ 146 h 157"/>
                <a:gd name="T34" fmla="*/ 24 w 86"/>
                <a:gd name="T35" fmla="*/ 148 h 157"/>
                <a:gd name="T36" fmla="*/ 10 w 86"/>
                <a:gd name="T37" fmla="*/ 149 h 157"/>
                <a:gd name="T38" fmla="*/ 2 w 86"/>
                <a:gd name="T39" fmla="*/ 149 h 157"/>
                <a:gd name="T40" fmla="*/ 2 w 86"/>
                <a:gd name="T41" fmla="*/ 157 h 157"/>
                <a:gd name="T42" fmla="*/ 9 w 86"/>
                <a:gd name="T43" fmla="*/ 157 h 157"/>
                <a:gd name="T44" fmla="*/ 21 w 86"/>
                <a:gd name="T45" fmla="*/ 157 h 157"/>
                <a:gd name="T46" fmla="*/ 34 w 86"/>
                <a:gd name="T47" fmla="*/ 156 h 157"/>
                <a:gd name="T48" fmla="*/ 43 w 86"/>
                <a:gd name="T49" fmla="*/ 156 h 157"/>
                <a:gd name="T50" fmla="*/ 52 w 86"/>
                <a:gd name="T51" fmla="*/ 156 h 157"/>
                <a:gd name="T52" fmla="*/ 65 w 86"/>
                <a:gd name="T53" fmla="*/ 157 h 157"/>
                <a:gd name="T54" fmla="*/ 78 w 86"/>
                <a:gd name="T55" fmla="*/ 157 h 157"/>
                <a:gd name="T56" fmla="*/ 86 w 86"/>
                <a:gd name="T57" fmla="*/ 157 h 157"/>
                <a:gd name="T58" fmla="*/ 86 w 86"/>
                <a:gd name="T59" fmla="*/ 149 h 157"/>
                <a:gd name="T60" fmla="*/ 77 w 86"/>
                <a:gd name="T61" fmla="*/ 149 h 157"/>
                <a:gd name="T62" fmla="*/ 63 w 86"/>
                <a:gd name="T63" fmla="*/ 148 h 157"/>
                <a:gd name="T64" fmla="*/ 56 w 86"/>
                <a:gd name="T65" fmla="*/ 146 h 157"/>
                <a:gd name="T66" fmla="*/ 53 w 86"/>
                <a:gd name="T67" fmla="*/ 143 h 157"/>
                <a:gd name="T68" fmla="*/ 53 w 86"/>
                <a:gd name="T69" fmla="*/ 138 h 157"/>
                <a:gd name="T70" fmla="*/ 53 w 86"/>
                <a:gd name="T71" fmla="*/ 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" h="157">
                  <a:moveTo>
                    <a:pt x="53" y="7"/>
                  </a:moveTo>
                  <a:lnTo>
                    <a:pt x="53" y="3"/>
                  </a:lnTo>
                  <a:lnTo>
                    <a:pt x="52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34" y="9"/>
                  </a:lnTo>
                  <a:lnTo>
                    <a:pt x="21" y="13"/>
                  </a:lnTo>
                  <a:lnTo>
                    <a:pt x="9" y="15"/>
                  </a:lnTo>
                  <a:lnTo>
                    <a:pt x="0" y="15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14" y="23"/>
                  </a:lnTo>
                  <a:lnTo>
                    <a:pt x="24" y="21"/>
                  </a:lnTo>
                  <a:lnTo>
                    <a:pt x="34" y="17"/>
                  </a:lnTo>
                  <a:lnTo>
                    <a:pt x="34" y="138"/>
                  </a:lnTo>
                  <a:lnTo>
                    <a:pt x="34" y="143"/>
                  </a:lnTo>
                  <a:lnTo>
                    <a:pt x="31" y="146"/>
                  </a:lnTo>
                  <a:lnTo>
                    <a:pt x="24" y="148"/>
                  </a:lnTo>
                  <a:lnTo>
                    <a:pt x="10" y="149"/>
                  </a:lnTo>
                  <a:lnTo>
                    <a:pt x="2" y="149"/>
                  </a:lnTo>
                  <a:lnTo>
                    <a:pt x="2" y="157"/>
                  </a:lnTo>
                  <a:lnTo>
                    <a:pt x="9" y="157"/>
                  </a:lnTo>
                  <a:lnTo>
                    <a:pt x="21" y="157"/>
                  </a:lnTo>
                  <a:lnTo>
                    <a:pt x="34" y="156"/>
                  </a:lnTo>
                  <a:lnTo>
                    <a:pt x="43" y="156"/>
                  </a:lnTo>
                  <a:lnTo>
                    <a:pt x="52" y="156"/>
                  </a:lnTo>
                  <a:lnTo>
                    <a:pt x="65" y="157"/>
                  </a:lnTo>
                  <a:lnTo>
                    <a:pt x="78" y="157"/>
                  </a:lnTo>
                  <a:lnTo>
                    <a:pt x="86" y="157"/>
                  </a:lnTo>
                  <a:lnTo>
                    <a:pt x="86" y="149"/>
                  </a:lnTo>
                  <a:lnTo>
                    <a:pt x="77" y="149"/>
                  </a:lnTo>
                  <a:lnTo>
                    <a:pt x="63" y="148"/>
                  </a:lnTo>
                  <a:lnTo>
                    <a:pt x="56" y="146"/>
                  </a:lnTo>
                  <a:lnTo>
                    <a:pt x="53" y="143"/>
                  </a:lnTo>
                  <a:lnTo>
                    <a:pt x="53" y="138"/>
                  </a:lnTo>
                  <a:lnTo>
                    <a:pt x="53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ChangeAspect="1"/>
            </p:cNvSpPr>
            <p:nvPr/>
          </p:nvSpPr>
          <p:spPr bwMode="auto">
            <a:xfrm>
              <a:off x="1495" y="218"/>
              <a:ext cx="39" cy="101"/>
            </a:xfrm>
            <a:custGeom>
              <a:avLst/>
              <a:gdLst>
                <a:gd name="T0" fmla="*/ 39 w 39"/>
                <a:gd name="T1" fmla="*/ 35 h 101"/>
                <a:gd name="T2" fmla="*/ 38 w 39"/>
                <a:gd name="T3" fmla="*/ 20 h 101"/>
                <a:gd name="T4" fmla="*/ 34 w 39"/>
                <a:gd name="T5" fmla="*/ 9 h 101"/>
                <a:gd name="T6" fmla="*/ 27 w 39"/>
                <a:gd name="T7" fmla="*/ 2 h 101"/>
                <a:gd name="T8" fmla="*/ 18 w 39"/>
                <a:gd name="T9" fmla="*/ 0 h 101"/>
                <a:gd name="T10" fmla="*/ 10 w 39"/>
                <a:gd name="T11" fmla="*/ 1 h 101"/>
                <a:gd name="T12" fmla="*/ 5 w 39"/>
                <a:gd name="T13" fmla="*/ 5 h 101"/>
                <a:gd name="T14" fmla="*/ 1 w 39"/>
                <a:gd name="T15" fmla="*/ 11 h 101"/>
                <a:gd name="T16" fmla="*/ 0 w 39"/>
                <a:gd name="T17" fmla="*/ 18 h 101"/>
                <a:gd name="T18" fmla="*/ 1 w 39"/>
                <a:gd name="T19" fmla="*/ 24 h 101"/>
                <a:gd name="T20" fmla="*/ 5 w 39"/>
                <a:gd name="T21" fmla="*/ 30 h 101"/>
                <a:gd name="T22" fmla="*/ 10 w 39"/>
                <a:gd name="T23" fmla="*/ 34 h 101"/>
                <a:gd name="T24" fmla="*/ 18 w 39"/>
                <a:gd name="T25" fmla="*/ 35 h 101"/>
                <a:gd name="T26" fmla="*/ 24 w 39"/>
                <a:gd name="T27" fmla="*/ 35 h 101"/>
                <a:gd name="T28" fmla="*/ 30 w 39"/>
                <a:gd name="T29" fmla="*/ 31 h 101"/>
                <a:gd name="T30" fmla="*/ 31 w 39"/>
                <a:gd name="T31" fmla="*/ 30 h 101"/>
                <a:gd name="T32" fmla="*/ 32 w 39"/>
                <a:gd name="T33" fmla="*/ 31 h 101"/>
                <a:gd name="T34" fmla="*/ 32 w 39"/>
                <a:gd name="T35" fmla="*/ 35 h 101"/>
                <a:gd name="T36" fmla="*/ 30 w 39"/>
                <a:gd name="T37" fmla="*/ 53 h 101"/>
                <a:gd name="T38" fmla="*/ 25 w 39"/>
                <a:gd name="T39" fmla="*/ 69 h 101"/>
                <a:gd name="T40" fmla="*/ 17 w 39"/>
                <a:gd name="T41" fmla="*/ 82 h 101"/>
                <a:gd name="T42" fmla="*/ 9 w 39"/>
                <a:gd name="T43" fmla="*/ 92 h 101"/>
                <a:gd name="T44" fmla="*/ 6 w 39"/>
                <a:gd name="T45" fmla="*/ 95 h 101"/>
                <a:gd name="T46" fmla="*/ 6 w 39"/>
                <a:gd name="T47" fmla="*/ 97 h 101"/>
                <a:gd name="T48" fmla="*/ 6 w 39"/>
                <a:gd name="T49" fmla="*/ 100 h 101"/>
                <a:gd name="T50" fmla="*/ 9 w 39"/>
                <a:gd name="T51" fmla="*/ 101 h 101"/>
                <a:gd name="T52" fmla="*/ 15 w 39"/>
                <a:gd name="T53" fmla="*/ 96 h 101"/>
                <a:gd name="T54" fmla="*/ 25 w 39"/>
                <a:gd name="T55" fmla="*/ 83 h 101"/>
                <a:gd name="T56" fmla="*/ 35 w 39"/>
                <a:gd name="T57" fmla="*/ 62 h 101"/>
                <a:gd name="T58" fmla="*/ 39 w 39"/>
                <a:gd name="T59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101">
                  <a:moveTo>
                    <a:pt x="39" y="35"/>
                  </a:moveTo>
                  <a:lnTo>
                    <a:pt x="38" y="20"/>
                  </a:lnTo>
                  <a:lnTo>
                    <a:pt x="34" y="9"/>
                  </a:lnTo>
                  <a:lnTo>
                    <a:pt x="27" y="2"/>
                  </a:lnTo>
                  <a:lnTo>
                    <a:pt x="18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5" y="30"/>
                  </a:lnTo>
                  <a:lnTo>
                    <a:pt x="10" y="34"/>
                  </a:lnTo>
                  <a:lnTo>
                    <a:pt x="18" y="35"/>
                  </a:lnTo>
                  <a:lnTo>
                    <a:pt x="24" y="35"/>
                  </a:lnTo>
                  <a:lnTo>
                    <a:pt x="30" y="31"/>
                  </a:lnTo>
                  <a:lnTo>
                    <a:pt x="31" y="30"/>
                  </a:lnTo>
                  <a:lnTo>
                    <a:pt x="32" y="31"/>
                  </a:lnTo>
                  <a:lnTo>
                    <a:pt x="32" y="35"/>
                  </a:lnTo>
                  <a:lnTo>
                    <a:pt x="30" y="53"/>
                  </a:lnTo>
                  <a:lnTo>
                    <a:pt x="25" y="69"/>
                  </a:lnTo>
                  <a:lnTo>
                    <a:pt x="17" y="82"/>
                  </a:lnTo>
                  <a:lnTo>
                    <a:pt x="9" y="92"/>
                  </a:lnTo>
                  <a:lnTo>
                    <a:pt x="6" y="95"/>
                  </a:lnTo>
                  <a:lnTo>
                    <a:pt x="6" y="97"/>
                  </a:lnTo>
                  <a:lnTo>
                    <a:pt x="6" y="100"/>
                  </a:lnTo>
                  <a:lnTo>
                    <a:pt x="9" y="101"/>
                  </a:lnTo>
                  <a:lnTo>
                    <a:pt x="15" y="96"/>
                  </a:lnTo>
                  <a:lnTo>
                    <a:pt x="25" y="83"/>
                  </a:lnTo>
                  <a:lnTo>
                    <a:pt x="35" y="62"/>
                  </a:lnTo>
                  <a:lnTo>
                    <a:pt x="39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ChangeAspect="1"/>
            </p:cNvSpPr>
            <p:nvPr/>
          </p:nvSpPr>
          <p:spPr bwMode="auto">
            <a:xfrm>
              <a:off x="1628" y="101"/>
              <a:ext cx="190" cy="155"/>
            </a:xfrm>
            <a:custGeom>
              <a:avLst/>
              <a:gdLst>
                <a:gd name="T0" fmla="*/ 160 w 190"/>
                <a:gd name="T1" fmla="*/ 21 h 155"/>
                <a:gd name="T2" fmla="*/ 151 w 190"/>
                <a:gd name="T3" fmla="*/ 34 h 155"/>
                <a:gd name="T4" fmla="*/ 151 w 190"/>
                <a:gd name="T5" fmla="*/ 46 h 155"/>
                <a:gd name="T6" fmla="*/ 159 w 190"/>
                <a:gd name="T7" fmla="*/ 55 h 155"/>
                <a:gd name="T8" fmla="*/ 175 w 190"/>
                <a:gd name="T9" fmla="*/ 54 h 155"/>
                <a:gd name="T10" fmla="*/ 188 w 190"/>
                <a:gd name="T11" fmla="*/ 41 h 155"/>
                <a:gd name="T12" fmla="*/ 187 w 190"/>
                <a:gd name="T13" fmla="*/ 18 h 155"/>
                <a:gd name="T14" fmla="*/ 167 w 190"/>
                <a:gd name="T15" fmla="*/ 2 h 155"/>
                <a:gd name="T16" fmla="*/ 139 w 190"/>
                <a:gd name="T17" fmla="*/ 2 h 155"/>
                <a:gd name="T18" fmla="*/ 121 w 190"/>
                <a:gd name="T19" fmla="*/ 15 h 155"/>
                <a:gd name="T20" fmla="*/ 108 w 190"/>
                <a:gd name="T21" fmla="*/ 11 h 155"/>
                <a:gd name="T22" fmla="*/ 84 w 190"/>
                <a:gd name="T23" fmla="*/ 1 h 155"/>
                <a:gd name="T24" fmla="*/ 42 w 190"/>
                <a:gd name="T25" fmla="*/ 7 h 155"/>
                <a:gd name="T26" fmla="*/ 9 w 190"/>
                <a:gd name="T27" fmla="*/ 40 h 155"/>
                <a:gd name="T28" fmla="*/ 6 w 190"/>
                <a:gd name="T29" fmla="*/ 55 h 155"/>
                <a:gd name="T30" fmla="*/ 10 w 190"/>
                <a:gd name="T31" fmla="*/ 57 h 155"/>
                <a:gd name="T32" fmla="*/ 18 w 190"/>
                <a:gd name="T33" fmla="*/ 57 h 155"/>
                <a:gd name="T34" fmla="*/ 25 w 190"/>
                <a:gd name="T35" fmla="*/ 42 h 155"/>
                <a:gd name="T36" fmla="*/ 36 w 190"/>
                <a:gd name="T37" fmla="*/ 27 h 155"/>
                <a:gd name="T38" fmla="*/ 50 w 190"/>
                <a:gd name="T39" fmla="*/ 17 h 155"/>
                <a:gd name="T40" fmla="*/ 63 w 190"/>
                <a:gd name="T41" fmla="*/ 13 h 155"/>
                <a:gd name="T42" fmla="*/ 77 w 190"/>
                <a:gd name="T43" fmla="*/ 13 h 155"/>
                <a:gd name="T44" fmla="*/ 86 w 190"/>
                <a:gd name="T45" fmla="*/ 22 h 155"/>
                <a:gd name="T46" fmla="*/ 86 w 190"/>
                <a:gd name="T47" fmla="*/ 36 h 155"/>
                <a:gd name="T48" fmla="*/ 82 w 190"/>
                <a:gd name="T49" fmla="*/ 56 h 155"/>
                <a:gd name="T50" fmla="*/ 68 w 190"/>
                <a:gd name="T51" fmla="*/ 112 h 155"/>
                <a:gd name="T52" fmla="*/ 56 w 190"/>
                <a:gd name="T53" fmla="*/ 136 h 155"/>
                <a:gd name="T54" fmla="*/ 39 w 190"/>
                <a:gd name="T55" fmla="*/ 143 h 155"/>
                <a:gd name="T56" fmla="*/ 33 w 190"/>
                <a:gd name="T57" fmla="*/ 142 h 155"/>
                <a:gd name="T58" fmla="*/ 23 w 190"/>
                <a:gd name="T59" fmla="*/ 138 h 155"/>
                <a:gd name="T60" fmla="*/ 37 w 190"/>
                <a:gd name="T61" fmla="*/ 128 h 155"/>
                <a:gd name="T62" fmla="*/ 41 w 190"/>
                <a:gd name="T63" fmla="*/ 115 h 155"/>
                <a:gd name="T64" fmla="*/ 37 w 190"/>
                <a:gd name="T65" fmla="*/ 104 h 155"/>
                <a:gd name="T66" fmla="*/ 24 w 190"/>
                <a:gd name="T67" fmla="*/ 99 h 155"/>
                <a:gd name="T68" fmla="*/ 8 w 190"/>
                <a:gd name="T69" fmla="*/ 106 h 155"/>
                <a:gd name="T70" fmla="*/ 0 w 190"/>
                <a:gd name="T71" fmla="*/ 126 h 155"/>
                <a:gd name="T72" fmla="*/ 12 w 190"/>
                <a:gd name="T73" fmla="*/ 147 h 155"/>
                <a:gd name="T74" fmla="*/ 39 w 190"/>
                <a:gd name="T75" fmla="*/ 155 h 155"/>
                <a:gd name="T76" fmla="*/ 62 w 190"/>
                <a:gd name="T77" fmla="*/ 147 h 155"/>
                <a:gd name="T78" fmla="*/ 75 w 190"/>
                <a:gd name="T79" fmla="*/ 135 h 155"/>
                <a:gd name="T80" fmla="*/ 94 w 190"/>
                <a:gd name="T81" fmla="*/ 150 h 155"/>
                <a:gd name="T82" fmla="*/ 121 w 190"/>
                <a:gd name="T83" fmla="*/ 155 h 155"/>
                <a:gd name="T84" fmla="*/ 169 w 190"/>
                <a:gd name="T85" fmla="*/ 133 h 155"/>
                <a:gd name="T86" fmla="*/ 186 w 190"/>
                <a:gd name="T87" fmla="*/ 103 h 155"/>
                <a:gd name="T88" fmla="*/ 183 w 190"/>
                <a:gd name="T89" fmla="*/ 98 h 155"/>
                <a:gd name="T90" fmla="*/ 178 w 190"/>
                <a:gd name="T91" fmla="*/ 98 h 155"/>
                <a:gd name="T92" fmla="*/ 170 w 190"/>
                <a:gd name="T93" fmla="*/ 102 h 155"/>
                <a:gd name="T94" fmla="*/ 161 w 190"/>
                <a:gd name="T95" fmla="*/ 121 h 155"/>
                <a:gd name="T96" fmla="*/ 148 w 190"/>
                <a:gd name="T97" fmla="*/ 134 h 155"/>
                <a:gd name="T98" fmla="*/ 135 w 190"/>
                <a:gd name="T99" fmla="*/ 141 h 155"/>
                <a:gd name="T100" fmla="*/ 123 w 190"/>
                <a:gd name="T101" fmla="*/ 143 h 155"/>
                <a:gd name="T102" fmla="*/ 108 w 190"/>
                <a:gd name="T103" fmla="*/ 139 h 155"/>
                <a:gd name="T104" fmla="*/ 104 w 190"/>
                <a:gd name="T105" fmla="*/ 126 h 155"/>
                <a:gd name="T106" fmla="*/ 106 w 190"/>
                <a:gd name="T107" fmla="*/ 110 h 155"/>
                <a:gd name="T108" fmla="*/ 111 w 190"/>
                <a:gd name="T109" fmla="*/ 89 h 155"/>
                <a:gd name="T110" fmla="*/ 117 w 190"/>
                <a:gd name="T111" fmla="*/ 65 h 155"/>
                <a:gd name="T112" fmla="*/ 123 w 190"/>
                <a:gd name="T113" fmla="*/ 43 h 155"/>
                <a:gd name="T114" fmla="*/ 135 w 190"/>
                <a:gd name="T115" fmla="*/ 20 h 155"/>
                <a:gd name="T116" fmla="*/ 151 w 190"/>
                <a:gd name="T117" fmla="*/ 12 h 155"/>
                <a:gd name="T118" fmla="*/ 158 w 190"/>
                <a:gd name="T119" fmla="*/ 13 h 155"/>
                <a:gd name="T120" fmla="*/ 168 w 190"/>
                <a:gd name="T121" fmla="*/ 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55">
                  <a:moveTo>
                    <a:pt x="168" y="17"/>
                  </a:moveTo>
                  <a:lnTo>
                    <a:pt x="160" y="21"/>
                  </a:lnTo>
                  <a:lnTo>
                    <a:pt x="154" y="27"/>
                  </a:lnTo>
                  <a:lnTo>
                    <a:pt x="151" y="34"/>
                  </a:lnTo>
                  <a:lnTo>
                    <a:pt x="149" y="40"/>
                  </a:lnTo>
                  <a:lnTo>
                    <a:pt x="151" y="46"/>
                  </a:lnTo>
                  <a:lnTo>
                    <a:pt x="154" y="51"/>
                  </a:lnTo>
                  <a:lnTo>
                    <a:pt x="159" y="55"/>
                  </a:lnTo>
                  <a:lnTo>
                    <a:pt x="166" y="56"/>
                  </a:lnTo>
                  <a:lnTo>
                    <a:pt x="175" y="54"/>
                  </a:lnTo>
                  <a:lnTo>
                    <a:pt x="183" y="49"/>
                  </a:lnTo>
                  <a:lnTo>
                    <a:pt x="188" y="41"/>
                  </a:lnTo>
                  <a:lnTo>
                    <a:pt x="190" y="30"/>
                  </a:lnTo>
                  <a:lnTo>
                    <a:pt x="187" y="18"/>
                  </a:lnTo>
                  <a:lnTo>
                    <a:pt x="179" y="8"/>
                  </a:lnTo>
                  <a:lnTo>
                    <a:pt x="167" y="2"/>
                  </a:lnTo>
                  <a:lnTo>
                    <a:pt x="152" y="0"/>
                  </a:lnTo>
                  <a:lnTo>
                    <a:pt x="139" y="2"/>
                  </a:lnTo>
                  <a:lnTo>
                    <a:pt x="129" y="8"/>
                  </a:lnTo>
                  <a:lnTo>
                    <a:pt x="121" y="15"/>
                  </a:lnTo>
                  <a:lnTo>
                    <a:pt x="116" y="21"/>
                  </a:lnTo>
                  <a:lnTo>
                    <a:pt x="108" y="11"/>
                  </a:lnTo>
                  <a:lnTo>
                    <a:pt x="97" y="5"/>
                  </a:lnTo>
                  <a:lnTo>
                    <a:pt x="84" y="1"/>
                  </a:lnTo>
                  <a:lnTo>
                    <a:pt x="70" y="0"/>
                  </a:lnTo>
                  <a:lnTo>
                    <a:pt x="42" y="7"/>
                  </a:lnTo>
                  <a:lnTo>
                    <a:pt x="21" y="22"/>
                  </a:lnTo>
                  <a:lnTo>
                    <a:pt x="9" y="40"/>
                  </a:lnTo>
                  <a:lnTo>
                    <a:pt x="5" y="53"/>
                  </a:lnTo>
                  <a:lnTo>
                    <a:pt x="6" y="55"/>
                  </a:lnTo>
                  <a:lnTo>
                    <a:pt x="8" y="57"/>
                  </a:lnTo>
                  <a:lnTo>
                    <a:pt x="10" y="57"/>
                  </a:lnTo>
                  <a:lnTo>
                    <a:pt x="13" y="57"/>
                  </a:lnTo>
                  <a:lnTo>
                    <a:pt x="18" y="57"/>
                  </a:lnTo>
                  <a:lnTo>
                    <a:pt x="20" y="53"/>
                  </a:lnTo>
                  <a:lnTo>
                    <a:pt x="25" y="42"/>
                  </a:lnTo>
                  <a:lnTo>
                    <a:pt x="30" y="34"/>
                  </a:lnTo>
                  <a:lnTo>
                    <a:pt x="36" y="27"/>
                  </a:lnTo>
                  <a:lnTo>
                    <a:pt x="43" y="21"/>
                  </a:lnTo>
                  <a:lnTo>
                    <a:pt x="50" y="17"/>
                  </a:lnTo>
                  <a:lnTo>
                    <a:pt x="56" y="14"/>
                  </a:lnTo>
                  <a:lnTo>
                    <a:pt x="63" y="13"/>
                  </a:lnTo>
                  <a:lnTo>
                    <a:pt x="68" y="12"/>
                  </a:lnTo>
                  <a:lnTo>
                    <a:pt x="77" y="13"/>
                  </a:lnTo>
                  <a:lnTo>
                    <a:pt x="82" y="17"/>
                  </a:lnTo>
                  <a:lnTo>
                    <a:pt x="86" y="22"/>
                  </a:lnTo>
                  <a:lnTo>
                    <a:pt x="87" y="29"/>
                  </a:lnTo>
                  <a:lnTo>
                    <a:pt x="86" y="36"/>
                  </a:lnTo>
                  <a:lnTo>
                    <a:pt x="84" y="45"/>
                  </a:lnTo>
                  <a:lnTo>
                    <a:pt x="82" y="56"/>
                  </a:lnTo>
                  <a:lnTo>
                    <a:pt x="79" y="66"/>
                  </a:lnTo>
                  <a:lnTo>
                    <a:pt x="68" y="112"/>
                  </a:lnTo>
                  <a:lnTo>
                    <a:pt x="63" y="126"/>
                  </a:lnTo>
                  <a:lnTo>
                    <a:pt x="56" y="136"/>
                  </a:lnTo>
                  <a:lnTo>
                    <a:pt x="48" y="141"/>
                  </a:lnTo>
                  <a:lnTo>
                    <a:pt x="39" y="143"/>
                  </a:lnTo>
                  <a:lnTo>
                    <a:pt x="37" y="143"/>
                  </a:lnTo>
                  <a:lnTo>
                    <a:pt x="33" y="142"/>
                  </a:lnTo>
                  <a:lnTo>
                    <a:pt x="28" y="141"/>
                  </a:lnTo>
                  <a:lnTo>
                    <a:pt x="23" y="138"/>
                  </a:lnTo>
                  <a:lnTo>
                    <a:pt x="31" y="134"/>
                  </a:lnTo>
                  <a:lnTo>
                    <a:pt x="37" y="128"/>
                  </a:lnTo>
                  <a:lnTo>
                    <a:pt x="40" y="121"/>
                  </a:lnTo>
                  <a:lnTo>
                    <a:pt x="41" y="115"/>
                  </a:lnTo>
                  <a:lnTo>
                    <a:pt x="40" y="109"/>
                  </a:lnTo>
                  <a:lnTo>
                    <a:pt x="37" y="104"/>
                  </a:lnTo>
                  <a:lnTo>
                    <a:pt x="32" y="101"/>
                  </a:lnTo>
                  <a:lnTo>
                    <a:pt x="24" y="99"/>
                  </a:lnTo>
                  <a:lnTo>
                    <a:pt x="16" y="101"/>
                  </a:lnTo>
                  <a:lnTo>
                    <a:pt x="8" y="106"/>
                  </a:lnTo>
                  <a:lnTo>
                    <a:pt x="2" y="114"/>
                  </a:lnTo>
                  <a:lnTo>
                    <a:pt x="0" y="126"/>
                  </a:lnTo>
                  <a:lnTo>
                    <a:pt x="3" y="138"/>
                  </a:lnTo>
                  <a:lnTo>
                    <a:pt x="12" y="147"/>
                  </a:lnTo>
                  <a:lnTo>
                    <a:pt x="24" y="153"/>
                  </a:lnTo>
                  <a:lnTo>
                    <a:pt x="39" y="155"/>
                  </a:lnTo>
                  <a:lnTo>
                    <a:pt x="52" y="153"/>
                  </a:lnTo>
                  <a:lnTo>
                    <a:pt x="62" y="147"/>
                  </a:lnTo>
                  <a:lnTo>
                    <a:pt x="70" y="140"/>
                  </a:lnTo>
                  <a:lnTo>
                    <a:pt x="75" y="135"/>
                  </a:lnTo>
                  <a:lnTo>
                    <a:pt x="83" y="144"/>
                  </a:lnTo>
                  <a:lnTo>
                    <a:pt x="94" y="150"/>
                  </a:lnTo>
                  <a:lnTo>
                    <a:pt x="107" y="154"/>
                  </a:lnTo>
                  <a:lnTo>
                    <a:pt x="121" y="155"/>
                  </a:lnTo>
                  <a:lnTo>
                    <a:pt x="149" y="149"/>
                  </a:lnTo>
                  <a:lnTo>
                    <a:pt x="169" y="133"/>
                  </a:lnTo>
                  <a:lnTo>
                    <a:pt x="182" y="116"/>
                  </a:lnTo>
                  <a:lnTo>
                    <a:pt x="186" y="103"/>
                  </a:lnTo>
                  <a:lnTo>
                    <a:pt x="185" y="100"/>
                  </a:lnTo>
                  <a:lnTo>
                    <a:pt x="183" y="98"/>
                  </a:lnTo>
                  <a:lnTo>
                    <a:pt x="181" y="98"/>
                  </a:lnTo>
                  <a:lnTo>
                    <a:pt x="178" y="98"/>
                  </a:lnTo>
                  <a:lnTo>
                    <a:pt x="173" y="98"/>
                  </a:lnTo>
                  <a:lnTo>
                    <a:pt x="170" y="102"/>
                  </a:lnTo>
                  <a:lnTo>
                    <a:pt x="166" y="113"/>
                  </a:lnTo>
                  <a:lnTo>
                    <a:pt x="161" y="121"/>
                  </a:lnTo>
                  <a:lnTo>
                    <a:pt x="154" y="129"/>
                  </a:lnTo>
                  <a:lnTo>
                    <a:pt x="148" y="134"/>
                  </a:lnTo>
                  <a:lnTo>
                    <a:pt x="141" y="138"/>
                  </a:lnTo>
                  <a:lnTo>
                    <a:pt x="135" y="141"/>
                  </a:lnTo>
                  <a:lnTo>
                    <a:pt x="128" y="143"/>
                  </a:lnTo>
                  <a:lnTo>
                    <a:pt x="123" y="143"/>
                  </a:lnTo>
                  <a:lnTo>
                    <a:pt x="114" y="142"/>
                  </a:lnTo>
                  <a:lnTo>
                    <a:pt x="108" y="139"/>
                  </a:lnTo>
                  <a:lnTo>
                    <a:pt x="105" y="133"/>
                  </a:lnTo>
                  <a:lnTo>
                    <a:pt x="104" y="126"/>
                  </a:lnTo>
                  <a:lnTo>
                    <a:pt x="105" y="119"/>
                  </a:lnTo>
                  <a:lnTo>
                    <a:pt x="106" y="110"/>
                  </a:lnTo>
                  <a:lnTo>
                    <a:pt x="109" y="99"/>
                  </a:lnTo>
                  <a:lnTo>
                    <a:pt x="111" y="89"/>
                  </a:lnTo>
                  <a:lnTo>
                    <a:pt x="114" y="79"/>
                  </a:lnTo>
                  <a:lnTo>
                    <a:pt x="117" y="65"/>
                  </a:lnTo>
                  <a:lnTo>
                    <a:pt x="121" y="51"/>
                  </a:lnTo>
                  <a:lnTo>
                    <a:pt x="123" y="43"/>
                  </a:lnTo>
                  <a:lnTo>
                    <a:pt x="128" y="29"/>
                  </a:lnTo>
                  <a:lnTo>
                    <a:pt x="135" y="20"/>
                  </a:lnTo>
                  <a:lnTo>
                    <a:pt x="143" y="14"/>
                  </a:lnTo>
                  <a:lnTo>
                    <a:pt x="151" y="12"/>
                  </a:lnTo>
                  <a:lnTo>
                    <a:pt x="154" y="12"/>
                  </a:lnTo>
                  <a:lnTo>
                    <a:pt x="158" y="13"/>
                  </a:lnTo>
                  <a:lnTo>
                    <a:pt x="163" y="14"/>
                  </a:lnTo>
                  <a:lnTo>
                    <a:pt x="168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 noChangeAspect="1"/>
            </p:cNvSpPr>
            <p:nvPr/>
          </p:nvSpPr>
          <p:spPr bwMode="auto">
            <a:xfrm>
              <a:off x="1847" y="156"/>
              <a:ext cx="79" cy="151"/>
            </a:xfrm>
            <a:custGeom>
              <a:avLst/>
              <a:gdLst>
                <a:gd name="T0" fmla="*/ 48 w 79"/>
                <a:gd name="T1" fmla="*/ 55 h 151"/>
                <a:gd name="T2" fmla="*/ 72 w 79"/>
                <a:gd name="T3" fmla="*/ 55 h 151"/>
                <a:gd name="T4" fmla="*/ 77 w 79"/>
                <a:gd name="T5" fmla="*/ 54 h 151"/>
                <a:gd name="T6" fmla="*/ 79 w 79"/>
                <a:gd name="T7" fmla="*/ 50 h 151"/>
                <a:gd name="T8" fmla="*/ 77 w 79"/>
                <a:gd name="T9" fmla="*/ 47 h 151"/>
                <a:gd name="T10" fmla="*/ 72 w 79"/>
                <a:gd name="T11" fmla="*/ 46 h 151"/>
                <a:gd name="T12" fmla="*/ 50 w 79"/>
                <a:gd name="T13" fmla="*/ 46 h 151"/>
                <a:gd name="T14" fmla="*/ 59 w 79"/>
                <a:gd name="T15" fmla="*/ 11 h 151"/>
                <a:gd name="T16" fmla="*/ 59 w 79"/>
                <a:gd name="T17" fmla="*/ 8 h 151"/>
                <a:gd name="T18" fmla="*/ 57 w 79"/>
                <a:gd name="T19" fmla="*/ 3 h 151"/>
                <a:gd name="T20" fmla="*/ 51 w 79"/>
                <a:gd name="T21" fmla="*/ 0 h 151"/>
                <a:gd name="T22" fmla="*/ 44 w 79"/>
                <a:gd name="T23" fmla="*/ 3 h 151"/>
                <a:gd name="T24" fmla="*/ 40 w 79"/>
                <a:gd name="T25" fmla="*/ 11 h 151"/>
                <a:gd name="T26" fmla="*/ 40 w 79"/>
                <a:gd name="T27" fmla="*/ 12 h 151"/>
                <a:gd name="T28" fmla="*/ 40 w 79"/>
                <a:gd name="T29" fmla="*/ 13 h 151"/>
                <a:gd name="T30" fmla="*/ 39 w 79"/>
                <a:gd name="T31" fmla="*/ 14 h 151"/>
                <a:gd name="T32" fmla="*/ 39 w 79"/>
                <a:gd name="T33" fmla="*/ 15 h 151"/>
                <a:gd name="T34" fmla="*/ 38 w 79"/>
                <a:gd name="T35" fmla="*/ 19 h 151"/>
                <a:gd name="T36" fmla="*/ 37 w 79"/>
                <a:gd name="T37" fmla="*/ 24 h 151"/>
                <a:gd name="T38" fmla="*/ 35 w 79"/>
                <a:gd name="T39" fmla="*/ 33 h 151"/>
                <a:gd name="T40" fmla="*/ 31 w 79"/>
                <a:gd name="T41" fmla="*/ 46 h 151"/>
                <a:gd name="T42" fmla="*/ 7 w 79"/>
                <a:gd name="T43" fmla="*/ 46 h 151"/>
                <a:gd name="T44" fmla="*/ 2 w 79"/>
                <a:gd name="T45" fmla="*/ 47 h 151"/>
                <a:gd name="T46" fmla="*/ 0 w 79"/>
                <a:gd name="T47" fmla="*/ 51 h 151"/>
                <a:gd name="T48" fmla="*/ 2 w 79"/>
                <a:gd name="T49" fmla="*/ 54 h 151"/>
                <a:gd name="T50" fmla="*/ 7 w 79"/>
                <a:gd name="T51" fmla="*/ 55 h 151"/>
                <a:gd name="T52" fmla="*/ 29 w 79"/>
                <a:gd name="T53" fmla="*/ 55 h 151"/>
                <a:gd name="T54" fmla="*/ 15 w 79"/>
                <a:gd name="T55" fmla="*/ 111 h 151"/>
                <a:gd name="T56" fmla="*/ 13 w 79"/>
                <a:gd name="T57" fmla="*/ 120 h 151"/>
                <a:gd name="T58" fmla="*/ 12 w 79"/>
                <a:gd name="T59" fmla="*/ 128 h 151"/>
                <a:gd name="T60" fmla="*/ 14 w 79"/>
                <a:gd name="T61" fmla="*/ 138 h 151"/>
                <a:gd name="T62" fmla="*/ 19 w 79"/>
                <a:gd name="T63" fmla="*/ 144 h 151"/>
                <a:gd name="T64" fmla="*/ 27 w 79"/>
                <a:gd name="T65" fmla="*/ 149 h 151"/>
                <a:gd name="T66" fmla="*/ 37 w 79"/>
                <a:gd name="T67" fmla="*/ 151 h 151"/>
                <a:gd name="T68" fmla="*/ 46 w 79"/>
                <a:gd name="T69" fmla="*/ 149 h 151"/>
                <a:gd name="T70" fmla="*/ 54 w 79"/>
                <a:gd name="T71" fmla="*/ 145 h 151"/>
                <a:gd name="T72" fmla="*/ 61 w 79"/>
                <a:gd name="T73" fmla="*/ 140 h 151"/>
                <a:gd name="T74" fmla="*/ 67 w 79"/>
                <a:gd name="T75" fmla="*/ 134 h 151"/>
                <a:gd name="T76" fmla="*/ 72 w 79"/>
                <a:gd name="T77" fmla="*/ 127 h 151"/>
                <a:gd name="T78" fmla="*/ 75 w 79"/>
                <a:gd name="T79" fmla="*/ 121 h 151"/>
                <a:gd name="T80" fmla="*/ 77 w 79"/>
                <a:gd name="T81" fmla="*/ 117 h 151"/>
                <a:gd name="T82" fmla="*/ 78 w 79"/>
                <a:gd name="T83" fmla="*/ 114 h 151"/>
                <a:gd name="T84" fmla="*/ 76 w 79"/>
                <a:gd name="T85" fmla="*/ 112 h 151"/>
                <a:gd name="T86" fmla="*/ 74 w 79"/>
                <a:gd name="T87" fmla="*/ 111 h 151"/>
                <a:gd name="T88" fmla="*/ 71 w 79"/>
                <a:gd name="T89" fmla="*/ 112 h 151"/>
                <a:gd name="T90" fmla="*/ 69 w 79"/>
                <a:gd name="T91" fmla="*/ 116 h 151"/>
                <a:gd name="T92" fmla="*/ 63 w 79"/>
                <a:gd name="T93" fmla="*/ 126 h 151"/>
                <a:gd name="T94" fmla="*/ 56 w 79"/>
                <a:gd name="T95" fmla="*/ 135 h 151"/>
                <a:gd name="T96" fmla="*/ 47 w 79"/>
                <a:gd name="T97" fmla="*/ 142 h 151"/>
                <a:gd name="T98" fmla="*/ 38 w 79"/>
                <a:gd name="T99" fmla="*/ 144 h 151"/>
                <a:gd name="T100" fmla="*/ 34 w 79"/>
                <a:gd name="T101" fmla="*/ 143 h 151"/>
                <a:gd name="T102" fmla="*/ 32 w 79"/>
                <a:gd name="T103" fmla="*/ 141 h 151"/>
                <a:gd name="T104" fmla="*/ 30 w 79"/>
                <a:gd name="T105" fmla="*/ 138 h 151"/>
                <a:gd name="T106" fmla="*/ 29 w 79"/>
                <a:gd name="T107" fmla="*/ 132 h 151"/>
                <a:gd name="T108" fmla="*/ 30 w 79"/>
                <a:gd name="T109" fmla="*/ 128 h 151"/>
                <a:gd name="T110" fmla="*/ 31 w 79"/>
                <a:gd name="T111" fmla="*/ 123 h 151"/>
                <a:gd name="T112" fmla="*/ 48 w 79"/>
                <a:gd name="T113" fmla="*/ 5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151">
                  <a:moveTo>
                    <a:pt x="48" y="55"/>
                  </a:moveTo>
                  <a:lnTo>
                    <a:pt x="72" y="55"/>
                  </a:lnTo>
                  <a:lnTo>
                    <a:pt x="77" y="54"/>
                  </a:lnTo>
                  <a:lnTo>
                    <a:pt x="79" y="50"/>
                  </a:lnTo>
                  <a:lnTo>
                    <a:pt x="77" y="47"/>
                  </a:lnTo>
                  <a:lnTo>
                    <a:pt x="72" y="46"/>
                  </a:lnTo>
                  <a:lnTo>
                    <a:pt x="50" y="46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57" y="3"/>
                  </a:lnTo>
                  <a:lnTo>
                    <a:pt x="51" y="0"/>
                  </a:lnTo>
                  <a:lnTo>
                    <a:pt x="44" y="3"/>
                  </a:lnTo>
                  <a:lnTo>
                    <a:pt x="40" y="11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9" y="14"/>
                  </a:lnTo>
                  <a:lnTo>
                    <a:pt x="39" y="15"/>
                  </a:lnTo>
                  <a:lnTo>
                    <a:pt x="38" y="19"/>
                  </a:lnTo>
                  <a:lnTo>
                    <a:pt x="37" y="24"/>
                  </a:lnTo>
                  <a:lnTo>
                    <a:pt x="35" y="33"/>
                  </a:lnTo>
                  <a:lnTo>
                    <a:pt x="31" y="46"/>
                  </a:lnTo>
                  <a:lnTo>
                    <a:pt x="7" y="46"/>
                  </a:lnTo>
                  <a:lnTo>
                    <a:pt x="2" y="47"/>
                  </a:lnTo>
                  <a:lnTo>
                    <a:pt x="0" y="51"/>
                  </a:lnTo>
                  <a:lnTo>
                    <a:pt x="2" y="54"/>
                  </a:lnTo>
                  <a:lnTo>
                    <a:pt x="7" y="55"/>
                  </a:lnTo>
                  <a:lnTo>
                    <a:pt x="29" y="55"/>
                  </a:lnTo>
                  <a:lnTo>
                    <a:pt x="15" y="111"/>
                  </a:lnTo>
                  <a:lnTo>
                    <a:pt x="13" y="120"/>
                  </a:lnTo>
                  <a:lnTo>
                    <a:pt x="12" y="128"/>
                  </a:lnTo>
                  <a:lnTo>
                    <a:pt x="14" y="138"/>
                  </a:lnTo>
                  <a:lnTo>
                    <a:pt x="19" y="144"/>
                  </a:lnTo>
                  <a:lnTo>
                    <a:pt x="27" y="149"/>
                  </a:lnTo>
                  <a:lnTo>
                    <a:pt x="37" y="151"/>
                  </a:lnTo>
                  <a:lnTo>
                    <a:pt x="46" y="149"/>
                  </a:lnTo>
                  <a:lnTo>
                    <a:pt x="54" y="145"/>
                  </a:lnTo>
                  <a:lnTo>
                    <a:pt x="61" y="140"/>
                  </a:lnTo>
                  <a:lnTo>
                    <a:pt x="67" y="134"/>
                  </a:lnTo>
                  <a:lnTo>
                    <a:pt x="72" y="127"/>
                  </a:lnTo>
                  <a:lnTo>
                    <a:pt x="75" y="121"/>
                  </a:lnTo>
                  <a:lnTo>
                    <a:pt x="77" y="117"/>
                  </a:lnTo>
                  <a:lnTo>
                    <a:pt x="78" y="114"/>
                  </a:lnTo>
                  <a:lnTo>
                    <a:pt x="76" y="112"/>
                  </a:lnTo>
                  <a:lnTo>
                    <a:pt x="74" y="111"/>
                  </a:lnTo>
                  <a:lnTo>
                    <a:pt x="71" y="112"/>
                  </a:lnTo>
                  <a:lnTo>
                    <a:pt x="69" y="116"/>
                  </a:lnTo>
                  <a:lnTo>
                    <a:pt x="63" y="126"/>
                  </a:lnTo>
                  <a:lnTo>
                    <a:pt x="56" y="135"/>
                  </a:lnTo>
                  <a:lnTo>
                    <a:pt x="47" y="142"/>
                  </a:lnTo>
                  <a:lnTo>
                    <a:pt x="38" y="144"/>
                  </a:lnTo>
                  <a:lnTo>
                    <a:pt x="34" y="143"/>
                  </a:lnTo>
                  <a:lnTo>
                    <a:pt x="32" y="141"/>
                  </a:lnTo>
                  <a:lnTo>
                    <a:pt x="30" y="138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1" y="123"/>
                  </a:lnTo>
                  <a:lnTo>
                    <a:pt x="48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 noChangeAspect="1"/>
            </p:cNvSpPr>
            <p:nvPr/>
          </p:nvSpPr>
          <p:spPr bwMode="auto">
            <a:xfrm>
              <a:off x="1953" y="147"/>
              <a:ext cx="104" cy="157"/>
            </a:xfrm>
            <a:custGeom>
              <a:avLst/>
              <a:gdLst>
                <a:gd name="T0" fmla="*/ 104 w 104"/>
                <a:gd name="T1" fmla="*/ 114 h 157"/>
                <a:gd name="T2" fmla="*/ 96 w 104"/>
                <a:gd name="T3" fmla="*/ 114 h 157"/>
                <a:gd name="T4" fmla="*/ 95 w 104"/>
                <a:gd name="T5" fmla="*/ 119 h 157"/>
                <a:gd name="T6" fmla="*/ 94 w 104"/>
                <a:gd name="T7" fmla="*/ 126 h 157"/>
                <a:gd name="T8" fmla="*/ 92 w 104"/>
                <a:gd name="T9" fmla="*/ 132 h 157"/>
                <a:gd name="T10" fmla="*/ 90 w 104"/>
                <a:gd name="T11" fmla="*/ 136 h 157"/>
                <a:gd name="T12" fmla="*/ 86 w 104"/>
                <a:gd name="T13" fmla="*/ 137 h 157"/>
                <a:gd name="T14" fmla="*/ 79 w 104"/>
                <a:gd name="T15" fmla="*/ 137 h 157"/>
                <a:gd name="T16" fmla="*/ 72 w 104"/>
                <a:gd name="T17" fmla="*/ 137 h 157"/>
                <a:gd name="T18" fmla="*/ 67 w 104"/>
                <a:gd name="T19" fmla="*/ 137 h 157"/>
                <a:gd name="T20" fmla="*/ 24 w 104"/>
                <a:gd name="T21" fmla="*/ 137 h 157"/>
                <a:gd name="T22" fmla="*/ 39 w 104"/>
                <a:gd name="T23" fmla="*/ 123 h 157"/>
                <a:gd name="T24" fmla="*/ 51 w 104"/>
                <a:gd name="T25" fmla="*/ 113 h 157"/>
                <a:gd name="T26" fmla="*/ 61 w 104"/>
                <a:gd name="T27" fmla="*/ 105 h 157"/>
                <a:gd name="T28" fmla="*/ 71 w 104"/>
                <a:gd name="T29" fmla="*/ 97 h 157"/>
                <a:gd name="T30" fmla="*/ 83 w 104"/>
                <a:gd name="T31" fmla="*/ 87 h 157"/>
                <a:gd name="T32" fmla="*/ 94 w 104"/>
                <a:gd name="T33" fmla="*/ 75 h 157"/>
                <a:gd name="T34" fmla="*/ 101 w 104"/>
                <a:gd name="T35" fmla="*/ 62 h 157"/>
                <a:gd name="T36" fmla="*/ 104 w 104"/>
                <a:gd name="T37" fmla="*/ 46 h 157"/>
                <a:gd name="T38" fmla="*/ 100 w 104"/>
                <a:gd name="T39" fmla="*/ 27 h 157"/>
                <a:gd name="T40" fmla="*/ 88 w 104"/>
                <a:gd name="T41" fmla="*/ 13 h 157"/>
                <a:gd name="T42" fmla="*/ 70 w 104"/>
                <a:gd name="T43" fmla="*/ 3 h 157"/>
                <a:gd name="T44" fmla="*/ 49 w 104"/>
                <a:gd name="T45" fmla="*/ 0 h 157"/>
                <a:gd name="T46" fmla="*/ 39 w 104"/>
                <a:gd name="T47" fmla="*/ 1 h 157"/>
                <a:gd name="T48" fmla="*/ 29 w 104"/>
                <a:gd name="T49" fmla="*/ 4 h 157"/>
                <a:gd name="T50" fmla="*/ 21 w 104"/>
                <a:gd name="T51" fmla="*/ 8 h 157"/>
                <a:gd name="T52" fmla="*/ 14 w 104"/>
                <a:gd name="T53" fmla="*/ 13 h 157"/>
                <a:gd name="T54" fmla="*/ 8 w 104"/>
                <a:gd name="T55" fmla="*/ 20 h 157"/>
                <a:gd name="T56" fmla="*/ 4 w 104"/>
                <a:gd name="T57" fmla="*/ 27 h 157"/>
                <a:gd name="T58" fmla="*/ 1 w 104"/>
                <a:gd name="T59" fmla="*/ 34 h 157"/>
                <a:gd name="T60" fmla="*/ 0 w 104"/>
                <a:gd name="T61" fmla="*/ 43 h 157"/>
                <a:gd name="T62" fmla="*/ 2 w 104"/>
                <a:gd name="T63" fmla="*/ 50 h 157"/>
                <a:gd name="T64" fmla="*/ 6 w 104"/>
                <a:gd name="T65" fmla="*/ 54 h 157"/>
                <a:gd name="T66" fmla="*/ 10 w 104"/>
                <a:gd name="T67" fmla="*/ 55 h 157"/>
                <a:gd name="T68" fmla="*/ 13 w 104"/>
                <a:gd name="T69" fmla="*/ 56 h 157"/>
                <a:gd name="T70" fmla="*/ 17 w 104"/>
                <a:gd name="T71" fmla="*/ 55 h 157"/>
                <a:gd name="T72" fmla="*/ 21 w 104"/>
                <a:gd name="T73" fmla="*/ 53 h 157"/>
                <a:gd name="T74" fmla="*/ 24 w 104"/>
                <a:gd name="T75" fmla="*/ 49 h 157"/>
                <a:gd name="T76" fmla="*/ 25 w 104"/>
                <a:gd name="T77" fmla="*/ 43 h 157"/>
                <a:gd name="T78" fmla="*/ 25 w 104"/>
                <a:gd name="T79" fmla="*/ 39 h 157"/>
                <a:gd name="T80" fmla="*/ 23 w 104"/>
                <a:gd name="T81" fmla="*/ 35 h 157"/>
                <a:gd name="T82" fmla="*/ 19 w 104"/>
                <a:gd name="T83" fmla="*/ 32 h 157"/>
                <a:gd name="T84" fmla="*/ 11 w 104"/>
                <a:gd name="T85" fmla="*/ 31 h 157"/>
                <a:gd name="T86" fmla="*/ 18 w 104"/>
                <a:gd name="T87" fmla="*/ 20 h 157"/>
                <a:gd name="T88" fmla="*/ 27 w 104"/>
                <a:gd name="T89" fmla="*/ 13 h 157"/>
                <a:gd name="T90" fmla="*/ 37 w 104"/>
                <a:gd name="T91" fmla="*/ 10 h 157"/>
                <a:gd name="T92" fmla="*/ 46 w 104"/>
                <a:gd name="T93" fmla="*/ 9 h 157"/>
                <a:gd name="T94" fmla="*/ 61 w 104"/>
                <a:gd name="T95" fmla="*/ 12 h 157"/>
                <a:gd name="T96" fmla="*/ 72 w 104"/>
                <a:gd name="T97" fmla="*/ 20 h 157"/>
                <a:gd name="T98" fmla="*/ 79 w 104"/>
                <a:gd name="T99" fmla="*/ 32 h 157"/>
                <a:gd name="T100" fmla="*/ 81 w 104"/>
                <a:gd name="T101" fmla="*/ 46 h 157"/>
                <a:gd name="T102" fmla="*/ 79 w 104"/>
                <a:gd name="T103" fmla="*/ 61 h 157"/>
                <a:gd name="T104" fmla="*/ 73 w 104"/>
                <a:gd name="T105" fmla="*/ 74 h 157"/>
                <a:gd name="T106" fmla="*/ 66 w 104"/>
                <a:gd name="T107" fmla="*/ 84 h 157"/>
                <a:gd name="T108" fmla="*/ 59 w 104"/>
                <a:gd name="T109" fmla="*/ 92 h 157"/>
                <a:gd name="T110" fmla="*/ 3 w 104"/>
                <a:gd name="T111" fmla="*/ 148 h 157"/>
                <a:gd name="T112" fmla="*/ 1 w 104"/>
                <a:gd name="T113" fmla="*/ 151 h 157"/>
                <a:gd name="T114" fmla="*/ 0 w 104"/>
                <a:gd name="T115" fmla="*/ 157 h 157"/>
                <a:gd name="T116" fmla="*/ 97 w 104"/>
                <a:gd name="T117" fmla="*/ 157 h 157"/>
                <a:gd name="T118" fmla="*/ 104 w 104"/>
                <a:gd name="T119" fmla="*/ 11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4" h="157">
                  <a:moveTo>
                    <a:pt x="104" y="114"/>
                  </a:moveTo>
                  <a:lnTo>
                    <a:pt x="96" y="114"/>
                  </a:lnTo>
                  <a:lnTo>
                    <a:pt x="95" y="119"/>
                  </a:lnTo>
                  <a:lnTo>
                    <a:pt x="94" y="126"/>
                  </a:lnTo>
                  <a:lnTo>
                    <a:pt x="92" y="132"/>
                  </a:lnTo>
                  <a:lnTo>
                    <a:pt x="90" y="136"/>
                  </a:lnTo>
                  <a:lnTo>
                    <a:pt x="86" y="137"/>
                  </a:lnTo>
                  <a:lnTo>
                    <a:pt x="79" y="137"/>
                  </a:lnTo>
                  <a:lnTo>
                    <a:pt x="72" y="137"/>
                  </a:lnTo>
                  <a:lnTo>
                    <a:pt x="67" y="137"/>
                  </a:lnTo>
                  <a:lnTo>
                    <a:pt x="24" y="137"/>
                  </a:lnTo>
                  <a:lnTo>
                    <a:pt x="39" y="123"/>
                  </a:lnTo>
                  <a:lnTo>
                    <a:pt x="51" y="113"/>
                  </a:lnTo>
                  <a:lnTo>
                    <a:pt x="61" y="105"/>
                  </a:lnTo>
                  <a:lnTo>
                    <a:pt x="71" y="97"/>
                  </a:lnTo>
                  <a:lnTo>
                    <a:pt x="83" y="87"/>
                  </a:lnTo>
                  <a:lnTo>
                    <a:pt x="94" y="75"/>
                  </a:lnTo>
                  <a:lnTo>
                    <a:pt x="101" y="62"/>
                  </a:lnTo>
                  <a:lnTo>
                    <a:pt x="104" y="46"/>
                  </a:lnTo>
                  <a:lnTo>
                    <a:pt x="100" y="27"/>
                  </a:lnTo>
                  <a:lnTo>
                    <a:pt x="88" y="13"/>
                  </a:lnTo>
                  <a:lnTo>
                    <a:pt x="70" y="3"/>
                  </a:lnTo>
                  <a:lnTo>
                    <a:pt x="49" y="0"/>
                  </a:lnTo>
                  <a:lnTo>
                    <a:pt x="39" y="1"/>
                  </a:lnTo>
                  <a:lnTo>
                    <a:pt x="29" y="4"/>
                  </a:lnTo>
                  <a:lnTo>
                    <a:pt x="21" y="8"/>
                  </a:lnTo>
                  <a:lnTo>
                    <a:pt x="14" y="13"/>
                  </a:lnTo>
                  <a:lnTo>
                    <a:pt x="8" y="20"/>
                  </a:lnTo>
                  <a:lnTo>
                    <a:pt x="4" y="27"/>
                  </a:lnTo>
                  <a:lnTo>
                    <a:pt x="1" y="34"/>
                  </a:lnTo>
                  <a:lnTo>
                    <a:pt x="0" y="43"/>
                  </a:lnTo>
                  <a:lnTo>
                    <a:pt x="2" y="50"/>
                  </a:lnTo>
                  <a:lnTo>
                    <a:pt x="6" y="54"/>
                  </a:lnTo>
                  <a:lnTo>
                    <a:pt x="10" y="55"/>
                  </a:lnTo>
                  <a:lnTo>
                    <a:pt x="13" y="56"/>
                  </a:lnTo>
                  <a:lnTo>
                    <a:pt x="17" y="55"/>
                  </a:lnTo>
                  <a:lnTo>
                    <a:pt x="21" y="53"/>
                  </a:lnTo>
                  <a:lnTo>
                    <a:pt x="24" y="49"/>
                  </a:lnTo>
                  <a:lnTo>
                    <a:pt x="25" y="43"/>
                  </a:lnTo>
                  <a:lnTo>
                    <a:pt x="25" y="39"/>
                  </a:lnTo>
                  <a:lnTo>
                    <a:pt x="23" y="35"/>
                  </a:lnTo>
                  <a:lnTo>
                    <a:pt x="19" y="32"/>
                  </a:lnTo>
                  <a:lnTo>
                    <a:pt x="11" y="31"/>
                  </a:lnTo>
                  <a:lnTo>
                    <a:pt x="18" y="20"/>
                  </a:lnTo>
                  <a:lnTo>
                    <a:pt x="27" y="13"/>
                  </a:lnTo>
                  <a:lnTo>
                    <a:pt x="37" y="10"/>
                  </a:lnTo>
                  <a:lnTo>
                    <a:pt x="46" y="9"/>
                  </a:lnTo>
                  <a:lnTo>
                    <a:pt x="61" y="12"/>
                  </a:lnTo>
                  <a:lnTo>
                    <a:pt x="72" y="20"/>
                  </a:lnTo>
                  <a:lnTo>
                    <a:pt x="79" y="32"/>
                  </a:lnTo>
                  <a:lnTo>
                    <a:pt x="81" y="46"/>
                  </a:lnTo>
                  <a:lnTo>
                    <a:pt x="79" y="61"/>
                  </a:lnTo>
                  <a:lnTo>
                    <a:pt x="73" y="74"/>
                  </a:lnTo>
                  <a:lnTo>
                    <a:pt x="66" y="84"/>
                  </a:lnTo>
                  <a:lnTo>
                    <a:pt x="59" y="92"/>
                  </a:lnTo>
                  <a:lnTo>
                    <a:pt x="3" y="148"/>
                  </a:lnTo>
                  <a:lnTo>
                    <a:pt x="1" y="151"/>
                  </a:lnTo>
                  <a:lnTo>
                    <a:pt x="0" y="157"/>
                  </a:lnTo>
                  <a:lnTo>
                    <a:pt x="97" y="157"/>
                  </a:lnTo>
                  <a:lnTo>
                    <a:pt x="104" y="1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spect="1"/>
            </p:cNvSpPr>
            <p:nvPr/>
          </p:nvSpPr>
          <p:spPr bwMode="auto">
            <a:xfrm>
              <a:off x="2118" y="218"/>
              <a:ext cx="39" cy="101"/>
            </a:xfrm>
            <a:custGeom>
              <a:avLst/>
              <a:gdLst>
                <a:gd name="T0" fmla="*/ 39 w 39"/>
                <a:gd name="T1" fmla="*/ 35 h 101"/>
                <a:gd name="T2" fmla="*/ 38 w 39"/>
                <a:gd name="T3" fmla="*/ 20 h 101"/>
                <a:gd name="T4" fmla="*/ 34 w 39"/>
                <a:gd name="T5" fmla="*/ 9 h 101"/>
                <a:gd name="T6" fmla="*/ 27 w 39"/>
                <a:gd name="T7" fmla="*/ 2 h 101"/>
                <a:gd name="T8" fmla="*/ 18 w 39"/>
                <a:gd name="T9" fmla="*/ 0 h 101"/>
                <a:gd name="T10" fmla="*/ 11 w 39"/>
                <a:gd name="T11" fmla="*/ 1 h 101"/>
                <a:gd name="T12" fmla="*/ 5 w 39"/>
                <a:gd name="T13" fmla="*/ 5 h 101"/>
                <a:gd name="T14" fmla="*/ 1 w 39"/>
                <a:gd name="T15" fmla="*/ 11 h 101"/>
                <a:gd name="T16" fmla="*/ 0 w 39"/>
                <a:gd name="T17" fmla="*/ 18 h 101"/>
                <a:gd name="T18" fmla="*/ 1 w 39"/>
                <a:gd name="T19" fmla="*/ 24 h 101"/>
                <a:gd name="T20" fmla="*/ 5 w 39"/>
                <a:gd name="T21" fmla="*/ 30 h 101"/>
                <a:gd name="T22" fmla="*/ 11 w 39"/>
                <a:gd name="T23" fmla="*/ 34 h 101"/>
                <a:gd name="T24" fmla="*/ 18 w 39"/>
                <a:gd name="T25" fmla="*/ 35 h 101"/>
                <a:gd name="T26" fmla="*/ 24 w 39"/>
                <a:gd name="T27" fmla="*/ 35 h 101"/>
                <a:gd name="T28" fmla="*/ 30 w 39"/>
                <a:gd name="T29" fmla="*/ 31 h 101"/>
                <a:gd name="T30" fmla="*/ 31 w 39"/>
                <a:gd name="T31" fmla="*/ 30 h 101"/>
                <a:gd name="T32" fmla="*/ 32 w 39"/>
                <a:gd name="T33" fmla="*/ 31 h 101"/>
                <a:gd name="T34" fmla="*/ 32 w 39"/>
                <a:gd name="T35" fmla="*/ 35 h 101"/>
                <a:gd name="T36" fmla="*/ 30 w 39"/>
                <a:gd name="T37" fmla="*/ 53 h 101"/>
                <a:gd name="T38" fmla="*/ 25 w 39"/>
                <a:gd name="T39" fmla="*/ 69 h 101"/>
                <a:gd name="T40" fmla="*/ 18 w 39"/>
                <a:gd name="T41" fmla="*/ 82 h 101"/>
                <a:gd name="T42" fmla="*/ 9 w 39"/>
                <a:gd name="T43" fmla="*/ 92 h 101"/>
                <a:gd name="T44" fmla="*/ 6 w 39"/>
                <a:gd name="T45" fmla="*/ 95 h 101"/>
                <a:gd name="T46" fmla="*/ 6 w 39"/>
                <a:gd name="T47" fmla="*/ 97 h 101"/>
                <a:gd name="T48" fmla="*/ 7 w 39"/>
                <a:gd name="T49" fmla="*/ 100 h 101"/>
                <a:gd name="T50" fmla="*/ 9 w 39"/>
                <a:gd name="T51" fmla="*/ 101 h 101"/>
                <a:gd name="T52" fmla="*/ 15 w 39"/>
                <a:gd name="T53" fmla="*/ 96 h 101"/>
                <a:gd name="T54" fmla="*/ 26 w 39"/>
                <a:gd name="T55" fmla="*/ 83 h 101"/>
                <a:gd name="T56" fmla="*/ 35 w 39"/>
                <a:gd name="T57" fmla="*/ 62 h 101"/>
                <a:gd name="T58" fmla="*/ 39 w 39"/>
                <a:gd name="T59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" h="101">
                  <a:moveTo>
                    <a:pt x="39" y="35"/>
                  </a:moveTo>
                  <a:lnTo>
                    <a:pt x="38" y="20"/>
                  </a:lnTo>
                  <a:lnTo>
                    <a:pt x="34" y="9"/>
                  </a:lnTo>
                  <a:lnTo>
                    <a:pt x="27" y="2"/>
                  </a:lnTo>
                  <a:lnTo>
                    <a:pt x="18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1" y="24"/>
                  </a:lnTo>
                  <a:lnTo>
                    <a:pt x="5" y="30"/>
                  </a:lnTo>
                  <a:lnTo>
                    <a:pt x="11" y="34"/>
                  </a:lnTo>
                  <a:lnTo>
                    <a:pt x="18" y="35"/>
                  </a:lnTo>
                  <a:lnTo>
                    <a:pt x="24" y="35"/>
                  </a:lnTo>
                  <a:lnTo>
                    <a:pt x="30" y="31"/>
                  </a:lnTo>
                  <a:lnTo>
                    <a:pt x="31" y="30"/>
                  </a:lnTo>
                  <a:lnTo>
                    <a:pt x="32" y="31"/>
                  </a:lnTo>
                  <a:lnTo>
                    <a:pt x="32" y="35"/>
                  </a:lnTo>
                  <a:lnTo>
                    <a:pt x="30" y="53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9" y="92"/>
                  </a:lnTo>
                  <a:lnTo>
                    <a:pt x="6" y="95"/>
                  </a:lnTo>
                  <a:lnTo>
                    <a:pt x="6" y="97"/>
                  </a:lnTo>
                  <a:lnTo>
                    <a:pt x="7" y="100"/>
                  </a:lnTo>
                  <a:lnTo>
                    <a:pt x="9" y="101"/>
                  </a:lnTo>
                  <a:lnTo>
                    <a:pt x="15" y="96"/>
                  </a:lnTo>
                  <a:lnTo>
                    <a:pt x="26" y="83"/>
                  </a:lnTo>
                  <a:lnTo>
                    <a:pt x="35" y="62"/>
                  </a:lnTo>
                  <a:lnTo>
                    <a:pt x="39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spect="1"/>
            </p:cNvSpPr>
            <p:nvPr/>
          </p:nvSpPr>
          <p:spPr bwMode="auto">
            <a:xfrm>
              <a:off x="2268" y="218"/>
              <a:ext cx="35" cy="35"/>
            </a:xfrm>
            <a:custGeom>
              <a:avLst/>
              <a:gdLst>
                <a:gd name="T0" fmla="*/ 35 w 35"/>
                <a:gd name="T1" fmla="*/ 18 h 35"/>
                <a:gd name="T2" fmla="*/ 34 w 35"/>
                <a:gd name="T3" fmla="*/ 11 h 35"/>
                <a:gd name="T4" fmla="*/ 30 w 35"/>
                <a:gd name="T5" fmla="*/ 5 h 35"/>
                <a:gd name="T6" fmla="*/ 24 w 35"/>
                <a:gd name="T7" fmla="*/ 1 h 35"/>
                <a:gd name="T8" fmla="*/ 17 w 35"/>
                <a:gd name="T9" fmla="*/ 0 h 35"/>
                <a:gd name="T10" fmla="*/ 10 w 35"/>
                <a:gd name="T11" fmla="*/ 1 h 35"/>
                <a:gd name="T12" fmla="*/ 5 w 35"/>
                <a:gd name="T13" fmla="*/ 5 h 35"/>
                <a:gd name="T14" fmla="*/ 1 w 35"/>
                <a:gd name="T15" fmla="*/ 11 h 35"/>
                <a:gd name="T16" fmla="*/ 0 w 35"/>
                <a:gd name="T17" fmla="*/ 18 h 35"/>
                <a:gd name="T18" fmla="*/ 1 w 35"/>
                <a:gd name="T19" fmla="*/ 25 h 35"/>
                <a:gd name="T20" fmla="*/ 5 w 35"/>
                <a:gd name="T21" fmla="*/ 30 h 35"/>
                <a:gd name="T22" fmla="*/ 10 w 35"/>
                <a:gd name="T23" fmla="*/ 34 h 35"/>
                <a:gd name="T24" fmla="*/ 17 w 35"/>
                <a:gd name="T25" fmla="*/ 35 h 35"/>
                <a:gd name="T26" fmla="*/ 24 w 35"/>
                <a:gd name="T27" fmla="*/ 34 h 35"/>
                <a:gd name="T28" fmla="*/ 30 w 35"/>
                <a:gd name="T29" fmla="*/ 30 h 35"/>
                <a:gd name="T30" fmla="*/ 34 w 35"/>
                <a:gd name="T31" fmla="*/ 25 h 35"/>
                <a:gd name="T32" fmla="*/ 35 w 35"/>
                <a:gd name="T3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35">
                  <a:moveTo>
                    <a:pt x="35" y="18"/>
                  </a:moveTo>
                  <a:lnTo>
                    <a:pt x="34" y="11"/>
                  </a:lnTo>
                  <a:lnTo>
                    <a:pt x="30" y="5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5" y="30"/>
                  </a:lnTo>
                  <a:lnTo>
                    <a:pt x="10" y="34"/>
                  </a:lnTo>
                  <a:lnTo>
                    <a:pt x="17" y="35"/>
                  </a:lnTo>
                  <a:lnTo>
                    <a:pt x="24" y="34"/>
                  </a:lnTo>
                  <a:lnTo>
                    <a:pt x="30" y="30"/>
                  </a:lnTo>
                  <a:lnTo>
                    <a:pt x="34" y="25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spect="1"/>
            </p:cNvSpPr>
            <p:nvPr/>
          </p:nvSpPr>
          <p:spPr bwMode="auto">
            <a:xfrm>
              <a:off x="2361" y="218"/>
              <a:ext cx="36" cy="35"/>
            </a:xfrm>
            <a:custGeom>
              <a:avLst/>
              <a:gdLst>
                <a:gd name="T0" fmla="*/ 36 w 36"/>
                <a:gd name="T1" fmla="*/ 18 h 35"/>
                <a:gd name="T2" fmla="*/ 34 w 36"/>
                <a:gd name="T3" fmla="*/ 11 h 35"/>
                <a:gd name="T4" fmla="*/ 30 w 36"/>
                <a:gd name="T5" fmla="*/ 5 h 35"/>
                <a:gd name="T6" fmla="*/ 25 w 36"/>
                <a:gd name="T7" fmla="*/ 1 h 35"/>
                <a:gd name="T8" fmla="*/ 18 w 36"/>
                <a:gd name="T9" fmla="*/ 0 h 35"/>
                <a:gd name="T10" fmla="*/ 11 w 36"/>
                <a:gd name="T11" fmla="*/ 1 h 35"/>
                <a:gd name="T12" fmla="*/ 5 w 36"/>
                <a:gd name="T13" fmla="*/ 5 h 35"/>
                <a:gd name="T14" fmla="*/ 1 w 36"/>
                <a:gd name="T15" fmla="*/ 11 h 35"/>
                <a:gd name="T16" fmla="*/ 0 w 36"/>
                <a:gd name="T17" fmla="*/ 18 h 35"/>
                <a:gd name="T18" fmla="*/ 1 w 36"/>
                <a:gd name="T19" fmla="*/ 25 h 35"/>
                <a:gd name="T20" fmla="*/ 5 w 36"/>
                <a:gd name="T21" fmla="*/ 30 h 35"/>
                <a:gd name="T22" fmla="*/ 11 w 36"/>
                <a:gd name="T23" fmla="*/ 34 h 35"/>
                <a:gd name="T24" fmla="*/ 18 w 36"/>
                <a:gd name="T25" fmla="*/ 35 h 35"/>
                <a:gd name="T26" fmla="*/ 25 w 36"/>
                <a:gd name="T27" fmla="*/ 34 h 35"/>
                <a:gd name="T28" fmla="*/ 30 w 36"/>
                <a:gd name="T29" fmla="*/ 30 h 35"/>
                <a:gd name="T30" fmla="*/ 34 w 36"/>
                <a:gd name="T31" fmla="*/ 25 h 35"/>
                <a:gd name="T32" fmla="*/ 36 w 36"/>
                <a:gd name="T3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5">
                  <a:moveTo>
                    <a:pt x="36" y="18"/>
                  </a:moveTo>
                  <a:lnTo>
                    <a:pt x="34" y="11"/>
                  </a:lnTo>
                  <a:lnTo>
                    <a:pt x="30" y="5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1" y="11"/>
                  </a:lnTo>
                  <a:lnTo>
                    <a:pt x="0" y="18"/>
                  </a:lnTo>
                  <a:lnTo>
                    <a:pt x="1" y="25"/>
                  </a:lnTo>
                  <a:lnTo>
                    <a:pt x="5" y="30"/>
                  </a:lnTo>
                  <a:lnTo>
                    <a:pt x="11" y="34"/>
                  </a:lnTo>
                  <a:lnTo>
                    <a:pt x="18" y="35"/>
                  </a:lnTo>
                  <a:lnTo>
                    <a:pt x="25" y="34"/>
                  </a:lnTo>
                  <a:lnTo>
                    <a:pt x="30" y="30"/>
                  </a:lnTo>
                  <a:lnTo>
                    <a:pt x="34" y="25"/>
                  </a:lnTo>
                  <a:lnTo>
                    <a:pt x="36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spect="1"/>
            </p:cNvSpPr>
            <p:nvPr/>
          </p:nvSpPr>
          <p:spPr bwMode="auto">
            <a:xfrm>
              <a:off x="2454" y="218"/>
              <a:ext cx="36" cy="35"/>
            </a:xfrm>
            <a:custGeom>
              <a:avLst/>
              <a:gdLst>
                <a:gd name="T0" fmla="*/ 36 w 36"/>
                <a:gd name="T1" fmla="*/ 18 h 35"/>
                <a:gd name="T2" fmla="*/ 34 w 36"/>
                <a:gd name="T3" fmla="*/ 11 h 35"/>
                <a:gd name="T4" fmla="*/ 31 w 36"/>
                <a:gd name="T5" fmla="*/ 5 h 35"/>
                <a:gd name="T6" fmla="*/ 25 w 36"/>
                <a:gd name="T7" fmla="*/ 1 h 35"/>
                <a:gd name="T8" fmla="*/ 18 w 36"/>
                <a:gd name="T9" fmla="*/ 0 h 35"/>
                <a:gd name="T10" fmla="*/ 11 w 36"/>
                <a:gd name="T11" fmla="*/ 1 h 35"/>
                <a:gd name="T12" fmla="*/ 5 w 36"/>
                <a:gd name="T13" fmla="*/ 5 h 35"/>
                <a:gd name="T14" fmla="*/ 2 w 36"/>
                <a:gd name="T15" fmla="*/ 11 h 35"/>
                <a:gd name="T16" fmla="*/ 0 w 36"/>
                <a:gd name="T17" fmla="*/ 18 h 35"/>
                <a:gd name="T18" fmla="*/ 2 w 36"/>
                <a:gd name="T19" fmla="*/ 25 h 35"/>
                <a:gd name="T20" fmla="*/ 5 w 36"/>
                <a:gd name="T21" fmla="*/ 30 h 35"/>
                <a:gd name="T22" fmla="*/ 11 w 36"/>
                <a:gd name="T23" fmla="*/ 34 h 35"/>
                <a:gd name="T24" fmla="*/ 18 w 36"/>
                <a:gd name="T25" fmla="*/ 35 h 35"/>
                <a:gd name="T26" fmla="*/ 25 w 36"/>
                <a:gd name="T27" fmla="*/ 34 h 35"/>
                <a:gd name="T28" fmla="*/ 31 w 36"/>
                <a:gd name="T29" fmla="*/ 30 h 35"/>
                <a:gd name="T30" fmla="*/ 34 w 36"/>
                <a:gd name="T31" fmla="*/ 25 h 35"/>
                <a:gd name="T32" fmla="*/ 36 w 36"/>
                <a:gd name="T33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5">
                  <a:moveTo>
                    <a:pt x="36" y="18"/>
                  </a:moveTo>
                  <a:lnTo>
                    <a:pt x="34" y="11"/>
                  </a:lnTo>
                  <a:lnTo>
                    <a:pt x="31" y="5"/>
                  </a:lnTo>
                  <a:lnTo>
                    <a:pt x="25" y="1"/>
                  </a:lnTo>
                  <a:lnTo>
                    <a:pt x="18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2" y="25"/>
                  </a:lnTo>
                  <a:lnTo>
                    <a:pt x="5" y="30"/>
                  </a:lnTo>
                  <a:lnTo>
                    <a:pt x="11" y="34"/>
                  </a:lnTo>
                  <a:lnTo>
                    <a:pt x="18" y="35"/>
                  </a:lnTo>
                  <a:lnTo>
                    <a:pt x="25" y="34"/>
                  </a:lnTo>
                  <a:lnTo>
                    <a:pt x="31" y="30"/>
                  </a:lnTo>
                  <a:lnTo>
                    <a:pt x="34" y="25"/>
                  </a:lnTo>
                  <a:lnTo>
                    <a:pt x="36" y="1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ChangeAspect="1"/>
            </p:cNvSpPr>
            <p:nvPr/>
          </p:nvSpPr>
          <p:spPr bwMode="auto">
            <a:xfrm>
              <a:off x="2547" y="218"/>
              <a:ext cx="40" cy="101"/>
            </a:xfrm>
            <a:custGeom>
              <a:avLst/>
              <a:gdLst>
                <a:gd name="T0" fmla="*/ 40 w 40"/>
                <a:gd name="T1" fmla="*/ 35 h 101"/>
                <a:gd name="T2" fmla="*/ 38 w 40"/>
                <a:gd name="T3" fmla="*/ 20 h 101"/>
                <a:gd name="T4" fmla="*/ 34 w 40"/>
                <a:gd name="T5" fmla="*/ 9 h 101"/>
                <a:gd name="T6" fmla="*/ 27 w 40"/>
                <a:gd name="T7" fmla="*/ 2 h 101"/>
                <a:gd name="T8" fmla="*/ 18 w 40"/>
                <a:gd name="T9" fmla="*/ 0 h 101"/>
                <a:gd name="T10" fmla="*/ 11 w 40"/>
                <a:gd name="T11" fmla="*/ 1 h 101"/>
                <a:gd name="T12" fmla="*/ 5 w 40"/>
                <a:gd name="T13" fmla="*/ 5 h 101"/>
                <a:gd name="T14" fmla="*/ 2 w 40"/>
                <a:gd name="T15" fmla="*/ 11 h 101"/>
                <a:gd name="T16" fmla="*/ 0 w 40"/>
                <a:gd name="T17" fmla="*/ 18 h 101"/>
                <a:gd name="T18" fmla="*/ 2 w 40"/>
                <a:gd name="T19" fmla="*/ 24 h 101"/>
                <a:gd name="T20" fmla="*/ 5 w 40"/>
                <a:gd name="T21" fmla="*/ 30 h 101"/>
                <a:gd name="T22" fmla="*/ 11 w 40"/>
                <a:gd name="T23" fmla="*/ 34 h 101"/>
                <a:gd name="T24" fmla="*/ 18 w 40"/>
                <a:gd name="T25" fmla="*/ 35 h 101"/>
                <a:gd name="T26" fmla="*/ 24 w 40"/>
                <a:gd name="T27" fmla="*/ 35 h 101"/>
                <a:gd name="T28" fmla="*/ 30 w 40"/>
                <a:gd name="T29" fmla="*/ 31 h 101"/>
                <a:gd name="T30" fmla="*/ 32 w 40"/>
                <a:gd name="T31" fmla="*/ 30 h 101"/>
                <a:gd name="T32" fmla="*/ 32 w 40"/>
                <a:gd name="T33" fmla="*/ 31 h 101"/>
                <a:gd name="T34" fmla="*/ 32 w 40"/>
                <a:gd name="T35" fmla="*/ 35 h 101"/>
                <a:gd name="T36" fmla="*/ 30 w 40"/>
                <a:gd name="T37" fmla="*/ 53 h 101"/>
                <a:gd name="T38" fmla="*/ 25 w 40"/>
                <a:gd name="T39" fmla="*/ 69 h 101"/>
                <a:gd name="T40" fmla="*/ 18 w 40"/>
                <a:gd name="T41" fmla="*/ 82 h 101"/>
                <a:gd name="T42" fmla="*/ 10 w 40"/>
                <a:gd name="T43" fmla="*/ 92 h 101"/>
                <a:gd name="T44" fmla="*/ 6 w 40"/>
                <a:gd name="T45" fmla="*/ 95 h 101"/>
                <a:gd name="T46" fmla="*/ 6 w 40"/>
                <a:gd name="T47" fmla="*/ 97 h 101"/>
                <a:gd name="T48" fmla="*/ 7 w 40"/>
                <a:gd name="T49" fmla="*/ 100 h 101"/>
                <a:gd name="T50" fmla="*/ 9 w 40"/>
                <a:gd name="T51" fmla="*/ 101 h 101"/>
                <a:gd name="T52" fmla="*/ 16 w 40"/>
                <a:gd name="T53" fmla="*/ 96 h 101"/>
                <a:gd name="T54" fmla="*/ 26 w 40"/>
                <a:gd name="T55" fmla="*/ 83 h 101"/>
                <a:gd name="T56" fmla="*/ 35 w 40"/>
                <a:gd name="T57" fmla="*/ 62 h 101"/>
                <a:gd name="T58" fmla="*/ 40 w 40"/>
                <a:gd name="T59" fmla="*/ 3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" h="101">
                  <a:moveTo>
                    <a:pt x="40" y="35"/>
                  </a:moveTo>
                  <a:lnTo>
                    <a:pt x="38" y="20"/>
                  </a:lnTo>
                  <a:lnTo>
                    <a:pt x="34" y="9"/>
                  </a:lnTo>
                  <a:lnTo>
                    <a:pt x="27" y="2"/>
                  </a:lnTo>
                  <a:lnTo>
                    <a:pt x="18" y="0"/>
                  </a:lnTo>
                  <a:lnTo>
                    <a:pt x="11" y="1"/>
                  </a:lnTo>
                  <a:lnTo>
                    <a:pt x="5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2" y="24"/>
                  </a:lnTo>
                  <a:lnTo>
                    <a:pt x="5" y="30"/>
                  </a:lnTo>
                  <a:lnTo>
                    <a:pt x="11" y="34"/>
                  </a:lnTo>
                  <a:lnTo>
                    <a:pt x="18" y="35"/>
                  </a:lnTo>
                  <a:lnTo>
                    <a:pt x="24" y="35"/>
                  </a:lnTo>
                  <a:lnTo>
                    <a:pt x="30" y="31"/>
                  </a:lnTo>
                  <a:lnTo>
                    <a:pt x="32" y="30"/>
                  </a:lnTo>
                  <a:lnTo>
                    <a:pt x="32" y="31"/>
                  </a:lnTo>
                  <a:lnTo>
                    <a:pt x="32" y="35"/>
                  </a:lnTo>
                  <a:lnTo>
                    <a:pt x="30" y="53"/>
                  </a:lnTo>
                  <a:lnTo>
                    <a:pt x="25" y="69"/>
                  </a:lnTo>
                  <a:lnTo>
                    <a:pt x="18" y="82"/>
                  </a:lnTo>
                  <a:lnTo>
                    <a:pt x="10" y="92"/>
                  </a:lnTo>
                  <a:lnTo>
                    <a:pt x="6" y="95"/>
                  </a:lnTo>
                  <a:lnTo>
                    <a:pt x="6" y="97"/>
                  </a:lnTo>
                  <a:lnTo>
                    <a:pt x="7" y="100"/>
                  </a:lnTo>
                  <a:lnTo>
                    <a:pt x="9" y="101"/>
                  </a:lnTo>
                  <a:lnTo>
                    <a:pt x="16" y="96"/>
                  </a:lnTo>
                  <a:lnTo>
                    <a:pt x="26" y="83"/>
                  </a:lnTo>
                  <a:lnTo>
                    <a:pt x="35" y="62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ChangeAspect="1"/>
            </p:cNvSpPr>
            <p:nvPr/>
          </p:nvSpPr>
          <p:spPr bwMode="auto">
            <a:xfrm>
              <a:off x="2681" y="101"/>
              <a:ext cx="190" cy="155"/>
            </a:xfrm>
            <a:custGeom>
              <a:avLst/>
              <a:gdLst>
                <a:gd name="T0" fmla="*/ 159 w 190"/>
                <a:gd name="T1" fmla="*/ 21 h 155"/>
                <a:gd name="T2" fmla="*/ 150 w 190"/>
                <a:gd name="T3" fmla="*/ 34 h 155"/>
                <a:gd name="T4" fmla="*/ 150 w 190"/>
                <a:gd name="T5" fmla="*/ 46 h 155"/>
                <a:gd name="T6" fmla="*/ 158 w 190"/>
                <a:gd name="T7" fmla="*/ 55 h 155"/>
                <a:gd name="T8" fmla="*/ 174 w 190"/>
                <a:gd name="T9" fmla="*/ 54 h 155"/>
                <a:gd name="T10" fmla="*/ 188 w 190"/>
                <a:gd name="T11" fmla="*/ 41 h 155"/>
                <a:gd name="T12" fmla="*/ 187 w 190"/>
                <a:gd name="T13" fmla="*/ 18 h 155"/>
                <a:gd name="T14" fmla="*/ 166 w 190"/>
                <a:gd name="T15" fmla="*/ 2 h 155"/>
                <a:gd name="T16" fmla="*/ 138 w 190"/>
                <a:gd name="T17" fmla="*/ 2 h 155"/>
                <a:gd name="T18" fmla="*/ 120 w 190"/>
                <a:gd name="T19" fmla="*/ 15 h 155"/>
                <a:gd name="T20" fmla="*/ 107 w 190"/>
                <a:gd name="T21" fmla="*/ 11 h 155"/>
                <a:gd name="T22" fmla="*/ 83 w 190"/>
                <a:gd name="T23" fmla="*/ 1 h 155"/>
                <a:gd name="T24" fmla="*/ 41 w 190"/>
                <a:gd name="T25" fmla="*/ 7 h 155"/>
                <a:gd name="T26" fmla="*/ 8 w 190"/>
                <a:gd name="T27" fmla="*/ 40 h 155"/>
                <a:gd name="T28" fmla="*/ 5 w 190"/>
                <a:gd name="T29" fmla="*/ 55 h 155"/>
                <a:gd name="T30" fmla="*/ 10 w 190"/>
                <a:gd name="T31" fmla="*/ 57 h 155"/>
                <a:gd name="T32" fmla="*/ 17 w 190"/>
                <a:gd name="T33" fmla="*/ 57 h 155"/>
                <a:gd name="T34" fmla="*/ 24 w 190"/>
                <a:gd name="T35" fmla="*/ 42 h 155"/>
                <a:gd name="T36" fmla="*/ 36 w 190"/>
                <a:gd name="T37" fmla="*/ 27 h 155"/>
                <a:gd name="T38" fmla="*/ 49 w 190"/>
                <a:gd name="T39" fmla="*/ 17 h 155"/>
                <a:gd name="T40" fmla="*/ 62 w 190"/>
                <a:gd name="T41" fmla="*/ 13 h 155"/>
                <a:gd name="T42" fmla="*/ 76 w 190"/>
                <a:gd name="T43" fmla="*/ 13 h 155"/>
                <a:gd name="T44" fmla="*/ 85 w 190"/>
                <a:gd name="T45" fmla="*/ 22 h 155"/>
                <a:gd name="T46" fmla="*/ 86 w 190"/>
                <a:gd name="T47" fmla="*/ 36 h 155"/>
                <a:gd name="T48" fmla="*/ 81 w 190"/>
                <a:gd name="T49" fmla="*/ 56 h 155"/>
                <a:gd name="T50" fmla="*/ 67 w 190"/>
                <a:gd name="T51" fmla="*/ 112 h 155"/>
                <a:gd name="T52" fmla="*/ 55 w 190"/>
                <a:gd name="T53" fmla="*/ 136 h 155"/>
                <a:gd name="T54" fmla="*/ 39 w 190"/>
                <a:gd name="T55" fmla="*/ 143 h 155"/>
                <a:gd name="T56" fmla="*/ 32 w 190"/>
                <a:gd name="T57" fmla="*/ 142 h 155"/>
                <a:gd name="T58" fmla="*/ 23 w 190"/>
                <a:gd name="T59" fmla="*/ 138 h 155"/>
                <a:gd name="T60" fmla="*/ 36 w 190"/>
                <a:gd name="T61" fmla="*/ 128 h 155"/>
                <a:gd name="T62" fmla="*/ 41 w 190"/>
                <a:gd name="T63" fmla="*/ 115 h 155"/>
                <a:gd name="T64" fmla="*/ 36 w 190"/>
                <a:gd name="T65" fmla="*/ 104 h 155"/>
                <a:gd name="T66" fmla="*/ 24 w 190"/>
                <a:gd name="T67" fmla="*/ 99 h 155"/>
                <a:gd name="T68" fmla="*/ 7 w 190"/>
                <a:gd name="T69" fmla="*/ 106 h 155"/>
                <a:gd name="T70" fmla="*/ 0 w 190"/>
                <a:gd name="T71" fmla="*/ 126 h 155"/>
                <a:gd name="T72" fmla="*/ 11 w 190"/>
                <a:gd name="T73" fmla="*/ 147 h 155"/>
                <a:gd name="T74" fmla="*/ 38 w 190"/>
                <a:gd name="T75" fmla="*/ 155 h 155"/>
                <a:gd name="T76" fmla="*/ 61 w 190"/>
                <a:gd name="T77" fmla="*/ 147 h 155"/>
                <a:gd name="T78" fmla="*/ 74 w 190"/>
                <a:gd name="T79" fmla="*/ 135 h 155"/>
                <a:gd name="T80" fmla="*/ 93 w 190"/>
                <a:gd name="T81" fmla="*/ 150 h 155"/>
                <a:gd name="T82" fmla="*/ 120 w 190"/>
                <a:gd name="T83" fmla="*/ 155 h 155"/>
                <a:gd name="T84" fmla="*/ 169 w 190"/>
                <a:gd name="T85" fmla="*/ 133 h 155"/>
                <a:gd name="T86" fmla="*/ 186 w 190"/>
                <a:gd name="T87" fmla="*/ 103 h 155"/>
                <a:gd name="T88" fmla="*/ 183 w 190"/>
                <a:gd name="T89" fmla="*/ 98 h 155"/>
                <a:gd name="T90" fmla="*/ 177 w 190"/>
                <a:gd name="T91" fmla="*/ 98 h 155"/>
                <a:gd name="T92" fmla="*/ 170 w 190"/>
                <a:gd name="T93" fmla="*/ 102 h 155"/>
                <a:gd name="T94" fmla="*/ 160 w 190"/>
                <a:gd name="T95" fmla="*/ 121 h 155"/>
                <a:gd name="T96" fmla="*/ 147 w 190"/>
                <a:gd name="T97" fmla="*/ 134 h 155"/>
                <a:gd name="T98" fmla="*/ 134 w 190"/>
                <a:gd name="T99" fmla="*/ 141 h 155"/>
                <a:gd name="T100" fmla="*/ 122 w 190"/>
                <a:gd name="T101" fmla="*/ 143 h 155"/>
                <a:gd name="T102" fmla="*/ 108 w 190"/>
                <a:gd name="T103" fmla="*/ 139 h 155"/>
                <a:gd name="T104" fmla="*/ 103 w 190"/>
                <a:gd name="T105" fmla="*/ 126 h 155"/>
                <a:gd name="T106" fmla="*/ 106 w 190"/>
                <a:gd name="T107" fmla="*/ 110 h 155"/>
                <a:gd name="T108" fmla="*/ 111 w 190"/>
                <a:gd name="T109" fmla="*/ 89 h 155"/>
                <a:gd name="T110" fmla="*/ 117 w 190"/>
                <a:gd name="T111" fmla="*/ 65 h 155"/>
                <a:gd name="T112" fmla="*/ 122 w 190"/>
                <a:gd name="T113" fmla="*/ 43 h 155"/>
                <a:gd name="T114" fmla="*/ 134 w 190"/>
                <a:gd name="T115" fmla="*/ 20 h 155"/>
                <a:gd name="T116" fmla="*/ 151 w 190"/>
                <a:gd name="T117" fmla="*/ 12 h 155"/>
                <a:gd name="T118" fmla="*/ 157 w 190"/>
                <a:gd name="T119" fmla="*/ 13 h 155"/>
                <a:gd name="T120" fmla="*/ 167 w 190"/>
                <a:gd name="T121" fmla="*/ 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55">
                  <a:moveTo>
                    <a:pt x="167" y="17"/>
                  </a:moveTo>
                  <a:lnTo>
                    <a:pt x="159" y="21"/>
                  </a:lnTo>
                  <a:lnTo>
                    <a:pt x="153" y="27"/>
                  </a:lnTo>
                  <a:lnTo>
                    <a:pt x="150" y="34"/>
                  </a:lnTo>
                  <a:lnTo>
                    <a:pt x="149" y="40"/>
                  </a:lnTo>
                  <a:lnTo>
                    <a:pt x="150" y="46"/>
                  </a:lnTo>
                  <a:lnTo>
                    <a:pt x="153" y="51"/>
                  </a:lnTo>
                  <a:lnTo>
                    <a:pt x="158" y="55"/>
                  </a:lnTo>
                  <a:lnTo>
                    <a:pt x="166" y="56"/>
                  </a:lnTo>
                  <a:lnTo>
                    <a:pt x="174" y="54"/>
                  </a:lnTo>
                  <a:lnTo>
                    <a:pt x="182" y="49"/>
                  </a:lnTo>
                  <a:lnTo>
                    <a:pt x="188" y="41"/>
                  </a:lnTo>
                  <a:lnTo>
                    <a:pt x="190" y="30"/>
                  </a:lnTo>
                  <a:lnTo>
                    <a:pt x="187" y="18"/>
                  </a:lnTo>
                  <a:lnTo>
                    <a:pt x="178" y="8"/>
                  </a:lnTo>
                  <a:lnTo>
                    <a:pt x="166" y="2"/>
                  </a:lnTo>
                  <a:lnTo>
                    <a:pt x="152" y="0"/>
                  </a:lnTo>
                  <a:lnTo>
                    <a:pt x="138" y="2"/>
                  </a:lnTo>
                  <a:lnTo>
                    <a:pt x="128" y="8"/>
                  </a:lnTo>
                  <a:lnTo>
                    <a:pt x="120" y="15"/>
                  </a:lnTo>
                  <a:lnTo>
                    <a:pt x="116" y="21"/>
                  </a:lnTo>
                  <a:lnTo>
                    <a:pt x="107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69" y="0"/>
                  </a:lnTo>
                  <a:lnTo>
                    <a:pt x="41" y="7"/>
                  </a:lnTo>
                  <a:lnTo>
                    <a:pt x="21" y="22"/>
                  </a:lnTo>
                  <a:lnTo>
                    <a:pt x="8" y="40"/>
                  </a:lnTo>
                  <a:lnTo>
                    <a:pt x="4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7" y="57"/>
                  </a:lnTo>
                  <a:lnTo>
                    <a:pt x="20" y="53"/>
                  </a:lnTo>
                  <a:lnTo>
                    <a:pt x="24" y="42"/>
                  </a:lnTo>
                  <a:lnTo>
                    <a:pt x="29" y="34"/>
                  </a:lnTo>
                  <a:lnTo>
                    <a:pt x="36" y="27"/>
                  </a:lnTo>
                  <a:lnTo>
                    <a:pt x="42" y="21"/>
                  </a:lnTo>
                  <a:lnTo>
                    <a:pt x="49" y="17"/>
                  </a:lnTo>
                  <a:lnTo>
                    <a:pt x="56" y="14"/>
                  </a:lnTo>
                  <a:lnTo>
                    <a:pt x="62" y="13"/>
                  </a:lnTo>
                  <a:lnTo>
                    <a:pt x="68" y="12"/>
                  </a:lnTo>
                  <a:lnTo>
                    <a:pt x="76" y="13"/>
                  </a:lnTo>
                  <a:lnTo>
                    <a:pt x="82" y="17"/>
                  </a:lnTo>
                  <a:lnTo>
                    <a:pt x="85" y="22"/>
                  </a:lnTo>
                  <a:lnTo>
                    <a:pt x="86" y="29"/>
                  </a:lnTo>
                  <a:lnTo>
                    <a:pt x="86" y="36"/>
                  </a:lnTo>
                  <a:lnTo>
                    <a:pt x="84" y="45"/>
                  </a:lnTo>
                  <a:lnTo>
                    <a:pt x="81" y="56"/>
                  </a:lnTo>
                  <a:lnTo>
                    <a:pt x="79" y="66"/>
                  </a:lnTo>
                  <a:lnTo>
                    <a:pt x="67" y="112"/>
                  </a:lnTo>
                  <a:lnTo>
                    <a:pt x="62" y="126"/>
                  </a:lnTo>
                  <a:lnTo>
                    <a:pt x="55" y="136"/>
                  </a:lnTo>
                  <a:lnTo>
                    <a:pt x="47" y="141"/>
                  </a:lnTo>
                  <a:lnTo>
                    <a:pt x="39" y="143"/>
                  </a:lnTo>
                  <a:lnTo>
                    <a:pt x="36" y="143"/>
                  </a:lnTo>
                  <a:lnTo>
                    <a:pt x="32" y="142"/>
                  </a:lnTo>
                  <a:lnTo>
                    <a:pt x="28" y="141"/>
                  </a:lnTo>
                  <a:lnTo>
                    <a:pt x="23" y="138"/>
                  </a:lnTo>
                  <a:lnTo>
                    <a:pt x="30" y="134"/>
                  </a:lnTo>
                  <a:lnTo>
                    <a:pt x="36" y="128"/>
                  </a:lnTo>
                  <a:lnTo>
                    <a:pt x="39" y="121"/>
                  </a:lnTo>
                  <a:lnTo>
                    <a:pt x="41" y="115"/>
                  </a:lnTo>
                  <a:lnTo>
                    <a:pt x="40" y="109"/>
                  </a:lnTo>
                  <a:lnTo>
                    <a:pt x="36" y="104"/>
                  </a:lnTo>
                  <a:lnTo>
                    <a:pt x="31" y="101"/>
                  </a:lnTo>
                  <a:lnTo>
                    <a:pt x="24" y="99"/>
                  </a:lnTo>
                  <a:lnTo>
                    <a:pt x="15" y="101"/>
                  </a:lnTo>
                  <a:lnTo>
                    <a:pt x="7" y="106"/>
                  </a:lnTo>
                  <a:lnTo>
                    <a:pt x="2" y="114"/>
                  </a:lnTo>
                  <a:lnTo>
                    <a:pt x="0" y="126"/>
                  </a:lnTo>
                  <a:lnTo>
                    <a:pt x="3" y="138"/>
                  </a:lnTo>
                  <a:lnTo>
                    <a:pt x="11" y="147"/>
                  </a:lnTo>
                  <a:lnTo>
                    <a:pt x="23" y="153"/>
                  </a:lnTo>
                  <a:lnTo>
                    <a:pt x="38" y="155"/>
                  </a:lnTo>
                  <a:lnTo>
                    <a:pt x="51" y="153"/>
                  </a:lnTo>
                  <a:lnTo>
                    <a:pt x="61" y="147"/>
                  </a:lnTo>
                  <a:lnTo>
                    <a:pt x="69" y="140"/>
                  </a:lnTo>
                  <a:lnTo>
                    <a:pt x="74" y="135"/>
                  </a:lnTo>
                  <a:lnTo>
                    <a:pt x="82" y="144"/>
                  </a:lnTo>
                  <a:lnTo>
                    <a:pt x="93" y="150"/>
                  </a:lnTo>
                  <a:lnTo>
                    <a:pt x="106" y="154"/>
                  </a:lnTo>
                  <a:lnTo>
                    <a:pt x="120" y="155"/>
                  </a:lnTo>
                  <a:lnTo>
                    <a:pt x="148" y="149"/>
                  </a:lnTo>
                  <a:lnTo>
                    <a:pt x="169" y="133"/>
                  </a:lnTo>
                  <a:lnTo>
                    <a:pt x="181" y="116"/>
                  </a:lnTo>
                  <a:lnTo>
                    <a:pt x="186" y="103"/>
                  </a:lnTo>
                  <a:lnTo>
                    <a:pt x="185" y="100"/>
                  </a:lnTo>
                  <a:lnTo>
                    <a:pt x="183" y="98"/>
                  </a:lnTo>
                  <a:lnTo>
                    <a:pt x="180" y="98"/>
                  </a:lnTo>
                  <a:lnTo>
                    <a:pt x="177" y="98"/>
                  </a:lnTo>
                  <a:lnTo>
                    <a:pt x="172" y="98"/>
                  </a:lnTo>
                  <a:lnTo>
                    <a:pt x="170" y="102"/>
                  </a:lnTo>
                  <a:lnTo>
                    <a:pt x="165" y="113"/>
                  </a:lnTo>
                  <a:lnTo>
                    <a:pt x="160" y="121"/>
                  </a:lnTo>
                  <a:lnTo>
                    <a:pt x="154" y="129"/>
                  </a:lnTo>
                  <a:lnTo>
                    <a:pt x="147" y="134"/>
                  </a:lnTo>
                  <a:lnTo>
                    <a:pt x="141" y="138"/>
                  </a:lnTo>
                  <a:lnTo>
                    <a:pt x="134" y="141"/>
                  </a:lnTo>
                  <a:lnTo>
                    <a:pt x="128" y="143"/>
                  </a:lnTo>
                  <a:lnTo>
                    <a:pt x="122" y="143"/>
                  </a:lnTo>
                  <a:lnTo>
                    <a:pt x="114" y="142"/>
                  </a:lnTo>
                  <a:lnTo>
                    <a:pt x="108" y="139"/>
                  </a:lnTo>
                  <a:lnTo>
                    <a:pt x="104" y="133"/>
                  </a:lnTo>
                  <a:lnTo>
                    <a:pt x="103" y="126"/>
                  </a:lnTo>
                  <a:lnTo>
                    <a:pt x="104" y="119"/>
                  </a:lnTo>
                  <a:lnTo>
                    <a:pt x="106" y="110"/>
                  </a:lnTo>
                  <a:lnTo>
                    <a:pt x="108" y="99"/>
                  </a:lnTo>
                  <a:lnTo>
                    <a:pt x="111" y="89"/>
                  </a:lnTo>
                  <a:lnTo>
                    <a:pt x="113" y="79"/>
                  </a:lnTo>
                  <a:lnTo>
                    <a:pt x="117" y="65"/>
                  </a:lnTo>
                  <a:lnTo>
                    <a:pt x="120" y="51"/>
                  </a:lnTo>
                  <a:lnTo>
                    <a:pt x="122" y="43"/>
                  </a:lnTo>
                  <a:lnTo>
                    <a:pt x="127" y="29"/>
                  </a:lnTo>
                  <a:lnTo>
                    <a:pt x="134" y="20"/>
                  </a:lnTo>
                  <a:lnTo>
                    <a:pt x="142" y="14"/>
                  </a:lnTo>
                  <a:lnTo>
                    <a:pt x="151" y="12"/>
                  </a:lnTo>
                  <a:lnTo>
                    <a:pt x="153" y="12"/>
                  </a:lnTo>
                  <a:lnTo>
                    <a:pt x="157" y="13"/>
                  </a:lnTo>
                  <a:lnTo>
                    <a:pt x="162" y="14"/>
                  </a:lnTo>
                  <a:lnTo>
                    <a:pt x="167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spect="1"/>
            </p:cNvSpPr>
            <p:nvPr/>
          </p:nvSpPr>
          <p:spPr bwMode="auto">
            <a:xfrm>
              <a:off x="2900" y="156"/>
              <a:ext cx="79" cy="151"/>
            </a:xfrm>
            <a:custGeom>
              <a:avLst/>
              <a:gdLst>
                <a:gd name="T0" fmla="*/ 48 w 79"/>
                <a:gd name="T1" fmla="*/ 55 h 151"/>
                <a:gd name="T2" fmla="*/ 72 w 79"/>
                <a:gd name="T3" fmla="*/ 55 h 151"/>
                <a:gd name="T4" fmla="*/ 77 w 79"/>
                <a:gd name="T5" fmla="*/ 54 h 151"/>
                <a:gd name="T6" fmla="*/ 79 w 79"/>
                <a:gd name="T7" fmla="*/ 50 h 151"/>
                <a:gd name="T8" fmla="*/ 77 w 79"/>
                <a:gd name="T9" fmla="*/ 47 h 151"/>
                <a:gd name="T10" fmla="*/ 72 w 79"/>
                <a:gd name="T11" fmla="*/ 46 h 151"/>
                <a:gd name="T12" fmla="*/ 50 w 79"/>
                <a:gd name="T13" fmla="*/ 46 h 151"/>
                <a:gd name="T14" fmla="*/ 59 w 79"/>
                <a:gd name="T15" fmla="*/ 11 h 151"/>
                <a:gd name="T16" fmla="*/ 59 w 79"/>
                <a:gd name="T17" fmla="*/ 8 h 151"/>
                <a:gd name="T18" fmla="*/ 57 w 79"/>
                <a:gd name="T19" fmla="*/ 3 h 151"/>
                <a:gd name="T20" fmla="*/ 51 w 79"/>
                <a:gd name="T21" fmla="*/ 0 h 151"/>
                <a:gd name="T22" fmla="*/ 44 w 79"/>
                <a:gd name="T23" fmla="*/ 3 h 151"/>
                <a:gd name="T24" fmla="*/ 40 w 79"/>
                <a:gd name="T25" fmla="*/ 11 h 151"/>
                <a:gd name="T26" fmla="*/ 40 w 79"/>
                <a:gd name="T27" fmla="*/ 12 h 151"/>
                <a:gd name="T28" fmla="*/ 40 w 79"/>
                <a:gd name="T29" fmla="*/ 13 h 151"/>
                <a:gd name="T30" fmla="*/ 39 w 79"/>
                <a:gd name="T31" fmla="*/ 14 h 151"/>
                <a:gd name="T32" fmla="*/ 39 w 79"/>
                <a:gd name="T33" fmla="*/ 15 h 151"/>
                <a:gd name="T34" fmla="*/ 38 w 79"/>
                <a:gd name="T35" fmla="*/ 19 h 151"/>
                <a:gd name="T36" fmla="*/ 37 w 79"/>
                <a:gd name="T37" fmla="*/ 24 h 151"/>
                <a:gd name="T38" fmla="*/ 35 w 79"/>
                <a:gd name="T39" fmla="*/ 33 h 151"/>
                <a:gd name="T40" fmla="*/ 31 w 79"/>
                <a:gd name="T41" fmla="*/ 46 h 151"/>
                <a:gd name="T42" fmla="*/ 7 w 79"/>
                <a:gd name="T43" fmla="*/ 46 h 151"/>
                <a:gd name="T44" fmla="*/ 2 w 79"/>
                <a:gd name="T45" fmla="*/ 47 h 151"/>
                <a:gd name="T46" fmla="*/ 0 w 79"/>
                <a:gd name="T47" fmla="*/ 51 h 151"/>
                <a:gd name="T48" fmla="*/ 2 w 79"/>
                <a:gd name="T49" fmla="*/ 54 h 151"/>
                <a:gd name="T50" fmla="*/ 7 w 79"/>
                <a:gd name="T51" fmla="*/ 55 h 151"/>
                <a:gd name="T52" fmla="*/ 29 w 79"/>
                <a:gd name="T53" fmla="*/ 55 h 151"/>
                <a:gd name="T54" fmla="*/ 15 w 79"/>
                <a:gd name="T55" fmla="*/ 111 h 151"/>
                <a:gd name="T56" fmla="*/ 13 w 79"/>
                <a:gd name="T57" fmla="*/ 120 h 151"/>
                <a:gd name="T58" fmla="*/ 12 w 79"/>
                <a:gd name="T59" fmla="*/ 128 h 151"/>
                <a:gd name="T60" fmla="*/ 14 w 79"/>
                <a:gd name="T61" fmla="*/ 138 h 151"/>
                <a:gd name="T62" fmla="*/ 19 w 79"/>
                <a:gd name="T63" fmla="*/ 144 h 151"/>
                <a:gd name="T64" fmla="*/ 27 w 79"/>
                <a:gd name="T65" fmla="*/ 149 h 151"/>
                <a:gd name="T66" fmla="*/ 37 w 79"/>
                <a:gd name="T67" fmla="*/ 151 h 151"/>
                <a:gd name="T68" fmla="*/ 46 w 79"/>
                <a:gd name="T69" fmla="*/ 149 h 151"/>
                <a:gd name="T70" fmla="*/ 54 w 79"/>
                <a:gd name="T71" fmla="*/ 145 h 151"/>
                <a:gd name="T72" fmla="*/ 61 w 79"/>
                <a:gd name="T73" fmla="*/ 140 h 151"/>
                <a:gd name="T74" fmla="*/ 67 w 79"/>
                <a:gd name="T75" fmla="*/ 134 h 151"/>
                <a:gd name="T76" fmla="*/ 72 w 79"/>
                <a:gd name="T77" fmla="*/ 127 h 151"/>
                <a:gd name="T78" fmla="*/ 75 w 79"/>
                <a:gd name="T79" fmla="*/ 121 h 151"/>
                <a:gd name="T80" fmla="*/ 77 w 79"/>
                <a:gd name="T81" fmla="*/ 117 h 151"/>
                <a:gd name="T82" fmla="*/ 78 w 79"/>
                <a:gd name="T83" fmla="*/ 114 h 151"/>
                <a:gd name="T84" fmla="*/ 76 w 79"/>
                <a:gd name="T85" fmla="*/ 112 h 151"/>
                <a:gd name="T86" fmla="*/ 74 w 79"/>
                <a:gd name="T87" fmla="*/ 111 h 151"/>
                <a:gd name="T88" fmla="*/ 71 w 79"/>
                <a:gd name="T89" fmla="*/ 112 h 151"/>
                <a:gd name="T90" fmla="*/ 69 w 79"/>
                <a:gd name="T91" fmla="*/ 116 h 151"/>
                <a:gd name="T92" fmla="*/ 63 w 79"/>
                <a:gd name="T93" fmla="*/ 126 h 151"/>
                <a:gd name="T94" fmla="*/ 56 w 79"/>
                <a:gd name="T95" fmla="*/ 135 h 151"/>
                <a:gd name="T96" fmla="*/ 47 w 79"/>
                <a:gd name="T97" fmla="*/ 142 h 151"/>
                <a:gd name="T98" fmla="*/ 38 w 79"/>
                <a:gd name="T99" fmla="*/ 144 h 151"/>
                <a:gd name="T100" fmla="*/ 34 w 79"/>
                <a:gd name="T101" fmla="*/ 143 h 151"/>
                <a:gd name="T102" fmla="*/ 32 w 79"/>
                <a:gd name="T103" fmla="*/ 141 h 151"/>
                <a:gd name="T104" fmla="*/ 30 w 79"/>
                <a:gd name="T105" fmla="*/ 138 h 151"/>
                <a:gd name="T106" fmla="*/ 29 w 79"/>
                <a:gd name="T107" fmla="*/ 132 h 151"/>
                <a:gd name="T108" fmla="*/ 30 w 79"/>
                <a:gd name="T109" fmla="*/ 128 h 151"/>
                <a:gd name="T110" fmla="*/ 31 w 79"/>
                <a:gd name="T111" fmla="*/ 123 h 151"/>
                <a:gd name="T112" fmla="*/ 48 w 79"/>
                <a:gd name="T113" fmla="*/ 5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151">
                  <a:moveTo>
                    <a:pt x="48" y="55"/>
                  </a:moveTo>
                  <a:lnTo>
                    <a:pt x="72" y="55"/>
                  </a:lnTo>
                  <a:lnTo>
                    <a:pt x="77" y="54"/>
                  </a:lnTo>
                  <a:lnTo>
                    <a:pt x="79" y="50"/>
                  </a:lnTo>
                  <a:lnTo>
                    <a:pt x="77" y="47"/>
                  </a:lnTo>
                  <a:lnTo>
                    <a:pt x="72" y="46"/>
                  </a:lnTo>
                  <a:lnTo>
                    <a:pt x="50" y="46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57" y="3"/>
                  </a:lnTo>
                  <a:lnTo>
                    <a:pt x="51" y="0"/>
                  </a:lnTo>
                  <a:lnTo>
                    <a:pt x="44" y="3"/>
                  </a:lnTo>
                  <a:lnTo>
                    <a:pt x="40" y="11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9" y="14"/>
                  </a:lnTo>
                  <a:lnTo>
                    <a:pt x="39" y="15"/>
                  </a:lnTo>
                  <a:lnTo>
                    <a:pt x="38" y="19"/>
                  </a:lnTo>
                  <a:lnTo>
                    <a:pt x="37" y="24"/>
                  </a:lnTo>
                  <a:lnTo>
                    <a:pt x="35" y="33"/>
                  </a:lnTo>
                  <a:lnTo>
                    <a:pt x="31" y="46"/>
                  </a:lnTo>
                  <a:lnTo>
                    <a:pt x="7" y="46"/>
                  </a:lnTo>
                  <a:lnTo>
                    <a:pt x="2" y="47"/>
                  </a:lnTo>
                  <a:lnTo>
                    <a:pt x="0" y="51"/>
                  </a:lnTo>
                  <a:lnTo>
                    <a:pt x="2" y="54"/>
                  </a:lnTo>
                  <a:lnTo>
                    <a:pt x="7" y="55"/>
                  </a:lnTo>
                  <a:lnTo>
                    <a:pt x="29" y="55"/>
                  </a:lnTo>
                  <a:lnTo>
                    <a:pt x="15" y="111"/>
                  </a:lnTo>
                  <a:lnTo>
                    <a:pt x="13" y="120"/>
                  </a:lnTo>
                  <a:lnTo>
                    <a:pt x="12" y="128"/>
                  </a:lnTo>
                  <a:lnTo>
                    <a:pt x="14" y="138"/>
                  </a:lnTo>
                  <a:lnTo>
                    <a:pt x="19" y="144"/>
                  </a:lnTo>
                  <a:lnTo>
                    <a:pt x="27" y="149"/>
                  </a:lnTo>
                  <a:lnTo>
                    <a:pt x="37" y="151"/>
                  </a:lnTo>
                  <a:lnTo>
                    <a:pt x="46" y="149"/>
                  </a:lnTo>
                  <a:lnTo>
                    <a:pt x="54" y="145"/>
                  </a:lnTo>
                  <a:lnTo>
                    <a:pt x="61" y="140"/>
                  </a:lnTo>
                  <a:lnTo>
                    <a:pt x="67" y="134"/>
                  </a:lnTo>
                  <a:lnTo>
                    <a:pt x="72" y="127"/>
                  </a:lnTo>
                  <a:lnTo>
                    <a:pt x="75" y="121"/>
                  </a:lnTo>
                  <a:lnTo>
                    <a:pt x="77" y="117"/>
                  </a:lnTo>
                  <a:lnTo>
                    <a:pt x="78" y="114"/>
                  </a:lnTo>
                  <a:lnTo>
                    <a:pt x="76" y="112"/>
                  </a:lnTo>
                  <a:lnTo>
                    <a:pt x="74" y="111"/>
                  </a:lnTo>
                  <a:lnTo>
                    <a:pt x="71" y="112"/>
                  </a:lnTo>
                  <a:lnTo>
                    <a:pt x="69" y="116"/>
                  </a:lnTo>
                  <a:lnTo>
                    <a:pt x="63" y="126"/>
                  </a:lnTo>
                  <a:lnTo>
                    <a:pt x="56" y="135"/>
                  </a:lnTo>
                  <a:lnTo>
                    <a:pt x="47" y="142"/>
                  </a:lnTo>
                  <a:lnTo>
                    <a:pt x="38" y="144"/>
                  </a:lnTo>
                  <a:lnTo>
                    <a:pt x="34" y="143"/>
                  </a:lnTo>
                  <a:lnTo>
                    <a:pt x="32" y="141"/>
                  </a:lnTo>
                  <a:lnTo>
                    <a:pt x="30" y="138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1" y="123"/>
                  </a:lnTo>
                  <a:lnTo>
                    <a:pt x="48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spect="1"/>
            </p:cNvSpPr>
            <p:nvPr/>
          </p:nvSpPr>
          <p:spPr bwMode="auto">
            <a:xfrm>
              <a:off x="3002" y="200"/>
              <a:ext cx="144" cy="107"/>
            </a:xfrm>
            <a:custGeom>
              <a:avLst/>
              <a:gdLst>
                <a:gd name="T0" fmla="*/ 16 w 144"/>
                <a:gd name="T1" fmla="*/ 95 h 107"/>
                <a:gd name="T2" fmla="*/ 18 w 144"/>
                <a:gd name="T3" fmla="*/ 105 h 107"/>
                <a:gd name="T4" fmla="*/ 29 w 144"/>
                <a:gd name="T5" fmla="*/ 105 h 107"/>
                <a:gd name="T6" fmla="*/ 35 w 144"/>
                <a:gd name="T7" fmla="*/ 95 h 107"/>
                <a:gd name="T8" fmla="*/ 40 w 144"/>
                <a:gd name="T9" fmla="*/ 77 h 107"/>
                <a:gd name="T10" fmla="*/ 46 w 144"/>
                <a:gd name="T11" fmla="*/ 50 h 107"/>
                <a:gd name="T12" fmla="*/ 50 w 144"/>
                <a:gd name="T13" fmla="*/ 39 h 107"/>
                <a:gd name="T14" fmla="*/ 56 w 144"/>
                <a:gd name="T15" fmla="*/ 28 h 107"/>
                <a:gd name="T16" fmla="*/ 70 w 144"/>
                <a:gd name="T17" fmla="*/ 14 h 107"/>
                <a:gd name="T18" fmla="*/ 91 w 144"/>
                <a:gd name="T19" fmla="*/ 7 h 107"/>
                <a:gd name="T20" fmla="*/ 103 w 144"/>
                <a:gd name="T21" fmla="*/ 13 h 107"/>
                <a:gd name="T22" fmla="*/ 105 w 144"/>
                <a:gd name="T23" fmla="*/ 23 h 107"/>
                <a:gd name="T24" fmla="*/ 100 w 144"/>
                <a:gd name="T25" fmla="*/ 50 h 107"/>
                <a:gd name="T26" fmla="*/ 91 w 144"/>
                <a:gd name="T27" fmla="*/ 74 h 107"/>
                <a:gd name="T28" fmla="*/ 88 w 144"/>
                <a:gd name="T29" fmla="*/ 86 h 107"/>
                <a:gd name="T30" fmla="*/ 95 w 144"/>
                <a:gd name="T31" fmla="*/ 101 h 107"/>
                <a:gd name="T32" fmla="*/ 110 w 144"/>
                <a:gd name="T33" fmla="*/ 107 h 107"/>
                <a:gd name="T34" fmla="*/ 125 w 144"/>
                <a:gd name="T35" fmla="*/ 101 h 107"/>
                <a:gd name="T36" fmla="*/ 136 w 144"/>
                <a:gd name="T37" fmla="*/ 90 h 107"/>
                <a:gd name="T38" fmla="*/ 142 w 144"/>
                <a:gd name="T39" fmla="*/ 78 h 107"/>
                <a:gd name="T40" fmla="*/ 144 w 144"/>
                <a:gd name="T41" fmla="*/ 70 h 107"/>
                <a:gd name="T42" fmla="*/ 140 w 144"/>
                <a:gd name="T43" fmla="*/ 67 h 107"/>
                <a:gd name="T44" fmla="*/ 136 w 144"/>
                <a:gd name="T45" fmla="*/ 71 h 107"/>
                <a:gd name="T46" fmla="*/ 125 w 144"/>
                <a:gd name="T47" fmla="*/ 93 h 107"/>
                <a:gd name="T48" fmla="*/ 111 w 144"/>
                <a:gd name="T49" fmla="*/ 100 h 107"/>
                <a:gd name="T50" fmla="*/ 105 w 144"/>
                <a:gd name="T51" fmla="*/ 92 h 107"/>
                <a:gd name="T52" fmla="*/ 106 w 144"/>
                <a:gd name="T53" fmla="*/ 84 h 107"/>
                <a:gd name="T54" fmla="*/ 110 w 144"/>
                <a:gd name="T55" fmla="*/ 73 h 107"/>
                <a:gd name="T56" fmla="*/ 118 w 144"/>
                <a:gd name="T57" fmla="*/ 52 h 107"/>
                <a:gd name="T58" fmla="*/ 123 w 144"/>
                <a:gd name="T59" fmla="*/ 27 h 107"/>
                <a:gd name="T60" fmla="*/ 120 w 144"/>
                <a:gd name="T61" fmla="*/ 13 h 107"/>
                <a:gd name="T62" fmla="*/ 112 w 144"/>
                <a:gd name="T63" fmla="*/ 5 h 107"/>
                <a:gd name="T64" fmla="*/ 102 w 144"/>
                <a:gd name="T65" fmla="*/ 1 h 107"/>
                <a:gd name="T66" fmla="*/ 92 w 144"/>
                <a:gd name="T67" fmla="*/ 0 h 107"/>
                <a:gd name="T68" fmla="*/ 68 w 144"/>
                <a:gd name="T69" fmla="*/ 7 h 107"/>
                <a:gd name="T70" fmla="*/ 52 w 144"/>
                <a:gd name="T71" fmla="*/ 21 h 107"/>
                <a:gd name="T72" fmla="*/ 43 w 144"/>
                <a:gd name="T73" fmla="*/ 5 h 107"/>
                <a:gd name="T74" fmla="*/ 27 w 144"/>
                <a:gd name="T75" fmla="*/ 0 h 107"/>
                <a:gd name="T76" fmla="*/ 16 w 144"/>
                <a:gd name="T77" fmla="*/ 4 h 107"/>
                <a:gd name="T78" fmla="*/ 9 w 144"/>
                <a:gd name="T79" fmla="*/ 13 h 107"/>
                <a:gd name="T80" fmla="*/ 3 w 144"/>
                <a:gd name="T81" fmla="*/ 27 h 107"/>
                <a:gd name="T82" fmla="*/ 0 w 144"/>
                <a:gd name="T83" fmla="*/ 36 h 107"/>
                <a:gd name="T84" fmla="*/ 4 w 144"/>
                <a:gd name="T85" fmla="*/ 39 h 107"/>
                <a:gd name="T86" fmla="*/ 7 w 144"/>
                <a:gd name="T87" fmla="*/ 38 h 107"/>
                <a:gd name="T88" fmla="*/ 10 w 144"/>
                <a:gd name="T89" fmla="*/ 32 h 107"/>
                <a:gd name="T90" fmla="*/ 16 w 144"/>
                <a:gd name="T91" fmla="*/ 14 h 107"/>
                <a:gd name="T92" fmla="*/ 27 w 144"/>
                <a:gd name="T93" fmla="*/ 7 h 107"/>
                <a:gd name="T94" fmla="*/ 33 w 144"/>
                <a:gd name="T95" fmla="*/ 10 h 107"/>
                <a:gd name="T96" fmla="*/ 34 w 144"/>
                <a:gd name="T97" fmla="*/ 18 h 107"/>
                <a:gd name="T98" fmla="*/ 31 w 144"/>
                <a:gd name="T99" fmla="*/ 38 h 107"/>
                <a:gd name="T100" fmla="*/ 25 w 144"/>
                <a:gd name="T101" fmla="*/ 5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4" h="107">
                  <a:moveTo>
                    <a:pt x="18" y="89"/>
                  </a:moveTo>
                  <a:lnTo>
                    <a:pt x="16" y="95"/>
                  </a:lnTo>
                  <a:lnTo>
                    <a:pt x="16" y="99"/>
                  </a:lnTo>
                  <a:lnTo>
                    <a:pt x="18" y="105"/>
                  </a:lnTo>
                  <a:lnTo>
                    <a:pt x="24" y="107"/>
                  </a:lnTo>
                  <a:lnTo>
                    <a:pt x="29" y="105"/>
                  </a:lnTo>
                  <a:lnTo>
                    <a:pt x="33" y="101"/>
                  </a:lnTo>
                  <a:lnTo>
                    <a:pt x="35" y="95"/>
                  </a:lnTo>
                  <a:lnTo>
                    <a:pt x="37" y="87"/>
                  </a:lnTo>
                  <a:lnTo>
                    <a:pt x="40" y="77"/>
                  </a:lnTo>
                  <a:lnTo>
                    <a:pt x="42" y="65"/>
                  </a:lnTo>
                  <a:lnTo>
                    <a:pt x="46" y="50"/>
                  </a:lnTo>
                  <a:lnTo>
                    <a:pt x="48" y="43"/>
                  </a:lnTo>
                  <a:lnTo>
                    <a:pt x="50" y="39"/>
                  </a:lnTo>
                  <a:lnTo>
                    <a:pt x="52" y="34"/>
                  </a:lnTo>
                  <a:lnTo>
                    <a:pt x="56" y="28"/>
                  </a:lnTo>
                  <a:lnTo>
                    <a:pt x="62" y="21"/>
                  </a:lnTo>
                  <a:lnTo>
                    <a:pt x="70" y="14"/>
                  </a:lnTo>
                  <a:lnTo>
                    <a:pt x="79" y="9"/>
                  </a:lnTo>
                  <a:lnTo>
                    <a:pt x="91" y="7"/>
                  </a:lnTo>
                  <a:lnTo>
                    <a:pt x="99" y="8"/>
                  </a:lnTo>
                  <a:lnTo>
                    <a:pt x="103" y="13"/>
                  </a:lnTo>
                  <a:lnTo>
                    <a:pt x="105" y="19"/>
                  </a:lnTo>
                  <a:lnTo>
                    <a:pt x="105" y="23"/>
                  </a:lnTo>
                  <a:lnTo>
                    <a:pt x="104" y="36"/>
                  </a:lnTo>
                  <a:lnTo>
                    <a:pt x="100" y="50"/>
                  </a:lnTo>
                  <a:lnTo>
                    <a:pt x="95" y="63"/>
                  </a:lnTo>
                  <a:lnTo>
                    <a:pt x="91" y="74"/>
                  </a:lnTo>
                  <a:lnTo>
                    <a:pt x="89" y="81"/>
                  </a:lnTo>
                  <a:lnTo>
                    <a:pt x="88" y="86"/>
                  </a:lnTo>
                  <a:lnTo>
                    <a:pt x="90" y="95"/>
                  </a:lnTo>
                  <a:lnTo>
                    <a:pt x="95" y="101"/>
                  </a:lnTo>
                  <a:lnTo>
                    <a:pt x="102" y="105"/>
                  </a:lnTo>
                  <a:lnTo>
                    <a:pt x="110" y="107"/>
                  </a:lnTo>
                  <a:lnTo>
                    <a:pt x="118" y="105"/>
                  </a:lnTo>
                  <a:lnTo>
                    <a:pt x="125" y="101"/>
                  </a:lnTo>
                  <a:lnTo>
                    <a:pt x="131" y="96"/>
                  </a:lnTo>
                  <a:lnTo>
                    <a:pt x="136" y="90"/>
                  </a:lnTo>
                  <a:lnTo>
                    <a:pt x="140" y="83"/>
                  </a:lnTo>
                  <a:lnTo>
                    <a:pt x="142" y="78"/>
                  </a:lnTo>
                  <a:lnTo>
                    <a:pt x="144" y="73"/>
                  </a:lnTo>
                  <a:lnTo>
                    <a:pt x="144" y="70"/>
                  </a:lnTo>
                  <a:lnTo>
                    <a:pt x="142" y="68"/>
                  </a:lnTo>
                  <a:lnTo>
                    <a:pt x="140" y="67"/>
                  </a:lnTo>
                  <a:lnTo>
                    <a:pt x="137" y="68"/>
                  </a:lnTo>
                  <a:lnTo>
                    <a:pt x="136" y="71"/>
                  </a:lnTo>
                  <a:lnTo>
                    <a:pt x="131" y="84"/>
                  </a:lnTo>
                  <a:lnTo>
                    <a:pt x="125" y="93"/>
                  </a:lnTo>
                  <a:lnTo>
                    <a:pt x="118" y="98"/>
                  </a:lnTo>
                  <a:lnTo>
                    <a:pt x="111" y="100"/>
                  </a:lnTo>
                  <a:lnTo>
                    <a:pt x="106" y="98"/>
                  </a:lnTo>
                  <a:lnTo>
                    <a:pt x="105" y="92"/>
                  </a:lnTo>
                  <a:lnTo>
                    <a:pt x="105" y="88"/>
                  </a:lnTo>
                  <a:lnTo>
                    <a:pt x="106" y="84"/>
                  </a:lnTo>
                  <a:lnTo>
                    <a:pt x="108" y="79"/>
                  </a:lnTo>
                  <a:lnTo>
                    <a:pt x="110" y="73"/>
                  </a:lnTo>
                  <a:lnTo>
                    <a:pt x="114" y="64"/>
                  </a:lnTo>
                  <a:lnTo>
                    <a:pt x="118" y="52"/>
                  </a:lnTo>
                  <a:lnTo>
                    <a:pt x="121" y="38"/>
                  </a:lnTo>
                  <a:lnTo>
                    <a:pt x="123" y="27"/>
                  </a:lnTo>
                  <a:lnTo>
                    <a:pt x="122" y="19"/>
                  </a:lnTo>
                  <a:lnTo>
                    <a:pt x="120" y="13"/>
                  </a:lnTo>
                  <a:lnTo>
                    <a:pt x="117" y="8"/>
                  </a:lnTo>
                  <a:lnTo>
                    <a:pt x="112" y="5"/>
                  </a:lnTo>
                  <a:lnTo>
                    <a:pt x="107" y="2"/>
                  </a:lnTo>
                  <a:lnTo>
                    <a:pt x="102" y="1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79" y="2"/>
                  </a:lnTo>
                  <a:lnTo>
                    <a:pt x="68" y="7"/>
                  </a:lnTo>
                  <a:lnTo>
                    <a:pt x="59" y="14"/>
                  </a:lnTo>
                  <a:lnTo>
                    <a:pt x="52" y="21"/>
                  </a:lnTo>
                  <a:lnTo>
                    <a:pt x="49" y="11"/>
                  </a:lnTo>
                  <a:lnTo>
                    <a:pt x="43" y="5"/>
                  </a:lnTo>
                  <a:lnTo>
                    <a:pt x="35" y="1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2" y="8"/>
                  </a:lnTo>
                  <a:lnTo>
                    <a:pt x="9" y="13"/>
                  </a:lnTo>
                  <a:lnTo>
                    <a:pt x="5" y="20"/>
                  </a:lnTo>
                  <a:lnTo>
                    <a:pt x="3" y="27"/>
                  </a:lnTo>
                  <a:lnTo>
                    <a:pt x="1" y="33"/>
                  </a:lnTo>
                  <a:lnTo>
                    <a:pt x="0" y="36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6" y="39"/>
                  </a:lnTo>
                  <a:lnTo>
                    <a:pt x="7" y="38"/>
                  </a:lnTo>
                  <a:lnTo>
                    <a:pt x="8" y="36"/>
                  </a:lnTo>
                  <a:lnTo>
                    <a:pt x="10" y="32"/>
                  </a:lnTo>
                  <a:lnTo>
                    <a:pt x="12" y="22"/>
                  </a:lnTo>
                  <a:lnTo>
                    <a:pt x="16" y="14"/>
                  </a:lnTo>
                  <a:lnTo>
                    <a:pt x="21" y="9"/>
                  </a:lnTo>
                  <a:lnTo>
                    <a:pt x="27" y="7"/>
                  </a:lnTo>
                  <a:lnTo>
                    <a:pt x="30" y="7"/>
                  </a:lnTo>
                  <a:lnTo>
                    <a:pt x="33" y="10"/>
                  </a:lnTo>
                  <a:lnTo>
                    <a:pt x="34" y="14"/>
                  </a:lnTo>
                  <a:lnTo>
                    <a:pt x="34" y="18"/>
                  </a:lnTo>
                  <a:lnTo>
                    <a:pt x="33" y="27"/>
                  </a:lnTo>
                  <a:lnTo>
                    <a:pt x="31" y="38"/>
                  </a:lnTo>
                  <a:lnTo>
                    <a:pt x="28" y="49"/>
                  </a:lnTo>
                  <a:lnTo>
                    <a:pt x="25" y="59"/>
                  </a:lnTo>
                  <a:lnTo>
                    <a:pt x="18" y="8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ChangeAspect="1"/>
            </p:cNvSpPr>
            <p:nvPr/>
          </p:nvSpPr>
          <p:spPr bwMode="auto">
            <a:xfrm>
              <a:off x="3171" y="232"/>
              <a:ext cx="66" cy="108"/>
            </a:xfrm>
            <a:custGeom>
              <a:avLst/>
              <a:gdLst>
                <a:gd name="T0" fmla="*/ 39 w 66"/>
                <a:gd name="T1" fmla="*/ 41 h 108"/>
                <a:gd name="T2" fmla="*/ 59 w 66"/>
                <a:gd name="T3" fmla="*/ 41 h 108"/>
                <a:gd name="T4" fmla="*/ 62 w 66"/>
                <a:gd name="T5" fmla="*/ 41 h 108"/>
                <a:gd name="T6" fmla="*/ 63 w 66"/>
                <a:gd name="T7" fmla="*/ 40 h 108"/>
                <a:gd name="T8" fmla="*/ 65 w 66"/>
                <a:gd name="T9" fmla="*/ 36 h 108"/>
                <a:gd name="T10" fmla="*/ 63 w 66"/>
                <a:gd name="T11" fmla="*/ 34 h 108"/>
                <a:gd name="T12" fmla="*/ 59 w 66"/>
                <a:gd name="T13" fmla="*/ 33 h 108"/>
                <a:gd name="T14" fmla="*/ 41 w 66"/>
                <a:gd name="T15" fmla="*/ 33 h 108"/>
                <a:gd name="T16" fmla="*/ 44 w 66"/>
                <a:gd name="T17" fmla="*/ 19 h 108"/>
                <a:gd name="T18" fmla="*/ 45 w 66"/>
                <a:gd name="T19" fmla="*/ 16 h 108"/>
                <a:gd name="T20" fmla="*/ 46 w 66"/>
                <a:gd name="T21" fmla="*/ 11 h 108"/>
                <a:gd name="T22" fmla="*/ 47 w 66"/>
                <a:gd name="T23" fmla="*/ 8 h 108"/>
                <a:gd name="T24" fmla="*/ 48 w 66"/>
                <a:gd name="T25" fmla="*/ 6 h 108"/>
                <a:gd name="T26" fmla="*/ 46 w 66"/>
                <a:gd name="T27" fmla="*/ 2 h 108"/>
                <a:gd name="T28" fmla="*/ 41 w 66"/>
                <a:gd name="T29" fmla="*/ 0 h 108"/>
                <a:gd name="T30" fmla="*/ 37 w 66"/>
                <a:gd name="T31" fmla="*/ 2 h 108"/>
                <a:gd name="T32" fmla="*/ 33 w 66"/>
                <a:gd name="T33" fmla="*/ 7 h 108"/>
                <a:gd name="T34" fmla="*/ 33 w 66"/>
                <a:gd name="T35" fmla="*/ 7 h 108"/>
                <a:gd name="T36" fmla="*/ 33 w 66"/>
                <a:gd name="T37" fmla="*/ 8 h 108"/>
                <a:gd name="T38" fmla="*/ 33 w 66"/>
                <a:gd name="T39" fmla="*/ 8 h 108"/>
                <a:gd name="T40" fmla="*/ 32 w 66"/>
                <a:gd name="T41" fmla="*/ 9 h 108"/>
                <a:gd name="T42" fmla="*/ 32 w 66"/>
                <a:gd name="T43" fmla="*/ 12 h 108"/>
                <a:gd name="T44" fmla="*/ 31 w 66"/>
                <a:gd name="T45" fmla="*/ 16 h 108"/>
                <a:gd name="T46" fmla="*/ 29 w 66"/>
                <a:gd name="T47" fmla="*/ 23 h 108"/>
                <a:gd name="T48" fmla="*/ 26 w 66"/>
                <a:gd name="T49" fmla="*/ 33 h 108"/>
                <a:gd name="T50" fmla="*/ 6 w 66"/>
                <a:gd name="T51" fmla="*/ 33 h 108"/>
                <a:gd name="T52" fmla="*/ 2 w 66"/>
                <a:gd name="T53" fmla="*/ 34 h 108"/>
                <a:gd name="T54" fmla="*/ 0 w 66"/>
                <a:gd name="T55" fmla="*/ 38 h 108"/>
                <a:gd name="T56" fmla="*/ 2 w 66"/>
                <a:gd name="T57" fmla="*/ 41 h 108"/>
                <a:gd name="T58" fmla="*/ 6 w 66"/>
                <a:gd name="T59" fmla="*/ 41 h 108"/>
                <a:gd name="T60" fmla="*/ 24 w 66"/>
                <a:gd name="T61" fmla="*/ 41 h 108"/>
                <a:gd name="T62" fmla="*/ 15 w 66"/>
                <a:gd name="T63" fmla="*/ 81 h 108"/>
                <a:gd name="T64" fmla="*/ 13 w 66"/>
                <a:gd name="T65" fmla="*/ 87 h 108"/>
                <a:gd name="T66" fmla="*/ 12 w 66"/>
                <a:gd name="T67" fmla="*/ 91 h 108"/>
                <a:gd name="T68" fmla="*/ 14 w 66"/>
                <a:gd name="T69" fmla="*/ 98 h 108"/>
                <a:gd name="T70" fmla="*/ 18 w 66"/>
                <a:gd name="T71" fmla="*/ 103 h 108"/>
                <a:gd name="T72" fmla="*/ 25 w 66"/>
                <a:gd name="T73" fmla="*/ 107 h 108"/>
                <a:gd name="T74" fmla="*/ 33 w 66"/>
                <a:gd name="T75" fmla="*/ 108 h 108"/>
                <a:gd name="T76" fmla="*/ 40 w 66"/>
                <a:gd name="T77" fmla="*/ 107 h 108"/>
                <a:gd name="T78" fmla="*/ 47 w 66"/>
                <a:gd name="T79" fmla="*/ 104 h 108"/>
                <a:gd name="T80" fmla="*/ 52 w 66"/>
                <a:gd name="T81" fmla="*/ 100 h 108"/>
                <a:gd name="T82" fmla="*/ 57 w 66"/>
                <a:gd name="T83" fmla="*/ 96 h 108"/>
                <a:gd name="T84" fmla="*/ 61 w 66"/>
                <a:gd name="T85" fmla="*/ 91 h 108"/>
                <a:gd name="T86" fmla="*/ 64 w 66"/>
                <a:gd name="T87" fmla="*/ 87 h 108"/>
                <a:gd name="T88" fmla="*/ 65 w 66"/>
                <a:gd name="T89" fmla="*/ 84 h 108"/>
                <a:gd name="T90" fmla="*/ 66 w 66"/>
                <a:gd name="T91" fmla="*/ 82 h 108"/>
                <a:gd name="T92" fmla="*/ 64 w 66"/>
                <a:gd name="T93" fmla="*/ 80 h 108"/>
                <a:gd name="T94" fmla="*/ 62 w 66"/>
                <a:gd name="T95" fmla="*/ 79 h 108"/>
                <a:gd name="T96" fmla="*/ 60 w 66"/>
                <a:gd name="T97" fmla="*/ 80 h 108"/>
                <a:gd name="T98" fmla="*/ 58 w 66"/>
                <a:gd name="T99" fmla="*/ 82 h 108"/>
                <a:gd name="T100" fmla="*/ 53 w 66"/>
                <a:gd name="T101" fmla="*/ 90 h 108"/>
                <a:gd name="T102" fmla="*/ 47 w 66"/>
                <a:gd name="T103" fmla="*/ 97 h 108"/>
                <a:gd name="T104" fmla="*/ 40 w 66"/>
                <a:gd name="T105" fmla="*/ 101 h 108"/>
                <a:gd name="T106" fmla="*/ 34 w 66"/>
                <a:gd name="T107" fmla="*/ 102 h 108"/>
                <a:gd name="T108" fmla="*/ 28 w 66"/>
                <a:gd name="T109" fmla="*/ 99 h 108"/>
                <a:gd name="T110" fmla="*/ 27 w 66"/>
                <a:gd name="T111" fmla="*/ 93 h 108"/>
                <a:gd name="T112" fmla="*/ 27 w 66"/>
                <a:gd name="T113" fmla="*/ 90 h 108"/>
                <a:gd name="T114" fmla="*/ 27 w 66"/>
                <a:gd name="T115" fmla="*/ 88 h 108"/>
                <a:gd name="T116" fmla="*/ 39 w 66"/>
                <a:gd name="T117" fmla="*/ 4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" h="108">
                  <a:moveTo>
                    <a:pt x="39" y="41"/>
                  </a:moveTo>
                  <a:lnTo>
                    <a:pt x="59" y="41"/>
                  </a:lnTo>
                  <a:lnTo>
                    <a:pt x="62" y="41"/>
                  </a:lnTo>
                  <a:lnTo>
                    <a:pt x="63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59" y="33"/>
                  </a:lnTo>
                  <a:lnTo>
                    <a:pt x="41" y="33"/>
                  </a:lnTo>
                  <a:lnTo>
                    <a:pt x="44" y="19"/>
                  </a:lnTo>
                  <a:lnTo>
                    <a:pt x="45" y="16"/>
                  </a:lnTo>
                  <a:lnTo>
                    <a:pt x="46" y="11"/>
                  </a:lnTo>
                  <a:lnTo>
                    <a:pt x="47" y="8"/>
                  </a:lnTo>
                  <a:lnTo>
                    <a:pt x="48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7" y="2"/>
                  </a:lnTo>
                  <a:lnTo>
                    <a:pt x="33" y="7"/>
                  </a:lnTo>
                  <a:lnTo>
                    <a:pt x="33" y="7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2" y="9"/>
                  </a:lnTo>
                  <a:lnTo>
                    <a:pt x="32" y="12"/>
                  </a:lnTo>
                  <a:lnTo>
                    <a:pt x="31" y="16"/>
                  </a:lnTo>
                  <a:lnTo>
                    <a:pt x="29" y="23"/>
                  </a:lnTo>
                  <a:lnTo>
                    <a:pt x="26" y="33"/>
                  </a:lnTo>
                  <a:lnTo>
                    <a:pt x="6" y="33"/>
                  </a:lnTo>
                  <a:lnTo>
                    <a:pt x="2" y="34"/>
                  </a:lnTo>
                  <a:lnTo>
                    <a:pt x="0" y="38"/>
                  </a:lnTo>
                  <a:lnTo>
                    <a:pt x="2" y="41"/>
                  </a:lnTo>
                  <a:lnTo>
                    <a:pt x="6" y="41"/>
                  </a:lnTo>
                  <a:lnTo>
                    <a:pt x="24" y="41"/>
                  </a:lnTo>
                  <a:lnTo>
                    <a:pt x="15" y="81"/>
                  </a:lnTo>
                  <a:lnTo>
                    <a:pt x="13" y="87"/>
                  </a:lnTo>
                  <a:lnTo>
                    <a:pt x="12" y="91"/>
                  </a:lnTo>
                  <a:lnTo>
                    <a:pt x="14" y="98"/>
                  </a:lnTo>
                  <a:lnTo>
                    <a:pt x="18" y="103"/>
                  </a:lnTo>
                  <a:lnTo>
                    <a:pt x="25" y="107"/>
                  </a:lnTo>
                  <a:lnTo>
                    <a:pt x="33" y="108"/>
                  </a:lnTo>
                  <a:lnTo>
                    <a:pt x="40" y="107"/>
                  </a:lnTo>
                  <a:lnTo>
                    <a:pt x="47" y="104"/>
                  </a:lnTo>
                  <a:lnTo>
                    <a:pt x="52" y="100"/>
                  </a:lnTo>
                  <a:lnTo>
                    <a:pt x="57" y="96"/>
                  </a:lnTo>
                  <a:lnTo>
                    <a:pt x="61" y="91"/>
                  </a:lnTo>
                  <a:lnTo>
                    <a:pt x="64" y="87"/>
                  </a:lnTo>
                  <a:lnTo>
                    <a:pt x="65" y="84"/>
                  </a:lnTo>
                  <a:lnTo>
                    <a:pt x="66" y="82"/>
                  </a:lnTo>
                  <a:lnTo>
                    <a:pt x="64" y="80"/>
                  </a:lnTo>
                  <a:lnTo>
                    <a:pt x="62" y="79"/>
                  </a:lnTo>
                  <a:lnTo>
                    <a:pt x="60" y="80"/>
                  </a:lnTo>
                  <a:lnTo>
                    <a:pt x="58" y="82"/>
                  </a:lnTo>
                  <a:lnTo>
                    <a:pt x="53" y="90"/>
                  </a:lnTo>
                  <a:lnTo>
                    <a:pt x="47" y="97"/>
                  </a:lnTo>
                  <a:lnTo>
                    <a:pt x="40" y="101"/>
                  </a:lnTo>
                  <a:lnTo>
                    <a:pt x="34" y="102"/>
                  </a:lnTo>
                  <a:lnTo>
                    <a:pt x="28" y="99"/>
                  </a:lnTo>
                  <a:lnTo>
                    <a:pt x="27" y="93"/>
                  </a:lnTo>
                  <a:lnTo>
                    <a:pt x="27" y="90"/>
                  </a:lnTo>
                  <a:lnTo>
                    <a:pt x="27" y="88"/>
                  </a:lnTo>
                  <a:lnTo>
                    <a:pt x="39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 noChangeAspect="1"/>
            </p:cNvSpPr>
            <p:nvPr/>
          </p:nvSpPr>
          <p:spPr bwMode="auto">
            <a:xfrm>
              <a:off x="3293" y="0"/>
              <a:ext cx="46" cy="338"/>
            </a:xfrm>
            <a:custGeom>
              <a:avLst/>
              <a:gdLst>
                <a:gd name="T0" fmla="*/ 46 w 46"/>
                <a:gd name="T1" fmla="*/ 0 h 338"/>
                <a:gd name="T2" fmla="*/ 0 w 46"/>
                <a:gd name="T3" fmla="*/ 0 h 338"/>
                <a:gd name="T4" fmla="*/ 0 w 46"/>
                <a:gd name="T5" fmla="*/ 14 h 338"/>
                <a:gd name="T6" fmla="*/ 33 w 46"/>
                <a:gd name="T7" fmla="*/ 14 h 338"/>
                <a:gd name="T8" fmla="*/ 33 w 46"/>
                <a:gd name="T9" fmla="*/ 324 h 338"/>
                <a:gd name="T10" fmla="*/ 0 w 46"/>
                <a:gd name="T11" fmla="*/ 324 h 338"/>
                <a:gd name="T12" fmla="*/ 0 w 46"/>
                <a:gd name="T13" fmla="*/ 338 h 338"/>
                <a:gd name="T14" fmla="*/ 46 w 46"/>
                <a:gd name="T15" fmla="*/ 338 h 338"/>
                <a:gd name="T16" fmla="*/ 46 w 46"/>
                <a:gd name="T17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8">
                  <a:moveTo>
                    <a:pt x="46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33" y="14"/>
                  </a:lnTo>
                  <a:lnTo>
                    <a:pt x="33" y="324"/>
                  </a:lnTo>
                  <a:lnTo>
                    <a:pt x="0" y="324"/>
                  </a:lnTo>
                  <a:lnTo>
                    <a:pt x="0" y="338"/>
                  </a:lnTo>
                  <a:lnTo>
                    <a:pt x="46" y="33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 noChangeAspect="1" noEditPoints="1"/>
            </p:cNvSpPr>
            <p:nvPr/>
          </p:nvSpPr>
          <p:spPr bwMode="auto">
            <a:xfrm>
              <a:off x="3491" y="130"/>
              <a:ext cx="224" cy="79"/>
            </a:xfrm>
            <a:custGeom>
              <a:avLst/>
              <a:gdLst>
                <a:gd name="T0" fmla="*/ 212 w 224"/>
                <a:gd name="T1" fmla="*/ 13 h 79"/>
                <a:gd name="T2" fmla="*/ 216 w 224"/>
                <a:gd name="T3" fmla="*/ 13 h 79"/>
                <a:gd name="T4" fmla="*/ 220 w 224"/>
                <a:gd name="T5" fmla="*/ 12 h 79"/>
                <a:gd name="T6" fmla="*/ 223 w 224"/>
                <a:gd name="T7" fmla="*/ 10 h 79"/>
                <a:gd name="T8" fmla="*/ 224 w 224"/>
                <a:gd name="T9" fmla="*/ 6 h 79"/>
                <a:gd name="T10" fmla="*/ 223 w 224"/>
                <a:gd name="T11" fmla="*/ 3 h 79"/>
                <a:gd name="T12" fmla="*/ 220 w 224"/>
                <a:gd name="T13" fmla="*/ 0 h 79"/>
                <a:gd name="T14" fmla="*/ 216 w 224"/>
                <a:gd name="T15" fmla="*/ 0 h 79"/>
                <a:gd name="T16" fmla="*/ 213 w 224"/>
                <a:gd name="T17" fmla="*/ 0 h 79"/>
                <a:gd name="T18" fmla="*/ 11 w 224"/>
                <a:gd name="T19" fmla="*/ 0 h 79"/>
                <a:gd name="T20" fmla="*/ 8 w 224"/>
                <a:gd name="T21" fmla="*/ 0 h 79"/>
                <a:gd name="T22" fmla="*/ 4 w 224"/>
                <a:gd name="T23" fmla="*/ 0 h 79"/>
                <a:gd name="T24" fmla="*/ 1 w 224"/>
                <a:gd name="T25" fmla="*/ 3 h 79"/>
                <a:gd name="T26" fmla="*/ 0 w 224"/>
                <a:gd name="T27" fmla="*/ 6 h 79"/>
                <a:gd name="T28" fmla="*/ 1 w 224"/>
                <a:gd name="T29" fmla="*/ 10 h 79"/>
                <a:gd name="T30" fmla="*/ 4 w 224"/>
                <a:gd name="T31" fmla="*/ 12 h 79"/>
                <a:gd name="T32" fmla="*/ 8 w 224"/>
                <a:gd name="T33" fmla="*/ 13 h 79"/>
                <a:gd name="T34" fmla="*/ 12 w 224"/>
                <a:gd name="T35" fmla="*/ 13 h 79"/>
                <a:gd name="T36" fmla="*/ 212 w 224"/>
                <a:gd name="T37" fmla="*/ 13 h 79"/>
                <a:gd name="T38" fmla="*/ 213 w 224"/>
                <a:gd name="T39" fmla="*/ 79 h 79"/>
                <a:gd name="T40" fmla="*/ 216 w 224"/>
                <a:gd name="T41" fmla="*/ 78 h 79"/>
                <a:gd name="T42" fmla="*/ 220 w 224"/>
                <a:gd name="T43" fmla="*/ 78 h 79"/>
                <a:gd name="T44" fmla="*/ 223 w 224"/>
                <a:gd name="T45" fmla="*/ 76 h 79"/>
                <a:gd name="T46" fmla="*/ 224 w 224"/>
                <a:gd name="T47" fmla="*/ 72 h 79"/>
                <a:gd name="T48" fmla="*/ 223 w 224"/>
                <a:gd name="T49" fmla="*/ 68 h 79"/>
                <a:gd name="T50" fmla="*/ 220 w 224"/>
                <a:gd name="T51" fmla="*/ 66 h 79"/>
                <a:gd name="T52" fmla="*/ 216 w 224"/>
                <a:gd name="T53" fmla="*/ 65 h 79"/>
                <a:gd name="T54" fmla="*/ 212 w 224"/>
                <a:gd name="T55" fmla="*/ 65 h 79"/>
                <a:gd name="T56" fmla="*/ 12 w 224"/>
                <a:gd name="T57" fmla="*/ 65 h 79"/>
                <a:gd name="T58" fmla="*/ 8 w 224"/>
                <a:gd name="T59" fmla="*/ 65 h 79"/>
                <a:gd name="T60" fmla="*/ 4 w 224"/>
                <a:gd name="T61" fmla="*/ 66 h 79"/>
                <a:gd name="T62" fmla="*/ 1 w 224"/>
                <a:gd name="T63" fmla="*/ 68 h 79"/>
                <a:gd name="T64" fmla="*/ 0 w 224"/>
                <a:gd name="T65" fmla="*/ 72 h 79"/>
                <a:gd name="T66" fmla="*/ 1 w 224"/>
                <a:gd name="T67" fmla="*/ 76 h 79"/>
                <a:gd name="T68" fmla="*/ 4 w 224"/>
                <a:gd name="T69" fmla="*/ 78 h 79"/>
                <a:gd name="T70" fmla="*/ 8 w 224"/>
                <a:gd name="T71" fmla="*/ 78 h 79"/>
                <a:gd name="T72" fmla="*/ 11 w 224"/>
                <a:gd name="T73" fmla="*/ 79 h 79"/>
                <a:gd name="T74" fmla="*/ 213 w 224"/>
                <a:gd name="T7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4" h="79">
                  <a:moveTo>
                    <a:pt x="212" y="13"/>
                  </a:moveTo>
                  <a:lnTo>
                    <a:pt x="216" y="13"/>
                  </a:lnTo>
                  <a:lnTo>
                    <a:pt x="220" y="12"/>
                  </a:lnTo>
                  <a:lnTo>
                    <a:pt x="223" y="10"/>
                  </a:lnTo>
                  <a:lnTo>
                    <a:pt x="224" y="6"/>
                  </a:lnTo>
                  <a:lnTo>
                    <a:pt x="223" y="3"/>
                  </a:lnTo>
                  <a:lnTo>
                    <a:pt x="220" y="0"/>
                  </a:lnTo>
                  <a:lnTo>
                    <a:pt x="216" y="0"/>
                  </a:lnTo>
                  <a:lnTo>
                    <a:pt x="2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1" y="10"/>
                  </a:lnTo>
                  <a:lnTo>
                    <a:pt x="4" y="12"/>
                  </a:lnTo>
                  <a:lnTo>
                    <a:pt x="8" y="13"/>
                  </a:lnTo>
                  <a:lnTo>
                    <a:pt x="12" y="13"/>
                  </a:lnTo>
                  <a:lnTo>
                    <a:pt x="212" y="13"/>
                  </a:lnTo>
                  <a:close/>
                  <a:moveTo>
                    <a:pt x="213" y="79"/>
                  </a:moveTo>
                  <a:lnTo>
                    <a:pt x="216" y="78"/>
                  </a:lnTo>
                  <a:lnTo>
                    <a:pt x="220" y="78"/>
                  </a:lnTo>
                  <a:lnTo>
                    <a:pt x="223" y="76"/>
                  </a:lnTo>
                  <a:lnTo>
                    <a:pt x="224" y="72"/>
                  </a:lnTo>
                  <a:lnTo>
                    <a:pt x="223" y="68"/>
                  </a:lnTo>
                  <a:lnTo>
                    <a:pt x="220" y="66"/>
                  </a:lnTo>
                  <a:lnTo>
                    <a:pt x="216" y="65"/>
                  </a:lnTo>
                  <a:lnTo>
                    <a:pt x="212" y="65"/>
                  </a:lnTo>
                  <a:lnTo>
                    <a:pt x="12" y="65"/>
                  </a:lnTo>
                  <a:lnTo>
                    <a:pt x="8" y="65"/>
                  </a:lnTo>
                  <a:lnTo>
                    <a:pt x="4" y="66"/>
                  </a:lnTo>
                  <a:lnTo>
                    <a:pt x="1" y="68"/>
                  </a:lnTo>
                  <a:lnTo>
                    <a:pt x="0" y="72"/>
                  </a:lnTo>
                  <a:lnTo>
                    <a:pt x="1" y="76"/>
                  </a:lnTo>
                  <a:lnTo>
                    <a:pt x="4" y="78"/>
                  </a:lnTo>
                  <a:lnTo>
                    <a:pt x="8" y="78"/>
                  </a:lnTo>
                  <a:lnTo>
                    <a:pt x="11" y="79"/>
                  </a:lnTo>
                  <a:lnTo>
                    <a:pt x="213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 noChangeAspect="1" noEditPoints="1"/>
            </p:cNvSpPr>
            <p:nvPr/>
          </p:nvSpPr>
          <p:spPr bwMode="auto">
            <a:xfrm>
              <a:off x="3842" y="102"/>
              <a:ext cx="151" cy="155"/>
            </a:xfrm>
            <a:custGeom>
              <a:avLst/>
              <a:gdLst>
                <a:gd name="T0" fmla="*/ 100 w 151"/>
                <a:gd name="T1" fmla="*/ 136 h 155"/>
                <a:gd name="T2" fmla="*/ 113 w 151"/>
                <a:gd name="T3" fmla="*/ 151 h 155"/>
                <a:gd name="T4" fmla="*/ 127 w 151"/>
                <a:gd name="T5" fmla="*/ 153 h 155"/>
                <a:gd name="T6" fmla="*/ 135 w 151"/>
                <a:gd name="T7" fmla="*/ 151 h 155"/>
                <a:gd name="T8" fmla="*/ 144 w 151"/>
                <a:gd name="T9" fmla="*/ 144 h 155"/>
                <a:gd name="T10" fmla="*/ 150 w 151"/>
                <a:gd name="T11" fmla="*/ 131 h 155"/>
                <a:gd name="T12" fmla="*/ 151 w 151"/>
                <a:gd name="T13" fmla="*/ 103 h 155"/>
                <a:gd name="T14" fmla="*/ 143 w 151"/>
                <a:gd name="T15" fmla="*/ 121 h 155"/>
                <a:gd name="T16" fmla="*/ 138 w 151"/>
                <a:gd name="T17" fmla="*/ 140 h 155"/>
                <a:gd name="T18" fmla="*/ 131 w 151"/>
                <a:gd name="T19" fmla="*/ 143 h 155"/>
                <a:gd name="T20" fmla="*/ 120 w 151"/>
                <a:gd name="T21" fmla="*/ 135 h 155"/>
                <a:gd name="T22" fmla="*/ 118 w 151"/>
                <a:gd name="T23" fmla="*/ 126 h 155"/>
                <a:gd name="T24" fmla="*/ 118 w 151"/>
                <a:gd name="T25" fmla="*/ 48 h 155"/>
                <a:gd name="T26" fmla="*/ 113 w 151"/>
                <a:gd name="T27" fmla="*/ 28 h 155"/>
                <a:gd name="T28" fmla="*/ 96 w 151"/>
                <a:gd name="T29" fmla="*/ 10 h 155"/>
                <a:gd name="T30" fmla="*/ 72 w 151"/>
                <a:gd name="T31" fmla="*/ 1 h 155"/>
                <a:gd name="T32" fmla="*/ 50 w 151"/>
                <a:gd name="T33" fmla="*/ 1 h 155"/>
                <a:gd name="T34" fmla="*/ 32 w 151"/>
                <a:gd name="T35" fmla="*/ 7 h 155"/>
                <a:gd name="T36" fmla="*/ 18 w 151"/>
                <a:gd name="T37" fmla="*/ 17 h 155"/>
                <a:gd name="T38" fmla="*/ 10 w 151"/>
                <a:gd name="T39" fmla="*/ 30 h 155"/>
                <a:gd name="T40" fmla="*/ 11 w 151"/>
                <a:gd name="T41" fmla="*/ 45 h 155"/>
                <a:gd name="T42" fmla="*/ 19 w 151"/>
                <a:gd name="T43" fmla="*/ 53 h 155"/>
                <a:gd name="T44" fmla="*/ 31 w 151"/>
                <a:gd name="T45" fmla="*/ 53 h 155"/>
                <a:gd name="T46" fmla="*/ 39 w 151"/>
                <a:gd name="T47" fmla="*/ 45 h 155"/>
                <a:gd name="T48" fmla="*/ 40 w 151"/>
                <a:gd name="T49" fmla="*/ 35 h 155"/>
                <a:gd name="T50" fmla="*/ 32 w 151"/>
                <a:gd name="T51" fmla="*/ 25 h 155"/>
                <a:gd name="T52" fmla="*/ 31 w 151"/>
                <a:gd name="T53" fmla="*/ 16 h 155"/>
                <a:gd name="T54" fmla="*/ 51 w 151"/>
                <a:gd name="T55" fmla="*/ 8 h 155"/>
                <a:gd name="T56" fmla="*/ 66 w 151"/>
                <a:gd name="T57" fmla="*/ 8 h 155"/>
                <a:gd name="T58" fmla="*/ 78 w 151"/>
                <a:gd name="T59" fmla="*/ 13 h 155"/>
                <a:gd name="T60" fmla="*/ 88 w 151"/>
                <a:gd name="T61" fmla="*/ 24 h 155"/>
                <a:gd name="T62" fmla="*/ 94 w 151"/>
                <a:gd name="T63" fmla="*/ 40 h 155"/>
                <a:gd name="T64" fmla="*/ 95 w 151"/>
                <a:gd name="T65" fmla="*/ 64 h 155"/>
                <a:gd name="T66" fmla="*/ 33 w 151"/>
                <a:gd name="T67" fmla="*/ 76 h 155"/>
                <a:gd name="T68" fmla="*/ 7 w 151"/>
                <a:gd name="T69" fmla="*/ 96 h 155"/>
                <a:gd name="T70" fmla="*/ 0 w 151"/>
                <a:gd name="T71" fmla="*/ 120 h 155"/>
                <a:gd name="T72" fmla="*/ 19 w 151"/>
                <a:gd name="T73" fmla="*/ 148 h 155"/>
                <a:gd name="T74" fmla="*/ 53 w 151"/>
                <a:gd name="T75" fmla="*/ 155 h 155"/>
                <a:gd name="T76" fmla="*/ 81 w 151"/>
                <a:gd name="T77" fmla="*/ 146 h 155"/>
                <a:gd name="T78" fmla="*/ 97 w 151"/>
                <a:gd name="T79" fmla="*/ 126 h 155"/>
                <a:gd name="T80" fmla="*/ 95 w 151"/>
                <a:gd name="T81" fmla="*/ 104 h 155"/>
                <a:gd name="T82" fmla="*/ 91 w 151"/>
                <a:gd name="T83" fmla="*/ 125 h 155"/>
                <a:gd name="T84" fmla="*/ 81 w 151"/>
                <a:gd name="T85" fmla="*/ 138 h 155"/>
                <a:gd name="T86" fmla="*/ 68 w 151"/>
                <a:gd name="T87" fmla="*/ 146 h 155"/>
                <a:gd name="T88" fmla="*/ 56 w 151"/>
                <a:gd name="T89" fmla="*/ 148 h 155"/>
                <a:gd name="T90" fmla="*/ 34 w 151"/>
                <a:gd name="T91" fmla="*/ 140 h 155"/>
                <a:gd name="T92" fmla="*/ 25 w 151"/>
                <a:gd name="T93" fmla="*/ 119 h 155"/>
                <a:gd name="T94" fmla="*/ 39 w 151"/>
                <a:gd name="T95" fmla="*/ 89 h 155"/>
                <a:gd name="T96" fmla="*/ 95 w 151"/>
                <a:gd name="T9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155">
                  <a:moveTo>
                    <a:pt x="97" y="126"/>
                  </a:moveTo>
                  <a:lnTo>
                    <a:pt x="100" y="136"/>
                  </a:lnTo>
                  <a:lnTo>
                    <a:pt x="105" y="145"/>
                  </a:lnTo>
                  <a:lnTo>
                    <a:pt x="113" y="151"/>
                  </a:lnTo>
                  <a:lnTo>
                    <a:pt x="124" y="154"/>
                  </a:lnTo>
                  <a:lnTo>
                    <a:pt x="127" y="153"/>
                  </a:lnTo>
                  <a:lnTo>
                    <a:pt x="131" y="152"/>
                  </a:lnTo>
                  <a:lnTo>
                    <a:pt x="135" y="151"/>
                  </a:lnTo>
                  <a:lnTo>
                    <a:pt x="140" y="148"/>
                  </a:lnTo>
                  <a:lnTo>
                    <a:pt x="144" y="144"/>
                  </a:lnTo>
                  <a:lnTo>
                    <a:pt x="148" y="138"/>
                  </a:lnTo>
                  <a:lnTo>
                    <a:pt x="150" y="131"/>
                  </a:lnTo>
                  <a:lnTo>
                    <a:pt x="151" y="121"/>
                  </a:lnTo>
                  <a:lnTo>
                    <a:pt x="151" y="103"/>
                  </a:lnTo>
                  <a:lnTo>
                    <a:pt x="143" y="103"/>
                  </a:lnTo>
                  <a:lnTo>
                    <a:pt x="143" y="121"/>
                  </a:lnTo>
                  <a:lnTo>
                    <a:pt x="141" y="133"/>
                  </a:lnTo>
                  <a:lnTo>
                    <a:pt x="138" y="140"/>
                  </a:lnTo>
                  <a:lnTo>
                    <a:pt x="134" y="142"/>
                  </a:lnTo>
                  <a:lnTo>
                    <a:pt x="131" y="143"/>
                  </a:lnTo>
                  <a:lnTo>
                    <a:pt x="124" y="141"/>
                  </a:lnTo>
                  <a:lnTo>
                    <a:pt x="120" y="135"/>
                  </a:lnTo>
                  <a:lnTo>
                    <a:pt x="119" y="130"/>
                  </a:lnTo>
                  <a:lnTo>
                    <a:pt x="118" y="126"/>
                  </a:lnTo>
                  <a:lnTo>
                    <a:pt x="118" y="59"/>
                  </a:lnTo>
                  <a:lnTo>
                    <a:pt x="118" y="48"/>
                  </a:lnTo>
                  <a:lnTo>
                    <a:pt x="117" y="38"/>
                  </a:lnTo>
                  <a:lnTo>
                    <a:pt x="113" y="28"/>
                  </a:lnTo>
                  <a:lnTo>
                    <a:pt x="106" y="19"/>
                  </a:lnTo>
                  <a:lnTo>
                    <a:pt x="96" y="10"/>
                  </a:lnTo>
                  <a:lnTo>
                    <a:pt x="84" y="5"/>
                  </a:lnTo>
                  <a:lnTo>
                    <a:pt x="72" y="1"/>
                  </a:lnTo>
                  <a:lnTo>
                    <a:pt x="60" y="0"/>
                  </a:lnTo>
                  <a:lnTo>
                    <a:pt x="50" y="1"/>
                  </a:lnTo>
                  <a:lnTo>
                    <a:pt x="41" y="3"/>
                  </a:lnTo>
                  <a:lnTo>
                    <a:pt x="32" y="7"/>
                  </a:lnTo>
                  <a:lnTo>
                    <a:pt x="24" y="11"/>
                  </a:lnTo>
                  <a:lnTo>
                    <a:pt x="18" y="17"/>
                  </a:lnTo>
                  <a:lnTo>
                    <a:pt x="13" y="23"/>
                  </a:lnTo>
                  <a:lnTo>
                    <a:pt x="10" y="30"/>
                  </a:lnTo>
                  <a:lnTo>
                    <a:pt x="9" y="38"/>
                  </a:lnTo>
                  <a:lnTo>
                    <a:pt x="11" y="45"/>
                  </a:lnTo>
                  <a:lnTo>
                    <a:pt x="14" y="50"/>
                  </a:lnTo>
                  <a:lnTo>
                    <a:pt x="19" y="53"/>
                  </a:lnTo>
                  <a:lnTo>
                    <a:pt x="25" y="54"/>
                  </a:lnTo>
                  <a:lnTo>
                    <a:pt x="31" y="53"/>
                  </a:lnTo>
                  <a:lnTo>
                    <a:pt x="36" y="50"/>
                  </a:lnTo>
                  <a:lnTo>
                    <a:pt x="39" y="45"/>
                  </a:lnTo>
                  <a:lnTo>
                    <a:pt x="40" y="39"/>
                  </a:lnTo>
                  <a:lnTo>
                    <a:pt x="40" y="35"/>
                  </a:lnTo>
                  <a:lnTo>
                    <a:pt x="38" y="30"/>
                  </a:lnTo>
                  <a:lnTo>
                    <a:pt x="32" y="25"/>
                  </a:lnTo>
                  <a:lnTo>
                    <a:pt x="23" y="23"/>
                  </a:lnTo>
                  <a:lnTo>
                    <a:pt x="31" y="16"/>
                  </a:lnTo>
                  <a:lnTo>
                    <a:pt x="41" y="11"/>
                  </a:lnTo>
                  <a:lnTo>
                    <a:pt x="51" y="8"/>
                  </a:lnTo>
                  <a:lnTo>
                    <a:pt x="59" y="8"/>
                  </a:lnTo>
                  <a:lnTo>
                    <a:pt x="66" y="8"/>
                  </a:lnTo>
                  <a:lnTo>
                    <a:pt x="72" y="10"/>
                  </a:lnTo>
                  <a:lnTo>
                    <a:pt x="78" y="13"/>
                  </a:lnTo>
                  <a:lnTo>
                    <a:pt x="83" y="18"/>
                  </a:lnTo>
                  <a:lnTo>
                    <a:pt x="88" y="24"/>
                  </a:lnTo>
                  <a:lnTo>
                    <a:pt x="92" y="32"/>
                  </a:lnTo>
                  <a:lnTo>
                    <a:pt x="94" y="40"/>
                  </a:lnTo>
                  <a:lnTo>
                    <a:pt x="95" y="51"/>
                  </a:lnTo>
                  <a:lnTo>
                    <a:pt x="95" y="64"/>
                  </a:lnTo>
                  <a:lnTo>
                    <a:pt x="66" y="66"/>
                  </a:lnTo>
                  <a:lnTo>
                    <a:pt x="33" y="76"/>
                  </a:lnTo>
                  <a:lnTo>
                    <a:pt x="17" y="85"/>
                  </a:lnTo>
                  <a:lnTo>
                    <a:pt x="7" y="96"/>
                  </a:lnTo>
                  <a:lnTo>
                    <a:pt x="1" y="108"/>
                  </a:lnTo>
                  <a:lnTo>
                    <a:pt x="0" y="120"/>
                  </a:lnTo>
                  <a:lnTo>
                    <a:pt x="5" y="137"/>
                  </a:lnTo>
                  <a:lnTo>
                    <a:pt x="19" y="148"/>
                  </a:lnTo>
                  <a:lnTo>
                    <a:pt x="36" y="154"/>
                  </a:lnTo>
                  <a:lnTo>
                    <a:pt x="53" y="155"/>
                  </a:lnTo>
                  <a:lnTo>
                    <a:pt x="69" y="153"/>
                  </a:lnTo>
                  <a:lnTo>
                    <a:pt x="81" y="146"/>
                  </a:lnTo>
                  <a:lnTo>
                    <a:pt x="91" y="137"/>
                  </a:lnTo>
                  <a:lnTo>
                    <a:pt x="97" y="126"/>
                  </a:lnTo>
                  <a:close/>
                  <a:moveTo>
                    <a:pt x="95" y="70"/>
                  </a:moveTo>
                  <a:lnTo>
                    <a:pt x="95" y="104"/>
                  </a:lnTo>
                  <a:lnTo>
                    <a:pt x="94" y="115"/>
                  </a:lnTo>
                  <a:lnTo>
                    <a:pt x="91" y="125"/>
                  </a:lnTo>
                  <a:lnTo>
                    <a:pt x="87" y="132"/>
                  </a:lnTo>
                  <a:lnTo>
                    <a:pt x="81" y="138"/>
                  </a:lnTo>
                  <a:lnTo>
                    <a:pt x="75" y="142"/>
                  </a:lnTo>
                  <a:lnTo>
                    <a:pt x="68" y="146"/>
                  </a:lnTo>
                  <a:lnTo>
                    <a:pt x="62" y="147"/>
                  </a:lnTo>
                  <a:lnTo>
                    <a:pt x="56" y="148"/>
                  </a:lnTo>
                  <a:lnTo>
                    <a:pt x="44" y="146"/>
                  </a:lnTo>
                  <a:lnTo>
                    <a:pt x="34" y="140"/>
                  </a:lnTo>
                  <a:lnTo>
                    <a:pt x="28" y="131"/>
                  </a:lnTo>
                  <a:lnTo>
                    <a:pt x="25" y="119"/>
                  </a:lnTo>
                  <a:lnTo>
                    <a:pt x="29" y="104"/>
                  </a:lnTo>
                  <a:lnTo>
                    <a:pt x="39" y="89"/>
                  </a:lnTo>
                  <a:lnTo>
                    <a:pt x="61" y="76"/>
                  </a:lnTo>
                  <a:lnTo>
                    <a:pt x="95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 noChangeAspect="1"/>
            </p:cNvSpPr>
            <p:nvPr/>
          </p:nvSpPr>
          <p:spPr bwMode="auto">
            <a:xfrm>
              <a:off x="4005" y="104"/>
              <a:ext cx="113" cy="149"/>
            </a:xfrm>
            <a:custGeom>
              <a:avLst/>
              <a:gdLst>
                <a:gd name="T0" fmla="*/ 47 w 113"/>
                <a:gd name="T1" fmla="*/ 37 h 149"/>
                <a:gd name="T2" fmla="*/ 47 w 113"/>
                <a:gd name="T3" fmla="*/ 0 h 149"/>
                <a:gd name="T4" fmla="*/ 0 w 113"/>
                <a:gd name="T5" fmla="*/ 4 h 149"/>
                <a:gd name="T6" fmla="*/ 0 w 113"/>
                <a:gd name="T7" fmla="*/ 15 h 149"/>
                <a:gd name="T8" fmla="*/ 8 w 113"/>
                <a:gd name="T9" fmla="*/ 15 h 149"/>
                <a:gd name="T10" fmla="*/ 14 w 113"/>
                <a:gd name="T11" fmla="*/ 15 h 149"/>
                <a:gd name="T12" fmla="*/ 19 w 113"/>
                <a:gd name="T13" fmla="*/ 16 h 149"/>
                <a:gd name="T14" fmla="*/ 22 w 113"/>
                <a:gd name="T15" fmla="*/ 18 h 149"/>
                <a:gd name="T16" fmla="*/ 24 w 113"/>
                <a:gd name="T17" fmla="*/ 20 h 149"/>
                <a:gd name="T18" fmla="*/ 25 w 113"/>
                <a:gd name="T19" fmla="*/ 24 h 149"/>
                <a:gd name="T20" fmla="*/ 26 w 113"/>
                <a:gd name="T21" fmla="*/ 28 h 149"/>
                <a:gd name="T22" fmla="*/ 26 w 113"/>
                <a:gd name="T23" fmla="*/ 33 h 149"/>
                <a:gd name="T24" fmla="*/ 26 w 113"/>
                <a:gd name="T25" fmla="*/ 124 h 149"/>
                <a:gd name="T26" fmla="*/ 25 w 113"/>
                <a:gd name="T27" fmla="*/ 133 h 149"/>
                <a:gd name="T28" fmla="*/ 22 w 113"/>
                <a:gd name="T29" fmla="*/ 137 h 149"/>
                <a:gd name="T30" fmla="*/ 14 w 113"/>
                <a:gd name="T31" fmla="*/ 139 h 149"/>
                <a:gd name="T32" fmla="*/ 0 w 113"/>
                <a:gd name="T33" fmla="*/ 139 h 149"/>
                <a:gd name="T34" fmla="*/ 0 w 113"/>
                <a:gd name="T35" fmla="*/ 149 h 149"/>
                <a:gd name="T36" fmla="*/ 21 w 113"/>
                <a:gd name="T37" fmla="*/ 149 h 149"/>
                <a:gd name="T38" fmla="*/ 38 w 113"/>
                <a:gd name="T39" fmla="*/ 149 h 149"/>
                <a:gd name="T40" fmla="*/ 60 w 113"/>
                <a:gd name="T41" fmla="*/ 149 h 149"/>
                <a:gd name="T42" fmla="*/ 81 w 113"/>
                <a:gd name="T43" fmla="*/ 149 h 149"/>
                <a:gd name="T44" fmla="*/ 81 w 113"/>
                <a:gd name="T45" fmla="*/ 139 h 149"/>
                <a:gd name="T46" fmla="*/ 74 w 113"/>
                <a:gd name="T47" fmla="*/ 139 h 149"/>
                <a:gd name="T48" fmla="*/ 59 w 113"/>
                <a:gd name="T49" fmla="*/ 138 h 149"/>
                <a:gd name="T50" fmla="*/ 52 w 113"/>
                <a:gd name="T51" fmla="*/ 136 h 149"/>
                <a:gd name="T52" fmla="*/ 49 w 113"/>
                <a:gd name="T53" fmla="*/ 131 h 149"/>
                <a:gd name="T54" fmla="*/ 48 w 113"/>
                <a:gd name="T55" fmla="*/ 123 h 149"/>
                <a:gd name="T56" fmla="*/ 48 w 113"/>
                <a:gd name="T57" fmla="*/ 71 h 149"/>
                <a:gd name="T58" fmla="*/ 51 w 113"/>
                <a:gd name="T59" fmla="*/ 47 h 149"/>
                <a:gd name="T60" fmla="*/ 59 w 113"/>
                <a:gd name="T61" fmla="*/ 27 h 149"/>
                <a:gd name="T62" fmla="*/ 71 w 113"/>
                <a:gd name="T63" fmla="*/ 13 h 149"/>
                <a:gd name="T64" fmla="*/ 88 w 113"/>
                <a:gd name="T65" fmla="*/ 8 h 149"/>
                <a:gd name="T66" fmla="*/ 92 w 113"/>
                <a:gd name="T67" fmla="*/ 8 h 149"/>
                <a:gd name="T68" fmla="*/ 90 w 113"/>
                <a:gd name="T69" fmla="*/ 9 h 149"/>
                <a:gd name="T70" fmla="*/ 87 w 113"/>
                <a:gd name="T71" fmla="*/ 12 h 149"/>
                <a:gd name="T72" fmla="*/ 85 w 113"/>
                <a:gd name="T73" fmla="*/ 16 h 149"/>
                <a:gd name="T74" fmla="*/ 84 w 113"/>
                <a:gd name="T75" fmla="*/ 21 h 149"/>
                <a:gd name="T76" fmla="*/ 85 w 113"/>
                <a:gd name="T77" fmla="*/ 28 h 149"/>
                <a:gd name="T78" fmla="*/ 88 w 113"/>
                <a:gd name="T79" fmla="*/ 32 h 149"/>
                <a:gd name="T80" fmla="*/ 93 w 113"/>
                <a:gd name="T81" fmla="*/ 35 h 149"/>
                <a:gd name="T82" fmla="*/ 98 w 113"/>
                <a:gd name="T83" fmla="*/ 36 h 149"/>
                <a:gd name="T84" fmla="*/ 103 w 113"/>
                <a:gd name="T85" fmla="*/ 35 h 149"/>
                <a:gd name="T86" fmla="*/ 108 w 113"/>
                <a:gd name="T87" fmla="*/ 32 h 149"/>
                <a:gd name="T88" fmla="*/ 112 w 113"/>
                <a:gd name="T89" fmla="*/ 28 h 149"/>
                <a:gd name="T90" fmla="*/ 113 w 113"/>
                <a:gd name="T91" fmla="*/ 21 h 149"/>
                <a:gd name="T92" fmla="*/ 111 w 113"/>
                <a:gd name="T93" fmla="*/ 13 h 149"/>
                <a:gd name="T94" fmla="*/ 106 w 113"/>
                <a:gd name="T95" fmla="*/ 7 h 149"/>
                <a:gd name="T96" fmla="*/ 98 w 113"/>
                <a:gd name="T97" fmla="*/ 2 h 149"/>
                <a:gd name="T98" fmla="*/ 88 w 113"/>
                <a:gd name="T99" fmla="*/ 0 h 149"/>
                <a:gd name="T100" fmla="*/ 79 w 113"/>
                <a:gd name="T101" fmla="*/ 1 h 149"/>
                <a:gd name="T102" fmla="*/ 72 w 113"/>
                <a:gd name="T103" fmla="*/ 4 h 149"/>
                <a:gd name="T104" fmla="*/ 65 w 113"/>
                <a:gd name="T105" fmla="*/ 8 h 149"/>
                <a:gd name="T106" fmla="*/ 60 w 113"/>
                <a:gd name="T107" fmla="*/ 13 h 149"/>
                <a:gd name="T108" fmla="*/ 55 w 113"/>
                <a:gd name="T109" fmla="*/ 19 h 149"/>
                <a:gd name="T110" fmla="*/ 52 w 113"/>
                <a:gd name="T111" fmla="*/ 25 h 149"/>
                <a:gd name="T112" fmla="*/ 49 w 113"/>
                <a:gd name="T113" fmla="*/ 32 h 149"/>
                <a:gd name="T114" fmla="*/ 47 w 113"/>
                <a:gd name="T115" fmla="*/ 3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3" h="149">
                  <a:moveTo>
                    <a:pt x="47" y="37"/>
                  </a:moveTo>
                  <a:lnTo>
                    <a:pt x="47" y="0"/>
                  </a:lnTo>
                  <a:lnTo>
                    <a:pt x="0" y="4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4" y="15"/>
                  </a:lnTo>
                  <a:lnTo>
                    <a:pt x="19" y="16"/>
                  </a:lnTo>
                  <a:lnTo>
                    <a:pt x="22" y="18"/>
                  </a:lnTo>
                  <a:lnTo>
                    <a:pt x="24" y="20"/>
                  </a:lnTo>
                  <a:lnTo>
                    <a:pt x="25" y="24"/>
                  </a:lnTo>
                  <a:lnTo>
                    <a:pt x="26" y="28"/>
                  </a:lnTo>
                  <a:lnTo>
                    <a:pt x="26" y="33"/>
                  </a:lnTo>
                  <a:lnTo>
                    <a:pt x="26" y="124"/>
                  </a:lnTo>
                  <a:lnTo>
                    <a:pt x="25" y="133"/>
                  </a:lnTo>
                  <a:lnTo>
                    <a:pt x="22" y="137"/>
                  </a:lnTo>
                  <a:lnTo>
                    <a:pt x="14" y="139"/>
                  </a:lnTo>
                  <a:lnTo>
                    <a:pt x="0" y="139"/>
                  </a:lnTo>
                  <a:lnTo>
                    <a:pt x="0" y="149"/>
                  </a:lnTo>
                  <a:lnTo>
                    <a:pt x="21" y="149"/>
                  </a:lnTo>
                  <a:lnTo>
                    <a:pt x="38" y="149"/>
                  </a:lnTo>
                  <a:lnTo>
                    <a:pt x="60" y="149"/>
                  </a:lnTo>
                  <a:lnTo>
                    <a:pt x="81" y="149"/>
                  </a:lnTo>
                  <a:lnTo>
                    <a:pt x="81" y="139"/>
                  </a:lnTo>
                  <a:lnTo>
                    <a:pt x="74" y="139"/>
                  </a:lnTo>
                  <a:lnTo>
                    <a:pt x="59" y="138"/>
                  </a:lnTo>
                  <a:lnTo>
                    <a:pt x="52" y="136"/>
                  </a:lnTo>
                  <a:lnTo>
                    <a:pt x="49" y="131"/>
                  </a:lnTo>
                  <a:lnTo>
                    <a:pt x="48" y="123"/>
                  </a:lnTo>
                  <a:lnTo>
                    <a:pt x="48" y="71"/>
                  </a:lnTo>
                  <a:lnTo>
                    <a:pt x="51" y="47"/>
                  </a:lnTo>
                  <a:lnTo>
                    <a:pt x="59" y="27"/>
                  </a:lnTo>
                  <a:lnTo>
                    <a:pt x="71" y="13"/>
                  </a:lnTo>
                  <a:lnTo>
                    <a:pt x="88" y="8"/>
                  </a:lnTo>
                  <a:lnTo>
                    <a:pt x="92" y="8"/>
                  </a:lnTo>
                  <a:lnTo>
                    <a:pt x="90" y="9"/>
                  </a:lnTo>
                  <a:lnTo>
                    <a:pt x="87" y="12"/>
                  </a:lnTo>
                  <a:lnTo>
                    <a:pt x="85" y="16"/>
                  </a:lnTo>
                  <a:lnTo>
                    <a:pt x="84" y="21"/>
                  </a:lnTo>
                  <a:lnTo>
                    <a:pt x="85" y="28"/>
                  </a:lnTo>
                  <a:lnTo>
                    <a:pt x="88" y="32"/>
                  </a:lnTo>
                  <a:lnTo>
                    <a:pt x="93" y="35"/>
                  </a:lnTo>
                  <a:lnTo>
                    <a:pt x="98" y="36"/>
                  </a:lnTo>
                  <a:lnTo>
                    <a:pt x="103" y="35"/>
                  </a:lnTo>
                  <a:lnTo>
                    <a:pt x="108" y="32"/>
                  </a:lnTo>
                  <a:lnTo>
                    <a:pt x="112" y="28"/>
                  </a:lnTo>
                  <a:lnTo>
                    <a:pt x="113" y="21"/>
                  </a:lnTo>
                  <a:lnTo>
                    <a:pt x="111" y="13"/>
                  </a:lnTo>
                  <a:lnTo>
                    <a:pt x="106" y="7"/>
                  </a:lnTo>
                  <a:lnTo>
                    <a:pt x="98" y="2"/>
                  </a:lnTo>
                  <a:lnTo>
                    <a:pt x="88" y="0"/>
                  </a:lnTo>
                  <a:lnTo>
                    <a:pt x="79" y="1"/>
                  </a:lnTo>
                  <a:lnTo>
                    <a:pt x="72" y="4"/>
                  </a:lnTo>
                  <a:lnTo>
                    <a:pt x="65" y="8"/>
                  </a:lnTo>
                  <a:lnTo>
                    <a:pt x="60" y="13"/>
                  </a:lnTo>
                  <a:lnTo>
                    <a:pt x="55" y="19"/>
                  </a:lnTo>
                  <a:lnTo>
                    <a:pt x="52" y="25"/>
                  </a:lnTo>
                  <a:lnTo>
                    <a:pt x="49" y="32"/>
                  </a:lnTo>
                  <a:lnTo>
                    <a:pt x="47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 noChangeAspect="1" noEditPoints="1"/>
            </p:cNvSpPr>
            <p:nvPr/>
          </p:nvSpPr>
          <p:spPr bwMode="auto">
            <a:xfrm>
              <a:off x="4137" y="101"/>
              <a:ext cx="153" cy="222"/>
            </a:xfrm>
            <a:custGeom>
              <a:avLst/>
              <a:gdLst>
                <a:gd name="T0" fmla="*/ 48 w 153"/>
                <a:gd name="T1" fmla="*/ 89 h 222"/>
                <a:gd name="T2" fmla="*/ 37 w 153"/>
                <a:gd name="T3" fmla="*/ 70 h 222"/>
                <a:gd name="T4" fmla="*/ 36 w 153"/>
                <a:gd name="T5" fmla="*/ 53 h 222"/>
                <a:gd name="T6" fmla="*/ 44 w 153"/>
                <a:gd name="T7" fmla="*/ 21 h 222"/>
                <a:gd name="T8" fmla="*/ 65 w 153"/>
                <a:gd name="T9" fmla="*/ 11 h 222"/>
                <a:gd name="T10" fmla="*/ 87 w 153"/>
                <a:gd name="T11" fmla="*/ 22 h 222"/>
                <a:gd name="T12" fmla="*/ 94 w 153"/>
                <a:gd name="T13" fmla="*/ 43 h 222"/>
                <a:gd name="T14" fmla="*/ 93 w 153"/>
                <a:gd name="T15" fmla="*/ 67 h 222"/>
                <a:gd name="T16" fmla="*/ 81 w 153"/>
                <a:gd name="T17" fmla="*/ 89 h 222"/>
                <a:gd name="T18" fmla="*/ 26 w 153"/>
                <a:gd name="T19" fmla="*/ 108 h 222"/>
                <a:gd name="T20" fmla="*/ 28 w 153"/>
                <a:gd name="T21" fmla="*/ 97 h 222"/>
                <a:gd name="T22" fmla="*/ 51 w 153"/>
                <a:gd name="T23" fmla="*/ 101 h 222"/>
                <a:gd name="T24" fmla="*/ 87 w 153"/>
                <a:gd name="T25" fmla="*/ 98 h 222"/>
                <a:gd name="T26" fmla="*/ 119 w 153"/>
                <a:gd name="T27" fmla="*/ 53 h 222"/>
                <a:gd name="T28" fmla="*/ 111 w 153"/>
                <a:gd name="T29" fmla="*/ 27 h 222"/>
                <a:gd name="T30" fmla="*/ 123 w 153"/>
                <a:gd name="T31" fmla="*/ 9 h 222"/>
                <a:gd name="T32" fmla="*/ 139 w 153"/>
                <a:gd name="T33" fmla="*/ 7 h 222"/>
                <a:gd name="T34" fmla="*/ 137 w 153"/>
                <a:gd name="T35" fmla="*/ 23 h 222"/>
                <a:gd name="T36" fmla="*/ 150 w 153"/>
                <a:gd name="T37" fmla="*/ 24 h 222"/>
                <a:gd name="T38" fmla="*/ 152 w 153"/>
                <a:gd name="T39" fmla="*/ 11 h 222"/>
                <a:gd name="T40" fmla="*/ 136 w 153"/>
                <a:gd name="T41" fmla="*/ 0 h 222"/>
                <a:gd name="T42" fmla="*/ 111 w 153"/>
                <a:gd name="T43" fmla="*/ 7 h 222"/>
                <a:gd name="T44" fmla="*/ 80 w 153"/>
                <a:gd name="T45" fmla="*/ 5 h 222"/>
                <a:gd name="T46" fmla="*/ 43 w 153"/>
                <a:gd name="T47" fmla="*/ 7 h 222"/>
                <a:gd name="T48" fmla="*/ 10 w 153"/>
                <a:gd name="T49" fmla="*/ 53 h 222"/>
                <a:gd name="T50" fmla="*/ 20 w 153"/>
                <a:gd name="T51" fmla="*/ 81 h 222"/>
                <a:gd name="T52" fmla="*/ 19 w 153"/>
                <a:gd name="T53" fmla="*/ 99 h 222"/>
                <a:gd name="T54" fmla="*/ 17 w 153"/>
                <a:gd name="T55" fmla="*/ 124 h 222"/>
                <a:gd name="T56" fmla="*/ 31 w 153"/>
                <a:gd name="T57" fmla="*/ 146 h 222"/>
                <a:gd name="T58" fmla="*/ 2 w 153"/>
                <a:gd name="T59" fmla="*/ 169 h 222"/>
                <a:gd name="T60" fmla="*/ 21 w 153"/>
                <a:gd name="T61" fmla="*/ 210 h 222"/>
                <a:gd name="T62" fmla="*/ 102 w 153"/>
                <a:gd name="T63" fmla="*/ 219 h 222"/>
                <a:gd name="T64" fmla="*/ 149 w 153"/>
                <a:gd name="T65" fmla="*/ 178 h 222"/>
                <a:gd name="T66" fmla="*/ 137 w 153"/>
                <a:gd name="T67" fmla="*/ 148 h 222"/>
                <a:gd name="T68" fmla="*/ 69 w 153"/>
                <a:gd name="T69" fmla="*/ 131 h 222"/>
                <a:gd name="T70" fmla="*/ 47 w 153"/>
                <a:gd name="T71" fmla="*/ 130 h 222"/>
                <a:gd name="T72" fmla="*/ 31 w 153"/>
                <a:gd name="T73" fmla="*/ 122 h 222"/>
                <a:gd name="T74" fmla="*/ 74 w 153"/>
                <a:gd name="T75" fmla="*/ 214 h 222"/>
                <a:gd name="T76" fmla="*/ 21 w 153"/>
                <a:gd name="T77" fmla="*/ 192 h 222"/>
                <a:gd name="T78" fmla="*/ 25 w 153"/>
                <a:gd name="T79" fmla="*/ 159 h 222"/>
                <a:gd name="T80" fmla="*/ 65 w 153"/>
                <a:gd name="T81" fmla="*/ 150 h 222"/>
                <a:gd name="T82" fmla="*/ 125 w 153"/>
                <a:gd name="T83" fmla="*/ 163 h 222"/>
                <a:gd name="T84" fmla="*/ 115 w 153"/>
                <a:gd name="T85" fmla="*/ 20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3" h="222">
                  <a:moveTo>
                    <a:pt x="65" y="95"/>
                  </a:moveTo>
                  <a:lnTo>
                    <a:pt x="55" y="93"/>
                  </a:lnTo>
                  <a:lnTo>
                    <a:pt x="48" y="89"/>
                  </a:lnTo>
                  <a:lnTo>
                    <a:pt x="43" y="83"/>
                  </a:lnTo>
                  <a:lnTo>
                    <a:pt x="39" y="77"/>
                  </a:lnTo>
                  <a:lnTo>
                    <a:pt x="37" y="70"/>
                  </a:lnTo>
                  <a:lnTo>
                    <a:pt x="36" y="63"/>
                  </a:lnTo>
                  <a:lnTo>
                    <a:pt x="36" y="57"/>
                  </a:lnTo>
                  <a:lnTo>
                    <a:pt x="36" y="53"/>
                  </a:lnTo>
                  <a:lnTo>
                    <a:pt x="37" y="39"/>
                  </a:lnTo>
                  <a:lnTo>
                    <a:pt x="41" y="25"/>
                  </a:lnTo>
                  <a:lnTo>
                    <a:pt x="44" y="21"/>
                  </a:lnTo>
                  <a:lnTo>
                    <a:pt x="49" y="16"/>
                  </a:lnTo>
                  <a:lnTo>
                    <a:pt x="56" y="13"/>
                  </a:lnTo>
                  <a:lnTo>
                    <a:pt x="65" y="11"/>
                  </a:lnTo>
                  <a:lnTo>
                    <a:pt x="74" y="13"/>
                  </a:lnTo>
                  <a:lnTo>
                    <a:pt x="82" y="17"/>
                  </a:lnTo>
                  <a:lnTo>
                    <a:pt x="87" y="22"/>
                  </a:lnTo>
                  <a:lnTo>
                    <a:pt x="91" y="29"/>
                  </a:lnTo>
                  <a:lnTo>
                    <a:pt x="93" y="36"/>
                  </a:lnTo>
                  <a:lnTo>
                    <a:pt x="94" y="43"/>
                  </a:lnTo>
                  <a:lnTo>
                    <a:pt x="94" y="49"/>
                  </a:lnTo>
                  <a:lnTo>
                    <a:pt x="94" y="53"/>
                  </a:lnTo>
                  <a:lnTo>
                    <a:pt x="93" y="67"/>
                  </a:lnTo>
                  <a:lnTo>
                    <a:pt x="89" y="81"/>
                  </a:lnTo>
                  <a:lnTo>
                    <a:pt x="86" y="85"/>
                  </a:lnTo>
                  <a:lnTo>
                    <a:pt x="81" y="89"/>
                  </a:lnTo>
                  <a:lnTo>
                    <a:pt x="74" y="93"/>
                  </a:lnTo>
                  <a:lnTo>
                    <a:pt x="65" y="95"/>
                  </a:lnTo>
                  <a:close/>
                  <a:moveTo>
                    <a:pt x="26" y="108"/>
                  </a:moveTo>
                  <a:lnTo>
                    <a:pt x="26" y="106"/>
                  </a:lnTo>
                  <a:lnTo>
                    <a:pt x="27" y="102"/>
                  </a:lnTo>
                  <a:lnTo>
                    <a:pt x="28" y="97"/>
                  </a:lnTo>
                  <a:lnTo>
                    <a:pt x="32" y="92"/>
                  </a:lnTo>
                  <a:lnTo>
                    <a:pt x="42" y="97"/>
                  </a:lnTo>
                  <a:lnTo>
                    <a:pt x="51" y="101"/>
                  </a:lnTo>
                  <a:lnTo>
                    <a:pt x="59" y="102"/>
                  </a:lnTo>
                  <a:lnTo>
                    <a:pt x="65" y="102"/>
                  </a:lnTo>
                  <a:lnTo>
                    <a:pt x="87" y="98"/>
                  </a:lnTo>
                  <a:lnTo>
                    <a:pt x="104" y="87"/>
                  </a:lnTo>
                  <a:lnTo>
                    <a:pt x="115" y="72"/>
                  </a:lnTo>
                  <a:lnTo>
                    <a:pt x="119" y="53"/>
                  </a:lnTo>
                  <a:lnTo>
                    <a:pt x="118" y="44"/>
                  </a:lnTo>
                  <a:lnTo>
                    <a:pt x="116" y="35"/>
                  </a:lnTo>
                  <a:lnTo>
                    <a:pt x="111" y="27"/>
                  </a:lnTo>
                  <a:lnTo>
                    <a:pt x="106" y="20"/>
                  </a:lnTo>
                  <a:lnTo>
                    <a:pt x="114" y="13"/>
                  </a:lnTo>
                  <a:lnTo>
                    <a:pt x="123" y="9"/>
                  </a:lnTo>
                  <a:lnTo>
                    <a:pt x="130" y="8"/>
                  </a:lnTo>
                  <a:lnTo>
                    <a:pt x="136" y="7"/>
                  </a:lnTo>
                  <a:lnTo>
                    <a:pt x="139" y="7"/>
                  </a:lnTo>
                  <a:lnTo>
                    <a:pt x="135" y="11"/>
                  </a:lnTo>
                  <a:lnTo>
                    <a:pt x="134" y="17"/>
                  </a:lnTo>
                  <a:lnTo>
                    <a:pt x="137" y="23"/>
                  </a:lnTo>
                  <a:lnTo>
                    <a:pt x="144" y="26"/>
                  </a:lnTo>
                  <a:lnTo>
                    <a:pt x="146" y="26"/>
                  </a:lnTo>
                  <a:lnTo>
                    <a:pt x="150" y="24"/>
                  </a:lnTo>
                  <a:lnTo>
                    <a:pt x="152" y="21"/>
                  </a:lnTo>
                  <a:lnTo>
                    <a:pt x="153" y="16"/>
                  </a:lnTo>
                  <a:lnTo>
                    <a:pt x="152" y="11"/>
                  </a:lnTo>
                  <a:lnTo>
                    <a:pt x="150" y="6"/>
                  </a:lnTo>
                  <a:lnTo>
                    <a:pt x="144" y="1"/>
                  </a:lnTo>
                  <a:lnTo>
                    <a:pt x="136" y="0"/>
                  </a:lnTo>
                  <a:lnTo>
                    <a:pt x="130" y="0"/>
                  </a:lnTo>
                  <a:lnTo>
                    <a:pt x="121" y="2"/>
                  </a:lnTo>
                  <a:lnTo>
                    <a:pt x="111" y="7"/>
                  </a:lnTo>
                  <a:lnTo>
                    <a:pt x="100" y="16"/>
                  </a:lnTo>
                  <a:lnTo>
                    <a:pt x="90" y="9"/>
                  </a:lnTo>
                  <a:lnTo>
                    <a:pt x="80" y="5"/>
                  </a:lnTo>
                  <a:lnTo>
                    <a:pt x="72" y="4"/>
                  </a:lnTo>
                  <a:lnTo>
                    <a:pt x="65" y="3"/>
                  </a:lnTo>
                  <a:lnTo>
                    <a:pt x="43" y="7"/>
                  </a:lnTo>
                  <a:lnTo>
                    <a:pt x="26" y="18"/>
                  </a:lnTo>
                  <a:lnTo>
                    <a:pt x="15" y="34"/>
                  </a:lnTo>
                  <a:lnTo>
                    <a:pt x="10" y="53"/>
                  </a:lnTo>
                  <a:lnTo>
                    <a:pt x="12" y="63"/>
                  </a:lnTo>
                  <a:lnTo>
                    <a:pt x="15" y="73"/>
                  </a:lnTo>
                  <a:lnTo>
                    <a:pt x="20" y="81"/>
                  </a:lnTo>
                  <a:lnTo>
                    <a:pt x="26" y="87"/>
                  </a:lnTo>
                  <a:lnTo>
                    <a:pt x="23" y="92"/>
                  </a:lnTo>
                  <a:lnTo>
                    <a:pt x="19" y="99"/>
                  </a:lnTo>
                  <a:lnTo>
                    <a:pt x="17" y="107"/>
                  </a:lnTo>
                  <a:lnTo>
                    <a:pt x="16" y="115"/>
                  </a:lnTo>
                  <a:lnTo>
                    <a:pt x="17" y="124"/>
                  </a:lnTo>
                  <a:lnTo>
                    <a:pt x="19" y="132"/>
                  </a:lnTo>
                  <a:lnTo>
                    <a:pt x="24" y="139"/>
                  </a:lnTo>
                  <a:lnTo>
                    <a:pt x="31" y="146"/>
                  </a:lnTo>
                  <a:lnTo>
                    <a:pt x="17" y="151"/>
                  </a:lnTo>
                  <a:lnTo>
                    <a:pt x="8" y="159"/>
                  </a:lnTo>
                  <a:lnTo>
                    <a:pt x="2" y="169"/>
                  </a:lnTo>
                  <a:lnTo>
                    <a:pt x="0" y="179"/>
                  </a:lnTo>
                  <a:lnTo>
                    <a:pt x="6" y="196"/>
                  </a:lnTo>
                  <a:lnTo>
                    <a:pt x="21" y="210"/>
                  </a:lnTo>
                  <a:lnTo>
                    <a:pt x="45" y="219"/>
                  </a:lnTo>
                  <a:lnTo>
                    <a:pt x="74" y="222"/>
                  </a:lnTo>
                  <a:lnTo>
                    <a:pt x="102" y="219"/>
                  </a:lnTo>
                  <a:lnTo>
                    <a:pt x="126" y="210"/>
                  </a:lnTo>
                  <a:lnTo>
                    <a:pt x="142" y="196"/>
                  </a:lnTo>
                  <a:lnTo>
                    <a:pt x="149" y="178"/>
                  </a:lnTo>
                  <a:lnTo>
                    <a:pt x="148" y="169"/>
                  </a:lnTo>
                  <a:lnTo>
                    <a:pt x="144" y="158"/>
                  </a:lnTo>
                  <a:lnTo>
                    <a:pt x="137" y="148"/>
                  </a:lnTo>
                  <a:lnTo>
                    <a:pt x="127" y="140"/>
                  </a:lnTo>
                  <a:lnTo>
                    <a:pt x="99" y="132"/>
                  </a:lnTo>
                  <a:lnTo>
                    <a:pt x="69" y="131"/>
                  </a:lnTo>
                  <a:lnTo>
                    <a:pt x="62" y="131"/>
                  </a:lnTo>
                  <a:lnTo>
                    <a:pt x="54" y="131"/>
                  </a:lnTo>
                  <a:lnTo>
                    <a:pt x="47" y="130"/>
                  </a:lnTo>
                  <a:lnTo>
                    <a:pt x="44" y="130"/>
                  </a:lnTo>
                  <a:lnTo>
                    <a:pt x="36" y="128"/>
                  </a:lnTo>
                  <a:lnTo>
                    <a:pt x="31" y="122"/>
                  </a:lnTo>
                  <a:lnTo>
                    <a:pt x="27" y="116"/>
                  </a:lnTo>
                  <a:lnTo>
                    <a:pt x="26" y="108"/>
                  </a:lnTo>
                  <a:close/>
                  <a:moveTo>
                    <a:pt x="74" y="214"/>
                  </a:moveTo>
                  <a:lnTo>
                    <a:pt x="51" y="211"/>
                  </a:lnTo>
                  <a:lnTo>
                    <a:pt x="33" y="204"/>
                  </a:lnTo>
                  <a:lnTo>
                    <a:pt x="21" y="192"/>
                  </a:lnTo>
                  <a:lnTo>
                    <a:pt x="17" y="179"/>
                  </a:lnTo>
                  <a:lnTo>
                    <a:pt x="19" y="168"/>
                  </a:lnTo>
                  <a:lnTo>
                    <a:pt x="25" y="159"/>
                  </a:lnTo>
                  <a:lnTo>
                    <a:pt x="34" y="153"/>
                  </a:lnTo>
                  <a:lnTo>
                    <a:pt x="45" y="150"/>
                  </a:lnTo>
                  <a:lnTo>
                    <a:pt x="65" y="150"/>
                  </a:lnTo>
                  <a:lnTo>
                    <a:pt x="87" y="151"/>
                  </a:lnTo>
                  <a:lnTo>
                    <a:pt x="109" y="154"/>
                  </a:lnTo>
                  <a:lnTo>
                    <a:pt x="125" y="163"/>
                  </a:lnTo>
                  <a:lnTo>
                    <a:pt x="131" y="179"/>
                  </a:lnTo>
                  <a:lnTo>
                    <a:pt x="127" y="192"/>
                  </a:lnTo>
                  <a:lnTo>
                    <a:pt x="115" y="204"/>
                  </a:lnTo>
                  <a:lnTo>
                    <a:pt x="97" y="211"/>
                  </a:lnTo>
                  <a:lnTo>
                    <a:pt x="74" y="2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 noChangeAspect="1"/>
            </p:cNvSpPr>
            <p:nvPr/>
          </p:nvSpPr>
          <p:spPr bwMode="auto">
            <a:xfrm>
              <a:off x="4306" y="104"/>
              <a:ext cx="262" cy="149"/>
            </a:xfrm>
            <a:custGeom>
              <a:avLst/>
              <a:gdLst>
                <a:gd name="T0" fmla="*/ 26 w 262"/>
                <a:gd name="T1" fmla="*/ 124 h 149"/>
                <a:gd name="T2" fmla="*/ 22 w 262"/>
                <a:gd name="T3" fmla="*/ 137 h 149"/>
                <a:gd name="T4" fmla="*/ 0 w 262"/>
                <a:gd name="T5" fmla="*/ 139 h 149"/>
                <a:gd name="T6" fmla="*/ 10 w 262"/>
                <a:gd name="T7" fmla="*/ 149 h 149"/>
                <a:gd name="T8" fmla="*/ 30 w 262"/>
                <a:gd name="T9" fmla="*/ 149 h 149"/>
                <a:gd name="T10" fmla="*/ 46 w 262"/>
                <a:gd name="T11" fmla="*/ 149 h 149"/>
                <a:gd name="T12" fmla="*/ 66 w 262"/>
                <a:gd name="T13" fmla="*/ 149 h 149"/>
                <a:gd name="T14" fmla="*/ 76 w 262"/>
                <a:gd name="T15" fmla="*/ 139 h 149"/>
                <a:gd name="T16" fmla="*/ 54 w 262"/>
                <a:gd name="T17" fmla="*/ 137 h 149"/>
                <a:gd name="T18" fmla="*/ 50 w 262"/>
                <a:gd name="T19" fmla="*/ 124 h 149"/>
                <a:gd name="T20" fmla="*/ 54 w 262"/>
                <a:gd name="T21" fmla="*/ 39 h 149"/>
                <a:gd name="T22" fmla="*/ 79 w 262"/>
                <a:gd name="T23" fmla="*/ 11 h 149"/>
                <a:gd name="T24" fmla="*/ 102 w 262"/>
                <a:gd name="T25" fmla="*/ 9 h 149"/>
                <a:gd name="T26" fmla="*/ 112 w 262"/>
                <a:gd name="T27" fmla="*/ 15 h 149"/>
                <a:gd name="T28" fmla="*/ 117 w 262"/>
                <a:gd name="T29" fmla="*/ 25 h 149"/>
                <a:gd name="T30" fmla="*/ 119 w 262"/>
                <a:gd name="T31" fmla="*/ 38 h 149"/>
                <a:gd name="T32" fmla="*/ 120 w 262"/>
                <a:gd name="T33" fmla="*/ 124 h 149"/>
                <a:gd name="T34" fmla="*/ 115 w 262"/>
                <a:gd name="T35" fmla="*/ 137 h 149"/>
                <a:gd name="T36" fmla="*/ 93 w 262"/>
                <a:gd name="T37" fmla="*/ 139 h 149"/>
                <a:gd name="T38" fmla="*/ 103 w 262"/>
                <a:gd name="T39" fmla="*/ 149 h 149"/>
                <a:gd name="T40" fmla="*/ 123 w 262"/>
                <a:gd name="T41" fmla="*/ 149 h 149"/>
                <a:gd name="T42" fmla="*/ 139 w 262"/>
                <a:gd name="T43" fmla="*/ 149 h 149"/>
                <a:gd name="T44" fmla="*/ 160 w 262"/>
                <a:gd name="T45" fmla="*/ 149 h 149"/>
                <a:gd name="T46" fmla="*/ 169 w 262"/>
                <a:gd name="T47" fmla="*/ 139 h 149"/>
                <a:gd name="T48" fmla="*/ 148 w 262"/>
                <a:gd name="T49" fmla="*/ 137 h 149"/>
                <a:gd name="T50" fmla="*/ 143 w 262"/>
                <a:gd name="T51" fmla="*/ 124 h 149"/>
                <a:gd name="T52" fmla="*/ 147 w 262"/>
                <a:gd name="T53" fmla="*/ 39 h 149"/>
                <a:gd name="T54" fmla="*/ 172 w 262"/>
                <a:gd name="T55" fmla="*/ 11 h 149"/>
                <a:gd name="T56" fmla="*/ 195 w 262"/>
                <a:gd name="T57" fmla="*/ 9 h 149"/>
                <a:gd name="T58" fmla="*/ 205 w 262"/>
                <a:gd name="T59" fmla="*/ 15 h 149"/>
                <a:gd name="T60" fmla="*/ 211 w 262"/>
                <a:gd name="T61" fmla="*/ 25 h 149"/>
                <a:gd name="T62" fmla="*/ 213 w 262"/>
                <a:gd name="T63" fmla="*/ 38 h 149"/>
                <a:gd name="T64" fmla="*/ 213 w 262"/>
                <a:gd name="T65" fmla="*/ 124 h 149"/>
                <a:gd name="T66" fmla="*/ 208 w 262"/>
                <a:gd name="T67" fmla="*/ 137 h 149"/>
                <a:gd name="T68" fmla="*/ 187 w 262"/>
                <a:gd name="T69" fmla="*/ 139 h 149"/>
                <a:gd name="T70" fmla="*/ 196 w 262"/>
                <a:gd name="T71" fmla="*/ 149 h 149"/>
                <a:gd name="T72" fmla="*/ 217 w 262"/>
                <a:gd name="T73" fmla="*/ 149 h 149"/>
                <a:gd name="T74" fmla="*/ 233 w 262"/>
                <a:gd name="T75" fmla="*/ 149 h 149"/>
                <a:gd name="T76" fmla="*/ 253 w 262"/>
                <a:gd name="T77" fmla="*/ 149 h 149"/>
                <a:gd name="T78" fmla="*/ 262 w 262"/>
                <a:gd name="T79" fmla="*/ 139 h 149"/>
                <a:gd name="T80" fmla="*/ 243 w 262"/>
                <a:gd name="T81" fmla="*/ 138 h 149"/>
                <a:gd name="T82" fmla="*/ 236 w 262"/>
                <a:gd name="T83" fmla="*/ 129 h 149"/>
                <a:gd name="T84" fmla="*/ 236 w 262"/>
                <a:gd name="T85" fmla="*/ 46 h 149"/>
                <a:gd name="T86" fmla="*/ 232 w 262"/>
                <a:gd name="T87" fmla="*/ 22 h 149"/>
                <a:gd name="T88" fmla="*/ 221 w 262"/>
                <a:gd name="T89" fmla="*/ 8 h 149"/>
                <a:gd name="T90" fmla="*/ 204 w 262"/>
                <a:gd name="T91" fmla="*/ 1 h 149"/>
                <a:gd name="T92" fmla="*/ 172 w 262"/>
                <a:gd name="T93" fmla="*/ 4 h 149"/>
                <a:gd name="T94" fmla="*/ 148 w 262"/>
                <a:gd name="T95" fmla="*/ 23 h 149"/>
                <a:gd name="T96" fmla="*/ 139 w 262"/>
                <a:gd name="T97" fmla="*/ 24 h 149"/>
                <a:gd name="T98" fmla="*/ 130 w 262"/>
                <a:gd name="T99" fmla="*/ 10 h 149"/>
                <a:gd name="T100" fmla="*/ 117 w 262"/>
                <a:gd name="T101" fmla="*/ 3 h 149"/>
                <a:gd name="T102" fmla="*/ 103 w 262"/>
                <a:gd name="T103" fmla="*/ 1 h 149"/>
                <a:gd name="T104" fmla="*/ 80 w 262"/>
                <a:gd name="T105" fmla="*/ 3 h 149"/>
                <a:gd name="T106" fmla="*/ 56 w 262"/>
                <a:gd name="T107" fmla="*/ 21 h 149"/>
                <a:gd name="T108" fmla="*/ 47 w 262"/>
                <a:gd name="T109" fmla="*/ 0 h 149"/>
                <a:gd name="T110" fmla="*/ 0 w 262"/>
                <a:gd name="T111" fmla="*/ 15 h 149"/>
                <a:gd name="T112" fmla="*/ 14 w 262"/>
                <a:gd name="T113" fmla="*/ 15 h 149"/>
                <a:gd name="T114" fmla="*/ 22 w 262"/>
                <a:gd name="T115" fmla="*/ 18 h 149"/>
                <a:gd name="T116" fmla="*/ 26 w 262"/>
                <a:gd name="T117" fmla="*/ 24 h 149"/>
                <a:gd name="T118" fmla="*/ 26 w 262"/>
                <a:gd name="T119" fmla="*/ 3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2" h="149">
                  <a:moveTo>
                    <a:pt x="26" y="33"/>
                  </a:moveTo>
                  <a:lnTo>
                    <a:pt x="26" y="124"/>
                  </a:lnTo>
                  <a:lnTo>
                    <a:pt x="25" y="133"/>
                  </a:lnTo>
                  <a:lnTo>
                    <a:pt x="22" y="137"/>
                  </a:lnTo>
                  <a:lnTo>
                    <a:pt x="14" y="139"/>
                  </a:lnTo>
                  <a:lnTo>
                    <a:pt x="0" y="139"/>
                  </a:lnTo>
                  <a:lnTo>
                    <a:pt x="0" y="149"/>
                  </a:lnTo>
                  <a:lnTo>
                    <a:pt x="10" y="149"/>
                  </a:lnTo>
                  <a:lnTo>
                    <a:pt x="20" y="149"/>
                  </a:lnTo>
                  <a:lnTo>
                    <a:pt x="30" y="149"/>
                  </a:lnTo>
                  <a:lnTo>
                    <a:pt x="38" y="149"/>
                  </a:lnTo>
                  <a:lnTo>
                    <a:pt x="46" y="149"/>
                  </a:lnTo>
                  <a:lnTo>
                    <a:pt x="56" y="149"/>
                  </a:lnTo>
                  <a:lnTo>
                    <a:pt x="66" y="149"/>
                  </a:lnTo>
                  <a:lnTo>
                    <a:pt x="76" y="149"/>
                  </a:lnTo>
                  <a:lnTo>
                    <a:pt x="76" y="139"/>
                  </a:lnTo>
                  <a:lnTo>
                    <a:pt x="62" y="139"/>
                  </a:lnTo>
                  <a:lnTo>
                    <a:pt x="54" y="137"/>
                  </a:lnTo>
                  <a:lnTo>
                    <a:pt x="51" y="133"/>
                  </a:lnTo>
                  <a:lnTo>
                    <a:pt x="50" y="124"/>
                  </a:lnTo>
                  <a:lnTo>
                    <a:pt x="50" y="62"/>
                  </a:lnTo>
                  <a:lnTo>
                    <a:pt x="54" y="39"/>
                  </a:lnTo>
                  <a:lnTo>
                    <a:pt x="64" y="22"/>
                  </a:lnTo>
                  <a:lnTo>
                    <a:pt x="79" y="11"/>
                  </a:lnTo>
                  <a:lnTo>
                    <a:pt x="95" y="8"/>
                  </a:lnTo>
                  <a:lnTo>
                    <a:pt x="102" y="9"/>
                  </a:lnTo>
                  <a:lnTo>
                    <a:pt x="108" y="11"/>
                  </a:lnTo>
                  <a:lnTo>
                    <a:pt x="112" y="15"/>
                  </a:lnTo>
                  <a:lnTo>
                    <a:pt x="115" y="19"/>
                  </a:lnTo>
                  <a:lnTo>
                    <a:pt x="117" y="25"/>
                  </a:lnTo>
                  <a:lnTo>
                    <a:pt x="119" y="31"/>
                  </a:lnTo>
                  <a:lnTo>
                    <a:pt x="119" y="38"/>
                  </a:lnTo>
                  <a:lnTo>
                    <a:pt x="120" y="45"/>
                  </a:lnTo>
                  <a:lnTo>
                    <a:pt x="120" y="124"/>
                  </a:lnTo>
                  <a:lnTo>
                    <a:pt x="119" y="133"/>
                  </a:lnTo>
                  <a:lnTo>
                    <a:pt x="115" y="137"/>
                  </a:lnTo>
                  <a:lnTo>
                    <a:pt x="107" y="139"/>
                  </a:lnTo>
                  <a:lnTo>
                    <a:pt x="93" y="139"/>
                  </a:lnTo>
                  <a:lnTo>
                    <a:pt x="93" y="149"/>
                  </a:lnTo>
                  <a:lnTo>
                    <a:pt x="103" y="149"/>
                  </a:lnTo>
                  <a:lnTo>
                    <a:pt x="114" y="149"/>
                  </a:lnTo>
                  <a:lnTo>
                    <a:pt x="123" y="149"/>
                  </a:lnTo>
                  <a:lnTo>
                    <a:pt x="132" y="149"/>
                  </a:lnTo>
                  <a:lnTo>
                    <a:pt x="139" y="149"/>
                  </a:lnTo>
                  <a:lnTo>
                    <a:pt x="149" y="149"/>
                  </a:lnTo>
                  <a:lnTo>
                    <a:pt x="160" y="149"/>
                  </a:lnTo>
                  <a:lnTo>
                    <a:pt x="169" y="149"/>
                  </a:lnTo>
                  <a:lnTo>
                    <a:pt x="169" y="139"/>
                  </a:lnTo>
                  <a:lnTo>
                    <a:pt x="155" y="139"/>
                  </a:lnTo>
                  <a:lnTo>
                    <a:pt x="148" y="137"/>
                  </a:lnTo>
                  <a:lnTo>
                    <a:pt x="144" y="133"/>
                  </a:lnTo>
                  <a:lnTo>
                    <a:pt x="143" y="124"/>
                  </a:lnTo>
                  <a:lnTo>
                    <a:pt x="143" y="62"/>
                  </a:lnTo>
                  <a:lnTo>
                    <a:pt x="147" y="39"/>
                  </a:lnTo>
                  <a:lnTo>
                    <a:pt x="158" y="22"/>
                  </a:lnTo>
                  <a:lnTo>
                    <a:pt x="172" y="11"/>
                  </a:lnTo>
                  <a:lnTo>
                    <a:pt x="188" y="8"/>
                  </a:lnTo>
                  <a:lnTo>
                    <a:pt x="195" y="9"/>
                  </a:lnTo>
                  <a:lnTo>
                    <a:pt x="201" y="11"/>
                  </a:lnTo>
                  <a:lnTo>
                    <a:pt x="205" y="15"/>
                  </a:lnTo>
                  <a:lnTo>
                    <a:pt x="209" y="19"/>
                  </a:lnTo>
                  <a:lnTo>
                    <a:pt x="211" y="25"/>
                  </a:lnTo>
                  <a:lnTo>
                    <a:pt x="212" y="31"/>
                  </a:lnTo>
                  <a:lnTo>
                    <a:pt x="213" y="38"/>
                  </a:lnTo>
                  <a:lnTo>
                    <a:pt x="213" y="45"/>
                  </a:lnTo>
                  <a:lnTo>
                    <a:pt x="213" y="124"/>
                  </a:lnTo>
                  <a:lnTo>
                    <a:pt x="212" y="133"/>
                  </a:lnTo>
                  <a:lnTo>
                    <a:pt x="208" y="137"/>
                  </a:lnTo>
                  <a:lnTo>
                    <a:pt x="200" y="139"/>
                  </a:lnTo>
                  <a:lnTo>
                    <a:pt x="187" y="139"/>
                  </a:lnTo>
                  <a:lnTo>
                    <a:pt x="187" y="149"/>
                  </a:lnTo>
                  <a:lnTo>
                    <a:pt x="196" y="149"/>
                  </a:lnTo>
                  <a:lnTo>
                    <a:pt x="207" y="149"/>
                  </a:lnTo>
                  <a:lnTo>
                    <a:pt x="217" y="149"/>
                  </a:lnTo>
                  <a:lnTo>
                    <a:pt x="225" y="149"/>
                  </a:lnTo>
                  <a:lnTo>
                    <a:pt x="233" y="149"/>
                  </a:lnTo>
                  <a:lnTo>
                    <a:pt x="243" y="149"/>
                  </a:lnTo>
                  <a:lnTo>
                    <a:pt x="253" y="149"/>
                  </a:lnTo>
                  <a:lnTo>
                    <a:pt x="262" y="149"/>
                  </a:lnTo>
                  <a:lnTo>
                    <a:pt x="262" y="139"/>
                  </a:lnTo>
                  <a:lnTo>
                    <a:pt x="251" y="139"/>
                  </a:lnTo>
                  <a:lnTo>
                    <a:pt x="243" y="138"/>
                  </a:lnTo>
                  <a:lnTo>
                    <a:pt x="238" y="135"/>
                  </a:lnTo>
                  <a:lnTo>
                    <a:pt x="236" y="129"/>
                  </a:lnTo>
                  <a:lnTo>
                    <a:pt x="236" y="64"/>
                  </a:lnTo>
                  <a:lnTo>
                    <a:pt x="236" y="46"/>
                  </a:lnTo>
                  <a:lnTo>
                    <a:pt x="235" y="32"/>
                  </a:lnTo>
                  <a:lnTo>
                    <a:pt x="232" y="22"/>
                  </a:lnTo>
                  <a:lnTo>
                    <a:pt x="226" y="13"/>
                  </a:lnTo>
                  <a:lnTo>
                    <a:pt x="221" y="8"/>
                  </a:lnTo>
                  <a:lnTo>
                    <a:pt x="214" y="5"/>
                  </a:lnTo>
                  <a:lnTo>
                    <a:pt x="204" y="1"/>
                  </a:lnTo>
                  <a:lnTo>
                    <a:pt x="191" y="0"/>
                  </a:lnTo>
                  <a:lnTo>
                    <a:pt x="172" y="4"/>
                  </a:lnTo>
                  <a:lnTo>
                    <a:pt x="158" y="12"/>
                  </a:lnTo>
                  <a:lnTo>
                    <a:pt x="148" y="23"/>
                  </a:lnTo>
                  <a:lnTo>
                    <a:pt x="142" y="33"/>
                  </a:lnTo>
                  <a:lnTo>
                    <a:pt x="139" y="24"/>
                  </a:lnTo>
                  <a:lnTo>
                    <a:pt x="135" y="16"/>
                  </a:lnTo>
                  <a:lnTo>
                    <a:pt x="130" y="10"/>
                  </a:lnTo>
                  <a:lnTo>
                    <a:pt x="123" y="6"/>
                  </a:lnTo>
                  <a:lnTo>
                    <a:pt x="117" y="3"/>
                  </a:lnTo>
                  <a:lnTo>
                    <a:pt x="110" y="1"/>
                  </a:lnTo>
                  <a:lnTo>
                    <a:pt x="103" y="1"/>
                  </a:lnTo>
                  <a:lnTo>
                    <a:pt x="97" y="0"/>
                  </a:lnTo>
                  <a:lnTo>
                    <a:pt x="80" y="3"/>
                  </a:lnTo>
                  <a:lnTo>
                    <a:pt x="67" y="10"/>
                  </a:lnTo>
                  <a:lnTo>
                    <a:pt x="56" y="21"/>
                  </a:lnTo>
                  <a:lnTo>
                    <a:pt x="47" y="36"/>
                  </a:lnTo>
                  <a:lnTo>
                    <a:pt x="47" y="0"/>
                  </a:lnTo>
                  <a:lnTo>
                    <a:pt x="0" y="4"/>
                  </a:lnTo>
                  <a:lnTo>
                    <a:pt x="0" y="15"/>
                  </a:lnTo>
                  <a:lnTo>
                    <a:pt x="8" y="15"/>
                  </a:lnTo>
                  <a:lnTo>
                    <a:pt x="14" y="15"/>
                  </a:lnTo>
                  <a:lnTo>
                    <a:pt x="19" y="16"/>
                  </a:lnTo>
                  <a:lnTo>
                    <a:pt x="22" y="18"/>
                  </a:lnTo>
                  <a:lnTo>
                    <a:pt x="24" y="20"/>
                  </a:lnTo>
                  <a:lnTo>
                    <a:pt x="26" y="24"/>
                  </a:lnTo>
                  <a:lnTo>
                    <a:pt x="26" y="28"/>
                  </a:lnTo>
                  <a:lnTo>
                    <a:pt x="26" y="3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 noChangeAspect="1" noEditPoints="1"/>
            </p:cNvSpPr>
            <p:nvPr/>
          </p:nvSpPr>
          <p:spPr bwMode="auto">
            <a:xfrm>
              <a:off x="4590" y="102"/>
              <a:ext cx="151" cy="155"/>
            </a:xfrm>
            <a:custGeom>
              <a:avLst/>
              <a:gdLst>
                <a:gd name="T0" fmla="*/ 100 w 151"/>
                <a:gd name="T1" fmla="*/ 136 h 155"/>
                <a:gd name="T2" fmla="*/ 113 w 151"/>
                <a:gd name="T3" fmla="*/ 151 h 155"/>
                <a:gd name="T4" fmla="*/ 127 w 151"/>
                <a:gd name="T5" fmla="*/ 153 h 155"/>
                <a:gd name="T6" fmla="*/ 135 w 151"/>
                <a:gd name="T7" fmla="*/ 151 h 155"/>
                <a:gd name="T8" fmla="*/ 144 w 151"/>
                <a:gd name="T9" fmla="*/ 144 h 155"/>
                <a:gd name="T10" fmla="*/ 150 w 151"/>
                <a:gd name="T11" fmla="*/ 131 h 155"/>
                <a:gd name="T12" fmla="*/ 151 w 151"/>
                <a:gd name="T13" fmla="*/ 103 h 155"/>
                <a:gd name="T14" fmla="*/ 143 w 151"/>
                <a:gd name="T15" fmla="*/ 121 h 155"/>
                <a:gd name="T16" fmla="*/ 138 w 151"/>
                <a:gd name="T17" fmla="*/ 140 h 155"/>
                <a:gd name="T18" fmla="*/ 131 w 151"/>
                <a:gd name="T19" fmla="*/ 143 h 155"/>
                <a:gd name="T20" fmla="*/ 120 w 151"/>
                <a:gd name="T21" fmla="*/ 135 h 155"/>
                <a:gd name="T22" fmla="*/ 118 w 151"/>
                <a:gd name="T23" fmla="*/ 126 h 155"/>
                <a:gd name="T24" fmla="*/ 118 w 151"/>
                <a:gd name="T25" fmla="*/ 48 h 155"/>
                <a:gd name="T26" fmla="*/ 113 w 151"/>
                <a:gd name="T27" fmla="*/ 28 h 155"/>
                <a:gd name="T28" fmla="*/ 96 w 151"/>
                <a:gd name="T29" fmla="*/ 10 h 155"/>
                <a:gd name="T30" fmla="*/ 72 w 151"/>
                <a:gd name="T31" fmla="*/ 1 h 155"/>
                <a:gd name="T32" fmla="*/ 50 w 151"/>
                <a:gd name="T33" fmla="*/ 1 h 155"/>
                <a:gd name="T34" fmla="*/ 32 w 151"/>
                <a:gd name="T35" fmla="*/ 7 h 155"/>
                <a:gd name="T36" fmla="*/ 18 w 151"/>
                <a:gd name="T37" fmla="*/ 17 h 155"/>
                <a:gd name="T38" fmla="*/ 10 w 151"/>
                <a:gd name="T39" fmla="*/ 30 h 155"/>
                <a:gd name="T40" fmla="*/ 11 w 151"/>
                <a:gd name="T41" fmla="*/ 45 h 155"/>
                <a:gd name="T42" fmla="*/ 19 w 151"/>
                <a:gd name="T43" fmla="*/ 53 h 155"/>
                <a:gd name="T44" fmla="*/ 31 w 151"/>
                <a:gd name="T45" fmla="*/ 53 h 155"/>
                <a:gd name="T46" fmla="*/ 39 w 151"/>
                <a:gd name="T47" fmla="*/ 45 h 155"/>
                <a:gd name="T48" fmla="*/ 40 w 151"/>
                <a:gd name="T49" fmla="*/ 35 h 155"/>
                <a:gd name="T50" fmla="*/ 32 w 151"/>
                <a:gd name="T51" fmla="*/ 25 h 155"/>
                <a:gd name="T52" fmla="*/ 31 w 151"/>
                <a:gd name="T53" fmla="*/ 16 h 155"/>
                <a:gd name="T54" fmla="*/ 50 w 151"/>
                <a:gd name="T55" fmla="*/ 8 h 155"/>
                <a:gd name="T56" fmla="*/ 66 w 151"/>
                <a:gd name="T57" fmla="*/ 8 h 155"/>
                <a:gd name="T58" fmla="*/ 78 w 151"/>
                <a:gd name="T59" fmla="*/ 13 h 155"/>
                <a:gd name="T60" fmla="*/ 88 w 151"/>
                <a:gd name="T61" fmla="*/ 24 h 155"/>
                <a:gd name="T62" fmla="*/ 94 w 151"/>
                <a:gd name="T63" fmla="*/ 40 h 155"/>
                <a:gd name="T64" fmla="*/ 95 w 151"/>
                <a:gd name="T65" fmla="*/ 64 h 155"/>
                <a:gd name="T66" fmla="*/ 33 w 151"/>
                <a:gd name="T67" fmla="*/ 76 h 155"/>
                <a:gd name="T68" fmla="*/ 7 w 151"/>
                <a:gd name="T69" fmla="*/ 96 h 155"/>
                <a:gd name="T70" fmla="*/ 0 w 151"/>
                <a:gd name="T71" fmla="*/ 120 h 155"/>
                <a:gd name="T72" fmla="*/ 19 w 151"/>
                <a:gd name="T73" fmla="*/ 148 h 155"/>
                <a:gd name="T74" fmla="*/ 53 w 151"/>
                <a:gd name="T75" fmla="*/ 155 h 155"/>
                <a:gd name="T76" fmla="*/ 81 w 151"/>
                <a:gd name="T77" fmla="*/ 146 h 155"/>
                <a:gd name="T78" fmla="*/ 98 w 151"/>
                <a:gd name="T79" fmla="*/ 126 h 155"/>
                <a:gd name="T80" fmla="*/ 95 w 151"/>
                <a:gd name="T81" fmla="*/ 104 h 155"/>
                <a:gd name="T82" fmla="*/ 91 w 151"/>
                <a:gd name="T83" fmla="*/ 125 h 155"/>
                <a:gd name="T84" fmla="*/ 81 w 151"/>
                <a:gd name="T85" fmla="*/ 138 h 155"/>
                <a:gd name="T86" fmla="*/ 68 w 151"/>
                <a:gd name="T87" fmla="*/ 146 h 155"/>
                <a:gd name="T88" fmla="*/ 56 w 151"/>
                <a:gd name="T89" fmla="*/ 148 h 155"/>
                <a:gd name="T90" fmla="*/ 34 w 151"/>
                <a:gd name="T91" fmla="*/ 140 h 155"/>
                <a:gd name="T92" fmla="*/ 26 w 151"/>
                <a:gd name="T93" fmla="*/ 119 h 155"/>
                <a:gd name="T94" fmla="*/ 40 w 151"/>
                <a:gd name="T95" fmla="*/ 89 h 155"/>
                <a:gd name="T96" fmla="*/ 95 w 151"/>
                <a:gd name="T9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" h="155">
                  <a:moveTo>
                    <a:pt x="98" y="126"/>
                  </a:moveTo>
                  <a:lnTo>
                    <a:pt x="100" y="136"/>
                  </a:lnTo>
                  <a:lnTo>
                    <a:pt x="105" y="145"/>
                  </a:lnTo>
                  <a:lnTo>
                    <a:pt x="113" y="151"/>
                  </a:lnTo>
                  <a:lnTo>
                    <a:pt x="124" y="154"/>
                  </a:lnTo>
                  <a:lnTo>
                    <a:pt x="127" y="153"/>
                  </a:lnTo>
                  <a:lnTo>
                    <a:pt x="131" y="152"/>
                  </a:lnTo>
                  <a:lnTo>
                    <a:pt x="135" y="151"/>
                  </a:lnTo>
                  <a:lnTo>
                    <a:pt x="140" y="148"/>
                  </a:lnTo>
                  <a:lnTo>
                    <a:pt x="144" y="144"/>
                  </a:lnTo>
                  <a:lnTo>
                    <a:pt x="148" y="138"/>
                  </a:lnTo>
                  <a:lnTo>
                    <a:pt x="150" y="131"/>
                  </a:lnTo>
                  <a:lnTo>
                    <a:pt x="151" y="121"/>
                  </a:lnTo>
                  <a:lnTo>
                    <a:pt x="151" y="103"/>
                  </a:lnTo>
                  <a:lnTo>
                    <a:pt x="143" y="103"/>
                  </a:lnTo>
                  <a:lnTo>
                    <a:pt x="143" y="121"/>
                  </a:lnTo>
                  <a:lnTo>
                    <a:pt x="141" y="133"/>
                  </a:lnTo>
                  <a:lnTo>
                    <a:pt x="138" y="140"/>
                  </a:lnTo>
                  <a:lnTo>
                    <a:pt x="134" y="142"/>
                  </a:lnTo>
                  <a:lnTo>
                    <a:pt x="131" y="143"/>
                  </a:lnTo>
                  <a:lnTo>
                    <a:pt x="124" y="141"/>
                  </a:lnTo>
                  <a:lnTo>
                    <a:pt x="120" y="135"/>
                  </a:lnTo>
                  <a:lnTo>
                    <a:pt x="119" y="130"/>
                  </a:lnTo>
                  <a:lnTo>
                    <a:pt x="118" y="126"/>
                  </a:lnTo>
                  <a:lnTo>
                    <a:pt x="118" y="59"/>
                  </a:lnTo>
                  <a:lnTo>
                    <a:pt x="118" y="48"/>
                  </a:lnTo>
                  <a:lnTo>
                    <a:pt x="117" y="38"/>
                  </a:lnTo>
                  <a:lnTo>
                    <a:pt x="113" y="28"/>
                  </a:lnTo>
                  <a:lnTo>
                    <a:pt x="106" y="19"/>
                  </a:lnTo>
                  <a:lnTo>
                    <a:pt x="96" y="10"/>
                  </a:lnTo>
                  <a:lnTo>
                    <a:pt x="84" y="5"/>
                  </a:lnTo>
                  <a:lnTo>
                    <a:pt x="72" y="1"/>
                  </a:lnTo>
                  <a:lnTo>
                    <a:pt x="60" y="0"/>
                  </a:lnTo>
                  <a:lnTo>
                    <a:pt x="50" y="1"/>
                  </a:lnTo>
                  <a:lnTo>
                    <a:pt x="41" y="3"/>
                  </a:lnTo>
                  <a:lnTo>
                    <a:pt x="32" y="7"/>
                  </a:lnTo>
                  <a:lnTo>
                    <a:pt x="24" y="11"/>
                  </a:lnTo>
                  <a:lnTo>
                    <a:pt x="18" y="17"/>
                  </a:lnTo>
                  <a:lnTo>
                    <a:pt x="13" y="23"/>
                  </a:lnTo>
                  <a:lnTo>
                    <a:pt x="10" y="30"/>
                  </a:lnTo>
                  <a:lnTo>
                    <a:pt x="9" y="38"/>
                  </a:lnTo>
                  <a:lnTo>
                    <a:pt x="11" y="45"/>
                  </a:lnTo>
                  <a:lnTo>
                    <a:pt x="14" y="50"/>
                  </a:lnTo>
                  <a:lnTo>
                    <a:pt x="19" y="53"/>
                  </a:lnTo>
                  <a:lnTo>
                    <a:pt x="25" y="54"/>
                  </a:lnTo>
                  <a:lnTo>
                    <a:pt x="31" y="53"/>
                  </a:lnTo>
                  <a:lnTo>
                    <a:pt x="36" y="50"/>
                  </a:lnTo>
                  <a:lnTo>
                    <a:pt x="39" y="45"/>
                  </a:lnTo>
                  <a:lnTo>
                    <a:pt x="40" y="39"/>
                  </a:lnTo>
                  <a:lnTo>
                    <a:pt x="40" y="35"/>
                  </a:lnTo>
                  <a:lnTo>
                    <a:pt x="38" y="30"/>
                  </a:lnTo>
                  <a:lnTo>
                    <a:pt x="32" y="25"/>
                  </a:lnTo>
                  <a:lnTo>
                    <a:pt x="23" y="23"/>
                  </a:lnTo>
                  <a:lnTo>
                    <a:pt x="31" y="16"/>
                  </a:lnTo>
                  <a:lnTo>
                    <a:pt x="41" y="11"/>
                  </a:lnTo>
                  <a:lnTo>
                    <a:pt x="50" y="8"/>
                  </a:lnTo>
                  <a:lnTo>
                    <a:pt x="59" y="8"/>
                  </a:lnTo>
                  <a:lnTo>
                    <a:pt x="66" y="8"/>
                  </a:lnTo>
                  <a:lnTo>
                    <a:pt x="72" y="10"/>
                  </a:lnTo>
                  <a:lnTo>
                    <a:pt x="78" y="13"/>
                  </a:lnTo>
                  <a:lnTo>
                    <a:pt x="83" y="18"/>
                  </a:lnTo>
                  <a:lnTo>
                    <a:pt x="88" y="24"/>
                  </a:lnTo>
                  <a:lnTo>
                    <a:pt x="92" y="32"/>
                  </a:lnTo>
                  <a:lnTo>
                    <a:pt x="94" y="40"/>
                  </a:lnTo>
                  <a:lnTo>
                    <a:pt x="95" y="51"/>
                  </a:lnTo>
                  <a:lnTo>
                    <a:pt x="95" y="64"/>
                  </a:lnTo>
                  <a:lnTo>
                    <a:pt x="66" y="66"/>
                  </a:lnTo>
                  <a:lnTo>
                    <a:pt x="33" y="76"/>
                  </a:lnTo>
                  <a:lnTo>
                    <a:pt x="17" y="85"/>
                  </a:lnTo>
                  <a:lnTo>
                    <a:pt x="7" y="96"/>
                  </a:lnTo>
                  <a:lnTo>
                    <a:pt x="1" y="108"/>
                  </a:lnTo>
                  <a:lnTo>
                    <a:pt x="0" y="120"/>
                  </a:lnTo>
                  <a:lnTo>
                    <a:pt x="5" y="137"/>
                  </a:lnTo>
                  <a:lnTo>
                    <a:pt x="19" y="148"/>
                  </a:lnTo>
                  <a:lnTo>
                    <a:pt x="36" y="154"/>
                  </a:lnTo>
                  <a:lnTo>
                    <a:pt x="53" y="155"/>
                  </a:lnTo>
                  <a:lnTo>
                    <a:pt x="69" y="153"/>
                  </a:lnTo>
                  <a:lnTo>
                    <a:pt x="81" y="146"/>
                  </a:lnTo>
                  <a:lnTo>
                    <a:pt x="91" y="137"/>
                  </a:lnTo>
                  <a:lnTo>
                    <a:pt x="98" y="126"/>
                  </a:lnTo>
                  <a:close/>
                  <a:moveTo>
                    <a:pt x="95" y="70"/>
                  </a:moveTo>
                  <a:lnTo>
                    <a:pt x="95" y="104"/>
                  </a:lnTo>
                  <a:lnTo>
                    <a:pt x="94" y="115"/>
                  </a:lnTo>
                  <a:lnTo>
                    <a:pt x="91" y="125"/>
                  </a:lnTo>
                  <a:lnTo>
                    <a:pt x="87" y="132"/>
                  </a:lnTo>
                  <a:lnTo>
                    <a:pt x="81" y="138"/>
                  </a:lnTo>
                  <a:lnTo>
                    <a:pt x="75" y="142"/>
                  </a:lnTo>
                  <a:lnTo>
                    <a:pt x="68" y="146"/>
                  </a:lnTo>
                  <a:lnTo>
                    <a:pt x="62" y="147"/>
                  </a:lnTo>
                  <a:lnTo>
                    <a:pt x="56" y="148"/>
                  </a:lnTo>
                  <a:lnTo>
                    <a:pt x="44" y="146"/>
                  </a:lnTo>
                  <a:lnTo>
                    <a:pt x="34" y="140"/>
                  </a:lnTo>
                  <a:lnTo>
                    <a:pt x="28" y="131"/>
                  </a:lnTo>
                  <a:lnTo>
                    <a:pt x="26" y="119"/>
                  </a:lnTo>
                  <a:lnTo>
                    <a:pt x="29" y="104"/>
                  </a:lnTo>
                  <a:lnTo>
                    <a:pt x="40" y="89"/>
                  </a:lnTo>
                  <a:lnTo>
                    <a:pt x="61" y="76"/>
                  </a:lnTo>
                  <a:lnTo>
                    <a:pt x="95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 noChangeAspect="1"/>
            </p:cNvSpPr>
            <p:nvPr/>
          </p:nvSpPr>
          <p:spPr bwMode="auto">
            <a:xfrm>
              <a:off x="4748" y="108"/>
              <a:ext cx="169" cy="145"/>
            </a:xfrm>
            <a:custGeom>
              <a:avLst/>
              <a:gdLst>
                <a:gd name="T0" fmla="*/ 100 w 169"/>
                <a:gd name="T1" fmla="*/ 56 h 145"/>
                <a:gd name="T2" fmla="*/ 116 w 169"/>
                <a:gd name="T3" fmla="*/ 36 h 145"/>
                <a:gd name="T4" fmla="*/ 131 w 169"/>
                <a:gd name="T5" fmla="*/ 20 h 145"/>
                <a:gd name="T6" fmla="*/ 151 w 169"/>
                <a:gd name="T7" fmla="*/ 12 h 145"/>
                <a:gd name="T8" fmla="*/ 163 w 169"/>
                <a:gd name="T9" fmla="*/ 0 h 145"/>
                <a:gd name="T10" fmla="*/ 127 w 169"/>
                <a:gd name="T11" fmla="*/ 1 h 145"/>
                <a:gd name="T12" fmla="*/ 109 w 169"/>
                <a:gd name="T13" fmla="*/ 0 h 145"/>
                <a:gd name="T14" fmla="*/ 103 w 169"/>
                <a:gd name="T15" fmla="*/ 11 h 145"/>
                <a:gd name="T16" fmla="*/ 113 w 169"/>
                <a:gd name="T17" fmla="*/ 21 h 145"/>
                <a:gd name="T18" fmla="*/ 108 w 169"/>
                <a:gd name="T19" fmla="*/ 33 h 145"/>
                <a:gd name="T20" fmla="*/ 61 w 169"/>
                <a:gd name="T21" fmla="*/ 25 h 145"/>
                <a:gd name="T22" fmla="*/ 58 w 169"/>
                <a:gd name="T23" fmla="*/ 19 h 145"/>
                <a:gd name="T24" fmla="*/ 69 w 169"/>
                <a:gd name="T25" fmla="*/ 11 h 145"/>
                <a:gd name="T26" fmla="*/ 61 w 169"/>
                <a:gd name="T27" fmla="*/ 0 h 145"/>
                <a:gd name="T28" fmla="*/ 40 w 169"/>
                <a:gd name="T29" fmla="*/ 1 h 145"/>
                <a:gd name="T30" fmla="*/ 27 w 169"/>
                <a:gd name="T31" fmla="*/ 1 h 145"/>
                <a:gd name="T32" fmla="*/ 9 w 169"/>
                <a:gd name="T33" fmla="*/ 1 h 145"/>
                <a:gd name="T34" fmla="*/ 1 w 169"/>
                <a:gd name="T35" fmla="*/ 11 h 145"/>
                <a:gd name="T36" fmla="*/ 15 w 169"/>
                <a:gd name="T37" fmla="*/ 11 h 145"/>
                <a:gd name="T38" fmla="*/ 24 w 169"/>
                <a:gd name="T39" fmla="*/ 13 h 145"/>
                <a:gd name="T40" fmla="*/ 31 w 169"/>
                <a:gd name="T41" fmla="*/ 19 h 145"/>
                <a:gd name="T42" fmla="*/ 41 w 169"/>
                <a:gd name="T43" fmla="*/ 31 h 145"/>
                <a:gd name="T44" fmla="*/ 43 w 169"/>
                <a:gd name="T45" fmla="*/ 115 h 145"/>
                <a:gd name="T46" fmla="*/ 18 w 169"/>
                <a:gd name="T47" fmla="*/ 132 h 145"/>
                <a:gd name="T48" fmla="*/ 0 w 169"/>
                <a:gd name="T49" fmla="*/ 135 h 145"/>
                <a:gd name="T50" fmla="*/ 28 w 169"/>
                <a:gd name="T51" fmla="*/ 145 h 145"/>
                <a:gd name="T52" fmla="*/ 60 w 169"/>
                <a:gd name="T53" fmla="*/ 145 h 145"/>
                <a:gd name="T54" fmla="*/ 52 w 169"/>
                <a:gd name="T55" fmla="*/ 131 h 145"/>
                <a:gd name="T56" fmla="*/ 52 w 169"/>
                <a:gd name="T57" fmla="*/ 118 h 145"/>
                <a:gd name="T58" fmla="*/ 67 w 169"/>
                <a:gd name="T59" fmla="*/ 98 h 145"/>
                <a:gd name="T60" fmla="*/ 105 w 169"/>
                <a:gd name="T61" fmla="*/ 115 h 145"/>
                <a:gd name="T62" fmla="*/ 113 w 169"/>
                <a:gd name="T63" fmla="*/ 127 h 145"/>
                <a:gd name="T64" fmla="*/ 110 w 169"/>
                <a:gd name="T65" fmla="*/ 132 h 145"/>
                <a:gd name="T66" fmla="*/ 101 w 169"/>
                <a:gd name="T67" fmla="*/ 135 h 145"/>
                <a:gd name="T68" fmla="*/ 109 w 169"/>
                <a:gd name="T69" fmla="*/ 145 h 145"/>
                <a:gd name="T70" fmla="*/ 129 w 169"/>
                <a:gd name="T71" fmla="*/ 145 h 145"/>
                <a:gd name="T72" fmla="*/ 152 w 169"/>
                <a:gd name="T73" fmla="*/ 145 h 145"/>
                <a:gd name="T74" fmla="*/ 169 w 169"/>
                <a:gd name="T75" fmla="*/ 135 h 145"/>
                <a:gd name="T76" fmla="*/ 149 w 169"/>
                <a:gd name="T77" fmla="*/ 134 h 145"/>
                <a:gd name="T78" fmla="*/ 137 w 169"/>
                <a:gd name="T79" fmla="*/ 1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9" h="145">
                  <a:moveTo>
                    <a:pt x="92" y="66"/>
                  </a:moveTo>
                  <a:lnTo>
                    <a:pt x="100" y="56"/>
                  </a:lnTo>
                  <a:lnTo>
                    <a:pt x="108" y="46"/>
                  </a:lnTo>
                  <a:lnTo>
                    <a:pt x="116" y="36"/>
                  </a:lnTo>
                  <a:lnTo>
                    <a:pt x="123" y="28"/>
                  </a:lnTo>
                  <a:lnTo>
                    <a:pt x="131" y="20"/>
                  </a:lnTo>
                  <a:lnTo>
                    <a:pt x="141" y="15"/>
                  </a:lnTo>
                  <a:lnTo>
                    <a:pt x="151" y="12"/>
                  </a:lnTo>
                  <a:lnTo>
                    <a:pt x="163" y="11"/>
                  </a:lnTo>
                  <a:lnTo>
                    <a:pt x="163" y="0"/>
                  </a:lnTo>
                  <a:lnTo>
                    <a:pt x="135" y="1"/>
                  </a:lnTo>
                  <a:lnTo>
                    <a:pt x="127" y="1"/>
                  </a:lnTo>
                  <a:lnTo>
                    <a:pt x="117" y="1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103" y="11"/>
                  </a:lnTo>
                  <a:lnTo>
                    <a:pt x="111" y="14"/>
                  </a:lnTo>
                  <a:lnTo>
                    <a:pt x="113" y="21"/>
                  </a:lnTo>
                  <a:lnTo>
                    <a:pt x="111" y="28"/>
                  </a:lnTo>
                  <a:lnTo>
                    <a:pt x="108" y="33"/>
                  </a:lnTo>
                  <a:lnTo>
                    <a:pt x="87" y="59"/>
                  </a:lnTo>
                  <a:lnTo>
                    <a:pt x="61" y="25"/>
                  </a:lnTo>
                  <a:lnTo>
                    <a:pt x="58" y="21"/>
                  </a:lnTo>
                  <a:lnTo>
                    <a:pt x="58" y="19"/>
                  </a:lnTo>
                  <a:lnTo>
                    <a:pt x="61" y="13"/>
                  </a:lnTo>
                  <a:lnTo>
                    <a:pt x="69" y="11"/>
                  </a:lnTo>
                  <a:lnTo>
                    <a:pt x="69" y="0"/>
                  </a:lnTo>
                  <a:lnTo>
                    <a:pt x="61" y="0"/>
                  </a:lnTo>
                  <a:lnTo>
                    <a:pt x="50" y="1"/>
                  </a:lnTo>
                  <a:lnTo>
                    <a:pt x="40" y="1"/>
                  </a:lnTo>
                  <a:lnTo>
                    <a:pt x="33" y="1"/>
                  </a:lnTo>
                  <a:lnTo>
                    <a:pt x="27" y="1"/>
                  </a:lnTo>
                  <a:lnTo>
                    <a:pt x="18" y="1"/>
                  </a:lnTo>
                  <a:lnTo>
                    <a:pt x="9" y="1"/>
                  </a:lnTo>
                  <a:lnTo>
                    <a:pt x="1" y="0"/>
                  </a:lnTo>
                  <a:lnTo>
                    <a:pt x="1" y="11"/>
                  </a:lnTo>
                  <a:lnTo>
                    <a:pt x="9" y="11"/>
                  </a:lnTo>
                  <a:lnTo>
                    <a:pt x="15" y="11"/>
                  </a:lnTo>
                  <a:lnTo>
                    <a:pt x="20" y="12"/>
                  </a:lnTo>
                  <a:lnTo>
                    <a:pt x="24" y="13"/>
                  </a:lnTo>
                  <a:lnTo>
                    <a:pt x="28" y="16"/>
                  </a:lnTo>
                  <a:lnTo>
                    <a:pt x="31" y="19"/>
                  </a:lnTo>
                  <a:lnTo>
                    <a:pt x="36" y="24"/>
                  </a:lnTo>
                  <a:lnTo>
                    <a:pt x="41" y="31"/>
                  </a:lnTo>
                  <a:lnTo>
                    <a:pt x="74" y="75"/>
                  </a:lnTo>
                  <a:lnTo>
                    <a:pt x="43" y="115"/>
                  </a:lnTo>
                  <a:lnTo>
                    <a:pt x="30" y="126"/>
                  </a:lnTo>
                  <a:lnTo>
                    <a:pt x="18" y="132"/>
                  </a:lnTo>
                  <a:lnTo>
                    <a:pt x="7" y="135"/>
                  </a:lnTo>
                  <a:lnTo>
                    <a:pt x="0" y="135"/>
                  </a:lnTo>
                  <a:lnTo>
                    <a:pt x="0" y="145"/>
                  </a:lnTo>
                  <a:lnTo>
                    <a:pt x="28" y="145"/>
                  </a:lnTo>
                  <a:lnTo>
                    <a:pt x="44" y="145"/>
                  </a:lnTo>
                  <a:lnTo>
                    <a:pt x="60" y="145"/>
                  </a:lnTo>
                  <a:lnTo>
                    <a:pt x="60" y="135"/>
                  </a:lnTo>
                  <a:lnTo>
                    <a:pt x="52" y="131"/>
                  </a:lnTo>
                  <a:lnTo>
                    <a:pt x="50" y="125"/>
                  </a:lnTo>
                  <a:lnTo>
                    <a:pt x="52" y="118"/>
                  </a:lnTo>
                  <a:lnTo>
                    <a:pt x="57" y="109"/>
                  </a:lnTo>
                  <a:lnTo>
                    <a:pt x="67" y="98"/>
                  </a:lnTo>
                  <a:lnTo>
                    <a:pt x="80" y="82"/>
                  </a:lnTo>
                  <a:lnTo>
                    <a:pt x="105" y="115"/>
                  </a:lnTo>
                  <a:lnTo>
                    <a:pt x="110" y="122"/>
                  </a:lnTo>
                  <a:lnTo>
                    <a:pt x="113" y="127"/>
                  </a:lnTo>
                  <a:lnTo>
                    <a:pt x="112" y="129"/>
                  </a:lnTo>
                  <a:lnTo>
                    <a:pt x="110" y="132"/>
                  </a:lnTo>
                  <a:lnTo>
                    <a:pt x="106" y="134"/>
                  </a:lnTo>
                  <a:lnTo>
                    <a:pt x="101" y="135"/>
                  </a:lnTo>
                  <a:lnTo>
                    <a:pt x="101" y="145"/>
                  </a:lnTo>
                  <a:lnTo>
                    <a:pt x="109" y="145"/>
                  </a:lnTo>
                  <a:lnTo>
                    <a:pt x="120" y="145"/>
                  </a:lnTo>
                  <a:lnTo>
                    <a:pt x="129" y="145"/>
                  </a:lnTo>
                  <a:lnTo>
                    <a:pt x="137" y="145"/>
                  </a:lnTo>
                  <a:lnTo>
                    <a:pt x="152" y="145"/>
                  </a:lnTo>
                  <a:lnTo>
                    <a:pt x="169" y="145"/>
                  </a:lnTo>
                  <a:lnTo>
                    <a:pt x="169" y="135"/>
                  </a:lnTo>
                  <a:lnTo>
                    <a:pt x="157" y="135"/>
                  </a:lnTo>
                  <a:lnTo>
                    <a:pt x="149" y="134"/>
                  </a:lnTo>
                  <a:lnTo>
                    <a:pt x="143" y="130"/>
                  </a:lnTo>
                  <a:lnTo>
                    <a:pt x="137" y="125"/>
                  </a:lnTo>
                  <a:lnTo>
                    <a:pt x="92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 noChangeAspect="1"/>
            </p:cNvSpPr>
            <p:nvPr/>
          </p:nvSpPr>
          <p:spPr bwMode="auto">
            <a:xfrm>
              <a:off x="4129" y="479"/>
              <a:ext cx="119" cy="78"/>
            </a:xfrm>
            <a:custGeom>
              <a:avLst/>
              <a:gdLst>
                <a:gd name="T0" fmla="*/ 95 w 119"/>
                <a:gd name="T1" fmla="*/ 17 h 78"/>
                <a:gd name="T2" fmla="*/ 91 w 119"/>
                <a:gd name="T3" fmla="*/ 24 h 78"/>
                <a:gd name="T4" fmla="*/ 94 w 119"/>
                <a:gd name="T5" fmla="*/ 33 h 78"/>
                <a:gd name="T6" fmla="*/ 107 w 119"/>
                <a:gd name="T7" fmla="*/ 35 h 78"/>
                <a:gd name="T8" fmla="*/ 115 w 119"/>
                <a:gd name="T9" fmla="*/ 27 h 78"/>
                <a:gd name="T10" fmla="*/ 114 w 119"/>
                <a:gd name="T11" fmla="*/ 11 h 78"/>
                <a:gd name="T12" fmla="*/ 101 w 119"/>
                <a:gd name="T13" fmla="*/ 1 h 78"/>
                <a:gd name="T14" fmla="*/ 78 w 119"/>
                <a:gd name="T15" fmla="*/ 2 h 78"/>
                <a:gd name="T16" fmla="*/ 62 w 119"/>
                <a:gd name="T17" fmla="*/ 4 h 78"/>
                <a:gd name="T18" fmla="*/ 47 w 119"/>
                <a:gd name="T19" fmla="*/ 0 h 78"/>
                <a:gd name="T20" fmla="*/ 31 w 119"/>
                <a:gd name="T21" fmla="*/ 1 h 78"/>
                <a:gd name="T22" fmla="*/ 15 w 119"/>
                <a:gd name="T23" fmla="*/ 7 h 78"/>
                <a:gd name="T24" fmla="*/ 5 w 119"/>
                <a:gd name="T25" fmla="*/ 15 h 78"/>
                <a:gd name="T26" fmla="*/ 0 w 119"/>
                <a:gd name="T27" fmla="*/ 24 h 78"/>
                <a:gd name="T28" fmla="*/ 2 w 119"/>
                <a:gd name="T29" fmla="*/ 30 h 78"/>
                <a:gd name="T30" fmla="*/ 10 w 119"/>
                <a:gd name="T31" fmla="*/ 30 h 78"/>
                <a:gd name="T32" fmla="*/ 13 w 119"/>
                <a:gd name="T33" fmla="*/ 29 h 78"/>
                <a:gd name="T34" fmla="*/ 18 w 119"/>
                <a:gd name="T35" fmla="*/ 20 h 78"/>
                <a:gd name="T36" fmla="*/ 32 w 119"/>
                <a:gd name="T37" fmla="*/ 11 h 78"/>
                <a:gd name="T38" fmla="*/ 50 w 119"/>
                <a:gd name="T39" fmla="*/ 12 h 78"/>
                <a:gd name="T40" fmla="*/ 52 w 119"/>
                <a:gd name="T41" fmla="*/ 25 h 78"/>
                <a:gd name="T42" fmla="*/ 47 w 119"/>
                <a:gd name="T43" fmla="*/ 45 h 78"/>
                <a:gd name="T44" fmla="*/ 45 w 119"/>
                <a:gd name="T45" fmla="*/ 54 h 78"/>
                <a:gd name="T46" fmla="*/ 43 w 119"/>
                <a:gd name="T47" fmla="*/ 60 h 78"/>
                <a:gd name="T48" fmla="*/ 34 w 119"/>
                <a:gd name="T49" fmla="*/ 68 h 78"/>
                <a:gd name="T50" fmla="*/ 24 w 119"/>
                <a:gd name="T51" fmla="*/ 68 h 78"/>
                <a:gd name="T52" fmla="*/ 24 w 119"/>
                <a:gd name="T53" fmla="*/ 62 h 78"/>
                <a:gd name="T54" fmla="*/ 28 w 119"/>
                <a:gd name="T55" fmla="*/ 54 h 78"/>
                <a:gd name="T56" fmla="*/ 25 w 119"/>
                <a:gd name="T57" fmla="*/ 45 h 78"/>
                <a:gd name="T58" fmla="*/ 12 w 119"/>
                <a:gd name="T59" fmla="*/ 43 h 78"/>
                <a:gd name="T60" fmla="*/ 4 w 119"/>
                <a:gd name="T61" fmla="*/ 51 h 78"/>
                <a:gd name="T62" fmla="*/ 5 w 119"/>
                <a:gd name="T63" fmla="*/ 67 h 78"/>
                <a:gd name="T64" fmla="*/ 18 w 119"/>
                <a:gd name="T65" fmla="*/ 77 h 78"/>
                <a:gd name="T66" fmla="*/ 40 w 119"/>
                <a:gd name="T67" fmla="*/ 76 h 78"/>
                <a:gd name="T68" fmla="*/ 63 w 119"/>
                <a:gd name="T69" fmla="*/ 76 h 78"/>
                <a:gd name="T70" fmla="*/ 88 w 119"/>
                <a:gd name="T71" fmla="*/ 78 h 78"/>
                <a:gd name="T72" fmla="*/ 104 w 119"/>
                <a:gd name="T73" fmla="*/ 72 h 78"/>
                <a:gd name="T74" fmla="*/ 114 w 119"/>
                <a:gd name="T75" fmla="*/ 63 h 78"/>
                <a:gd name="T76" fmla="*/ 119 w 119"/>
                <a:gd name="T77" fmla="*/ 55 h 78"/>
                <a:gd name="T78" fmla="*/ 117 w 119"/>
                <a:gd name="T79" fmla="*/ 48 h 78"/>
                <a:gd name="T80" fmla="*/ 109 w 119"/>
                <a:gd name="T81" fmla="*/ 48 h 78"/>
                <a:gd name="T82" fmla="*/ 106 w 119"/>
                <a:gd name="T83" fmla="*/ 50 h 78"/>
                <a:gd name="T84" fmla="*/ 101 w 119"/>
                <a:gd name="T85" fmla="*/ 59 h 78"/>
                <a:gd name="T86" fmla="*/ 87 w 119"/>
                <a:gd name="T87" fmla="*/ 68 h 78"/>
                <a:gd name="T88" fmla="*/ 74 w 119"/>
                <a:gd name="T89" fmla="*/ 68 h 78"/>
                <a:gd name="T90" fmla="*/ 67 w 119"/>
                <a:gd name="T91" fmla="*/ 65 h 78"/>
                <a:gd name="T92" fmla="*/ 67 w 119"/>
                <a:gd name="T93" fmla="*/ 53 h 78"/>
                <a:gd name="T94" fmla="*/ 74 w 119"/>
                <a:gd name="T95" fmla="*/ 24 h 78"/>
                <a:gd name="T96" fmla="*/ 79 w 119"/>
                <a:gd name="T97" fmla="*/ 14 h 78"/>
                <a:gd name="T98" fmla="*/ 91 w 119"/>
                <a:gd name="T99" fmla="*/ 10 h 78"/>
                <a:gd name="T100" fmla="*/ 100 w 119"/>
                <a:gd name="T101" fmla="*/ 1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9" h="78">
                  <a:moveTo>
                    <a:pt x="100" y="13"/>
                  </a:moveTo>
                  <a:lnTo>
                    <a:pt x="95" y="17"/>
                  </a:lnTo>
                  <a:lnTo>
                    <a:pt x="93" y="21"/>
                  </a:lnTo>
                  <a:lnTo>
                    <a:pt x="91" y="24"/>
                  </a:lnTo>
                  <a:lnTo>
                    <a:pt x="91" y="26"/>
                  </a:lnTo>
                  <a:lnTo>
                    <a:pt x="94" y="33"/>
                  </a:lnTo>
                  <a:lnTo>
                    <a:pt x="102" y="36"/>
                  </a:lnTo>
                  <a:lnTo>
                    <a:pt x="107" y="35"/>
                  </a:lnTo>
                  <a:lnTo>
                    <a:pt x="111" y="32"/>
                  </a:lnTo>
                  <a:lnTo>
                    <a:pt x="115" y="27"/>
                  </a:lnTo>
                  <a:lnTo>
                    <a:pt x="116" y="20"/>
                  </a:lnTo>
                  <a:lnTo>
                    <a:pt x="114" y="11"/>
                  </a:lnTo>
                  <a:lnTo>
                    <a:pt x="109" y="5"/>
                  </a:lnTo>
                  <a:lnTo>
                    <a:pt x="101" y="1"/>
                  </a:lnTo>
                  <a:lnTo>
                    <a:pt x="91" y="0"/>
                  </a:lnTo>
                  <a:lnTo>
                    <a:pt x="78" y="2"/>
                  </a:lnTo>
                  <a:lnTo>
                    <a:pt x="68" y="8"/>
                  </a:lnTo>
                  <a:lnTo>
                    <a:pt x="62" y="4"/>
                  </a:lnTo>
                  <a:lnTo>
                    <a:pt x="54" y="2"/>
                  </a:lnTo>
                  <a:lnTo>
                    <a:pt x="47" y="0"/>
                  </a:lnTo>
                  <a:lnTo>
                    <a:pt x="41" y="0"/>
                  </a:lnTo>
                  <a:lnTo>
                    <a:pt x="31" y="1"/>
                  </a:lnTo>
                  <a:lnTo>
                    <a:pt x="22" y="3"/>
                  </a:lnTo>
                  <a:lnTo>
                    <a:pt x="15" y="7"/>
                  </a:lnTo>
                  <a:lnTo>
                    <a:pt x="10" y="11"/>
                  </a:lnTo>
                  <a:lnTo>
                    <a:pt x="5" y="15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7" y="30"/>
                  </a:lnTo>
                  <a:lnTo>
                    <a:pt x="10" y="30"/>
                  </a:lnTo>
                  <a:lnTo>
                    <a:pt x="12" y="30"/>
                  </a:lnTo>
                  <a:lnTo>
                    <a:pt x="13" y="29"/>
                  </a:lnTo>
                  <a:lnTo>
                    <a:pt x="14" y="26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2" y="11"/>
                  </a:lnTo>
                  <a:lnTo>
                    <a:pt x="40" y="10"/>
                  </a:lnTo>
                  <a:lnTo>
                    <a:pt x="50" y="12"/>
                  </a:lnTo>
                  <a:lnTo>
                    <a:pt x="53" y="18"/>
                  </a:lnTo>
                  <a:lnTo>
                    <a:pt x="52" y="25"/>
                  </a:lnTo>
                  <a:lnTo>
                    <a:pt x="50" y="34"/>
                  </a:lnTo>
                  <a:lnTo>
                    <a:pt x="47" y="45"/>
                  </a:lnTo>
                  <a:lnTo>
                    <a:pt x="46" y="51"/>
                  </a:lnTo>
                  <a:lnTo>
                    <a:pt x="45" y="54"/>
                  </a:lnTo>
                  <a:lnTo>
                    <a:pt x="45" y="55"/>
                  </a:lnTo>
                  <a:lnTo>
                    <a:pt x="43" y="60"/>
                  </a:lnTo>
                  <a:lnTo>
                    <a:pt x="38" y="65"/>
                  </a:lnTo>
                  <a:lnTo>
                    <a:pt x="34" y="68"/>
                  </a:lnTo>
                  <a:lnTo>
                    <a:pt x="28" y="69"/>
                  </a:lnTo>
                  <a:lnTo>
                    <a:pt x="24" y="68"/>
                  </a:lnTo>
                  <a:lnTo>
                    <a:pt x="19" y="65"/>
                  </a:lnTo>
                  <a:lnTo>
                    <a:pt x="24" y="62"/>
                  </a:lnTo>
                  <a:lnTo>
                    <a:pt x="26" y="58"/>
                  </a:lnTo>
                  <a:lnTo>
                    <a:pt x="28" y="54"/>
                  </a:lnTo>
                  <a:lnTo>
                    <a:pt x="28" y="52"/>
                  </a:lnTo>
                  <a:lnTo>
                    <a:pt x="25" y="45"/>
                  </a:lnTo>
                  <a:lnTo>
                    <a:pt x="17" y="42"/>
                  </a:lnTo>
                  <a:lnTo>
                    <a:pt x="12" y="43"/>
                  </a:lnTo>
                  <a:lnTo>
                    <a:pt x="8" y="46"/>
                  </a:lnTo>
                  <a:lnTo>
                    <a:pt x="4" y="51"/>
                  </a:lnTo>
                  <a:lnTo>
                    <a:pt x="3" y="59"/>
                  </a:lnTo>
                  <a:lnTo>
                    <a:pt x="5" y="67"/>
                  </a:lnTo>
                  <a:lnTo>
                    <a:pt x="10" y="73"/>
                  </a:lnTo>
                  <a:lnTo>
                    <a:pt x="18" y="77"/>
                  </a:lnTo>
                  <a:lnTo>
                    <a:pt x="28" y="78"/>
                  </a:lnTo>
                  <a:lnTo>
                    <a:pt x="40" y="76"/>
                  </a:lnTo>
                  <a:lnTo>
                    <a:pt x="51" y="70"/>
                  </a:lnTo>
                  <a:lnTo>
                    <a:pt x="63" y="76"/>
                  </a:lnTo>
                  <a:lnTo>
                    <a:pt x="78" y="78"/>
                  </a:lnTo>
                  <a:lnTo>
                    <a:pt x="88" y="78"/>
                  </a:lnTo>
                  <a:lnTo>
                    <a:pt x="97" y="75"/>
                  </a:lnTo>
                  <a:lnTo>
                    <a:pt x="104" y="72"/>
                  </a:lnTo>
                  <a:lnTo>
                    <a:pt x="110" y="68"/>
                  </a:lnTo>
                  <a:lnTo>
                    <a:pt x="114" y="63"/>
                  </a:lnTo>
                  <a:lnTo>
                    <a:pt x="117" y="59"/>
                  </a:lnTo>
                  <a:lnTo>
                    <a:pt x="119" y="55"/>
                  </a:lnTo>
                  <a:lnTo>
                    <a:pt x="119" y="52"/>
                  </a:lnTo>
                  <a:lnTo>
                    <a:pt x="117" y="48"/>
                  </a:lnTo>
                  <a:lnTo>
                    <a:pt x="112" y="48"/>
                  </a:lnTo>
                  <a:lnTo>
                    <a:pt x="109" y="48"/>
                  </a:lnTo>
                  <a:lnTo>
                    <a:pt x="107" y="48"/>
                  </a:lnTo>
                  <a:lnTo>
                    <a:pt x="106" y="50"/>
                  </a:lnTo>
                  <a:lnTo>
                    <a:pt x="105" y="52"/>
                  </a:lnTo>
                  <a:lnTo>
                    <a:pt x="101" y="59"/>
                  </a:lnTo>
                  <a:lnTo>
                    <a:pt x="95" y="64"/>
                  </a:lnTo>
                  <a:lnTo>
                    <a:pt x="87" y="68"/>
                  </a:lnTo>
                  <a:lnTo>
                    <a:pt x="79" y="69"/>
                  </a:lnTo>
                  <a:lnTo>
                    <a:pt x="74" y="68"/>
                  </a:lnTo>
                  <a:lnTo>
                    <a:pt x="70" y="67"/>
                  </a:lnTo>
                  <a:lnTo>
                    <a:pt x="67" y="65"/>
                  </a:lnTo>
                  <a:lnTo>
                    <a:pt x="66" y="60"/>
                  </a:lnTo>
                  <a:lnTo>
                    <a:pt x="67" y="53"/>
                  </a:lnTo>
                  <a:lnTo>
                    <a:pt x="69" y="44"/>
                  </a:lnTo>
                  <a:lnTo>
                    <a:pt x="74" y="24"/>
                  </a:lnTo>
                  <a:lnTo>
                    <a:pt x="76" y="19"/>
                  </a:lnTo>
                  <a:lnTo>
                    <a:pt x="79" y="14"/>
                  </a:lnTo>
                  <a:lnTo>
                    <a:pt x="85" y="11"/>
                  </a:lnTo>
                  <a:lnTo>
                    <a:pt x="91" y="10"/>
                  </a:lnTo>
                  <a:lnTo>
                    <a:pt x="95" y="10"/>
                  </a:lnTo>
                  <a:lnTo>
                    <a:pt x="100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 noChangeAspect="1"/>
            </p:cNvSpPr>
            <p:nvPr/>
          </p:nvSpPr>
          <p:spPr bwMode="auto">
            <a:xfrm>
              <a:off x="4290" y="454"/>
              <a:ext cx="105" cy="119"/>
            </a:xfrm>
            <a:custGeom>
              <a:avLst/>
              <a:gdLst>
                <a:gd name="T0" fmla="*/ 98 w 105"/>
                <a:gd name="T1" fmla="*/ 64 h 119"/>
                <a:gd name="T2" fmla="*/ 100 w 105"/>
                <a:gd name="T3" fmla="*/ 64 h 119"/>
                <a:gd name="T4" fmla="*/ 102 w 105"/>
                <a:gd name="T5" fmla="*/ 64 h 119"/>
                <a:gd name="T6" fmla="*/ 104 w 105"/>
                <a:gd name="T7" fmla="*/ 62 h 119"/>
                <a:gd name="T8" fmla="*/ 105 w 105"/>
                <a:gd name="T9" fmla="*/ 60 h 119"/>
                <a:gd name="T10" fmla="*/ 104 w 105"/>
                <a:gd name="T11" fmla="*/ 57 h 119"/>
                <a:gd name="T12" fmla="*/ 102 w 105"/>
                <a:gd name="T13" fmla="*/ 55 h 119"/>
                <a:gd name="T14" fmla="*/ 100 w 105"/>
                <a:gd name="T15" fmla="*/ 55 h 119"/>
                <a:gd name="T16" fmla="*/ 98 w 105"/>
                <a:gd name="T17" fmla="*/ 55 h 119"/>
                <a:gd name="T18" fmla="*/ 10 w 105"/>
                <a:gd name="T19" fmla="*/ 55 h 119"/>
                <a:gd name="T20" fmla="*/ 15 w 105"/>
                <a:gd name="T21" fmla="*/ 38 h 119"/>
                <a:gd name="T22" fmla="*/ 27 w 105"/>
                <a:gd name="T23" fmla="*/ 23 h 119"/>
                <a:gd name="T24" fmla="*/ 43 w 105"/>
                <a:gd name="T25" fmla="*/ 13 h 119"/>
                <a:gd name="T26" fmla="*/ 64 w 105"/>
                <a:gd name="T27" fmla="*/ 10 h 119"/>
                <a:gd name="T28" fmla="*/ 98 w 105"/>
                <a:gd name="T29" fmla="*/ 10 h 119"/>
                <a:gd name="T30" fmla="*/ 100 w 105"/>
                <a:gd name="T31" fmla="*/ 10 h 119"/>
                <a:gd name="T32" fmla="*/ 102 w 105"/>
                <a:gd name="T33" fmla="*/ 9 h 119"/>
                <a:gd name="T34" fmla="*/ 104 w 105"/>
                <a:gd name="T35" fmla="*/ 8 h 119"/>
                <a:gd name="T36" fmla="*/ 105 w 105"/>
                <a:gd name="T37" fmla="*/ 5 h 119"/>
                <a:gd name="T38" fmla="*/ 104 w 105"/>
                <a:gd name="T39" fmla="*/ 2 h 119"/>
                <a:gd name="T40" fmla="*/ 102 w 105"/>
                <a:gd name="T41" fmla="*/ 1 h 119"/>
                <a:gd name="T42" fmla="*/ 100 w 105"/>
                <a:gd name="T43" fmla="*/ 0 h 119"/>
                <a:gd name="T44" fmla="*/ 98 w 105"/>
                <a:gd name="T45" fmla="*/ 0 h 119"/>
                <a:gd name="T46" fmla="*/ 64 w 105"/>
                <a:gd name="T47" fmla="*/ 0 h 119"/>
                <a:gd name="T48" fmla="*/ 40 w 105"/>
                <a:gd name="T49" fmla="*/ 5 h 119"/>
                <a:gd name="T50" fmla="*/ 19 w 105"/>
                <a:gd name="T51" fmla="*/ 17 h 119"/>
                <a:gd name="T52" fmla="*/ 5 w 105"/>
                <a:gd name="T53" fmla="*/ 36 h 119"/>
                <a:gd name="T54" fmla="*/ 0 w 105"/>
                <a:gd name="T55" fmla="*/ 60 h 119"/>
                <a:gd name="T56" fmla="*/ 5 w 105"/>
                <a:gd name="T57" fmla="*/ 83 h 119"/>
                <a:gd name="T58" fmla="*/ 19 w 105"/>
                <a:gd name="T59" fmla="*/ 102 h 119"/>
                <a:gd name="T60" fmla="*/ 40 w 105"/>
                <a:gd name="T61" fmla="*/ 114 h 119"/>
                <a:gd name="T62" fmla="*/ 64 w 105"/>
                <a:gd name="T63" fmla="*/ 119 h 119"/>
                <a:gd name="T64" fmla="*/ 98 w 105"/>
                <a:gd name="T65" fmla="*/ 119 h 119"/>
                <a:gd name="T66" fmla="*/ 100 w 105"/>
                <a:gd name="T67" fmla="*/ 119 h 119"/>
                <a:gd name="T68" fmla="*/ 102 w 105"/>
                <a:gd name="T69" fmla="*/ 118 h 119"/>
                <a:gd name="T70" fmla="*/ 104 w 105"/>
                <a:gd name="T71" fmla="*/ 117 h 119"/>
                <a:gd name="T72" fmla="*/ 105 w 105"/>
                <a:gd name="T73" fmla="*/ 114 h 119"/>
                <a:gd name="T74" fmla="*/ 104 w 105"/>
                <a:gd name="T75" fmla="*/ 111 h 119"/>
                <a:gd name="T76" fmla="*/ 102 w 105"/>
                <a:gd name="T77" fmla="*/ 110 h 119"/>
                <a:gd name="T78" fmla="*/ 100 w 105"/>
                <a:gd name="T79" fmla="*/ 109 h 119"/>
                <a:gd name="T80" fmla="*/ 98 w 105"/>
                <a:gd name="T81" fmla="*/ 109 h 119"/>
                <a:gd name="T82" fmla="*/ 64 w 105"/>
                <a:gd name="T83" fmla="*/ 109 h 119"/>
                <a:gd name="T84" fmla="*/ 43 w 105"/>
                <a:gd name="T85" fmla="*/ 106 h 119"/>
                <a:gd name="T86" fmla="*/ 27 w 105"/>
                <a:gd name="T87" fmla="*/ 96 h 119"/>
                <a:gd name="T88" fmla="*/ 15 w 105"/>
                <a:gd name="T89" fmla="*/ 82 h 119"/>
                <a:gd name="T90" fmla="*/ 10 w 105"/>
                <a:gd name="T91" fmla="*/ 64 h 119"/>
                <a:gd name="T92" fmla="*/ 98 w 105"/>
                <a:gd name="T93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" h="119">
                  <a:moveTo>
                    <a:pt x="98" y="64"/>
                  </a:moveTo>
                  <a:lnTo>
                    <a:pt x="100" y="64"/>
                  </a:lnTo>
                  <a:lnTo>
                    <a:pt x="102" y="64"/>
                  </a:lnTo>
                  <a:lnTo>
                    <a:pt x="104" y="62"/>
                  </a:lnTo>
                  <a:lnTo>
                    <a:pt x="105" y="60"/>
                  </a:lnTo>
                  <a:lnTo>
                    <a:pt x="104" y="57"/>
                  </a:lnTo>
                  <a:lnTo>
                    <a:pt x="102" y="55"/>
                  </a:lnTo>
                  <a:lnTo>
                    <a:pt x="100" y="55"/>
                  </a:lnTo>
                  <a:lnTo>
                    <a:pt x="98" y="55"/>
                  </a:lnTo>
                  <a:lnTo>
                    <a:pt x="10" y="55"/>
                  </a:lnTo>
                  <a:lnTo>
                    <a:pt x="15" y="38"/>
                  </a:lnTo>
                  <a:lnTo>
                    <a:pt x="27" y="23"/>
                  </a:lnTo>
                  <a:lnTo>
                    <a:pt x="43" y="13"/>
                  </a:lnTo>
                  <a:lnTo>
                    <a:pt x="64" y="10"/>
                  </a:lnTo>
                  <a:lnTo>
                    <a:pt x="98" y="10"/>
                  </a:lnTo>
                  <a:lnTo>
                    <a:pt x="100" y="10"/>
                  </a:lnTo>
                  <a:lnTo>
                    <a:pt x="102" y="9"/>
                  </a:lnTo>
                  <a:lnTo>
                    <a:pt x="104" y="8"/>
                  </a:lnTo>
                  <a:lnTo>
                    <a:pt x="105" y="5"/>
                  </a:lnTo>
                  <a:lnTo>
                    <a:pt x="104" y="2"/>
                  </a:lnTo>
                  <a:lnTo>
                    <a:pt x="102" y="1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64" y="0"/>
                  </a:lnTo>
                  <a:lnTo>
                    <a:pt x="40" y="5"/>
                  </a:lnTo>
                  <a:lnTo>
                    <a:pt x="19" y="17"/>
                  </a:lnTo>
                  <a:lnTo>
                    <a:pt x="5" y="36"/>
                  </a:lnTo>
                  <a:lnTo>
                    <a:pt x="0" y="60"/>
                  </a:lnTo>
                  <a:lnTo>
                    <a:pt x="5" y="83"/>
                  </a:lnTo>
                  <a:lnTo>
                    <a:pt x="19" y="102"/>
                  </a:lnTo>
                  <a:lnTo>
                    <a:pt x="40" y="114"/>
                  </a:lnTo>
                  <a:lnTo>
                    <a:pt x="64" y="119"/>
                  </a:lnTo>
                  <a:lnTo>
                    <a:pt x="98" y="119"/>
                  </a:lnTo>
                  <a:lnTo>
                    <a:pt x="100" y="119"/>
                  </a:lnTo>
                  <a:lnTo>
                    <a:pt x="102" y="118"/>
                  </a:lnTo>
                  <a:lnTo>
                    <a:pt x="104" y="117"/>
                  </a:lnTo>
                  <a:lnTo>
                    <a:pt x="105" y="114"/>
                  </a:lnTo>
                  <a:lnTo>
                    <a:pt x="104" y="111"/>
                  </a:lnTo>
                  <a:lnTo>
                    <a:pt x="102" y="110"/>
                  </a:lnTo>
                  <a:lnTo>
                    <a:pt x="100" y="109"/>
                  </a:lnTo>
                  <a:lnTo>
                    <a:pt x="98" y="109"/>
                  </a:lnTo>
                  <a:lnTo>
                    <a:pt x="64" y="109"/>
                  </a:lnTo>
                  <a:lnTo>
                    <a:pt x="43" y="106"/>
                  </a:lnTo>
                  <a:lnTo>
                    <a:pt x="27" y="96"/>
                  </a:lnTo>
                  <a:lnTo>
                    <a:pt x="15" y="82"/>
                  </a:lnTo>
                  <a:lnTo>
                    <a:pt x="10" y="64"/>
                  </a:lnTo>
                  <a:lnTo>
                    <a:pt x="98" y="6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 noChangeAspect="1"/>
            </p:cNvSpPr>
            <p:nvPr/>
          </p:nvSpPr>
          <p:spPr bwMode="auto">
            <a:xfrm>
              <a:off x="4441" y="440"/>
              <a:ext cx="154" cy="116"/>
            </a:xfrm>
            <a:custGeom>
              <a:avLst/>
              <a:gdLst>
                <a:gd name="T0" fmla="*/ 111 w 154"/>
                <a:gd name="T1" fmla="*/ 104 h 116"/>
                <a:gd name="T2" fmla="*/ 102 w 154"/>
                <a:gd name="T3" fmla="*/ 99 h 116"/>
                <a:gd name="T4" fmla="*/ 97 w 154"/>
                <a:gd name="T5" fmla="*/ 86 h 116"/>
                <a:gd name="T6" fmla="*/ 94 w 154"/>
                <a:gd name="T7" fmla="*/ 67 h 116"/>
                <a:gd name="T8" fmla="*/ 95 w 154"/>
                <a:gd name="T9" fmla="*/ 54 h 116"/>
                <a:gd name="T10" fmla="*/ 117 w 154"/>
                <a:gd name="T11" fmla="*/ 43 h 116"/>
                <a:gd name="T12" fmla="*/ 140 w 154"/>
                <a:gd name="T13" fmla="*/ 29 h 116"/>
                <a:gd name="T14" fmla="*/ 153 w 154"/>
                <a:gd name="T15" fmla="*/ 17 h 116"/>
                <a:gd name="T16" fmla="*/ 153 w 154"/>
                <a:gd name="T17" fmla="*/ 7 h 116"/>
                <a:gd name="T18" fmla="*/ 147 w 154"/>
                <a:gd name="T19" fmla="*/ 1 h 116"/>
                <a:gd name="T20" fmla="*/ 137 w 154"/>
                <a:gd name="T21" fmla="*/ 1 h 116"/>
                <a:gd name="T22" fmla="*/ 129 w 154"/>
                <a:gd name="T23" fmla="*/ 7 h 116"/>
                <a:gd name="T24" fmla="*/ 129 w 154"/>
                <a:gd name="T25" fmla="*/ 12 h 116"/>
                <a:gd name="T26" fmla="*/ 132 w 154"/>
                <a:gd name="T27" fmla="*/ 12 h 116"/>
                <a:gd name="T28" fmla="*/ 136 w 154"/>
                <a:gd name="T29" fmla="*/ 15 h 116"/>
                <a:gd name="T30" fmla="*/ 136 w 154"/>
                <a:gd name="T31" fmla="*/ 23 h 116"/>
                <a:gd name="T32" fmla="*/ 122 w 154"/>
                <a:gd name="T33" fmla="*/ 32 h 116"/>
                <a:gd name="T34" fmla="*/ 99 w 154"/>
                <a:gd name="T35" fmla="*/ 44 h 116"/>
                <a:gd name="T36" fmla="*/ 87 w 154"/>
                <a:gd name="T37" fmla="*/ 33 h 116"/>
                <a:gd name="T38" fmla="*/ 80 w 154"/>
                <a:gd name="T39" fmla="*/ 10 h 116"/>
                <a:gd name="T40" fmla="*/ 68 w 154"/>
                <a:gd name="T41" fmla="*/ 1 h 116"/>
                <a:gd name="T42" fmla="*/ 47 w 154"/>
                <a:gd name="T43" fmla="*/ 3 h 116"/>
                <a:gd name="T44" fmla="*/ 34 w 154"/>
                <a:gd name="T45" fmla="*/ 14 h 116"/>
                <a:gd name="T46" fmla="*/ 33 w 154"/>
                <a:gd name="T47" fmla="*/ 19 h 116"/>
                <a:gd name="T48" fmla="*/ 41 w 154"/>
                <a:gd name="T49" fmla="*/ 17 h 116"/>
                <a:gd name="T50" fmla="*/ 54 w 154"/>
                <a:gd name="T51" fmla="*/ 12 h 116"/>
                <a:gd name="T52" fmla="*/ 64 w 154"/>
                <a:gd name="T53" fmla="*/ 20 h 116"/>
                <a:gd name="T54" fmla="*/ 73 w 154"/>
                <a:gd name="T55" fmla="*/ 56 h 116"/>
                <a:gd name="T56" fmla="*/ 34 w 154"/>
                <a:gd name="T57" fmla="*/ 75 h 116"/>
                <a:gd name="T58" fmla="*/ 13 w 154"/>
                <a:gd name="T59" fmla="*/ 87 h 116"/>
                <a:gd name="T60" fmla="*/ 0 w 154"/>
                <a:gd name="T61" fmla="*/ 105 h 116"/>
                <a:gd name="T62" fmla="*/ 4 w 154"/>
                <a:gd name="T63" fmla="*/ 113 h 116"/>
                <a:gd name="T64" fmla="*/ 11 w 154"/>
                <a:gd name="T65" fmla="*/ 116 h 116"/>
                <a:gd name="T66" fmla="*/ 21 w 154"/>
                <a:gd name="T67" fmla="*/ 112 h 116"/>
                <a:gd name="T68" fmla="*/ 26 w 154"/>
                <a:gd name="T69" fmla="*/ 106 h 116"/>
                <a:gd name="T70" fmla="*/ 22 w 154"/>
                <a:gd name="T71" fmla="*/ 104 h 116"/>
                <a:gd name="T72" fmla="*/ 18 w 154"/>
                <a:gd name="T73" fmla="*/ 101 h 116"/>
                <a:gd name="T74" fmla="*/ 17 w 154"/>
                <a:gd name="T75" fmla="*/ 95 h 116"/>
                <a:gd name="T76" fmla="*/ 22 w 154"/>
                <a:gd name="T77" fmla="*/ 91 h 116"/>
                <a:gd name="T78" fmla="*/ 38 w 154"/>
                <a:gd name="T79" fmla="*/ 81 h 116"/>
                <a:gd name="T80" fmla="*/ 74 w 154"/>
                <a:gd name="T81" fmla="*/ 64 h 116"/>
                <a:gd name="T82" fmla="*/ 79 w 154"/>
                <a:gd name="T83" fmla="*/ 89 h 116"/>
                <a:gd name="T84" fmla="*/ 82 w 154"/>
                <a:gd name="T85" fmla="*/ 102 h 116"/>
                <a:gd name="T86" fmla="*/ 92 w 154"/>
                <a:gd name="T87" fmla="*/ 114 h 116"/>
                <a:gd name="T88" fmla="*/ 102 w 154"/>
                <a:gd name="T89" fmla="*/ 116 h 116"/>
                <a:gd name="T90" fmla="*/ 126 w 154"/>
                <a:gd name="T91" fmla="*/ 108 h 116"/>
                <a:gd name="T92" fmla="*/ 132 w 154"/>
                <a:gd name="T93" fmla="*/ 99 h 116"/>
                <a:gd name="T94" fmla="*/ 129 w 154"/>
                <a:gd name="T95" fmla="*/ 97 h 116"/>
                <a:gd name="T96" fmla="*/ 117 w 154"/>
                <a:gd name="T97" fmla="*/ 10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16">
                  <a:moveTo>
                    <a:pt x="117" y="104"/>
                  </a:moveTo>
                  <a:lnTo>
                    <a:pt x="111" y="104"/>
                  </a:lnTo>
                  <a:lnTo>
                    <a:pt x="106" y="102"/>
                  </a:lnTo>
                  <a:lnTo>
                    <a:pt x="102" y="99"/>
                  </a:lnTo>
                  <a:lnTo>
                    <a:pt x="99" y="92"/>
                  </a:lnTo>
                  <a:lnTo>
                    <a:pt x="97" y="86"/>
                  </a:lnTo>
                  <a:lnTo>
                    <a:pt x="96" y="78"/>
                  </a:lnTo>
                  <a:lnTo>
                    <a:pt x="94" y="67"/>
                  </a:lnTo>
                  <a:lnTo>
                    <a:pt x="91" y="56"/>
                  </a:lnTo>
                  <a:lnTo>
                    <a:pt x="95" y="54"/>
                  </a:lnTo>
                  <a:lnTo>
                    <a:pt x="104" y="50"/>
                  </a:lnTo>
                  <a:lnTo>
                    <a:pt x="117" y="43"/>
                  </a:lnTo>
                  <a:lnTo>
                    <a:pt x="128" y="37"/>
                  </a:lnTo>
                  <a:lnTo>
                    <a:pt x="140" y="29"/>
                  </a:lnTo>
                  <a:lnTo>
                    <a:pt x="148" y="23"/>
                  </a:lnTo>
                  <a:lnTo>
                    <a:pt x="153" y="17"/>
                  </a:lnTo>
                  <a:lnTo>
                    <a:pt x="154" y="11"/>
                  </a:lnTo>
                  <a:lnTo>
                    <a:pt x="153" y="7"/>
                  </a:lnTo>
                  <a:lnTo>
                    <a:pt x="150" y="3"/>
                  </a:lnTo>
                  <a:lnTo>
                    <a:pt x="147" y="1"/>
                  </a:lnTo>
                  <a:lnTo>
                    <a:pt x="143" y="0"/>
                  </a:lnTo>
                  <a:lnTo>
                    <a:pt x="137" y="1"/>
                  </a:lnTo>
                  <a:lnTo>
                    <a:pt x="133" y="4"/>
                  </a:lnTo>
                  <a:lnTo>
                    <a:pt x="129" y="7"/>
                  </a:lnTo>
                  <a:lnTo>
                    <a:pt x="128" y="10"/>
                  </a:lnTo>
                  <a:lnTo>
                    <a:pt x="129" y="12"/>
                  </a:lnTo>
                  <a:lnTo>
                    <a:pt x="130" y="12"/>
                  </a:lnTo>
                  <a:lnTo>
                    <a:pt x="132" y="12"/>
                  </a:lnTo>
                  <a:lnTo>
                    <a:pt x="134" y="13"/>
                  </a:lnTo>
                  <a:lnTo>
                    <a:pt x="136" y="15"/>
                  </a:lnTo>
                  <a:lnTo>
                    <a:pt x="137" y="19"/>
                  </a:lnTo>
                  <a:lnTo>
                    <a:pt x="136" y="23"/>
                  </a:lnTo>
                  <a:lnTo>
                    <a:pt x="131" y="26"/>
                  </a:lnTo>
                  <a:lnTo>
                    <a:pt x="122" y="32"/>
                  </a:lnTo>
                  <a:lnTo>
                    <a:pt x="111" y="38"/>
                  </a:lnTo>
                  <a:lnTo>
                    <a:pt x="99" y="44"/>
                  </a:lnTo>
                  <a:lnTo>
                    <a:pt x="90" y="48"/>
                  </a:lnTo>
                  <a:lnTo>
                    <a:pt x="87" y="33"/>
                  </a:lnTo>
                  <a:lnTo>
                    <a:pt x="85" y="23"/>
                  </a:lnTo>
                  <a:lnTo>
                    <a:pt x="80" y="10"/>
                  </a:lnTo>
                  <a:lnTo>
                    <a:pt x="74" y="3"/>
                  </a:lnTo>
                  <a:lnTo>
                    <a:pt x="68" y="1"/>
                  </a:lnTo>
                  <a:lnTo>
                    <a:pt x="63" y="0"/>
                  </a:lnTo>
                  <a:lnTo>
                    <a:pt x="47" y="3"/>
                  </a:lnTo>
                  <a:lnTo>
                    <a:pt x="38" y="8"/>
                  </a:lnTo>
                  <a:lnTo>
                    <a:pt x="34" y="14"/>
                  </a:lnTo>
                  <a:lnTo>
                    <a:pt x="32" y="17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41" y="17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59" y="14"/>
                  </a:lnTo>
                  <a:lnTo>
                    <a:pt x="64" y="20"/>
                  </a:lnTo>
                  <a:lnTo>
                    <a:pt x="68" y="30"/>
                  </a:lnTo>
                  <a:lnTo>
                    <a:pt x="73" y="56"/>
                  </a:lnTo>
                  <a:lnTo>
                    <a:pt x="56" y="64"/>
                  </a:lnTo>
                  <a:lnTo>
                    <a:pt x="34" y="75"/>
                  </a:lnTo>
                  <a:lnTo>
                    <a:pt x="24" y="80"/>
                  </a:lnTo>
                  <a:lnTo>
                    <a:pt x="13" y="87"/>
                  </a:lnTo>
                  <a:lnTo>
                    <a:pt x="4" y="96"/>
                  </a:lnTo>
                  <a:lnTo>
                    <a:pt x="0" y="105"/>
                  </a:lnTo>
                  <a:lnTo>
                    <a:pt x="1" y="110"/>
                  </a:lnTo>
                  <a:lnTo>
                    <a:pt x="4" y="113"/>
                  </a:lnTo>
                  <a:lnTo>
                    <a:pt x="7" y="115"/>
                  </a:lnTo>
                  <a:lnTo>
                    <a:pt x="11" y="116"/>
                  </a:lnTo>
                  <a:lnTo>
                    <a:pt x="17" y="115"/>
                  </a:lnTo>
                  <a:lnTo>
                    <a:pt x="21" y="112"/>
                  </a:lnTo>
                  <a:lnTo>
                    <a:pt x="25" y="109"/>
                  </a:lnTo>
                  <a:lnTo>
                    <a:pt x="26" y="106"/>
                  </a:lnTo>
                  <a:lnTo>
                    <a:pt x="24" y="104"/>
                  </a:lnTo>
                  <a:lnTo>
                    <a:pt x="22" y="104"/>
                  </a:lnTo>
                  <a:lnTo>
                    <a:pt x="20" y="103"/>
                  </a:lnTo>
                  <a:lnTo>
                    <a:pt x="18" y="101"/>
                  </a:lnTo>
                  <a:lnTo>
                    <a:pt x="17" y="97"/>
                  </a:lnTo>
                  <a:lnTo>
                    <a:pt x="17" y="95"/>
                  </a:lnTo>
                  <a:lnTo>
                    <a:pt x="19" y="93"/>
                  </a:lnTo>
                  <a:lnTo>
                    <a:pt x="22" y="91"/>
                  </a:lnTo>
                  <a:lnTo>
                    <a:pt x="27" y="87"/>
                  </a:lnTo>
                  <a:lnTo>
                    <a:pt x="38" y="81"/>
                  </a:lnTo>
                  <a:lnTo>
                    <a:pt x="52" y="74"/>
                  </a:lnTo>
                  <a:lnTo>
                    <a:pt x="74" y="64"/>
                  </a:lnTo>
                  <a:lnTo>
                    <a:pt x="77" y="78"/>
                  </a:lnTo>
                  <a:lnTo>
                    <a:pt x="79" y="89"/>
                  </a:lnTo>
                  <a:lnTo>
                    <a:pt x="81" y="96"/>
                  </a:lnTo>
                  <a:lnTo>
                    <a:pt x="82" y="102"/>
                  </a:lnTo>
                  <a:lnTo>
                    <a:pt x="87" y="110"/>
                  </a:lnTo>
                  <a:lnTo>
                    <a:pt x="92" y="114"/>
                  </a:lnTo>
                  <a:lnTo>
                    <a:pt x="97" y="116"/>
                  </a:lnTo>
                  <a:lnTo>
                    <a:pt x="102" y="116"/>
                  </a:lnTo>
                  <a:lnTo>
                    <a:pt x="117" y="113"/>
                  </a:lnTo>
                  <a:lnTo>
                    <a:pt x="126" y="108"/>
                  </a:lnTo>
                  <a:lnTo>
                    <a:pt x="131" y="102"/>
                  </a:lnTo>
                  <a:lnTo>
                    <a:pt x="132" y="99"/>
                  </a:lnTo>
                  <a:lnTo>
                    <a:pt x="131" y="97"/>
                  </a:lnTo>
                  <a:lnTo>
                    <a:pt x="129" y="97"/>
                  </a:lnTo>
                  <a:lnTo>
                    <a:pt x="123" y="99"/>
                  </a:lnTo>
                  <a:lnTo>
                    <a:pt x="117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 noChangeAspect="1" noEditPoints="1"/>
            </p:cNvSpPr>
            <p:nvPr/>
          </p:nvSpPr>
          <p:spPr bwMode="auto">
            <a:xfrm>
              <a:off x="4935" y="104"/>
              <a:ext cx="188" cy="153"/>
            </a:xfrm>
            <a:custGeom>
              <a:avLst/>
              <a:gdLst>
                <a:gd name="T0" fmla="*/ 141 w 188"/>
                <a:gd name="T1" fmla="*/ 37 h 153"/>
                <a:gd name="T2" fmla="*/ 109 w 188"/>
                <a:gd name="T3" fmla="*/ 4 h 153"/>
                <a:gd name="T4" fmla="*/ 73 w 188"/>
                <a:gd name="T5" fmla="*/ 3 h 153"/>
                <a:gd name="T6" fmla="*/ 41 w 188"/>
                <a:gd name="T7" fmla="*/ 18 h 153"/>
                <a:gd name="T8" fmla="*/ 16 w 188"/>
                <a:gd name="T9" fmla="*/ 45 h 153"/>
                <a:gd name="T10" fmla="*/ 2 w 188"/>
                <a:gd name="T11" fmla="*/ 78 h 153"/>
                <a:gd name="T12" fmla="*/ 3 w 188"/>
                <a:gd name="T13" fmla="*/ 118 h 153"/>
                <a:gd name="T14" fmla="*/ 31 w 188"/>
                <a:gd name="T15" fmla="*/ 149 h 153"/>
                <a:gd name="T16" fmla="*/ 88 w 188"/>
                <a:gd name="T17" fmla="*/ 147 h 153"/>
                <a:gd name="T18" fmla="*/ 129 w 188"/>
                <a:gd name="T19" fmla="*/ 137 h 153"/>
                <a:gd name="T20" fmla="*/ 145 w 188"/>
                <a:gd name="T21" fmla="*/ 151 h 153"/>
                <a:gd name="T22" fmla="*/ 167 w 188"/>
                <a:gd name="T23" fmla="*/ 150 h 153"/>
                <a:gd name="T24" fmla="*/ 182 w 188"/>
                <a:gd name="T25" fmla="*/ 135 h 153"/>
                <a:gd name="T26" fmla="*/ 182 w 188"/>
                <a:gd name="T27" fmla="*/ 127 h 153"/>
                <a:gd name="T28" fmla="*/ 177 w 188"/>
                <a:gd name="T29" fmla="*/ 127 h 153"/>
                <a:gd name="T30" fmla="*/ 170 w 188"/>
                <a:gd name="T31" fmla="*/ 139 h 153"/>
                <a:gd name="T32" fmla="*/ 159 w 188"/>
                <a:gd name="T33" fmla="*/ 146 h 153"/>
                <a:gd name="T34" fmla="*/ 153 w 188"/>
                <a:gd name="T35" fmla="*/ 145 h 153"/>
                <a:gd name="T36" fmla="*/ 149 w 188"/>
                <a:gd name="T37" fmla="*/ 137 h 153"/>
                <a:gd name="T38" fmla="*/ 147 w 188"/>
                <a:gd name="T39" fmla="*/ 126 h 153"/>
                <a:gd name="T40" fmla="*/ 146 w 188"/>
                <a:gd name="T41" fmla="*/ 115 h 153"/>
                <a:gd name="T42" fmla="*/ 146 w 188"/>
                <a:gd name="T43" fmla="*/ 107 h 153"/>
                <a:gd name="T44" fmla="*/ 147 w 188"/>
                <a:gd name="T45" fmla="*/ 102 h 153"/>
                <a:gd name="T46" fmla="*/ 169 w 188"/>
                <a:gd name="T47" fmla="*/ 70 h 153"/>
                <a:gd name="T48" fmla="*/ 186 w 188"/>
                <a:gd name="T49" fmla="*/ 27 h 153"/>
                <a:gd name="T50" fmla="*/ 187 w 188"/>
                <a:gd name="T51" fmla="*/ 18 h 153"/>
                <a:gd name="T52" fmla="*/ 181 w 188"/>
                <a:gd name="T53" fmla="*/ 18 h 153"/>
                <a:gd name="T54" fmla="*/ 166 w 188"/>
                <a:gd name="T55" fmla="*/ 58 h 153"/>
                <a:gd name="T56" fmla="*/ 146 w 188"/>
                <a:gd name="T57" fmla="*/ 70 h 153"/>
                <a:gd name="T58" fmla="*/ 102 w 188"/>
                <a:gd name="T59" fmla="*/ 132 h 153"/>
                <a:gd name="T60" fmla="*/ 67 w 188"/>
                <a:gd name="T61" fmla="*/ 145 h 153"/>
                <a:gd name="T62" fmla="*/ 41 w 188"/>
                <a:gd name="T63" fmla="*/ 143 h 153"/>
                <a:gd name="T64" fmla="*/ 26 w 188"/>
                <a:gd name="T65" fmla="*/ 124 h 153"/>
                <a:gd name="T66" fmla="*/ 26 w 188"/>
                <a:gd name="T67" fmla="*/ 93 h 153"/>
                <a:gd name="T68" fmla="*/ 36 w 188"/>
                <a:gd name="T69" fmla="*/ 55 h 153"/>
                <a:gd name="T70" fmla="*/ 56 w 188"/>
                <a:gd name="T71" fmla="*/ 24 h 153"/>
                <a:gd name="T72" fmla="*/ 80 w 188"/>
                <a:gd name="T73" fmla="*/ 9 h 153"/>
                <a:gd name="T74" fmla="*/ 101 w 188"/>
                <a:gd name="T75" fmla="*/ 10 h 153"/>
                <a:gd name="T76" fmla="*/ 115 w 188"/>
                <a:gd name="T77" fmla="*/ 23 h 153"/>
                <a:gd name="T78" fmla="*/ 121 w 188"/>
                <a:gd name="T79" fmla="*/ 44 h 153"/>
                <a:gd name="T80" fmla="*/ 123 w 188"/>
                <a:gd name="T81" fmla="*/ 68 h 153"/>
                <a:gd name="T82" fmla="*/ 123 w 188"/>
                <a:gd name="T83" fmla="*/ 89 h 153"/>
                <a:gd name="T84" fmla="*/ 123 w 188"/>
                <a:gd name="T85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8" h="153">
                  <a:moveTo>
                    <a:pt x="146" y="70"/>
                  </a:moveTo>
                  <a:lnTo>
                    <a:pt x="141" y="37"/>
                  </a:lnTo>
                  <a:lnTo>
                    <a:pt x="127" y="15"/>
                  </a:lnTo>
                  <a:lnTo>
                    <a:pt x="109" y="4"/>
                  </a:lnTo>
                  <a:lnTo>
                    <a:pt x="90" y="0"/>
                  </a:lnTo>
                  <a:lnTo>
                    <a:pt x="73" y="3"/>
                  </a:lnTo>
                  <a:lnTo>
                    <a:pt x="57" y="9"/>
                  </a:lnTo>
                  <a:lnTo>
                    <a:pt x="41" y="18"/>
                  </a:lnTo>
                  <a:lnTo>
                    <a:pt x="28" y="31"/>
                  </a:lnTo>
                  <a:lnTo>
                    <a:pt x="16" y="45"/>
                  </a:lnTo>
                  <a:lnTo>
                    <a:pt x="7" y="61"/>
                  </a:lnTo>
                  <a:lnTo>
                    <a:pt x="2" y="78"/>
                  </a:lnTo>
                  <a:lnTo>
                    <a:pt x="0" y="96"/>
                  </a:lnTo>
                  <a:lnTo>
                    <a:pt x="3" y="118"/>
                  </a:lnTo>
                  <a:lnTo>
                    <a:pt x="14" y="137"/>
                  </a:lnTo>
                  <a:lnTo>
                    <a:pt x="31" y="149"/>
                  </a:lnTo>
                  <a:lnTo>
                    <a:pt x="54" y="153"/>
                  </a:lnTo>
                  <a:lnTo>
                    <a:pt x="88" y="147"/>
                  </a:lnTo>
                  <a:lnTo>
                    <a:pt x="125" y="125"/>
                  </a:lnTo>
                  <a:lnTo>
                    <a:pt x="129" y="137"/>
                  </a:lnTo>
                  <a:lnTo>
                    <a:pt x="136" y="146"/>
                  </a:lnTo>
                  <a:lnTo>
                    <a:pt x="145" y="151"/>
                  </a:lnTo>
                  <a:lnTo>
                    <a:pt x="155" y="153"/>
                  </a:lnTo>
                  <a:lnTo>
                    <a:pt x="167" y="150"/>
                  </a:lnTo>
                  <a:lnTo>
                    <a:pt x="176" y="143"/>
                  </a:lnTo>
                  <a:lnTo>
                    <a:pt x="182" y="135"/>
                  </a:lnTo>
                  <a:lnTo>
                    <a:pt x="184" y="129"/>
                  </a:lnTo>
                  <a:lnTo>
                    <a:pt x="182" y="127"/>
                  </a:lnTo>
                  <a:lnTo>
                    <a:pt x="180" y="126"/>
                  </a:lnTo>
                  <a:lnTo>
                    <a:pt x="177" y="127"/>
                  </a:lnTo>
                  <a:lnTo>
                    <a:pt x="175" y="129"/>
                  </a:lnTo>
                  <a:lnTo>
                    <a:pt x="170" y="139"/>
                  </a:lnTo>
                  <a:lnTo>
                    <a:pt x="164" y="144"/>
                  </a:lnTo>
                  <a:lnTo>
                    <a:pt x="159" y="146"/>
                  </a:lnTo>
                  <a:lnTo>
                    <a:pt x="156" y="146"/>
                  </a:lnTo>
                  <a:lnTo>
                    <a:pt x="153" y="145"/>
                  </a:lnTo>
                  <a:lnTo>
                    <a:pt x="150" y="142"/>
                  </a:lnTo>
                  <a:lnTo>
                    <a:pt x="149" y="137"/>
                  </a:lnTo>
                  <a:lnTo>
                    <a:pt x="147" y="132"/>
                  </a:lnTo>
                  <a:lnTo>
                    <a:pt x="147" y="126"/>
                  </a:lnTo>
                  <a:lnTo>
                    <a:pt x="146" y="120"/>
                  </a:lnTo>
                  <a:lnTo>
                    <a:pt x="146" y="115"/>
                  </a:lnTo>
                  <a:lnTo>
                    <a:pt x="146" y="111"/>
                  </a:lnTo>
                  <a:lnTo>
                    <a:pt x="146" y="107"/>
                  </a:lnTo>
                  <a:lnTo>
                    <a:pt x="146" y="104"/>
                  </a:lnTo>
                  <a:lnTo>
                    <a:pt x="147" y="102"/>
                  </a:lnTo>
                  <a:lnTo>
                    <a:pt x="149" y="100"/>
                  </a:lnTo>
                  <a:lnTo>
                    <a:pt x="169" y="70"/>
                  </a:lnTo>
                  <a:lnTo>
                    <a:pt x="181" y="45"/>
                  </a:lnTo>
                  <a:lnTo>
                    <a:pt x="186" y="27"/>
                  </a:lnTo>
                  <a:lnTo>
                    <a:pt x="188" y="20"/>
                  </a:lnTo>
                  <a:lnTo>
                    <a:pt x="187" y="18"/>
                  </a:lnTo>
                  <a:lnTo>
                    <a:pt x="184" y="17"/>
                  </a:lnTo>
                  <a:lnTo>
                    <a:pt x="181" y="18"/>
                  </a:lnTo>
                  <a:lnTo>
                    <a:pt x="179" y="24"/>
                  </a:lnTo>
                  <a:lnTo>
                    <a:pt x="166" y="58"/>
                  </a:lnTo>
                  <a:lnTo>
                    <a:pt x="146" y="91"/>
                  </a:lnTo>
                  <a:lnTo>
                    <a:pt x="146" y="70"/>
                  </a:lnTo>
                  <a:close/>
                  <a:moveTo>
                    <a:pt x="123" y="116"/>
                  </a:moveTo>
                  <a:lnTo>
                    <a:pt x="102" y="132"/>
                  </a:lnTo>
                  <a:lnTo>
                    <a:pt x="83" y="141"/>
                  </a:lnTo>
                  <a:lnTo>
                    <a:pt x="67" y="145"/>
                  </a:lnTo>
                  <a:lnTo>
                    <a:pt x="55" y="146"/>
                  </a:lnTo>
                  <a:lnTo>
                    <a:pt x="41" y="143"/>
                  </a:lnTo>
                  <a:lnTo>
                    <a:pt x="32" y="135"/>
                  </a:lnTo>
                  <a:lnTo>
                    <a:pt x="26" y="124"/>
                  </a:lnTo>
                  <a:lnTo>
                    <a:pt x="24" y="109"/>
                  </a:lnTo>
                  <a:lnTo>
                    <a:pt x="26" y="93"/>
                  </a:lnTo>
                  <a:lnTo>
                    <a:pt x="30" y="74"/>
                  </a:lnTo>
                  <a:lnTo>
                    <a:pt x="36" y="55"/>
                  </a:lnTo>
                  <a:lnTo>
                    <a:pt x="44" y="39"/>
                  </a:lnTo>
                  <a:lnTo>
                    <a:pt x="56" y="24"/>
                  </a:lnTo>
                  <a:lnTo>
                    <a:pt x="68" y="14"/>
                  </a:lnTo>
                  <a:lnTo>
                    <a:pt x="80" y="9"/>
                  </a:lnTo>
                  <a:lnTo>
                    <a:pt x="90" y="8"/>
                  </a:lnTo>
                  <a:lnTo>
                    <a:pt x="101" y="10"/>
                  </a:lnTo>
                  <a:lnTo>
                    <a:pt x="109" y="15"/>
                  </a:lnTo>
                  <a:lnTo>
                    <a:pt x="115" y="23"/>
                  </a:lnTo>
                  <a:lnTo>
                    <a:pt x="119" y="33"/>
                  </a:lnTo>
                  <a:lnTo>
                    <a:pt x="121" y="44"/>
                  </a:lnTo>
                  <a:lnTo>
                    <a:pt x="122" y="56"/>
                  </a:lnTo>
                  <a:lnTo>
                    <a:pt x="123" y="68"/>
                  </a:lnTo>
                  <a:lnTo>
                    <a:pt x="123" y="78"/>
                  </a:lnTo>
                  <a:lnTo>
                    <a:pt x="123" y="89"/>
                  </a:lnTo>
                  <a:lnTo>
                    <a:pt x="123" y="100"/>
                  </a:lnTo>
                  <a:lnTo>
                    <a:pt x="123" y="110"/>
                  </a:lnTo>
                  <a:lnTo>
                    <a:pt x="123" y="116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 noChangeAspect="1"/>
            </p:cNvSpPr>
            <p:nvPr/>
          </p:nvSpPr>
          <p:spPr bwMode="auto">
            <a:xfrm>
              <a:off x="5146" y="156"/>
              <a:ext cx="79" cy="151"/>
            </a:xfrm>
            <a:custGeom>
              <a:avLst/>
              <a:gdLst>
                <a:gd name="T0" fmla="*/ 48 w 79"/>
                <a:gd name="T1" fmla="*/ 55 h 151"/>
                <a:gd name="T2" fmla="*/ 72 w 79"/>
                <a:gd name="T3" fmla="*/ 55 h 151"/>
                <a:gd name="T4" fmla="*/ 77 w 79"/>
                <a:gd name="T5" fmla="*/ 54 h 151"/>
                <a:gd name="T6" fmla="*/ 79 w 79"/>
                <a:gd name="T7" fmla="*/ 50 h 151"/>
                <a:gd name="T8" fmla="*/ 77 w 79"/>
                <a:gd name="T9" fmla="*/ 47 h 151"/>
                <a:gd name="T10" fmla="*/ 72 w 79"/>
                <a:gd name="T11" fmla="*/ 46 h 151"/>
                <a:gd name="T12" fmla="*/ 50 w 79"/>
                <a:gd name="T13" fmla="*/ 46 h 151"/>
                <a:gd name="T14" fmla="*/ 59 w 79"/>
                <a:gd name="T15" fmla="*/ 11 h 151"/>
                <a:gd name="T16" fmla="*/ 59 w 79"/>
                <a:gd name="T17" fmla="*/ 8 h 151"/>
                <a:gd name="T18" fmla="*/ 57 w 79"/>
                <a:gd name="T19" fmla="*/ 3 h 151"/>
                <a:gd name="T20" fmla="*/ 51 w 79"/>
                <a:gd name="T21" fmla="*/ 0 h 151"/>
                <a:gd name="T22" fmla="*/ 44 w 79"/>
                <a:gd name="T23" fmla="*/ 3 h 151"/>
                <a:gd name="T24" fmla="*/ 40 w 79"/>
                <a:gd name="T25" fmla="*/ 11 h 151"/>
                <a:gd name="T26" fmla="*/ 40 w 79"/>
                <a:gd name="T27" fmla="*/ 12 h 151"/>
                <a:gd name="T28" fmla="*/ 40 w 79"/>
                <a:gd name="T29" fmla="*/ 13 h 151"/>
                <a:gd name="T30" fmla="*/ 39 w 79"/>
                <a:gd name="T31" fmla="*/ 14 h 151"/>
                <a:gd name="T32" fmla="*/ 39 w 79"/>
                <a:gd name="T33" fmla="*/ 15 h 151"/>
                <a:gd name="T34" fmla="*/ 38 w 79"/>
                <a:gd name="T35" fmla="*/ 19 h 151"/>
                <a:gd name="T36" fmla="*/ 37 w 79"/>
                <a:gd name="T37" fmla="*/ 24 h 151"/>
                <a:gd name="T38" fmla="*/ 35 w 79"/>
                <a:gd name="T39" fmla="*/ 33 h 151"/>
                <a:gd name="T40" fmla="*/ 31 w 79"/>
                <a:gd name="T41" fmla="*/ 46 h 151"/>
                <a:gd name="T42" fmla="*/ 7 w 79"/>
                <a:gd name="T43" fmla="*/ 46 h 151"/>
                <a:gd name="T44" fmla="*/ 2 w 79"/>
                <a:gd name="T45" fmla="*/ 47 h 151"/>
                <a:gd name="T46" fmla="*/ 0 w 79"/>
                <a:gd name="T47" fmla="*/ 51 h 151"/>
                <a:gd name="T48" fmla="*/ 2 w 79"/>
                <a:gd name="T49" fmla="*/ 54 h 151"/>
                <a:gd name="T50" fmla="*/ 7 w 79"/>
                <a:gd name="T51" fmla="*/ 55 h 151"/>
                <a:gd name="T52" fmla="*/ 29 w 79"/>
                <a:gd name="T53" fmla="*/ 55 h 151"/>
                <a:gd name="T54" fmla="*/ 15 w 79"/>
                <a:gd name="T55" fmla="*/ 111 h 151"/>
                <a:gd name="T56" fmla="*/ 13 w 79"/>
                <a:gd name="T57" fmla="*/ 120 h 151"/>
                <a:gd name="T58" fmla="*/ 12 w 79"/>
                <a:gd name="T59" fmla="*/ 128 h 151"/>
                <a:gd name="T60" fmla="*/ 14 w 79"/>
                <a:gd name="T61" fmla="*/ 138 h 151"/>
                <a:gd name="T62" fmla="*/ 19 w 79"/>
                <a:gd name="T63" fmla="*/ 144 h 151"/>
                <a:gd name="T64" fmla="*/ 27 w 79"/>
                <a:gd name="T65" fmla="*/ 149 h 151"/>
                <a:gd name="T66" fmla="*/ 37 w 79"/>
                <a:gd name="T67" fmla="*/ 151 h 151"/>
                <a:gd name="T68" fmla="*/ 46 w 79"/>
                <a:gd name="T69" fmla="*/ 149 h 151"/>
                <a:gd name="T70" fmla="*/ 54 w 79"/>
                <a:gd name="T71" fmla="*/ 145 h 151"/>
                <a:gd name="T72" fmla="*/ 61 w 79"/>
                <a:gd name="T73" fmla="*/ 140 h 151"/>
                <a:gd name="T74" fmla="*/ 67 w 79"/>
                <a:gd name="T75" fmla="*/ 134 h 151"/>
                <a:gd name="T76" fmla="*/ 72 w 79"/>
                <a:gd name="T77" fmla="*/ 127 h 151"/>
                <a:gd name="T78" fmla="*/ 75 w 79"/>
                <a:gd name="T79" fmla="*/ 121 h 151"/>
                <a:gd name="T80" fmla="*/ 77 w 79"/>
                <a:gd name="T81" fmla="*/ 117 h 151"/>
                <a:gd name="T82" fmla="*/ 78 w 79"/>
                <a:gd name="T83" fmla="*/ 114 h 151"/>
                <a:gd name="T84" fmla="*/ 76 w 79"/>
                <a:gd name="T85" fmla="*/ 112 h 151"/>
                <a:gd name="T86" fmla="*/ 74 w 79"/>
                <a:gd name="T87" fmla="*/ 111 h 151"/>
                <a:gd name="T88" fmla="*/ 71 w 79"/>
                <a:gd name="T89" fmla="*/ 112 h 151"/>
                <a:gd name="T90" fmla="*/ 69 w 79"/>
                <a:gd name="T91" fmla="*/ 116 h 151"/>
                <a:gd name="T92" fmla="*/ 63 w 79"/>
                <a:gd name="T93" fmla="*/ 126 h 151"/>
                <a:gd name="T94" fmla="*/ 56 w 79"/>
                <a:gd name="T95" fmla="*/ 135 h 151"/>
                <a:gd name="T96" fmla="*/ 47 w 79"/>
                <a:gd name="T97" fmla="*/ 142 h 151"/>
                <a:gd name="T98" fmla="*/ 38 w 79"/>
                <a:gd name="T99" fmla="*/ 144 h 151"/>
                <a:gd name="T100" fmla="*/ 34 w 79"/>
                <a:gd name="T101" fmla="*/ 143 h 151"/>
                <a:gd name="T102" fmla="*/ 32 w 79"/>
                <a:gd name="T103" fmla="*/ 141 h 151"/>
                <a:gd name="T104" fmla="*/ 30 w 79"/>
                <a:gd name="T105" fmla="*/ 138 h 151"/>
                <a:gd name="T106" fmla="*/ 29 w 79"/>
                <a:gd name="T107" fmla="*/ 132 h 151"/>
                <a:gd name="T108" fmla="*/ 30 w 79"/>
                <a:gd name="T109" fmla="*/ 128 h 151"/>
                <a:gd name="T110" fmla="*/ 31 w 79"/>
                <a:gd name="T111" fmla="*/ 123 h 151"/>
                <a:gd name="T112" fmla="*/ 48 w 79"/>
                <a:gd name="T113" fmla="*/ 5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151">
                  <a:moveTo>
                    <a:pt x="48" y="55"/>
                  </a:moveTo>
                  <a:lnTo>
                    <a:pt x="72" y="55"/>
                  </a:lnTo>
                  <a:lnTo>
                    <a:pt x="77" y="54"/>
                  </a:lnTo>
                  <a:lnTo>
                    <a:pt x="79" y="50"/>
                  </a:lnTo>
                  <a:lnTo>
                    <a:pt x="77" y="47"/>
                  </a:lnTo>
                  <a:lnTo>
                    <a:pt x="72" y="46"/>
                  </a:lnTo>
                  <a:lnTo>
                    <a:pt x="50" y="46"/>
                  </a:lnTo>
                  <a:lnTo>
                    <a:pt x="59" y="11"/>
                  </a:lnTo>
                  <a:lnTo>
                    <a:pt x="59" y="8"/>
                  </a:lnTo>
                  <a:lnTo>
                    <a:pt x="57" y="3"/>
                  </a:lnTo>
                  <a:lnTo>
                    <a:pt x="51" y="0"/>
                  </a:lnTo>
                  <a:lnTo>
                    <a:pt x="44" y="3"/>
                  </a:lnTo>
                  <a:lnTo>
                    <a:pt x="40" y="11"/>
                  </a:lnTo>
                  <a:lnTo>
                    <a:pt x="40" y="12"/>
                  </a:lnTo>
                  <a:lnTo>
                    <a:pt x="40" y="13"/>
                  </a:lnTo>
                  <a:lnTo>
                    <a:pt x="39" y="14"/>
                  </a:lnTo>
                  <a:lnTo>
                    <a:pt x="39" y="15"/>
                  </a:lnTo>
                  <a:lnTo>
                    <a:pt x="38" y="19"/>
                  </a:lnTo>
                  <a:lnTo>
                    <a:pt x="37" y="24"/>
                  </a:lnTo>
                  <a:lnTo>
                    <a:pt x="35" y="33"/>
                  </a:lnTo>
                  <a:lnTo>
                    <a:pt x="31" y="46"/>
                  </a:lnTo>
                  <a:lnTo>
                    <a:pt x="7" y="46"/>
                  </a:lnTo>
                  <a:lnTo>
                    <a:pt x="2" y="47"/>
                  </a:lnTo>
                  <a:lnTo>
                    <a:pt x="0" y="51"/>
                  </a:lnTo>
                  <a:lnTo>
                    <a:pt x="2" y="54"/>
                  </a:lnTo>
                  <a:lnTo>
                    <a:pt x="7" y="55"/>
                  </a:lnTo>
                  <a:lnTo>
                    <a:pt x="29" y="55"/>
                  </a:lnTo>
                  <a:lnTo>
                    <a:pt x="15" y="111"/>
                  </a:lnTo>
                  <a:lnTo>
                    <a:pt x="13" y="120"/>
                  </a:lnTo>
                  <a:lnTo>
                    <a:pt x="12" y="128"/>
                  </a:lnTo>
                  <a:lnTo>
                    <a:pt x="14" y="138"/>
                  </a:lnTo>
                  <a:lnTo>
                    <a:pt x="19" y="144"/>
                  </a:lnTo>
                  <a:lnTo>
                    <a:pt x="27" y="149"/>
                  </a:lnTo>
                  <a:lnTo>
                    <a:pt x="37" y="151"/>
                  </a:lnTo>
                  <a:lnTo>
                    <a:pt x="46" y="149"/>
                  </a:lnTo>
                  <a:lnTo>
                    <a:pt x="54" y="145"/>
                  </a:lnTo>
                  <a:lnTo>
                    <a:pt x="61" y="140"/>
                  </a:lnTo>
                  <a:lnTo>
                    <a:pt x="67" y="134"/>
                  </a:lnTo>
                  <a:lnTo>
                    <a:pt x="72" y="127"/>
                  </a:lnTo>
                  <a:lnTo>
                    <a:pt x="75" y="121"/>
                  </a:lnTo>
                  <a:lnTo>
                    <a:pt x="77" y="117"/>
                  </a:lnTo>
                  <a:lnTo>
                    <a:pt x="78" y="114"/>
                  </a:lnTo>
                  <a:lnTo>
                    <a:pt x="76" y="112"/>
                  </a:lnTo>
                  <a:lnTo>
                    <a:pt x="74" y="111"/>
                  </a:lnTo>
                  <a:lnTo>
                    <a:pt x="71" y="112"/>
                  </a:lnTo>
                  <a:lnTo>
                    <a:pt x="69" y="116"/>
                  </a:lnTo>
                  <a:lnTo>
                    <a:pt x="63" y="126"/>
                  </a:lnTo>
                  <a:lnTo>
                    <a:pt x="56" y="135"/>
                  </a:lnTo>
                  <a:lnTo>
                    <a:pt x="47" y="142"/>
                  </a:lnTo>
                  <a:lnTo>
                    <a:pt x="38" y="144"/>
                  </a:lnTo>
                  <a:lnTo>
                    <a:pt x="34" y="143"/>
                  </a:lnTo>
                  <a:lnTo>
                    <a:pt x="32" y="141"/>
                  </a:lnTo>
                  <a:lnTo>
                    <a:pt x="30" y="138"/>
                  </a:lnTo>
                  <a:lnTo>
                    <a:pt x="29" y="132"/>
                  </a:lnTo>
                  <a:lnTo>
                    <a:pt x="30" y="128"/>
                  </a:lnTo>
                  <a:lnTo>
                    <a:pt x="31" y="123"/>
                  </a:lnTo>
                  <a:lnTo>
                    <a:pt x="48" y="5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 noChangeAspect="1"/>
            </p:cNvSpPr>
            <p:nvPr/>
          </p:nvSpPr>
          <p:spPr bwMode="auto">
            <a:xfrm>
              <a:off x="5344" y="0"/>
              <a:ext cx="77" cy="338"/>
            </a:xfrm>
            <a:custGeom>
              <a:avLst/>
              <a:gdLst>
                <a:gd name="T0" fmla="*/ 77 w 77"/>
                <a:gd name="T1" fmla="*/ 335 h 338"/>
                <a:gd name="T2" fmla="*/ 77 w 77"/>
                <a:gd name="T3" fmla="*/ 334 h 338"/>
                <a:gd name="T4" fmla="*/ 77 w 77"/>
                <a:gd name="T5" fmla="*/ 333 h 338"/>
                <a:gd name="T6" fmla="*/ 75 w 77"/>
                <a:gd name="T7" fmla="*/ 331 h 338"/>
                <a:gd name="T8" fmla="*/ 72 w 77"/>
                <a:gd name="T9" fmla="*/ 327 h 338"/>
                <a:gd name="T10" fmla="*/ 46 w 77"/>
                <a:gd name="T11" fmla="*/ 292 h 338"/>
                <a:gd name="T12" fmla="*/ 30 w 77"/>
                <a:gd name="T13" fmla="*/ 252 h 338"/>
                <a:gd name="T14" fmla="*/ 21 w 77"/>
                <a:gd name="T15" fmla="*/ 210 h 338"/>
                <a:gd name="T16" fmla="*/ 19 w 77"/>
                <a:gd name="T17" fmla="*/ 169 h 338"/>
                <a:gd name="T18" fmla="*/ 22 w 77"/>
                <a:gd name="T19" fmla="*/ 125 h 338"/>
                <a:gd name="T20" fmla="*/ 31 w 77"/>
                <a:gd name="T21" fmla="*/ 83 h 338"/>
                <a:gd name="T22" fmla="*/ 47 w 77"/>
                <a:gd name="T23" fmla="*/ 44 h 338"/>
                <a:gd name="T24" fmla="*/ 73 w 77"/>
                <a:gd name="T25" fmla="*/ 10 h 338"/>
                <a:gd name="T26" fmla="*/ 77 w 77"/>
                <a:gd name="T27" fmla="*/ 6 h 338"/>
                <a:gd name="T28" fmla="*/ 77 w 77"/>
                <a:gd name="T29" fmla="*/ 4 h 338"/>
                <a:gd name="T30" fmla="*/ 77 w 77"/>
                <a:gd name="T31" fmla="*/ 1 h 338"/>
                <a:gd name="T32" fmla="*/ 74 w 77"/>
                <a:gd name="T33" fmla="*/ 0 h 338"/>
                <a:gd name="T34" fmla="*/ 67 w 77"/>
                <a:gd name="T35" fmla="*/ 5 h 338"/>
                <a:gd name="T36" fmla="*/ 54 w 77"/>
                <a:gd name="T37" fmla="*/ 17 h 338"/>
                <a:gd name="T38" fmla="*/ 37 w 77"/>
                <a:gd name="T39" fmla="*/ 38 h 338"/>
                <a:gd name="T40" fmla="*/ 21 w 77"/>
                <a:gd name="T41" fmla="*/ 66 h 338"/>
                <a:gd name="T42" fmla="*/ 10 w 77"/>
                <a:gd name="T43" fmla="*/ 94 h 338"/>
                <a:gd name="T44" fmla="*/ 4 w 77"/>
                <a:gd name="T45" fmla="*/ 121 h 338"/>
                <a:gd name="T46" fmla="*/ 0 w 77"/>
                <a:gd name="T47" fmla="*/ 146 h 338"/>
                <a:gd name="T48" fmla="*/ 0 w 77"/>
                <a:gd name="T49" fmla="*/ 169 h 338"/>
                <a:gd name="T50" fmla="*/ 0 w 77"/>
                <a:gd name="T51" fmla="*/ 191 h 338"/>
                <a:gd name="T52" fmla="*/ 4 w 77"/>
                <a:gd name="T53" fmla="*/ 217 h 338"/>
                <a:gd name="T54" fmla="*/ 10 w 77"/>
                <a:gd name="T55" fmla="*/ 246 h 338"/>
                <a:gd name="T56" fmla="*/ 22 w 77"/>
                <a:gd name="T57" fmla="*/ 274 h 338"/>
                <a:gd name="T58" fmla="*/ 38 w 77"/>
                <a:gd name="T59" fmla="*/ 302 h 338"/>
                <a:gd name="T60" fmla="*/ 54 w 77"/>
                <a:gd name="T61" fmla="*/ 322 h 338"/>
                <a:gd name="T62" fmla="*/ 67 w 77"/>
                <a:gd name="T63" fmla="*/ 334 h 338"/>
                <a:gd name="T64" fmla="*/ 74 w 77"/>
                <a:gd name="T65" fmla="*/ 338 h 338"/>
                <a:gd name="T66" fmla="*/ 77 w 77"/>
                <a:gd name="T67" fmla="*/ 337 h 338"/>
                <a:gd name="T68" fmla="*/ 77 w 77"/>
                <a:gd name="T69" fmla="*/ 33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338">
                  <a:moveTo>
                    <a:pt x="77" y="335"/>
                  </a:moveTo>
                  <a:lnTo>
                    <a:pt x="77" y="334"/>
                  </a:lnTo>
                  <a:lnTo>
                    <a:pt x="77" y="333"/>
                  </a:lnTo>
                  <a:lnTo>
                    <a:pt x="75" y="331"/>
                  </a:lnTo>
                  <a:lnTo>
                    <a:pt x="72" y="327"/>
                  </a:lnTo>
                  <a:lnTo>
                    <a:pt x="46" y="292"/>
                  </a:lnTo>
                  <a:lnTo>
                    <a:pt x="30" y="252"/>
                  </a:lnTo>
                  <a:lnTo>
                    <a:pt x="21" y="210"/>
                  </a:lnTo>
                  <a:lnTo>
                    <a:pt x="19" y="169"/>
                  </a:lnTo>
                  <a:lnTo>
                    <a:pt x="22" y="125"/>
                  </a:lnTo>
                  <a:lnTo>
                    <a:pt x="31" y="83"/>
                  </a:lnTo>
                  <a:lnTo>
                    <a:pt x="47" y="44"/>
                  </a:lnTo>
                  <a:lnTo>
                    <a:pt x="73" y="10"/>
                  </a:lnTo>
                  <a:lnTo>
                    <a:pt x="77" y="6"/>
                  </a:lnTo>
                  <a:lnTo>
                    <a:pt x="77" y="4"/>
                  </a:lnTo>
                  <a:lnTo>
                    <a:pt x="77" y="1"/>
                  </a:lnTo>
                  <a:lnTo>
                    <a:pt x="74" y="0"/>
                  </a:lnTo>
                  <a:lnTo>
                    <a:pt x="67" y="5"/>
                  </a:lnTo>
                  <a:lnTo>
                    <a:pt x="54" y="17"/>
                  </a:lnTo>
                  <a:lnTo>
                    <a:pt x="37" y="38"/>
                  </a:lnTo>
                  <a:lnTo>
                    <a:pt x="21" y="66"/>
                  </a:lnTo>
                  <a:lnTo>
                    <a:pt x="10" y="94"/>
                  </a:lnTo>
                  <a:lnTo>
                    <a:pt x="4" y="121"/>
                  </a:lnTo>
                  <a:lnTo>
                    <a:pt x="0" y="146"/>
                  </a:lnTo>
                  <a:lnTo>
                    <a:pt x="0" y="169"/>
                  </a:lnTo>
                  <a:lnTo>
                    <a:pt x="0" y="191"/>
                  </a:lnTo>
                  <a:lnTo>
                    <a:pt x="4" y="217"/>
                  </a:lnTo>
                  <a:lnTo>
                    <a:pt x="10" y="246"/>
                  </a:lnTo>
                  <a:lnTo>
                    <a:pt x="22" y="274"/>
                  </a:lnTo>
                  <a:lnTo>
                    <a:pt x="38" y="302"/>
                  </a:lnTo>
                  <a:lnTo>
                    <a:pt x="54" y="322"/>
                  </a:lnTo>
                  <a:lnTo>
                    <a:pt x="67" y="334"/>
                  </a:lnTo>
                  <a:lnTo>
                    <a:pt x="74" y="338"/>
                  </a:lnTo>
                  <a:lnTo>
                    <a:pt x="77" y="337"/>
                  </a:lnTo>
                  <a:lnTo>
                    <a:pt x="77" y="335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 noChangeAspect="1"/>
            </p:cNvSpPr>
            <p:nvPr/>
          </p:nvSpPr>
          <p:spPr bwMode="auto">
            <a:xfrm>
              <a:off x="5454" y="101"/>
              <a:ext cx="190" cy="155"/>
            </a:xfrm>
            <a:custGeom>
              <a:avLst/>
              <a:gdLst>
                <a:gd name="T0" fmla="*/ 159 w 190"/>
                <a:gd name="T1" fmla="*/ 21 h 155"/>
                <a:gd name="T2" fmla="*/ 150 w 190"/>
                <a:gd name="T3" fmla="*/ 34 h 155"/>
                <a:gd name="T4" fmla="*/ 150 w 190"/>
                <a:gd name="T5" fmla="*/ 46 h 155"/>
                <a:gd name="T6" fmla="*/ 158 w 190"/>
                <a:gd name="T7" fmla="*/ 55 h 155"/>
                <a:gd name="T8" fmla="*/ 174 w 190"/>
                <a:gd name="T9" fmla="*/ 54 h 155"/>
                <a:gd name="T10" fmla="*/ 188 w 190"/>
                <a:gd name="T11" fmla="*/ 41 h 155"/>
                <a:gd name="T12" fmla="*/ 187 w 190"/>
                <a:gd name="T13" fmla="*/ 18 h 155"/>
                <a:gd name="T14" fmla="*/ 166 w 190"/>
                <a:gd name="T15" fmla="*/ 2 h 155"/>
                <a:gd name="T16" fmla="*/ 138 w 190"/>
                <a:gd name="T17" fmla="*/ 2 h 155"/>
                <a:gd name="T18" fmla="*/ 120 w 190"/>
                <a:gd name="T19" fmla="*/ 15 h 155"/>
                <a:gd name="T20" fmla="*/ 108 w 190"/>
                <a:gd name="T21" fmla="*/ 11 h 155"/>
                <a:gd name="T22" fmla="*/ 83 w 190"/>
                <a:gd name="T23" fmla="*/ 1 h 155"/>
                <a:gd name="T24" fmla="*/ 41 w 190"/>
                <a:gd name="T25" fmla="*/ 7 h 155"/>
                <a:gd name="T26" fmla="*/ 8 w 190"/>
                <a:gd name="T27" fmla="*/ 40 h 155"/>
                <a:gd name="T28" fmla="*/ 5 w 190"/>
                <a:gd name="T29" fmla="*/ 55 h 155"/>
                <a:gd name="T30" fmla="*/ 10 w 190"/>
                <a:gd name="T31" fmla="*/ 57 h 155"/>
                <a:gd name="T32" fmla="*/ 17 w 190"/>
                <a:gd name="T33" fmla="*/ 57 h 155"/>
                <a:gd name="T34" fmla="*/ 24 w 190"/>
                <a:gd name="T35" fmla="*/ 42 h 155"/>
                <a:gd name="T36" fmla="*/ 36 w 190"/>
                <a:gd name="T37" fmla="*/ 27 h 155"/>
                <a:gd name="T38" fmla="*/ 49 w 190"/>
                <a:gd name="T39" fmla="*/ 17 h 155"/>
                <a:gd name="T40" fmla="*/ 62 w 190"/>
                <a:gd name="T41" fmla="*/ 13 h 155"/>
                <a:gd name="T42" fmla="*/ 76 w 190"/>
                <a:gd name="T43" fmla="*/ 13 h 155"/>
                <a:gd name="T44" fmla="*/ 85 w 190"/>
                <a:gd name="T45" fmla="*/ 22 h 155"/>
                <a:gd name="T46" fmla="*/ 86 w 190"/>
                <a:gd name="T47" fmla="*/ 36 h 155"/>
                <a:gd name="T48" fmla="*/ 81 w 190"/>
                <a:gd name="T49" fmla="*/ 56 h 155"/>
                <a:gd name="T50" fmla="*/ 67 w 190"/>
                <a:gd name="T51" fmla="*/ 112 h 155"/>
                <a:gd name="T52" fmla="*/ 55 w 190"/>
                <a:gd name="T53" fmla="*/ 136 h 155"/>
                <a:gd name="T54" fmla="*/ 39 w 190"/>
                <a:gd name="T55" fmla="*/ 143 h 155"/>
                <a:gd name="T56" fmla="*/ 33 w 190"/>
                <a:gd name="T57" fmla="*/ 142 h 155"/>
                <a:gd name="T58" fmla="*/ 23 w 190"/>
                <a:gd name="T59" fmla="*/ 138 h 155"/>
                <a:gd name="T60" fmla="*/ 36 w 190"/>
                <a:gd name="T61" fmla="*/ 128 h 155"/>
                <a:gd name="T62" fmla="*/ 41 w 190"/>
                <a:gd name="T63" fmla="*/ 115 h 155"/>
                <a:gd name="T64" fmla="*/ 36 w 190"/>
                <a:gd name="T65" fmla="*/ 104 h 155"/>
                <a:gd name="T66" fmla="*/ 24 w 190"/>
                <a:gd name="T67" fmla="*/ 99 h 155"/>
                <a:gd name="T68" fmla="*/ 7 w 190"/>
                <a:gd name="T69" fmla="*/ 106 h 155"/>
                <a:gd name="T70" fmla="*/ 0 w 190"/>
                <a:gd name="T71" fmla="*/ 126 h 155"/>
                <a:gd name="T72" fmla="*/ 11 w 190"/>
                <a:gd name="T73" fmla="*/ 147 h 155"/>
                <a:gd name="T74" fmla="*/ 38 w 190"/>
                <a:gd name="T75" fmla="*/ 155 h 155"/>
                <a:gd name="T76" fmla="*/ 61 w 190"/>
                <a:gd name="T77" fmla="*/ 147 h 155"/>
                <a:gd name="T78" fmla="*/ 74 w 190"/>
                <a:gd name="T79" fmla="*/ 135 h 155"/>
                <a:gd name="T80" fmla="*/ 93 w 190"/>
                <a:gd name="T81" fmla="*/ 150 h 155"/>
                <a:gd name="T82" fmla="*/ 120 w 190"/>
                <a:gd name="T83" fmla="*/ 155 h 155"/>
                <a:gd name="T84" fmla="*/ 169 w 190"/>
                <a:gd name="T85" fmla="*/ 133 h 155"/>
                <a:gd name="T86" fmla="*/ 185 w 190"/>
                <a:gd name="T87" fmla="*/ 103 h 155"/>
                <a:gd name="T88" fmla="*/ 183 w 190"/>
                <a:gd name="T89" fmla="*/ 98 h 155"/>
                <a:gd name="T90" fmla="*/ 177 w 190"/>
                <a:gd name="T91" fmla="*/ 98 h 155"/>
                <a:gd name="T92" fmla="*/ 170 w 190"/>
                <a:gd name="T93" fmla="*/ 102 h 155"/>
                <a:gd name="T94" fmla="*/ 160 w 190"/>
                <a:gd name="T95" fmla="*/ 121 h 155"/>
                <a:gd name="T96" fmla="*/ 147 w 190"/>
                <a:gd name="T97" fmla="*/ 134 h 155"/>
                <a:gd name="T98" fmla="*/ 134 w 190"/>
                <a:gd name="T99" fmla="*/ 141 h 155"/>
                <a:gd name="T100" fmla="*/ 122 w 190"/>
                <a:gd name="T101" fmla="*/ 143 h 155"/>
                <a:gd name="T102" fmla="*/ 108 w 190"/>
                <a:gd name="T103" fmla="*/ 139 h 155"/>
                <a:gd name="T104" fmla="*/ 103 w 190"/>
                <a:gd name="T105" fmla="*/ 126 h 155"/>
                <a:gd name="T106" fmla="*/ 106 w 190"/>
                <a:gd name="T107" fmla="*/ 110 h 155"/>
                <a:gd name="T108" fmla="*/ 111 w 190"/>
                <a:gd name="T109" fmla="*/ 89 h 155"/>
                <a:gd name="T110" fmla="*/ 117 w 190"/>
                <a:gd name="T111" fmla="*/ 65 h 155"/>
                <a:gd name="T112" fmla="*/ 122 w 190"/>
                <a:gd name="T113" fmla="*/ 43 h 155"/>
                <a:gd name="T114" fmla="*/ 134 w 190"/>
                <a:gd name="T115" fmla="*/ 20 h 155"/>
                <a:gd name="T116" fmla="*/ 151 w 190"/>
                <a:gd name="T117" fmla="*/ 12 h 155"/>
                <a:gd name="T118" fmla="*/ 157 w 190"/>
                <a:gd name="T119" fmla="*/ 13 h 155"/>
                <a:gd name="T120" fmla="*/ 167 w 190"/>
                <a:gd name="T121" fmla="*/ 1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" h="155">
                  <a:moveTo>
                    <a:pt x="167" y="17"/>
                  </a:moveTo>
                  <a:lnTo>
                    <a:pt x="159" y="21"/>
                  </a:lnTo>
                  <a:lnTo>
                    <a:pt x="153" y="27"/>
                  </a:lnTo>
                  <a:lnTo>
                    <a:pt x="150" y="34"/>
                  </a:lnTo>
                  <a:lnTo>
                    <a:pt x="149" y="40"/>
                  </a:lnTo>
                  <a:lnTo>
                    <a:pt x="150" y="46"/>
                  </a:lnTo>
                  <a:lnTo>
                    <a:pt x="153" y="51"/>
                  </a:lnTo>
                  <a:lnTo>
                    <a:pt x="158" y="55"/>
                  </a:lnTo>
                  <a:lnTo>
                    <a:pt x="166" y="56"/>
                  </a:lnTo>
                  <a:lnTo>
                    <a:pt x="174" y="54"/>
                  </a:lnTo>
                  <a:lnTo>
                    <a:pt x="182" y="49"/>
                  </a:lnTo>
                  <a:lnTo>
                    <a:pt x="188" y="41"/>
                  </a:lnTo>
                  <a:lnTo>
                    <a:pt x="190" y="30"/>
                  </a:lnTo>
                  <a:lnTo>
                    <a:pt x="187" y="18"/>
                  </a:lnTo>
                  <a:lnTo>
                    <a:pt x="178" y="8"/>
                  </a:lnTo>
                  <a:lnTo>
                    <a:pt x="166" y="2"/>
                  </a:lnTo>
                  <a:lnTo>
                    <a:pt x="152" y="0"/>
                  </a:lnTo>
                  <a:lnTo>
                    <a:pt x="138" y="2"/>
                  </a:lnTo>
                  <a:lnTo>
                    <a:pt x="128" y="8"/>
                  </a:lnTo>
                  <a:lnTo>
                    <a:pt x="120" y="15"/>
                  </a:lnTo>
                  <a:lnTo>
                    <a:pt x="116" y="21"/>
                  </a:lnTo>
                  <a:lnTo>
                    <a:pt x="108" y="11"/>
                  </a:lnTo>
                  <a:lnTo>
                    <a:pt x="96" y="5"/>
                  </a:lnTo>
                  <a:lnTo>
                    <a:pt x="83" y="1"/>
                  </a:lnTo>
                  <a:lnTo>
                    <a:pt x="69" y="0"/>
                  </a:lnTo>
                  <a:lnTo>
                    <a:pt x="41" y="7"/>
                  </a:lnTo>
                  <a:lnTo>
                    <a:pt x="21" y="22"/>
                  </a:lnTo>
                  <a:lnTo>
                    <a:pt x="8" y="40"/>
                  </a:lnTo>
                  <a:lnTo>
                    <a:pt x="4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10" y="57"/>
                  </a:lnTo>
                  <a:lnTo>
                    <a:pt x="12" y="57"/>
                  </a:lnTo>
                  <a:lnTo>
                    <a:pt x="17" y="57"/>
                  </a:lnTo>
                  <a:lnTo>
                    <a:pt x="20" y="53"/>
                  </a:lnTo>
                  <a:lnTo>
                    <a:pt x="24" y="42"/>
                  </a:lnTo>
                  <a:lnTo>
                    <a:pt x="29" y="34"/>
                  </a:lnTo>
                  <a:lnTo>
                    <a:pt x="36" y="27"/>
                  </a:lnTo>
                  <a:lnTo>
                    <a:pt x="42" y="21"/>
                  </a:lnTo>
                  <a:lnTo>
                    <a:pt x="49" y="17"/>
                  </a:lnTo>
                  <a:lnTo>
                    <a:pt x="56" y="14"/>
                  </a:lnTo>
                  <a:lnTo>
                    <a:pt x="62" y="13"/>
                  </a:lnTo>
                  <a:lnTo>
                    <a:pt x="68" y="12"/>
                  </a:lnTo>
                  <a:lnTo>
                    <a:pt x="76" y="13"/>
                  </a:lnTo>
                  <a:lnTo>
                    <a:pt x="82" y="17"/>
                  </a:lnTo>
                  <a:lnTo>
                    <a:pt x="85" y="22"/>
                  </a:lnTo>
                  <a:lnTo>
                    <a:pt x="86" y="29"/>
                  </a:lnTo>
                  <a:lnTo>
                    <a:pt x="86" y="36"/>
                  </a:lnTo>
                  <a:lnTo>
                    <a:pt x="84" y="45"/>
                  </a:lnTo>
                  <a:lnTo>
                    <a:pt x="81" y="56"/>
                  </a:lnTo>
                  <a:lnTo>
                    <a:pt x="79" y="66"/>
                  </a:lnTo>
                  <a:lnTo>
                    <a:pt x="67" y="112"/>
                  </a:lnTo>
                  <a:lnTo>
                    <a:pt x="62" y="126"/>
                  </a:lnTo>
                  <a:lnTo>
                    <a:pt x="55" y="136"/>
                  </a:lnTo>
                  <a:lnTo>
                    <a:pt x="47" y="141"/>
                  </a:lnTo>
                  <a:lnTo>
                    <a:pt x="39" y="143"/>
                  </a:lnTo>
                  <a:lnTo>
                    <a:pt x="36" y="143"/>
                  </a:lnTo>
                  <a:lnTo>
                    <a:pt x="33" y="142"/>
                  </a:lnTo>
                  <a:lnTo>
                    <a:pt x="28" y="141"/>
                  </a:lnTo>
                  <a:lnTo>
                    <a:pt x="23" y="138"/>
                  </a:lnTo>
                  <a:lnTo>
                    <a:pt x="30" y="134"/>
                  </a:lnTo>
                  <a:lnTo>
                    <a:pt x="36" y="128"/>
                  </a:lnTo>
                  <a:lnTo>
                    <a:pt x="40" y="121"/>
                  </a:lnTo>
                  <a:lnTo>
                    <a:pt x="41" y="115"/>
                  </a:lnTo>
                  <a:lnTo>
                    <a:pt x="40" y="109"/>
                  </a:lnTo>
                  <a:lnTo>
                    <a:pt x="36" y="104"/>
                  </a:lnTo>
                  <a:lnTo>
                    <a:pt x="31" y="101"/>
                  </a:lnTo>
                  <a:lnTo>
                    <a:pt x="24" y="99"/>
                  </a:lnTo>
                  <a:lnTo>
                    <a:pt x="15" y="101"/>
                  </a:lnTo>
                  <a:lnTo>
                    <a:pt x="7" y="106"/>
                  </a:lnTo>
                  <a:lnTo>
                    <a:pt x="2" y="114"/>
                  </a:lnTo>
                  <a:lnTo>
                    <a:pt x="0" y="126"/>
                  </a:lnTo>
                  <a:lnTo>
                    <a:pt x="3" y="138"/>
                  </a:lnTo>
                  <a:lnTo>
                    <a:pt x="11" y="147"/>
                  </a:lnTo>
                  <a:lnTo>
                    <a:pt x="23" y="153"/>
                  </a:lnTo>
                  <a:lnTo>
                    <a:pt x="38" y="155"/>
                  </a:lnTo>
                  <a:lnTo>
                    <a:pt x="51" y="153"/>
                  </a:lnTo>
                  <a:lnTo>
                    <a:pt x="61" y="147"/>
                  </a:lnTo>
                  <a:lnTo>
                    <a:pt x="69" y="140"/>
                  </a:lnTo>
                  <a:lnTo>
                    <a:pt x="74" y="135"/>
                  </a:lnTo>
                  <a:lnTo>
                    <a:pt x="82" y="144"/>
                  </a:lnTo>
                  <a:lnTo>
                    <a:pt x="93" y="150"/>
                  </a:lnTo>
                  <a:lnTo>
                    <a:pt x="106" y="154"/>
                  </a:lnTo>
                  <a:lnTo>
                    <a:pt x="120" y="155"/>
                  </a:lnTo>
                  <a:lnTo>
                    <a:pt x="148" y="149"/>
                  </a:lnTo>
                  <a:lnTo>
                    <a:pt x="169" y="133"/>
                  </a:lnTo>
                  <a:lnTo>
                    <a:pt x="181" y="116"/>
                  </a:lnTo>
                  <a:lnTo>
                    <a:pt x="185" y="103"/>
                  </a:lnTo>
                  <a:lnTo>
                    <a:pt x="185" y="100"/>
                  </a:lnTo>
                  <a:lnTo>
                    <a:pt x="183" y="98"/>
                  </a:lnTo>
                  <a:lnTo>
                    <a:pt x="180" y="98"/>
                  </a:lnTo>
                  <a:lnTo>
                    <a:pt x="177" y="98"/>
                  </a:lnTo>
                  <a:lnTo>
                    <a:pt x="172" y="98"/>
                  </a:lnTo>
                  <a:lnTo>
                    <a:pt x="170" y="102"/>
                  </a:lnTo>
                  <a:lnTo>
                    <a:pt x="165" y="113"/>
                  </a:lnTo>
                  <a:lnTo>
                    <a:pt x="160" y="121"/>
                  </a:lnTo>
                  <a:lnTo>
                    <a:pt x="154" y="129"/>
                  </a:lnTo>
                  <a:lnTo>
                    <a:pt x="147" y="134"/>
                  </a:lnTo>
                  <a:lnTo>
                    <a:pt x="140" y="138"/>
                  </a:lnTo>
                  <a:lnTo>
                    <a:pt x="134" y="141"/>
                  </a:lnTo>
                  <a:lnTo>
                    <a:pt x="128" y="143"/>
                  </a:lnTo>
                  <a:lnTo>
                    <a:pt x="122" y="143"/>
                  </a:lnTo>
                  <a:lnTo>
                    <a:pt x="114" y="142"/>
                  </a:lnTo>
                  <a:lnTo>
                    <a:pt x="108" y="139"/>
                  </a:lnTo>
                  <a:lnTo>
                    <a:pt x="104" y="133"/>
                  </a:lnTo>
                  <a:lnTo>
                    <a:pt x="103" y="126"/>
                  </a:lnTo>
                  <a:lnTo>
                    <a:pt x="104" y="119"/>
                  </a:lnTo>
                  <a:lnTo>
                    <a:pt x="106" y="110"/>
                  </a:lnTo>
                  <a:lnTo>
                    <a:pt x="108" y="99"/>
                  </a:lnTo>
                  <a:lnTo>
                    <a:pt x="111" y="89"/>
                  </a:lnTo>
                  <a:lnTo>
                    <a:pt x="113" y="79"/>
                  </a:lnTo>
                  <a:lnTo>
                    <a:pt x="117" y="65"/>
                  </a:lnTo>
                  <a:lnTo>
                    <a:pt x="120" y="51"/>
                  </a:lnTo>
                  <a:lnTo>
                    <a:pt x="122" y="43"/>
                  </a:lnTo>
                  <a:lnTo>
                    <a:pt x="127" y="29"/>
                  </a:lnTo>
                  <a:lnTo>
                    <a:pt x="134" y="20"/>
                  </a:lnTo>
                  <a:lnTo>
                    <a:pt x="142" y="14"/>
                  </a:lnTo>
                  <a:lnTo>
                    <a:pt x="151" y="12"/>
                  </a:lnTo>
                  <a:lnTo>
                    <a:pt x="153" y="12"/>
                  </a:lnTo>
                  <a:lnTo>
                    <a:pt x="157" y="13"/>
                  </a:lnTo>
                  <a:lnTo>
                    <a:pt x="162" y="14"/>
                  </a:lnTo>
                  <a:lnTo>
                    <a:pt x="167" y="1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 noChangeAspect="1"/>
            </p:cNvSpPr>
            <p:nvPr/>
          </p:nvSpPr>
          <p:spPr bwMode="auto">
            <a:xfrm>
              <a:off x="5682" y="0"/>
              <a:ext cx="78" cy="338"/>
            </a:xfrm>
            <a:custGeom>
              <a:avLst/>
              <a:gdLst>
                <a:gd name="T0" fmla="*/ 78 w 78"/>
                <a:gd name="T1" fmla="*/ 169 h 338"/>
                <a:gd name="T2" fmla="*/ 77 w 78"/>
                <a:gd name="T3" fmla="*/ 147 h 338"/>
                <a:gd name="T4" fmla="*/ 73 w 78"/>
                <a:gd name="T5" fmla="*/ 121 h 338"/>
                <a:gd name="T6" fmla="*/ 67 w 78"/>
                <a:gd name="T7" fmla="*/ 93 h 338"/>
                <a:gd name="T8" fmla="*/ 55 w 78"/>
                <a:gd name="T9" fmla="*/ 64 h 338"/>
                <a:gd name="T10" fmla="*/ 39 w 78"/>
                <a:gd name="T11" fmla="*/ 36 h 338"/>
                <a:gd name="T12" fmla="*/ 23 w 78"/>
                <a:gd name="T13" fmla="*/ 16 h 338"/>
                <a:gd name="T14" fmla="*/ 10 w 78"/>
                <a:gd name="T15" fmla="*/ 4 h 338"/>
                <a:gd name="T16" fmla="*/ 3 w 78"/>
                <a:gd name="T17" fmla="*/ 0 h 338"/>
                <a:gd name="T18" fmla="*/ 1 w 78"/>
                <a:gd name="T19" fmla="*/ 1 h 338"/>
                <a:gd name="T20" fmla="*/ 0 w 78"/>
                <a:gd name="T21" fmla="*/ 4 h 338"/>
                <a:gd name="T22" fmla="*/ 0 w 78"/>
                <a:gd name="T23" fmla="*/ 5 h 338"/>
                <a:gd name="T24" fmla="*/ 1 w 78"/>
                <a:gd name="T25" fmla="*/ 6 h 338"/>
                <a:gd name="T26" fmla="*/ 2 w 78"/>
                <a:gd name="T27" fmla="*/ 8 h 338"/>
                <a:gd name="T28" fmla="*/ 6 w 78"/>
                <a:gd name="T29" fmla="*/ 11 h 338"/>
                <a:gd name="T30" fmla="*/ 28 w 78"/>
                <a:gd name="T31" fmla="*/ 40 h 338"/>
                <a:gd name="T32" fmla="*/ 45 w 78"/>
                <a:gd name="T33" fmla="*/ 76 h 338"/>
                <a:gd name="T34" fmla="*/ 55 w 78"/>
                <a:gd name="T35" fmla="*/ 119 h 338"/>
                <a:gd name="T36" fmla="*/ 58 w 78"/>
                <a:gd name="T37" fmla="*/ 169 h 338"/>
                <a:gd name="T38" fmla="*/ 56 w 78"/>
                <a:gd name="T39" fmla="*/ 212 h 338"/>
                <a:gd name="T40" fmla="*/ 47 w 78"/>
                <a:gd name="T41" fmla="*/ 255 h 338"/>
                <a:gd name="T42" fmla="*/ 30 w 78"/>
                <a:gd name="T43" fmla="*/ 294 h 338"/>
                <a:gd name="T44" fmla="*/ 4 w 78"/>
                <a:gd name="T45" fmla="*/ 329 h 338"/>
                <a:gd name="T46" fmla="*/ 0 w 78"/>
                <a:gd name="T47" fmla="*/ 333 h 338"/>
                <a:gd name="T48" fmla="*/ 0 w 78"/>
                <a:gd name="T49" fmla="*/ 335 h 338"/>
                <a:gd name="T50" fmla="*/ 1 w 78"/>
                <a:gd name="T51" fmla="*/ 337 h 338"/>
                <a:gd name="T52" fmla="*/ 3 w 78"/>
                <a:gd name="T53" fmla="*/ 338 h 338"/>
                <a:gd name="T54" fmla="*/ 10 w 78"/>
                <a:gd name="T55" fmla="*/ 334 h 338"/>
                <a:gd name="T56" fmla="*/ 24 w 78"/>
                <a:gd name="T57" fmla="*/ 321 h 338"/>
                <a:gd name="T58" fmla="*/ 40 w 78"/>
                <a:gd name="T59" fmla="*/ 300 h 338"/>
                <a:gd name="T60" fmla="*/ 56 w 78"/>
                <a:gd name="T61" fmla="*/ 272 h 338"/>
                <a:gd name="T62" fmla="*/ 67 w 78"/>
                <a:gd name="T63" fmla="*/ 244 h 338"/>
                <a:gd name="T64" fmla="*/ 73 w 78"/>
                <a:gd name="T65" fmla="*/ 217 h 338"/>
                <a:gd name="T66" fmla="*/ 77 w 78"/>
                <a:gd name="T67" fmla="*/ 192 h 338"/>
                <a:gd name="T68" fmla="*/ 78 w 78"/>
                <a:gd name="T69" fmla="*/ 16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8" h="338">
                  <a:moveTo>
                    <a:pt x="78" y="169"/>
                  </a:moveTo>
                  <a:lnTo>
                    <a:pt x="77" y="147"/>
                  </a:lnTo>
                  <a:lnTo>
                    <a:pt x="73" y="121"/>
                  </a:lnTo>
                  <a:lnTo>
                    <a:pt x="67" y="93"/>
                  </a:lnTo>
                  <a:lnTo>
                    <a:pt x="55" y="64"/>
                  </a:lnTo>
                  <a:lnTo>
                    <a:pt x="39" y="36"/>
                  </a:lnTo>
                  <a:lnTo>
                    <a:pt x="23" y="16"/>
                  </a:lnTo>
                  <a:lnTo>
                    <a:pt x="10" y="4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8"/>
                  </a:lnTo>
                  <a:lnTo>
                    <a:pt x="6" y="11"/>
                  </a:lnTo>
                  <a:lnTo>
                    <a:pt x="28" y="40"/>
                  </a:lnTo>
                  <a:lnTo>
                    <a:pt x="45" y="76"/>
                  </a:lnTo>
                  <a:lnTo>
                    <a:pt x="55" y="119"/>
                  </a:lnTo>
                  <a:lnTo>
                    <a:pt x="58" y="169"/>
                  </a:lnTo>
                  <a:lnTo>
                    <a:pt x="56" y="212"/>
                  </a:lnTo>
                  <a:lnTo>
                    <a:pt x="47" y="255"/>
                  </a:lnTo>
                  <a:lnTo>
                    <a:pt x="30" y="294"/>
                  </a:lnTo>
                  <a:lnTo>
                    <a:pt x="4" y="329"/>
                  </a:lnTo>
                  <a:lnTo>
                    <a:pt x="0" y="333"/>
                  </a:lnTo>
                  <a:lnTo>
                    <a:pt x="0" y="335"/>
                  </a:lnTo>
                  <a:lnTo>
                    <a:pt x="1" y="337"/>
                  </a:lnTo>
                  <a:lnTo>
                    <a:pt x="3" y="338"/>
                  </a:lnTo>
                  <a:lnTo>
                    <a:pt x="10" y="334"/>
                  </a:lnTo>
                  <a:lnTo>
                    <a:pt x="24" y="321"/>
                  </a:lnTo>
                  <a:lnTo>
                    <a:pt x="40" y="300"/>
                  </a:lnTo>
                  <a:lnTo>
                    <a:pt x="56" y="272"/>
                  </a:lnTo>
                  <a:lnTo>
                    <a:pt x="67" y="244"/>
                  </a:lnTo>
                  <a:lnTo>
                    <a:pt x="73" y="217"/>
                  </a:lnTo>
                  <a:lnTo>
                    <a:pt x="77" y="192"/>
                  </a:lnTo>
                  <a:lnTo>
                    <a:pt x="78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886" y="3403476"/>
            <a:ext cx="7980593" cy="280840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parallel experiments can be done, we estimate      points for evaluations at each iteration. </a:t>
            </a:r>
          </a:p>
        </p:txBody>
      </p:sp>
    </p:spTree>
    <p:extLst>
      <p:ext uri="{BB962C8B-B14F-4D97-AF65-F5344CB8AC3E}">
        <p14:creationId xmlns:p14="http://schemas.microsoft.com/office/powerpoint/2010/main" val="91936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Batch Bayesian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Batch Bayesian 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6</a:t>
            </a:fld>
            <a:endParaRPr lang="en-AU" alt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61950" y="1126067"/>
            <a:ext cx="9953625" cy="5340439"/>
          </a:xfrm>
        </p:spPr>
        <p:txBody>
          <a:bodyPr/>
          <a:lstStyle/>
          <a:p>
            <a:r>
              <a:rPr lang="en-AU" dirty="0"/>
              <a:t>Selects a batch of points for parallel evaluations at each iteration.</a:t>
            </a:r>
          </a:p>
          <a:p>
            <a:r>
              <a:rPr lang="en-AU" dirty="0"/>
              <a:t>Recent research:</a:t>
            </a:r>
          </a:p>
          <a:p>
            <a:pPr lvl="1"/>
            <a:r>
              <a:rPr lang="en-AU" dirty="0"/>
              <a:t>Constant Liar</a:t>
            </a:r>
          </a:p>
          <a:p>
            <a:pPr lvl="1"/>
            <a:r>
              <a:rPr lang="en-AU" dirty="0"/>
              <a:t>GP-BUCB: [Desautels  et al ICML’12]</a:t>
            </a:r>
          </a:p>
          <a:p>
            <a:pPr lvl="1"/>
            <a:r>
              <a:rPr lang="en-AU" dirty="0"/>
              <a:t>Parallel PES: [Shah et al NIPS’15]</a:t>
            </a:r>
          </a:p>
          <a:p>
            <a:pPr lvl="1"/>
            <a:r>
              <a:rPr lang="en-AU" dirty="0"/>
              <a:t>Local Penalization: [Gonzalez et al AISTATS’16]</a:t>
            </a:r>
          </a:p>
          <a:p>
            <a:pPr lvl="1"/>
            <a:r>
              <a:rPr lang="en-AU" dirty="0"/>
              <a:t>Determinantal Point Process: [</a:t>
            </a:r>
            <a:r>
              <a:rPr lang="en-AU" dirty="0" err="1"/>
              <a:t>Kathuria</a:t>
            </a:r>
            <a:r>
              <a:rPr lang="en-AU" dirty="0"/>
              <a:t> et al NIPS’16]</a:t>
            </a:r>
          </a:p>
          <a:p>
            <a:pPr lvl="1"/>
            <a:r>
              <a:rPr lang="en-AU" dirty="0"/>
              <a:t>Knowledge Gradient: [Wu et al NIPS’16]</a:t>
            </a:r>
          </a:p>
          <a:p>
            <a:pPr lvl="1"/>
            <a:r>
              <a:rPr lang="en-AU" dirty="0"/>
              <a:t>Thompson sampling [Lobato et al ICML’17]</a:t>
            </a:r>
          </a:p>
          <a:p>
            <a:pPr lvl="1"/>
            <a:r>
              <a:rPr lang="en-AU" dirty="0"/>
              <a:t>Asynchronous parallel Bayes opt [Kandasamy et al ]</a:t>
            </a:r>
          </a:p>
          <a:p>
            <a:pPr marL="457200" lvl="1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78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EBEEC"/>
                </a:solidFill>
              </a:rPr>
              <a:t>Introduction and Problem Statement</a:t>
            </a:r>
          </a:p>
          <a:p>
            <a:r>
              <a:rPr lang="en-US" dirty="0"/>
              <a:t>Peak Suppression Approaches</a:t>
            </a:r>
          </a:p>
          <a:p>
            <a:pPr lvl="1"/>
            <a:r>
              <a:rPr lang="en-US" dirty="0"/>
              <a:t>Constant Liar</a:t>
            </a:r>
          </a:p>
          <a:p>
            <a:pPr lvl="1"/>
            <a:r>
              <a:rPr lang="en-US" dirty="0"/>
              <a:t>Batch Upper Confidence Bound (GP-BUCB)</a:t>
            </a:r>
          </a:p>
          <a:p>
            <a:pPr lvl="1"/>
            <a:r>
              <a:rPr lang="en-US" dirty="0"/>
              <a:t>Local Penalization</a:t>
            </a:r>
          </a:p>
          <a:p>
            <a:r>
              <a:rPr lang="en-US" dirty="0"/>
              <a:t>Budgeted Batch Bayes </a:t>
            </a:r>
            <a:r>
              <a:rPr lang="en-US" dirty="0" err="1"/>
              <a:t>Opt</a:t>
            </a:r>
            <a:endParaRPr lang="en-US" dirty="0"/>
          </a:p>
          <a:p>
            <a:r>
              <a:rPr lang="en-US" dirty="0"/>
              <a:t>Thompson Sampling for Batch Bayes </a:t>
            </a:r>
            <a:r>
              <a:rPr lang="en-US" dirty="0" err="1"/>
              <a:t>Opt</a:t>
            </a:r>
            <a:endParaRPr lang="en-US" dirty="0"/>
          </a:p>
          <a:p>
            <a:r>
              <a:rPr lang="en-US" dirty="0"/>
              <a:t>Asynchronous Batch Bayes </a:t>
            </a:r>
            <a:r>
              <a:rPr lang="en-US" dirty="0" err="1"/>
              <a:t>Opt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sz="3600" dirty="0"/>
              <a:t>Outline </a:t>
            </a:r>
            <a:r>
              <a:rPr lang="en-US" sz="3600" dirty="0"/>
              <a:t>Part II.1: Batch Bayesian Optimization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7</a:t>
            </a:fld>
            <a:endParaRPr lang="en-AU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76722" y="1747292"/>
            <a:ext cx="468052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86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Peak Suppression Approaches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8</a:t>
            </a:fld>
            <a:endParaRPr lang="en-AU" altLang="en-US" dirty="0"/>
          </a:p>
        </p:txBody>
      </p:sp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361950" y="1315244"/>
            <a:ext cx="9953625" cy="5151262"/>
          </a:xfrm>
        </p:spPr>
        <p:txBody>
          <a:bodyPr/>
          <a:lstStyle/>
          <a:p>
            <a:r>
              <a:rPr lang="en-US" sz="2800" dirty="0"/>
              <a:t>Intuition: Identify the peaks of the acquisition functions as the batch of points for testing.</a:t>
            </a:r>
            <a:endParaRPr lang="en-AU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72" y="2807841"/>
            <a:ext cx="9901956" cy="36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cs typeface="Calibri Light" panose="020F0302020204030204" pitchFamily="34" charset="0"/>
              </a:rPr>
              <a:t>Peak Suppression Approaches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Batch Bayesian Optimization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97CF-85E3-444C-AFAC-13DE89A1408D}" type="slidenum">
              <a:rPr lang="en-AU" altLang="en-US" smtClean="0"/>
              <a:pPr/>
              <a:t>9</a:t>
            </a:fld>
            <a:endParaRPr lang="en-AU" altLang="en-US" dirty="0"/>
          </a:p>
        </p:txBody>
      </p:sp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361950" y="1315244"/>
            <a:ext cx="9953625" cy="5151262"/>
          </a:xfrm>
        </p:spPr>
        <p:txBody>
          <a:bodyPr/>
          <a:lstStyle/>
          <a:p>
            <a:r>
              <a:rPr lang="en-US" sz="2800" dirty="0"/>
              <a:t>Intuition: Sequentially select a peak, then suppress this peak and move to the next one.</a:t>
            </a:r>
          </a:p>
          <a:p>
            <a:r>
              <a:rPr lang="en-US" sz="2800" dirty="0"/>
              <a:t>There are different ways to suppress the peaks.</a:t>
            </a:r>
            <a:endParaRPr lang="en-AU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34" y="3587735"/>
            <a:ext cx="7696658" cy="28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1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bX_{t} =\left[\bx_{t1},\bx_{t2},...,\bx_{tn_{t}}\right]=\argmax{\bx\in\mathcal{X}}\alpha_{t}\left(\bx\right)$&#10;"/>
</p:tagLst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12891</TotalTime>
  <Words>2495</Words>
  <Application>Microsoft Office PowerPoint</Application>
  <PresentationFormat>Custom</PresentationFormat>
  <Paragraphs>334</Paragraphs>
  <Slides>34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Cambria Math</vt:lpstr>
      <vt:lpstr>Beamer</vt:lpstr>
      <vt:lpstr>Part II: Advances in Bayesian Optimization  Sec 1: Batch Bayesian Optimization</vt:lpstr>
      <vt:lpstr>Agenda</vt:lpstr>
      <vt:lpstr>Outline Part II.1: Batch Bayesian Optimization</vt:lpstr>
      <vt:lpstr>Batch Bayesian Optimization</vt:lpstr>
      <vt:lpstr>Batch Bayesian Optimization</vt:lpstr>
      <vt:lpstr>Batch Bayesian Optimization</vt:lpstr>
      <vt:lpstr>Outline Part II.1: Batch Bayesian Optimization</vt:lpstr>
      <vt:lpstr>Peak Suppression Approaches</vt:lpstr>
      <vt:lpstr>Peak Suppression Approaches</vt:lpstr>
      <vt:lpstr>Peak Suppression Approaches</vt:lpstr>
      <vt:lpstr>Peak Suppression - Constant Liar</vt:lpstr>
      <vt:lpstr>Peak Suppression – GP-BUCB</vt:lpstr>
      <vt:lpstr>Regret for Batch Bayesian Optimization</vt:lpstr>
      <vt:lpstr>Regret for Batch Bayesian Optimization</vt:lpstr>
      <vt:lpstr>Peak Suppression – Local Penalization</vt:lpstr>
      <vt:lpstr>Peak Suppression – Local Penalization</vt:lpstr>
      <vt:lpstr>Peak Suppression – Local Penalization</vt:lpstr>
      <vt:lpstr>Peak Suppression – Local Penalization</vt:lpstr>
      <vt:lpstr>Peak Suppression – Local Penalization</vt:lpstr>
      <vt:lpstr>Drawback of Local Penalization</vt:lpstr>
      <vt:lpstr>Outline Part II.1: Batch Bayesian Optimization</vt:lpstr>
      <vt:lpstr>Batch Size in Batch Bayesian Optimization</vt:lpstr>
      <vt:lpstr>Acquisition Function as Multi-modal Functions</vt:lpstr>
      <vt:lpstr>Budgeted Batch Bayesian Optimization</vt:lpstr>
      <vt:lpstr>Budgeted Batch Bayesian Optimization</vt:lpstr>
      <vt:lpstr>Efficiency of Batch Generalized Slice Sampling</vt:lpstr>
      <vt:lpstr>Number of Evaluations w.r.t Iterations</vt:lpstr>
      <vt:lpstr>Outline Part II.1: Batch Bayesian Optimization</vt:lpstr>
      <vt:lpstr>Thompson Sampling to Sample the Optimum Locations</vt:lpstr>
      <vt:lpstr>Thompson Sampling for Large Scale Batch BO</vt:lpstr>
      <vt:lpstr>Thompson Sampling for Distributed BO</vt:lpstr>
      <vt:lpstr>Short Summary</vt:lpstr>
      <vt:lpstr>Question and Answer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dinh</dc:creator>
  <cp:lastModifiedBy>Vu Nguyen</cp:lastModifiedBy>
  <cp:revision>863</cp:revision>
  <dcterms:created xsi:type="dcterms:W3CDTF">2015-08-07T12:36:21Z</dcterms:created>
  <dcterms:modified xsi:type="dcterms:W3CDTF">2020-07-13T13:48:08Z</dcterms:modified>
</cp:coreProperties>
</file>