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368" r:id="rId3"/>
    <p:sldId id="345" r:id="rId4"/>
    <p:sldId id="364" r:id="rId5"/>
    <p:sldId id="366" r:id="rId6"/>
    <p:sldId id="362" r:id="rId7"/>
    <p:sldId id="365" r:id="rId8"/>
    <p:sldId id="354" r:id="rId9"/>
    <p:sldId id="355" r:id="rId10"/>
    <p:sldId id="356" r:id="rId11"/>
    <p:sldId id="357" r:id="rId12"/>
    <p:sldId id="358" r:id="rId13"/>
    <p:sldId id="359" r:id="rId14"/>
    <p:sldId id="361" r:id="rId15"/>
    <p:sldId id="363" r:id="rId16"/>
    <p:sldId id="370" r:id="rId17"/>
    <p:sldId id="371" r:id="rId18"/>
    <p:sldId id="369" r:id="rId19"/>
    <p:sldId id="304" r:id="rId20"/>
    <p:sldId id="352" r:id="rId21"/>
  </p:sldIdLst>
  <p:sldSz cx="10858500" cy="7239000"/>
  <p:notesSz cx="6858000" cy="9144000"/>
  <p:defaultTextStyle>
    <a:defPPr>
      <a:defRPr lang="en-AU"/>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517047"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034095"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551142"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206819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585237" algn="l" defTabSz="1034095"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3102285" algn="l" defTabSz="1034095"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619332" algn="l" defTabSz="1034095"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4136380" algn="l" defTabSz="1034095"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521415D9-36F7-43E2-AB2F-B90AF26B5E84}">
      <p14:sectionLst xmlns:p14="http://schemas.microsoft.com/office/powerpoint/2010/main">
        <p14:section name="Default Section" id="{CA12FA20-A581-4899-90A1-423674313FFF}">
          <p14:sldIdLst>
            <p14:sldId id="256"/>
            <p14:sldId id="368"/>
            <p14:sldId id="345"/>
            <p14:sldId id="364"/>
            <p14:sldId id="366"/>
            <p14:sldId id="362"/>
            <p14:sldId id="365"/>
            <p14:sldId id="354"/>
            <p14:sldId id="355"/>
            <p14:sldId id="356"/>
            <p14:sldId id="357"/>
            <p14:sldId id="358"/>
            <p14:sldId id="359"/>
            <p14:sldId id="361"/>
            <p14:sldId id="363"/>
            <p14:sldId id="370"/>
            <p14:sldId id="371"/>
            <p14:sldId id="369"/>
            <p14:sldId id="304"/>
            <p14:sldId id="35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EBEEC"/>
    <a:srgbClr val="FFFFFF"/>
    <a:srgbClr val="EBEBF9"/>
    <a:srgbClr val="252583"/>
    <a:srgbClr val="3333B2"/>
    <a:srgbClr val="DBDB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38" autoAdjust="0"/>
    <p:restoredTop sz="85516" autoAdjust="0"/>
  </p:normalViewPr>
  <p:slideViewPr>
    <p:cSldViewPr>
      <p:cViewPr varScale="1">
        <p:scale>
          <a:sx n="73" d="100"/>
          <a:sy n="73" d="100"/>
        </p:scale>
        <p:origin x="1284" y="6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image" Target="../media/image10.emf"/><Relationship Id="rId4"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22298B0C-C780-444F-BF0D-8A0C668BD008}" type="datetimeFigureOut">
              <a:rPr lang="en-US"/>
              <a:pPr>
                <a:defRPr/>
              </a:pPr>
              <a:t>7/13/2020</a:t>
            </a:fld>
            <a:endParaRPr lang="en-US"/>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F7B74507-E8B4-4766-A2B6-D74CEF847F5E}" type="slidenum">
              <a:rPr lang="en-AU" altLang="en-US"/>
              <a:pPr/>
              <a:t>‹#›</a:t>
            </a:fld>
            <a:endParaRPr lang="en-AU" altLang="en-US"/>
          </a:p>
        </p:txBody>
      </p:sp>
    </p:spTree>
    <p:extLst>
      <p:ext uri="{BB962C8B-B14F-4D97-AF65-F5344CB8AC3E}">
        <p14:creationId xmlns:p14="http://schemas.microsoft.com/office/powerpoint/2010/main" val="39320679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57" kern="1200">
        <a:solidFill>
          <a:schemeClr val="tx1"/>
        </a:solidFill>
        <a:latin typeface="+mn-lt"/>
        <a:ea typeface="+mn-ea"/>
        <a:cs typeface="+mn-cs"/>
      </a:defRPr>
    </a:lvl1pPr>
    <a:lvl2pPr marL="517047" algn="l" rtl="0" eaLnBrk="0" fontAlgn="base" hangingPunct="0">
      <a:spcBef>
        <a:spcPct val="30000"/>
      </a:spcBef>
      <a:spcAft>
        <a:spcPct val="0"/>
      </a:spcAft>
      <a:defRPr sz="1357" kern="1200">
        <a:solidFill>
          <a:schemeClr val="tx1"/>
        </a:solidFill>
        <a:latin typeface="+mn-lt"/>
        <a:ea typeface="+mn-ea"/>
        <a:cs typeface="+mn-cs"/>
      </a:defRPr>
    </a:lvl2pPr>
    <a:lvl3pPr marL="1034095" algn="l" rtl="0" eaLnBrk="0" fontAlgn="base" hangingPunct="0">
      <a:spcBef>
        <a:spcPct val="30000"/>
      </a:spcBef>
      <a:spcAft>
        <a:spcPct val="0"/>
      </a:spcAft>
      <a:defRPr sz="1357" kern="1200">
        <a:solidFill>
          <a:schemeClr val="tx1"/>
        </a:solidFill>
        <a:latin typeface="+mn-lt"/>
        <a:ea typeface="+mn-ea"/>
        <a:cs typeface="+mn-cs"/>
      </a:defRPr>
    </a:lvl3pPr>
    <a:lvl4pPr marL="1551142" algn="l" rtl="0" eaLnBrk="0" fontAlgn="base" hangingPunct="0">
      <a:spcBef>
        <a:spcPct val="30000"/>
      </a:spcBef>
      <a:spcAft>
        <a:spcPct val="0"/>
      </a:spcAft>
      <a:defRPr sz="1357" kern="1200">
        <a:solidFill>
          <a:schemeClr val="tx1"/>
        </a:solidFill>
        <a:latin typeface="+mn-lt"/>
        <a:ea typeface="+mn-ea"/>
        <a:cs typeface="+mn-cs"/>
      </a:defRPr>
    </a:lvl4pPr>
    <a:lvl5pPr marL="2068190" algn="l" rtl="0" eaLnBrk="0" fontAlgn="base" hangingPunct="0">
      <a:spcBef>
        <a:spcPct val="30000"/>
      </a:spcBef>
      <a:spcAft>
        <a:spcPct val="0"/>
      </a:spcAft>
      <a:defRPr sz="1357" kern="1200">
        <a:solidFill>
          <a:schemeClr val="tx1"/>
        </a:solidFill>
        <a:latin typeface="+mn-lt"/>
        <a:ea typeface="+mn-ea"/>
        <a:cs typeface="+mn-cs"/>
      </a:defRPr>
    </a:lvl5pPr>
    <a:lvl6pPr marL="2585237" algn="l" defTabSz="1034095" rtl="0" eaLnBrk="1" latinLnBrk="0" hangingPunct="1">
      <a:defRPr sz="1357" kern="1200">
        <a:solidFill>
          <a:schemeClr val="tx1"/>
        </a:solidFill>
        <a:latin typeface="+mn-lt"/>
        <a:ea typeface="+mn-ea"/>
        <a:cs typeface="+mn-cs"/>
      </a:defRPr>
    </a:lvl6pPr>
    <a:lvl7pPr marL="3102285" algn="l" defTabSz="1034095" rtl="0" eaLnBrk="1" latinLnBrk="0" hangingPunct="1">
      <a:defRPr sz="1357" kern="1200">
        <a:solidFill>
          <a:schemeClr val="tx1"/>
        </a:solidFill>
        <a:latin typeface="+mn-lt"/>
        <a:ea typeface="+mn-ea"/>
        <a:cs typeface="+mn-cs"/>
      </a:defRPr>
    </a:lvl7pPr>
    <a:lvl8pPr marL="3619332" algn="l" defTabSz="1034095" rtl="0" eaLnBrk="1" latinLnBrk="0" hangingPunct="1">
      <a:defRPr sz="1357" kern="1200">
        <a:solidFill>
          <a:schemeClr val="tx1"/>
        </a:solidFill>
        <a:latin typeface="+mn-lt"/>
        <a:ea typeface="+mn-ea"/>
        <a:cs typeface="+mn-cs"/>
      </a:defRPr>
    </a:lvl8pPr>
    <a:lvl9pPr marL="4136380" algn="l" defTabSz="1034095" rtl="0" eaLnBrk="1" latinLnBrk="0" hangingPunct="1">
      <a:defRPr sz="135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F7B74507-E8B4-4766-A2B6-D74CEF847F5E}" type="slidenum">
              <a:rPr lang="en-AU" altLang="en-US" smtClean="0"/>
              <a:pPr/>
              <a:t>1</a:t>
            </a:fld>
            <a:endParaRPr lang="en-AU" altLang="en-US"/>
          </a:p>
        </p:txBody>
      </p:sp>
    </p:spTree>
    <p:extLst>
      <p:ext uri="{BB962C8B-B14F-4D97-AF65-F5344CB8AC3E}">
        <p14:creationId xmlns:p14="http://schemas.microsoft.com/office/powerpoint/2010/main" val="7453477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F7B74507-E8B4-4766-A2B6-D74CEF847F5E}" type="slidenum">
              <a:rPr lang="en-AU" altLang="en-US" smtClean="0"/>
              <a:pPr/>
              <a:t>11</a:t>
            </a:fld>
            <a:endParaRPr lang="en-AU" altLang="en-US"/>
          </a:p>
        </p:txBody>
      </p:sp>
    </p:spTree>
    <p:extLst>
      <p:ext uri="{BB962C8B-B14F-4D97-AF65-F5344CB8AC3E}">
        <p14:creationId xmlns:p14="http://schemas.microsoft.com/office/powerpoint/2010/main" val="32891756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F7B74507-E8B4-4766-A2B6-D74CEF847F5E}" type="slidenum">
              <a:rPr lang="en-AU" altLang="en-US" smtClean="0"/>
              <a:pPr/>
              <a:t>12</a:t>
            </a:fld>
            <a:endParaRPr lang="en-AU" altLang="en-US"/>
          </a:p>
        </p:txBody>
      </p:sp>
    </p:spTree>
    <p:extLst>
      <p:ext uri="{BB962C8B-B14F-4D97-AF65-F5344CB8AC3E}">
        <p14:creationId xmlns:p14="http://schemas.microsoft.com/office/powerpoint/2010/main" val="16683665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F7B74507-E8B4-4766-A2B6-D74CEF847F5E}" type="slidenum">
              <a:rPr lang="en-AU" altLang="en-US" smtClean="0"/>
              <a:pPr/>
              <a:t>13</a:t>
            </a:fld>
            <a:endParaRPr lang="en-AU" altLang="en-US"/>
          </a:p>
        </p:txBody>
      </p:sp>
    </p:spTree>
    <p:extLst>
      <p:ext uri="{BB962C8B-B14F-4D97-AF65-F5344CB8AC3E}">
        <p14:creationId xmlns:p14="http://schemas.microsoft.com/office/powerpoint/2010/main" val="11614945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F7B74507-E8B4-4766-A2B6-D74CEF847F5E}" type="slidenum">
              <a:rPr lang="en-AU" altLang="en-US" smtClean="0"/>
              <a:pPr/>
              <a:t>14</a:t>
            </a:fld>
            <a:endParaRPr lang="en-AU" altLang="en-US"/>
          </a:p>
        </p:txBody>
      </p:sp>
    </p:spTree>
    <p:extLst>
      <p:ext uri="{BB962C8B-B14F-4D97-AF65-F5344CB8AC3E}">
        <p14:creationId xmlns:p14="http://schemas.microsoft.com/office/powerpoint/2010/main" val="38145312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F7B74507-E8B4-4766-A2B6-D74CEF847F5E}" type="slidenum">
              <a:rPr lang="en-AU" altLang="en-US" smtClean="0"/>
              <a:pPr/>
              <a:t>15</a:t>
            </a:fld>
            <a:endParaRPr lang="en-AU" altLang="en-US"/>
          </a:p>
        </p:txBody>
      </p:sp>
    </p:spTree>
    <p:extLst>
      <p:ext uri="{BB962C8B-B14F-4D97-AF65-F5344CB8AC3E}">
        <p14:creationId xmlns:p14="http://schemas.microsoft.com/office/powerpoint/2010/main" val="33921291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F7B74507-E8B4-4766-A2B6-D74CEF847F5E}" type="slidenum">
              <a:rPr lang="en-AU" altLang="en-US" smtClean="0"/>
              <a:pPr/>
              <a:t>18</a:t>
            </a:fld>
            <a:endParaRPr lang="en-AU" altLang="en-US"/>
          </a:p>
        </p:txBody>
      </p:sp>
    </p:spTree>
    <p:extLst>
      <p:ext uri="{BB962C8B-B14F-4D97-AF65-F5344CB8AC3E}">
        <p14:creationId xmlns:p14="http://schemas.microsoft.com/office/powerpoint/2010/main" val="5290063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F7B74507-E8B4-4766-A2B6-D74CEF847F5E}" type="slidenum">
              <a:rPr lang="en-AU" altLang="en-US" smtClean="0"/>
              <a:pPr/>
              <a:t>19</a:t>
            </a:fld>
            <a:endParaRPr lang="en-AU" altLang="en-US"/>
          </a:p>
        </p:txBody>
      </p:sp>
    </p:spTree>
    <p:extLst>
      <p:ext uri="{BB962C8B-B14F-4D97-AF65-F5344CB8AC3E}">
        <p14:creationId xmlns:p14="http://schemas.microsoft.com/office/powerpoint/2010/main" val="5676422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F7B74507-E8B4-4766-A2B6-D74CEF847F5E}" type="slidenum">
              <a:rPr lang="en-AU" altLang="en-US" smtClean="0"/>
              <a:pPr/>
              <a:t>20</a:t>
            </a:fld>
            <a:endParaRPr lang="en-AU" altLang="en-US"/>
          </a:p>
        </p:txBody>
      </p:sp>
    </p:spTree>
    <p:extLst>
      <p:ext uri="{BB962C8B-B14F-4D97-AF65-F5344CB8AC3E}">
        <p14:creationId xmlns:p14="http://schemas.microsoft.com/office/powerpoint/2010/main" val="2246089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F7B74507-E8B4-4766-A2B6-D74CEF847F5E}" type="slidenum">
              <a:rPr lang="en-AU" altLang="en-US" smtClean="0"/>
              <a:pPr/>
              <a:t>3</a:t>
            </a:fld>
            <a:endParaRPr lang="en-AU" altLang="en-US"/>
          </a:p>
        </p:txBody>
      </p:sp>
    </p:spTree>
    <p:extLst>
      <p:ext uri="{BB962C8B-B14F-4D97-AF65-F5344CB8AC3E}">
        <p14:creationId xmlns:p14="http://schemas.microsoft.com/office/powerpoint/2010/main" val="2596463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F7B74507-E8B4-4766-A2B6-D74CEF847F5E}" type="slidenum">
              <a:rPr lang="en-AU" altLang="en-US" smtClean="0"/>
              <a:pPr/>
              <a:t>4</a:t>
            </a:fld>
            <a:endParaRPr lang="en-AU" altLang="en-US"/>
          </a:p>
        </p:txBody>
      </p:sp>
    </p:spTree>
    <p:extLst>
      <p:ext uri="{BB962C8B-B14F-4D97-AF65-F5344CB8AC3E}">
        <p14:creationId xmlns:p14="http://schemas.microsoft.com/office/powerpoint/2010/main" val="3734152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57" b="0" i="0" u="none" strike="noStrike" kern="1200" baseline="0" dirty="0">
                <a:solidFill>
                  <a:schemeClr val="tx1"/>
                </a:solidFill>
                <a:latin typeface="+mn-lt"/>
                <a:ea typeface="+mn-ea"/>
                <a:cs typeface="+mn-cs"/>
              </a:rPr>
              <a:t>Realistically, many problems have low effective dimensionality, i.e., the objective </a:t>
            </a:r>
            <a:r>
              <a:rPr lang="en-US" sz="1357" b="0" i="0" u="none" strike="noStrike" kern="1200" baseline="0">
                <a:solidFill>
                  <a:schemeClr val="tx1"/>
                </a:solidFill>
                <a:latin typeface="+mn-lt"/>
                <a:ea typeface="+mn-ea"/>
                <a:cs typeface="+mn-cs"/>
              </a:rPr>
              <a:t>is primarily determined </a:t>
            </a:r>
            <a:r>
              <a:rPr lang="en-US" sz="1357" b="0" i="0" u="none" strike="noStrike" kern="1200" baseline="0" dirty="0">
                <a:solidFill>
                  <a:schemeClr val="tx1"/>
                </a:solidFill>
                <a:latin typeface="+mn-lt"/>
                <a:ea typeface="+mn-ea"/>
                <a:cs typeface="+mn-cs"/>
              </a:rPr>
              <a:t>by a manifold in the input space</a:t>
            </a:r>
            <a:endParaRPr lang="en-AU" dirty="0"/>
          </a:p>
        </p:txBody>
      </p:sp>
      <p:sp>
        <p:nvSpPr>
          <p:cNvPr id="4" name="Slide Number Placeholder 3"/>
          <p:cNvSpPr>
            <a:spLocks noGrp="1"/>
          </p:cNvSpPr>
          <p:nvPr>
            <p:ph type="sldNum" sz="quarter" idx="10"/>
          </p:nvPr>
        </p:nvSpPr>
        <p:spPr/>
        <p:txBody>
          <a:bodyPr/>
          <a:lstStyle/>
          <a:p>
            <a:fld id="{F7B74507-E8B4-4766-A2B6-D74CEF847F5E}" type="slidenum">
              <a:rPr lang="en-AU" altLang="en-US" smtClean="0"/>
              <a:pPr/>
              <a:t>5</a:t>
            </a:fld>
            <a:endParaRPr lang="en-AU" altLang="en-US"/>
          </a:p>
        </p:txBody>
      </p:sp>
    </p:spTree>
    <p:extLst>
      <p:ext uri="{BB962C8B-B14F-4D97-AF65-F5344CB8AC3E}">
        <p14:creationId xmlns:p14="http://schemas.microsoft.com/office/powerpoint/2010/main" val="14832832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F7B74507-E8B4-4766-A2B6-D74CEF847F5E}" type="slidenum">
              <a:rPr lang="en-AU" altLang="en-US" smtClean="0"/>
              <a:pPr/>
              <a:t>6</a:t>
            </a:fld>
            <a:endParaRPr lang="en-AU" altLang="en-US"/>
          </a:p>
        </p:txBody>
      </p:sp>
    </p:spTree>
    <p:extLst>
      <p:ext uri="{BB962C8B-B14F-4D97-AF65-F5344CB8AC3E}">
        <p14:creationId xmlns:p14="http://schemas.microsoft.com/office/powerpoint/2010/main" val="1835674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F7B74507-E8B4-4766-A2B6-D74CEF847F5E}" type="slidenum">
              <a:rPr lang="en-AU" altLang="en-US" smtClean="0"/>
              <a:pPr/>
              <a:t>7</a:t>
            </a:fld>
            <a:endParaRPr lang="en-AU" altLang="en-US"/>
          </a:p>
        </p:txBody>
      </p:sp>
    </p:spTree>
    <p:extLst>
      <p:ext uri="{BB962C8B-B14F-4D97-AF65-F5344CB8AC3E}">
        <p14:creationId xmlns:p14="http://schemas.microsoft.com/office/powerpoint/2010/main" val="9975049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F7B74507-E8B4-4766-A2B6-D74CEF847F5E}" type="slidenum">
              <a:rPr lang="en-AU" altLang="en-US" smtClean="0"/>
              <a:pPr/>
              <a:t>8</a:t>
            </a:fld>
            <a:endParaRPr lang="en-AU" altLang="en-US"/>
          </a:p>
        </p:txBody>
      </p:sp>
    </p:spTree>
    <p:extLst>
      <p:ext uri="{BB962C8B-B14F-4D97-AF65-F5344CB8AC3E}">
        <p14:creationId xmlns:p14="http://schemas.microsoft.com/office/powerpoint/2010/main" val="5552584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F7B74507-E8B4-4766-A2B6-D74CEF847F5E}" type="slidenum">
              <a:rPr lang="en-AU" altLang="en-US" smtClean="0"/>
              <a:pPr/>
              <a:t>9</a:t>
            </a:fld>
            <a:endParaRPr lang="en-AU" altLang="en-US"/>
          </a:p>
        </p:txBody>
      </p:sp>
    </p:spTree>
    <p:extLst>
      <p:ext uri="{BB962C8B-B14F-4D97-AF65-F5344CB8AC3E}">
        <p14:creationId xmlns:p14="http://schemas.microsoft.com/office/powerpoint/2010/main" val="38091007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F7B74507-E8B4-4766-A2B6-D74CEF847F5E}" type="slidenum">
              <a:rPr lang="en-AU" altLang="en-US" smtClean="0"/>
              <a:pPr/>
              <a:t>10</a:t>
            </a:fld>
            <a:endParaRPr lang="en-AU" altLang="en-US"/>
          </a:p>
        </p:txBody>
      </p:sp>
    </p:spTree>
    <p:extLst>
      <p:ext uri="{BB962C8B-B14F-4D97-AF65-F5344CB8AC3E}">
        <p14:creationId xmlns:p14="http://schemas.microsoft.com/office/powerpoint/2010/main" val="2685604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p:cNvSpPr/>
          <p:nvPr/>
        </p:nvSpPr>
        <p:spPr>
          <a:xfrm>
            <a:off x="5429250" y="6836833"/>
            <a:ext cx="5429250" cy="402167"/>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5" name="Rectangle 4"/>
          <p:cNvSpPr/>
          <p:nvPr/>
        </p:nvSpPr>
        <p:spPr>
          <a:xfrm>
            <a:off x="0" y="6836833"/>
            <a:ext cx="5429250" cy="4021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ounded Rectangle 5"/>
          <p:cNvSpPr/>
          <p:nvPr/>
        </p:nvSpPr>
        <p:spPr>
          <a:xfrm>
            <a:off x="452438" y="1367367"/>
            <a:ext cx="9772650" cy="2171700"/>
          </a:xfrm>
          <a:prstGeom prst="roundRect">
            <a:avLst/>
          </a:prstGeom>
          <a:solidFill>
            <a:srgbClr val="3333B2"/>
          </a:solidFill>
          <a:ln>
            <a:solidFill>
              <a:srgbClr val="3333B2"/>
            </a:solidFill>
          </a:ln>
          <a:effectLst>
            <a:outerShdw blurRad="1143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latin typeface="Cambria" panose="02040503050406030204" pitchFamily="18" charset="0"/>
            </a:endParaRPr>
          </a:p>
        </p:txBody>
      </p:sp>
      <p:sp>
        <p:nvSpPr>
          <p:cNvPr id="7" name="TextBox 6"/>
          <p:cNvSpPr txBox="1"/>
          <p:nvPr/>
        </p:nvSpPr>
        <p:spPr>
          <a:xfrm>
            <a:off x="-163711" y="6848564"/>
            <a:ext cx="1036762" cy="390436"/>
          </a:xfrm>
          <a:prstGeom prst="rect">
            <a:avLst/>
          </a:prstGeom>
          <a:noFill/>
        </p:spPr>
        <p:txBody>
          <a:bodyPr anchor="ctr"/>
          <a:lstStyle/>
          <a:p>
            <a:pPr algn="r" fontAlgn="auto">
              <a:spcBef>
                <a:spcPts val="0"/>
              </a:spcBef>
              <a:spcAft>
                <a:spcPts val="0"/>
              </a:spcAft>
              <a:defRPr/>
            </a:pPr>
            <a:r>
              <a:rPr lang="en-US" sz="1200" dirty="0">
                <a:solidFill>
                  <a:schemeClr val="bg1"/>
                </a:solidFill>
                <a:latin typeface="Calibri Light" panose="020F0302020204030204" pitchFamily="34" charset="0"/>
                <a:cs typeface="+mn-cs"/>
              </a:rPr>
              <a:t>Vu Nguyen</a:t>
            </a:r>
          </a:p>
        </p:txBody>
      </p:sp>
      <p:sp>
        <p:nvSpPr>
          <p:cNvPr id="2" name="Title 1"/>
          <p:cNvSpPr>
            <a:spLocks noGrp="1"/>
          </p:cNvSpPr>
          <p:nvPr>
            <p:ph type="ctrTitle"/>
          </p:nvPr>
        </p:nvSpPr>
        <p:spPr>
          <a:xfrm>
            <a:off x="723900" y="1528233"/>
            <a:ext cx="9229725" cy="884767"/>
          </a:xfrm>
        </p:spPr>
        <p:txBody>
          <a:bodyPr/>
          <a:lstStyle>
            <a:lvl1pPr>
              <a:defRPr baseline="0">
                <a:solidFill>
                  <a:schemeClr val="bg1"/>
                </a:solidFill>
                <a:latin typeface="Calibri Light" panose="020F0302020204030204" pitchFamily="34" charset="0"/>
              </a:defRPr>
            </a:lvl1pPr>
          </a:lstStyle>
          <a:p>
            <a:r>
              <a:rPr lang="en-US" dirty="0"/>
              <a:t>Click to edit Master title style</a:t>
            </a:r>
          </a:p>
        </p:txBody>
      </p:sp>
      <p:sp>
        <p:nvSpPr>
          <p:cNvPr id="3" name="Subtitle 2"/>
          <p:cNvSpPr>
            <a:spLocks noGrp="1"/>
          </p:cNvSpPr>
          <p:nvPr>
            <p:ph type="subTitle" idx="1"/>
          </p:nvPr>
        </p:nvSpPr>
        <p:spPr>
          <a:xfrm>
            <a:off x="1447800" y="2815167"/>
            <a:ext cx="7600950" cy="563033"/>
          </a:xfrm>
        </p:spPr>
        <p:txBody>
          <a:bodyPr/>
          <a:lstStyle>
            <a:lvl1pPr marL="0" indent="0" algn="ctr">
              <a:buNone/>
              <a:defRPr baseline="0">
                <a:solidFill>
                  <a:schemeClr val="bg1"/>
                </a:solidFill>
                <a:latin typeface="Calibri Light" panose="020F03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8" name="Date Placeholder 3"/>
          <p:cNvSpPr>
            <a:spLocks noGrp="1"/>
          </p:cNvSpPr>
          <p:nvPr>
            <p:ph type="dt" sz="half" idx="10"/>
          </p:nvPr>
        </p:nvSpPr>
        <p:spPr>
          <a:xfrm>
            <a:off x="9749730" y="6853591"/>
            <a:ext cx="1272481" cy="385410"/>
          </a:xfrm>
        </p:spPr>
        <p:txBody>
          <a:bodyPr/>
          <a:lstStyle>
            <a:lvl1pPr>
              <a:defRPr baseline="0" smtClean="0">
                <a:solidFill>
                  <a:schemeClr val="bg1"/>
                </a:solidFill>
                <a:latin typeface="Calibri Light" panose="020F0302020204030204" pitchFamily="34" charset="0"/>
              </a:defRPr>
            </a:lvl1pPr>
          </a:lstStyle>
          <a:p>
            <a:pPr>
              <a:defRPr/>
            </a:pPr>
            <a:fld id="{EA6E97CA-CF7A-4C0B-AD65-EA95BA36FF1B}" type="datetime1">
              <a:rPr lang="en-US" smtClean="0"/>
              <a:t>7/13/2020</a:t>
            </a:fld>
            <a:endParaRPr lang="en-US" dirty="0"/>
          </a:p>
        </p:txBody>
      </p:sp>
      <p:sp>
        <p:nvSpPr>
          <p:cNvPr id="9" name="Footer Placeholder 4"/>
          <p:cNvSpPr>
            <a:spLocks noGrp="1"/>
          </p:cNvSpPr>
          <p:nvPr>
            <p:ph type="ftr" sz="quarter" idx="11"/>
          </p:nvPr>
        </p:nvSpPr>
        <p:spPr>
          <a:xfrm>
            <a:off x="5429250" y="6853591"/>
            <a:ext cx="4071938" cy="385410"/>
          </a:xfrm>
        </p:spPr>
        <p:txBody>
          <a:bodyPr/>
          <a:lstStyle>
            <a:lvl1pPr algn="l">
              <a:defRPr baseline="0">
                <a:solidFill>
                  <a:schemeClr val="bg1"/>
                </a:solidFill>
                <a:latin typeface="Calibri Light" panose="020F0302020204030204" pitchFamily="34" charset="0"/>
              </a:defRPr>
            </a:lvl1pPr>
          </a:lstStyle>
          <a:p>
            <a:pPr>
              <a:defRPr/>
            </a:pPr>
            <a:r>
              <a:rPr lang="en-US"/>
              <a:t>High Dimensional Bayesian Optimization</a:t>
            </a:r>
            <a:endParaRPr lang="en-US" dirty="0"/>
          </a:p>
        </p:txBody>
      </p:sp>
      <p:sp>
        <p:nvSpPr>
          <p:cNvPr id="10" name="Slide Number Placeholder 5"/>
          <p:cNvSpPr>
            <a:spLocks noGrp="1"/>
          </p:cNvSpPr>
          <p:nvPr>
            <p:ph type="sldNum" sz="quarter" idx="12"/>
          </p:nvPr>
        </p:nvSpPr>
        <p:spPr>
          <a:xfrm>
            <a:off x="9501187" y="6853591"/>
            <a:ext cx="1357313" cy="385410"/>
          </a:xfrm>
        </p:spPr>
        <p:txBody>
          <a:bodyPr/>
          <a:lstStyle>
            <a:lvl1pPr>
              <a:defRPr>
                <a:solidFill>
                  <a:schemeClr val="bg1"/>
                </a:solidFill>
                <a:latin typeface="Calibri Light" panose="020F0302020204030204" pitchFamily="34" charset="0"/>
              </a:defRPr>
            </a:lvl1pPr>
          </a:lstStyle>
          <a:p>
            <a:fld id="{FA9B9C9A-CAB4-431F-BC34-A78CD4725034}" type="slidenum">
              <a:rPr lang="en-AU" altLang="en-US" smtClean="0"/>
              <a:pPr/>
              <a:t>‹#›</a:t>
            </a:fld>
            <a:endParaRPr lang="en-AU" altLang="en-US" dirty="0"/>
          </a:p>
        </p:txBody>
      </p:sp>
    </p:spTree>
    <p:extLst>
      <p:ext uri="{BB962C8B-B14F-4D97-AF65-F5344CB8AC3E}">
        <p14:creationId xmlns:p14="http://schemas.microsoft.com/office/powerpoint/2010/main" val="1788468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Two Content">
    <p:spTree>
      <p:nvGrpSpPr>
        <p:cNvPr id="1" name=""/>
        <p:cNvGrpSpPr/>
        <p:nvPr/>
      </p:nvGrpSpPr>
      <p:grpSpPr>
        <a:xfrm>
          <a:off x="0" y="0"/>
          <a:ext cx="0" cy="0"/>
          <a:chOff x="0" y="0"/>
          <a:chExt cx="0" cy="0"/>
        </a:xfrm>
      </p:grpSpPr>
      <p:sp>
        <p:nvSpPr>
          <p:cNvPr id="5" name="Rectangle 4"/>
          <p:cNvSpPr/>
          <p:nvPr/>
        </p:nvSpPr>
        <p:spPr>
          <a:xfrm>
            <a:off x="5429250" y="6836833"/>
            <a:ext cx="5429250" cy="402167"/>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6836833"/>
            <a:ext cx="5429250" cy="4021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7" name="Rectangle 6"/>
          <p:cNvSpPr/>
          <p:nvPr/>
        </p:nvSpPr>
        <p:spPr>
          <a:xfrm>
            <a:off x="-28650" y="6039853"/>
            <a:ext cx="10858500" cy="804333"/>
          </a:xfrm>
          <a:prstGeom prst="rect">
            <a:avLst/>
          </a:prstGeom>
          <a:no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a:solidFill>
                <a:srgbClr val="3333B2"/>
              </a:solidFill>
            </a:endParaRPr>
          </a:p>
        </p:txBody>
      </p:sp>
      <p:sp>
        <p:nvSpPr>
          <p:cNvPr id="8" name="TextBox 7"/>
          <p:cNvSpPr txBox="1"/>
          <p:nvPr/>
        </p:nvSpPr>
        <p:spPr>
          <a:xfrm>
            <a:off x="1272482" y="6848564"/>
            <a:ext cx="4156769" cy="390436"/>
          </a:xfrm>
          <a:prstGeom prst="rect">
            <a:avLst/>
          </a:prstGeom>
          <a:noFill/>
        </p:spPr>
        <p:txBody>
          <a:bodyPr anchor="ctr"/>
          <a:lstStyle/>
          <a:p>
            <a:pPr algn="r" fontAlgn="auto">
              <a:spcBef>
                <a:spcPts val="0"/>
              </a:spcBef>
              <a:spcAft>
                <a:spcPts val="0"/>
              </a:spcAft>
              <a:defRPr/>
            </a:pPr>
            <a:r>
              <a:rPr lang="en-US" sz="1200" dirty="0">
                <a:solidFill>
                  <a:schemeClr val="bg1"/>
                </a:solidFill>
                <a:latin typeface="Calibri Light" panose="020F0302020204030204" pitchFamily="34" charset="0"/>
                <a:cs typeface="+mn-cs"/>
              </a:rPr>
              <a:t>Dinh</a:t>
            </a:r>
            <a:r>
              <a:rPr lang="en-US" sz="1200" baseline="0" dirty="0">
                <a:solidFill>
                  <a:schemeClr val="bg1"/>
                </a:solidFill>
                <a:latin typeface="Calibri Light" panose="020F0302020204030204" pitchFamily="34" charset="0"/>
                <a:cs typeface="+mn-cs"/>
              </a:rPr>
              <a:t> Phung</a:t>
            </a:r>
            <a:endParaRPr lang="en-US" sz="1200" dirty="0">
              <a:solidFill>
                <a:schemeClr val="bg1"/>
              </a:solidFill>
              <a:latin typeface="Calibri Light" panose="020F0302020204030204" pitchFamily="34" charset="0"/>
              <a:cs typeface="+mn-cs"/>
            </a:endParaRPr>
          </a:p>
        </p:txBody>
      </p:sp>
      <p:sp>
        <p:nvSpPr>
          <p:cNvPr id="2" name="Title 1"/>
          <p:cNvSpPr>
            <a:spLocks noGrp="1"/>
          </p:cNvSpPr>
          <p:nvPr>
            <p:ph type="title"/>
          </p:nvPr>
        </p:nvSpPr>
        <p:spPr>
          <a:xfrm>
            <a:off x="-28650" y="6052379"/>
            <a:ext cx="10858500" cy="804333"/>
          </a:xfrm>
          <a:noFill/>
        </p:spPr>
        <p:txBody>
          <a:bodyPr/>
          <a:lstStyle>
            <a:lvl1pPr marL="182880" algn="r">
              <a:defRPr sz="4000" baseline="0">
                <a:solidFill>
                  <a:srgbClr val="3333B2"/>
                </a:solidFill>
                <a:latin typeface="Calibri Light" panose="020F0302020204030204" pitchFamily="34" charset="0"/>
              </a:defRPr>
            </a:lvl1pPr>
          </a:lstStyle>
          <a:p>
            <a:r>
              <a:rPr lang="en-US" dirty="0"/>
              <a:t>Click to edit Master title style</a:t>
            </a:r>
          </a:p>
        </p:txBody>
      </p:sp>
      <p:sp>
        <p:nvSpPr>
          <p:cNvPr id="9" name="Date Placeholder 4"/>
          <p:cNvSpPr>
            <a:spLocks noGrp="1"/>
          </p:cNvSpPr>
          <p:nvPr>
            <p:ph type="dt" sz="half" idx="10"/>
          </p:nvPr>
        </p:nvSpPr>
        <p:spPr>
          <a:xfrm>
            <a:off x="0" y="6853591"/>
            <a:ext cx="1266825" cy="385410"/>
          </a:xfrm>
        </p:spPr>
        <p:txBody>
          <a:bodyPr/>
          <a:lstStyle>
            <a:lvl1pPr>
              <a:defRPr baseline="0" smtClean="0">
                <a:solidFill>
                  <a:schemeClr val="bg1"/>
                </a:solidFill>
                <a:latin typeface="Calibri Light" panose="020F0302020204030204" pitchFamily="34" charset="0"/>
              </a:defRPr>
            </a:lvl1pPr>
          </a:lstStyle>
          <a:p>
            <a:pPr>
              <a:defRPr/>
            </a:pPr>
            <a:fld id="{164084D0-6352-4BEE-9889-D49D9DC25045}" type="datetime1">
              <a:rPr lang="en-US" smtClean="0"/>
              <a:t>7/13/2020</a:t>
            </a:fld>
            <a:endParaRPr lang="en-US" dirty="0"/>
          </a:p>
        </p:txBody>
      </p:sp>
      <p:sp>
        <p:nvSpPr>
          <p:cNvPr id="10" name="Footer Placeholder 5"/>
          <p:cNvSpPr>
            <a:spLocks noGrp="1"/>
          </p:cNvSpPr>
          <p:nvPr>
            <p:ph type="ftr" sz="quarter" idx="11"/>
          </p:nvPr>
        </p:nvSpPr>
        <p:spPr>
          <a:xfrm>
            <a:off x="5429250" y="6853591"/>
            <a:ext cx="4162425" cy="385410"/>
          </a:xfrm>
        </p:spPr>
        <p:txBody>
          <a:bodyPr/>
          <a:lstStyle>
            <a:lvl1pPr algn="l">
              <a:defRPr baseline="0">
                <a:solidFill>
                  <a:schemeClr val="bg1"/>
                </a:solidFill>
              </a:defRPr>
            </a:lvl1pPr>
          </a:lstStyle>
          <a:p>
            <a:pPr>
              <a:defRPr/>
            </a:pPr>
            <a:r>
              <a:rPr lang="en-US"/>
              <a:t>High Dimensional Bayesian Optimization</a:t>
            </a:r>
            <a:endParaRPr lang="en-US" dirty="0"/>
          </a:p>
        </p:txBody>
      </p:sp>
      <p:sp>
        <p:nvSpPr>
          <p:cNvPr id="11" name="Slide Number Placeholder 6"/>
          <p:cNvSpPr>
            <a:spLocks noGrp="1"/>
          </p:cNvSpPr>
          <p:nvPr>
            <p:ph type="sldNum" sz="quarter" idx="12"/>
          </p:nvPr>
        </p:nvSpPr>
        <p:spPr>
          <a:xfrm>
            <a:off x="9591675" y="6853591"/>
            <a:ext cx="1266825" cy="385410"/>
          </a:xfrm>
        </p:spPr>
        <p:txBody>
          <a:bodyPr/>
          <a:lstStyle>
            <a:lvl1pPr>
              <a:defRPr>
                <a:solidFill>
                  <a:schemeClr val="bg1"/>
                </a:solidFill>
                <a:latin typeface="Calibri Light" panose="020F0302020204030204" pitchFamily="34" charset="0"/>
              </a:defRPr>
            </a:lvl1pPr>
          </a:lstStyle>
          <a:p>
            <a:fld id="{A9F2FF81-72CE-4FA3-8386-F8A9B7A6E7C2}" type="slidenum">
              <a:rPr lang="en-AU" altLang="en-US" smtClean="0"/>
              <a:pPr/>
              <a:t>‹#›</a:t>
            </a:fld>
            <a:endParaRPr lang="en-AU" altLang="en-US" dirty="0"/>
          </a:p>
        </p:txBody>
      </p:sp>
      <p:sp>
        <p:nvSpPr>
          <p:cNvPr id="13" name="Content Placeholder 2"/>
          <p:cNvSpPr>
            <a:spLocks noGrp="1"/>
          </p:cNvSpPr>
          <p:nvPr>
            <p:ph idx="1"/>
          </p:nvPr>
        </p:nvSpPr>
        <p:spPr>
          <a:xfrm>
            <a:off x="28650" y="199143"/>
            <a:ext cx="5184576" cy="5589777"/>
          </a:xfrm>
        </p:spPr>
        <p:txBody>
          <a:bodyPr/>
          <a:lstStyle>
            <a:lvl1pPr marL="180975" indent="-180975">
              <a:buSzPct val="65000"/>
              <a:buFontTx/>
              <a:buBlip>
                <a:blip r:embed="rId2"/>
              </a:buBlip>
              <a:defRPr sz="2000">
                <a:latin typeface="Calibri Light" panose="020F0302020204030204" pitchFamily="34" charset="0"/>
              </a:defRPr>
            </a:lvl1pPr>
            <a:lvl2pPr marL="627063" indent="-169863">
              <a:buClr>
                <a:srgbClr val="533771"/>
              </a:buClr>
              <a:buSzPct val="65000"/>
              <a:buFontTx/>
              <a:buBlip>
                <a:blip r:embed="rId2"/>
              </a:buBlip>
              <a:defRPr sz="1800">
                <a:latin typeface="Calibri Light" panose="020F0302020204030204" pitchFamily="34" charset="0"/>
              </a:defRPr>
            </a:lvl2pPr>
            <a:lvl3pPr marL="1073150" indent="-158750">
              <a:buClr>
                <a:srgbClr val="3333B2"/>
              </a:buClr>
              <a:buSzPct val="65000"/>
              <a:buFontTx/>
              <a:buBlip>
                <a:blip r:embed="rId2"/>
              </a:buBlip>
              <a:defRPr sz="1600">
                <a:latin typeface="Calibri Light" panose="020F0302020204030204" pitchFamily="34" charset="0"/>
              </a:defRPr>
            </a:lvl3pPr>
            <a:lvl4pPr marL="1520825" indent="-149225">
              <a:buSzPct val="65000"/>
              <a:buFontTx/>
              <a:buBlip>
                <a:blip r:embed="rId2"/>
              </a:buBlip>
              <a:defRPr sz="1400">
                <a:latin typeface="Calibri Light" panose="020F0302020204030204" pitchFamily="34" charset="0"/>
              </a:defRPr>
            </a:lvl4pPr>
            <a:lvl5pPr marL="1978025" indent="-149225">
              <a:buClr>
                <a:srgbClr val="252583"/>
              </a:buClr>
              <a:defRPr sz="1200">
                <a:latin typeface="Calibri Light" panose="020F03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3"/>
          </p:nvPr>
        </p:nvSpPr>
        <p:spPr>
          <a:xfrm>
            <a:off x="5429250" y="181036"/>
            <a:ext cx="5328592" cy="5589777"/>
          </a:xfrm>
        </p:spPr>
        <p:txBody>
          <a:bodyPr/>
          <a:lstStyle>
            <a:lvl1pPr marL="180975" indent="-180975">
              <a:buSzPct val="65000"/>
              <a:buFontTx/>
              <a:buBlip>
                <a:blip r:embed="rId2"/>
              </a:buBlip>
              <a:defRPr sz="2000">
                <a:latin typeface="Calibri Light" panose="020F0302020204030204" pitchFamily="34" charset="0"/>
              </a:defRPr>
            </a:lvl1pPr>
            <a:lvl2pPr marL="627063" indent="-169863">
              <a:buClr>
                <a:srgbClr val="533771"/>
              </a:buClr>
              <a:buSzPct val="65000"/>
              <a:buFontTx/>
              <a:buBlip>
                <a:blip r:embed="rId2"/>
              </a:buBlip>
              <a:defRPr sz="1800">
                <a:latin typeface="Calibri Light" panose="020F0302020204030204" pitchFamily="34" charset="0"/>
              </a:defRPr>
            </a:lvl2pPr>
            <a:lvl3pPr marL="1073150" indent="-158750">
              <a:buClr>
                <a:srgbClr val="3333B2"/>
              </a:buClr>
              <a:buSzPct val="65000"/>
              <a:buFontTx/>
              <a:buBlip>
                <a:blip r:embed="rId2"/>
              </a:buBlip>
              <a:defRPr sz="1600">
                <a:latin typeface="Calibri Light" panose="020F0302020204030204" pitchFamily="34" charset="0"/>
              </a:defRPr>
            </a:lvl3pPr>
            <a:lvl4pPr marL="1520825" indent="-149225">
              <a:buSzPct val="65000"/>
              <a:buFontTx/>
              <a:buBlip>
                <a:blip r:embed="rId2"/>
              </a:buBlip>
              <a:defRPr sz="1400">
                <a:latin typeface="Calibri Light" panose="020F0302020204030204" pitchFamily="34" charset="0"/>
              </a:defRPr>
            </a:lvl4pPr>
            <a:lvl5pPr marL="1978025" indent="-149225">
              <a:buClr>
                <a:srgbClr val="252583"/>
              </a:buClr>
              <a:defRPr sz="1200">
                <a:latin typeface="Calibri Light" panose="020F03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4" name="Straight Connector 13"/>
          <p:cNvCxnSpPr/>
          <p:nvPr userDrawn="1"/>
        </p:nvCxnSpPr>
        <p:spPr>
          <a:xfrm>
            <a:off x="5313434" y="257028"/>
            <a:ext cx="0" cy="5760640"/>
          </a:xfrm>
          <a:prstGeom prst="line">
            <a:avLst/>
          </a:prstGeom>
          <a:ln w="12700">
            <a:solidFill>
              <a:srgbClr val="25258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8778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5" name="Rectangle 4"/>
          <p:cNvSpPr/>
          <p:nvPr/>
        </p:nvSpPr>
        <p:spPr>
          <a:xfrm>
            <a:off x="5429250" y="6836833"/>
            <a:ext cx="5429250" cy="402167"/>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6836833"/>
            <a:ext cx="5429250" cy="4021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7" name="Rectangle 6"/>
          <p:cNvSpPr/>
          <p:nvPr/>
        </p:nvSpPr>
        <p:spPr>
          <a:xfrm>
            <a:off x="0" y="0"/>
            <a:ext cx="10858500" cy="804333"/>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extBox 7"/>
          <p:cNvSpPr txBox="1"/>
          <p:nvPr/>
        </p:nvSpPr>
        <p:spPr>
          <a:xfrm>
            <a:off x="1272482" y="6848564"/>
            <a:ext cx="4156769" cy="390436"/>
          </a:xfrm>
          <a:prstGeom prst="rect">
            <a:avLst/>
          </a:prstGeom>
          <a:noFill/>
        </p:spPr>
        <p:txBody>
          <a:bodyPr anchor="ctr"/>
          <a:lstStyle/>
          <a:p>
            <a:pPr algn="r" fontAlgn="auto">
              <a:spcBef>
                <a:spcPts val="0"/>
              </a:spcBef>
              <a:spcAft>
                <a:spcPts val="0"/>
              </a:spcAft>
              <a:defRPr/>
            </a:pPr>
            <a:r>
              <a:rPr lang="en-US" sz="1200" dirty="0">
                <a:solidFill>
                  <a:schemeClr val="bg1"/>
                </a:solidFill>
                <a:latin typeface="Calibri Light" panose="020F0302020204030204" pitchFamily="34" charset="0"/>
                <a:cs typeface="+mn-cs"/>
              </a:rPr>
              <a:t>Dinh</a:t>
            </a:r>
            <a:r>
              <a:rPr lang="en-US" sz="1200" baseline="0" dirty="0">
                <a:solidFill>
                  <a:schemeClr val="bg1"/>
                </a:solidFill>
                <a:latin typeface="Calibri Light" panose="020F0302020204030204" pitchFamily="34" charset="0"/>
                <a:cs typeface="+mn-cs"/>
              </a:rPr>
              <a:t> Phung</a:t>
            </a:r>
            <a:endParaRPr lang="en-US" sz="1200" dirty="0">
              <a:solidFill>
                <a:schemeClr val="bg1"/>
              </a:solidFill>
              <a:latin typeface="Calibri Light" panose="020F0302020204030204" pitchFamily="34" charset="0"/>
              <a:cs typeface="+mn-cs"/>
            </a:endParaRPr>
          </a:p>
        </p:txBody>
      </p:sp>
      <p:sp>
        <p:nvSpPr>
          <p:cNvPr id="2" name="Title 1"/>
          <p:cNvSpPr>
            <a:spLocks noGrp="1"/>
          </p:cNvSpPr>
          <p:nvPr>
            <p:ph type="title"/>
          </p:nvPr>
        </p:nvSpPr>
        <p:spPr>
          <a:xfrm>
            <a:off x="0" y="0"/>
            <a:ext cx="10496550" cy="804333"/>
          </a:xfrm>
        </p:spPr>
        <p:txBody>
          <a:bodyPr/>
          <a:lstStyle>
            <a:lvl1pPr marL="182880" algn="l">
              <a:defRPr sz="4000" baseline="0">
                <a:solidFill>
                  <a:schemeClr val="bg1"/>
                </a:solidFill>
                <a:latin typeface="Calibri Light" panose="020F0302020204030204" pitchFamily="34" charset="0"/>
              </a:defRPr>
            </a:lvl1pPr>
          </a:lstStyle>
          <a:p>
            <a:r>
              <a:rPr lang="en-US" dirty="0"/>
              <a:t>Click to edit Master title style</a:t>
            </a:r>
          </a:p>
        </p:txBody>
      </p:sp>
      <p:sp>
        <p:nvSpPr>
          <p:cNvPr id="9" name="Date Placeholder 4"/>
          <p:cNvSpPr>
            <a:spLocks noGrp="1"/>
          </p:cNvSpPr>
          <p:nvPr>
            <p:ph type="dt" sz="half" idx="10"/>
          </p:nvPr>
        </p:nvSpPr>
        <p:spPr>
          <a:xfrm>
            <a:off x="0" y="6853591"/>
            <a:ext cx="1266825" cy="385410"/>
          </a:xfrm>
        </p:spPr>
        <p:txBody>
          <a:bodyPr/>
          <a:lstStyle>
            <a:lvl1pPr>
              <a:defRPr baseline="0" smtClean="0">
                <a:solidFill>
                  <a:schemeClr val="bg1"/>
                </a:solidFill>
                <a:latin typeface="Calibri Light" panose="020F0302020204030204" pitchFamily="34" charset="0"/>
              </a:defRPr>
            </a:lvl1pPr>
          </a:lstStyle>
          <a:p>
            <a:pPr>
              <a:defRPr/>
            </a:pPr>
            <a:fld id="{CB786AED-3F22-4543-AF9C-EC8A0268E861}" type="datetime1">
              <a:rPr lang="en-US" smtClean="0"/>
              <a:t>7/13/2020</a:t>
            </a:fld>
            <a:endParaRPr lang="en-US" dirty="0"/>
          </a:p>
        </p:txBody>
      </p:sp>
      <p:sp>
        <p:nvSpPr>
          <p:cNvPr id="10" name="Footer Placeholder 5"/>
          <p:cNvSpPr>
            <a:spLocks noGrp="1"/>
          </p:cNvSpPr>
          <p:nvPr>
            <p:ph type="ftr" sz="quarter" idx="11"/>
          </p:nvPr>
        </p:nvSpPr>
        <p:spPr>
          <a:xfrm>
            <a:off x="5429250" y="6853591"/>
            <a:ext cx="4162425" cy="385410"/>
          </a:xfrm>
        </p:spPr>
        <p:txBody>
          <a:bodyPr/>
          <a:lstStyle>
            <a:lvl1pPr algn="l">
              <a:defRPr baseline="0">
                <a:solidFill>
                  <a:schemeClr val="bg1"/>
                </a:solidFill>
              </a:defRPr>
            </a:lvl1pPr>
          </a:lstStyle>
          <a:p>
            <a:pPr>
              <a:defRPr/>
            </a:pPr>
            <a:r>
              <a:rPr lang="en-US"/>
              <a:t>High Dimensional Bayesian Optimization</a:t>
            </a:r>
            <a:endParaRPr lang="en-US" dirty="0"/>
          </a:p>
        </p:txBody>
      </p:sp>
      <p:sp>
        <p:nvSpPr>
          <p:cNvPr id="11" name="Slide Number Placeholder 6"/>
          <p:cNvSpPr>
            <a:spLocks noGrp="1"/>
          </p:cNvSpPr>
          <p:nvPr>
            <p:ph type="sldNum" sz="quarter" idx="12"/>
          </p:nvPr>
        </p:nvSpPr>
        <p:spPr>
          <a:xfrm>
            <a:off x="9591675" y="6853591"/>
            <a:ext cx="1266825" cy="385410"/>
          </a:xfrm>
        </p:spPr>
        <p:txBody>
          <a:bodyPr/>
          <a:lstStyle>
            <a:lvl1pPr>
              <a:defRPr>
                <a:solidFill>
                  <a:schemeClr val="bg1"/>
                </a:solidFill>
                <a:latin typeface="Calibri Light" panose="020F0302020204030204" pitchFamily="34" charset="0"/>
              </a:defRPr>
            </a:lvl1pPr>
          </a:lstStyle>
          <a:p>
            <a:fld id="{A9F2FF81-72CE-4FA3-8386-F8A9B7A6E7C2}" type="slidenum">
              <a:rPr lang="en-AU" altLang="en-US" smtClean="0"/>
              <a:pPr/>
              <a:t>‹#›</a:t>
            </a:fld>
            <a:endParaRPr lang="en-AU" altLang="en-US" dirty="0"/>
          </a:p>
        </p:txBody>
      </p:sp>
      <p:sp>
        <p:nvSpPr>
          <p:cNvPr id="13" name="Content Placeholder 2"/>
          <p:cNvSpPr>
            <a:spLocks noGrp="1"/>
          </p:cNvSpPr>
          <p:nvPr>
            <p:ph idx="1"/>
          </p:nvPr>
        </p:nvSpPr>
        <p:spPr>
          <a:xfrm>
            <a:off x="28650" y="1126067"/>
            <a:ext cx="5256584" cy="5589777"/>
          </a:xfrm>
        </p:spPr>
        <p:txBody>
          <a:bodyPr/>
          <a:lstStyle>
            <a:lvl1pPr marL="180975" indent="-180975">
              <a:buSzPct val="65000"/>
              <a:buFontTx/>
              <a:buBlip>
                <a:blip r:embed="rId2"/>
              </a:buBlip>
              <a:defRPr sz="1600">
                <a:latin typeface="Calibri Light" panose="020F0302020204030204" pitchFamily="34" charset="0"/>
              </a:defRPr>
            </a:lvl1pPr>
            <a:lvl2pPr marL="627063" indent="-169863">
              <a:buClr>
                <a:srgbClr val="533771"/>
              </a:buClr>
              <a:buSzPct val="65000"/>
              <a:buFontTx/>
              <a:buBlip>
                <a:blip r:embed="rId2"/>
              </a:buBlip>
              <a:defRPr sz="1400">
                <a:latin typeface="Calibri Light" panose="020F0302020204030204" pitchFamily="34" charset="0"/>
              </a:defRPr>
            </a:lvl2pPr>
            <a:lvl3pPr marL="1073150" indent="-158750">
              <a:buClr>
                <a:srgbClr val="3333B2"/>
              </a:buClr>
              <a:buSzPct val="65000"/>
              <a:buFontTx/>
              <a:buBlip>
                <a:blip r:embed="rId2"/>
              </a:buBlip>
              <a:defRPr sz="1200">
                <a:latin typeface="Calibri Light" panose="020F0302020204030204" pitchFamily="34" charset="0"/>
              </a:defRPr>
            </a:lvl3pPr>
            <a:lvl4pPr marL="1520825" indent="-149225">
              <a:buSzPct val="65000"/>
              <a:buFontTx/>
              <a:buBlip>
                <a:blip r:embed="rId2"/>
              </a:buBlip>
              <a:defRPr sz="1000">
                <a:latin typeface="Calibri Light" panose="020F0302020204030204" pitchFamily="34" charset="0"/>
              </a:defRPr>
            </a:lvl4pPr>
            <a:lvl5pPr marL="1978025" indent="-149225">
              <a:buClr>
                <a:srgbClr val="252583"/>
              </a:buClr>
              <a:defRPr sz="800">
                <a:latin typeface="Calibri Light" panose="020F03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3"/>
          </p:nvPr>
        </p:nvSpPr>
        <p:spPr>
          <a:xfrm>
            <a:off x="5456194" y="1126067"/>
            <a:ext cx="5339225" cy="5589777"/>
          </a:xfrm>
        </p:spPr>
        <p:txBody>
          <a:bodyPr/>
          <a:lstStyle>
            <a:lvl1pPr marL="180975" indent="-180975">
              <a:buSzPct val="65000"/>
              <a:buFontTx/>
              <a:buBlip>
                <a:blip r:embed="rId2"/>
              </a:buBlip>
              <a:defRPr sz="1600">
                <a:latin typeface="Calibri Light" panose="020F0302020204030204" pitchFamily="34" charset="0"/>
              </a:defRPr>
            </a:lvl1pPr>
            <a:lvl2pPr marL="627063" indent="-169863">
              <a:buClr>
                <a:srgbClr val="533771"/>
              </a:buClr>
              <a:buSzPct val="65000"/>
              <a:buFontTx/>
              <a:buBlip>
                <a:blip r:embed="rId2"/>
              </a:buBlip>
              <a:defRPr sz="1400">
                <a:latin typeface="Calibri Light" panose="020F0302020204030204" pitchFamily="34" charset="0"/>
              </a:defRPr>
            </a:lvl2pPr>
            <a:lvl3pPr marL="1073150" indent="-158750">
              <a:buClr>
                <a:srgbClr val="3333B2"/>
              </a:buClr>
              <a:buSzPct val="65000"/>
              <a:buFontTx/>
              <a:buBlip>
                <a:blip r:embed="rId2"/>
              </a:buBlip>
              <a:defRPr sz="1200">
                <a:latin typeface="Calibri Light" panose="020F0302020204030204" pitchFamily="34" charset="0"/>
              </a:defRPr>
            </a:lvl3pPr>
            <a:lvl4pPr marL="1520825" indent="-149225">
              <a:buSzPct val="65000"/>
              <a:buFontTx/>
              <a:buBlip>
                <a:blip r:embed="rId2"/>
              </a:buBlip>
              <a:defRPr sz="1000">
                <a:latin typeface="Calibri Light" panose="020F0302020204030204" pitchFamily="34" charset="0"/>
              </a:defRPr>
            </a:lvl4pPr>
            <a:lvl5pPr marL="1978025" indent="-149225">
              <a:buClr>
                <a:srgbClr val="252583"/>
              </a:buClr>
              <a:defRPr sz="800">
                <a:latin typeface="Calibri Light" panose="020F03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6" name="Straight Connector 15"/>
          <p:cNvCxnSpPr/>
          <p:nvPr userDrawn="1"/>
        </p:nvCxnSpPr>
        <p:spPr>
          <a:xfrm>
            <a:off x="5366620" y="1058692"/>
            <a:ext cx="0" cy="5760640"/>
          </a:xfrm>
          <a:prstGeom prst="line">
            <a:avLst/>
          </a:prstGeom>
          <a:ln w="12700">
            <a:solidFill>
              <a:srgbClr val="25258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38447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5" name="Rectangle 4"/>
          <p:cNvSpPr/>
          <p:nvPr/>
        </p:nvSpPr>
        <p:spPr>
          <a:xfrm>
            <a:off x="5429250" y="6836833"/>
            <a:ext cx="5429250" cy="402167"/>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6836833"/>
            <a:ext cx="5429250" cy="4021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7" name="Rectangle 6"/>
          <p:cNvSpPr/>
          <p:nvPr/>
        </p:nvSpPr>
        <p:spPr>
          <a:xfrm>
            <a:off x="0" y="0"/>
            <a:ext cx="10858500" cy="804333"/>
          </a:xfrm>
          <a:prstGeom prst="rect">
            <a:avLst/>
          </a:prstGeom>
          <a:no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rgbClr val="3333B2"/>
              </a:solidFill>
            </a:endParaRPr>
          </a:p>
        </p:txBody>
      </p:sp>
      <p:sp>
        <p:nvSpPr>
          <p:cNvPr id="8" name="TextBox 7"/>
          <p:cNvSpPr txBox="1"/>
          <p:nvPr/>
        </p:nvSpPr>
        <p:spPr>
          <a:xfrm>
            <a:off x="1272482" y="6848564"/>
            <a:ext cx="4156769" cy="390436"/>
          </a:xfrm>
          <a:prstGeom prst="rect">
            <a:avLst/>
          </a:prstGeom>
          <a:noFill/>
        </p:spPr>
        <p:txBody>
          <a:bodyPr anchor="ctr"/>
          <a:lstStyle/>
          <a:p>
            <a:pPr algn="r" fontAlgn="auto">
              <a:spcBef>
                <a:spcPts val="0"/>
              </a:spcBef>
              <a:spcAft>
                <a:spcPts val="0"/>
              </a:spcAft>
              <a:defRPr/>
            </a:pPr>
            <a:r>
              <a:rPr lang="en-US" sz="1200" dirty="0">
                <a:solidFill>
                  <a:schemeClr val="bg1"/>
                </a:solidFill>
                <a:latin typeface="Calibri Light" panose="020F0302020204030204" pitchFamily="34" charset="0"/>
                <a:cs typeface="+mn-cs"/>
              </a:rPr>
              <a:t>Dinh</a:t>
            </a:r>
            <a:r>
              <a:rPr lang="en-US" sz="1200" baseline="0" dirty="0">
                <a:solidFill>
                  <a:schemeClr val="bg1"/>
                </a:solidFill>
                <a:latin typeface="Calibri Light" panose="020F0302020204030204" pitchFamily="34" charset="0"/>
                <a:cs typeface="+mn-cs"/>
              </a:rPr>
              <a:t> Phung</a:t>
            </a:r>
            <a:endParaRPr lang="en-US" sz="1200" dirty="0">
              <a:solidFill>
                <a:schemeClr val="bg1"/>
              </a:solidFill>
              <a:latin typeface="Calibri Light" panose="020F0302020204030204" pitchFamily="34" charset="0"/>
              <a:cs typeface="+mn-cs"/>
            </a:endParaRPr>
          </a:p>
        </p:txBody>
      </p:sp>
      <p:sp>
        <p:nvSpPr>
          <p:cNvPr id="2" name="Title 1"/>
          <p:cNvSpPr>
            <a:spLocks noGrp="1"/>
          </p:cNvSpPr>
          <p:nvPr>
            <p:ph type="title"/>
          </p:nvPr>
        </p:nvSpPr>
        <p:spPr>
          <a:xfrm>
            <a:off x="0" y="0"/>
            <a:ext cx="10858500" cy="804333"/>
          </a:xfrm>
        </p:spPr>
        <p:txBody>
          <a:bodyPr/>
          <a:lstStyle>
            <a:lvl1pPr marL="182880" algn="l">
              <a:defRPr sz="4000" baseline="0">
                <a:solidFill>
                  <a:srgbClr val="3333B2"/>
                </a:solidFill>
                <a:latin typeface="Calibri Light" panose="020F0302020204030204" pitchFamily="34" charset="0"/>
              </a:defRPr>
            </a:lvl1pPr>
          </a:lstStyle>
          <a:p>
            <a:r>
              <a:rPr lang="en-US" dirty="0"/>
              <a:t>Click to edit Master title style</a:t>
            </a:r>
          </a:p>
        </p:txBody>
      </p:sp>
      <p:sp>
        <p:nvSpPr>
          <p:cNvPr id="9" name="Date Placeholder 4"/>
          <p:cNvSpPr>
            <a:spLocks noGrp="1"/>
          </p:cNvSpPr>
          <p:nvPr>
            <p:ph type="dt" sz="half" idx="10"/>
          </p:nvPr>
        </p:nvSpPr>
        <p:spPr>
          <a:xfrm>
            <a:off x="0" y="6853591"/>
            <a:ext cx="1266825" cy="385410"/>
          </a:xfrm>
        </p:spPr>
        <p:txBody>
          <a:bodyPr/>
          <a:lstStyle>
            <a:lvl1pPr>
              <a:defRPr baseline="0" smtClean="0">
                <a:solidFill>
                  <a:schemeClr val="bg1"/>
                </a:solidFill>
                <a:latin typeface="Calibri Light" panose="020F0302020204030204" pitchFamily="34" charset="0"/>
              </a:defRPr>
            </a:lvl1pPr>
          </a:lstStyle>
          <a:p>
            <a:pPr>
              <a:defRPr/>
            </a:pPr>
            <a:fld id="{5D1784F7-436B-4E12-BE7B-36221DF66646}" type="datetime1">
              <a:rPr lang="en-US" smtClean="0"/>
              <a:t>7/13/2020</a:t>
            </a:fld>
            <a:endParaRPr lang="en-US" dirty="0"/>
          </a:p>
        </p:txBody>
      </p:sp>
      <p:sp>
        <p:nvSpPr>
          <p:cNvPr id="10" name="Footer Placeholder 5"/>
          <p:cNvSpPr>
            <a:spLocks noGrp="1"/>
          </p:cNvSpPr>
          <p:nvPr>
            <p:ph type="ftr" sz="quarter" idx="11"/>
          </p:nvPr>
        </p:nvSpPr>
        <p:spPr>
          <a:xfrm>
            <a:off x="5429250" y="6853591"/>
            <a:ext cx="4162425" cy="385410"/>
          </a:xfrm>
        </p:spPr>
        <p:txBody>
          <a:bodyPr/>
          <a:lstStyle>
            <a:lvl1pPr algn="l">
              <a:defRPr baseline="0">
                <a:solidFill>
                  <a:schemeClr val="bg1"/>
                </a:solidFill>
              </a:defRPr>
            </a:lvl1pPr>
          </a:lstStyle>
          <a:p>
            <a:pPr>
              <a:defRPr/>
            </a:pPr>
            <a:r>
              <a:rPr lang="en-US"/>
              <a:t>High Dimensional Bayesian Optimization</a:t>
            </a:r>
            <a:endParaRPr lang="en-US" dirty="0"/>
          </a:p>
        </p:txBody>
      </p:sp>
      <p:sp>
        <p:nvSpPr>
          <p:cNvPr id="11" name="Slide Number Placeholder 6"/>
          <p:cNvSpPr>
            <a:spLocks noGrp="1"/>
          </p:cNvSpPr>
          <p:nvPr>
            <p:ph type="sldNum" sz="quarter" idx="12"/>
          </p:nvPr>
        </p:nvSpPr>
        <p:spPr>
          <a:xfrm>
            <a:off x="9591675" y="6853591"/>
            <a:ext cx="1266825" cy="385410"/>
          </a:xfrm>
        </p:spPr>
        <p:txBody>
          <a:bodyPr/>
          <a:lstStyle>
            <a:lvl1pPr>
              <a:defRPr>
                <a:solidFill>
                  <a:schemeClr val="bg1"/>
                </a:solidFill>
                <a:latin typeface="Calibri Light" panose="020F0302020204030204" pitchFamily="34" charset="0"/>
              </a:defRPr>
            </a:lvl1pPr>
          </a:lstStyle>
          <a:p>
            <a:fld id="{A9F2FF81-72CE-4FA3-8386-F8A9B7A6E7C2}" type="slidenum">
              <a:rPr lang="en-AU" altLang="en-US" smtClean="0"/>
              <a:pPr/>
              <a:t>‹#›</a:t>
            </a:fld>
            <a:endParaRPr lang="en-AU" altLang="en-US" dirty="0"/>
          </a:p>
        </p:txBody>
      </p:sp>
      <p:sp>
        <p:nvSpPr>
          <p:cNvPr id="13" name="Content Placeholder 2"/>
          <p:cNvSpPr>
            <a:spLocks noGrp="1"/>
          </p:cNvSpPr>
          <p:nvPr>
            <p:ph idx="1"/>
          </p:nvPr>
        </p:nvSpPr>
        <p:spPr>
          <a:xfrm>
            <a:off x="28650" y="1126067"/>
            <a:ext cx="5256584" cy="5589777"/>
          </a:xfrm>
        </p:spPr>
        <p:txBody>
          <a:bodyPr/>
          <a:lstStyle>
            <a:lvl1pPr marL="180975" indent="-180975">
              <a:buSzPct val="65000"/>
              <a:buFontTx/>
              <a:buBlip>
                <a:blip r:embed="rId2"/>
              </a:buBlip>
              <a:defRPr sz="1600">
                <a:latin typeface="Calibri Light" panose="020F0302020204030204" pitchFamily="34" charset="0"/>
              </a:defRPr>
            </a:lvl1pPr>
            <a:lvl2pPr marL="627063" indent="-169863">
              <a:buClr>
                <a:srgbClr val="533771"/>
              </a:buClr>
              <a:buSzPct val="65000"/>
              <a:buFontTx/>
              <a:buBlip>
                <a:blip r:embed="rId2"/>
              </a:buBlip>
              <a:defRPr sz="1400">
                <a:latin typeface="Calibri Light" panose="020F0302020204030204" pitchFamily="34" charset="0"/>
              </a:defRPr>
            </a:lvl2pPr>
            <a:lvl3pPr marL="1073150" indent="-158750">
              <a:buClr>
                <a:srgbClr val="3333B2"/>
              </a:buClr>
              <a:buSzPct val="65000"/>
              <a:buFontTx/>
              <a:buBlip>
                <a:blip r:embed="rId2"/>
              </a:buBlip>
              <a:defRPr sz="1200">
                <a:latin typeface="Calibri Light" panose="020F0302020204030204" pitchFamily="34" charset="0"/>
              </a:defRPr>
            </a:lvl3pPr>
            <a:lvl4pPr marL="1520825" indent="-149225">
              <a:buSzPct val="65000"/>
              <a:buFontTx/>
              <a:buBlip>
                <a:blip r:embed="rId2"/>
              </a:buBlip>
              <a:defRPr sz="1000">
                <a:latin typeface="Calibri Light" panose="020F0302020204030204" pitchFamily="34" charset="0"/>
              </a:defRPr>
            </a:lvl4pPr>
            <a:lvl5pPr marL="1978025" indent="-149225">
              <a:buClr>
                <a:srgbClr val="252583"/>
              </a:buClr>
              <a:defRPr sz="800">
                <a:latin typeface="Calibri Light" panose="020F03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3"/>
          </p:nvPr>
        </p:nvSpPr>
        <p:spPr>
          <a:xfrm>
            <a:off x="5468720" y="1126067"/>
            <a:ext cx="5339225" cy="5589777"/>
          </a:xfrm>
        </p:spPr>
        <p:txBody>
          <a:bodyPr/>
          <a:lstStyle>
            <a:lvl1pPr marL="180975" indent="-180975">
              <a:buSzPct val="65000"/>
              <a:buFontTx/>
              <a:buBlip>
                <a:blip r:embed="rId2"/>
              </a:buBlip>
              <a:defRPr sz="1600">
                <a:latin typeface="Calibri Light" panose="020F0302020204030204" pitchFamily="34" charset="0"/>
              </a:defRPr>
            </a:lvl1pPr>
            <a:lvl2pPr marL="627063" indent="-169863">
              <a:buClr>
                <a:srgbClr val="533771"/>
              </a:buClr>
              <a:buSzPct val="65000"/>
              <a:buFontTx/>
              <a:buBlip>
                <a:blip r:embed="rId2"/>
              </a:buBlip>
              <a:defRPr sz="1400">
                <a:latin typeface="Calibri Light" panose="020F0302020204030204" pitchFamily="34" charset="0"/>
              </a:defRPr>
            </a:lvl2pPr>
            <a:lvl3pPr marL="1073150" indent="-158750">
              <a:buClr>
                <a:srgbClr val="3333B2"/>
              </a:buClr>
              <a:buSzPct val="65000"/>
              <a:buFontTx/>
              <a:buBlip>
                <a:blip r:embed="rId2"/>
              </a:buBlip>
              <a:defRPr sz="1200">
                <a:latin typeface="Calibri Light" panose="020F0302020204030204" pitchFamily="34" charset="0"/>
              </a:defRPr>
            </a:lvl3pPr>
            <a:lvl4pPr marL="1520825" indent="-149225">
              <a:buSzPct val="65000"/>
              <a:buFontTx/>
              <a:buBlip>
                <a:blip r:embed="rId2"/>
              </a:buBlip>
              <a:defRPr sz="1000">
                <a:latin typeface="Calibri Light" panose="020F0302020204030204" pitchFamily="34" charset="0"/>
              </a:defRPr>
            </a:lvl4pPr>
            <a:lvl5pPr marL="1978025" indent="-149225">
              <a:buClr>
                <a:srgbClr val="252583"/>
              </a:buClr>
              <a:defRPr sz="800">
                <a:latin typeface="Calibri Light" panose="020F03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6" name="Straight Connector 15"/>
          <p:cNvCxnSpPr/>
          <p:nvPr userDrawn="1"/>
        </p:nvCxnSpPr>
        <p:spPr>
          <a:xfrm>
            <a:off x="5366620" y="1058692"/>
            <a:ext cx="0" cy="5760640"/>
          </a:xfrm>
          <a:prstGeom prst="line">
            <a:avLst/>
          </a:prstGeom>
          <a:ln w="12700">
            <a:solidFill>
              <a:srgbClr val="25258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97161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Two Content">
    <p:spTree>
      <p:nvGrpSpPr>
        <p:cNvPr id="1" name=""/>
        <p:cNvGrpSpPr/>
        <p:nvPr/>
      </p:nvGrpSpPr>
      <p:grpSpPr>
        <a:xfrm>
          <a:off x="0" y="0"/>
          <a:ext cx="0" cy="0"/>
          <a:chOff x="0" y="0"/>
          <a:chExt cx="0" cy="0"/>
        </a:xfrm>
      </p:grpSpPr>
      <p:sp>
        <p:nvSpPr>
          <p:cNvPr id="5" name="Rectangle 4"/>
          <p:cNvSpPr/>
          <p:nvPr/>
        </p:nvSpPr>
        <p:spPr>
          <a:xfrm>
            <a:off x="5429250" y="6836833"/>
            <a:ext cx="5429250" cy="402167"/>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6836833"/>
            <a:ext cx="5429250" cy="4021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7" name="Rectangle 6"/>
          <p:cNvSpPr/>
          <p:nvPr/>
        </p:nvSpPr>
        <p:spPr>
          <a:xfrm>
            <a:off x="-12526" y="6093105"/>
            <a:ext cx="10858500" cy="804333"/>
          </a:xfrm>
          <a:prstGeom prst="rect">
            <a:avLst/>
          </a:prstGeom>
          <a:no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endParaRPr lang="en-US">
              <a:solidFill>
                <a:srgbClr val="3333B2"/>
              </a:solidFill>
            </a:endParaRPr>
          </a:p>
        </p:txBody>
      </p:sp>
      <p:sp>
        <p:nvSpPr>
          <p:cNvPr id="8" name="TextBox 7"/>
          <p:cNvSpPr txBox="1"/>
          <p:nvPr/>
        </p:nvSpPr>
        <p:spPr>
          <a:xfrm>
            <a:off x="1272482" y="6848564"/>
            <a:ext cx="4156769" cy="390436"/>
          </a:xfrm>
          <a:prstGeom prst="rect">
            <a:avLst/>
          </a:prstGeom>
          <a:noFill/>
        </p:spPr>
        <p:txBody>
          <a:bodyPr anchor="ctr"/>
          <a:lstStyle/>
          <a:p>
            <a:pPr algn="r" fontAlgn="auto">
              <a:spcBef>
                <a:spcPts val="0"/>
              </a:spcBef>
              <a:spcAft>
                <a:spcPts val="0"/>
              </a:spcAft>
              <a:defRPr/>
            </a:pPr>
            <a:r>
              <a:rPr lang="en-US" sz="1200" dirty="0">
                <a:solidFill>
                  <a:schemeClr val="bg1"/>
                </a:solidFill>
                <a:latin typeface="Calibri Light" panose="020F0302020204030204" pitchFamily="34" charset="0"/>
                <a:cs typeface="+mn-cs"/>
              </a:rPr>
              <a:t>Dinh</a:t>
            </a:r>
            <a:r>
              <a:rPr lang="en-US" sz="1200" baseline="0" dirty="0">
                <a:solidFill>
                  <a:schemeClr val="bg1"/>
                </a:solidFill>
                <a:latin typeface="Calibri Light" panose="020F0302020204030204" pitchFamily="34" charset="0"/>
                <a:cs typeface="+mn-cs"/>
              </a:rPr>
              <a:t> Phung</a:t>
            </a:r>
            <a:endParaRPr lang="en-US" sz="1200" dirty="0">
              <a:solidFill>
                <a:schemeClr val="bg1"/>
              </a:solidFill>
              <a:latin typeface="Calibri Light" panose="020F0302020204030204" pitchFamily="34" charset="0"/>
              <a:cs typeface="+mn-cs"/>
            </a:endParaRPr>
          </a:p>
        </p:txBody>
      </p:sp>
      <p:sp>
        <p:nvSpPr>
          <p:cNvPr id="2" name="Title 1"/>
          <p:cNvSpPr>
            <a:spLocks noGrp="1"/>
          </p:cNvSpPr>
          <p:nvPr>
            <p:ph type="title"/>
          </p:nvPr>
        </p:nvSpPr>
        <p:spPr>
          <a:xfrm>
            <a:off x="-12526" y="6093105"/>
            <a:ext cx="10858500" cy="804333"/>
          </a:xfrm>
        </p:spPr>
        <p:txBody>
          <a:bodyPr/>
          <a:lstStyle>
            <a:lvl1pPr marL="182880" algn="r">
              <a:defRPr sz="4000" baseline="0">
                <a:solidFill>
                  <a:srgbClr val="3333B2"/>
                </a:solidFill>
                <a:latin typeface="Calibri Light" panose="020F0302020204030204" pitchFamily="34" charset="0"/>
              </a:defRPr>
            </a:lvl1pPr>
          </a:lstStyle>
          <a:p>
            <a:r>
              <a:rPr lang="en-US" dirty="0"/>
              <a:t>Click to edit Master title style</a:t>
            </a:r>
          </a:p>
        </p:txBody>
      </p:sp>
      <p:sp>
        <p:nvSpPr>
          <p:cNvPr id="9" name="Date Placeholder 4"/>
          <p:cNvSpPr>
            <a:spLocks noGrp="1"/>
          </p:cNvSpPr>
          <p:nvPr>
            <p:ph type="dt" sz="half" idx="10"/>
          </p:nvPr>
        </p:nvSpPr>
        <p:spPr>
          <a:xfrm>
            <a:off x="0" y="6853591"/>
            <a:ext cx="1266825" cy="385410"/>
          </a:xfrm>
        </p:spPr>
        <p:txBody>
          <a:bodyPr/>
          <a:lstStyle>
            <a:lvl1pPr>
              <a:defRPr baseline="0" smtClean="0">
                <a:solidFill>
                  <a:schemeClr val="bg1"/>
                </a:solidFill>
                <a:latin typeface="Calibri Light" panose="020F0302020204030204" pitchFamily="34" charset="0"/>
              </a:defRPr>
            </a:lvl1pPr>
          </a:lstStyle>
          <a:p>
            <a:pPr>
              <a:defRPr/>
            </a:pPr>
            <a:fld id="{17F9978C-962D-47B2-9D9C-AFCB5EB1D934}" type="datetime1">
              <a:rPr lang="en-US" smtClean="0"/>
              <a:t>7/13/2020</a:t>
            </a:fld>
            <a:endParaRPr lang="en-US" dirty="0"/>
          </a:p>
        </p:txBody>
      </p:sp>
      <p:sp>
        <p:nvSpPr>
          <p:cNvPr id="10" name="Footer Placeholder 5"/>
          <p:cNvSpPr>
            <a:spLocks noGrp="1"/>
          </p:cNvSpPr>
          <p:nvPr>
            <p:ph type="ftr" sz="quarter" idx="11"/>
          </p:nvPr>
        </p:nvSpPr>
        <p:spPr>
          <a:xfrm>
            <a:off x="5429250" y="6853591"/>
            <a:ext cx="4162425" cy="385410"/>
          </a:xfrm>
        </p:spPr>
        <p:txBody>
          <a:bodyPr/>
          <a:lstStyle>
            <a:lvl1pPr algn="l">
              <a:defRPr baseline="0">
                <a:solidFill>
                  <a:schemeClr val="bg1"/>
                </a:solidFill>
              </a:defRPr>
            </a:lvl1pPr>
          </a:lstStyle>
          <a:p>
            <a:pPr>
              <a:defRPr/>
            </a:pPr>
            <a:r>
              <a:rPr lang="en-US"/>
              <a:t>High Dimensional Bayesian Optimization</a:t>
            </a:r>
            <a:endParaRPr lang="en-US" dirty="0"/>
          </a:p>
        </p:txBody>
      </p:sp>
      <p:sp>
        <p:nvSpPr>
          <p:cNvPr id="11" name="Slide Number Placeholder 6"/>
          <p:cNvSpPr>
            <a:spLocks noGrp="1"/>
          </p:cNvSpPr>
          <p:nvPr>
            <p:ph type="sldNum" sz="quarter" idx="12"/>
          </p:nvPr>
        </p:nvSpPr>
        <p:spPr>
          <a:xfrm>
            <a:off x="9591675" y="6853591"/>
            <a:ext cx="1266825" cy="385410"/>
          </a:xfrm>
        </p:spPr>
        <p:txBody>
          <a:bodyPr/>
          <a:lstStyle>
            <a:lvl1pPr>
              <a:defRPr>
                <a:solidFill>
                  <a:schemeClr val="bg1"/>
                </a:solidFill>
                <a:latin typeface="Calibri Light" panose="020F0302020204030204" pitchFamily="34" charset="0"/>
              </a:defRPr>
            </a:lvl1pPr>
          </a:lstStyle>
          <a:p>
            <a:fld id="{A9F2FF81-72CE-4FA3-8386-F8A9B7A6E7C2}" type="slidenum">
              <a:rPr lang="en-AU" altLang="en-US" smtClean="0"/>
              <a:pPr/>
              <a:t>‹#›</a:t>
            </a:fld>
            <a:endParaRPr lang="en-AU" altLang="en-US" dirty="0"/>
          </a:p>
        </p:txBody>
      </p:sp>
      <p:sp>
        <p:nvSpPr>
          <p:cNvPr id="13" name="Content Placeholder 2"/>
          <p:cNvSpPr>
            <a:spLocks noGrp="1"/>
          </p:cNvSpPr>
          <p:nvPr>
            <p:ph idx="1"/>
          </p:nvPr>
        </p:nvSpPr>
        <p:spPr>
          <a:xfrm>
            <a:off x="28650" y="307132"/>
            <a:ext cx="5184576" cy="5760640"/>
          </a:xfrm>
        </p:spPr>
        <p:txBody>
          <a:bodyPr/>
          <a:lstStyle>
            <a:lvl1pPr marL="180975" indent="-180975">
              <a:buSzPct val="65000"/>
              <a:buFontTx/>
              <a:buBlip>
                <a:blip r:embed="rId2"/>
              </a:buBlip>
              <a:defRPr sz="1600">
                <a:latin typeface="Calibri Light" panose="020F0302020204030204" pitchFamily="34" charset="0"/>
              </a:defRPr>
            </a:lvl1pPr>
            <a:lvl2pPr marL="627063" indent="-169863">
              <a:buClr>
                <a:srgbClr val="533771"/>
              </a:buClr>
              <a:buSzPct val="65000"/>
              <a:buFontTx/>
              <a:buBlip>
                <a:blip r:embed="rId2"/>
              </a:buBlip>
              <a:defRPr sz="1400">
                <a:latin typeface="Calibri Light" panose="020F0302020204030204" pitchFamily="34" charset="0"/>
              </a:defRPr>
            </a:lvl2pPr>
            <a:lvl3pPr marL="1073150" indent="-158750">
              <a:buClr>
                <a:srgbClr val="3333B2"/>
              </a:buClr>
              <a:buSzPct val="65000"/>
              <a:buFontTx/>
              <a:buBlip>
                <a:blip r:embed="rId2"/>
              </a:buBlip>
              <a:defRPr sz="1200">
                <a:latin typeface="Calibri Light" panose="020F0302020204030204" pitchFamily="34" charset="0"/>
              </a:defRPr>
            </a:lvl3pPr>
            <a:lvl4pPr marL="1520825" indent="-149225">
              <a:buSzPct val="65000"/>
              <a:buFontTx/>
              <a:buBlip>
                <a:blip r:embed="rId2"/>
              </a:buBlip>
              <a:defRPr sz="1000">
                <a:latin typeface="Calibri Light" panose="020F0302020204030204" pitchFamily="34" charset="0"/>
              </a:defRPr>
            </a:lvl4pPr>
            <a:lvl5pPr marL="1978025" indent="-149225">
              <a:buClr>
                <a:srgbClr val="252583"/>
              </a:buClr>
              <a:defRPr sz="800">
                <a:latin typeface="Calibri Light" panose="020F03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3"/>
          </p:nvPr>
        </p:nvSpPr>
        <p:spPr>
          <a:xfrm>
            <a:off x="5418616" y="307132"/>
            <a:ext cx="5339225" cy="5760640"/>
          </a:xfrm>
        </p:spPr>
        <p:txBody>
          <a:bodyPr/>
          <a:lstStyle>
            <a:lvl1pPr marL="180975" indent="-180975">
              <a:buSzPct val="65000"/>
              <a:buFontTx/>
              <a:buBlip>
                <a:blip r:embed="rId2"/>
              </a:buBlip>
              <a:defRPr sz="1600">
                <a:latin typeface="Calibri Light" panose="020F0302020204030204" pitchFamily="34" charset="0"/>
              </a:defRPr>
            </a:lvl1pPr>
            <a:lvl2pPr marL="627063" indent="-169863">
              <a:buClr>
                <a:srgbClr val="533771"/>
              </a:buClr>
              <a:buSzPct val="65000"/>
              <a:buFontTx/>
              <a:buBlip>
                <a:blip r:embed="rId2"/>
              </a:buBlip>
              <a:defRPr sz="1400">
                <a:latin typeface="Calibri Light" panose="020F0302020204030204" pitchFamily="34" charset="0"/>
              </a:defRPr>
            </a:lvl2pPr>
            <a:lvl3pPr marL="1073150" indent="-158750">
              <a:buClr>
                <a:srgbClr val="3333B2"/>
              </a:buClr>
              <a:buSzPct val="65000"/>
              <a:buFontTx/>
              <a:buBlip>
                <a:blip r:embed="rId2"/>
              </a:buBlip>
              <a:defRPr sz="1200">
                <a:latin typeface="Calibri Light" panose="020F0302020204030204" pitchFamily="34" charset="0"/>
              </a:defRPr>
            </a:lvl3pPr>
            <a:lvl4pPr marL="1520825" indent="-149225">
              <a:buSzPct val="65000"/>
              <a:buFontTx/>
              <a:buBlip>
                <a:blip r:embed="rId2"/>
              </a:buBlip>
              <a:defRPr sz="1000">
                <a:latin typeface="Calibri Light" panose="020F0302020204030204" pitchFamily="34" charset="0"/>
              </a:defRPr>
            </a:lvl4pPr>
            <a:lvl5pPr marL="1978025" indent="-149225">
              <a:buClr>
                <a:srgbClr val="252583"/>
              </a:buClr>
              <a:defRPr sz="800">
                <a:latin typeface="Calibri Light" panose="020F03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p:cNvCxnSpPr/>
          <p:nvPr userDrawn="1"/>
        </p:nvCxnSpPr>
        <p:spPr>
          <a:xfrm>
            <a:off x="5313434" y="307132"/>
            <a:ext cx="0" cy="5760640"/>
          </a:xfrm>
          <a:prstGeom prst="line">
            <a:avLst/>
          </a:prstGeom>
          <a:ln w="12700">
            <a:solidFill>
              <a:srgbClr val="25258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76270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7747" y="4651728"/>
            <a:ext cx="9229725" cy="143774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857747" y="3068197"/>
            <a:ext cx="9229725" cy="1583531"/>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537C17AC-5AA2-4A08-8CFA-D80CFF004699}" type="datetime1">
              <a:rPr lang="en-US" smtClean="0"/>
              <a:t>7/13/2020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High Dimensional Bayesian Optimization</a:t>
            </a:r>
          </a:p>
        </p:txBody>
      </p:sp>
      <p:sp>
        <p:nvSpPr>
          <p:cNvPr id="6" name="Slide Number Placeholder 5"/>
          <p:cNvSpPr>
            <a:spLocks noGrp="1"/>
          </p:cNvSpPr>
          <p:nvPr>
            <p:ph type="sldNum" sz="quarter" idx="12"/>
          </p:nvPr>
        </p:nvSpPr>
        <p:spPr/>
        <p:txBody>
          <a:bodyPr/>
          <a:lstStyle>
            <a:lvl1pPr>
              <a:defRPr/>
            </a:lvl1pPr>
          </a:lstStyle>
          <a:p>
            <a:fld id="{DBDCCA40-32AB-42BC-AF02-FAAC4B13DC5C}" type="slidenum">
              <a:rPr lang="en-AU" altLang="en-US"/>
              <a:pPr/>
              <a:t>‹#›</a:t>
            </a:fld>
            <a:endParaRPr lang="en-AU" altLang="en-US"/>
          </a:p>
        </p:txBody>
      </p:sp>
    </p:spTree>
    <p:extLst>
      <p:ext uri="{BB962C8B-B14F-4D97-AF65-F5344CB8AC3E}">
        <p14:creationId xmlns:p14="http://schemas.microsoft.com/office/powerpoint/2010/main" val="37984777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p:nvSpPr>
        <p:spPr>
          <a:xfrm>
            <a:off x="5429250" y="6836833"/>
            <a:ext cx="5429250" cy="402167"/>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4" name="Rectangle 3"/>
          <p:cNvSpPr/>
          <p:nvPr/>
        </p:nvSpPr>
        <p:spPr>
          <a:xfrm>
            <a:off x="0" y="6836833"/>
            <a:ext cx="5429250" cy="4021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10" name="Text Placeholder 10"/>
          <p:cNvSpPr>
            <a:spLocks noGrp="1"/>
          </p:cNvSpPr>
          <p:nvPr>
            <p:ph type="body" sz="quarter" idx="13" hasCustomPrompt="1"/>
          </p:nvPr>
        </p:nvSpPr>
        <p:spPr>
          <a:xfrm>
            <a:off x="1266825" y="6836833"/>
            <a:ext cx="4162425" cy="402167"/>
          </a:xfrm>
        </p:spPr>
        <p:txBody>
          <a:bodyPr anchor="ctr">
            <a:normAutofit/>
          </a:bodyPr>
          <a:lstStyle>
            <a:lvl1pPr algn="r">
              <a:buNone/>
              <a:defRPr lang="en-US" sz="1200" kern="1200" baseline="0" dirty="0">
                <a:solidFill>
                  <a:schemeClr val="bg1"/>
                </a:solidFill>
                <a:latin typeface="Calibri Light" panose="020F0302020204030204" pitchFamily="34" charset="0"/>
                <a:ea typeface="+mn-ea"/>
                <a:cs typeface="+mn-cs"/>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a:t>Dinh Phung</a:t>
            </a:r>
          </a:p>
        </p:txBody>
      </p:sp>
      <p:sp>
        <p:nvSpPr>
          <p:cNvPr id="5" name="Date Placeholder 6"/>
          <p:cNvSpPr>
            <a:spLocks noGrp="1"/>
          </p:cNvSpPr>
          <p:nvPr>
            <p:ph type="dt" sz="half" idx="14"/>
          </p:nvPr>
        </p:nvSpPr>
        <p:spPr>
          <a:xfrm>
            <a:off x="0" y="6853591"/>
            <a:ext cx="1266825" cy="385410"/>
          </a:xfrm>
        </p:spPr>
        <p:txBody>
          <a:bodyPr/>
          <a:lstStyle>
            <a:lvl1pPr>
              <a:defRPr baseline="0" smtClean="0">
                <a:solidFill>
                  <a:schemeClr val="bg1"/>
                </a:solidFill>
                <a:latin typeface="Calibri Light" panose="020F0302020204030204" pitchFamily="34" charset="0"/>
              </a:defRPr>
            </a:lvl1pPr>
          </a:lstStyle>
          <a:p>
            <a:pPr>
              <a:defRPr/>
            </a:pPr>
            <a:fld id="{1E3923E5-0469-4067-BD3B-D12E4867B8ED}" type="datetime1">
              <a:rPr lang="en-US" smtClean="0"/>
              <a:t>7/13/2020</a:t>
            </a:fld>
            <a:endParaRPr lang="en-US" dirty="0"/>
          </a:p>
        </p:txBody>
      </p:sp>
      <p:sp>
        <p:nvSpPr>
          <p:cNvPr id="6" name="Footer Placeholder 7"/>
          <p:cNvSpPr>
            <a:spLocks noGrp="1"/>
          </p:cNvSpPr>
          <p:nvPr>
            <p:ph type="ftr" sz="quarter" idx="15"/>
          </p:nvPr>
        </p:nvSpPr>
        <p:spPr>
          <a:xfrm>
            <a:off x="5429250" y="6853591"/>
            <a:ext cx="4162425" cy="385410"/>
          </a:xfrm>
        </p:spPr>
        <p:txBody>
          <a:bodyPr/>
          <a:lstStyle>
            <a:lvl1pPr algn="l">
              <a:defRPr baseline="0">
                <a:solidFill>
                  <a:schemeClr val="bg1"/>
                </a:solidFill>
              </a:defRPr>
            </a:lvl1pPr>
          </a:lstStyle>
          <a:p>
            <a:pPr>
              <a:defRPr/>
            </a:pPr>
            <a:r>
              <a:rPr lang="en-US"/>
              <a:t>High Dimensional Bayesian Optimization</a:t>
            </a:r>
          </a:p>
        </p:txBody>
      </p:sp>
      <p:sp>
        <p:nvSpPr>
          <p:cNvPr id="7" name="Slide Number Placeholder 8"/>
          <p:cNvSpPr>
            <a:spLocks noGrp="1"/>
          </p:cNvSpPr>
          <p:nvPr>
            <p:ph type="sldNum" sz="quarter" idx="16"/>
          </p:nvPr>
        </p:nvSpPr>
        <p:spPr>
          <a:xfrm>
            <a:off x="9591675" y="6853591"/>
            <a:ext cx="1266825" cy="385410"/>
          </a:xfrm>
        </p:spPr>
        <p:txBody>
          <a:bodyPr/>
          <a:lstStyle>
            <a:lvl1pPr>
              <a:defRPr>
                <a:solidFill>
                  <a:schemeClr val="bg1"/>
                </a:solidFill>
                <a:latin typeface="Calibri Light" panose="020F0302020204030204" pitchFamily="34" charset="0"/>
              </a:defRPr>
            </a:lvl1pPr>
          </a:lstStyle>
          <a:p>
            <a:fld id="{CC7C9873-33DD-4B3A-806F-972B80CAA7DC}" type="slidenum">
              <a:rPr lang="en-AU" altLang="en-US" smtClean="0"/>
              <a:pPr/>
              <a:t>‹#›</a:t>
            </a:fld>
            <a:endParaRPr lang="en-AU" altLang="en-US" dirty="0"/>
          </a:p>
        </p:txBody>
      </p:sp>
    </p:spTree>
    <p:extLst>
      <p:ext uri="{BB962C8B-B14F-4D97-AF65-F5344CB8AC3E}">
        <p14:creationId xmlns:p14="http://schemas.microsoft.com/office/powerpoint/2010/main" val="27410817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2925" y="288220"/>
            <a:ext cx="3572372" cy="122660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245372" y="288220"/>
            <a:ext cx="6070203" cy="617828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42925" y="1514828"/>
            <a:ext cx="3572372" cy="49516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4583E45-F2BD-4A81-BFE2-F3F44492AB85}" type="datetime1">
              <a:rPr lang="en-US" smtClean="0"/>
              <a:t>7/13/2020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High Dimensional Bayesian Optimization</a:t>
            </a:r>
          </a:p>
        </p:txBody>
      </p:sp>
      <p:sp>
        <p:nvSpPr>
          <p:cNvPr id="7" name="Slide Number Placeholder 5"/>
          <p:cNvSpPr>
            <a:spLocks noGrp="1"/>
          </p:cNvSpPr>
          <p:nvPr>
            <p:ph type="sldNum" sz="quarter" idx="12"/>
          </p:nvPr>
        </p:nvSpPr>
        <p:spPr/>
        <p:txBody>
          <a:bodyPr/>
          <a:lstStyle>
            <a:lvl1pPr>
              <a:defRPr/>
            </a:lvl1pPr>
          </a:lstStyle>
          <a:p>
            <a:fld id="{B314758E-D697-4F51-9760-AC2C9105FC01}" type="slidenum">
              <a:rPr lang="en-AU" altLang="en-US"/>
              <a:pPr/>
              <a:t>‹#›</a:t>
            </a:fld>
            <a:endParaRPr lang="en-AU" altLang="en-US"/>
          </a:p>
        </p:txBody>
      </p:sp>
    </p:spTree>
    <p:extLst>
      <p:ext uri="{BB962C8B-B14F-4D97-AF65-F5344CB8AC3E}">
        <p14:creationId xmlns:p14="http://schemas.microsoft.com/office/powerpoint/2010/main" val="42881186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28342" y="5067300"/>
            <a:ext cx="6515100" cy="59822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128342" y="646818"/>
            <a:ext cx="6515100" cy="43434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128342" y="5665523"/>
            <a:ext cx="6515100" cy="84957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796B1A74-AEAE-4EA0-974D-76532AAC64B3}" type="datetime1">
              <a:rPr lang="en-US" smtClean="0"/>
              <a:t>7/13/2020</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High Dimensional Bayesian Optimization</a:t>
            </a:r>
          </a:p>
        </p:txBody>
      </p:sp>
      <p:sp>
        <p:nvSpPr>
          <p:cNvPr id="7" name="Slide Number Placeholder 5"/>
          <p:cNvSpPr>
            <a:spLocks noGrp="1"/>
          </p:cNvSpPr>
          <p:nvPr>
            <p:ph type="sldNum" sz="quarter" idx="12"/>
          </p:nvPr>
        </p:nvSpPr>
        <p:spPr/>
        <p:txBody>
          <a:bodyPr/>
          <a:lstStyle>
            <a:lvl1pPr>
              <a:defRPr/>
            </a:lvl1pPr>
          </a:lstStyle>
          <a:p>
            <a:fld id="{C07BD8D7-F17D-4090-9BA5-5A858AE8851F}" type="slidenum">
              <a:rPr lang="en-AU" altLang="en-US"/>
              <a:pPr/>
              <a:t>‹#›</a:t>
            </a:fld>
            <a:endParaRPr lang="en-AU" altLang="en-US"/>
          </a:p>
        </p:txBody>
      </p:sp>
    </p:spTree>
    <p:extLst>
      <p:ext uri="{BB962C8B-B14F-4D97-AF65-F5344CB8AC3E}">
        <p14:creationId xmlns:p14="http://schemas.microsoft.com/office/powerpoint/2010/main" val="35664453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4AB5CCE-0977-4948-A359-1276E0C16457}" type="datetime1">
              <a:rPr lang="en-US" smtClean="0"/>
              <a:t>7/13/2020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High Dimensional Bayesian Optimization</a:t>
            </a:r>
          </a:p>
        </p:txBody>
      </p:sp>
      <p:sp>
        <p:nvSpPr>
          <p:cNvPr id="6" name="Slide Number Placeholder 5"/>
          <p:cNvSpPr>
            <a:spLocks noGrp="1"/>
          </p:cNvSpPr>
          <p:nvPr>
            <p:ph type="sldNum" sz="quarter" idx="12"/>
          </p:nvPr>
        </p:nvSpPr>
        <p:spPr/>
        <p:txBody>
          <a:bodyPr/>
          <a:lstStyle>
            <a:lvl1pPr>
              <a:defRPr/>
            </a:lvl1pPr>
          </a:lstStyle>
          <a:p>
            <a:fld id="{6A116EA7-4DA1-4D49-8D8E-B71FD344B7C4}" type="slidenum">
              <a:rPr lang="en-AU" altLang="en-US"/>
              <a:pPr/>
              <a:t>‹#›</a:t>
            </a:fld>
            <a:endParaRPr lang="en-AU" altLang="en-US"/>
          </a:p>
        </p:txBody>
      </p:sp>
    </p:spTree>
    <p:extLst>
      <p:ext uri="{BB962C8B-B14F-4D97-AF65-F5344CB8AC3E}">
        <p14:creationId xmlns:p14="http://schemas.microsoft.com/office/powerpoint/2010/main" val="3178078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72412" y="289896"/>
            <a:ext cx="2443163" cy="617661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42925" y="289896"/>
            <a:ext cx="7148513" cy="617661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78BB598-71F0-4929-A7A3-F2CDB29F3A3C}" type="datetime1">
              <a:rPr lang="en-US" smtClean="0"/>
              <a:t>7/13/2020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High Dimensional Bayesian Optimization</a:t>
            </a:r>
          </a:p>
        </p:txBody>
      </p:sp>
      <p:sp>
        <p:nvSpPr>
          <p:cNvPr id="6" name="Slide Number Placeholder 5"/>
          <p:cNvSpPr>
            <a:spLocks noGrp="1"/>
          </p:cNvSpPr>
          <p:nvPr>
            <p:ph type="sldNum" sz="quarter" idx="12"/>
          </p:nvPr>
        </p:nvSpPr>
        <p:spPr/>
        <p:txBody>
          <a:bodyPr/>
          <a:lstStyle>
            <a:lvl1pPr>
              <a:defRPr/>
            </a:lvl1pPr>
          </a:lstStyle>
          <a:p>
            <a:fld id="{C6613664-A0F0-4B2F-8C5E-13C7994948A4}" type="slidenum">
              <a:rPr lang="en-AU" altLang="en-US"/>
              <a:pPr/>
              <a:t>‹#›</a:t>
            </a:fld>
            <a:endParaRPr lang="en-AU" altLang="en-US"/>
          </a:p>
        </p:txBody>
      </p:sp>
    </p:spTree>
    <p:extLst>
      <p:ext uri="{BB962C8B-B14F-4D97-AF65-F5344CB8AC3E}">
        <p14:creationId xmlns:p14="http://schemas.microsoft.com/office/powerpoint/2010/main" val="2447495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Rectangle 3"/>
          <p:cNvSpPr/>
          <p:nvPr/>
        </p:nvSpPr>
        <p:spPr>
          <a:xfrm>
            <a:off x="5429250" y="6980649"/>
            <a:ext cx="5429250" cy="258351"/>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5" name="Rectangle 4"/>
          <p:cNvSpPr/>
          <p:nvPr/>
        </p:nvSpPr>
        <p:spPr>
          <a:xfrm>
            <a:off x="0" y="6980650"/>
            <a:ext cx="5429250" cy="2583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1"/>
            <a:ext cx="10858500" cy="595164"/>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extBox 6"/>
          <p:cNvSpPr txBox="1"/>
          <p:nvPr/>
        </p:nvSpPr>
        <p:spPr>
          <a:xfrm>
            <a:off x="1272482" y="6980650"/>
            <a:ext cx="4156769" cy="258350"/>
          </a:xfrm>
          <a:prstGeom prst="rect">
            <a:avLst/>
          </a:prstGeom>
          <a:noFill/>
        </p:spPr>
        <p:txBody>
          <a:bodyPr anchor="ctr"/>
          <a:lstStyle/>
          <a:p>
            <a:pPr algn="r" fontAlgn="auto">
              <a:spcBef>
                <a:spcPts val="0"/>
              </a:spcBef>
              <a:spcAft>
                <a:spcPts val="0"/>
              </a:spcAft>
              <a:defRPr/>
            </a:pPr>
            <a:r>
              <a:rPr lang="en-US" sz="1200" dirty="0">
                <a:solidFill>
                  <a:schemeClr val="bg1"/>
                </a:solidFill>
                <a:latin typeface="Calibri Light" panose="020F0302020204030204" pitchFamily="34" charset="0"/>
                <a:cs typeface="+mn-cs"/>
              </a:rPr>
              <a:t>Vu Nguyen</a:t>
            </a:r>
          </a:p>
        </p:txBody>
      </p:sp>
      <p:sp>
        <p:nvSpPr>
          <p:cNvPr id="3" name="Content Placeholder 2"/>
          <p:cNvSpPr>
            <a:spLocks noGrp="1"/>
          </p:cNvSpPr>
          <p:nvPr>
            <p:ph idx="1"/>
          </p:nvPr>
        </p:nvSpPr>
        <p:spPr>
          <a:xfrm>
            <a:off x="361950" y="1126067"/>
            <a:ext cx="9953625" cy="5340439"/>
          </a:xfrm>
        </p:spPr>
        <p:txBody>
          <a:bodyPr/>
          <a:lstStyle>
            <a:lvl1pPr marL="266700" indent="-266700">
              <a:buSzPct val="65000"/>
              <a:buFontTx/>
              <a:buBlip>
                <a:blip r:embed="rId2"/>
              </a:buBlip>
              <a:defRPr sz="3000">
                <a:latin typeface="Calibri Light" panose="020F0302020204030204" pitchFamily="34" charset="0"/>
              </a:defRPr>
            </a:lvl1pPr>
            <a:lvl2pPr marL="717550" indent="-260350">
              <a:buClr>
                <a:srgbClr val="533771"/>
              </a:buClr>
              <a:buSzPct val="65000"/>
              <a:buFontTx/>
              <a:buBlip>
                <a:blip r:embed="rId2"/>
              </a:buBlip>
              <a:defRPr sz="2600">
                <a:latin typeface="Calibri Light" panose="020F0302020204030204" pitchFamily="34" charset="0"/>
              </a:defRPr>
            </a:lvl2pPr>
            <a:lvl3pPr marL="1143000" indent="-228600">
              <a:buClr>
                <a:srgbClr val="3333B2"/>
              </a:buClr>
              <a:buSzPct val="65000"/>
              <a:buFontTx/>
              <a:buBlip>
                <a:blip r:embed="rId2"/>
              </a:buBlip>
              <a:defRPr>
                <a:latin typeface="Calibri Light" panose="020F0302020204030204" pitchFamily="34" charset="0"/>
              </a:defRPr>
            </a:lvl3pPr>
            <a:lvl4pPr marL="1600200" indent="-228600">
              <a:buSzPct val="65000"/>
              <a:buFontTx/>
              <a:buBlip>
                <a:blip r:embed="rId2"/>
              </a:buBlip>
              <a:defRPr>
                <a:latin typeface="Calibri Light" panose="020F0302020204030204" pitchFamily="34" charset="0"/>
              </a:defRPr>
            </a:lvl4pPr>
            <a:lvl5pPr>
              <a:buClr>
                <a:srgbClr val="252583"/>
              </a:buClr>
              <a:defRPr>
                <a:latin typeface="Calibri Light" panose="020F03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a:xfrm>
            <a:off x="0" y="0"/>
            <a:ext cx="10587038" cy="611923"/>
          </a:xfrm>
        </p:spPr>
        <p:txBody>
          <a:bodyPr/>
          <a:lstStyle>
            <a:lvl1pPr marL="182880" algn="l">
              <a:defRPr sz="4000" baseline="0">
                <a:solidFill>
                  <a:schemeClr val="bg1"/>
                </a:solidFill>
                <a:latin typeface="Calibri Light" panose="020F0302020204030204" pitchFamily="34" charset="0"/>
              </a:defRPr>
            </a:lvl1pPr>
          </a:lstStyle>
          <a:p>
            <a:r>
              <a:rPr lang="en-US" dirty="0"/>
              <a:t>Click to edit Master title style</a:t>
            </a:r>
          </a:p>
        </p:txBody>
      </p:sp>
      <p:sp>
        <p:nvSpPr>
          <p:cNvPr id="8" name="Date Placeholder 3"/>
          <p:cNvSpPr>
            <a:spLocks noGrp="1"/>
          </p:cNvSpPr>
          <p:nvPr>
            <p:ph type="dt" sz="half" idx="10"/>
          </p:nvPr>
        </p:nvSpPr>
        <p:spPr>
          <a:xfrm>
            <a:off x="1" y="6980649"/>
            <a:ext cx="1272481" cy="258351"/>
          </a:xfrm>
        </p:spPr>
        <p:txBody>
          <a:bodyPr/>
          <a:lstStyle>
            <a:lvl1pPr>
              <a:defRPr baseline="0" smtClean="0">
                <a:solidFill>
                  <a:schemeClr val="bg1"/>
                </a:solidFill>
                <a:latin typeface="Calibri Light" panose="020F0302020204030204" pitchFamily="34" charset="0"/>
              </a:defRPr>
            </a:lvl1pPr>
          </a:lstStyle>
          <a:p>
            <a:pPr>
              <a:defRPr/>
            </a:pPr>
            <a:fld id="{E8B1DD35-FE1E-4665-B31D-678C83C71151}" type="datetime1">
              <a:rPr lang="en-US" smtClean="0"/>
              <a:t>7/13/2020</a:t>
            </a:fld>
            <a:endParaRPr lang="en-US" dirty="0"/>
          </a:p>
        </p:txBody>
      </p:sp>
      <p:sp>
        <p:nvSpPr>
          <p:cNvPr id="9" name="Footer Placeholder 4"/>
          <p:cNvSpPr>
            <a:spLocks noGrp="1"/>
          </p:cNvSpPr>
          <p:nvPr>
            <p:ph type="ftr" sz="quarter" idx="11"/>
          </p:nvPr>
        </p:nvSpPr>
        <p:spPr>
          <a:xfrm>
            <a:off x="5429250" y="6980648"/>
            <a:ext cx="4162425" cy="250538"/>
          </a:xfrm>
        </p:spPr>
        <p:txBody>
          <a:bodyPr/>
          <a:lstStyle>
            <a:lvl1pPr algn="l">
              <a:defRPr baseline="0">
                <a:solidFill>
                  <a:schemeClr val="bg1"/>
                </a:solidFill>
              </a:defRPr>
            </a:lvl1pPr>
          </a:lstStyle>
          <a:p>
            <a:pPr>
              <a:defRPr/>
            </a:pPr>
            <a:r>
              <a:rPr lang="en-US"/>
              <a:t>High Dimensional Bayesian Optimization</a:t>
            </a:r>
            <a:endParaRPr lang="en-US" dirty="0"/>
          </a:p>
        </p:txBody>
      </p:sp>
      <p:sp>
        <p:nvSpPr>
          <p:cNvPr id="10" name="Slide Number Placeholder 5"/>
          <p:cNvSpPr>
            <a:spLocks noGrp="1"/>
          </p:cNvSpPr>
          <p:nvPr>
            <p:ph type="sldNum" sz="quarter" idx="12"/>
          </p:nvPr>
        </p:nvSpPr>
        <p:spPr>
          <a:xfrm>
            <a:off x="9586018" y="6972835"/>
            <a:ext cx="1266825" cy="258351"/>
          </a:xfrm>
        </p:spPr>
        <p:txBody>
          <a:bodyPr/>
          <a:lstStyle>
            <a:lvl1pPr>
              <a:defRPr>
                <a:solidFill>
                  <a:schemeClr val="bg1"/>
                </a:solidFill>
                <a:latin typeface="Calibri Light" panose="020F0302020204030204" pitchFamily="34" charset="0"/>
              </a:defRPr>
            </a:lvl1pPr>
          </a:lstStyle>
          <a:p>
            <a:fld id="{75F597CF-85E3-444C-AFAC-13DE89A1408D}" type="slidenum">
              <a:rPr lang="en-AU" altLang="en-US" smtClean="0"/>
              <a:pPr/>
              <a:t>‹#›</a:t>
            </a:fld>
            <a:endParaRPr lang="en-AU" altLang="en-US" dirty="0"/>
          </a:p>
        </p:txBody>
      </p:sp>
    </p:spTree>
    <p:extLst>
      <p:ext uri="{BB962C8B-B14F-4D97-AF65-F5344CB8AC3E}">
        <p14:creationId xmlns:p14="http://schemas.microsoft.com/office/powerpoint/2010/main" val="157309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 name="Rectangle 3"/>
          <p:cNvSpPr/>
          <p:nvPr/>
        </p:nvSpPr>
        <p:spPr>
          <a:xfrm>
            <a:off x="5429250" y="6836833"/>
            <a:ext cx="5429250" cy="402167"/>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5" name="Rectangle 4"/>
          <p:cNvSpPr/>
          <p:nvPr/>
        </p:nvSpPr>
        <p:spPr>
          <a:xfrm>
            <a:off x="0" y="6836833"/>
            <a:ext cx="5429250" cy="4021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0"/>
            <a:ext cx="10858500" cy="804333"/>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extBox 6"/>
          <p:cNvSpPr txBox="1"/>
          <p:nvPr/>
        </p:nvSpPr>
        <p:spPr>
          <a:xfrm>
            <a:off x="-187374" y="6848564"/>
            <a:ext cx="1060424" cy="390436"/>
          </a:xfrm>
          <a:prstGeom prst="rect">
            <a:avLst/>
          </a:prstGeom>
          <a:noFill/>
        </p:spPr>
        <p:txBody>
          <a:bodyPr anchor="ctr"/>
          <a:lstStyle/>
          <a:p>
            <a:pPr algn="r" fontAlgn="auto">
              <a:spcBef>
                <a:spcPts val="0"/>
              </a:spcBef>
              <a:spcAft>
                <a:spcPts val="0"/>
              </a:spcAft>
              <a:defRPr/>
            </a:pPr>
            <a:r>
              <a:rPr lang="en-US" sz="1200" dirty="0">
                <a:solidFill>
                  <a:schemeClr val="bg1"/>
                </a:solidFill>
                <a:latin typeface="Calibri Light" panose="020F0302020204030204" pitchFamily="34" charset="0"/>
                <a:cs typeface="+mn-cs"/>
              </a:rPr>
              <a:t>Dinh</a:t>
            </a:r>
            <a:r>
              <a:rPr lang="en-US" sz="1200" baseline="0" dirty="0">
                <a:solidFill>
                  <a:schemeClr val="bg1"/>
                </a:solidFill>
                <a:latin typeface="Calibri Light" panose="020F0302020204030204" pitchFamily="34" charset="0"/>
                <a:cs typeface="+mn-cs"/>
              </a:rPr>
              <a:t> Phung</a:t>
            </a:r>
            <a:endParaRPr lang="en-US" sz="1200" dirty="0">
              <a:solidFill>
                <a:schemeClr val="bg1"/>
              </a:solidFill>
              <a:latin typeface="Calibri Light" panose="020F0302020204030204" pitchFamily="34" charset="0"/>
              <a:cs typeface="+mn-cs"/>
            </a:endParaRPr>
          </a:p>
        </p:txBody>
      </p:sp>
      <p:sp>
        <p:nvSpPr>
          <p:cNvPr id="2" name="Title 1"/>
          <p:cNvSpPr>
            <a:spLocks noGrp="1"/>
          </p:cNvSpPr>
          <p:nvPr>
            <p:ph type="title"/>
          </p:nvPr>
        </p:nvSpPr>
        <p:spPr>
          <a:xfrm>
            <a:off x="0" y="0"/>
            <a:ext cx="10587038" cy="804333"/>
          </a:xfrm>
        </p:spPr>
        <p:txBody>
          <a:bodyPr/>
          <a:lstStyle>
            <a:lvl1pPr marL="182880" algn="l">
              <a:defRPr sz="4000" baseline="0">
                <a:solidFill>
                  <a:schemeClr val="bg1"/>
                </a:solidFill>
                <a:latin typeface="Calibri Light" panose="020F0302020204030204" pitchFamily="34" charset="0"/>
              </a:defRPr>
            </a:lvl1pPr>
          </a:lstStyle>
          <a:p>
            <a:r>
              <a:rPr lang="en-US" dirty="0"/>
              <a:t>Click to edit Master title style</a:t>
            </a:r>
          </a:p>
        </p:txBody>
      </p:sp>
      <p:sp>
        <p:nvSpPr>
          <p:cNvPr id="8" name="Date Placeholder 3"/>
          <p:cNvSpPr>
            <a:spLocks noGrp="1"/>
          </p:cNvSpPr>
          <p:nvPr>
            <p:ph type="dt" sz="half" idx="10"/>
          </p:nvPr>
        </p:nvSpPr>
        <p:spPr>
          <a:xfrm>
            <a:off x="4596122" y="6862533"/>
            <a:ext cx="1272481" cy="385410"/>
          </a:xfrm>
        </p:spPr>
        <p:txBody>
          <a:bodyPr/>
          <a:lstStyle>
            <a:lvl1pPr>
              <a:defRPr u="sng" baseline="0" smtClean="0">
                <a:solidFill>
                  <a:schemeClr val="bg1"/>
                </a:solidFill>
                <a:latin typeface="Calibri Light" panose="020F0302020204030204" pitchFamily="34" charset="0"/>
              </a:defRPr>
            </a:lvl1pPr>
          </a:lstStyle>
          <a:p>
            <a:pPr>
              <a:defRPr/>
            </a:pPr>
            <a:fld id="{1A201AB5-304D-4780-9C01-2860C39A54D6}" type="datetime1">
              <a:rPr lang="en-US" smtClean="0"/>
              <a:t>7/13/2020</a:t>
            </a:fld>
            <a:endParaRPr lang="en-US" dirty="0"/>
          </a:p>
        </p:txBody>
      </p:sp>
      <p:sp>
        <p:nvSpPr>
          <p:cNvPr id="9" name="Footer Placeholder 4"/>
          <p:cNvSpPr>
            <a:spLocks noGrp="1"/>
          </p:cNvSpPr>
          <p:nvPr>
            <p:ph type="ftr" sz="quarter" idx="11"/>
          </p:nvPr>
        </p:nvSpPr>
        <p:spPr>
          <a:xfrm>
            <a:off x="5429250" y="6845776"/>
            <a:ext cx="4162425" cy="385410"/>
          </a:xfrm>
        </p:spPr>
        <p:txBody>
          <a:bodyPr/>
          <a:lstStyle>
            <a:lvl1pPr algn="l">
              <a:defRPr baseline="0">
                <a:solidFill>
                  <a:schemeClr val="bg1"/>
                </a:solidFill>
              </a:defRPr>
            </a:lvl1pPr>
          </a:lstStyle>
          <a:p>
            <a:pPr>
              <a:defRPr/>
            </a:pPr>
            <a:r>
              <a:rPr lang="en-US"/>
              <a:t>High Dimensional Bayesian Optimization</a:t>
            </a:r>
            <a:endParaRPr lang="en-US" dirty="0"/>
          </a:p>
        </p:txBody>
      </p:sp>
      <p:sp>
        <p:nvSpPr>
          <p:cNvPr id="10" name="Slide Number Placeholder 5"/>
          <p:cNvSpPr>
            <a:spLocks noGrp="1"/>
          </p:cNvSpPr>
          <p:nvPr>
            <p:ph type="sldNum" sz="quarter" idx="12"/>
          </p:nvPr>
        </p:nvSpPr>
        <p:spPr>
          <a:xfrm>
            <a:off x="9591675" y="6853591"/>
            <a:ext cx="1266825" cy="385410"/>
          </a:xfrm>
        </p:spPr>
        <p:txBody>
          <a:bodyPr/>
          <a:lstStyle>
            <a:lvl1pPr>
              <a:defRPr>
                <a:solidFill>
                  <a:schemeClr val="bg1"/>
                </a:solidFill>
                <a:latin typeface="Calibri Light" panose="020F0302020204030204" pitchFamily="34" charset="0"/>
              </a:defRPr>
            </a:lvl1pPr>
          </a:lstStyle>
          <a:p>
            <a:fld id="{75F597CF-85E3-444C-AFAC-13DE89A1408D}" type="slidenum">
              <a:rPr lang="en-AU" altLang="en-US" smtClean="0"/>
              <a:pPr/>
              <a:t>‹#›</a:t>
            </a:fld>
            <a:endParaRPr lang="en-AU" altLang="en-US" dirty="0"/>
          </a:p>
        </p:txBody>
      </p:sp>
      <p:sp>
        <p:nvSpPr>
          <p:cNvPr id="11" name="Content Placeholder 2"/>
          <p:cNvSpPr>
            <a:spLocks noGrp="1"/>
          </p:cNvSpPr>
          <p:nvPr>
            <p:ph idx="1"/>
          </p:nvPr>
        </p:nvSpPr>
        <p:spPr>
          <a:xfrm>
            <a:off x="361950" y="1126067"/>
            <a:ext cx="9953625" cy="5340439"/>
          </a:xfrm>
        </p:spPr>
        <p:txBody>
          <a:bodyPr/>
          <a:lstStyle>
            <a:lvl1pPr marL="266700" indent="-266700">
              <a:buSzPct val="65000"/>
              <a:buFontTx/>
              <a:buBlip>
                <a:blip r:embed="rId2"/>
              </a:buBlip>
              <a:defRPr sz="3000">
                <a:latin typeface="Calibri Light" panose="020F0302020204030204" pitchFamily="34" charset="0"/>
              </a:defRPr>
            </a:lvl1pPr>
            <a:lvl2pPr marL="717550" indent="-260350">
              <a:buClr>
                <a:srgbClr val="533771"/>
              </a:buClr>
              <a:buSzPct val="65000"/>
              <a:buFontTx/>
              <a:buBlip>
                <a:blip r:embed="rId2"/>
              </a:buBlip>
              <a:defRPr sz="2600">
                <a:latin typeface="Calibri Light" panose="020F0302020204030204" pitchFamily="34" charset="0"/>
              </a:defRPr>
            </a:lvl2pPr>
            <a:lvl3pPr marL="1143000" indent="-228600">
              <a:buClr>
                <a:srgbClr val="3333B2"/>
              </a:buClr>
              <a:buSzPct val="65000"/>
              <a:buFontTx/>
              <a:buBlip>
                <a:blip r:embed="rId2"/>
              </a:buBlip>
              <a:defRPr>
                <a:latin typeface="Calibri Light" panose="020F0302020204030204" pitchFamily="34" charset="0"/>
              </a:defRPr>
            </a:lvl3pPr>
            <a:lvl4pPr marL="1600200" indent="-228600">
              <a:buSzPct val="65000"/>
              <a:buFontTx/>
              <a:buBlip>
                <a:blip r:embed="rId2"/>
              </a:buBlip>
              <a:defRPr>
                <a:latin typeface="Calibri Light" panose="020F0302020204030204" pitchFamily="34" charset="0"/>
              </a:defRPr>
            </a:lvl4pPr>
            <a:lvl5pPr>
              <a:buClr>
                <a:srgbClr val="252583"/>
              </a:buClr>
              <a:defRPr>
                <a:latin typeface="Calibri Light" panose="020F03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08209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Rectangle 3"/>
          <p:cNvSpPr/>
          <p:nvPr/>
        </p:nvSpPr>
        <p:spPr>
          <a:xfrm>
            <a:off x="5429250" y="6836833"/>
            <a:ext cx="5429250" cy="402167"/>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5" name="Rectangle 4"/>
          <p:cNvSpPr/>
          <p:nvPr/>
        </p:nvSpPr>
        <p:spPr>
          <a:xfrm>
            <a:off x="0" y="6836833"/>
            <a:ext cx="5429250" cy="4021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7" name="TextBox 6"/>
          <p:cNvSpPr txBox="1"/>
          <p:nvPr/>
        </p:nvSpPr>
        <p:spPr>
          <a:xfrm>
            <a:off x="1272482" y="6848564"/>
            <a:ext cx="4156769" cy="390436"/>
          </a:xfrm>
          <a:prstGeom prst="rect">
            <a:avLst/>
          </a:prstGeom>
          <a:noFill/>
        </p:spPr>
        <p:txBody>
          <a:bodyPr anchor="ctr"/>
          <a:lstStyle/>
          <a:p>
            <a:pPr algn="r" fontAlgn="auto">
              <a:spcBef>
                <a:spcPts val="0"/>
              </a:spcBef>
              <a:spcAft>
                <a:spcPts val="0"/>
              </a:spcAft>
              <a:defRPr/>
            </a:pPr>
            <a:r>
              <a:rPr lang="en-US" sz="1200" dirty="0">
                <a:solidFill>
                  <a:schemeClr val="bg1"/>
                </a:solidFill>
                <a:latin typeface="Calibri Light" panose="020F0302020204030204" pitchFamily="34" charset="0"/>
                <a:cs typeface="+mn-cs"/>
              </a:rPr>
              <a:t>Dinh</a:t>
            </a:r>
            <a:r>
              <a:rPr lang="en-US" sz="1200" baseline="0" dirty="0">
                <a:solidFill>
                  <a:schemeClr val="bg1"/>
                </a:solidFill>
                <a:latin typeface="Calibri Light" panose="020F0302020204030204" pitchFamily="34" charset="0"/>
                <a:cs typeface="+mn-cs"/>
              </a:rPr>
              <a:t> Phung</a:t>
            </a:r>
            <a:endParaRPr lang="en-US" sz="1200" dirty="0">
              <a:solidFill>
                <a:schemeClr val="bg1"/>
              </a:solidFill>
              <a:latin typeface="Calibri Light" panose="020F0302020204030204" pitchFamily="34" charset="0"/>
              <a:cs typeface="+mn-cs"/>
            </a:endParaRPr>
          </a:p>
        </p:txBody>
      </p:sp>
      <p:sp>
        <p:nvSpPr>
          <p:cNvPr id="2" name="Title 1"/>
          <p:cNvSpPr>
            <a:spLocks noGrp="1"/>
          </p:cNvSpPr>
          <p:nvPr>
            <p:ph type="title"/>
          </p:nvPr>
        </p:nvSpPr>
        <p:spPr>
          <a:xfrm>
            <a:off x="0" y="10147"/>
            <a:ext cx="10858500" cy="804333"/>
          </a:xfrm>
        </p:spPr>
        <p:txBody>
          <a:bodyPr/>
          <a:lstStyle>
            <a:lvl1pPr marL="182880" algn="l">
              <a:defRPr sz="4000" baseline="0">
                <a:solidFill>
                  <a:srgbClr val="3333B2"/>
                </a:solidFill>
                <a:latin typeface="Calibri Light" panose="020F0302020204030204" pitchFamily="34" charset="0"/>
              </a:defRPr>
            </a:lvl1pPr>
          </a:lstStyle>
          <a:p>
            <a:r>
              <a:rPr lang="en-US" dirty="0"/>
              <a:t>Click to edit Master title style</a:t>
            </a:r>
          </a:p>
        </p:txBody>
      </p:sp>
      <p:sp>
        <p:nvSpPr>
          <p:cNvPr id="8" name="Date Placeholder 3"/>
          <p:cNvSpPr>
            <a:spLocks noGrp="1"/>
          </p:cNvSpPr>
          <p:nvPr>
            <p:ph type="dt" sz="half" idx="10"/>
          </p:nvPr>
        </p:nvSpPr>
        <p:spPr>
          <a:xfrm>
            <a:off x="1" y="6853591"/>
            <a:ext cx="1272481" cy="385410"/>
          </a:xfrm>
        </p:spPr>
        <p:txBody>
          <a:bodyPr/>
          <a:lstStyle>
            <a:lvl1pPr>
              <a:defRPr baseline="0" smtClean="0">
                <a:solidFill>
                  <a:schemeClr val="bg1"/>
                </a:solidFill>
                <a:latin typeface="Calibri Light" panose="020F0302020204030204" pitchFamily="34" charset="0"/>
              </a:defRPr>
            </a:lvl1pPr>
          </a:lstStyle>
          <a:p>
            <a:pPr>
              <a:defRPr/>
            </a:pPr>
            <a:fld id="{3EA666E8-87F3-4A64-B7E8-FA1870920952}" type="datetime1">
              <a:rPr lang="en-US" smtClean="0"/>
              <a:t>7/13/2020</a:t>
            </a:fld>
            <a:endParaRPr lang="en-US" dirty="0"/>
          </a:p>
        </p:txBody>
      </p:sp>
      <p:sp>
        <p:nvSpPr>
          <p:cNvPr id="9" name="Footer Placeholder 4"/>
          <p:cNvSpPr>
            <a:spLocks noGrp="1"/>
          </p:cNvSpPr>
          <p:nvPr>
            <p:ph type="ftr" sz="quarter" idx="11"/>
          </p:nvPr>
        </p:nvSpPr>
        <p:spPr>
          <a:xfrm>
            <a:off x="5429250" y="6853591"/>
            <a:ext cx="4162425" cy="385410"/>
          </a:xfrm>
        </p:spPr>
        <p:txBody>
          <a:bodyPr/>
          <a:lstStyle>
            <a:lvl1pPr algn="l">
              <a:defRPr baseline="0">
                <a:solidFill>
                  <a:schemeClr val="bg1"/>
                </a:solidFill>
              </a:defRPr>
            </a:lvl1pPr>
          </a:lstStyle>
          <a:p>
            <a:pPr>
              <a:defRPr/>
            </a:pPr>
            <a:r>
              <a:rPr lang="en-US"/>
              <a:t>High Dimensional Bayesian Optimization</a:t>
            </a:r>
            <a:endParaRPr lang="en-US" dirty="0"/>
          </a:p>
        </p:txBody>
      </p:sp>
      <p:sp>
        <p:nvSpPr>
          <p:cNvPr id="10" name="Slide Number Placeholder 5"/>
          <p:cNvSpPr>
            <a:spLocks noGrp="1"/>
          </p:cNvSpPr>
          <p:nvPr>
            <p:ph type="sldNum" sz="quarter" idx="12"/>
          </p:nvPr>
        </p:nvSpPr>
        <p:spPr>
          <a:xfrm>
            <a:off x="9591675" y="6853591"/>
            <a:ext cx="1266825" cy="385410"/>
          </a:xfrm>
        </p:spPr>
        <p:txBody>
          <a:bodyPr/>
          <a:lstStyle>
            <a:lvl1pPr>
              <a:defRPr>
                <a:solidFill>
                  <a:schemeClr val="bg1"/>
                </a:solidFill>
                <a:latin typeface="Calibri Light" panose="020F0302020204030204" pitchFamily="34" charset="0"/>
              </a:defRPr>
            </a:lvl1pPr>
          </a:lstStyle>
          <a:p>
            <a:fld id="{75F597CF-85E3-444C-AFAC-13DE89A1408D}" type="slidenum">
              <a:rPr lang="en-AU" altLang="en-US" smtClean="0"/>
              <a:pPr/>
              <a:t>‹#›</a:t>
            </a:fld>
            <a:endParaRPr lang="en-AU" altLang="en-US" dirty="0"/>
          </a:p>
        </p:txBody>
      </p:sp>
      <p:sp>
        <p:nvSpPr>
          <p:cNvPr id="11" name="Content Placeholder 2"/>
          <p:cNvSpPr>
            <a:spLocks noGrp="1"/>
          </p:cNvSpPr>
          <p:nvPr>
            <p:ph idx="1"/>
          </p:nvPr>
        </p:nvSpPr>
        <p:spPr>
          <a:xfrm>
            <a:off x="361950" y="1126067"/>
            <a:ext cx="9953625" cy="5340439"/>
          </a:xfrm>
        </p:spPr>
        <p:txBody>
          <a:bodyPr/>
          <a:lstStyle>
            <a:lvl1pPr marL="266700" indent="-266700">
              <a:buSzPct val="65000"/>
              <a:buFontTx/>
              <a:buBlip>
                <a:blip r:embed="rId2"/>
              </a:buBlip>
              <a:defRPr sz="3000">
                <a:latin typeface="Calibri Light" panose="020F0302020204030204" pitchFamily="34" charset="0"/>
              </a:defRPr>
            </a:lvl1pPr>
            <a:lvl2pPr marL="717550" indent="-260350">
              <a:buClr>
                <a:srgbClr val="533771"/>
              </a:buClr>
              <a:buSzPct val="65000"/>
              <a:buFontTx/>
              <a:buBlip>
                <a:blip r:embed="rId2"/>
              </a:buBlip>
              <a:defRPr sz="2600">
                <a:latin typeface="Calibri Light" panose="020F0302020204030204" pitchFamily="34" charset="0"/>
              </a:defRPr>
            </a:lvl2pPr>
            <a:lvl3pPr marL="1143000" indent="-228600">
              <a:buClr>
                <a:srgbClr val="3333B2"/>
              </a:buClr>
              <a:buSzPct val="65000"/>
              <a:buFontTx/>
              <a:buBlip>
                <a:blip r:embed="rId2"/>
              </a:buBlip>
              <a:defRPr>
                <a:latin typeface="Calibri Light" panose="020F0302020204030204" pitchFamily="34" charset="0"/>
              </a:defRPr>
            </a:lvl3pPr>
            <a:lvl4pPr marL="1600200" indent="-228600">
              <a:buSzPct val="65000"/>
              <a:buFontTx/>
              <a:buBlip>
                <a:blip r:embed="rId2"/>
              </a:buBlip>
              <a:defRPr>
                <a:latin typeface="Calibri Light" panose="020F0302020204030204" pitchFamily="34" charset="0"/>
              </a:defRPr>
            </a:lvl4pPr>
            <a:lvl5pPr>
              <a:buClr>
                <a:srgbClr val="252583"/>
              </a:buClr>
              <a:defRPr>
                <a:latin typeface="Calibri Light" panose="020F03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96488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4" name="Rectangle 3"/>
          <p:cNvSpPr/>
          <p:nvPr/>
        </p:nvSpPr>
        <p:spPr>
          <a:xfrm>
            <a:off x="5429250" y="6836833"/>
            <a:ext cx="5429250" cy="402167"/>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5" name="Rectangle 4"/>
          <p:cNvSpPr/>
          <p:nvPr/>
        </p:nvSpPr>
        <p:spPr>
          <a:xfrm>
            <a:off x="0" y="6836833"/>
            <a:ext cx="5429250" cy="4021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7" name="TextBox 6"/>
          <p:cNvSpPr txBox="1"/>
          <p:nvPr/>
        </p:nvSpPr>
        <p:spPr>
          <a:xfrm>
            <a:off x="1272482" y="6848564"/>
            <a:ext cx="4156769" cy="390436"/>
          </a:xfrm>
          <a:prstGeom prst="rect">
            <a:avLst/>
          </a:prstGeom>
          <a:noFill/>
        </p:spPr>
        <p:txBody>
          <a:bodyPr anchor="ctr"/>
          <a:lstStyle/>
          <a:p>
            <a:pPr algn="r" fontAlgn="auto">
              <a:spcBef>
                <a:spcPts val="0"/>
              </a:spcBef>
              <a:spcAft>
                <a:spcPts val="0"/>
              </a:spcAft>
              <a:defRPr/>
            </a:pPr>
            <a:r>
              <a:rPr lang="en-US" sz="1200" dirty="0">
                <a:solidFill>
                  <a:schemeClr val="bg1"/>
                </a:solidFill>
                <a:latin typeface="Calibri Light" panose="020F0302020204030204" pitchFamily="34" charset="0"/>
                <a:cs typeface="+mn-cs"/>
              </a:rPr>
              <a:t>Dinh</a:t>
            </a:r>
            <a:r>
              <a:rPr lang="en-US" sz="1200" baseline="0" dirty="0">
                <a:solidFill>
                  <a:schemeClr val="bg1"/>
                </a:solidFill>
                <a:latin typeface="Calibri Light" panose="020F0302020204030204" pitchFamily="34" charset="0"/>
                <a:cs typeface="+mn-cs"/>
              </a:rPr>
              <a:t> Phung</a:t>
            </a:r>
            <a:endParaRPr lang="en-US" sz="1200" dirty="0">
              <a:solidFill>
                <a:schemeClr val="bg1"/>
              </a:solidFill>
              <a:latin typeface="Calibri Light" panose="020F0302020204030204" pitchFamily="34" charset="0"/>
              <a:cs typeface="+mn-cs"/>
            </a:endParaRPr>
          </a:p>
        </p:txBody>
      </p:sp>
      <p:sp>
        <p:nvSpPr>
          <p:cNvPr id="2" name="Title 1"/>
          <p:cNvSpPr>
            <a:spLocks noGrp="1"/>
          </p:cNvSpPr>
          <p:nvPr>
            <p:ph type="title"/>
          </p:nvPr>
        </p:nvSpPr>
        <p:spPr>
          <a:xfrm>
            <a:off x="37578" y="6107943"/>
            <a:ext cx="10757842" cy="804333"/>
          </a:xfrm>
        </p:spPr>
        <p:txBody>
          <a:bodyPr/>
          <a:lstStyle>
            <a:lvl1pPr marL="182880" algn="r">
              <a:defRPr sz="4000" baseline="0">
                <a:solidFill>
                  <a:srgbClr val="3333B2"/>
                </a:solidFill>
                <a:latin typeface="Calibri Light" panose="020F0302020204030204" pitchFamily="34" charset="0"/>
              </a:defRPr>
            </a:lvl1pPr>
          </a:lstStyle>
          <a:p>
            <a:r>
              <a:rPr lang="en-US" dirty="0"/>
              <a:t>Click to edit Master title style</a:t>
            </a:r>
          </a:p>
        </p:txBody>
      </p:sp>
      <p:sp>
        <p:nvSpPr>
          <p:cNvPr id="8" name="Date Placeholder 3"/>
          <p:cNvSpPr>
            <a:spLocks noGrp="1"/>
          </p:cNvSpPr>
          <p:nvPr>
            <p:ph type="dt" sz="half" idx="10"/>
          </p:nvPr>
        </p:nvSpPr>
        <p:spPr>
          <a:xfrm>
            <a:off x="1" y="6853591"/>
            <a:ext cx="1272481" cy="385410"/>
          </a:xfrm>
        </p:spPr>
        <p:txBody>
          <a:bodyPr/>
          <a:lstStyle>
            <a:lvl1pPr>
              <a:defRPr baseline="0" smtClean="0">
                <a:solidFill>
                  <a:schemeClr val="bg1"/>
                </a:solidFill>
                <a:latin typeface="Calibri Light" panose="020F0302020204030204" pitchFamily="34" charset="0"/>
              </a:defRPr>
            </a:lvl1pPr>
          </a:lstStyle>
          <a:p>
            <a:pPr>
              <a:defRPr/>
            </a:pPr>
            <a:fld id="{5BA48279-F423-45CB-8C12-E5A0965140C2}" type="datetime1">
              <a:rPr lang="en-US" smtClean="0"/>
              <a:t>7/13/2020</a:t>
            </a:fld>
            <a:endParaRPr lang="en-US" dirty="0"/>
          </a:p>
        </p:txBody>
      </p:sp>
      <p:sp>
        <p:nvSpPr>
          <p:cNvPr id="9" name="Footer Placeholder 4"/>
          <p:cNvSpPr>
            <a:spLocks noGrp="1"/>
          </p:cNvSpPr>
          <p:nvPr>
            <p:ph type="ftr" sz="quarter" idx="11"/>
          </p:nvPr>
        </p:nvSpPr>
        <p:spPr>
          <a:xfrm>
            <a:off x="5429250" y="6853591"/>
            <a:ext cx="4162425" cy="385410"/>
          </a:xfrm>
        </p:spPr>
        <p:txBody>
          <a:bodyPr/>
          <a:lstStyle>
            <a:lvl1pPr algn="l">
              <a:defRPr baseline="0">
                <a:solidFill>
                  <a:schemeClr val="bg1"/>
                </a:solidFill>
              </a:defRPr>
            </a:lvl1pPr>
          </a:lstStyle>
          <a:p>
            <a:pPr>
              <a:defRPr/>
            </a:pPr>
            <a:r>
              <a:rPr lang="en-US"/>
              <a:t>High Dimensional Bayesian Optimization</a:t>
            </a:r>
            <a:endParaRPr lang="en-US" dirty="0"/>
          </a:p>
        </p:txBody>
      </p:sp>
      <p:sp>
        <p:nvSpPr>
          <p:cNvPr id="10" name="Slide Number Placeholder 5"/>
          <p:cNvSpPr>
            <a:spLocks noGrp="1"/>
          </p:cNvSpPr>
          <p:nvPr>
            <p:ph type="sldNum" sz="quarter" idx="12"/>
          </p:nvPr>
        </p:nvSpPr>
        <p:spPr>
          <a:xfrm>
            <a:off x="9591675" y="6853591"/>
            <a:ext cx="1266825" cy="385410"/>
          </a:xfrm>
        </p:spPr>
        <p:txBody>
          <a:bodyPr/>
          <a:lstStyle>
            <a:lvl1pPr>
              <a:defRPr>
                <a:solidFill>
                  <a:schemeClr val="bg1"/>
                </a:solidFill>
                <a:latin typeface="Calibri Light" panose="020F0302020204030204" pitchFamily="34" charset="0"/>
              </a:defRPr>
            </a:lvl1pPr>
          </a:lstStyle>
          <a:p>
            <a:fld id="{75F597CF-85E3-444C-AFAC-13DE89A1408D}" type="slidenum">
              <a:rPr lang="en-AU" altLang="en-US" smtClean="0"/>
              <a:pPr/>
              <a:t>‹#›</a:t>
            </a:fld>
            <a:endParaRPr lang="en-AU" altLang="en-US" dirty="0"/>
          </a:p>
        </p:txBody>
      </p:sp>
      <p:sp>
        <p:nvSpPr>
          <p:cNvPr id="11" name="Content Placeholder 2"/>
          <p:cNvSpPr>
            <a:spLocks noGrp="1"/>
          </p:cNvSpPr>
          <p:nvPr>
            <p:ph idx="1"/>
          </p:nvPr>
        </p:nvSpPr>
        <p:spPr>
          <a:xfrm>
            <a:off x="444177" y="295285"/>
            <a:ext cx="9953625" cy="5340439"/>
          </a:xfrm>
        </p:spPr>
        <p:txBody>
          <a:bodyPr/>
          <a:lstStyle>
            <a:lvl1pPr marL="266700" indent="-266700">
              <a:buSzPct val="65000"/>
              <a:buFontTx/>
              <a:buBlip>
                <a:blip r:embed="rId2"/>
              </a:buBlip>
              <a:defRPr sz="3000">
                <a:latin typeface="Calibri Light" panose="020F0302020204030204" pitchFamily="34" charset="0"/>
              </a:defRPr>
            </a:lvl1pPr>
            <a:lvl2pPr marL="717550" indent="-260350">
              <a:buClr>
                <a:srgbClr val="533771"/>
              </a:buClr>
              <a:buSzPct val="65000"/>
              <a:buFontTx/>
              <a:buBlip>
                <a:blip r:embed="rId2"/>
              </a:buBlip>
              <a:defRPr sz="2600">
                <a:latin typeface="Calibri Light" panose="020F0302020204030204" pitchFamily="34" charset="0"/>
              </a:defRPr>
            </a:lvl2pPr>
            <a:lvl3pPr marL="1143000" indent="-228600">
              <a:buClr>
                <a:srgbClr val="3333B2"/>
              </a:buClr>
              <a:buSzPct val="65000"/>
              <a:buFontTx/>
              <a:buBlip>
                <a:blip r:embed="rId2"/>
              </a:buBlip>
              <a:defRPr>
                <a:latin typeface="Calibri Light" panose="020F0302020204030204" pitchFamily="34" charset="0"/>
              </a:defRPr>
            </a:lvl3pPr>
            <a:lvl4pPr marL="1600200" indent="-228600">
              <a:buSzPct val="65000"/>
              <a:buFontTx/>
              <a:buBlip>
                <a:blip r:embed="rId2"/>
              </a:buBlip>
              <a:defRPr>
                <a:latin typeface="Calibri Light" panose="020F0302020204030204" pitchFamily="34" charset="0"/>
              </a:defRPr>
            </a:lvl4pPr>
            <a:lvl5pPr>
              <a:buClr>
                <a:srgbClr val="252583"/>
              </a:buClr>
              <a:defRPr>
                <a:latin typeface="Calibri Light" panose="020F03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19564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Rectangle 3"/>
          <p:cNvSpPr/>
          <p:nvPr/>
        </p:nvSpPr>
        <p:spPr>
          <a:xfrm>
            <a:off x="0" y="0"/>
            <a:ext cx="10858500" cy="804333"/>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5429250" y="6836833"/>
            <a:ext cx="5429250" cy="402167"/>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6836833"/>
            <a:ext cx="5429250" cy="4021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2" name="Title 1"/>
          <p:cNvSpPr>
            <a:spLocks noGrp="1"/>
          </p:cNvSpPr>
          <p:nvPr>
            <p:ph type="title"/>
          </p:nvPr>
        </p:nvSpPr>
        <p:spPr>
          <a:xfrm>
            <a:off x="0" y="0"/>
            <a:ext cx="10587038" cy="804333"/>
          </a:xfrm>
        </p:spPr>
        <p:txBody>
          <a:bodyPr/>
          <a:lstStyle>
            <a:lvl1pPr marL="182880" algn="l">
              <a:defRPr sz="4000" baseline="0">
                <a:solidFill>
                  <a:schemeClr val="bg1"/>
                </a:solidFill>
                <a:latin typeface="Calibri Light" panose="020F0302020204030204" pitchFamily="34" charset="0"/>
              </a:defRPr>
            </a:lvl1pPr>
          </a:lstStyle>
          <a:p>
            <a:r>
              <a:rPr lang="en-US" dirty="0"/>
              <a:t>Click to edit Master title style</a:t>
            </a:r>
          </a:p>
        </p:txBody>
      </p:sp>
      <p:sp>
        <p:nvSpPr>
          <p:cNvPr id="12" name="Text Placeholder 10"/>
          <p:cNvSpPr>
            <a:spLocks noGrp="1"/>
          </p:cNvSpPr>
          <p:nvPr>
            <p:ph type="body" sz="quarter" idx="13" hasCustomPrompt="1"/>
          </p:nvPr>
        </p:nvSpPr>
        <p:spPr>
          <a:xfrm>
            <a:off x="1266825" y="6836833"/>
            <a:ext cx="4162425" cy="402167"/>
          </a:xfrm>
        </p:spPr>
        <p:txBody>
          <a:bodyPr anchor="ctr">
            <a:normAutofit/>
          </a:bodyPr>
          <a:lstStyle>
            <a:lvl1pPr algn="r">
              <a:buNone/>
              <a:defRPr lang="en-US" sz="1200" kern="1200" baseline="0" dirty="0">
                <a:solidFill>
                  <a:schemeClr val="bg1"/>
                </a:solidFill>
                <a:latin typeface="Calibri Light" panose="020F0302020204030204" pitchFamily="34" charset="0"/>
                <a:ea typeface="+mn-ea"/>
                <a:cs typeface="+mn-cs"/>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a:t>Dinh Phung</a:t>
            </a:r>
          </a:p>
        </p:txBody>
      </p:sp>
      <p:sp>
        <p:nvSpPr>
          <p:cNvPr id="7" name="Date Placeholder 6"/>
          <p:cNvSpPr>
            <a:spLocks noGrp="1"/>
          </p:cNvSpPr>
          <p:nvPr>
            <p:ph type="dt" sz="half" idx="14"/>
          </p:nvPr>
        </p:nvSpPr>
        <p:spPr>
          <a:xfrm>
            <a:off x="0" y="6853591"/>
            <a:ext cx="1266825" cy="385410"/>
          </a:xfrm>
        </p:spPr>
        <p:txBody>
          <a:bodyPr/>
          <a:lstStyle>
            <a:lvl1pPr>
              <a:defRPr baseline="0" smtClean="0">
                <a:solidFill>
                  <a:schemeClr val="bg1"/>
                </a:solidFill>
                <a:latin typeface="Calibri Light" panose="020F0302020204030204" pitchFamily="34" charset="0"/>
              </a:defRPr>
            </a:lvl1pPr>
          </a:lstStyle>
          <a:p>
            <a:pPr>
              <a:defRPr/>
            </a:pPr>
            <a:fld id="{DAD005FF-78AB-484D-B640-252465B2418F}" type="datetime1">
              <a:rPr lang="en-US" smtClean="0"/>
              <a:t>7/13/2020</a:t>
            </a:fld>
            <a:endParaRPr lang="en-US" dirty="0"/>
          </a:p>
        </p:txBody>
      </p:sp>
      <p:sp>
        <p:nvSpPr>
          <p:cNvPr id="8" name="Footer Placeholder 7"/>
          <p:cNvSpPr>
            <a:spLocks noGrp="1"/>
          </p:cNvSpPr>
          <p:nvPr>
            <p:ph type="ftr" sz="quarter" idx="15"/>
          </p:nvPr>
        </p:nvSpPr>
        <p:spPr>
          <a:xfrm>
            <a:off x="5429250" y="6853591"/>
            <a:ext cx="4162425" cy="385410"/>
          </a:xfrm>
        </p:spPr>
        <p:txBody>
          <a:bodyPr/>
          <a:lstStyle>
            <a:lvl1pPr algn="l">
              <a:defRPr baseline="0">
                <a:solidFill>
                  <a:schemeClr val="bg1"/>
                </a:solidFill>
              </a:defRPr>
            </a:lvl1pPr>
          </a:lstStyle>
          <a:p>
            <a:pPr>
              <a:defRPr/>
            </a:pPr>
            <a:r>
              <a:rPr lang="en-US"/>
              <a:t>High Dimensional Bayesian Optimization</a:t>
            </a:r>
          </a:p>
        </p:txBody>
      </p:sp>
      <p:sp>
        <p:nvSpPr>
          <p:cNvPr id="9" name="Slide Number Placeholder 8"/>
          <p:cNvSpPr>
            <a:spLocks noGrp="1"/>
          </p:cNvSpPr>
          <p:nvPr>
            <p:ph type="sldNum" sz="quarter" idx="16"/>
          </p:nvPr>
        </p:nvSpPr>
        <p:spPr>
          <a:xfrm>
            <a:off x="9591675" y="6853591"/>
            <a:ext cx="1266825" cy="385410"/>
          </a:xfrm>
        </p:spPr>
        <p:txBody>
          <a:bodyPr/>
          <a:lstStyle>
            <a:lvl1pPr>
              <a:defRPr>
                <a:solidFill>
                  <a:schemeClr val="bg1"/>
                </a:solidFill>
                <a:latin typeface="Calibri Light" panose="020F0302020204030204" pitchFamily="34" charset="0"/>
              </a:defRPr>
            </a:lvl1pPr>
          </a:lstStyle>
          <a:p>
            <a:fld id="{2C611ECE-A79B-4DD4-ACA8-F1E84DB295AC}" type="slidenum">
              <a:rPr lang="en-AU" altLang="en-US" smtClean="0"/>
              <a:pPr/>
              <a:t>‹#›</a:t>
            </a:fld>
            <a:endParaRPr lang="en-AU" altLang="en-US" dirty="0"/>
          </a:p>
        </p:txBody>
      </p:sp>
      <p:sp>
        <p:nvSpPr>
          <p:cNvPr id="11" name="Content Placeholder 2"/>
          <p:cNvSpPr>
            <a:spLocks noGrp="1"/>
          </p:cNvSpPr>
          <p:nvPr>
            <p:ph idx="1"/>
          </p:nvPr>
        </p:nvSpPr>
        <p:spPr>
          <a:xfrm>
            <a:off x="361950" y="1126067"/>
            <a:ext cx="9953625" cy="5340439"/>
          </a:xfrm>
        </p:spPr>
        <p:txBody>
          <a:bodyPr/>
          <a:lstStyle>
            <a:lvl1pPr marL="266700" indent="-266700">
              <a:buSzPct val="65000"/>
              <a:buFontTx/>
              <a:buBlip>
                <a:blip r:embed="rId2"/>
              </a:buBlip>
              <a:defRPr sz="3000">
                <a:latin typeface="Calibri Light" panose="020F0302020204030204" pitchFamily="34" charset="0"/>
              </a:defRPr>
            </a:lvl1pPr>
            <a:lvl2pPr marL="717550" indent="-260350">
              <a:buClr>
                <a:srgbClr val="533771"/>
              </a:buClr>
              <a:buSzPct val="65000"/>
              <a:buFontTx/>
              <a:buBlip>
                <a:blip r:embed="rId2"/>
              </a:buBlip>
              <a:defRPr sz="2600">
                <a:latin typeface="Calibri Light" panose="020F0302020204030204" pitchFamily="34" charset="0"/>
              </a:defRPr>
            </a:lvl2pPr>
            <a:lvl3pPr marL="1143000" indent="-228600">
              <a:buClr>
                <a:srgbClr val="3333B2"/>
              </a:buClr>
              <a:buSzPct val="65000"/>
              <a:buFontTx/>
              <a:buBlip>
                <a:blip r:embed="rId2"/>
              </a:buBlip>
              <a:defRPr>
                <a:latin typeface="Calibri Light" panose="020F0302020204030204" pitchFamily="34" charset="0"/>
              </a:defRPr>
            </a:lvl3pPr>
            <a:lvl4pPr marL="1600200" indent="-228600">
              <a:buSzPct val="65000"/>
              <a:buFontTx/>
              <a:buBlip>
                <a:blip r:embed="rId2"/>
              </a:buBlip>
              <a:defRPr>
                <a:latin typeface="Calibri Light" panose="020F0302020204030204" pitchFamily="34" charset="0"/>
              </a:defRPr>
            </a:lvl4pPr>
            <a:lvl5pPr>
              <a:buClr>
                <a:srgbClr val="252583"/>
              </a:buClr>
              <a:defRPr>
                <a:latin typeface="Calibri Light" panose="020F03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33540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Rectangle 4"/>
          <p:cNvSpPr/>
          <p:nvPr/>
        </p:nvSpPr>
        <p:spPr>
          <a:xfrm>
            <a:off x="5429250" y="6836833"/>
            <a:ext cx="5429250" cy="402167"/>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6836833"/>
            <a:ext cx="5429250" cy="4021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7" name="Rectangle 6"/>
          <p:cNvSpPr/>
          <p:nvPr/>
        </p:nvSpPr>
        <p:spPr>
          <a:xfrm>
            <a:off x="0" y="0"/>
            <a:ext cx="10858500" cy="804333"/>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extBox 7"/>
          <p:cNvSpPr txBox="1"/>
          <p:nvPr/>
        </p:nvSpPr>
        <p:spPr>
          <a:xfrm>
            <a:off x="1272482" y="6848564"/>
            <a:ext cx="4156769" cy="390436"/>
          </a:xfrm>
          <a:prstGeom prst="rect">
            <a:avLst/>
          </a:prstGeom>
          <a:noFill/>
        </p:spPr>
        <p:txBody>
          <a:bodyPr anchor="ctr"/>
          <a:lstStyle/>
          <a:p>
            <a:pPr algn="r" fontAlgn="auto">
              <a:spcBef>
                <a:spcPts val="0"/>
              </a:spcBef>
              <a:spcAft>
                <a:spcPts val="0"/>
              </a:spcAft>
              <a:defRPr/>
            </a:pPr>
            <a:r>
              <a:rPr lang="en-US" sz="1200" dirty="0">
                <a:solidFill>
                  <a:schemeClr val="bg1"/>
                </a:solidFill>
                <a:latin typeface="Calibri Light" panose="020F0302020204030204" pitchFamily="34" charset="0"/>
                <a:cs typeface="+mn-cs"/>
              </a:rPr>
              <a:t>Dinh</a:t>
            </a:r>
            <a:r>
              <a:rPr lang="en-US" sz="1200" baseline="0" dirty="0">
                <a:solidFill>
                  <a:schemeClr val="bg1"/>
                </a:solidFill>
                <a:latin typeface="Calibri Light" panose="020F0302020204030204" pitchFamily="34" charset="0"/>
                <a:cs typeface="+mn-cs"/>
              </a:rPr>
              <a:t> Phung</a:t>
            </a:r>
            <a:endParaRPr lang="en-US" sz="1200" dirty="0">
              <a:solidFill>
                <a:schemeClr val="bg1"/>
              </a:solidFill>
              <a:latin typeface="Calibri Light" panose="020F0302020204030204" pitchFamily="34" charset="0"/>
              <a:cs typeface="+mn-cs"/>
            </a:endParaRPr>
          </a:p>
        </p:txBody>
      </p:sp>
      <p:sp>
        <p:nvSpPr>
          <p:cNvPr id="2" name="Title 1"/>
          <p:cNvSpPr>
            <a:spLocks noGrp="1"/>
          </p:cNvSpPr>
          <p:nvPr>
            <p:ph type="title"/>
          </p:nvPr>
        </p:nvSpPr>
        <p:spPr>
          <a:xfrm>
            <a:off x="0" y="0"/>
            <a:ext cx="10496550" cy="804333"/>
          </a:xfrm>
        </p:spPr>
        <p:txBody>
          <a:bodyPr/>
          <a:lstStyle>
            <a:lvl1pPr marL="182880" algn="l">
              <a:defRPr sz="4000" baseline="0">
                <a:solidFill>
                  <a:schemeClr val="bg1"/>
                </a:solidFill>
                <a:latin typeface="Calibri Light" panose="020F0302020204030204" pitchFamily="34" charset="0"/>
              </a:defRPr>
            </a:lvl1pPr>
          </a:lstStyle>
          <a:p>
            <a:r>
              <a:rPr lang="en-US" dirty="0"/>
              <a:t>Click to edit Master title style</a:t>
            </a:r>
          </a:p>
        </p:txBody>
      </p:sp>
      <p:sp>
        <p:nvSpPr>
          <p:cNvPr id="9" name="Date Placeholder 4"/>
          <p:cNvSpPr>
            <a:spLocks noGrp="1"/>
          </p:cNvSpPr>
          <p:nvPr>
            <p:ph type="dt" sz="half" idx="10"/>
          </p:nvPr>
        </p:nvSpPr>
        <p:spPr>
          <a:xfrm>
            <a:off x="0" y="6853591"/>
            <a:ext cx="1266825" cy="385410"/>
          </a:xfrm>
        </p:spPr>
        <p:txBody>
          <a:bodyPr/>
          <a:lstStyle>
            <a:lvl1pPr>
              <a:defRPr baseline="0" smtClean="0">
                <a:solidFill>
                  <a:schemeClr val="bg1"/>
                </a:solidFill>
                <a:latin typeface="Calibri Light" panose="020F0302020204030204" pitchFamily="34" charset="0"/>
              </a:defRPr>
            </a:lvl1pPr>
          </a:lstStyle>
          <a:p>
            <a:pPr>
              <a:defRPr/>
            </a:pPr>
            <a:fld id="{69F3A363-9A8C-49D7-BF04-AE3089AF0D4C}" type="datetime1">
              <a:rPr lang="en-US" smtClean="0"/>
              <a:t>7/13/2020</a:t>
            </a:fld>
            <a:endParaRPr lang="en-US" dirty="0"/>
          </a:p>
        </p:txBody>
      </p:sp>
      <p:sp>
        <p:nvSpPr>
          <p:cNvPr id="10" name="Footer Placeholder 5"/>
          <p:cNvSpPr>
            <a:spLocks noGrp="1"/>
          </p:cNvSpPr>
          <p:nvPr>
            <p:ph type="ftr" sz="quarter" idx="11"/>
          </p:nvPr>
        </p:nvSpPr>
        <p:spPr>
          <a:xfrm>
            <a:off x="5429250" y="6853591"/>
            <a:ext cx="4162425" cy="385410"/>
          </a:xfrm>
        </p:spPr>
        <p:txBody>
          <a:bodyPr/>
          <a:lstStyle>
            <a:lvl1pPr algn="l">
              <a:defRPr baseline="0">
                <a:solidFill>
                  <a:schemeClr val="bg1"/>
                </a:solidFill>
              </a:defRPr>
            </a:lvl1pPr>
          </a:lstStyle>
          <a:p>
            <a:pPr>
              <a:defRPr/>
            </a:pPr>
            <a:r>
              <a:rPr lang="en-US"/>
              <a:t>High Dimensional Bayesian Optimization</a:t>
            </a:r>
            <a:endParaRPr lang="en-US" dirty="0"/>
          </a:p>
        </p:txBody>
      </p:sp>
      <p:sp>
        <p:nvSpPr>
          <p:cNvPr id="11" name="Slide Number Placeholder 6"/>
          <p:cNvSpPr>
            <a:spLocks noGrp="1"/>
          </p:cNvSpPr>
          <p:nvPr>
            <p:ph type="sldNum" sz="quarter" idx="12"/>
          </p:nvPr>
        </p:nvSpPr>
        <p:spPr>
          <a:xfrm>
            <a:off x="9591675" y="6853591"/>
            <a:ext cx="1266825" cy="385410"/>
          </a:xfrm>
        </p:spPr>
        <p:txBody>
          <a:bodyPr/>
          <a:lstStyle>
            <a:lvl1pPr>
              <a:defRPr>
                <a:solidFill>
                  <a:schemeClr val="bg1"/>
                </a:solidFill>
                <a:latin typeface="Calibri Light" panose="020F0302020204030204" pitchFamily="34" charset="0"/>
              </a:defRPr>
            </a:lvl1pPr>
          </a:lstStyle>
          <a:p>
            <a:fld id="{A9F2FF81-72CE-4FA3-8386-F8A9B7A6E7C2}" type="slidenum">
              <a:rPr lang="en-AU" altLang="en-US" smtClean="0"/>
              <a:pPr/>
              <a:t>‹#›</a:t>
            </a:fld>
            <a:endParaRPr lang="en-AU" altLang="en-US" dirty="0"/>
          </a:p>
        </p:txBody>
      </p:sp>
      <p:sp>
        <p:nvSpPr>
          <p:cNvPr id="13" name="Content Placeholder 2"/>
          <p:cNvSpPr>
            <a:spLocks noGrp="1"/>
          </p:cNvSpPr>
          <p:nvPr>
            <p:ph idx="1"/>
          </p:nvPr>
        </p:nvSpPr>
        <p:spPr>
          <a:xfrm>
            <a:off x="361951" y="1126067"/>
            <a:ext cx="4707260" cy="5340439"/>
          </a:xfrm>
        </p:spPr>
        <p:txBody>
          <a:bodyPr/>
          <a:lstStyle>
            <a:lvl1pPr marL="266700" indent="-266700">
              <a:buSzPct val="65000"/>
              <a:buFontTx/>
              <a:buBlip>
                <a:blip r:embed="rId2"/>
              </a:buBlip>
              <a:defRPr sz="2600">
                <a:latin typeface="Calibri Light" panose="020F0302020204030204" pitchFamily="34" charset="0"/>
              </a:defRPr>
            </a:lvl1pPr>
            <a:lvl2pPr marL="717550" indent="-260350">
              <a:buClr>
                <a:srgbClr val="533771"/>
              </a:buClr>
              <a:buSzPct val="65000"/>
              <a:buFontTx/>
              <a:buBlip>
                <a:blip r:embed="rId2"/>
              </a:buBlip>
              <a:defRPr sz="2400">
                <a:latin typeface="Calibri Light" panose="020F0302020204030204" pitchFamily="34" charset="0"/>
              </a:defRPr>
            </a:lvl2pPr>
            <a:lvl3pPr marL="1143000" indent="-228600">
              <a:buClr>
                <a:srgbClr val="3333B2"/>
              </a:buClr>
              <a:buSzPct val="65000"/>
              <a:buFontTx/>
              <a:buBlip>
                <a:blip r:embed="rId2"/>
              </a:buBlip>
              <a:defRPr sz="2000">
                <a:latin typeface="Calibri Light" panose="020F0302020204030204" pitchFamily="34" charset="0"/>
              </a:defRPr>
            </a:lvl3pPr>
            <a:lvl4pPr marL="1600200" indent="-228600">
              <a:buSzPct val="65000"/>
              <a:buFontTx/>
              <a:buBlip>
                <a:blip r:embed="rId2"/>
              </a:buBlip>
              <a:defRPr sz="1800">
                <a:latin typeface="Calibri Light" panose="020F0302020204030204" pitchFamily="34" charset="0"/>
              </a:defRPr>
            </a:lvl4pPr>
            <a:lvl5pPr>
              <a:buClr>
                <a:srgbClr val="252583"/>
              </a:buClr>
              <a:defRPr sz="1600">
                <a:latin typeface="Calibri Light" panose="020F03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3"/>
          </p:nvPr>
        </p:nvSpPr>
        <p:spPr>
          <a:xfrm>
            <a:off x="5474518" y="1130750"/>
            <a:ext cx="4707260" cy="5340439"/>
          </a:xfrm>
        </p:spPr>
        <p:txBody>
          <a:bodyPr/>
          <a:lstStyle>
            <a:lvl1pPr marL="266700" indent="-266700">
              <a:buSzPct val="65000"/>
              <a:buFontTx/>
              <a:buBlip>
                <a:blip r:embed="rId2"/>
              </a:buBlip>
              <a:defRPr sz="2600">
                <a:latin typeface="Calibri Light" panose="020F0302020204030204" pitchFamily="34" charset="0"/>
              </a:defRPr>
            </a:lvl1pPr>
            <a:lvl2pPr marL="717550" indent="-260350">
              <a:buClr>
                <a:srgbClr val="533771"/>
              </a:buClr>
              <a:buSzPct val="65000"/>
              <a:buFontTx/>
              <a:buBlip>
                <a:blip r:embed="rId2"/>
              </a:buBlip>
              <a:defRPr sz="2400">
                <a:latin typeface="Calibri Light" panose="020F0302020204030204" pitchFamily="34" charset="0"/>
              </a:defRPr>
            </a:lvl2pPr>
            <a:lvl3pPr marL="1143000" indent="-228600">
              <a:buClr>
                <a:srgbClr val="3333B2"/>
              </a:buClr>
              <a:buSzPct val="65000"/>
              <a:buFontTx/>
              <a:buBlip>
                <a:blip r:embed="rId2"/>
              </a:buBlip>
              <a:defRPr sz="2000">
                <a:latin typeface="Calibri Light" panose="020F0302020204030204" pitchFamily="34" charset="0"/>
              </a:defRPr>
            </a:lvl3pPr>
            <a:lvl4pPr marL="1600200" indent="-228600">
              <a:buSzPct val="65000"/>
              <a:buFontTx/>
              <a:buBlip>
                <a:blip r:embed="rId2"/>
              </a:buBlip>
              <a:defRPr sz="1800">
                <a:latin typeface="Calibri Light" panose="020F0302020204030204" pitchFamily="34" charset="0"/>
              </a:defRPr>
            </a:lvl4pPr>
            <a:lvl5pPr>
              <a:buClr>
                <a:srgbClr val="252583"/>
              </a:buClr>
              <a:defRPr sz="1600">
                <a:latin typeface="Calibri Light" panose="020F03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7698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5" name="Rectangle 4"/>
          <p:cNvSpPr/>
          <p:nvPr/>
        </p:nvSpPr>
        <p:spPr>
          <a:xfrm>
            <a:off x="5429250" y="6836833"/>
            <a:ext cx="5429250" cy="402167"/>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6836833"/>
            <a:ext cx="5429250" cy="4021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7" name="Rectangle 6"/>
          <p:cNvSpPr/>
          <p:nvPr/>
        </p:nvSpPr>
        <p:spPr>
          <a:xfrm>
            <a:off x="0" y="0"/>
            <a:ext cx="10858500" cy="804333"/>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extBox 7"/>
          <p:cNvSpPr txBox="1"/>
          <p:nvPr/>
        </p:nvSpPr>
        <p:spPr>
          <a:xfrm>
            <a:off x="1272482" y="6848564"/>
            <a:ext cx="4156769" cy="390436"/>
          </a:xfrm>
          <a:prstGeom prst="rect">
            <a:avLst/>
          </a:prstGeom>
          <a:noFill/>
        </p:spPr>
        <p:txBody>
          <a:bodyPr anchor="ctr"/>
          <a:lstStyle/>
          <a:p>
            <a:pPr algn="r" fontAlgn="auto">
              <a:spcBef>
                <a:spcPts val="0"/>
              </a:spcBef>
              <a:spcAft>
                <a:spcPts val="0"/>
              </a:spcAft>
              <a:defRPr/>
            </a:pPr>
            <a:r>
              <a:rPr lang="en-US" sz="1200" dirty="0">
                <a:solidFill>
                  <a:schemeClr val="bg1"/>
                </a:solidFill>
                <a:latin typeface="Calibri Light" panose="020F0302020204030204" pitchFamily="34" charset="0"/>
                <a:cs typeface="+mn-cs"/>
              </a:rPr>
              <a:t>Dinh</a:t>
            </a:r>
            <a:r>
              <a:rPr lang="en-US" sz="1200" baseline="0" dirty="0">
                <a:solidFill>
                  <a:schemeClr val="bg1"/>
                </a:solidFill>
                <a:latin typeface="Calibri Light" panose="020F0302020204030204" pitchFamily="34" charset="0"/>
                <a:cs typeface="+mn-cs"/>
              </a:rPr>
              <a:t> Phung</a:t>
            </a:r>
            <a:endParaRPr lang="en-US" sz="1200" dirty="0">
              <a:solidFill>
                <a:schemeClr val="bg1"/>
              </a:solidFill>
              <a:latin typeface="Calibri Light" panose="020F0302020204030204" pitchFamily="34" charset="0"/>
              <a:cs typeface="+mn-cs"/>
            </a:endParaRPr>
          </a:p>
        </p:txBody>
      </p:sp>
      <p:sp>
        <p:nvSpPr>
          <p:cNvPr id="2" name="Title 1"/>
          <p:cNvSpPr>
            <a:spLocks noGrp="1"/>
          </p:cNvSpPr>
          <p:nvPr>
            <p:ph type="title"/>
          </p:nvPr>
        </p:nvSpPr>
        <p:spPr>
          <a:xfrm>
            <a:off x="0" y="0"/>
            <a:ext cx="10496550" cy="804333"/>
          </a:xfrm>
        </p:spPr>
        <p:txBody>
          <a:bodyPr/>
          <a:lstStyle>
            <a:lvl1pPr marL="182880" algn="l">
              <a:defRPr sz="4000" baseline="0">
                <a:solidFill>
                  <a:schemeClr val="bg1"/>
                </a:solidFill>
                <a:latin typeface="Calibri Light" panose="020F0302020204030204" pitchFamily="34" charset="0"/>
              </a:defRPr>
            </a:lvl1pPr>
          </a:lstStyle>
          <a:p>
            <a:r>
              <a:rPr lang="en-US" dirty="0"/>
              <a:t>Click to edit Master title style</a:t>
            </a:r>
          </a:p>
        </p:txBody>
      </p:sp>
      <p:sp>
        <p:nvSpPr>
          <p:cNvPr id="9" name="Date Placeholder 4"/>
          <p:cNvSpPr>
            <a:spLocks noGrp="1"/>
          </p:cNvSpPr>
          <p:nvPr>
            <p:ph type="dt" sz="half" idx="10"/>
          </p:nvPr>
        </p:nvSpPr>
        <p:spPr>
          <a:xfrm>
            <a:off x="0" y="6853591"/>
            <a:ext cx="1266825" cy="385410"/>
          </a:xfrm>
        </p:spPr>
        <p:txBody>
          <a:bodyPr/>
          <a:lstStyle>
            <a:lvl1pPr>
              <a:defRPr baseline="0" smtClean="0">
                <a:solidFill>
                  <a:schemeClr val="bg1"/>
                </a:solidFill>
                <a:latin typeface="Calibri Light" panose="020F0302020204030204" pitchFamily="34" charset="0"/>
              </a:defRPr>
            </a:lvl1pPr>
          </a:lstStyle>
          <a:p>
            <a:pPr>
              <a:defRPr/>
            </a:pPr>
            <a:fld id="{0E6294FA-13B4-4362-8B12-D470ED1DDA3F}" type="datetime1">
              <a:rPr lang="en-US" smtClean="0"/>
              <a:t>7/13/2020</a:t>
            </a:fld>
            <a:endParaRPr lang="en-US" dirty="0"/>
          </a:p>
        </p:txBody>
      </p:sp>
      <p:sp>
        <p:nvSpPr>
          <p:cNvPr id="10" name="Footer Placeholder 5"/>
          <p:cNvSpPr>
            <a:spLocks noGrp="1"/>
          </p:cNvSpPr>
          <p:nvPr>
            <p:ph type="ftr" sz="quarter" idx="11"/>
          </p:nvPr>
        </p:nvSpPr>
        <p:spPr>
          <a:xfrm>
            <a:off x="5429250" y="6853591"/>
            <a:ext cx="4162425" cy="385410"/>
          </a:xfrm>
        </p:spPr>
        <p:txBody>
          <a:bodyPr/>
          <a:lstStyle>
            <a:lvl1pPr algn="l">
              <a:defRPr baseline="0">
                <a:solidFill>
                  <a:schemeClr val="bg1"/>
                </a:solidFill>
              </a:defRPr>
            </a:lvl1pPr>
          </a:lstStyle>
          <a:p>
            <a:pPr>
              <a:defRPr/>
            </a:pPr>
            <a:r>
              <a:rPr lang="en-US"/>
              <a:t>High Dimensional Bayesian Optimization</a:t>
            </a:r>
            <a:endParaRPr lang="en-US" dirty="0"/>
          </a:p>
        </p:txBody>
      </p:sp>
      <p:sp>
        <p:nvSpPr>
          <p:cNvPr id="11" name="Slide Number Placeholder 6"/>
          <p:cNvSpPr>
            <a:spLocks noGrp="1"/>
          </p:cNvSpPr>
          <p:nvPr>
            <p:ph type="sldNum" sz="quarter" idx="12"/>
          </p:nvPr>
        </p:nvSpPr>
        <p:spPr>
          <a:xfrm>
            <a:off x="9591675" y="6853591"/>
            <a:ext cx="1266825" cy="385410"/>
          </a:xfrm>
        </p:spPr>
        <p:txBody>
          <a:bodyPr/>
          <a:lstStyle>
            <a:lvl1pPr>
              <a:defRPr>
                <a:solidFill>
                  <a:schemeClr val="bg1"/>
                </a:solidFill>
                <a:latin typeface="Calibri Light" panose="020F0302020204030204" pitchFamily="34" charset="0"/>
              </a:defRPr>
            </a:lvl1pPr>
          </a:lstStyle>
          <a:p>
            <a:fld id="{A9F2FF81-72CE-4FA3-8386-F8A9B7A6E7C2}" type="slidenum">
              <a:rPr lang="en-AU" altLang="en-US" smtClean="0"/>
              <a:pPr/>
              <a:t>‹#›</a:t>
            </a:fld>
            <a:endParaRPr lang="en-AU" altLang="en-US" dirty="0"/>
          </a:p>
        </p:txBody>
      </p:sp>
      <p:sp>
        <p:nvSpPr>
          <p:cNvPr id="13" name="Content Placeholder 2"/>
          <p:cNvSpPr>
            <a:spLocks noGrp="1"/>
          </p:cNvSpPr>
          <p:nvPr>
            <p:ph idx="1"/>
          </p:nvPr>
        </p:nvSpPr>
        <p:spPr>
          <a:xfrm>
            <a:off x="28650" y="1126067"/>
            <a:ext cx="5256584" cy="5589777"/>
          </a:xfrm>
        </p:spPr>
        <p:txBody>
          <a:bodyPr/>
          <a:lstStyle>
            <a:lvl1pPr marL="180975" indent="-180975">
              <a:buSzPct val="65000"/>
              <a:buFontTx/>
              <a:buBlip>
                <a:blip r:embed="rId2"/>
              </a:buBlip>
              <a:defRPr sz="2000">
                <a:latin typeface="Calibri Light" panose="020F0302020204030204" pitchFamily="34" charset="0"/>
              </a:defRPr>
            </a:lvl1pPr>
            <a:lvl2pPr marL="627063" indent="-169863">
              <a:buClr>
                <a:srgbClr val="533771"/>
              </a:buClr>
              <a:buSzPct val="65000"/>
              <a:buFontTx/>
              <a:buBlip>
                <a:blip r:embed="rId2"/>
              </a:buBlip>
              <a:defRPr sz="1800">
                <a:latin typeface="Calibri Light" panose="020F0302020204030204" pitchFamily="34" charset="0"/>
              </a:defRPr>
            </a:lvl2pPr>
            <a:lvl3pPr marL="1073150" indent="-158750">
              <a:buClr>
                <a:srgbClr val="3333B2"/>
              </a:buClr>
              <a:buSzPct val="65000"/>
              <a:buFontTx/>
              <a:buBlip>
                <a:blip r:embed="rId2"/>
              </a:buBlip>
              <a:defRPr sz="1600">
                <a:latin typeface="Calibri Light" panose="020F0302020204030204" pitchFamily="34" charset="0"/>
              </a:defRPr>
            </a:lvl3pPr>
            <a:lvl4pPr marL="1520825" indent="-149225">
              <a:buSzPct val="65000"/>
              <a:buFontTx/>
              <a:buBlip>
                <a:blip r:embed="rId2"/>
              </a:buBlip>
              <a:defRPr sz="1400">
                <a:latin typeface="Calibri Light" panose="020F0302020204030204" pitchFamily="34" charset="0"/>
              </a:defRPr>
            </a:lvl4pPr>
            <a:lvl5pPr marL="1978025" indent="-149225">
              <a:buClr>
                <a:srgbClr val="252583"/>
              </a:buClr>
              <a:defRPr sz="1200">
                <a:latin typeface="Calibri Light" panose="020F03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3"/>
          </p:nvPr>
        </p:nvSpPr>
        <p:spPr>
          <a:xfrm>
            <a:off x="5454302" y="1120486"/>
            <a:ext cx="5328592" cy="5589777"/>
          </a:xfrm>
        </p:spPr>
        <p:txBody>
          <a:bodyPr/>
          <a:lstStyle>
            <a:lvl1pPr marL="180975" indent="-180975">
              <a:buSzPct val="65000"/>
              <a:buFontTx/>
              <a:buBlip>
                <a:blip r:embed="rId2"/>
              </a:buBlip>
              <a:defRPr sz="2000">
                <a:latin typeface="Calibri Light" panose="020F0302020204030204" pitchFamily="34" charset="0"/>
              </a:defRPr>
            </a:lvl1pPr>
            <a:lvl2pPr marL="627063" indent="-169863">
              <a:buClr>
                <a:srgbClr val="533771"/>
              </a:buClr>
              <a:buSzPct val="65000"/>
              <a:buFontTx/>
              <a:buBlip>
                <a:blip r:embed="rId2"/>
              </a:buBlip>
              <a:defRPr sz="1800">
                <a:latin typeface="Calibri Light" panose="020F0302020204030204" pitchFamily="34" charset="0"/>
              </a:defRPr>
            </a:lvl2pPr>
            <a:lvl3pPr marL="1073150" indent="-158750">
              <a:buClr>
                <a:srgbClr val="3333B2"/>
              </a:buClr>
              <a:buSzPct val="65000"/>
              <a:buFontTx/>
              <a:buBlip>
                <a:blip r:embed="rId2"/>
              </a:buBlip>
              <a:defRPr sz="1600">
                <a:latin typeface="Calibri Light" panose="020F0302020204030204" pitchFamily="34" charset="0"/>
              </a:defRPr>
            </a:lvl3pPr>
            <a:lvl4pPr marL="1520825" indent="-149225">
              <a:buSzPct val="65000"/>
              <a:buFontTx/>
              <a:buBlip>
                <a:blip r:embed="rId2"/>
              </a:buBlip>
              <a:defRPr sz="1400">
                <a:latin typeface="Calibri Light" panose="020F0302020204030204" pitchFamily="34" charset="0"/>
              </a:defRPr>
            </a:lvl4pPr>
            <a:lvl5pPr marL="1978025" indent="-149225">
              <a:buClr>
                <a:srgbClr val="252583"/>
              </a:buClr>
              <a:defRPr sz="1200">
                <a:latin typeface="Calibri Light" panose="020F03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4" name="Straight Connector 13"/>
          <p:cNvCxnSpPr/>
          <p:nvPr userDrawn="1"/>
        </p:nvCxnSpPr>
        <p:spPr>
          <a:xfrm>
            <a:off x="5366620" y="1099220"/>
            <a:ext cx="0" cy="5760640"/>
          </a:xfrm>
          <a:prstGeom prst="line">
            <a:avLst/>
          </a:prstGeom>
          <a:ln w="12700">
            <a:solidFill>
              <a:srgbClr val="25258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6541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5" name="Rectangle 4"/>
          <p:cNvSpPr/>
          <p:nvPr/>
        </p:nvSpPr>
        <p:spPr>
          <a:xfrm>
            <a:off x="5429250" y="6836833"/>
            <a:ext cx="5429250" cy="402167"/>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6836833"/>
            <a:ext cx="5429250" cy="4021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7" name="Rectangle 6"/>
          <p:cNvSpPr/>
          <p:nvPr/>
        </p:nvSpPr>
        <p:spPr>
          <a:xfrm>
            <a:off x="0" y="0"/>
            <a:ext cx="10858500" cy="804333"/>
          </a:xfrm>
          <a:prstGeom prst="rect">
            <a:avLst/>
          </a:prstGeom>
          <a:no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rgbClr val="3333B2"/>
              </a:solidFill>
            </a:endParaRPr>
          </a:p>
        </p:txBody>
      </p:sp>
      <p:sp>
        <p:nvSpPr>
          <p:cNvPr id="8" name="TextBox 7"/>
          <p:cNvSpPr txBox="1"/>
          <p:nvPr/>
        </p:nvSpPr>
        <p:spPr>
          <a:xfrm>
            <a:off x="1272482" y="6848564"/>
            <a:ext cx="4156769" cy="390436"/>
          </a:xfrm>
          <a:prstGeom prst="rect">
            <a:avLst/>
          </a:prstGeom>
          <a:noFill/>
        </p:spPr>
        <p:txBody>
          <a:bodyPr anchor="ctr"/>
          <a:lstStyle/>
          <a:p>
            <a:pPr algn="r" fontAlgn="auto">
              <a:spcBef>
                <a:spcPts val="0"/>
              </a:spcBef>
              <a:spcAft>
                <a:spcPts val="0"/>
              </a:spcAft>
              <a:defRPr/>
            </a:pPr>
            <a:r>
              <a:rPr lang="en-US" sz="1200" dirty="0">
                <a:solidFill>
                  <a:schemeClr val="bg1"/>
                </a:solidFill>
                <a:latin typeface="Calibri Light" panose="020F0302020204030204" pitchFamily="34" charset="0"/>
                <a:cs typeface="+mn-cs"/>
              </a:rPr>
              <a:t>Dinh</a:t>
            </a:r>
            <a:r>
              <a:rPr lang="en-US" sz="1200" baseline="0" dirty="0">
                <a:solidFill>
                  <a:schemeClr val="bg1"/>
                </a:solidFill>
                <a:latin typeface="Calibri Light" panose="020F0302020204030204" pitchFamily="34" charset="0"/>
                <a:cs typeface="+mn-cs"/>
              </a:rPr>
              <a:t> Phung</a:t>
            </a:r>
            <a:endParaRPr lang="en-US" sz="1200" dirty="0">
              <a:solidFill>
                <a:schemeClr val="bg1"/>
              </a:solidFill>
              <a:latin typeface="Calibri Light" panose="020F0302020204030204" pitchFamily="34" charset="0"/>
              <a:cs typeface="+mn-cs"/>
            </a:endParaRPr>
          </a:p>
        </p:txBody>
      </p:sp>
      <p:sp>
        <p:nvSpPr>
          <p:cNvPr id="2" name="Title 1"/>
          <p:cNvSpPr>
            <a:spLocks noGrp="1"/>
          </p:cNvSpPr>
          <p:nvPr>
            <p:ph type="title"/>
          </p:nvPr>
        </p:nvSpPr>
        <p:spPr>
          <a:xfrm>
            <a:off x="0" y="0"/>
            <a:ext cx="10496550" cy="804333"/>
          </a:xfrm>
          <a:noFill/>
        </p:spPr>
        <p:txBody>
          <a:bodyPr/>
          <a:lstStyle>
            <a:lvl1pPr marL="182880" algn="l">
              <a:defRPr sz="4000" baseline="0">
                <a:solidFill>
                  <a:srgbClr val="3333B2"/>
                </a:solidFill>
                <a:latin typeface="Calibri Light" panose="020F0302020204030204" pitchFamily="34" charset="0"/>
              </a:defRPr>
            </a:lvl1pPr>
          </a:lstStyle>
          <a:p>
            <a:r>
              <a:rPr lang="en-US" dirty="0"/>
              <a:t>Click to edit Master title style</a:t>
            </a:r>
          </a:p>
        </p:txBody>
      </p:sp>
      <p:sp>
        <p:nvSpPr>
          <p:cNvPr id="9" name="Date Placeholder 4"/>
          <p:cNvSpPr>
            <a:spLocks noGrp="1"/>
          </p:cNvSpPr>
          <p:nvPr>
            <p:ph type="dt" sz="half" idx="10"/>
          </p:nvPr>
        </p:nvSpPr>
        <p:spPr>
          <a:xfrm>
            <a:off x="0" y="6853591"/>
            <a:ext cx="1266825" cy="385410"/>
          </a:xfrm>
        </p:spPr>
        <p:txBody>
          <a:bodyPr/>
          <a:lstStyle>
            <a:lvl1pPr>
              <a:defRPr baseline="0" smtClean="0">
                <a:solidFill>
                  <a:schemeClr val="bg1"/>
                </a:solidFill>
                <a:latin typeface="Calibri Light" panose="020F0302020204030204" pitchFamily="34" charset="0"/>
              </a:defRPr>
            </a:lvl1pPr>
          </a:lstStyle>
          <a:p>
            <a:pPr>
              <a:defRPr/>
            </a:pPr>
            <a:fld id="{9C530EEC-6C39-482B-806E-B5152BC8E743}" type="datetime1">
              <a:rPr lang="en-US" smtClean="0"/>
              <a:t>7/13/2020</a:t>
            </a:fld>
            <a:endParaRPr lang="en-US" dirty="0"/>
          </a:p>
        </p:txBody>
      </p:sp>
      <p:sp>
        <p:nvSpPr>
          <p:cNvPr id="10" name="Footer Placeholder 5"/>
          <p:cNvSpPr>
            <a:spLocks noGrp="1"/>
          </p:cNvSpPr>
          <p:nvPr>
            <p:ph type="ftr" sz="quarter" idx="11"/>
          </p:nvPr>
        </p:nvSpPr>
        <p:spPr>
          <a:xfrm>
            <a:off x="5429250" y="6853591"/>
            <a:ext cx="4162425" cy="385410"/>
          </a:xfrm>
        </p:spPr>
        <p:txBody>
          <a:bodyPr/>
          <a:lstStyle>
            <a:lvl1pPr algn="l">
              <a:defRPr baseline="0">
                <a:solidFill>
                  <a:schemeClr val="bg1"/>
                </a:solidFill>
              </a:defRPr>
            </a:lvl1pPr>
          </a:lstStyle>
          <a:p>
            <a:pPr>
              <a:defRPr/>
            </a:pPr>
            <a:r>
              <a:rPr lang="en-US"/>
              <a:t>High Dimensional Bayesian Optimization</a:t>
            </a:r>
            <a:endParaRPr lang="en-US" dirty="0"/>
          </a:p>
        </p:txBody>
      </p:sp>
      <p:sp>
        <p:nvSpPr>
          <p:cNvPr id="11" name="Slide Number Placeholder 6"/>
          <p:cNvSpPr>
            <a:spLocks noGrp="1"/>
          </p:cNvSpPr>
          <p:nvPr>
            <p:ph type="sldNum" sz="quarter" idx="12"/>
          </p:nvPr>
        </p:nvSpPr>
        <p:spPr>
          <a:xfrm>
            <a:off x="9591675" y="6853591"/>
            <a:ext cx="1266825" cy="385410"/>
          </a:xfrm>
        </p:spPr>
        <p:txBody>
          <a:bodyPr/>
          <a:lstStyle>
            <a:lvl1pPr>
              <a:defRPr>
                <a:solidFill>
                  <a:schemeClr val="bg1"/>
                </a:solidFill>
                <a:latin typeface="Calibri Light" panose="020F0302020204030204" pitchFamily="34" charset="0"/>
              </a:defRPr>
            </a:lvl1pPr>
          </a:lstStyle>
          <a:p>
            <a:fld id="{A9F2FF81-72CE-4FA3-8386-F8A9B7A6E7C2}" type="slidenum">
              <a:rPr lang="en-AU" altLang="en-US" smtClean="0"/>
              <a:pPr/>
              <a:t>‹#›</a:t>
            </a:fld>
            <a:endParaRPr lang="en-AU" altLang="en-US" dirty="0"/>
          </a:p>
        </p:txBody>
      </p:sp>
      <p:sp>
        <p:nvSpPr>
          <p:cNvPr id="13" name="Content Placeholder 2"/>
          <p:cNvSpPr>
            <a:spLocks noGrp="1"/>
          </p:cNvSpPr>
          <p:nvPr>
            <p:ph idx="1"/>
          </p:nvPr>
        </p:nvSpPr>
        <p:spPr>
          <a:xfrm>
            <a:off x="28650" y="1126067"/>
            <a:ext cx="5256584" cy="5589777"/>
          </a:xfrm>
        </p:spPr>
        <p:txBody>
          <a:bodyPr/>
          <a:lstStyle>
            <a:lvl1pPr marL="180975" indent="-180975">
              <a:buSzPct val="65000"/>
              <a:buFontTx/>
              <a:buBlip>
                <a:blip r:embed="rId2"/>
              </a:buBlip>
              <a:defRPr sz="2000">
                <a:latin typeface="Calibri Light" panose="020F0302020204030204" pitchFamily="34" charset="0"/>
              </a:defRPr>
            </a:lvl1pPr>
            <a:lvl2pPr marL="627063" indent="-169863">
              <a:buClr>
                <a:srgbClr val="533771"/>
              </a:buClr>
              <a:buSzPct val="65000"/>
              <a:buFontTx/>
              <a:buBlip>
                <a:blip r:embed="rId2"/>
              </a:buBlip>
              <a:defRPr sz="1800">
                <a:latin typeface="Calibri Light" panose="020F0302020204030204" pitchFamily="34" charset="0"/>
              </a:defRPr>
            </a:lvl2pPr>
            <a:lvl3pPr marL="1073150" indent="-158750">
              <a:buClr>
                <a:srgbClr val="3333B2"/>
              </a:buClr>
              <a:buSzPct val="65000"/>
              <a:buFontTx/>
              <a:buBlip>
                <a:blip r:embed="rId2"/>
              </a:buBlip>
              <a:defRPr sz="1600">
                <a:latin typeface="Calibri Light" panose="020F0302020204030204" pitchFamily="34" charset="0"/>
              </a:defRPr>
            </a:lvl3pPr>
            <a:lvl4pPr marL="1520825" indent="-149225">
              <a:buSzPct val="65000"/>
              <a:buFontTx/>
              <a:buBlip>
                <a:blip r:embed="rId2"/>
              </a:buBlip>
              <a:defRPr sz="1400">
                <a:latin typeface="Calibri Light" panose="020F0302020204030204" pitchFamily="34" charset="0"/>
              </a:defRPr>
            </a:lvl4pPr>
            <a:lvl5pPr marL="1978025" indent="-149225">
              <a:buClr>
                <a:srgbClr val="252583"/>
              </a:buClr>
              <a:defRPr sz="1200">
                <a:latin typeface="Calibri Light" panose="020F03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3"/>
          </p:nvPr>
        </p:nvSpPr>
        <p:spPr>
          <a:xfrm>
            <a:off x="5454302" y="1120486"/>
            <a:ext cx="5328592" cy="5589777"/>
          </a:xfrm>
        </p:spPr>
        <p:txBody>
          <a:bodyPr/>
          <a:lstStyle>
            <a:lvl1pPr marL="180975" indent="-180975">
              <a:buSzPct val="65000"/>
              <a:buFontTx/>
              <a:buBlip>
                <a:blip r:embed="rId2"/>
              </a:buBlip>
              <a:defRPr sz="2000">
                <a:latin typeface="Calibri Light" panose="020F0302020204030204" pitchFamily="34" charset="0"/>
              </a:defRPr>
            </a:lvl1pPr>
            <a:lvl2pPr marL="627063" indent="-169863">
              <a:buClr>
                <a:srgbClr val="533771"/>
              </a:buClr>
              <a:buSzPct val="65000"/>
              <a:buFontTx/>
              <a:buBlip>
                <a:blip r:embed="rId2"/>
              </a:buBlip>
              <a:defRPr sz="1800">
                <a:latin typeface="Calibri Light" panose="020F0302020204030204" pitchFamily="34" charset="0"/>
              </a:defRPr>
            </a:lvl2pPr>
            <a:lvl3pPr marL="1073150" indent="-158750">
              <a:buClr>
                <a:srgbClr val="3333B2"/>
              </a:buClr>
              <a:buSzPct val="65000"/>
              <a:buFontTx/>
              <a:buBlip>
                <a:blip r:embed="rId2"/>
              </a:buBlip>
              <a:defRPr sz="1600">
                <a:latin typeface="Calibri Light" panose="020F0302020204030204" pitchFamily="34" charset="0"/>
              </a:defRPr>
            </a:lvl3pPr>
            <a:lvl4pPr marL="1520825" indent="-149225">
              <a:buSzPct val="65000"/>
              <a:buFontTx/>
              <a:buBlip>
                <a:blip r:embed="rId2"/>
              </a:buBlip>
              <a:defRPr sz="1400">
                <a:latin typeface="Calibri Light" panose="020F0302020204030204" pitchFamily="34" charset="0"/>
              </a:defRPr>
            </a:lvl4pPr>
            <a:lvl5pPr marL="1978025" indent="-149225">
              <a:buClr>
                <a:srgbClr val="252583"/>
              </a:buClr>
              <a:defRPr sz="1200">
                <a:latin typeface="Calibri Light" panose="020F03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5" name="Straight Connector 14"/>
          <p:cNvCxnSpPr/>
          <p:nvPr userDrawn="1"/>
        </p:nvCxnSpPr>
        <p:spPr>
          <a:xfrm>
            <a:off x="5366620" y="1058692"/>
            <a:ext cx="0" cy="5760640"/>
          </a:xfrm>
          <a:prstGeom prst="line">
            <a:avLst/>
          </a:prstGeom>
          <a:ln w="12700">
            <a:solidFill>
              <a:srgbClr val="25258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9430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42925" y="289896"/>
            <a:ext cx="9772650"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AU" altLang="en-US"/>
          </a:p>
        </p:txBody>
      </p:sp>
      <p:sp>
        <p:nvSpPr>
          <p:cNvPr id="1027" name="Text Placeholder 2"/>
          <p:cNvSpPr>
            <a:spLocks noGrp="1"/>
          </p:cNvSpPr>
          <p:nvPr>
            <p:ph type="body" idx="1"/>
          </p:nvPr>
        </p:nvSpPr>
        <p:spPr bwMode="auto">
          <a:xfrm>
            <a:off x="542925" y="1689101"/>
            <a:ext cx="9772650" cy="4777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AU" altLang="en-US"/>
          </a:p>
        </p:txBody>
      </p:sp>
      <p:sp>
        <p:nvSpPr>
          <p:cNvPr id="4" name="Date Placeholder 3"/>
          <p:cNvSpPr>
            <a:spLocks noGrp="1"/>
          </p:cNvSpPr>
          <p:nvPr>
            <p:ph type="dt" sz="half" idx="2"/>
          </p:nvPr>
        </p:nvSpPr>
        <p:spPr>
          <a:xfrm>
            <a:off x="542925" y="6709481"/>
            <a:ext cx="2533650" cy="385410"/>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F8933CCB-8172-4261-9CE2-98A13D209BAD}" type="datetime1">
              <a:rPr lang="en-US" smtClean="0"/>
              <a:t>7/13/2020</a:t>
            </a:fld>
            <a:endParaRPr lang="en-US"/>
          </a:p>
        </p:txBody>
      </p:sp>
      <p:sp>
        <p:nvSpPr>
          <p:cNvPr id="5" name="Footer Placeholder 4"/>
          <p:cNvSpPr>
            <a:spLocks noGrp="1"/>
          </p:cNvSpPr>
          <p:nvPr>
            <p:ph type="ftr" sz="quarter" idx="3"/>
          </p:nvPr>
        </p:nvSpPr>
        <p:spPr>
          <a:xfrm>
            <a:off x="3709988" y="6709481"/>
            <a:ext cx="3438525" cy="385410"/>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a:t>High Dimensional Bayesian Optimization</a:t>
            </a:r>
          </a:p>
        </p:txBody>
      </p:sp>
      <p:sp>
        <p:nvSpPr>
          <p:cNvPr id="6" name="Slide Number Placeholder 5"/>
          <p:cNvSpPr>
            <a:spLocks noGrp="1"/>
          </p:cNvSpPr>
          <p:nvPr>
            <p:ph type="sldNum" sz="quarter" idx="4"/>
          </p:nvPr>
        </p:nvSpPr>
        <p:spPr>
          <a:xfrm>
            <a:off x="7781925" y="6709481"/>
            <a:ext cx="2533650" cy="385410"/>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638E3017-54FE-426A-8816-49213672767C}" type="slidenum">
              <a:rPr lang="en-AU" altLang="en-US"/>
              <a:pPr/>
              <a:t>‹#›</a:t>
            </a:fld>
            <a:endParaRPr lang="en-AU" altLang="en-US"/>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5" r:id="rId3"/>
    <p:sldLayoutId id="2147483694" r:id="rId4"/>
    <p:sldLayoutId id="2147483698" r:id="rId5"/>
    <p:sldLayoutId id="2147483692" r:id="rId6"/>
    <p:sldLayoutId id="2147483690" r:id="rId7"/>
    <p:sldLayoutId id="2147483696" r:id="rId8"/>
    <p:sldLayoutId id="2147483699" r:id="rId9"/>
    <p:sldLayoutId id="2147483702" r:id="rId10"/>
    <p:sldLayoutId id="2147483697" r:id="rId11"/>
    <p:sldLayoutId id="2147483700" r:id="rId12"/>
    <p:sldLayoutId id="2147483701" r:id="rId13"/>
    <p:sldLayoutId id="2147483683" r:id="rId14"/>
    <p:sldLayoutId id="2147483693" r:id="rId15"/>
    <p:sldLayoutId id="2147483684" r:id="rId16"/>
    <p:sldLayoutId id="2147483685" r:id="rId17"/>
    <p:sldLayoutId id="2147483686" r:id="rId18"/>
    <p:sldLayoutId id="2147483687" r:id="rId19"/>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vu@robots.ox.ac.u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14.xml"/><Relationship Id="rId7" Type="http://schemas.openxmlformats.org/officeDocument/2006/relationships/image" Target="../media/image11.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13.emf"/><Relationship Id="rId5" Type="http://schemas.openxmlformats.org/officeDocument/2006/relationships/image" Target="../media/image10.e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12.emf"/></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5"/>
          <p:cNvSpPr>
            <a:spLocks noGrp="1"/>
          </p:cNvSpPr>
          <p:nvPr>
            <p:ph type="ctrTitle"/>
          </p:nvPr>
        </p:nvSpPr>
        <p:spPr/>
        <p:txBody>
          <a:bodyPr/>
          <a:lstStyle/>
          <a:p>
            <a:r>
              <a:rPr lang="en-US" sz="3600" b="1" dirty="0"/>
              <a:t>Part II: Recent Advances in Bayesian Optimization </a:t>
            </a:r>
            <a:br>
              <a:rPr lang="en-US" sz="3600" dirty="0"/>
            </a:br>
            <a:r>
              <a:rPr lang="en-US" sz="3400" dirty="0"/>
              <a:t>Sec 3: High Dimensional Bayesian Optimization</a:t>
            </a:r>
            <a:endParaRPr lang="en-US" altLang="en-US" sz="3400" dirty="0"/>
          </a:p>
        </p:txBody>
      </p:sp>
      <p:sp>
        <p:nvSpPr>
          <p:cNvPr id="4" name="Slide Number Placeholder 3"/>
          <p:cNvSpPr>
            <a:spLocks noGrp="1"/>
          </p:cNvSpPr>
          <p:nvPr>
            <p:ph type="sldNum" sz="quarter" idx="12"/>
          </p:nvPr>
        </p:nvSpPr>
        <p:spPr/>
        <p:txBody>
          <a:bodyPr/>
          <a:lstStyle/>
          <a:p>
            <a:fld id="{FA9B9C9A-CAB4-431F-BC34-A78CD4725034}" type="slidenum">
              <a:rPr lang="en-AU" altLang="en-US" smtClean="0"/>
              <a:pPr/>
              <a:t>1</a:t>
            </a:fld>
            <a:endParaRPr lang="en-AU" altLang="en-US"/>
          </a:p>
        </p:txBody>
      </p:sp>
      <p:sp>
        <p:nvSpPr>
          <p:cNvPr id="7" name="Subtitle 16"/>
          <p:cNvSpPr txBox="1">
            <a:spLocks/>
          </p:cNvSpPr>
          <p:nvPr/>
        </p:nvSpPr>
        <p:spPr bwMode="auto">
          <a:xfrm>
            <a:off x="1180778" y="3848555"/>
            <a:ext cx="8928992" cy="2363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0" indent="0" algn="ctr" rtl="0" eaLnBrk="1" fontAlgn="base" hangingPunct="1">
              <a:spcBef>
                <a:spcPct val="20000"/>
              </a:spcBef>
              <a:spcAft>
                <a:spcPct val="0"/>
              </a:spcAft>
              <a:buFont typeface="Arial" panose="020B0604020202020204" pitchFamily="34" charset="0"/>
              <a:buNone/>
              <a:defRPr sz="3200" kern="1200" baseline="0">
                <a:solidFill>
                  <a:schemeClr val="bg1"/>
                </a:solidFill>
                <a:latin typeface="Cambria" panose="02040503050406030204" pitchFamily="18" charset="0"/>
                <a:ea typeface="+mn-ea"/>
                <a:cs typeface="+mn-cs"/>
              </a:defRPr>
            </a:lvl1pPr>
            <a:lvl2pPr marL="457200" indent="0" algn="ctr" rtl="0" eaLnBrk="1" fontAlgn="base" hangingPunct="1">
              <a:spcBef>
                <a:spcPct val="20000"/>
              </a:spcBef>
              <a:spcAft>
                <a:spcPct val="0"/>
              </a:spcAft>
              <a:buFont typeface="Arial" panose="020B0604020202020204" pitchFamily="34" charset="0"/>
              <a:buNone/>
              <a:defRPr sz="28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panose="020B0604020202020204" pitchFamily="34" charset="0"/>
              <a:buNone/>
              <a:defRPr sz="2400"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panose="020B0604020202020204" pitchFamily="34" charset="0"/>
              <a:buNone/>
              <a:defRPr sz="20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fontAlgn="auto">
              <a:spcAft>
                <a:spcPts val="0"/>
              </a:spcAft>
              <a:defRPr/>
            </a:pPr>
            <a:endParaRPr lang="en-US" sz="1600" dirty="0">
              <a:solidFill>
                <a:schemeClr val="tx1"/>
              </a:solidFill>
              <a:latin typeface="Calibri Light" panose="020F0302020204030204" pitchFamily="34" charset="0"/>
            </a:endParaRPr>
          </a:p>
        </p:txBody>
      </p:sp>
      <p:sp>
        <p:nvSpPr>
          <p:cNvPr id="6" name="Footer Placeholder 5"/>
          <p:cNvSpPr>
            <a:spLocks noGrp="1"/>
          </p:cNvSpPr>
          <p:nvPr>
            <p:ph type="ftr" sz="quarter" idx="11"/>
          </p:nvPr>
        </p:nvSpPr>
        <p:spPr/>
        <p:txBody>
          <a:bodyPr/>
          <a:lstStyle/>
          <a:p>
            <a:pPr>
              <a:defRPr/>
            </a:pPr>
            <a:r>
              <a:rPr lang="en-US" dirty="0"/>
              <a:t>High Dimensional Bayesian Optimization</a:t>
            </a:r>
          </a:p>
        </p:txBody>
      </p:sp>
      <p:sp>
        <p:nvSpPr>
          <p:cNvPr id="2" name="Subtitle 1">
            <a:extLst>
              <a:ext uri="{FF2B5EF4-FFF2-40B4-BE49-F238E27FC236}">
                <a16:creationId xmlns:a16="http://schemas.microsoft.com/office/drawing/2014/main" id="{FE9F8AD9-0AAF-4C9E-8DC4-3D68333CEC7B}"/>
              </a:ext>
            </a:extLst>
          </p:cNvPr>
          <p:cNvSpPr>
            <a:spLocks noGrp="1"/>
          </p:cNvSpPr>
          <p:nvPr>
            <p:ph type="subTitle" idx="1"/>
          </p:nvPr>
        </p:nvSpPr>
        <p:spPr/>
        <p:txBody>
          <a:bodyPr/>
          <a:lstStyle/>
          <a:p>
            <a:endParaRPr lang="en-AU"/>
          </a:p>
        </p:txBody>
      </p:sp>
      <p:sp>
        <p:nvSpPr>
          <p:cNvPr id="9" name="Subtitle 16">
            <a:extLst>
              <a:ext uri="{FF2B5EF4-FFF2-40B4-BE49-F238E27FC236}">
                <a16:creationId xmlns:a16="http://schemas.microsoft.com/office/drawing/2014/main" id="{0F300DA4-6B7C-4020-A6DF-217722381287}"/>
              </a:ext>
            </a:extLst>
          </p:cNvPr>
          <p:cNvSpPr txBox="1">
            <a:spLocks/>
          </p:cNvSpPr>
          <p:nvPr/>
        </p:nvSpPr>
        <p:spPr bwMode="auto">
          <a:xfrm>
            <a:off x="1180778" y="3848555"/>
            <a:ext cx="8928992" cy="2363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0" indent="0" algn="ctr" rtl="0" eaLnBrk="1" fontAlgn="base" hangingPunct="1">
              <a:spcBef>
                <a:spcPct val="20000"/>
              </a:spcBef>
              <a:spcAft>
                <a:spcPct val="0"/>
              </a:spcAft>
              <a:buFont typeface="Arial" panose="020B0604020202020204" pitchFamily="34" charset="0"/>
              <a:buNone/>
              <a:defRPr sz="3200" kern="1200" baseline="0">
                <a:solidFill>
                  <a:schemeClr val="bg1"/>
                </a:solidFill>
                <a:latin typeface="Cambria" panose="02040503050406030204" pitchFamily="18" charset="0"/>
                <a:ea typeface="+mn-ea"/>
                <a:cs typeface="+mn-cs"/>
              </a:defRPr>
            </a:lvl1pPr>
            <a:lvl2pPr marL="457200" indent="0" algn="ctr" rtl="0" eaLnBrk="1" fontAlgn="base" hangingPunct="1">
              <a:spcBef>
                <a:spcPct val="20000"/>
              </a:spcBef>
              <a:spcAft>
                <a:spcPct val="0"/>
              </a:spcAft>
              <a:buFont typeface="Arial" panose="020B0604020202020204" pitchFamily="34" charset="0"/>
              <a:buNone/>
              <a:defRPr sz="28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panose="020B0604020202020204" pitchFamily="34" charset="0"/>
              <a:buNone/>
              <a:defRPr sz="2400"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panose="020B0604020202020204" pitchFamily="34" charset="0"/>
              <a:buNone/>
              <a:defRPr sz="20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fontAlgn="auto">
              <a:spcAft>
                <a:spcPts val="0"/>
              </a:spcAft>
              <a:defRPr/>
            </a:pPr>
            <a:endParaRPr lang="en-US" sz="1600" dirty="0">
              <a:solidFill>
                <a:schemeClr val="tx1"/>
              </a:solidFill>
              <a:latin typeface="Calibri Light" panose="020F0302020204030204" pitchFamily="34" charset="0"/>
            </a:endParaRPr>
          </a:p>
        </p:txBody>
      </p:sp>
      <p:sp>
        <p:nvSpPr>
          <p:cNvPr id="10" name="Rectangle 9">
            <a:extLst>
              <a:ext uri="{FF2B5EF4-FFF2-40B4-BE49-F238E27FC236}">
                <a16:creationId xmlns:a16="http://schemas.microsoft.com/office/drawing/2014/main" id="{1CFFED5C-BE05-4B61-8FDA-EF32A5EEF0FA}"/>
              </a:ext>
            </a:extLst>
          </p:cNvPr>
          <p:cNvSpPr/>
          <p:nvPr/>
        </p:nvSpPr>
        <p:spPr>
          <a:xfrm>
            <a:off x="309627" y="4447495"/>
            <a:ext cx="4590032" cy="1477328"/>
          </a:xfrm>
          <a:prstGeom prst="rect">
            <a:avLst/>
          </a:prstGeom>
        </p:spPr>
        <p:txBody>
          <a:bodyPr wrap="square">
            <a:spAutoFit/>
          </a:bodyPr>
          <a:lstStyle/>
          <a:p>
            <a:pPr algn="ctr" fontAlgn="auto">
              <a:spcAft>
                <a:spcPts val="0"/>
              </a:spcAft>
              <a:defRPr/>
            </a:pPr>
            <a:r>
              <a:rPr lang="en-US" sz="3000" dirty="0">
                <a:latin typeface="Calibri Light" panose="020F0302020204030204" pitchFamily="34" charset="0"/>
                <a:cs typeface="Calibri Light" panose="020F0302020204030204" pitchFamily="34" charset="0"/>
              </a:rPr>
              <a:t>Dr Vu Nguyen</a:t>
            </a:r>
          </a:p>
          <a:p>
            <a:pPr algn="ctr" fontAlgn="auto">
              <a:spcAft>
                <a:spcPts val="0"/>
              </a:spcAft>
              <a:defRPr/>
            </a:pPr>
            <a:r>
              <a:rPr lang="en-US" sz="3000" dirty="0">
                <a:latin typeface="Calibri Light" panose="020F0302020204030204" pitchFamily="34" charset="0"/>
                <a:cs typeface="Calibri Light" panose="020F0302020204030204" pitchFamily="34" charset="0"/>
                <a:hlinkClick r:id="rId3"/>
              </a:rPr>
              <a:t>vu@robots.ox.ac.uk</a:t>
            </a:r>
            <a:r>
              <a:rPr lang="en-US" sz="3000" dirty="0">
                <a:latin typeface="Calibri Light" panose="020F0302020204030204" pitchFamily="34" charset="0"/>
                <a:cs typeface="Calibri Light" panose="020F0302020204030204" pitchFamily="34" charset="0"/>
              </a:rPr>
              <a:t> </a:t>
            </a:r>
          </a:p>
          <a:p>
            <a:pPr algn="ctr" fontAlgn="auto">
              <a:spcAft>
                <a:spcPts val="0"/>
              </a:spcAft>
              <a:defRPr/>
            </a:pPr>
            <a:r>
              <a:rPr lang="en-US" sz="3000" dirty="0">
                <a:latin typeface="Calibri Light" panose="020F0302020204030204" pitchFamily="34" charset="0"/>
                <a:cs typeface="Calibri Light" panose="020F0302020204030204" pitchFamily="34" charset="0"/>
              </a:rPr>
              <a:t>University of Oxford</a:t>
            </a:r>
          </a:p>
        </p:txBody>
      </p:sp>
      <p:pic>
        <p:nvPicPr>
          <p:cNvPr id="11" name="Picture 10">
            <a:extLst>
              <a:ext uri="{FF2B5EF4-FFF2-40B4-BE49-F238E27FC236}">
                <a16:creationId xmlns:a16="http://schemas.microsoft.com/office/drawing/2014/main" id="{BE1D116F-0FE5-417F-BE76-4952CF4016D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38762" y="4086288"/>
            <a:ext cx="5210111" cy="219974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4601"/>
    </mc:Choice>
    <mc:Fallback xmlns="">
      <p:transition spd="slow" advTm="460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1"/>
              <p:cNvSpPr>
                <a:spLocks noGrp="1"/>
              </p:cNvSpPr>
              <p:nvPr>
                <p:ph idx="1"/>
              </p:nvPr>
            </p:nvSpPr>
            <p:spPr/>
            <p:txBody>
              <a:bodyPr/>
              <a:lstStyle/>
              <a:p>
                <a:r>
                  <a:rPr lang="en-AU" dirty="0"/>
                  <a:t>Step 2 - gradually reducing the length-scale to make a gross-to-fine approximation. The extrema of the previous approximation is used as the initial point for the current optimization. Finally we reach the extrema of the acquisition function for the Gaussian process with the targeted length-scale. </a:t>
                </a:r>
              </a:p>
              <a:p>
                <a:endParaRPr lang="en-AU" dirty="0"/>
              </a:p>
              <a:p>
                <a:r>
                  <a:rPr lang="en-AU" dirty="0"/>
                  <a:t>Lemma 2: </a:t>
                </a:r>
                <a14:m>
                  <m:oMath xmlns:m="http://schemas.openxmlformats.org/officeDocument/2006/math">
                    <m:r>
                      <a:rPr lang="en-AU" dirty="0" smtClean="0">
                        <a:latin typeface="Cambria Math" panose="02040503050406030204" pitchFamily="18" charset="0"/>
                      </a:rPr>
                      <m:t>𝑔</m:t>
                    </m:r>
                    <m:r>
                      <a:rPr lang="en-AU" dirty="0" smtClean="0">
                        <a:latin typeface="Cambria Math" panose="02040503050406030204" pitchFamily="18" charset="0"/>
                      </a:rPr>
                      <m:t>(</m:t>
                    </m:r>
                    <m:r>
                      <a:rPr lang="en-AU" dirty="0" smtClean="0">
                        <a:latin typeface="Cambria Math" panose="02040503050406030204" pitchFamily="18" charset="0"/>
                      </a:rPr>
                      <m:t>𝑥</m:t>
                    </m:r>
                    <m:r>
                      <a:rPr lang="en-AU" dirty="0" smtClean="0">
                        <a:latin typeface="Cambria Math" panose="02040503050406030204" pitchFamily="18" charset="0"/>
                      </a:rPr>
                      <m:t>,</m:t>
                    </m:r>
                    <m:r>
                      <a:rPr lang="en-AU" dirty="0" smtClean="0">
                        <a:latin typeface="Cambria Math" panose="02040503050406030204" pitchFamily="18" charset="0"/>
                      </a:rPr>
                      <m:t>𝑙</m:t>
                    </m:r>
                    <m:r>
                      <a:rPr lang="en-AU" dirty="0" smtClean="0">
                        <a:latin typeface="Cambria Math" panose="02040503050406030204" pitchFamily="18" charset="0"/>
                      </a:rPr>
                      <m:t>)</m:t>
                    </m:r>
                  </m:oMath>
                </a14:m>
                <a:r>
                  <a:rPr lang="en-AU" dirty="0"/>
                  <a:t> is a smooth function with respect to </a:t>
                </a:r>
                <a14:m>
                  <m:oMath xmlns:m="http://schemas.openxmlformats.org/officeDocument/2006/math">
                    <m:r>
                      <a:rPr lang="en-AU" dirty="0" smtClean="0">
                        <a:latin typeface="Cambria Math" panose="02040503050406030204" pitchFamily="18" charset="0"/>
                      </a:rPr>
                      <m:t>𝑙</m:t>
                    </m:r>
                  </m:oMath>
                </a14:m>
                <a:r>
                  <a:rPr lang="en-AU" dirty="0"/>
                  <a:t>, where </a:t>
                </a:r>
                <a14:m>
                  <m:oMath xmlns:m="http://schemas.openxmlformats.org/officeDocument/2006/math">
                    <m:r>
                      <a:rPr lang="en-AU" dirty="0" smtClean="0">
                        <a:latin typeface="Cambria Math" panose="02040503050406030204" pitchFamily="18" charset="0"/>
                      </a:rPr>
                      <m:t>𝑔</m:t>
                    </m:r>
                    <m:r>
                      <a:rPr lang="en-AU" dirty="0" smtClean="0">
                        <a:latin typeface="Cambria Math" panose="02040503050406030204" pitchFamily="18" charset="0"/>
                      </a:rPr>
                      <m:t>(</m:t>
                    </m:r>
                    <m:r>
                      <a:rPr lang="en-AU" dirty="0" smtClean="0">
                        <a:latin typeface="Cambria Math" panose="02040503050406030204" pitchFamily="18" charset="0"/>
                      </a:rPr>
                      <m:t>𝑥</m:t>
                    </m:r>
                    <m:r>
                      <a:rPr lang="en-AU" dirty="0" smtClean="0">
                        <a:latin typeface="Cambria Math" panose="02040503050406030204" pitchFamily="18" charset="0"/>
                      </a:rPr>
                      <m:t>,</m:t>
                    </m:r>
                    <m:r>
                      <a:rPr lang="en-AU" dirty="0" smtClean="0">
                        <a:latin typeface="Cambria Math" panose="02040503050406030204" pitchFamily="18" charset="0"/>
                      </a:rPr>
                      <m:t>𝑙</m:t>
                    </m:r>
                    <m:r>
                      <a:rPr lang="en-AU" dirty="0" smtClean="0">
                        <a:latin typeface="Cambria Math" panose="02040503050406030204" pitchFamily="18" charset="0"/>
                      </a:rPr>
                      <m:t>)=</m:t>
                    </m:r>
                    <m:f>
                      <m:fPr>
                        <m:ctrlPr>
                          <a:rPr lang="en-AU" i="1" dirty="0" smtClean="0">
                            <a:latin typeface="Cambria Math" panose="02040503050406030204" pitchFamily="18" charset="0"/>
                          </a:rPr>
                        </m:ctrlPr>
                      </m:fPr>
                      <m:num>
                        <m:r>
                          <a:rPr lang="en-AU" dirty="0" smtClean="0">
                            <a:latin typeface="Cambria Math" panose="02040503050406030204" pitchFamily="18" charset="0"/>
                          </a:rPr>
                          <m:t>𝜕</m:t>
                        </m:r>
                        <m:r>
                          <a:rPr lang="en-AU" dirty="0" smtClean="0">
                            <a:latin typeface="Cambria Math" panose="02040503050406030204" pitchFamily="18" charset="0"/>
                          </a:rPr>
                          <m:t>𝑎</m:t>
                        </m:r>
                        <m:d>
                          <m:dPr>
                            <m:ctrlPr>
                              <a:rPr lang="en-AU" i="1" dirty="0" smtClean="0">
                                <a:latin typeface="Cambria Math" panose="02040503050406030204" pitchFamily="18" charset="0"/>
                              </a:rPr>
                            </m:ctrlPr>
                          </m:dPr>
                          <m:e>
                            <m:r>
                              <a:rPr lang="en-AU" dirty="0" smtClean="0">
                                <a:latin typeface="Cambria Math" panose="02040503050406030204" pitchFamily="18" charset="0"/>
                              </a:rPr>
                              <m:t>𝑥</m:t>
                            </m:r>
                            <m:r>
                              <a:rPr lang="en-AU" dirty="0" smtClean="0">
                                <a:latin typeface="Cambria Math" panose="02040503050406030204" pitchFamily="18" charset="0"/>
                              </a:rPr>
                              <m:t>,</m:t>
                            </m:r>
                            <m:r>
                              <a:rPr lang="en-AU" dirty="0" smtClean="0">
                                <a:latin typeface="Cambria Math" panose="02040503050406030204" pitchFamily="18" charset="0"/>
                              </a:rPr>
                              <m:t>𝑙</m:t>
                            </m:r>
                          </m:e>
                        </m:d>
                      </m:num>
                      <m:den>
                        <m:r>
                          <a:rPr lang="en-AU" dirty="0">
                            <a:latin typeface="Cambria Math" panose="02040503050406030204" pitchFamily="18" charset="0"/>
                          </a:rPr>
                          <m:t>𝜕</m:t>
                        </m:r>
                        <m:r>
                          <a:rPr lang="en-AU" dirty="0">
                            <a:latin typeface="Cambria Math" panose="02040503050406030204" pitchFamily="18" charset="0"/>
                          </a:rPr>
                          <m:t>𝑙</m:t>
                        </m:r>
                      </m:den>
                    </m:f>
                  </m:oMath>
                </a14:m>
                <a:r>
                  <a:rPr lang="en-AU" dirty="0"/>
                  <a:t>.</a:t>
                </a:r>
              </a:p>
              <a:p>
                <a:endParaRPr lang="en-AU" dirty="0"/>
              </a:p>
            </p:txBody>
          </p:sp>
        </mc:Choice>
        <mc:Fallback xmlns="">
          <p:sp>
            <p:nvSpPr>
              <p:cNvPr id="6" name="Content Placeholder 1"/>
              <p:cNvSpPr>
                <a:spLocks noGrp="1" noRot="1" noChangeAspect="1" noMove="1" noResize="1" noEditPoints="1" noAdjustHandles="1" noChangeArrowheads="1" noChangeShapeType="1" noTextEdit="1"/>
              </p:cNvSpPr>
              <p:nvPr>
                <p:ph idx="1"/>
              </p:nvPr>
            </p:nvSpPr>
            <p:spPr>
              <a:xfrm>
                <a:off x="361950" y="1126067"/>
                <a:ext cx="9953625" cy="5340439"/>
              </a:xfrm>
              <a:blipFill rotWithShape="0">
                <a:blip r:embed="rId3"/>
                <a:stretch>
                  <a:fillRect t="-1142" r="-306"/>
                </a:stretch>
              </a:blipFill>
            </p:spPr>
            <p:txBody>
              <a:bodyPr/>
              <a:lstStyle/>
              <a:p>
                <a:r>
                  <a:rPr lang="en-AU">
                    <a:noFill/>
                  </a:rPr>
                  <a:t> </a:t>
                </a:r>
              </a:p>
            </p:txBody>
          </p:sp>
        </mc:Fallback>
      </mc:AlternateContent>
      <p:sp>
        <p:nvSpPr>
          <p:cNvPr id="3" name="Title 2"/>
          <p:cNvSpPr>
            <a:spLocks noGrp="1"/>
          </p:cNvSpPr>
          <p:nvPr>
            <p:ph type="title"/>
          </p:nvPr>
        </p:nvSpPr>
        <p:spPr/>
        <p:txBody>
          <a:bodyPr/>
          <a:lstStyle/>
          <a:p>
            <a:r>
              <a:rPr lang="en-AU"/>
              <a:t>Elastic Gaussian Process</a:t>
            </a:r>
            <a:endParaRPr lang="en-AU" dirty="0"/>
          </a:p>
        </p:txBody>
      </p:sp>
      <p:sp>
        <p:nvSpPr>
          <p:cNvPr id="4" name="Footer Placeholder 3"/>
          <p:cNvSpPr>
            <a:spLocks noGrp="1"/>
          </p:cNvSpPr>
          <p:nvPr>
            <p:ph type="ftr" sz="quarter" idx="11"/>
          </p:nvPr>
        </p:nvSpPr>
        <p:spPr/>
        <p:txBody>
          <a:bodyPr/>
          <a:lstStyle/>
          <a:p>
            <a:r>
              <a:rPr lang="en-US"/>
              <a:t>High Dimensional Bayesian Optimization</a:t>
            </a:r>
            <a:endParaRPr lang="en-US" dirty="0"/>
          </a:p>
        </p:txBody>
      </p:sp>
      <p:sp>
        <p:nvSpPr>
          <p:cNvPr id="5" name="Slide Number Placeholder 4"/>
          <p:cNvSpPr>
            <a:spLocks noGrp="1"/>
          </p:cNvSpPr>
          <p:nvPr>
            <p:ph type="sldNum" sz="quarter" idx="12"/>
          </p:nvPr>
        </p:nvSpPr>
        <p:spPr/>
        <p:txBody>
          <a:bodyPr/>
          <a:lstStyle/>
          <a:p>
            <a:fld id="{75F597CF-85E3-444C-AFAC-13DE89A1408D}" type="slidenum">
              <a:rPr lang="en-AU" altLang="en-US" smtClean="0"/>
              <a:pPr/>
              <a:t>10</a:t>
            </a:fld>
            <a:endParaRPr lang="en-AU" altLang="en-US" dirty="0"/>
          </a:p>
        </p:txBody>
      </p:sp>
    </p:spTree>
    <p:extLst>
      <p:ext uri="{BB962C8B-B14F-4D97-AF65-F5344CB8AC3E}">
        <p14:creationId xmlns:p14="http://schemas.microsoft.com/office/powerpoint/2010/main" val="2119622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p:txBody>
          <a:bodyPr/>
          <a:lstStyle/>
          <a:p>
            <a:endParaRPr lang="en-AU"/>
          </a:p>
        </p:txBody>
      </p:sp>
      <p:sp>
        <p:nvSpPr>
          <p:cNvPr id="3" name="Title 2"/>
          <p:cNvSpPr>
            <a:spLocks noGrp="1"/>
          </p:cNvSpPr>
          <p:nvPr>
            <p:ph type="title"/>
          </p:nvPr>
        </p:nvSpPr>
        <p:spPr/>
        <p:txBody>
          <a:bodyPr/>
          <a:lstStyle/>
          <a:p>
            <a:r>
              <a:rPr lang="en-AU"/>
              <a:t>Illustration of Elastic Gaussian Process</a:t>
            </a:r>
            <a:endParaRPr lang="en-AU" dirty="0"/>
          </a:p>
        </p:txBody>
      </p:sp>
      <p:sp>
        <p:nvSpPr>
          <p:cNvPr id="4" name="Footer Placeholder 3"/>
          <p:cNvSpPr>
            <a:spLocks noGrp="1"/>
          </p:cNvSpPr>
          <p:nvPr>
            <p:ph type="ftr" sz="quarter" idx="11"/>
          </p:nvPr>
        </p:nvSpPr>
        <p:spPr/>
        <p:txBody>
          <a:bodyPr/>
          <a:lstStyle/>
          <a:p>
            <a:r>
              <a:rPr lang="en-US"/>
              <a:t>High Dimensional Bayesian Optimization</a:t>
            </a:r>
            <a:endParaRPr lang="en-US" dirty="0"/>
          </a:p>
        </p:txBody>
      </p:sp>
      <p:sp>
        <p:nvSpPr>
          <p:cNvPr id="5" name="Slide Number Placeholder 4"/>
          <p:cNvSpPr>
            <a:spLocks noGrp="1"/>
          </p:cNvSpPr>
          <p:nvPr>
            <p:ph type="sldNum" sz="quarter" idx="12"/>
          </p:nvPr>
        </p:nvSpPr>
        <p:spPr/>
        <p:txBody>
          <a:bodyPr/>
          <a:lstStyle/>
          <a:p>
            <a:fld id="{75F597CF-85E3-444C-AFAC-13DE89A1408D}" type="slidenum">
              <a:rPr lang="en-AU" altLang="en-US" smtClean="0"/>
              <a:pPr/>
              <a:t>11</a:t>
            </a:fld>
            <a:endParaRPr lang="en-AU" altLang="en-US" dirty="0"/>
          </a:p>
        </p:txBody>
      </p:sp>
      <p:graphicFrame>
        <p:nvGraphicFramePr>
          <p:cNvPr id="7" name="Object 6">
            <a:hlinkClick r:id="" action="ppaction://ole?verb=0"/>
          </p:cNvPr>
          <p:cNvGraphicFramePr>
            <a:graphicFrameLocks noChangeAspect="1"/>
          </p:cNvGraphicFramePr>
          <p:nvPr>
            <p:extLst>
              <p:ext uri="{D42A27DB-BD31-4B8C-83A1-F6EECF244321}">
                <p14:modId xmlns:p14="http://schemas.microsoft.com/office/powerpoint/2010/main" val="3444217471"/>
              </p:ext>
            </p:extLst>
          </p:nvPr>
        </p:nvGraphicFramePr>
        <p:xfrm>
          <a:off x="1972866" y="1308682"/>
          <a:ext cx="6226575" cy="5040560"/>
        </p:xfrm>
        <a:graphic>
          <a:graphicData uri="http://schemas.openxmlformats.org/presentationml/2006/ole">
            <mc:AlternateContent xmlns:mc="http://schemas.openxmlformats.org/markup-compatibility/2006">
              <mc:Choice xmlns:v="urn:schemas-microsoft-com:vml" Requires="v">
                <p:oleObj spid="_x0000_s1100" name="Presentation" r:id="rId4" imgW="1167299" imgH="944913" progId="PowerPoint.Show.12">
                  <p:embed/>
                </p:oleObj>
              </mc:Choice>
              <mc:Fallback>
                <p:oleObj name="Presentation" r:id="rId4" imgW="1167299" imgH="944913" progId="PowerPoint.Show.12">
                  <p:embed/>
                  <p:pic>
                    <p:nvPicPr>
                      <p:cNvPr id="0" name=""/>
                      <p:cNvPicPr/>
                      <p:nvPr/>
                    </p:nvPicPr>
                    <p:blipFill>
                      <a:blip r:embed="rId5"/>
                      <a:stretch>
                        <a:fillRect/>
                      </a:stretch>
                    </p:blipFill>
                    <p:spPr>
                      <a:xfrm>
                        <a:off x="1972866" y="1308682"/>
                        <a:ext cx="6226575" cy="5040560"/>
                      </a:xfrm>
                      <a:prstGeom prst="rect">
                        <a:avLst/>
                      </a:prstGeom>
                    </p:spPr>
                  </p:pic>
                </p:oleObj>
              </mc:Fallback>
            </mc:AlternateContent>
          </a:graphicData>
        </a:graphic>
      </p:graphicFrame>
    </p:spTree>
    <p:extLst>
      <p:ext uri="{BB962C8B-B14F-4D97-AF65-F5344CB8AC3E}">
        <p14:creationId xmlns:p14="http://schemas.microsoft.com/office/powerpoint/2010/main" val="3036126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1"/>
              <p:cNvSpPr>
                <a:spLocks noGrp="1"/>
              </p:cNvSpPr>
              <p:nvPr>
                <p:ph idx="1"/>
              </p:nvPr>
            </p:nvSpPr>
            <p:spPr/>
            <p:txBody>
              <a:bodyPr/>
              <a:lstStyle/>
              <a:p>
                <a:r>
                  <a:rPr lang="en-AU" sz="2800" dirty="0"/>
                  <a:t>Step 2 - gradually reducing the length-scale to make a gross-to-fine approximation. The extrema of the previous approximation is used as the initial point for the current optimization. Finally we reach the extrema of the acquisition function for the Gaussian process with the targeted length-scale. </a:t>
                </a:r>
              </a:p>
              <a:p>
                <a:endParaRPr lang="en-AU" sz="2800" dirty="0"/>
              </a:p>
              <a:p>
                <a:r>
                  <a:rPr lang="en-AU" sz="2800" dirty="0"/>
                  <a:t>Lemma 2: </a:t>
                </a:r>
                <a14:m>
                  <m:oMath xmlns:m="http://schemas.openxmlformats.org/officeDocument/2006/math">
                    <m:r>
                      <a:rPr lang="en-AU" sz="2800" dirty="0" smtClean="0">
                        <a:latin typeface="Cambria Math" panose="02040503050406030204" pitchFamily="18" charset="0"/>
                      </a:rPr>
                      <m:t>𝑔</m:t>
                    </m:r>
                    <m:r>
                      <a:rPr lang="en-AU" sz="2800" dirty="0" smtClean="0">
                        <a:latin typeface="Cambria Math" panose="02040503050406030204" pitchFamily="18" charset="0"/>
                      </a:rPr>
                      <m:t>(</m:t>
                    </m:r>
                    <m:r>
                      <a:rPr lang="en-AU" sz="2800" dirty="0" smtClean="0">
                        <a:latin typeface="Cambria Math" panose="02040503050406030204" pitchFamily="18" charset="0"/>
                      </a:rPr>
                      <m:t>𝑥</m:t>
                    </m:r>
                    <m:r>
                      <a:rPr lang="en-AU" sz="2800" dirty="0" smtClean="0">
                        <a:latin typeface="Cambria Math" panose="02040503050406030204" pitchFamily="18" charset="0"/>
                      </a:rPr>
                      <m:t>,</m:t>
                    </m:r>
                    <m:r>
                      <a:rPr lang="en-AU" sz="2800" dirty="0" smtClean="0">
                        <a:latin typeface="Cambria Math" panose="02040503050406030204" pitchFamily="18" charset="0"/>
                      </a:rPr>
                      <m:t>𝑙</m:t>
                    </m:r>
                    <m:r>
                      <a:rPr lang="en-AU" sz="2800" dirty="0" smtClean="0">
                        <a:latin typeface="Cambria Math" panose="02040503050406030204" pitchFamily="18" charset="0"/>
                      </a:rPr>
                      <m:t>)</m:t>
                    </m:r>
                  </m:oMath>
                </a14:m>
                <a:r>
                  <a:rPr lang="en-AU" sz="2800" dirty="0"/>
                  <a:t> is a smooth function with respect to </a:t>
                </a:r>
                <a14:m>
                  <m:oMath xmlns:m="http://schemas.openxmlformats.org/officeDocument/2006/math">
                    <m:r>
                      <a:rPr lang="en-AU" sz="2800" dirty="0" smtClean="0">
                        <a:latin typeface="Cambria Math" panose="02040503050406030204" pitchFamily="18" charset="0"/>
                      </a:rPr>
                      <m:t>𝑙</m:t>
                    </m:r>
                  </m:oMath>
                </a14:m>
                <a:r>
                  <a:rPr lang="en-AU" sz="2800" dirty="0"/>
                  <a:t>, where </a:t>
                </a:r>
                <a14:m>
                  <m:oMath xmlns:m="http://schemas.openxmlformats.org/officeDocument/2006/math">
                    <m:r>
                      <a:rPr lang="en-AU" sz="2800" dirty="0" smtClean="0">
                        <a:latin typeface="Cambria Math" panose="02040503050406030204" pitchFamily="18" charset="0"/>
                      </a:rPr>
                      <m:t>𝑔</m:t>
                    </m:r>
                    <m:r>
                      <a:rPr lang="en-AU" sz="2800" dirty="0" smtClean="0">
                        <a:latin typeface="Cambria Math" panose="02040503050406030204" pitchFamily="18" charset="0"/>
                      </a:rPr>
                      <m:t>(</m:t>
                    </m:r>
                    <m:r>
                      <a:rPr lang="en-AU" sz="2800" dirty="0" smtClean="0">
                        <a:latin typeface="Cambria Math" panose="02040503050406030204" pitchFamily="18" charset="0"/>
                      </a:rPr>
                      <m:t>𝑥</m:t>
                    </m:r>
                    <m:r>
                      <a:rPr lang="en-AU" sz="2800" dirty="0" smtClean="0">
                        <a:latin typeface="Cambria Math" panose="02040503050406030204" pitchFamily="18" charset="0"/>
                      </a:rPr>
                      <m:t>,</m:t>
                    </m:r>
                    <m:r>
                      <a:rPr lang="en-AU" sz="2800" dirty="0" smtClean="0">
                        <a:latin typeface="Cambria Math" panose="02040503050406030204" pitchFamily="18" charset="0"/>
                      </a:rPr>
                      <m:t>𝑙</m:t>
                    </m:r>
                    <m:r>
                      <a:rPr lang="en-AU" sz="2800" dirty="0" smtClean="0">
                        <a:latin typeface="Cambria Math" panose="02040503050406030204" pitchFamily="18" charset="0"/>
                      </a:rPr>
                      <m:t>)=</m:t>
                    </m:r>
                    <m:f>
                      <m:fPr>
                        <m:ctrlPr>
                          <a:rPr lang="en-AU" sz="2800" i="1" dirty="0" smtClean="0">
                            <a:latin typeface="Cambria Math" panose="02040503050406030204" pitchFamily="18" charset="0"/>
                          </a:rPr>
                        </m:ctrlPr>
                      </m:fPr>
                      <m:num>
                        <m:r>
                          <a:rPr lang="en-AU" sz="2800" dirty="0" smtClean="0">
                            <a:latin typeface="Cambria Math" panose="02040503050406030204" pitchFamily="18" charset="0"/>
                          </a:rPr>
                          <m:t>𝜕</m:t>
                        </m:r>
                        <m:r>
                          <a:rPr lang="en-AU" sz="2800" dirty="0" smtClean="0">
                            <a:latin typeface="Cambria Math" panose="02040503050406030204" pitchFamily="18" charset="0"/>
                          </a:rPr>
                          <m:t>𝑎</m:t>
                        </m:r>
                        <m:d>
                          <m:dPr>
                            <m:ctrlPr>
                              <a:rPr lang="en-AU" sz="2800" i="1" dirty="0" smtClean="0">
                                <a:latin typeface="Cambria Math" panose="02040503050406030204" pitchFamily="18" charset="0"/>
                              </a:rPr>
                            </m:ctrlPr>
                          </m:dPr>
                          <m:e>
                            <m:r>
                              <a:rPr lang="en-AU" sz="2800" dirty="0" smtClean="0">
                                <a:latin typeface="Cambria Math" panose="02040503050406030204" pitchFamily="18" charset="0"/>
                              </a:rPr>
                              <m:t>𝑥</m:t>
                            </m:r>
                            <m:r>
                              <a:rPr lang="en-AU" sz="2800" dirty="0" smtClean="0">
                                <a:latin typeface="Cambria Math" panose="02040503050406030204" pitchFamily="18" charset="0"/>
                              </a:rPr>
                              <m:t>,</m:t>
                            </m:r>
                            <m:r>
                              <a:rPr lang="en-AU" sz="2800" dirty="0" smtClean="0">
                                <a:latin typeface="Cambria Math" panose="02040503050406030204" pitchFamily="18" charset="0"/>
                              </a:rPr>
                              <m:t>𝑙</m:t>
                            </m:r>
                          </m:e>
                        </m:d>
                      </m:num>
                      <m:den>
                        <m:r>
                          <a:rPr lang="en-AU" sz="2800" dirty="0">
                            <a:latin typeface="Cambria Math" panose="02040503050406030204" pitchFamily="18" charset="0"/>
                          </a:rPr>
                          <m:t>𝜕</m:t>
                        </m:r>
                        <m:r>
                          <a:rPr lang="en-AU" sz="2800" dirty="0">
                            <a:latin typeface="Cambria Math" panose="02040503050406030204" pitchFamily="18" charset="0"/>
                          </a:rPr>
                          <m:t>𝑙</m:t>
                        </m:r>
                      </m:den>
                    </m:f>
                  </m:oMath>
                </a14:m>
                <a:r>
                  <a:rPr lang="en-AU" sz="2800" dirty="0"/>
                  <a:t>.</a:t>
                </a:r>
              </a:p>
              <a:p>
                <a:endParaRPr lang="en-AU" sz="2800" dirty="0"/>
              </a:p>
            </p:txBody>
          </p:sp>
        </mc:Choice>
        <mc:Fallback xmlns="">
          <p:sp>
            <p:nvSpPr>
              <p:cNvPr id="6" name="Content Placeholder 1"/>
              <p:cNvSpPr>
                <a:spLocks noGrp="1" noRot="1" noChangeAspect="1" noMove="1" noResize="1" noEditPoints="1" noAdjustHandles="1" noChangeArrowheads="1" noChangeShapeType="1" noTextEdit="1"/>
              </p:cNvSpPr>
              <p:nvPr>
                <p:ph idx="1"/>
              </p:nvPr>
            </p:nvSpPr>
            <p:spPr>
              <a:blipFill rotWithShape="0">
                <a:blip r:embed="rId3"/>
                <a:stretch>
                  <a:fillRect t="-1142" r="-306"/>
                </a:stretch>
              </a:blipFill>
            </p:spPr>
            <p:txBody>
              <a:bodyPr/>
              <a:lstStyle/>
              <a:p>
                <a:r>
                  <a:rPr lang="en-AU">
                    <a:noFill/>
                  </a:rPr>
                  <a:t> </a:t>
                </a:r>
              </a:p>
            </p:txBody>
          </p:sp>
        </mc:Fallback>
      </mc:AlternateContent>
      <p:sp>
        <p:nvSpPr>
          <p:cNvPr id="3" name="Title 2"/>
          <p:cNvSpPr>
            <a:spLocks noGrp="1"/>
          </p:cNvSpPr>
          <p:nvPr>
            <p:ph type="title"/>
          </p:nvPr>
        </p:nvSpPr>
        <p:spPr/>
        <p:txBody>
          <a:bodyPr/>
          <a:lstStyle/>
          <a:p>
            <a:r>
              <a:rPr lang="en-AU"/>
              <a:t>Elastic Gaussian Process</a:t>
            </a:r>
            <a:endParaRPr lang="en-AU" dirty="0"/>
          </a:p>
        </p:txBody>
      </p:sp>
      <p:sp>
        <p:nvSpPr>
          <p:cNvPr id="4" name="Footer Placeholder 3"/>
          <p:cNvSpPr>
            <a:spLocks noGrp="1"/>
          </p:cNvSpPr>
          <p:nvPr>
            <p:ph type="ftr" sz="quarter" idx="11"/>
          </p:nvPr>
        </p:nvSpPr>
        <p:spPr/>
        <p:txBody>
          <a:bodyPr/>
          <a:lstStyle/>
          <a:p>
            <a:r>
              <a:rPr lang="en-US"/>
              <a:t>High Dimensional Bayesian Optimization</a:t>
            </a:r>
            <a:endParaRPr lang="en-US" dirty="0"/>
          </a:p>
        </p:txBody>
      </p:sp>
      <p:sp>
        <p:nvSpPr>
          <p:cNvPr id="5" name="Slide Number Placeholder 4"/>
          <p:cNvSpPr>
            <a:spLocks noGrp="1"/>
          </p:cNvSpPr>
          <p:nvPr>
            <p:ph type="sldNum" sz="quarter" idx="12"/>
          </p:nvPr>
        </p:nvSpPr>
        <p:spPr/>
        <p:txBody>
          <a:bodyPr/>
          <a:lstStyle/>
          <a:p>
            <a:fld id="{75F597CF-85E3-444C-AFAC-13DE89A1408D}" type="slidenum">
              <a:rPr lang="en-AU" altLang="en-US" smtClean="0"/>
              <a:pPr/>
              <a:t>12</a:t>
            </a:fld>
            <a:endParaRPr lang="en-AU" altLang="en-US" dirty="0"/>
          </a:p>
        </p:txBody>
      </p:sp>
    </p:spTree>
    <p:extLst>
      <p:ext uri="{BB962C8B-B14F-4D97-AF65-F5344CB8AC3E}">
        <p14:creationId xmlns:p14="http://schemas.microsoft.com/office/powerpoint/2010/main" val="2521596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3"/>
          <a:stretch>
            <a:fillRect/>
          </a:stretch>
        </p:blipFill>
        <p:spPr>
          <a:xfrm>
            <a:off x="2600325" y="2827412"/>
            <a:ext cx="5476875" cy="3181350"/>
          </a:xfrm>
        </p:spPr>
      </p:pic>
      <p:sp>
        <p:nvSpPr>
          <p:cNvPr id="3" name="Title 2"/>
          <p:cNvSpPr>
            <a:spLocks noGrp="1"/>
          </p:cNvSpPr>
          <p:nvPr>
            <p:ph type="title"/>
          </p:nvPr>
        </p:nvSpPr>
        <p:spPr/>
        <p:txBody>
          <a:bodyPr/>
          <a:lstStyle/>
          <a:p>
            <a:r>
              <a:rPr lang="en-AU" sz="3600" dirty="0"/>
              <a:t>High Dimensional BO Using Dropout</a:t>
            </a:r>
          </a:p>
        </p:txBody>
      </p:sp>
      <p:sp>
        <p:nvSpPr>
          <p:cNvPr id="4" name="Footer Placeholder 3"/>
          <p:cNvSpPr>
            <a:spLocks noGrp="1"/>
          </p:cNvSpPr>
          <p:nvPr>
            <p:ph type="ftr" sz="quarter" idx="11"/>
          </p:nvPr>
        </p:nvSpPr>
        <p:spPr/>
        <p:txBody>
          <a:bodyPr/>
          <a:lstStyle/>
          <a:p>
            <a:r>
              <a:rPr lang="en-US"/>
              <a:t>High Dimensional Bayesian Optimization</a:t>
            </a:r>
            <a:endParaRPr lang="en-US" dirty="0"/>
          </a:p>
        </p:txBody>
      </p:sp>
      <p:sp>
        <p:nvSpPr>
          <p:cNvPr id="5" name="Slide Number Placeholder 4"/>
          <p:cNvSpPr>
            <a:spLocks noGrp="1"/>
          </p:cNvSpPr>
          <p:nvPr>
            <p:ph type="sldNum" sz="quarter" idx="12"/>
          </p:nvPr>
        </p:nvSpPr>
        <p:spPr/>
        <p:txBody>
          <a:bodyPr/>
          <a:lstStyle/>
          <a:p>
            <a:fld id="{75F597CF-85E3-444C-AFAC-13DE89A1408D}" type="slidenum">
              <a:rPr lang="en-AU" altLang="en-US" smtClean="0"/>
              <a:pPr/>
              <a:t>13</a:t>
            </a:fld>
            <a:endParaRPr lang="en-AU" altLang="en-US" dirty="0"/>
          </a:p>
        </p:txBody>
      </p:sp>
      <mc:AlternateContent xmlns:mc="http://schemas.openxmlformats.org/markup-compatibility/2006" xmlns:a14="http://schemas.microsoft.com/office/drawing/2010/main">
        <mc:Choice Requires="a14">
          <p:sp>
            <p:nvSpPr>
              <p:cNvPr id="8" name="Content Placeholder 1"/>
              <p:cNvSpPr txBox="1">
                <a:spLocks/>
              </p:cNvSpPr>
              <p:nvPr/>
            </p:nvSpPr>
            <p:spPr bwMode="auto">
              <a:xfrm>
                <a:off x="361950" y="1099220"/>
                <a:ext cx="9953625" cy="534043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66700" indent="-266700" algn="l" rtl="0" eaLnBrk="1" fontAlgn="base" hangingPunct="1">
                  <a:spcBef>
                    <a:spcPct val="20000"/>
                  </a:spcBef>
                  <a:spcAft>
                    <a:spcPct val="0"/>
                  </a:spcAft>
                  <a:buSzPct val="65000"/>
                  <a:buFontTx/>
                  <a:buBlip>
                    <a:blip r:embed="rId4"/>
                  </a:buBlip>
                  <a:defRPr sz="3000" kern="1200">
                    <a:solidFill>
                      <a:schemeClr val="tx1"/>
                    </a:solidFill>
                    <a:latin typeface="Calibri Light" panose="020F0302020204030204" pitchFamily="34" charset="0"/>
                    <a:ea typeface="+mn-ea"/>
                    <a:cs typeface="+mn-cs"/>
                  </a:defRPr>
                </a:lvl1pPr>
                <a:lvl2pPr marL="717550" indent="-260350" algn="l" rtl="0" eaLnBrk="1" fontAlgn="base" hangingPunct="1">
                  <a:spcBef>
                    <a:spcPct val="20000"/>
                  </a:spcBef>
                  <a:spcAft>
                    <a:spcPct val="0"/>
                  </a:spcAft>
                  <a:buClr>
                    <a:srgbClr val="533771"/>
                  </a:buClr>
                  <a:buSzPct val="65000"/>
                  <a:buFontTx/>
                  <a:buBlip>
                    <a:blip r:embed="rId4"/>
                  </a:buBlip>
                  <a:defRPr sz="2600" kern="1200">
                    <a:solidFill>
                      <a:schemeClr val="tx1"/>
                    </a:solidFill>
                    <a:latin typeface="Calibri Light" panose="020F0302020204030204" pitchFamily="34" charset="0"/>
                    <a:ea typeface="+mn-ea"/>
                    <a:cs typeface="+mn-cs"/>
                  </a:defRPr>
                </a:lvl2pPr>
                <a:lvl3pPr marL="1143000" indent="-228600" algn="l" rtl="0" eaLnBrk="1" fontAlgn="base" hangingPunct="1">
                  <a:spcBef>
                    <a:spcPct val="20000"/>
                  </a:spcBef>
                  <a:spcAft>
                    <a:spcPct val="0"/>
                  </a:spcAft>
                  <a:buClr>
                    <a:srgbClr val="3333B2"/>
                  </a:buClr>
                  <a:buSzPct val="65000"/>
                  <a:buFontTx/>
                  <a:buBlip>
                    <a:blip r:embed="rId4"/>
                  </a:buBlip>
                  <a:defRPr sz="2400" kern="1200">
                    <a:solidFill>
                      <a:schemeClr val="tx1"/>
                    </a:solidFill>
                    <a:latin typeface="Calibri Light" panose="020F0302020204030204" pitchFamily="34" charset="0"/>
                    <a:ea typeface="+mn-ea"/>
                    <a:cs typeface="+mn-cs"/>
                  </a:defRPr>
                </a:lvl3pPr>
                <a:lvl4pPr marL="1600200" indent="-228600" algn="l" rtl="0" eaLnBrk="1" fontAlgn="base" hangingPunct="1">
                  <a:spcBef>
                    <a:spcPct val="20000"/>
                  </a:spcBef>
                  <a:spcAft>
                    <a:spcPct val="0"/>
                  </a:spcAft>
                  <a:buSzPct val="65000"/>
                  <a:buFontTx/>
                  <a:buBlip>
                    <a:blip r:embed="rId4"/>
                  </a:buBlip>
                  <a:defRPr sz="2000" kern="1200">
                    <a:solidFill>
                      <a:schemeClr val="tx1"/>
                    </a:solidFill>
                    <a:latin typeface="Calibri Light" panose="020F0302020204030204" pitchFamily="34" charset="0"/>
                    <a:ea typeface="+mn-ea"/>
                    <a:cs typeface="+mn-cs"/>
                  </a:defRPr>
                </a:lvl4pPr>
                <a:lvl5pPr marL="2057400" indent="-228600" algn="l" rtl="0" eaLnBrk="1" fontAlgn="base" hangingPunct="1">
                  <a:spcBef>
                    <a:spcPct val="20000"/>
                  </a:spcBef>
                  <a:spcAft>
                    <a:spcPct val="0"/>
                  </a:spcAft>
                  <a:buClr>
                    <a:srgbClr val="252583"/>
                  </a:buClr>
                  <a:buFont typeface="Arial" panose="020B0604020202020204" pitchFamily="34" charset="0"/>
                  <a:buChar char="»"/>
                  <a:defRPr sz="20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AU" sz="2400" dirty="0"/>
                  <a:t>Assume we have </a:t>
                </a:r>
                <a14:m>
                  <m:oMath xmlns:m="http://schemas.openxmlformats.org/officeDocument/2006/math">
                    <m:sSub>
                      <m:sSubPr>
                        <m:ctrlPr>
                          <a:rPr lang="en-AU" sz="2400" b="0" i="1" smtClean="0">
                            <a:latin typeface="Cambria Math" panose="02040503050406030204" pitchFamily="18" charset="0"/>
                          </a:rPr>
                        </m:ctrlPr>
                      </m:sSubPr>
                      <m:e>
                        <m:r>
                          <a:rPr lang="en-AU" sz="2400" b="0" i="1" smtClean="0">
                            <a:latin typeface="Cambria Math" panose="02040503050406030204" pitchFamily="18" charset="0"/>
                          </a:rPr>
                          <m:t>𝑑</m:t>
                        </m:r>
                      </m:e>
                      <m:sub>
                        <m:r>
                          <a:rPr lang="en-AU" sz="2400" b="0" i="1" smtClean="0">
                            <a:latin typeface="Cambria Math" panose="02040503050406030204" pitchFamily="18" charset="0"/>
                          </a:rPr>
                          <m:t>0</m:t>
                        </m:r>
                      </m:sub>
                    </m:sSub>
                  </m:oMath>
                </a14:m>
                <a:r>
                  <a:rPr lang="en-AU" sz="2400" dirty="0"/>
                  <a:t> dimension to optimize.</a:t>
                </a:r>
              </a:p>
              <a:p>
                <a:r>
                  <a:rPr lang="en-AU" sz="2400" dirty="0"/>
                  <a:t>We randomly select </a:t>
                </a:r>
                <a14:m>
                  <m:oMath xmlns:m="http://schemas.openxmlformats.org/officeDocument/2006/math">
                    <m:r>
                      <a:rPr lang="en-AU" sz="2400" b="0" i="1" smtClean="0">
                        <a:latin typeface="Cambria Math" panose="02040503050406030204" pitchFamily="18" charset="0"/>
                      </a:rPr>
                      <m:t>𝑑</m:t>
                    </m:r>
                    <m:r>
                      <a:rPr lang="en-AU" sz="2400" b="0" i="1" smtClean="0">
                        <a:latin typeface="Cambria Math" panose="02040503050406030204" pitchFamily="18" charset="0"/>
                      </a:rPr>
                      <m:t>≤</m:t>
                    </m:r>
                    <m:sSub>
                      <m:sSubPr>
                        <m:ctrlPr>
                          <a:rPr lang="en-AU" sz="2400" b="0" i="1" smtClean="0">
                            <a:latin typeface="Cambria Math" panose="02040503050406030204" pitchFamily="18" charset="0"/>
                          </a:rPr>
                        </m:ctrlPr>
                      </m:sSubPr>
                      <m:e>
                        <m:r>
                          <a:rPr lang="en-AU" sz="2400" b="0" i="1" smtClean="0">
                            <a:latin typeface="Cambria Math" panose="02040503050406030204" pitchFamily="18" charset="0"/>
                          </a:rPr>
                          <m:t>𝑑</m:t>
                        </m:r>
                      </m:e>
                      <m:sub>
                        <m:r>
                          <a:rPr lang="en-AU" sz="2400" b="0" i="1" smtClean="0">
                            <a:latin typeface="Cambria Math" panose="02040503050406030204" pitchFamily="18" charset="0"/>
                          </a:rPr>
                          <m:t>0</m:t>
                        </m:r>
                      </m:sub>
                    </m:sSub>
                  </m:oMath>
                </a14:m>
                <a:r>
                  <a:rPr lang="en-AU" sz="2400" dirty="0"/>
                  <a:t> dimensions.</a:t>
                </a:r>
              </a:p>
              <a:p>
                <a:r>
                  <a:rPr lang="en-AU" sz="2400" dirty="0"/>
                  <a:t>We propose three fill-in strategies for the remaining </a:t>
                </a:r>
                <a14:m>
                  <m:oMath xmlns:m="http://schemas.openxmlformats.org/officeDocument/2006/math">
                    <m:sSub>
                      <m:sSubPr>
                        <m:ctrlPr>
                          <a:rPr lang="en-AU" sz="2400" b="0" i="1" smtClean="0">
                            <a:latin typeface="Cambria Math" panose="02040503050406030204" pitchFamily="18" charset="0"/>
                          </a:rPr>
                        </m:ctrlPr>
                      </m:sSubPr>
                      <m:e>
                        <m:r>
                          <a:rPr lang="en-AU" sz="2400" b="0" i="1" smtClean="0">
                            <a:latin typeface="Cambria Math" panose="02040503050406030204" pitchFamily="18" charset="0"/>
                          </a:rPr>
                          <m:t>𝑑</m:t>
                        </m:r>
                      </m:e>
                      <m:sub>
                        <m:r>
                          <a:rPr lang="en-AU" sz="2400" b="0" i="1" smtClean="0">
                            <a:latin typeface="Cambria Math" panose="02040503050406030204" pitchFamily="18" charset="0"/>
                          </a:rPr>
                          <m:t>0</m:t>
                        </m:r>
                      </m:sub>
                    </m:sSub>
                    <m:r>
                      <a:rPr lang="en-AU" sz="2400" b="0" i="1" smtClean="0">
                        <a:latin typeface="Cambria Math" panose="02040503050406030204" pitchFamily="18" charset="0"/>
                      </a:rPr>
                      <m:t>−</m:t>
                    </m:r>
                    <m:r>
                      <a:rPr lang="en-AU" sz="2400" b="0" i="1" smtClean="0">
                        <a:latin typeface="Cambria Math" panose="02040503050406030204" pitchFamily="18" charset="0"/>
                      </a:rPr>
                      <m:t>𝑑</m:t>
                    </m:r>
                  </m:oMath>
                </a14:m>
                <a:r>
                  <a:rPr lang="en-AU" sz="2400" dirty="0"/>
                  <a:t> dimensions.</a:t>
                </a:r>
              </a:p>
              <a:p>
                <a:endParaRPr lang="en-AU" sz="2400" dirty="0"/>
              </a:p>
            </p:txBody>
          </p:sp>
        </mc:Choice>
        <mc:Fallback xmlns="">
          <p:sp>
            <p:nvSpPr>
              <p:cNvPr id="8" name="Content Placeholder 1"/>
              <p:cNvSpPr txBox="1">
                <a:spLocks noRot="1" noChangeAspect="1" noMove="1" noResize="1" noEditPoints="1" noAdjustHandles="1" noChangeArrowheads="1" noChangeShapeType="1" noTextEdit="1"/>
              </p:cNvSpPr>
              <p:nvPr/>
            </p:nvSpPr>
            <p:spPr bwMode="auto">
              <a:xfrm>
                <a:off x="361950" y="1099220"/>
                <a:ext cx="9953625" cy="5340439"/>
              </a:xfrm>
              <a:prstGeom prst="rect">
                <a:avLst/>
              </a:prstGeom>
              <a:blipFill rotWithShape="0">
                <a:blip r:embed="rId5"/>
                <a:stretch>
                  <a:fillRect t="-91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noFill/>
                  </a:rPr>
                  <a:t> </a:t>
                </a:r>
              </a:p>
            </p:txBody>
          </p:sp>
        </mc:Fallback>
      </mc:AlternateContent>
    </p:spTree>
    <p:extLst>
      <p:ext uri="{BB962C8B-B14F-4D97-AF65-F5344CB8AC3E}">
        <p14:creationId xmlns:p14="http://schemas.microsoft.com/office/powerpoint/2010/main" val="3885127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1"/>
              <p:cNvSpPr>
                <a:spLocks noGrp="1"/>
              </p:cNvSpPr>
              <p:nvPr>
                <p:ph idx="1"/>
              </p:nvPr>
            </p:nvSpPr>
            <p:spPr/>
            <p:txBody>
              <a:bodyPr/>
              <a:lstStyle/>
              <a:p>
                <a:r>
                  <a:rPr lang="en-AU" dirty="0"/>
                  <a:t>Dropout-Random: use a random value in the domain</a:t>
                </a:r>
              </a:p>
              <a:p>
                <a:pPr marL="0" indent="0">
                  <a:buNone/>
                </a:pPr>
                <a14:m>
                  <m:oMathPara xmlns:m="http://schemas.openxmlformats.org/officeDocument/2006/math">
                    <m:oMathParaPr>
                      <m:jc m:val="centerGroup"/>
                    </m:oMathParaPr>
                    <m:oMath xmlns:m="http://schemas.openxmlformats.org/officeDocument/2006/math">
                      <m:sSubSup>
                        <m:sSubSupPr>
                          <m:ctrlPr>
                            <a:rPr lang="en-AU" i="1" dirty="0" smtClean="0">
                              <a:latin typeface="Cambria Math" panose="02040503050406030204" pitchFamily="18" charset="0"/>
                            </a:rPr>
                          </m:ctrlPr>
                        </m:sSubSupPr>
                        <m:e>
                          <m:r>
                            <a:rPr lang="en-AU" dirty="0" smtClean="0">
                              <a:latin typeface="Cambria Math" panose="02040503050406030204" pitchFamily="18" charset="0"/>
                            </a:rPr>
                            <m:t>𝑥</m:t>
                          </m:r>
                        </m:e>
                        <m:sub>
                          <m:r>
                            <a:rPr lang="en-AU" dirty="0" smtClean="0">
                              <a:latin typeface="Cambria Math" panose="02040503050406030204" pitchFamily="18" charset="0"/>
                            </a:rPr>
                            <m:t>𝑡</m:t>
                          </m:r>
                        </m:sub>
                        <m:sup>
                          <m:r>
                            <a:rPr lang="en-AU" dirty="0">
                              <a:latin typeface="Cambria Math" panose="02040503050406030204" pitchFamily="18" charset="0"/>
                            </a:rPr>
                            <m:t>(</m:t>
                          </m:r>
                          <m:r>
                            <a:rPr lang="en-AU" dirty="0">
                              <a:latin typeface="Cambria Math" panose="02040503050406030204" pitchFamily="18" charset="0"/>
                            </a:rPr>
                            <m:t>𝐷</m:t>
                          </m:r>
                          <m:r>
                            <a:rPr lang="en-AU" dirty="0">
                              <a:latin typeface="Cambria Math" panose="02040503050406030204" pitchFamily="18" charset="0"/>
                            </a:rPr>
                            <m:t>−</m:t>
                          </m:r>
                          <m:r>
                            <a:rPr lang="en-AU" dirty="0">
                              <a:latin typeface="Cambria Math" panose="02040503050406030204" pitchFamily="18" charset="0"/>
                            </a:rPr>
                            <m:t>𝑑</m:t>
                          </m:r>
                          <m:r>
                            <a:rPr lang="en-AU" dirty="0">
                              <a:latin typeface="Cambria Math" panose="02040503050406030204" pitchFamily="18" charset="0"/>
                            </a:rPr>
                            <m:t>)</m:t>
                          </m:r>
                        </m:sup>
                      </m:sSubSup>
                      <m:r>
                        <a:rPr lang="en-AU" dirty="0" smtClean="0">
                          <a:latin typeface="Cambria Math" panose="02040503050406030204" pitchFamily="18" charset="0"/>
                        </a:rPr>
                        <m:t>~</m:t>
                      </m:r>
                      <m:r>
                        <a:rPr lang="en-AU" dirty="0" smtClean="0">
                          <a:latin typeface="Cambria Math" panose="02040503050406030204" pitchFamily="18" charset="0"/>
                        </a:rPr>
                        <m:t>𝑢</m:t>
                      </m:r>
                      <m:d>
                        <m:dPr>
                          <m:ctrlPr>
                            <a:rPr lang="en-AU" i="1" dirty="0" smtClean="0">
                              <a:latin typeface="Cambria Math" panose="02040503050406030204" pitchFamily="18" charset="0"/>
                            </a:rPr>
                          </m:ctrlPr>
                        </m:dPr>
                        <m:e>
                          <m:sSup>
                            <m:sSupPr>
                              <m:ctrlPr>
                                <a:rPr lang="en-AU" i="1" dirty="0" smtClean="0">
                                  <a:latin typeface="Cambria Math" panose="02040503050406030204" pitchFamily="18" charset="0"/>
                                </a:rPr>
                              </m:ctrlPr>
                            </m:sSupPr>
                            <m:e>
                              <m:r>
                                <a:rPr lang="en-AU" dirty="0" smtClean="0">
                                  <a:latin typeface="Cambria Math" panose="02040503050406030204" pitchFamily="18" charset="0"/>
                                </a:rPr>
                                <m:t>𝑥</m:t>
                              </m:r>
                            </m:e>
                            <m:sup>
                              <m:r>
                                <a:rPr lang="en-AU" dirty="0" smtClean="0">
                                  <a:latin typeface="Cambria Math" panose="02040503050406030204" pitchFamily="18" charset="0"/>
                                </a:rPr>
                                <m:t>𝐷</m:t>
                              </m:r>
                              <m:r>
                                <a:rPr lang="en-AU" dirty="0" smtClean="0">
                                  <a:latin typeface="Cambria Math" panose="02040503050406030204" pitchFamily="18" charset="0"/>
                                </a:rPr>
                                <m:t>−</m:t>
                              </m:r>
                              <m:r>
                                <a:rPr lang="en-AU" dirty="0" smtClean="0">
                                  <a:latin typeface="Cambria Math" panose="02040503050406030204" pitchFamily="18" charset="0"/>
                                </a:rPr>
                                <m:t>𝑑</m:t>
                              </m:r>
                            </m:sup>
                          </m:sSup>
                        </m:e>
                      </m:d>
                    </m:oMath>
                  </m:oMathPara>
                </a14:m>
                <a:endParaRPr lang="en-AU" dirty="0"/>
              </a:p>
              <a:p>
                <a:endParaRPr lang="en-AU" dirty="0"/>
              </a:p>
              <a:p>
                <a:r>
                  <a:rPr lang="en-AU" dirty="0"/>
                  <a:t>Dropout-Copy: copy the value of the variables from the best function value so far</a:t>
                </a:r>
              </a:p>
              <a:p>
                <a:pPr marL="0" indent="0">
                  <a:buNone/>
                </a:pPr>
                <a14:m>
                  <m:oMathPara xmlns:m="http://schemas.openxmlformats.org/officeDocument/2006/math">
                    <m:oMathParaPr>
                      <m:jc m:val="centerGroup"/>
                    </m:oMathParaPr>
                    <m:oMath xmlns:m="http://schemas.openxmlformats.org/officeDocument/2006/math">
                      <m:sSubSup>
                        <m:sSubSupPr>
                          <m:ctrlPr>
                            <a:rPr lang="en-AU" i="1" dirty="0" smtClean="0">
                              <a:latin typeface="Cambria Math" panose="02040503050406030204" pitchFamily="18" charset="0"/>
                            </a:rPr>
                          </m:ctrlPr>
                        </m:sSubSupPr>
                        <m:e>
                          <m:r>
                            <a:rPr lang="en-AU" dirty="0" smtClean="0">
                              <a:latin typeface="Cambria Math" panose="02040503050406030204" pitchFamily="18" charset="0"/>
                            </a:rPr>
                            <m:t>𝑥</m:t>
                          </m:r>
                        </m:e>
                        <m:sub>
                          <m:r>
                            <a:rPr lang="en-AU" dirty="0" smtClean="0">
                              <a:latin typeface="Cambria Math" panose="02040503050406030204" pitchFamily="18" charset="0"/>
                            </a:rPr>
                            <m:t>𝑡</m:t>
                          </m:r>
                        </m:sub>
                        <m:sup>
                          <m:r>
                            <a:rPr lang="en-AU" dirty="0" smtClean="0">
                              <a:latin typeface="Cambria Math" panose="02040503050406030204" pitchFamily="18" charset="0"/>
                            </a:rPr>
                            <m:t>+</m:t>
                          </m:r>
                        </m:sup>
                      </m:sSubSup>
                      <m:r>
                        <a:rPr lang="en-AU" dirty="0" smtClean="0">
                          <a:latin typeface="Cambria Math" panose="02040503050406030204" pitchFamily="18" charset="0"/>
                        </a:rPr>
                        <m:t>=</m:t>
                      </m:r>
                      <m:r>
                        <a:rPr lang="en-AU" dirty="0" smtClean="0">
                          <a:latin typeface="Cambria Math" panose="02040503050406030204" pitchFamily="18" charset="0"/>
                        </a:rPr>
                        <m:t>𝑎𝑟𝑔𝑚𝑎</m:t>
                      </m:r>
                      <m:sSub>
                        <m:sSubPr>
                          <m:ctrlPr>
                            <a:rPr lang="en-AU" i="1" dirty="0" smtClean="0">
                              <a:latin typeface="Cambria Math" panose="02040503050406030204" pitchFamily="18" charset="0"/>
                            </a:rPr>
                          </m:ctrlPr>
                        </m:sSubPr>
                        <m:e>
                          <m:r>
                            <a:rPr lang="en-AU" dirty="0" smtClean="0">
                              <a:latin typeface="Cambria Math" panose="02040503050406030204" pitchFamily="18" charset="0"/>
                            </a:rPr>
                            <m:t>𝑥</m:t>
                          </m:r>
                        </m:e>
                        <m:sub>
                          <m:sSup>
                            <m:sSupPr>
                              <m:ctrlPr>
                                <a:rPr lang="en-AU" i="1" dirty="0">
                                  <a:latin typeface="Cambria Math" panose="02040503050406030204" pitchFamily="18" charset="0"/>
                                </a:rPr>
                              </m:ctrlPr>
                            </m:sSupPr>
                            <m:e>
                              <m:r>
                                <a:rPr lang="en-AU" dirty="0">
                                  <a:latin typeface="Cambria Math" panose="02040503050406030204" pitchFamily="18" charset="0"/>
                                </a:rPr>
                                <m:t>𝑡</m:t>
                              </m:r>
                            </m:e>
                            <m:sup>
                              <m:r>
                                <a:rPr lang="en-AU" dirty="0">
                                  <a:latin typeface="Cambria Math" panose="02040503050406030204" pitchFamily="18" charset="0"/>
                                </a:rPr>
                                <m:t>′</m:t>
                              </m:r>
                            </m:sup>
                          </m:sSup>
                          <m:r>
                            <a:rPr lang="en-AU" dirty="0">
                              <a:latin typeface="Cambria Math" panose="02040503050406030204" pitchFamily="18" charset="0"/>
                            </a:rPr>
                            <m:t>≤</m:t>
                          </m:r>
                          <m:r>
                            <a:rPr lang="en-AU" dirty="0">
                              <a:latin typeface="Cambria Math" panose="02040503050406030204" pitchFamily="18" charset="0"/>
                            </a:rPr>
                            <m:t>𝑡</m:t>
                          </m:r>
                        </m:sub>
                      </m:sSub>
                      <m:r>
                        <a:rPr lang="en-AU" dirty="0" smtClean="0">
                          <a:latin typeface="Cambria Math" panose="02040503050406030204" pitchFamily="18" charset="0"/>
                        </a:rPr>
                        <m:t>𝑓</m:t>
                      </m:r>
                      <m:r>
                        <a:rPr lang="en-AU" dirty="0" smtClean="0">
                          <a:latin typeface="Cambria Math" panose="02040503050406030204" pitchFamily="18" charset="0"/>
                        </a:rPr>
                        <m:t>(</m:t>
                      </m:r>
                      <m:sSub>
                        <m:sSubPr>
                          <m:ctrlPr>
                            <a:rPr lang="en-AU" i="1" dirty="0" smtClean="0">
                              <a:latin typeface="Cambria Math" panose="02040503050406030204" pitchFamily="18" charset="0"/>
                            </a:rPr>
                          </m:ctrlPr>
                        </m:sSubPr>
                        <m:e>
                          <m:r>
                            <a:rPr lang="en-AU" dirty="0" smtClean="0">
                              <a:latin typeface="Cambria Math" panose="02040503050406030204" pitchFamily="18" charset="0"/>
                            </a:rPr>
                            <m:t>𝑥</m:t>
                          </m:r>
                        </m:e>
                        <m:sub>
                          <m:sSup>
                            <m:sSupPr>
                              <m:ctrlPr>
                                <a:rPr lang="en-AU" i="1" dirty="0">
                                  <a:latin typeface="Cambria Math" panose="02040503050406030204" pitchFamily="18" charset="0"/>
                                </a:rPr>
                              </m:ctrlPr>
                            </m:sSupPr>
                            <m:e>
                              <m:r>
                                <a:rPr lang="en-AU" dirty="0">
                                  <a:latin typeface="Cambria Math" panose="02040503050406030204" pitchFamily="18" charset="0"/>
                                </a:rPr>
                                <m:t>𝑡</m:t>
                              </m:r>
                            </m:e>
                            <m:sup>
                              <m:r>
                                <a:rPr lang="en-AU" dirty="0">
                                  <a:latin typeface="Cambria Math" panose="02040503050406030204" pitchFamily="18" charset="0"/>
                                </a:rPr>
                                <m:t>′</m:t>
                              </m:r>
                            </m:sup>
                          </m:sSup>
                        </m:sub>
                      </m:sSub>
                      <m:r>
                        <a:rPr lang="en-AU" dirty="0" smtClean="0">
                          <a:latin typeface="Cambria Math" panose="02040503050406030204" pitchFamily="18" charset="0"/>
                        </a:rPr>
                        <m:t>)</m:t>
                      </m:r>
                    </m:oMath>
                  </m:oMathPara>
                </a14:m>
                <a:endParaRPr lang="en-AU" dirty="0"/>
              </a:p>
              <a:p>
                <a:pPr marL="0" indent="0">
                  <a:buNone/>
                </a:pPr>
                <a14:m>
                  <m:oMathPara xmlns:m="http://schemas.openxmlformats.org/officeDocument/2006/math">
                    <m:oMathParaPr>
                      <m:jc m:val="centerGroup"/>
                    </m:oMathParaPr>
                    <m:oMath xmlns:m="http://schemas.openxmlformats.org/officeDocument/2006/math">
                      <m:sSubSup>
                        <m:sSubSupPr>
                          <m:ctrlPr>
                            <a:rPr lang="en-AU" i="1" dirty="0" smtClean="0">
                              <a:latin typeface="Cambria Math" panose="02040503050406030204" pitchFamily="18" charset="0"/>
                            </a:rPr>
                          </m:ctrlPr>
                        </m:sSubSupPr>
                        <m:e>
                          <m:r>
                            <a:rPr lang="en-AU" dirty="0" smtClean="0">
                              <a:latin typeface="Cambria Math" panose="02040503050406030204" pitchFamily="18" charset="0"/>
                            </a:rPr>
                            <m:t>𝑥</m:t>
                          </m:r>
                        </m:e>
                        <m:sub>
                          <m:r>
                            <a:rPr lang="en-AU" dirty="0" smtClean="0">
                              <a:latin typeface="Cambria Math" panose="02040503050406030204" pitchFamily="18" charset="0"/>
                            </a:rPr>
                            <m:t>𝑡</m:t>
                          </m:r>
                        </m:sub>
                        <m:sup>
                          <m:r>
                            <a:rPr lang="en-AU" dirty="0" smtClean="0">
                              <a:latin typeface="Cambria Math" panose="02040503050406030204" pitchFamily="18" charset="0"/>
                            </a:rPr>
                            <m:t>𝐷</m:t>
                          </m:r>
                          <m:r>
                            <a:rPr lang="en-AU" dirty="0" smtClean="0">
                              <a:latin typeface="Cambria Math" panose="02040503050406030204" pitchFamily="18" charset="0"/>
                            </a:rPr>
                            <m:t>−</m:t>
                          </m:r>
                          <m:r>
                            <a:rPr lang="en-AU" dirty="0" smtClean="0">
                              <a:latin typeface="Cambria Math" panose="02040503050406030204" pitchFamily="18" charset="0"/>
                            </a:rPr>
                            <m:t>𝑑</m:t>
                          </m:r>
                        </m:sup>
                      </m:sSubSup>
                      <m:r>
                        <a:rPr lang="en-AU" dirty="0" smtClean="0">
                          <a:latin typeface="Cambria Math" panose="02040503050406030204" pitchFamily="18" charset="0"/>
                        </a:rPr>
                        <m:t>=</m:t>
                      </m:r>
                      <m:sSubSup>
                        <m:sSubSupPr>
                          <m:ctrlPr>
                            <a:rPr lang="en-AU" i="1" dirty="0" smtClean="0">
                              <a:latin typeface="Cambria Math" panose="02040503050406030204" pitchFamily="18" charset="0"/>
                            </a:rPr>
                          </m:ctrlPr>
                        </m:sSubSupPr>
                        <m:e>
                          <m:d>
                            <m:dPr>
                              <m:ctrlPr>
                                <a:rPr lang="en-AU" i="1" dirty="0" smtClean="0">
                                  <a:latin typeface="Cambria Math" panose="02040503050406030204" pitchFamily="18" charset="0"/>
                                </a:rPr>
                              </m:ctrlPr>
                            </m:dPr>
                            <m:e>
                              <m:sSubSup>
                                <m:sSubSupPr>
                                  <m:ctrlPr>
                                    <a:rPr lang="en-AU" i="1" dirty="0" smtClean="0">
                                      <a:latin typeface="Cambria Math" panose="02040503050406030204" pitchFamily="18" charset="0"/>
                                    </a:rPr>
                                  </m:ctrlPr>
                                </m:sSubSupPr>
                                <m:e>
                                  <m:r>
                                    <a:rPr lang="en-AU" dirty="0" smtClean="0">
                                      <a:latin typeface="Cambria Math" panose="02040503050406030204" pitchFamily="18" charset="0"/>
                                    </a:rPr>
                                    <m:t>𝑥</m:t>
                                  </m:r>
                                </m:e>
                                <m:sub>
                                  <m:r>
                                    <a:rPr lang="en-AU" dirty="0" smtClean="0">
                                      <a:latin typeface="Cambria Math" panose="02040503050406030204" pitchFamily="18" charset="0"/>
                                    </a:rPr>
                                    <m:t>𝑡</m:t>
                                  </m:r>
                                </m:sub>
                                <m:sup>
                                  <m:r>
                                    <a:rPr lang="en-AU" dirty="0" smtClean="0">
                                      <a:latin typeface="Cambria Math" panose="02040503050406030204" pitchFamily="18" charset="0"/>
                                    </a:rPr>
                                    <m:t>+</m:t>
                                  </m:r>
                                </m:sup>
                              </m:sSubSup>
                            </m:e>
                          </m:d>
                        </m:e>
                        <m:sub/>
                        <m:sup>
                          <m:r>
                            <a:rPr lang="en-AU" dirty="0" smtClean="0">
                              <a:latin typeface="Cambria Math" panose="02040503050406030204" pitchFamily="18" charset="0"/>
                            </a:rPr>
                            <m:t>𝐷</m:t>
                          </m:r>
                          <m:r>
                            <a:rPr lang="en-AU" dirty="0" smtClean="0">
                              <a:latin typeface="Cambria Math" panose="02040503050406030204" pitchFamily="18" charset="0"/>
                            </a:rPr>
                            <m:t>−</m:t>
                          </m:r>
                          <m:r>
                            <a:rPr lang="en-AU" dirty="0" smtClean="0">
                              <a:latin typeface="Cambria Math" panose="02040503050406030204" pitchFamily="18" charset="0"/>
                            </a:rPr>
                            <m:t>𝑑</m:t>
                          </m:r>
                        </m:sup>
                      </m:sSubSup>
                    </m:oMath>
                  </m:oMathPara>
                </a14:m>
                <a:endParaRPr lang="en-AU" dirty="0"/>
              </a:p>
              <a:p>
                <a:r>
                  <a:rPr lang="en-AU" dirty="0"/>
                  <a:t>Dropout-Mix: Dropout-Random with a probability 𝑝 and Dropout-Copy with a probability 1−𝑝</a:t>
                </a:r>
              </a:p>
              <a:p>
                <a:endParaRPr lang="en-AU" dirty="0"/>
              </a:p>
              <a:p>
                <a:endParaRPr lang="en-AU" dirty="0"/>
              </a:p>
            </p:txBody>
          </p:sp>
        </mc:Choice>
        <mc:Fallback xmlns="">
          <p:sp>
            <p:nvSpPr>
              <p:cNvPr id="6" name="Content Placeholder 1"/>
              <p:cNvSpPr>
                <a:spLocks noGrp="1" noRot="1" noChangeAspect="1" noMove="1" noResize="1" noEditPoints="1" noAdjustHandles="1" noChangeArrowheads="1" noChangeShapeType="1" noTextEdit="1"/>
              </p:cNvSpPr>
              <p:nvPr>
                <p:ph idx="1"/>
              </p:nvPr>
            </p:nvSpPr>
            <p:spPr>
              <a:blipFill rotWithShape="0">
                <a:blip r:embed="rId3"/>
                <a:stretch>
                  <a:fillRect t="-1370"/>
                </a:stretch>
              </a:blipFill>
            </p:spPr>
            <p:txBody>
              <a:bodyPr/>
              <a:lstStyle/>
              <a:p>
                <a:r>
                  <a:rPr lang="en-AU">
                    <a:noFill/>
                  </a:rPr>
                  <a:t> </a:t>
                </a:r>
              </a:p>
            </p:txBody>
          </p:sp>
        </mc:Fallback>
      </mc:AlternateContent>
      <p:sp>
        <p:nvSpPr>
          <p:cNvPr id="3" name="Title 2"/>
          <p:cNvSpPr>
            <a:spLocks noGrp="1"/>
          </p:cNvSpPr>
          <p:nvPr>
            <p:ph type="title"/>
          </p:nvPr>
        </p:nvSpPr>
        <p:spPr/>
        <p:txBody>
          <a:bodyPr/>
          <a:lstStyle/>
          <a:p>
            <a:r>
              <a:rPr lang="en-AU"/>
              <a:t>Fill-In Strategies for Drop Out</a:t>
            </a:r>
            <a:endParaRPr lang="en-AU" dirty="0"/>
          </a:p>
        </p:txBody>
      </p:sp>
      <p:sp>
        <p:nvSpPr>
          <p:cNvPr id="4" name="Footer Placeholder 3"/>
          <p:cNvSpPr>
            <a:spLocks noGrp="1"/>
          </p:cNvSpPr>
          <p:nvPr>
            <p:ph type="ftr" sz="quarter" idx="11"/>
          </p:nvPr>
        </p:nvSpPr>
        <p:spPr/>
        <p:txBody>
          <a:bodyPr/>
          <a:lstStyle/>
          <a:p>
            <a:r>
              <a:rPr lang="en-US"/>
              <a:t>High Dimensional Bayesian Optimization</a:t>
            </a:r>
            <a:endParaRPr lang="en-US" dirty="0"/>
          </a:p>
        </p:txBody>
      </p:sp>
      <p:sp>
        <p:nvSpPr>
          <p:cNvPr id="5" name="Slide Number Placeholder 4"/>
          <p:cNvSpPr>
            <a:spLocks noGrp="1"/>
          </p:cNvSpPr>
          <p:nvPr>
            <p:ph type="sldNum" sz="quarter" idx="12"/>
          </p:nvPr>
        </p:nvSpPr>
        <p:spPr/>
        <p:txBody>
          <a:bodyPr/>
          <a:lstStyle/>
          <a:p>
            <a:fld id="{75F597CF-85E3-444C-AFAC-13DE89A1408D}" type="slidenum">
              <a:rPr lang="en-AU" altLang="en-US" smtClean="0"/>
              <a:pPr/>
              <a:t>14</a:t>
            </a:fld>
            <a:endParaRPr lang="en-AU" altLang="en-US" dirty="0"/>
          </a:p>
        </p:txBody>
      </p:sp>
    </p:spTree>
    <p:extLst>
      <p:ext uri="{BB962C8B-B14F-4D97-AF65-F5344CB8AC3E}">
        <p14:creationId xmlns:p14="http://schemas.microsoft.com/office/powerpoint/2010/main" val="2894526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p:cNvSpPr>
            <a:spLocks noGrp="1"/>
          </p:cNvSpPr>
          <p:nvPr>
            <p:ph idx="1"/>
          </p:nvPr>
        </p:nvSpPr>
        <p:spPr>
          <a:xfrm>
            <a:off x="6582107" y="1126067"/>
            <a:ext cx="4004931" cy="5340439"/>
          </a:xfrm>
        </p:spPr>
        <p:txBody>
          <a:bodyPr/>
          <a:lstStyle/>
          <a:p>
            <a:r>
              <a:rPr lang="en-AU" sz="2400" dirty="0"/>
              <a:t>In low dimensions (D = 5 and D = 10), standard BO is the best.</a:t>
            </a:r>
          </a:p>
          <a:p>
            <a:endParaRPr lang="en-AU" sz="2400" dirty="0"/>
          </a:p>
          <a:p>
            <a:r>
              <a:rPr lang="en-AU" sz="2400" dirty="0"/>
              <a:t>In high dimensions (D = 20 and D = 30) , our Dropout-Mix and Dropout-Copy significantly outperform other baselines.</a:t>
            </a:r>
          </a:p>
          <a:p>
            <a:endParaRPr lang="en-AU" sz="2400" dirty="0"/>
          </a:p>
        </p:txBody>
      </p:sp>
      <p:sp>
        <p:nvSpPr>
          <p:cNvPr id="3" name="Title 2"/>
          <p:cNvSpPr>
            <a:spLocks noGrp="1"/>
          </p:cNvSpPr>
          <p:nvPr>
            <p:ph type="title"/>
          </p:nvPr>
        </p:nvSpPr>
        <p:spPr/>
        <p:txBody>
          <a:bodyPr/>
          <a:lstStyle/>
          <a:p>
            <a:r>
              <a:rPr lang="en-AU"/>
              <a:t>Experiment in High Dimension</a:t>
            </a:r>
            <a:endParaRPr lang="en-AU" dirty="0"/>
          </a:p>
        </p:txBody>
      </p:sp>
      <p:sp>
        <p:nvSpPr>
          <p:cNvPr id="4" name="Footer Placeholder 3"/>
          <p:cNvSpPr>
            <a:spLocks noGrp="1"/>
          </p:cNvSpPr>
          <p:nvPr>
            <p:ph type="ftr" sz="quarter" idx="11"/>
          </p:nvPr>
        </p:nvSpPr>
        <p:spPr/>
        <p:txBody>
          <a:bodyPr/>
          <a:lstStyle/>
          <a:p>
            <a:r>
              <a:rPr lang="en-US"/>
              <a:t>High Dimensional Bayesian Optimization</a:t>
            </a:r>
            <a:endParaRPr lang="en-US" dirty="0"/>
          </a:p>
        </p:txBody>
      </p:sp>
      <p:sp>
        <p:nvSpPr>
          <p:cNvPr id="5" name="Slide Number Placeholder 4"/>
          <p:cNvSpPr>
            <a:spLocks noGrp="1"/>
          </p:cNvSpPr>
          <p:nvPr>
            <p:ph type="sldNum" sz="quarter" idx="12"/>
          </p:nvPr>
        </p:nvSpPr>
        <p:spPr/>
        <p:txBody>
          <a:bodyPr/>
          <a:lstStyle/>
          <a:p>
            <a:fld id="{75F597CF-85E3-444C-AFAC-13DE89A1408D}" type="slidenum">
              <a:rPr lang="en-AU" altLang="en-US" smtClean="0"/>
              <a:pPr/>
              <a:t>15</a:t>
            </a:fld>
            <a:endParaRPr lang="en-AU" altLang="en-US" dirty="0"/>
          </a:p>
        </p:txBody>
      </p:sp>
      <p:graphicFrame>
        <p:nvGraphicFramePr>
          <p:cNvPr id="7" name="Object 6">
            <a:hlinkClick r:id="" action="ppaction://ole?verb=0"/>
          </p:cNvPr>
          <p:cNvGraphicFramePr>
            <a:graphicFrameLocks noChangeAspect="1"/>
          </p:cNvGraphicFramePr>
          <p:nvPr>
            <p:extLst>
              <p:ext uri="{D42A27DB-BD31-4B8C-83A1-F6EECF244321}">
                <p14:modId xmlns:p14="http://schemas.microsoft.com/office/powerpoint/2010/main" val="2655045642"/>
              </p:ext>
            </p:extLst>
          </p:nvPr>
        </p:nvGraphicFramePr>
        <p:xfrm>
          <a:off x="99037" y="968029"/>
          <a:ext cx="3199596" cy="2579463"/>
        </p:xfrm>
        <a:graphic>
          <a:graphicData uri="http://schemas.openxmlformats.org/presentationml/2006/ole">
            <mc:AlternateContent xmlns:mc="http://schemas.openxmlformats.org/markup-compatibility/2006">
              <mc:Choice xmlns:v="urn:schemas-microsoft-com:vml" Requires="v">
                <p:oleObj spid="_x0000_s2298" name="Presentation" r:id="rId4" imgW="3439807" imgH="2773784" progId="PowerPoint.Show.12">
                  <p:embed/>
                </p:oleObj>
              </mc:Choice>
              <mc:Fallback>
                <p:oleObj name="Presentation" r:id="rId4" imgW="3439807" imgH="2773784" progId="PowerPoint.Show.12">
                  <p:embed/>
                  <p:pic>
                    <p:nvPicPr>
                      <p:cNvPr id="0" name=""/>
                      <p:cNvPicPr/>
                      <p:nvPr/>
                    </p:nvPicPr>
                    <p:blipFill>
                      <a:blip r:embed="rId5"/>
                      <a:stretch>
                        <a:fillRect/>
                      </a:stretch>
                    </p:blipFill>
                    <p:spPr>
                      <a:xfrm>
                        <a:off x="99037" y="968029"/>
                        <a:ext cx="3199596" cy="2579463"/>
                      </a:xfrm>
                      <a:prstGeom prst="rect">
                        <a:avLst/>
                      </a:prstGeom>
                    </p:spPr>
                  </p:pic>
                </p:oleObj>
              </mc:Fallback>
            </mc:AlternateContent>
          </a:graphicData>
        </a:graphic>
      </p:graphicFrame>
      <p:graphicFrame>
        <p:nvGraphicFramePr>
          <p:cNvPr id="8" name="Object 7">
            <a:hlinkClick r:id="" action="ppaction://ole?verb=0"/>
          </p:cNvPr>
          <p:cNvGraphicFramePr>
            <a:graphicFrameLocks noChangeAspect="1"/>
          </p:cNvGraphicFramePr>
          <p:nvPr>
            <p:extLst>
              <p:ext uri="{D42A27DB-BD31-4B8C-83A1-F6EECF244321}">
                <p14:modId xmlns:p14="http://schemas.microsoft.com/office/powerpoint/2010/main" val="26285836"/>
              </p:ext>
            </p:extLst>
          </p:nvPr>
        </p:nvGraphicFramePr>
        <p:xfrm>
          <a:off x="3236229" y="955204"/>
          <a:ext cx="3378237" cy="2723481"/>
        </p:xfrm>
        <a:graphic>
          <a:graphicData uri="http://schemas.openxmlformats.org/presentationml/2006/ole">
            <mc:AlternateContent xmlns:mc="http://schemas.openxmlformats.org/markup-compatibility/2006">
              <mc:Choice xmlns:v="urn:schemas-microsoft-com:vml" Requires="v">
                <p:oleObj spid="_x0000_s2299" name="Presentation" r:id="rId6" imgW="3439807" imgH="2773784" progId="PowerPoint.Show.12">
                  <p:embed/>
                </p:oleObj>
              </mc:Choice>
              <mc:Fallback>
                <p:oleObj name="Presentation" r:id="rId6" imgW="3439807" imgH="2773784" progId="PowerPoint.Show.12">
                  <p:embed/>
                  <p:pic>
                    <p:nvPicPr>
                      <p:cNvPr id="0" name=""/>
                      <p:cNvPicPr/>
                      <p:nvPr/>
                    </p:nvPicPr>
                    <p:blipFill>
                      <a:blip r:embed="rId7"/>
                      <a:stretch>
                        <a:fillRect/>
                      </a:stretch>
                    </p:blipFill>
                    <p:spPr>
                      <a:xfrm>
                        <a:off x="3236229" y="955204"/>
                        <a:ext cx="3378237" cy="2723481"/>
                      </a:xfrm>
                      <a:prstGeom prst="rect">
                        <a:avLst/>
                      </a:prstGeom>
                    </p:spPr>
                  </p:pic>
                </p:oleObj>
              </mc:Fallback>
            </mc:AlternateContent>
          </a:graphicData>
        </a:graphic>
      </p:graphicFrame>
      <p:graphicFrame>
        <p:nvGraphicFramePr>
          <p:cNvPr id="9" name="Object 8">
            <a:hlinkClick r:id="" action="ppaction://ole?verb=0"/>
          </p:cNvPr>
          <p:cNvGraphicFramePr>
            <a:graphicFrameLocks noChangeAspect="1"/>
          </p:cNvGraphicFramePr>
          <p:nvPr>
            <p:extLst>
              <p:ext uri="{D42A27DB-BD31-4B8C-83A1-F6EECF244321}">
                <p14:modId xmlns:p14="http://schemas.microsoft.com/office/powerpoint/2010/main" val="2516928207"/>
              </p:ext>
            </p:extLst>
          </p:nvPr>
        </p:nvGraphicFramePr>
        <p:xfrm>
          <a:off x="99037" y="3835524"/>
          <a:ext cx="3304824" cy="2664296"/>
        </p:xfrm>
        <a:graphic>
          <a:graphicData uri="http://schemas.openxmlformats.org/presentationml/2006/ole">
            <mc:AlternateContent xmlns:mc="http://schemas.openxmlformats.org/markup-compatibility/2006">
              <mc:Choice xmlns:v="urn:schemas-microsoft-com:vml" Requires="v">
                <p:oleObj spid="_x0000_s2300" name="Presentation" r:id="rId8" imgW="3439807" imgH="2773784" progId="PowerPoint.Show.12">
                  <p:embed/>
                </p:oleObj>
              </mc:Choice>
              <mc:Fallback>
                <p:oleObj name="Presentation" r:id="rId8" imgW="3439807" imgH="2773784" progId="PowerPoint.Show.12">
                  <p:embed/>
                  <p:pic>
                    <p:nvPicPr>
                      <p:cNvPr id="0" name=""/>
                      <p:cNvPicPr/>
                      <p:nvPr/>
                    </p:nvPicPr>
                    <p:blipFill>
                      <a:blip r:embed="rId9"/>
                      <a:stretch>
                        <a:fillRect/>
                      </a:stretch>
                    </p:blipFill>
                    <p:spPr>
                      <a:xfrm>
                        <a:off x="99037" y="3835524"/>
                        <a:ext cx="3304824" cy="2664296"/>
                      </a:xfrm>
                      <a:prstGeom prst="rect">
                        <a:avLst/>
                      </a:prstGeom>
                    </p:spPr>
                  </p:pic>
                </p:oleObj>
              </mc:Fallback>
            </mc:AlternateContent>
          </a:graphicData>
        </a:graphic>
      </p:graphicFrame>
      <p:graphicFrame>
        <p:nvGraphicFramePr>
          <p:cNvPr id="10" name="Object 9">
            <a:hlinkClick r:id="" action="ppaction://ole?verb=0"/>
          </p:cNvPr>
          <p:cNvGraphicFramePr>
            <a:graphicFrameLocks noChangeAspect="1"/>
          </p:cNvGraphicFramePr>
          <p:nvPr>
            <p:extLst>
              <p:ext uri="{D42A27DB-BD31-4B8C-83A1-F6EECF244321}">
                <p14:modId xmlns:p14="http://schemas.microsoft.com/office/powerpoint/2010/main" val="2586622777"/>
              </p:ext>
            </p:extLst>
          </p:nvPr>
        </p:nvGraphicFramePr>
        <p:xfrm>
          <a:off x="3228276" y="3835524"/>
          <a:ext cx="3394142" cy="2736304"/>
        </p:xfrm>
        <a:graphic>
          <a:graphicData uri="http://schemas.openxmlformats.org/presentationml/2006/ole">
            <mc:AlternateContent xmlns:mc="http://schemas.openxmlformats.org/markup-compatibility/2006">
              <mc:Choice xmlns:v="urn:schemas-microsoft-com:vml" Requires="v">
                <p:oleObj spid="_x0000_s2301" name="Presentation" r:id="rId10" imgW="3439807" imgH="2773784" progId="PowerPoint.Show.12">
                  <p:embed/>
                </p:oleObj>
              </mc:Choice>
              <mc:Fallback>
                <p:oleObj name="Presentation" r:id="rId10" imgW="3439807" imgH="2773784" progId="PowerPoint.Show.12">
                  <p:embed/>
                  <p:pic>
                    <p:nvPicPr>
                      <p:cNvPr id="0" name=""/>
                      <p:cNvPicPr/>
                      <p:nvPr/>
                    </p:nvPicPr>
                    <p:blipFill>
                      <a:blip r:embed="rId11"/>
                      <a:stretch>
                        <a:fillRect/>
                      </a:stretch>
                    </p:blipFill>
                    <p:spPr>
                      <a:xfrm>
                        <a:off x="3228276" y="3835524"/>
                        <a:ext cx="3394142" cy="2736304"/>
                      </a:xfrm>
                      <a:prstGeom prst="rect">
                        <a:avLst/>
                      </a:prstGeom>
                    </p:spPr>
                  </p:pic>
                </p:oleObj>
              </mc:Fallback>
            </mc:AlternateContent>
          </a:graphicData>
        </a:graphic>
      </p:graphicFrame>
    </p:spTree>
    <p:extLst>
      <p:ext uri="{BB962C8B-B14F-4D97-AF65-F5344CB8AC3E}">
        <p14:creationId xmlns:p14="http://schemas.microsoft.com/office/powerpoint/2010/main" val="2546907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DE37CB-0E24-4270-B44A-01908D25B648}"/>
              </a:ext>
            </a:extLst>
          </p:cNvPr>
          <p:cNvSpPr>
            <a:spLocks noGrp="1"/>
          </p:cNvSpPr>
          <p:nvPr>
            <p:ph idx="1"/>
          </p:nvPr>
        </p:nvSpPr>
        <p:spPr/>
        <p:txBody>
          <a:bodyPr/>
          <a:lstStyle/>
          <a:p>
            <a:r>
              <a:rPr lang="en-AU" dirty="0"/>
              <a:t>High-level idea:</a:t>
            </a:r>
          </a:p>
          <a:p>
            <a:pPr lvl="1"/>
            <a:r>
              <a:rPr lang="en-AU" dirty="0"/>
              <a:t>Build the trust regions</a:t>
            </a:r>
          </a:p>
          <a:p>
            <a:pPr lvl="1"/>
            <a:r>
              <a:rPr lang="en-AU" dirty="0"/>
              <a:t>Perform local optimization in each trust region</a:t>
            </a:r>
          </a:p>
          <a:p>
            <a:pPr lvl="1"/>
            <a:r>
              <a:rPr lang="en-AU" dirty="0"/>
              <a:t>Repeat</a:t>
            </a:r>
          </a:p>
          <a:p>
            <a:endParaRPr lang="en-AU" dirty="0"/>
          </a:p>
        </p:txBody>
      </p:sp>
      <p:sp>
        <p:nvSpPr>
          <p:cNvPr id="3" name="Title 2">
            <a:extLst>
              <a:ext uri="{FF2B5EF4-FFF2-40B4-BE49-F238E27FC236}">
                <a16:creationId xmlns:a16="http://schemas.microsoft.com/office/drawing/2014/main" id="{ECD07A62-4DC5-41EB-851D-1DD172C57474}"/>
              </a:ext>
            </a:extLst>
          </p:cNvPr>
          <p:cNvSpPr>
            <a:spLocks noGrp="1"/>
          </p:cNvSpPr>
          <p:nvPr>
            <p:ph type="title"/>
          </p:nvPr>
        </p:nvSpPr>
        <p:spPr/>
        <p:txBody>
          <a:bodyPr/>
          <a:lstStyle/>
          <a:p>
            <a:r>
              <a:rPr lang="en-AU" dirty="0"/>
              <a:t>Trust Region Bayesian Optimization</a:t>
            </a:r>
          </a:p>
        </p:txBody>
      </p:sp>
      <p:sp>
        <p:nvSpPr>
          <p:cNvPr id="4" name="Footer Placeholder 3">
            <a:extLst>
              <a:ext uri="{FF2B5EF4-FFF2-40B4-BE49-F238E27FC236}">
                <a16:creationId xmlns:a16="http://schemas.microsoft.com/office/drawing/2014/main" id="{521B0875-315D-4E31-8C4D-0ACC4B08E03B}"/>
              </a:ext>
            </a:extLst>
          </p:cNvPr>
          <p:cNvSpPr>
            <a:spLocks noGrp="1"/>
          </p:cNvSpPr>
          <p:nvPr>
            <p:ph type="ftr" sz="quarter" idx="11"/>
          </p:nvPr>
        </p:nvSpPr>
        <p:spPr/>
        <p:txBody>
          <a:bodyPr/>
          <a:lstStyle/>
          <a:p>
            <a:pPr>
              <a:defRPr/>
            </a:pPr>
            <a:r>
              <a:rPr lang="en-US"/>
              <a:t>High Dimensional Bayesian Optimization</a:t>
            </a:r>
            <a:endParaRPr lang="en-US" dirty="0"/>
          </a:p>
        </p:txBody>
      </p:sp>
      <p:sp>
        <p:nvSpPr>
          <p:cNvPr id="5" name="Slide Number Placeholder 4">
            <a:extLst>
              <a:ext uri="{FF2B5EF4-FFF2-40B4-BE49-F238E27FC236}">
                <a16:creationId xmlns:a16="http://schemas.microsoft.com/office/drawing/2014/main" id="{733D98B5-62B8-486B-BB04-29A415892C17}"/>
              </a:ext>
            </a:extLst>
          </p:cNvPr>
          <p:cNvSpPr>
            <a:spLocks noGrp="1"/>
          </p:cNvSpPr>
          <p:nvPr>
            <p:ph type="sldNum" sz="quarter" idx="12"/>
          </p:nvPr>
        </p:nvSpPr>
        <p:spPr/>
        <p:txBody>
          <a:bodyPr/>
          <a:lstStyle/>
          <a:p>
            <a:fld id="{75F597CF-85E3-444C-AFAC-13DE89A1408D}" type="slidenum">
              <a:rPr lang="en-AU" altLang="en-US" smtClean="0"/>
              <a:pPr/>
              <a:t>16</a:t>
            </a:fld>
            <a:endParaRPr lang="en-AU" altLang="en-US" dirty="0"/>
          </a:p>
        </p:txBody>
      </p:sp>
      <p:pic>
        <p:nvPicPr>
          <p:cNvPr id="6" name="Picture 5">
            <a:extLst>
              <a:ext uri="{FF2B5EF4-FFF2-40B4-BE49-F238E27FC236}">
                <a16:creationId xmlns:a16="http://schemas.microsoft.com/office/drawing/2014/main" id="{6C844211-8E9F-4228-A6F1-61819BA9E75A}"/>
              </a:ext>
            </a:extLst>
          </p:cNvPr>
          <p:cNvPicPr>
            <a:picLocks noChangeAspect="1"/>
          </p:cNvPicPr>
          <p:nvPr/>
        </p:nvPicPr>
        <p:blipFill>
          <a:blip r:embed="rId2"/>
          <a:stretch>
            <a:fillRect/>
          </a:stretch>
        </p:blipFill>
        <p:spPr>
          <a:xfrm>
            <a:off x="204787" y="3764235"/>
            <a:ext cx="10448925" cy="3095625"/>
          </a:xfrm>
          <a:prstGeom prst="rect">
            <a:avLst/>
          </a:prstGeom>
        </p:spPr>
      </p:pic>
    </p:spTree>
    <p:extLst>
      <p:ext uri="{BB962C8B-B14F-4D97-AF65-F5344CB8AC3E}">
        <p14:creationId xmlns:p14="http://schemas.microsoft.com/office/powerpoint/2010/main" val="2114186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08036B-6475-409D-8CC1-BDEBD6F0A06A}"/>
              </a:ext>
            </a:extLst>
          </p:cNvPr>
          <p:cNvSpPr>
            <a:spLocks noGrp="1"/>
          </p:cNvSpPr>
          <p:nvPr>
            <p:ph idx="1"/>
          </p:nvPr>
        </p:nvSpPr>
        <p:spPr/>
        <p:txBody>
          <a:bodyPr/>
          <a:lstStyle/>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Can optimize 200 dimensions.</a:t>
            </a:r>
          </a:p>
          <a:p>
            <a:endParaRPr lang="en-US" sz="2400" dirty="0"/>
          </a:p>
          <a:p>
            <a:r>
              <a:rPr lang="en-US" sz="2400" dirty="0"/>
              <a:t>Eriksson, David, et al. "Scalable global optimization via local </a:t>
            </a:r>
            <a:r>
              <a:rPr lang="en-US" sz="2400" dirty="0" err="1"/>
              <a:t>bayesian</a:t>
            </a:r>
            <a:r>
              <a:rPr lang="en-US" sz="2400" dirty="0"/>
              <a:t> optimization." </a:t>
            </a:r>
            <a:r>
              <a:rPr lang="en-US" sz="2400" i="1" dirty="0"/>
              <a:t>Advances in Neural Information Processing Systems</a:t>
            </a:r>
            <a:r>
              <a:rPr lang="en-US" sz="2400" dirty="0"/>
              <a:t>. 2019.</a:t>
            </a:r>
            <a:endParaRPr lang="en-AU" sz="2400" dirty="0"/>
          </a:p>
        </p:txBody>
      </p:sp>
      <p:sp>
        <p:nvSpPr>
          <p:cNvPr id="3" name="Title 2">
            <a:extLst>
              <a:ext uri="{FF2B5EF4-FFF2-40B4-BE49-F238E27FC236}">
                <a16:creationId xmlns:a16="http://schemas.microsoft.com/office/drawing/2014/main" id="{0FD51D7B-FA85-47F2-9414-49FAF52594D5}"/>
              </a:ext>
            </a:extLst>
          </p:cNvPr>
          <p:cNvSpPr>
            <a:spLocks noGrp="1"/>
          </p:cNvSpPr>
          <p:nvPr>
            <p:ph type="title"/>
          </p:nvPr>
        </p:nvSpPr>
        <p:spPr/>
        <p:txBody>
          <a:bodyPr/>
          <a:lstStyle/>
          <a:p>
            <a:r>
              <a:rPr lang="en-AU" dirty="0" err="1"/>
              <a:t>TuRBO</a:t>
            </a:r>
            <a:endParaRPr lang="en-AU" dirty="0"/>
          </a:p>
        </p:txBody>
      </p:sp>
      <p:sp>
        <p:nvSpPr>
          <p:cNvPr id="4" name="Footer Placeholder 3">
            <a:extLst>
              <a:ext uri="{FF2B5EF4-FFF2-40B4-BE49-F238E27FC236}">
                <a16:creationId xmlns:a16="http://schemas.microsoft.com/office/drawing/2014/main" id="{6CC6EA6C-7DD2-4994-97B7-ED154950000C}"/>
              </a:ext>
            </a:extLst>
          </p:cNvPr>
          <p:cNvSpPr>
            <a:spLocks noGrp="1"/>
          </p:cNvSpPr>
          <p:nvPr>
            <p:ph type="ftr" sz="quarter" idx="11"/>
          </p:nvPr>
        </p:nvSpPr>
        <p:spPr/>
        <p:txBody>
          <a:bodyPr/>
          <a:lstStyle/>
          <a:p>
            <a:pPr>
              <a:defRPr/>
            </a:pPr>
            <a:r>
              <a:rPr lang="en-US"/>
              <a:t>High Dimensional Bayesian Optimization</a:t>
            </a:r>
            <a:endParaRPr lang="en-US" dirty="0"/>
          </a:p>
        </p:txBody>
      </p:sp>
      <p:sp>
        <p:nvSpPr>
          <p:cNvPr id="5" name="Slide Number Placeholder 4">
            <a:extLst>
              <a:ext uri="{FF2B5EF4-FFF2-40B4-BE49-F238E27FC236}">
                <a16:creationId xmlns:a16="http://schemas.microsoft.com/office/drawing/2014/main" id="{90BD2B2C-C7CA-4E53-9BA2-3EEB01E6AD8A}"/>
              </a:ext>
            </a:extLst>
          </p:cNvPr>
          <p:cNvSpPr>
            <a:spLocks noGrp="1"/>
          </p:cNvSpPr>
          <p:nvPr>
            <p:ph type="sldNum" sz="quarter" idx="12"/>
          </p:nvPr>
        </p:nvSpPr>
        <p:spPr/>
        <p:txBody>
          <a:bodyPr/>
          <a:lstStyle/>
          <a:p>
            <a:fld id="{75F597CF-85E3-444C-AFAC-13DE89A1408D}" type="slidenum">
              <a:rPr lang="en-AU" altLang="en-US" smtClean="0"/>
              <a:pPr/>
              <a:t>17</a:t>
            </a:fld>
            <a:endParaRPr lang="en-AU" altLang="en-US" dirty="0"/>
          </a:p>
        </p:txBody>
      </p:sp>
      <p:pic>
        <p:nvPicPr>
          <p:cNvPr id="6" name="Picture 5">
            <a:extLst>
              <a:ext uri="{FF2B5EF4-FFF2-40B4-BE49-F238E27FC236}">
                <a16:creationId xmlns:a16="http://schemas.microsoft.com/office/drawing/2014/main" id="{0E01E702-252C-42AD-87FE-CC372056A3B1}"/>
              </a:ext>
            </a:extLst>
          </p:cNvPr>
          <p:cNvPicPr>
            <a:picLocks noChangeAspect="1"/>
          </p:cNvPicPr>
          <p:nvPr/>
        </p:nvPicPr>
        <p:blipFill rotWithShape="1">
          <a:blip r:embed="rId2"/>
          <a:srcRect l="25880" r="639" b="15207"/>
          <a:stretch/>
        </p:blipFill>
        <p:spPr>
          <a:xfrm>
            <a:off x="191634" y="758436"/>
            <a:ext cx="10475232" cy="3581144"/>
          </a:xfrm>
          <a:prstGeom prst="rect">
            <a:avLst/>
          </a:prstGeom>
        </p:spPr>
      </p:pic>
    </p:spTree>
    <p:extLst>
      <p:ext uri="{BB962C8B-B14F-4D97-AF65-F5344CB8AC3E}">
        <p14:creationId xmlns:p14="http://schemas.microsoft.com/office/powerpoint/2010/main" val="16027312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dirty="0"/>
              <a:t>Short Summary</a:t>
            </a:r>
          </a:p>
        </p:txBody>
      </p:sp>
      <p:sp>
        <p:nvSpPr>
          <p:cNvPr id="5" name="Slide Number Placeholder 4"/>
          <p:cNvSpPr>
            <a:spLocks noGrp="1"/>
          </p:cNvSpPr>
          <p:nvPr>
            <p:ph type="sldNum" sz="quarter" idx="12"/>
          </p:nvPr>
        </p:nvSpPr>
        <p:spPr/>
        <p:txBody>
          <a:bodyPr/>
          <a:lstStyle/>
          <a:p>
            <a:fld id="{75F597CF-85E3-444C-AFAC-13DE89A1408D}" type="slidenum">
              <a:rPr lang="en-AU" altLang="en-US" smtClean="0"/>
              <a:pPr/>
              <a:t>18</a:t>
            </a:fld>
            <a:endParaRPr lang="en-AU" altLang="en-US" dirty="0"/>
          </a:p>
        </p:txBody>
      </p:sp>
      <p:sp>
        <p:nvSpPr>
          <p:cNvPr id="2" name="Footer Placeholder 1"/>
          <p:cNvSpPr>
            <a:spLocks noGrp="1"/>
          </p:cNvSpPr>
          <p:nvPr>
            <p:ph type="ftr" sz="quarter" idx="11"/>
          </p:nvPr>
        </p:nvSpPr>
        <p:spPr/>
        <p:txBody>
          <a:bodyPr/>
          <a:lstStyle/>
          <a:p>
            <a:pPr>
              <a:defRPr/>
            </a:pPr>
            <a:r>
              <a:rPr lang="en-US"/>
              <a:t>Bayesian Optimization</a:t>
            </a:r>
            <a:endParaRPr lang="en-US" dirty="0"/>
          </a:p>
        </p:txBody>
      </p:sp>
      <p:sp>
        <p:nvSpPr>
          <p:cNvPr id="4" name="Content Placeholder 3"/>
          <p:cNvSpPr>
            <a:spLocks noGrp="1"/>
          </p:cNvSpPr>
          <p:nvPr>
            <p:ph idx="1"/>
          </p:nvPr>
        </p:nvSpPr>
        <p:spPr/>
        <p:txBody>
          <a:bodyPr/>
          <a:lstStyle/>
          <a:p>
            <a:r>
              <a:rPr lang="en-AU" dirty="0"/>
              <a:t>Bayesian optimization can work effectively up to 10 dimensions.</a:t>
            </a:r>
          </a:p>
          <a:p>
            <a:endParaRPr lang="en-AU" dirty="0"/>
          </a:p>
          <a:p>
            <a:r>
              <a:rPr lang="en-AU" dirty="0"/>
              <a:t>In real-world scenarios, we may tackle the problems with large number of dimensions.</a:t>
            </a:r>
          </a:p>
          <a:p>
            <a:endParaRPr lang="en-AU" dirty="0"/>
          </a:p>
          <a:p>
            <a:r>
              <a:rPr lang="en-AU" dirty="0"/>
              <a:t>Bayesian optimization research in high dimension is essential.</a:t>
            </a:r>
          </a:p>
          <a:p>
            <a:endParaRPr lang="en-AU" dirty="0"/>
          </a:p>
        </p:txBody>
      </p:sp>
    </p:spTree>
    <p:extLst>
      <p:ext uri="{BB962C8B-B14F-4D97-AF65-F5344CB8AC3E}">
        <p14:creationId xmlns:p14="http://schemas.microsoft.com/office/powerpoint/2010/main" val="3331391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dirty="0"/>
              <a:t>Question and Answer</a:t>
            </a:r>
          </a:p>
        </p:txBody>
      </p:sp>
      <p:sp>
        <p:nvSpPr>
          <p:cNvPr id="4" name="Footer Placeholder 3"/>
          <p:cNvSpPr>
            <a:spLocks noGrp="1"/>
          </p:cNvSpPr>
          <p:nvPr>
            <p:ph type="ftr" sz="quarter" idx="11"/>
          </p:nvPr>
        </p:nvSpPr>
        <p:spPr/>
        <p:txBody>
          <a:bodyPr/>
          <a:lstStyle/>
          <a:p>
            <a:pPr>
              <a:defRPr/>
            </a:pPr>
            <a:r>
              <a:rPr lang="en-US" dirty="0"/>
              <a:t>High Dimensional Bayesian Optimization</a:t>
            </a:r>
          </a:p>
        </p:txBody>
      </p:sp>
      <p:sp>
        <p:nvSpPr>
          <p:cNvPr id="5" name="Slide Number Placeholder 4"/>
          <p:cNvSpPr>
            <a:spLocks noGrp="1"/>
          </p:cNvSpPr>
          <p:nvPr>
            <p:ph type="sldNum" sz="quarter" idx="12"/>
          </p:nvPr>
        </p:nvSpPr>
        <p:spPr/>
        <p:txBody>
          <a:bodyPr/>
          <a:lstStyle/>
          <a:p>
            <a:fld id="{75F597CF-85E3-444C-AFAC-13DE89A1408D}" type="slidenum">
              <a:rPr lang="en-AU" altLang="en-US" smtClean="0"/>
              <a:pPr/>
              <a:t>19</a:t>
            </a:fld>
            <a:endParaRPr lang="en-AU" alt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08970" y="1675284"/>
            <a:ext cx="4215317" cy="4507147"/>
          </a:xfrm>
          <a:prstGeom prst="rect">
            <a:avLst/>
          </a:prstGeom>
        </p:spPr>
      </p:pic>
    </p:spTree>
    <p:extLst>
      <p:ext uri="{BB962C8B-B14F-4D97-AF65-F5344CB8AC3E}">
        <p14:creationId xmlns:p14="http://schemas.microsoft.com/office/powerpoint/2010/main" val="1338005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solidFill>
                  <a:srgbClr val="BEBEEC"/>
                </a:solidFill>
              </a:rPr>
              <a:t>Parameter Tuning as Black-Box Function</a:t>
            </a:r>
          </a:p>
          <a:p>
            <a:r>
              <a:rPr lang="en-US" dirty="0">
                <a:solidFill>
                  <a:srgbClr val="BEBEEC"/>
                </a:solidFill>
              </a:rPr>
              <a:t>Part I: Bayesian Optimization</a:t>
            </a:r>
          </a:p>
          <a:p>
            <a:r>
              <a:rPr lang="en-US" dirty="0"/>
              <a:t>Part II: Recent Advances in Bayesian Optimization</a:t>
            </a:r>
          </a:p>
          <a:p>
            <a:pPr lvl="1"/>
            <a:r>
              <a:rPr lang="en-US" dirty="0">
                <a:solidFill>
                  <a:srgbClr val="BEBEEC"/>
                </a:solidFill>
              </a:rPr>
              <a:t>Batch Bayesian Optimization</a:t>
            </a:r>
          </a:p>
          <a:p>
            <a:pPr lvl="1"/>
            <a:r>
              <a:rPr lang="en-US" dirty="0"/>
              <a:t>High dimensional Bayes </a:t>
            </a:r>
            <a:r>
              <a:rPr lang="en-US" dirty="0" err="1"/>
              <a:t>Opt</a:t>
            </a:r>
            <a:endParaRPr lang="en-US" dirty="0"/>
          </a:p>
          <a:p>
            <a:pPr lvl="1"/>
            <a:r>
              <a:rPr lang="en-US" dirty="0"/>
              <a:t>Mixed Categorical-Continuous Bayes </a:t>
            </a:r>
            <a:r>
              <a:rPr lang="en-US" dirty="0" err="1"/>
              <a:t>Opt</a:t>
            </a:r>
            <a:r>
              <a:rPr lang="en-US" dirty="0"/>
              <a:t> </a:t>
            </a:r>
          </a:p>
          <a:p>
            <a:r>
              <a:rPr lang="en-US" dirty="0"/>
              <a:t>Research Directions in Bayesian Optimization</a:t>
            </a:r>
          </a:p>
          <a:p>
            <a:pPr marL="457200" lvl="1" indent="0">
              <a:buNone/>
            </a:pPr>
            <a:endParaRPr lang="en-AU" dirty="0"/>
          </a:p>
          <a:p>
            <a:pPr marL="457200" lvl="1" indent="0">
              <a:buNone/>
            </a:pPr>
            <a:endParaRPr lang="en-AU" dirty="0"/>
          </a:p>
        </p:txBody>
      </p:sp>
      <p:sp>
        <p:nvSpPr>
          <p:cNvPr id="3" name="Title 2"/>
          <p:cNvSpPr>
            <a:spLocks noGrp="1"/>
          </p:cNvSpPr>
          <p:nvPr>
            <p:ph type="title"/>
          </p:nvPr>
        </p:nvSpPr>
        <p:spPr/>
        <p:txBody>
          <a:bodyPr/>
          <a:lstStyle/>
          <a:p>
            <a:r>
              <a:rPr lang="en-AU" dirty="0"/>
              <a:t>Agenda</a:t>
            </a:r>
          </a:p>
        </p:txBody>
      </p:sp>
      <p:sp>
        <p:nvSpPr>
          <p:cNvPr id="4" name="Footer Placeholder 3"/>
          <p:cNvSpPr>
            <a:spLocks noGrp="1"/>
          </p:cNvSpPr>
          <p:nvPr>
            <p:ph type="ftr" sz="quarter" idx="11"/>
          </p:nvPr>
        </p:nvSpPr>
        <p:spPr/>
        <p:txBody>
          <a:bodyPr/>
          <a:lstStyle/>
          <a:p>
            <a:pPr>
              <a:defRPr/>
            </a:pPr>
            <a:r>
              <a:rPr lang="en-US"/>
              <a:t>High Dimensional Bayesian Optimization</a:t>
            </a:r>
            <a:endParaRPr lang="en-US" dirty="0"/>
          </a:p>
        </p:txBody>
      </p:sp>
      <p:sp>
        <p:nvSpPr>
          <p:cNvPr id="5" name="Slide Number Placeholder 4"/>
          <p:cNvSpPr>
            <a:spLocks noGrp="1"/>
          </p:cNvSpPr>
          <p:nvPr>
            <p:ph type="sldNum" sz="quarter" idx="12"/>
          </p:nvPr>
        </p:nvSpPr>
        <p:spPr/>
        <p:txBody>
          <a:bodyPr/>
          <a:lstStyle/>
          <a:p>
            <a:fld id="{75F597CF-85E3-444C-AFAC-13DE89A1408D}" type="slidenum">
              <a:rPr lang="en-AU" altLang="en-US" smtClean="0"/>
              <a:pPr/>
              <a:t>2</a:t>
            </a:fld>
            <a:endParaRPr lang="en-AU" altLang="en-US" dirty="0"/>
          </a:p>
        </p:txBody>
      </p:sp>
      <p:sp>
        <p:nvSpPr>
          <p:cNvPr id="6" name="Rectangle 5"/>
          <p:cNvSpPr/>
          <p:nvPr/>
        </p:nvSpPr>
        <p:spPr>
          <a:xfrm>
            <a:off x="1108770" y="3259460"/>
            <a:ext cx="3888432"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145929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p:cNvSpPr>
            <a:spLocks noGrp="1"/>
          </p:cNvSpPr>
          <p:nvPr>
            <p:ph idx="1"/>
          </p:nvPr>
        </p:nvSpPr>
        <p:spPr>
          <a:xfrm>
            <a:off x="361950" y="619736"/>
            <a:ext cx="9953625" cy="5846771"/>
          </a:xfrm>
        </p:spPr>
        <p:txBody>
          <a:bodyPr/>
          <a:lstStyle/>
          <a:p>
            <a:r>
              <a:rPr lang="pt-BR" sz="1800" dirty="0"/>
              <a:t>Eric Brochu, Vlad M. Cora, and Nando de Freitas. A tutorial </a:t>
            </a:r>
            <a:r>
              <a:rPr lang="en-AU" sz="1800" dirty="0"/>
              <a:t>on Bayesian optimization of expensive cost functions, with application to active user modelling and hierarchical reinforcement learning. 2010.</a:t>
            </a:r>
          </a:p>
          <a:p>
            <a:r>
              <a:rPr lang="en-AU" sz="1800" dirty="0" err="1"/>
              <a:t>Ziyu</a:t>
            </a:r>
            <a:r>
              <a:rPr lang="en-AU" sz="1800" dirty="0"/>
              <a:t> Wang, </a:t>
            </a:r>
            <a:r>
              <a:rPr lang="en-AU" sz="1800" dirty="0" err="1"/>
              <a:t>Masrour</a:t>
            </a:r>
            <a:r>
              <a:rPr lang="en-AU" sz="1800" dirty="0"/>
              <a:t> </a:t>
            </a:r>
            <a:r>
              <a:rPr lang="en-AU" sz="1800" dirty="0" err="1"/>
              <a:t>Zoghi</a:t>
            </a:r>
            <a:r>
              <a:rPr lang="en-AU" sz="1800" dirty="0"/>
              <a:t>, Frank </a:t>
            </a:r>
            <a:r>
              <a:rPr lang="en-AU" sz="1800" dirty="0" err="1"/>
              <a:t>Hutter</a:t>
            </a:r>
            <a:r>
              <a:rPr lang="en-AU" sz="1800" dirty="0"/>
              <a:t>, David Matheson, and </a:t>
            </a:r>
            <a:r>
              <a:rPr lang="en-AU" sz="1800" dirty="0" err="1"/>
              <a:t>Nando</a:t>
            </a:r>
            <a:r>
              <a:rPr lang="en-AU" sz="1800" dirty="0"/>
              <a:t> De Freitas. Bayesian optimization in high dimensions via random </a:t>
            </a:r>
            <a:r>
              <a:rPr lang="en-AU" sz="1800" dirty="0" err="1"/>
              <a:t>embeddings</a:t>
            </a:r>
            <a:r>
              <a:rPr lang="en-AU" sz="1800" dirty="0"/>
              <a:t>. In IJCAI, pages 1778–1784, 2013.</a:t>
            </a:r>
          </a:p>
          <a:p>
            <a:r>
              <a:rPr lang="en-AU" sz="1800" dirty="0"/>
              <a:t>C. Li, K. </a:t>
            </a:r>
            <a:r>
              <a:rPr lang="en-AU" sz="1800" dirty="0" err="1"/>
              <a:t>Kandasamy</a:t>
            </a:r>
            <a:r>
              <a:rPr lang="en-AU" sz="1800" dirty="0"/>
              <a:t>, B. </a:t>
            </a:r>
            <a:r>
              <a:rPr lang="en-AU" sz="1800" dirty="0" err="1"/>
              <a:t>Poczos</a:t>
            </a:r>
            <a:r>
              <a:rPr lang="en-AU" sz="1800" dirty="0"/>
              <a:t>, and J. Schneider. High dimensional Bayesian optimization via restricted projection </a:t>
            </a:r>
            <a:r>
              <a:rPr lang="fr-FR" sz="1800" dirty="0" err="1"/>
              <a:t>pursuit</a:t>
            </a:r>
            <a:r>
              <a:rPr lang="fr-FR" sz="1800" dirty="0"/>
              <a:t> </a:t>
            </a:r>
            <a:r>
              <a:rPr lang="fr-FR" sz="1800" dirty="0" err="1"/>
              <a:t>models</a:t>
            </a:r>
            <a:r>
              <a:rPr lang="fr-FR" sz="1800" dirty="0"/>
              <a:t>. In AISTATS, pages 1–9, 2016a. </a:t>
            </a:r>
          </a:p>
          <a:p>
            <a:r>
              <a:rPr lang="nn-NO" sz="1800" dirty="0"/>
              <a:t>S. Rana, C. Li, S. Gupta, </a:t>
            </a:r>
            <a:r>
              <a:rPr lang="en-AU" sz="1800" b="1" dirty="0"/>
              <a:t>V. Nguyen </a:t>
            </a:r>
            <a:r>
              <a:rPr lang="en-AU" sz="1800" dirty="0"/>
              <a:t>,</a:t>
            </a:r>
            <a:r>
              <a:rPr lang="nn-NO" sz="1800" dirty="0"/>
              <a:t>S. </a:t>
            </a:r>
            <a:r>
              <a:rPr lang="en-AU" sz="1800" dirty="0"/>
              <a:t>Venkatesh. High dimensional Bayesian optimisation with elastic Gaussian process. In ICML,2017.</a:t>
            </a:r>
          </a:p>
          <a:p>
            <a:r>
              <a:rPr lang="en-AU" sz="1800" dirty="0" err="1"/>
              <a:t>Niranjan</a:t>
            </a:r>
            <a:r>
              <a:rPr lang="en-AU" sz="1800" dirty="0"/>
              <a:t> Srinivas, Andreas Krause, Sham </a:t>
            </a:r>
            <a:r>
              <a:rPr lang="en-AU" sz="1800" dirty="0" err="1"/>
              <a:t>Kakade</a:t>
            </a:r>
            <a:r>
              <a:rPr lang="en-AU" sz="1800" dirty="0"/>
              <a:t>, and Matthias Seeger. Gaussian process optimization in the bandit setting: No regret and experimental design. In ICML, 2010.</a:t>
            </a:r>
          </a:p>
          <a:p>
            <a:r>
              <a:rPr lang="en-AU" sz="1800" dirty="0"/>
              <a:t>L. Li, K. Jamieson, G. </a:t>
            </a:r>
            <a:r>
              <a:rPr lang="en-AU" sz="1800" dirty="0" err="1"/>
              <a:t>DeSalvo</a:t>
            </a:r>
            <a:r>
              <a:rPr lang="en-AU" sz="1800" dirty="0"/>
              <a:t>, A. </a:t>
            </a:r>
            <a:r>
              <a:rPr lang="en-AU" sz="1800" dirty="0" err="1"/>
              <a:t>Rostamizadeh</a:t>
            </a:r>
            <a:r>
              <a:rPr lang="en-AU" sz="1800" dirty="0"/>
              <a:t>, and A. Talwalkar. </a:t>
            </a:r>
            <a:r>
              <a:rPr lang="en-AU" sz="1800" dirty="0" err="1"/>
              <a:t>Hyperband:a</a:t>
            </a:r>
            <a:r>
              <a:rPr lang="en-AU" sz="1800" dirty="0"/>
              <a:t> novel bandit-based approach to </a:t>
            </a:r>
            <a:r>
              <a:rPr lang="en-AU" sz="1800" dirty="0" err="1"/>
              <a:t>hyperparameter</a:t>
            </a:r>
            <a:r>
              <a:rPr lang="en-AU" sz="1800" dirty="0"/>
              <a:t> optimization. In </a:t>
            </a:r>
            <a:r>
              <a:rPr lang="en-AU" sz="1800" dirty="0" err="1"/>
              <a:t>ArXiv</a:t>
            </a:r>
            <a:r>
              <a:rPr lang="en-AU" sz="1800" dirty="0"/>
              <a:t> e-prints, 2016b. </a:t>
            </a:r>
            <a:r>
              <a:rPr lang="en-US" sz="1800" dirty="0">
                <a:ea typeface="ＭＳ Ｐゴシック"/>
                <a:cs typeface="Myriad Pro" pitchFamily="34" charset="0"/>
              </a:rPr>
              <a:t>	</a:t>
            </a:r>
          </a:p>
          <a:p>
            <a:r>
              <a:rPr lang="en-AU" sz="1800" dirty="0"/>
              <a:t>C. Li, S. Gupta, S. Rana, </a:t>
            </a:r>
            <a:r>
              <a:rPr lang="en-AU" sz="1800" b="1" dirty="0"/>
              <a:t>V. Nguyen</a:t>
            </a:r>
            <a:r>
              <a:rPr lang="en-AU" sz="1800" dirty="0"/>
              <a:t>, S. Venkatesh, &amp; A. Shilton. High Dimensional Bayesian Optimization Using Dropout. IJCAI 2017</a:t>
            </a:r>
          </a:p>
          <a:p>
            <a:r>
              <a:rPr lang="en-AU" sz="1800" dirty="0">
                <a:ea typeface="ＭＳ Ｐゴシック"/>
                <a:cs typeface="Myriad Pro" pitchFamily="34" charset="0"/>
              </a:rPr>
              <a:t>Eriksson, D., Pearce, M., Gardner, J., Turner, R. D., &amp; </a:t>
            </a:r>
            <a:r>
              <a:rPr lang="en-AU" sz="1800" dirty="0" err="1">
                <a:ea typeface="ＭＳ Ｐゴシック"/>
                <a:cs typeface="Myriad Pro" pitchFamily="34" charset="0"/>
              </a:rPr>
              <a:t>Poloczek</a:t>
            </a:r>
            <a:r>
              <a:rPr lang="en-AU" sz="1800" dirty="0">
                <a:ea typeface="ＭＳ Ｐゴシック"/>
                <a:cs typeface="Myriad Pro" pitchFamily="34" charset="0"/>
              </a:rPr>
              <a:t>, M. (2019). Scalable global optimization via local </a:t>
            </a:r>
            <a:r>
              <a:rPr lang="en-AU" sz="1800" dirty="0" err="1">
                <a:ea typeface="ＭＳ Ｐゴシック"/>
                <a:cs typeface="Myriad Pro" pitchFamily="34" charset="0"/>
              </a:rPr>
              <a:t>bayesian</a:t>
            </a:r>
            <a:r>
              <a:rPr lang="en-AU" sz="1800" dirty="0">
                <a:ea typeface="ＭＳ Ｐゴシック"/>
                <a:cs typeface="Myriad Pro" pitchFamily="34" charset="0"/>
              </a:rPr>
              <a:t> optimization. NeurIPS 2019.</a:t>
            </a:r>
          </a:p>
          <a:p>
            <a:r>
              <a:rPr lang="en-AU" sz="1800" dirty="0">
                <a:ea typeface="ＭＳ Ｐゴシック"/>
                <a:cs typeface="Myriad Pro" pitchFamily="34" charset="0"/>
              </a:rPr>
              <a:t>Kandasamy, K., Schneider, J., &amp; </a:t>
            </a:r>
            <a:r>
              <a:rPr lang="en-AU" sz="1800" dirty="0" err="1">
                <a:ea typeface="ＭＳ Ｐゴシック"/>
                <a:cs typeface="Myriad Pro" pitchFamily="34" charset="0"/>
              </a:rPr>
              <a:t>Póczos</a:t>
            </a:r>
            <a:r>
              <a:rPr lang="en-AU" sz="1800" dirty="0">
                <a:ea typeface="ＭＳ Ｐゴシック"/>
                <a:cs typeface="Myriad Pro" pitchFamily="34" charset="0"/>
              </a:rPr>
              <a:t>, B. High dimensional Bayesian optimisation and bandits via additive models. ICML 2015.</a:t>
            </a:r>
          </a:p>
          <a:p>
            <a:r>
              <a:rPr lang="en-AU" sz="1800" dirty="0">
                <a:ea typeface="ＭＳ Ｐゴシック"/>
                <a:cs typeface="Myriad Pro" pitchFamily="34" charset="0"/>
              </a:rPr>
              <a:t>Wang, Z., </a:t>
            </a:r>
            <a:r>
              <a:rPr lang="en-AU" sz="1800" dirty="0" err="1">
                <a:ea typeface="ＭＳ Ｐゴシック"/>
                <a:cs typeface="Myriad Pro" pitchFamily="34" charset="0"/>
              </a:rPr>
              <a:t>Zoghi</a:t>
            </a:r>
            <a:r>
              <a:rPr lang="en-AU" sz="1800" dirty="0">
                <a:ea typeface="ＭＳ Ｐゴシック"/>
                <a:cs typeface="Myriad Pro" pitchFamily="34" charset="0"/>
              </a:rPr>
              <a:t>, M., </a:t>
            </a:r>
            <a:r>
              <a:rPr lang="en-AU" sz="1800" dirty="0" err="1">
                <a:ea typeface="ＭＳ Ｐゴシック"/>
                <a:cs typeface="Myriad Pro" pitchFamily="34" charset="0"/>
              </a:rPr>
              <a:t>Hutter</a:t>
            </a:r>
            <a:r>
              <a:rPr lang="en-AU" sz="1800" dirty="0">
                <a:ea typeface="ＭＳ Ｐゴシック"/>
                <a:cs typeface="Myriad Pro" pitchFamily="34" charset="0"/>
              </a:rPr>
              <a:t>, F., Matheson, D. and De Freitas, N. Bayesian optimization in high dimensions via random embeddings. IJCAI 2013.</a:t>
            </a:r>
          </a:p>
          <a:p>
            <a:endParaRPr lang="en-US" sz="1800" dirty="0"/>
          </a:p>
          <a:p>
            <a:endParaRPr lang="en-US" sz="1800" dirty="0"/>
          </a:p>
          <a:p>
            <a:endParaRPr lang="en-AU" sz="1800" dirty="0"/>
          </a:p>
        </p:txBody>
      </p:sp>
      <p:sp>
        <p:nvSpPr>
          <p:cNvPr id="3" name="Title 2"/>
          <p:cNvSpPr>
            <a:spLocks noGrp="1"/>
          </p:cNvSpPr>
          <p:nvPr>
            <p:ph type="title"/>
          </p:nvPr>
        </p:nvSpPr>
        <p:spPr/>
        <p:txBody>
          <a:bodyPr/>
          <a:lstStyle/>
          <a:p>
            <a:r>
              <a:rPr lang="en-AU" dirty="0"/>
              <a:t>Reference</a:t>
            </a:r>
          </a:p>
        </p:txBody>
      </p:sp>
      <p:sp>
        <p:nvSpPr>
          <p:cNvPr id="4" name="Footer Placeholder 3"/>
          <p:cNvSpPr>
            <a:spLocks noGrp="1"/>
          </p:cNvSpPr>
          <p:nvPr>
            <p:ph type="ftr" sz="quarter" idx="11"/>
          </p:nvPr>
        </p:nvSpPr>
        <p:spPr/>
        <p:txBody>
          <a:bodyPr/>
          <a:lstStyle/>
          <a:p>
            <a:pPr>
              <a:defRPr/>
            </a:pPr>
            <a:r>
              <a:rPr lang="en-US" dirty="0"/>
              <a:t>High Dimensional Bayesian Optimization</a:t>
            </a:r>
          </a:p>
        </p:txBody>
      </p:sp>
      <p:sp>
        <p:nvSpPr>
          <p:cNvPr id="5" name="Slide Number Placeholder 4"/>
          <p:cNvSpPr>
            <a:spLocks noGrp="1"/>
          </p:cNvSpPr>
          <p:nvPr>
            <p:ph type="sldNum" sz="quarter" idx="12"/>
          </p:nvPr>
        </p:nvSpPr>
        <p:spPr/>
        <p:txBody>
          <a:bodyPr/>
          <a:lstStyle/>
          <a:p>
            <a:fld id="{75F597CF-85E3-444C-AFAC-13DE89A1408D}" type="slidenum">
              <a:rPr lang="en-AU" altLang="en-US" smtClean="0"/>
              <a:pPr/>
              <a:t>20</a:t>
            </a:fld>
            <a:endParaRPr lang="en-AU" altLang="en-US" dirty="0"/>
          </a:p>
        </p:txBody>
      </p:sp>
    </p:spTree>
    <p:extLst>
      <p:ext uri="{BB962C8B-B14F-4D97-AF65-F5344CB8AC3E}">
        <p14:creationId xmlns:p14="http://schemas.microsoft.com/office/powerpoint/2010/main" val="1708366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p:cNvSpPr>
            <a:spLocks noGrp="1"/>
          </p:cNvSpPr>
          <p:nvPr>
            <p:ph idx="1"/>
          </p:nvPr>
        </p:nvSpPr>
        <p:spPr/>
        <p:txBody>
          <a:bodyPr/>
          <a:lstStyle/>
          <a:p>
            <a:r>
              <a:rPr lang="en-AU" dirty="0"/>
              <a:t>Standard BO often works on less than 10 dimensions.</a:t>
            </a:r>
          </a:p>
          <a:p>
            <a:endParaRPr lang="en-AU" dirty="0"/>
          </a:p>
          <a:p>
            <a:r>
              <a:rPr lang="en-AU" dirty="0"/>
              <a:t>High dimension causes problem for optimization – the search space grows exponentially with the dimension.</a:t>
            </a:r>
          </a:p>
          <a:p>
            <a:pPr lvl="1"/>
            <a:endParaRPr lang="en-AU" dirty="0"/>
          </a:p>
        </p:txBody>
      </p:sp>
      <p:sp>
        <p:nvSpPr>
          <p:cNvPr id="3" name="Title 2"/>
          <p:cNvSpPr>
            <a:spLocks noGrp="1"/>
          </p:cNvSpPr>
          <p:nvPr>
            <p:ph type="title"/>
          </p:nvPr>
        </p:nvSpPr>
        <p:spPr/>
        <p:txBody>
          <a:bodyPr/>
          <a:lstStyle/>
          <a:p>
            <a:r>
              <a:rPr lang="en-AU" sz="3600" dirty="0"/>
              <a:t>Challenges for High-dimensional Bayesian Optimization</a:t>
            </a:r>
          </a:p>
        </p:txBody>
      </p:sp>
      <p:sp>
        <p:nvSpPr>
          <p:cNvPr id="4" name="Footer Placeholder 3"/>
          <p:cNvSpPr>
            <a:spLocks noGrp="1"/>
          </p:cNvSpPr>
          <p:nvPr>
            <p:ph type="ftr" sz="quarter" idx="11"/>
          </p:nvPr>
        </p:nvSpPr>
        <p:spPr/>
        <p:txBody>
          <a:bodyPr/>
          <a:lstStyle/>
          <a:p>
            <a:r>
              <a:rPr lang="en-US"/>
              <a:t>High Dimensional Bayesian Optimization</a:t>
            </a:r>
            <a:endParaRPr lang="en-US" dirty="0"/>
          </a:p>
        </p:txBody>
      </p:sp>
      <p:sp>
        <p:nvSpPr>
          <p:cNvPr id="5" name="Slide Number Placeholder 4"/>
          <p:cNvSpPr>
            <a:spLocks noGrp="1"/>
          </p:cNvSpPr>
          <p:nvPr>
            <p:ph type="sldNum" sz="quarter" idx="12"/>
          </p:nvPr>
        </p:nvSpPr>
        <p:spPr/>
        <p:txBody>
          <a:bodyPr/>
          <a:lstStyle/>
          <a:p>
            <a:fld id="{75F597CF-85E3-444C-AFAC-13DE89A1408D}" type="slidenum">
              <a:rPr lang="en-AU" altLang="en-US" smtClean="0"/>
              <a:pPr/>
              <a:t>3</a:t>
            </a:fld>
            <a:endParaRPr lang="en-AU" altLang="en-US" dirty="0"/>
          </a:p>
        </p:txBody>
      </p:sp>
    </p:spTree>
    <p:extLst>
      <p:ext uri="{BB962C8B-B14F-4D97-AF65-F5344CB8AC3E}">
        <p14:creationId xmlns:p14="http://schemas.microsoft.com/office/powerpoint/2010/main" val="2422032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buFont typeface="Arial" charset="0"/>
              <a:buNone/>
              <a:defRPr/>
            </a:pPr>
            <a:r>
              <a:rPr lang="en-AU" sz="3200" dirty="0"/>
              <a:t>High-dimensional Bayesian Optimization</a:t>
            </a:r>
            <a:endParaRPr lang="en-AU" sz="3200" dirty="0">
              <a:solidFill>
                <a:srgbClr val="FFFFFF"/>
              </a:solidFill>
              <a:latin typeface="Worldly Bold" pitchFamily="2" charset="0"/>
              <a:ea typeface="Myriad Pro Semibold It"/>
            </a:endParaRPr>
          </a:p>
        </p:txBody>
      </p:sp>
      <p:sp>
        <p:nvSpPr>
          <p:cNvPr id="4" name="Footer Placeholder 3"/>
          <p:cNvSpPr>
            <a:spLocks noGrp="1"/>
          </p:cNvSpPr>
          <p:nvPr>
            <p:ph type="ftr" sz="quarter" idx="11"/>
          </p:nvPr>
        </p:nvSpPr>
        <p:spPr/>
        <p:txBody>
          <a:bodyPr/>
          <a:lstStyle/>
          <a:p>
            <a:pPr>
              <a:defRPr/>
            </a:pPr>
            <a:r>
              <a:rPr lang="en-US" dirty="0"/>
              <a:t>High Dimensional Bayesian Optimization</a:t>
            </a:r>
          </a:p>
        </p:txBody>
      </p:sp>
      <p:sp>
        <p:nvSpPr>
          <p:cNvPr id="5" name="Slide Number Placeholder 4"/>
          <p:cNvSpPr>
            <a:spLocks noGrp="1"/>
          </p:cNvSpPr>
          <p:nvPr>
            <p:ph type="sldNum" sz="quarter" idx="12"/>
          </p:nvPr>
        </p:nvSpPr>
        <p:spPr/>
        <p:txBody>
          <a:bodyPr/>
          <a:lstStyle/>
          <a:p>
            <a:fld id="{75F597CF-85E3-444C-AFAC-13DE89A1408D}" type="slidenum">
              <a:rPr lang="en-AU" altLang="en-US" smtClean="0"/>
              <a:pPr/>
              <a:t>4</a:t>
            </a:fld>
            <a:endParaRPr lang="en-AU" altLang="en-US" dirty="0"/>
          </a:p>
        </p:txBody>
      </p:sp>
      <p:sp>
        <p:nvSpPr>
          <p:cNvPr id="6" name="Content Placeholder 1"/>
          <p:cNvSpPr>
            <a:spLocks noGrp="1"/>
          </p:cNvSpPr>
          <p:nvPr>
            <p:ph idx="1"/>
          </p:nvPr>
        </p:nvSpPr>
        <p:spPr>
          <a:xfrm>
            <a:off x="361950" y="1126067"/>
            <a:ext cx="9953625" cy="5340439"/>
          </a:xfrm>
        </p:spPr>
        <p:txBody>
          <a:bodyPr/>
          <a:lstStyle/>
          <a:p>
            <a:r>
              <a:rPr lang="en-AU" sz="2800" dirty="0"/>
              <a:t>Optimize high-dimensional acquisition functions? </a:t>
            </a:r>
          </a:p>
          <a:p>
            <a:pPr marL="0" indent="0" algn="ctr">
              <a:buNone/>
            </a:pPr>
            <a:r>
              <a:rPr lang="en-AU" sz="3200" i="1" dirty="0">
                <a:solidFill>
                  <a:srgbClr val="FF0000"/>
                </a:solidFill>
                <a:latin typeface="Bradley Hand ITC" panose="03070402050302030203" pitchFamily="66" charset="0"/>
              </a:rPr>
              <a:t>Difficult</a:t>
            </a:r>
          </a:p>
          <a:p>
            <a:pPr lvl="1"/>
            <a:r>
              <a:rPr lang="en-AU" sz="2400" dirty="0"/>
              <a:t>High-dimensional (d&gt;10) acquisition functions feature only a few peaks and a large terrain of almost flat surface [Rana et al ICML 2017]</a:t>
            </a:r>
          </a:p>
          <a:p>
            <a:endParaRPr lang="en-AU" sz="2800" dirty="0"/>
          </a:p>
          <a:p>
            <a:pPr lvl="1"/>
            <a:r>
              <a:rPr lang="en-AU" sz="2400" dirty="0"/>
              <a:t>Global optimizers (DIRECT) fail to return an optimum within limited time and resource;</a:t>
            </a:r>
          </a:p>
          <a:p>
            <a:pPr lvl="1"/>
            <a:endParaRPr lang="en-AU" sz="2400" dirty="0"/>
          </a:p>
          <a:p>
            <a:pPr lvl="1"/>
            <a:r>
              <a:rPr lang="en-AU" sz="2400" dirty="0"/>
              <a:t>Gradient-dependent Local optimizers get stuck due to non-significant gradients in the flat surface of acquisition functions;</a:t>
            </a:r>
          </a:p>
          <a:p>
            <a:pPr marL="0" indent="0">
              <a:buNone/>
            </a:pPr>
            <a:r>
              <a:rPr lang="en-AU" dirty="0"/>
              <a:t>	</a:t>
            </a:r>
          </a:p>
        </p:txBody>
      </p:sp>
    </p:spTree>
    <p:extLst>
      <p:ext uri="{BB962C8B-B14F-4D97-AF65-F5344CB8AC3E}">
        <p14:creationId xmlns:p14="http://schemas.microsoft.com/office/powerpoint/2010/main" val="4287902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dirty="0"/>
              <a:t>High-dimensional Bayesian Optimization</a:t>
            </a:r>
          </a:p>
        </p:txBody>
      </p:sp>
      <p:sp>
        <p:nvSpPr>
          <p:cNvPr id="4" name="Footer Placeholder 3"/>
          <p:cNvSpPr>
            <a:spLocks noGrp="1"/>
          </p:cNvSpPr>
          <p:nvPr>
            <p:ph type="ftr" sz="quarter" idx="11"/>
          </p:nvPr>
        </p:nvSpPr>
        <p:spPr/>
        <p:txBody>
          <a:bodyPr/>
          <a:lstStyle/>
          <a:p>
            <a:pPr>
              <a:defRPr/>
            </a:pPr>
            <a:r>
              <a:rPr lang="en-US" dirty="0"/>
              <a:t>High Dimensional Bayesian Optimization</a:t>
            </a:r>
          </a:p>
        </p:txBody>
      </p:sp>
      <p:sp>
        <p:nvSpPr>
          <p:cNvPr id="5" name="Slide Number Placeholder 4"/>
          <p:cNvSpPr>
            <a:spLocks noGrp="1"/>
          </p:cNvSpPr>
          <p:nvPr>
            <p:ph type="sldNum" sz="quarter" idx="12"/>
          </p:nvPr>
        </p:nvSpPr>
        <p:spPr/>
        <p:txBody>
          <a:bodyPr/>
          <a:lstStyle/>
          <a:p>
            <a:fld id="{75F597CF-85E3-444C-AFAC-13DE89A1408D}" type="slidenum">
              <a:rPr lang="en-AU" altLang="en-US" smtClean="0"/>
              <a:pPr/>
              <a:t>5</a:t>
            </a:fld>
            <a:endParaRPr lang="en-AU" altLang="en-US" dirty="0"/>
          </a:p>
        </p:txBody>
      </p:sp>
      <p:sp>
        <p:nvSpPr>
          <p:cNvPr id="6" name="Content Placeholder 1"/>
          <p:cNvSpPr>
            <a:spLocks noGrp="1"/>
          </p:cNvSpPr>
          <p:nvPr>
            <p:ph idx="1"/>
          </p:nvPr>
        </p:nvSpPr>
        <p:spPr>
          <a:xfrm>
            <a:off x="361950" y="1126067"/>
            <a:ext cx="9953625" cy="5340439"/>
          </a:xfrm>
        </p:spPr>
        <p:txBody>
          <a:bodyPr/>
          <a:lstStyle/>
          <a:p>
            <a:r>
              <a:rPr lang="en-AU" sz="2800" dirty="0">
                <a:cs typeface="Calibri Light" panose="020F0302020204030204" pitchFamily="34" charset="0"/>
              </a:rPr>
              <a:t>Random </a:t>
            </a:r>
            <a:r>
              <a:rPr lang="en-AU" sz="2800" dirty="0" err="1">
                <a:cs typeface="Calibri Light" panose="020F0302020204030204" pitchFamily="34" charset="0"/>
              </a:rPr>
              <a:t>embeddings</a:t>
            </a:r>
            <a:r>
              <a:rPr lang="en-AU" sz="2800" dirty="0">
                <a:cs typeface="Calibri Light" panose="020F0302020204030204" pitchFamily="34" charset="0"/>
              </a:rPr>
              <a:t> : [Wang et al IJCAI 2013]</a:t>
            </a:r>
          </a:p>
          <a:p>
            <a:pPr lvl="1"/>
            <a:r>
              <a:rPr lang="en-AU" sz="2400" dirty="0">
                <a:cs typeface="Calibri Light" panose="020F0302020204030204" pitchFamily="34" charset="0"/>
              </a:rPr>
              <a:t>project high-dimensional space to low-dimensional space </a:t>
            </a:r>
          </a:p>
          <a:p>
            <a:pPr lvl="1"/>
            <a:endParaRPr lang="en-AU" sz="1400" dirty="0">
              <a:cs typeface="Calibri Light" panose="020F0302020204030204" pitchFamily="34" charset="0"/>
            </a:endParaRPr>
          </a:p>
          <a:p>
            <a:r>
              <a:rPr lang="en-AU" sz="2400" dirty="0">
                <a:cs typeface="Calibri Light" panose="020F0302020204030204" pitchFamily="34" charset="0"/>
              </a:rPr>
              <a:t>This 2D function only has d=1 effective dimension. </a:t>
            </a:r>
          </a:p>
          <a:p>
            <a:r>
              <a:rPr lang="en-AU" sz="2400" dirty="0">
                <a:cs typeface="Calibri Light" panose="020F0302020204030204" pitchFamily="34" charset="0"/>
              </a:rPr>
              <a:t>It is more efficient to search for the optimum along the 1-dimensional random embedding than in the original 2-dimensional space.</a:t>
            </a:r>
            <a:endParaRPr lang="en-AU" sz="4800" dirty="0">
              <a:cs typeface="Calibri Light" panose="020F0302020204030204" pitchFamily="34" charset="0"/>
            </a:endParaRPr>
          </a:p>
        </p:txBody>
      </p:sp>
      <p:pic>
        <p:nvPicPr>
          <p:cNvPr id="2" name="Picture 1"/>
          <p:cNvPicPr>
            <a:picLocks noChangeAspect="1"/>
          </p:cNvPicPr>
          <p:nvPr/>
        </p:nvPicPr>
        <p:blipFill>
          <a:blip r:embed="rId3"/>
          <a:stretch>
            <a:fillRect/>
          </a:stretch>
        </p:blipFill>
        <p:spPr>
          <a:xfrm>
            <a:off x="2917997" y="3772073"/>
            <a:ext cx="7669041" cy="3032734"/>
          </a:xfrm>
          <a:prstGeom prst="rect">
            <a:avLst/>
          </a:prstGeom>
        </p:spPr>
      </p:pic>
    </p:spTree>
    <p:extLst>
      <p:ext uri="{BB962C8B-B14F-4D97-AF65-F5344CB8AC3E}">
        <p14:creationId xmlns:p14="http://schemas.microsoft.com/office/powerpoint/2010/main" val="3363207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dirty="0"/>
              <a:t>High-dimensional Bayesian Optimization</a:t>
            </a:r>
          </a:p>
        </p:txBody>
      </p:sp>
      <p:sp>
        <p:nvSpPr>
          <p:cNvPr id="4" name="Footer Placeholder 3"/>
          <p:cNvSpPr>
            <a:spLocks noGrp="1"/>
          </p:cNvSpPr>
          <p:nvPr>
            <p:ph type="ftr" sz="quarter" idx="11"/>
          </p:nvPr>
        </p:nvSpPr>
        <p:spPr/>
        <p:txBody>
          <a:bodyPr/>
          <a:lstStyle/>
          <a:p>
            <a:pPr>
              <a:defRPr/>
            </a:pPr>
            <a:r>
              <a:rPr lang="en-US" dirty="0"/>
              <a:t>High Dimensional Bayesian Optimization</a:t>
            </a:r>
          </a:p>
        </p:txBody>
      </p:sp>
      <p:sp>
        <p:nvSpPr>
          <p:cNvPr id="5" name="Slide Number Placeholder 4"/>
          <p:cNvSpPr>
            <a:spLocks noGrp="1"/>
          </p:cNvSpPr>
          <p:nvPr>
            <p:ph type="sldNum" sz="quarter" idx="12"/>
          </p:nvPr>
        </p:nvSpPr>
        <p:spPr/>
        <p:txBody>
          <a:bodyPr/>
          <a:lstStyle/>
          <a:p>
            <a:fld id="{75F597CF-85E3-444C-AFAC-13DE89A1408D}" type="slidenum">
              <a:rPr lang="en-AU" altLang="en-US" smtClean="0"/>
              <a:pPr/>
              <a:t>6</a:t>
            </a:fld>
            <a:endParaRPr lang="en-AU" altLang="en-US" dirty="0"/>
          </a:p>
        </p:txBody>
      </p:sp>
      <p:sp>
        <p:nvSpPr>
          <p:cNvPr id="6" name="Content Placeholder 1"/>
          <p:cNvSpPr>
            <a:spLocks noGrp="1"/>
          </p:cNvSpPr>
          <p:nvPr>
            <p:ph idx="1"/>
          </p:nvPr>
        </p:nvSpPr>
        <p:spPr>
          <a:xfrm>
            <a:off x="361950" y="1126067"/>
            <a:ext cx="9953625" cy="5340439"/>
          </a:xfrm>
        </p:spPr>
        <p:txBody>
          <a:bodyPr/>
          <a:lstStyle/>
          <a:p>
            <a:r>
              <a:rPr lang="en-AU" sz="2800" dirty="0">
                <a:cs typeface="Calibri Light" panose="020F0302020204030204" pitchFamily="34" charset="0"/>
              </a:rPr>
              <a:t>Additive kernel: [</a:t>
            </a:r>
            <a:r>
              <a:rPr lang="en-AU" sz="2800" dirty="0" err="1">
                <a:cs typeface="Calibri Light" panose="020F0302020204030204" pitchFamily="34" charset="0"/>
              </a:rPr>
              <a:t>Kandasamy</a:t>
            </a:r>
            <a:r>
              <a:rPr lang="en-AU" sz="2800" dirty="0">
                <a:cs typeface="Calibri Light" panose="020F0302020204030204" pitchFamily="34" charset="0"/>
              </a:rPr>
              <a:t> et al ICML 2015]</a:t>
            </a:r>
          </a:p>
          <a:p>
            <a:pPr lvl="1"/>
            <a:r>
              <a:rPr lang="en-AU" sz="2400" dirty="0">
                <a:cs typeface="Calibri Light" panose="020F0302020204030204" pitchFamily="34" charset="0"/>
              </a:rPr>
              <a:t>decompose high dimensions into disjointed groups</a:t>
            </a:r>
          </a:p>
          <a:p>
            <a:pPr lvl="1"/>
            <a:r>
              <a:rPr lang="en-AU" sz="2400" dirty="0">
                <a:cs typeface="Calibri Light" panose="020F0302020204030204" pitchFamily="34" charset="0"/>
              </a:rPr>
              <a:t>infer the GP posterior of the individual GP (for each disjointed group).</a:t>
            </a:r>
          </a:p>
          <a:p>
            <a:pPr lvl="1"/>
            <a:r>
              <a:rPr lang="en-AU" sz="2400" dirty="0">
                <a:cs typeface="Calibri Light" panose="020F0302020204030204" pitchFamily="34" charset="0"/>
              </a:rPr>
              <a:t>Define the additive acquisition function.</a:t>
            </a:r>
          </a:p>
        </p:txBody>
      </p:sp>
      <p:pic>
        <p:nvPicPr>
          <p:cNvPr id="2" name="Picture 1"/>
          <p:cNvPicPr>
            <a:picLocks noChangeAspect="1"/>
          </p:cNvPicPr>
          <p:nvPr/>
        </p:nvPicPr>
        <p:blipFill>
          <a:blip r:embed="rId3"/>
          <a:stretch>
            <a:fillRect/>
          </a:stretch>
        </p:blipFill>
        <p:spPr>
          <a:xfrm>
            <a:off x="3197002" y="3619135"/>
            <a:ext cx="3996821" cy="2411034"/>
          </a:xfrm>
          <a:prstGeom prst="rect">
            <a:avLst/>
          </a:prstGeom>
        </p:spPr>
      </p:pic>
      <p:sp>
        <p:nvSpPr>
          <p:cNvPr id="7" name="TextBox 6"/>
          <p:cNvSpPr txBox="1"/>
          <p:nvPr/>
        </p:nvSpPr>
        <p:spPr>
          <a:xfrm>
            <a:off x="5257806" y="3135730"/>
            <a:ext cx="1980094" cy="369332"/>
          </a:xfrm>
          <a:prstGeom prst="rect">
            <a:avLst/>
          </a:prstGeom>
          <a:noFill/>
        </p:spPr>
        <p:txBody>
          <a:bodyPr wrap="none" rtlCol="0">
            <a:spAutoFit/>
          </a:bodyPr>
          <a:lstStyle/>
          <a:p>
            <a:r>
              <a:rPr lang="en-AU" dirty="0"/>
              <a:t>Two observations</a:t>
            </a:r>
          </a:p>
        </p:txBody>
      </p:sp>
      <p:cxnSp>
        <p:nvCxnSpPr>
          <p:cNvPr id="9" name="Straight Connector 8"/>
          <p:cNvCxnSpPr/>
          <p:nvPr/>
        </p:nvCxnSpPr>
        <p:spPr>
          <a:xfrm flipH="1">
            <a:off x="4637162" y="3390989"/>
            <a:ext cx="558250" cy="228145"/>
          </a:xfrm>
          <a:prstGeom prst="line">
            <a:avLst/>
          </a:prstGeom>
          <a:ln w="15875">
            <a:tailEnd type="ova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endCxn id="2" idx="0"/>
          </p:cNvCxnSpPr>
          <p:nvPr/>
        </p:nvCxnSpPr>
        <p:spPr>
          <a:xfrm>
            <a:off x="5195412" y="3390989"/>
            <a:ext cx="1" cy="228146"/>
          </a:xfrm>
          <a:prstGeom prst="line">
            <a:avLst/>
          </a:prstGeom>
          <a:ln w="15875">
            <a:tailEnd type="ova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914131" y="6274504"/>
            <a:ext cx="1839030" cy="369332"/>
          </a:xfrm>
          <a:prstGeom prst="rect">
            <a:avLst/>
          </a:prstGeom>
          <a:noFill/>
        </p:spPr>
        <p:txBody>
          <a:bodyPr wrap="none" rtlCol="0">
            <a:spAutoFit/>
          </a:bodyPr>
          <a:lstStyle/>
          <a:p>
            <a:r>
              <a:rPr lang="en-AU" dirty="0"/>
              <a:t>Two dimensions</a:t>
            </a:r>
          </a:p>
        </p:txBody>
      </p:sp>
      <p:cxnSp>
        <p:nvCxnSpPr>
          <p:cNvPr id="16" name="Straight Connector 15"/>
          <p:cNvCxnSpPr/>
          <p:nvPr/>
        </p:nvCxnSpPr>
        <p:spPr>
          <a:xfrm flipH="1" flipV="1">
            <a:off x="3404208" y="5299934"/>
            <a:ext cx="224842" cy="900420"/>
          </a:xfrm>
          <a:prstGeom prst="line">
            <a:avLst/>
          </a:prstGeom>
          <a:ln w="15875">
            <a:tailEnd type="ova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781178" y="6519259"/>
            <a:ext cx="1807976"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6581025" y="5233218"/>
            <a:ext cx="142293" cy="1271706"/>
          </a:xfrm>
          <a:prstGeom prst="line">
            <a:avLst/>
          </a:prstGeom>
          <a:ln w="15875">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5611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dirty="0"/>
              <a:t>High-dimensional Bayesian Optimization</a:t>
            </a:r>
          </a:p>
        </p:txBody>
      </p:sp>
      <p:sp>
        <p:nvSpPr>
          <p:cNvPr id="4" name="Footer Placeholder 3"/>
          <p:cNvSpPr>
            <a:spLocks noGrp="1"/>
          </p:cNvSpPr>
          <p:nvPr>
            <p:ph type="ftr" sz="quarter" idx="11"/>
          </p:nvPr>
        </p:nvSpPr>
        <p:spPr/>
        <p:txBody>
          <a:bodyPr/>
          <a:lstStyle/>
          <a:p>
            <a:pPr>
              <a:defRPr/>
            </a:pPr>
            <a:r>
              <a:rPr lang="en-US" dirty="0"/>
              <a:t>High Dimensional Bayesian Optimization</a:t>
            </a:r>
          </a:p>
        </p:txBody>
      </p:sp>
      <p:sp>
        <p:nvSpPr>
          <p:cNvPr id="5" name="Slide Number Placeholder 4"/>
          <p:cNvSpPr>
            <a:spLocks noGrp="1"/>
          </p:cNvSpPr>
          <p:nvPr>
            <p:ph type="sldNum" sz="quarter" idx="12"/>
          </p:nvPr>
        </p:nvSpPr>
        <p:spPr/>
        <p:txBody>
          <a:bodyPr/>
          <a:lstStyle/>
          <a:p>
            <a:fld id="{75F597CF-85E3-444C-AFAC-13DE89A1408D}" type="slidenum">
              <a:rPr lang="en-AU" altLang="en-US" smtClean="0"/>
              <a:pPr/>
              <a:t>7</a:t>
            </a:fld>
            <a:endParaRPr lang="en-AU" altLang="en-US" dirty="0"/>
          </a:p>
        </p:txBody>
      </p:sp>
      <p:sp>
        <p:nvSpPr>
          <p:cNvPr id="6" name="Content Placeholder 1"/>
          <p:cNvSpPr>
            <a:spLocks noGrp="1"/>
          </p:cNvSpPr>
          <p:nvPr>
            <p:ph idx="1"/>
          </p:nvPr>
        </p:nvSpPr>
        <p:spPr>
          <a:xfrm>
            <a:off x="361950" y="1126067"/>
            <a:ext cx="9953625" cy="5340439"/>
          </a:xfrm>
        </p:spPr>
        <p:txBody>
          <a:bodyPr/>
          <a:lstStyle/>
          <a:p>
            <a:r>
              <a:rPr lang="en-US" sz="2800" dirty="0">
                <a:cs typeface="Calibri Light" panose="020F0302020204030204" pitchFamily="34" charset="0"/>
              </a:rPr>
              <a:t>Elastic Gaussian process</a:t>
            </a:r>
            <a:r>
              <a:rPr lang="en-US" sz="2800" b="1" dirty="0">
                <a:solidFill>
                  <a:srgbClr val="FF0000"/>
                </a:solidFill>
                <a:cs typeface="Calibri Light" panose="020F0302020204030204" pitchFamily="34" charset="0"/>
              </a:rPr>
              <a:t> </a:t>
            </a:r>
            <a:r>
              <a:rPr lang="en-US" sz="2800" dirty="0">
                <a:cs typeface="Calibri Light" panose="020F0302020204030204" pitchFamily="34" charset="0"/>
              </a:rPr>
              <a:t>[Rana et al. ICML 2017]</a:t>
            </a:r>
          </a:p>
          <a:p>
            <a:pPr lvl="1"/>
            <a:r>
              <a:rPr lang="en-US" sz="2400" dirty="0">
                <a:cs typeface="Calibri Light" panose="020F0302020204030204" pitchFamily="34" charset="0"/>
              </a:rPr>
              <a:t>Locally optimize the acquisition function by changing the length-scale.</a:t>
            </a:r>
          </a:p>
          <a:p>
            <a:pPr marL="457200" lvl="1" indent="0">
              <a:buNone/>
            </a:pPr>
            <a:endParaRPr lang="en-AU" sz="2400" dirty="0">
              <a:cs typeface="Calibri Light" panose="020F0302020204030204" pitchFamily="34" charset="0"/>
            </a:endParaRPr>
          </a:p>
          <a:p>
            <a:r>
              <a:rPr lang="en-US" sz="2800" dirty="0">
                <a:cs typeface="Calibri Light" panose="020F0302020204030204" pitchFamily="34" charset="0"/>
              </a:rPr>
              <a:t>Drop-out [Li et al. IJCAI 2017]</a:t>
            </a:r>
          </a:p>
          <a:p>
            <a:pPr lvl="1"/>
            <a:r>
              <a:rPr lang="en-US" sz="2400" dirty="0">
                <a:cs typeface="Calibri Light" panose="020F0302020204030204" pitchFamily="34" charset="0"/>
              </a:rPr>
              <a:t>Randomly select a smaller number of dimension for optimization.</a:t>
            </a:r>
          </a:p>
          <a:p>
            <a:pPr marL="457200" lvl="1" indent="0">
              <a:buNone/>
            </a:pPr>
            <a:endParaRPr lang="en-AU" sz="2400" dirty="0">
              <a:cs typeface="Calibri Light" panose="020F0302020204030204" pitchFamily="34" charset="0"/>
            </a:endParaRPr>
          </a:p>
        </p:txBody>
      </p:sp>
    </p:spTree>
    <p:extLst>
      <p:ext uri="{BB962C8B-B14F-4D97-AF65-F5344CB8AC3E}">
        <p14:creationId xmlns:p14="http://schemas.microsoft.com/office/powerpoint/2010/main" val="3971635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1"/>
              <p:cNvSpPr>
                <a:spLocks noGrp="1"/>
              </p:cNvSpPr>
              <p:nvPr>
                <p:ph idx="1"/>
              </p:nvPr>
            </p:nvSpPr>
            <p:spPr/>
            <p:txBody>
              <a:bodyPr/>
              <a:lstStyle/>
              <a:p>
                <a:r>
                  <a:rPr lang="en-AU" dirty="0"/>
                  <a:t>We focus on the optimization of high-dimensional acquisition function --- avoid making any assumption on the underlying function</a:t>
                </a:r>
              </a:p>
              <a:p>
                <a:endParaRPr lang="en-AU" dirty="0"/>
              </a:p>
              <a:p>
                <a:r>
                  <a:rPr lang="en-AU" dirty="0"/>
                  <a:t> We change the length-scale </a:t>
                </a:r>
                <a14:m>
                  <m:oMath xmlns:m="http://schemas.openxmlformats.org/officeDocument/2006/math">
                    <m:sSubSup>
                      <m:sSubSupPr>
                        <m:ctrlPr>
                          <a:rPr lang="en-AU" i="1" smtClean="0">
                            <a:latin typeface="Cambria Math" panose="02040503050406030204" pitchFamily="18" charset="0"/>
                          </a:rPr>
                        </m:ctrlPr>
                      </m:sSubSupPr>
                      <m:e>
                        <m:r>
                          <a:rPr lang="en-AU" smtClean="0">
                            <a:latin typeface="Cambria Math" panose="02040503050406030204" pitchFamily="18" charset="0"/>
                          </a:rPr>
                          <m:t>𝜎</m:t>
                        </m:r>
                      </m:e>
                      <m:sub>
                        <m:r>
                          <a:rPr lang="en-AU" smtClean="0">
                            <a:latin typeface="Cambria Math" panose="02040503050406030204" pitchFamily="18" charset="0"/>
                          </a:rPr>
                          <m:t>𝑙</m:t>
                        </m:r>
                      </m:sub>
                      <m:sup>
                        <m:r>
                          <a:rPr lang="en-AU" smtClean="0">
                            <a:latin typeface="Cambria Math" panose="02040503050406030204" pitchFamily="18" charset="0"/>
                          </a:rPr>
                          <m:t>2</m:t>
                        </m:r>
                      </m:sup>
                    </m:sSubSup>
                  </m:oMath>
                </a14:m>
                <a:r>
                  <a:rPr lang="en-AU" dirty="0"/>
                  <a:t> of Gaussian process and locally optimize a series of acquisition functions </a:t>
                </a:r>
                <a14:m>
                  <m:oMath xmlns:m="http://schemas.openxmlformats.org/officeDocument/2006/math">
                    <m:r>
                      <a:rPr lang="en-AU" dirty="0" smtClean="0">
                        <a:latin typeface="Cambria Math" panose="02040503050406030204" pitchFamily="18" charset="0"/>
                      </a:rPr>
                      <m:t>𝑎</m:t>
                    </m:r>
                    <m:d>
                      <m:dPr>
                        <m:endChr m:val="|"/>
                        <m:ctrlPr>
                          <a:rPr lang="en-AU" i="1" dirty="0" smtClean="0">
                            <a:latin typeface="Cambria Math" panose="02040503050406030204" pitchFamily="18" charset="0"/>
                          </a:rPr>
                        </m:ctrlPr>
                      </m:dPr>
                      <m:e>
                        <m:r>
                          <a:rPr lang="en-AU" dirty="0" smtClean="0">
                            <a:latin typeface="Cambria Math" panose="02040503050406030204" pitchFamily="18" charset="0"/>
                          </a:rPr>
                          <m:t>𝑥</m:t>
                        </m:r>
                        <m:r>
                          <a:rPr lang="en-AU" dirty="0" smtClean="0">
                            <a:latin typeface="Cambria Math" panose="02040503050406030204" pitchFamily="18" charset="0"/>
                          </a:rPr>
                          <m:t> </m:t>
                        </m:r>
                      </m:e>
                    </m:d>
                    <m:sSub>
                      <m:sSubPr>
                        <m:ctrlPr>
                          <a:rPr lang="en-AU" i="1" dirty="0" smtClean="0">
                            <a:latin typeface="Cambria Math" panose="02040503050406030204" pitchFamily="18" charset="0"/>
                          </a:rPr>
                        </m:ctrlPr>
                      </m:sSubPr>
                      <m:e>
                        <m:r>
                          <a:rPr lang="en-AU" dirty="0" smtClean="0">
                            <a:latin typeface="Cambria Math" panose="02040503050406030204" pitchFamily="18" charset="0"/>
                          </a:rPr>
                          <m:t>𝐷</m:t>
                        </m:r>
                      </m:e>
                      <m:sub>
                        <m:r>
                          <a:rPr lang="en-AU" dirty="0" smtClean="0">
                            <a:latin typeface="Cambria Math" panose="02040503050406030204" pitchFamily="18" charset="0"/>
                          </a:rPr>
                          <m:t>𝑡</m:t>
                        </m:r>
                      </m:sub>
                    </m:sSub>
                    <m:r>
                      <a:rPr lang="en-AU" dirty="0" smtClean="0">
                        <a:latin typeface="Cambria Math" panose="02040503050406030204" pitchFamily="18" charset="0"/>
                      </a:rPr>
                      <m:t>,</m:t>
                    </m:r>
                    <m:sSubSup>
                      <m:sSubSupPr>
                        <m:ctrlPr>
                          <a:rPr lang="en-AU" i="1" dirty="0" smtClean="0">
                            <a:latin typeface="Cambria Math" panose="02040503050406030204" pitchFamily="18" charset="0"/>
                          </a:rPr>
                        </m:ctrlPr>
                      </m:sSubSupPr>
                      <m:e>
                        <m:r>
                          <a:rPr lang="en-AU" dirty="0" smtClean="0">
                            <a:latin typeface="Cambria Math" panose="02040503050406030204" pitchFamily="18" charset="0"/>
                          </a:rPr>
                          <m:t>𝜎</m:t>
                        </m:r>
                      </m:e>
                      <m:sub>
                        <m:r>
                          <a:rPr lang="en-AU" dirty="0" smtClean="0">
                            <a:latin typeface="Cambria Math" panose="02040503050406030204" pitchFamily="18" charset="0"/>
                          </a:rPr>
                          <m:t>𝑙</m:t>
                        </m:r>
                      </m:sub>
                      <m:sup>
                        <m:r>
                          <a:rPr lang="en-AU" dirty="0" smtClean="0">
                            <a:latin typeface="Cambria Math" panose="02040503050406030204" pitchFamily="18" charset="0"/>
                          </a:rPr>
                          <m:t>2</m:t>
                        </m:r>
                      </m:sup>
                    </m:sSubSup>
                    <m:r>
                      <a:rPr lang="en-AU" dirty="0" smtClean="0">
                        <a:latin typeface="Cambria Math" panose="02040503050406030204" pitchFamily="18" charset="0"/>
                      </a:rPr>
                      <m:t>)</m:t>
                    </m:r>
                  </m:oMath>
                </a14:m>
                <a:endParaRPr lang="en-AU" dirty="0"/>
              </a:p>
              <a:p>
                <a:r>
                  <a:rPr lang="en-AU" dirty="0"/>
                  <a:t>---Elastic Gaussian Process (EGP)</a:t>
                </a:r>
              </a:p>
            </p:txBody>
          </p:sp>
        </mc:Choice>
        <mc:Fallback xmlns="">
          <p:sp>
            <p:nvSpPr>
              <p:cNvPr id="6" name="Content Placeholder 1"/>
              <p:cNvSpPr>
                <a:spLocks noGrp="1" noRot="1" noChangeAspect="1" noMove="1" noResize="1" noEditPoints="1" noAdjustHandles="1" noChangeArrowheads="1" noChangeShapeType="1" noTextEdit="1"/>
              </p:cNvSpPr>
              <p:nvPr>
                <p:ph idx="1"/>
              </p:nvPr>
            </p:nvSpPr>
            <p:spPr>
              <a:xfrm>
                <a:off x="361950" y="1126067"/>
                <a:ext cx="9953625" cy="5340439"/>
              </a:xfrm>
              <a:blipFill rotWithShape="0">
                <a:blip r:embed="rId3"/>
                <a:stretch>
                  <a:fillRect t="-1142"/>
                </a:stretch>
              </a:blipFill>
            </p:spPr>
            <p:txBody>
              <a:bodyPr/>
              <a:lstStyle/>
              <a:p>
                <a:r>
                  <a:rPr lang="en-AU">
                    <a:noFill/>
                  </a:rPr>
                  <a:t> </a:t>
                </a:r>
              </a:p>
            </p:txBody>
          </p:sp>
        </mc:Fallback>
      </mc:AlternateContent>
      <p:sp>
        <p:nvSpPr>
          <p:cNvPr id="3" name="Title 2"/>
          <p:cNvSpPr>
            <a:spLocks noGrp="1"/>
          </p:cNvSpPr>
          <p:nvPr>
            <p:ph type="title"/>
          </p:nvPr>
        </p:nvSpPr>
        <p:spPr/>
        <p:txBody>
          <a:bodyPr/>
          <a:lstStyle/>
          <a:p>
            <a:r>
              <a:rPr lang="en-AU"/>
              <a:t>Elastic Gaussian Process</a:t>
            </a:r>
            <a:endParaRPr lang="en-AU" dirty="0"/>
          </a:p>
        </p:txBody>
      </p:sp>
      <p:sp>
        <p:nvSpPr>
          <p:cNvPr id="4" name="Footer Placeholder 3"/>
          <p:cNvSpPr>
            <a:spLocks noGrp="1"/>
          </p:cNvSpPr>
          <p:nvPr>
            <p:ph type="ftr" sz="quarter" idx="11"/>
          </p:nvPr>
        </p:nvSpPr>
        <p:spPr/>
        <p:txBody>
          <a:bodyPr/>
          <a:lstStyle/>
          <a:p>
            <a:r>
              <a:rPr lang="en-US"/>
              <a:t>High Dimensional Bayesian Optimization</a:t>
            </a:r>
            <a:endParaRPr lang="en-US" dirty="0"/>
          </a:p>
        </p:txBody>
      </p:sp>
      <p:sp>
        <p:nvSpPr>
          <p:cNvPr id="5" name="Slide Number Placeholder 4"/>
          <p:cNvSpPr>
            <a:spLocks noGrp="1"/>
          </p:cNvSpPr>
          <p:nvPr>
            <p:ph type="sldNum" sz="quarter" idx="12"/>
          </p:nvPr>
        </p:nvSpPr>
        <p:spPr/>
        <p:txBody>
          <a:bodyPr/>
          <a:lstStyle/>
          <a:p>
            <a:fld id="{75F597CF-85E3-444C-AFAC-13DE89A1408D}" type="slidenum">
              <a:rPr lang="en-AU" altLang="en-US" smtClean="0"/>
              <a:pPr/>
              <a:t>8</a:t>
            </a:fld>
            <a:endParaRPr lang="en-AU" altLang="en-US" dirty="0"/>
          </a:p>
        </p:txBody>
      </p:sp>
    </p:spTree>
    <p:extLst>
      <p:ext uri="{BB962C8B-B14F-4D97-AF65-F5344CB8AC3E}">
        <p14:creationId xmlns:p14="http://schemas.microsoft.com/office/powerpoint/2010/main" val="2833170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1"/>
              <p:cNvSpPr>
                <a:spLocks noGrp="1"/>
              </p:cNvSpPr>
              <p:nvPr>
                <p:ph idx="1"/>
              </p:nvPr>
            </p:nvSpPr>
            <p:spPr/>
            <p:txBody>
              <a:bodyPr/>
              <a:lstStyle/>
              <a:p>
                <a:r>
                  <a:rPr lang="en-AU" dirty="0"/>
                  <a:t>High-dimensional (d&gt;10) acquisition functions feature only a few peaks and a large terrain of almost flat surface---especially for Gaussian process with the SE kernel</a:t>
                </a:r>
              </a:p>
              <a:p>
                <a:endParaRPr lang="en-AU" dirty="0"/>
              </a:p>
              <a:p>
                <a:r>
                  <a:rPr lang="en-AU" dirty="0"/>
                  <a:t>Step 1 – gradually increasing the length-scale till gradients of acquisition function become non-insignificant. We then seek for the extrema of this approximation using local optimizer.</a:t>
                </a:r>
              </a:p>
              <a:p>
                <a:endParaRPr lang="en-AU" dirty="0"/>
              </a:p>
              <a:p>
                <a:r>
                  <a:rPr lang="en-AU" dirty="0"/>
                  <a:t>Lemma 1: </a:t>
                </a:r>
                <a14:m>
                  <m:oMath xmlns:m="http://schemas.openxmlformats.org/officeDocument/2006/math">
                    <m:r>
                      <a:rPr lang="en-AU" dirty="0" smtClean="0">
                        <a:latin typeface="Cambria Math" panose="02040503050406030204" pitchFamily="18" charset="0"/>
                      </a:rPr>
                      <m:t>∃</m:t>
                    </m:r>
                    <m:r>
                      <a:rPr lang="en-AU" dirty="0" smtClean="0">
                        <a:latin typeface="Cambria Math" panose="02040503050406030204" pitchFamily="18" charset="0"/>
                      </a:rPr>
                      <m:t>𝑙</m:t>
                    </m:r>
                    <m:r>
                      <a:rPr lang="en-AU" dirty="0" smtClean="0">
                        <a:latin typeface="Cambria Math" panose="02040503050406030204" pitchFamily="18" charset="0"/>
                      </a:rPr>
                      <m:t>:∥</m:t>
                    </m:r>
                    <m:f>
                      <m:fPr>
                        <m:ctrlPr>
                          <a:rPr lang="en-AU" i="1" dirty="0" smtClean="0">
                            <a:latin typeface="Cambria Math" panose="02040503050406030204" pitchFamily="18" charset="0"/>
                          </a:rPr>
                        </m:ctrlPr>
                      </m:fPr>
                      <m:num>
                        <m:r>
                          <a:rPr lang="en-AU" dirty="0" smtClean="0">
                            <a:latin typeface="Cambria Math" panose="02040503050406030204" pitchFamily="18" charset="0"/>
                          </a:rPr>
                          <m:t>𝜕</m:t>
                        </m:r>
                        <m:r>
                          <a:rPr lang="en-AU" dirty="0" smtClean="0">
                            <a:latin typeface="Cambria Math" panose="02040503050406030204" pitchFamily="18" charset="0"/>
                          </a:rPr>
                          <m:t>𝑎</m:t>
                        </m:r>
                        <m:d>
                          <m:dPr>
                            <m:ctrlPr>
                              <a:rPr lang="en-AU" i="1" dirty="0" smtClean="0">
                                <a:latin typeface="Cambria Math" panose="02040503050406030204" pitchFamily="18" charset="0"/>
                              </a:rPr>
                            </m:ctrlPr>
                          </m:dPr>
                          <m:e>
                            <m:r>
                              <a:rPr lang="en-AU" dirty="0" smtClean="0">
                                <a:latin typeface="Cambria Math" panose="02040503050406030204" pitchFamily="18" charset="0"/>
                              </a:rPr>
                              <m:t>𝑥</m:t>
                            </m:r>
                            <m:r>
                              <a:rPr lang="en-AU" dirty="0" smtClean="0">
                                <a:latin typeface="Cambria Math" panose="02040503050406030204" pitchFamily="18" charset="0"/>
                              </a:rPr>
                              <m:t>,</m:t>
                            </m:r>
                            <m:r>
                              <a:rPr lang="en-AU" dirty="0" smtClean="0">
                                <a:latin typeface="Cambria Math" panose="02040503050406030204" pitchFamily="18" charset="0"/>
                              </a:rPr>
                              <m:t>𝑙</m:t>
                            </m:r>
                          </m:e>
                        </m:d>
                      </m:num>
                      <m:den>
                        <m:r>
                          <a:rPr lang="en-AU" dirty="0">
                            <a:latin typeface="Cambria Math" panose="02040503050406030204" pitchFamily="18" charset="0"/>
                          </a:rPr>
                          <m:t>𝜕</m:t>
                        </m:r>
                        <m:r>
                          <a:rPr lang="en-AU" dirty="0">
                            <a:latin typeface="Cambria Math" panose="02040503050406030204" pitchFamily="18" charset="0"/>
                          </a:rPr>
                          <m:t>𝑥</m:t>
                        </m:r>
                      </m:den>
                    </m:f>
                    <m:sSub>
                      <m:sSubPr>
                        <m:ctrlPr>
                          <a:rPr lang="en-AU" i="1" dirty="0" smtClean="0">
                            <a:latin typeface="Cambria Math" panose="02040503050406030204" pitchFamily="18" charset="0"/>
                          </a:rPr>
                        </m:ctrlPr>
                      </m:sSubPr>
                      <m:e>
                        <m:r>
                          <a:rPr lang="en-AU">
                            <a:latin typeface="Cambria Math" panose="02040503050406030204" pitchFamily="18" charset="0"/>
                          </a:rPr>
                          <m:t>∥</m:t>
                        </m:r>
                      </m:e>
                      <m:sub>
                        <m:r>
                          <a:rPr lang="en-AU" smtClean="0">
                            <a:latin typeface="Cambria Math" panose="02040503050406030204" pitchFamily="18" charset="0"/>
                          </a:rPr>
                          <m:t>2</m:t>
                        </m:r>
                      </m:sub>
                    </m:sSub>
                    <m:r>
                      <a:rPr lang="en-AU" dirty="0" smtClean="0">
                        <a:latin typeface="Cambria Math" panose="02040503050406030204" pitchFamily="18" charset="0"/>
                      </a:rPr>
                      <m:t>≥</m:t>
                    </m:r>
                    <m:r>
                      <a:rPr lang="en-AU" dirty="0" smtClean="0">
                        <a:latin typeface="Cambria Math" panose="02040503050406030204" pitchFamily="18" charset="0"/>
                      </a:rPr>
                      <m:t>𝜖</m:t>
                    </m:r>
                  </m:oMath>
                </a14:m>
                <a:r>
                  <a:rPr lang="en-AU" dirty="0"/>
                  <a:t> for </a:t>
                </a:r>
                <a14:m>
                  <m:oMath xmlns:m="http://schemas.openxmlformats.org/officeDocument/2006/math">
                    <m:sSub>
                      <m:sSubPr>
                        <m:ctrlPr>
                          <a:rPr lang="en-AU" i="1" smtClean="0">
                            <a:latin typeface="Cambria Math" panose="02040503050406030204" pitchFamily="18" charset="0"/>
                          </a:rPr>
                        </m:ctrlPr>
                      </m:sSubPr>
                      <m:e>
                        <m:r>
                          <a:rPr lang="en-AU" smtClean="0">
                            <a:latin typeface="Cambria Math" panose="02040503050406030204" pitchFamily="18" charset="0"/>
                          </a:rPr>
                          <m:t>𝑙</m:t>
                        </m:r>
                      </m:e>
                      <m:sub>
                        <m:r>
                          <a:rPr lang="en-AU" smtClean="0">
                            <a:latin typeface="Cambria Math" panose="02040503050406030204" pitchFamily="18" charset="0"/>
                          </a:rPr>
                          <m:t>𝜏</m:t>
                        </m:r>
                      </m:sub>
                    </m:sSub>
                    <m:r>
                      <a:rPr lang="en-AU" smtClean="0">
                        <a:latin typeface="Cambria Math" panose="02040503050406030204" pitchFamily="18" charset="0"/>
                      </a:rPr>
                      <m:t>≤</m:t>
                    </m:r>
                    <m:r>
                      <a:rPr lang="en-AU" smtClean="0">
                        <a:latin typeface="Cambria Math" panose="02040503050406030204" pitchFamily="18" charset="0"/>
                      </a:rPr>
                      <m:t>𝑙</m:t>
                    </m:r>
                    <m:r>
                      <a:rPr lang="en-AU" smtClean="0">
                        <a:latin typeface="Cambria Math" panose="02040503050406030204" pitchFamily="18" charset="0"/>
                      </a:rPr>
                      <m:t>≤</m:t>
                    </m:r>
                    <m:sSub>
                      <m:sSubPr>
                        <m:ctrlPr>
                          <a:rPr lang="en-AU" i="1" smtClean="0">
                            <a:latin typeface="Cambria Math" panose="02040503050406030204" pitchFamily="18" charset="0"/>
                          </a:rPr>
                        </m:ctrlPr>
                      </m:sSubPr>
                      <m:e>
                        <m:r>
                          <a:rPr lang="en-AU" smtClean="0">
                            <a:latin typeface="Cambria Math" panose="02040503050406030204" pitchFamily="18" charset="0"/>
                          </a:rPr>
                          <m:t>𝑙</m:t>
                        </m:r>
                      </m:e>
                      <m:sub>
                        <m:func>
                          <m:funcPr>
                            <m:ctrlPr>
                              <a:rPr lang="en-AU" i="1" smtClean="0">
                                <a:latin typeface="Cambria Math" panose="02040503050406030204" pitchFamily="18" charset="0"/>
                              </a:rPr>
                            </m:ctrlPr>
                          </m:funcPr>
                          <m:fName>
                            <m:r>
                              <m:rPr>
                                <m:sty m:val="p"/>
                              </m:rPr>
                              <a:rPr lang="en-AU" smtClean="0">
                                <a:latin typeface="Cambria Math" panose="02040503050406030204" pitchFamily="18" charset="0"/>
                              </a:rPr>
                              <m:t>max</m:t>
                            </m:r>
                          </m:fName>
                          <m:e/>
                        </m:func>
                      </m:sub>
                    </m:sSub>
                  </m:oMath>
                </a14:m>
                <a:endParaRPr lang="en-AU" dirty="0"/>
              </a:p>
              <a:p>
                <a:r>
                  <a:rPr lang="en-AU" dirty="0"/>
                  <a:t>Proof for EI and UCB</a:t>
                </a:r>
              </a:p>
              <a:p>
                <a:endParaRPr lang="en-AU" dirty="0"/>
              </a:p>
              <a:p>
                <a:endParaRPr lang="en-AU" dirty="0"/>
              </a:p>
            </p:txBody>
          </p:sp>
        </mc:Choice>
        <mc:Fallback xmlns="">
          <p:sp>
            <p:nvSpPr>
              <p:cNvPr id="6" name="Content Placeholder 1"/>
              <p:cNvSpPr>
                <a:spLocks noGrp="1" noRot="1" noChangeAspect="1" noMove="1" noResize="1" noEditPoints="1" noAdjustHandles="1" noChangeArrowheads="1" noChangeShapeType="1" noTextEdit="1"/>
              </p:cNvSpPr>
              <p:nvPr>
                <p:ph idx="1"/>
              </p:nvPr>
            </p:nvSpPr>
            <p:spPr>
              <a:xfrm>
                <a:off x="361950" y="1126067"/>
                <a:ext cx="9953625" cy="5340439"/>
              </a:xfrm>
              <a:blipFill rotWithShape="0">
                <a:blip r:embed="rId3"/>
                <a:stretch>
                  <a:fillRect t="-1142"/>
                </a:stretch>
              </a:blipFill>
            </p:spPr>
            <p:txBody>
              <a:bodyPr/>
              <a:lstStyle/>
              <a:p>
                <a:r>
                  <a:rPr lang="en-AU">
                    <a:noFill/>
                  </a:rPr>
                  <a:t> </a:t>
                </a:r>
              </a:p>
            </p:txBody>
          </p:sp>
        </mc:Fallback>
      </mc:AlternateContent>
      <p:sp>
        <p:nvSpPr>
          <p:cNvPr id="3" name="Title 2"/>
          <p:cNvSpPr>
            <a:spLocks noGrp="1"/>
          </p:cNvSpPr>
          <p:nvPr>
            <p:ph type="title"/>
          </p:nvPr>
        </p:nvSpPr>
        <p:spPr/>
        <p:txBody>
          <a:bodyPr/>
          <a:lstStyle/>
          <a:p>
            <a:r>
              <a:rPr lang="en-AU"/>
              <a:t>Elastic Gaussian Process</a:t>
            </a:r>
            <a:endParaRPr lang="en-AU" dirty="0"/>
          </a:p>
        </p:txBody>
      </p:sp>
      <p:sp>
        <p:nvSpPr>
          <p:cNvPr id="4" name="Footer Placeholder 3"/>
          <p:cNvSpPr>
            <a:spLocks noGrp="1"/>
          </p:cNvSpPr>
          <p:nvPr>
            <p:ph type="ftr" sz="quarter" idx="11"/>
          </p:nvPr>
        </p:nvSpPr>
        <p:spPr/>
        <p:txBody>
          <a:bodyPr/>
          <a:lstStyle/>
          <a:p>
            <a:r>
              <a:rPr lang="en-US"/>
              <a:t>High Dimensional Bayesian Optimization</a:t>
            </a:r>
            <a:endParaRPr lang="en-US" dirty="0"/>
          </a:p>
        </p:txBody>
      </p:sp>
      <p:sp>
        <p:nvSpPr>
          <p:cNvPr id="5" name="Slide Number Placeholder 4"/>
          <p:cNvSpPr>
            <a:spLocks noGrp="1"/>
          </p:cNvSpPr>
          <p:nvPr>
            <p:ph type="sldNum" sz="quarter" idx="12"/>
          </p:nvPr>
        </p:nvSpPr>
        <p:spPr/>
        <p:txBody>
          <a:bodyPr/>
          <a:lstStyle/>
          <a:p>
            <a:fld id="{75F597CF-85E3-444C-AFAC-13DE89A1408D}" type="slidenum">
              <a:rPr lang="en-AU" altLang="en-US" smtClean="0"/>
              <a:pPr/>
              <a:t>9</a:t>
            </a:fld>
            <a:endParaRPr lang="en-AU" altLang="en-US" dirty="0"/>
          </a:p>
        </p:txBody>
      </p:sp>
    </p:spTree>
    <p:extLst>
      <p:ext uri="{BB962C8B-B14F-4D97-AF65-F5344CB8AC3E}">
        <p14:creationId xmlns:p14="http://schemas.microsoft.com/office/powerpoint/2010/main" val="1558189206"/>
      </p:ext>
    </p:extLst>
  </p:cSld>
  <p:clrMapOvr>
    <a:masterClrMapping/>
  </p:clrMapOvr>
</p:sld>
</file>

<file path=ppt/theme/theme1.xml><?xml version="1.0" encoding="utf-8"?>
<a:theme xmlns:a="http://schemas.openxmlformats.org/drawingml/2006/main" name="Beam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24103</TotalTime>
  <Words>1307</Words>
  <Application>Microsoft Office PowerPoint</Application>
  <PresentationFormat>Custom</PresentationFormat>
  <Paragraphs>176</Paragraphs>
  <Slides>20</Slides>
  <Notes>17</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9" baseType="lpstr">
      <vt:lpstr>Arial</vt:lpstr>
      <vt:lpstr>Bradley Hand ITC</vt:lpstr>
      <vt:lpstr>Calibri</vt:lpstr>
      <vt:lpstr>Calibri Light</vt:lpstr>
      <vt:lpstr>Cambria</vt:lpstr>
      <vt:lpstr>Cambria Math</vt:lpstr>
      <vt:lpstr>Worldly Bold</vt:lpstr>
      <vt:lpstr>Beamer</vt:lpstr>
      <vt:lpstr>Presentation</vt:lpstr>
      <vt:lpstr>Part II: Recent Advances in Bayesian Optimization  Sec 3: High Dimensional Bayesian Optimization</vt:lpstr>
      <vt:lpstr>Agenda</vt:lpstr>
      <vt:lpstr>Challenges for High-dimensional Bayesian Optimization</vt:lpstr>
      <vt:lpstr>High-dimensional Bayesian Optimization</vt:lpstr>
      <vt:lpstr>High-dimensional Bayesian Optimization</vt:lpstr>
      <vt:lpstr>High-dimensional Bayesian Optimization</vt:lpstr>
      <vt:lpstr>High-dimensional Bayesian Optimization</vt:lpstr>
      <vt:lpstr>Elastic Gaussian Process</vt:lpstr>
      <vt:lpstr>Elastic Gaussian Process</vt:lpstr>
      <vt:lpstr>Elastic Gaussian Process</vt:lpstr>
      <vt:lpstr>Illustration of Elastic Gaussian Process</vt:lpstr>
      <vt:lpstr>Elastic Gaussian Process</vt:lpstr>
      <vt:lpstr>High Dimensional BO Using Dropout</vt:lpstr>
      <vt:lpstr>Fill-In Strategies for Drop Out</vt:lpstr>
      <vt:lpstr>Experiment in High Dimension</vt:lpstr>
      <vt:lpstr>Trust Region Bayesian Optimization</vt:lpstr>
      <vt:lpstr>TuRBO</vt:lpstr>
      <vt:lpstr>Short Summary</vt:lpstr>
      <vt:lpstr>Question and Answer</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quoc dinh</dc:creator>
  <cp:lastModifiedBy>Vu Nguyen</cp:lastModifiedBy>
  <cp:revision>849</cp:revision>
  <dcterms:created xsi:type="dcterms:W3CDTF">2015-08-07T12:36:21Z</dcterms:created>
  <dcterms:modified xsi:type="dcterms:W3CDTF">2020-07-13T13:48:33Z</dcterms:modified>
</cp:coreProperties>
</file>