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8" r:id="rId3"/>
    <p:sldId id="763" r:id="rId4"/>
    <p:sldId id="791" r:id="rId5"/>
    <p:sldId id="792" r:id="rId6"/>
    <p:sldId id="772" r:id="rId7"/>
    <p:sldId id="784" r:id="rId8"/>
    <p:sldId id="793" r:id="rId9"/>
    <p:sldId id="261" r:id="rId10"/>
    <p:sldId id="271" r:id="rId11"/>
    <p:sldId id="262" r:id="rId12"/>
    <p:sldId id="266" r:id="rId13"/>
    <p:sldId id="285" r:id="rId14"/>
    <p:sldId id="263" r:id="rId15"/>
    <p:sldId id="258" r:id="rId16"/>
    <p:sldId id="265" r:id="rId17"/>
    <p:sldId id="788" r:id="rId18"/>
    <p:sldId id="764" r:id="rId19"/>
    <p:sldId id="789" r:id="rId20"/>
    <p:sldId id="683" r:id="rId21"/>
    <p:sldId id="773" r:id="rId22"/>
    <p:sldId id="794" r:id="rId23"/>
    <p:sldId id="770" r:id="rId24"/>
    <p:sldId id="795" r:id="rId25"/>
    <p:sldId id="798" r:id="rId26"/>
    <p:sldId id="797" r:id="rId27"/>
    <p:sldId id="787" r:id="rId28"/>
    <p:sldId id="369" r:id="rId29"/>
    <p:sldId id="304" r:id="rId30"/>
    <p:sldId id="352" r:id="rId31"/>
    <p:sldId id="269" r:id="rId32"/>
  </p:sldIdLst>
  <p:sldSz cx="10858500" cy="7239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170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340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5511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681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585237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102285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619332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136380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A12FA20-A581-4899-90A1-423674313FFF}">
          <p14:sldIdLst>
            <p14:sldId id="256"/>
            <p14:sldId id="368"/>
            <p14:sldId id="763"/>
            <p14:sldId id="791"/>
            <p14:sldId id="792"/>
            <p14:sldId id="772"/>
            <p14:sldId id="784"/>
            <p14:sldId id="793"/>
            <p14:sldId id="261"/>
            <p14:sldId id="271"/>
            <p14:sldId id="262"/>
            <p14:sldId id="266"/>
            <p14:sldId id="285"/>
            <p14:sldId id="263"/>
            <p14:sldId id="258"/>
            <p14:sldId id="265"/>
            <p14:sldId id="788"/>
            <p14:sldId id="764"/>
            <p14:sldId id="789"/>
            <p14:sldId id="683"/>
            <p14:sldId id="773"/>
            <p14:sldId id="794"/>
            <p14:sldId id="770"/>
            <p14:sldId id="795"/>
            <p14:sldId id="798"/>
            <p14:sldId id="797"/>
            <p14:sldId id="787"/>
            <p14:sldId id="369"/>
            <p14:sldId id="304"/>
            <p14:sldId id="35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EC"/>
    <a:srgbClr val="FFFFFF"/>
    <a:srgbClr val="EBEBF9"/>
    <a:srgbClr val="252583"/>
    <a:srgbClr val="3333B2"/>
    <a:srgbClr val="DB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1654" autoAdjust="0"/>
  </p:normalViewPr>
  <p:slideViewPr>
    <p:cSldViewPr>
      <p:cViewPr>
        <p:scale>
          <a:sx n="66" d="100"/>
          <a:sy n="66" d="100"/>
        </p:scale>
        <p:origin x="84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298B0C-C780-444F-BF0D-8A0C668BD008}" type="datetimeFigureOut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B74507-E8B4-4766-A2B6-D74CEF847F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20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1pPr>
    <a:lvl2pPr marL="517047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2pPr>
    <a:lvl3pPr marL="1034095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3pPr>
    <a:lvl4pPr marL="1551142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4pPr>
    <a:lvl5pPr marL="2068190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5pPr>
    <a:lvl6pPr marL="2585237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6pPr>
    <a:lvl7pPr marL="3102285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7pPr>
    <a:lvl8pPr marL="3619332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8pPr>
    <a:lvl9pPr marL="4136380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534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900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764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30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4608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2438" y="1367367"/>
            <a:ext cx="9772650" cy="21717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3711" y="6848564"/>
            <a:ext cx="1036762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528233"/>
            <a:ext cx="9229725" cy="88476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5167"/>
            <a:ext cx="7600950" cy="56303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749730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EA6E97CA-CF7A-4C0B-AD65-EA95BA36FF1B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071938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1187" y="6853591"/>
            <a:ext cx="1357313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FA9B9C9A-CAB4-431F-BC34-A78CD4725034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8846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650" y="6039853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650" y="6052379"/>
            <a:ext cx="10858500" cy="804333"/>
          </a:xfrm>
          <a:noFill/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64084D0-6352-4BEE-9889-D49D9DC2504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99143"/>
            <a:ext cx="5184576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29250" y="18103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13434" y="257028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7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B786AED-3F22-4543-AF9C-EC8A0268E86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56194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D1784F7-436B-4E12-BE7B-36221DF6664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68720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16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526" y="6093105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26" y="6093105"/>
            <a:ext cx="10858500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7F9978C-962D-47B2-9D9C-AFCB5EB1D934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307132"/>
            <a:ext cx="5184576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18616" y="307132"/>
            <a:ext cx="5339225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13434" y="30713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2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47" y="4651728"/>
            <a:ext cx="9229725" cy="14377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747" y="3068197"/>
            <a:ext cx="9229725" cy="15835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C17AC-5AA2-4A08-8CFA-D80CFF004699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CCA40-32AB-42BC-AF02-FAAC4B13D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847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E3923E5-0469-4067-BD3B-D12E4867B8ED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CC7C9873-33DD-4B3A-806F-972B80CAA7D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4108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8220"/>
            <a:ext cx="3572372" cy="1226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372" y="288220"/>
            <a:ext cx="6070203" cy="6178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1514828"/>
            <a:ext cx="3572372" cy="49516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3E45-F2BD-4A81-BFE2-F3F44492AB85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4758E-D697-4F51-9760-AC2C9105FC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811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342" y="5067300"/>
            <a:ext cx="6515100" cy="5982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8342" y="646818"/>
            <a:ext cx="6515100" cy="4343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8342" y="5665523"/>
            <a:ext cx="6515100" cy="8495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1A74-AEAE-4EA0-974D-76532AAC64B3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BD8D7-F17D-4090-9BA5-5A858AE885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644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5CCE-0977-4948-A359-1276E0C16457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6EA7-4DA1-4D49-8D8E-B71FD344B7C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807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2412" y="289896"/>
            <a:ext cx="2443163" cy="6176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289896"/>
            <a:ext cx="7148513" cy="6176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BB598-71F0-4929-A7A3-F2CDB29F3A3C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13664-A0F0-4B2F-8C5E-13C7994948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74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997405"/>
            <a:ext cx="5429250" cy="241595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997408"/>
            <a:ext cx="5429250" cy="241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59516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2482" y="6997408"/>
            <a:ext cx="4156769" cy="24159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87038" cy="595164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997407"/>
            <a:ext cx="1272481" cy="241593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E8B1DD35-FE1E-4665-B31D-678C83C71151}" type="datetime1">
              <a:rPr lang="en-US" smtClean="0"/>
              <a:t>7/5/2020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200" dirty="0"/>
              <a:t>Mixed Categorical-Continuous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730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87374" y="6848564"/>
            <a:ext cx="1060424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96122" y="6862533"/>
            <a:ext cx="1272481" cy="385410"/>
          </a:xfrm>
        </p:spPr>
        <p:txBody>
          <a:bodyPr/>
          <a:lstStyle>
            <a:lvl1pPr>
              <a:defRPr u="sng"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A201AB5-304D-4780-9C01-2860C39A54D6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45776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2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47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3EA666E8-87F3-4A64-B7E8-FA1870920952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4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" y="6107943"/>
            <a:ext cx="10757842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BA48279-F423-45CB-8C12-E5A0965140C2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4177" y="295285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5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DAD005FF-78AB-484D-B640-252465B2418F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2C611ECE-A79B-4DD4-ACA8-F1E84DB295A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354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69F3A363-9A8C-49D7-BF04-AE3089AF0D4C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1951" y="1126067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5474518" y="1130750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6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0E6294FA-13B4-4362-8B12-D470ED1DDA3F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6620" y="1099220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  <a:noFill/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C530EEC-6C39-482B-806E-B5152BC8E743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2925" y="289896"/>
            <a:ext cx="9772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2925" y="1689101"/>
            <a:ext cx="9772650" cy="47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925" y="6709481"/>
            <a:ext cx="2533650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933CCB-8172-4261-9CE2-98A13D209BAD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9988" y="6709481"/>
            <a:ext cx="3438525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High Dimensional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1925" y="6709481"/>
            <a:ext cx="2533650" cy="3854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38E3017-54FE-426A-8816-49213672767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5" r:id="rId3"/>
    <p:sldLayoutId id="2147483694" r:id="rId4"/>
    <p:sldLayoutId id="2147483698" r:id="rId5"/>
    <p:sldLayoutId id="2147483692" r:id="rId6"/>
    <p:sldLayoutId id="2147483690" r:id="rId7"/>
    <p:sldLayoutId id="2147483696" r:id="rId8"/>
    <p:sldLayoutId id="2147483699" r:id="rId9"/>
    <p:sldLayoutId id="2147483702" r:id="rId10"/>
    <p:sldLayoutId id="2147483697" r:id="rId11"/>
    <p:sldLayoutId id="2147483700" r:id="rId12"/>
    <p:sldLayoutId id="2147483701" r:id="rId13"/>
    <p:sldLayoutId id="2147483683" r:id="rId14"/>
    <p:sldLayoutId id="2147483693" r:id="rId15"/>
    <p:sldLayoutId id="2147483684" r:id="rId16"/>
    <p:sldLayoutId id="2147483685" r:id="rId17"/>
    <p:sldLayoutId id="2147483686" r:id="rId18"/>
    <p:sldLayoutId id="2147483687" r:id="rId1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u@robots.ox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3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Part II: Recent Advances in Bayesian Optimization </a:t>
            </a:r>
            <a:br>
              <a:rPr lang="en-US" sz="3600" dirty="0"/>
            </a:br>
            <a:r>
              <a:rPr lang="en-US" sz="3400" dirty="0"/>
              <a:t>Sec 3: Mixed Categorical-Continuous Bayes </a:t>
            </a:r>
            <a:r>
              <a:rPr lang="en-US" sz="3400" dirty="0" err="1"/>
              <a:t>Opt</a:t>
            </a:r>
            <a:endParaRPr lang="en-US" alt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9C9A-CAB4-431F-BC34-A78CD4725034}" type="slidenum">
              <a:rPr lang="en-AU" altLang="en-US" smtClean="0"/>
              <a:pPr/>
              <a:t>1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C5105DD-8C15-4938-AE73-04E6D6E33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Subtitle 16">
            <a:extLst>
              <a:ext uri="{FF2B5EF4-FFF2-40B4-BE49-F238E27FC236}">
                <a16:creationId xmlns:a16="http://schemas.microsoft.com/office/drawing/2014/main" id="{F278D4BD-FBD4-4395-B8D9-25F1CDDE8958}"/>
              </a:ext>
            </a:extLst>
          </p:cNvPr>
          <p:cNvSpPr txBox="1">
            <a:spLocks/>
          </p:cNvSpPr>
          <p:nvPr/>
        </p:nvSpPr>
        <p:spPr bwMode="auto">
          <a:xfrm>
            <a:off x="1180778" y="3848555"/>
            <a:ext cx="8928992" cy="23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 baseline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2A64B-0B50-44D1-A32B-61999C1DB005}"/>
              </a:ext>
            </a:extLst>
          </p:cNvPr>
          <p:cNvSpPr/>
          <p:nvPr/>
        </p:nvSpPr>
        <p:spPr>
          <a:xfrm>
            <a:off x="309627" y="4447495"/>
            <a:ext cx="4590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Dr Vu Nguyen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vu@robots.ox.ac.uk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Oxford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14B46-AB1A-4AB2-B24D-43A8F67674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2" y="4086288"/>
            <a:ext cx="5210111" cy="219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1"/>
    </mc:Choice>
    <mc:Fallback xmlns="">
      <p:transition spd="slow" advTm="46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Multi-Armed Bandit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Goal: Pull arms sequentially to maximize the total reward</a:t>
            </a:r>
            <a:endParaRPr lang="en-US" altLang="en-US" sz="2400" b="1" i="1" dirty="0">
              <a:solidFill>
                <a:srgbClr val="0033CC"/>
              </a:solidFill>
            </a:endParaRPr>
          </a:p>
          <a:p>
            <a:r>
              <a:rPr lang="en-US" altLang="en-US" sz="2400" dirty="0"/>
              <a:t>Bandit scheme/policy: Sequential algorithm to play arms (items)</a:t>
            </a:r>
          </a:p>
          <a:p>
            <a:r>
              <a:rPr lang="en-US" altLang="en-US" sz="2400" dirty="0"/>
              <a:t>Regret of a scheme = Expected loss relative to the </a:t>
            </a:r>
            <a:r>
              <a:rPr lang="en-US" altLang="en-US" sz="2400" b="1" i="1" dirty="0">
                <a:solidFill>
                  <a:srgbClr val="A50021"/>
                </a:solidFill>
              </a:rPr>
              <a:t>“oracle” optimal scheme</a:t>
            </a:r>
            <a:r>
              <a:rPr lang="en-US" altLang="en-US" sz="2400" dirty="0"/>
              <a:t> that always plays the best arm</a:t>
            </a:r>
          </a:p>
          <a:p>
            <a:pPr lvl="1"/>
            <a:r>
              <a:rPr lang="en-US" altLang="en-US" sz="2400" dirty="0"/>
              <a:t>“best” means highest success probability</a:t>
            </a:r>
          </a:p>
          <a:p>
            <a:pPr lvl="1"/>
            <a:r>
              <a:rPr lang="en-US" altLang="en-US" sz="2400" dirty="0"/>
              <a:t>But, the best arm is not known … unless you have an </a:t>
            </a:r>
            <a:r>
              <a:rPr lang="en-US" altLang="en-US" sz="2400" b="1" dirty="0"/>
              <a:t>oracle</a:t>
            </a:r>
            <a:endParaRPr lang="en-US" altLang="en-US" sz="2400" dirty="0"/>
          </a:p>
          <a:p>
            <a:pPr lvl="1"/>
            <a:r>
              <a:rPr lang="en-US" altLang="en-US" sz="2400" dirty="0"/>
              <a:t>Regret is the price of exploration</a:t>
            </a:r>
          </a:p>
          <a:p>
            <a:pPr lvl="1"/>
            <a:r>
              <a:rPr lang="en-US" altLang="en-US" sz="2400" dirty="0"/>
              <a:t>Low regret </a:t>
            </a:r>
            <a:r>
              <a:rPr lang="en-US" altLang="en-US" sz="2400" dirty="0">
                <a:sym typeface="Wingdings" panose="05000000000000000000" pitchFamily="2" charset="2"/>
              </a:rPr>
              <a:t>implies quick convergence to the best</a:t>
            </a:r>
          </a:p>
          <a:p>
            <a:endParaRPr lang="en-US" sz="4000" dirty="0"/>
          </a:p>
        </p:txBody>
      </p:sp>
      <p:pic>
        <p:nvPicPr>
          <p:cNvPr id="4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09" y="5303688"/>
            <a:ext cx="1077367" cy="11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67" y="5303688"/>
            <a:ext cx="1077367" cy="11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90" y="5303688"/>
            <a:ext cx="1077367" cy="11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474102" y="5698156"/>
            <a:ext cx="2307431" cy="42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137" dirty="0">
                <a:latin typeface="Verdana" panose="020B0604030504040204" pitchFamily="34" charset="0"/>
                <a:ea typeface="MS PGothic" panose="020B0600070205080204" pitchFamily="34" charset="-128"/>
              </a:rPr>
              <a:t>Bandit “arms”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CCE20A8-3A45-4FA4-94ED-F1D2A974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CD3DBA8-8A73-4981-801C-3C2A018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10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3175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Input is a fixed set of action </a:t>
                </a:r>
                <a14:m>
                  <m:oMath xmlns:m="http://schemas.openxmlformats.org/officeDocument/2006/math">
                    <m:r>
                      <a:rPr lang="en-AU"/>
                      <m:t>[</m:t>
                    </m:r>
                    <m:r>
                      <a:rPr lang="en-AU"/>
                      <m:t>𝐶</m:t>
                    </m:r>
                    <m:r>
                      <a:rPr lang="en-AU"/>
                      <m:t>]</m:t>
                    </m:r>
                  </m:oMath>
                </a14:m>
                <a:endParaRPr lang="en-AU" dirty="0"/>
              </a:p>
              <a:p>
                <a:r>
                  <a:rPr lang="en-AU" dirty="0"/>
                  <a:t>Initialize the model </a:t>
                </a:r>
                <a14:m>
                  <m:oMath xmlns:m="http://schemas.openxmlformats.org/officeDocument/2006/math">
                    <m:r>
                      <a:rPr lang="en-AU"/>
                      <m:t>𝜃</m:t>
                    </m:r>
                  </m:oMath>
                </a14:m>
                <a:endParaRPr lang="en-AU" dirty="0"/>
              </a:p>
              <a:p>
                <a:r>
                  <a:rPr lang="en-AU" dirty="0"/>
                  <a:t>For t=1…..T</a:t>
                </a:r>
              </a:p>
              <a:p>
                <a:pPr lvl="1"/>
                <a:r>
                  <a:rPr lang="en-AU" dirty="0"/>
                  <a:t>Compute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/>
                        </m:ctrlPr>
                      </m:sSubPr>
                      <m:e>
                        <m:r>
                          <a:rPr lang="en-AU"/>
                          <m:t>𝑝</m:t>
                        </m:r>
                      </m:e>
                      <m:sub>
                        <m:r>
                          <a:rPr lang="en-AU"/>
                          <m:t>𝑐</m:t>
                        </m:r>
                      </m:sub>
                    </m:sSub>
                  </m:oMath>
                </a14:m>
                <a:r>
                  <a:rPr lang="en-AU" dirty="0"/>
                  <a:t> of selecting arm </a:t>
                </a:r>
                <a14:m>
                  <m:oMath xmlns:m="http://schemas.openxmlformats.org/officeDocument/2006/math">
                    <m:r>
                      <a:rPr lang="en-AU" smtClean="0"/>
                      <m:t>𝑐</m:t>
                    </m:r>
                  </m:oMath>
                </a14:m>
                <a:r>
                  <a:rPr lang="en-AU" dirty="0"/>
                  <a:t> from </a:t>
                </a:r>
                <a14:m>
                  <m:oMath xmlns:m="http://schemas.openxmlformats.org/officeDocument/2006/math">
                    <m:r>
                      <a:rPr lang="en-AU"/>
                      <m:t>𝜃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Select an arm </a:t>
                </a:r>
                <a14:m>
                  <m:oMath xmlns:m="http://schemas.openxmlformats.org/officeDocument/2006/math">
                    <m:r>
                      <a:rPr lang="en-AU"/>
                      <m:t>𝑐</m:t>
                    </m:r>
                    <m:r>
                      <a:rPr lang="en-AU"/>
                      <m:t>∈[</m:t>
                    </m:r>
                    <m:r>
                      <a:rPr lang="en-AU"/>
                      <m:t>𝐶</m:t>
                    </m:r>
                    <m:r>
                      <a:rPr lang="en-AU"/>
                      <m:t>]</m:t>
                    </m:r>
                  </m:oMath>
                </a14:m>
                <a:r>
                  <a:rPr lang="en-AU" dirty="0"/>
                  <a:t> using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/>
                        </m:ctrlPr>
                      </m:sSubPr>
                      <m:e>
                        <m:r>
                          <a:rPr lang="en-AU"/>
                          <m:t>𝑝</m:t>
                        </m:r>
                      </m:e>
                      <m:sub>
                        <m:r>
                          <a:rPr lang="en-AU"/>
                          <m:t>𝑐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Pull an arm </a:t>
                </a:r>
                <a14:m>
                  <m:oMath xmlns:m="http://schemas.openxmlformats.org/officeDocument/2006/math">
                    <m:r>
                      <a:rPr lang="en-AU"/>
                      <m:t>𝑐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Observe the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/>
                        </m:ctrlPr>
                      </m:sSubPr>
                      <m:e>
                        <m:r>
                          <a:rPr lang="en-AU"/>
                          <m:t>𝑔</m:t>
                        </m:r>
                      </m:e>
                      <m:sub>
                        <m:r>
                          <a:rPr lang="en-AU"/>
                          <m:t>𝑡</m:t>
                        </m:r>
                      </m:sub>
                    </m:sSub>
                    <m:d>
                      <m:dPr>
                        <m:ctrlPr>
                          <a:rPr lang="en-AU"/>
                        </m:ctrlPr>
                      </m:dPr>
                      <m:e>
                        <m:r>
                          <a:rPr lang="en-AU"/>
                          <m:t>𝑐</m:t>
                        </m:r>
                      </m:e>
                    </m:d>
                  </m:oMath>
                </a14:m>
                <a:r>
                  <a:rPr lang="en-AU" dirty="0"/>
                  <a:t> at the arm </a:t>
                </a:r>
                <a14:m>
                  <m:oMath xmlns:m="http://schemas.openxmlformats.org/officeDocument/2006/math">
                    <m:r>
                      <a:rPr lang="en-AU"/>
                      <m:t>𝑐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Update the model </a:t>
                </a:r>
                <a14:m>
                  <m:oMath xmlns:m="http://schemas.openxmlformats.org/officeDocument/2006/math">
                    <m:r>
                      <a:rPr lang="en-AU"/>
                      <m:t>𝜃</m:t>
                    </m:r>
                  </m:oMath>
                </a14:m>
                <a:r>
                  <a:rPr lang="en-AU" dirty="0"/>
                  <a:t> using the reward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Algorithm for Multi-Armed Bandit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2A59093-E057-411E-9BF1-D5B3B618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Mixed Categorical-Continuous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754539" y="4384496"/>
            <a:ext cx="22621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involves randomness here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 flipV="1">
            <a:off x="7339560" y="3583350"/>
            <a:ext cx="1546073" cy="80114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11A9722-D5DB-470C-BDBE-DF2E22E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11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491935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Algorithm for Multi-Armed Bandit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Input is a fixed set of action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dirty="0"/>
              </a:p>
              <a:p>
                <a:r>
                  <a:rPr lang="en-AU" dirty="0"/>
                  <a:t>Initialize the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AU" dirty="0"/>
              </a:p>
              <a:p>
                <a:r>
                  <a:rPr lang="en-AU" dirty="0"/>
                  <a:t>For t=1…..T</a:t>
                </a:r>
              </a:p>
              <a:p>
                <a:pPr lvl="1"/>
                <a:r>
                  <a:rPr lang="en-AU" dirty="0"/>
                  <a:t>Compute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dirty="0"/>
                  <a:t> of selecting arm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/>
                  <a:t> from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Select an arm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AU" dirty="0"/>
                  <a:t> using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Pull an arm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Observe the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AU" dirty="0"/>
                  <a:t> at the arm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Update the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dirty="0"/>
                  <a:t> using the reward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849790" y="4350170"/>
            <a:ext cx="226218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600" b="1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steps are the key of MAB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 flipV="1">
            <a:off x="7972851" y="3331465"/>
            <a:ext cx="1056798" cy="106653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365353" y="4771628"/>
            <a:ext cx="1484437" cy="10944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364FE2-154C-486D-AD37-B0598675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482B72-9F88-417F-9EC9-66A356B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12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6628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illustrates a classic problem, which is the defining characteristic of decision making: the </a:t>
            </a:r>
            <a:r>
              <a:rPr lang="en-US" i="1" dirty="0"/>
              <a:t>trade-off between exploring and exploiting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Exploring is to try new actions to learn their effects.</a:t>
            </a:r>
          </a:p>
          <a:p>
            <a:endParaRPr lang="en-US" dirty="0"/>
          </a:p>
          <a:p>
            <a:r>
              <a:rPr lang="en-US" dirty="0"/>
              <a:t>Exploiting is to try what we know has worked well in the past.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4AB13-1C37-4E19-8A74-F7614F71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CF43-2575-4EC2-A33B-F70358C3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13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68162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UCB1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Input is a fixed set of action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dirty="0"/>
              </a:p>
              <a:p>
                <a:r>
                  <a:rPr lang="en-AU" dirty="0"/>
                  <a:t>Initialize the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AU" dirty="0"/>
              </a:p>
              <a:p>
                <a:r>
                  <a:rPr lang="en-AU" dirty="0"/>
                  <a:t>For t=1…..T</a:t>
                </a:r>
              </a:p>
              <a:p>
                <a:pPr lvl="1"/>
                <a:r>
                  <a:rPr lang="en-AU" dirty="0"/>
                  <a:t>Compute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Select an arm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AU" dirty="0"/>
                  <a:t> by 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Pull an arm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Observe the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AU" dirty="0"/>
                  <a:t> at the arm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Update the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9">
            <a:extLst>
              <a:ext uri="{FF2B5EF4-FFF2-40B4-BE49-F238E27FC236}">
                <a16:creationId xmlns:a16="http://schemas.microsoft.com/office/drawing/2014/main" id="{FD6C8F6D-27DF-4C63-87CA-E5F39FB2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704" y="1936371"/>
            <a:ext cx="22621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600" b="1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utility score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FF4A6713-F5AE-481D-A8C0-78FBC7C1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92" y="2096604"/>
            <a:ext cx="22621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600" b="1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uncertainty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5A97E2BE-D87D-44D4-AE5E-C614893D8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5434" y="2636540"/>
            <a:ext cx="720080" cy="56942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3A03347-00C4-4053-9C70-F7E28E89BB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50" y="2428814"/>
            <a:ext cx="0" cy="61462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1427A9C-5859-4507-9114-69CF05C3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14</a:t>
            </a:fld>
            <a:endParaRPr lang="en-AU" alt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909F967-55C5-4E96-B660-F669B2E7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204285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Theoretical guarantee (sublinear regret).</a:t>
            </a:r>
          </a:p>
          <a:p>
            <a:endParaRPr lang="en-AU" dirty="0"/>
          </a:p>
          <a:p>
            <a:r>
              <a:rPr lang="en-AU" dirty="0"/>
              <a:t>No assumption on the distribution of the reward.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2000" dirty="0"/>
              <a:t>Auer, P., </a:t>
            </a:r>
            <a:r>
              <a:rPr lang="en-AU" sz="2000" dirty="0" err="1"/>
              <a:t>Cesa</a:t>
            </a:r>
            <a:r>
              <a:rPr lang="en-AU" sz="2000" dirty="0"/>
              <a:t>-Bianchi, N., Freund, Y., &amp; </a:t>
            </a:r>
            <a:r>
              <a:rPr lang="en-AU" sz="2000" dirty="0" err="1"/>
              <a:t>Schapire</a:t>
            </a:r>
            <a:r>
              <a:rPr lang="en-AU" sz="2000" dirty="0"/>
              <a:t>, R. E. (2002). The </a:t>
            </a:r>
            <a:r>
              <a:rPr lang="en-AU" sz="2000" dirty="0" err="1"/>
              <a:t>nonstochastic</a:t>
            </a:r>
            <a:r>
              <a:rPr lang="en-AU" sz="2000" dirty="0"/>
              <a:t> multiarmed bandit problem. </a:t>
            </a:r>
            <a:r>
              <a:rPr lang="en-AU" sz="2000" i="1" dirty="0"/>
              <a:t>SIAM journal on computing</a:t>
            </a:r>
            <a:r>
              <a:rPr lang="en-AU" sz="2000" dirty="0"/>
              <a:t>, </a:t>
            </a:r>
            <a:r>
              <a:rPr lang="en-AU" sz="2000" i="1" dirty="0"/>
              <a:t>32</a:t>
            </a:r>
            <a:r>
              <a:rPr lang="en-AU" sz="2000" dirty="0"/>
              <a:t>(1), 48-77.</a:t>
            </a:r>
          </a:p>
          <a:p>
            <a:endParaRPr lang="en-AU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6A10C81-CB2C-4148-9823-E1D4AB8C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15</a:t>
            </a:fld>
            <a:endParaRPr lang="en-AU" alt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3A08C12-6755-46E2-A329-DE28C48F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34408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2336"/>
          <a:stretch/>
        </p:blipFill>
        <p:spPr>
          <a:xfrm>
            <a:off x="149902" y="1720143"/>
            <a:ext cx="10464548" cy="4165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EXP3 Algorithm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98774" y="3115444"/>
            <a:ext cx="2903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is different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09370" y="4521537"/>
            <a:ext cx="4660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is different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05976BA-96A9-405C-82EA-320BCD00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16</a:t>
            </a:fld>
            <a:endParaRPr lang="en-AU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4C2B5BD-E81D-451F-B8A5-88D75F50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164919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4EC6EA-6667-4CAE-8B22-FC086F707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20700" indent="-514350">
                  <a:buFont typeface="+mj-lt"/>
                  <a:buAutoNum type="arabicPeriod"/>
                </a:pPr>
                <a:r>
                  <a:rPr lang="en-AU" b="1" dirty="0"/>
                  <a:t>Categorical-specific</a:t>
                </a:r>
                <a:r>
                  <a:rPr lang="en-AU" dirty="0"/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AU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AU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AU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AU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AU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AU" dirty="0"/>
              </a:p>
              <a:p>
                <a:r>
                  <a:rPr lang="en-US" sz="2800" dirty="0">
                    <a:cs typeface="Calibri Light" panose="020F0302020204030204" pitchFamily="34" charset="0"/>
                  </a:rPr>
                  <a:t>Each categorical variable forms an </a:t>
                </a:r>
                <a:r>
                  <a:rPr lang="en-US" sz="2800" b="1" dirty="0">
                    <a:solidFill>
                      <a:schemeClr val="accent6">
                        <a:lumMod val="75000"/>
                      </a:schemeClr>
                    </a:solidFill>
                    <a:cs typeface="Calibri Light" panose="020F0302020204030204" pitchFamily="34" charset="0"/>
                  </a:rPr>
                  <a:t>independent function</a:t>
                </a:r>
                <a:endParaRPr lang="en-AU" sz="2800" b="1" dirty="0">
                  <a:solidFill>
                    <a:schemeClr val="accent6">
                      <a:lumMod val="75000"/>
                    </a:schemeClr>
                  </a:solidFill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8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𝜖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cs typeface="Calibri Light" panose="020F0302020204030204" pitchFamily="34" charset="0"/>
                </a:endParaRP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4EC6EA-6667-4CAE-8B22-FC086F707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1" t="-1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2DB3BD-ADD3-40CA-B4E5-37823D9A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settings in mixed variables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D440-1237-4420-89E1-C22452D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17</a:t>
            </a:fld>
            <a:endParaRPr lang="en-AU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16FE1-9031-4D32-B9E4-85655659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146" y="1662496"/>
            <a:ext cx="4959425" cy="1708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0A4B4-E8BE-45F0-BF3E-4DB764E79D01}"/>
              </a:ext>
            </a:extLst>
          </p:cNvPr>
          <p:cNvSpPr txBox="1"/>
          <p:nvPr/>
        </p:nvSpPr>
        <p:spPr>
          <a:xfrm>
            <a:off x="4764142" y="13425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0849A-490D-46ED-B401-528F76AAFE01}"/>
              </a:ext>
            </a:extLst>
          </p:cNvPr>
          <p:cNvSpPr txBox="1"/>
          <p:nvPr/>
        </p:nvSpPr>
        <p:spPr>
          <a:xfrm>
            <a:off x="6293346" y="13425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Category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FE4BF-F0FC-4227-AB4E-DFA8CF50B362}"/>
              </a:ext>
            </a:extLst>
          </p:cNvPr>
          <p:cNvSpPr txBox="1"/>
          <p:nvPr/>
        </p:nvSpPr>
        <p:spPr>
          <a:xfrm>
            <a:off x="7913713" y="13291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Category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069F25-46F4-435D-BC86-DBFF1925B9D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82336" y="1099220"/>
            <a:ext cx="167600" cy="24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B1F8ED-2AAD-4F6A-AC1F-FCAD0E36419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20732" y="1099220"/>
            <a:ext cx="1361604" cy="24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9FA94-08FE-4661-BB11-AF97D3EBA75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738378" y="1099220"/>
            <a:ext cx="1831925" cy="229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DB9304-5534-401C-8B6D-6C28B395F33B}"/>
              </a:ext>
            </a:extLst>
          </p:cNvPr>
          <p:cNvSpPr txBox="1"/>
          <p:nvPr/>
        </p:nvSpPr>
        <p:spPr>
          <a:xfrm>
            <a:off x="3629050" y="352805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Continuous variable is </a:t>
            </a:r>
            <a:r>
              <a:rPr lang="en-A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specific</a:t>
            </a: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categorical variable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481E45-AD56-4BFB-ABC7-E7B0F5B7B88A}"/>
              </a:ext>
            </a:extLst>
          </p:cNvPr>
          <p:cNvSpPr/>
          <p:nvPr/>
        </p:nvSpPr>
        <p:spPr>
          <a:xfrm>
            <a:off x="4394791" y="1171228"/>
            <a:ext cx="1831925" cy="2295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6BE071-6122-4B24-9044-1D548F642E54}"/>
              </a:ext>
            </a:extLst>
          </p:cNvPr>
          <p:cNvSpPr/>
          <p:nvPr/>
        </p:nvSpPr>
        <p:spPr>
          <a:xfrm>
            <a:off x="7774239" y="1171228"/>
            <a:ext cx="1831925" cy="22952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3694CB-3AFE-46B6-8575-389204F03FAD}"/>
              </a:ext>
            </a:extLst>
          </p:cNvPr>
          <p:cNvSpPr/>
          <p:nvPr/>
        </p:nvSpPr>
        <p:spPr>
          <a:xfrm>
            <a:off x="6053606" y="1228597"/>
            <a:ext cx="1831925" cy="2295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815DA4-6C19-4B2C-BB36-C2EA6B5E17AD}"/>
                  </a:ext>
                </a:extLst>
              </p:cNvPr>
              <p:cNvSpPr txBox="1"/>
              <p:nvPr/>
            </p:nvSpPr>
            <p:spPr>
              <a:xfrm>
                <a:off x="4676240" y="2150736"/>
                <a:ext cx="975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815DA4-6C19-4B2C-BB36-C2EA6B5E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40" y="2150736"/>
                <a:ext cx="97516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6A92E8-0EBF-4A33-AA96-B64194946523}"/>
                  </a:ext>
                </a:extLst>
              </p:cNvPr>
              <p:cNvSpPr txBox="1"/>
              <p:nvPr/>
            </p:nvSpPr>
            <p:spPr>
              <a:xfrm>
                <a:off x="6263033" y="2155172"/>
                <a:ext cx="982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6A92E8-0EBF-4A33-AA96-B6419494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033" y="2155172"/>
                <a:ext cx="9823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11AB35-2440-456A-93EA-E85231E30154}"/>
                  </a:ext>
                </a:extLst>
              </p:cNvPr>
              <p:cNvSpPr txBox="1"/>
              <p:nvPr/>
            </p:nvSpPr>
            <p:spPr>
              <a:xfrm>
                <a:off x="8035024" y="2150736"/>
                <a:ext cx="999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11AB35-2440-456A-93EA-E85231E3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024" y="2150736"/>
                <a:ext cx="99920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6D4B0002-D30B-491B-AE68-E6789E6D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41069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EC6EA-6667-4CAE-8B22-FC086F70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14350">
              <a:buFont typeface="+mj-lt"/>
              <a:buAutoNum type="arabicPeriod"/>
            </a:pPr>
            <a:r>
              <a:rPr lang="en-AU" b="1" dirty="0"/>
              <a:t>Categorical-specific</a:t>
            </a:r>
            <a:r>
              <a:rPr lang="en-AU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20700" indent="-514350">
              <a:buFont typeface="+mj-lt"/>
              <a:buAutoNum type="arabicPeriod"/>
            </a:pPr>
            <a:r>
              <a:rPr lang="en-AU" sz="3200" dirty="0">
                <a:cs typeface="Calibri Light" panose="020F0302020204030204" pitchFamily="34" charset="0"/>
              </a:rPr>
              <a:t>Continuous is </a:t>
            </a:r>
            <a:r>
              <a:rPr lang="en-AU" sz="3200" b="1" dirty="0">
                <a:cs typeface="Calibri Light" panose="020F0302020204030204" pitchFamily="34" charset="0"/>
              </a:rPr>
              <a:t>not specific </a:t>
            </a:r>
            <a:r>
              <a:rPr lang="en-AU" sz="3200" dirty="0">
                <a:cs typeface="Calibri Light" panose="020F0302020204030204" pitchFamily="34" charset="0"/>
              </a:rPr>
              <a:t>to categorical</a:t>
            </a:r>
          </a:p>
          <a:p>
            <a:pPr lvl="1"/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2DB3BD-ADD3-40CA-B4E5-37823D9A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settings in mixed variables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D440-1237-4420-89E1-C22452D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18</a:t>
            </a:fld>
            <a:endParaRPr lang="en-AU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16FE1-9031-4D32-B9E4-85655659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46" y="1662496"/>
            <a:ext cx="4959425" cy="1708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0A4B4-E8BE-45F0-BF3E-4DB764E79D01}"/>
              </a:ext>
            </a:extLst>
          </p:cNvPr>
          <p:cNvSpPr txBox="1"/>
          <p:nvPr/>
        </p:nvSpPr>
        <p:spPr>
          <a:xfrm>
            <a:off x="4764142" y="13425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0849A-490D-46ED-B401-528F76AAFE01}"/>
              </a:ext>
            </a:extLst>
          </p:cNvPr>
          <p:cNvSpPr txBox="1"/>
          <p:nvPr/>
        </p:nvSpPr>
        <p:spPr>
          <a:xfrm>
            <a:off x="6293346" y="13425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Category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FE4BF-F0FC-4227-AB4E-DFA8CF50B362}"/>
              </a:ext>
            </a:extLst>
          </p:cNvPr>
          <p:cNvSpPr txBox="1"/>
          <p:nvPr/>
        </p:nvSpPr>
        <p:spPr>
          <a:xfrm>
            <a:off x="7913713" y="13291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Category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069F25-46F4-435D-BC86-DBFF1925B9D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82336" y="1099220"/>
            <a:ext cx="167600" cy="24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B1F8ED-2AAD-4F6A-AC1F-FCAD0E36419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20732" y="1099220"/>
            <a:ext cx="1361604" cy="24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9FA94-08FE-4661-BB11-AF97D3EBA75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738378" y="1099220"/>
            <a:ext cx="1831925" cy="229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8091536-B6F4-4B43-9ADF-C4630C1C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0" y="5347692"/>
            <a:ext cx="3047340" cy="10499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47AAA1-6782-4B89-B6B7-0F13D0AEB5D0}"/>
              </a:ext>
            </a:extLst>
          </p:cNvPr>
          <p:cNvSpPr txBox="1"/>
          <p:nvPr/>
        </p:nvSpPr>
        <p:spPr>
          <a:xfrm>
            <a:off x="4565154" y="5667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B0949-4257-4B2F-A479-8DEB058AC1B4}"/>
              </a:ext>
            </a:extLst>
          </p:cNvPr>
          <p:cNvSpPr txBox="1"/>
          <p:nvPr/>
        </p:nvSpPr>
        <p:spPr>
          <a:xfrm>
            <a:off x="5423828" y="5667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Cat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B406B-10B1-46E4-BCD9-41CD64CD620E}"/>
              </a:ext>
            </a:extLst>
          </p:cNvPr>
          <p:cNvSpPr txBox="1"/>
          <p:nvPr/>
        </p:nvSpPr>
        <p:spPr>
          <a:xfrm>
            <a:off x="6293346" y="5667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Cat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DB9304-5534-401C-8B6D-6C28B395F33B}"/>
              </a:ext>
            </a:extLst>
          </p:cNvPr>
          <p:cNvSpPr txBox="1"/>
          <p:nvPr/>
        </p:nvSpPr>
        <p:spPr>
          <a:xfrm>
            <a:off x="3629050" y="352805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Continuous variable is </a:t>
            </a:r>
            <a:r>
              <a:rPr lang="en-A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specific</a:t>
            </a: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categorical variable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211B-A4A9-4E42-A733-6547E7A14495}"/>
              </a:ext>
            </a:extLst>
          </p:cNvPr>
          <p:cNvSpPr txBox="1"/>
          <p:nvPr/>
        </p:nvSpPr>
        <p:spPr>
          <a:xfrm>
            <a:off x="2404914" y="6433953"/>
            <a:ext cx="155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481E45-AD56-4BFB-ABC7-E7B0F5B7B88A}"/>
              </a:ext>
            </a:extLst>
          </p:cNvPr>
          <p:cNvSpPr/>
          <p:nvPr/>
        </p:nvSpPr>
        <p:spPr>
          <a:xfrm>
            <a:off x="4394791" y="1171228"/>
            <a:ext cx="1831925" cy="2295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6BE071-6122-4B24-9044-1D548F642E54}"/>
              </a:ext>
            </a:extLst>
          </p:cNvPr>
          <p:cNvSpPr/>
          <p:nvPr/>
        </p:nvSpPr>
        <p:spPr>
          <a:xfrm>
            <a:off x="7774239" y="1171228"/>
            <a:ext cx="1831925" cy="22952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3694CB-3AFE-46B6-8575-389204F03FAD}"/>
              </a:ext>
            </a:extLst>
          </p:cNvPr>
          <p:cNvSpPr/>
          <p:nvPr/>
        </p:nvSpPr>
        <p:spPr>
          <a:xfrm>
            <a:off x="6053606" y="1228597"/>
            <a:ext cx="1831925" cy="2295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4FDB03-5C7E-4BA9-BCCD-CF83D3270307}"/>
              </a:ext>
            </a:extLst>
          </p:cNvPr>
          <p:cNvSpPr/>
          <p:nvPr/>
        </p:nvSpPr>
        <p:spPr>
          <a:xfrm>
            <a:off x="1468810" y="5275684"/>
            <a:ext cx="5696641" cy="1158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E3FA0F-D27B-44D6-ADF7-BED84C30B3D3}"/>
                  </a:ext>
                </a:extLst>
              </p:cNvPr>
              <p:cNvSpPr txBox="1"/>
              <p:nvPr/>
            </p:nvSpPr>
            <p:spPr>
              <a:xfrm>
                <a:off x="4676240" y="2150736"/>
                <a:ext cx="975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E3FA0F-D27B-44D6-ADF7-BED84C30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40" y="2150736"/>
                <a:ext cx="975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0426C-969A-4E46-897B-C5D566A463B7}"/>
                  </a:ext>
                </a:extLst>
              </p:cNvPr>
              <p:cNvSpPr txBox="1"/>
              <p:nvPr/>
            </p:nvSpPr>
            <p:spPr>
              <a:xfrm>
                <a:off x="6263033" y="2155172"/>
                <a:ext cx="982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0426C-969A-4E46-897B-C5D566A4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033" y="2155172"/>
                <a:ext cx="9823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A7EA76-E1A0-49E2-A0BC-ADDC6AD7E37D}"/>
                  </a:ext>
                </a:extLst>
              </p:cNvPr>
              <p:cNvSpPr txBox="1"/>
              <p:nvPr/>
            </p:nvSpPr>
            <p:spPr>
              <a:xfrm>
                <a:off x="8035024" y="2150736"/>
                <a:ext cx="999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A7EA76-E1A0-49E2-A0BC-ADDC6AD7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024" y="2150736"/>
                <a:ext cx="99920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16D98A-2130-4120-9712-066EFE1AFF38}"/>
                  </a:ext>
                </a:extLst>
              </p:cNvPr>
              <p:cNvSpPr txBox="1"/>
              <p:nvPr/>
            </p:nvSpPr>
            <p:spPr>
              <a:xfrm>
                <a:off x="8272311" y="5480913"/>
                <a:ext cx="15504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AU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AU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AU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AU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16D98A-2130-4120-9712-066EFE1A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311" y="5480913"/>
                <a:ext cx="15504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7FE7F5C-2A7A-4959-93BB-A4B52D09DEBB}"/>
              </a:ext>
            </a:extLst>
          </p:cNvPr>
          <p:cNvSpPr txBox="1"/>
          <p:nvPr/>
        </p:nvSpPr>
        <p:spPr>
          <a:xfrm>
            <a:off x="8597602" y="4771628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6FBFD1-4B1F-43E3-9DF6-FFA40ADFCC07}"/>
              </a:ext>
            </a:extLst>
          </p:cNvPr>
          <p:cNvSpPr txBox="1"/>
          <p:nvPr/>
        </p:nvSpPr>
        <p:spPr>
          <a:xfrm>
            <a:off x="8271314" y="6428973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solidFill>
                  <a:srgbClr val="0070C0"/>
                </a:solidFill>
              </a:rPr>
              <a:t>continuous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91DEAD-D941-4026-9771-A8892E91D14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372814" y="5202515"/>
            <a:ext cx="0" cy="278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29F723-FB03-4455-9E4E-07570835CB5E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V="1">
            <a:off x="9046526" y="6065688"/>
            <a:ext cx="997" cy="36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F5EB9AA8-0B4C-4E1C-85D2-ADEE96E6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197087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EC6EA-6667-4CAE-8B22-FC086F70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14350">
              <a:buFont typeface="+mj-lt"/>
              <a:buAutoNum type="arabicPeriod"/>
            </a:pPr>
            <a:r>
              <a:rPr lang="en-AU" b="1" dirty="0"/>
              <a:t>Categorical-specific</a:t>
            </a:r>
            <a:r>
              <a:rPr lang="en-AU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20700" indent="-514350">
              <a:buFont typeface="+mj-lt"/>
              <a:buAutoNum type="arabicPeriod"/>
            </a:pPr>
            <a:r>
              <a:rPr lang="en-AU" sz="3200" dirty="0">
                <a:cs typeface="Calibri Light" panose="020F0302020204030204" pitchFamily="34" charset="0"/>
              </a:rPr>
              <a:t>Continuous is </a:t>
            </a:r>
            <a:r>
              <a:rPr lang="en-AU" sz="3200" b="1" dirty="0">
                <a:cs typeface="Calibri Light" panose="020F0302020204030204" pitchFamily="34" charset="0"/>
              </a:rPr>
              <a:t>not specific </a:t>
            </a:r>
            <a:r>
              <a:rPr lang="en-AU" sz="3200" dirty="0">
                <a:cs typeface="Calibri Light" panose="020F0302020204030204" pitchFamily="34" charset="0"/>
              </a:rPr>
              <a:t>to categorical</a:t>
            </a:r>
          </a:p>
          <a:p>
            <a:pPr lvl="1"/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2DB3BD-ADD3-40CA-B4E5-37823D9A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settings in mixed variables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D440-1237-4420-89E1-C22452D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19</a:t>
            </a:fld>
            <a:endParaRPr lang="en-AU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16FE1-9031-4D32-B9E4-85655659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" y="2406221"/>
            <a:ext cx="4959425" cy="1708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0A4B4-E8BE-45F0-BF3E-4DB764E79D01}"/>
              </a:ext>
            </a:extLst>
          </p:cNvPr>
          <p:cNvSpPr txBox="1"/>
          <p:nvPr/>
        </p:nvSpPr>
        <p:spPr>
          <a:xfrm>
            <a:off x="470009" y="20862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0849A-490D-46ED-B401-528F76AAFE01}"/>
              </a:ext>
            </a:extLst>
          </p:cNvPr>
          <p:cNvSpPr txBox="1"/>
          <p:nvPr/>
        </p:nvSpPr>
        <p:spPr>
          <a:xfrm>
            <a:off x="1999213" y="20862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Category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FE4BF-F0FC-4227-AB4E-DFA8CF50B362}"/>
              </a:ext>
            </a:extLst>
          </p:cNvPr>
          <p:cNvSpPr txBox="1"/>
          <p:nvPr/>
        </p:nvSpPr>
        <p:spPr>
          <a:xfrm>
            <a:off x="3619580" y="207285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Category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069F25-46F4-435D-BC86-DBFF1925B9D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8203" y="1842945"/>
            <a:ext cx="167600" cy="24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B1F8ED-2AAD-4F6A-AC1F-FCAD0E36419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126599" y="1842945"/>
            <a:ext cx="1361604" cy="24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9FA94-08FE-4661-BB11-AF97D3EBA75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444245" y="1842945"/>
            <a:ext cx="1831925" cy="229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8091536-B6F4-4B43-9ADF-C4630C1C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2" y="5347692"/>
            <a:ext cx="3047340" cy="10499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47AAA1-6782-4B89-B6B7-0F13D0AEB5D0}"/>
              </a:ext>
            </a:extLst>
          </p:cNvPr>
          <p:cNvSpPr txBox="1"/>
          <p:nvPr/>
        </p:nvSpPr>
        <p:spPr>
          <a:xfrm>
            <a:off x="3341018" y="5667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B0949-4257-4B2F-A479-8DEB058AC1B4}"/>
              </a:ext>
            </a:extLst>
          </p:cNvPr>
          <p:cNvSpPr txBox="1"/>
          <p:nvPr/>
        </p:nvSpPr>
        <p:spPr>
          <a:xfrm>
            <a:off x="4061098" y="5667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Cat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B406B-10B1-46E4-BCD9-41CD64CD620E}"/>
              </a:ext>
            </a:extLst>
          </p:cNvPr>
          <p:cNvSpPr txBox="1"/>
          <p:nvPr/>
        </p:nvSpPr>
        <p:spPr>
          <a:xfrm>
            <a:off x="4853186" y="5667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Cat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9F211B-A4A9-4E42-A733-6547E7A14495}"/>
              </a:ext>
            </a:extLst>
          </p:cNvPr>
          <p:cNvSpPr txBox="1"/>
          <p:nvPr/>
        </p:nvSpPr>
        <p:spPr>
          <a:xfrm>
            <a:off x="878158" y="6443690"/>
            <a:ext cx="155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481E45-AD56-4BFB-ABC7-E7B0F5B7B88A}"/>
              </a:ext>
            </a:extLst>
          </p:cNvPr>
          <p:cNvSpPr/>
          <p:nvPr/>
        </p:nvSpPr>
        <p:spPr>
          <a:xfrm>
            <a:off x="100658" y="1914953"/>
            <a:ext cx="1831925" cy="2295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6BE071-6122-4B24-9044-1D548F642E54}"/>
              </a:ext>
            </a:extLst>
          </p:cNvPr>
          <p:cNvSpPr/>
          <p:nvPr/>
        </p:nvSpPr>
        <p:spPr>
          <a:xfrm>
            <a:off x="3480106" y="1914953"/>
            <a:ext cx="1831925" cy="22952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3694CB-3AFE-46B6-8575-389204F03FAD}"/>
              </a:ext>
            </a:extLst>
          </p:cNvPr>
          <p:cNvSpPr/>
          <p:nvPr/>
        </p:nvSpPr>
        <p:spPr>
          <a:xfrm>
            <a:off x="1759473" y="1972322"/>
            <a:ext cx="1831925" cy="2295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4FDB03-5C7E-4BA9-BCCD-CF83D3270307}"/>
              </a:ext>
            </a:extLst>
          </p:cNvPr>
          <p:cNvSpPr/>
          <p:nvPr/>
        </p:nvSpPr>
        <p:spPr>
          <a:xfrm>
            <a:off x="316682" y="5275684"/>
            <a:ext cx="5272603" cy="1158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E3FA0F-D27B-44D6-ADF7-BED84C30B3D3}"/>
                  </a:ext>
                </a:extLst>
              </p:cNvPr>
              <p:cNvSpPr txBox="1"/>
              <p:nvPr/>
            </p:nvSpPr>
            <p:spPr>
              <a:xfrm>
                <a:off x="6177785" y="1866261"/>
                <a:ext cx="975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E3FA0F-D27B-44D6-ADF7-BED84C30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785" y="1866261"/>
                <a:ext cx="975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0426C-969A-4E46-897B-C5D566A463B7}"/>
                  </a:ext>
                </a:extLst>
              </p:cNvPr>
              <p:cNvSpPr txBox="1"/>
              <p:nvPr/>
            </p:nvSpPr>
            <p:spPr>
              <a:xfrm>
                <a:off x="7764578" y="1870697"/>
                <a:ext cx="982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70426C-969A-4E46-897B-C5D566A4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578" y="1870697"/>
                <a:ext cx="9823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A7EA76-E1A0-49E2-A0BC-ADDC6AD7E37D}"/>
                  </a:ext>
                </a:extLst>
              </p:cNvPr>
              <p:cNvSpPr txBox="1"/>
              <p:nvPr/>
            </p:nvSpPr>
            <p:spPr>
              <a:xfrm>
                <a:off x="9536569" y="1866261"/>
                <a:ext cx="999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A7EA76-E1A0-49E2-A0BC-ADDC6AD7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69" y="1866261"/>
                <a:ext cx="99920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16D98A-2130-4120-9712-066EFE1AFF38}"/>
                  </a:ext>
                </a:extLst>
              </p:cNvPr>
              <p:cNvSpPr txBox="1"/>
              <p:nvPr/>
            </p:nvSpPr>
            <p:spPr>
              <a:xfrm>
                <a:off x="8019384" y="5055304"/>
                <a:ext cx="15504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AU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en-AU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AU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AU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16D98A-2130-4120-9712-066EFE1A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84" y="5055304"/>
                <a:ext cx="15504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305E49-0426-482C-82EB-7E6484CE7C01}"/>
              </a:ext>
            </a:extLst>
          </p:cNvPr>
          <p:cNvSpPr txBox="1"/>
          <p:nvPr/>
        </p:nvSpPr>
        <p:spPr>
          <a:xfrm>
            <a:off x="6031738" y="2401288"/>
            <a:ext cx="4676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 independent functions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4FA2B9-0905-4484-B4E2-92AD58C935BE}"/>
              </a:ext>
            </a:extLst>
          </p:cNvPr>
          <p:cNvSpPr txBox="1"/>
          <p:nvPr/>
        </p:nvSpPr>
        <p:spPr>
          <a:xfrm>
            <a:off x="7536291" y="5667651"/>
            <a:ext cx="24801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function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4885F527-3D2B-4BB7-A6FA-EC57A73B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2176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7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EBEEC"/>
                </a:solidFill>
              </a:rPr>
              <a:t>Parameter Tuning as Black-Box Function</a:t>
            </a:r>
          </a:p>
          <a:p>
            <a:r>
              <a:rPr lang="en-US" dirty="0">
                <a:solidFill>
                  <a:srgbClr val="BEBEEC"/>
                </a:solidFill>
              </a:rPr>
              <a:t>Part I: Bayesian Optimization</a:t>
            </a:r>
          </a:p>
          <a:p>
            <a:r>
              <a:rPr lang="en-US" dirty="0"/>
              <a:t>Part II: Recent Advances in Bayesian Optimization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Batch Bayesian Optimization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High dimensional Bayes </a:t>
            </a:r>
            <a:r>
              <a:rPr lang="en-US" dirty="0" err="1">
                <a:solidFill>
                  <a:srgbClr val="BEBEEC"/>
                </a:solidFill>
              </a:rPr>
              <a:t>Opt</a:t>
            </a:r>
            <a:endParaRPr lang="en-US" dirty="0">
              <a:solidFill>
                <a:srgbClr val="BEBEEC"/>
              </a:solidFill>
            </a:endParaRPr>
          </a:p>
          <a:p>
            <a:pPr lvl="1"/>
            <a:r>
              <a:rPr lang="en-US" sz="2800" dirty="0"/>
              <a:t>Mixed Categorical-Continuous Bayes </a:t>
            </a:r>
            <a:r>
              <a:rPr lang="en-US" sz="2800" dirty="0" err="1"/>
              <a:t>Opt</a:t>
            </a:r>
            <a:r>
              <a:rPr lang="en-US" sz="2800" dirty="0"/>
              <a:t> </a:t>
            </a:r>
          </a:p>
          <a:p>
            <a:r>
              <a:rPr lang="en-US" dirty="0"/>
              <a:t>Research Directions in Bayesian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108770" y="3763516"/>
            <a:ext cx="59766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9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5347692"/>
                <a:ext cx="10134600" cy="1118814"/>
              </a:xfrm>
            </p:spPr>
            <p:txBody>
              <a:bodyPr/>
              <a:lstStyle/>
              <a:p>
                <a:r>
                  <a:rPr lang="en-AU" dirty="0"/>
                  <a:t>Sequentially </a:t>
                </a:r>
                <a:r>
                  <a:rPr lang="en-AU" b="1" dirty="0"/>
                  <a:t>pick a category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using multi-armed bandit (</a:t>
                </a:r>
                <a:r>
                  <a:rPr lang="en-AU" dirty="0">
                    <a:solidFill>
                      <a:srgbClr val="002060"/>
                    </a:solidFill>
                  </a:rPr>
                  <a:t>MAB</a:t>
                </a:r>
                <a:r>
                  <a:rPr lang="en-AU" dirty="0"/>
                  <a:t>) </a:t>
                </a:r>
              </a:p>
              <a:p>
                <a:r>
                  <a:rPr lang="en-AU" dirty="0"/>
                  <a:t>Then </a:t>
                </a:r>
                <a:r>
                  <a:rPr lang="en-AU" b="1" dirty="0">
                    <a:solidFill>
                      <a:srgbClr val="002060"/>
                    </a:solidFill>
                  </a:rPr>
                  <a:t>optimize the continuous </a:t>
                </a:r>
                <a:r>
                  <a:rPr lang="en-AU" dirty="0"/>
                  <a:t>variables </a:t>
                </a:r>
                <a:r>
                  <a:rPr lang="en-AU" b="1" dirty="0"/>
                  <a:t>given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AU" dirty="0"/>
                  <a:t> using </a:t>
                </a:r>
                <a:r>
                  <a:rPr lang="en-AU" dirty="0">
                    <a:solidFill>
                      <a:srgbClr val="002060"/>
                    </a:solidFill>
                  </a:rPr>
                  <a:t>Bayes opt</a:t>
                </a:r>
                <a:endParaRPr lang="en-AU" dirty="0"/>
              </a:p>
              <a:p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5347692"/>
                <a:ext cx="10134600" cy="1118814"/>
              </a:xfrm>
              <a:blipFill>
                <a:blip r:embed="rId2"/>
                <a:stretch>
                  <a:fillRect t="-6522" r="-301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Categorical-specific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20</a:t>
            </a:fld>
            <a:endParaRPr lang="en-AU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1BFF39-C5D8-4F0C-8227-BE9A4E47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46" y="2158732"/>
            <a:ext cx="7427604" cy="3188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E7F9F4-CE6A-442A-B905-D871EE8B35CB}"/>
                  </a:ext>
                </a:extLst>
              </p:cNvPr>
              <p:cNvSpPr txBox="1"/>
              <p:nvPr/>
            </p:nvSpPr>
            <p:spPr>
              <a:xfrm>
                <a:off x="3341108" y="1741190"/>
                <a:ext cx="8917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E7F9F4-CE6A-442A-B905-D871EE8B3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108" y="1741190"/>
                <a:ext cx="891719" cy="43088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C462756-E824-4EBF-80D2-B0D3A4EFF792}"/>
              </a:ext>
            </a:extLst>
          </p:cNvPr>
          <p:cNvSpPr txBox="1"/>
          <p:nvPr/>
        </p:nvSpPr>
        <p:spPr>
          <a:xfrm>
            <a:off x="4117087" y="18100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Cat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FDA6F4-E582-4EA5-961D-B264A2A27F5E}"/>
              </a:ext>
            </a:extLst>
          </p:cNvPr>
          <p:cNvSpPr txBox="1"/>
          <p:nvPr/>
        </p:nvSpPr>
        <p:spPr>
          <a:xfrm>
            <a:off x="4683304" y="863873"/>
            <a:ext cx="384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j-lt"/>
              </a:rPr>
              <a:t>Explore-exploit by </a:t>
            </a:r>
            <a:r>
              <a:rPr lang="en-AU" sz="2400" dirty="0">
                <a:solidFill>
                  <a:srgbClr val="002060"/>
                </a:solidFill>
                <a:latin typeface="+mj-lt"/>
              </a:rPr>
              <a:t>MAB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331EF-B432-49D0-B0F5-606EF25D2E78}"/>
              </a:ext>
            </a:extLst>
          </p:cNvPr>
          <p:cNvSpPr txBox="1"/>
          <p:nvPr/>
        </p:nvSpPr>
        <p:spPr>
          <a:xfrm>
            <a:off x="287124" y="3354978"/>
            <a:ext cx="268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j-lt"/>
              </a:rPr>
              <a:t>Explore-exploit </a:t>
            </a:r>
          </a:p>
          <a:p>
            <a:r>
              <a:rPr lang="en-AU" sz="2400" dirty="0">
                <a:latin typeface="+mj-lt"/>
              </a:rPr>
              <a:t>	by </a:t>
            </a:r>
            <a:r>
              <a:rPr lang="en-AU" sz="2400" dirty="0">
                <a:solidFill>
                  <a:srgbClr val="002060"/>
                </a:solidFill>
                <a:latin typeface="+mj-lt"/>
              </a:rPr>
              <a:t>Bayes opt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C778CF-7C58-4A80-ABCB-84DE94B8BBB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604449" y="1325538"/>
            <a:ext cx="43754" cy="438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4882D4-53AB-48D9-9476-DA643B4D84D4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flipH="1">
            <a:off x="4485137" y="1325538"/>
            <a:ext cx="2119312" cy="484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ABDE2E-1713-4E40-9D2A-5C306B008D9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604449" y="1325538"/>
            <a:ext cx="2129546" cy="4156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1D62-6508-4F88-9662-585F1A1B7A65}"/>
              </a:ext>
            </a:extLst>
          </p:cNvPr>
          <p:cNvCxnSpPr>
            <a:cxnSpLocks/>
          </p:cNvCxnSpPr>
          <p:nvPr/>
        </p:nvCxnSpPr>
        <p:spPr>
          <a:xfrm flipH="1">
            <a:off x="2408706" y="2734980"/>
            <a:ext cx="2274598" cy="1017517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97E46C-1018-4FD9-87A1-5A34ED77E0E0}"/>
              </a:ext>
            </a:extLst>
          </p:cNvPr>
          <p:cNvSpPr txBox="1"/>
          <p:nvPr/>
        </p:nvSpPr>
        <p:spPr>
          <a:xfrm>
            <a:off x="5982131" y="3301567"/>
            <a:ext cx="124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Ignore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B1A42F-FB79-4381-8B5F-75B95CBB0975}"/>
              </a:ext>
            </a:extLst>
          </p:cNvPr>
          <p:cNvSpPr txBox="1"/>
          <p:nvPr/>
        </p:nvSpPr>
        <p:spPr>
          <a:xfrm>
            <a:off x="8423228" y="3327112"/>
            <a:ext cx="124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Ignore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1D6407E-2BBB-4812-9F36-1EAB06C4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407306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2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Visualization of the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21</a:t>
            </a:fld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343"/>
          <a:stretch/>
        </p:blipFill>
        <p:spPr>
          <a:xfrm>
            <a:off x="164239" y="4555604"/>
            <a:ext cx="7473607" cy="2232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7482" y="570773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Concentrate on </a:t>
            </a:r>
            <a:r>
              <a:rPr lang="en-US" dirty="0">
                <a:solidFill>
                  <a:srgbClr val="0070C0"/>
                </a:solidFill>
              </a:rPr>
              <a:t>cat 2</a:t>
            </a:r>
          </a:p>
          <a:p>
            <a:r>
              <a:rPr lang="en-AU" dirty="0"/>
              <a:t>with </a:t>
            </a:r>
            <a:r>
              <a:rPr lang="en-AU" b="1" dirty="0"/>
              <a:t>higher (expected) value</a:t>
            </a:r>
            <a:r>
              <a:rPr lang="en-AU" dirty="0"/>
              <a:t>.</a:t>
            </a:r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 flipV="1">
            <a:off x="7301458" y="5419700"/>
            <a:ext cx="1012612" cy="293216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262A031-34FA-4F65-A9E9-70E7298B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58" y="1453490"/>
            <a:ext cx="5749814" cy="2104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22998-6DD3-4B12-96B0-8A40B3FB6887}"/>
                  </a:ext>
                </a:extLst>
              </p:cNvPr>
              <p:cNvSpPr txBox="1"/>
              <p:nvPr/>
            </p:nvSpPr>
            <p:spPr>
              <a:xfrm>
                <a:off x="2881347" y="905233"/>
                <a:ext cx="8917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2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2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22998-6DD3-4B12-96B0-8A40B3FB6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47" y="905233"/>
                <a:ext cx="891719" cy="430887"/>
              </a:xfrm>
              <a:prstGeom prst="rect">
                <a:avLst/>
              </a:prstGeom>
              <a:blipFill>
                <a:blip r:embed="rId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50908-1965-4712-A093-020CDD25C2A5}"/>
                  </a:ext>
                </a:extLst>
              </p:cNvPr>
              <p:cNvSpPr txBox="1"/>
              <p:nvPr/>
            </p:nvSpPr>
            <p:spPr>
              <a:xfrm>
                <a:off x="4747015" y="905233"/>
                <a:ext cx="8982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50908-1965-4712-A093-020CDD25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15" y="905233"/>
                <a:ext cx="898259" cy="430887"/>
              </a:xfrm>
              <a:prstGeom prst="rect">
                <a:avLst/>
              </a:prstGeom>
              <a:blipFill>
                <a:blip r:embed="rId5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42AA5E-CB54-48ED-9BC9-B8642F1956E9}"/>
                  </a:ext>
                </a:extLst>
              </p:cNvPr>
              <p:cNvSpPr txBox="1"/>
              <p:nvPr/>
            </p:nvSpPr>
            <p:spPr>
              <a:xfrm>
                <a:off x="6814409" y="906062"/>
                <a:ext cx="8982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AU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AU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42AA5E-CB54-48ED-9BC9-B8642F19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409" y="906062"/>
                <a:ext cx="898258" cy="43088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A706DD3-8490-4FB8-9042-33FB278078AE}"/>
              </a:ext>
            </a:extLst>
          </p:cNvPr>
          <p:cNvSpPr txBox="1"/>
          <p:nvPr/>
        </p:nvSpPr>
        <p:spPr>
          <a:xfrm>
            <a:off x="3613031" y="9746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Cat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5C1D24-EB3C-489A-BF28-22687AE70126}"/>
              </a:ext>
            </a:extLst>
          </p:cNvPr>
          <p:cNvSpPr txBox="1"/>
          <p:nvPr/>
        </p:nvSpPr>
        <p:spPr>
          <a:xfrm>
            <a:off x="5485239" y="9676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3333B2"/>
                </a:solidFill>
              </a:rPr>
              <a:t>Cat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38924-A746-452F-A7E5-1CFD585B4C01}"/>
              </a:ext>
            </a:extLst>
          </p:cNvPr>
          <p:cNvSpPr txBox="1"/>
          <p:nvPr/>
        </p:nvSpPr>
        <p:spPr>
          <a:xfrm>
            <a:off x="7573471" y="9552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Cat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831FC-C6D5-4C3C-9F72-838E39FE42DD}"/>
              </a:ext>
            </a:extLst>
          </p:cNvPr>
          <p:cNvSpPr/>
          <p:nvPr/>
        </p:nvSpPr>
        <p:spPr>
          <a:xfrm>
            <a:off x="820738" y="5098354"/>
            <a:ext cx="6480720" cy="6093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F294DED-ABCB-4091-9F6F-6BB208BB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16157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EBEEC"/>
                </a:solidFill>
              </a:rPr>
              <a:t>Parameter Tuning as Black-Box Function</a:t>
            </a:r>
          </a:p>
          <a:p>
            <a:r>
              <a:rPr lang="en-US" dirty="0">
                <a:solidFill>
                  <a:srgbClr val="BEBEEC"/>
                </a:solidFill>
              </a:rPr>
              <a:t>Part I: Bayesian Optimization</a:t>
            </a:r>
          </a:p>
          <a:p>
            <a:r>
              <a:rPr lang="en-US" dirty="0"/>
              <a:t>Part II: Recent Advances in Bayesian Optimization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Batch Bayesian Optimization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Bayesian Optimization in Unknown Search Space</a:t>
            </a:r>
          </a:p>
          <a:p>
            <a:pPr lvl="1"/>
            <a:r>
              <a:rPr lang="en-US" sz="2800" dirty="0"/>
              <a:t>Mixed Categorical-Continuous Bayes </a:t>
            </a:r>
            <a:r>
              <a:rPr lang="en-US" sz="2800" dirty="0" err="1"/>
              <a:t>Opt</a:t>
            </a:r>
            <a:endParaRPr lang="en-US" sz="2800" dirty="0"/>
          </a:p>
          <a:p>
            <a:pPr lvl="2"/>
            <a:r>
              <a:rPr lang="en-US" sz="2600" dirty="0">
                <a:solidFill>
                  <a:srgbClr val="BEBEEC"/>
                </a:solidFill>
              </a:rPr>
              <a:t>Problem setting</a:t>
            </a:r>
          </a:p>
          <a:p>
            <a:pPr lvl="2"/>
            <a:r>
              <a:rPr lang="en-US" sz="2600" dirty="0">
                <a:solidFill>
                  <a:srgbClr val="BEBEEC"/>
                </a:solidFill>
              </a:rPr>
              <a:t>Multi-armed bandits</a:t>
            </a:r>
          </a:p>
          <a:p>
            <a:pPr lvl="2"/>
            <a:r>
              <a:rPr lang="en-US" sz="2600" dirty="0">
                <a:solidFill>
                  <a:srgbClr val="BEBEEC"/>
                </a:solidFill>
              </a:rPr>
              <a:t>Categorical-specific continuous optimization</a:t>
            </a:r>
          </a:p>
          <a:p>
            <a:pPr lvl="2"/>
            <a:r>
              <a:rPr lang="en-US" sz="2600" dirty="0"/>
              <a:t>Categorical-(non-)specific continuous optimization </a:t>
            </a:r>
          </a:p>
          <a:p>
            <a:r>
              <a:rPr lang="en-US" dirty="0"/>
              <a:t>Research Directions in Bayesian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22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324794" y="5674496"/>
            <a:ext cx="70567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9844605-4B6B-4722-AE09-D2886636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222053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67F607-BB17-44E0-8F1B-4F4DE5684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934045"/>
                <a:ext cx="10496550" cy="5532461"/>
              </a:xfrm>
            </p:spPr>
            <p:txBody>
              <a:bodyPr/>
              <a:lstStyle/>
              <a:p>
                <a:r>
                  <a:rPr lang="en-AU" dirty="0"/>
                  <a:t>MAB picks multiple categories: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AU" b="1" dirty="0">
                    <a:solidFill>
                      <a:srgbClr val="FF0000"/>
                    </a:solidFill>
                  </a:rPr>
                  <a:t>={SGD optimizer, tanh activation}</a:t>
                </a:r>
              </a:p>
              <a:p>
                <a:r>
                  <a:rPr lang="en-AU" dirty="0"/>
                  <a:t>Then optimize the </a:t>
                </a:r>
                <a:r>
                  <a:rPr lang="en-AU" dirty="0">
                    <a:solidFill>
                      <a:srgbClr val="0070C0"/>
                    </a:solidFill>
                  </a:rPr>
                  <a:t>continuous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dirty="0"/>
                  <a:t> given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AU" dirty="0"/>
                  <a:t> in a single function</a:t>
                </a:r>
              </a:p>
              <a:p>
                <a:pPr marL="0" indent="0">
                  <a:buNone/>
                </a:pPr>
                <a:endParaRPr lang="en-AU" b="0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b="0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i="1" baseline="-25000" dirty="0">
                  <a:latin typeface="Cambria Math" panose="02040503050406030204" pitchFamily="18" charset="0"/>
                </a:endParaRPr>
              </a:p>
              <a:p>
                <a:endParaRPr lang="en-AU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67F607-BB17-44E0-8F1B-4F4DE5684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934045"/>
                <a:ext cx="10496550" cy="5532461"/>
              </a:xfrm>
              <a:blipFill>
                <a:blip r:embed="rId2"/>
                <a:stretch>
                  <a:fillRect t="-1322" r="-5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8788D23-8CC5-45FF-B4E3-7AE611F3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858500" cy="563670"/>
          </a:xfrm>
        </p:spPr>
        <p:txBody>
          <a:bodyPr/>
          <a:lstStyle/>
          <a:p>
            <a:r>
              <a:rPr lang="en-AU" dirty="0"/>
              <a:t>2. Continuous is not specific to categorical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7E1F-9D4C-4631-97EC-F0FB8EDA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23</a:t>
            </a:fld>
            <a:endParaRPr lang="en-AU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3D540-FDBE-4549-BFF0-1AF4F4C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78" y="3695957"/>
            <a:ext cx="4896542" cy="2597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839FA-1F26-4CBF-B32F-5E2C415C7FEA}"/>
              </a:ext>
            </a:extLst>
          </p:cNvPr>
          <p:cNvSpPr txBox="1"/>
          <p:nvPr/>
        </p:nvSpPr>
        <p:spPr>
          <a:xfrm>
            <a:off x="6786882" y="3299645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58732-19D3-4493-A5B2-AA4D069153FD}"/>
              </a:ext>
            </a:extLst>
          </p:cNvPr>
          <p:cNvSpPr txBox="1"/>
          <p:nvPr/>
        </p:nvSpPr>
        <p:spPr>
          <a:xfrm>
            <a:off x="5244396" y="3299645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>
                <a:solidFill>
                  <a:srgbClr val="0070C0"/>
                </a:solidFill>
              </a:rPr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82414-160B-4031-BEBD-C8B716D13D4E}"/>
                  </a:ext>
                </a:extLst>
              </p:cNvPr>
              <p:cNvSpPr txBox="1"/>
              <p:nvPr/>
            </p:nvSpPr>
            <p:spPr>
              <a:xfrm>
                <a:off x="4349130" y="2009123"/>
                <a:ext cx="2592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AU" sz="4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AU" sz="4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   ,      </m:t>
                          </m:r>
                        </m:e>
                      </m:d>
                    </m:oMath>
                  </m:oMathPara>
                </a14:m>
                <a:endParaRPr lang="en-AU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82414-160B-4031-BEBD-C8B716D1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30" y="2009123"/>
                <a:ext cx="259228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44842-1B39-4D67-81B0-C0A98B37BCCA}"/>
                  </a:ext>
                </a:extLst>
              </p:cNvPr>
              <p:cNvSpPr txBox="1"/>
              <p:nvPr/>
            </p:nvSpPr>
            <p:spPr>
              <a:xfrm>
                <a:off x="5763653" y="1996415"/>
                <a:ext cx="7457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AU" sz="4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44842-1B39-4D67-81B0-C0A98B37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53" y="1996415"/>
                <a:ext cx="74571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2F0D81-7962-4D91-9350-32B6FF7B69C7}"/>
                  </a:ext>
                </a:extLst>
              </p:cNvPr>
              <p:cNvSpPr txBox="1"/>
              <p:nvPr/>
            </p:nvSpPr>
            <p:spPr>
              <a:xfrm>
                <a:off x="5150847" y="2001308"/>
                <a:ext cx="7104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4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4800" b="1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2F0D81-7962-4D91-9350-32B6FF7B6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47" y="2001308"/>
                <a:ext cx="71045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F148454-35CF-42A1-AF65-1CAE2BAD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164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946590-BE40-4B49-AC30-1CDC5C68B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Given the categorical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AU" dirty="0"/>
                  <a:t>, optimize continuous variable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b="1" dirty="0"/>
              </a:p>
              <a:p>
                <a:endParaRPr lang="en-AU" b="0" dirty="0">
                  <a:latin typeface="Cambria Math" panose="02040503050406030204" pitchFamily="18" charset="0"/>
                </a:endParaRPr>
              </a:p>
              <a:p>
                <a:r>
                  <a:rPr lang="en-AU" dirty="0">
                    <a:cs typeface="Calibri Light" panose="020F0302020204030204" pitchFamily="34" charset="0"/>
                  </a:rPr>
                  <a:t>Consider the joint kernel for learning the surrogate model</a:t>
                </a:r>
                <a:endParaRPr lang="en-AU" b="0" dirty="0">
                  <a:cs typeface="Calibri Light" panose="020F0302020204030204" pitchFamily="34" charset="0"/>
                </a:endParaRPr>
              </a:p>
              <a:p>
                <a:pPr lvl="1"/>
                <a:r>
                  <a:rPr lang="en-AU" b="0" dirty="0">
                    <a:cs typeface="Calibri Light" panose="020F0302020204030204" pitchFamily="34" charset="0"/>
                  </a:rPr>
                  <a:t>Additive</a:t>
                </a:r>
                <a:r>
                  <a:rPr lang="en-AU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AU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U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AU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AU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AU" dirty="0">
                    <a:cs typeface="Calibri Light" panose="020F0302020204030204" pitchFamily="34" charset="0"/>
                  </a:rPr>
                  <a:t>Multiplicative</a:t>
                </a:r>
                <a:r>
                  <a:rPr lang="en-AU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U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AU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AU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AU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A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AU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U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AU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AU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′)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AU" sz="2400" dirty="0"/>
                  <a:t> can be estimated from the data.</a:t>
                </a:r>
              </a:p>
              <a:p>
                <a:pPr lvl="1"/>
                <a:endParaRPr lang="en-AU" sz="2400" dirty="0"/>
              </a:p>
              <a:p>
                <a:r>
                  <a:rPr lang="en-AU" sz="2800" dirty="0"/>
                  <a:t>Optimizing in the continuous space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946590-BE40-4B49-AC30-1CDC5C68B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1F56294A-5978-480A-A1A9-0C21F885CF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Given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/>
                  <a:t>, we optimize the continuous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1F56294A-5978-480A-A1A9-0C21F885C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88" t="-27551" b="-520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3045-45A1-4B43-A042-FE43D92A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Categorical-continuous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62F0-1673-44D9-A22A-5E25BD25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24</a:t>
            </a:fld>
            <a:endParaRPr lang="en-AU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15483-803C-401F-B57F-C4C5D68D7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13" r="33625"/>
          <a:stretch/>
        </p:blipFill>
        <p:spPr>
          <a:xfrm>
            <a:off x="6941418" y="4399690"/>
            <a:ext cx="2232248" cy="25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86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B25399-E548-46A0-A9E5-FC681AC9A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027213"/>
                <a:ext cx="9953625" cy="5439294"/>
              </a:xfrm>
            </p:spPr>
            <p:txBody>
              <a:bodyPr/>
              <a:lstStyle/>
              <a:p>
                <a:r>
                  <a:rPr lang="en-AU" dirty="0"/>
                  <a:t>Select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AU" dirty="0"/>
                  <a:t> by EXP3 algorithm</a:t>
                </a:r>
              </a:p>
              <a:p>
                <a:r>
                  <a:rPr lang="en-AU" dirty="0"/>
                  <a:t>There is no assumption on the distribution of the reward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B25399-E548-46A0-A9E5-FC681AC9A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027213"/>
                <a:ext cx="9953625" cy="5439294"/>
              </a:xfrm>
              <a:blipFill>
                <a:blip r:embed="rId2"/>
                <a:stretch>
                  <a:fillRect t="-1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5E21803-6254-4956-A78F-45D69C85A2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Given the feedback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, we optimize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5E21803-6254-4956-A78F-45D69C85A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88" t="-27551" b="-520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70F51-0EC6-4676-9214-DC60CD5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BB5DF-2A88-4923-B29E-37D5097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25</a:t>
            </a:fld>
            <a:endParaRPr lang="en-AU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74B5E-0B4B-49CD-8D2F-8C09DEFF5CD6}"/>
              </a:ext>
            </a:extLst>
          </p:cNvPr>
          <p:cNvSpPr/>
          <p:nvPr/>
        </p:nvSpPr>
        <p:spPr>
          <a:xfrm>
            <a:off x="2050487" y="4402295"/>
            <a:ext cx="210431" cy="85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6F83F-6504-476F-9320-813DFC91AD6A}"/>
              </a:ext>
            </a:extLst>
          </p:cNvPr>
          <p:cNvSpPr/>
          <p:nvPr/>
        </p:nvSpPr>
        <p:spPr>
          <a:xfrm>
            <a:off x="2394555" y="3682215"/>
            <a:ext cx="245824" cy="157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A54CA-A9C6-444D-B473-B215DF0ADD49}"/>
              </a:ext>
            </a:extLst>
          </p:cNvPr>
          <p:cNvSpPr/>
          <p:nvPr/>
        </p:nvSpPr>
        <p:spPr>
          <a:xfrm>
            <a:off x="2749405" y="4985825"/>
            <a:ext cx="221214" cy="27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80F22-EBE6-4FE3-811D-4E7ACD745806}"/>
              </a:ext>
            </a:extLst>
          </p:cNvPr>
          <p:cNvSpPr txBox="1"/>
          <p:nvPr/>
        </p:nvSpPr>
        <p:spPr>
          <a:xfrm>
            <a:off x="2221631" y="5626431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Cat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1A738D-5A90-418A-A454-89E211CDA2EC}"/>
                  </a:ext>
                </a:extLst>
              </p:cNvPr>
              <p:cNvSpPr txBox="1"/>
              <p:nvPr/>
            </p:nvSpPr>
            <p:spPr>
              <a:xfrm>
                <a:off x="1856002" y="5282390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1A738D-5A90-418A-A454-89E211CDA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02" y="5282390"/>
                <a:ext cx="49667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41A054-68A9-4992-9139-AFC49E289BEA}"/>
                  </a:ext>
                </a:extLst>
              </p:cNvPr>
              <p:cNvSpPr txBox="1"/>
              <p:nvPr/>
            </p:nvSpPr>
            <p:spPr>
              <a:xfrm>
                <a:off x="2276931" y="5282390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41A054-68A9-4992-9139-AFC49E28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31" y="5282390"/>
                <a:ext cx="50199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ED5A1-92E0-401A-94E6-D90BD3D42D0C}"/>
                  </a:ext>
                </a:extLst>
              </p:cNvPr>
              <p:cNvSpPr txBox="1"/>
              <p:nvPr/>
            </p:nvSpPr>
            <p:spPr>
              <a:xfrm>
                <a:off x="2648090" y="5282390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ED5A1-92E0-401A-94E6-D90BD3D42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90" y="5282390"/>
                <a:ext cx="50199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CD1C19-B6CF-4E91-A04E-F10508CE36E0}"/>
              </a:ext>
            </a:extLst>
          </p:cNvPr>
          <p:cNvSpPr/>
          <p:nvPr/>
        </p:nvSpPr>
        <p:spPr>
          <a:xfrm>
            <a:off x="4327490" y="3763516"/>
            <a:ext cx="267489" cy="1498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25F4A-DA9E-405B-BCC9-6DC67009FFF4}"/>
              </a:ext>
            </a:extLst>
          </p:cNvPr>
          <p:cNvSpPr/>
          <p:nvPr/>
        </p:nvSpPr>
        <p:spPr>
          <a:xfrm>
            <a:off x="4804409" y="4803569"/>
            <a:ext cx="230302" cy="45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74868-305C-408F-A396-755BA3079619}"/>
              </a:ext>
            </a:extLst>
          </p:cNvPr>
          <p:cNvSpPr txBox="1"/>
          <p:nvPr/>
        </p:nvSpPr>
        <p:spPr>
          <a:xfrm>
            <a:off x="4273230" y="562643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A198FC-749D-42D4-8F7A-84D44FC357D4}"/>
                  </a:ext>
                </a:extLst>
              </p:cNvPr>
              <p:cNvSpPr txBox="1"/>
              <p:nvPr/>
            </p:nvSpPr>
            <p:spPr>
              <a:xfrm>
                <a:off x="4273230" y="5226513"/>
                <a:ext cx="4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A198FC-749D-42D4-8F7A-84D44FC3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230" y="5226513"/>
                <a:ext cx="4929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0198B5-9121-4D94-9443-351086AB3D4B}"/>
                  </a:ext>
                </a:extLst>
              </p:cNvPr>
              <p:cNvSpPr txBox="1"/>
              <p:nvPr/>
            </p:nvSpPr>
            <p:spPr>
              <a:xfrm>
                <a:off x="4694159" y="5226513"/>
                <a:ext cx="49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0198B5-9121-4D94-9443-351086AB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59" y="5226513"/>
                <a:ext cx="4982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A3090D98-00B7-46DC-A490-0FA8F8907FB2}"/>
              </a:ext>
            </a:extLst>
          </p:cNvPr>
          <p:cNvSpPr/>
          <p:nvPr/>
        </p:nvSpPr>
        <p:spPr>
          <a:xfrm>
            <a:off x="6320497" y="4973886"/>
            <a:ext cx="257231" cy="2278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FC040-6C86-45AD-AC4D-177E6D8B4EB9}"/>
              </a:ext>
            </a:extLst>
          </p:cNvPr>
          <p:cNvSpPr/>
          <p:nvPr/>
        </p:nvSpPr>
        <p:spPr>
          <a:xfrm>
            <a:off x="6680538" y="4186271"/>
            <a:ext cx="243162" cy="10154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C5375-1D83-4A78-9B5E-734474FE2CDD}"/>
              </a:ext>
            </a:extLst>
          </p:cNvPr>
          <p:cNvSpPr txBox="1"/>
          <p:nvPr/>
        </p:nvSpPr>
        <p:spPr>
          <a:xfrm>
            <a:off x="6870801" y="56264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Cat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053BE0-6FCD-4089-B779-BBB696E879BF}"/>
                  </a:ext>
                </a:extLst>
              </p:cNvPr>
              <p:cNvSpPr txBox="1"/>
              <p:nvPr/>
            </p:nvSpPr>
            <p:spPr>
              <a:xfrm>
                <a:off x="6176482" y="5222214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053BE0-6FCD-4089-B779-BBB696E8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82" y="5222214"/>
                <a:ext cx="475130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ABE962-41FF-4046-9B5B-B16612E68000}"/>
                  </a:ext>
                </a:extLst>
              </p:cNvPr>
              <p:cNvSpPr txBox="1"/>
              <p:nvPr/>
            </p:nvSpPr>
            <p:spPr>
              <a:xfrm>
                <a:off x="6632133" y="5222214"/>
                <a:ext cx="480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ABE962-41FF-4046-9B5B-B16612E6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133" y="5222214"/>
                <a:ext cx="480453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EED6503-D84C-4E95-80D3-4E3128598D18}"/>
              </a:ext>
            </a:extLst>
          </p:cNvPr>
          <p:cNvSpPr/>
          <p:nvPr/>
        </p:nvSpPr>
        <p:spPr>
          <a:xfrm flipH="1">
            <a:off x="7040578" y="4985824"/>
            <a:ext cx="230077" cy="215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C0E1C2-2ACC-4CFA-AE29-094C9FA0D8F7}"/>
              </a:ext>
            </a:extLst>
          </p:cNvPr>
          <p:cNvSpPr/>
          <p:nvPr/>
        </p:nvSpPr>
        <p:spPr>
          <a:xfrm flipH="1">
            <a:off x="7400618" y="4973886"/>
            <a:ext cx="230078" cy="23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053B-4741-40E6-9489-ECDF0EA95FCE}"/>
              </a:ext>
            </a:extLst>
          </p:cNvPr>
          <p:cNvSpPr/>
          <p:nvPr/>
        </p:nvSpPr>
        <p:spPr>
          <a:xfrm flipH="1">
            <a:off x="7760655" y="3763516"/>
            <a:ext cx="230077" cy="14382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60572B-5FFD-44FA-9792-2ECFCB6341CB}"/>
                  </a:ext>
                </a:extLst>
              </p:cNvPr>
              <p:cNvSpPr txBox="1"/>
              <p:nvPr/>
            </p:nvSpPr>
            <p:spPr>
              <a:xfrm>
                <a:off x="7616642" y="5232520"/>
                <a:ext cx="480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60572B-5FFD-44FA-9792-2ECFCB634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642" y="5232520"/>
                <a:ext cx="48045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CB286CE-2A90-44E3-940B-A4F47558F913}"/>
              </a:ext>
            </a:extLst>
          </p:cNvPr>
          <p:cNvSpPr/>
          <p:nvPr/>
        </p:nvSpPr>
        <p:spPr>
          <a:xfrm>
            <a:off x="6176482" y="3412768"/>
            <a:ext cx="2029323" cy="2582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94011-129B-4902-9562-0F6226297C42}"/>
              </a:ext>
            </a:extLst>
          </p:cNvPr>
          <p:cNvSpPr/>
          <p:nvPr/>
        </p:nvSpPr>
        <p:spPr>
          <a:xfrm>
            <a:off x="4160258" y="3412768"/>
            <a:ext cx="1032179" cy="2582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2FC7BC-0205-4579-B396-95CC8D8FD6DB}"/>
              </a:ext>
            </a:extLst>
          </p:cNvPr>
          <p:cNvSpPr/>
          <p:nvPr/>
        </p:nvSpPr>
        <p:spPr>
          <a:xfrm>
            <a:off x="1828850" y="3412768"/>
            <a:ext cx="1299230" cy="2582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78EE16-12B7-4E29-AA9D-46BFB34BB992}"/>
              </a:ext>
            </a:extLst>
          </p:cNvPr>
          <p:cNvSpPr txBox="1"/>
          <p:nvPr/>
        </p:nvSpPr>
        <p:spPr>
          <a:xfrm>
            <a:off x="5126762" y="2370435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Bandit arm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98AA02-570F-44DD-84BD-6F010E83F29E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4461235" y="2893655"/>
            <a:ext cx="1551347" cy="869861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85CBEC-B0D9-4548-989B-90C6DFCCAE01}"/>
              </a:ext>
            </a:extLst>
          </p:cNvPr>
          <p:cNvCxnSpPr>
            <a:cxnSpLocks/>
            <a:stCxn id="38" idx="2"/>
            <a:endCxn id="24" idx="0"/>
          </p:cNvCxnSpPr>
          <p:nvPr/>
        </p:nvCxnSpPr>
        <p:spPr>
          <a:xfrm>
            <a:off x="6012582" y="2893655"/>
            <a:ext cx="789537" cy="1292616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BCEF3A-161F-484D-90C3-AFE3E2558DBF}"/>
              </a:ext>
            </a:extLst>
          </p:cNvPr>
          <p:cNvCxnSpPr>
            <a:cxnSpLocks/>
          </p:cNvCxnSpPr>
          <p:nvPr/>
        </p:nvCxnSpPr>
        <p:spPr>
          <a:xfrm>
            <a:off x="8682723" y="3763516"/>
            <a:ext cx="0" cy="151887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772F3A5-2D38-4E2B-B76F-1CE9B479B0C2}"/>
              </a:ext>
            </a:extLst>
          </p:cNvPr>
          <p:cNvSpPr txBox="1"/>
          <p:nvPr/>
        </p:nvSpPr>
        <p:spPr>
          <a:xfrm>
            <a:off x="8755506" y="4056567"/>
            <a:ext cx="1727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Reward</a:t>
            </a:r>
          </a:p>
          <a:p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probability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E67520-59CB-44DD-84BC-E7CEAE3973E7}"/>
              </a:ext>
            </a:extLst>
          </p:cNvPr>
          <p:cNvSpPr txBox="1"/>
          <p:nvPr/>
        </p:nvSpPr>
        <p:spPr>
          <a:xfrm>
            <a:off x="3741628" y="6260158"/>
            <a:ext cx="2953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Multiple categories</a:t>
            </a:r>
          </a:p>
        </p:txBody>
      </p:sp>
    </p:spTree>
    <p:extLst>
      <p:ext uri="{BB962C8B-B14F-4D97-AF65-F5344CB8AC3E}">
        <p14:creationId xmlns:p14="http://schemas.microsoft.com/office/powerpoint/2010/main" val="769464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5E21803-6254-4956-A78F-45D69C85A2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Given the feedback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, we optimize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5E21803-6254-4956-A78F-45D69C85A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8" t="-27551" b="-520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70F51-0EC6-4676-9214-DC60CD5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BB5DF-2A88-4923-B29E-37D50974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26</a:t>
            </a:fld>
            <a:endParaRPr lang="en-AU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74B5E-0B4B-49CD-8D2F-8C09DEFF5CD6}"/>
              </a:ext>
            </a:extLst>
          </p:cNvPr>
          <p:cNvSpPr/>
          <p:nvPr/>
        </p:nvSpPr>
        <p:spPr>
          <a:xfrm>
            <a:off x="2797355" y="1895279"/>
            <a:ext cx="221214" cy="42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6F83F-6504-476F-9320-813DFC91AD6A}"/>
              </a:ext>
            </a:extLst>
          </p:cNvPr>
          <p:cNvSpPr/>
          <p:nvPr/>
        </p:nvSpPr>
        <p:spPr>
          <a:xfrm>
            <a:off x="3152205" y="1459261"/>
            <a:ext cx="221214" cy="85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A54CA-A9C6-444D-B473-B215DF0ADD49}"/>
              </a:ext>
            </a:extLst>
          </p:cNvPr>
          <p:cNvSpPr/>
          <p:nvPr/>
        </p:nvSpPr>
        <p:spPr>
          <a:xfrm>
            <a:off x="3507055" y="2042791"/>
            <a:ext cx="221214" cy="27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80F22-EBE6-4FE3-811D-4E7ACD745806}"/>
              </a:ext>
            </a:extLst>
          </p:cNvPr>
          <p:cNvSpPr txBox="1"/>
          <p:nvPr/>
        </p:nvSpPr>
        <p:spPr>
          <a:xfrm>
            <a:off x="2979281" y="2683397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Cat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1A738D-5A90-418A-A454-89E211CDA2EC}"/>
                  </a:ext>
                </a:extLst>
              </p:cNvPr>
              <p:cNvSpPr txBox="1"/>
              <p:nvPr/>
            </p:nvSpPr>
            <p:spPr>
              <a:xfrm>
                <a:off x="2613652" y="2339356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1A738D-5A90-418A-A454-89E211CDA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652" y="2339356"/>
                <a:ext cx="49667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41A054-68A9-4992-9139-AFC49E289BEA}"/>
                  </a:ext>
                </a:extLst>
              </p:cNvPr>
              <p:cNvSpPr txBox="1"/>
              <p:nvPr/>
            </p:nvSpPr>
            <p:spPr>
              <a:xfrm>
                <a:off x="3034581" y="2339356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41A054-68A9-4992-9139-AFC49E28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81" y="2339356"/>
                <a:ext cx="50199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ED5A1-92E0-401A-94E6-D90BD3D42D0C}"/>
                  </a:ext>
                </a:extLst>
              </p:cNvPr>
              <p:cNvSpPr txBox="1"/>
              <p:nvPr/>
            </p:nvSpPr>
            <p:spPr>
              <a:xfrm>
                <a:off x="3405740" y="2339356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ED5A1-92E0-401A-94E6-D90BD3D42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40" y="2339356"/>
                <a:ext cx="50199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CD1C19-B6CF-4E91-A04E-F10508CE36E0}"/>
              </a:ext>
            </a:extLst>
          </p:cNvPr>
          <p:cNvSpPr/>
          <p:nvPr/>
        </p:nvSpPr>
        <p:spPr>
          <a:xfrm>
            <a:off x="4290994" y="1391552"/>
            <a:ext cx="265388" cy="927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25F4A-DA9E-405B-BCC9-6DC67009FFF4}"/>
              </a:ext>
            </a:extLst>
          </p:cNvPr>
          <p:cNvSpPr/>
          <p:nvPr/>
        </p:nvSpPr>
        <p:spPr>
          <a:xfrm>
            <a:off x="4767912" y="1860535"/>
            <a:ext cx="230302" cy="45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74868-305C-408F-A396-755BA3079619}"/>
              </a:ext>
            </a:extLst>
          </p:cNvPr>
          <p:cNvSpPr txBox="1"/>
          <p:nvPr/>
        </p:nvSpPr>
        <p:spPr>
          <a:xfrm>
            <a:off x="4236733" y="26833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A198FC-749D-42D4-8F7A-84D44FC357D4}"/>
                  </a:ext>
                </a:extLst>
              </p:cNvPr>
              <p:cNvSpPr txBox="1"/>
              <p:nvPr/>
            </p:nvSpPr>
            <p:spPr>
              <a:xfrm>
                <a:off x="4236733" y="2283479"/>
                <a:ext cx="492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A198FC-749D-42D4-8F7A-84D44FC3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33" y="2283479"/>
                <a:ext cx="49295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0198B5-9121-4D94-9443-351086AB3D4B}"/>
                  </a:ext>
                </a:extLst>
              </p:cNvPr>
              <p:cNvSpPr txBox="1"/>
              <p:nvPr/>
            </p:nvSpPr>
            <p:spPr>
              <a:xfrm>
                <a:off x="4657662" y="2283479"/>
                <a:ext cx="49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0198B5-9121-4D94-9443-351086AB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62" y="2283479"/>
                <a:ext cx="49827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3194011-129B-4902-9562-0F6226297C42}"/>
              </a:ext>
            </a:extLst>
          </p:cNvPr>
          <p:cNvSpPr/>
          <p:nvPr/>
        </p:nvSpPr>
        <p:spPr>
          <a:xfrm>
            <a:off x="4123761" y="1285163"/>
            <a:ext cx="1032179" cy="176756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2FC7BC-0205-4579-B396-95CC8D8FD6DB}"/>
              </a:ext>
            </a:extLst>
          </p:cNvPr>
          <p:cNvSpPr/>
          <p:nvPr/>
        </p:nvSpPr>
        <p:spPr>
          <a:xfrm>
            <a:off x="2586500" y="1285163"/>
            <a:ext cx="1299230" cy="176756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D9147-2BE1-4396-B0BA-595A4194DE1A}"/>
                  </a:ext>
                </a:extLst>
              </p:cNvPr>
              <p:cNvSpPr txBox="1"/>
              <p:nvPr/>
            </p:nvSpPr>
            <p:spPr>
              <a:xfrm>
                <a:off x="7778331" y="2243289"/>
                <a:ext cx="25744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Optimize </a:t>
                </a:r>
              </a:p>
              <a:p>
                <a:pPr algn="ctr"/>
                <a:r>
                  <a:rPr lang="en-AU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continuous </a:t>
                </a:r>
                <a14:m>
                  <m:oMath xmlns:m="http://schemas.openxmlformats.org/officeDocument/2006/math">
                    <m:r>
                      <a:rPr lang="en-AU" sz="2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2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AU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AU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𝒉</m:t>
                    </m:r>
                  </m:oMath>
                </a14:m>
                <a:endParaRPr lang="en-AU" sz="22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D9147-2BE1-4396-B0BA-595A4194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331" y="2243289"/>
                <a:ext cx="2574487" cy="769441"/>
              </a:xfrm>
              <a:prstGeom prst="rect">
                <a:avLst/>
              </a:prstGeom>
              <a:blipFill>
                <a:blip r:embed="rId8"/>
                <a:stretch>
                  <a:fillRect l="-2607" t="-5556" b="-150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D89B0D2F-EAFB-40E7-B8AF-26F95ECB717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813" r="33625"/>
          <a:stretch/>
        </p:blipFill>
        <p:spPr>
          <a:xfrm>
            <a:off x="8419392" y="3158981"/>
            <a:ext cx="1474354" cy="16575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EABD6C-CE9A-4E8C-8D9D-25324750386A}"/>
                  </a:ext>
                </a:extLst>
              </p:cNvPr>
              <p:cNvSpPr txBox="1"/>
              <p:nvPr/>
            </p:nvSpPr>
            <p:spPr>
              <a:xfrm>
                <a:off x="2551537" y="812349"/>
                <a:ext cx="273369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Optimize categorical </a:t>
                </a:r>
                <a14:m>
                  <m:oMath xmlns:m="http://schemas.openxmlformats.org/officeDocument/2006/math">
                    <m:r>
                      <a:rPr lang="en-AU" sz="2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AU" sz="22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EABD6C-CE9A-4E8C-8D9D-253247503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37" y="812349"/>
                <a:ext cx="2733697" cy="430887"/>
              </a:xfrm>
              <a:prstGeom prst="rect">
                <a:avLst/>
              </a:prstGeom>
              <a:blipFill>
                <a:blip r:embed="rId10"/>
                <a:stretch>
                  <a:fillRect l="-2902" t="-8451" b="-281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3BACDE-166D-4139-9C11-F710BBF39BED}"/>
                  </a:ext>
                </a:extLst>
              </p:cNvPr>
              <p:cNvSpPr txBox="1"/>
              <p:nvPr/>
            </p:nvSpPr>
            <p:spPr>
              <a:xfrm>
                <a:off x="1108770" y="4804290"/>
                <a:ext cx="376013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Observe the feedback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([</m:t>
                    </m:r>
                    <m:r>
                      <a:rPr lang="en-AU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𝒙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r>
                      <a:rPr lang="en-AU" sz="2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𝒉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])</m:t>
                    </m:r>
                  </m:oMath>
                </a14:m>
                <a:endParaRPr lang="en-AU" sz="22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Bandit feedback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GP feedback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3BACDE-166D-4139-9C11-F710BBF39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70" y="4804290"/>
                <a:ext cx="3760132" cy="1107996"/>
              </a:xfrm>
              <a:prstGeom prst="rect">
                <a:avLst/>
              </a:prstGeom>
              <a:blipFill>
                <a:blip r:embed="rId11"/>
                <a:stretch>
                  <a:fillRect l="-2107" t="-3846" b="-104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ll You Need to know about Facebook Customer Feedback Score | by ...">
            <a:extLst>
              <a:ext uri="{FF2B5EF4-FFF2-40B4-BE49-F238E27FC236}">
                <a16:creationId xmlns:a16="http://schemas.microsoft.com/office/drawing/2014/main" id="{A66E9E60-163D-46D4-AC86-A3A98707F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r="5823"/>
          <a:stretch/>
        </p:blipFill>
        <p:spPr bwMode="auto">
          <a:xfrm>
            <a:off x="3529118" y="5358288"/>
            <a:ext cx="2203218" cy="15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FC942D6-F842-47CA-B26C-74CAC205C2C2}"/>
              </a:ext>
            </a:extLst>
          </p:cNvPr>
          <p:cNvSpPr/>
          <p:nvPr/>
        </p:nvSpPr>
        <p:spPr>
          <a:xfrm rot="1316345">
            <a:off x="6098145" y="2716602"/>
            <a:ext cx="1728121" cy="31178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94B8939-D3EC-4E0F-865C-683A504C7CC4}"/>
              </a:ext>
            </a:extLst>
          </p:cNvPr>
          <p:cNvSpPr/>
          <p:nvPr/>
        </p:nvSpPr>
        <p:spPr>
          <a:xfrm rot="9116795">
            <a:off x="6218136" y="5426163"/>
            <a:ext cx="1762059" cy="30978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76500D62-BE01-4DCF-89E2-439BFAF8412F}"/>
              </a:ext>
            </a:extLst>
          </p:cNvPr>
          <p:cNvSpPr/>
          <p:nvPr/>
        </p:nvSpPr>
        <p:spPr>
          <a:xfrm rot="16200000">
            <a:off x="3147737" y="3792318"/>
            <a:ext cx="1126837" cy="349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2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/>
      <p:bldP spid="7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4EC6EA-6667-4CAE-8B22-FC086F707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,          </m:t>
                    </m:r>
                    <m:sSub>
                      <m:sSubPr>
                        <m:ctrlPr>
                          <a:rPr lang="en-AU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      ,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4              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0" indent="0">
                  <a:buNone/>
                </a:pPr>
                <a:r>
                  <a:rPr lang="en-AU" sz="1800" u="sng" dirty="0"/>
                  <a:t>Bayes opt over multiple continuous and categorical inputs</a:t>
                </a:r>
                <a:r>
                  <a:rPr lang="en-AU" sz="1800" dirty="0"/>
                  <a:t>. B Ru, AS Alvi, </a:t>
                </a:r>
                <a:r>
                  <a:rPr lang="en-AU" sz="1800" b="1" dirty="0"/>
                  <a:t>V Nguyen</a:t>
                </a:r>
                <a:r>
                  <a:rPr lang="en-AU" sz="1800" dirty="0"/>
                  <a:t>, MA Osborne, SJ Roberts. </a:t>
                </a:r>
                <a:r>
                  <a:rPr lang="en-AU" sz="1800" b="1" i="1" dirty="0"/>
                  <a:t>ICML 2020</a:t>
                </a:r>
              </a:p>
              <a:p>
                <a:pPr marL="457200" lvl="1" indent="0">
                  <a:buNone/>
                </a:pPr>
                <a:endParaRPr lang="en-AU" sz="2000" dirty="0"/>
              </a:p>
              <a:p>
                <a:pPr marL="457200" lvl="1" indent="0">
                  <a:buNone/>
                </a:pPr>
                <a:endParaRPr lang="en-AU" sz="2000" dirty="0"/>
              </a:p>
              <a:p>
                <a:pPr marL="457200" lvl="1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4EC6EA-6667-4CAE-8B22-FC086F707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0" b="-55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2DB3BD-ADD3-40CA-B4E5-37823D9A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Bayes </a:t>
            </a:r>
            <a:r>
              <a:rPr lang="en-AU" dirty="0" err="1"/>
              <a:t>Opt</a:t>
            </a:r>
            <a:r>
              <a:rPr lang="en-AU" dirty="0"/>
              <a:t> Mixed Categorical – Continuous Input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D440-1237-4420-89E1-C22452D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27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EDC220-C4B6-4B68-9304-A475B5C769BE}"/>
                  </a:ext>
                </a:extLst>
              </p:cNvPr>
              <p:cNvSpPr txBox="1"/>
              <p:nvPr/>
            </p:nvSpPr>
            <p:spPr>
              <a:xfrm>
                <a:off x="1619981" y="2299963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3333B2"/>
                    </a:solidFill>
                  </a:rPr>
                  <a:t>learning rate</a:t>
                </a:r>
                <a:endParaRPr lang="en-AU" b="0" i="1" dirty="0">
                  <a:solidFill>
                    <a:srgbClr val="3333B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rgbClr val="3333B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EDC220-C4B6-4B68-9304-A475B5C7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81" y="2299963"/>
                <a:ext cx="1584176" cy="646331"/>
              </a:xfrm>
              <a:prstGeom prst="rect">
                <a:avLst/>
              </a:prstGeom>
              <a:blipFill>
                <a:blip r:embed="rId3"/>
                <a:stretch>
                  <a:fillRect l="-3462" t="-4717" r="-192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DECBD-857B-4D5F-A016-80C76C85AA3D}"/>
                  </a:ext>
                </a:extLst>
              </p:cNvPr>
              <p:cNvSpPr txBox="1"/>
              <p:nvPr/>
            </p:nvSpPr>
            <p:spPr>
              <a:xfrm>
                <a:off x="3485034" y="229996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accent6">
                        <a:lumMod val="75000"/>
                      </a:schemeClr>
                    </a:solidFill>
                  </a:rPr>
                  <a:t>weight decay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DECBD-857B-4D5F-A016-80C76C85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34" y="2299963"/>
                <a:ext cx="1735347" cy="646331"/>
              </a:xfrm>
              <a:prstGeom prst="rect">
                <a:avLst/>
              </a:prstGeom>
              <a:blipFill>
                <a:blip r:embed="rId4"/>
                <a:stretch>
                  <a:fillRect l="-3169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B1A0-BE8B-4293-BA81-5E016AE339D0}"/>
                  </a:ext>
                </a:extLst>
              </p:cNvPr>
              <p:cNvSpPr txBox="1"/>
              <p:nvPr/>
            </p:nvSpPr>
            <p:spPr>
              <a:xfrm>
                <a:off x="5429250" y="229996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B050"/>
                    </a:solidFill>
                  </a:rPr>
                  <a:t>optimiser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𝐴𝑑𝑎𝑚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B1A0-BE8B-4293-BA81-5E016AE3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2299963"/>
                <a:ext cx="1735347" cy="646331"/>
              </a:xfrm>
              <a:prstGeom prst="rect">
                <a:avLst/>
              </a:prstGeom>
              <a:blipFill>
                <a:blip r:embed="rId5"/>
                <a:stretch>
                  <a:fillRect l="-3169" t="-4717" r="-1549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705445-FE6E-43CD-A556-A446E4CE863F}"/>
                  </a:ext>
                </a:extLst>
              </p:cNvPr>
              <p:cNvSpPr txBox="1"/>
              <p:nvPr/>
            </p:nvSpPr>
            <p:spPr>
              <a:xfrm>
                <a:off x="7517482" y="229996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/>
                    </a:solidFill>
                  </a:rPr>
                  <a:t>activation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705445-FE6E-43CD-A556-A446E4CE8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82" y="2299963"/>
                <a:ext cx="1735347" cy="646331"/>
              </a:xfrm>
              <a:prstGeom prst="rect">
                <a:avLst/>
              </a:prstGeom>
              <a:blipFill>
                <a:blip r:embed="rId6"/>
                <a:stretch>
                  <a:fillRect l="-2807" t="-4717" r="-32281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6D6E77-7850-4186-B9BF-8BF48EC3B018}"/>
              </a:ext>
            </a:extLst>
          </p:cNvPr>
          <p:cNvCxnSpPr>
            <a:cxnSpLocks/>
          </p:cNvCxnSpPr>
          <p:nvPr/>
        </p:nvCxnSpPr>
        <p:spPr>
          <a:xfrm>
            <a:off x="5264707" y="1038953"/>
            <a:ext cx="0" cy="207649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25D8486-79F6-4C4C-9483-DC022A047A3D}"/>
              </a:ext>
            </a:extLst>
          </p:cNvPr>
          <p:cNvSpPr/>
          <p:nvPr/>
        </p:nvSpPr>
        <p:spPr>
          <a:xfrm rot="16200000">
            <a:off x="2852298" y="437411"/>
            <a:ext cx="646330" cy="2126290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0D5CF-10A9-4479-A37D-5C811226ED2B}"/>
              </a:ext>
            </a:extLst>
          </p:cNvPr>
          <p:cNvSpPr txBox="1"/>
          <p:nvPr/>
        </p:nvSpPr>
        <p:spPr>
          <a:xfrm>
            <a:off x="2284196" y="755494"/>
            <a:ext cx="1757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continuous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F4F9625-A199-4FEE-A9A0-8CEFC448A461}"/>
              </a:ext>
            </a:extLst>
          </p:cNvPr>
          <p:cNvSpPr/>
          <p:nvPr/>
        </p:nvSpPr>
        <p:spPr>
          <a:xfrm rot="16200000">
            <a:off x="6778322" y="35059"/>
            <a:ext cx="646330" cy="2945634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9604A-28BE-4954-B889-0E686DD2329F}"/>
              </a:ext>
            </a:extLst>
          </p:cNvPr>
          <p:cNvSpPr txBox="1"/>
          <p:nvPr/>
        </p:nvSpPr>
        <p:spPr>
          <a:xfrm>
            <a:off x="6262956" y="739180"/>
            <a:ext cx="1677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categorical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0A7FB-4E30-40C3-B620-0E4B464685A9}"/>
              </a:ext>
            </a:extLst>
          </p:cNvPr>
          <p:cNvSpPr/>
          <p:nvPr/>
        </p:nvSpPr>
        <p:spPr>
          <a:xfrm>
            <a:off x="2538335" y="3354967"/>
            <a:ext cx="1545662" cy="50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>
                <a:solidFill>
                  <a:schemeClr val="tx1"/>
                </a:solidFill>
              </a:rPr>
              <a:t>Bayes </a:t>
            </a:r>
            <a:r>
              <a:rPr lang="en-AU" sz="2200" dirty="0" err="1">
                <a:solidFill>
                  <a:schemeClr val="tx1"/>
                </a:solidFill>
              </a:rPr>
              <a:t>Opt</a:t>
            </a:r>
            <a:endParaRPr lang="en-AU" sz="2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0FF29B-BABA-4BE9-A811-853758FD8802}"/>
              </a:ext>
            </a:extLst>
          </p:cNvPr>
          <p:cNvSpPr/>
          <p:nvPr/>
        </p:nvSpPr>
        <p:spPr>
          <a:xfrm>
            <a:off x="6440820" y="3354967"/>
            <a:ext cx="2444813" cy="500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>
                <a:solidFill>
                  <a:schemeClr val="tx1"/>
                </a:solidFill>
              </a:rPr>
              <a:t>Multi-armed Bandit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FD506B3-44E7-45EB-8D33-F345C9A580EC}"/>
              </a:ext>
            </a:extLst>
          </p:cNvPr>
          <p:cNvSpPr/>
          <p:nvPr/>
        </p:nvSpPr>
        <p:spPr>
          <a:xfrm rot="5400000">
            <a:off x="5215825" y="2062402"/>
            <a:ext cx="646330" cy="4248471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AE5F35-3EC0-45CB-9D80-9FA633407312}"/>
              </a:ext>
            </a:extLst>
          </p:cNvPr>
          <p:cNvSpPr txBox="1"/>
          <p:nvPr/>
        </p:nvSpPr>
        <p:spPr>
          <a:xfrm>
            <a:off x="2033612" y="4552384"/>
            <a:ext cx="7251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0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</a:t>
            </a:r>
            <a:r>
              <a:rPr lang="en-A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ntinuous </a:t>
            </a:r>
            <a:r>
              <a:rPr lang="en-AU" sz="30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</a:t>
            </a:r>
            <a:r>
              <a:rPr lang="en-A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tegorical </a:t>
            </a:r>
            <a:r>
              <a:rPr lang="en-AU" sz="3000" b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A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ayesian </a:t>
            </a:r>
            <a:r>
              <a:rPr lang="en-AU" sz="3000" b="1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A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ptimisation</a:t>
            </a:r>
          </a:p>
          <a:p>
            <a:pPr algn="ctr"/>
            <a:r>
              <a:rPr lang="en-A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AU" sz="30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</a:t>
            </a:r>
            <a:r>
              <a:rPr lang="en-AU" sz="3000" b="1" dirty="0" err="1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</a:t>
            </a:r>
            <a:r>
              <a:rPr lang="en-AU" sz="3000" b="1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</a:t>
            </a:r>
            <a:r>
              <a:rPr lang="en-AU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B71BEA9-0F87-4285-B495-649E749B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2073903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28</a:t>
            </a:fld>
            <a:endParaRPr lang="en-AU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Bayesian optimization can work effectively up to 10 dimensions.</a:t>
            </a:r>
          </a:p>
          <a:p>
            <a:endParaRPr lang="en-AU" dirty="0"/>
          </a:p>
          <a:p>
            <a:r>
              <a:rPr lang="en-AU" dirty="0"/>
              <a:t>In real-world scenarios, we may tackle the problems with large number of dimensions.</a:t>
            </a:r>
          </a:p>
          <a:p>
            <a:endParaRPr lang="en-AU" dirty="0"/>
          </a:p>
          <a:p>
            <a:r>
              <a:rPr lang="en-AU" dirty="0"/>
              <a:t>Bayesian optimization research in high dimension is essential.</a:t>
            </a:r>
          </a:p>
          <a:p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768453C-7225-4A67-9C99-22A80113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3331391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and Answer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29</a:t>
            </a:fld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0" y="1675284"/>
            <a:ext cx="4215317" cy="4507147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7054829-B43F-486D-860D-AE023970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</p:spTree>
    <p:extLst>
      <p:ext uri="{BB962C8B-B14F-4D97-AF65-F5344CB8AC3E}">
        <p14:creationId xmlns:p14="http://schemas.microsoft.com/office/powerpoint/2010/main" val="133800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955205"/>
                <a:ext cx="9953625" cy="5511302"/>
              </a:xfrm>
            </p:spPr>
            <p:txBody>
              <a:bodyPr/>
              <a:lstStyle/>
              <a:p>
                <a:r>
                  <a:rPr lang="en-AU" dirty="0"/>
                  <a:t>Tuning hyperparameters for deep neural network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     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4              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000" dirty="0"/>
              </a:p>
              <a:p>
                <a:endParaRPr lang="en-AU" dirty="0"/>
              </a:p>
              <a:p>
                <a:endParaRPr lang="en-AU" sz="3000" dirty="0"/>
              </a:p>
              <a:p>
                <a:r>
                  <a:rPr lang="en-AU" b="1" dirty="0"/>
                  <a:t>Multiple categorical </a:t>
                </a:r>
                <a:r>
                  <a:rPr lang="en-AU" dirty="0"/>
                  <a:t>- each categorical has </a:t>
                </a:r>
                <a:r>
                  <a:rPr lang="en-AU" b="1" dirty="0"/>
                  <a:t>multiple options</a:t>
                </a:r>
              </a:p>
              <a:p>
                <a:pPr marL="0" indent="0">
                  <a:buNone/>
                </a:pPr>
                <a:endParaRPr lang="en-AU" sz="30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955205"/>
                <a:ext cx="9953625" cy="5511302"/>
              </a:xfrm>
              <a:blipFill>
                <a:blip r:embed="rId2"/>
                <a:stretch>
                  <a:fillRect t="-13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8D8E6E-11C4-41E9-8286-39604B8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Bayes </a:t>
            </a:r>
            <a:r>
              <a:rPr lang="en-AU" dirty="0" err="1"/>
              <a:t>Opt</a:t>
            </a:r>
            <a:r>
              <a:rPr lang="en-AU" dirty="0"/>
              <a:t> Mixed Categorical – Continuous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AF62-1E4B-4559-ABB0-822A371C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5EE5D-0E7B-4091-82BD-304DC2B3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FA4A3-FE7D-4FCA-B636-C47540E662A8}"/>
                  </a:ext>
                </a:extLst>
              </p:cNvPr>
              <p:cNvSpPr txBox="1"/>
              <p:nvPr/>
            </p:nvSpPr>
            <p:spPr>
              <a:xfrm>
                <a:off x="1468810" y="3189193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3333B2"/>
                    </a:solidFill>
                  </a:rPr>
                  <a:t>learning rate</a:t>
                </a:r>
                <a:endParaRPr lang="en-AU" b="0" i="1" dirty="0">
                  <a:solidFill>
                    <a:srgbClr val="3333B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rgbClr val="3333B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FA4A3-FE7D-4FCA-B636-C47540E6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810" y="3189193"/>
                <a:ext cx="1584176" cy="646331"/>
              </a:xfrm>
              <a:prstGeom prst="rect">
                <a:avLst/>
              </a:prstGeom>
              <a:blipFill>
                <a:blip r:embed="rId3"/>
                <a:stretch>
                  <a:fillRect l="-3462" t="-4717" r="-192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38D447-AF77-4664-A399-3F34CF57420C}"/>
                  </a:ext>
                </a:extLst>
              </p:cNvPr>
              <p:cNvSpPr txBox="1"/>
              <p:nvPr/>
            </p:nvSpPr>
            <p:spPr>
              <a:xfrm>
                <a:off x="3333863" y="318919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accent6">
                        <a:lumMod val="75000"/>
                      </a:schemeClr>
                    </a:solidFill>
                  </a:rPr>
                  <a:t>weight decay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38D447-AF77-4664-A399-3F34CF57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63" y="3189193"/>
                <a:ext cx="1735347" cy="646331"/>
              </a:xfrm>
              <a:prstGeom prst="rect">
                <a:avLst/>
              </a:prstGeom>
              <a:blipFill>
                <a:blip r:embed="rId4"/>
                <a:stretch>
                  <a:fillRect l="-3158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2EFDDE-147E-4766-8D5C-2956BFFEFDE3}"/>
                  </a:ext>
                </a:extLst>
              </p:cNvPr>
              <p:cNvSpPr txBox="1"/>
              <p:nvPr/>
            </p:nvSpPr>
            <p:spPr>
              <a:xfrm>
                <a:off x="5278079" y="318919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B050"/>
                    </a:solidFill>
                  </a:rPr>
                  <a:t>optimiser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𝐴𝑑𝑎𝑚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2EFDDE-147E-4766-8D5C-2956BF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079" y="3189193"/>
                <a:ext cx="1735347" cy="646331"/>
              </a:xfrm>
              <a:prstGeom prst="rect">
                <a:avLst/>
              </a:prstGeom>
              <a:blipFill>
                <a:blip r:embed="rId5"/>
                <a:stretch>
                  <a:fillRect l="-3169" t="-4717" r="-1549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8060E-C378-43D8-B881-28E10BED6942}"/>
                  </a:ext>
                </a:extLst>
              </p:cNvPr>
              <p:cNvSpPr txBox="1"/>
              <p:nvPr/>
            </p:nvSpPr>
            <p:spPr>
              <a:xfrm>
                <a:off x="7366311" y="318919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/>
                    </a:solidFill>
                  </a:rPr>
                  <a:t>activation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8060E-C378-43D8-B881-28E10BED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311" y="3189193"/>
                <a:ext cx="1735347" cy="646331"/>
              </a:xfrm>
              <a:prstGeom prst="rect">
                <a:avLst/>
              </a:prstGeom>
              <a:blipFill>
                <a:blip r:embed="rId6"/>
                <a:stretch>
                  <a:fillRect l="-2807" t="-4717" r="-32281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69F26844-C3EF-482D-AD84-40B07F8C914D}"/>
              </a:ext>
            </a:extLst>
          </p:cNvPr>
          <p:cNvSpPr/>
          <p:nvPr/>
        </p:nvSpPr>
        <p:spPr>
          <a:xfrm rot="16200000">
            <a:off x="2852298" y="1433782"/>
            <a:ext cx="646330" cy="2126290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0D798-25E8-4568-A505-440AE1E9CC55}"/>
              </a:ext>
            </a:extLst>
          </p:cNvPr>
          <p:cNvSpPr txBox="1"/>
          <p:nvPr/>
        </p:nvSpPr>
        <p:spPr>
          <a:xfrm>
            <a:off x="1738706" y="1742874"/>
            <a:ext cx="3060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continuous variables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7F82A1D-BC6E-41D2-BA0D-344723DBD3E0}"/>
              </a:ext>
            </a:extLst>
          </p:cNvPr>
          <p:cNvSpPr/>
          <p:nvPr/>
        </p:nvSpPr>
        <p:spPr>
          <a:xfrm rot="16200000">
            <a:off x="6778322" y="1031430"/>
            <a:ext cx="646330" cy="2945634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AC0E9-34DF-4451-8021-972927C26B26}"/>
              </a:ext>
            </a:extLst>
          </p:cNvPr>
          <p:cNvSpPr txBox="1"/>
          <p:nvPr/>
        </p:nvSpPr>
        <p:spPr>
          <a:xfrm>
            <a:off x="5628670" y="1742874"/>
            <a:ext cx="3026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categorical variables</a:t>
            </a:r>
          </a:p>
        </p:txBody>
      </p:sp>
      <p:pic>
        <p:nvPicPr>
          <p:cNvPr id="18" name="Picture 2" descr="Business PowerPoint Templates illustration of emoticon expressing ...">
            <a:extLst>
              <a:ext uri="{FF2B5EF4-FFF2-40B4-BE49-F238E27FC236}">
                <a16:creationId xmlns:a16="http://schemas.microsoft.com/office/drawing/2014/main" id="{24173C03-1C5A-4CCD-A7F8-A46EC13FD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16401" r="44488" b="13250"/>
          <a:stretch/>
        </p:blipFill>
        <p:spPr bwMode="auto">
          <a:xfrm>
            <a:off x="4257865" y="5050322"/>
            <a:ext cx="1622690" cy="15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582125-3CCD-4DE6-B3EA-72755772DAD5}"/>
              </a:ext>
            </a:extLst>
          </p:cNvPr>
          <p:cNvCxnSpPr>
            <a:cxnSpLocks/>
          </p:cNvCxnSpPr>
          <p:nvPr/>
        </p:nvCxnSpPr>
        <p:spPr>
          <a:xfrm>
            <a:off x="5071801" y="1963316"/>
            <a:ext cx="0" cy="14355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22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pt-BR" sz="2000" dirty="0"/>
              <a:t>Eric Brochu, Vlad M. Cora, and Nando de Freitas. A tutorial </a:t>
            </a:r>
            <a:r>
              <a:rPr lang="en-AU" sz="2000" dirty="0"/>
              <a:t>on Bayesian optimization of expensive cost functions, with application to active user modelling and hierarchical reinforcement learning. 2010.</a:t>
            </a:r>
          </a:p>
          <a:p>
            <a:r>
              <a:rPr lang="en-US" sz="2000" dirty="0"/>
              <a:t>B. Ru, AS. Alvi, </a:t>
            </a:r>
            <a:r>
              <a:rPr lang="en-US" sz="2000" b="1" dirty="0"/>
              <a:t>V. Nguyen</a:t>
            </a:r>
            <a:r>
              <a:rPr lang="en-US" sz="2000" dirty="0"/>
              <a:t>, M. A. Osborne, SJ. Roberts. Bayesian </a:t>
            </a:r>
            <a:r>
              <a:rPr lang="en-US" sz="2000" dirty="0" err="1"/>
              <a:t>Optimisation</a:t>
            </a:r>
            <a:r>
              <a:rPr lang="en-US" sz="2000" dirty="0"/>
              <a:t> over Multiple Continuous and Categorical Inputs. ICML, 2020.</a:t>
            </a:r>
          </a:p>
          <a:p>
            <a:r>
              <a:rPr lang="en-US" sz="2000" dirty="0"/>
              <a:t>S. </a:t>
            </a:r>
            <a:r>
              <a:rPr lang="en-US" sz="2000" dirty="0" err="1"/>
              <a:t>Gopakumar</a:t>
            </a:r>
            <a:r>
              <a:rPr lang="en-US" sz="2000" dirty="0"/>
              <a:t>, S. Gupta, S. Rana, </a:t>
            </a:r>
            <a:r>
              <a:rPr lang="en-US" sz="2000" b="1" dirty="0"/>
              <a:t>V. Nguyen</a:t>
            </a:r>
            <a:r>
              <a:rPr lang="en-US" sz="2000" dirty="0"/>
              <a:t>, S. Venkatesh. Algorithmic Assurance: An Active Approach to Algorithmic Testing using Bayesian </a:t>
            </a:r>
            <a:r>
              <a:rPr lang="en-US" sz="2000" dirty="0" err="1"/>
              <a:t>Optimisation</a:t>
            </a:r>
            <a:r>
              <a:rPr lang="en-US" sz="2000" dirty="0"/>
              <a:t>. NeurIPS, 2018</a:t>
            </a:r>
          </a:p>
          <a:p>
            <a:r>
              <a:rPr lang="en-US" sz="2000" dirty="0" err="1"/>
              <a:t>Daxberger</a:t>
            </a:r>
            <a:r>
              <a:rPr lang="en-US" sz="2000" dirty="0"/>
              <a:t>, E., Makarova, A., </a:t>
            </a:r>
            <a:r>
              <a:rPr lang="en-US" sz="2000" dirty="0" err="1"/>
              <a:t>Turchetta</a:t>
            </a:r>
            <a:r>
              <a:rPr lang="en-US" sz="2000" dirty="0"/>
              <a:t>, M., &amp; Krause, A. Mixed-Variable Bayesian Optimization. IJCAI 2020</a:t>
            </a:r>
          </a:p>
          <a:p>
            <a:endParaRPr lang="en-US" sz="2000" dirty="0"/>
          </a:p>
          <a:p>
            <a:endParaRPr lang="en-AU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High Dimensional Bayesian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30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0836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EXP3 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i="1" dirty="0"/>
                  <a:t>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i="1" dirty="0"/>
                  <a:t> 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i="1" dirty="0"/>
                  <a:t> , set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⁡{1,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𝐶𝑙𝑛𝐶</m:t>
                            </m:r>
                          </m:num>
                          <m:den>
                            <m:d>
                              <m:d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i="1" dirty="0"/>
                  <a:t>, the expected payoff gained by Exp3 algorithm satisfies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38" y="3352883"/>
            <a:ext cx="8075824" cy="995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02733" y="5012654"/>
                <a:ext cx="217688" cy="89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13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137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137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sz="2137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U" sz="213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137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AU" sz="2137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AU" sz="2137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AU" sz="2137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33" y="5012654"/>
                <a:ext cx="217688" cy="890052"/>
              </a:xfrm>
              <a:prstGeom prst="rect">
                <a:avLst/>
              </a:prstGeom>
              <a:blipFill>
                <a:blip r:embed="rId4"/>
                <a:stretch>
                  <a:fillRect r="-6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1876632" y="4348351"/>
            <a:ext cx="10033" cy="6643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12379" y="5012655"/>
                <a:ext cx="217688" cy="89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137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AU" sz="2137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U" sz="213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137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AU" sz="2137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AU" sz="2137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AU" sz="2137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AU" sz="2137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379" y="5012655"/>
                <a:ext cx="217688" cy="890052"/>
              </a:xfrm>
              <a:prstGeom prst="rect">
                <a:avLst/>
              </a:prstGeom>
              <a:blipFill>
                <a:blip r:embed="rId5"/>
                <a:stretch>
                  <a:fillRect r="-536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137163" y="6022615"/>
                <a:ext cx="513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/>
                  <a:t> is selected by EXP3 algorithm at each iteration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63" y="6022615"/>
                <a:ext cx="5132431" cy="369332"/>
              </a:xfrm>
              <a:prstGeom prst="rect">
                <a:avLst/>
              </a:prstGeom>
              <a:blipFill>
                <a:blip r:embed="rId6"/>
                <a:stretch>
                  <a:fillRect t="-9836" r="-238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4469688" y="4330874"/>
            <a:ext cx="16591" cy="68178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86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955205"/>
                <a:ext cx="9953625" cy="5511302"/>
              </a:xfrm>
            </p:spPr>
            <p:txBody>
              <a:bodyPr/>
              <a:lstStyle/>
              <a:p>
                <a:r>
                  <a:rPr lang="en-AU" dirty="0"/>
                  <a:t>Tuning hyperparameters for support vector machine</a:t>
                </a:r>
              </a:p>
              <a:p>
                <a:endParaRPr lang="en-AU" dirty="0"/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        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     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4              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000" dirty="0"/>
              </a:p>
              <a:p>
                <a:endParaRPr lang="en-AU" dirty="0"/>
              </a:p>
              <a:p>
                <a:endParaRPr lang="en-AU" sz="3000" dirty="0"/>
              </a:p>
              <a:p>
                <a:r>
                  <a:rPr lang="en-AU" b="1" dirty="0"/>
                  <a:t>Multiple categorical </a:t>
                </a:r>
                <a:r>
                  <a:rPr lang="en-AU" dirty="0"/>
                  <a:t>- each categorical has </a:t>
                </a:r>
                <a:r>
                  <a:rPr lang="en-AU" b="1" dirty="0"/>
                  <a:t>multiple options</a:t>
                </a:r>
              </a:p>
              <a:p>
                <a:pPr marL="0" indent="0">
                  <a:buNone/>
                </a:pPr>
                <a:endParaRPr lang="en-AU" sz="300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955205"/>
                <a:ext cx="9953625" cy="5511302"/>
              </a:xfrm>
              <a:blipFill>
                <a:blip r:embed="rId2"/>
                <a:stretch>
                  <a:fillRect t="-13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8D8E6E-11C4-41E9-8286-39604B8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Bayes </a:t>
            </a:r>
            <a:r>
              <a:rPr lang="en-AU" dirty="0" err="1"/>
              <a:t>Opt</a:t>
            </a:r>
            <a:r>
              <a:rPr lang="en-AU" dirty="0"/>
              <a:t> Mixed Categorical – Continuous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AF62-1E4B-4559-ABB0-822A371C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5EE5D-0E7B-4091-82BD-304DC2B3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4</a:t>
            </a:fld>
            <a:endParaRPr lang="en-AU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FA4A3-FE7D-4FCA-B636-C47540E662A8}"/>
                  </a:ext>
                </a:extLst>
              </p:cNvPr>
              <p:cNvSpPr txBox="1"/>
              <p:nvPr/>
            </p:nvSpPr>
            <p:spPr>
              <a:xfrm>
                <a:off x="998704" y="3189193"/>
                <a:ext cx="21262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3333B2"/>
                    </a:solidFill>
                  </a:rPr>
                  <a:t>Penalty parameter</a:t>
                </a:r>
                <a:endParaRPr lang="en-AU" b="0" i="1" dirty="0">
                  <a:solidFill>
                    <a:srgbClr val="3333B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rgbClr val="3333B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FA4A3-FE7D-4FCA-B636-C47540E6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04" y="3189193"/>
                <a:ext cx="2126290" cy="646331"/>
              </a:xfrm>
              <a:prstGeom prst="rect">
                <a:avLst/>
              </a:prstGeom>
              <a:blipFill>
                <a:blip r:embed="rId3"/>
                <a:stretch>
                  <a:fillRect l="-2579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38D447-AF77-4664-A399-3F34CF57420C}"/>
                  </a:ext>
                </a:extLst>
              </p:cNvPr>
              <p:cNvSpPr txBox="1"/>
              <p:nvPr/>
            </p:nvSpPr>
            <p:spPr>
              <a:xfrm>
                <a:off x="3124994" y="3189193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accent6">
                        <a:lumMod val="75000"/>
                      </a:schemeClr>
                    </a:solidFill>
                  </a:rPr>
                  <a:t>Kernel parameter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38D447-AF77-4664-A399-3F34CF57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94" y="3189193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 l="-2727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2EFDDE-147E-4766-8D5C-2956BFFEFDE3}"/>
                  </a:ext>
                </a:extLst>
              </p:cNvPr>
              <p:cNvSpPr txBox="1"/>
              <p:nvPr/>
            </p:nvSpPr>
            <p:spPr>
              <a:xfrm>
                <a:off x="5278079" y="318919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B050"/>
                    </a:solidFill>
                  </a:rPr>
                  <a:t>kernel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𝑅𝐵𝐹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𝑃𝑜𝑙𝑦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2EFDDE-147E-4766-8D5C-2956BF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079" y="3189193"/>
                <a:ext cx="1735347" cy="646331"/>
              </a:xfrm>
              <a:prstGeom prst="rect">
                <a:avLst/>
              </a:prstGeom>
              <a:blipFill>
                <a:blip r:embed="rId5"/>
                <a:stretch>
                  <a:fillRect l="-3169" t="-4717" r="-880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8060E-C378-43D8-B881-28E10BED6942}"/>
                  </a:ext>
                </a:extLst>
              </p:cNvPr>
              <p:cNvSpPr txBox="1"/>
              <p:nvPr/>
            </p:nvSpPr>
            <p:spPr>
              <a:xfrm>
                <a:off x="7366311" y="3189193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/>
                    </a:solidFill>
                  </a:rPr>
                  <a:t>Kernel coefficient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𝑎𝑢𝑡𝑜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8060E-C378-43D8-B881-28E10BED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311" y="3189193"/>
                <a:ext cx="2016224" cy="646331"/>
              </a:xfrm>
              <a:prstGeom prst="rect">
                <a:avLst/>
              </a:prstGeom>
              <a:blipFill>
                <a:blip r:embed="rId6"/>
                <a:stretch>
                  <a:fillRect l="-2417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69F26844-C3EF-482D-AD84-40B07F8C914D}"/>
              </a:ext>
            </a:extLst>
          </p:cNvPr>
          <p:cNvSpPr/>
          <p:nvPr/>
        </p:nvSpPr>
        <p:spPr>
          <a:xfrm rot="16200000">
            <a:off x="2852298" y="1433782"/>
            <a:ext cx="646330" cy="2126290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0D798-25E8-4568-A505-440AE1E9CC55}"/>
              </a:ext>
            </a:extLst>
          </p:cNvPr>
          <p:cNvSpPr txBox="1"/>
          <p:nvPr/>
        </p:nvSpPr>
        <p:spPr>
          <a:xfrm>
            <a:off x="1738706" y="1742874"/>
            <a:ext cx="3060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continuous variables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7F82A1D-BC6E-41D2-BA0D-344723DBD3E0}"/>
              </a:ext>
            </a:extLst>
          </p:cNvPr>
          <p:cNvSpPr/>
          <p:nvPr/>
        </p:nvSpPr>
        <p:spPr>
          <a:xfrm rot="16200000">
            <a:off x="6778322" y="1031430"/>
            <a:ext cx="646330" cy="2945634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AC0E9-34DF-4451-8021-972927C26B26}"/>
              </a:ext>
            </a:extLst>
          </p:cNvPr>
          <p:cNvSpPr txBox="1"/>
          <p:nvPr/>
        </p:nvSpPr>
        <p:spPr>
          <a:xfrm>
            <a:off x="5628670" y="1742874"/>
            <a:ext cx="3026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categorical variables</a:t>
            </a:r>
          </a:p>
        </p:txBody>
      </p:sp>
      <p:pic>
        <p:nvPicPr>
          <p:cNvPr id="18" name="Picture 2" descr="Business PowerPoint Templates illustration of emoticon expressing ...">
            <a:extLst>
              <a:ext uri="{FF2B5EF4-FFF2-40B4-BE49-F238E27FC236}">
                <a16:creationId xmlns:a16="http://schemas.microsoft.com/office/drawing/2014/main" id="{24173C03-1C5A-4CCD-A7F8-A46EC13FD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16401" r="44488" b="13250"/>
          <a:stretch/>
        </p:blipFill>
        <p:spPr bwMode="auto">
          <a:xfrm>
            <a:off x="4257865" y="5050322"/>
            <a:ext cx="1622690" cy="15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F9AC00-2D52-4895-8941-DE6556CDD524}"/>
              </a:ext>
            </a:extLst>
          </p:cNvPr>
          <p:cNvCxnSpPr>
            <a:cxnSpLocks/>
          </p:cNvCxnSpPr>
          <p:nvPr/>
        </p:nvCxnSpPr>
        <p:spPr>
          <a:xfrm>
            <a:off x="5071801" y="1963316"/>
            <a:ext cx="0" cy="14355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955205"/>
                <a:ext cx="9953625" cy="5511302"/>
              </a:xfrm>
            </p:spPr>
            <p:txBody>
              <a:bodyPr/>
              <a:lstStyle/>
              <a:p>
                <a:r>
                  <a:rPr lang="en-AU" dirty="0"/>
                  <a:t>Tuning hyperparameters for </a:t>
                </a:r>
                <a:r>
                  <a:rPr lang="en-AU" dirty="0" err="1"/>
                  <a:t>XGBoost</a:t>
                </a:r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AU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,      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     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000" dirty="0"/>
              </a:p>
              <a:p>
                <a:endParaRPr lang="en-AU" dirty="0"/>
              </a:p>
              <a:p>
                <a:endParaRPr lang="en-AU" sz="3000" dirty="0"/>
              </a:p>
              <a:p>
                <a:r>
                  <a:rPr lang="en-AU" b="1" dirty="0"/>
                  <a:t>Multiple categorical </a:t>
                </a:r>
                <a:r>
                  <a:rPr lang="en-AU" dirty="0"/>
                  <a:t>- each categorical has </a:t>
                </a:r>
                <a:r>
                  <a:rPr lang="en-AU" b="1" dirty="0"/>
                  <a:t>multiple options</a:t>
                </a:r>
              </a:p>
              <a:p>
                <a:pPr marL="0" indent="0">
                  <a:buNone/>
                </a:pPr>
                <a:endParaRPr lang="en-AU" sz="300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955205"/>
                <a:ext cx="9953625" cy="5511302"/>
              </a:xfrm>
              <a:blipFill>
                <a:blip r:embed="rId2"/>
                <a:stretch>
                  <a:fillRect t="-13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8D8E6E-11C4-41E9-8286-39604B8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Bayes </a:t>
            </a:r>
            <a:r>
              <a:rPr lang="en-AU" dirty="0" err="1"/>
              <a:t>Opt</a:t>
            </a:r>
            <a:r>
              <a:rPr lang="en-AU" dirty="0"/>
              <a:t> Mixed Categorical – Continuous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AF62-1E4B-4559-ABB0-822A371C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5EE5D-0E7B-4091-82BD-304DC2B3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5</a:t>
            </a:fld>
            <a:endParaRPr lang="en-AU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FA4A3-FE7D-4FCA-B636-C47540E662A8}"/>
                  </a:ext>
                </a:extLst>
              </p:cNvPr>
              <p:cNvSpPr txBox="1"/>
              <p:nvPr/>
            </p:nvSpPr>
            <p:spPr>
              <a:xfrm>
                <a:off x="1475964" y="3189193"/>
                <a:ext cx="1649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3333B2"/>
                    </a:solidFill>
                  </a:rPr>
                  <a:t>learning rate</a:t>
                </a:r>
                <a:endParaRPr lang="en-AU" b="0" i="1" dirty="0">
                  <a:solidFill>
                    <a:srgbClr val="3333B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AU" dirty="0">
                  <a:solidFill>
                    <a:srgbClr val="3333B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FA4A3-FE7D-4FCA-B636-C47540E6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64" y="3189193"/>
                <a:ext cx="1649029" cy="646331"/>
              </a:xfrm>
              <a:prstGeom prst="rect">
                <a:avLst/>
              </a:prstGeom>
              <a:blipFill>
                <a:blip r:embed="rId3"/>
                <a:stretch>
                  <a:fillRect l="-2952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38D447-AF77-4664-A399-3F34CF57420C}"/>
                  </a:ext>
                </a:extLst>
              </p:cNvPr>
              <p:cNvSpPr txBox="1"/>
              <p:nvPr/>
            </p:nvSpPr>
            <p:spPr>
              <a:xfrm>
                <a:off x="3276165" y="3187452"/>
                <a:ext cx="1649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accent6">
                        <a:lumMod val="75000"/>
                      </a:schemeClr>
                    </a:solidFill>
                  </a:rPr>
                  <a:t>subsample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38D447-AF77-4664-A399-3F34CF57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165" y="3187452"/>
                <a:ext cx="1649029" cy="646331"/>
              </a:xfrm>
              <a:prstGeom prst="rect">
                <a:avLst/>
              </a:prstGeom>
              <a:blipFill>
                <a:blip r:embed="rId4"/>
                <a:stretch>
                  <a:fillRect l="-2952" t="-5660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2EFDDE-147E-4766-8D5C-2956BFFEFDE3}"/>
                  </a:ext>
                </a:extLst>
              </p:cNvPr>
              <p:cNvSpPr txBox="1"/>
              <p:nvPr/>
            </p:nvSpPr>
            <p:spPr>
              <a:xfrm>
                <a:off x="6437362" y="318919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B050"/>
                    </a:solidFill>
                  </a:rPr>
                  <a:t>booster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𝑔𝑏𝑡𝑟𝑒𝑒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𝑑𝑎𝑟𝑡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2EFDDE-147E-4766-8D5C-2956BF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62" y="3189193"/>
                <a:ext cx="1735347" cy="646331"/>
              </a:xfrm>
              <a:prstGeom prst="rect">
                <a:avLst/>
              </a:prstGeom>
              <a:blipFill>
                <a:blip r:embed="rId5"/>
                <a:stretch>
                  <a:fillRect l="-3158" t="-4717" r="-52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8060E-C378-43D8-B881-28E10BED6942}"/>
                  </a:ext>
                </a:extLst>
              </p:cNvPr>
              <p:cNvSpPr txBox="1"/>
              <p:nvPr/>
            </p:nvSpPr>
            <p:spPr>
              <a:xfrm>
                <a:off x="8525594" y="3189193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g</a:t>
                </a:r>
                <a:r>
                  <a:rPr lang="en-AU" dirty="0">
                    <a:solidFill>
                      <a:schemeClr val="tx1"/>
                    </a:solidFill>
                  </a:rPr>
                  <a:t>row policies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𝑑𝑒𝑝𝑡h𝑤𝑖𝑠𝑒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8060E-C378-43D8-B881-28E10BED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94" y="3189193"/>
                <a:ext cx="2016224" cy="646331"/>
              </a:xfrm>
              <a:prstGeom prst="rect">
                <a:avLst/>
              </a:prstGeom>
              <a:blipFill>
                <a:blip r:embed="rId6"/>
                <a:stretch>
                  <a:fillRect l="-2727" t="-4717" r="-6364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E1737A-BF54-44E0-AC19-2AFDE08FC883}"/>
              </a:ext>
            </a:extLst>
          </p:cNvPr>
          <p:cNvCxnSpPr>
            <a:cxnSpLocks/>
          </p:cNvCxnSpPr>
          <p:nvPr/>
        </p:nvCxnSpPr>
        <p:spPr>
          <a:xfrm>
            <a:off x="6365354" y="1963316"/>
            <a:ext cx="0" cy="14355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9F26844-C3EF-482D-AD84-40B07F8C914D}"/>
              </a:ext>
            </a:extLst>
          </p:cNvPr>
          <p:cNvSpPr/>
          <p:nvPr/>
        </p:nvSpPr>
        <p:spPr>
          <a:xfrm rot="16200000">
            <a:off x="3555629" y="730451"/>
            <a:ext cx="646330" cy="3532952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0D798-25E8-4568-A505-440AE1E9CC55}"/>
              </a:ext>
            </a:extLst>
          </p:cNvPr>
          <p:cNvSpPr txBox="1"/>
          <p:nvPr/>
        </p:nvSpPr>
        <p:spPr>
          <a:xfrm>
            <a:off x="2224781" y="1742874"/>
            <a:ext cx="3060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continuous variables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7F82A1D-BC6E-41D2-BA0D-344723DBD3E0}"/>
              </a:ext>
            </a:extLst>
          </p:cNvPr>
          <p:cNvSpPr/>
          <p:nvPr/>
        </p:nvSpPr>
        <p:spPr>
          <a:xfrm rot="16200000">
            <a:off x="7803038" y="1240760"/>
            <a:ext cx="646330" cy="2526974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AC0E9-34DF-4451-8021-972927C26B26}"/>
              </a:ext>
            </a:extLst>
          </p:cNvPr>
          <p:cNvSpPr txBox="1"/>
          <p:nvPr/>
        </p:nvSpPr>
        <p:spPr>
          <a:xfrm>
            <a:off x="6578923" y="1742874"/>
            <a:ext cx="3026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categorical variables</a:t>
            </a:r>
          </a:p>
        </p:txBody>
      </p:sp>
      <p:pic>
        <p:nvPicPr>
          <p:cNvPr id="18" name="Picture 2" descr="Business PowerPoint Templates illustration of emoticon expressing ...">
            <a:extLst>
              <a:ext uri="{FF2B5EF4-FFF2-40B4-BE49-F238E27FC236}">
                <a16:creationId xmlns:a16="http://schemas.microsoft.com/office/drawing/2014/main" id="{24173C03-1C5A-4CCD-A7F8-A46EC13FD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16401" r="44488" b="13250"/>
          <a:stretch/>
        </p:blipFill>
        <p:spPr bwMode="auto">
          <a:xfrm>
            <a:off x="4257865" y="5050322"/>
            <a:ext cx="1622690" cy="15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006455-ADCF-4820-B66B-2A96D9FC0B29}"/>
                  </a:ext>
                </a:extLst>
              </p:cNvPr>
              <p:cNvSpPr txBox="1"/>
              <p:nvPr/>
            </p:nvSpPr>
            <p:spPr>
              <a:xfrm>
                <a:off x="4834841" y="3195331"/>
                <a:ext cx="1649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regularisation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006455-ADCF-4820-B66B-2A96D9FC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41" y="3195331"/>
                <a:ext cx="1649029" cy="646331"/>
              </a:xfrm>
              <a:prstGeom prst="rect">
                <a:avLst/>
              </a:prstGeom>
              <a:blipFill>
                <a:blip r:embed="rId8"/>
                <a:stretch>
                  <a:fillRect l="-2952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2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22" grpId="0"/>
      <p:bldP spid="2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One-hot encoding:</a:t>
                </a:r>
              </a:p>
              <a:p>
                <a:pPr lvl="1"/>
                <a:r>
                  <a:rPr lang="en-AU" dirty="0">
                    <a:solidFill>
                      <a:srgbClr val="FF0000"/>
                    </a:solidFill>
                  </a:rPr>
                  <a:t>Red</a:t>
                </a:r>
                <a:r>
                  <a:rPr lang="en-AU" dirty="0"/>
                  <a:t>: [1,0,0]	</a:t>
                </a:r>
                <a:r>
                  <a:rPr lang="en-AU" dirty="0">
                    <a:solidFill>
                      <a:srgbClr val="00B050"/>
                    </a:solidFill>
                  </a:rPr>
                  <a:t>Green</a:t>
                </a:r>
                <a:r>
                  <a:rPr lang="en-AU" dirty="0"/>
                  <a:t>: [0,1,0]	</a:t>
                </a:r>
                <a:r>
                  <a:rPr lang="en-AU" dirty="0">
                    <a:solidFill>
                      <a:schemeClr val="tx2"/>
                    </a:solidFill>
                  </a:rPr>
                  <a:t>Blue</a:t>
                </a:r>
                <a:r>
                  <a:rPr lang="en-AU" dirty="0"/>
                  <a:t>: [0,01]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Drawbacks:</a:t>
                </a:r>
              </a:p>
              <a:p>
                <a:pPr lvl="1"/>
                <a:r>
                  <a:rPr lang="en-AU" dirty="0"/>
                  <a:t>Make the search space large.</a:t>
                </a:r>
              </a:p>
              <a:p>
                <a:pPr marL="457200" lvl="1" indent="0">
                  <a:buNone/>
                </a:pPr>
                <a:r>
                  <a:rPr lang="en-AU" dirty="0"/>
                  <a:t>if 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4 categories, each has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AU" dirty="0"/>
                  <a:t> choices=&gt;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AU" dirty="0"/>
                  <a:t> extra dimensions.</a:t>
                </a:r>
              </a:p>
              <a:p>
                <a:pPr lvl="1"/>
                <a:r>
                  <a:rPr lang="en-US" dirty="0"/>
                  <a:t>Non-continuous and non-differentiable space</a:t>
                </a:r>
                <a:endParaRPr lang="en-AU" dirty="0"/>
              </a:p>
              <a:p>
                <a:pPr marL="457200" lvl="1" indent="0">
                  <a:buNone/>
                </a:pPr>
                <a:endParaRPr lang="en-AU" dirty="0"/>
              </a:p>
              <a:p>
                <a:r>
                  <a:rPr lang="en-AU" dirty="0"/>
                  <a:t>Challenging in optimizing mixed-type: categorical - continuous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6711CF-0956-48FC-B343-BBB76B760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70" r="-1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8D8E6E-11C4-41E9-8286-39604B8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Bayes </a:t>
            </a:r>
            <a:r>
              <a:rPr lang="en-AU" dirty="0" err="1"/>
              <a:t>Opt</a:t>
            </a:r>
            <a:r>
              <a:rPr lang="en-AU" dirty="0"/>
              <a:t> Mixed Categorical – Continuous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AF62-1E4B-4559-ABB0-822A371C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5EE5D-0E7B-4091-82BD-304DC2B3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6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21633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4EC6EA-6667-4CAE-8B22-FC086F707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,          </m:t>
                    </m:r>
                    <m:sSub>
                      <m:sSubPr>
                        <m:ctrlPr>
                          <a:rPr lang="en-AU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      ,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4              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457200" lvl="1" indent="0">
                  <a:buNone/>
                </a:pPr>
                <a:endParaRPr lang="en-AU" sz="2000" dirty="0"/>
              </a:p>
              <a:p>
                <a:pPr marL="457200" lvl="1" indent="0">
                  <a:buNone/>
                </a:pPr>
                <a:endParaRPr lang="en-AU" sz="2000" dirty="0"/>
              </a:p>
              <a:p>
                <a:pPr marL="457200" lvl="1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4EC6EA-6667-4CAE-8B22-FC086F707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2DB3BD-ADD3-40CA-B4E5-37823D9A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Bayes </a:t>
            </a:r>
            <a:r>
              <a:rPr lang="en-AU" dirty="0" err="1"/>
              <a:t>Opt</a:t>
            </a:r>
            <a:r>
              <a:rPr lang="en-AU" dirty="0"/>
              <a:t> Mixed Categorical – Continuous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E7F25-477F-4280-9495-5AC5DB9E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BD440-1237-4420-89E1-C22452D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7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EDC220-C4B6-4B68-9304-A475B5C769BE}"/>
                  </a:ext>
                </a:extLst>
              </p:cNvPr>
              <p:cNvSpPr txBox="1"/>
              <p:nvPr/>
            </p:nvSpPr>
            <p:spPr>
              <a:xfrm>
                <a:off x="1619981" y="2299963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3333B2"/>
                    </a:solidFill>
                  </a:rPr>
                  <a:t>learning rate</a:t>
                </a:r>
                <a:endParaRPr lang="en-AU" b="0" i="1" dirty="0">
                  <a:solidFill>
                    <a:srgbClr val="3333B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rgbClr val="3333B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EDC220-C4B6-4B68-9304-A475B5C7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81" y="2299963"/>
                <a:ext cx="1584176" cy="646331"/>
              </a:xfrm>
              <a:prstGeom prst="rect">
                <a:avLst/>
              </a:prstGeom>
              <a:blipFill>
                <a:blip r:embed="rId3"/>
                <a:stretch>
                  <a:fillRect l="-3462" t="-4717" r="-192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DECBD-857B-4D5F-A016-80C76C85AA3D}"/>
                  </a:ext>
                </a:extLst>
              </p:cNvPr>
              <p:cNvSpPr txBox="1"/>
              <p:nvPr/>
            </p:nvSpPr>
            <p:spPr>
              <a:xfrm>
                <a:off x="3485034" y="229996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accent6">
                        <a:lumMod val="75000"/>
                      </a:schemeClr>
                    </a:solidFill>
                  </a:rPr>
                  <a:t>weight decay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∈[1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,1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DECBD-857B-4D5F-A016-80C76C85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34" y="2299963"/>
                <a:ext cx="1735347" cy="646331"/>
              </a:xfrm>
              <a:prstGeom prst="rect">
                <a:avLst/>
              </a:prstGeom>
              <a:blipFill>
                <a:blip r:embed="rId4"/>
                <a:stretch>
                  <a:fillRect l="-3169" t="-4717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B1A0-BE8B-4293-BA81-5E016AE339D0}"/>
                  </a:ext>
                </a:extLst>
              </p:cNvPr>
              <p:cNvSpPr txBox="1"/>
              <p:nvPr/>
            </p:nvSpPr>
            <p:spPr>
              <a:xfrm>
                <a:off x="5429250" y="229996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B050"/>
                    </a:solidFill>
                  </a:rPr>
                  <a:t>optimiser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𝑆𝐺𝐷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𝐴𝑑𝑎𝑚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66B1A0-BE8B-4293-BA81-5E016AE3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2299963"/>
                <a:ext cx="1735347" cy="646331"/>
              </a:xfrm>
              <a:prstGeom prst="rect">
                <a:avLst/>
              </a:prstGeom>
              <a:blipFill>
                <a:blip r:embed="rId5"/>
                <a:stretch>
                  <a:fillRect l="-3169" t="-4717" r="-1549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705445-FE6E-43CD-A556-A446E4CE863F}"/>
                  </a:ext>
                </a:extLst>
              </p:cNvPr>
              <p:cNvSpPr txBox="1"/>
              <p:nvPr/>
            </p:nvSpPr>
            <p:spPr>
              <a:xfrm>
                <a:off x="7517482" y="2299963"/>
                <a:ext cx="17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chemeClr val="tx1"/>
                    </a:solidFill>
                  </a:rPr>
                  <a:t>activation type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705445-FE6E-43CD-A556-A446E4CE8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82" y="2299963"/>
                <a:ext cx="1735347" cy="646331"/>
              </a:xfrm>
              <a:prstGeom prst="rect">
                <a:avLst/>
              </a:prstGeom>
              <a:blipFill>
                <a:blip r:embed="rId6"/>
                <a:stretch>
                  <a:fillRect l="-2807" t="-4717" r="-32281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6D6E77-7850-4186-B9BF-8BF48EC3B018}"/>
              </a:ext>
            </a:extLst>
          </p:cNvPr>
          <p:cNvCxnSpPr>
            <a:cxnSpLocks/>
          </p:cNvCxnSpPr>
          <p:nvPr/>
        </p:nvCxnSpPr>
        <p:spPr>
          <a:xfrm>
            <a:off x="5264707" y="1038953"/>
            <a:ext cx="0" cy="20764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25D8486-79F6-4C4C-9483-DC022A047A3D}"/>
              </a:ext>
            </a:extLst>
          </p:cNvPr>
          <p:cNvSpPr/>
          <p:nvPr/>
        </p:nvSpPr>
        <p:spPr>
          <a:xfrm rot="16200000">
            <a:off x="2852298" y="437411"/>
            <a:ext cx="646330" cy="2126290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0D5CF-10A9-4479-A37D-5C811226ED2B}"/>
              </a:ext>
            </a:extLst>
          </p:cNvPr>
          <p:cNvSpPr txBox="1"/>
          <p:nvPr/>
        </p:nvSpPr>
        <p:spPr>
          <a:xfrm>
            <a:off x="2284196" y="755494"/>
            <a:ext cx="1757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continuous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F4F9625-A199-4FEE-A9A0-8CEFC448A461}"/>
              </a:ext>
            </a:extLst>
          </p:cNvPr>
          <p:cNvSpPr/>
          <p:nvPr/>
        </p:nvSpPr>
        <p:spPr>
          <a:xfrm rot="16200000">
            <a:off x="6778322" y="35059"/>
            <a:ext cx="646330" cy="2945634"/>
          </a:xfrm>
          <a:prstGeom prst="rightBrace">
            <a:avLst>
              <a:gd name="adj1" fmla="val 28859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9604A-28BE-4954-B889-0E686DD2329F}"/>
              </a:ext>
            </a:extLst>
          </p:cNvPr>
          <p:cNvSpPr txBox="1"/>
          <p:nvPr/>
        </p:nvSpPr>
        <p:spPr>
          <a:xfrm>
            <a:off x="6262956" y="739180"/>
            <a:ext cx="1677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categorical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0A7FB-4E30-40C3-B620-0E4B464685A9}"/>
              </a:ext>
            </a:extLst>
          </p:cNvPr>
          <p:cNvSpPr/>
          <p:nvPr/>
        </p:nvSpPr>
        <p:spPr>
          <a:xfrm>
            <a:off x="2538335" y="3354967"/>
            <a:ext cx="1545662" cy="50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>
                <a:solidFill>
                  <a:schemeClr val="tx1"/>
                </a:solidFill>
              </a:rPr>
              <a:t>Bayes </a:t>
            </a:r>
            <a:r>
              <a:rPr lang="en-AU" sz="2200" dirty="0" err="1">
                <a:solidFill>
                  <a:schemeClr val="tx1"/>
                </a:solidFill>
              </a:rPr>
              <a:t>Opt</a:t>
            </a:r>
            <a:endParaRPr lang="en-AU" sz="2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0FF29B-BABA-4BE9-A811-853758FD8802}"/>
              </a:ext>
            </a:extLst>
          </p:cNvPr>
          <p:cNvSpPr/>
          <p:nvPr/>
        </p:nvSpPr>
        <p:spPr>
          <a:xfrm>
            <a:off x="6440820" y="3354967"/>
            <a:ext cx="2444813" cy="5006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>
                <a:solidFill>
                  <a:schemeClr val="tx1"/>
                </a:solidFill>
              </a:rPr>
              <a:t>Multi-armed Bandit</a:t>
            </a:r>
          </a:p>
        </p:txBody>
      </p:sp>
    </p:spTree>
    <p:extLst>
      <p:ext uri="{BB962C8B-B14F-4D97-AF65-F5344CB8AC3E}">
        <p14:creationId xmlns:p14="http://schemas.microsoft.com/office/powerpoint/2010/main" val="41654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7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EBEEC"/>
                </a:solidFill>
              </a:rPr>
              <a:t>Parameter Tuning as Black-Box Function</a:t>
            </a:r>
          </a:p>
          <a:p>
            <a:r>
              <a:rPr lang="en-US" dirty="0">
                <a:solidFill>
                  <a:srgbClr val="BEBEEC"/>
                </a:solidFill>
              </a:rPr>
              <a:t>Part I: Bayesian Optimization</a:t>
            </a:r>
          </a:p>
          <a:p>
            <a:r>
              <a:rPr lang="en-US" dirty="0"/>
              <a:t>Part II: Recent Advances in Bayesian Optimization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Batch Bayesian Optimization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Bayesian Optimization in Unknown Search Space</a:t>
            </a:r>
          </a:p>
          <a:p>
            <a:pPr lvl="1"/>
            <a:r>
              <a:rPr lang="en-US" sz="2800" dirty="0"/>
              <a:t>Mixed Categorical-Continuous Bayes </a:t>
            </a:r>
            <a:r>
              <a:rPr lang="en-US" sz="2800" dirty="0" err="1"/>
              <a:t>Opt</a:t>
            </a:r>
            <a:endParaRPr lang="en-US" sz="2800" dirty="0"/>
          </a:p>
          <a:p>
            <a:pPr lvl="2"/>
            <a:r>
              <a:rPr lang="en-US" sz="2600" dirty="0">
                <a:solidFill>
                  <a:srgbClr val="BEBEEC"/>
                </a:solidFill>
              </a:rPr>
              <a:t>Problem setting</a:t>
            </a:r>
          </a:p>
          <a:p>
            <a:pPr lvl="2"/>
            <a:r>
              <a:rPr lang="en-US" sz="2600" dirty="0"/>
              <a:t>Multi-armed bandits</a:t>
            </a:r>
          </a:p>
          <a:p>
            <a:pPr lvl="2"/>
            <a:r>
              <a:rPr lang="en-US" sz="2600" dirty="0"/>
              <a:t>Categorical-specific continuous optimization</a:t>
            </a:r>
          </a:p>
          <a:p>
            <a:pPr lvl="2"/>
            <a:r>
              <a:rPr lang="en-US" sz="2600" dirty="0"/>
              <a:t>Categorical-(non-)specific continuous optimization </a:t>
            </a:r>
          </a:p>
          <a:p>
            <a:r>
              <a:rPr lang="en-US" dirty="0"/>
              <a:t>Research Directions in Bayesian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8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324794" y="4699620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44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15000"/>
              </a:spcBef>
            </a:pPr>
            <a:r>
              <a:rPr lang="en-US" altLang="en-US" sz="4275" dirty="0"/>
              <a:t>Multi-Armed Bandit Setting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06" y="1315244"/>
            <a:ext cx="5874192" cy="3451682"/>
          </a:xfrm>
        </p:spPr>
      </p:pic>
      <p:sp>
        <p:nvSpPr>
          <p:cNvPr id="5" name="TextBox 4"/>
          <p:cNvSpPr txBox="1"/>
          <p:nvPr/>
        </p:nvSpPr>
        <p:spPr>
          <a:xfrm>
            <a:off x="5203936" y="3090148"/>
            <a:ext cx="397866" cy="47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94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8256" y="3090148"/>
            <a:ext cx="397866" cy="47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94" dirty="0"/>
              <a:t>B</a:t>
            </a:r>
            <a:endParaRPr lang="en-AU" sz="2137" dirty="0"/>
          </a:p>
        </p:txBody>
      </p:sp>
      <p:sp>
        <p:nvSpPr>
          <p:cNvPr id="7" name="TextBox 6"/>
          <p:cNvSpPr txBox="1"/>
          <p:nvPr/>
        </p:nvSpPr>
        <p:spPr>
          <a:xfrm>
            <a:off x="8081439" y="3090148"/>
            <a:ext cx="415498" cy="47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94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1327" y="3090148"/>
            <a:ext cx="415498" cy="47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94" dirty="0"/>
              <a:t>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2706" y="1315244"/>
            <a:ext cx="4139453" cy="4744732"/>
          </a:xfrm>
          <a:prstGeom prst="rect">
            <a:avLst/>
          </a:prstGeom>
        </p:spPr>
        <p:txBody>
          <a:bodyPr vert="horz" lIns="81439" tIns="40719" rIns="81439" bIns="40719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fixed set of arms, each of which returns a reward.</a:t>
            </a:r>
          </a:p>
          <a:p>
            <a:endParaRPr lang="en-US" altLang="en-US" sz="2400" dirty="0"/>
          </a:p>
          <a:p>
            <a:r>
              <a:rPr lang="en-US" altLang="en-US" sz="2400" dirty="0"/>
              <a:t>Observe the reward before the next pull.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goal is to pull and receive as high reward as possible.</a:t>
            </a:r>
            <a:br>
              <a:rPr lang="en-US" altLang="en-US" sz="2400" dirty="0"/>
            </a:br>
            <a:endParaRPr lang="en-AU" sz="24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4DC1B1E-F6DE-4305-BE81-F2E8CFD7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97405"/>
            <a:ext cx="4162425" cy="233780"/>
          </a:xfrm>
        </p:spPr>
        <p:txBody>
          <a:bodyPr/>
          <a:lstStyle/>
          <a:p>
            <a:pPr>
              <a:defRPr/>
            </a:pPr>
            <a:r>
              <a:rPr lang="en-US" dirty="0"/>
              <a:t>Mixed Categorical-Continuous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508627B-A85D-467B-8E7B-7757F8FB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1675" y="6997405"/>
            <a:ext cx="1266825" cy="241596"/>
          </a:xfrm>
        </p:spPr>
        <p:txBody>
          <a:bodyPr/>
          <a:lstStyle/>
          <a:p>
            <a:fld id="{75F597CF-85E3-444C-AFAC-13DE89A1408D}" type="slidenum">
              <a:rPr lang="en-AU" altLang="en-US" smtClean="0"/>
              <a:pPr/>
              <a:t>9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88087559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25879</TotalTime>
  <Words>1768</Words>
  <Application>Microsoft Office PowerPoint</Application>
  <PresentationFormat>Custom</PresentationFormat>
  <Paragraphs>444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Verdana</vt:lpstr>
      <vt:lpstr>Beamer</vt:lpstr>
      <vt:lpstr>Part II: Recent Advances in Bayesian Optimization  Sec 3: Mixed Categorical-Continuous Bayes Opt</vt:lpstr>
      <vt:lpstr>Agenda</vt:lpstr>
      <vt:lpstr>Bayes Opt Mixed Categorical – Continuous Input</vt:lpstr>
      <vt:lpstr>Bayes Opt Mixed Categorical – Continuous Input</vt:lpstr>
      <vt:lpstr>Bayes Opt Mixed Categorical – Continuous Input</vt:lpstr>
      <vt:lpstr>Bayes Opt Mixed Categorical – Continuous Input</vt:lpstr>
      <vt:lpstr>Bayes Opt Mixed Categorical – Continuous Input</vt:lpstr>
      <vt:lpstr>Agenda</vt:lpstr>
      <vt:lpstr>Multi-Armed Bandit Setting</vt:lpstr>
      <vt:lpstr>Multi-Armed Bandit Setting</vt:lpstr>
      <vt:lpstr>General Algorithm for Multi-Armed Bandit</vt:lpstr>
      <vt:lpstr>General Algorithm for Multi-Armed Bandit</vt:lpstr>
      <vt:lpstr>Exploration and Exploitation</vt:lpstr>
      <vt:lpstr>UCB1 algorithm</vt:lpstr>
      <vt:lpstr>EXP3 Algorithm</vt:lpstr>
      <vt:lpstr>EXP3 Algorithm</vt:lpstr>
      <vt:lpstr>Two settings in mixed variables optimization</vt:lpstr>
      <vt:lpstr>Two settings in mixed variables optimization</vt:lpstr>
      <vt:lpstr>Two settings in mixed variables optimization</vt:lpstr>
      <vt:lpstr>1. Categorical-specific</vt:lpstr>
      <vt:lpstr>Visualization of the Algorithm</vt:lpstr>
      <vt:lpstr>Agenda</vt:lpstr>
      <vt:lpstr>2. Continuous is not specific to categorical variable</vt:lpstr>
      <vt:lpstr>Given h, we optimize the continuous x</vt:lpstr>
      <vt:lpstr>Given the feedback f([x,h]), we optimize h</vt:lpstr>
      <vt:lpstr>Given the feedback f([x,h]), we optimize h</vt:lpstr>
      <vt:lpstr>Bayes Opt Mixed Categorical – Continuous Input</vt:lpstr>
      <vt:lpstr>Short Summary</vt:lpstr>
      <vt:lpstr>Question and Answer</vt:lpstr>
      <vt:lpstr>Reference</vt:lpstr>
      <vt:lpstr>EXP3 Regret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</dc:creator>
  <cp:lastModifiedBy>Vu Nguyen</cp:lastModifiedBy>
  <cp:revision>864</cp:revision>
  <dcterms:created xsi:type="dcterms:W3CDTF">2015-08-07T12:36:21Z</dcterms:created>
  <dcterms:modified xsi:type="dcterms:W3CDTF">2020-07-13T13:47:50Z</dcterms:modified>
</cp:coreProperties>
</file>