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-228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79686-5A3F-4DED-9F14-C01B9CBA1223}" type="datetimeFigureOut">
              <a:rPr lang="en-US" smtClean="0"/>
              <a:t>1/21/2013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20CA6-898A-4E7B-A9A4-FD239EA74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958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79686-5A3F-4DED-9F14-C01B9CBA1223}" type="datetimeFigureOut">
              <a:rPr lang="en-US" smtClean="0"/>
              <a:t>1/21/2013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20CA6-898A-4E7B-A9A4-FD239EA74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69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71979"/>
            <a:ext cx="2057400" cy="36565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71979"/>
            <a:ext cx="6019800" cy="36565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79686-5A3F-4DED-9F14-C01B9CBA1223}" type="datetimeFigureOut">
              <a:rPr lang="en-US" smtClean="0"/>
              <a:t>1/21/2013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20CA6-898A-4E7B-A9A4-FD239EA74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38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9525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04900"/>
            <a:ext cx="8229600" cy="41148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79686-5A3F-4DED-9F14-C01B9CBA1223}" type="datetimeFigureOut">
              <a:rPr lang="en-US" smtClean="0"/>
              <a:t>1/21/2013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20CA6-898A-4E7B-A9A4-FD239EA74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864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79686-5A3F-4DED-9F14-C01B9CBA1223}" type="datetimeFigureOut">
              <a:rPr lang="en-US" smtClean="0"/>
              <a:t>1/21/2013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20CA6-898A-4E7B-A9A4-FD239EA74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470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00125"/>
            <a:ext cx="4038600" cy="282839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00125"/>
            <a:ext cx="4038600" cy="282839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79686-5A3F-4DED-9F14-C01B9CBA1223}" type="datetimeFigureOut">
              <a:rPr lang="en-US" smtClean="0"/>
              <a:t>1/21/2013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20CA6-898A-4E7B-A9A4-FD239EA74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352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4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279261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79686-5A3F-4DED-9F14-C01B9CBA1223}" type="datetimeFigureOut">
              <a:rPr lang="en-US" smtClean="0"/>
              <a:t>1/21/2013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20CA6-898A-4E7B-A9A4-FD239EA74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703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79686-5A3F-4DED-9F14-C01B9CBA1223}" type="datetimeFigureOut">
              <a:rPr lang="en-US" smtClean="0"/>
              <a:t>1/21/2013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20CA6-898A-4E7B-A9A4-FD239EA74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665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79686-5A3F-4DED-9F14-C01B9CBA1223}" type="datetimeFigureOut">
              <a:rPr lang="en-US" smtClean="0"/>
              <a:t>1/21/2013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20CA6-898A-4E7B-A9A4-FD239EA74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737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27541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195918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79686-5A3F-4DED-9F14-C01B9CBA1223}" type="datetimeFigureOut">
              <a:rPr lang="en-US" smtClean="0"/>
              <a:t>1/21/2013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20CA6-898A-4E7B-A9A4-FD239EA74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719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79686-5A3F-4DED-9F14-C01B9CBA1223}" type="datetimeFigureOut">
              <a:rPr lang="en-US" smtClean="0"/>
              <a:t>1/21/2013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20CA6-898A-4E7B-A9A4-FD239EA74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596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4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79686-5A3F-4DED-9F14-C01B9CBA1223}" type="datetimeFigureOut">
              <a:rPr lang="en-US" smtClean="0"/>
              <a:t>1/21/2013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20CA6-898A-4E7B-A9A4-FD239EA74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01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000" kern="1200" baseline="0">
          <a:solidFill>
            <a:schemeClr val="tx1"/>
          </a:solidFill>
          <a:latin typeface="Verdana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000" kern="1200" baseline="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2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5.png"/><Relationship Id="rId7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7" Type="http://schemas.openxmlformats.org/officeDocument/2006/relationships/image" Target="../media/image18.gif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0.png"/><Relationship Id="rId4" Type="http://schemas.openxmlformats.org/officeDocument/2006/relationships/image" Target="../media/image1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20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65879"/>
            <a:ext cx="7772400" cy="1225021"/>
          </a:xfrm>
        </p:spPr>
        <p:txBody>
          <a:bodyPr>
            <a:normAutofit/>
          </a:bodyPr>
          <a:lstStyle/>
          <a:p>
            <a:r>
              <a:rPr lang="en-US" sz="7200" dirty="0" err="1" smtClean="0">
                <a:latin typeface="Brush Script MT" pitchFamily="66" charset="0"/>
              </a:rPr>
              <a:t>ElectroSoft</a:t>
            </a:r>
            <a:endParaRPr lang="en-US" sz="5400" dirty="0">
              <a:latin typeface="Brush Script MT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78200"/>
            <a:ext cx="6400800" cy="1460500"/>
          </a:xfrm>
        </p:spPr>
        <p:txBody>
          <a:bodyPr anchor="ctr">
            <a:normAutofit/>
          </a:bodyPr>
          <a:lstStyle/>
          <a:p>
            <a:r>
              <a:rPr lang="en-US" dirty="0" smtClean="0"/>
              <a:t>Laurent </a:t>
            </a:r>
            <a:r>
              <a:rPr lang="en-US" dirty="0" err="1" smtClean="0"/>
              <a:t>Ntibarikure</a:t>
            </a:r>
            <a:endParaRPr lang="en-US" dirty="0"/>
          </a:p>
        </p:txBody>
      </p:sp>
      <p:pic>
        <p:nvPicPr>
          <p:cNvPr id="1026" name="Picture 2" descr="C:\Users\Laurent\Desktop\Logo IU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132238"/>
            <a:ext cx="2076447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Laurent\Desktop\Logo rete incubatori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8916" y="132238"/>
            <a:ext cx="1973684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Laurent\Desktop\csavri.jpg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32238"/>
            <a:ext cx="14859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963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Software di </a:t>
            </a:r>
            <a:r>
              <a:rPr lang="en-US" dirty="0" err="1" smtClean="0"/>
              <a:t>sviluppo</a:t>
            </a:r>
            <a:r>
              <a:rPr lang="en-US" dirty="0" smtClean="0"/>
              <a:t> </a:t>
            </a:r>
            <a:r>
              <a:rPr lang="en-US" sz="5300" dirty="0" smtClean="0">
                <a:latin typeface="Brush Script MT" pitchFamily="66" charset="0"/>
              </a:rPr>
              <a:t>ad-hoc</a:t>
            </a:r>
            <a:endParaRPr lang="en-US" dirty="0">
              <a:latin typeface="Brush Script MT" pitchFamily="66" charset="0"/>
            </a:endParaRPr>
          </a:p>
        </p:txBody>
      </p:sp>
      <p:pic>
        <p:nvPicPr>
          <p:cNvPr id="33" name="Picture 2"/>
          <p:cNvPicPr>
            <a:picLocks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97" t="6063" r="15001" b="8667"/>
          <a:stretch/>
        </p:blipFill>
        <p:spPr bwMode="auto">
          <a:xfrm>
            <a:off x="3632306" y="3467100"/>
            <a:ext cx="2082694" cy="2048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51" t="2647" r="14634" b="10905"/>
          <a:stretch/>
        </p:blipFill>
        <p:spPr bwMode="auto">
          <a:xfrm>
            <a:off x="361091" y="3778506"/>
            <a:ext cx="2660475" cy="1440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3" name="Picture 15" descr="http://www.elec.canterbury.ac.nz/clip_image002_0003.jpg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649" y="1701014"/>
            <a:ext cx="2534508" cy="1437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>
            <a:spLocks/>
          </p:cNvSpPr>
          <p:nvPr/>
        </p:nvSpPr>
        <p:spPr>
          <a:xfrm>
            <a:off x="1011406" y="1176635"/>
            <a:ext cx="1426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Brush Script MT" pitchFamily="66" charset="0"/>
              </a:rPr>
              <a:t>ES</a:t>
            </a:r>
            <a:r>
              <a:rPr lang="en-US" sz="2400" dirty="0" smtClean="0"/>
              <a:t>-filter</a:t>
            </a:r>
            <a:endParaRPr lang="en-US" sz="2400" dirty="0"/>
          </a:p>
        </p:txBody>
      </p:sp>
      <p:sp>
        <p:nvSpPr>
          <p:cNvPr id="40" name="TextBox 39"/>
          <p:cNvSpPr txBox="1">
            <a:spLocks/>
          </p:cNvSpPr>
          <p:nvPr/>
        </p:nvSpPr>
        <p:spPr>
          <a:xfrm>
            <a:off x="3833604" y="1028700"/>
            <a:ext cx="18051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Brush Script MT" pitchFamily="66" charset="0"/>
              </a:rPr>
              <a:t>ES</a:t>
            </a:r>
            <a:r>
              <a:rPr lang="en-US" sz="2400" dirty="0" smtClean="0"/>
              <a:t>-motor</a:t>
            </a:r>
            <a:endParaRPr lang="en-US" dirty="0"/>
          </a:p>
        </p:txBody>
      </p:sp>
      <p:sp>
        <p:nvSpPr>
          <p:cNvPr id="41" name="TextBox 40"/>
          <p:cNvSpPr txBox="1">
            <a:spLocks/>
          </p:cNvSpPr>
          <p:nvPr/>
        </p:nvSpPr>
        <p:spPr>
          <a:xfrm>
            <a:off x="6598561" y="1155700"/>
            <a:ext cx="18848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Brush Script MT" pitchFamily="66" charset="0"/>
              </a:rPr>
              <a:t>ES</a:t>
            </a:r>
            <a:r>
              <a:rPr lang="en-US" sz="2400" dirty="0" smtClean="0"/>
              <a:t>-</a:t>
            </a:r>
            <a:r>
              <a:rPr lang="en-US" sz="2400" dirty="0" err="1" smtClean="0"/>
              <a:t>radome</a:t>
            </a:r>
            <a:endParaRPr lang="en-US" sz="2400" dirty="0"/>
          </a:p>
        </p:txBody>
      </p:sp>
      <p:pic>
        <p:nvPicPr>
          <p:cNvPr id="12" name="Picture 11"/>
          <p:cNvPicPr>
            <a:picLocks noChangeArrowheads="1"/>
          </p:cNvPicPr>
          <p:nvPr/>
        </p:nvPicPr>
        <p:blipFill rotWithShape="1"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" r="36892"/>
          <a:stretch/>
        </p:blipFill>
        <p:spPr bwMode="auto">
          <a:xfrm rot="-413798">
            <a:off x="6187167" y="1694241"/>
            <a:ext cx="2656862" cy="1220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2" descr="C:\Users\Laurent\Desktop\radome.bmp"/>
          <p:cNvPicPr>
            <a:picLocks noChangeAspect="1" noChangeArrowheads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515" t="9478" r="20033" b="26159"/>
          <a:stretch/>
        </p:blipFill>
        <p:spPr bwMode="auto">
          <a:xfrm rot="820309">
            <a:off x="6132575" y="3014338"/>
            <a:ext cx="2766048" cy="2407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image.made-in-china.com/4f0j00YCDTWhdcnlev/Y2-Series-MS-Three-Phase-Asynchronous-Electric-Motor.jpg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8209" y="1490365"/>
            <a:ext cx="2216073" cy="174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256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6482920" y="3910210"/>
            <a:ext cx="83227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×</a:t>
            </a:r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</a:rPr>
              <a:t>3</a:t>
            </a:r>
          </a:p>
          <a:p>
            <a:pPr algn="ctr"/>
            <a:endParaRPr lang="en-US" sz="2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</a:rPr>
              <a:t>×9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rush Script MT" pitchFamily="66" charset="0"/>
              </a:rPr>
              <a:t>ES</a:t>
            </a:r>
            <a:r>
              <a:rPr lang="en-US" dirty="0" smtClean="0"/>
              <a:t>-</a:t>
            </a:r>
            <a:r>
              <a:rPr lang="en-US" dirty="0" err="1" smtClean="0"/>
              <a:t>radome</a:t>
            </a:r>
            <a:endParaRPr lang="en-US" dirty="0"/>
          </a:p>
        </p:txBody>
      </p:sp>
      <p:pic>
        <p:nvPicPr>
          <p:cNvPr id="4" name="Picture 3"/>
          <p:cNvPicPr>
            <a:picLocks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-413798">
            <a:off x="1163353" y="1342239"/>
            <a:ext cx="4210074" cy="1220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val 4"/>
          <p:cNvSpPr>
            <a:spLocks/>
          </p:cNvSpPr>
          <p:nvPr/>
        </p:nvSpPr>
        <p:spPr>
          <a:xfrm rot="20873203">
            <a:off x="1165443" y="1835649"/>
            <a:ext cx="1922320" cy="76402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98560" y="1316034"/>
            <a:ext cx="1225440" cy="36933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>
                <a:cs typeface="Times New Roman" pitchFamily="18" charset="0"/>
              </a:rPr>
              <a:t>Radome</a:t>
            </a:r>
            <a:endParaRPr lang="en-US" dirty="0">
              <a:cs typeface="Times New Roman" pitchFamily="18" charset="0"/>
            </a:endParaRPr>
          </a:p>
        </p:txBody>
      </p:sp>
      <p:cxnSp>
        <p:nvCxnSpPr>
          <p:cNvPr id="7" name="Straight Arrow Connector 6"/>
          <p:cNvCxnSpPr>
            <a:cxnSpLocks/>
            <a:stCxn id="6" idx="2"/>
            <a:endCxn id="5" idx="1"/>
          </p:cNvCxnSpPr>
          <p:nvPr/>
        </p:nvCxnSpPr>
        <p:spPr>
          <a:xfrm>
            <a:off x="911280" y="1685366"/>
            <a:ext cx="494128" cy="4108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 descr="MBDA Missile Systems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1153" y="2217661"/>
            <a:ext cx="228600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3830840" y="3162300"/>
            <a:ext cx="228780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u="sng" dirty="0" smtClean="0"/>
              <a:t>Soft. </a:t>
            </a:r>
            <a:r>
              <a:rPr lang="en-US" u="sng" dirty="0" err="1"/>
              <a:t>c</a:t>
            </a:r>
            <a:r>
              <a:rPr lang="en-US" u="sng" dirty="0" err="1" smtClean="0"/>
              <a:t>ommerciale</a:t>
            </a:r>
            <a:endParaRPr lang="en-US" u="sng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27 GB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~ 1 </a:t>
            </a:r>
            <a:r>
              <a:rPr lang="en-US" dirty="0" smtClean="0"/>
              <a:t>h 30 min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533380" y="3211671"/>
            <a:ext cx="145822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u="sng" dirty="0">
                <a:latin typeface="Brush Script MT" pitchFamily="66" charset="0"/>
              </a:rPr>
              <a:t>ES</a:t>
            </a:r>
            <a:r>
              <a:rPr lang="en-US" u="sng" dirty="0" smtClean="0"/>
              <a:t>-</a:t>
            </a:r>
            <a:r>
              <a:rPr lang="en-US" u="sng" dirty="0" err="1" smtClean="0"/>
              <a:t>radome</a:t>
            </a:r>
            <a:endParaRPr lang="en-US" u="sng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9 GB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~ 10 min</a:t>
            </a:r>
            <a:endParaRPr lang="en-US" dirty="0"/>
          </a:p>
        </p:txBody>
      </p:sp>
      <p:pic>
        <p:nvPicPr>
          <p:cNvPr id="3074" name="Picture 2" descr="C:\Users\Laurent\Desktop\radome.bmp"/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515" t="9478" r="20033" b="26159"/>
          <a:stretch/>
        </p:blipFill>
        <p:spPr bwMode="auto">
          <a:xfrm rot="820309">
            <a:off x="6075983" y="495545"/>
            <a:ext cx="2835759" cy="2468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41" t="6642" r="41789" b="9900"/>
          <a:stretch/>
        </p:blipFill>
        <p:spPr bwMode="auto">
          <a:xfrm>
            <a:off x="535679" y="2903876"/>
            <a:ext cx="1976642" cy="2646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039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28864"/>
            <a:ext cx="8229600" cy="9525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Brush Script MT" pitchFamily="66" charset="0"/>
              </a:rPr>
              <a:t>ES</a:t>
            </a:r>
            <a:r>
              <a:rPr lang="en-US" dirty="0" smtClean="0"/>
              <a:t>-Team </a:t>
            </a:r>
            <a:br>
              <a:rPr lang="en-US" dirty="0" smtClean="0"/>
            </a:br>
            <a:r>
              <a:rPr lang="en-US" sz="2700" dirty="0" err="1" smtClean="0"/>
              <a:t>Gruppo</a:t>
            </a:r>
            <a:r>
              <a:rPr lang="en-US" sz="2700" dirty="0" smtClean="0"/>
              <a:t> di </a:t>
            </a:r>
            <a:r>
              <a:rPr lang="en-US" sz="2700" dirty="0" err="1" smtClean="0"/>
              <a:t>r</a:t>
            </a:r>
            <a:r>
              <a:rPr lang="en-US" sz="2700" dirty="0" err="1" smtClean="0"/>
              <a:t>icerca</a:t>
            </a:r>
            <a:r>
              <a:rPr lang="en-US" sz="2700" dirty="0" smtClean="0"/>
              <a:t> </a:t>
            </a:r>
            <a:r>
              <a:rPr lang="en-US" sz="2700" dirty="0" smtClean="0"/>
              <a:t>in “RF, </a:t>
            </a:r>
            <a:r>
              <a:rPr lang="en-US" sz="2700" dirty="0" err="1" smtClean="0"/>
              <a:t>Microonde</a:t>
            </a:r>
            <a:r>
              <a:rPr lang="en-US" sz="2700" dirty="0" smtClean="0"/>
              <a:t> </a:t>
            </a:r>
            <a:r>
              <a:rPr lang="en-US" sz="2700" dirty="0" err="1" smtClean="0"/>
              <a:t>ed</a:t>
            </a:r>
            <a:r>
              <a:rPr lang="en-US" sz="2700" dirty="0" smtClean="0"/>
              <a:t> </a:t>
            </a:r>
            <a:r>
              <a:rPr lang="en-US" sz="2700" dirty="0" err="1" smtClean="0"/>
              <a:t>Elettromagnetismo</a:t>
            </a:r>
            <a:r>
              <a:rPr lang="en-US" sz="2700" dirty="0" smtClean="0"/>
              <a:t>”</a:t>
            </a:r>
            <a:endParaRPr lang="en-US" sz="2700" dirty="0"/>
          </a:p>
        </p:txBody>
      </p:sp>
      <p:sp>
        <p:nvSpPr>
          <p:cNvPr id="4" name="TextBox 3"/>
          <p:cNvSpPr txBox="1">
            <a:spLocks/>
          </p:cNvSpPr>
          <p:nvPr/>
        </p:nvSpPr>
        <p:spPr>
          <a:xfrm>
            <a:off x="5029200" y="5345668"/>
            <a:ext cx="2000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Giuseppe Pelosi</a:t>
            </a:r>
            <a:endParaRPr lang="en-US" dirty="0"/>
          </a:p>
        </p:txBody>
      </p:sp>
      <p:sp>
        <p:nvSpPr>
          <p:cNvPr id="11" name="TextBox 10"/>
          <p:cNvSpPr txBox="1">
            <a:spLocks/>
          </p:cNvSpPr>
          <p:nvPr/>
        </p:nvSpPr>
        <p:spPr>
          <a:xfrm>
            <a:off x="3489734" y="4966387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Leonardo </a:t>
            </a:r>
            <a:r>
              <a:rPr lang="en-US" dirty="0" err="1" smtClean="0"/>
              <a:t>Lucci</a:t>
            </a:r>
            <a:endParaRPr lang="en-US" dirty="0"/>
          </a:p>
        </p:txBody>
      </p:sp>
      <p:sp>
        <p:nvSpPr>
          <p:cNvPr id="12" name="TextBox 11"/>
          <p:cNvSpPr txBox="1">
            <a:spLocks/>
          </p:cNvSpPr>
          <p:nvPr/>
        </p:nvSpPr>
        <p:spPr>
          <a:xfrm>
            <a:off x="1894836" y="5335719"/>
            <a:ext cx="188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Stefano </a:t>
            </a:r>
            <a:r>
              <a:rPr lang="en-US" dirty="0" err="1" smtClean="0"/>
              <a:t>Selleri</a:t>
            </a:r>
            <a:endParaRPr lang="en-US" dirty="0"/>
          </a:p>
        </p:txBody>
      </p:sp>
      <p:sp>
        <p:nvSpPr>
          <p:cNvPr id="13" name="TextBox 12"/>
          <p:cNvSpPr txBox="1">
            <a:spLocks/>
          </p:cNvSpPr>
          <p:nvPr/>
        </p:nvSpPr>
        <p:spPr>
          <a:xfrm>
            <a:off x="581802" y="4917651"/>
            <a:ext cx="185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Monica </a:t>
            </a:r>
            <a:r>
              <a:rPr lang="en-US" dirty="0" err="1" smtClean="0"/>
              <a:t>Righini</a:t>
            </a:r>
            <a:endParaRPr lang="en-US" dirty="0"/>
          </a:p>
        </p:txBody>
      </p:sp>
      <p:sp>
        <p:nvSpPr>
          <p:cNvPr id="14" name="TextBox 13"/>
          <p:cNvSpPr txBox="1">
            <a:spLocks/>
          </p:cNvSpPr>
          <p:nvPr/>
        </p:nvSpPr>
        <p:spPr>
          <a:xfrm>
            <a:off x="6324600" y="4976336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Laurent </a:t>
            </a:r>
            <a:r>
              <a:rPr lang="en-US" dirty="0" err="1" smtClean="0"/>
              <a:t>Ntibarikure</a:t>
            </a:r>
            <a:endParaRPr lang="en-US" dirty="0"/>
          </a:p>
        </p:txBody>
      </p:sp>
      <p:pic>
        <p:nvPicPr>
          <p:cNvPr id="15" name="Immagine 4"/>
          <p:cNvPicPr>
            <a:picLocks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4" y="127003"/>
            <a:ext cx="880479" cy="547043"/>
          </a:xfrm>
          <a:prstGeom prst="rect">
            <a:avLst/>
          </a:prstGeom>
        </p:spPr>
      </p:pic>
      <p:pic>
        <p:nvPicPr>
          <p:cNvPr id="1026" name="Picture 2" descr="C:\Fresh\20130114_113015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754"/>
          <a:stretch/>
        </p:blipFill>
        <p:spPr bwMode="auto">
          <a:xfrm>
            <a:off x="1143000" y="1409700"/>
            <a:ext cx="6920694" cy="3490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953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http://www.epta.eu.org/images/telescopes/IMGL34981.jpg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497" y="1331990"/>
            <a:ext cx="3235103" cy="1798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Progetti</a:t>
            </a:r>
            <a:r>
              <a:rPr lang="en-US" dirty="0" smtClean="0"/>
              <a:t> e </a:t>
            </a:r>
            <a:r>
              <a:rPr lang="en-US" dirty="0" err="1" smtClean="0"/>
              <a:t>collaborazioni</a:t>
            </a:r>
            <a:endParaRPr lang="en-US" dirty="0"/>
          </a:p>
        </p:txBody>
      </p:sp>
      <p:pic>
        <p:nvPicPr>
          <p:cNvPr id="4" name="Picture 2" descr="C:\Users\Laurent\Desktop\ge.wmf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57450" y="3954561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http://www.agenziastampaitalia.it/immagini/srt-logo-big.jpg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22" y="1094390"/>
            <a:ext cx="765672" cy="1382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>
            <a:spLocks/>
          </p:cNvSpPr>
          <p:nvPr/>
        </p:nvSpPr>
        <p:spPr>
          <a:xfrm>
            <a:off x="3109696" y="4971157"/>
            <a:ext cx="138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ush Script MT" pitchFamily="66" charset="0"/>
              </a:rPr>
              <a:t> </a:t>
            </a:r>
            <a:endParaRPr lang="en-US" dirty="0"/>
          </a:p>
        </p:txBody>
      </p:sp>
      <p:pic>
        <p:nvPicPr>
          <p:cNvPr id="9" name="Picture 2" descr="MBDA Missile Systems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211736"/>
            <a:ext cx="228600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>
            <a:spLocks/>
          </p:cNvSpPr>
          <p:nvPr/>
        </p:nvSpPr>
        <p:spPr>
          <a:xfrm>
            <a:off x="1862641" y="4991100"/>
            <a:ext cx="2048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2011: </a:t>
            </a:r>
            <a:r>
              <a:rPr lang="en-US" dirty="0" smtClean="0">
                <a:latin typeface="Brush Script MT" pitchFamily="66" charset="0"/>
              </a:rPr>
              <a:t>ES</a:t>
            </a:r>
            <a:r>
              <a:rPr lang="en-US" dirty="0" smtClean="0"/>
              <a:t>-motor</a:t>
            </a:r>
            <a:endParaRPr lang="en-US" dirty="0"/>
          </a:p>
        </p:txBody>
      </p:sp>
      <p:sp>
        <p:nvSpPr>
          <p:cNvPr id="12" name="TextBox 11"/>
          <p:cNvSpPr txBox="1">
            <a:spLocks/>
          </p:cNvSpPr>
          <p:nvPr/>
        </p:nvSpPr>
        <p:spPr>
          <a:xfrm>
            <a:off x="914400" y="3165660"/>
            <a:ext cx="2000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2000: </a:t>
            </a:r>
            <a:r>
              <a:rPr lang="en-US" dirty="0" smtClean="0">
                <a:latin typeface="Brush Script MT" pitchFamily="66" charset="0"/>
              </a:rPr>
              <a:t>ES</a:t>
            </a:r>
            <a:r>
              <a:rPr lang="en-US" dirty="0" smtClean="0"/>
              <a:t>-horn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4733925" y="1011824"/>
            <a:ext cx="4076058" cy="2096146"/>
            <a:chOff x="4733925" y="1011824"/>
            <a:chExt cx="4076058" cy="2096146"/>
          </a:xfrm>
        </p:grpSpPr>
        <p:pic>
          <p:nvPicPr>
            <p:cNvPr id="5128" name="Picture 8" descr="http://www.diregiovani.it/codimmagine/10229/skymed.jpg"/>
            <p:cNvPicPr>
              <a:picLocks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80663" y="1287549"/>
              <a:ext cx="2929320" cy="18204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6" name="Picture 6" descr="logo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3925" y="1011824"/>
              <a:ext cx="2190750" cy="1162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1" name="TextBox 20"/>
          <p:cNvSpPr txBox="1">
            <a:spLocks/>
          </p:cNvSpPr>
          <p:nvPr/>
        </p:nvSpPr>
        <p:spPr>
          <a:xfrm>
            <a:off x="6324600" y="3165660"/>
            <a:ext cx="2083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2012: </a:t>
            </a:r>
            <a:r>
              <a:rPr lang="en-US" dirty="0" smtClean="0">
                <a:latin typeface="Brush Script MT" pitchFamily="66" charset="0"/>
              </a:rPr>
              <a:t>ES</a:t>
            </a:r>
            <a:r>
              <a:rPr lang="en-US" dirty="0" smtClean="0"/>
              <a:t>-patch</a:t>
            </a:r>
            <a:endParaRPr lang="en-US" dirty="0"/>
          </a:p>
        </p:txBody>
      </p:sp>
      <p:sp>
        <p:nvSpPr>
          <p:cNvPr id="22" name="TextBox 21"/>
          <p:cNvSpPr txBox="1">
            <a:spLocks/>
          </p:cNvSpPr>
          <p:nvPr/>
        </p:nvSpPr>
        <p:spPr>
          <a:xfrm>
            <a:off x="4738227" y="4991100"/>
            <a:ext cx="223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2011: </a:t>
            </a:r>
            <a:r>
              <a:rPr lang="en-US" dirty="0" smtClean="0">
                <a:latin typeface="Brush Script MT" pitchFamily="66" charset="0"/>
              </a:rPr>
              <a:t>ES</a:t>
            </a:r>
            <a:r>
              <a:rPr lang="en-US" dirty="0" smtClean="0"/>
              <a:t>-</a:t>
            </a:r>
            <a:r>
              <a:rPr lang="en-US" dirty="0" err="1" smtClean="0"/>
              <a:t>radome</a:t>
            </a:r>
            <a:endParaRPr lang="en-US" dirty="0"/>
          </a:p>
        </p:txBody>
      </p:sp>
      <p:grpSp>
        <p:nvGrpSpPr>
          <p:cNvPr id="23" name="Group 22"/>
          <p:cNvGrpSpPr>
            <a:grpSpLocks/>
          </p:cNvGrpSpPr>
          <p:nvPr/>
        </p:nvGrpSpPr>
        <p:grpSpPr>
          <a:xfrm>
            <a:off x="4623927" y="2552700"/>
            <a:ext cx="457200" cy="63064"/>
            <a:chOff x="2198686" y="2483309"/>
            <a:chExt cx="457200" cy="75677"/>
          </a:xfrm>
        </p:grpSpPr>
        <p:sp>
          <p:nvSpPr>
            <p:cNvPr id="24" name="Oval 23"/>
            <p:cNvSpPr/>
            <p:nvPr/>
          </p:nvSpPr>
          <p:spPr>
            <a:xfrm>
              <a:off x="2198686" y="2483309"/>
              <a:ext cx="76200" cy="756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2389186" y="2483309"/>
              <a:ext cx="76200" cy="756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2579686" y="2483309"/>
              <a:ext cx="76200" cy="756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9621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/>
          <p:cNvSpPr>
            <a:spLocks/>
          </p:cNvSpPr>
          <p:nvPr/>
        </p:nvSpPr>
        <p:spPr>
          <a:xfrm>
            <a:off x="228600" y="1123732"/>
            <a:ext cx="8699500" cy="1924516"/>
          </a:xfrm>
          <a:prstGeom prst="roundRect">
            <a:avLst>
              <a:gd name="adj" fmla="val 8275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Soluzione</a:t>
            </a:r>
            <a:endParaRPr lang="en-US" dirty="0"/>
          </a:p>
        </p:txBody>
      </p:sp>
      <p:pic>
        <p:nvPicPr>
          <p:cNvPr id="21" name="Picture 12" descr="C:\Users\Laurent\Desktop\ElevatorPitch\images.jpg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6544" y="2628900"/>
            <a:ext cx="832656" cy="898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15" descr="http://www.elec.canterbury.ac.nz/clip_image002_0003.jpg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288" y="1615440"/>
            <a:ext cx="1663012" cy="937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2912233" y="4152900"/>
            <a:ext cx="3332234" cy="1390838"/>
            <a:chOff x="5811766" y="4088793"/>
            <a:chExt cx="3332234" cy="1390838"/>
          </a:xfrm>
        </p:grpSpPr>
        <p:sp>
          <p:nvSpPr>
            <p:cNvPr id="27" name="TextBox 26"/>
            <p:cNvSpPr txBox="1">
              <a:spLocks/>
            </p:cNvSpPr>
            <p:nvPr/>
          </p:nvSpPr>
          <p:spPr>
            <a:xfrm>
              <a:off x="5837166" y="4430269"/>
              <a:ext cx="3306834" cy="7078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4000" dirty="0" smtClean="0">
                  <a:latin typeface="Brush Script MT" pitchFamily="66" charset="0"/>
                </a:rPr>
                <a:t>ES</a:t>
              </a:r>
              <a:r>
                <a:rPr lang="en-US" sz="4000" dirty="0" smtClean="0"/>
                <a:t>-</a:t>
              </a:r>
              <a:r>
                <a:rPr lang="en-US" sz="4000" dirty="0" err="1" smtClean="0"/>
                <a:t>yourApp</a:t>
              </a:r>
              <a:endParaRPr lang="en-US" sz="4000" dirty="0"/>
            </a:p>
          </p:txBody>
        </p:sp>
        <p:sp>
          <p:nvSpPr>
            <p:cNvPr id="32" name="Oval 31"/>
            <p:cNvSpPr>
              <a:spLocks/>
            </p:cNvSpPr>
            <p:nvPr/>
          </p:nvSpPr>
          <p:spPr>
            <a:xfrm>
              <a:off x="5811766" y="4088793"/>
              <a:ext cx="3276600" cy="139083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>
          <a:xfrm>
            <a:off x="7162800" y="2054963"/>
            <a:ext cx="457200" cy="63064"/>
            <a:chOff x="2198686" y="2483309"/>
            <a:chExt cx="457200" cy="75677"/>
          </a:xfrm>
        </p:grpSpPr>
        <p:sp>
          <p:nvSpPr>
            <p:cNvPr id="15" name="Oval 14"/>
            <p:cNvSpPr/>
            <p:nvPr/>
          </p:nvSpPr>
          <p:spPr>
            <a:xfrm>
              <a:off x="2198686" y="2483309"/>
              <a:ext cx="76200" cy="756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2389186" y="2483309"/>
              <a:ext cx="76200" cy="756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2579686" y="2483309"/>
              <a:ext cx="76200" cy="756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Picture 2" descr="http://image.made-in-china.com/4f0j00YCDTWhdcnlev/Y2-Series-MS-Three-Phase-Asynchronous-Electric-Motor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817" y="1412858"/>
            <a:ext cx="1786427" cy="1410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/>
          <p:cNvPicPr>
            <a:picLocks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-413798">
            <a:off x="4327652" y="1713559"/>
            <a:ext cx="2093899" cy="607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6239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9200"/>
            <a:ext cx="8229600" cy="952500"/>
          </a:xfrm>
        </p:spPr>
        <p:txBody>
          <a:bodyPr>
            <a:noAutofit/>
          </a:bodyPr>
          <a:lstStyle/>
          <a:p>
            <a:r>
              <a:rPr lang="en-US" sz="6000" dirty="0" err="1">
                <a:latin typeface="Brush Script MT" pitchFamily="66" charset="0"/>
              </a:rPr>
              <a:t>ElectroSoft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giuseppe.pelosi@unifi.it</a:t>
            </a:r>
          </a:p>
          <a:p>
            <a:pPr marL="0" indent="0" algn="ctr">
              <a:buNone/>
            </a:pPr>
            <a:r>
              <a:rPr lang="en-US" dirty="0" smtClean="0"/>
              <a:t>www.cem.unifi.it</a:t>
            </a:r>
          </a:p>
          <a:p>
            <a:pPr marL="0" indent="0" algn="ctr">
              <a:buNone/>
            </a:pPr>
            <a:r>
              <a:rPr lang="en-US" dirty="0"/>
              <a:t>329 650 </a:t>
            </a:r>
            <a:r>
              <a:rPr lang="en-US" dirty="0" smtClean="0"/>
              <a:t>9119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63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Verdana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1007</TotalTime>
  <Words>67</Words>
  <Application>Microsoft Office PowerPoint</Application>
  <PresentationFormat>On-screen Show (16:10)</PresentationFormat>
  <Paragraphs>46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ElectroSoft</vt:lpstr>
      <vt:lpstr>Software di sviluppo ad-hoc</vt:lpstr>
      <vt:lpstr>ES-radome</vt:lpstr>
      <vt:lpstr>ES-Team  Gruppo di ricerca in “RF, Microonde ed Elettromagnetismo”</vt:lpstr>
      <vt:lpstr>Progetti e collaborazioni</vt:lpstr>
      <vt:lpstr>Soluzione</vt:lpstr>
      <vt:lpstr>ElectroSoft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ElectroSoft</dc:title>
  <dc:creator>LN</dc:creator>
  <cp:lastModifiedBy>Laurent</cp:lastModifiedBy>
  <cp:revision>23</cp:revision>
  <dcterms:created xsi:type="dcterms:W3CDTF">2013-01-14T08:47:23Z</dcterms:created>
  <dcterms:modified xsi:type="dcterms:W3CDTF">2013-01-21T21:42:34Z</dcterms:modified>
</cp:coreProperties>
</file>