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1"/>
  </p:notesMasterIdLst>
  <p:sldIdLst>
    <p:sldId id="256" r:id="rId2"/>
    <p:sldId id="257" r:id="rId3"/>
    <p:sldId id="258" r:id="rId4"/>
    <p:sldId id="264" r:id="rId5"/>
    <p:sldId id="265" r:id="rId6"/>
    <p:sldId id="268" r:id="rId7"/>
    <p:sldId id="267" r:id="rId8"/>
    <p:sldId id="269" r:id="rId9"/>
    <p:sldId id="273" r:id="rId10"/>
    <p:sldId id="274" r:id="rId11"/>
    <p:sldId id="275" r:id="rId12"/>
    <p:sldId id="272" r:id="rId13"/>
    <p:sldId id="276" r:id="rId14"/>
    <p:sldId id="277" r:id="rId15"/>
    <p:sldId id="278" r:id="rId16"/>
    <p:sldId id="270" r:id="rId17"/>
    <p:sldId id="271" r:id="rId18"/>
    <p:sldId id="289" r:id="rId19"/>
    <p:sldId id="266" r:id="rId20"/>
    <p:sldId id="279" r:id="rId21"/>
    <p:sldId id="259" r:id="rId22"/>
    <p:sldId id="261" r:id="rId23"/>
    <p:sldId id="290" r:id="rId24"/>
    <p:sldId id="262" r:id="rId25"/>
    <p:sldId id="280" r:id="rId26"/>
    <p:sldId id="281" r:id="rId27"/>
    <p:sldId id="282" r:id="rId28"/>
    <p:sldId id="263" r:id="rId29"/>
    <p:sldId id="291" r:id="rId30"/>
    <p:sldId id="292" r:id="rId31"/>
    <p:sldId id="288" r:id="rId32"/>
    <p:sldId id="294" r:id="rId33"/>
    <p:sldId id="295" r:id="rId34"/>
    <p:sldId id="296" r:id="rId35"/>
    <p:sldId id="297" r:id="rId36"/>
    <p:sldId id="287" r:id="rId37"/>
    <p:sldId id="283" r:id="rId38"/>
    <p:sldId id="298" r:id="rId39"/>
    <p:sldId id="304" r:id="rId40"/>
    <p:sldId id="305" r:id="rId41"/>
    <p:sldId id="306" r:id="rId42"/>
    <p:sldId id="307" r:id="rId43"/>
    <p:sldId id="308" r:id="rId44"/>
    <p:sldId id="309" r:id="rId45"/>
    <p:sldId id="310" r:id="rId46"/>
    <p:sldId id="299" r:id="rId47"/>
    <p:sldId id="300" r:id="rId48"/>
    <p:sldId id="301" r:id="rId49"/>
    <p:sldId id="302" r:id="rId50"/>
    <p:sldId id="303" r:id="rId51"/>
    <p:sldId id="311" r:id="rId52"/>
    <p:sldId id="312" r:id="rId53"/>
    <p:sldId id="313" r:id="rId54"/>
    <p:sldId id="314" r:id="rId55"/>
    <p:sldId id="316" r:id="rId56"/>
    <p:sldId id="317" r:id="rId57"/>
    <p:sldId id="319" r:id="rId58"/>
    <p:sldId id="320" r:id="rId59"/>
    <p:sldId id="260" r:id="rId60"/>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ob2u5P1tWFilZ17ClYnrQvWAD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5" autoAdjust="0"/>
    <p:restoredTop sz="94660"/>
  </p:normalViewPr>
  <p:slideViewPr>
    <p:cSldViewPr snapToGrid="0">
      <p:cViewPr varScale="1">
        <p:scale>
          <a:sx n="103" d="100"/>
          <a:sy n="103" d="100"/>
        </p:scale>
        <p:origin x="73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098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56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977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5539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7322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91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256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411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326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fc1d000a97_1_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fc1d000a97_1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9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94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404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845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290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85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108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215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537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82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859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711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2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63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41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246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90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608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34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509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654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c1d000a97_1_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fc1d000a97_1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04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c1d000a97_1_2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fc1d000a97_1_2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48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27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0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571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c1d000a97_1_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c1d000a97_1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16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304800" y="1744979"/>
            <a:ext cx="8534400" cy="11017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55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355600" y="1638300"/>
            <a:ext cx="8432800" cy="16510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2"/>
        <p:cNvGrpSpPr/>
        <p:nvPr/>
      </p:nvGrpSpPr>
      <p:grpSpPr>
        <a:xfrm>
          <a:off x="0" y="0"/>
          <a:ext cx="0" cy="0"/>
          <a:chOff x="0" y="0"/>
          <a:chExt cx="0" cy="0"/>
        </a:xfrm>
      </p:grpSpPr>
      <p:sp>
        <p:nvSpPr>
          <p:cNvPr id="23" name="Google Shape;23;p12"/>
          <p:cNvSpPr/>
          <p:nvPr/>
        </p:nvSpPr>
        <p:spPr>
          <a:xfrm>
            <a:off x="0" y="0"/>
            <a:ext cx="9144000" cy="5143500"/>
          </a:xfrm>
          <a:custGeom>
            <a:avLst/>
            <a:gdLst/>
            <a:ahLst/>
            <a:cxnLst/>
            <a:rect l="l" t="t" r="r" b="b"/>
            <a:pathLst>
              <a:path w="9144000" h="5143500" extrusionOk="0">
                <a:moveTo>
                  <a:pt x="0" y="0"/>
                </a:moveTo>
                <a:lnTo>
                  <a:pt x="9144000" y="0"/>
                </a:lnTo>
                <a:lnTo>
                  <a:pt x="9144000" y="5143500"/>
                </a:lnTo>
                <a:lnTo>
                  <a:pt x="0" y="5143500"/>
                </a:lnTo>
                <a:lnTo>
                  <a:pt x="0" y="0"/>
                </a:lnTo>
                <a:close/>
              </a:path>
            </a:pathLst>
          </a:custGeom>
          <a:solidFill>
            <a:srgbClr val="232F3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12"/>
          <p:cNvSpPr/>
          <p:nvPr/>
        </p:nvSpPr>
        <p:spPr>
          <a:xfrm>
            <a:off x="277861" y="1738221"/>
            <a:ext cx="7772400" cy="1161415"/>
          </a:xfrm>
          <a:custGeom>
            <a:avLst/>
            <a:gdLst/>
            <a:ahLst/>
            <a:cxnLst/>
            <a:rect l="l" t="t" r="r" b="b"/>
            <a:pathLst>
              <a:path w="7772400" h="1161414" extrusionOk="0">
                <a:moveTo>
                  <a:pt x="0" y="0"/>
                </a:moveTo>
                <a:lnTo>
                  <a:pt x="7772399" y="0"/>
                </a:lnTo>
                <a:lnTo>
                  <a:pt x="7772399" y="1161086"/>
                </a:lnTo>
                <a:lnTo>
                  <a:pt x="0" y="1161086"/>
                </a:lnTo>
                <a:lnTo>
                  <a:pt x="0" y="0"/>
                </a:lnTo>
                <a:close/>
              </a:path>
            </a:pathLst>
          </a:custGeom>
          <a:solidFill>
            <a:srgbClr val="232F3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12"/>
          <p:cNvSpPr txBox="1">
            <a:spLocks noGrp="1"/>
          </p:cNvSpPr>
          <p:nvPr>
            <p:ph type="title"/>
          </p:nvPr>
        </p:nvSpPr>
        <p:spPr>
          <a:xfrm>
            <a:off x="304800" y="1744979"/>
            <a:ext cx="8534400" cy="11017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55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13"/>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304800" y="1744979"/>
            <a:ext cx="8534400" cy="11017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55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a:off x="0" y="0"/>
            <a:ext cx="9144000" cy="513873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9"/>
          <p:cNvSpPr txBox="1">
            <a:spLocks noGrp="1"/>
          </p:cNvSpPr>
          <p:nvPr>
            <p:ph type="title"/>
          </p:nvPr>
        </p:nvSpPr>
        <p:spPr>
          <a:xfrm>
            <a:off x="304800" y="1744979"/>
            <a:ext cx="8534400" cy="110172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5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body" idx="1"/>
          </p:nvPr>
        </p:nvSpPr>
        <p:spPr>
          <a:xfrm>
            <a:off x="355600" y="1638300"/>
            <a:ext cx="8432800" cy="16510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docs.aws.amazon.com/Route53/latest/DeveloperGuide/troubleshooting-s3-bucket-website-hosting.html"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9.svg"/></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01.png"/></Relationships>
</file>

<file path=ppt/slides/_rels/slide58.xml.rels><?xml version="1.0" encoding="UTF-8" standalone="yes"?>
<Relationships xmlns="http://schemas.openxmlformats.org/package/2006/relationships"><Relationship Id="rId3" Type="http://schemas.openxmlformats.org/officeDocument/2006/relationships/image" Target="../media/image102.jpeg"/><Relationship Id="rId7" Type="http://schemas.openxmlformats.org/officeDocument/2006/relationships/image" Target="../media/image13.sv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4.png"/><Relationship Id="rId4" Type="http://schemas.openxmlformats.org/officeDocument/2006/relationships/image" Target="../media/image103.png"/></Relationships>
</file>

<file path=ppt/slides/_rels/slide59.xml.rels><?xml version="1.0" encoding="UTF-8" standalone="yes"?>
<Relationships xmlns="http://schemas.openxmlformats.org/package/2006/relationships"><Relationship Id="rId3" Type="http://schemas.openxmlformats.org/officeDocument/2006/relationships/hyperlink" Target="http://www.linkedin.com/in/neilsthorne"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105.png"/><Relationship Id="rId4" Type="http://schemas.openxmlformats.org/officeDocument/2006/relationships/hyperlink" Target="mailto:neilsthorne@gmail.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svg"/><Relationship Id="rId11" Type="http://schemas.openxmlformats.org/officeDocument/2006/relationships/image" Target="../media/image6.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5.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1"/>
          <p:cNvSpPr txBox="1"/>
          <p:nvPr/>
        </p:nvSpPr>
        <p:spPr>
          <a:xfrm>
            <a:off x="3408704" y="2844800"/>
            <a:ext cx="2578200" cy="2592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1600"/>
              <a:buFont typeface="Arial"/>
              <a:buNone/>
            </a:pPr>
            <a:r>
              <a:rPr lang="en-US" sz="1600" b="1">
                <a:solidFill>
                  <a:srgbClr val="FFB100"/>
                </a:solidFill>
              </a:rPr>
              <a:t>DMV</a:t>
            </a:r>
            <a:r>
              <a:rPr lang="en-US" sz="1600" b="1" i="0" u="none" strike="noStrike" cap="none">
                <a:solidFill>
                  <a:srgbClr val="FFB100"/>
                </a:solidFill>
                <a:latin typeface="Arial"/>
                <a:ea typeface="Arial"/>
                <a:cs typeface="Arial"/>
                <a:sym typeface="Arial"/>
              </a:rPr>
              <a:t> | </a:t>
            </a:r>
            <a:r>
              <a:rPr lang="en-US" sz="1600" b="1">
                <a:solidFill>
                  <a:srgbClr val="FFB100"/>
                </a:solidFill>
              </a:rPr>
              <a:t>AWS HQ2</a:t>
            </a:r>
            <a:endParaRPr sz="1600" b="0" i="0" u="none" strike="noStrike" cap="none">
              <a:solidFill>
                <a:schemeClr val="dk1"/>
              </a:solidFill>
              <a:latin typeface="Arial"/>
              <a:ea typeface="Arial"/>
              <a:cs typeface="Arial"/>
              <a:sym typeface="Arial"/>
            </a:endParaRPr>
          </a:p>
        </p:txBody>
      </p:sp>
      <p:sp>
        <p:nvSpPr>
          <p:cNvPr id="48" name="Google Shape;48;p1"/>
          <p:cNvSpPr/>
          <p:nvPr/>
        </p:nvSpPr>
        <p:spPr>
          <a:xfrm>
            <a:off x="2789766" y="2962683"/>
            <a:ext cx="748573" cy="88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2688166" y="2987133"/>
            <a:ext cx="672465" cy="0"/>
          </a:xfrm>
          <a:custGeom>
            <a:avLst/>
            <a:gdLst/>
            <a:ahLst/>
            <a:cxnLst/>
            <a:rect l="l" t="t" r="r" b="b"/>
            <a:pathLst>
              <a:path w="672464" h="120000" extrusionOk="0">
                <a:moveTo>
                  <a:pt x="672373" y="0"/>
                </a:moveTo>
                <a:lnTo>
                  <a:pt x="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1"/>
          <p:cNvSpPr/>
          <p:nvPr/>
        </p:nvSpPr>
        <p:spPr>
          <a:xfrm>
            <a:off x="5862219" y="2962683"/>
            <a:ext cx="748573" cy="88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1"/>
          <p:cNvSpPr/>
          <p:nvPr/>
        </p:nvSpPr>
        <p:spPr>
          <a:xfrm>
            <a:off x="6034876" y="2987133"/>
            <a:ext cx="672464" cy="0"/>
          </a:xfrm>
          <a:custGeom>
            <a:avLst/>
            <a:gdLst/>
            <a:ahLst/>
            <a:cxnLst/>
            <a:rect l="l" t="t" r="r" b="b"/>
            <a:pathLst>
              <a:path w="672464" h="120000" extrusionOk="0">
                <a:moveTo>
                  <a:pt x="672373" y="0"/>
                </a:moveTo>
                <a:lnTo>
                  <a:pt x="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
          <p:cNvSpPr txBox="1"/>
          <p:nvPr/>
        </p:nvSpPr>
        <p:spPr>
          <a:xfrm>
            <a:off x="3422604" y="3178675"/>
            <a:ext cx="2578200" cy="258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600"/>
              <a:buFont typeface="Arial"/>
              <a:buNone/>
            </a:pPr>
            <a:r>
              <a:rPr lang="en-US" sz="1600" b="1">
                <a:solidFill>
                  <a:srgbClr val="FFB100"/>
                </a:solidFill>
              </a:rPr>
              <a:t>October</a:t>
            </a:r>
            <a:r>
              <a:rPr lang="en-US" sz="1600" b="1" i="0" u="none" strike="noStrike" cap="none">
                <a:solidFill>
                  <a:srgbClr val="FFB100"/>
                </a:solidFill>
                <a:latin typeface="Arial"/>
                <a:ea typeface="Arial"/>
                <a:cs typeface="Arial"/>
                <a:sym typeface="Arial"/>
              </a:rPr>
              <a:t> 1</a:t>
            </a:r>
            <a:r>
              <a:rPr lang="en-US" sz="1600" b="1">
                <a:solidFill>
                  <a:srgbClr val="FFB100"/>
                </a:solidFill>
              </a:rPr>
              <a:t>8</a:t>
            </a:r>
            <a:r>
              <a:rPr lang="en-US" sz="1600" b="1" i="0" u="none" strike="noStrike" cap="none">
                <a:solidFill>
                  <a:srgbClr val="FFB100"/>
                </a:solidFill>
                <a:latin typeface="Arial"/>
                <a:ea typeface="Arial"/>
                <a:cs typeface="Arial"/>
                <a:sym typeface="Arial"/>
              </a:rPr>
              <a:t>, 2024</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sp>
        <p:nvSpPr>
          <p:cNvPr id="6" name="Google Shape;65;g2fc1d000a97_1_5">
            <a:extLst>
              <a:ext uri="{FF2B5EF4-FFF2-40B4-BE49-F238E27FC236}">
                <a16:creationId xmlns:a16="http://schemas.microsoft.com/office/drawing/2014/main" id="{CB3F72CC-1E53-EEEC-9EC7-A98A46E8CA03}"/>
              </a:ext>
            </a:extLst>
          </p:cNvPr>
          <p:cNvSpPr txBox="1">
            <a:spLocks/>
          </p:cNvSpPr>
          <p:nvPr/>
        </p:nvSpPr>
        <p:spPr>
          <a:xfrm>
            <a:off x="7688030" y="2445798"/>
            <a:ext cx="1295714"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1</a:t>
            </a:r>
            <a:r>
              <a:rPr lang="en-US" baseline="30000" dirty="0">
                <a:solidFill>
                  <a:schemeClr val="lt1"/>
                </a:solidFill>
              </a:rPr>
              <a:t>st</a:t>
            </a:r>
            <a:r>
              <a:rPr lang="en-US" dirty="0">
                <a:solidFill>
                  <a:schemeClr val="lt1"/>
                </a:solidFill>
              </a:rPr>
              <a:t> Place: +2</a:t>
            </a:r>
          </a:p>
          <a:p>
            <a:pPr marL="0" indent="0"/>
            <a:r>
              <a:rPr lang="en-US" dirty="0">
                <a:solidFill>
                  <a:schemeClr val="lt1"/>
                </a:solidFill>
              </a:rPr>
              <a:t>2</a:t>
            </a:r>
            <a:r>
              <a:rPr lang="en-US" baseline="30000" dirty="0">
                <a:solidFill>
                  <a:schemeClr val="lt1"/>
                </a:solidFill>
              </a:rPr>
              <a:t>nd</a:t>
            </a:r>
            <a:r>
              <a:rPr lang="en-US" dirty="0">
                <a:solidFill>
                  <a:schemeClr val="lt1"/>
                </a:solidFill>
              </a:rPr>
              <a:t> Place: +1</a:t>
            </a:r>
          </a:p>
          <a:p>
            <a:pPr marL="0" indent="0"/>
            <a:r>
              <a:rPr lang="en-US" dirty="0">
                <a:solidFill>
                  <a:schemeClr val="lt1"/>
                </a:solidFill>
              </a:rPr>
              <a:t>3</a:t>
            </a:r>
            <a:r>
              <a:rPr lang="en-US" baseline="30000" dirty="0">
                <a:solidFill>
                  <a:schemeClr val="lt1"/>
                </a:solidFill>
              </a:rPr>
              <a:t>rd</a:t>
            </a:r>
            <a:r>
              <a:rPr lang="en-US" dirty="0">
                <a:solidFill>
                  <a:schemeClr val="lt1"/>
                </a:solidFill>
              </a:rPr>
              <a:t> Place: 0</a:t>
            </a:r>
          </a:p>
          <a:p>
            <a:pPr marL="0" indent="0"/>
            <a:r>
              <a:rPr lang="en-US" dirty="0">
                <a:solidFill>
                  <a:schemeClr val="lt1"/>
                </a:solidFill>
              </a:rPr>
              <a:t>4</a:t>
            </a:r>
            <a:r>
              <a:rPr lang="en-US" baseline="30000" dirty="0">
                <a:solidFill>
                  <a:schemeClr val="lt1"/>
                </a:solidFill>
              </a:rPr>
              <a:t>th</a:t>
            </a:r>
            <a:r>
              <a:rPr lang="en-US" dirty="0">
                <a:solidFill>
                  <a:schemeClr val="lt1"/>
                </a:solidFill>
              </a:rPr>
              <a:t> Place: -1</a:t>
            </a:r>
          </a:p>
          <a:p>
            <a:pPr marL="0" indent="0"/>
            <a:r>
              <a:rPr lang="en-US" dirty="0">
                <a:solidFill>
                  <a:schemeClr val="lt1"/>
                </a:solidFill>
              </a:rPr>
              <a:t>5</a:t>
            </a:r>
            <a:r>
              <a:rPr lang="en-US" baseline="30000" dirty="0">
                <a:solidFill>
                  <a:schemeClr val="lt1"/>
                </a:solidFill>
              </a:rPr>
              <a:t>th</a:t>
            </a:r>
            <a:r>
              <a:rPr lang="en-US" dirty="0">
                <a:solidFill>
                  <a:schemeClr val="lt1"/>
                </a:solidFill>
              </a:rPr>
              <a:t> Place: -1</a:t>
            </a:r>
          </a:p>
        </p:txBody>
      </p:sp>
      <p:pic>
        <p:nvPicPr>
          <p:cNvPr id="10" name="Picture 9">
            <a:extLst>
              <a:ext uri="{FF2B5EF4-FFF2-40B4-BE49-F238E27FC236}">
                <a16:creationId xmlns:a16="http://schemas.microsoft.com/office/drawing/2014/main" id="{AA4C6A11-722A-6660-35EE-FB0001F1CB70}"/>
              </a:ext>
            </a:extLst>
          </p:cNvPr>
          <p:cNvPicPr>
            <a:picLocks noChangeAspect="1"/>
          </p:cNvPicPr>
          <p:nvPr/>
        </p:nvPicPr>
        <p:blipFill>
          <a:blip r:embed="rId3"/>
          <a:stretch>
            <a:fillRect/>
          </a:stretch>
        </p:blipFill>
        <p:spPr>
          <a:xfrm>
            <a:off x="1643743" y="1927709"/>
            <a:ext cx="5856513" cy="2158969"/>
          </a:xfrm>
          <a:prstGeom prst="rect">
            <a:avLst/>
          </a:prstGeom>
        </p:spPr>
      </p:pic>
      <p:sp>
        <p:nvSpPr>
          <p:cNvPr id="11" name="Oval 10">
            <a:extLst>
              <a:ext uri="{FF2B5EF4-FFF2-40B4-BE49-F238E27FC236}">
                <a16:creationId xmlns:a16="http://schemas.microsoft.com/office/drawing/2014/main" id="{3AE6B29F-8C1B-938B-ED5D-686C0A007EF2}"/>
              </a:ext>
            </a:extLst>
          </p:cNvPr>
          <p:cNvSpPr/>
          <p:nvPr/>
        </p:nvSpPr>
        <p:spPr>
          <a:xfrm>
            <a:off x="4279342" y="1927709"/>
            <a:ext cx="1231641" cy="8922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0025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5" name="Picture 4">
            <a:extLst>
              <a:ext uri="{FF2B5EF4-FFF2-40B4-BE49-F238E27FC236}">
                <a16:creationId xmlns:a16="http://schemas.microsoft.com/office/drawing/2014/main" id="{A129775D-A53F-ED9F-4D9D-5DA8D949C86F}"/>
              </a:ext>
            </a:extLst>
          </p:cNvPr>
          <p:cNvPicPr>
            <a:picLocks noChangeAspect="1"/>
          </p:cNvPicPr>
          <p:nvPr/>
        </p:nvPicPr>
        <p:blipFill>
          <a:blip r:embed="rId3"/>
          <a:stretch>
            <a:fillRect/>
          </a:stretch>
        </p:blipFill>
        <p:spPr>
          <a:xfrm>
            <a:off x="2054248" y="1786027"/>
            <a:ext cx="5035503" cy="3018108"/>
          </a:xfrm>
          <a:prstGeom prst="rect">
            <a:avLst/>
          </a:prstGeom>
        </p:spPr>
      </p:pic>
    </p:spTree>
    <p:extLst>
      <p:ext uri="{BB962C8B-B14F-4D97-AF65-F5344CB8AC3E}">
        <p14:creationId xmlns:p14="http://schemas.microsoft.com/office/powerpoint/2010/main" val="41153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4D5D359-B44D-9DAE-53CE-8C8C5FC927C6}"/>
              </a:ext>
            </a:extLst>
          </p:cNvPr>
          <p:cNvSpPr/>
          <p:nvPr/>
        </p:nvSpPr>
        <p:spPr>
          <a:xfrm>
            <a:off x="5895446" y="3330003"/>
            <a:ext cx="861646" cy="2813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02177C20-C6C1-A112-A79C-C153A5D9CA7D}"/>
              </a:ext>
            </a:extLst>
          </p:cNvPr>
          <p:cNvSpPr/>
          <p:nvPr/>
        </p:nvSpPr>
        <p:spPr>
          <a:xfrm>
            <a:off x="2275932" y="3449461"/>
            <a:ext cx="861646" cy="2813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2052" name="Picture 4">
            <a:extLst>
              <a:ext uri="{FF2B5EF4-FFF2-40B4-BE49-F238E27FC236}">
                <a16:creationId xmlns:a16="http://schemas.microsoft.com/office/drawing/2014/main" id="{39D34110-7956-0E38-60A8-A51312593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776" y="2047815"/>
            <a:ext cx="1553958" cy="12383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EEEE8222-881A-6681-1038-6D2A965E1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52595"/>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835DC87-2B8A-C3D2-0224-D38F390F9B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42" y="3365577"/>
            <a:ext cx="1060254" cy="14954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312C1D0-ED24-E0A6-E727-D5AD858F16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610" y="3494180"/>
            <a:ext cx="1238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1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3" name="Picture 2">
            <a:extLst>
              <a:ext uri="{FF2B5EF4-FFF2-40B4-BE49-F238E27FC236}">
                <a16:creationId xmlns:a16="http://schemas.microsoft.com/office/drawing/2014/main" id="{9345E9B9-E6E5-D5A5-D494-8C78E19A0250}"/>
              </a:ext>
            </a:extLst>
          </p:cNvPr>
          <p:cNvPicPr>
            <a:picLocks noChangeAspect="1"/>
          </p:cNvPicPr>
          <p:nvPr/>
        </p:nvPicPr>
        <p:blipFill>
          <a:blip r:embed="rId3"/>
          <a:stretch>
            <a:fillRect/>
          </a:stretch>
        </p:blipFill>
        <p:spPr>
          <a:xfrm>
            <a:off x="3328814" y="1901708"/>
            <a:ext cx="2486372" cy="2848373"/>
          </a:xfrm>
          <a:prstGeom prst="rect">
            <a:avLst/>
          </a:prstGeom>
        </p:spPr>
      </p:pic>
      <p:cxnSp>
        <p:nvCxnSpPr>
          <p:cNvPr id="15" name="Straight Arrow Connector 14">
            <a:extLst>
              <a:ext uri="{FF2B5EF4-FFF2-40B4-BE49-F238E27FC236}">
                <a16:creationId xmlns:a16="http://schemas.microsoft.com/office/drawing/2014/main" id="{C7EEAC68-B617-F79E-80B0-B76D5053EADB}"/>
              </a:ext>
            </a:extLst>
          </p:cNvPr>
          <p:cNvCxnSpPr>
            <a:cxnSpLocks/>
          </p:cNvCxnSpPr>
          <p:nvPr/>
        </p:nvCxnSpPr>
        <p:spPr>
          <a:xfrm flipV="1">
            <a:off x="2752626" y="3751869"/>
            <a:ext cx="914401" cy="150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ABD7A51-0F82-9E7C-7D72-1607D3A72C3D}"/>
              </a:ext>
            </a:extLst>
          </p:cNvPr>
          <p:cNvCxnSpPr>
            <a:cxnSpLocks/>
          </p:cNvCxnSpPr>
          <p:nvPr/>
        </p:nvCxnSpPr>
        <p:spPr>
          <a:xfrm>
            <a:off x="2752626" y="4363677"/>
            <a:ext cx="914400" cy="2476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Google Shape;64;g2fc1d000a97_1_5">
            <a:extLst>
              <a:ext uri="{FF2B5EF4-FFF2-40B4-BE49-F238E27FC236}">
                <a16:creationId xmlns:a16="http://schemas.microsoft.com/office/drawing/2014/main" id="{C6C68C48-B4FA-1C4C-89AB-163116B4F4CF}"/>
              </a:ext>
            </a:extLst>
          </p:cNvPr>
          <p:cNvSpPr txBox="1">
            <a:spLocks noGrp="1"/>
          </p:cNvSpPr>
          <p:nvPr>
            <p:ph type="body" idx="1"/>
          </p:nvPr>
        </p:nvSpPr>
        <p:spPr>
          <a:xfrm>
            <a:off x="1277330" y="3809679"/>
            <a:ext cx="1465868" cy="5539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Only two files uploaded to S3</a:t>
            </a:r>
            <a:endParaRPr dirty="0">
              <a:solidFill>
                <a:schemeClr val="lt1"/>
              </a:solidFill>
            </a:endParaRPr>
          </a:p>
        </p:txBody>
      </p:sp>
      <p:sp>
        <p:nvSpPr>
          <p:cNvPr id="27" name="Google Shape;64;g2fc1d000a97_1_5">
            <a:extLst>
              <a:ext uri="{FF2B5EF4-FFF2-40B4-BE49-F238E27FC236}">
                <a16:creationId xmlns:a16="http://schemas.microsoft.com/office/drawing/2014/main" id="{9AE21DA8-CB7F-F4E4-A3C1-BB2716B84F19}"/>
              </a:ext>
            </a:extLst>
          </p:cNvPr>
          <p:cNvSpPr txBox="1">
            <a:spLocks/>
          </p:cNvSpPr>
          <p:nvPr/>
        </p:nvSpPr>
        <p:spPr>
          <a:xfrm>
            <a:off x="6076989" y="2805200"/>
            <a:ext cx="1465868"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JS Minimized</a:t>
            </a:r>
          </a:p>
        </p:txBody>
      </p:sp>
      <p:sp>
        <p:nvSpPr>
          <p:cNvPr id="35" name="Google Shape;65;g2fc1d000a97_1_5">
            <a:extLst>
              <a:ext uri="{FF2B5EF4-FFF2-40B4-BE49-F238E27FC236}">
                <a16:creationId xmlns:a16="http://schemas.microsoft.com/office/drawing/2014/main" id="{1B12C542-A985-2FD5-6B69-C27B2DEEF243}"/>
              </a:ext>
            </a:extLst>
          </p:cNvPr>
          <p:cNvSpPr txBox="1">
            <a:spLocks/>
          </p:cNvSpPr>
          <p:nvPr/>
        </p:nvSpPr>
        <p:spPr>
          <a:xfrm>
            <a:off x="5666449" y="2231056"/>
            <a:ext cx="410540" cy="123110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8000" dirty="0">
                <a:solidFill>
                  <a:schemeClr val="lt1"/>
                </a:solidFill>
              </a:rPr>
              <a:t>}</a:t>
            </a:r>
          </a:p>
        </p:txBody>
      </p:sp>
      <p:sp>
        <p:nvSpPr>
          <p:cNvPr id="37" name="Google Shape;64;g2fc1d000a97_1_5">
            <a:extLst>
              <a:ext uri="{FF2B5EF4-FFF2-40B4-BE49-F238E27FC236}">
                <a16:creationId xmlns:a16="http://schemas.microsoft.com/office/drawing/2014/main" id="{DF49067B-0018-CAB5-0385-23C78F0A4588}"/>
              </a:ext>
            </a:extLst>
          </p:cNvPr>
          <p:cNvSpPr txBox="1">
            <a:spLocks/>
          </p:cNvSpPr>
          <p:nvPr/>
        </p:nvSpPr>
        <p:spPr>
          <a:xfrm>
            <a:off x="6076991" y="3590602"/>
            <a:ext cx="1964075"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Minimized JS put into index.html</a:t>
            </a:r>
          </a:p>
        </p:txBody>
      </p:sp>
      <p:cxnSp>
        <p:nvCxnSpPr>
          <p:cNvPr id="38" name="Straight Arrow Connector 37">
            <a:extLst>
              <a:ext uri="{FF2B5EF4-FFF2-40B4-BE49-F238E27FC236}">
                <a16:creationId xmlns:a16="http://schemas.microsoft.com/office/drawing/2014/main" id="{BDF2F0DE-D652-1C9F-3553-8EC1B29C17C0}"/>
              </a:ext>
            </a:extLst>
          </p:cNvPr>
          <p:cNvCxnSpPr>
            <a:cxnSpLocks/>
          </p:cNvCxnSpPr>
          <p:nvPr/>
        </p:nvCxnSpPr>
        <p:spPr>
          <a:xfrm>
            <a:off x="6634820" y="3146419"/>
            <a:ext cx="0" cy="3799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a:extLst>
              <a:ext uri="{FF2B5EF4-FFF2-40B4-BE49-F238E27FC236}">
                <a16:creationId xmlns:a16="http://schemas.microsoft.com/office/drawing/2014/main" id="{982BBD33-A2E0-5CBD-95FD-9B33FC508762}"/>
              </a:ext>
            </a:extLst>
          </p:cNvPr>
          <p:cNvCxnSpPr>
            <a:cxnSpLocks/>
          </p:cNvCxnSpPr>
          <p:nvPr/>
        </p:nvCxnSpPr>
        <p:spPr>
          <a:xfrm flipH="1" flipV="1">
            <a:off x="4967847" y="3809679"/>
            <a:ext cx="1008747" cy="930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50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11" name="Picture 10" descr="A screenshot of a phone&#10;&#10;Description automatically generated">
            <a:extLst>
              <a:ext uri="{FF2B5EF4-FFF2-40B4-BE49-F238E27FC236}">
                <a16:creationId xmlns:a16="http://schemas.microsoft.com/office/drawing/2014/main" id="{0382F9ED-225E-FE1B-B3B9-848EEAA38293}"/>
              </a:ext>
            </a:extLst>
          </p:cNvPr>
          <p:cNvPicPr>
            <a:picLocks noChangeAspect="1"/>
          </p:cNvPicPr>
          <p:nvPr/>
        </p:nvPicPr>
        <p:blipFill>
          <a:blip r:embed="rId3"/>
          <a:stretch>
            <a:fillRect/>
          </a:stretch>
        </p:blipFill>
        <p:spPr>
          <a:xfrm>
            <a:off x="7223514" y="1807361"/>
            <a:ext cx="1643576" cy="1326125"/>
          </a:xfrm>
          <a:prstGeom prst="rect">
            <a:avLst/>
          </a:prstGeom>
        </p:spPr>
      </p:pic>
      <p:sp>
        <p:nvSpPr>
          <p:cNvPr id="29" name="Google Shape;64;g2fc1d000a97_1_5">
            <a:extLst>
              <a:ext uri="{FF2B5EF4-FFF2-40B4-BE49-F238E27FC236}">
                <a16:creationId xmlns:a16="http://schemas.microsoft.com/office/drawing/2014/main" id="{6F4B5F15-62FA-B8E1-99F3-BDB8EB51FA8D}"/>
              </a:ext>
            </a:extLst>
          </p:cNvPr>
          <p:cNvSpPr txBox="1">
            <a:spLocks noGrp="1"/>
          </p:cNvSpPr>
          <p:nvPr>
            <p:ph type="body" idx="1"/>
          </p:nvPr>
        </p:nvSpPr>
        <p:spPr>
          <a:xfrm>
            <a:off x="1113377" y="2265223"/>
            <a:ext cx="2400260" cy="276999"/>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Open Graph protocol</a:t>
            </a:r>
            <a:endParaRPr dirty="0">
              <a:solidFill>
                <a:schemeClr val="lt1"/>
              </a:solidFill>
            </a:endParaRPr>
          </a:p>
        </p:txBody>
      </p:sp>
      <p:sp>
        <p:nvSpPr>
          <p:cNvPr id="30" name="Google Shape;64;g2fc1d000a97_1_5">
            <a:extLst>
              <a:ext uri="{FF2B5EF4-FFF2-40B4-BE49-F238E27FC236}">
                <a16:creationId xmlns:a16="http://schemas.microsoft.com/office/drawing/2014/main" id="{B12D1A8F-D6EB-6A9F-0FBB-F1199BA52C5A}"/>
              </a:ext>
            </a:extLst>
          </p:cNvPr>
          <p:cNvSpPr txBox="1">
            <a:spLocks/>
          </p:cNvSpPr>
          <p:nvPr/>
        </p:nvSpPr>
        <p:spPr>
          <a:xfrm>
            <a:off x="7587174" y="1548650"/>
            <a:ext cx="1279916"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iMessage</a:t>
            </a:r>
          </a:p>
        </p:txBody>
      </p:sp>
      <p:pic>
        <p:nvPicPr>
          <p:cNvPr id="32" name="Picture 31" descr="A white banner with black text and a coin&#10;&#10;Description automatically generated">
            <a:extLst>
              <a:ext uri="{FF2B5EF4-FFF2-40B4-BE49-F238E27FC236}">
                <a16:creationId xmlns:a16="http://schemas.microsoft.com/office/drawing/2014/main" id="{06EC7AAE-F5CA-EC71-80F4-050E211BE502}"/>
              </a:ext>
            </a:extLst>
          </p:cNvPr>
          <p:cNvPicPr>
            <a:picLocks noChangeAspect="1"/>
          </p:cNvPicPr>
          <p:nvPr/>
        </p:nvPicPr>
        <p:blipFill>
          <a:blip r:embed="rId4"/>
          <a:stretch>
            <a:fillRect/>
          </a:stretch>
        </p:blipFill>
        <p:spPr>
          <a:xfrm>
            <a:off x="5118478" y="1807361"/>
            <a:ext cx="1725250" cy="1285875"/>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F119E5E-8A74-D758-396D-6CC88CFB76E3}"/>
              </a:ext>
            </a:extLst>
          </p:cNvPr>
          <p:cNvPicPr>
            <a:picLocks noChangeAspect="1"/>
          </p:cNvPicPr>
          <p:nvPr/>
        </p:nvPicPr>
        <p:blipFill>
          <a:blip r:embed="rId5"/>
          <a:stretch>
            <a:fillRect/>
          </a:stretch>
        </p:blipFill>
        <p:spPr>
          <a:xfrm>
            <a:off x="6843728" y="3671849"/>
            <a:ext cx="2023362" cy="1285875"/>
          </a:xfrm>
          <a:prstGeom prst="rect">
            <a:avLst/>
          </a:prstGeom>
        </p:spPr>
      </p:pic>
      <p:pic>
        <p:nvPicPr>
          <p:cNvPr id="44" name="Picture 43" descr="A white paper with black text">
            <a:extLst>
              <a:ext uri="{FF2B5EF4-FFF2-40B4-BE49-F238E27FC236}">
                <a16:creationId xmlns:a16="http://schemas.microsoft.com/office/drawing/2014/main" id="{147E7CDB-8411-627C-B21F-4CCCDAA48987}"/>
              </a:ext>
            </a:extLst>
          </p:cNvPr>
          <p:cNvPicPr>
            <a:picLocks noChangeAspect="1"/>
          </p:cNvPicPr>
          <p:nvPr/>
        </p:nvPicPr>
        <p:blipFill>
          <a:blip r:embed="rId6"/>
          <a:stretch>
            <a:fillRect/>
          </a:stretch>
        </p:blipFill>
        <p:spPr>
          <a:xfrm>
            <a:off x="2520897" y="3893834"/>
            <a:ext cx="4102205" cy="1063890"/>
          </a:xfrm>
          <a:prstGeom prst="rect">
            <a:avLst/>
          </a:prstGeom>
        </p:spPr>
      </p:pic>
      <p:sp>
        <p:nvSpPr>
          <p:cNvPr id="45" name="Google Shape;64;g2fc1d000a97_1_5">
            <a:extLst>
              <a:ext uri="{FF2B5EF4-FFF2-40B4-BE49-F238E27FC236}">
                <a16:creationId xmlns:a16="http://schemas.microsoft.com/office/drawing/2014/main" id="{64F60619-9142-FBB0-078A-1A31499E0483}"/>
              </a:ext>
            </a:extLst>
          </p:cNvPr>
          <p:cNvSpPr txBox="1">
            <a:spLocks/>
          </p:cNvSpPr>
          <p:nvPr/>
        </p:nvSpPr>
        <p:spPr>
          <a:xfrm>
            <a:off x="7371929" y="3400558"/>
            <a:ext cx="2072154"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err="1">
                <a:solidFill>
                  <a:schemeClr val="lt1"/>
                </a:solidFill>
              </a:rPr>
              <a:t>instagram</a:t>
            </a:r>
            <a:endParaRPr lang="en-US" dirty="0">
              <a:solidFill>
                <a:schemeClr val="lt1"/>
              </a:solidFill>
            </a:endParaRPr>
          </a:p>
        </p:txBody>
      </p:sp>
      <p:sp>
        <p:nvSpPr>
          <p:cNvPr id="46" name="Google Shape;64;g2fc1d000a97_1_5">
            <a:extLst>
              <a:ext uri="{FF2B5EF4-FFF2-40B4-BE49-F238E27FC236}">
                <a16:creationId xmlns:a16="http://schemas.microsoft.com/office/drawing/2014/main" id="{7F45116E-0F6E-547C-707C-E60637BDA985}"/>
              </a:ext>
            </a:extLst>
          </p:cNvPr>
          <p:cNvSpPr txBox="1">
            <a:spLocks/>
          </p:cNvSpPr>
          <p:nvPr/>
        </p:nvSpPr>
        <p:spPr>
          <a:xfrm>
            <a:off x="5546269" y="1548650"/>
            <a:ext cx="1279916"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err="1">
                <a:solidFill>
                  <a:schemeClr val="lt1"/>
                </a:solidFill>
              </a:rPr>
              <a:t>facebook</a:t>
            </a:r>
            <a:endParaRPr lang="en-US" dirty="0">
              <a:solidFill>
                <a:schemeClr val="lt1"/>
              </a:solidFill>
            </a:endParaRPr>
          </a:p>
        </p:txBody>
      </p:sp>
      <p:sp>
        <p:nvSpPr>
          <p:cNvPr id="47" name="Google Shape;64;g2fc1d000a97_1_5">
            <a:extLst>
              <a:ext uri="{FF2B5EF4-FFF2-40B4-BE49-F238E27FC236}">
                <a16:creationId xmlns:a16="http://schemas.microsoft.com/office/drawing/2014/main" id="{574ABF5B-5894-FCF9-7E1D-2C510D0DCCF5}"/>
              </a:ext>
            </a:extLst>
          </p:cNvPr>
          <p:cNvSpPr txBox="1">
            <a:spLocks/>
          </p:cNvSpPr>
          <p:nvPr/>
        </p:nvSpPr>
        <p:spPr>
          <a:xfrm>
            <a:off x="4375107" y="3561916"/>
            <a:ext cx="1279916"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err="1">
                <a:solidFill>
                  <a:schemeClr val="lt1"/>
                </a:solidFill>
              </a:rPr>
              <a:t>linkedin</a:t>
            </a:r>
            <a:endParaRPr lang="en-US" dirty="0">
              <a:solidFill>
                <a:schemeClr val="lt1"/>
              </a:solidFill>
            </a:endParaRPr>
          </a:p>
        </p:txBody>
      </p:sp>
      <p:cxnSp>
        <p:nvCxnSpPr>
          <p:cNvPr id="50" name="Straight Arrow Connector 49">
            <a:extLst>
              <a:ext uri="{FF2B5EF4-FFF2-40B4-BE49-F238E27FC236}">
                <a16:creationId xmlns:a16="http://schemas.microsoft.com/office/drawing/2014/main" id="{4D598BD3-09F4-BBB9-99D0-5DD2515B7F2B}"/>
              </a:ext>
            </a:extLst>
          </p:cNvPr>
          <p:cNvCxnSpPr>
            <a:cxnSpLocks/>
          </p:cNvCxnSpPr>
          <p:nvPr/>
        </p:nvCxnSpPr>
        <p:spPr>
          <a:xfrm flipV="1">
            <a:off x="3351803" y="2183268"/>
            <a:ext cx="964254" cy="1913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Straight Arrow Connector 51">
            <a:extLst>
              <a:ext uri="{FF2B5EF4-FFF2-40B4-BE49-F238E27FC236}">
                <a16:creationId xmlns:a16="http://schemas.microsoft.com/office/drawing/2014/main" id="{08D46BA1-1684-DFE4-C706-B16498F8D8AA}"/>
              </a:ext>
            </a:extLst>
          </p:cNvPr>
          <p:cNvCxnSpPr>
            <a:cxnSpLocks/>
          </p:cNvCxnSpPr>
          <p:nvPr/>
        </p:nvCxnSpPr>
        <p:spPr>
          <a:xfrm>
            <a:off x="3351803" y="2374594"/>
            <a:ext cx="1023304" cy="1676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D852B280-DD61-5389-4A00-66C834212389}"/>
              </a:ext>
            </a:extLst>
          </p:cNvPr>
          <p:cNvCxnSpPr>
            <a:cxnSpLocks/>
          </p:cNvCxnSpPr>
          <p:nvPr/>
        </p:nvCxnSpPr>
        <p:spPr>
          <a:xfrm>
            <a:off x="3351803" y="2403722"/>
            <a:ext cx="511652" cy="4997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32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3" name="Picture 2">
            <a:extLst>
              <a:ext uri="{FF2B5EF4-FFF2-40B4-BE49-F238E27FC236}">
                <a16:creationId xmlns:a16="http://schemas.microsoft.com/office/drawing/2014/main" id="{9345E9B9-E6E5-D5A5-D494-8C78E19A0250}"/>
              </a:ext>
            </a:extLst>
          </p:cNvPr>
          <p:cNvPicPr>
            <a:picLocks noChangeAspect="1"/>
          </p:cNvPicPr>
          <p:nvPr/>
        </p:nvPicPr>
        <p:blipFill>
          <a:blip r:embed="rId3"/>
          <a:stretch>
            <a:fillRect/>
          </a:stretch>
        </p:blipFill>
        <p:spPr>
          <a:xfrm>
            <a:off x="1657037" y="2102195"/>
            <a:ext cx="2486372" cy="2848373"/>
          </a:xfrm>
          <a:prstGeom prst="rect">
            <a:avLst/>
          </a:prstGeom>
        </p:spPr>
      </p:pic>
      <p:cxnSp>
        <p:nvCxnSpPr>
          <p:cNvPr id="15" name="Straight Arrow Connector 14">
            <a:extLst>
              <a:ext uri="{FF2B5EF4-FFF2-40B4-BE49-F238E27FC236}">
                <a16:creationId xmlns:a16="http://schemas.microsoft.com/office/drawing/2014/main" id="{C7EEAC68-B617-F79E-80B0-B76D5053EADB}"/>
              </a:ext>
            </a:extLst>
          </p:cNvPr>
          <p:cNvCxnSpPr>
            <a:cxnSpLocks/>
          </p:cNvCxnSpPr>
          <p:nvPr/>
        </p:nvCxnSpPr>
        <p:spPr>
          <a:xfrm flipV="1">
            <a:off x="1474863" y="3978111"/>
            <a:ext cx="580180" cy="1749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ABD7A51-0F82-9E7C-7D72-1607D3A72C3D}"/>
              </a:ext>
            </a:extLst>
          </p:cNvPr>
          <p:cNvCxnSpPr>
            <a:cxnSpLocks/>
          </p:cNvCxnSpPr>
          <p:nvPr/>
        </p:nvCxnSpPr>
        <p:spPr>
          <a:xfrm>
            <a:off x="1628274" y="4580185"/>
            <a:ext cx="426769" cy="1614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Google Shape;64;g2fc1d000a97_1_5">
            <a:extLst>
              <a:ext uri="{FF2B5EF4-FFF2-40B4-BE49-F238E27FC236}">
                <a16:creationId xmlns:a16="http://schemas.microsoft.com/office/drawing/2014/main" id="{C6C68C48-B4FA-1C4C-89AB-163116B4F4CF}"/>
              </a:ext>
            </a:extLst>
          </p:cNvPr>
          <p:cNvSpPr txBox="1">
            <a:spLocks noGrp="1"/>
          </p:cNvSpPr>
          <p:nvPr>
            <p:ph type="body" idx="1"/>
          </p:nvPr>
        </p:nvSpPr>
        <p:spPr>
          <a:xfrm>
            <a:off x="146114" y="4078501"/>
            <a:ext cx="1465868" cy="5539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Only two files uploaded to S3</a:t>
            </a:r>
            <a:endParaRPr dirty="0">
              <a:solidFill>
                <a:schemeClr val="lt1"/>
              </a:solidFill>
            </a:endParaRPr>
          </a:p>
        </p:txBody>
      </p:sp>
      <p:pic>
        <p:nvPicPr>
          <p:cNvPr id="9" name="Picture 8">
            <a:extLst>
              <a:ext uri="{FF2B5EF4-FFF2-40B4-BE49-F238E27FC236}">
                <a16:creationId xmlns:a16="http://schemas.microsoft.com/office/drawing/2014/main" id="{9CB78EE6-246D-789B-8205-E0C74A7678FB}"/>
              </a:ext>
            </a:extLst>
          </p:cNvPr>
          <p:cNvPicPr>
            <a:picLocks noChangeAspect="1"/>
          </p:cNvPicPr>
          <p:nvPr/>
        </p:nvPicPr>
        <p:blipFill>
          <a:blip r:embed="rId4"/>
          <a:stretch>
            <a:fillRect/>
          </a:stretch>
        </p:blipFill>
        <p:spPr>
          <a:xfrm>
            <a:off x="4471094" y="3166368"/>
            <a:ext cx="4438542" cy="1103974"/>
          </a:xfrm>
          <a:prstGeom prst="rect">
            <a:avLst/>
          </a:prstGeom>
        </p:spPr>
      </p:pic>
      <p:cxnSp>
        <p:nvCxnSpPr>
          <p:cNvPr id="12" name="Straight Arrow Connector 11">
            <a:extLst>
              <a:ext uri="{FF2B5EF4-FFF2-40B4-BE49-F238E27FC236}">
                <a16:creationId xmlns:a16="http://schemas.microsoft.com/office/drawing/2014/main" id="{195BB4EB-407A-B3CC-D548-EC1CCFDB6C11}"/>
              </a:ext>
            </a:extLst>
          </p:cNvPr>
          <p:cNvCxnSpPr>
            <a:cxnSpLocks/>
          </p:cNvCxnSpPr>
          <p:nvPr/>
        </p:nvCxnSpPr>
        <p:spPr>
          <a:xfrm flipV="1">
            <a:off x="3093702" y="3718355"/>
            <a:ext cx="1231881" cy="1749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850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fc1d000a97_1_5"/>
          <p:cNvSpPr txBox="1">
            <a:spLocks noGrp="1"/>
          </p:cNvSpPr>
          <p:nvPr>
            <p:ph type="title"/>
          </p:nvPr>
        </p:nvSpPr>
        <p:spPr>
          <a:xfrm>
            <a:off x="304800" y="2025447"/>
            <a:ext cx="8534400" cy="546303"/>
          </a:xfrm>
          <a:prstGeom prst="rect">
            <a:avLst/>
          </a:prstGeom>
        </p:spPr>
        <p:txBody>
          <a:bodyPr spcFirstLastPara="1" wrap="square" lIns="0" tIns="0" rIns="0" bIns="0" anchor="t" anchorCtr="0">
            <a:spAutoFit/>
          </a:bodyPr>
          <a:lstStyle/>
          <a:p>
            <a:pPr algn="ctr"/>
            <a:r>
              <a:rPr lang="en-US" dirty="0">
                <a:solidFill>
                  <a:schemeClr val="lt1"/>
                </a:solidFill>
              </a:rPr>
              <a:t>Deployment Process to AWS</a:t>
            </a:r>
            <a:endParaRPr dirty="0"/>
          </a:p>
        </p:txBody>
      </p:sp>
    </p:spTree>
    <p:extLst>
      <p:ext uri="{BB962C8B-B14F-4D97-AF65-F5344CB8AC3E}">
        <p14:creationId xmlns:p14="http://schemas.microsoft.com/office/powerpoint/2010/main" val="169863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EAB6080-8857-F43E-AAFA-E223DCF8BC6D}"/>
              </a:ext>
            </a:extLst>
          </p:cNvPr>
          <p:cNvGrpSpPr/>
          <p:nvPr/>
        </p:nvGrpSpPr>
        <p:grpSpPr>
          <a:xfrm>
            <a:off x="2016891" y="1383945"/>
            <a:ext cx="5110218" cy="3655770"/>
            <a:chOff x="123042" y="0"/>
            <a:chExt cx="5110218" cy="3655770"/>
          </a:xfrm>
        </p:grpSpPr>
        <p:sp>
          <p:nvSpPr>
            <p:cNvPr id="8" name="Oval 7">
              <a:extLst>
                <a:ext uri="{FF2B5EF4-FFF2-40B4-BE49-F238E27FC236}">
                  <a16:creationId xmlns:a16="http://schemas.microsoft.com/office/drawing/2014/main" id="{C4D35A11-60AE-CC51-6C36-2FBA8FA182B5}"/>
                </a:ext>
              </a:extLst>
            </p:cNvPr>
            <p:cNvSpPr/>
            <p:nvPr/>
          </p:nvSpPr>
          <p:spPr>
            <a:xfrm>
              <a:off x="123042" y="0"/>
              <a:ext cx="5110218" cy="365577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9" name="Oval 4">
              <a:extLst>
                <a:ext uri="{FF2B5EF4-FFF2-40B4-BE49-F238E27FC236}">
                  <a16:creationId xmlns:a16="http://schemas.microsoft.com/office/drawing/2014/main" id="{3501CCC2-5BD4-D70C-0009-14209EFD53A0}"/>
                </a:ext>
              </a:extLst>
            </p:cNvPr>
            <p:cNvSpPr txBox="1"/>
            <p:nvPr/>
          </p:nvSpPr>
          <p:spPr>
            <a:xfrm>
              <a:off x="1790929" y="94087"/>
              <a:ext cx="1774443" cy="5483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Guardrails</a:t>
              </a:r>
            </a:p>
            <a:p>
              <a:pPr marL="0" lvl="0" indent="0" algn="ctr" defTabSz="400050">
                <a:lnSpc>
                  <a:spcPct val="90000"/>
                </a:lnSpc>
                <a:spcBef>
                  <a:spcPct val="0"/>
                </a:spcBef>
                <a:spcAft>
                  <a:spcPct val="35000"/>
                </a:spcAft>
                <a:buNone/>
              </a:pPr>
              <a:r>
                <a:rPr lang="en-US" sz="900" kern="1200" dirty="0"/>
                <a:t>(AWS Budget)</a:t>
              </a:r>
            </a:p>
          </p:txBody>
        </p:sp>
      </p:grpSp>
      <p:grpSp>
        <p:nvGrpSpPr>
          <p:cNvPr id="10" name="Group 9">
            <a:extLst>
              <a:ext uri="{FF2B5EF4-FFF2-40B4-BE49-F238E27FC236}">
                <a16:creationId xmlns:a16="http://schemas.microsoft.com/office/drawing/2014/main" id="{4194F136-EAFF-B48A-F252-C45B938C7992}"/>
              </a:ext>
            </a:extLst>
          </p:cNvPr>
          <p:cNvGrpSpPr/>
          <p:nvPr/>
        </p:nvGrpSpPr>
        <p:grpSpPr>
          <a:xfrm>
            <a:off x="3072879" y="2033882"/>
            <a:ext cx="2924616" cy="2924616"/>
            <a:chOff x="1179030" y="649937"/>
            <a:chExt cx="2924616" cy="2924616"/>
          </a:xfrm>
        </p:grpSpPr>
        <p:sp>
          <p:nvSpPr>
            <p:cNvPr id="11" name="Oval 10">
              <a:extLst>
                <a:ext uri="{FF2B5EF4-FFF2-40B4-BE49-F238E27FC236}">
                  <a16:creationId xmlns:a16="http://schemas.microsoft.com/office/drawing/2014/main" id="{AB023E42-712C-E248-4FDB-8B3FA8978E07}"/>
                </a:ext>
              </a:extLst>
            </p:cNvPr>
            <p:cNvSpPr/>
            <p:nvPr/>
          </p:nvSpPr>
          <p:spPr>
            <a:xfrm>
              <a:off x="1179030" y="649937"/>
              <a:ext cx="2924616" cy="292461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Oval 6">
              <a:extLst>
                <a:ext uri="{FF2B5EF4-FFF2-40B4-BE49-F238E27FC236}">
                  <a16:creationId xmlns:a16="http://schemas.microsoft.com/office/drawing/2014/main" id="{D819491B-F267-5E03-302B-55E23063682D}"/>
                </a:ext>
              </a:extLst>
            </p:cNvPr>
            <p:cNvSpPr txBox="1"/>
            <p:nvPr/>
          </p:nvSpPr>
          <p:spPr>
            <a:xfrm>
              <a:off x="2046249" y="825414"/>
              <a:ext cx="1106165" cy="5264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HTTPS  </a:t>
              </a:r>
            </a:p>
            <a:p>
              <a:pPr marL="0" lvl="0" indent="0" algn="ctr" defTabSz="400050">
                <a:lnSpc>
                  <a:spcPct val="90000"/>
                </a:lnSpc>
                <a:spcBef>
                  <a:spcPct val="0"/>
                </a:spcBef>
                <a:spcAft>
                  <a:spcPct val="35000"/>
                </a:spcAft>
                <a:buNone/>
              </a:pPr>
              <a:r>
                <a:rPr lang="en-US" sz="900" kern="1200" dirty="0"/>
                <a:t>(ACM, CloudFront)</a:t>
              </a:r>
            </a:p>
          </p:txBody>
        </p:sp>
      </p:grpSp>
      <p:grpSp>
        <p:nvGrpSpPr>
          <p:cNvPr id="13" name="Group 12">
            <a:extLst>
              <a:ext uri="{FF2B5EF4-FFF2-40B4-BE49-F238E27FC236}">
                <a16:creationId xmlns:a16="http://schemas.microsoft.com/office/drawing/2014/main" id="{B4357274-6654-4159-2D5C-14A809969D64}"/>
              </a:ext>
            </a:extLst>
          </p:cNvPr>
          <p:cNvGrpSpPr/>
          <p:nvPr/>
        </p:nvGrpSpPr>
        <p:grpSpPr>
          <a:xfrm>
            <a:off x="3438573" y="2750047"/>
            <a:ext cx="2193462" cy="2193462"/>
            <a:chOff x="1544724" y="1366102"/>
            <a:chExt cx="2193462" cy="2193462"/>
          </a:xfrm>
        </p:grpSpPr>
        <p:sp>
          <p:nvSpPr>
            <p:cNvPr id="14" name="Oval 13">
              <a:extLst>
                <a:ext uri="{FF2B5EF4-FFF2-40B4-BE49-F238E27FC236}">
                  <a16:creationId xmlns:a16="http://schemas.microsoft.com/office/drawing/2014/main" id="{9F3F63AC-20A6-EAB3-69B1-1725F8419439}"/>
                </a:ext>
              </a:extLst>
            </p:cNvPr>
            <p:cNvSpPr/>
            <p:nvPr/>
          </p:nvSpPr>
          <p:spPr>
            <a:xfrm>
              <a:off x="1544724" y="1366102"/>
              <a:ext cx="2193462" cy="219346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5" name="Oval 8">
              <a:extLst>
                <a:ext uri="{FF2B5EF4-FFF2-40B4-BE49-F238E27FC236}">
                  <a16:creationId xmlns:a16="http://schemas.microsoft.com/office/drawing/2014/main" id="{3678F696-77DF-3D92-7E7F-4C75B009CD0B}"/>
                </a:ext>
              </a:extLst>
            </p:cNvPr>
            <p:cNvSpPr txBox="1"/>
            <p:nvPr/>
          </p:nvSpPr>
          <p:spPr>
            <a:xfrm>
              <a:off x="2130378" y="1530612"/>
              <a:ext cx="1022153" cy="4935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Custom Domain (Route 53)</a:t>
              </a:r>
            </a:p>
          </p:txBody>
        </p:sp>
      </p:grpSp>
      <p:grpSp>
        <p:nvGrpSpPr>
          <p:cNvPr id="16" name="Group 15">
            <a:extLst>
              <a:ext uri="{FF2B5EF4-FFF2-40B4-BE49-F238E27FC236}">
                <a16:creationId xmlns:a16="http://schemas.microsoft.com/office/drawing/2014/main" id="{142ED35B-3A4C-8EB2-BD52-79E95B0448AB}"/>
              </a:ext>
            </a:extLst>
          </p:cNvPr>
          <p:cNvGrpSpPr/>
          <p:nvPr/>
        </p:nvGrpSpPr>
        <p:grpSpPr>
          <a:xfrm>
            <a:off x="3791764" y="3308898"/>
            <a:ext cx="1462308" cy="1462308"/>
            <a:chOff x="1897915" y="1924953"/>
            <a:chExt cx="1462308" cy="1462308"/>
          </a:xfrm>
        </p:grpSpPr>
        <p:sp>
          <p:nvSpPr>
            <p:cNvPr id="17" name="Oval 16">
              <a:extLst>
                <a:ext uri="{FF2B5EF4-FFF2-40B4-BE49-F238E27FC236}">
                  <a16:creationId xmlns:a16="http://schemas.microsoft.com/office/drawing/2014/main" id="{5833CE15-0960-E0A8-5AA9-43569086BA58}"/>
                </a:ext>
              </a:extLst>
            </p:cNvPr>
            <p:cNvSpPr/>
            <p:nvPr/>
          </p:nvSpPr>
          <p:spPr>
            <a:xfrm>
              <a:off x="1897915" y="1924953"/>
              <a:ext cx="1462308" cy="14623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8" name="Oval 10">
              <a:extLst>
                <a:ext uri="{FF2B5EF4-FFF2-40B4-BE49-F238E27FC236}">
                  <a16:creationId xmlns:a16="http://schemas.microsoft.com/office/drawing/2014/main" id="{8AC19A9F-DDD0-87C7-AC39-64E10B811DDF}"/>
                </a:ext>
              </a:extLst>
            </p:cNvPr>
            <p:cNvSpPr txBox="1"/>
            <p:nvPr/>
          </p:nvSpPr>
          <p:spPr>
            <a:xfrm>
              <a:off x="2112065" y="2290530"/>
              <a:ext cx="1034007" cy="731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Static Website – S3</a:t>
              </a:r>
            </a:p>
          </p:txBody>
        </p:sp>
      </p:grpSp>
      <p:sp>
        <p:nvSpPr>
          <p:cNvPr id="19" name="Google Shape;63;g2fc1d000a97_1_5">
            <a:extLst>
              <a:ext uri="{FF2B5EF4-FFF2-40B4-BE49-F238E27FC236}">
                <a16:creationId xmlns:a16="http://schemas.microsoft.com/office/drawing/2014/main" id="{0731C8D9-9B31-17FE-44CC-083B729BB355}"/>
              </a:ext>
            </a:extLst>
          </p:cNvPr>
          <p:cNvSpPr txBox="1">
            <a:spLocks noGrp="1"/>
          </p:cNvSpPr>
          <p:nvPr>
            <p:ph type="title"/>
          </p:nvPr>
        </p:nvSpPr>
        <p:spPr>
          <a:xfrm>
            <a:off x="3072879" y="934643"/>
            <a:ext cx="3097725" cy="276999"/>
          </a:xfrm>
          <a:prstGeom prst="rect">
            <a:avLst/>
          </a:prstGeom>
        </p:spPr>
        <p:txBody>
          <a:bodyPr spcFirstLastPara="1" wrap="square" lIns="0" tIns="0" rIns="0" bIns="0" anchor="t" anchorCtr="0">
            <a:spAutoFit/>
          </a:bodyPr>
          <a:lstStyle/>
          <a:p>
            <a:pPr algn="ctr"/>
            <a:r>
              <a:rPr lang="en-US" sz="1800" dirty="0">
                <a:solidFill>
                  <a:schemeClr val="lt1"/>
                </a:solidFill>
              </a:rPr>
              <a:t>Demo - Layere</a:t>
            </a:r>
            <a:r>
              <a:rPr lang="en-US" sz="1800" dirty="0"/>
              <a:t>d Approach</a:t>
            </a:r>
            <a:endParaRPr sz="1800" dirty="0"/>
          </a:p>
        </p:txBody>
      </p:sp>
    </p:spTree>
    <p:extLst>
      <p:ext uri="{BB962C8B-B14F-4D97-AF65-F5344CB8AC3E}">
        <p14:creationId xmlns:p14="http://schemas.microsoft.com/office/powerpoint/2010/main" val="349469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3;g2fc1d000a97_1_5">
            <a:extLst>
              <a:ext uri="{FF2B5EF4-FFF2-40B4-BE49-F238E27FC236}">
                <a16:creationId xmlns:a16="http://schemas.microsoft.com/office/drawing/2014/main" id="{EFE216C0-1C13-4DE4-E627-6660DFECD370}"/>
              </a:ext>
            </a:extLst>
          </p:cNvPr>
          <p:cNvSpPr txBox="1">
            <a:spLocks noGrp="1"/>
          </p:cNvSpPr>
          <p:nvPr>
            <p:ph type="title"/>
          </p:nvPr>
        </p:nvSpPr>
        <p:spPr>
          <a:xfrm>
            <a:off x="304800" y="1744663"/>
            <a:ext cx="8534400" cy="546303"/>
          </a:xfrm>
          <a:prstGeom prst="rect">
            <a:avLst/>
          </a:prstGeom>
        </p:spPr>
        <p:txBody>
          <a:bodyPr spcFirstLastPara="1" wrap="square" lIns="0" tIns="0" rIns="0" bIns="0" anchor="t" anchorCtr="0">
            <a:spAutoFit/>
          </a:bodyPr>
          <a:lstStyle/>
          <a:p>
            <a:pPr algn="ctr"/>
            <a:r>
              <a:rPr lang="en-US" dirty="0">
                <a:solidFill>
                  <a:schemeClr val="lt1"/>
                </a:solidFill>
              </a:rPr>
              <a:t>Static Website – S3</a:t>
            </a:r>
            <a:endParaRPr dirty="0"/>
          </a:p>
        </p:txBody>
      </p:sp>
    </p:spTree>
    <p:extLst>
      <p:ext uri="{BB962C8B-B14F-4D97-AF65-F5344CB8AC3E}">
        <p14:creationId xmlns:p14="http://schemas.microsoft.com/office/powerpoint/2010/main" val="75085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4" name="Picture 3">
            <a:extLst>
              <a:ext uri="{FF2B5EF4-FFF2-40B4-BE49-F238E27FC236}">
                <a16:creationId xmlns:a16="http://schemas.microsoft.com/office/drawing/2014/main" id="{74C10FC4-3257-224E-3D0B-0ED0DBB1032E}"/>
              </a:ext>
            </a:extLst>
          </p:cNvPr>
          <p:cNvPicPr>
            <a:picLocks noChangeAspect="1"/>
          </p:cNvPicPr>
          <p:nvPr/>
        </p:nvPicPr>
        <p:blipFill>
          <a:blip r:embed="rId3"/>
          <a:stretch>
            <a:fillRect/>
          </a:stretch>
        </p:blipFill>
        <p:spPr>
          <a:xfrm>
            <a:off x="3166168" y="1566937"/>
            <a:ext cx="2486372" cy="2848373"/>
          </a:xfrm>
          <a:prstGeom prst="rect">
            <a:avLst/>
          </a:prstGeom>
        </p:spPr>
      </p:pic>
      <p:cxnSp>
        <p:nvCxnSpPr>
          <p:cNvPr id="5" name="Straight Arrow Connector 4">
            <a:extLst>
              <a:ext uri="{FF2B5EF4-FFF2-40B4-BE49-F238E27FC236}">
                <a16:creationId xmlns:a16="http://schemas.microsoft.com/office/drawing/2014/main" id="{1BE5E8E2-41E7-7E23-44DF-7CFF9EC6310B}"/>
              </a:ext>
            </a:extLst>
          </p:cNvPr>
          <p:cNvCxnSpPr>
            <a:cxnSpLocks/>
          </p:cNvCxnSpPr>
          <p:nvPr/>
        </p:nvCxnSpPr>
        <p:spPr>
          <a:xfrm flipV="1">
            <a:off x="2983994" y="3442853"/>
            <a:ext cx="580180" cy="1749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B4FC1144-C544-670D-AFD4-EAA79382720B}"/>
              </a:ext>
            </a:extLst>
          </p:cNvPr>
          <p:cNvSpPr txBox="1"/>
          <p:nvPr/>
        </p:nvSpPr>
        <p:spPr>
          <a:xfrm>
            <a:off x="645632" y="3356148"/>
            <a:ext cx="2808957" cy="523220"/>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Demoing the upload of index.html to a bucket</a:t>
            </a:r>
            <a:endParaRPr lang="en-US" dirty="0"/>
          </a:p>
        </p:txBody>
      </p:sp>
    </p:spTree>
    <p:extLst>
      <p:ext uri="{BB962C8B-B14F-4D97-AF65-F5344CB8AC3E}">
        <p14:creationId xmlns:p14="http://schemas.microsoft.com/office/powerpoint/2010/main" val="11480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2fc1d000a97_1_0"/>
          <p:cNvSpPr txBox="1">
            <a:spLocks noGrp="1"/>
          </p:cNvSpPr>
          <p:nvPr>
            <p:ph type="ctrTitle"/>
          </p:nvPr>
        </p:nvSpPr>
        <p:spPr>
          <a:xfrm>
            <a:off x="685800" y="1594485"/>
            <a:ext cx="7772400" cy="1092607"/>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How to Configure and Deploy a Static Website on S3</a:t>
            </a:r>
            <a:endParaRPr dirty="0"/>
          </a:p>
        </p:txBody>
      </p:sp>
      <p:sp>
        <p:nvSpPr>
          <p:cNvPr id="58" name="Google Shape;58;g2fc1d000a97_1_0"/>
          <p:cNvSpPr txBox="1">
            <a:spLocks noGrp="1"/>
          </p:cNvSpPr>
          <p:nvPr>
            <p:ph type="subTitle" idx="1"/>
          </p:nvPr>
        </p:nvSpPr>
        <p:spPr>
          <a:xfrm>
            <a:off x="1371600" y="2880360"/>
            <a:ext cx="6870032" cy="276999"/>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Neil Thorne, Web Developer, MS Cybersecurity, CISSP, 3x AWS Certified</a:t>
            </a:r>
            <a:endParaRPr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5" name="Picture 4">
            <a:extLst>
              <a:ext uri="{FF2B5EF4-FFF2-40B4-BE49-F238E27FC236}">
                <a16:creationId xmlns:a16="http://schemas.microsoft.com/office/drawing/2014/main" id="{186C7593-F2AB-7189-B6EA-91ACE766605D}"/>
              </a:ext>
            </a:extLst>
          </p:cNvPr>
          <p:cNvPicPr>
            <a:picLocks noChangeAspect="1"/>
          </p:cNvPicPr>
          <p:nvPr/>
        </p:nvPicPr>
        <p:blipFill>
          <a:blip r:embed="rId3"/>
          <a:stretch>
            <a:fillRect/>
          </a:stretch>
        </p:blipFill>
        <p:spPr>
          <a:xfrm>
            <a:off x="6877658" y="3709756"/>
            <a:ext cx="1857634" cy="828791"/>
          </a:xfrm>
          <a:prstGeom prst="rect">
            <a:avLst/>
          </a:prstGeom>
        </p:spPr>
      </p:pic>
      <p:sp>
        <p:nvSpPr>
          <p:cNvPr id="11" name="TextBox 10">
            <a:extLst>
              <a:ext uri="{FF2B5EF4-FFF2-40B4-BE49-F238E27FC236}">
                <a16:creationId xmlns:a16="http://schemas.microsoft.com/office/drawing/2014/main" id="{8BB68905-1C42-DA8C-C33F-8F728340D369}"/>
              </a:ext>
            </a:extLst>
          </p:cNvPr>
          <p:cNvSpPr txBox="1"/>
          <p:nvPr/>
        </p:nvSpPr>
        <p:spPr>
          <a:xfrm>
            <a:off x="3425072" y="2600832"/>
            <a:ext cx="669073" cy="307777"/>
          </a:xfrm>
          <a:prstGeom prst="rect">
            <a:avLst/>
          </a:prstGeom>
          <a:noFill/>
        </p:spPr>
        <p:txBody>
          <a:bodyPr wrap="square">
            <a:spAutoFit/>
          </a:bodyPr>
          <a:lstStyle/>
          <a:p>
            <a:r>
              <a:rPr lang="en-US" dirty="0">
                <a:solidFill>
                  <a:schemeClr val="lt1"/>
                </a:solidFill>
              </a:rPr>
              <a:t>Click</a:t>
            </a:r>
            <a:endParaRPr lang="en-US" dirty="0"/>
          </a:p>
        </p:txBody>
      </p:sp>
      <p:pic>
        <p:nvPicPr>
          <p:cNvPr id="15" name="Picture 14">
            <a:extLst>
              <a:ext uri="{FF2B5EF4-FFF2-40B4-BE49-F238E27FC236}">
                <a16:creationId xmlns:a16="http://schemas.microsoft.com/office/drawing/2014/main" id="{B39AA643-5321-ECB0-9277-48F2CA83E3F0}"/>
              </a:ext>
            </a:extLst>
          </p:cNvPr>
          <p:cNvPicPr>
            <a:picLocks noChangeAspect="1"/>
          </p:cNvPicPr>
          <p:nvPr/>
        </p:nvPicPr>
        <p:blipFill>
          <a:blip r:embed="rId4"/>
          <a:stretch>
            <a:fillRect/>
          </a:stretch>
        </p:blipFill>
        <p:spPr>
          <a:xfrm>
            <a:off x="4572000" y="1222376"/>
            <a:ext cx="4212113" cy="1869205"/>
          </a:xfrm>
          <a:prstGeom prst="rect">
            <a:avLst/>
          </a:prstGeom>
        </p:spPr>
      </p:pic>
      <p:cxnSp>
        <p:nvCxnSpPr>
          <p:cNvPr id="10" name="Straight Arrow Connector 9">
            <a:extLst>
              <a:ext uri="{FF2B5EF4-FFF2-40B4-BE49-F238E27FC236}">
                <a16:creationId xmlns:a16="http://schemas.microsoft.com/office/drawing/2014/main" id="{AD0FF983-056B-75B0-83DE-D45CAB7613F2}"/>
              </a:ext>
            </a:extLst>
          </p:cNvPr>
          <p:cNvCxnSpPr>
            <a:cxnSpLocks/>
          </p:cNvCxnSpPr>
          <p:nvPr/>
        </p:nvCxnSpPr>
        <p:spPr>
          <a:xfrm flipV="1">
            <a:off x="3990450" y="2569986"/>
            <a:ext cx="2597159" cy="1556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EDDB9D-86D3-69E0-4E6D-CCE031E5A24A}"/>
              </a:ext>
            </a:extLst>
          </p:cNvPr>
          <p:cNvCxnSpPr>
            <a:cxnSpLocks/>
          </p:cNvCxnSpPr>
          <p:nvPr/>
        </p:nvCxnSpPr>
        <p:spPr>
          <a:xfrm flipV="1">
            <a:off x="6134663" y="4264489"/>
            <a:ext cx="905891" cy="174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9D4D9F7-9917-DE60-178E-C1B36A170B83}"/>
              </a:ext>
            </a:extLst>
          </p:cNvPr>
          <p:cNvSpPr txBox="1"/>
          <p:nvPr/>
        </p:nvSpPr>
        <p:spPr>
          <a:xfrm>
            <a:off x="5562234" y="4343942"/>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22" name="TextBox 21">
            <a:extLst>
              <a:ext uri="{FF2B5EF4-FFF2-40B4-BE49-F238E27FC236}">
                <a16:creationId xmlns:a16="http://schemas.microsoft.com/office/drawing/2014/main" id="{898CDA5E-8032-F8C4-5FA5-B895B4DAB5AF}"/>
              </a:ext>
            </a:extLst>
          </p:cNvPr>
          <p:cNvSpPr txBox="1"/>
          <p:nvPr/>
        </p:nvSpPr>
        <p:spPr>
          <a:xfrm>
            <a:off x="350017" y="960766"/>
            <a:ext cx="2808957" cy="523220"/>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Find the S3 service</a:t>
            </a:r>
          </a:p>
          <a:p>
            <a:pPr marL="285750" indent="-285750">
              <a:buClr>
                <a:schemeClr val="bg1"/>
              </a:buClr>
              <a:buFont typeface="Arial" panose="020B0604020202020204" pitchFamily="34" charset="0"/>
              <a:buChar char="•"/>
            </a:pPr>
            <a:r>
              <a:rPr lang="en-US" dirty="0">
                <a:solidFill>
                  <a:schemeClr val="lt1"/>
                </a:solidFill>
              </a:rPr>
              <a:t>Click “Create bucket”</a:t>
            </a:r>
            <a:endParaRPr lang="en-US" dirty="0"/>
          </a:p>
        </p:txBody>
      </p:sp>
    </p:spTree>
    <p:extLst>
      <p:ext uri="{BB962C8B-B14F-4D97-AF65-F5344CB8AC3E}">
        <p14:creationId xmlns:p14="http://schemas.microsoft.com/office/powerpoint/2010/main" val="329977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6" name="Picture 5">
            <a:extLst>
              <a:ext uri="{FF2B5EF4-FFF2-40B4-BE49-F238E27FC236}">
                <a16:creationId xmlns:a16="http://schemas.microsoft.com/office/drawing/2014/main" id="{59C42A8C-0180-505F-292F-2F9AE6B596DD}"/>
              </a:ext>
            </a:extLst>
          </p:cNvPr>
          <p:cNvPicPr>
            <a:picLocks noChangeAspect="1"/>
          </p:cNvPicPr>
          <p:nvPr/>
        </p:nvPicPr>
        <p:blipFill>
          <a:blip r:embed="rId3"/>
          <a:stretch>
            <a:fillRect/>
          </a:stretch>
        </p:blipFill>
        <p:spPr>
          <a:xfrm>
            <a:off x="5851319" y="2248891"/>
            <a:ext cx="3105534" cy="1932191"/>
          </a:xfrm>
          <a:prstGeom prst="rect">
            <a:avLst/>
          </a:prstGeom>
        </p:spPr>
      </p:pic>
      <p:sp>
        <p:nvSpPr>
          <p:cNvPr id="7" name="Google Shape;64;g2fc1d000a97_1_5">
            <a:extLst>
              <a:ext uri="{FF2B5EF4-FFF2-40B4-BE49-F238E27FC236}">
                <a16:creationId xmlns:a16="http://schemas.microsoft.com/office/drawing/2014/main" id="{59AE8292-43C3-E64B-7694-721FFBB94A12}"/>
              </a:ext>
            </a:extLst>
          </p:cNvPr>
          <p:cNvSpPr txBox="1">
            <a:spLocks/>
          </p:cNvSpPr>
          <p:nvPr/>
        </p:nvSpPr>
        <p:spPr>
          <a:xfrm>
            <a:off x="2878656" y="2459219"/>
            <a:ext cx="1849451" cy="215444"/>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lt1"/>
                </a:solidFill>
              </a:rPr>
              <a:t>Give Bucket a Name</a:t>
            </a:r>
          </a:p>
        </p:txBody>
      </p:sp>
      <p:cxnSp>
        <p:nvCxnSpPr>
          <p:cNvPr id="9" name="Straight Arrow Connector 8">
            <a:extLst>
              <a:ext uri="{FF2B5EF4-FFF2-40B4-BE49-F238E27FC236}">
                <a16:creationId xmlns:a16="http://schemas.microsoft.com/office/drawing/2014/main" id="{2117D6D1-02F8-015B-B7E5-F56CAB1597A1}"/>
              </a:ext>
            </a:extLst>
          </p:cNvPr>
          <p:cNvCxnSpPr>
            <a:cxnSpLocks/>
          </p:cNvCxnSpPr>
          <p:nvPr/>
        </p:nvCxnSpPr>
        <p:spPr>
          <a:xfrm flipV="1">
            <a:off x="3166515" y="1666859"/>
            <a:ext cx="691376" cy="7132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Google Shape;64;g2fc1d000a97_1_5">
            <a:extLst>
              <a:ext uri="{FF2B5EF4-FFF2-40B4-BE49-F238E27FC236}">
                <a16:creationId xmlns:a16="http://schemas.microsoft.com/office/drawing/2014/main" id="{F5F2C114-8DF1-513D-B53C-6B7C929AA812}"/>
              </a:ext>
            </a:extLst>
          </p:cNvPr>
          <p:cNvSpPr txBox="1">
            <a:spLocks/>
          </p:cNvSpPr>
          <p:nvPr/>
        </p:nvSpPr>
        <p:spPr>
          <a:xfrm>
            <a:off x="3870722" y="2951617"/>
            <a:ext cx="1450091" cy="430887"/>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lt1"/>
                </a:solidFill>
              </a:rPr>
              <a:t>Uncheck “Block </a:t>
            </a:r>
            <a:r>
              <a:rPr lang="en-US" i="1" dirty="0">
                <a:solidFill>
                  <a:schemeClr val="lt1"/>
                </a:solidFill>
              </a:rPr>
              <a:t>all </a:t>
            </a:r>
            <a:r>
              <a:rPr lang="en-US" dirty="0">
                <a:solidFill>
                  <a:schemeClr val="lt1"/>
                </a:solidFill>
              </a:rPr>
              <a:t>public access”</a:t>
            </a:r>
          </a:p>
        </p:txBody>
      </p:sp>
      <p:cxnSp>
        <p:nvCxnSpPr>
          <p:cNvPr id="12" name="Straight Arrow Connector 11">
            <a:extLst>
              <a:ext uri="{FF2B5EF4-FFF2-40B4-BE49-F238E27FC236}">
                <a16:creationId xmlns:a16="http://schemas.microsoft.com/office/drawing/2014/main" id="{B2AC002C-C4A2-8ADE-FAC3-45B0BC4850D0}"/>
              </a:ext>
            </a:extLst>
          </p:cNvPr>
          <p:cNvCxnSpPr>
            <a:cxnSpLocks/>
          </p:cNvCxnSpPr>
          <p:nvPr/>
        </p:nvCxnSpPr>
        <p:spPr>
          <a:xfrm flipV="1">
            <a:off x="5320813" y="2922698"/>
            <a:ext cx="573491" cy="1315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B6625C7-4C95-CE8C-FACB-B1B7810B3ACB}"/>
              </a:ext>
            </a:extLst>
          </p:cNvPr>
          <p:cNvPicPr>
            <a:picLocks noChangeAspect="1"/>
          </p:cNvPicPr>
          <p:nvPr/>
        </p:nvPicPr>
        <p:blipFill>
          <a:blip r:embed="rId4"/>
          <a:stretch>
            <a:fillRect/>
          </a:stretch>
        </p:blipFill>
        <p:spPr>
          <a:xfrm>
            <a:off x="4084301" y="4292055"/>
            <a:ext cx="1810003" cy="657317"/>
          </a:xfrm>
          <a:prstGeom prst="rect">
            <a:avLst/>
          </a:prstGeom>
        </p:spPr>
      </p:pic>
      <p:cxnSp>
        <p:nvCxnSpPr>
          <p:cNvPr id="16" name="Straight Arrow Connector 15">
            <a:extLst>
              <a:ext uri="{FF2B5EF4-FFF2-40B4-BE49-F238E27FC236}">
                <a16:creationId xmlns:a16="http://schemas.microsoft.com/office/drawing/2014/main" id="{AB685511-A2AA-05EC-9EFD-85FF58A55790}"/>
              </a:ext>
            </a:extLst>
          </p:cNvPr>
          <p:cNvCxnSpPr>
            <a:cxnSpLocks/>
          </p:cNvCxnSpPr>
          <p:nvPr/>
        </p:nvCxnSpPr>
        <p:spPr>
          <a:xfrm flipV="1">
            <a:off x="3579312" y="4678991"/>
            <a:ext cx="657026" cy="1328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27C76A9-2FF6-484A-0105-2385FDDE3EFE}"/>
              </a:ext>
            </a:extLst>
          </p:cNvPr>
          <p:cNvSpPr txBox="1"/>
          <p:nvPr/>
        </p:nvSpPr>
        <p:spPr>
          <a:xfrm>
            <a:off x="3098876" y="4678991"/>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18" name="TextBox 17">
            <a:extLst>
              <a:ext uri="{FF2B5EF4-FFF2-40B4-BE49-F238E27FC236}">
                <a16:creationId xmlns:a16="http://schemas.microsoft.com/office/drawing/2014/main" id="{6A2DAF19-D9D1-9184-2C7E-2B1FEAFDC448}"/>
              </a:ext>
            </a:extLst>
          </p:cNvPr>
          <p:cNvSpPr txBox="1"/>
          <p:nvPr/>
        </p:nvSpPr>
        <p:spPr>
          <a:xfrm>
            <a:off x="324230" y="972019"/>
            <a:ext cx="2808957" cy="1169551"/>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Name the bucket</a:t>
            </a:r>
          </a:p>
          <a:p>
            <a:pPr marL="285750" indent="-285750">
              <a:buClr>
                <a:schemeClr val="bg1"/>
              </a:buClr>
              <a:buFont typeface="Arial" panose="020B0604020202020204" pitchFamily="34" charset="0"/>
              <a:buChar char="•"/>
            </a:pPr>
            <a:r>
              <a:rPr lang="en-US" dirty="0">
                <a:solidFill>
                  <a:schemeClr val="lt1"/>
                </a:solidFill>
              </a:rPr>
              <a:t>Uncheck “Block </a:t>
            </a:r>
            <a:r>
              <a:rPr lang="en-US" i="1" dirty="0">
                <a:solidFill>
                  <a:schemeClr val="lt1"/>
                </a:solidFill>
              </a:rPr>
              <a:t>all </a:t>
            </a:r>
            <a:r>
              <a:rPr lang="en-US" dirty="0">
                <a:solidFill>
                  <a:schemeClr val="lt1"/>
                </a:solidFill>
              </a:rPr>
              <a:t>public access”</a:t>
            </a:r>
          </a:p>
          <a:p>
            <a:pPr marL="285750" indent="-285750">
              <a:buClr>
                <a:schemeClr val="bg1"/>
              </a:buClr>
              <a:buFont typeface="Arial" panose="020B0604020202020204" pitchFamily="34" charset="0"/>
              <a:buChar char="•"/>
            </a:pPr>
            <a:r>
              <a:rPr lang="en-US" dirty="0">
                <a:solidFill>
                  <a:schemeClr val="lt1"/>
                </a:solidFill>
              </a:rPr>
              <a:t>Keep all other defaults and click “Create Bucket”</a:t>
            </a:r>
          </a:p>
        </p:txBody>
      </p:sp>
      <p:pic>
        <p:nvPicPr>
          <p:cNvPr id="3" name="Picture 2">
            <a:extLst>
              <a:ext uri="{FF2B5EF4-FFF2-40B4-BE49-F238E27FC236}">
                <a16:creationId xmlns:a16="http://schemas.microsoft.com/office/drawing/2014/main" id="{83B73849-8275-492A-70BB-8BED233E23FA}"/>
              </a:ext>
            </a:extLst>
          </p:cNvPr>
          <p:cNvPicPr>
            <a:picLocks noChangeAspect="1"/>
          </p:cNvPicPr>
          <p:nvPr/>
        </p:nvPicPr>
        <p:blipFill>
          <a:blip r:embed="rId5"/>
          <a:stretch>
            <a:fillRect/>
          </a:stretch>
        </p:blipFill>
        <p:spPr>
          <a:xfrm>
            <a:off x="3907825" y="858191"/>
            <a:ext cx="3743847" cy="771633"/>
          </a:xfrm>
          <a:prstGeom prst="rect">
            <a:avLst/>
          </a:prstGeom>
        </p:spPr>
      </p:pic>
      <p:sp>
        <p:nvSpPr>
          <p:cNvPr id="5" name="TextBox 4">
            <a:extLst>
              <a:ext uri="{FF2B5EF4-FFF2-40B4-BE49-F238E27FC236}">
                <a16:creationId xmlns:a16="http://schemas.microsoft.com/office/drawing/2014/main" id="{92379B3C-2A99-AC3C-0238-35017CA4F2B5}"/>
              </a:ext>
            </a:extLst>
          </p:cNvPr>
          <p:cNvSpPr txBox="1"/>
          <p:nvPr/>
        </p:nvSpPr>
        <p:spPr>
          <a:xfrm>
            <a:off x="187147" y="2722276"/>
            <a:ext cx="2808957" cy="2031325"/>
          </a:xfrm>
          <a:prstGeom prst="rect">
            <a:avLst/>
          </a:prstGeom>
          <a:noFill/>
          <a:ln>
            <a:solidFill>
              <a:schemeClr val="bg2">
                <a:lumMod val="40000"/>
                <a:lumOff val="60000"/>
              </a:schemeClr>
            </a:solidFill>
          </a:ln>
        </p:spPr>
        <p:txBody>
          <a:bodyPr wrap="square">
            <a:spAutoFit/>
          </a:bodyPr>
          <a:lstStyle/>
          <a:p>
            <a:pPr>
              <a:buClr>
                <a:schemeClr val="bg1"/>
              </a:buClr>
            </a:pPr>
            <a:r>
              <a:rPr lang="en-US" sz="1050" dirty="0">
                <a:solidFill>
                  <a:schemeClr val="lt1"/>
                </a:solidFill>
              </a:rPr>
              <a:t>*If you are </a:t>
            </a:r>
            <a:r>
              <a:rPr lang="en-US" sz="1050" u="sng" dirty="0">
                <a:solidFill>
                  <a:schemeClr val="lt1"/>
                </a:solidFill>
              </a:rPr>
              <a:t>not</a:t>
            </a:r>
            <a:r>
              <a:rPr lang="en-US" sz="1050" dirty="0">
                <a:solidFill>
                  <a:schemeClr val="lt1"/>
                </a:solidFill>
              </a:rPr>
              <a:t> planning on using a custom domain name with your static website, name the Bucket whatever you want.</a:t>
            </a:r>
          </a:p>
          <a:p>
            <a:pPr>
              <a:buClr>
                <a:schemeClr val="bg1"/>
              </a:buClr>
            </a:pPr>
            <a:endParaRPr lang="en-US" sz="1050" dirty="0">
              <a:solidFill>
                <a:schemeClr val="lt1"/>
              </a:solidFill>
            </a:endParaRPr>
          </a:p>
          <a:p>
            <a:pPr>
              <a:buClr>
                <a:schemeClr val="bg1"/>
              </a:buClr>
            </a:pPr>
            <a:r>
              <a:rPr lang="en-US" sz="1050" dirty="0">
                <a:solidFill>
                  <a:schemeClr val="lt1"/>
                </a:solidFill>
              </a:rPr>
              <a:t>However, if you do want to use a custom domain name for your static website the bucket name must match exactly the domain name.</a:t>
            </a:r>
          </a:p>
          <a:p>
            <a:pPr marL="171450" indent="-171450">
              <a:buClr>
                <a:schemeClr val="bg1"/>
              </a:buClr>
              <a:buFont typeface="Arial" panose="020B0604020202020204" pitchFamily="34" charset="0"/>
              <a:buChar char="•"/>
            </a:pPr>
            <a:endParaRPr lang="en-US" sz="1050" dirty="0">
              <a:solidFill>
                <a:schemeClr val="lt1"/>
              </a:solidFill>
            </a:endParaRPr>
          </a:p>
          <a:p>
            <a:pPr>
              <a:buClr>
                <a:schemeClr val="bg1"/>
              </a:buClr>
            </a:pPr>
            <a:r>
              <a:rPr lang="en-US" sz="1050" dirty="0">
                <a:solidFill>
                  <a:schemeClr val="lt1"/>
                </a:solidFill>
                <a:hlinkClick r:id="rId6"/>
              </a:rPr>
              <a:t>https://docs.aws.amazon.com/Route53/latest/DeveloperGuide/troubleshooting-s3-bucket-website-hosting.html</a:t>
            </a:r>
            <a:endParaRPr lang="en-US" sz="1050" dirty="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8" name="Picture 7">
            <a:extLst>
              <a:ext uri="{FF2B5EF4-FFF2-40B4-BE49-F238E27FC236}">
                <a16:creationId xmlns:a16="http://schemas.microsoft.com/office/drawing/2014/main" id="{DDF51F53-2FCD-5236-DAB1-106679E00430}"/>
              </a:ext>
            </a:extLst>
          </p:cNvPr>
          <p:cNvPicPr>
            <a:picLocks noChangeAspect="1"/>
          </p:cNvPicPr>
          <p:nvPr/>
        </p:nvPicPr>
        <p:blipFill>
          <a:blip r:embed="rId3"/>
          <a:stretch>
            <a:fillRect/>
          </a:stretch>
        </p:blipFill>
        <p:spPr>
          <a:xfrm>
            <a:off x="4062058" y="2693662"/>
            <a:ext cx="3146654" cy="1073329"/>
          </a:xfrm>
          <a:prstGeom prst="rect">
            <a:avLst/>
          </a:prstGeom>
        </p:spPr>
      </p:pic>
      <p:cxnSp>
        <p:nvCxnSpPr>
          <p:cNvPr id="4" name="Straight Arrow Connector 3">
            <a:extLst>
              <a:ext uri="{FF2B5EF4-FFF2-40B4-BE49-F238E27FC236}">
                <a16:creationId xmlns:a16="http://schemas.microsoft.com/office/drawing/2014/main" id="{420DCA70-CFE0-21AE-48AC-3FC3F74DDA75}"/>
              </a:ext>
            </a:extLst>
          </p:cNvPr>
          <p:cNvCxnSpPr>
            <a:cxnSpLocks/>
          </p:cNvCxnSpPr>
          <p:nvPr/>
        </p:nvCxnSpPr>
        <p:spPr>
          <a:xfrm flipH="1" flipV="1">
            <a:off x="5203826" y="1962850"/>
            <a:ext cx="235440" cy="308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ACD8BDB-94D1-9ECA-0F4A-93464E916DB3}"/>
              </a:ext>
            </a:extLst>
          </p:cNvPr>
          <p:cNvSpPr txBox="1"/>
          <p:nvPr/>
        </p:nvSpPr>
        <p:spPr>
          <a:xfrm>
            <a:off x="5321546" y="2297602"/>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11" name="Straight Arrow Connector 10">
            <a:extLst>
              <a:ext uri="{FF2B5EF4-FFF2-40B4-BE49-F238E27FC236}">
                <a16:creationId xmlns:a16="http://schemas.microsoft.com/office/drawing/2014/main" id="{07A5ED94-18A0-7B34-E216-BF25643DEE21}"/>
              </a:ext>
            </a:extLst>
          </p:cNvPr>
          <p:cNvCxnSpPr>
            <a:cxnSpLocks/>
          </p:cNvCxnSpPr>
          <p:nvPr/>
        </p:nvCxnSpPr>
        <p:spPr>
          <a:xfrm flipV="1">
            <a:off x="5017300" y="3521973"/>
            <a:ext cx="215246" cy="367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CB46B19-8DD8-14FD-9925-2E62412B9AAF}"/>
              </a:ext>
            </a:extLst>
          </p:cNvPr>
          <p:cNvSpPr txBox="1"/>
          <p:nvPr/>
        </p:nvSpPr>
        <p:spPr>
          <a:xfrm>
            <a:off x="4652473" y="3889422"/>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14" name="TextBox 13">
            <a:extLst>
              <a:ext uri="{FF2B5EF4-FFF2-40B4-BE49-F238E27FC236}">
                <a16:creationId xmlns:a16="http://schemas.microsoft.com/office/drawing/2014/main" id="{8254A718-BA94-CAD9-2E1B-D21A62278CE6}"/>
              </a:ext>
            </a:extLst>
          </p:cNvPr>
          <p:cNvSpPr txBox="1"/>
          <p:nvPr/>
        </p:nvSpPr>
        <p:spPr>
          <a:xfrm>
            <a:off x="324230" y="972019"/>
            <a:ext cx="2808957" cy="1384995"/>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With the bucket created, we now need to enable “Static Website Hosting” for the bucket</a:t>
            </a:r>
          </a:p>
          <a:p>
            <a:pPr marL="285750" indent="-285750">
              <a:buClr>
                <a:schemeClr val="bg1"/>
              </a:buClr>
              <a:buFont typeface="Arial" panose="020B0604020202020204" pitchFamily="34" charset="0"/>
              <a:buChar char="•"/>
            </a:pPr>
            <a:r>
              <a:rPr lang="en-US" dirty="0">
                <a:solidFill>
                  <a:schemeClr val="lt1"/>
                </a:solidFill>
              </a:rPr>
              <a:t>Click the bucket name</a:t>
            </a:r>
          </a:p>
          <a:p>
            <a:pPr marL="285750" indent="-285750">
              <a:buClr>
                <a:schemeClr val="bg1"/>
              </a:buClr>
              <a:buFont typeface="Arial" panose="020B0604020202020204" pitchFamily="34" charset="0"/>
              <a:buChar char="•"/>
            </a:pPr>
            <a:r>
              <a:rPr lang="en-US" dirty="0">
                <a:solidFill>
                  <a:schemeClr val="lt1"/>
                </a:solidFill>
              </a:rPr>
              <a:t>Select “Properties on the bucket”</a:t>
            </a:r>
            <a:endParaRPr lang="en-US" dirty="0"/>
          </a:p>
        </p:txBody>
      </p:sp>
      <p:pic>
        <p:nvPicPr>
          <p:cNvPr id="5" name="Picture 4">
            <a:extLst>
              <a:ext uri="{FF2B5EF4-FFF2-40B4-BE49-F238E27FC236}">
                <a16:creationId xmlns:a16="http://schemas.microsoft.com/office/drawing/2014/main" id="{DE617733-184B-6B1D-EA23-F91FAE1E0E7F}"/>
              </a:ext>
            </a:extLst>
          </p:cNvPr>
          <p:cNvPicPr>
            <a:picLocks noChangeAspect="1"/>
          </p:cNvPicPr>
          <p:nvPr/>
        </p:nvPicPr>
        <p:blipFill>
          <a:blip r:embed="rId4"/>
          <a:stretch>
            <a:fillRect/>
          </a:stretch>
        </p:blipFill>
        <p:spPr>
          <a:xfrm>
            <a:off x="4062058" y="1340789"/>
            <a:ext cx="5004410" cy="534240"/>
          </a:xfrm>
          <a:prstGeom prst="rect">
            <a:avLst/>
          </a:prstGeom>
        </p:spPr>
      </p:pic>
    </p:spTree>
    <p:extLst>
      <p:ext uri="{BB962C8B-B14F-4D97-AF65-F5344CB8AC3E}">
        <p14:creationId xmlns:p14="http://schemas.microsoft.com/office/powerpoint/2010/main" val="81709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424B7-A348-4E5E-91A0-796056ADB083}"/>
              </a:ext>
            </a:extLst>
          </p:cNvPr>
          <p:cNvPicPr>
            <a:picLocks noChangeAspect="1"/>
          </p:cNvPicPr>
          <p:nvPr/>
        </p:nvPicPr>
        <p:blipFill>
          <a:blip r:embed="rId2"/>
          <a:stretch>
            <a:fillRect/>
          </a:stretch>
        </p:blipFill>
        <p:spPr>
          <a:xfrm>
            <a:off x="5101102" y="1049616"/>
            <a:ext cx="3774169" cy="1497686"/>
          </a:xfrm>
          <a:prstGeom prst="rect">
            <a:avLst/>
          </a:prstGeom>
        </p:spPr>
      </p:pic>
      <p:pic>
        <p:nvPicPr>
          <p:cNvPr id="5" name="Picture 4">
            <a:extLst>
              <a:ext uri="{FF2B5EF4-FFF2-40B4-BE49-F238E27FC236}">
                <a16:creationId xmlns:a16="http://schemas.microsoft.com/office/drawing/2014/main" id="{1605CC99-6507-723E-34D5-BA956C350386}"/>
              </a:ext>
            </a:extLst>
          </p:cNvPr>
          <p:cNvPicPr>
            <a:picLocks noChangeAspect="1"/>
          </p:cNvPicPr>
          <p:nvPr/>
        </p:nvPicPr>
        <p:blipFill>
          <a:blip r:embed="rId3"/>
          <a:stretch>
            <a:fillRect/>
          </a:stretch>
        </p:blipFill>
        <p:spPr>
          <a:xfrm>
            <a:off x="5101102" y="3222492"/>
            <a:ext cx="2029108" cy="1086002"/>
          </a:xfrm>
          <a:prstGeom prst="rect">
            <a:avLst/>
          </a:prstGeom>
        </p:spPr>
      </p:pic>
      <p:cxnSp>
        <p:nvCxnSpPr>
          <p:cNvPr id="6" name="Straight Arrow Connector 5">
            <a:extLst>
              <a:ext uri="{FF2B5EF4-FFF2-40B4-BE49-F238E27FC236}">
                <a16:creationId xmlns:a16="http://schemas.microsoft.com/office/drawing/2014/main" id="{CC09B5E5-A801-7755-9C86-F2B8233EF237}"/>
              </a:ext>
            </a:extLst>
          </p:cNvPr>
          <p:cNvCxnSpPr>
            <a:cxnSpLocks/>
          </p:cNvCxnSpPr>
          <p:nvPr/>
        </p:nvCxnSpPr>
        <p:spPr>
          <a:xfrm flipV="1">
            <a:off x="4675695" y="4113088"/>
            <a:ext cx="425407" cy="139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95C9A99-493A-02C2-07F9-F595AD51A2B3}"/>
              </a:ext>
            </a:extLst>
          </p:cNvPr>
          <p:cNvSpPr txBox="1"/>
          <p:nvPr/>
        </p:nvSpPr>
        <p:spPr>
          <a:xfrm>
            <a:off x="7951624" y="492602"/>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9" name="Straight Arrow Connector 8">
            <a:extLst>
              <a:ext uri="{FF2B5EF4-FFF2-40B4-BE49-F238E27FC236}">
                <a16:creationId xmlns:a16="http://schemas.microsoft.com/office/drawing/2014/main" id="{1F7503CA-83F5-4812-B091-6D971A9A5D76}"/>
              </a:ext>
            </a:extLst>
          </p:cNvPr>
          <p:cNvCxnSpPr>
            <a:cxnSpLocks/>
          </p:cNvCxnSpPr>
          <p:nvPr/>
        </p:nvCxnSpPr>
        <p:spPr>
          <a:xfrm>
            <a:off x="8353629" y="1011318"/>
            <a:ext cx="84932" cy="3571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63F2E-8304-E2ED-4A5C-EC5D4100D77C}"/>
              </a:ext>
            </a:extLst>
          </p:cNvPr>
          <p:cNvSpPr txBox="1"/>
          <p:nvPr/>
        </p:nvSpPr>
        <p:spPr>
          <a:xfrm>
            <a:off x="3704734" y="3921123"/>
            <a:ext cx="1065229" cy="523220"/>
          </a:xfrm>
          <a:prstGeom prst="rect">
            <a:avLst/>
          </a:prstGeom>
          <a:noFill/>
        </p:spPr>
        <p:txBody>
          <a:bodyPr wrap="square">
            <a:spAutoFit/>
          </a:bodyPr>
          <a:lstStyle/>
          <a:p>
            <a:r>
              <a:rPr lang="en-US" dirty="0">
                <a:solidFill>
                  <a:schemeClr val="lt1"/>
                </a:solidFill>
              </a:rPr>
              <a:t>Change to “Enable</a:t>
            </a:r>
            <a:endParaRPr lang="en-US" dirty="0"/>
          </a:p>
        </p:txBody>
      </p:sp>
      <p:sp>
        <p:nvSpPr>
          <p:cNvPr id="12" name="TextBox 11">
            <a:extLst>
              <a:ext uri="{FF2B5EF4-FFF2-40B4-BE49-F238E27FC236}">
                <a16:creationId xmlns:a16="http://schemas.microsoft.com/office/drawing/2014/main" id="{5473C644-599A-4072-EA8C-379CD641F278}"/>
              </a:ext>
            </a:extLst>
          </p:cNvPr>
          <p:cNvSpPr txBox="1"/>
          <p:nvPr/>
        </p:nvSpPr>
        <p:spPr>
          <a:xfrm>
            <a:off x="324230" y="972019"/>
            <a:ext cx="2808957" cy="1384995"/>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Find the Panel labeled “Static website hosting” and select “Edit”</a:t>
            </a:r>
          </a:p>
          <a:p>
            <a:pPr marL="285750" indent="-285750">
              <a:buClr>
                <a:schemeClr val="bg1"/>
              </a:buClr>
              <a:buFont typeface="Arial" panose="020B0604020202020204" pitchFamily="34" charset="0"/>
              <a:buChar char="•"/>
            </a:pPr>
            <a:r>
              <a:rPr lang="en-US" dirty="0">
                <a:solidFill>
                  <a:schemeClr val="lt1"/>
                </a:solidFill>
              </a:rPr>
              <a:t>Select “Enable” radio button on the Static website hosting field.</a:t>
            </a:r>
            <a:endParaRPr lang="en-US" dirty="0"/>
          </a:p>
        </p:txBody>
      </p:sp>
    </p:spTree>
    <p:extLst>
      <p:ext uri="{BB962C8B-B14F-4D97-AF65-F5344CB8AC3E}">
        <p14:creationId xmlns:p14="http://schemas.microsoft.com/office/powerpoint/2010/main" val="12537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12" name="Picture 11">
            <a:extLst>
              <a:ext uri="{FF2B5EF4-FFF2-40B4-BE49-F238E27FC236}">
                <a16:creationId xmlns:a16="http://schemas.microsoft.com/office/drawing/2014/main" id="{323C1B63-06C6-DC62-4C1E-B644EC973F5F}"/>
              </a:ext>
            </a:extLst>
          </p:cNvPr>
          <p:cNvPicPr>
            <a:picLocks noChangeAspect="1"/>
          </p:cNvPicPr>
          <p:nvPr/>
        </p:nvPicPr>
        <p:blipFill>
          <a:blip r:embed="rId3"/>
          <a:stretch>
            <a:fillRect/>
          </a:stretch>
        </p:blipFill>
        <p:spPr>
          <a:xfrm>
            <a:off x="5233484" y="1010775"/>
            <a:ext cx="3458058" cy="1047896"/>
          </a:xfrm>
          <a:prstGeom prst="rect">
            <a:avLst/>
          </a:prstGeom>
        </p:spPr>
      </p:pic>
      <p:cxnSp>
        <p:nvCxnSpPr>
          <p:cNvPr id="13" name="Straight Arrow Connector 12">
            <a:extLst>
              <a:ext uri="{FF2B5EF4-FFF2-40B4-BE49-F238E27FC236}">
                <a16:creationId xmlns:a16="http://schemas.microsoft.com/office/drawing/2014/main" id="{30AA570C-1DC2-EF69-938F-70A1C4DF9E51}"/>
              </a:ext>
            </a:extLst>
          </p:cNvPr>
          <p:cNvCxnSpPr>
            <a:cxnSpLocks/>
          </p:cNvCxnSpPr>
          <p:nvPr/>
        </p:nvCxnSpPr>
        <p:spPr>
          <a:xfrm flipV="1">
            <a:off x="5796641" y="1883268"/>
            <a:ext cx="0" cy="4088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7EB5927-5481-1CDB-8990-C38C44C03241}"/>
              </a:ext>
            </a:extLst>
          </p:cNvPr>
          <p:cNvSpPr txBox="1"/>
          <p:nvPr/>
        </p:nvSpPr>
        <p:spPr>
          <a:xfrm>
            <a:off x="5288333" y="2292128"/>
            <a:ext cx="2334056" cy="523220"/>
          </a:xfrm>
          <a:prstGeom prst="rect">
            <a:avLst/>
          </a:prstGeom>
          <a:noFill/>
        </p:spPr>
        <p:txBody>
          <a:bodyPr wrap="square">
            <a:spAutoFit/>
          </a:bodyPr>
          <a:lstStyle/>
          <a:p>
            <a:r>
              <a:rPr lang="en-US" dirty="0">
                <a:solidFill>
                  <a:schemeClr val="lt1"/>
                </a:solidFill>
              </a:rPr>
              <a:t>Enter Name of File that will be the “Root” of your app</a:t>
            </a:r>
            <a:endParaRPr lang="en-US" dirty="0"/>
          </a:p>
        </p:txBody>
      </p:sp>
      <p:pic>
        <p:nvPicPr>
          <p:cNvPr id="17" name="Picture 16">
            <a:extLst>
              <a:ext uri="{FF2B5EF4-FFF2-40B4-BE49-F238E27FC236}">
                <a16:creationId xmlns:a16="http://schemas.microsoft.com/office/drawing/2014/main" id="{7BB7AA47-EB41-24AC-AE9B-41854B882BC7}"/>
              </a:ext>
            </a:extLst>
          </p:cNvPr>
          <p:cNvPicPr>
            <a:picLocks noChangeAspect="1"/>
          </p:cNvPicPr>
          <p:nvPr/>
        </p:nvPicPr>
        <p:blipFill>
          <a:blip r:embed="rId4"/>
          <a:stretch>
            <a:fillRect/>
          </a:stretch>
        </p:blipFill>
        <p:spPr>
          <a:xfrm>
            <a:off x="5377785" y="3256273"/>
            <a:ext cx="1810003" cy="590632"/>
          </a:xfrm>
          <a:prstGeom prst="rect">
            <a:avLst/>
          </a:prstGeom>
        </p:spPr>
      </p:pic>
      <p:cxnSp>
        <p:nvCxnSpPr>
          <p:cNvPr id="18" name="Straight Arrow Connector 17">
            <a:extLst>
              <a:ext uri="{FF2B5EF4-FFF2-40B4-BE49-F238E27FC236}">
                <a16:creationId xmlns:a16="http://schemas.microsoft.com/office/drawing/2014/main" id="{5889D7A9-4F1F-0A86-2903-98940CA4D572}"/>
              </a:ext>
            </a:extLst>
          </p:cNvPr>
          <p:cNvCxnSpPr>
            <a:cxnSpLocks/>
          </p:cNvCxnSpPr>
          <p:nvPr/>
        </p:nvCxnSpPr>
        <p:spPr>
          <a:xfrm flipH="1" flipV="1">
            <a:off x="7107810" y="3846905"/>
            <a:ext cx="406834" cy="1407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0BD1E0B-6CC1-0498-A381-967C1A1AC1BA}"/>
              </a:ext>
            </a:extLst>
          </p:cNvPr>
          <p:cNvSpPr txBox="1"/>
          <p:nvPr/>
        </p:nvSpPr>
        <p:spPr>
          <a:xfrm>
            <a:off x="7514644" y="3987657"/>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21" name="TextBox 20">
            <a:extLst>
              <a:ext uri="{FF2B5EF4-FFF2-40B4-BE49-F238E27FC236}">
                <a16:creationId xmlns:a16="http://schemas.microsoft.com/office/drawing/2014/main" id="{D7B2F58C-E473-B6C0-966E-30766E46B32B}"/>
              </a:ext>
            </a:extLst>
          </p:cNvPr>
          <p:cNvSpPr txBox="1"/>
          <p:nvPr/>
        </p:nvSpPr>
        <p:spPr>
          <a:xfrm>
            <a:off x="324230" y="972019"/>
            <a:ext cx="2808957" cy="2031325"/>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Within “Index document” specify the name of the file that you plan to upload which will become the root/main page of your app (convention is to name this file “index.html)</a:t>
            </a:r>
          </a:p>
          <a:p>
            <a:pPr marL="285750" indent="-285750">
              <a:buClr>
                <a:schemeClr val="bg1"/>
              </a:buClr>
              <a:buFont typeface="Arial" panose="020B0604020202020204" pitchFamily="34" charset="0"/>
              <a:buChar char="•"/>
            </a:pPr>
            <a:r>
              <a:rPr lang="en-US" dirty="0">
                <a:solidFill>
                  <a:schemeClr val="lt1"/>
                </a:solidFill>
              </a:rPr>
              <a:t>Keep all other defaults, click “Save changes”.</a:t>
            </a:r>
            <a:endParaRPr lang="en-US" dirty="0"/>
          </a:p>
        </p:txBody>
      </p:sp>
    </p:spTree>
    <p:extLst>
      <p:ext uri="{BB962C8B-B14F-4D97-AF65-F5344CB8AC3E}">
        <p14:creationId xmlns:p14="http://schemas.microsoft.com/office/powerpoint/2010/main" val="2806200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6" name="Picture 5">
            <a:extLst>
              <a:ext uri="{FF2B5EF4-FFF2-40B4-BE49-F238E27FC236}">
                <a16:creationId xmlns:a16="http://schemas.microsoft.com/office/drawing/2014/main" id="{FC65D7A0-8C73-BC5E-DD2B-161C11549E17}"/>
              </a:ext>
            </a:extLst>
          </p:cNvPr>
          <p:cNvPicPr>
            <a:picLocks noChangeAspect="1"/>
          </p:cNvPicPr>
          <p:nvPr/>
        </p:nvPicPr>
        <p:blipFill>
          <a:blip r:embed="rId3"/>
          <a:stretch>
            <a:fillRect/>
          </a:stretch>
        </p:blipFill>
        <p:spPr>
          <a:xfrm>
            <a:off x="4308049" y="243014"/>
            <a:ext cx="3524143" cy="2300667"/>
          </a:xfrm>
          <a:prstGeom prst="rect">
            <a:avLst/>
          </a:prstGeom>
        </p:spPr>
      </p:pic>
      <p:cxnSp>
        <p:nvCxnSpPr>
          <p:cNvPr id="4" name="Straight Arrow Connector 3">
            <a:extLst>
              <a:ext uri="{FF2B5EF4-FFF2-40B4-BE49-F238E27FC236}">
                <a16:creationId xmlns:a16="http://schemas.microsoft.com/office/drawing/2014/main" id="{091D2687-4077-7187-EE39-90039C13BB6E}"/>
              </a:ext>
            </a:extLst>
          </p:cNvPr>
          <p:cNvCxnSpPr>
            <a:cxnSpLocks/>
          </p:cNvCxnSpPr>
          <p:nvPr/>
        </p:nvCxnSpPr>
        <p:spPr>
          <a:xfrm flipV="1">
            <a:off x="6479252" y="2468505"/>
            <a:ext cx="282895" cy="206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613101-9508-239D-BC5A-6C9F7D749EE2}"/>
              </a:ext>
            </a:extLst>
          </p:cNvPr>
          <p:cNvSpPr txBox="1"/>
          <p:nvPr/>
        </p:nvSpPr>
        <p:spPr>
          <a:xfrm>
            <a:off x="5951626" y="2610745"/>
            <a:ext cx="669073" cy="307777"/>
          </a:xfrm>
          <a:prstGeom prst="rect">
            <a:avLst/>
          </a:prstGeom>
          <a:noFill/>
        </p:spPr>
        <p:txBody>
          <a:bodyPr wrap="square">
            <a:spAutoFit/>
          </a:bodyPr>
          <a:lstStyle/>
          <a:p>
            <a:r>
              <a:rPr lang="en-US" dirty="0">
                <a:solidFill>
                  <a:schemeClr val="lt1"/>
                </a:solidFill>
              </a:rPr>
              <a:t>Click</a:t>
            </a:r>
            <a:endParaRPr lang="en-US" dirty="0"/>
          </a:p>
        </p:txBody>
      </p:sp>
      <p:pic>
        <p:nvPicPr>
          <p:cNvPr id="8" name="Picture 7">
            <a:extLst>
              <a:ext uri="{FF2B5EF4-FFF2-40B4-BE49-F238E27FC236}">
                <a16:creationId xmlns:a16="http://schemas.microsoft.com/office/drawing/2014/main" id="{FCCB0B1C-E9F1-23C2-0EF8-48E4683966EC}"/>
              </a:ext>
            </a:extLst>
          </p:cNvPr>
          <p:cNvPicPr>
            <a:picLocks noChangeAspect="1"/>
          </p:cNvPicPr>
          <p:nvPr/>
        </p:nvPicPr>
        <p:blipFill>
          <a:blip r:embed="rId4"/>
          <a:stretch>
            <a:fillRect/>
          </a:stretch>
        </p:blipFill>
        <p:spPr>
          <a:xfrm>
            <a:off x="689390" y="3223967"/>
            <a:ext cx="2448407" cy="1729052"/>
          </a:xfrm>
          <a:prstGeom prst="rect">
            <a:avLst/>
          </a:prstGeom>
        </p:spPr>
      </p:pic>
      <p:cxnSp>
        <p:nvCxnSpPr>
          <p:cNvPr id="9" name="Straight Arrow Connector 8">
            <a:extLst>
              <a:ext uri="{FF2B5EF4-FFF2-40B4-BE49-F238E27FC236}">
                <a16:creationId xmlns:a16="http://schemas.microsoft.com/office/drawing/2014/main" id="{B49DED8B-4634-B2A5-CFBB-1F83280FC81F}"/>
              </a:ext>
            </a:extLst>
          </p:cNvPr>
          <p:cNvCxnSpPr>
            <a:cxnSpLocks/>
          </p:cNvCxnSpPr>
          <p:nvPr/>
        </p:nvCxnSpPr>
        <p:spPr>
          <a:xfrm flipH="1">
            <a:off x="1785269" y="3099431"/>
            <a:ext cx="372516" cy="420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AF5EDD3-7ECB-5814-56B0-318598AAD132}"/>
              </a:ext>
            </a:extLst>
          </p:cNvPr>
          <p:cNvPicPr>
            <a:picLocks noChangeAspect="1"/>
          </p:cNvPicPr>
          <p:nvPr/>
        </p:nvPicPr>
        <p:blipFill>
          <a:blip r:embed="rId5"/>
          <a:stretch>
            <a:fillRect/>
          </a:stretch>
        </p:blipFill>
        <p:spPr>
          <a:xfrm>
            <a:off x="4308049" y="3223967"/>
            <a:ext cx="2841467" cy="1692789"/>
          </a:xfrm>
          <a:prstGeom prst="rect">
            <a:avLst/>
          </a:prstGeom>
        </p:spPr>
      </p:pic>
      <p:sp>
        <p:nvSpPr>
          <p:cNvPr id="14" name="Arrow: Right 13">
            <a:extLst>
              <a:ext uri="{FF2B5EF4-FFF2-40B4-BE49-F238E27FC236}">
                <a16:creationId xmlns:a16="http://schemas.microsoft.com/office/drawing/2014/main" id="{259FC6A6-AD37-CE4A-CD53-C4054535A68C}"/>
              </a:ext>
            </a:extLst>
          </p:cNvPr>
          <p:cNvSpPr/>
          <p:nvPr/>
        </p:nvSpPr>
        <p:spPr>
          <a:xfrm>
            <a:off x="3345186" y="3914097"/>
            <a:ext cx="631596" cy="34879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8" name="Picture 17">
            <a:extLst>
              <a:ext uri="{FF2B5EF4-FFF2-40B4-BE49-F238E27FC236}">
                <a16:creationId xmlns:a16="http://schemas.microsoft.com/office/drawing/2014/main" id="{E7E495BC-6180-6922-D971-C747315D296C}"/>
              </a:ext>
            </a:extLst>
          </p:cNvPr>
          <p:cNvPicPr>
            <a:picLocks noChangeAspect="1"/>
          </p:cNvPicPr>
          <p:nvPr/>
        </p:nvPicPr>
        <p:blipFill>
          <a:blip r:embed="rId6"/>
          <a:stretch>
            <a:fillRect/>
          </a:stretch>
        </p:blipFill>
        <p:spPr>
          <a:xfrm>
            <a:off x="7691030" y="4270000"/>
            <a:ext cx="1257475" cy="562053"/>
          </a:xfrm>
          <a:prstGeom prst="rect">
            <a:avLst/>
          </a:prstGeom>
        </p:spPr>
      </p:pic>
      <p:cxnSp>
        <p:nvCxnSpPr>
          <p:cNvPr id="19" name="Straight Arrow Connector 18">
            <a:extLst>
              <a:ext uri="{FF2B5EF4-FFF2-40B4-BE49-F238E27FC236}">
                <a16:creationId xmlns:a16="http://schemas.microsoft.com/office/drawing/2014/main" id="{86006B02-9E4D-9E46-4670-988850807657}"/>
              </a:ext>
            </a:extLst>
          </p:cNvPr>
          <p:cNvCxnSpPr>
            <a:cxnSpLocks/>
          </p:cNvCxnSpPr>
          <p:nvPr/>
        </p:nvCxnSpPr>
        <p:spPr>
          <a:xfrm>
            <a:off x="8036872" y="4065748"/>
            <a:ext cx="141263" cy="3082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C64872-83DA-1DD6-0E60-2ACD021C1326}"/>
              </a:ext>
            </a:extLst>
          </p:cNvPr>
          <p:cNvSpPr txBox="1"/>
          <p:nvPr/>
        </p:nvSpPr>
        <p:spPr>
          <a:xfrm>
            <a:off x="7627648" y="3738045"/>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22" name="TextBox 21">
            <a:extLst>
              <a:ext uri="{FF2B5EF4-FFF2-40B4-BE49-F238E27FC236}">
                <a16:creationId xmlns:a16="http://schemas.microsoft.com/office/drawing/2014/main" id="{3D5B97B3-9419-F6BF-F918-FA068D348FF9}"/>
              </a:ext>
            </a:extLst>
          </p:cNvPr>
          <p:cNvSpPr txBox="1"/>
          <p:nvPr/>
        </p:nvSpPr>
        <p:spPr>
          <a:xfrm>
            <a:off x="324230" y="972019"/>
            <a:ext cx="2808957" cy="1384995"/>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Now that the bucket is configured for static website hosting, upload the file(s) of your website.</a:t>
            </a:r>
          </a:p>
          <a:p>
            <a:pPr marL="285750" indent="-285750">
              <a:buClr>
                <a:schemeClr val="bg1"/>
              </a:buClr>
              <a:buFont typeface="Arial" panose="020B0604020202020204" pitchFamily="34" charset="0"/>
              <a:buChar char="•"/>
            </a:pPr>
            <a:r>
              <a:rPr lang="en-US" dirty="0">
                <a:solidFill>
                  <a:schemeClr val="lt1"/>
                </a:solidFill>
              </a:rPr>
              <a:t>Navigate to “Objects” within your bucket</a:t>
            </a:r>
          </a:p>
          <a:p>
            <a:pPr marL="285750" indent="-285750">
              <a:buClr>
                <a:schemeClr val="bg1"/>
              </a:buClr>
              <a:buFont typeface="Arial" panose="020B0604020202020204" pitchFamily="34" charset="0"/>
              <a:buChar char="•"/>
            </a:pPr>
            <a:r>
              <a:rPr lang="en-US" dirty="0">
                <a:solidFill>
                  <a:schemeClr val="lt1"/>
                </a:solidFill>
              </a:rPr>
              <a:t>Upload all your website files</a:t>
            </a:r>
          </a:p>
        </p:txBody>
      </p:sp>
      <p:sp>
        <p:nvSpPr>
          <p:cNvPr id="23" name="TextBox 22">
            <a:extLst>
              <a:ext uri="{FF2B5EF4-FFF2-40B4-BE49-F238E27FC236}">
                <a16:creationId xmlns:a16="http://schemas.microsoft.com/office/drawing/2014/main" id="{63A92AD8-3422-490B-3822-D77F32C529F7}"/>
              </a:ext>
            </a:extLst>
          </p:cNvPr>
          <p:cNvSpPr txBox="1"/>
          <p:nvPr/>
        </p:nvSpPr>
        <p:spPr>
          <a:xfrm>
            <a:off x="2049163" y="2791654"/>
            <a:ext cx="669073" cy="307777"/>
          </a:xfrm>
          <a:prstGeom prst="rect">
            <a:avLst/>
          </a:prstGeom>
          <a:noFill/>
        </p:spPr>
        <p:txBody>
          <a:bodyPr wrap="square">
            <a:spAutoFit/>
          </a:bodyPr>
          <a:lstStyle/>
          <a:p>
            <a:r>
              <a:rPr lang="en-US" dirty="0">
                <a:solidFill>
                  <a:schemeClr val="lt1"/>
                </a:solidFill>
              </a:rPr>
              <a:t>Click</a:t>
            </a:r>
            <a:endParaRPr lang="en-US" dirty="0"/>
          </a:p>
        </p:txBody>
      </p:sp>
    </p:spTree>
    <p:extLst>
      <p:ext uri="{BB962C8B-B14F-4D97-AF65-F5344CB8AC3E}">
        <p14:creationId xmlns:p14="http://schemas.microsoft.com/office/powerpoint/2010/main" val="2512458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4" name="Picture 3">
            <a:extLst>
              <a:ext uri="{FF2B5EF4-FFF2-40B4-BE49-F238E27FC236}">
                <a16:creationId xmlns:a16="http://schemas.microsoft.com/office/drawing/2014/main" id="{CDCA363F-345C-0E3E-E7B5-6EFE7A37C819}"/>
              </a:ext>
            </a:extLst>
          </p:cNvPr>
          <p:cNvPicPr>
            <a:picLocks noChangeAspect="1"/>
          </p:cNvPicPr>
          <p:nvPr/>
        </p:nvPicPr>
        <p:blipFill>
          <a:blip r:embed="rId3"/>
          <a:stretch>
            <a:fillRect/>
          </a:stretch>
        </p:blipFill>
        <p:spPr>
          <a:xfrm>
            <a:off x="324230" y="2461710"/>
            <a:ext cx="3341427" cy="2171665"/>
          </a:xfrm>
          <a:prstGeom prst="rect">
            <a:avLst/>
          </a:prstGeom>
        </p:spPr>
      </p:pic>
      <p:pic>
        <p:nvPicPr>
          <p:cNvPr id="5" name="Picture 4">
            <a:extLst>
              <a:ext uri="{FF2B5EF4-FFF2-40B4-BE49-F238E27FC236}">
                <a16:creationId xmlns:a16="http://schemas.microsoft.com/office/drawing/2014/main" id="{004FB664-8106-81E8-319D-394D42CD098B}"/>
              </a:ext>
            </a:extLst>
          </p:cNvPr>
          <p:cNvPicPr>
            <a:picLocks noChangeAspect="1"/>
          </p:cNvPicPr>
          <p:nvPr/>
        </p:nvPicPr>
        <p:blipFill>
          <a:blip r:embed="rId4"/>
          <a:stretch>
            <a:fillRect/>
          </a:stretch>
        </p:blipFill>
        <p:spPr>
          <a:xfrm>
            <a:off x="4572000" y="3888104"/>
            <a:ext cx="4288738" cy="745271"/>
          </a:xfrm>
          <a:prstGeom prst="rect">
            <a:avLst/>
          </a:prstGeom>
        </p:spPr>
      </p:pic>
      <p:sp>
        <p:nvSpPr>
          <p:cNvPr id="6" name="TextBox 5">
            <a:extLst>
              <a:ext uri="{FF2B5EF4-FFF2-40B4-BE49-F238E27FC236}">
                <a16:creationId xmlns:a16="http://schemas.microsoft.com/office/drawing/2014/main" id="{9F2FDCAB-8AEA-BA74-44C2-0F0798F77477}"/>
              </a:ext>
            </a:extLst>
          </p:cNvPr>
          <p:cNvSpPr txBox="1"/>
          <p:nvPr/>
        </p:nvSpPr>
        <p:spPr>
          <a:xfrm>
            <a:off x="324230" y="972019"/>
            <a:ext cx="5186233" cy="954107"/>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Once your static website files are uploaded, you can navigate back to your bucket </a:t>
            </a:r>
            <a:r>
              <a:rPr lang="en-US" dirty="0">
                <a:solidFill>
                  <a:schemeClr val="lt1"/>
                </a:solidFill>
                <a:sym typeface="Wingdings" panose="05000000000000000000" pitchFamily="2" charset="2"/>
              </a:rPr>
              <a:t> Properties  Static website hosting. A link will be there for your site. However, the Link will not work! This is because we need to attached permissions</a:t>
            </a:r>
            <a:endParaRPr lang="en-US" dirty="0">
              <a:solidFill>
                <a:schemeClr val="lt1"/>
              </a:solidFill>
            </a:endParaRPr>
          </a:p>
        </p:txBody>
      </p:sp>
      <p:cxnSp>
        <p:nvCxnSpPr>
          <p:cNvPr id="11" name="Straight Arrow Connector 10">
            <a:extLst>
              <a:ext uri="{FF2B5EF4-FFF2-40B4-BE49-F238E27FC236}">
                <a16:creationId xmlns:a16="http://schemas.microsoft.com/office/drawing/2014/main" id="{EC66D6A0-223E-C142-267C-F5007C30923C}"/>
              </a:ext>
            </a:extLst>
          </p:cNvPr>
          <p:cNvCxnSpPr>
            <a:cxnSpLocks/>
          </p:cNvCxnSpPr>
          <p:nvPr/>
        </p:nvCxnSpPr>
        <p:spPr>
          <a:xfrm flipH="1">
            <a:off x="3494662" y="4106849"/>
            <a:ext cx="277121" cy="2608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C1E15B-81B0-DA35-B00D-E8F0CD379B1E}"/>
              </a:ext>
            </a:extLst>
          </p:cNvPr>
          <p:cNvCxnSpPr>
            <a:cxnSpLocks/>
          </p:cNvCxnSpPr>
          <p:nvPr/>
        </p:nvCxnSpPr>
        <p:spPr>
          <a:xfrm flipH="1">
            <a:off x="5376014" y="3530564"/>
            <a:ext cx="134449" cy="2919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E53259-748D-EBB7-7A50-A7E9A4A25CE2}"/>
              </a:ext>
            </a:extLst>
          </p:cNvPr>
          <p:cNvSpPr txBox="1"/>
          <p:nvPr/>
        </p:nvSpPr>
        <p:spPr>
          <a:xfrm>
            <a:off x="4993848" y="3325113"/>
            <a:ext cx="3445042" cy="253916"/>
          </a:xfrm>
          <a:prstGeom prst="rect">
            <a:avLst/>
          </a:prstGeom>
          <a:noFill/>
        </p:spPr>
        <p:txBody>
          <a:bodyPr wrap="square">
            <a:spAutoFit/>
          </a:bodyPr>
          <a:lstStyle/>
          <a:p>
            <a:r>
              <a:rPr lang="en-US" sz="1050" dirty="0">
                <a:solidFill>
                  <a:schemeClr val="lt1"/>
                </a:solidFill>
              </a:rPr>
              <a:t>Forbidden because S3 objects implement default deny </a:t>
            </a:r>
            <a:endParaRPr lang="en-US" sz="1050" dirty="0"/>
          </a:p>
        </p:txBody>
      </p:sp>
      <p:sp>
        <p:nvSpPr>
          <p:cNvPr id="17" name="Arrow: Right 16">
            <a:extLst>
              <a:ext uri="{FF2B5EF4-FFF2-40B4-BE49-F238E27FC236}">
                <a16:creationId xmlns:a16="http://schemas.microsoft.com/office/drawing/2014/main" id="{D5C51526-5BE4-1E15-DF85-955D342C5C1B}"/>
              </a:ext>
            </a:extLst>
          </p:cNvPr>
          <p:cNvSpPr/>
          <p:nvPr/>
        </p:nvSpPr>
        <p:spPr>
          <a:xfrm>
            <a:off x="3779899" y="4171481"/>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TextBox 11">
            <a:extLst>
              <a:ext uri="{FF2B5EF4-FFF2-40B4-BE49-F238E27FC236}">
                <a16:creationId xmlns:a16="http://schemas.microsoft.com/office/drawing/2014/main" id="{75CCF8A4-4797-0AFF-97BF-0C25A5DFD1F2}"/>
              </a:ext>
            </a:extLst>
          </p:cNvPr>
          <p:cNvSpPr txBox="1"/>
          <p:nvPr/>
        </p:nvSpPr>
        <p:spPr>
          <a:xfrm>
            <a:off x="3647807" y="3813477"/>
            <a:ext cx="669073" cy="307777"/>
          </a:xfrm>
          <a:prstGeom prst="rect">
            <a:avLst/>
          </a:prstGeom>
          <a:noFill/>
        </p:spPr>
        <p:txBody>
          <a:bodyPr wrap="square">
            <a:spAutoFit/>
          </a:bodyPr>
          <a:lstStyle/>
          <a:p>
            <a:r>
              <a:rPr lang="en-US" dirty="0">
                <a:solidFill>
                  <a:schemeClr val="lt1"/>
                </a:solidFill>
              </a:rPr>
              <a:t>Click</a:t>
            </a:r>
            <a:endParaRPr lang="en-US" dirty="0"/>
          </a:p>
        </p:txBody>
      </p:sp>
    </p:spTree>
    <p:extLst>
      <p:ext uri="{BB962C8B-B14F-4D97-AF65-F5344CB8AC3E}">
        <p14:creationId xmlns:p14="http://schemas.microsoft.com/office/powerpoint/2010/main" val="3765900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4" name="Picture 3">
            <a:extLst>
              <a:ext uri="{FF2B5EF4-FFF2-40B4-BE49-F238E27FC236}">
                <a16:creationId xmlns:a16="http://schemas.microsoft.com/office/drawing/2014/main" id="{B991C327-8A34-A63F-9C7A-C3783B5C5DB3}"/>
              </a:ext>
            </a:extLst>
          </p:cNvPr>
          <p:cNvPicPr>
            <a:picLocks noChangeAspect="1"/>
          </p:cNvPicPr>
          <p:nvPr/>
        </p:nvPicPr>
        <p:blipFill>
          <a:blip r:embed="rId3"/>
          <a:stretch>
            <a:fillRect/>
          </a:stretch>
        </p:blipFill>
        <p:spPr>
          <a:xfrm>
            <a:off x="4710754" y="592886"/>
            <a:ext cx="2771362" cy="1369379"/>
          </a:xfrm>
          <a:prstGeom prst="rect">
            <a:avLst/>
          </a:prstGeom>
        </p:spPr>
      </p:pic>
      <p:pic>
        <p:nvPicPr>
          <p:cNvPr id="5" name="Picture 4">
            <a:extLst>
              <a:ext uri="{FF2B5EF4-FFF2-40B4-BE49-F238E27FC236}">
                <a16:creationId xmlns:a16="http://schemas.microsoft.com/office/drawing/2014/main" id="{A786E611-91DF-8B61-B2E9-1941D6ECF092}"/>
              </a:ext>
            </a:extLst>
          </p:cNvPr>
          <p:cNvPicPr>
            <a:picLocks noChangeAspect="1"/>
          </p:cNvPicPr>
          <p:nvPr/>
        </p:nvPicPr>
        <p:blipFill>
          <a:blip r:embed="rId4"/>
          <a:stretch>
            <a:fillRect/>
          </a:stretch>
        </p:blipFill>
        <p:spPr>
          <a:xfrm>
            <a:off x="4322561" y="3483501"/>
            <a:ext cx="4527484" cy="834939"/>
          </a:xfrm>
          <a:prstGeom prst="rect">
            <a:avLst/>
          </a:prstGeom>
        </p:spPr>
      </p:pic>
      <p:cxnSp>
        <p:nvCxnSpPr>
          <p:cNvPr id="6" name="Straight Arrow Connector 5">
            <a:extLst>
              <a:ext uri="{FF2B5EF4-FFF2-40B4-BE49-F238E27FC236}">
                <a16:creationId xmlns:a16="http://schemas.microsoft.com/office/drawing/2014/main" id="{62C052A3-1418-6906-B5B4-4DEF31AF09A9}"/>
              </a:ext>
            </a:extLst>
          </p:cNvPr>
          <p:cNvCxnSpPr>
            <a:cxnSpLocks/>
          </p:cNvCxnSpPr>
          <p:nvPr/>
        </p:nvCxnSpPr>
        <p:spPr>
          <a:xfrm flipV="1">
            <a:off x="6403467" y="1755776"/>
            <a:ext cx="282895" cy="206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533D9C-08D1-2C84-3EAB-493AC0C895FF}"/>
              </a:ext>
            </a:extLst>
          </p:cNvPr>
          <p:cNvSpPr txBox="1"/>
          <p:nvPr/>
        </p:nvSpPr>
        <p:spPr>
          <a:xfrm>
            <a:off x="5875841" y="1944768"/>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8" name="Straight Arrow Connector 7">
            <a:extLst>
              <a:ext uri="{FF2B5EF4-FFF2-40B4-BE49-F238E27FC236}">
                <a16:creationId xmlns:a16="http://schemas.microsoft.com/office/drawing/2014/main" id="{2AFA2814-D440-E00C-7A1F-6672EE135295}"/>
              </a:ext>
            </a:extLst>
          </p:cNvPr>
          <p:cNvCxnSpPr>
            <a:cxnSpLocks/>
          </p:cNvCxnSpPr>
          <p:nvPr/>
        </p:nvCxnSpPr>
        <p:spPr>
          <a:xfrm>
            <a:off x="7236742" y="3347109"/>
            <a:ext cx="245374" cy="272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1AB5CF3-FFD2-7A96-8EC2-3BFA08203F1F}"/>
              </a:ext>
            </a:extLst>
          </p:cNvPr>
          <p:cNvSpPr txBox="1"/>
          <p:nvPr/>
        </p:nvSpPr>
        <p:spPr>
          <a:xfrm>
            <a:off x="6690356" y="3107528"/>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11" name="TextBox 10">
            <a:extLst>
              <a:ext uri="{FF2B5EF4-FFF2-40B4-BE49-F238E27FC236}">
                <a16:creationId xmlns:a16="http://schemas.microsoft.com/office/drawing/2014/main" id="{C93291FB-5A36-4139-3D70-E2917A417044}"/>
              </a:ext>
            </a:extLst>
          </p:cNvPr>
          <p:cNvSpPr txBox="1"/>
          <p:nvPr/>
        </p:nvSpPr>
        <p:spPr>
          <a:xfrm>
            <a:off x="249053" y="1213780"/>
            <a:ext cx="3360421" cy="954107"/>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Within your bucket, navigate to </a:t>
            </a:r>
            <a:r>
              <a:rPr lang="en-US" b="1" dirty="0">
                <a:solidFill>
                  <a:schemeClr val="lt1"/>
                </a:solidFill>
              </a:rPr>
              <a:t>Permissions </a:t>
            </a:r>
            <a:endParaRPr lang="en-US" dirty="0">
              <a:solidFill>
                <a:schemeClr val="lt1"/>
              </a:solidFill>
            </a:endParaRPr>
          </a:p>
          <a:p>
            <a:pPr marL="285750" indent="-285750">
              <a:buClr>
                <a:schemeClr val="bg1"/>
              </a:buClr>
              <a:buFont typeface="Arial" panose="020B0604020202020204" pitchFamily="34" charset="0"/>
              <a:buChar char="•"/>
            </a:pPr>
            <a:r>
              <a:rPr lang="en-US" dirty="0">
                <a:solidFill>
                  <a:schemeClr val="lt1"/>
                </a:solidFill>
              </a:rPr>
              <a:t>Within the “Bucket policy” panel, select “Edit”</a:t>
            </a:r>
          </a:p>
        </p:txBody>
      </p:sp>
    </p:spTree>
    <p:extLst>
      <p:ext uri="{BB962C8B-B14F-4D97-AF65-F5344CB8AC3E}">
        <p14:creationId xmlns:p14="http://schemas.microsoft.com/office/powerpoint/2010/main" val="1793931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TextBox 5">
            <a:extLst>
              <a:ext uri="{FF2B5EF4-FFF2-40B4-BE49-F238E27FC236}">
                <a16:creationId xmlns:a16="http://schemas.microsoft.com/office/drawing/2014/main" id="{2FB53B21-2740-6758-490F-30910961B0FC}"/>
              </a:ext>
            </a:extLst>
          </p:cNvPr>
          <p:cNvSpPr txBox="1"/>
          <p:nvPr/>
        </p:nvSpPr>
        <p:spPr>
          <a:xfrm>
            <a:off x="249053" y="1213780"/>
            <a:ext cx="3360421" cy="1384995"/>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Define a policy to give </a:t>
            </a:r>
            <a:r>
              <a:rPr lang="en-US" b="1" dirty="0">
                <a:solidFill>
                  <a:schemeClr val="lt1"/>
                </a:solidFill>
              </a:rPr>
              <a:t>anyone</a:t>
            </a:r>
            <a:r>
              <a:rPr lang="en-US" dirty="0">
                <a:solidFill>
                  <a:schemeClr val="lt1"/>
                </a:solidFill>
              </a:rPr>
              <a:t> access the objects in your bucket, which effectively grants users access to your state website.</a:t>
            </a:r>
          </a:p>
          <a:p>
            <a:pPr marL="285750" indent="-285750">
              <a:buClr>
                <a:schemeClr val="bg1"/>
              </a:buClr>
              <a:buFont typeface="Arial" panose="020B0604020202020204" pitchFamily="34" charset="0"/>
              <a:buChar char="•"/>
            </a:pPr>
            <a:r>
              <a:rPr lang="en-US" dirty="0">
                <a:solidFill>
                  <a:schemeClr val="lt1"/>
                </a:solidFill>
              </a:rPr>
              <a:t>After defining your policy click “Save changes”</a:t>
            </a:r>
          </a:p>
        </p:txBody>
      </p:sp>
      <p:pic>
        <p:nvPicPr>
          <p:cNvPr id="8" name="Picture 7">
            <a:extLst>
              <a:ext uri="{FF2B5EF4-FFF2-40B4-BE49-F238E27FC236}">
                <a16:creationId xmlns:a16="http://schemas.microsoft.com/office/drawing/2014/main" id="{30A65604-0E25-579F-5F2D-92F6013FC754}"/>
              </a:ext>
            </a:extLst>
          </p:cNvPr>
          <p:cNvPicPr>
            <a:picLocks noChangeAspect="1"/>
          </p:cNvPicPr>
          <p:nvPr/>
        </p:nvPicPr>
        <p:blipFill>
          <a:blip r:embed="rId3"/>
          <a:stretch>
            <a:fillRect/>
          </a:stretch>
        </p:blipFill>
        <p:spPr>
          <a:xfrm>
            <a:off x="4572000" y="4184444"/>
            <a:ext cx="1810003" cy="552527"/>
          </a:xfrm>
          <a:prstGeom prst="rect">
            <a:avLst/>
          </a:prstGeom>
        </p:spPr>
      </p:pic>
      <p:cxnSp>
        <p:nvCxnSpPr>
          <p:cNvPr id="9" name="Straight Arrow Connector 8">
            <a:extLst>
              <a:ext uri="{FF2B5EF4-FFF2-40B4-BE49-F238E27FC236}">
                <a16:creationId xmlns:a16="http://schemas.microsoft.com/office/drawing/2014/main" id="{8AC8B59F-8DD3-E8BB-B646-3EDC71EEA73E}"/>
              </a:ext>
            </a:extLst>
          </p:cNvPr>
          <p:cNvCxnSpPr>
            <a:cxnSpLocks/>
          </p:cNvCxnSpPr>
          <p:nvPr/>
        </p:nvCxnSpPr>
        <p:spPr>
          <a:xfrm>
            <a:off x="4449313" y="4023778"/>
            <a:ext cx="245374" cy="2727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D081498-64DC-698B-F855-DA42B9BD8BB6}"/>
              </a:ext>
            </a:extLst>
          </p:cNvPr>
          <p:cNvSpPr txBox="1"/>
          <p:nvPr/>
        </p:nvSpPr>
        <p:spPr>
          <a:xfrm>
            <a:off x="3902927" y="3784197"/>
            <a:ext cx="669073" cy="307777"/>
          </a:xfrm>
          <a:prstGeom prst="rect">
            <a:avLst/>
          </a:prstGeom>
          <a:noFill/>
        </p:spPr>
        <p:txBody>
          <a:bodyPr wrap="square">
            <a:spAutoFit/>
          </a:bodyPr>
          <a:lstStyle/>
          <a:p>
            <a:r>
              <a:rPr lang="en-US" dirty="0">
                <a:solidFill>
                  <a:schemeClr val="lt1"/>
                </a:solidFill>
              </a:rPr>
              <a:t>Click</a:t>
            </a:r>
            <a:endParaRPr lang="en-US" dirty="0"/>
          </a:p>
        </p:txBody>
      </p:sp>
      <p:pic>
        <p:nvPicPr>
          <p:cNvPr id="3" name="Picture 2">
            <a:extLst>
              <a:ext uri="{FF2B5EF4-FFF2-40B4-BE49-F238E27FC236}">
                <a16:creationId xmlns:a16="http://schemas.microsoft.com/office/drawing/2014/main" id="{0FFC0A7D-1823-8FDF-9E28-9A947B9A18A6}"/>
              </a:ext>
            </a:extLst>
          </p:cNvPr>
          <p:cNvPicPr>
            <a:picLocks noChangeAspect="1"/>
          </p:cNvPicPr>
          <p:nvPr/>
        </p:nvPicPr>
        <p:blipFill>
          <a:blip r:embed="rId4"/>
          <a:stretch>
            <a:fillRect/>
          </a:stretch>
        </p:blipFill>
        <p:spPr>
          <a:xfrm>
            <a:off x="4263352" y="1051526"/>
            <a:ext cx="3952407" cy="2185532"/>
          </a:xfrm>
          <a:prstGeom prst="rect">
            <a:avLst/>
          </a:prstGeom>
        </p:spPr>
      </p:pic>
    </p:spTree>
    <p:extLst>
      <p:ext uri="{BB962C8B-B14F-4D97-AF65-F5344CB8AC3E}">
        <p14:creationId xmlns:p14="http://schemas.microsoft.com/office/powerpoint/2010/main" val="2811444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2" name="Picture 1">
            <a:extLst>
              <a:ext uri="{FF2B5EF4-FFF2-40B4-BE49-F238E27FC236}">
                <a16:creationId xmlns:a16="http://schemas.microsoft.com/office/drawing/2014/main" id="{8B2F41F4-513F-6953-5A29-4354C986B255}"/>
              </a:ext>
            </a:extLst>
          </p:cNvPr>
          <p:cNvPicPr>
            <a:picLocks noChangeAspect="1"/>
          </p:cNvPicPr>
          <p:nvPr/>
        </p:nvPicPr>
        <p:blipFill>
          <a:blip r:embed="rId3"/>
          <a:stretch>
            <a:fillRect/>
          </a:stretch>
        </p:blipFill>
        <p:spPr>
          <a:xfrm>
            <a:off x="324230" y="2461710"/>
            <a:ext cx="3341427" cy="2171665"/>
          </a:xfrm>
          <a:prstGeom prst="rect">
            <a:avLst/>
          </a:prstGeom>
        </p:spPr>
      </p:pic>
      <p:sp>
        <p:nvSpPr>
          <p:cNvPr id="6" name="TextBox 5">
            <a:extLst>
              <a:ext uri="{FF2B5EF4-FFF2-40B4-BE49-F238E27FC236}">
                <a16:creationId xmlns:a16="http://schemas.microsoft.com/office/drawing/2014/main" id="{9F2FDCAB-8AEA-BA74-44C2-0F0798F77477}"/>
              </a:ext>
            </a:extLst>
          </p:cNvPr>
          <p:cNvSpPr txBox="1"/>
          <p:nvPr/>
        </p:nvSpPr>
        <p:spPr>
          <a:xfrm>
            <a:off x="324230" y="972019"/>
            <a:ext cx="2885811" cy="954107"/>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Now when you navigate to your bucket </a:t>
            </a:r>
            <a:r>
              <a:rPr lang="en-US" dirty="0">
                <a:solidFill>
                  <a:schemeClr val="lt1"/>
                </a:solidFill>
                <a:sym typeface="Wingdings" panose="05000000000000000000" pitchFamily="2" charset="2"/>
              </a:rPr>
              <a:t> Properties  Static website hosting panel and click the link: it will work!</a:t>
            </a:r>
            <a:endParaRPr lang="en-US" dirty="0">
              <a:solidFill>
                <a:schemeClr val="lt1"/>
              </a:solidFill>
            </a:endParaRPr>
          </a:p>
        </p:txBody>
      </p:sp>
      <p:cxnSp>
        <p:nvCxnSpPr>
          <p:cNvPr id="11" name="Straight Arrow Connector 10">
            <a:extLst>
              <a:ext uri="{FF2B5EF4-FFF2-40B4-BE49-F238E27FC236}">
                <a16:creationId xmlns:a16="http://schemas.microsoft.com/office/drawing/2014/main" id="{EC66D6A0-223E-C142-267C-F5007C30923C}"/>
              </a:ext>
            </a:extLst>
          </p:cNvPr>
          <p:cNvCxnSpPr>
            <a:cxnSpLocks/>
          </p:cNvCxnSpPr>
          <p:nvPr/>
        </p:nvCxnSpPr>
        <p:spPr>
          <a:xfrm flipH="1">
            <a:off x="3210041" y="4136677"/>
            <a:ext cx="500681" cy="2196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5CCF8A4-4797-0AFF-97BF-0C25A5DFD1F2}"/>
              </a:ext>
            </a:extLst>
          </p:cNvPr>
          <p:cNvSpPr txBox="1"/>
          <p:nvPr/>
        </p:nvSpPr>
        <p:spPr>
          <a:xfrm>
            <a:off x="3673847" y="3982789"/>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17" name="Arrow: Right 16">
            <a:extLst>
              <a:ext uri="{FF2B5EF4-FFF2-40B4-BE49-F238E27FC236}">
                <a16:creationId xmlns:a16="http://schemas.microsoft.com/office/drawing/2014/main" id="{D5C51526-5BE4-1E15-DF85-955D342C5C1B}"/>
              </a:ext>
            </a:extLst>
          </p:cNvPr>
          <p:cNvSpPr/>
          <p:nvPr/>
        </p:nvSpPr>
        <p:spPr>
          <a:xfrm>
            <a:off x="3983814" y="3675012"/>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4" name="Picture 3">
            <a:extLst>
              <a:ext uri="{FF2B5EF4-FFF2-40B4-BE49-F238E27FC236}">
                <a16:creationId xmlns:a16="http://schemas.microsoft.com/office/drawing/2014/main" id="{5DE9C67F-EDDF-338F-9162-1777DB820290}"/>
              </a:ext>
            </a:extLst>
          </p:cNvPr>
          <p:cNvPicPr>
            <a:picLocks noChangeAspect="1"/>
          </p:cNvPicPr>
          <p:nvPr/>
        </p:nvPicPr>
        <p:blipFill>
          <a:blip r:embed="rId4"/>
          <a:stretch>
            <a:fillRect/>
          </a:stretch>
        </p:blipFill>
        <p:spPr>
          <a:xfrm>
            <a:off x="4987796" y="3168818"/>
            <a:ext cx="3285446" cy="1376228"/>
          </a:xfrm>
          <a:prstGeom prst="rect">
            <a:avLst/>
          </a:prstGeom>
        </p:spPr>
      </p:pic>
      <p:cxnSp>
        <p:nvCxnSpPr>
          <p:cNvPr id="9" name="Straight Arrow Connector 8">
            <a:extLst>
              <a:ext uri="{FF2B5EF4-FFF2-40B4-BE49-F238E27FC236}">
                <a16:creationId xmlns:a16="http://schemas.microsoft.com/office/drawing/2014/main" id="{4D2FB486-C972-465C-2EAB-05ABC5A890B0}"/>
              </a:ext>
            </a:extLst>
          </p:cNvPr>
          <p:cNvCxnSpPr>
            <a:cxnSpLocks/>
          </p:cNvCxnSpPr>
          <p:nvPr/>
        </p:nvCxnSpPr>
        <p:spPr>
          <a:xfrm>
            <a:off x="5565163" y="2815389"/>
            <a:ext cx="0" cy="337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3EA9400-4A45-AEB0-FDDE-525386030951}"/>
              </a:ext>
            </a:extLst>
          </p:cNvPr>
          <p:cNvSpPr txBox="1"/>
          <p:nvPr/>
        </p:nvSpPr>
        <p:spPr>
          <a:xfrm>
            <a:off x="5278752" y="2152760"/>
            <a:ext cx="2885810" cy="646331"/>
          </a:xfrm>
          <a:prstGeom prst="rect">
            <a:avLst/>
          </a:prstGeom>
          <a:noFill/>
        </p:spPr>
        <p:txBody>
          <a:bodyPr wrap="square">
            <a:spAutoFit/>
          </a:bodyPr>
          <a:lstStyle/>
          <a:p>
            <a:r>
              <a:rPr lang="en-US" sz="1200" dirty="0">
                <a:solidFill>
                  <a:schemeClr val="lt1"/>
                </a:solidFill>
              </a:rPr>
              <a:t>Access to your static website works now because you granted permission on the bucket.</a:t>
            </a:r>
            <a:endParaRPr lang="en-US" sz="1200" dirty="0"/>
          </a:p>
        </p:txBody>
      </p:sp>
    </p:spTree>
    <p:extLst>
      <p:ext uri="{BB962C8B-B14F-4D97-AF65-F5344CB8AC3E}">
        <p14:creationId xmlns:p14="http://schemas.microsoft.com/office/powerpoint/2010/main" val="6011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g2fc1d000a97_1_5"/>
          <p:cNvSpPr txBox="1">
            <a:spLocks noGrp="1"/>
          </p:cNvSpPr>
          <p:nvPr>
            <p:ph type="body" idx="1"/>
          </p:nvPr>
        </p:nvSpPr>
        <p:spPr>
          <a:xfrm>
            <a:off x="2681977" y="2085772"/>
            <a:ext cx="3780045" cy="1661993"/>
          </a:xfrm>
          <a:prstGeom prst="rect">
            <a:avLst/>
          </a:prstGeom>
        </p:spPr>
        <p:txBody>
          <a:bodyPr spcFirstLastPara="1" wrap="square" lIns="0" tIns="0" rIns="0" bIns="0" anchor="t" anchorCtr="0">
            <a:spAutoFit/>
          </a:bodyPr>
          <a:lstStyle/>
          <a:p>
            <a:pPr marL="0" lvl="0" indent="0" algn="l" rtl="0">
              <a:spcBef>
                <a:spcPts val="0"/>
              </a:spcBef>
              <a:spcAft>
                <a:spcPts val="0"/>
              </a:spcAft>
            </a:pPr>
            <a:r>
              <a:rPr lang="en-US" dirty="0">
                <a:solidFill>
                  <a:schemeClr val="lt1"/>
                </a:solidFill>
              </a:rPr>
              <a:t>What is a Static Website?</a:t>
            </a:r>
          </a:p>
          <a:p>
            <a:pPr marL="0" lvl="0" indent="0" algn="l" rtl="0">
              <a:spcBef>
                <a:spcPts val="0"/>
              </a:spcBef>
              <a:spcAft>
                <a:spcPts val="0"/>
              </a:spcAft>
            </a:pPr>
            <a:endParaRPr lang="en-US" dirty="0">
              <a:solidFill>
                <a:schemeClr val="lt1"/>
              </a:solidFill>
            </a:endParaRPr>
          </a:p>
          <a:p>
            <a:pPr marL="0" lvl="0" indent="0" algn="l" rtl="0">
              <a:spcBef>
                <a:spcPts val="0"/>
              </a:spcBef>
              <a:spcAft>
                <a:spcPts val="0"/>
              </a:spcAft>
            </a:pPr>
            <a:r>
              <a:rPr lang="en-US" dirty="0">
                <a:solidFill>
                  <a:schemeClr val="lt1"/>
                </a:solidFill>
              </a:rPr>
              <a:t>Application: Inspiration &amp; Development</a:t>
            </a:r>
          </a:p>
          <a:p>
            <a:pPr marL="0" lvl="0" indent="0" algn="l" rtl="0">
              <a:spcBef>
                <a:spcPts val="0"/>
              </a:spcBef>
              <a:spcAft>
                <a:spcPts val="0"/>
              </a:spcAft>
            </a:pPr>
            <a:endParaRPr lang="en-US" dirty="0">
              <a:solidFill>
                <a:schemeClr val="lt1"/>
              </a:solidFill>
            </a:endParaRPr>
          </a:p>
          <a:p>
            <a:pPr marL="0" lvl="0" indent="0" algn="l" rtl="0">
              <a:spcBef>
                <a:spcPts val="0"/>
              </a:spcBef>
              <a:spcAft>
                <a:spcPts val="0"/>
              </a:spcAft>
            </a:pPr>
            <a:r>
              <a:rPr lang="en-US" dirty="0">
                <a:solidFill>
                  <a:schemeClr val="lt1"/>
                </a:solidFill>
              </a:rPr>
              <a:t>Deployment Process to AWS</a:t>
            </a:r>
          </a:p>
          <a:p>
            <a:pPr marL="285750" lvl="0" indent="-285750" algn="l" rtl="0">
              <a:spcBef>
                <a:spcPts val="0"/>
              </a:spcBef>
              <a:spcAft>
                <a:spcPts val="0"/>
              </a:spcAft>
              <a:buFont typeface="Arial" panose="020B0604020202020204" pitchFamily="34" charset="0"/>
              <a:buChar char="•"/>
            </a:pPr>
            <a:endParaRPr dirty="0">
              <a:solidFill>
                <a:schemeClr val="lt1"/>
              </a:solidFill>
            </a:endParaRPr>
          </a:p>
        </p:txBody>
      </p:sp>
      <p:sp>
        <p:nvSpPr>
          <p:cNvPr id="2" name="Google Shape;63;g2fc1d000a97_1_5">
            <a:extLst>
              <a:ext uri="{FF2B5EF4-FFF2-40B4-BE49-F238E27FC236}">
                <a16:creationId xmlns:a16="http://schemas.microsoft.com/office/drawing/2014/main" id="{628A811F-7166-F01A-5C5D-7DE7FC8C4A96}"/>
              </a:ext>
            </a:extLst>
          </p:cNvPr>
          <p:cNvSpPr txBox="1">
            <a:spLocks/>
          </p:cNvSpPr>
          <p:nvPr/>
        </p:nvSpPr>
        <p:spPr>
          <a:xfrm>
            <a:off x="483910" y="1085102"/>
            <a:ext cx="8534400" cy="54630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5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What’s Ahead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3;g2fc1d000a97_1_5">
            <a:extLst>
              <a:ext uri="{FF2B5EF4-FFF2-40B4-BE49-F238E27FC236}">
                <a16:creationId xmlns:a16="http://schemas.microsoft.com/office/drawing/2014/main" id="{EFE216C0-1C13-4DE4-E627-6660DFECD370}"/>
              </a:ext>
            </a:extLst>
          </p:cNvPr>
          <p:cNvSpPr txBox="1">
            <a:spLocks noGrp="1"/>
          </p:cNvSpPr>
          <p:nvPr>
            <p:ph type="title"/>
          </p:nvPr>
        </p:nvSpPr>
        <p:spPr>
          <a:xfrm>
            <a:off x="304800" y="1744663"/>
            <a:ext cx="8534400" cy="546303"/>
          </a:xfrm>
          <a:prstGeom prst="rect">
            <a:avLst/>
          </a:prstGeom>
        </p:spPr>
        <p:txBody>
          <a:bodyPr spcFirstLastPara="1" wrap="square" lIns="0" tIns="0" rIns="0" bIns="0" anchor="t" anchorCtr="0">
            <a:spAutoFit/>
          </a:bodyPr>
          <a:lstStyle/>
          <a:p>
            <a:pPr algn="ctr"/>
            <a:r>
              <a:rPr lang="en-US" dirty="0">
                <a:solidFill>
                  <a:schemeClr val="lt1"/>
                </a:solidFill>
              </a:rPr>
              <a:t>Custom Domain (Route 53)</a:t>
            </a:r>
            <a:endParaRPr dirty="0"/>
          </a:p>
        </p:txBody>
      </p:sp>
    </p:spTree>
    <p:extLst>
      <p:ext uri="{BB962C8B-B14F-4D97-AF65-F5344CB8AC3E}">
        <p14:creationId xmlns:p14="http://schemas.microsoft.com/office/powerpoint/2010/main" val="1025745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6" name="Picture 5">
            <a:extLst>
              <a:ext uri="{FF2B5EF4-FFF2-40B4-BE49-F238E27FC236}">
                <a16:creationId xmlns:a16="http://schemas.microsoft.com/office/drawing/2014/main" id="{20CB677E-E526-AB5F-3EEC-95B36127A405}"/>
              </a:ext>
            </a:extLst>
          </p:cNvPr>
          <p:cNvPicPr>
            <a:picLocks noChangeAspect="1"/>
          </p:cNvPicPr>
          <p:nvPr/>
        </p:nvPicPr>
        <p:blipFill>
          <a:blip r:embed="rId3"/>
          <a:stretch>
            <a:fillRect/>
          </a:stretch>
        </p:blipFill>
        <p:spPr>
          <a:xfrm>
            <a:off x="4292845" y="1166122"/>
            <a:ext cx="4163360" cy="1540984"/>
          </a:xfrm>
          <a:prstGeom prst="rect">
            <a:avLst/>
          </a:prstGeom>
        </p:spPr>
      </p:pic>
      <p:pic>
        <p:nvPicPr>
          <p:cNvPr id="3" name="Picture 2">
            <a:extLst>
              <a:ext uri="{FF2B5EF4-FFF2-40B4-BE49-F238E27FC236}">
                <a16:creationId xmlns:a16="http://schemas.microsoft.com/office/drawing/2014/main" id="{034BF08C-FC40-C539-51B9-8C4784744BDD}"/>
              </a:ext>
            </a:extLst>
          </p:cNvPr>
          <p:cNvPicPr>
            <a:picLocks noChangeAspect="1"/>
          </p:cNvPicPr>
          <p:nvPr/>
        </p:nvPicPr>
        <p:blipFill>
          <a:blip r:embed="rId4"/>
          <a:stretch>
            <a:fillRect/>
          </a:stretch>
        </p:blipFill>
        <p:spPr>
          <a:xfrm>
            <a:off x="4292845" y="2944345"/>
            <a:ext cx="2906303" cy="2066065"/>
          </a:xfrm>
          <a:prstGeom prst="rect">
            <a:avLst/>
          </a:prstGeom>
        </p:spPr>
      </p:pic>
      <p:sp>
        <p:nvSpPr>
          <p:cNvPr id="4" name="TextBox 3">
            <a:extLst>
              <a:ext uri="{FF2B5EF4-FFF2-40B4-BE49-F238E27FC236}">
                <a16:creationId xmlns:a16="http://schemas.microsoft.com/office/drawing/2014/main" id="{3F9D6192-6D5D-7748-CF27-71AF3270DF91}"/>
              </a:ext>
            </a:extLst>
          </p:cNvPr>
          <p:cNvSpPr txBox="1"/>
          <p:nvPr/>
        </p:nvSpPr>
        <p:spPr>
          <a:xfrm>
            <a:off x="324230" y="972019"/>
            <a:ext cx="2885811" cy="954107"/>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Search and Click on Route 53</a:t>
            </a:r>
          </a:p>
          <a:p>
            <a:pPr marL="285750" indent="-285750">
              <a:buClr>
                <a:schemeClr val="bg1"/>
              </a:buClr>
              <a:buFont typeface="Arial" panose="020B0604020202020204" pitchFamily="34" charset="0"/>
              <a:buChar char="•"/>
            </a:pPr>
            <a:r>
              <a:rPr lang="en-US" dirty="0">
                <a:solidFill>
                  <a:schemeClr val="lt1"/>
                </a:solidFill>
              </a:rPr>
              <a:t>Within the “Register domain” panel, enter your desired domain and click “Check”.</a:t>
            </a:r>
          </a:p>
        </p:txBody>
      </p:sp>
      <p:cxnSp>
        <p:nvCxnSpPr>
          <p:cNvPr id="5" name="Straight Arrow Connector 4">
            <a:extLst>
              <a:ext uri="{FF2B5EF4-FFF2-40B4-BE49-F238E27FC236}">
                <a16:creationId xmlns:a16="http://schemas.microsoft.com/office/drawing/2014/main" id="{3682E6C1-9C6C-699C-5577-75E7B46346C4}"/>
              </a:ext>
            </a:extLst>
          </p:cNvPr>
          <p:cNvCxnSpPr>
            <a:cxnSpLocks/>
          </p:cNvCxnSpPr>
          <p:nvPr/>
        </p:nvCxnSpPr>
        <p:spPr>
          <a:xfrm>
            <a:off x="4039316" y="4440115"/>
            <a:ext cx="380380" cy="197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184448-003F-F56E-4122-56E8ED7710D5}"/>
              </a:ext>
            </a:extLst>
          </p:cNvPr>
          <p:cNvSpPr txBox="1"/>
          <p:nvPr/>
        </p:nvSpPr>
        <p:spPr>
          <a:xfrm>
            <a:off x="3497007" y="4230952"/>
            <a:ext cx="669073" cy="307777"/>
          </a:xfrm>
          <a:prstGeom prst="rect">
            <a:avLst/>
          </a:prstGeom>
          <a:noFill/>
        </p:spPr>
        <p:txBody>
          <a:bodyPr wrap="square">
            <a:spAutoFit/>
          </a:bodyPr>
          <a:lstStyle/>
          <a:p>
            <a:r>
              <a:rPr lang="en-US" dirty="0">
                <a:solidFill>
                  <a:schemeClr val="lt1"/>
                </a:solidFill>
              </a:rPr>
              <a:t>Click</a:t>
            </a:r>
            <a:endParaRPr lang="en-US" dirty="0"/>
          </a:p>
        </p:txBody>
      </p:sp>
    </p:spTree>
    <p:extLst>
      <p:ext uri="{BB962C8B-B14F-4D97-AF65-F5344CB8AC3E}">
        <p14:creationId xmlns:p14="http://schemas.microsoft.com/office/powerpoint/2010/main" val="4010607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9FE7601B-36E4-7558-9F90-742ABAD7707D}"/>
              </a:ext>
            </a:extLst>
          </p:cNvPr>
          <p:cNvPicPr>
            <a:picLocks noChangeAspect="1"/>
          </p:cNvPicPr>
          <p:nvPr/>
        </p:nvPicPr>
        <p:blipFill>
          <a:blip r:embed="rId3"/>
          <a:stretch>
            <a:fillRect/>
          </a:stretch>
        </p:blipFill>
        <p:spPr>
          <a:xfrm>
            <a:off x="3376246" y="1234832"/>
            <a:ext cx="5049513" cy="1145316"/>
          </a:xfrm>
          <a:prstGeom prst="rect">
            <a:avLst/>
          </a:prstGeom>
        </p:spPr>
      </p:pic>
      <p:pic>
        <p:nvPicPr>
          <p:cNvPr id="5" name="Picture 4">
            <a:extLst>
              <a:ext uri="{FF2B5EF4-FFF2-40B4-BE49-F238E27FC236}">
                <a16:creationId xmlns:a16="http://schemas.microsoft.com/office/drawing/2014/main" id="{7422C66A-796F-BF5C-A170-6BF9D15A218B}"/>
              </a:ext>
            </a:extLst>
          </p:cNvPr>
          <p:cNvPicPr>
            <a:picLocks noChangeAspect="1"/>
          </p:cNvPicPr>
          <p:nvPr/>
        </p:nvPicPr>
        <p:blipFill>
          <a:blip r:embed="rId4"/>
          <a:stretch>
            <a:fillRect/>
          </a:stretch>
        </p:blipFill>
        <p:spPr>
          <a:xfrm>
            <a:off x="3376246" y="2571750"/>
            <a:ext cx="2777970" cy="2385070"/>
          </a:xfrm>
          <a:prstGeom prst="rect">
            <a:avLst/>
          </a:prstGeom>
        </p:spPr>
      </p:pic>
      <p:sp>
        <p:nvSpPr>
          <p:cNvPr id="6" name="TextBox 5">
            <a:extLst>
              <a:ext uri="{FF2B5EF4-FFF2-40B4-BE49-F238E27FC236}">
                <a16:creationId xmlns:a16="http://schemas.microsoft.com/office/drawing/2014/main" id="{BF6A15F6-8AE1-3022-4C44-4AB8AD6BC68E}"/>
              </a:ext>
            </a:extLst>
          </p:cNvPr>
          <p:cNvSpPr txBox="1"/>
          <p:nvPr/>
        </p:nvSpPr>
        <p:spPr>
          <a:xfrm>
            <a:off x="324230" y="972019"/>
            <a:ext cx="2885811" cy="1384995"/>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If your domain is not already claimed,  it will be listed as available. </a:t>
            </a:r>
          </a:p>
          <a:p>
            <a:pPr marL="285750" indent="-285750">
              <a:buClr>
                <a:schemeClr val="bg1"/>
              </a:buClr>
              <a:buFont typeface="Arial" panose="020B0604020202020204" pitchFamily="34" charset="0"/>
              <a:buChar char="•"/>
            </a:pPr>
            <a:r>
              <a:rPr lang="en-US" dirty="0">
                <a:solidFill>
                  <a:schemeClr val="lt1"/>
                </a:solidFill>
              </a:rPr>
              <a:t>click “Select” for your desired domain</a:t>
            </a:r>
          </a:p>
          <a:p>
            <a:pPr marL="285750" indent="-285750">
              <a:buClr>
                <a:schemeClr val="bg1"/>
              </a:buClr>
              <a:buFont typeface="Arial" panose="020B0604020202020204" pitchFamily="34" charset="0"/>
              <a:buChar char="•"/>
            </a:pPr>
            <a:r>
              <a:rPr lang="en-US" dirty="0">
                <a:solidFill>
                  <a:schemeClr val="lt1"/>
                </a:solidFill>
              </a:rPr>
              <a:t>Click “Proceed to checkout”</a:t>
            </a:r>
          </a:p>
        </p:txBody>
      </p:sp>
      <p:sp>
        <p:nvSpPr>
          <p:cNvPr id="8" name="TextBox 7">
            <a:extLst>
              <a:ext uri="{FF2B5EF4-FFF2-40B4-BE49-F238E27FC236}">
                <a16:creationId xmlns:a16="http://schemas.microsoft.com/office/drawing/2014/main" id="{24C2C3D8-D0D8-D3DF-EAEA-42C61D6E9D0B}"/>
              </a:ext>
            </a:extLst>
          </p:cNvPr>
          <p:cNvSpPr txBox="1"/>
          <p:nvPr/>
        </p:nvSpPr>
        <p:spPr>
          <a:xfrm>
            <a:off x="7323984" y="2643595"/>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7" name="Straight Arrow Connector 6">
            <a:extLst>
              <a:ext uri="{FF2B5EF4-FFF2-40B4-BE49-F238E27FC236}">
                <a16:creationId xmlns:a16="http://schemas.microsoft.com/office/drawing/2014/main" id="{59FAAC9E-3A6F-F28D-264A-20845AEBCE3E}"/>
              </a:ext>
            </a:extLst>
          </p:cNvPr>
          <p:cNvCxnSpPr>
            <a:cxnSpLocks/>
          </p:cNvCxnSpPr>
          <p:nvPr/>
        </p:nvCxnSpPr>
        <p:spPr>
          <a:xfrm flipV="1">
            <a:off x="7730908" y="2325765"/>
            <a:ext cx="190190" cy="3178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7128806-DBCF-FB24-40B3-AB8CE04F0F2C}"/>
              </a:ext>
            </a:extLst>
          </p:cNvPr>
          <p:cNvSpPr txBox="1"/>
          <p:nvPr/>
        </p:nvSpPr>
        <p:spPr>
          <a:xfrm>
            <a:off x="2455977" y="4489311"/>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11" name="Straight Arrow Connector 10">
            <a:extLst>
              <a:ext uri="{FF2B5EF4-FFF2-40B4-BE49-F238E27FC236}">
                <a16:creationId xmlns:a16="http://schemas.microsoft.com/office/drawing/2014/main" id="{EDCDF4F1-6932-BFEA-52FC-E14116B7D77F}"/>
              </a:ext>
            </a:extLst>
          </p:cNvPr>
          <p:cNvCxnSpPr>
            <a:cxnSpLocks/>
          </p:cNvCxnSpPr>
          <p:nvPr/>
        </p:nvCxnSpPr>
        <p:spPr>
          <a:xfrm>
            <a:off x="3019851" y="4648226"/>
            <a:ext cx="1050987" cy="644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004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BA9D7E34-167D-AF6A-08BA-3D10795DEC76}"/>
              </a:ext>
            </a:extLst>
          </p:cNvPr>
          <p:cNvPicPr>
            <a:picLocks noChangeAspect="1"/>
          </p:cNvPicPr>
          <p:nvPr/>
        </p:nvPicPr>
        <p:blipFill>
          <a:blip r:embed="rId3"/>
          <a:stretch>
            <a:fillRect/>
          </a:stretch>
        </p:blipFill>
        <p:spPr>
          <a:xfrm>
            <a:off x="3071274" y="1052320"/>
            <a:ext cx="5721033" cy="2473395"/>
          </a:xfrm>
          <a:prstGeom prst="rect">
            <a:avLst/>
          </a:prstGeom>
        </p:spPr>
      </p:pic>
      <p:sp>
        <p:nvSpPr>
          <p:cNvPr id="4" name="TextBox 3">
            <a:extLst>
              <a:ext uri="{FF2B5EF4-FFF2-40B4-BE49-F238E27FC236}">
                <a16:creationId xmlns:a16="http://schemas.microsoft.com/office/drawing/2014/main" id="{81FCEB12-01FF-3A9D-3B1A-231CE9A84A29}"/>
              </a:ext>
            </a:extLst>
          </p:cNvPr>
          <p:cNvSpPr txBox="1"/>
          <p:nvPr/>
        </p:nvSpPr>
        <p:spPr>
          <a:xfrm>
            <a:off x="324231" y="972019"/>
            <a:ext cx="2234332" cy="1600438"/>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Work your way through the three-step wizard of claiming your domain</a:t>
            </a:r>
          </a:p>
          <a:p>
            <a:pPr marL="285750" indent="-285750">
              <a:buClr>
                <a:schemeClr val="bg1"/>
              </a:buClr>
              <a:buFont typeface="Arial" panose="020B0604020202020204" pitchFamily="34" charset="0"/>
              <a:buChar char="•"/>
            </a:pPr>
            <a:r>
              <a:rPr lang="en-US" dirty="0">
                <a:solidFill>
                  <a:schemeClr val="lt1"/>
                </a:solidFill>
              </a:rPr>
              <a:t>At the end of Step 3”, click “Submit” to make the request for the domain</a:t>
            </a:r>
          </a:p>
        </p:txBody>
      </p:sp>
      <p:sp>
        <p:nvSpPr>
          <p:cNvPr id="5" name="TextBox 4">
            <a:extLst>
              <a:ext uri="{FF2B5EF4-FFF2-40B4-BE49-F238E27FC236}">
                <a16:creationId xmlns:a16="http://schemas.microsoft.com/office/drawing/2014/main" id="{A3C32526-B08A-19A9-74AA-D7DD4D1EE65D}"/>
              </a:ext>
            </a:extLst>
          </p:cNvPr>
          <p:cNvSpPr txBox="1"/>
          <p:nvPr/>
        </p:nvSpPr>
        <p:spPr>
          <a:xfrm>
            <a:off x="1441397" y="2929021"/>
            <a:ext cx="1266092" cy="738664"/>
          </a:xfrm>
          <a:prstGeom prst="rect">
            <a:avLst/>
          </a:prstGeom>
          <a:noFill/>
        </p:spPr>
        <p:txBody>
          <a:bodyPr wrap="square">
            <a:spAutoFit/>
          </a:bodyPr>
          <a:lstStyle/>
          <a:p>
            <a:r>
              <a:rPr lang="en-US" dirty="0">
                <a:solidFill>
                  <a:schemeClr val="lt1"/>
                </a:solidFill>
              </a:rPr>
              <a:t>At the end of Step 3, click “Submit”</a:t>
            </a:r>
            <a:endParaRPr lang="en-US" dirty="0"/>
          </a:p>
        </p:txBody>
      </p:sp>
      <p:cxnSp>
        <p:nvCxnSpPr>
          <p:cNvPr id="6" name="Straight Arrow Connector 5">
            <a:extLst>
              <a:ext uri="{FF2B5EF4-FFF2-40B4-BE49-F238E27FC236}">
                <a16:creationId xmlns:a16="http://schemas.microsoft.com/office/drawing/2014/main" id="{84152E67-59CE-C023-EDBA-AB3ACFAFBE5B}"/>
              </a:ext>
            </a:extLst>
          </p:cNvPr>
          <p:cNvCxnSpPr>
            <a:cxnSpLocks/>
          </p:cNvCxnSpPr>
          <p:nvPr/>
        </p:nvCxnSpPr>
        <p:spPr>
          <a:xfrm flipV="1">
            <a:off x="2664069" y="2118946"/>
            <a:ext cx="624254" cy="837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3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0603A403-326C-49F5-ADA9-AA4E225A176F}"/>
              </a:ext>
            </a:extLst>
          </p:cNvPr>
          <p:cNvPicPr>
            <a:picLocks noChangeAspect="1"/>
          </p:cNvPicPr>
          <p:nvPr/>
        </p:nvPicPr>
        <p:blipFill>
          <a:blip r:embed="rId3"/>
          <a:stretch>
            <a:fillRect/>
          </a:stretch>
        </p:blipFill>
        <p:spPr>
          <a:xfrm>
            <a:off x="3094892" y="1194003"/>
            <a:ext cx="5864469" cy="504109"/>
          </a:xfrm>
          <a:prstGeom prst="rect">
            <a:avLst/>
          </a:prstGeom>
        </p:spPr>
      </p:pic>
      <p:pic>
        <p:nvPicPr>
          <p:cNvPr id="5" name="Picture 4">
            <a:extLst>
              <a:ext uri="{FF2B5EF4-FFF2-40B4-BE49-F238E27FC236}">
                <a16:creationId xmlns:a16="http://schemas.microsoft.com/office/drawing/2014/main" id="{0DA37F9A-FA6F-F130-2592-9C3580A236CC}"/>
              </a:ext>
            </a:extLst>
          </p:cNvPr>
          <p:cNvPicPr>
            <a:picLocks noChangeAspect="1"/>
          </p:cNvPicPr>
          <p:nvPr/>
        </p:nvPicPr>
        <p:blipFill>
          <a:blip r:embed="rId4"/>
          <a:stretch>
            <a:fillRect/>
          </a:stretch>
        </p:blipFill>
        <p:spPr>
          <a:xfrm>
            <a:off x="1767253" y="2307457"/>
            <a:ext cx="7280031" cy="817571"/>
          </a:xfrm>
          <a:prstGeom prst="rect">
            <a:avLst/>
          </a:prstGeom>
        </p:spPr>
      </p:pic>
      <p:pic>
        <p:nvPicPr>
          <p:cNvPr id="7" name="Picture 6">
            <a:extLst>
              <a:ext uri="{FF2B5EF4-FFF2-40B4-BE49-F238E27FC236}">
                <a16:creationId xmlns:a16="http://schemas.microsoft.com/office/drawing/2014/main" id="{CA4AA2E4-C05A-6675-3920-5E9B77997C6B}"/>
              </a:ext>
            </a:extLst>
          </p:cNvPr>
          <p:cNvPicPr>
            <a:picLocks noChangeAspect="1"/>
          </p:cNvPicPr>
          <p:nvPr/>
        </p:nvPicPr>
        <p:blipFill>
          <a:blip r:embed="rId5"/>
          <a:stretch>
            <a:fillRect/>
          </a:stretch>
        </p:blipFill>
        <p:spPr>
          <a:xfrm>
            <a:off x="1767252" y="3949497"/>
            <a:ext cx="7280031" cy="779447"/>
          </a:xfrm>
          <a:prstGeom prst="rect">
            <a:avLst/>
          </a:prstGeom>
        </p:spPr>
      </p:pic>
      <p:sp>
        <p:nvSpPr>
          <p:cNvPr id="8" name="Arrow: Right 7">
            <a:extLst>
              <a:ext uri="{FF2B5EF4-FFF2-40B4-BE49-F238E27FC236}">
                <a16:creationId xmlns:a16="http://schemas.microsoft.com/office/drawing/2014/main" id="{A0E006EC-212C-DC0C-8293-4FB224A8A62B}"/>
              </a:ext>
            </a:extLst>
          </p:cNvPr>
          <p:cNvSpPr/>
          <p:nvPr/>
        </p:nvSpPr>
        <p:spPr>
          <a:xfrm rot="5400000">
            <a:off x="5557439" y="3383374"/>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9" name="Straight Arrow Connector 8">
            <a:extLst>
              <a:ext uri="{FF2B5EF4-FFF2-40B4-BE49-F238E27FC236}">
                <a16:creationId xmlns:a16="http://schemas.microsoft.com/office/drawing/2014/main" id="{7DFF7743-9379-D4B6-0CA3-C090CE8D42FF}"/>
              </a:ext>
            </a:extLst>
          </p:cNvPr>
          <p:cNvCxnSpPr>
            <a:cxnSpLocks/>
          </p:cNvCxnSpPr>
          <p:nvPr/>
        </p:nvCxnSpPr>
        <p:spPr>
          <a:xfrm flipH="1" flipV="1">
            <a:off x="6310042" y="3015347"/>
            <a:ext cx="310566" cy="315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78CBBE-DBB7-D907-FF2B-82E6BDCA6A80}"/>
              </a:ext>
            </a:extLst>
          </p:cNvPr>
          <p:cNvCxnSpPr>
            <a:cxnSpLocks/>
          </p:cNvCxnSpPr>
          <p:nvPr/>
        </p:nvCxnSpPr>
        <p:spPr>
          <a:xfrm flipH="1">
            <a:off x="6310042" y="4000720"/>
            <a:ext cx="310566" cy="421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5D5967-D930-61C7-799D-8B706F1F2047}"/>
              </a:ext>
            </a:extLst>
          </p:cNvPr>
          <p:cNvSpPr txBox="1"/>
          <p:nvPr/>
        </p:nvSpPr>
        <p:spPr>
          <a:xfrm>
            <a:off x="324230" y="972019"/>
            <a:ext cx="2304669" cy="954107"/>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The request will take a few minutes. You’ll receive an email notification on the decision.</a:t>
            </a:r>
          </a:p>
        </p:txBody>
      </p:sp>
      <p:cxnSp>
        <p:nvCxnSpPr>
          <p:cNvPr id="14" name="Straight Arrow Connector 13">
            <a:extLst>
              <a:ext uri="{FF2B5EF4-FFF2-40B4-BE49-F238E27FC236}">
                <a16:creationId xmlns:a16="http://schemas.microsoft.com/office/drawing/2014/main" id="{D2D3C60E-73E8-D8C7-08FF-8187434C7238}"/>
              </a:ext>
            </a:extLst>
          </p:cNvPr>
          <p:cNvCxnSpPr>
            <a:cxnSpLocks/>
          </p:cNvCxnSpPr>
          <p:nvPr/>
        </p:nvCxnSpPr>
        <p:spPr>
          <a:xfrm flipH="1" flipV="1">
            <a:off x="3771995" y="1588431"/>
            <a:ext cx="310566" cy="315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C03C94-D15A-AA18-FCAA-FA33506B9591}"/>
              </a:ext>
            </a:extLst>
          </p:cNvPr>
          <p:cNvSpPr txBox="1"/>
          <p:nvPr/>
        </p:nvSpPr>
        <p:spPr>
          <a:xfrm>
            <a:off x="4090591" y="1832196"/>
            <a:ext cx="3673017" cy="261610"/>
          </a:xfrm>
          <a:prstGeom prst="rect">
            <a:avLst/>
          </a:prstGeom>
          <a:noFill/>
        </p:spPr>
        <p:txBody>
          <a:bodyPr wrap="square">
            <a:spAutoFit/>
          </a:bodyPr>
          <a:lstStyle/>
          <a:p>
            <a:r>
              <a:rPr lang="en-US" sz="1100" dirty="0">
                <a:solidFill>
                  <a:schemeClr val="lt1"/>
                </a:solidFill>
              </a:rPr>
              <a:t>After submitting the request, this notice panel displays</a:t>
            </a:r>
            <a:endParaRPr lang="en-US" sz="1100" dirty="0"/>
          </a:p>
        </p:txBody>
      </p:sp>
    </p:spTree>
    <p:extLst>
      <p:ext uri="{BB962C8B-B14F-4D97-AF65-F5344CB8AC3E}">
        <p14:creationId xmlns:p14="http://schemas.microsoft.com/office/powerpoint/2010/main" val="412740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68CE45DC-DF23-F1B3-8F07-44CB60DEA351}"/>
              </a:ext>
            </a:extLst>
          </p:cNvPr>
          <p:cNvPicPr>
            <a:picLocks noChangeAspect="1"/>
          </p:cNvPicPr>
          <p:nvPr/>
        </p:nvPicPr>
        <p:blipFill>
          <a:blip r:embed="rId3"/>
          <a:stretch>
            <a:fillRect/>
          </a:stretch>
        </p:blipFill>
        <p:spPr>
          <a:xfrm>
            <a:off x="6331193" y="1004342"/>
            <a:ext cx="2194274" cy="1747652"/>
          </a:xfrm>
          <a:prstGeom prst="rect">
            <a:avLst/>
          </a:prstGeom>
        </p:spPr>
      </p:pic>
      <p:pic>
        <p:nvPicPr>
          <p:cNvPr id="5" name="Picture 4">
            <a:extLst>
              <a:ext uri="{FF2B5EF4-FFF2-40B4-BE49-F238E27FC236}">
                <a16:creationId xmlns:a16="http://schemas.microsoft.com/office/drawing/2014/main" id="{112E03C0-6708-455D-9E67-A17A5C8974AC}"/>
              </a:ext>
            </a:extLst>
          </p:cNvPr>
          <p:cNvPicPr>
            <a:picLocks noChangeAspect="1"/>
          </p:cNvPicPr>
          <p:nvPr/>
        </p:nvPicPr>
        <p:blipFill>
          <a:blip r:embed="rId4"/>
          <a:stretch>
            <a:fillRect/>
          </a:stretch>
        </p:blipFill>
        <p:spPr>
          <a:xfrm>
            <a:off x="1732084" y="3989689"/>
            <a:ext cx="7192108" cy="574879"/>
          </a:xfrm>
          <a:prstGeom prst="rect">
            <a:avLst/>
          </a:prstGeom>
        </p:spPr>
      </p:pic>
      <p:sp>
        <p:nvSpPr>
          <p:cNvPr id="6" name="TextBox 5">
            <a:extLst>
              <a:ext uri="{FF2B5EF4-FFF2-40B4-BE49-F238E27FC236}">
                <a16:creationId xmlns:a16="http://schemas.microsoft.com/office/drawing/2014/main" id="{65307AE7-BBC7-78A8-9E41-6F966F680909}"/>
              </a:ext>
            </a:extLst>
          </p:cNvPr>
          <p:cNvSpPr txBox="1"/>
          <p:nvPr/>
        </p:nvSpPr>
        <p:spPr>
          <a:xfrm>
            <a:off x="508868" y="924061"/>
            <a:ext cx="2893755" cy="1815882"/>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We now need to tell Route 53 that when a request comes in for our domain, route it to our static website</a:t>
            </a:r>
          </a:p>
          <a:p>
            <a:pPr marL="285750" indent="-285750">
              <a:buClr>
                <a:schemeClr val="bg1"/>
              </a:buClr>
              <a:buFont typeface="Arial" panose="020B0604020202020204" pitchFamily="34" charset="0"/>
              <a:buChar char="•"/>
            </a:pPr>
            <a:r>
              <a:rPr lang="en-US" dirty="0">
                <a:solidFill>
                  <a:schemeClr val="lt1"/>
                </a:solidFill>
              </a:rPr>
              <a:t>Within Route 53 </a:t>
            </a:r>
            <a:r>
              <a:rPr lang="en-US" dirty="0">
                <a:solidFill>
                  <a:schemeClr val="lt1"/>
                </a:solidFill>
                <a:sym typeface="Wingdings" panose="05000000000000000000" pitchFamily="2" charset="2"/>
              </a:rPr>
              <a:t>Hosted Zones, select your Hosted Zone name</a:t>
            </a:r>
          </a:p>
          <a:p>
            <a:pPr marL="285750" indent="-285750">
              <a:buClr>
                <a:schemeClr val="bg1"/>
              </a:buClr>
              <a:buFont typeface="Arial" panose="020B0604020202020204" pitchFamily="34" charset="0"/>
              <a:buChar char="•"/>
            </a:pPr>
            <a:r>
              <a:rPr lang="en-US" dirty="0">
                <a:solidFill>
                  <a:schemeClr val="lt1"/>
                </a:solidFill>
                <a:sym typeface="Wingdings" panose="05000000000000000000" pitchFamily="2" charset="2"/>
              </a:rPr>
              <a:t>Click “Create record”</a:t>
            </a:r>
            <a:endParaRPr lang="en-US" dirty="0">
              <a:solidFill>
                <a:schemeClr val="lt1"/>
              </a:solidFill>
            </a:endParaRPr>
          </a:p>
        </p:txBody>
      </p:sp>
      <p:cxnSp>
        <p:nvCxnSpPr>
          <p:cNvPr id="7" name="Straight Arrow Connector 6">
            <a:extLst>
              <a:ext uri="{FF2B5EF4-FFF2-40B4-BE49-F238E27FC236}">
                <a16:creationId xmlns:a16="http://schemas.microsoft.com/office/drawing/2014/main" id="{923A8738-DA90-F0B1-A036-9F87EFCDAB83}"/>
              </a:ext>
            </a:extLst>
          </p:cNvPr>
          <p:cNvCxnSpPr>
            <a:cxnSpLocks/>
          </p:cNvCxnSpPr>
          <p:nvPr/>
        </p:nvCxnSpPr>
        <p:spPr>
          <a:xfrm flipV="1">
            <a:off x="6620608" y="2637693"/>
            <a:ext cx="334839" cy="308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C824E4-7052-08B9-8CCB-A5076BB6B2CC}"/>
              </a:ext>
            </a:extLst>
          </p:cNvPr>
          <p:cNvSpPr txBox="1"/>
          <p:nvPr/>
        </p:nvSpPr>
        <p:spPr>
          <a:xfrm>
            <a:off x="6141364" y="2903151"/>
            <a:ext cx="669073" cy="307777"/>
          </a:xfrm>
          <a:prstGeom prst="rect">
            <a:avLst/>
          </a:prstGeom>
          <a:noFill/>
        </p:spPr>
        <p:txBody>
          <a:bodyPr wrap="square">
            <a:spAutoFit/>
          </a:bodyPr>
          <a:lstStyle/>
          <a:p>
            <a:r>
              <a:rPr lang="en-US" dirty="0">
                <a:solidFill>
                  <a:schemeClr val="lt1"/>
                </a:solidFill>
              </a:rPr>
              <a:t>Click</a:t>
            </a:r>
            <a:endParaRPr lang="en-US" dirty="0"/>
          </a:p>
        </p:txBody>
      </p:sp>
      <p:cxnSp>
        <p:nvCxnSpPr>
          <p:cNvPr id="10" name="Straight Arrow Connector 9">
            <a:extLst>
              <a:ext uri="{FF2B5EF4-FFF2-40B4-BE49-F238E27FC236}">
                <a16:creationId xmlns:a16="http://schemas.microsoft.com/office/drawing/2014/main" id="{A5C9DDC7-E1D6-0C25-4A09-851542D6FE7C}"/>
              </a:ext>
            </a:extLst>
          </p:cNvPr>
          <p:cNvCxnSpPr>
            <a:cxnSpLocks/>
          </p:cNvCxnSpPr>
          <p:nvPr/>
        </p:nvCxnSpPr>
        <p:spPr>
          <a:xfrm>
            <a:off x="7280031" y="3921369"/>
            <a:ext cx="369277" cy="2177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35D47F-C6BE-7F17-8C8D-6A6A5F899E4D}"/>
              </a:ext>
            </a:extLst>
          </p:cNvPr>
          <p:cNvSpPr txBox="1"/>
          <p:nvPr/>
        </p:nvSpPr>
        <p:spPr>
          <a:xfrm>
            <a:off x="6848350" y="3570941"/>
            <a:ext cx="669073" cy="307777"/>
          </a:xfrm>
          <a:prstGeom prst="rect">
            <a:avLst/>
          </a:prstGeom>
          <a:noFill/>
        </p:spPr>
        <p:txBody>
          <a:bodyPr wrap="square">
            <a:spAutoFit/>
          </a:bodyPr>
          <a:lstStyle/>
          <a:p>
            <a:r>
              <a:rPr lang="en-US" dirty="0">
                <a:solidFill>
                  <a:schemeClr val="lt1"/>
                </a:solidFill>
              </a:rPr>
              <a:t>Click</a:t>
            </a:r>
            <a:endParaRPr lang="en-US" dirty="0"/>
          </a:p>
        </p:txBody>
      </p:sp>
    </p:spTree>
    <p:extLst>
      <p:ext uri="{BB962C8B-B14F-4D97-AF65-F5344CB8AC3E}">
        <p14:creationId xmlns:p14="http://schemas.microsoft.com/office/powerpoint/2010/main" val="1009969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24" name="Picture 23">
            <a:extLst>
              <a:ext uri="{FF2B5EF4-FFF2-40B4-BE49-F238E27FC236}">
                <a16:creationId xmlns:a16="http://schemas.microsoft.com/office/drawing/2014/main" id="{03FD49D5-7CC6-440C-C98B-204E0BDD6B98}"/>
              </a:ext>
            </a:extLst>
          </p:cNvPr>
          <p:cNvPicPr>
            <a:picLocks noChangeAspect="1"/>
          </p:cNvPicPr>
          <p:nvPr/>
        </p:nvPicPr>
        <p:blipFill>
          <a:blip r:embed="rId3"/>
          <a:stretch>
            <a:fillRect/>
          </a:stretch>
        </p:blipFill>
        <p:spPr>
          <a:xfrm>
            <a:off x="4393782" y="2454685"/>
            <a:ext cx="4580855" cy="1489822"/>
          </a:xfrm>
          <a:prstGeom prst="rect">
            <a:avLst/>
          </a:prstGeom>
        </p:spPr>
      </p:pic>
      <p:cxnSp>
        <p:nvCxnSpPr>
          <p:cNvPr id="9" name="Straight Arrow Connector 8">
            <a:extLst>
              <a:ext uri="{FF2B5EF4-FFF2-40B4-BE49-F238E27FC236}">
                <a16:creationId xmlns:a16="http://schemas.microsoft.com/office/drawing/2014/main" id="{56CADED4-00FB-1BB3-8970-9CE68D935D93}"/>
              </a:ext>
            </a:extLst>
          </p:cNvPr>
          <p:cNvCxnSpPr>
            <a:cxnSpLocks/>
          </p:cNvCxnSpPr>
          <p:nvPr/>
        </p:nvCxnSpPr>
        <p:spPr>
          <a:xfrm>
            <a:off x="3578469" y="2927839"/>
            <a:ext cx="7309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E939F1-4D08-197E-B5B2-022381BDDD43}"/>
              </a:ext>
            </a:extLst>
          </p:cNvPr>
          <p:cNvSpPr txBox="1"/>
          <p:nvPr/>
        </p:nvSpPr>
        <p:spPr>
          <a:xfrm>
            <a:off x="2773176" y="2789339"/>
            <a:ext cx="1095438" cy="276999"/>
          </a:xfrm>
          <a:prstGeom prst="rect">
            <a:avLst/>
          </a:prstGeom>
          <a:noFill/>
        </p:spPr>
        <p:txBody>
          <a:bodyPr wrap="square">
            <a:spAutoFit/>
          </a:bodyPr>
          <a:lstStyle/>
          <a:p>
            <a:r>
              <a:rPr lang="en-US" sz="1200" dirty="0">
                <a:solidFill>
                  <a:schemeClr val="lt1"/>
                </a:solidFill>
              </a:rPr>
              <a:t>Toggle on</a:t>
            </a:r>
            <a:endParaRPr lang="en-US" sz="1200" dirty="0"/>
          </a:p>
        </p:txBody>
      </p:sp>
      <p:cxnSp>
        <p:nvCxnSpPr>
          <p:cNvPr id="16" name="Straight Arrow Connector 15">
            <a:extLst>
              <a:ext uri="{FF2B5EF4-FFF2-40B4-BE49-F238E27FC236}">
                <a16:creationId xmlns:a16="http://schemas.microsoft.com/office/drawing/2014/main" id="{FF8C4228-14E3-FB09-0A70-42BC93A7D5A8}"/>
              </a:ext>
            </a:extLst>
          </p:cNvPr>
          <p:cNvCxnSpPr>
            <a:cxnSpLocks/>
          </p:cNvCxnSpPr>
          <p:nvPr/>
        </p:nvCxnSpPr>
        <p:spPr>
          <a:xfrm>
            <a:off x="3868614" y="3232589"/>
            <a:ext cx="4672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684857D-B25F-617D-ADE8-610D58562285}"/>
              </a:ext>
            </a:extLst>
          </p:cNvPr>
          <p:cNvSpPr txBox="1"/>
          <p:nvPr/>
        </p:nvSpPr>
        <p:spPr>
          <a:xfrm>
            <a:off x="3320895" y="3092999"/>
            <a:ext cx="1095438" cy="276999"/>
          </a:xfrm>
          <a:prstGeom prst="rect">
            <a:avLst/>
          </a:prstGeom>
          <a:noFill/>
        </p:spPr>
        <p:txBody>
          <a:bodyPr wrap="square">
            <a:spAutoFit/>
          </a:bodyPr>
          <a:lstStyle/>
          <a:p>
            <a:r>
              <a:rPr lang="en-US" sz="1200" dirty="0">
                <a:solidFill>
                  <a:schemeClr val="lt1"/>
                </a:solidFill>
              </a:rPr>
              <a:t>Select</a:t>
            </a:r>
            <a:endParaRPr lang="en-US" sz="1200" dirty="0"/>
          </a:p>
        </p:txBody>
      </p:sp>
      <p:cxnSp>
        <p:nvCxnSpPr>
          <p:cNvPr id="20" name="Straight Arrow Connector 19">
            <a:extLst>
              <a:ext uri="{FF2B5EF4-FFF2-40B4-BE49-F238E27FC236}">
                <a16:creationId xmlns:a16="http://schemas.microsoft.com/office/drawing/2014/main" id="{0B4E8707-E0DB-D37C-1040-739AE0FE49D6}"/>
              </a:ext>
            </a:extLst>
          </p:cNvPr>
          <p:cNvCxnSpPr>
            <a:cxnSpLocks/>
          </p:cNvCxnSpPr>
          <p:nvPr/>
        </p:nvCxnSpPr>
        <p:spPr>
          <a:xfrm>
            <a:off x="2848707" y="3379880"/>
            <a:ext cx="1478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2CCE7B-68D7-458A-96DD-391342680CC4}"/>
              </a:ext>
            </a:extLst>
          </p:cNvPr>
          <p:cNvSpPr txBox="1"/>
          <p:nvPr/>
        </p:nvSpPr>
        <p:spPr>
          <a:xfrm>
            <a:off x="743609" y="3241380"/>
            <a:ext cx="2077400" cy="276999"/>
          </a:xfrm>
          <a:prstGeom prst="rect">
            <a:avLst/>
          </a:prstGeom>
          <a:noFill/>
        </p:spPr>
        <p:txBody>
          <a:bodyPr wrap="square">
            <a:spAutoFit/>
          </a:bodyPr>
          <a:lstStyle/>
          <a:p>
            <a:r>
              <a:rPr lang="en-US" sz="1200" dirty="0">
                <a:solidFill>
                  <a:schemeClr val="lt1"/>
                </a:solidFill>
              </a:rPr>
              <a:t>Select region of your bucket</a:t>
            </a:r>
            <a:endParaRPr lang="en-US" sz="1200" dirty="0"/>
          </a:p>
        </p:txBody>
      </p:sp>
      <p:cxnSp>
        <p:nvCxnSpPr>
          <p:cNvPr id="25" name="Straight Arrow Connector 24">
            <a:extLst>
              <a:ext uri="{FF2B5EF4-FFF2-40B4-BE49-F238E27FC236}">
                <a16:creationId xmlns:a16="http://schemas.microsoft.com/office/drawing/2014/main" id="{8E261629-93D0-2FEE-0A7F-DA98FE6652FC}"/>
              </a:ext>
            </a:extLst>
          </p:cNvPr>
          <p:cNvCxnSpPr>
            <a:cxnSpLocks/>
          </p:cNvCxnSpPr>
          <p:nvPr/>
        </p:nvCxnSpPr>
        <p:spPr>
          <a:xfrm flipV="1">
            <a:off x="3868614" y="3708126"/>
            <a:ext cx="547719" cy="2363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2D040F4-A327-4BA6-8487-532C0A2C5673}"/>
              </a:ext>
            </a:extLst>
          </p:cNvPr>
          <p:cNvSpPr txBox="1"/>
          <p:nvPr/>
        </p:nvSpPr>
        <p:spPr>
          <a:xfrm>
            <a:off x="1287880" y="3944507"/>
            <a:ext cx="2814345" cy="830997"/>
          </a:xfrm>
          <a:prstGeom prst="rect">
            <a:avLst/>
          </a:prstGeom>
          <a:noFill/>
        </p:spPr>
        <p:txBody>
          <a:bodyPr wrap="square">
            <a:spAutoFit/>
          </a:bodyPr>
          <a:lstStyle/>
          <a:p>
            <a:r>
              <a:rPr lang="en-US" sz="1200" dirty="0">
                <a:solidFill>
                  <a:schemeClr val="lt1"/>
                </a:solidFill>
              </a:rPr>
              <a:t>* If  your bucket doesn’t populate as an option, it is likely because your bucket name does not EXACTLY match your domain</a:t>
            </a:r>
            <a:endParaRPr lang="en-US" sz="1200" dirty="0"/>
          </a:p>
        </p:txBody>
      </p:sp>
    </p:spTree>
    <p:extLst>
      <p:ext uri="{BB962C8B-B14F-4D97-AF65-F5344CB8AC3E}">
        <p14:creationId xmlns:p14="http://schemas.microsoft.com/office/powerpoint/2010/main" val="2296234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9922F349-6724-9052-2446-507FC1C6840C}"/>
              </a:ext>
            </a:extLst>
          </p:cNvPr>
          <p:cNvPicPr>
            <a:picLocks noChangeAspect="1"/>
          </p:cNvPicPr>
          <p:nvPr/>
        </p:nvPicPr>
        <p:blipFill>
          <a:blip r:embed="rId3"/>
          <a:stretch>
            <a:fillRect/>
          </a:stretch>
        </p:blipFill>
        <p:spPr>
          <a:xfrm>
            <a:off x="3165231" y="2339584"/>
            <a:ext cx="4298074" cy="2476130"/>
          </a:xfrm>
          <a:prstGeom prst="rect">
            <a:avLst/>
          </a:prstGeom>
        </p:spPr>
      </p:pic>
      <p:pic>
        <p:nvPicPr>
          <p:cNvPr id="5" name="Picture 4">
            <a:extLst>
              <a:ext uri="{FF2B5EF4-FFF2-40B4-BE49-F238E27FC236}">
                <a16:creationId xmlns:a16="http://schemas.microsoft.com/office/drawing/2014/main" id="{388CECDD-370F-D266-7A69-C788339A2427}"/>
              </a:ext>
            </a:extLst>
          </p:cNvPr>
          <p:cNvPicPr>
            <a:picLocks noChangeAspect="1"/>
          </p:cNvPicPr>
          <p:nvPr/>
        </p:nvPicPr>
        <p:blipFill>
          <a:blip r:embed="rId4"/>
          <a:stretch>
            <a:fillRect/>
          </a:stretch>
        </p:blipFill>
        <p:spPr>
          <a:xfrm>
            <a:off x="2628899" y="1252928"/>
            <a:ext cx="5372515" cy="473539"/>
          </a:xfrm>
          <a:prstGeom prst="rect">
            <a:avLst/>
          </a:prstGeom>
        </p:spPr>
      </p:pic>
      <p:sp>
        <p:nvSpPr>
          <p:cNvPr id="6" name="Arrow: Right 5">
            <a:extLst>
              <a:ext uri="{FF2B5EF4-FFF2-40B4-BE49-F238E27FC236}">
                <a16:creationId xmlns:a16="http://schemas.microsoft.com/office/drawing/2014/main" id="{BEB7653F-E2A5-335F-6BA3-C6C1F7D327C3}"/>
              </a:ext>
            </a:extLst>
          </p:cNvPr>
          <p:cNvSpPr/>
          <p:nvPr/>
        </p:nvSpPr>
        <p:spPr>
          <a:xfrm rot="5400000">
            <a:off x="4998469" y="1888377"/>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TextBox 6">
            <a:extLst>
              <a:ext uri="{FF2B5EF4-FFF2-40B4-BE49-F238E27FC236}">
                <a16:creationId xmlns:a16="http://schemas.microsoft.com/office/drawing/2014/main" id="{ED0B2F5C-1641-61F1-05AB-B44D93B7BB3C}"/>
              </a:ext>
            </a:extLst>
          </p:cNvPr>
          <p:cNvSpPr txBox="1"/>
          <p:nvPr/>
        </p:nvSpPr>
        <p:spPr>
          <a:xfrm>
            <a:off x="341815" y="1125085"/>
            <a:ext cx="1759548" cy="1384995"/>
          </a:xfrm>
          <a:prstGeom prst="rect">
            <a:avLst/>
          </a:prstGeom>
          <a:noFill/>
          <a:ln>
            <a:solidFill>
              <a:schemeClr val="bg2">
                <a:lumMod val="40000"/>
                <a:lumOff val="60000"/>
              </a:schemeClr>
            </a:solidFill>
          </a:ln>
        </p:spPr>
        <p:txBody>
          <a:bodyPr wrap="square">
            <a:spAutoFit/>
          </a:bodyPr>
          <a:lstStyle/>
          <a:p>
            <a:pPr>
              <a:buClr>
                <a:schemeClr val="bg1"/>
              </a:buClr>
            </a:pPr>
            <a:r>
              <a:rPr lang="en-US" dirty="0">
                <a:solidFill>
                  <a:schemeClr val="lt1"/>
                </a:solidFill>
              </a:rPr>
              <a:t>It Works!</a:t>
            </a:r>
          </a:p>
          <a:p>
            <a:pPr>
              <a:buClr>
                <a:schemeClr val="bg1"/>
              </a:buClr>
            </a:pPr>
            <a:endParaRPr lang="en-US" dirty="0">
              <a:solidFill>
                <a:schemeClr val="lt1"/>
              </a:solidFill>
            </a:endParaRPr>
          </a:p>
          <a:p>
            <a:pPr>
              <a:buClr>
                <a:schemeClr val="bg1"/>
              </a:buClr>
            </a:pPr>
            <a:r>
              <a:rPr lang="en-US" dirty="0">
                <a:solidFill>
                  <a:schemeClr val="lt1"/>
                </a:solidFill>
              </a:rPr>
              <a:t>However, the traffic for our request is not encrypted (using http)</a:t>
            </a:r>
          </a:p>
        </p:txBody>
      </p:sp>
      <p:cxnSp>
        <p:nvCxnSpPr>
          <p:cNvPr id="8" name="Straight Arrow Connector 7">
            <a:extLst>
              <a:ext uri="{FF2B5EF4-FFF2-40B4-BE49-F238E27FC236}">
                <a16:creationId xmlns:a16="http://schemas.microsoft.com/office/drawing/2014/main" id="{61B9DA50-AE96-FCC9-13FE-2E569A16A9C6}"/>
              </a:ext>
            </a:extLst>
          </p:cNvPr>
          <p:cNvCxnSpPr>
            <a:cxnSpLocks/>
          </p:cNvCxnSpPr>
          <p:nvPr/>
        </p:nvCxnSpPr>
        <p:spPr>
          <a:xfrm flipV="1">
            <a:off x="3349869" y="1608992"/>
            <a:ext cx="791308" cy="2989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1CE6DA9-123A-9D52-8338-4EFB62D999CE}"/>
              </a:ext>
            </a:extLst>
          </p:cNvPr>
          <p:cNvSpPr txBox="1"/>
          <p:nvPr/>
        </p:nvSpPr>
        <p:spPr>
          <a:xfrm>
            <a:off x="2762972" y="1881120"/>
            <a:ext cx="1333538" cy="276999"/>
          </a:xfrm>
          <a:prstGeom prst="rect">
            <a:avLst/>
          </a:prstGeom>
          <a:noFill/>
        </p:spPr>
        <p:txBody>
          <a:bodyPr wrap="square">
            <a:spAutoFit/>
          </a:bodyPr>
          <a:lstStyle/>
          <a:p>
            <a:r>
              <a:rPr lang="en-US" sz="1200" dirty="0">
                <a:solidFill>
                  <a:schemeClr val="lt1"/>
                </a:solidFill>
              </a:rPr>
              <a:t>Not encrypted</a:t>
            </a:r>
            <a:endParaRPr lang="en-US" sz="1200" dirty="0"/>
          </a:p>
        </p:txBody>
      </p:sp>
    </p:spTree>
    <p:extLst>
      <p:ext uri="{BB962C8B-B14F-4D97-AF65-F5344CB8AC3E}">
        <p14:creationId xmlns:p14="http://schemas.microsoft.com/office/powerpoint/2010/main" val="2706294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Google Shape;63;g2fc1d000a97_1_5">
            <a:extLst>
              <a:ext uri="{FF2B5EF4-FFF2-40B4-BE49-F238E27FC236}">
                <a16:creationId xmlns:a16="http://schemas.microsoft.com/office/drawing/2014/main" id="{B8F4FF2E-470A-E30C-EA24-A5E3CB5B13A6}"/>
              </a:ext>
            </a:extLst>
          </p:cNvPr>
          <p:cNvSpPr txBox="1">
            <a:spLocks/>
          </p:cNvSpPr>
          <p:nvPr/>
        </p:nvSpPr>
        <p:spPr>
          <a:xfrm>
            <a:off x="304800" y="1744663"/>
            <a:ext cx="8534400" cy="553998"/>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HTTPS (AWS Certificate Manager)</a:t>
            </a:r>
            <a:endParaRPr lang="en-US" sz="3600" dirty="0"/>
          </a:p>
        </p:txBody>
      </p:sp>
    </p:spTree>
    <p:extLst>
      <p:ext uri="{BB962C8B-B14F-4D97-AF65-F5344CB8AC3E}">
        <p14:creationId xmlns:p14="http://schemas.microsoft.com/office/powerpoint/2010/main" val="3827978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4" name="Picture 3">
            <a:extLst>
              <a:ext uri="{FF2B5EF4-FFF2-40B4-BE49-F238E27FC236}">
                <a16:creationId xmlns:a16="http://schemas.microsoft.com/office/drawing/2014/main" id="{D0068232-366C-158D-306A-13CCB308C138}"/>
              </a:ext>
            </a:extLst>
          </p:cNvPr>
          <p:cNvPicPr>
            <a:picLocks noChangeAspect="1"/>
          </p:cNvPicPr>
          <p:nvPr/>
        </p:nvPicPr>
        <p:blipFill>
          <a:blip r:embed="rId3"/>
          <a:stretch>
            <a:fillRect/>
          </a:stretch>
        </p:blipFill>
        <p:spPr>
          <a:xfrm>
            <a:off x="3685880" y="1115715"/>
            <a:ext cx="5017760" cy="1705544"/>
          </a:xfrm>
          <a:prstGeom prst="rect">
            <a:avLst/>
          </a:prstGeom>
        </p:spPr>
      </p:pic>
      <p:pic>
        <p:nvPicPr>
          <p:cNvPr id="6" name="Picture 5">
            <a:extLst>
              <a:ext uri="{FF2B5EF4-FFF2-40B4-BE49-F238E27FC236}">
                <a16:creationId xmlns:a16="http://schemas.microsoft.com/office/drawing/2014/main" id="{CD64765F-95F8-DCB6-7F29-6D878F1EA232}"/>
              </a:ext>
            </a:extLst>
          </p:cNvPr>
          <p:cNvPicPr>
            <a:picLocks noChangeAspect="1"/>
          </p:cNvPicPr>
          <p:nvPr/>
        </p:nvPicPr>
        <p:blipFill>
          <a:blip r:embed="rId4"/>
          <a:stretch>
            <a:fillRect/>
          </a:stretch>
        </p:blipFill>
        <p:spPr>
          <a:xfrm>
            <a:off x="3978766" y="3624490"/>
            <a:ext cx="1305107" cy="571580"/>
          </a:xfrm>
          <a:prstGeom prst="rect">
            <a:avLst/>
          </a:prstGeom>
        </p:spPr>
      </p:pic>
      <p:sp>
        <p:nvSpPr>
          <p:cNvPr id="10" name="TextBox 9">
            <a:extLst>
              <a:ext uri="{FF2B5EF4-FFF2-40B4-BE49-F238E27FC236}">
                <a16:creationId xmlns:a16="http://schemas.microsoft.com/office/drawing/2014/main" id="{FEBB2844-0477-6095-EF7D-996F71B4F694}"/>
              </a:ext>
            </a:extLst>
          </p:cNvPr>
          <p:cNvSpPr txBox="1"/>
          <p:nvPr/>
        </p:nvSpPr>
        <p:spPr>
          <a:xfrm>
            <a:off x="341815" y="1125085"/>
            <a:ext cx="2572370" cy="1384995"/>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Search for Certificate Manager</a:t>
            </a:r>
          </a:p>
          <a:p>
            <a:pPr>
              <a:buClr>
                <a:schemeClr val="bg1"/>
              </a:buClr>
            </a:pPr>
            <a:endParaRPr lang="en-US" dirty="0">
              <a:solidFill>
                <a:schemeClr val="lt1"/>
              </a:solidFill>
            </a:endParaRPr>
          </a:p>
          <a:p>
            <a:pPr marL="285750" indent="-285750">
              <a:buClr>
                <a:schemeClr val="bg1"/>
              </a:buClr>
              <a:buFont typeface="Arial" panose="020B0604020202020204" pitchFamily="34" charset="0"/>
              <a:buChar char="•"/>
            </a:pPr>
            <a:r>
              <a:rPr lang="en-US" dirty="0">
                <a:solidFill>
                  <a:schemeClr val="lt1"/>
                </a:solidFill>
              </a:rPr>
              <a:t>Click “Request” to begin the process of creating a certificate</a:t>
            </a:r>
          </a:p>
        </p:txBody>
      </p:sp>
      <p:cxnSp>
        <p:nvCxnSpPr>
          <p:cNvPr id="11" name="Straight Arrow Connector 10">
            <a:extLst>
              <a:ext uri="{FF2B5EF4-FFF2-40B4-BE49-F238E27FC236}">
                <a16:creationId xmlns:a16="http://schemas.microsoft.com/office/drawing/2014/main" id="{14407620-7F5F-D512-0A4F-FE8120B11CF3}"/>
              </a:ext>
            </a:extLst>
          </p:cNvPr>
          <p:cNvCxnSpPr>
            <a:cxnSpLocks/>
          </p:cNvCxnSpPr>
          <p:nvPr/>
        </p:nvCxnSpPr>
        <p:spPr>
          <a:xfrm flipV="1">
            <a:off x="6576289" y="2725827"/>
            <a:ext cx="0" cy="4756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C9025A-B947-BB5C-F500-BE9CA02431C3}"/>
              </a:ext>
            </a:extLst>
          </p:cNvPr>
          <p:cNvSpPr txBox="1"/>
          <p:nvPr/>
        </p:nvSpPr>
        <p:spPr>
          <a:xfrm>
            <a:off x="6283970" y="3201474"/>
            <a:ext cx="1333538" cy="276999"/>
          </a:xfrm>
          <a:prstGeom prst="rect">
            <a:avLst/>
          </a:prstGeom>
          <a:noFill/>
        </p:spPr>
        <p:txBody>
          <a:bodyPr wrap="square">
            <a:spAutoFit/>
          </a:bodyPr>
          <a:lstStyle/>
          <a:p>
            <a:r>
              <a:rPr lang="en-US" sz="1200" dirty="0">
                <a:solidFill>
                  <a:schemeClr val="lt1"/>
                </a:solidFill>
              </a:rPr>
              <a:t>Click</a:t>
            </a:r>
            <a:endParaRPr lang="en-US" sz="1200" dirty="0"/>
          </a:p>
        </p:txBody>
      </p:sp>
      <p:cxnSp>
        <p:nvCxnSpPr>
          <p:cNvPr id="14" name="Straight Arrow Connector 13">
            <a:extLst>
              <a:ext uri="{FF2B5EF4-FFF2-40B4-BE49-F238E27FC236}">
                <a16:creationId xmlns:a16="http://schemas.microsoft.com/office/drawing/2014/main" id="{1767A2C1-0C55-5AAC-09D3-059C27C9643D}"/>
              </a:ext>
            </a:extLst>
          </p:cNvPr>
          <p:cNvCxnSpPr>
            <a:cxnSpLocks/>
          </p:cNvCxnSpPr>
          <p:nvPr/>
        </p:nvCxnSpPr>
        <p:spPr>
          <a:xfrm flipV="1">
            <a:off x="3604316" y="4111083"/>
            <a:ext cx="439860" cy="194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D8CD6DB-22FB-FE61-B5AD-60461B40301D}"/>
              </a:ext>
            </a:extLst>
          </p:cNvPr>
          <p:cNvSpPr txBox="1"/>
          <p:nvPr/>
        </p:nvSpPr>
        <p:spPr>
          <a:xfrm>
            <a:off x="3155880" y="4305444"/>
            <a:ext cx="1333538" cy="276999"/>
          </a:xfrm>
          <a:prstGeom prst="rect">
            <a:avLst/>
          </a:prstGeom>
          <a:noFill/>
        </p:spPr>
        <p:txBody>
          <a:bodyPr wrap="square">
            <a:spAutoFit/>
          </a:bodyPr>
          <a:lstStyle/>
          <a:p>
            <a:r>
              <a:rPr lang="en-US" sz="1200" dirty="0">
                <a:solidFill>
                  <a:schemeClr val="lt1"/>
                </a:solidFill>
              </a:rPr>
              <a:t>Click</a:t>
            </a:r>
            <a:endParaRPr lang="en-US" sz="1200" dirty="0"/>
          </a:p>
        </p:txBody>
      </p:sp>
    </p:spTree>
    <p:extLst>
      <p:ext uri="{BB962C8B-B14F-4D97-AF65-F5344CB8AC3E}">
        <p14:creationId xmlns:p14="http://schemas.microsoft.com/office/powerpoint/2010/main" val="288931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fc1d000a97_1_5"/>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What is a Static Website?</a:t>
            </a:r>
            <a:endParaRPr dirty="0"/>
          </a:p>
        </p:txBody>
      </p:sp>
      <p:sp>
        <p:nvSpPr>
          <p:cNvPr id="64" name="Google Shape;64;g2fc1d000a97_1_5"/>
          <p:cNvSpPr txBox="1">
            <a:spLocks noGrp="1"/>
          </p:cNvSpPr>
          <p:nvPr>
            <p:ph type="body" idx="1"/>
          </p:nvPr>
        </p:nvSpPr>
        <p:spPr>
          <a:xfrm>
            <a:off x="1909398" y="4694548"/>
            <a:ext cx="7017785" cy="276999"/>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https://aws.amazon.com/getting-started/projects/host-static-website/faq/</a:t>
            </a:r>
            <a:endParaRPr dirty="0">
              <a:solidFill>
                <a:schemeClr val="lt1"/>
              </a:solidFill>
            </a:endParaRPr>
          </a:p>
        </p:txBody>
      </p:sp>
      <p:sp>
        <p:nvSpPr>
          <p:cNvPr id="2" name="Google Shape;64;g2fc1d000a97_1_5">
            <a:extLst>
              <a:ext uri="{FF2B5EF4-FFF2-40B4-BE49-F238E27FC236}">
                <a16:creationId xmlns:a16="http://schemas.microsoft.com/office/drawing/2014/main" id="{8BEE3B38-0AE8-1D72-5F44-DBA085FAF212}"/>
              </a:ext>
            </a:extLst>
          </p:cNvPr>
          <p:cNvSpPr txBox="1">
            <a:spLocks/>
          </p:cNvSpPr>
          <p:nvPr/>
        </p:nvSpPr>
        <p:spPr>
          <a:xfrm>
            <a:off x="2417975" y="1902341"/>
            <a:ext cx="3977700"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A static website is delivered to the user exactly as stored, in contrast to dynamic web pages which are generated by a web application.</a:t>
            </a:r>
          </a:p>
          <a:p>
            <a:pPr marL="0" indent="0"/>
            <a:endParaRPr lang="en-US" dirty="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C9513372-E80B-1351-AB43-7C1153C30AA5}"/>
              </a:ext>
            </a:extLst>
          </p:cNvPr>
          <p:cNvPicPr>
            <a:picLocks noChangeAspect="1"/>
          </p:cNvPicPr>
          <p:nvPr/>
        </p:nvPicPr>
        <p:blipFill>
          <a:blip r:embed="rId3"/>
          <a:stretch>
            <a:fillRect/>
          </a:stretch>
        </p:blipFill>
        <p:spPr>
          <a:xfrm>
            <a:off x="3355943" y="1249040"/>
            <a:ext cx="5580668" cy="2385462"/>
          </a:xfrm>
          <a:prstGeom prst="rect">
            <a:avLst/>
          </a:prstGeom>
        </p:spPr>
      </p:pic>
      <p:sp>
        <p:nvSpPr>
          <p:cNvPr id="7" name="TextBox 6">
            <a:extLst>
              <a:ext uri="{FF2B5EF4-FFF2-40B4-BE49-F238E27FC236}">
                <a16:creationId xmlns:a16="http://schemas.microsoft.com/office/drawing/2014/main" id="{1FCC7B91-4981-7F0F-0C8C-CFB5A144EC8F}"/>
              </a:ext>
            </a:extLst>
          </p:cNvPr>
          <p:cNvSpPr txBox="1"/>
          <p:nvPr/>
        </p:nvSpPr>
        <p:spPr>
          <a:xfrm>
            <a:off x="341815" y="1125085"/>
            <a:ext cx="2572370" cy="738664"/>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Leave the Default: we are creating a public certificate</a:t>
            </a:r>
          </a:p>
          <a:p>
            <a:pPr marL="285750" indent="-285750">
              <a:buClr>
                <a:schemeClr val="bg1"/>
              </a:buClr>
              <a:buFont typeface="Arial" panose="020B0604020202020204" pitchFamily="34" charset="0"/>
              <a:buChar char="•"/>
            </a:pPr>
            <a:r>
              <a:rPr lang="en-US" dirty="0">
                <a:solidFill>
                  <a:schemeClr val="lt1"/>
                </a:solidFill>
              </a:rPr>
              <a:t>Click “Next”</a:t>
            </a:r>
          </a:p>
        </p:txBody>
      </p:sp>
      <p:cxnSp>
        <p:nvCxnSpPr>
          <p:cNvPr id="8" name="Straight Arrow Connector 7">
            <a:extLst>
              <a:ext uri="{FF2B5EF4-FFF2-40B4-BE49-F238E27FC236}">
                <a16:creationId xmlns:a16="http://schemas.microsoft.com/office/drawing/2014/main" id="{B9BA3F3E-FFA1-8648-A14E-090D5BBC8ED7}"/>
              </a:ext>
            </a:extLst>
          </p:cNvPr>
          <p:cNvCxnSpPr>
            <a:cxnSpLocks/>
          </p:cNvCxnSpPr>
          <p:nvPr/>
        </p:nvCxnSpPr>
        <p:spPr>
          <a:xfrm flipV="1">
            <a:off x="3002150" y="2193073"/>
            <a:ext cx="439860" cy="194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887001-4450-2201-7F49-53479BF31688}"/>
              </a:ext>
            </a:extLst>
          </p:cNvPr>
          <p:cNvSpPr txBox="1"/>
          <p:nvPr/>
        </p:nvSpPr>
        <p:spPr>
          <a:xfrm>
            <a:off x="2430966" y="2387434"/>
            <a:ext cx="758283" cy="461665"/>
          </a:xfrm>
          <a:prstGeom prst="rect">
            <a:avLst/>
          </a:prstGeom>
          <a:noFill/>
        </p:spPr>
        <p:txBody>
          <a:bodyPr wrap="square">
            <a:spAutoFit/>
          </a:bodyPr>
          <a:lstStyle/>
          <a:p>
            <a:r>
              <a:rPr lang="en-US" sz="1200" dirty="0">
                <a:solidFill>
                  <a:schemeClr val="lt1"/>
                </a:solidFill>
              </a:rPr>
              <a:t>Leave Default</a:t>
            </a:r>
            <a:endParaRPr lang="en-US" sz="1200" dirty="0"/>
          </a:p>
        </p:txBody>
      </p:sp>
      <p:cxnSp>
        <p:nvCxnSpPr>
          <p:cNvPr id="10" name="Straight Arrow Connector 9">
            <a:extLst>
              <a:ext uri="{FF2B5EF4-FFF2-40B4-BE49-F238E27FC236}">
                <a16:creationId xmlns:a16="http://schemas.microsoft.com/office/drawing/2014/main" id="{4FE74D7F-6893-9F84-00A0-1F7314C1E074}"/>
              </a:ext>
            </a:extLst>
          </p:cNvPr>
          <p:cNvCxnSpPr>
            <a:cxnSpLocks/>
          </p:cNvCxnSpPr>
          <p:nvPr/>
        </p:nvCxnSpPr>
        <p:spPr>
          <a:xfrm flipV="1">
            <a:off x="7890102" y="3634502"/>
            <a:ext cx="439860" cy="194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7AD9E5-1152-E46C-7260-32E1C13E1245}"/>
              </a:ext>
            </a:extLst>
          </p:cNvPr>
          <p:cNvSpPr txBox="1"/>
          <p:nvPr/>
        </p:nvSpPr>
        <p:spPr>
          <a:xfrm>
            <a:off x="7495862" y="3828863"/>
            <a:ext cx="758283" cy="276999"/>
          </a:xfrm>
          <a:prstGeom prst="rect">
            <a:avLst/>
          </a:prstGeom>
          <a:noFill/>
        </p:spPr>
        <p:txBody>
          <a:bodyPr wrap="square">
            <a:spAutoFit/>
          </a:bodyPr>
          <a:lstStyle/>
          <a:p>
            <a:r>
              <a:rPr lang="en-US" sz="1200" dirty="0">
                <a:solidFill>
                  <a:schemeClr val="lt1"/>
                </a:solidFill>
              </a:rPr>
              <a:t>Click</a:t>
            </a:r>
            <a:endParaRPr lang="en-US" sz="1200" dirty="0"/>
          </a:p>
        </p:txBody>
      </p:sp>
    </p:spTree>
    <p:extLst>
      <p:ext uri="{BB962C8B-B14F-4D97-AF65-F5344CB8AC3E}">
        <p14:creationId xmlns:p14="http://schemas.microsoft.com/office/powerpoint/2010/main" val="3220650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1B080C-A156-49AC-95F2-CB4A6E132CEF}"/>
              </a:ext>
            </a:extLst>
          </p:cNvPr>
          <p:cNvPicPr>
            <a:picLocks noChangeAspect="1"/>
          </p:cNvPicPr>
          <p:nvPr/>
        </p:nvPicPr>
        <p:blipFill>
          <a:blip r:embed="rId2"/>
          <a:stretch>
            <a:fillRect/>
          </a:stretch>
        </p:blipFill>
        <p:spPr>
          <a:xfrm>
            <a:off x="6061153" y="1074429"/>
            <a:ext cx="2905530" cy="885949"/>
          </a:xfrm>
          <a:prstGeom prst="rect">
            <a:avLst/>
          </a:prstGeom>
        </p:spPr>
      </p:pic>
      <p:pic>
        <p:nvPicPr>
          <p:cNvPr id="9" name="Picture 8">
            <a:extLst>
              <a:ext uri="{FF2B5EF4-FFF2-40B4-BE49-F238E27FC236}">
                <a16:creationId xmlns:a16="http://schemas.microsoft.com/office/drawing/2014/main" id="{2D3E796E-FFD6-239A-87DC-49EBA249730C}"/>
              </a:ext>
            </a:extLst>
          </p:cNvPr>
          <p:cNvPicPr>
            <a:picLocks noChangeAspect="1"/>
          </p:cNvPicPr>
          <p:nvPr/>
        </p:nvPicPr>
        <p:blipFill>
          <a:blip r:embed="rId3"/>
          <a:stretch>
            <a:fillRect/>
          </a:stretch>
        </p:blipFill>
        <p:spPr>
          <a:xfrm>
            <a:off x="3259600" y="2239904"/>
            <a:ext cx="5707083" cy="1519569"/>
          </a:xfrm>
          <a:prstGeom prst="rect">
            <a:avLst/>
          </a:prstGeom>
        </p:spPr>
      </p:pic>
      <p:pic>
        <p:nvPicPr>
          <p:cNvPr id="12" name="Picture 11">
            <a:extLst>
              <a:ext uri="{FF2B5EF4-FFF2-40B4-BE49-F238E27FC236}">
                <a16:creationId xmlns:a16="http://schemas.microsoft.com/office/drawing/2014/main" id="{5496A491-49EE-2239-C3C3-9B2CA3301D30}"/>
              </a:ext>
            </a:extLst>
          </p:cNvPr>
          <p:cNvPicPr>
            <a:picLocks noChangeAspect="1"/>
          </p:cNvPicPr>
          <p:nvPr/>
        </p:nvPicPr>
        <p:blipFill>
          <a:blip r:embed="rId4"/>
          <a:stretch>
            <a:fillRect/>
          </a:stretch>
        </p:blipFill>
        <p:spPr>
          <a:xfrm>
            <a:off x="7642523" y="4069071"/>
            <a:ext cx="1324160" cy="543001"/>
          </a:xfrm>
          <a:prstGeom prst="rect">
            <a:avLst/>
          </a:prstGeom>
        </p:spPr>
      </p:pic>
      <p:sp>
        <p:nvSpPr>
          <p:cNvPr id="14" name="TextBox 13">
            <a:extLst>
              <a:ext uri="{FF2B5EF4-FFF2-40B4-BE49-F238E27FC236}">
                <a16:creationId xmlns:a16="http://schemas.microsoft.com/office/drawing/2014/main" id="{05555007-0CDB-087D-2D39-E372FF40DE3F}"/>
              </a:ext>
            </a:extLst>
          </p:cNvPr>
          <p:cNvSpPr txBox="1"/>
          <p:nvPr/>
        </p:nvSpPr>
        <p:spPr>
          <a:xfrm>
            <a:off x="341815" y="1125085"/>
            <a:ext cx="2572370" cy="1815882"/>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Specify the </a:t>
            </a:r>
            <a:r>
              <a:rPr lang="en-US" dirty="0" err="1">
                <a:solidFill>
                  <a:schemeClr val="lt1"/>
                </a:solidFill>
              </a:rPr>
              <a:t>FQDN</a:t>
            </a:r>
            <a:r>
              <a:rPr lang="en-US" dirty="0">
                <a:solidFill>
                  <a:schemeClr val="lt1"/>
                </a:solidFill>
              </a:rPr>
              <a:t> of your static website</a:t>
            </a:r>
          </a:p>
          <a:p>
            <a:pPr>
              <a:buClr>
                <a:schemeClr val="bg1"/>
              </a:buClr>
            </a:pPr>
            <a:endParaRPr lang="en-US" dirty="0">
              <a:solidFill>
                <a:schemeClr val="lt1"/>
              </a:solidFill>
            </a:endParaRPr>
          </a:p>
          <a:p>
            <a:pPr marL="285750" indent="-285750">
              <a:buClr>
                <a:schemeClr val="bg1"/>
              </a:buClr>
              <a:buFont typeface="Arial" panose="020B0604020202020204" pitchFamily="34" charset="0"/>
              <a:buChar char="•"/>
            </a:pPr>
            <a:r>
              <a:rPr lang="en-US" dirty="0">
                <a:solidFill>
                  <a:schemeClr val="lt1"/>
                </a:solidFill>
              </a:rPr>
              <a:t>Choose your Validation method</a:t>
            </a:r>
          </a:p>
          <a:p>
            <a:pPr>
              <a:buClr>
                <a:schemeClr val="bg1"/>
              </a:buClr>
            </a:pPr>
            <a:endParaRPr lang="en-US" dirty="0">
              <a:solidFill>
                <a:schemeClr val="lt1"/>
              </a:solidFill>
            </a:endParaRPr>
          </a:p>
          <a:p>
            <a:pPr marL="285750" indent="-285750">
              <a:buClr>
                <a:schemeClr val="bg1"/>
              </a:buClr>
              <a:buFont typeface="Arial" panose="020B0604020202020204" pitchFamily="34" charset="0"/>
              <a:buChar char="•"/>
            </a:pPr>
            <a:r>
              <a:rPr lang="en-US" dirty="0">
                <a:solidFill>
                  <a:schemeClr val="lt1"/>
                </a:solidFill>
              </a:rPr>
              <a:t>Keep remaining defaults and click “Request”</a:t>
            </a:r>
          </a:p>
        </p:txBody>
      </p:sp>
      <p:cxnSp>
        <p:nvCxnSpPr>
          <p:cNvPr id="15" name="Straight Arrow Connector 14">
            <a:extLst>
              <a:ext uri="{FF2B5EF4-FFF2-40B4-BE49-F238E27FC236}">
                <a16:creationId xmlns:a16="http://schemas.microsoft.com/office/drawing/2014/main" id="{F9BE5887-90FE-5722-3C13-419EA516277F}"/>
              </a:ext>
            </a:extLst>
          </p:cNvPr>
          <p:cNvCxnSpPr>
            <a:cxnSpLocks/>
          </p:cNvCxnSpPr>
          <p:nvPr/>
        </p:nvCxnSpPr>
        <p:spPr>
          <a:xfrm flipV="1">
            <a:off x="7278480" y="4417711"/>
            <a:ext cx="439860" cy="1943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C09D8B8-5821-4698-D82D-FC577308B211}"/>
              </a:ext>
            </a:extLst>
          </p:cNvPr>
          <p:cNvSpPr txBox="1"/>
          <p:nvPr/>
        </p:nvSpPr>
        <p:spPr>
          <a:xfrm>
            <a:off x="6884240" y="4612072"/>
            <a:ext cx="758283" cy="276999"/>
          </a:xfrm>
          <a:prstGeom prst="rect">
            <a:avLst/>
          </a:prstGeom>
          <a:noFill/>
        </p:spPr>
        <p:txBody>
          <a:bodyPr wrap="square">
            <a:spAutoFit/>
          </a:bodyPr>
          <a:lstStyle/>
          <a:p>
            <a:r>
              <a:rPr lang="en-US" sz="1200" dirty="0">
                <a:solidFill>
                  <a:schemeClr val="lt1"/>
                </a:solidFill>
              </a:rPr>
              <a:t>Click</a:t>
            </a:r>
            <a:endParaRPr lang="en-US" sz="1200" dirty="0"/>
          </a:p>
        </p:txBody>
      </p:sp>
    </p:spTree>
    <p:extLst>
      <p:ext uri="{BB962C8B-B14F-4D97-AF65-F5344CB8AC3E}">
        <p14:creationId xmlns:p14="http://schemas.microsoft.com/office/powerpoint/2010/main" val="1424509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BFBFA-BF1B-E480-551C-70D2D5524C99}"/>
              </a:ext>
            </a:extLst>
          </p:cNvPr>
          <p:cNvPicPr>
            <a:picLocks noChangeAspect="1"/>
          </p:cNvPicPr>
          <p:nvPr/>
        </p:nvPicPr>
        <p:blipFill>
          <a:blip r:embed="rId2"/>
          <a:stretch>
            <a:fillRect/>
          </a:stretch>
        </p:blipFill>
        <p:spPr>
          <a:xfrm>
            <a:off x="3739058" y="1165050"/>
            <a:ext cx="5205821" cy="453934"/>
          </a:xfrm>
          <a:prstGeom prst="rect">
            <a:avLst/>
          </a:prstGeom>
        </p:spPr>
      </p:pic>
      <p:pic>
        <p:nvPicPr>
          <p:cNvPr id="5" name="Picture 4">
            <a:extLst>
              <a:ext uri="{FF2B5EF4-FFF2-40B4-BE49-F238E27FC236}">
                <a16:creationId xmlns:a16="http://schemas.microsoft.com/office/drawing/2014/main" id="{41E65472-E28F-90CB-5F25-17BAD64A0B76}"/>
              </a:ext>
            </a:extLst>
          </p:cNvPr>
          <p:cNvPicPr>
            <a:picLocks noChangeAspect="1"/>
          </p:cNvPicPr>
          <p:nvPr/>
        </p:nvPicPr>
        <p:blipFill>
          <a:blip r:embed="rId3"/>
          <a:stretch>
            <a:fillRect/>
          </a:stretch>
        </p:blipFill>
        <p:spPr>
          <a:xfrm>
            <a:off x="3714160" y="3945529"/>
            <a:ext cx="5210966" cy="1042194"/>
          </a:xfrm>
          <a:prstGeom prst="rect">
            <a:avLst/>
          </a:prstGeom>
        </p:spPr>
      </p:pic>
      <p:pic>
        <p:nvPicPr>
          <p:cNvPr id="7" name="Picture 6">
            <a:extLst>
              <a:ext uri="{FF2B5EF4-FFF2-40B4-BE49-F238E27FC236}">
                <a16:creationId xmlns:a16="http://schemas.microsoft.com/office/drawing/2014/main" id="{2E9BAE11-26BA-C1A7-ADB1-076644A8F180}"/>
              </a:ext>
            </a:extLst>
          </p:cNvPr>
          <p:cNvPicPr>
            <a:picLocks noChangeAspect="1"/>
          </p:cNvPicPr>
          <p:nvPr/>
        </p:nvPicPr>
        <p:blipFill>
          <a:blip r:embed="rId4"/>
          <a:stretch>
            <a:fillRect/>
          </a:stretch>
        </p:blipFill>
        <p:spPr>
          <a:xfrm>
            <a:off x="3739058" y="1844220"/>
            <a:ext cx="4581426" cy="1429845"/>
          </a:xfrm>
          <a:prstGeom prst="rect">
            <a:avLst/>
          </a:prstGeom>
        </p:spPr>
      </p:pic>
      <p:cxnSp>
        <p:nvCxnSpPr>
          <p:cNvPr id="9" name="Straight Arrow Connector 8">
            <a:extLst>
              <a:ext uri="{FF2B5EF4-FFF2-40B4-BE49-F238E27FC236}">
                <a16:creationId xmlns:a16="http://schemas.microsoft.com/office/drawing/2014/main" id="{664FC799-2043-9FB8-6435-22F40AE81160}"/>
              </a:ext>
            </a:extLst>
          </p:cNvPr>
          <p:cNvCxnSpPr>
            <a:cxnSpLocks/>
          </p:cNvCxnSpPr>
          <p:nvPr/>
        </p:nvCxnSpPr>
        <p:spPr>
          <a:xfrm flipH="1">
            <a:off x="7547039" y="3747625"/>
            <a:ext cx="76636" cy="327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05AB41-4A92-2449-863A-5DEDE90919CB}"/>
              </a:ext>
            </a:extLst>
          </p:cNvPr>
          <p:cNvSpPr txBox="1"/>
          <p:nvPr/>
        </p:nvSpPr>
        <p:spPr>
          <a:xfrm>
            <a:off x="7547039" y="3439848"/>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16" name="TextBox 15">
            <a:extLst>
              <a:ext uri="{FF2B5EF4-FFF2-40B4-BE49-F238E27FC236}">
                <a16:creationId xmlns:a16="http://schemas.microsoft.com/office/drawing/2014/main" id="{281E2B00-F0BD-C123-52C9-D1E64E410F3B}"/>
              </a:ext>
            </a:extLst>
          </p:cNvPr>
          <p:cNvSpPr txBox="1"/>
          <p:nvPr/>
        </p:nvSpPr>
        <p:spPr>
          <a:xfrm>
            <a:off x="341815" y="1125085"/>
            <a:ext cx="2572370" cy="2308324"/>
          </a:xfrm>
          <a:prstGeom prst="rect">
            <a:avLst/>
          </a:prstGeom>
          <a:noFill/>
          <a:ln>
            <a:solidFill>
              <a:schemeClr val="bg2">
                <a:lumMod val="40000"/>
                <a:lumOff val="60000"/>
              </a:schemeClr>
            </a:solidFill>
          </a:ln>
        </p:spPr>
        <p:txBody>
          <a:bodyPr wrap="square">
            <a:spAutoFit/>
          </a:bodyPr>
          <a:lstStyle/>
          <a:p>
            <a:pPr>
              <a:buClr>
                <a:schemeClr val="bg1"/>
              </a:buClr>
            </a:pPr>
            <a:r>
              <a:rPr lang="en-US" sz="1200" dirty="0">
                <a:solidFill>
                  <a:schemeClr val="lt1"/>
                </a:solidFill>
              </a:rPr>
              <a:t>The request is not yet complete because we need to complete the validation process.</a:t>
            </a:r>
          </a:p>
          <a:p>
            <a:pPr>
              <a:buClr>
                <a:schemeClr val="bg1"/>
              </a:buClr>
            </a:pPr>
            <a:endParaRPr lang="en-US" sz="1200" dirty="0">
              <a:solidFill>
                <a:schemeClr val="lt1"/>
              </a:solidFill>
            </a:endParaRPr>
          </a:p>
          <a:p>
            <a:pPr>
              <a:buClr>
                <a:schemeClr val="bg1"/>
              </a:buClr>
            </a:pPr>
            <a:r>
              <a:rPr lang="en-US" sz="1200" dirty="0">
                <a:solidFill>
                  <a:schemeClr val="lt1"/>
                </a:solidFill>
              </a:rPr>
              <a:t>The validation process we chose was “DNS validation” so to do this: </a:t>
            </a:r>
          </a:p>
          <a:p>
            <a:pPr>
              <a:buClr>
                <a:schemeClr val="bg1"/>
              </a:buClr>
            </a:pPr>
            <a:endParaRPr lang="en-US" sz="1200" dirty="0">
              <a:solidFill>
                <a:schemeClr val="lt1"/>
              </a:solidFill>
            </a:endParaRPr>
          </a:p>
          <a:p>
            <a:pPr marL="285750" indent="-285750">
              <a:buClr>
                <a:schemeClr val="bg1"/>
              </a:buClr>
              <a:buFont typeface="Arial" panose="020B0604020202020204" pitchFamily="34" charset="0"/>
              <a:buChar char="•"/>
            </a:pPr>
            <a:r>
              <a:rPr lang="en-US" sz="1200" dirty="0">
                <a:solidFill>
                  <a:schemeClr val="lt1"/>
                </a:solidFill>
              </a:rPr>
              <a:t>Conveniently, within the “Domain” panel click “Create records in Route 53”. This will create the temporary </a:t>
            </a:r>
            <a:r>
              <a:rPr lang="en-US" sz="1200" dirty="0" err="1">
                <a:solidFill>
                  <a:schemeClr val="lt1"/>
                </a:solidFill>
              </a:rPr>
              <a:t>CNAME</a:t>
            </a:r>
            <a:r>
              <a:rPr lang="en-US" sz="1200" dirty="0">
                <a:solidFill>
                  <a:schemeClr val="lt1"/>
                </a:solidFill>
              </a:rPr>
              <a:t> record in route 53 for you. </a:t>
            </a:r>
          </a:p>
        </p:txBody>
      </p:sp>
    </p:spTree>
    <p:extLst>
      <p:ext uri="{BB962C8B-B14F-4D97-AF65-F5344CB8AC3E}">
        <p14:creationId xmlns:p14="http://schemas.microsoft.com/office/powerpoint/2010/main" val="3093250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70D42-412A-42E3-2F9E-0A9FEDC5FA6D}"/>
              </a:ext>
            </a:extLst>
          </p:cNvPr>
          <p:cNvPicPr>
            <a:picLocks noChangeAspect="1"/>
          </p:cNvPicPr>
          <p:nvPr/>
        </p:nvPicPr>
        <p:blipFill>
          <a:blip r:embed="rId2"/>
          <a:stretch>
            <a:fillRect/>
          </a:stretch>
        </p:blipFill>
        <p:spPr>
          <a:xfrm>
            <a:off x="3601039" y="1284088"/>
            <a:ext cx="5194169" cy="2351790"/>
          </a:xfrm>
          <a:prstGeom prst="rect">
            <a:avLst/>
          </a:prstGeom>
        </p:spPr>
      </p:pic>
      <p:pic>
        <p:nvPicPr>
          <p:cNvPr id="5" name="Picture 4">
            <a:extLst>
              <a:ext uri="{FF2B5EF4-FFF2-40B4-BE49-F238E27FC236}">
                <a16:creationId xmlns:a16="http://schemas.microsoft.com/office/drawing/2014/main" id="{77D0EE05-8BAF-B6A0-F203-5888DBACEE02}"/>
              </a:ext>
            </a:extLst>
          </p:cNvPr>
          <p:cNvPicPr>
            <a:picLocks noChangeAspect="1"/>
          </p:cNvPicPr>
          <p:nvPr/>
        </p:nvPicPr>
        <p:blipFill>
          <a:blip r:embed="rId3"/>
          <a:stretch>
            <a:fillRect/>
          </a:stretch>
        </p:blipFill>
        <p:spPr>
          <a:xfrm>
            <a:off x="641022" y="4530954"/>
            <a:ext cx="8314441" cy="277148"/>
          </a:xfrm>
          <a:prstGeom prst="rect">
            <a:avLst/>
          </a:prstGeom>
        </p:spPr>
      </p:pic>
      <p:cxnSp>
        <p:nvCxnSpPr>
          <p:cNvPr id="6" name="Straight Arrow Connector 5">
            <a:extLst>
              <a:ext uri="{FF2B5EF4-FFF2-40B4-BE49-F238E27FC236}">
                <a16:creationId xmlns:a16="http://schemas.microsoft.com/office/drawing/2014/main" id="{CC5C558F-6BA3-A434-650D-4E4DD9B6F463}"/>
              </a:ext>
            </a:extLst>
          </p:cNvPr>
          <p:cNvCxnSpPr>
            <a:cxnSpLocks/>
          </p:cNvCxnSpPr>
          <p:nvPr/>
        </p:nvCxnSpPr>
        <p:spPr>
          <a:xfrm flipV="1">
            <a:off x="7421887" y="3531340"/>
            <a:ext cx="334839" cy="308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B64CFB-99DB-0FDA-0A36-7C2058930EA6}"/>
              </a:ext>
            </a:extLst>
          </p:cNvPr>
          <p:cNvSpPr txBox="1"/>
          <p:nvPr/>
        </p:nvSpPr>
        <p:spPr>
          <a:xfrm>
            <a:off x="6920233" y="3756718"/>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9" name="TextBox 8">
            <a:extLst>
              <a:ext uri="{FF2B5EF4-FFF2-40B4-BE49-F238E27FC236}">
                <a16:creationId xmlns:a16="http://schemas.microsoft.com/office/drawing/2014/main" id="{AD0D5CC2-87F4-7663-990D-A36CA71DB259}"/>
              </a:ext>
            </a:extLst>
          </p:cNvPr>
          <p:cNvSpPr txBox="1"/>
          <p:nvPr/>
        </p:nvSpPr>
        <p:spPr>
          <a:xfrm>
            <a:off x="641022" y="3756718"/>
            <a:ext cx="2743200" cy="461665"/>
          </a:xfrm>
          <a:prstGeom prst="rect">
            <a:avLst/>
          </a:prstGeom>
          <a:noFill/>
        </p:spPr>
        <p:txBody>
          <a:bodyPr wrap="square">
            <a:spAutoFit/>
          </a:bodyPr>
          <a:lstStyle/>
          <a:p>
            <a:r>
              <a:rPr lang="en-US" sz="1200" dirty="0">
                <a:solidFill>
                  <a:schemeClr val="lt1"/>
                </a:solidFill>
              </a:rPr>
              <a:t>This is what the temporary </a:t>
            </a:r>
            <a:r>
              <a:rPr lang="en-US" sz="1200" dirty="0" err="1">
                <a:solidFill>
                  <a:schemeClr val="lt1"/>
                </a:solidFill>
              </a:rPr>
              <a:t>CNAME</a:t>
            </a:r>
            <a:r>
              <a:rPr lang="en-US" sz="1200" dirty="0">
                <a:solidFill>
                  <a:schemeClr val="lt1"/>
                </a:solidFill>
              </a:rPr>
              <a:t> record looks like once it is created</a:t>
            </a:r>
            <a:endParaRPr lang="en-US" sz="1200" dirty="0"/>
          </a:p>
        </p:txBody>
      </p:sp>
      <p:sp>
        <p:nvSpPr>
          <p:cNvPr id="10" name="TextBox 9">
            <a:extLst>
              <a:ext uri="{FF2B5EF4-FFF2-40B4-BE49-F238E27FC236}">
                <a16:creationId xmlns:a16="http://schemas.microsoft.com/office/drawing/2014/main" id="{445C9E6A-83C1-839F-FC2C-5AA65EF9B85D}"/>
              </a:ext>
            </a:extLst>
          </p:cNvPr>
          <p:cNvSpPr txBox="1"/>
          <p:nvPr/>
        </p:nvSpPr>
        <p:spPr>
          <a:xfrm>
            <a:off x="341815" y="1125085"/>
            <a:ext cx="2572370" cy="1015663"/>
          </a:xfrm>
          <a:prstGeom prst="rect">
            <a:avLst/>
          </a:prstGeom>
          <a:noFill/>
          <a:ln>
            <a:solidFill>
              <a:schemeClr val="bg2">
                <a:lumMod val="40000"/>
                <a:lumOff val="60000"/>
              </a:schemeClr>
            </a:solidFill>
          </a:ln>
        </p:spPr>
        <p:txBody>
          <a:bodyPr wrap="square">
            <a:spAutoFit/>
          </a:bodyPr>
          <a:lstStyle/>
          <a:p>
            <a:pPr>
              <a:buClr>
                <a:schemeClr val="bg1"/>
              </a:buClr>
            </a:pPr>
            <a:r>
              <a:rPr lang="en-US" sz="1200" dirty="0">
                <a:solidFill>
                  <a:schemeClr val="lt1"/>
                </a:solidFill>
              </a:rPr>
              <a:t>AWS makes it very easy to create this </a:t>
            </a:r>
            <a:r>
              <a:rPr lang="en-US" sz="1200" dirty="0" err="1">
                <a:solidFill>
                  <a:schemeClr val="lt1"/>
                </a:solidFill>
              </a:rPr>
              <a:t>CNAME</a:t>
            </a:r>
            <a:r>
              <a:rPr lang="en-US" sz="1200" dirty="0">
                <a:solidFill>
                  <a:schemeClr val="lt1"/>
                </a:solidFill>
              </a:rPr>
              <a:t> record. There is no manual entry to create this </a:t>
            </a:r>
            <a:r>
              <a:rPr lang="en-US" sz="1200" dirty="0" err="1">
                <a:solidFill>
                  <a:schemeClr val="lt1"/>
                </a:solidFill>
              </a:rPr>
              <a:t>CNAME</a:t>
            </a:r>
            <a:r>
              <a:rPr lang="en-US" sz="1200" dirty="0">
                <a:solidFill>
                  <a:schemeClr val="lt1"/>
                </a:solidFill>
              </a:rPr>
              <a:t> record. All you have to do is click “Create records”.</a:t>
            </a:r>
          </a:p>
        </p:txBody>
      </p:sp>
      <p:cxnSp>
        <p:nvCxnSpPr>
          <p:cNvPr id="11" name="Straight Arrow Connector 10">
            <a:extLst>
              <a:ext uri="{FF2B5EF4-FFF2-40B4-BE49-F238E27FC236}">
                <a16:creationId xmlns:a16="http://schemas.microsoft.com/office/drawing/2014/main" id="{CDC97E2D-259C-112D-884A-FCF1EBDF0E49}"/>
              </a:ext>
            </a:extLst>
          </p:cNvPr>
          <p:cNvCxnSpPr>
            <a:cxnSpLocks/>
          </p:cNvCxnSpPr>
          <p:nvPr/>
        </p:nvCxnSpPr>
        <p:spPr>
          <a:xfrm>
            <a:off x="1791629" y="4218383"/>
            <a:ext cx="117839" cy="3125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24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E63E23-F2A0-A381-7962-1ACDDB69CE1C}"/>
              </a:ext>
            </a:extLst>
          </p:cNvPr>
          <p:cNvPicPr>
            <a:picLocks noChangeAspect="1"/>
          </p:cNvPicPr>
          <p:nvPr/>
        </p:nvPicPr>
        <p:blipFill>
          <a:blip r:embed="rId2"/>
          <a:stretch>
            <a:fillRect/>
          </a:stretch>
        </p:blipFill>
        <p:spPr>
          <a:xfrm>
            <a:off x="3850888" y="1883840"/>
            <a:ext cx="5167726" cy="179638"/>
          </a:xfrm>
          <a:prstGeom prst="rect">
            <a:avLst/>
          </a:prstGeom>
        </p:spPr>
      </p:pic>
      <p:sp>
        <p:nvSpPr>
          <p:cNvPr id="4" name="TextBox 3">
            <a:extLst>
              <a:ext uri="{FF2B5EF4-FFF2-40B4-BE49-F238E27FC236}">
                <a16:creationId xmlns:a16="http://schemas.microsoft.com/office/drawing/2014/main" id="{F38EEF5D-4C3C-BD68-F668-3FEE83904839}"/>
              </a:ext>
            </a:extLst>
          </p:cNvPr>
          <p:cNvSpPr txBox="1"/>
          <p:nvPr/>
        </p:nvSpPr>
        <p:spPr>
          <a:xfrm>
            <a:off x="6409229" y="2360197"/>
            <a:ext cx="2271860" cy="307777"/>
          </a:xfrm>
          <a:prstGeom prst="rect">
            <a:avLst/>
          </a:prstGeom>
          <a:noFill/>
        </p:spPr>
        <p:txBody>
          <a:bodyPr wrap="square">
            <a:spAutoFit/>
          </a:bodyPr>
          <a:lstStyle/>
          <a:p>
            <a:r>
              <a:rPr lang="en-US" dirty="0">
                <a:solidFill>
                  <a:schemeClr val="lt1"/>
                </a:solidFill>
              </a:rPr>
              <a:t>Once cert is finalized</a:t>
            </a:r>
            <a:endParaRPr lang="en-US" dirty="0"/>
          </a:p>
        </p:txBody>
      </p:sp>
      <p:pic>
        <p:nvPicPr>
          <p:cNvPr id="6" name="Picture 5">
            <a:extLst>
              <a:ext uri="{FF2B5EF4-FFF2-40B4-BE49-F238E27FC236}">
                <a16:creationId xmlns:a16="http://schemas.microsoft.com/office/drawing/2014/main" id="{86100889-B343-3DB9-3681-12FD48FA84BE}"/>
              </a:ext>
            </a:extLst>
          </p:cNvPr>
          <p:cNvPicPr>
            <a:picLocks noChangeAspect="1"/>
          </p:cNvPicPr>
          <p:nvPr/>
        </p:nvPicPr>
        <p:blipFill>
          <a:blip r:embed="rId3"/>
          <a:stretch>
            <a:fillRect/>
          </a:stretch>
        </p:blipFill>
        <p:spPr>
          <a:xfrm>
            <a:off x="2995961" y="3588049"/>
            <a:ext cx="5855808" cy="413431"/>
          </a:xfrm>
          <a:prstGeom prst="rect">
            <a:avLst/>
          </a:prstGeom>
        </p:spPr>
      </p:pic>
      <p:sp>
        <p:nvSpPr>
          <p:cNvPr id="7" name="TextBox 6">
            <a:extLst>
              <a:ext uri="{FF2B5EF4-FFF2-40B4-BE49-F238E27FC236}">
                <a16:creationId xmlns:a16="http://schemas.microsoft.com/office/drawing/2014/main" id="{7907A445-6C6C-C0B7-CF0E-7A10CDCA406E}"/>
              </a:ext>
            </a:extLst>
          </p:cNvPr>
          <p:cNvSpPr txBox="1"/>
          <p:nvPr/>
        </p:nvSpPr>
        <p:spPr>
          <a:xfrm>
            <a:off x="126380" y="3176554"/>
            <a:ext cx="2099801" cy="1384995"/>
          </a:xfrm>
          <a:prstGeom prst="rect">
            <a:avLst/>
          </a:prstGeom>
          <a:noFill/>
        </p:spPr>
        <p:txBody>
          <a:bodyPr wrap="square">
            <a:spAutoFit/>
          </a:bodyPr>
          <a:lstStyle/>
          <a:p>
            <a:r>
              <a:rPr lang="en-US" sz="1200" dirty="0">
                <a:solidFill>
                  <a:schemeClr val="lt1"/>
                </a:solidFill>
              </a:rPr>
              <a:t>Once the certificate is in the “Issued” status, you can then delete that temporary </a:t>
            </a:r>
            <a:r>
              <a:rPr lang="en-US" sz="1200" dirty="0" err="1">
                <a:solidFill>
                  <a:schemeClr val="lt1"/>
                </a:solidFill>
              </a:rPr>
              <a:t>CNAME</a:t>
            </a:r>
            <a:r>
              <a:rPr lang="en-US" sz="1200" dirty="0">
                <a:solidFill>
                  <a:schemeClr val="lt1"/>
                </a:solidFill>
              </a:rPr>
              <a:t> record. It is no longer needed since ACM verified you have authority over this domain.</a:t>
            </a:r>
            <a:endParaRPr lang="en-US" sz="1200" dirty="0"/>
          </a:p>
        </p:txBody>
      </p:sp>
      <p:cxnSp>
        <p:nvCxnSpPr>
          <p:cNvPr id="8" name="Straight Arrow Connector 7">
            <a:extLst>
              <a:ext uri="{FF2B5EF4-FFF2-40B4-BE49-F238E27FC236}">
                <a16:creationId xmlns:a16="http://schemas.microsoft.com/office/drawing/2014/main" id="{D9D5C55E-0CF4-A207-ABD4-8B5953BEB049}"/>
              </a:ext>
            </a:extLst>
          </p:cNvPr>
          <p:cNvCxnSpPr>
            <a:cxnSpLocks/>
          </p:cNvCxnSpPr>
          <p:nvPr/>
        </p:nvCxnSpPr>
        <p:spPr>
          <a:xfrm flipV="1">
            <a:off x="8135908" y="2130002"/>
            <a:ext cx="470188" cy="230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ACA9C0-49E0-8B34-D406-C3116356503C}"/>
              </a:ext>
            </a:extLst>
          </p:cNvPr>
          <p:cNvSpPr txBox="1"/>
          <p:nvPr/>
        </p:nvSpPr>
        <p:spPr>
          <a:xfrm>
            <a:off x="341815" y="1125085"/>
            <a:ext cx="2572370" cy="646331"/>
          </a:xfrm>
          <a:prstGeom prst="rect">
            <a:avLst/>
          </a:prstGeom>
          <a:noFill/>
          <a:ln>
            <a:solidFill>
              <a:schemeClr val="bg2">
                <a:lumMod val="40000"/>
                <a:lumOff val="60000"/>
              </a:schemeClr>
            </a:solidFill>
          </a:ln>
        </p:spPr>
        <p:txBody>
          <a:bodyPr wrap="square">
            <a:spAutoFit/>
          </a:bodyPr>
          <a:lstStyle/>
          <a:p>
            <a:pPr>
              <a:buClr>
                <a:schemeClr val="bg1"/>
              </a:buClr>
            </a:pPr>
            <a:r>
              <a:rPr lang="en-US" sz="1200" dirty="0">
                <a:solidFill>
                  <a:schemeClr val="lt1"/>
                </a:solidFill>
              </a:rPr>
              <a:t>Wait a few minutes in ACM for the status of the cert to change to “Issued”.</a:t>
            </a:r>
          </a:p>
        </p:txBody>
      </p:sp>
      <p:cxnSp>
        <p:nvCxnSpPr>
          <p:cNvPr id="11" name="Straight Arrow Connector 10">
            <a:extLst>
              <a:ext uri="{FF2B5EF4-FFF2-40B4-BE49-F238E27FC236}">
                <a16:creationId xmlns:a16="http://schemas.microsoft.com/office/drawing/2014/main" id="{B2AE3BF8-D983-6A42-A4C1-1865A208CDBF}"/>
              </a:ext>
            </a:extLst>
          </p:cNvPr>
          <p:cNvCxnSpPr>
            <a:cxnSpLocks/>
          </p:cNvCxnSpPr>
          <p:nvPr/>
        </p:nvCxnSpPr>
        <p:spPr>
          <a:xfrm>
            <a:off x="2140883" y="3794764"/>
            <a:ext cx="6320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80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Google Shape;63;g2fc1d000a97_1_5">
            <a:extLst>
              <a:ext uri="{FF2B5EF4-FFF2-40B4-BE49-F238E27FC236}">
                <a16:creationId xmlns:a16="http://schemas.microsoft.com/office/drawing/2014/main" id="{B8F4FF2E-470A-E30C-EA24-A5E3CB5B13A6}"/>
              </a:ext>
            </a:extLst>
          </p:cNvPr>
          <p:cNvSpPr txBox="1">
            <a:spLocks/>
          </p:cNvSpPr>
          <p:nvPr/>
        </p:nvSpPr>
        <p:spPr>
          <a:xfrm>
            <a:off x="304800" y="1744663"/>
            <a:ext cx="8534400" cy="553998"/>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HTTPS with CloudFront</a:t>
            </a:r>
            <a:endParaRPr lang="en-US" sz="3600" dirty="0"/>
          </a:p>
        </p:txBody>
      </p:sp>
    </p:spTree>
    <p:extLst>
      <p:ext uri="{BB962C8B-B14F-4D97-AF65-F5344CB8AC3E}">
        <p14:creationId xmlns:p14="http://schemas.microsoft.com/office/powerpoint/2010/main" val="2948959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3A2635F5-A4DE-54D1-ADA9-41BA9D6CE80E}"/>
              </a:ext>
            </a:extLst>
          </p:cNvPr>
          <p:cNvPicPr>
            <a:picLocks noChangeAspect="1"/>
          </p:cNvPicPr>
          <p:nvPr/>
        </p:nvPicPr>
        <p:blipFill>
          <a:blip r:embed="rId3"/>
          <a:stretch>
            <a:fillRect/>
          </a:stretch>
        </p:blipFill>
        <p:spPr>
          <a:xfrm>
            <a:off x="6145615" y="1010214"/>
            <a:ext cx="2444469" cy="1990049"/>
          </a:xfrm>
          <a:prstGeom prst="rect">
            <a:avLst/>
          </a:prstGeom>
        </p:spPr>
      </p:pic>
      <p:cxnSp>
        <p:nvCxnSpPr>
          <p:cNvPr id="4" name="Straight Arrow Connector 3">
            <a:extLst>
              <a:ext uri="{FF2B5EF4-FFF2-40B4-BE49-F238E27FC236}">
                <a16:creationId xmlns:a16="http://schemas.microsoft.com/office/drawing/2014/main" id="{BD78EF88-B614-CB76-F670-26B520FDE374}"/>
              </a:ext>
            </a:extLst>
          </p:cNvPr>
          <p:cNvCxnSpPr>
            <a:cxnSpLocks/>
          </p:cNvCxnSpPr>
          <p:nvPr/>
        </p:nvCxnSpPr>
        <p:spPr>
          <a:xfrm flipV="1">
            <a:off x="6137031" y="2580916"/>
            <a:ext cx="334839" cy="308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25281B-094F-36B3-D49C-B23E4BAABD40}"/>
              </a:ext>
            </a:extLst>
          </p:cNvPr>
          <p:cNvSpPr txBox="1"/>
          <p:nvPr/>
        </p:nvSpPr>
        <p:spPr>
          <a:xfrm>
            <a:off x="5657787" y="2846374"/>
            <a:ext cx="669073" cy="307777"/>
          </a:xfrm>
          <a:prstGeom prst="rect">
            <a:avLst/>
          </a:prstGeom>
          <a:noFill/>
        </p:spPr>
        <p:txBody>
          <a:bodyPr wrap="square">
            <a:spAutoFit/>
          </a:bodyPr>
          <a:lstStyle/>
          <a:p>
            <a:r>
              <a:rPr lang="en-US" dirty="0">
                <a:solidFill>
                  <a:schemeClr val="lt1"/>
                </a:solidFill>
              </a:rPr>
              <a:t>Click</a:t>
            </a:r>
            <a:endParaRPr lang="en-US" dirty="0"/>
          </a:p>
        </p:txBody>
      </p:sp>
      <p:pic>
        <p:nvPicPr>
          <p:cNvPr id="7" name="Picture 6">
            <a:extLst>
              <a:ext uri="{FF2B5EF4-FFF2-40B4-BE49-F238E27FC236}">
                <a16:creationId xmlns:a16="http://schemas.microsoft.com/office/drawing/2014/main" id="{486B3257-9297-BEF4-0610-055A63D1A9D9}"/>
              </a:ext>
            </a:extLst>
          </p:cNvPr>
          <p:cNvPicPr>
            <a:picLocks noChangeAspect="1"/>
          </p:cNvPicPr>
          <p:nvPr/>
        </p:nvPicPr>
        <p:blipFill>
          <a:blip r:embed="rId4"/>
          <a:stretch>
            <a:fillRect/>
          </a:stretch>
        </p:blipFill>
        <p:spPr>
          <a:xfrm>
            <a:off x="6138952" y="3663057"/>
            <a:ext cx="2457793" cy="543001"/>
          </a:xfrm>
          <a:prstGeom prst="rect">
            <a:avLst/>
          </a:prstGeom>
        </p:spPr>
      </p:pic>
      <p:cxnSp>
        <p:nvCxnSpPr>
          <p:cNvPr id="8" name="Straight Arrow Connector 7">
            <a:extLst>
              <a:ext uri="{FF2B5EF4-FFF2-40B4-BE49-F238E27FC236}">
                <a16:creationId xmlns:a16="http://schemas.microsoft.com/office/drawing/2014/main" id="{6F032E93-834A-CFC8-ECE7-090181C0BE0E}"/>
              </a:ext>
            </a:extLst>
          </p:cNvPr>
          <p:cNvCxnSpPr>
            <a:cxnSpLocks/>
          </p:cNvCxnSpPr>
          <p:nvPr/>
        </p:nvCxnSpPr>
        <p:spPr>
          <a:xfrm flipV="1">
            <a:off x="5947202" y="4040647"/>
            <a:ext cx="334839" cy="308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285FD6-4048-0DC6-642F-13EB33577651}"/>
              </a:ext>
            </a:extLst>
          </p:cNvPr>
          <p:cNvSpPr txBox="1"/>
          <p:nvPr/>
        </p:nvSpPr>
        <p:spPr>
          <a:xfrm>
            <a:off x="5467958" y="4306105"/>
            <a:ext cx="669073" cy="307777"/>
          </a:xfrm>
          <a:prstGeom prst="rect">
            <a:avLst/>
          </a:prstGeom>
          <a:noFill/>
        </p:spPr>
        <p:txBody>
          <a:bodyPr wrap="square">
            <a:spAutoFit/>
          </a:bodyPr>
          <a:lstStyle/>
          <a:p>
            <a:r>
              <a:rPr lang="en-US" dirty="0">
                <a:solidFill>
                  <a:schemeClr val="lt1"/>
                </a:solidFill>
              </a:rPr>
              <a:t>Click</a:t>
            </a:r>
            <a:endParaRPr lang="en-US" dirty="0"/>
          </a:p>
        </p:txBody>
      </p:sp>
      <p:sp>
        <p:nvSpPr>
          <p:cNvPr id="2" name="TextBox 1">
            <a:extLst>
              <a:ext uri="{FF2B5EF4-FFF2-40B4-BE49-F238E27FC236}">
                <a16:creationId xmlns:a16="http://schemas.microsoft.com/office/drawing/2014/main" id="{F4FD78C7-CC61-1AB8-957C-0877DE1A6BB3}"/>
              </a:ext>
            </a:extLst>
          </p:cNvPr>
          <p:cNvSpPr txBox="1"/>
          <p:nvPr/>
        </p:nvSpPr>
        <p:spPr>
          <a:xfrm>
            <a:off x="341815" y="1125085"/>
            <a:ext cx="2572370" cy="738664"/>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Search for CloudFront</a:t>
            </a:r>
          </a:p>
          <a:p>
            <a:pPr>
              <a:buClr>
                <a:schemeClr val="bg1"/>
              </a:buClr>
            </a:pPr>
            <a:endParaRPr lang="en-US" dirty="0">
              <a:solidFill>
                <a:schemeClr val="lt1"/>
              </a:solidFill>
            </a:endParaRPr>
          </a:p>
          <a:p>
            <a:pPr marL="285750" indent="-285750">
              <a:buClr>
                <a:schemeClr val="bg1"/>
              </a:buClr>
              <a:buFont typeface="Arial" panose="020B0604020202020204" pitchFamily="34" charset="0"/>
              <a:buChar char="•"/>
            </a:pPr>
            <a:r>
              <a:rPr lang="en-US" dirty="0">
                <a:solidFill>
                  <a:schemeClr val="lt1"/>
                </a:solidFill>
              </a:rPr>
              <a:t>Click “Create distribution”</a:t>
            </a:r>
          </a:p>
        </p:txBody>
      </p:sp>
    </p:spTree>
    <p:extLst>
      <p:ext uri="{BB962C8B-B14F-4D97-AF65-F5344CB8AC3E}">
        <p14:creationId xmlns:p14="http://schemas.microsoft.com/office/powerpoint/2010/main" val="2121878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446EE-0D0F-DC86-B9E2-41A34C215852}"/>
              </a:ext>
            </a:extLst>
          </p:cNvPr>
          <p:cNvPicPr>
            <a:picLocks noChangeAspect="1"/>
          </p:cNvPicPr>
          <p:nvPr/>
        </p:nvPicPr>
        <p:blipFill>
          <a:blip r:embed="rId2"/>
          <a:stretch>
            <a:fillRect/>
          </a:stretch>
        </p:blipFill>
        <p:spPr>
          <a:xfrm>
            <a:off x="4431323" y="356647"/>
            <a:ext cx="4306475" cy="1694139"/>
          </a:xfrm>
          <a:prstGeom prst="rect">
            <a:avLst/>
          </a:prstGeom>
        </p:spPr>
      </p:pic>
      <p:pic>
        <p:nvPicPr>
          <p:cNvPr id="7" name="Picture 6">
            <a:extLst>
              <a:ext uri="{FF2B5EF4-FFF2-40B4-BE49-F238E27FC236}">
                <a16:creationId xmlns:a16="http://schemas.microsoft.com/office/drawing/2014/main" id="{DC6E497F-1CF5-0D70-55AC-2A318BC224A0}"/>
              </a:ext>
            </a:extLst>
          </p:cNvPr>
          <p:cNvPicPr>
            <a:picLocks noChangeAspect="1"/>
          </p:cNvPicPr>
          <p:nvPr/>
        </p:nvPicPr>
        <p:blipFill>
          <a:blip r:embed="rId3"/>
          <a:stretch>
            <a:fillRect/>
          </a:stretch>
        </p:blipFill>
        <p:spPr>
          <a:xfrm>
            <a:off x="350376" y="3522027"/>
            <a:ext cx="2837454" cy="1236280"/>
          </a:xfrm>
          <a:prstGeom prst="rect">
            <a:avLst/>
          </a:prstGeom>
        </p:spPr>
      </p:pic>
      <p:sp>
        <p:nvSpPr>
          <p:cNvPr id="8" name="Arrow: Right 7">
            <a:extLst>
              <a:ext uri="{FF2B5EF4-FFF2-40B4-BE49-F238E27FC236}">
                <a16:creationId xmlns:a16="http://schemas.microsoft.com/office/drawing/2014/main" id="{655C1759-9308-072B-0984-446D52E464FB}"/>
              </a:ext>
            </a:extLst>
          </p:cNvPr>
          <p:cNvSpPr/>
          <p:nvPr/>
        </p:nvSpPr>
        <p:spPr>
          <a:xfrm rot="19965803">
            <a:off x="3455847" y="3035557"/>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3" name="Picture 2">
            <a:extLst>
              <a:ext uri="{FF2B5EF4-FFF2-40B4-BE49-F238E27FC236}">
                <a16:creationId xmlns:a16="http://schemas.microsoft.com/office/drawing/2014/main" id="{543B162F-D067-B6D0-1148-CA0408483B84}"/>
              </a:ext>
            </a:extLst>
          </p:cNvPr>
          <p:cNvPicPr>
            <a:picLocks noChangeAspect="1"/>
          </p:cNvPicPr>
          <p:nvPr/>
        </p:nvPicPr>
        <p:blipFill>
          <a:blip r:embed="rId4"/>
          <a:stretch>
            <a:fillRect/>
          </a:stretch>
        </p:blipFill>
        <p:spPr>
          <a:xfrm>
            <a:off x="4256202" y="2347830"/>
            <a:ext cx="4732670" cy="507776"/>
          </a:xfrm>
          <a:prstGeom prst="rect">
            <a:avLst/>
          </a:prstGeom>
        </p:spPr>
      </p:pic>
      <p:pic>
        <p:nvPicPr>
          <p:cNvPr id="6" name="Picture 5">
            <a:extLst>
              <a:ext uri="{FF2B5EF4-FFF2-40B4-BE49-F238E27FC236}">
                <a16:creationId xmlns:a16="http://schemas.microsoft.com/office/drawing/2014/main" id="{19366518-CDC6-1C1D-C23D-21BDD6811CD4}"/>
              </a:ext>
            </a:extLst>
          </p:cNvPr>
          <p:cNvPicPr>
            <a:picLocks noChangeAspect="1"/>
          </p:cNvPicPr>
          <p:nvPr/>
        </p:nvPicPr>
        <p:blipFill>
          <a:blip r:embed="rId5"/>
          <a:stretch>
            <a:fillRect/>
          </a:stretch>
        </p:blipFill>
        <p:spPr>
          <a:xfrm>
            <a:off x="5627662" y="3234368"/>
            <a:ext cx="659587" cy="298118"/>
          </a:xfrm>
          <a:prstGeom prst="rect">
            <a:avLst/>
          </a:prstGeom>
        </p:spPr>
      </p:pic>
      <p:sp>
        <p:nvSpPr>
          <p:cNvPr id="9" name="TextBox 8">
            <a:extLst>
              <a:ext uri="{FF2B5EF4-FFF2-40B4-BE49-F238E27FC236}">
                <a16:creationId xmlns:a16="http://schemas.microsoft.com/office/drawing/2014/main" id="{42BBBC52-6C6C-C00A-02F3-B39FB6E31BFE}"/>
              </a:ext>
            </a:extLst>
          </p:cNvPr>
          <p:cNvSpPr txBox="1"/>
          <p:nvPr/>
        </p:nvSpPr>
        <p:spPr>
          <a:xfrm>
            <a:off x="6535951" y="3245028"/>
            <a:ext cx="2171410" cy="461665"/>
          </a:xfrm>
          <a:prstGeom prst="rect">
            <a:avLst/>
          </a:prstGeom>
          <a:noFill/>
        </p:spPr>
        <p:txBody>
          <a:bodyPr wrap="square">
            <a:spAutoFit/>
          </a:bodyPr>
          <a:lstStyle/>
          <a:p>
            <a:r>
              <a:rPr lang="en-US" sz="1200" dirty="0">
                <a:solidFill>
                  <a:schemeClr val="lt1"/>
                </a:solidFill>
              </a:rPr>
              <a:t>Leave Defaults, click “create” to create the OAC</a:t>
            </a:r>
            <a:endParaRPr lang="en-US" sz="1200" dirty="0"/>
          </a:p>
        </p:txBody>
      </p:sp>
      <p:pic>
        <p:nvPicPr>
          <p:cNvPr id="10" name="Picture 9">
            <a:extLst>
              <a:ext uri="{FF2B5EF4-FFF2-40B4-BE49-F238E27FC236}">
                <a16:creationId xmlns:a16="http://schemas.microsoft.com/office/drawing/2014/main" id="{709037FF-40B3-20D6-1CB3-9ADA2CDCE04B}"/>
              </a:ext>
            </a:extLst>
          </p:cNvPr>
          <p:cNvPicPr>
            <a:picLocks noChangeAspect="1"/>
          </p:cNvPicPr>
          <p:nvPr/>
        </p:nvPicPr>
        <p:blipFill>
          <a:blip r:embed="rId6"/>
          <a:stretch>
            <a:fillRect/>
          </a:stretch>
        </p:blipFill>
        <p:spPr>
          <a:xfrm>
            <a:off x="4730908" y="3921908"/>
            <a:ext cx="4257964" cy="953014"/>
          </a:xfrm>
          <a:prstGeom prst="rect">
            <a:avLst/>
          </a:prstGeom>
        </p:spPr>
      </p:pic>
      <p:sp>
        <p:nvSpPr>
          <p:cNvPr id="11" name="Arrow: Right 10">
            <a:extLst>
              <a:ext uri="{FF2B5EF4-FFF2-40B4-BE49-F238E27FC236}">
                <a16:creationId xmlns:a16="http://schemas.microsoft.com/office/drawing/2014/main" id="{5EE9D86B-229A-556F-D20D-7502B963DC68}"/>
              </a:ext>
            </a:extLst>
          </p:cNvPr>
          <p:cNvSpPr/>
          <p:nvPr/>
        </p:nvSpPr>
        <p:spPr>
          <a:xfrm rot="5400000">
            <a:off x="5719558" y="2877656"/>
            <a:ext cx="315800"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Arrow: Right 11">
            <a:extLst>
              <a:ext uri="{FF2B5EF4-FFF2-40B4-BE49-F238E27FC236}">
                <a16:creationId xmlns:a16="http://schemas.microsoft.com/office/drawing/2014/main" id="{3F765F78-6C36-38EE-991D-998C2CE0CA5E}"/>
              </a:ext>
            </a:extLst>
          </p:cNvPr>
          <p:cNvSpPr/>
          <p:nvPr/>
        </p:nvSpPr>
        <p:spPr>
          <a:xfrm rot="5400000">
            <a:off x="5719558" y="3593338"/>
            <a:ext cx="315800"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75A4699F-8B92-FD04-1E7F-20029C135FEB}"/>
              </a:ext>
            </a:extLst>
          </p:cNvPr>
          <p:cNvSpPr txBox="1"/>
          <p:nvPr/>
        </p:nvSpPr>
        <p:spPr>
          <a:xfrm>
            <a:off x="407743" y="979980"/>
            <a:ext cx="2572370" cy="2215991"/>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dirty="0">
                <a:solidFill>
                  <a:schemeClr val="lt1"/>
                </a:solidFill>
              </a:rPr>
              <a:t>The Origin domain is our S3 static website endpoint</a:t>
            </a:r>
          </a:p>
          <a:p>
            <a:pPr>
              <a:buClr>
                <a:schemeClr val="bg1"/>
              </a:buClr>
            </a:pPr>
            <a:endParaRPr lang="en-US" dirty="0">
              <a:solidFill>
                <a:schemeClr val="lt1"/>
              </a:solidFill>
            </a:endParaRPr>
          </a:p>
          <a:p>
            <a:pPr>
              <a:buClr>
                <a:schemeClr val="bg1"/>
              </a:buClr>
            </a:pPr>
            <a:r>
              <a:rPr lang="en-US" sz="1200" dirty="0">
                <a:solidFill>
                  <a:schemeClr val="lt1"/>
                </a:solidFill>
              </a:rPr>
              <a:t>We want to control access to our origin (i.e. the static website).  We </a:t>
            </a:r>
            <a:r>
              <a:rPr lang="en-US" sz="1200" u="sng" dirty="0">
                <a:solidFill>
                  <a:schemeClr val="lt1"/>
                </a:solidFill>
              </a:rPr>
              <a:t>only </a:t>
            </a:r>
            <a:r>
              <a:rPr lang="en-US" sz="1200" dirty="0">
                <a:solidFill>
                  <a:schemeClr val="lt1"/>
                </a:solidFill>
              </a:rPr>
              <a:t>want people to access the static website by going through the CloudFront distribution</a:t>
            </a:r>
          </a:p>
          <a:p>
            <a:pPr>
              <a:buClr>
                <a:schemeClr val="bg1"/>
              </a:buClr>
            </a:pPr>
            <a:endParaRPr lang="en-US" sz="1200" dirty="0">
              <a:solidFill>
                <a:schemeClr val="lt1"/>
              </a:solidFill>
            </a:endParaRPr>
          </a:p>
          <a:p>
            <a:pPr>
              <a:buClr>
                <a:schemeClr val="bg1"/>
              </a:buClr>
            </a:pPr>
            <a:r>
              <a:rPr lang="en-US" sz="1200" dirty="0">
                <a:solidFill>
                  <a:schemeClr val="lt1"/>
                </a:solidFill>
              </a:rPr>
              <a:t>Thus we create an </a:t>
            </a:r>
            <a:r>
              <a:rPr lang="en-US" sz="1200" b="1" dirty="0">
                <a:solidFill>
                  <a:schemeClr val="lt1"/>
                </a:solidFill>
              </a:rPr>
              <a:t>Origin Access Control </a:t>
            </a:r>
            <a:r>
              <a:rPr lang="en-US" sz="1200" dirty="0">
                <a:solidFill>
                  <a:schemeClr val="lt1"/>
                </a:solidFill>
              </a:rPr>
              <a:t>(OAC)</a:t>
            </a:r>
          </a:p>
        </p:txBody>
      </p:sp>
      <p:sp>
        <p:nvSpPr>
          <p:cNvPr id="15" name="TextBox 14">
            <a:extLst>
              <a:ext uri="{FF2B5EF4-FFF2-40B4-BE49-F238E27FC236}">
                <a16:creationId xmlns:a16="http://schemas.microsoft.com/office/drawing/2014/main" id="{D937B93E-E585-ABAA-CE0C-747D60EFF595}"/>
              </a:ext>
            </a:extLst>
          </p:cNvPr>
          <p:cNvSpPr txBox="1"/>
          <p:nvPr/>
        </p:nvSpPr>
        <p:spPr>
          <a:xfrm>
            <a:off x="3536636" y="4044472"/>
            <a:ext cx="919063" cy="707886"/>
          </a:xfrm>
          <a:prstGeom prst="rect">
            <a:avLst/>
          </a:prstGeom>
          <a:noFill/>
        </p:spPr>
        <p:txBody>
          <a:bodyPr wrap="square">
            <a:spAutoFit/>
          </a:bodyPr>
          <a:lstStyle/>
          <a:p>
            <a:r>
              <a:rPr lang="en-US" sz="1000" dirty="0">
                <a:solidFill>
                  <a:schemeClr val="lt1"/>
                </a:solidFill>
              </a:rPr>
              <a:t>Will need to update our bucket policy later</a:t>
            </a:r>
            <a:endParaRPr lang="en-US" sz="1000" dirty="0"/>
          </a:p>
        </p:txBody>
      </p:sp>
      <p:cxnSp>
        <p:nvCxnSpPr>
          <p:cNvPr id="16" name="Straight Arrow Connector 15">
            <a:extLst>
              <a:ext uri="{FF2B5EF4-FFF2-40B4-BE49-F238E27FC236}">
                <a16:creationId xmlns:a16="http://schemas.microsoft.com/office/drawing/2014/main" id="{5D852C6F-2FAA-9861-6242-CFAED54FA6FD}"/>
              </a:ext>
            </a:extLst>
          </p:cNvPr>
          <p:cNvCxnSpPr>
            <a:cxnSpLocks/>
          </p:cNvCxnSpPr>
          <p:nvPr/>
        </p:nvCxnSpPr>
        <p:spPr>
          <a:xfrm>
            <a:off x="4425884" y="4352848"/>
            <a:ext cx="510389" cy="167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07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6104A1-EAF9-F103-DE02-92BB261C620C}"/>
              </a:ext>
            </a:extLst>
          </p:cNvPr>
          <p:cNvPicPr>
            <a:picLocks noChangeAspect="1"/>
          </p:cNvPicPr>
          <p:nvPr/>
        </p:nvPicPr>
        <p:blipFill>
          <a:blip r:embed="rId2"/>
          <a:stretch>
            <a:fillRect/>
          </a:stretch>
        </p:blipFill>
        <p:spPr>
          <a:xfrm>
            <a:off x="5865091" y="999921"/>
            <a:ext cx="2274100" cy="1058632"/>
          </a:xfrm>
          <a:prstGeom prst="rect">
            <a:avLst/>
          </a:prstGeom>
        </p:spPr>
      </p:pic>
      <p:pic>
        <p:nvPicPr>
          <p:cNvPr id="10" name="Picture 9">
            <a:extLst>
              <a:ext uri="{FF2B5EF4-FFF2-40B4-BE49-F238E27FC236}">
                <a16:creationId xmlns:a16="http://schemas.microsoft.com/office/drawing/2014/main" id="{30CD5D3F-8991-B751-114D-A05F2376AE60}"/>
              </a:ext>
            </a:extLst>
          </p:cNvPr>
          <p:cNvPicPr>
            <a:picLocks noChangeAspect="1"/>
          </p:cNvPicPr>
          <p:nvPr/>
        </p:nvPicPr>
        <p:blipFill>
          <a:blip r:embed="rId3"/>
          <a:stretch>
            <a:fillRect/>
          </a:stretch>
        </p:blipFill>
        <p:spPr>
          <a:xfrm>
            <a:off x="5072631" y="2571750"/>
            <a:ext cx="3594538" cy="985418"/>
          </a:xfrm>
          <a:prstGeom prst="rect">
            <a:avLst/>
          </a:prstGeom>
        </p:spPr>
      </p:pic>
      <p:sp>
        <p:nvSpPr>
          <p:cNvPr id="11" name="TextBox 10">
            <a:extLst>
              <a:ext uri="{FF2B5EF4-FFF2-40B4-BE49-F238E27FC236}">
                <a16:creationId xmlns:a16="http://schemas.microsoft.com/office/drawing/2014/main" id="{8515C92C-2809-FB8C-F23D-CBD6E429F9F3}"/>
              </a:ext>
            </a:extLst>
          </p:cNvPr>
          <p:cNvSpPr txBox="1"/>
          <p:nvPr/>
        </p:nvSpPr>
        <p:spPr>
          <a:xfrm>
            <a:off x="2169742" y="3064459"/>
            <a:ext cx="2902889" cy="307777"/>
          </a:xfrm>
          <a:prstGeom prst="rect">
            <a:avLst/>
          </a:prstGeom>
          <a:noFill/>
        </p:spPr>
        <p:txBody>
          <a:bodyPr wrap="square">
            <a:spAutoFit/>
          </a:bodyPr>
          <a:lstStyle/>
          <a:p>
            <a:r>
              <a:rPr lang="en-US" dirty="0">
                <a:solidFill>
                  <a:schemeClr val="lt1"/>
                </a:solidFill>
              </a:rPr>
              <a:t>Required to explicitly say “No”</a:t>
            </a:r>
            <a:endParaRPr lang="en-US" dirty="0"/>
          </a:p>
        </p:txBody>
      </p:sp>
      <p:sp>
        <p:nvSpPr>
          <p:cNvPr id="12" name="TextBox 11">
            <a:extLst>
              <a:ext uri="{FF2B5EF4-FFF2-40B4-BE49-F238E27FC236}">
                <a16:creationId xmlns:a16="http://schemas.microsoft.com/office/drawing/2014/main" id="{9BC5624A-575C-446A-626E-0D4A95BB4390}"/>
              </a:ext>
            </a:extLst>
          </p:cNvPr>
          <p:cNvSpPr txBox="1"/>
          <p:nvPr/>
        </p:nvSpPr>
        <p:spPr>
          <a:xfrm>
            <a:off x="407743" y="979980"/>
            <a:ext cx="2572370" cy="1569660"/>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sz="1200" dirty="0">
                <a:solidFill>
                  <a:schemeClr val="lt1"/>
                </a:solidFill>
              </a:rPr>
              <a:t>In “Viewer protocol policy” we want to always use HTTPS. If the viewer makes a request with HTTP, redirect the user to HTTPS</a:t>
            </a:r>
          </a:p>
          <a:p>
            <a:pPr>
              <a:buClr>
                <a:schemeClr val="bg1"/>
              </a:buClr>
            </a:pPr>
            <a:endParaRPr lang="en-US" sz="1200" dirty="0">
              <a:solidFill>
                <a:schemeClr val="lt1"/>
              </a:solidFill>
            </a:endParaRPr>
          </a:p>
          <a:p>
            <a:pPr marL="285750" indent="-285750">
              <a:buClr>
                <a:schemeClr val="bg1"/>
              </a:buClr>
              <a:buFont typeface="Arial" panose="020B0604020202020204" pitchFamily="34" charset="0"/>
              <a:buChar char="•"/>
            </a:pPr>
            <a:r>
              <a:rPr lang="en-US" sz="1200" dirty="0">
                <a:solidFill>
                  <a:schemeClr val="lt1"/>
                </a:solidFill>
              </a:rPr>
              <a:t>CloudFront has us explicitly deny setting up WAF</a:t>
            </a:r>
          </a:p>
        </p:txBody>
      </p:sp>
    </p:spTree>
    <p:extLst>
      <p:ext uri="{BB962C8B-B14F-4D97-AF65-F5344CB8AC3E}">
        <p14:creationId xmlns:p14="http://schemas.microsoft.com/office/powerpoint/2010/main" val="1490738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4008F-A4D4-3B0F-73AD-25402D908CF5}"/>
              </a:ext>
            </a:extLst>
          </p:cNvPr>
          <p:cNvPicPr>
            <a:picLocks noChangeAspect="1"/>
          </p:cNvPicPr>
          <p:nvPr/>
        </p:nvPicPr>
        <p:blipFill>
          <a:blip r:embed="rId2"/>
          <a:stretch>
            <a:fillRect/>
          </a:stretch>
        </p:blipFill>
        <p:spPr>
          <a:xfrm>
            <a:off x="4196356" y="1608814"/>
            <a:ext cx="4270413" cy="962936"/>
          </a:xfrm>
          <a:prstGeom prst="rect">
            <a:avLst/>
          </a:prstGeom>
        </p:spPr>
      </p:pic>
      <p:pic>
        <p:nvPicPr>
          <p:cNvPr id="16" name="Picture 15">
            <a:extLst>
              <a:ext uri="{FF2B5EF4-FFF2-40B4-BE49-F238E27FC236}">
                <a16:creationId xmlns:a16="http://schemas.microsoft.com/office/drawing/2014/main" id="{CAFEA7D0-2329-621E-FE65-C0EAD43B9E7F}"/>
              </a:ext>
            </a:extLst>
          </p:cNvPr>
          <p:cNvPicPr>
            <a:picLocks noChangeAspect="1"/>
          </p:cNvPicPr>
          <p:nvPr/>
        </p:nvPicPr>
        <p:blipFill>
          <a:blip r:embed="rId3"/>
          <a:stretch>
            <a:fillRect/>
          </a:stretch>
        </p:blipFill>
        <p:spPr>
          <a:xfrm>
            <a:off x="210831" y="3286482"/>
            <a:ext cx="8364117" cy="1228896"/>
          </a:xfrm>
          <a:prstGeom prst="rect">
            <a:avLst/>
          </a:prstGeom>
        </p:spPr>
      </p:pic>
      <p:sp>
        <p:nvSpPr>
          <p:cNvPr id="17" name="TextBox 16">
            <a:extLst>
              <a:ext uri="{FF2B5EF4-FFF2-40B4-BE49-F238E27FC236}">
                <a16:creationId xmlns:a16="http://schemas.microsoft.com/office/drawing/2014/main" id="{8C87814D-3F5D-2F54-F39C-AF1A74ABE665}"/>
              </a:ext>
            </a:extLst>
          </p:cNvPr>
          <p:cNvSpPr txBox="1"/>
          <p:nvPr/>
        </p:nvSpPr>
        <p:spPr>
          <a:xfrm>
            <a:off x="407743" y="979980"/>
            <a:ext cx="2572370" cy="1938992"/>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sz="1200" dirty="0">
                <a:solidFill>
                  <a:schemeClr val="lt1"/>
                </a:solidFill>
              </a:rPr>
              <a:t>We want to use our custom domain for our CloudFront distribution, so within Alternate domain name (</a:t>
            </a:r>
            <a:r>
              <a:rPr lang="en-US" sz="1200" dirty="0" err="1">
                <a:solidFill>
                  <a:schemeClr val="lt1"/>
                </a:solidFill>
              </a:rPr>
              <a:t>CNAME</a:t>
            </a:r>
            <a:r>
              <a:rPr lang="en-US" sz="1200" dirty="0">
                <a:solidFill>
                  <a:schemeClr val="lt1"/>
                </a:solidFill>
              </a:rPr>
              <a:t>) we specify our custom domain</a:t>
            </a:r>
          </a:p>
          <a:p>
            <a:pPr>
              <a:buClr>
                <a:schemeClr val="bg1"/>
              </a:buClr>
            </a:pPr>
            <a:endParaRPr lang="en-US" sz="1200" dirty="0">
              <a:solidFill>
                <a:schemeClr val="lt1"/>
              </a:solidFill>
            </a:endParaRPr>
          </a:p>
          <a:p>
            <a:pPr marL="285750" indent="-285750">
              <a:buClr>
                <a:schemeClr val="bg1"/>
              </a:buClr>
              <a:buFont typeface="Arial" panose="020B0604020202020204" pitchFamily="34" charset="0"/>
              <a:buChar char="•"/>
            </a:pPr>
            <a:r>
              <a:rPr lang="en-US" sz="1200" dirty="0">
                <a:solidFill>
                  <a:schemeClr val="lt1"/>
                </a:solidFill>
              </a:rPr>
              <a:t>Within “Custom SSL certificate” we specify the certificate we set up earlier for HTTPS</a:t>
            </a:r>
          </a:p>
        </p:txBody>
      </p:sp>
      <p:sp>
        <p:nvSpPr>
          <p:cNvPr id="18" name="TextBox 17">
            <a:extLst>
              <a:ext uri="{FF2B5EF4-FFF2-40B4-BE49-F238E27FC236}">
                <a16:creationId xmlns:a16="http://schemas.microsoft.com/office/drawing/2014/main" id="{DC1D9CFF-FF50-D2E9-6C5B-B99EB4378FA3}"/>
              </a:ext>
            </a:extLst>
          </p:cNvPr>
          <p:cNvSpPr txBox="1"/>
          <p:nvPr/>
        </p:nvSpPr>
        <p:spPr>
          <a:xfrm>
            <a:off x="3321651" y="2437155"/>
            <a:ext cx="712009" cy="553998"/>
          </a:xfrm>
          <a:prstGeom prst="rect">
            <a:avLst/>
          </a:prstGeom>
          <a:noFill/>
        </p:spPr>
        <p:txBody>
          <a:bodyPr wrap="square">
            <a:spAutoFit/>
          </a:bodyPr>
          <a:lstStyle/>
          <a:p>
            <a:r>
              <a:rPr lang="en-US" sz="1000" dirty="0">
                <a:solidFill>
                  <a:schemeClr val="lt1"/>
                </a:solidFill>
              </a:rPr>
              <a:t>Specify custom domain</a:t>
            </a:r>
            <a:endParaRPr lang="en-US" sz="1000" dirty="0"/>
          </a:p>
        </p:txBody>
      </p:sp>
      <p:cxnSp>
        <p:nvCxnSpPr>
          <p:cNvPr id="19" name="Straight Arrow Connector 18">
            <a:extLst>
              <a:ext uri="{FF2B5EF4-FFF2-40B4-BE49-F238E27FC236}">
                <a16:creationId xmlns:a16="http://schemas.microsoft.com/office/drawing/2014/main" id="{6F821AB1-22D6-8CDD-279D-4D104BA10E07}"/>
              </a:ext>
            </a:extLst>
          </p:cNvPr>
          <p:cNvCxnSpPr>
            <a:cxnSpLocks/>
          </p:cNvCxnSpPr>
          <p:nvPr/>
        </p:nvCxnSpPr>
        <p:spPr>
          <a:xfrm flipV="1">
            <a:off x="3840713" y="2162305"/>
            <a:ext cx="433016" cy="274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06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Google Shape;63;g2fc1d000a97_1_5">
            <a:extLst>
              <a:ext uri="{FF2B5EF4-FFF2-40B4-BE49-F238E27FC236}">
                <a16:creationId xmlns:a16="http://schemas.microsoft.com/office/drawing/2014/main" id="{143A4370-C46D-DED6-379A-B2D7AE755ECC}"/>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Static Website</a:t>
            </a:r>
            <a:endParaRPr dirty="0"/>
          </a:p>
        </p:txBody>
      </p:sp>
      <p:pic>
        <p:nvPicPr>
          <p:cNvPr id="13" name="Graphic 12" descr="User with solid fill">
            <a:extLst>
              <a:ext uri="{FF2B5EF4-FFF2-40B4-BE49-F238E27FC236}">
                <a16:creationId xmlns:a16="http://schemas.microsoft.com/office/drawing/2014/main" id="{FCB1AEEC-D8E5-93C1-3A6D-956CC072B4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3112" y="2174022"/>
            <a:ext cx="914400" cy="914400"/>
          </a:xfrm>
          <a:prstGeom prst="rect">
            <a:avLst/>
          </a:prstGeom>
        </p:spPr>
      </p:pic>
      <p:cxnSp>
        <p:nvCxnSpPr>
          <p:cNvPr id="15" name="Straight Arrow Connector 14">
            <a:extLst>
              <a:ext uri="{FF2B5EF4-FFF2-40B4-BE49-F238E27FC236}">
                <a16:creationId xmlns:a16="http://schemas.microsoft.com/office/drawing/2014/main" id="{EB506093-4380-A05A-EAA8-B0EF09F32C37}"/>
              </a:ext>
            </a:extLst>
          </p:cNvPr>
          <p:cNvCxnSpPr>
            <a:cxnSpLocks/>
          </p:cNvCxnSpPr>
          <p:nvPr/>
        </p:nvCxnSpPr>
        <p:spPr>
          <a:xfrm>
            <a:off x="3086402" y="2571750"/>
            <a:ext cx="2563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Google Shape;65;g2fc1d000a97_1_5">
            <a:extLst>
              <a:ext uri="{FF2B5EF4-FFF2-40B4-BE49-F238E27FC236}">
                <a16:creationId xmlns:a16="http://schemas.microsoft.com/office/drawing/2014/main" id="{A561E35E-E781-F136-45F3-22DBC4AE692A}"/>
              </a:ext>
            </a:extLst>
          </p:cNvPr>
          <p:cNvSpPr txBox="1">
            <a:spLocks/>
          </p:cNvSpPr>
          <p:nvPr/>
        </p:nvSpPr>
        <p:spPr>
          <a:xfrm>
            <a:off x="3086402" y="2174022"/>
            <a:ext cx="3977700" cy="2772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https://sixcorevalues.com</a:t>
            </a:r>
          </a:p>
        </p:txBody>
      </p:sp>
      <p:pic>
        <p:nvPicPr>
          <p:cNvPr id="19" name="Graphic 18" descr="Database with solid fill">
            <a:extLst>
              <a:ext uri="{FF2B5EF4-FFF2-40B4-BE49-F238E27FC236}">
                <a16:creationId xmlns:a16="http://schemas.microsoft.com/office/drawing/2014/main" id="{4ED7DDF8-EFBF-BBAE-883F-ABE4FF9289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79438" y="2235079"/>
            <a:ext cx="914400" cy="914400"/>
          </a:xfrm>
          <a:prstGeom prst="rect">
            <a:avLst/>
          </a:prstGeom>
        </p:spPr>
      </p:pic>
      <p:sp>
        <p:nvSpPr>
          <p:cNvPr id="20" name="Google Shape;65;g2fc1d000a97_1_5">
            <a:extLst>
              <a:ext uri="{FF2B5EF4-FFF2-40B4-BE49-F238E27FC236}">
                <a16:creationId xmlns:a16="http://schemas.microsoft.com/office/drawing/2014/main" id="{F5286044-61A7-1945-D3CA-AEF340EB0EA0}"/>
              </a:ext>
            </a:extLst>
          </p:cNvPr>
          <p:cNvSpPr txBox="1">
            <a:spLocks/>
          </p:cNvSpPr>
          <p:nvPr/>
        </p:nvSpPr>
        <p:spPr>
          <a:xfrm>
            <a:off x="6531631" y="1957879"/>
            <a:ext cx="352504" cy="2772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S3</a:t>
            </a:r>
          </a:p>
        </p:txBody>
      </p:sp>
      <p:cxnSp>
        <p:nvCxnSpPr>
          <p:cNvPr id="21" name="Straight Arrow Connector 20">
            <a:extLst>
              <a:ext uri="{FF2B5EF4-FFF2-40B4-BE49-F238E27FC236}">
                <a16:creationId xmlns:a16="http://schemas.microsoft.com/office/drawing/2014/main" id="{88CB8F57-D4A0-8CB9-2EFA-72B28D3F4F3B}"/>
              </a:ext>
            </a:extLst>
          </p:cNvPr>
          <p:cNvCxnSpPr>
            <a:cxnSpLocks/>
          </p:cNvCxnSpPr>
          <p:nvPr/>
        </p:nvCxnSpPr>
        <p:spPr>
          <a:xfrm flipH="1">
            <a:off x="3086402" y="2939741"/>
            <a:ext cx="246690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Google Shape;65;g2fc1d000a97_1_5">
            <a:extLst>
              <a:ext uri="{FF2B5EF4-FFF2-40B4-BE49-F238E27FC236}">
                <a16:creationId xmlns:a16="http://schemas.microsoft.com/office/drawing/2014/main" id="{57B03D5D-BDC6-18EF-B6F1-CF3BA22537A0}"/>
              </a:ext>
            </a:extLst>
          </p:cNvPr>
          <p:cNvSpPr txBox="1">
            <a:spLocks/>
          </p:cNvSpPr>
          <p:nvPr/>
        </p:nvSpPr>
        <p:spPr>
          <a:xfrm>
            <a:off x="3970201" y="3088422"/>
            <a:ext cx="1203598" cy="150810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600" dirty="0">
                <a:solidFill>
                  <a:schemeClr val="lt1"/>
                </a:solidFill>
              </a:rPr>
              <a:t>HTML</a:t>
            </a:r>
          </a:p>
          <a:p>
            <a:pPr marL="0" indent="0"/>
            <a:r>
              <a:rPr lang="en-US" sz="1600" dirty="0" err="1">
                <a:solidFill>
                  <a:schemeClr val="lt1"/>
                </a:solidFill>
              </a:rPr>
              <a:t>Javascript</a:t>
            </a:r>
            <a:endParaRPr lang="en-US" sz="1600" dirty="0">
              <a:solidFill>
                <a:schemeClr val="lt1"/>
              </a:solidFill>
            </a:endParaRPr>
          </a:p>
          <a:p>
            <a:pPr marL="0" indent="0"/>
            <a:r>
              <a:rPr lang="en-US" sz="1600" dirty="0">
                <a:solidFill>
                  <a:schemeClr val="lt1"/>
                </a:solidFill>
              </a:rPr>
              <a:t>CSS</a:t>
            </a:r>
          </a:p>
          <a:p>
            <a:pPr marL="0" indent="0"/>
            <a:r>
              <a:rPr lang="en-US" sz="1600" dirty="0">
                <a:solidFill>
                  <a:schemeClr val="lt1"/>
                </a:solidFill>
              </a:rPr>
              <a:t>Images</a:t>
            </a:r>
          </a:p>
          <a:p>
            <a:pPr marL="0" indent="0"/>
            <a:r>
              <a:rPr lang="en-US" sz="1600" dirty="0">
                <a:solidFill>
                  <a:schemeClr val="lt1"/>
                </a:solidFill>
              </a:rPr>
              <a:t>Video</a:t>
            </a:r>
          </a:p>
          <a:p>
            <a:pPr marL="0" indent="0"/>
            <a:endParaRPr lang="en-US" dirty="0">
              <a:solidFill>
                <a:schemeClr val="lt1"/>
              </a:solidFill>
            </a:endParaRPr>
          </a:p>
        </p:txBody>
      </p:sp>
      <p:sp>
        <p:nvSpPr>
          <p:cNvPr id="26" name="Google Shape;65;g2fc1d000a97_1_5">
            <a:extLst>
              <a:ext uri="{FF2B5EF4-FFF2-40B4-BE49-F238E27FC236}">
                <a16:creationId xmlns:a16="http://schemas.microsoft.com/office/drawing/2014/main" id="{61C682BF-35FB-B48D-9D6B-13169B26D040}"/>
              </a:ext>
            </a:extLst>
          </p:cNvPr>
          <p:cNvSpPr txBox="1">
            <a:spLocks/>
          </p:cNvSpPr>
          <p:nvPr/>
        </p:nvSpPr>
        <p:spPr>
          <a:xfrm>
            <a:off x="5483935" y="3351981"/>
            <a:ext cx="1628078"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Delivers Files </a:t>
            </a:r>
          </a:p>
          <a:p>
            <a:pPr marL="0" indent="0"/>
            <a:r>
              <a:rPr lang="en-US" u="sng" dirty="0">
                <a:solidFill>
                  <a:schemeClr val="lt1"/>
                </a:solidFill>
              </a:rPr>
              <a:t>exactly as stored</a:t>
            </a:r>
            <a:endParaRPr lang="en-US" dirty="0">
              <a:solidFill>
                <a:schemeClr val="lt1"/>
              </a:solidFill>
            </a:endParaRPr>
          </a:p>
        </p:txBody>
      </p:sp>
      <p:sp>
        <p:nvSpPr>
          <p:cNvPr id="27" name="Google Shape;65;g2fc1d000a97_1_5">
            <a:extLst>
              <a:ext uri="{FF2B5EF4-FFF2-40B4-BE49-F238E27FC236}">
                <a16:creationId xmlns:a16="http://schemas.microsoft.com/office/drawing/2014/main" id="{131F3A94-89CC-5CEC-AE62-D65B37E38D1E}"/>
              </a:ext>
            </a:extLst>
          </p:cNvPr>
          <p:cNvSpPr txBox="1">
            <a:spLocks/>
          </p:cNvSpPr>
          <p:nvPr/>
        </p:nvSpPr>
        <p:spPr>
          <a:xfrm>
            <a:off x="4918011" y="2840891"/>
            <a:ext cx="410540"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9600" dirty="0">
                <a:solidFill>
                  <a:schemeClr val="lt1"/>
                </a:solidFill>
              </a:rPr>
              <a:t>}</a:t>
            </a:r>
          </a:p>
        </p:txBody>
      </p:sp>
    </p:spTree>
    <p:extLst>
      <p:ext uri="{BB962C8B-B14F-4D97-AF65-F5344CB8AC3E}">
        <p14:creationId xmlns:p14="http://schemas.microsoft.com/office/powerpoint/2010/main" val="43571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6" grpId="0"/>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333EE-9B9A-7123-27E2-722FF82940CA}"/>
              </a:ext>
            </a:extLst>
          </p:cNvPr>
          <p:cNvPicPr>
            <a:picLocks noChangeAspect="1"/>
          </p:cNvPicPr>
          <p:nvPr/>
        </p:nvPicPr>
        <p:blipFill>
          <a:blip r:embed="rId2"/>
          <a:stretch>
            <a:fillRect/>
          </a:stretch>
        </p:blipFill>
        <p:spPr>
          <a:xfrm>
            <a:off x="5218385" y="1724775"/>
            <a:ext cx="3584987" cy="535453"/>
          </a:xfrm>
          <a:prstGeom prst="rect">
            <a:avLst/>
          </a:prstGeom>
        </p:spPr>
      </p:pic>
      <p:pic>
        <p:nvPicPr>
          <p:cNvPr id="5" name="Picture 4">
            <a:extLst>
              <a:ext uri="{FF2B5EF4-FFF2-40B4-BE49-F238E27FC236}">
                <a16:creationId xmlns:a16="http://schemas.microsoft.com/office/drawing/2014/main" id="{700B89E4-084F-5DA2-7C97-AD71FB86D29D}"/>
              </a:ext>
            </a:extLst>
          </p:cNvPr>
          <p:cNvPicPr>
            <a:picLocks noChangeAspect="1"/>
          </p:cNvPicPr>
          <p:nvPr/>
        </p:nvPicPr>
        <p:blipFill>
          <a:blip r:embed="rId3"/>
          <a:stretch>
            <a:fillRect/>
          </a:stretch>
        </p:blipFill>
        <p:spPr>
          <a:xfrm>
            <a:off x="5218385" y="2780519"/>
            <a:ext cx="2410161" cy="638264"/>
          </a:xfrm>
          <a:prstGeom prst="rect">
            <a:avLst/>
          </a:prstGeom>
        </p:spPr>
      </p:pic>
      <p:pic>
        <p:nvPicPr>
          <p:cNvPr id="7" name="Picture 6">
            <a:extLst>
              <a:ext uri="{FF2B5EF4-FFF2-40B4-BE49-F238E27FC236}">
                <a16:creationId xmlns:a16="http://schemas.microsoft.com/office/drawing/2014/main" id="{7526EB68-F361-7D67-21F8-7CA93E6D6FB7}"/>
              </a:ext>
            </a:extLst>
          </p:cNvPr>
          <p:cNvPicPr>
            <a:picLocks noChangeAspect="1"/>
          </p:cNvPicPr>
          <p:nvPr/>
        </p:nvPicPr>
        <p:blipFill>
          <a:blip r:embed="rId4"/>
          <a:stretch>
            <a:fillRect/>
          </a:stretch>
        </p:blipFill>
        <p:spPr>
          <a:xfrm>
            <a:off x="1063966" y="3959162"/>
            <a:ext cx="7739406" cy="869645"/>
          </a:xfrm>
          <a:prstGeom prst="rect">
            <a:avLst/>
          </a:prstGeom>
        </p:spPr>
      </p:pic>
      <p:sp>
        <p:nvSpPr>
          <p:cNvPr id="8" name="TextBox 7">
            <a:extLst>
              <a:ext uri="{FF2B5EF4-FFF2-40B4-BE49-F238E27FC236}">
                <a16:creationId xmlns:a16="http://schemas.microsoft.com/office/drawing/2014/main" id="{6B365DB1-51D2-63A7-5D5A-D4D080DA0842}"/>
              </a:ext>
            </a:extLst>
          </p:cNvPr>
          <p:cNvSpPr txBox="1"/>
          <p:nvPr/>
        </p:nvSpPr>
        <p:spPr>
          <a:xfrm>
            <a:off x="407743" y="979980"/>
            <a:ext cx="2572370" cy="1569660"/>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sz="1200" dirty="0">
                <a:solidFill>
                  <a:schemeClr val="lt1"/>
                </a:solidFill>
              </a:rPr>
              <a:t>Within “Default root object” we specify the name of our file that is the root/main/index page. For us it is that </a:t>
            </a:r>
            <a:r>
              <a:rPr lang="en-US" sz="1200" b="1" dirty="0">
                <a:solidFill>
                  <a:schemeClr val="lt1"/>
                </a:solidFill>
              </a:rPr>
              <a:t>index.html </a:t>
            </a:r>
            <a:r>
              <a:rPr lang="en-US" sz="1200" dirty="0">
                <a:solidFill>
                  <a:schemeClr val="lt1"/>
                </a:solidFill>
              </a:rPr>
              <a:t>file. </a:t>
            </a:r>
          </a:p>
          <a:p>
            <a:pPr>
              <a:buClr>
                <a:schemeClr val="bg1"/>
              </a:buClr>
            </a:pPr>
            <a:endParaRPr lang="en-US" sz="1200" dirty="0">
              <a:solidFill>
                <a:schemeClr val="lt1"/>
              </a:solidFill>
            </a:endParaRPr>
          </a:p>
          <a:p>
            <a:pPr marL="285750" indent="-285750">
              <a:buClr>
                <a:schemeClr val="bg1"/>
              </a:buClr>
              <a:buFont typeface="Arial" panose="020B0604020202020204" pitchFamily="34" charset="0"/>
              <a:buChar char="•"/>
            </a:pPr>
            <a:r>
              <a:rPr lang="en-US" sz="1200" dirty="0">
                <a:solidFill>
                  <a:schemeClr val="lt1"/>
                </a:solidFill>
              </a:rPr>
              <a:t>Leave all other defaults and click “Create distribution”</a:t>
            </a:r>
          </a:p>
        </p:txBody>
      </p:sp>
      <p:sp>
        <p:nvSpPr>
          <p:cNvPr id="9" name="TextBox 8">
            <a:extLst>
              <a:ext uri="{FF2B5EF4-FFF2-40B4-BE49-F238E27FC236}">
                <a16:creationId xmlns:a16="http://schemas.microsoft.com/office/drawing/2014/main" id="{39F1298E-1090-0B11-CAE9-7D78D563E52D}"/>
              </a:ext>
            </a:extLst>
          </p:cNvPr>
          <p:cNvSpPr txBox="1"/>
          <p:nvPr/>
        </p:nvSpPr>
        <p:spPr>
          <a:xfrm>
            <a:off x="4572000" y="3020822"/>
            <a:ext cx="712009" cy="246221"/>
          </a:xfrm>
          <a:prstGeom prst="rect">
            <a:avLst/>
          </a:prstGeom>
          <a:noFill/>
        </p:spPr>
        <p:txBody>
          <a:bodyPr wrap="square">
            <a:spAutoFit/>
          </a:bodyPr>
          <a:lstStyle/>
          <a:p>
            <a:r>
              <a:rPr lang="en-US" sz="1000" dirty="0">
                <a:solidFill>
                  <a:schemeClr val="lt1"/>
                </a:solidFill>
              </a:rPr>
              <a:t>Click</a:t>
            </a:r>
            <a:endParaRPr lang="en-US" sz="1000" dirty="0"/>
          </a:p>
        </p:txBody>
      </p:sp>
      <p:cxnSp>
        <p:nvCxnSpPr>
          <p:cNvPr id="10" name="Straight Arrow Connector 9">
            <a:extLst>
              <a:ext uri="{FF2B5EF4-FFF2-40B4-BE49-F238E27FC236}">
                <a16:creationId xmlns:a16="http://schemas.microsoft.com/office/drawing/2014/main" id="{B6A8113B-3249-435F-5460-644AE35E41F9}"/>
              </a:ext>
            </a:extLst>
          </p:cNvPr>
          <p:cNvCxnSpPr>
            <a:cxnSpLocks/>
          </p:cNvCxnSpPr>
          <p:nvPr/>
        </p:nvCxnSpPr>
        <p:spPr>
          <a:xfrm>
            <a:off x="4995746" y="3143933"/>
            <a:ext cx="4391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8CE12D-907C-1ACC-55D3-DEB026962908}"/>
              </a:ext>
            </a:extLst>
          </p:cNvPr>
          <p:cNvCxnSpPr>
            <a:cxnSpLocks/>
          </p:cNvCxnSpPr>
          <p:nvPr/>
        </p:nvCxnSpPr>
        <p:spPr>
          <a:xfrm>
            <a:off x="4111083" y="3782197"/>
            <a:ext cx="3449444" cy="7451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D54B8D-9C99-E563-9880-F002D0203D52}"/>
              </a:ext>
            </a:extLst>
          </p:cNvPr>
          <p:cNvSpPr txBox="1"/>
          <p:nvPr/>
        </p:nvSpPr>
        <p:spPr>
          <a:xfrm>
            <a:off x="1676438" y="3020822"/>
            <a:ext cx="2572370" cy="861774"/>
          </a:xfrm>
          <a:prstGeom prst="rect">
            <a:avLst/>
          </a:prstGeom>
          <a:noFill/>
        </p:spPr>
        <p:txBody>
          <a:bodyPr wrap="square">
            <a:spAutoFit/>
          </a:bodyPr>
          <a:lstStyle/>
          <a:p>
            <a:r>
              <a:rPr lang="en-US" sz="1000" dirty="0">
                <a:solidFill>
                  <a:schemeClr val="lt1"/>
                </a:solidFill>
              </a:rPr>
              <a:t>We still need to update the bucket policy to only allow access to the Origin Access Control we specified within the CloudFront distribution.  AWS helps us by letting us copy the exact policy we need</a:t>
            </a:r>
            <a:endParaRPr lang="en-US" sz="1000" dirty="0"/>
          </a:p>
        </p:txBody>
      </p:sp>
    </p:spTree>
    <p:extLst>
      <p:ext uri="{BB962C8B-B14F-4D97-AF65-F5344CB8AC3E}">
        <p14:creationId xmlns:p14="http://schemas.microsoft.com/office/powerpoint/2010/main" val="3862777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29C344-8B25-9524-DDB3-23B6AAD04B24}"/>
              </a:ext>
            </a:extLst>
          </p:cNvPr>
          <p:cNvPicPr>
            <a:picLocks noChangeAspect="1"/>
          </p:cNvPicPr>
          <p:nvPr/>
        </p:nvPicPr>
        <p:blipFill>
          <a:blip r:embed="rId2"/>
          <a:stretch>
            <a:fillRect/>
          </a:stretch>
        </p:blipFill>
        <p:spPr>
          <a:xfrm>
            <a:off x="1038788" y="2571750"/>
            <a:ext cx="2920193" cy="2234582"/>
          </a:xfrm>
          <a:prstGeom prst="rect">
            <a:avLst/>
          </a:prstGeom>
        </p:spPr>
      </p:pic>
      <p:sp>
        <p:nvSpPr>
          <p:cNvPr id="6" name="Arrow: Right 5">
            <a:extLst>
              <a:ext uri="{FF2B5EF4-FFF2-40B4-BE49-F238E27FC236}">
                <a16:creationId xmlns:a16="http://schemas.microsoft.com/office/drawing/2014/main" id="{CD376315-816A-4EDB-3166-B34AA0FF0C2E}"/>
              </a:ext>
            </a:extLst>
          </p:cNvPr>
          <p:cNvSpPr/>
          <p:nvPr/>
        </p:nvSpPr>
        <p:spPr>
          <a:xfrm>
            <a:off x="4131203" y="2952028"/>
            <a:ext cx="631596" cy="30777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9" name="Picture 8">
            <a:extLst>
              <a:ext uri="{FF2B5EF4-FFF2-40B4-BE49-F238E27FC236}">
                <a16:creationId xmlns:a16="http://schemas.microsoft.com/office/drawing/2014/main" id="{A523DFF9-81E6-F034-2F37-94CD2321AA42}"/>
              </a:ext>
            </a:extLst>
          </p:cNvPr>
          <p:cNvPicPr>
            <a:picLocks noChangeAspect="1"/>
          </p:cNvPicPr>
          <p:nvPr/>
        </p:nvPicPr>
        <p:blipFill>
          <a:blip r:embed="rId3"/>
          <a:stretch>
            <a:fillRect/>
          </a:stretch>
        </p:blipFill>
        <p:spPr>
          <a:xfrm>
            <a:off x="4935021" y="1696609"/>
            <a:ext cx="4035175" cy="2818614"/>
          </a:xfrm>
          <a:prstGeom prst="rect">
            <a:avLst/>
          </a:prstGeom>
        </p:spPr>
      </p:pic>
      <p:sp>
        <p:nvSpPr>
          <p:cNvPr id="10" name="TextBox 9">
            <a:extLst>
              <a:ext uri="{FF2B5EF4-FFF2-40B4-BE49-F238E27FC236}">
                <a16:creationId xmlns:a16="http://schemas.microsoft.com/office/drawing/2014/main" id="{17210B76-7D51-B107-20DA-8D87B29A72FF}"/>
              </a:ext>
            </a:extLst>
          </p:cNvPr>
          <p:cNvSpPr txBox="1"/>
          <p:nvPr/>
        </p:nvSpPr>
        <p:spPr>
          <a:xfrm>
            <a:off x="407742" y="979980"/>
            <a:ext cx="3801237" cy="646331"/>
          </a:xfrm>
          <a:prstGeom prst="rect">
            <a:avLst/>
          </a:prstGeom>
          <a:noFill/>
          <a:ln>
            <a:solidFill>
              <a:schemeClr val="bg2">
                <a:lumMod val="40000"/>
                <a:lumOff val="60000"/>
              </a:schemeClr>
            </a:solidFill>
          </a:ln>
        </p:spPr>
        <p:txBody>
          <a:bodyPr wrap="square">
            <a:spAutoFit/>
          </a:bodyPr>
          <a:lstStyle/>
          <a:p>
            <a:pPr marL="285750" indent="-285750">
              <a:buClr>
                <a:schemeClr val="bg1"/>
              </a:buClr>
              <a:buFont typeface="Arial" panose="020B0604020202020204" pitchFamily="34" charset="0"/>
              <a:buChar char="•"/>
            </a:pPr>
            <a:r>
              <a:rPr lang="en-US" sz="1200" dirty="0">
                <a:solidFill>
                  <a:schemeClr val="lt1"/>
                </a:solidFill>
              </a:rPr>
              <a:t>Go to the bucket that hosts the static website</a:t>
            </a:r>
          </a:p>
          <a:p>
            <a:pPr marL="285750" indent="-285750">
              <a:buClr>
                <a:schemeClr val="bg1"/>
              </a:buClr>
              <a:buFont typeface="Arial" panose="020B0604020202020204" pitchFamily="34" charset="0"/>
              <a:buChar char="•"/>
            </a:pPr>
            <a:r>
              <a:rPr lang="en-US" sz="1200" dirty="0">
                <a:solidFill>
                  <a:schemeClr val="lt1"/>
                </a:solidFill>
              </a:rPr>
              <a:t>Replace the existing bucket policy by pasting in the policy that AWS provided us.</a:t>
            </a:r>
          </a:p>
        </p:txBody>
      </p:sp>
    </p:spTree>
    <p:extLst>
      <p:ext uri="{BB962C8B-B14F-4D97-AF65-F5344CB8AC3E}">
        <p14:creationId xmlns:p14="http://schemas.microsoft.com/office/powerpoint/2010/main" val="2231650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F4C67F-41BE-0DF1-C7AE-95701D846D1D}"/>
              </a:ext>
            </a:extLst>
          </p:cNvPr>
          <p:cNvPicPr>
            <a:picLocks noChangeAspect="1"/>
          </p:cNvPicPr>
          <p:nvPr/>
        </p:nvPicPr>
        <p:blipFill>
          <a:blip r:embed="rId2"/>
          <a:stretch>
            <a:fillRect/>
          </a:stretch>
        </p:blipFill>
        <p:spPr>
          <a:xfrm>
            <a:off x="2268726" y="1869842"/>
            <a:ext cx="2284039" cy="3063710"/>
          </a:xfrm>
          <a:prstGeom prst="rect">
            <a:avLst/>
          </a:prstGeom>
        </p:spPr>
      </p:pic>
      <p:sp>
        <p:nvSpPr>
          <p:cNvPr id="7" name="TextBox 6">
            <a:extLst>
              <a:ext uri="{FF2B5EF4-FFF2-40B4-BE49-F238E27FC236}">
                <a16:creationId xmlns:a16="http://schemas.microsoft.com/office/drawing/2014/main" id="{2E62AAA8-5845-FB0D-7B30-2D1BEA4A81A4}"/>
              </a:ext>
            </a:extLst>
          </p:cNvPr>
          <p:cNvSpPr txBox="1"/>
          <p:nvPr/>
        </p:nvSpPr>
        <p:spPr>
          <a:xfrm>
            <a:off x="443068" y="2796603"/>
            <a:ext cx="1564849" cy="954107"/>
          </a:xfrm>
          <a:prstGeom prst="rect">
            <a:avLst/>
          </a:prstGeom>
          <a:noFill/>
        </p:spPr>
        <p:txBody>
          <a:bodyPr wrap="square">
            <a:spAutoFit/>
          </a:bodyPr>
          <a:lstStyle/>
          <a:p>
            <a:r>
              <a:rPr lang="en-US" dirty="0">
                <a:solidFill>
                  <a:schemeClr val="lt1"/>
                </a:solidFill>
              </a:rPr>
              <a:t>Click “Edit record” to modify the “A” record we setup earlier</a:t>
            </a:r>
            <a:endParaRPr lang="en-US" dirty="0"/>
          </a:p>
        </p:txBody>
      </p:sp>
      <p:pic>
        <p:nvPicPr>
          <p:cNvPr id="9" name="Picture 8">
            <a:extLst>
              <a:ext uri="{FF2B5EF4-FFF2-40B4-BE49-F238E27FC236}">
                <a16:creationId xmlns:a16="http://schemas.microsoft.com/office/drawing/2014/main" id="{EBEBB5BC-27A5-BFCB-0635-817900B3A2F8}"/>
              </a:ext>
            </a:extLst>
          </p:cNvPr>
          <p:cNvPicPr>
            <a:picLocks noChangeAspect="1"/>
          </p:cNvPicPr>
          <p:nvPr/>
        </p:nvPicPr>
        <p:blipFill>
          <a:blip r:embed="rId3"/>
          <a:stretch>
            <a:fillRect/>
          </a:stretch>
        </p:blipFill>
        <p:spPr>
          <a:xfrm>
            <a:off x="6331557" y="1494963"/>
            <a:ext cx="2168358" cy="3425828"/>
          </a:xfrm>
          <a:prstGeom prst="rect">
            <a:avLst/>
          </a:prstGeom>
        </p:spPr>
      </p:pic>
      <p:cxnSp>
        <p:nvCxnSpPr>
          <p:cNvPr id="10" name="Straight Arrow Connector 9">
            <a:extLst>
              <a:ext uri="{FF2B5EF4-FFF2-40B4-BE49-F238E27FC236}">
                <a16:creationId xmlns:a16="http://schemas.microsoft.com/office/drawing/2014/main" id="{8B5C37AF-A03E-B71B-15F0-ABFF85CC538C}"/>
              </a:ext>
            </a:extLst>
          </p:cNvPr>
          <p:cNvCxnSpPr>
            <a:cxnSpLocks/>
          </p:cNvCxnSpPr>
          <p:nvPr/>
        </p:nvCxnSpPr>
        <p:spPr>
          <a:xfrm>
            <a:off x="6014301" y="3123036"/>
            <a:ext cx="4115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888D9D-34E4-42A6-02F9-12557E5A2E83}"/>
              </a:ext>
            </a:extLst>
          </p:cNvPr>
          <p:cNvSpPr txBox="1"/>
          <p:nvPr/>
        </p:nvSpPr>
        <p:spPr>
          <a:xfrm>
            <a:off x="5071394" y="2799870"/>
            <a:ext cx="942907" cy="646331"/>
          </a:xfrm>
          <a:prstGeom prst="rect">
            <a:avLst/>
          </a:prstGeom>
          <a:noFill/>
        </p:spPr>
        <p:txBody>
          <a:bodyPr wrap="square">
            <a:spAutoFit/>
          </a:bodyPr>
          <a:lstStyle/>
          <a:p>
            <a:r>
              <a:rPr lang="en-US" sz="1200" dirty="0">
                <a:solidFill>
                  <a:schemeClr val="lt1"/>
                </a:solidFill>
              </a:rPr>
              <a:t>change to CloudFront endpoint</a:t>
            </a:r>
            <a:endParaRPr lang="en-US" sz="1200" dirty="0"/>
          </a:p>
        </p:txBody>
      </p:sp>
      <p:cxnSp>
        <p:nvCxnSpPr>
          <p:cNvPr id="13" name="Straight Arrow Connector 12">
            <a:extLst>
              <a:ext uri="{FF2B5EF4-FFF2-40B4-BE49-F238E27FC236}">
                <a16:creationId xmlns:a16="http://schemas.microsoft.com/office/drawing/2014/main" id="{26167CA8-8907-C01B-C6F6-055955923622}"/>
              </a:ext>
            </a:extLst>
          </p:cNvPr>
          <p:cNvCxnSpPr>
            <a:cxnSpLocks/>
          </p:cNvCxnSpPr>
          <p:nvPr/>
        </p:nvCxnSpPr>
        <p:spPr>
          <a:xfrm>
            <a:off x="6014301" y="3775057"/>
            <a:ext cx="4115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B05E4F-B562-4C41-B4DD-2F0309BF6596}"/>
              </a:ext>
            </a:extLst>
          </p:cNvPr>
          <p:cNvSpPr txBox="1"/>
          <p:nvPr/>
        </p:nvSpPr>
        <p:spPr>
          <a:xfrm>
            <a:off x="5127841" y="3555586"/>
            <a:ext cx="942907" cy="646331"/>
          </a:xfrm>
          <a:prstGeom prst="rect">
            <a:avLst/>
          </a:prstGeom>
          <a:noFill/>
        </p:spPr>
        <p:txBody>
          <a:bodyPr wrap="square">
            <a:spAutoFit/>
          </a:bodyPr>
          <a:lstStyle/>
          <a:p>
            <a:r>
              <a:rPr lang="en-US" sz="1200" dirty="0">
                <a:solidFill>
                  <a:schemeClr val="lt1"/>
                </a:solidFill>
              </a:rPr>
              <a:t>select our CloudFront distribution</a:t>
            </a:r>
            <a:endParaRPr lang="en-US" sz="1200" dirty="0"/>
          </a:p>
        </p:txBody>
      </p:sp>
      <p:cxnSp>
        <p:nvCxnSpPr>
          <p:cNvPr id="15" name="Straight Arrow Connector 14">
            <a:extLst>
              <a:ext uri="{FF2B5EF4-FFF2-40B4-BE49-F238E27FC236}">
                <a16:creationId xmlns:a16="http://schemas.microsoft.com/office/drawing/2014/main" id="{312062B2-17EA-C693-21E9-18558A2740E3}"/>
              </a:ext>
            </a:extLst>
          </p:cNvPr>
          <p:cNvCxnSpPr>
            <a:cxnSpLocks/>
          </p:cNvCxnSpPr>
          <p:nvPr/>
        </p:nvCxnSpPr>
        <p:spPr>
          <a:xfrm flipV="1">
            <a:off x="1868935" y="2395768"/>
            <a:ext cx="475190" cy="3519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FA5470B-B520-BD4B-8706-529B38ADDE59}"/>
              </a:ext>
            </a:extLst>
          </p:cNvPr>
          <p:cNvSpPr txBox="1"/>
          <p:nvPr/>
        </p:nvSpPr>
        <p:spPr>
          <a:xfrm>
            <a:off x="368107" y="989973"/>
            <a:ext cx="3801237" cy="830997"/>
          </a:xfrm>
          <a:prstGeom prst="rect">
            <a:avLst/>
          </a:prstGeom>
          <a:noFill/>
          <a:ln>
            <a:solidFill>
              <a:schemeClr val="bg2">
                <a:lumMod val="40000"/>
                <a:lumOff val="60000"/>
              </a:schemeClr>
            </a:solidFill>
          </a:ln>
        </p:spPr>
        <p:txBody>
          <a:bodyPr wrap="square">
            <a:spAutoFit/>
          </a:bodyPr>
          <a:lstStyle/>
          <a:p>
            <a:pPr>
              <a:buClr>
                <a:schemeClr val="bg1"/>
              </a:buClr>
            </a:pPr>
            <a:r>
              <a:rPr lang="en-US" sz="1200" dirty="0">
                <a:solidFill>
                  <a:schemeClr val="lt1"/>
                </a:solidFill>
              </a:rPr>
              <a:t>We need to go to the hosted zone and update the “A” record. We need route 53 to associate the custom domain name to the CloudFront distribution instead of directly to the S3 website endpoint.</a:t>
            </a:r>
          </a:p>
        </p:txBody>
      </p:sp>
      <p:cxnSp>
        <p:nvCxnSpPr>
          <p:cNvPr id="18" name="Straight Arrow Connector 17">
            <a:extLst>
              <a:ext uri="{FF2B5EF4-FFF2-40B4-BE49-F238E27FC236}">
                <a16:creationId xmlns:a16="http://schemas.microsoft.com/office/drawing/2014/main" id="{844F1EA1-B945-A945-5CBF-146F870C8520}"/>
              </a:ext>
            </a:extLst>
          </p:cNvPr>
          <p:cNvCxnSpPr>
            <a:cxnSpLocks/>
          </p:cNvCxnSpPr>
          <p:nvPr/>
        </p:nvCxnSpPr>
        <p:spPr>
          <a:xfrm>
            <a:off x="6070748" y="4774950"/>
            <a:ext cx="16756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79AA51-3ADA-2300-A6B6-520BE5799159}"/>
              </a:ext>
            </a:extLst>
          </p:cNvPr>
          <p:cNvSpPr txBox="1"/>
          <p:nvPr/>
        </p:nvSpPr>
        <p:spPr>
          <a:xfrm>
            <a:off x="5277156" y="4611279"/>
            <a:ext cx="942907" cy="276999"/>
          </a:xfrm>
          <a:prstGeom prst="rect">
            <a:avLst/>
          </a:prstGeom>
          <a:noFill/>
        </p:spPr>
        <p:txBody>
          <a:bodyPr wrap="square">
            <a:spAutoFit/>
          </a:bodyPr>
          <a:lstStyle/>
          <a:p>
            <a:r>
              <a:rPr lang="en-US" sz="1200" dirty="0">
                <a:solidFill>
                  <a:schemeClr val="lt1"/>
                </a:solidFill>
              </a:rPr>
              <a:t>click save</a:t>
            </a:r>
            <a:endParaRPr lang="en-US" sz="1200" dirty="0"/>
          </a:p>
        </p:txBody>
      </p:sp>
    </p:spTree>
    <p:extLst>
      <p:ext uri="{BB962C8B-B14F-4D97-AF65-F5344CB8AC3E}">
        <p14:creationId xmlns:p14="http://schemas.microsoft.com/office/powerpoint/2010/main" val="2179979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619E-E072-42D2-2E18-3359B6E641DA}"/>
              </a:ext>
            </a:extLst>
          </p:cNvPr>
          <p:cNvPicPr>
            <a:picLocks noChangeAspect="1"/>
          </p:cNvPicPr>
          <p:nvPr/>
        </p:nvPicPr>
        <p:blipFill>
          <a:blip r:embed="rId2"/>
          <a:stretch>
            <a:fillRect/>
          </a:stretch>
        </p:blipFill>
        <p:spPr>
          <a:xfrm>
            <a:off x="890862" y="2330436"/>
            <a:ext cx="7362276" cy="988382"/>
          </a:xfrm>
          <a:prstGeom prst="rect">
            <a:avLst/>
          </a:prstGeom>
        </p:spPr>
      </p:pic>
    </p:spTree>
    <p:extLst>
      <p:ext uri="{BB962C8B-B14F-4D97-AF65-F5344CB8AC3E}">
        <p14:creationId xmlns:p14="http://schemas.microsoft.com/office/powerpoint/2010/main" val="694248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456266-4F00-69F1-08A7-2A243536B661}"/>
              </a:ext>
            </a:extLst>
          </p:cNvPr>
          <p:cNvPicPr>
            <a:picLocks noChangeAspect="1"/>
          </p:cNvPicPr>
          <p:nvPr/>
        </p:nvPicPr>
        <p:blipFill>
          <a:blip r:embed="rId2"/>
          <a:stretch>
            <a:fillRect/>
          </a:stretch>
        </p:blipFill>
        <p:spPr>
          <a:xfrm>
            <a:off x="3230639" y="3182304"/>
            <a:ext cx="2682722" cy="1545908"/>
          </a:xfrm>
          <a:prstGeom prst="rect">
            <a:avLst/>
          </a:prstGeom>
        </p:spPr>
      </p:pic>
      <p:pic>
        <p:nvPicPr>
          <p:cNvPr id="8" name="Picture 7">
            <a:extLst>
              <a:ext uri="{FF2B5EF4-FFF2-40B4-BE49-F238E27FC236}">
                <a16:creationId xmlns:a16="http://schemas.microsoft.com/office/drawing/2014/main" id="{FB26E37C-644C-B83A-D023-BE63A2C60D47}"/>
              </a:ext>
            </a:extLst>
          </p:cNvPr>
          <p:cNvPicPr>
            <a:picLocks noChangeAspect="1"/>
          </p:cNvPicPr>
          <p:nvPr/>
        </p:nvPicPr>
        <p:blipFill>
          <a:blip r:embed="rId3"/>
          <a:stretch>
            <a:fillRect/>
          </a:stretch>
        </p:blipFill>
        <p:spPr>
          <a:xfrm>
            <a:off x="1113942" y="2441570"/>
            <a:ext cx="6916115" cy="419158"/>
          </a:xfrm>
          <a:prstGeom prst="rect">
            <a:avLst/>
          </a:prstGeom>
        </p:spPr>
      </p:pic>
      <p:sp>
        <p:nvSpPr>
          <p:cNvPr id="9" name="TextBox 8">
            <a:extLst>
              <a:ext uri="{FF2B5EF4-FFF2-40B4-BE49-F238E27FC236}">
                <a16:creationId xmlns:a16="http://schemas.microsoft.com/office/drawing/2014/main" id="{81DA6A80-1AC2-29AC-6D84-3A105395EC73}"/>
              </a:ext>
            </a:extLst>
          </p:cNvPr>
          <p:cNvSpPr txBox="1"/>
          <p:nvPr/>
        </p:nvSpPr>
        <p:spPr>
          <a:xfrm>
            <a:off x="345805" y="1235300"/>
            <a:ext cx="3801237" cy="646331"/>
          </a:xfrm>
          <a:prstGeom prst="rect">
            <a:avLst/>
          </a:prstGeom>
          <a:noFill/>
          <a:ln>
            <a:solidFill>
              <a:schemeClr val="bg2">
                <a:lumMod val="40000"/>
                <a:lumOff val="60000"/>
              </a:schemeClr>
            </a:solidFill>
          </a:ln>
        </p:spPr>
        <p:txBody>
          <a:bodyPr wrap="square">
            <a:spAutoFit/>
          </a:bodyPr>
          <a:lstStyle/>
          <a:p>
            <a:pPr>
              <a:buClr>
                <a:schemeClr val="bg1"/>
              </a:buClr>
            </a:pPr>
            <a:r>
              <a:rPr lang="en-US" sz="1200" dirty="0">
                <a:solidFill>
                  <a:schemeClr val="lt1"/>
                </a:solidFill>
              </a:rPr>
              <a:t>SUCCESS!</a:t>
            </a:r>
          </a:p>
          <a:p>
            <a:pPr>
              <a:buClr>
                <a:schemeClr val="bg1"/>
              </a:buClr>
            </a:pPr>
            <a:r>
              <a:rPr lang="en-US" sz="1200" dirty="0">
                <a:solidFill>
                  <a:schemeClr val="lt1"/>
                </a:solidFill>
              </a:rPr>
              <a:t>Our static website is now being served over HTTPS by our CloudFront distribution.</a:t>
            </a:r>
          </a:p>
        </p:txBody>
      </p:sp>
    </p:spTree>
    <p:extLst>
      <p:ext uri="{BB962C8B-B14F-4D97-AF65-F5344CB8AC3E}">
        <p14:creationId xmlns:p14="http://schemas.microsoft.com/office/powerpoint/2010/main" val="944585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Google Shape;63;g2fc1d000a97_1_5">
            <a:extLst>
              <a:ext uri="{FF2B5EF4-FFF2-40B4-BE49-F238E27FC236}">
                <a16:creationId xmlns:a16="http://schemas.microsoft.com/office/drawing/2014/main" id="{B8F4FF2E-470A-E30C-EA24-A5E3CB5B13A6}"/>
              </a:ext>
            </a:extLst>
          </p:cNvPr>
          <p:cNvSpPr txBox="1">
            <a:spLocks/>
          </p:cNvSpPr>
          <p:nvPr/>
        </p:nvSpPr>
        <p:spPr>
          <a:xfrm>
            <a:off x="304800" y="1744663"/>
            <a:ext cx="8534400" cy="1107996"/>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Guardrails </a:t>
            </a:r>
          </a:p>
          <a:p>
            <a:pPr algn="ctr"/>
            <a:r>
              <a:rPr lang="en-US" sz="3600" dirty="0">
                <a:solidFill>
                  <a:schemeClr val="lt1"/>
                </a:solidFill>
              </a:rPr>
              <a:t>(AWS Budgets and Automation)</a:t>
            </a:r>
            <a:endParaRPr lang="en-US" sz="3600" dirty="0"/>
          </a:p>
        </p:txBody>
      </p:sp>
    </p:spTree>
    <p:extLst>
      <p:ext uri="{BB962C8B-B14F-4D97-AF65-F5344CB8AC3E}">
        <p14:creationId xmlns:p14="http://schemas.microsoft.com/office/powerpoint/2010/main" val="3713310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C11F111-D832-EC82-F777-545335A92126}"/>
              </a:ext>
            </a:extLst>
          </p:cNvPr>
          <p:cNvSpPr/>
          <p:nvPr/>
        </p:nvSpPr>
        <p:spPr>
          <a:xfrm>
            <a:off x="1308410" y="2475571"/>
            <a:ext cx="1620644" cy="13084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Graphic 18" descr="Robot with solid fill">
            <a:extLst>
              <a:ext uri="{FF2B5EF4-FFF2-40B4-BE49-F238E27FC236}">
                <a16:creationId xmlns:a16="http://schemas.microsoft.com/office/drawing/2014/main" id="{6EE0862F-9C4F-3393-E2F0-285F4EDAF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3442" y="2571750"/>
            <a:ext cx="549972" cy="549972"/>
          </a:xfrm>
          <a:prstGeom prst="rect">
            <a:avLst/>
          </a:prstGeom>
        </p:spPr>
      </p:pic>
      <p:sp>
        <p:nvSpPr>
          <p:cNvPr id="20" name="Google Shape;63;g2fc1d000a97_1_5">
            <a:extLst>
              <a:ext uri="{FF2B5EF4-FFF2-40B4-BE49-F238E27FC236}">
                <a16:creationId xmlns:a16="http://schemas.microsoft.com/office/drawing/2014/main" id="{CAF0454C-B55B-69A6-8284-8C10A199F4C5}"/>
              </a:ext>
            </a:extLst>
          </p:cNvPr>
          <p:cNvSpPr txBox="1">
            <a:spLocks/>
          </p:cNvSpPr>
          <p:nvPr/>
        </p:nvSpPr>
        <p:spPr>
          <a:xfrm>
            <a:off x="304800" y="1164950"/>
            <a:ext cx="8534400" cy="553998"/>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Security/Budget Concerns</a:t>
            </a:r>
            <a:endParaRPr lang="en-US" sz="3600" dirty="0"/>
          </a:p>
        </p:txBody>
      </p:sp>
      <p:pic>
        <p:nvPicPr>
          <p:cNvPr id="22" name="Graphic 21" descr="Robot with solid fill">
            <a:extLst>
              <a:ext uri="{FF2B5EF4-FFF2-40B4-BE49-F238E27FC236}">
                <a16:creationId xmlns:a16="http://schemas.microsoft.com/office/drawing/2014/main" id="{2B652A25-39D8-3D69-CE13-E079F92015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2933" y="2555178"/>
            <a:ext cx="549972" cy="549972"/>
          </a:xfrm>
          <a:prstGeom prst="rect">
            <a:avLst/>
          </a:prstGeom>
        </p:spPr>
      </p:pic>
      <p:pic>
        <p:nvPicPr>
          <p:cNvPr id="23" name="Graphic 22" descr="Robot with solid fill">
            <a:extLst>
              <a:ext uri="{FF2B5EF4-FFF2-40B4-BE49-F238E27FC236}">
                <a16:creationId xmlns:a16="http://schemas.microsoft.com/office/drawing/2014/main" id="{BDF2ED81-D830-E1A0-3C5D-7E50EA199A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3432" y="2528462"/>
            <a:ext cx="549972" cy="549972"/>
          </a:xfrm>
          <a:prstGeom prst="rect">
            <a:avLst/>
          </a:prstGeom>
        </p:spPr>
      </p:pic>
      <p:pic>
        <p:nvPicPr>
          <p:cNvPr id="24" name="Graphic 23" descr="Robot with solid fill">
            <a:extLst>
              <a:ext uri="{FF2B5EF4-FFF2-40B4-BE49-F238E27FC236}">
                <a16:creationId xmlns:a16="http://schemas.microsoft.com/office/drawing/2014/main" id="{5BE0D0D2-DE7B-885A-86E2-08D01E6290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3070" y="3078434"/>
            <a:ext cx="549972" cy="549972"/>
          </a:xfrm>
          <a:prstGeom prst="rect">
            <a:avLst/>
          </a:prstGeom>
        </p:spPr>
      </p:pic>
      <p:pic>
        <p:nvPicPr>
          <p:cNvPr id="25" name="Graphic 24" descr="Robot with solid fill">
            <a:extLst>
              <a:ext uri="{FF2B5EF4-FFF2-40B4-BE49-F238E27FC236}">
                <a16:creationId xmlns:a16="http://schemas.microsoft.com/office/drawing/2014/main" id="{0E012B6A-74B1-4ED9-D467-E053E3340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3360" y="3065076"/>
            <a:ext cx="549972" cy="549972"/>
          </a:xfrm>
          <a:prstGeom prst="rect">
            <a:avLst/>
          </a:prstGeom>
        </p:spPr>
      </p:pic>
      <p:pic>
        <p:nvPicPr>
          <p:cNvPr id="26" name="Graphic 25" descr="Robot with solid fill">
            <a:extLst>
              <a:ext uri="{FF2B5EF4-FFF2-40B4-BE49-F238E27FC236}">
                <a16:creationId xmlns:a16="http://schemas.microsoft.com/office/drawing/2014/main" id="{368B373E-0AAF-8BB6-8982-2E1AEE795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3704" y="3085113"/>
            <a:ext cx="549972" cy="549972"/>
          </a:xfrm>
          <a:prstGeom prst="rect">
            <a:avLst/>
          </a:prstGeom>
        </p:spPr>
      </p:pic>
      <p:sp>
        <p:nvSpPr>
          <p:cNvPr id="28" name="TextBox 27">
            <a:extLst>
              <a:ext uri="{FF2B5EF4-FFF2-40B4-BE49-F238E27FC236}">
                <a16:creationId xmlns:a16="http://schemas.microsoft.com/office/drawing/2014/main" id="{67B7E87F-AA25-4D6F-41DF-D60718C58D64}"/>
              </a:ext>
            </a:extLst>
          </p:cNvPr>
          <p:cNvSpPr txBox="1"/>
          <p:nvPr/>
        </p:nvSpPr>
        <p:spPr>
          <a:xfrm>
            <a:off x="1308827" y="2147757"/>
            <a:ext cx="1564849" cy="307777"/>
          </a:xfrm>
          <a:prstGeom prst="rect">
            <a:avLst/>
          </a:prstGeom>
          <a:noFill/>
        </p:spPr>
        <p:txBody>
          <a:bodyPr wrap="square">
            <a:spAutoFit/>
          </a:bodyPr>
          <a:lstStyle/>
          <a:p>
            <a:pPr algn="ctr"/>
            <a:r>
              <a:rPr lang="en-US" dirty="0">
                <a:solidFill>
                  <a:schemeClr val="lt1"/>
                </a:solidFill>
              </a:rPr>
              <a:t>Botnet</a:t>
            </a:r>
            <a:endParaRPr lang="en-US" dirty="0"/>
          </a:p>
        </p:txBody>
      </p:sp>
      <p:sp>
        <p:nvSpPr>
          <p:cNvPr id="29" name="TextBox 28">
            <a:extLst>
              <a:ext uri="{FF2B5EF4-FFF2-40B4-BE49-F238E27FC236}">
                <a16:creationId xmlns:a16="http://schemas.microsoft.com/office/drawing/2014/main" id="{297C58B3-0ABB-0C9C-89B1-DD5945378641}"/>
              </a:ext>
            </a:extLst>
          </p:cNvPr>
          <p:cNvSpPr txBox="1"/>
          <p:nvPr/>
        </p:nvSpPr>
        <p:spPr>
          <a:xfrm>
            <a:off x="5451561" y="2147756"/>
            <a:ext cx="2010519" cy="307777"/>
          </a:xfrm>
          <a:prstGeom prst="rect">
            <a:avLst/>
          </a:prstGeom>
          <a:noFill/>
        </p:spPr>
        <p:txBody>
          <a:bodyPr wrap="square">
            <a:spAutoFit/>
          </a:bodyPr>
          <a:lstStyle/>
          <a:p>
            <a:pPr algn="ctr"/>
            <a:r>
              <a:rPr lang="en-US" dirty="0">
                <a:solidFill>
                  <a:schemeClr val="lt1"/>
                </a:solidFill>
              </a:rPr>
              <a:t>Website Goes Viral!</a:t>
            </a:r>
            <a:endParaRPr lang="en-US" dirty="0"/>
          </a:p>
        </p:txBody>
      </p:sp>
      <p:pic>
        <p:nvPicPr>
          <p:cNvPr id="31" name="Graphic 30" descr="User with solid fill">
            <a:extLst>
              <a:ext uri="{FF2B5EF4-FFF2-40B4-BE49-F238E27FC236}">
                <a16:creationId xmlns:a16="http://schemas.microsoft.com/office/drawing/2014/main" id="{1F15BA7A-80E2-FC6E-20E9-05CFCEEAC2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5442" y="2527145"/>
            <a:ext cx="307777" cy="307777"/>
          </a:xfrm>
          <a:prstGeom prst="rect">
            <a:avLst/>
          </a:prstGeom>
        </p:spPr>
      </p:pic>
      <p:sp>
        <p:nvSpPr>
          <p:cNvPr id="38" name="TextBox 37">
            <a:extLst>
              <a:ext uri="{FF2B5EF4-FFF2-40B4-BE49-F238E27FC236}">
                <a16:creationId xmlns:a16="http://schemas.microsoft.com/office/drawing/2014/main" id="{135FA1CB-5745-4411-4B1C-146773ACB7A2}"/>
              </a:ext>
            </a:extLst>
          </p:cNvPr>
          <p:cNvSpPr txBox="1"/>
          <p:nvPr/>
        </p:nvSpPr>
        <p:spPr>
          <a:xfrm>
            <a:off x="3003772" y="4117906"/>
            <a:ext cx="1977106" cy="707886"/>
          </a:xfrm>
          <a:prstGeom prst="rect">
            <a:avLst/>
          </a:prstGeom>
          <a:noFill/>
        </p:spPr>
        <p:txBody>
          <a:bodyPr wrap="square">
            <a:spAutoFit/>
          </a:bodyPr>
          <a:lstStyle/>
          <a:p>
            <a:r>
              <a:rPr lang="en-US" sz="1000" b="1" dirty="0">
                <a:solidFill>
                  <a:schemeClr val="lt1"/>
                </a:solidFill>
              </a:rPr>
              <a:t>AWS WAF</a:t>
            </a:r>
            <a:r>
              <a:rPr lang="en-US" sz="1000" dirty="0">
                <a:solidFill>
                  <a:schemeClr val="lt1"/>
                </a:solidFill>
              </a:rPr>
              <a:t> </a:t>
            </a:r>
          </a:p>
          <a:p>
            <a:pPr marL="171450" indent="-171450">
              <a:buClr>
                <a:schemeClr val="bg1"/>
              </a:buClr>
              <a:buFont typeface="Arial" panose="020B0604020202020204" pitchFamily="34" charset="0"/>
              <a:buChar char="•"/>
            </a:pPr>
            <a:r>
              <a:rPr lang="en-US" sz="1000" dirty="0">
                <a:solidFill>
                  <a:schemeClr val="lt1"/>
                </a:solidFill>
              </a:rPr>
              <a:t>Bot Control</a:t>
            </a:r>
          </a:p>
          <a:p>
            <a:pPr marL="171450" indent="-171450">
              <a:buClr>
                <a:schemeClr val="bg1"/>
              </a:buClr>
              <a:buFont typeface="Arial" panose="020B0604020202020204" pitchFamily="34" charset="0"/>
              <a:buChar char="•"/>
            </a:pPr>
            <a:r>
              <a:rPr lang="en-US" sz="1000" dirty="0">
                <a:solidFill>
                  <a:schemeClr val="lt1"/>
                </a:solidFill>
              </a:rPr>
              <a:t>Rate limiting IP requests</a:t>
            </a:r>
          </a:p>
          <a:p>
            <a:pPr marL="171450" indent="-171450">
              <a:buClr>
                <a:schemeClr val="bg1"/>
              </a:buClr>
              <a:buFont typeface="Arial" panose="020B0604020202020204" pitchFamily="34" charset="0"/>
              <a:buChar char="•"/>
            </a:pPr>
            <a:r>
              <a:rPr lang="en-US" sz="1000" dirty="0">
                <a:solidFill>
                  <a:schemeClr val="lt1"/>
                </a:solidFill>
              </a:rPr>
              <a:t>IP Reputation</a:t>
            </a:r>
            <a:endParaRPr lang="en-US" sz="1000" dirty="0"/>
          </a:p>
        </p:txBody>
      </p:sp>
      <p:cxnSp>
        <p:nvCxnSpPr>
          <p:cNvPr id="39" name="Straight Arrow Connector 38">
            <a:extLst>
              <a:ext uri="{FF2B5EF4-FFF2-40B4-BE49-F238E27FC236}">
                <a16:creationId xmlns:a16="http://schemas.microsoft.com/office/drawing/2014/main" id="{D4772BBC-BCA4-C275-2E50-072504A5C50A}"/>
              </a:ext>
            </a:extLst>
          </p:cNvPr>
          <p:cNvCxnSpPr>
            <a:cxnSpLocks/>
          </p:cNvCxnSpPr>
          <p:nvPr/>
        </p:nvCxnSpPr>
        <p:spPr>
          <a:xfrm flipH="1" flipV="1">
            <a:off x="2743578" y="3881220"/>
            <a:ext cx="260196" cy="265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3F1B9-E9E2-3D30-B9A4-C9DC7D0035E3}"/>
              </a:ext>
            </a:extLst>
          </p:cNvPr>
          <p:cNvCxnSpPr>
            <a:cxnSpLocks/>
          </p:cNvCxnSpPr>
          <p:nvPr/>
        </p:nvCxnSpPr>
        <p:spPr>
          <a:xfrm flipV="1">
            <a:off x="5575442" y="3645578"/>
            <a:ext cx="190296" cy="375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61EF5B0-40EF-9859-9E89-C8EEE609AD8E}"/>
              </a:ext>
            </a:extLst>
          </p:cNvPr>
          <p:cNvSpPr txBox="1"/>
          <p:nvPr/>
        </p:nvSpPr>
        <p:spPr>
          <a:xfrm>
            <a:off x="5222378" y="4113043"/>
            <a:ext cx="1234443" cy="246221"/>
          </a:xfrm>
          <a:prstGeom prst="rect">
            <a:avLst/>
          </a:prstGeom>
          <a:noFill/>
        </p:spPr>
        <p:txBody>
          <a:bodyPr wrap="square">
            <a:spAutoFit/>
          </a:bodyPr>
          <a:lstStyle/>
          <a:p>
            <a:r>
              <a:rPr lang="en-US" sz="1000" dirty="0">
                <a:solidFill>
                  <a:schemeClr val="lt1"/>
                </a:solidFill>
              </a:rPr>
              <a:t>This is tougher...</a:t>
            </a:r>
            <a:endParaRPr lang="en-US" sz="1000" dirty="0"/>
          </a:p>
        </p:txBody>
      </p:sp>
      <p:pic>
        <p:nvPicPr>
          <p:cNvPr id="47" name="Graphic 46" descr="User with solid fill">
            <a:extLst>
              <a:ext uri="{FF2B5EF4-FFF2-40B4-BE49-F238E27FC236}">
                <a16:creationId xmlns:a16="http://schemas.microsoft.com/office/drawing/2014/main" id="{2F6725F4-99E3-570F-1F5A-6E081EC7B9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27842" y="2679545"/>
            <a:ext cx="307777" cy="307777"/>
          </a:xfrm>
          <a:prstGeom prst="rect">
            <a:avLst/>
          </a:prstGeom>
        </p:spPr>
      </p:pic>
      <p:pic>
        <p:nvPicPr>
          <p:cNvPr id="48" name="Graphic 47" descr="User with solid fill">
            <a:extLst>
              <a:ext uri="{FF2B5EF4-FFF2-40B4-BE49-F238E27FC236}">
                <a16:creationId xmlns:a16="http://schemas.microsoft.com/office/drawing/2014/main" id="{01C312D6-7EAE-208D-F8DA-B3B50DF7BD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0242" y="2831945"/>
            <a:ext cx="307777" cy="307777"/>
          </a:xfrm>
          <a:prstGeom prst="rect">
            <a:avLst/>
          </a:prstGeom>
        </p:spPr>
      </p:pic>
      <p:pic>
        <p:nvPicPr>
          <p:cNvPr id="49" name="Graphic 48" descr="User with solid fill">
            <a:extLst>
              <a:ext uri="{FF2B5EF4-FFF2-40B4-BE49-F238E27FC236}">
                <a16:creationId xmlns:a16="http://schemas.microsoft.com/office/drawing/2014/main" id="{2EE5CA4C-D25D-82D8-6808-2E7104D239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2642" y="2984345"/>
            <a:ext cx="307777" cy="307777"/>
          </a:xfrm>
          <a:prstGeom prst="rect">
            <a:avLst/>
          </a:prstGeom>
        </p:spPr>
      </p:pic>
      <p:pic>
        <p:nvPicPr>
          <p:cNvPr id="50" name="Graphic 49" descr="User with solid fill">
            <a:extLst>
              <a:ext uri="{FF2B5EF4-FFF2-40B4-BE49-F238E27FC236}">
                <a16:creationId xmlns:a16="http://schemas.microsoft.com/office/drawing/2014/main" id="{53A04249-85E6-5568-B810-A52F5BD8AC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5042" y="3136745"/>
            <a:ext cx="307777" cy="307777"/>
          </a:xfrm>
          <a:prstGeom prst="rect">
            <a:avLst/>
          </a:prstGeom>
        </p:spPr>
      </p:pic>
      <p:pic>
        <p:nvPicPr>
          <p:cNvPr id="51" name="Graphic 50" descr="User with solid fill">
            <a:extLst>
              <a:ext uri="{FF2B5EF4-FFF2-40B4-BE49-F238E27FC236}">
                <a16:creationId xmlns:a16="http://schemas.microsoft.com/office/drawing/2014/main" id="{40FF1FCE-EAAF-0F11-7A27-BC63B9B222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37442" y="3289145"/>
            <a:ext cx="307777" cy="307777"/>
          </a:xfrm>
          <a:prstGeom prst="rect">
            <a:avLst/>
          </a:prstGeom>
        </p:spPr>
      </p:pic>
      <p:pic>
        <p:nvPicPr>
          <p:cNvPr id="52" name="Graphic 51" descr="User with solid fill">
            <a:extLst>
              <a:ext uri="{FF2B5EF4-FFF2-40B4-BE49-F238E27FC236}">
                <a16:creationId xmlns:a16="http://schemas.microsoft.com/office/drawing/2014/main" id="{C1FC3011-971F-FA17-D02F-6C3EA2CDB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9912" y="2489850"/>
            <a:ext cx="307777" cy="307777"/>
          </a:xfrm>
          <a:prstGeom prst="rect">
            <a:avLst/>
          </a:prstGeom>
        </p:spPr>
      </p:pic>
      <p:pic>
        <p:nvPicPr>
          <p:cNvPr id="53" name="Graphic 52" descr="User with solid fill">
            <a:extLst>
              <a:ext uri="{FF2B5EF4-FFF2-40B4-BE49-F238E27FC236}">
                <a16:creationId xmlns:a16="http://schemas.microsoft.com/office/drawing/2014/main" id="{860DB449-0855-24E5-7940-F8EBC7A236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9665" y="2630772"/>
            <a:ext cx="307777" cy="307777"/>
          </a:xfrm>
          <a:prstGeom prst="rect">
            <a:avLst/>
          </a:prstGeom>
        </p:spPr>
      </p:pic>
      <p:pic>
        <p:nvPicPr>
          <p:cNvPr id="54" name="Graphic 53" descr="User with solid fill">
            <a:extLst>
              <a:ext uri="{FF2B5EF4-FFF2-40B4-BE49-F238E27FC236}">
                <a16:creationId xmlns:a16="http://schemas.microsoft.com/office/drawing/2014/main" id="{65B42390-2067-EB1E-B34D-A353CBCE6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2065" y="2783172"/>
            <a:ext cx="307777" cy="307777"/>
          </a:xfrm>
          <a:prstGeom prst="rect">
            <a:avLst/>
          </a:prstGeom>
        </p:spPr>
      </p:pic>
      <p:pic>
        <p:nvPicPr>
          <p:cNvPr id="55" name="Graphic 54" descr="User with solid fill">
            <a:extLst>
              <a:ext uri="{FF2B5EF4-FFF2-40B4-BE49-F238E27FC236}">
                <a16:creationId xmlns:a16="http://schemas.microsoft.com/office/drawing/2014/main" id="{F8C4B76E-6B74-53FD-6532-F5C073716D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34465" y="2935572"/>
            <a:ext cx="307777" cy="307777"/>
          </a:xfrm>
          <a:prstGeom prst="rect">
            <a:avLst/>
          </a:prstGeom>
        </p:spPr>
      </p:pic>
      <p:pic>
        <p:nvPicPr>
          <p:cNvPr id="56" name="Graphic 55" descr="User with solid fill">
            <a:extLst>
              <a:ext uri="{FF2B5EF4-FFF2-40B4-BE49-F238E27FC236}">
                <a16:creationId xmlns:a16="http://schemas.microsoft.com/office/drawing/2014/main" id="{B56867CA-0741-5D29-3561-195FC5D722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6865" y="3087972"/>
            <a:ext cx="307777" cy="307777"/>
          </a:xfrm>
          <a:prstGeom prst="rect">
            <a:avLst/>
          </a:prstGeom>
        </p:spPr>
      </p:pic>
      <p:pic>
        <p:nvPicPr>
          <p:cNvPr id="57" name="Graphic 56" descr="User with solid fill">
            <a:extLst>
              <a:ext uri="{FF2B5EF4-FFF2-40B4-BE49-F238E27FC236}">
                <a16:creationId xmlns:a16="http://schemas.microsoft.com/office/drawing/2014/main" id="{03C8C2AC-2B0F-A05F-5D8B-8A79C093EF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9265" y="3240372"/>
            <a:ext cx="307777" cy="307777"/>
          </a:xfrm>
          <a:prstGeom prst="rect">
            <a:avLst/>
          </a:prstGeom>
        </p:spPr>
      </p:pic>
      <p:pic>
        <p:nvPicPr>
          <p:cNvPr id="58" name="Graphic 57" descr="User with solid fill">
            <a:extLst>
              <a:ext uri="{FF2B5EF4-FFF2-40B4-BE49-F238E27FC236}">
                <a16:creationId xmlns:a16="http://schemas.microsoft.com/office/drawing/2014/main" id="{266F67A4-7148-1210-3D97-2373EAC279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2395" y="2478234"/>
            <a:ext cx="307777" cy="307777"/>
          </a:xfrm>
          <a:prstGeom prst="rect">
            <a:avLst/>
          </a:prstGeom>
        </p:spPr>
      </p:pic>
      <p:pic>
        <p:nvPicPr>
          <p:cNvPr id="59" name="Graphic 58" descr="User with solid fill">
            <a:extLst>
              <a:ext uri="{FF2B5EF4-FFF2-40B4-BE49-F238E27FC236}">
                <a16:creationId xmlns:a16="http://schemas.microsoft.com/office/drawing/2014/main" id="{786C52C3-623D-B927-22EC-2E4CCBCC97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4795" y="2630634"/>
            <a:ext cx="307777" cy="307777"/>
          </a:xfrm>
          <a:prstGeom prst="rect">
            <a:avLst/>
          </a:prstGeom>
        </p:spPr>
      </p:pic>
      <p:pic>
        <p:nvPicPr>
          <p:cNvPr id="60" name="Graphic 59" descr="User with solid fill">
            <a:extLst>
              <a:ext uri="{FF2B5EF4-FFF2-40B4-BE49-F238E27FC236}">
                <a16:creationId xmlns:a16="http://schemas.microsoft.com/office/drawing/2014/main" id="{8D5BDAD0-0BA0-230C-C368-15373BA1F1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195" y="2783034"/>
            <a:ext cx="307777" cy="307777"/>
          </a:xfrm>
          <a:prstGeom prst="rect">
            <a:avLst/>
          </a:prstGeom>
        </p:spPr>
      </p:pic>
      <p:pic>
        <p:nvPicPr>
          <p:cNvPr id="61" name="Graphic 60" descr="User with solid fill">
            <a:extLst>
              <a:ext uri="{FF2B5EF4-FFF2-40B4-BE49-F238E27FC236}">
                <a16:creationId xmlns:a16="http://schemas.microsoft.com/office/drawing/2014/main" id="{4EFA949B-D166-78C4-6470-E598868D4F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79595" y="2935434"/>
            <a:ext cx="307777" cy="307777"/>
          </a:xfrm>
          <a:prstGeom prst="rect">
            <a:avLst/>
          </a:prstGeom>
        </p:spPr>
      </p:pic>
      <p:pic>
        <p:nvPicPr>
          <p:cNvPr id="62" name="Graphic 61" descr="User with solid fill">
            <a:extLst>
              <a:ext uri="{FF2B5EF4-FFF2-40B4-BE49-F238E27FC236}">
                <a16:creationId xmlns:a16="http://schemas.microsoft.com/office/drawing/2014/main" id="{3CE61270-5C66-8068-7A07-5F4CD61D30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31995" y="3087834"/>
            <a:ext cx="307777" cy="307777"/>
          </a:xfrm>
          <a:prstGeom prst="rect">
            <a:avLst/>
          </a:prstGeom>
        </p:spPr>
      </p:pic>
      <p:pic>
        <p:nvPicPr>
          <p:cNvPr id="63" name="Graphic 62" descr="User with solid fill">
            <a:extLst>
              <a:ext uri="{FF2B5EF4-FFF2-40B4-BE49-F238E27FC236}">
                <a16:creationId xmlns:a16="http://schemas.microsoft.com/office/drawing/2014/main" id="{E6E60212-5EAD-7CAF-7803-CC14C4CCEC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84395" y="3240234"/>
            <a:ext cx="307777" cy="307777"/>
          </a:xfrm>
          <a:prstGeom prst="rect">
            <a:avLst/>
          </a:prstGeom>
        </p:spPr>
      </p:pic>
    </p:spTree>
    <p:extLst>
      <p:ext uri="{BB962C8B-B14F-4D97-AF65-F5344CB8AC3E}">
        <p14:creationId xmlns:p14="http://schemas.microsoft.com/office/powerpoint/2010/main" val="3361089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Google Shape;63;g2fc1d000a97_1_5">
            <a:extLst>
              <a:ext uri="{FF2B5EF4-FFF2-40B4-BE49-F238E27FC236}">
                <a16:creationId xmlns:a16="http://schemas.microsoft.com/office/drawing/2014/main" id="{928F905C-0362-3BEC-7E7F-22261C1040CE}"/>
              </a:ext>
            </a:extLst>
          </p:cNvPr>
          <p:cNvSpPr txBox="1">
            <a:spLocks/>
          </p:cNvSpPr>
          <p:nvPr/>
        </p:nvSpPr>
        <p:spPr>
          <a:xfrm>
            <a:off x="304800" y="1164950"/>
            <a:ext cx="8534400" cy="553998"/>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AWS Budget</a:t>
            </a:r>
            <a:endParaRPr lang="en-US" sz="3600" dirty="0"/>
          </a:p>
        </p:txBody>
      </p:sp>
      <p:pic>
        <p:nvPicPr>
          <p:cNvPr id="8" name="Picture 7">
            <a:extLst>
              <a:ext uri="{FF2B5EF4-FFF2-40B4-BE49-F238E27FC236}">
                <a16:creationId xmlns:a16="http://schemas.microsoft.com/office/drawing/2014/main" id="{3D88CB9D-6C9F-E6B8-F8E6-22B1A6A326B9}"/>
              </a:ext>
            </a:extLst>
          </p:cNvPr>
          <p:cNvPicPr>
            <a:picLocks noChangeAspect="1"/>
          </p:cNvPicPr>
          <p:nvPr/>
        </p:nvPicPr>
        <p:blipFill>
          <a:blip r:embed="rId3"/>
          <a:stretch>
            <a:fillRect/>
          </a:stretch>
        </p:blipFill>
        <p:spPr>
          <a:xfrm>
            <a:off x="795453" y="2726571"/>
            <a:ext cx="3175424" cy="1638554"/>
          </a:xfrm>
          <a:prstGeom prst="rect">
            <a:avLst/>
          </a:prstGeom>
        </p:spPr>
      </p:pic>
      <p:pic>
        <p:nvPicPr>
          <p:cNvPr id="9" name="Picture 8">
            <a:extLst>
              <a:ext uri="{FF2B5EF4-FFF2-40B4-BE49-F238E27FC236}">
                <a16:creationId xmlns:a16="http://schemas.microsoft.com/office/drawing/2014/main" id="{95D1AF1D-06C1-22F2-B11D-6BFE683C0C81}"/>
              </a:ext>
            </a:extLst>
          </p:cNvPr>
          <p:cNvPicPr>
            <a:picLocks noChangeAspect="1"/>
          </p:cNvPicPr>
          <p:nvPr/>
        </p:nvPicPr>
        <p:blipFill>
          <a:blip r:embed="rId4"/>
          <a:stretch>
            <a:fillRect/>
          </a:stretch>
        </p:blipFill>
        <p:spPr>
          <a:xfrm>
            <a:off x="4572000" y="3012025"/>
            <a:ext cx="4415883" cy="1067645"/>
          </a:xfrm>
          <a:prstGeom prst="rect">
            <a:avLst/>
          </a:prstGeom>
        </p:spPr>
      </p:pic>
    </p:spTree>
    <p:extLst>
      <p:ext uri="{BB962C8B-B14F-4D97-AF65-F5344CB8AC3E}">
        <p14:creationId xmlns:p14="http://schemas.microsoft.com/office/powerpoint/2010/main" val="2733700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6" name="Google Shape;63;g2fc1d000a97_1_5">
            <a:extLst>
              <a:ext uri="{FF2B5EF4-FFF2-40B4-BE49-F238E27FC236}">
                <a16:creationId xmlns:a16="http://schemas.microsoft.com/office/drawing/2014/main" id="{928F905C-0362-3BEC-7E7F-22261C1040CE}"/>
              </a:ext>
            </a:extLst>
          </p:cNvPr>
          <p:cNvSpPr txBox="1">
            <a:spLocks/>
          </p:cNvSpPr>
          <p:nvPr/>
        </p:nvSpPr>
        <p:spPr>
          <a:xfrm>
            <a:off x="304800" y="1164950"/>
            <a:ext cx="8534400" cy="553998"/>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rPr>
              <a:t>AWS Budget</a:t>
            </a:r>
            <a:endParaRPr lang="en-US" sz="3600" dirty="0"/>
          </a:p>
        </p:txBody>
      </p:sp>
      <p:pic>
        <p:nvPicPr>
          <p:cNvPr id="1026" name="Picture 2" descr="AWS SNS Integrations | AWS SNS ...">
            <a:extLst>
              <a:ext uri="{FF2B5EF4-FFF2-40B4-BE49-F238E27FC236}">
                <a16:creationId xmlns:a16="http://schemas.microsoft.com/office/drawing/2014/main" id="{1DDD2BF0-EFBA-CEEF-49B1-AF0B5CF83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704" y="2682219"/>
            <a:ext cx="667341" cy="667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550446-866E-92BE-5FAC-77ECDB398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9724" y="2571749"/>
            <a:ext cx="713338" cy="71333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DBE6FD9-19B2-B609-C402-6BCC76F7C515}"/>
              </a:ext>
            </a:extLst>
          </p:cNvPr>
          <p:cNvCxnSpPr>
            <a:cxnSpLocks/>
          </p:cNvCxnSpPr>
          <p:nvPr/>
        </p:nvCxnSpPr>
        <p:spPr>
          <a:xfrm>
            <a:off x="2489822" y="2972389"/>
            <a:ext cx="7930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CF2735F0-5F29-4F08-8294-1D50E65EB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794" y="2546665"/>
            <a:ext cx="942975" cy="9429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D0730F1-3331-EF27-D3DB-7CDF826B4057}"/>
              </a:ext>
            </a:extLst>
          </p:cNvPr>
          <p:cNvSpPr txBox="1"/>
          <p:nvPr/>
        </p:nvSpPr>
        <p:spPr>
          <a:xfrm>
            <a:off x="1188999" y="2373967"/>
            <a:ext cx="1094019" cy="276999"/>
          </a:xfrm>
          <a:prstGeom prst="rect">
            <a:avLst/>
          </a:prstGeom>
          <a:noFill/>
        </p:spPr>
        <p:txBody>
          <a:bodyPr wrap="square">
            <a:spAutoFit/>
          </a:bodyPr>
          <a:lstStyle/>
          <a:p>
            <a:r>
              <a:rPr lang="en-US" sz="1200" dirty="0">
                <a:solidFill>
                  <a:schemeClr val="lt1"/>
                </a:solidFill>
              </a:rPr>
              <a:t>AWS Budget </a:t>
            </a:r>
            <a:endParaRPr lang="en-US" sz="1200" dirty="0"/>
          </a:p>
        </p:txBody>
      </p:sp>
      <p:sp>
        <p:nvSpPr>
          <p:cNvPr id="13" name="TextBox 12">
            <a:extLst>
              <a:ext uri="{FF2B5EF4-FFF2-40B4-BE49-F238E27FC236}">
                <a16:creationId xmlns:a16="http://schemas.microsoft.com/office/drawing/2014/main" id="{54B679AE-4D71-D598-6601-C55590F33D3B}"/>
              </a:ext>
            </a:extLst>
          </p:cNvPr>
          <p:cNvSpPr txBox="1"/>
          <p:nvPr/>
        </p:nvSpPr>
        <p:spPr>
          <a:xfrm>
            <a:off x="5476727" y="2297860"/>
            <a:ext cx="1341829" cy="276999"/>
          </a:xfrm>
          <a:prstGeom prst="rect">
            <a:avLst/>
          </a:prstGeom>
          <a:noFill/>
        </p:spPr>
        <p:txBody>
          <a:bodyPr wrap="square">
            <a:spAutoFit/>
          </a:bodyPr>
          <a:lstStyle/>
          <a:p>
            <a:r>
              <a:rPr lang="en-US" sz="1200" dirty="0">
                <a:solidFill>
                  <a:schemeClr val="lt1"/>
                </a:solidFill>
              </a:rPr>
              <a:t>AWS Lambda </a:t>
            </a:r>
            <a:endParaRPr lang="en-US" sz="1200" dirty="0"/>
          </a:p>
        </p:txBody>
      </p:sp>
      <p:sp>
        <p:nvSpPr>
          <p:cNvPr id="14" name="TextBox 13">
            <a:extLst>
              <a:ext uri="{FF2B5EF4-FFF2-40B4-BE49-F238E27FC236}">
                <a16:creationId xmlns:a16="http://schemas.microsoft.com/office/drawing/2014/main" id="{95AF1204-347C-7485-E8E2-9D20DAE1BEE0}"/>
              </a:ext>
            </a:extLst>
          </p:cNvPr>
          <p:cNvSpPr txBox="1"/>
          <p:nvPr/>
        </p:nvSpPr>
        <p:spPr>
          <a:xfrm>
            <a:off x="3597696" y="2433250"/>
            <a:ext cx="1094019" cy="276999"/>
          </a:xfrm>
          <a:prstGeom prst="rect">
            <a:avLst/>
          </a:prstGeom>
          <a:noFill/>
        </p:spPr>
        <p:txBody>
          <a:bodyPr wrap="square">
            <a:spAutoFit/>
          </a:bodyPr>
          <a:lstStyle/>
          <a:p>
            <a:r>
              <a:rPr lang="en-US" sz="1200" dirty="0">
                <a:solidFill>
                  <a:schemeClr val="lt1"/>
                </a:solidFill>
              </a:rPr>
              <a:t>AWS </a:t>
            </a:r>
            <a:r>
              <a:rPr lang="en-US" sz="1200" dirty="0" err="1">
                <a:solidFill>
                  <a:schemeClr val="lt1"/>
                </a:solidFill>
              </a:rPr>
              <a:t>SNS</a:t>
            </a:r>
            <a:r>
              <a:rPr lang="en-US" sz="1200" dirty="0">
                <a:solidFill>
                  <a:schemeClr val="lt1"/>
                </a:solidFill>
              </a:rPr>
              <a:t> </a:t>
            </a:r>
            <a:endParaRPr lang="en-US" sz="1200" dirty="0"/>
          </a:p>
        </p:txBody>
      </p:sp>
      <p:sp>
        <p:nvSpPr>
          <p:cNvPr id="15" name="TextBox 14">
            <a:extLst>
              <a:ext uri="{FF2B5EF4-FFF2-40B4-BE49-F238E27FC236}">
                <a16:creationId xmlns:a16="http://schemas.microsoft.com/office/drawing/2014/main" id="{649AA195-2A5B-742D-2E7E-31FB9B3D99E7}"/>
              </a:ext>
            </a:extLst>
          </p:cNvPr>
          <p:cNvSpPr txBox="1"/>
          <p:nvPr/>
        </p:nvSpPr>
        <p:spPr>
          <a:xfrm>
            <a:off x="2427231" y="3104069"/>
            <a:ext cx="1094019" cy="1200329"/>
          </a:xfrm>
          <a:prstGeom prst="rect">
            <a:avLst/>
          </a:prstGeom>
          <a:noFill/>
        </p:spPr>
        <p:txBody>
          <a:bodyPr wrap="square">
            <a:spAutoFit/>
          </a:bodyPr>
          <a:lstStyle/>
          <a:p>
            <a:r>
              <a:rPr lang="en-US" sz="1200" dirty="0">
                <a:solidFill>
                  <a:schemeClr val="lt1"/>
                </a:solidFill>
              </a:rPr>
              <a:t>Budget Exceeded, Publishes Message to an </a:t>
            </a:r>
            <a:r>
              <a:rPr lang="en-US" sz="1200" dirty="0" err="1">
                <a:solidFill>
                  <a:schemeClr val="lt1"/>
                </a:solidFill>
              </a:rPr>
              <a:t>SNS</a:t>
            </a:r>
            <a:r>
              <a:rPr lang="en-US" sz="1200" dirty="0">
                <a:solidFill>
                  <a:schemeClr val="lt1"/>
                </a:solidFill>
              </a:rPr>
              <a:t> Topic</a:t>
            </a:r>
            <a:endParaRPr lang="en-US" sz="1200" dirty="0"/>
          </a:p>
        </p:txBody>
      </p:sp>
      <p:cxnSp>
        <p:nvCxnSpPr>
          <p:cNvPr id="16" name="Straight Arrow Connector 15">
            <a:extLst>
              <a:ext uri="{FF2B5EF4-FFF2-40B4-BE49-F238E27FC236}">
                <a16:creationId xmlns:a16="http://schemas.microsoft.com/office/drawing/2014/main" id="{A696C7FD-B260-DC81-0F7B-B92FFC058C05}"/>
              </a:ext>
            </a:extLst>
          </p:cNvPr>
          <p:cNvCxnSpPr>
            <a:cxnSpLocks/>
          </p:cNvCxnSpPr>
          <p:nvPr/>
        </p:nvCxnSpPr>
        <p:spPr>
          <a:xfrm>
            <a:off x="4572000" y="2972389"/>
            <a:ext cx="7930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E2F760-ABB3-E568-41AF-655503641808}"/>
              </a:ext>
            </a:extLst>
          </p:cNvPr>
          <p:cNvSpPr txBox="1"/>
          <p:nvPr/>
        </p:nvSpPr>
        <p:spPr>
          <a:xfrm>
            <a:off x="4499025" y="3104068"/>
            <a:ext cx="1094019" cy="1384995"/>
          </a:xfrm>
          <a:prstGeom prst="rect">
            <a:avLst/>
          </a:prstGeom>
          <a:noFill/>
        </p:spPr>
        <p:txBody>
          <a:bodyPr wrap="square">
            <a:spAutoFit/>
          </a:bodyPr>
          <a:lstStyle/>
          <a:p>
            <a:r>
              <a:rPr lang="en-US" sz="1200" dirty="0">
                <a:solidFill>
                  <a:schemeClr val="lt1"/>
                </a:solidFill>
              </a:rPr>
              <a:t>AWS Lambda is subscribed to the topic. Executes Lambda Function</a:t>
            </a:r>
            <a:endParaRPr lang="en-US" sz="1200" dirty="0"/>
          </a:p>
        </p:txBody>
      </p:sp>
      <p:cxnSp>
        <p:nvCxnSpPr>
          <p:cNvPr id="18" name="Straight Arrow Connector 17">
            <a:extLst>
              <a:ext uri="{FF2B5EF4-FFF2-40B4-BE49-F238E27FC236}">
                <a16:creationId xmlns:a16="http://schemas.microsoft.com/office/drawing/2014/main" id="{3B891046-2F10-318D-3C78-05D1209EEF7C}"/>
              </a:ext>
            </a:extLst>
          </p:cNvPr>
          <p:cNvCxnSpPr>
            <a:cxnSpLocks/>
          </p:cNvCxnSpPr>
          <p:nvPr/>
        </p:nvCxnSpPr>
        <p:spPr>
          <a:xfrm>
            <a:off x="6547263" y="2935085"/>
            <a:ext cx="5425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BC62940-4242-F9FC-3750-1CCD559D2ADF}"/>
              </a:ext>
            </a:extLst>
          </p:cNvPr>
          <p:cNvSpPr txBox="1"/>
          <p:nvPr/>
        </p:nvSpPr>
        <p:spPr>
          <a:xfrm>
            <a:off x="7107731" y="2656026"/>
            <a:ext cx="1094019" cy="646331"/>
          </a:xfrm>
          <a:prstGeom prst="rect">
            <a:avLst/>
          </a:prstGeom>
          <a:noFill/>
        </p:spPr>
        <p:txBody>
          <a:bodyPr wrap="square">
            <a:spAutoFit/>
          </a:bodyPr>
          <a:lstStyle/>
          <a:p>
            <a:r>
              <a:rPr lang="en-US" sz="1200" dirty="0">
                <a:solidFill>
                  <a:schemeClr val="lt1"/>
                </a:solidFill>
              </a:rPr>
              <a:t>Disable CloudFront Distribution</a:t>
            </a:r>
            <a:endParaRPr lang="en-US" sz="1200" dirty="0"/>
          </a:p>
        </p:txBody>
      </p:sp>
      <p:pic>
        <p:nvPicPr>
          <p:cNvPr id="21" name="Graphic 20" descr="Single gear with solid fill">
            <a:extLst>
              <a:ext uri="{FF2B5EF4-FFF2-40B4-BE49-F238E27FC236}">
                <a16:creationId xmlns:a16="http://schemas.microsoft.com/office/drawing/2014/main" id="{BCF176B5-A5DE-FDAE-A58D-2979B0E56B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1372" y="2511386"/>
            <a:ext cx="397726" cy="397726"/>
          </a:xfrm>
          <a:prstGeom prst="rect">
            <a:avLst/>
          </a:prstGeom>
        </p:spPr>
      </p:pic>
    </p:spTree>
    <p:extLst>
      <p:ext uri="{BB962C8B-B14F-4D97-AF65-F5344CB8AC3E}">
        <p14:creationId xmlns:p14="http://schemas.microsoft.com/office/powerpoint/2010/main" val="1644475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fc1d000a97_1_25"/>
          <p:cNvSpPr txBox="1">
            <a:spLocks noGrp="1"/>
          </p:cNvSpPr>
          <p:nvPr>
            <p:ph type="ctrTitle"/>
          </p:nvPr>
        </p:nvSpPr>
        <p:spPr>
          <a:xfrm>
            <a:off x="685800" y="1594485"/>
            <a:ext cx="7772400" cy="109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Thank You!</a:t>
            </a:r>
            <a:br>
              <a:rPr lang="en-US" dirty="0"/>
            </a:br>
            <a:r>
              <a:rPr lang="en-US" dirty="0"/>
              <a:t>Any questions?</a:t>
            </a:r>
            <a:endParaRPr dirty="0"/>
          </a:p>
        </p:txBody>
      </p:sp>
      <p:sp>
        <p:nvSpPr>
          <p:cNvPr id="3" name="TextBox 2">
            <a:extLst>
              <a:ext uri="{FF2B5EF4-FFF2-40B4-BE49-F238E27FC236}">
                <a16:creationId xmlns:a16="http://schemas.microsoft.com/office/drawing/2014/main" id="{3F341D31-796F-2FE0-4C7F-437A8799A51F}"/>
              </a:ext>
            </a:extLst>
          </p:cNvPr>
          <p:cNvSpPr txBox="1"/>
          <p:nvPr/>
        </p:nvSpPr>
        <p:spPr>
          <a:xfrm>
            <a:off x="3185530" y="3581471"/>
            <a:ext cx="4572000" cy="923330"/>
          </a:xfrm>
          <a:prstGeom prst="rect">
            <a:avLst/>
          </a:prstGeom>
          <a:noFill/>
        </p:spPr>
        <p:txBody>
          <a:bodyPr wrap="square">
            <a:spAutoFit/>
          </a:bodyPr>
          <a:lstStyle/>
          <a:p>
            <a:pPr algn="l" fontAlgn="auto"/>
            <a:r>
              <a:rPr lang="en-US" sz="1800" b="0" i="0" dirty="0">
                <a:solidFill>
                  <a:schemeClr val="bg1"/>
                </a:solidFill>
                <a:effectLst/>
                <a:latin typeface="var(--artdeco-reset-typography-font-family-sans)"/>
              </a:rPr>
              <a:t>Connect with Me:</a:t>
            </a:r>
          </a:p>
          <a:p>
            <a:pPr algn="l" fontAlgn="auto"/>
            <a:r>
              <a:rPr lang="en-US" sz="1800" b="0" i="0" dirty="0">
                <a:solidFill>
                  <a:schemeClr val="bg1"/>
                </a:solidFill>
                <a:effectLst/>
                <a:latin typeface="var(--artdeco-reset-typography-font-family-sans)"/>
                <a:hlinkClick r:id="rId3"/>
              </a:rPr>
              <a:t>www.linkedin.com/in/neilsthorne</a:t>
            </a:r>
            <a:endParaRPr lang="en-US" sz="1800" b="0" i="0" dirty="0">
              <a:solidFill>
                <a:schemeClr val="bg1"/>
              </a:solidFill>
              <a:effectLst/>
              <a:latin typeface="var(--artdeco-reset-typography-font-family-sans)"/>
            </a:endParaRPr>
          </a:p>
          <a:p>
            <a:pPr algn="l" fontAlgn="auto"/>
            <a:r>
              <a:rPr lang="en-US" sz="1800" b="0" i="0" dirty="0">
                <a:solidFill>
                  <a:schemeClr val="bg1"/>
                </a:solidFill>
                <a:effectLst/>
                <a:latin typeface="var(--artdeco-reset-typography-font-family-sans)"/>
                <a:hlinkClick r:id="rId4"/>
              </a:rPr>
              <a:t>neilsthorne@gmail.com</a:t>
            </a:r>
            <a:endParaRPr lang="en-US" sz="1800" b="0" i="0" dirty="0">
              <a:solidFill>
                <a:schemeClr val="bg1"/>
              </a:solidFill>
              <a:effectLst/>
              <a:latin typeface="var(--artdeco-reset-typography-font-family-sans)"/>
            </a:endParaRPr>
          </a:p>
        </p:txBody>
      </p:sp>
      <p:pic>
        <p:nvPicPr>
          <p:cNvPr id="4" name="Picture 3">
            <a:extLst>
              <a:ext uri="{FF2B5EF4-FFF2-40B4-BE49-F238E27FC236}">
                <a16:creationId xmlns:a16="http://schemas.microsoft.com/office/drawing/2014/main" id="{267987FF-8570-5722-D27F-619BCCED2EC2}"/>
              </a:ext>
            </a:extLst>
          </p:cNvPr>
          <p:cNvPicPr>
            <a:picLocks noChangeAspect="1"/>
          </p:cNvPicPr>
          <p:nvPr/>
        </p:nvPicPr>
        <p:blipFill>
          <a:blip r:embed="rId5"/>
          <a:stretch>
            <a:fillRect/>
          </a:stretch>
        </p:blipFill>
        <p:spPr>
          <a:xfrm>
            <a:off x="5120799" y="713398"/>
            <a:ext cx="2381582" cy="23339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Google Shape;63;g2fc1d000a97_1_5">
            <a:extLst>
              <a:ext uri="{FF2B5EF4-FFF2-40B4-BE49-F238E27FC236}">
                <a16:creationId xmlns:a16="http://schemas.microsoft.com/office/drawing/2014/main" id="{143A4370-C46D-DED6-379A-B2D7AE755ECC}"/>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Dynamic Website</a:t>
            </a:r>
            <a:endParaRPr dirty="0"/>
          </a:p>
        </p:txBody>
      </p:sp>
      <p:pic>
        <p:nvPicPr>
          <p:cNvPr id="13" name="Graphic 12" descr="User with solid fill">
            <a:extLst>
              <a:ext uri="{FF2B5EF4-FFF2-40B4-BE49-F238E27FC236}">
                <a16:creationId xmlns:a16="http://schemas.microsoft.com/office/drawing/2014/main" id="{FCB1AEEC-D8E5-93C1-3A6D-956CC072B4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435" y="2833926"/>
            <a:ext cx="744762" cy="744762"/>
          </a:xfrm>
          <a:prstGeom prst="rect">
            <a:avLst/>
          </a:prstGeom>
        </p:spPr>
      </p:pic>
      <p:cxnSp>
        <p:nvCxnSpPr>
          <p:cNvPr id="15" name="Straight Arrow Connector 14">
            <a:extLst>
              <a:ext uri="{FF2B5EF4-FFF2-40B4-BE49-F238E27FC236}">
                <a16:creationId xmlns:a16="http://schemas.microsoft.com/office/drawing/2014/main" id="{EB506093-4380-A05A-EAA8-B0EF09F32C37}"/>
              </a:ext>
            </a:extLst>
          </p:cNvPr>
          <p:cNvCxnSpPr>
            <a:cxnSpLocks/>
          </p:cNvCxnSpPr>
          <p:nvPr/>
        </p:nvCxnSpPr>
        <p:spPr>
          <a:xfrm>
            <a:off x="981765" y="3049254"/>
            <a:ext cx="2779194" cy="110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Google Shape;65;g2fc1d000a97_1_5">
            <a:extLst>
              <a:ext uri="{FF2B5EF4-FFF2-40B4-BE49-F238E27FC236}">
                <a16:creationId xmlns:a16="http://schemas.microsoft.com/office/drawing/2014/main" id="{A561E35E-E781-F136-45F3-22DBC4AE692A}"/>
              </a:ext>
            </a:extLst>
          </p:cNvPr>
          <p:cNvSpPr txBox="1">
            <a:spLocks/>
          </p:cNvSpPr>
          <p:nvPr/>
        </p:nvSpPr>
        <p:spPr>
          <a:xfrm>
            <a:off x="981765" y="2610436"/>
            <a:ext cx="270205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400" dirty="0">
                <a:solidFill>
                  <a:schemeClr val="lt1"/>
                </a:solidFill>
              </a:rPr>
              <a:t>https://example.com?invoices=true&amp;department=accounting</a:t>
            </a:r>
          </a:p>
        </p:txBody>
      </p:sp>
      <p:grpSp>
        <p:nvGrpSpPr>
          <p:cNvPr id="8" name="Group 7">
            <a:extLst>
              <a:ext uri="{FF2B5EF4-FFF2-40B4-BE49-F238E27FC236}">
                <a16:creationId xmlns:a16="http://schemas.microsoft.com/office/drawing/2014/main" id="{D6753CFE-A47D-EF9E-3747-7F4AB341B6EB}"/>
              </a:ext>
            </a:extLst>
          </p:cNvPr>
          <p:cNvGrpSpPr/>
          <p:nvPr/>
        </p:nvGrpSpPr>
        <p:grpSpPr>
          <a:xfrm>
            <a:off x="4311597" y="2648818"/>
            <a:ext cx="914400" cy="1110416"/>
            <a:chOff x="6042854" y="3723402"/>
            <a:chExt cx="914400" cy="1110416"/>
          </a:xfrm>
        </p:grpSpPr>
        <p:pic>
          <p:nvPicPr>
            <p:cNvPr id="4" name="Graphic 3" descr="Server with solid fill">
              <a:extLst>
                <a:ext uri="{FF2B5EF4-FFF2-40B4-BE49-F238E27FC236}">
                  <a16:creationId xmlns:a16="http://schemas.microsoft.com/office/drawing/2014/main" id="{BC6370E9-1208-8D0C-C074-214C35933D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2854" y="3919418"/>
              <a:ext cx="914400" cy="914400"/>
            </a:xfrm>
            <a:prstGeom prst="rect">
              <a:avLst/>
            </a:prstGeom>
          </p:spPr>
        </p:pic>
        <p:sp>
          <p:nvSpPr>
            <p:cNvPr id="5" name="Google Shape;65;g2fc1d000a97_1_5">
              <a:extLst>
                <a:ext uri="{FF2B5EF4-FFF2-40B4-BE49-F238E27FC236}">
                  <a16:creationId xmlns:a16="http://schemas.microsoft.com/office/drawing/2014/main" id="{4A758BB2-C260-5E4D-4190-263C556C3B80}"/>
                </a:ext>
              </a:extLst>
            </p:cNvPr>
            <p:cNvSpPr txBox="1">
              <a:spLocks/>
            </p:cNvSpPr>
            <p:nvPr/>
          </p:nvSpPr>
          <p:spPr>
            <a:xfrm>
              <a:off x="6220171" y="3723402"/>
              <a:ext cx="582074"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a:solidFill>
                    <a:schemeClr val="lt1"/>
                  </a:solidFill>
                </a:rPr>
                <a:t>nginx</a:t>
              </a:r>
            </a:p>
          </p:txBody>
        </p:sp>
      </p:grpSp>
      <p:grpSp>
        <p:nvGrpSpPr>
          <p:cNvPr id="10" name="Group 9">
            <a:extLst>
              <a:ext uri="{FF2B5EF4-FFF2-40B4-BE49-F238E27FC236}">
                <a16:creationId xmlns:a16="http://schemas.microsoft.com/office/drawing/2014/main" id="{1D8D50BD-8A43-8D7A-B1D4-03E1B43705B6}"/>
              </a:ext>
            </a:extLst>
          </p:cNvPr>
          <p:cNvGrpSpPr/>
          <p:nvPr/>
        </p:nvGrpSpPr>
        <p:grpSpPr>
          <a:xfrm>
            <a:off x="6128853" y="2274790"/>
            <a:ext cx="914400" cy="1052900"/>
            <a:chOff x="7475150" y="1489667"/>
            <a:chExt cx="914400" cy="1052900"/>
          </a:xfrm>
        </p:grpSpPr>
        <p:pic>
          <p:nvPicPr>
            <p:cNvPr id="7" name="Graphic 6" descr="Web design with solid fill">
              <a:extLst>
                <a:ext uri="{FF2B5EF4-FFF2-40B4-BE49-F238E27FC236}">
                  <a16:creationId xmlns:a16="http://schemas.microsoft.com/office/drawing/2014/main" id="{D1777A18-805B-B31C-4F7C-02182CF04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75150" y="1628167"/>
              <a:ext cx="914400" cy="914400"/>
            </a:xfrm>
            <a:prstGeom prst="rect">
              <a:avLst/>
            </a:prstGeom>
          </p:spPr>
        </p:pic>
        <p:sp>
          <p:nvSpPr>
            <p:cNvPr id="9" name="Google Shape;65;g2fc1d000a97_1_5">
              <a:extLst>
                <a:ext uri="{FF2B5EF4-FFF2-40B4-BE49-F238E27FC236}">
                  <a16:creationId xmlns:a16="http://schemas.microsoft.com/office/drawing/2014/main" id="{4DCDF7C6-AFDB-6EA8-F786-DA2691F71910}"/>
                </a:ext>
              </a:extLst>
            </p:cNvPr>
            <p:cNvSpPr txBox="1">
              <a:spLocks/>
            </p:cNvSpPr>
            <p:nvPr/>
          </p:nvSpPr>
          <p:spPr>
            <a:xfrm>
              <a:off x="7702258" y="1489667"/>
              <a:ext cx="460183" cy="2769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dirty="0" err="1">
                  <a:solidFill>
                    <a:schemeClr val="lt1"/>
                  </a:solidFill>
                </a:rPr>
                <a:t>RoR</a:t>
              </a:r>
              <a:endParaRPr lang="en-US" dirty="0">
                <a:solidFill>
                  <a:schemeClr val="lt1"/>
                </a:solidFill>
              </a:endParaRPr>
            </a:p>
          </p:txBody>
        </p:sp>
      </p:grpSp>
      <p:cxnSp>
        <p:nvCxnSpPr>
          <p:cNvPr id="22" name="Straight Arrow Connector 21">
            <a:extLst>
              <a:ext uri="{FF2B5EF4-FFF2-40B4-BE49-F238E27FC236}">
                <a16:creationId xmlns:a16="http://schemas.microsoft.com/office/drawing/2014/main" id="{957FD1A6-4A42-C5D6-F20D-CB98159AA3F5}"/>
              </a:ext>
            </a:extLst>
          </p:cNvPr>
          <p:cNvCxnSpPr>
            <a:cxnSpLocks/>
          </p:cNvCxnSpPr>
          <p:nvPr/>
        </p:nvCxnSpPr>
        <p:spPr>
          <a:xfrm flipV="1">
            <a:off x="5365611" y="2800957"/>
            <a:ext cx="639337" cy="2212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6" name="Graphic 25" descr="Single gear with solid fill">
            <a:extLst>
              <a:ext uri="{FF2B5EF4-FFF2-40B4-BE49-F238E27FC236}">
                <a16:creationId xmlns:a16="http://schemas.microsoft.com/office/drawing/2014/main" id="{F4252B5C-9E7F-52E1-8CFD-FDB16446D5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98808" y="1952598"/>
            <a:ext cx="397726" cy="397726"/>
          </a:xfrm>
          <a:prstGeom prst="rect">
            <a:avLst/>
          </a:prstGeom>
        </p:spPr>
      </p:pic>
      <p:pic>
        <p:nvPicPr>
          <p:cNvPr id="27" name="Graphic 26" descr="Single gear with solid fill">
            <a:extLst>
              <a:ext uri="{FF2B5EF4-FFF2-40B4-BE49-F238E27FC236}">
                <a16:creationId xmlns:a16="http://schemas.microsoft.com/office/drawing/2014/main" id="{DBAB8538-9D0B-39AB-0561-9FA37F1FC9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45813" y="2368044"/>
            <a:ext cx="397726" cy="397726"/>
          </a:xfrm>
          <a:prstGeom prst="rect">
            <a:avLst/>
          </a:prstGeom>
        </p:spPr>
      </p:pic>
      <p:cxnSp>
        <p:nvCxnSpPr>
          <p:cNvPr id="37" name="Straight Arrow Connector 36">
            <a:extLst>
              <a:ext uri="{FF2B5EF4-FFF2-40B4-BE49-F238E27FC236}">
                <a16:creationId xmlns:a16="http://schemas.microsoft.com/office/drawing/2014/main" id="{2DAF2942-523C-9E07-9255-1A8F58B7765D}"/>
              </a:ext>
            </a:extLst>
          </p:cNvPr>
          <p:cNvCxnSpPr>
            <a:cxnSpLocks/>
          </p:cNvCxnSpPr>
          <p:nvPr/>
        </p:nvCxnSpPr>
        <p:spPr>
          <a:xfrm flipH="1">
            <a:off x="5391366" y="3080112"/>
            <a:ext cx="654802" cy="2219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Google Shape;65;g2fc1d000a97_1_5">
            <a:extLst>
              <a:ext uri="{FF2B5EF4-FFF2-40B4-BE49-F238E27FC236}">
                <a16:creationId xmlns:a16="http://schemas.microsoft.com/office/drawing/2014/main" id="{06CB5645-636B-3566-5186-B31FF345D8ED}"/>
              </a:ext>
            </a:extLst>
          </p:cNvPr>
          <p:cNvSpPr txBox="1">
            <a:spLocks/>
          </p:cNvSpPr>
          <p:nvPr/>
        </p:nvSpPr>
        <p:spPr>
          <a:xfrm>
            <a:off x="7728541" y="1793187"/>
            <a:ext cx="938260"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200" dirty="0">
                <a:solidFill>
                  <a:schemeClr val="lt1"/>
                </a:solidFill>
              </a:rPr>
              <a:t>authenticate user</a:t>
            </a:r>
          </a:p>
        </p:txBody>
      </p:sp>
      <p:sp>
        <p:nvSpPr>
          <p:cNvPr id="41" name="Google Shape;65;g2fc1d000a97_1_5">
            <a:extLst>
              <a:ext uri="{FF2B5EF4-FFF2-40B4-BE49-F238E27FC236}">
                <a16:creationId xmlns:a16="http://schemas.microsoft.com/office/drawing/2014/main" id="{236CBB86-45D7-5D02-53C9-2ACB53657208}"/>
              </a:ext>
            </a:extLst>
          </p:cNvPr>
          <p:cNvSpPr txBox="1">
            <a:spLocks/>
          </p:cNvSpPr>
          <p:nvPr/>
        </p:nvSpPr>
        <p:spPr>
          <a:xfrm>
            <a:off x="7728541" y="2517701"/>
            <a:ext cx="1137123"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200" dirty="0">
                <a:solidFill>
                  <a:schemeClr val="lt1"/>
                </a:solidFill>
              </a:rPr>
              <a:t>enforce authorization</a:t>
            </a:r>
          </a:p>
        </p:txBody>
      </p:sp>
      <p:pic>
        <p:nvPicPr>
          <p:cNvPr id="43" name="Graphic 42" descr="Database with solid fill">
            <a:extLst>
              <a:ext uri="{FF2B5EF4-FFF2-40B4-BE49-F238E27FC236}">
                <a16:creationId xmlns:a16="http://schemas.microsoft.com/office/drawing/2014/main" id="{216669BF-387D-8AC3-1336-264F335BEB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9885" y="3299327"/>
            <a:ext cx="567751" cy="567751"/>
          </a:xfrm>
          <a:prstGeom prst="rect">
            <a:avLst/>
          </a:prstGeom>
        </p:spPr>
      </p:pic>
      <p:sp>
        <p:nvSpPr>
          <p:cNvPr id="44" name="Google Shape;65;g2fc1d000a97_1_5">
            <a:extLst>
              <a:ext uri="{FF2B5EF4-FFF2-40B4-BE49-F238E27FC236}">
                <a16:creationId xmlns:a16="http://schemas.microsoft.com/office/drawing/2014/main" id="{D65C65A4-BE5E-3905-EE37-15367B81980B}"/>
              </a:ext>
            </a:extLst>
          </p:cNvPr>
          <p:cNvSpPr txBox="1">
            <a:spLocks/>
          </p:cNvSpPr>
          <p:nvPr/>
        </p:nvSpPr>
        <p:spPr>
          <a:xfrm>
            <a:off x="7728541" y="3098740"/>
            <a:ext cx="652983" cy="1846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200" dirty="0">
                <a:solidFill>
                  <a:schemeClr val="lt1"/>
                </a:solidFill>
              </a:rPr>
              <a:t>query </a:t>
            </a:r>
            <a:r>
              <a:rPr lang="en-US" sz="1200" dirty="0" err="1">
                <a:solidFill>
                  <a:schemeClr val="lt1"/>
                </a:solidFill>
              </a:rPr>
              <a:t>db</a:t>
            </a:r>
            <a:endParaRPr lang="en-US" sz="1200" dirty="0">
              <a:solidFill>
                <a:schemeClr val="lt1"/>
              </a:solidFill>
            </a:endParaRPr>
          </a:p>
        </p:txBody>
      </p:sp>
      <p:pic>
        <p:nvPicPr>
          <p:cNvPr id="46" name="Graphic 45" descr="Single gear with solid fill">
            <a:extLst>
              <a:ext uri="{FF2B5EF4-FFF2-40B4-BE49-F238E27FC236}">
                <a16:creationId xmlns:a16="http://schemas.microsoft.com/office/drawing/2014/main" id="{401F7A33-2F05-632E-4C81-BF7240E81B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48562" y="3060258"/>
            <a:ext cx="397726" cy="397726"/>
          </a:xfrm>
          <a:prstGeom prst="rect">
            <a:avLst/>
          </a:prstGeom>
        </p:spPr>
      </p:pic>
      <p:sp>
        <p:nvSpPr>
          <p:cNvPr id="47" name="Google Shape;65;g2fc1d000a97_1_5">
            <a:extLst>
              <a:ext uri="{FF2B5EF4-FFF2-40B4-BE49-F238E27FC236}">
                <a16:creationId xmlns:a16="http://schemas.microsoft.com/office/drawing/2014/main" id="{A20DEEF2-2906-3A61-3404-FFF7FF807642}"/>
              </a:ext>
            </a:extLst>
          </p:cNvPr>
          <p:cNvSpPr txBox="1">
            <a:spLocks/>
          </p:cNvSpPr>
          <p:nvPr/>
        </p:nvSpPr>
        <p:spPr>
          <a:xfrm>
            <a:off x="7775942" y="4113013"/>
            <a:ext cx="1042320"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200" dirty="0">
                <a:solidFill>
                  <a:schemeClr val="lt1"/>
                </a:solidFill>
              </a:rPr>
              <a:t>customize the returned view</a:t>
            </a:r>
          </a:p>
        </p:txBody>
      </p:sp>
      <p:pic>
        <p:nvPicPr>
          <p:cNvPr id="48" name="Graphic 47" descr="Single gear with solid fill">
            <a:extLst>
              <a:ext uri="{FF2B5EF4-FFF2-40B4-BE49-F238E27FC236}">
                <a16:creationId xmlns:a16="http://schemas.microsoft.com/office/drawing/2014/main" id="{4D8B5C8D-74B1-E83B-F91D-466B77645A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5032" y="4477932"/>
            <a:ext cx="397726" cy="397726"/>
          </a:xfrm>
          <a:prstGeom prst="rect">
            <a:avLst/>
          </a:prstGeom>
        </p:spPr>
      </p:pic>
      <p:cxnSp>
        <p:nvCxnSpPr>
          <p:cNvPr id="51" name="Straight Arrow Connector 50">
            <a:extLst>
              <a:ext uri="{FF2B5EF4-FFF2-40B4-BE49-F238E27FC236}">
                <a16:creationId xmlns:a16="http://schemas.microsoft.com/office/drawing/2014/main" id="{AAE2BAAD-366E-EB11-4136-57F14C63C3B4}"/>
              </a:ext>
            </a:extLst>
          </p:cNvPr>
          <p:cNvCxnSpPr>
            <a:cxnSpLocks/>
          </p:cNvCxnSpPr>
          <p:nvPr/>
        </p:nvCxnSpPr>
        <p:spPr>
          <a:xfrm flipV="1">
            <a:off x="7043252" y="2054432"/>
            <a:ext cx="580275" cy="4973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053FE55-BA15-2A64-45AB-36C3EB6B2E01}"/>
              </a:ext>
            </a:extLst>
          </p:cNvPr>
          <p:cNvCxnSpPr>
            <a:cxnSpLocks/>
          </p:cNvCxnSpPr>
          <p:nvPr/>
        </p:nvCxnSpPr>
        <p:spPr>
          <a:xfrm flipV="1">
            <a:off x="7103302" y="2739933"/>
            <a:ext cx="537143" cy="102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C19B74-C511-2A96-C71E-0ECE21A46C68}"/>
              </a:ext>
            </a:extLst>
          </p:cNvPr>
          <p:cNvCxnSpPr>
            <a:cxnSpLocks/>
          </p:cNvCxnSpPr>
          <p:nvPr/>
        </p:nvCxnSpPr>
        <p:spPr>
          <a:xfrm>
            <a:off x="7092997" y="3073349"/>
            <a:ext cx="555624" cy="1177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585A7B-0A8D-6C7B-BE09-ED366C47A21E}"/>
              </a:ext>
            </a:extLst>
          </p:cNvPr>
          <p:cNvCxnSpPr>
            <a:cxnSpLocks/>
          </p:cNvCxnSpPr>
          <p:nvPr/>
        </p:nvCxnSpPr>
        <p:spPr>
          <a:xfrm>
            <a:off x="7023335" y="3240465"/>
            <a:ext cx="697445" cy="846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DC1F363-6693-9750-1E3D-95C822C30AAF}"/>
              </a:ext>
            </a:extLst>
          </p:cNvPr>
          <p:cNvCxnSpPr>
            <a:cxnSpLocks/>
          </p:cNvCxnSpPr>
          <p:nvPr/>
        </p:nvCxnSpPr>
        <p:spPr>
          <a:xfrm flipH="1" flipV="1">
            <a:off x="994382" y="3452374"/>
            <a:ext cx="2689433" cy="5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2" name="Google Shape;65;g2fc1d000a97_1_5">
            <a:extLst>
              <a:ext uri="{FF2B5EF4-FFF2-40B4-BE49-F238E27FC236}">
                <a16:creationId xmlns:a16="http://schemas.microsoft.com/office/drawing/2014/main" id="{FE7E8ED4-2109-89AB-F499-7FE1E9CEBE92}"/>
              </a:ext>
            </a:extLst>
          </p:cNvPr>
          <p:cNvSpPr txBox="1">
            <a:spLocks/>
          </p:cNvSpPr>
          <p:nvPr/>
        </p:nvSpPr>
        <p:spPr>
          <a:xfrm>
            <a:off x="1492835" y="3497624"/>
            <a:ext cx="914400" cy="200054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1600" dirty="0">
                <a:solidFill>
                  <a:schemeClr val="lt1"/>
                </a:solidFill>
              </a:rPr>
              <a:t>HTML</a:t>
            </a:r>
          </a:p>
          <a:p>
            <a:pPr marL="0" indent="0"/>
            <a:r>
              <a:rPr lang="en-US" sz="1600" dirty="0">
                <a:solidFill>
                  <a:schemeClr val="lt1"/>
                </a:solidFill>
              </a:rPr>
              <a:t>JavaScript</a:t>
            </a:r>
          </a:p>
          <a:p>
            <a:pPr marL="0" indent="0"/>
            <a:r>
              <a:rPr lang="en-US" sz="1600" dirty="0">
                <a:solidFill>
                  <a:schemeClr val="lt1"/>
                </a:solidFill>
              </a:rPr>
              <a:t>CSS</a:t>
            </a:r>
          </a:p>
          <a:p>
            <a:pPr marL="0" indent="0"/>
            <a:r>
              <a:rPr lang="en-US" sz="1600" dirty="0">
                <a:solidFill>
                  <a:schemeClr val="lt1"/>
                </a:solidFill>
              </a:rPr>
              <a:t>Images</a:t>
            </a:r>
          </a:p>
          <a:p>
            <a:pPr marL="0" indent="0"/>
            <a:r>
              <a:rPr lang="en-US" sz="1600" dirty="0">
                <a:solidFill>
                  <a:schemeClr val="lt1"/>
                </a:solidFill>
              </a:rPr>
              <a:t>Video</a:t>
            </a:r>
          </a:p>
          <a:p>
            <a:pPr marL="0" indent="0"/>
            <a:endParaRPr lang="en-US" sz="1600" dirty="0">
              <a:solidFill>
                <a:schemeClr val="lt1"/>
              </a:solidFill>
            </a:endParaRPr>
          </a:p>
          <a:p>
            <a:pPr marL="0" indent="0"/>
            <a:endParaRPr lang="en-US" sz="1600" dirty="0">
              <a:solidFill>
                <a:schemeClr val="lt1"/>
              </a:solidFill>
            </a:endParaRPr>
          </a:p>
          <a:p>
            <a:pPr marL="0" indent="0"/>
            <a:endParaRPr lang="en-US" dirty="0">
              <a:solidFill>
                <a:schemeClr val="lt1"/>
              </a:solidFill>
            </a:endParaRPr>
          </a:p>
        </p:txBody>
      </p:sp>
      <p:sp>
        <p:nvSpPr>
          <p:cNvPr id="64" name="TextBox 63">
            <a:extLst>
              <a:ext uri="{FF2B5EF4-FFF2-40B4-BE49-F238E27FC236}">
                <a16:creationId xmlns:a16="http://schemas.microsoft.com/office/drawing/2014/main" id="{7E930577-F891-8F15-D210-241A65F45CCD}"/>
              </a:ext>
            </a:extLst>
          </p:cNvPr>
          <p:cNvSpPr txBox="1"/>
          <p:nvPr/>
        </p:nvSpPr>
        <p:spPr>
          <a:xfrm>
            <a:off x="2828180" y="3851403"/>
            <a:ext cx="1706520" cy="523220"/>
          </a:xfrm>
          <a:prstGeom prst="rect">
            <a:avLst/>
          </a:prstGeom>
          <a:noFill/>
        </p:spPr>
        <p:txBody>
          <a:bodyPr wrap="square">
            <a:spAutoFit/>
          </a:bodyPr>
          <a:lstStyle/>
          <a:p>
            <a:pPr marL="0" indent="0"/>
            <a:r>
              <a:rPr lang="en-US" sz="1400" dirty="0">
                <a:solidFill>
                  <a:schemeClr val="lt1"/>
                </a:solidFill>
              </a:rPr>
              <a:t>Response from Server </a:t>
            </a:r>
            <a:r>
              <a:rPr lang="en-US" sz="1400" u="sng" dirty="0">
                <a:solidFill>
                  <a:schemeClr val="lt1"/>
                </a:solidFill>
              </a:rPr>
              <a:t>Varies</a:t>
            </a:r>
          </a:p>
        </p:txBody>
      </p:sp>
      <p:sp>
        <p:nvSpPr>
          <p:cNvPr id="65" name="Google Shape;65;g2fc1d000a97_1_5">
            <a:extLst>
              <a:ext uri="{FF2B5EF4-FFF2-40B4-BE49-F238E27FC236}">
                <a16:creationId xmlns:a16="http://schemas.microsoft.com/office/drawing/2014/main" id="{C5C64158-8C7E-A904-11DD-6815000DF137}"/>
              </a:ext>
            </a:extLst>
          </p:cNvPr>
          <p:cNvSpPr txBox="1">
            <a:spLocks/>
          </p:cNvSpPr>
          <p:nvPr/>
        </p:nvSpPr>
        <p:spPr>
          <a:xfrm>
            <a:off x="2376418" y="3283406"/>
            <a:ext cx="410540"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0" indent="0"/>
            <a:r>
              <a:rPr lang="en-US" sz="9600" dirty="0">
                <a:solidFill>
                  <a:schemeClr val="lt1"/>
                </a:solidFill>
              </a:rPr>
              <a:t>}</a:t>
            </a:r>
          </a:p>
        </p:txBody>
      </p:sp>
    </p:spTree>
    <p:extLst>
      <p:ext uri="{BB962C8B-B14F-4D97-AF65-F5344CB8AC3E}">
        <p14:creationId xmlns:p14="http://schemas.microsoft.com/office/powerpoint/2010/main" val="295987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par>
                                <p:cTn id="57" presetID="10"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500"/>
                                        <p:tgtEl>
                                          <p:spTgt spid="6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fade">
                                      <p:cBhvr>
                                        <p:cTn id="8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0" grpId="0"/>
      <p:bldP spid="41" grpId="0"/>
      <p:bldP spid="44" grpId="0"/>
      <p:bldP spid="47" grpId="0"/>
      <p:bldP spid="62" grpId="0"/>
      <p:bldP spid="64"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B241A88A-54D8-B1A7-0839-B621DBAC4875}"/>
              </a:ext>
            </a:extLst>
          </p:cNvPr>
          <p:cNvSpPr/>
          <p:nvPr/>
        </p:nvSpPr>
        <p:spPr>
          <a:xfrm>
            <a:off x="4274634" y="3278459"/>
            <a:ext cx="2527610" cy="3568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63;g2fc1d000a97_1_5">
            <a:extLst>
              <a:ext uri="{FF2B5EF4-FFF2-40B4-BE49-F238E27FC236}">
                <a16:creationId xmlns:a16="http://schemas.microsoft.com/office/drawing/2014/main" id="{E35C7D84-F244-A305-3B5F-4C8BC7BD88A6}"/>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t>Application: Inspiration</a:t>
            </a:r>
            <a:endParaRPr dirty="0"/>
          </a:p>
        </p:txBody>
      </p:sp>
      <p:pic>
        <p:nvPicPr>
          <p:cNvPr id="13" name="Picture 12">
            <a:extLst>
              <a:ext uri="{FF2B5EF4-FFF2-40B4-BE49-F238E27FC236}">
                <a16:creationId xmlns:a16="http://schemas.microsoft.com/office/drawing/2014/main" id="{F5040BC1-0394-F039-692C-1A93E5E2B25D}"/>
              </a:ext>
            </a:extLst>
          </p:cNvPr>
          <p:cNvPicPr>
            <a:picLocks noChangeAspect="1"/>
          </p:cNvPicPr>
          <p:nvPr/>
        </p:nvPicPr>
        <p:blipFill>
          <a:blip r:embed="rId3"/>
          <a:stretch>
            <a:fillRect/>
          </a:stretch>
        </p:blipFill>
        <p:spPr>
          <a:xfrm>
            <a:off x="1183059" y="1845795"/>
            <a:ext cx="1886213" cy="2819794"/>
          </a:xfrm>
          <a:prstGeom prst="rect">
            <a:avLst/>
          </a:prstGeom>
        </p:spPr>
      </p:pic>
      <p:sp>
        <p:nvSpPr>
          <p:cNvPr id="14" name="Text Placeholder 3">
            <a:extLst>
              <a:ext uri="{FF2B5EF4-FFF2-40B4-BE49-F238E27FC236}">
                <a16:creationId xmlns:a16="http://schemas.microsoft.com/office/drawing/2014/main" id="{465279DC-B587-9351-27CE-F5C1E965E869}"/>
              </a:ext>
            </a:extLst>
          </p:cNvPr>
          <p:cNvSpPr txBox="1">
            <a:spLocks/>
          </p:cNvSpPr>
          <p:nvPr/>
        </p:nvSpPr>
        <p:spPr>
          <a:xfrm>
            <a:off x="4408448" y="2462364"/>
            <a:ext cx="3977640"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pPr marL="571500" indent="-342900">
              <a:buClr>
                <a:schemeClr val="bg1"/>
              </a:buClr>
              <a:buFont typeface="+mj-lt"/>
              <a:buAutoNum type="arabicPeriod"/>
            </a:pPr>
            <a:r>
              <a:rPr lang="en-US" dirty="0">
                <a:solidFill>
                  <a:schemeClr val="bg1"/>
                </a:solidFill>
              </a:rPr>
              <a:t>Positive Emotion</a:t>
            </a:r>
          </a:p>
          <a:p>
            <a:pPr marL="571500" indent="-342900">
              <a:buClr>
                <a:schemeClr val="bg1"/>
              </a:buClr>
              <a:buFont typeface="+mj-lt"/>
              <a:buAutoNum type="arabicPeriod"/>
            </a:pPr>
            <a:r>
              <a:rPr lang="en-US" dirty="0">
                <a:solidFill>
                  <a:schemeClr val="bg1"/>
                </a:solidFill>
              </a:rPr>
              <a:t>Engagement</a:t>
            </a:r>
          </a:p>
          <a:p>
            <a:pPr marL="571500" indent="-342900">
              <a:buClr>
                <a:schemeClr val="bg1"/>
              </a:buClr>
              <a:buFont typeface="+mj-lt"/>
              <a:buAutoNum type="arabicPeriod"/>
            </a:pPr>
            <a:r>
              <a:rPr lang="en-US" dirty="0">
                <a:solidFill>
                  <a:schemeClr val="bg1"/>
                </a:solidFill>
              </a:rPr>
              <a:t>Relationships</a:t>
            </a:r>
          </a:p>
          <a:p>
            <a:pPr marL="571500" indent="-342900">
              <a:buClr>
                <a:schemeClr val="bg1"/>
              </a:buClr>
              <a:buFont typeface="+mj-lt"/>
              <a:buAutoNum type="arabicPeriod"/>
            </a:pPr>
            <a:r>
              <a:rPr lang="en-US" dirty="0">
                <a:solidFill>
                  <a:schemeClr val="bg1"/>
                </a:solidFill>
              </a:rPr>
              <a:t>Meaning</a:t>
            </a:r>
          </a:p>
          <a:p>
            <a:pPr marL="571500" indent="-342900">
              <a:buClr>
                <a:schemeClr val="bg1"/>
              </a:buClr>
              <a:buFont typeface="+mj-lt"/>
              <a:buAutoNum type="arabicPeriod"/>
            </a:pPr>
            <a:r>
              <a:rPr lang="en-US" dirty="0">
                <a:solidFill>
                  <a:schemeClr val="bg1"/>
                </a:solidFill>
              </a:rPr>
              <a:t>Achievement</a:t>
            </a:r>
          </a:p>
        </p:txBody>
      </p:sp>
      <p:sp>
        <p:nvSpPr>
          <p:cNvPr id="15" name="Google Shape;64;g2fc1d000a97_1_5">
            <a:extLst>
              <a:ext uri="{FF2B5EF4-FFF2-40B4-BE49-F238E27FC236}">
                <a16:creationId xmlns:a16="http://schemas.microsoft.com/office/drawing/2014/main" id="{BAC3A5AB-F043-6412-1C66-F59D41F6CFA0}"/>
              </a:ext>
            </a:extLst>
          </p:cNvPr>
          <p:cNvSpPr txBox="1">
            <a:spLocks noGrp="1"/>
          </p:cNvSpPr>
          <p:nvPr>
            <p:ph type="body" idx="1"/>
          </p:nvPr>
        </p:nvSpPr>
        <p:spPr>
          <a:xfrm>
            <a:off x="4572000" y="2082537"/>
            <a:ext cx="3977700" cy="277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solidFill>
                  <a:schemeClr val="lt1"/>
                </a:solidFill>
              </a:rPr>
              <a:t>Well-being Theory</a:t>
            </a:r>
            <a:endParaRPr dirty="0">
              <a:solidFill>
                <a:schemeClr val="lt1"/>
              </a:solidFill>
            </a:endParaRPr>
          </a:p>
        </p:txBody>
      </p:sp>
    </p:spTree>
    <p:extLst>
      <p:ext uri="{BB962C8B-B14F-4D97-AF65-F5344CB8AC3E}">
        <p14:creationId xmlns:p14="http://schemas.microsoft.com/office/powerpoint/2010/main" val="217541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 name="Picture 2">
            <a:extLst>
              <a:ext uri="{FF2B5EF4-FFF2-40B4-BE49-F238E27FC236}">
                <a16:creationId xmlns:a16="http://schemas.microsoft.com/office/drawing/2014/main" id="{D149B837-7211-1700-50E2-7C262D8739A0}"/>
              </a:ext>
            </a:extLst>
          </p:cNvPr>
          <p:cNvPicPr>
            <a:picLocks noChangeAspect="1"/>
          </p:cNvPicPr>
          <p:nvPr/>
        </p:nvPicPr>
        <p:blipFill>
          <a:blip r:embed="rId3"/>
          <a:stretch>
            <a:fillRect/>
          </a:stretch>
        </p:blipFill>
        <p:spPr>
          <a:xfrm>
            <a:off x="1190622" y="3225326"/>
            <a:ext cx="1800476" cy="704948"/>
          </a:xfrm>
          <a:prstGeom prst="rect">
            <a:avLst/>
          </a:prstGeom>
        </p:spPr>
      </p:pic>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Inspiration</a:t>
            </a:r>
            <a:endParaRPr dirty="0"/>
          </a:p>
        </p:txBody>
      </p:sp>
      <p:graphicFrame>
        <p:nvGraphicFramePr>
          <p:cNvPr id="13" name="Table 12">
            <a:extLst>
              <a:ext uri="{FF2B5EF4-FFF2-40B4-BE49-F238E27FC236}">
                <a16:creationId xmlns:a16="http://schemas.microsoft.com/office/drawing/2014/main" id="{613ACE3A-7C68-EC47-0929-E91C843A1D9A}"/>
              </a:ext>
            </a:extLst>
          </p:cNvPr>
          <p:cNvGraphicFramePr>
            <a:graphicFrameLocks noGrp="1"/>
          </p:cNvGraphicFramePr>
          <p:nvPr>
            <p:extLst>
              <p:ext uri="{D42A27DB-BD31-4B8C-83A1-F6EECF244321}">
                <p14:modId xmlns:p14="http://schemas.microsoft.com/office/powerpoint/2010/main" val="2811566573"/>
              </p:ext>
            </p:extLst>
          </p:nvPr>
        </p:nvGraphicFramePr>
        <p:xfrm>
          <a:off x="3521933" y="1958196"/>
          <a:ext cx="5161149" cy="2495085"/>
        </p:xfrm>
        <a:graphic>
          <a:graphicData uri="http://schemas.openxmlformats.org/drawingml/2006/table">
            <a:tbl>
              <a:tblPr>
                <a:tableStyleId>{5C22544A-7EE6-4342-B048-85BDC9FD1C3A}</a:tableStyleId>
              </a:tblPr>
              <a:tblGrid>
                <a:gridCol w="740613">
                  <a:extLst>
                    <a:ext uri="{9D8B030D-6E8A-4147-A177-3AD203B41FA5}">
                      <a16:colId xmlns:a16="http://schemas.microsoft.com/office/drawing/2014/main" val="3713933820"/>
                    </a:ext>
                  </a:extLst>
                </a:gridCol>
                <a:gridCol w="798473">
                  <a:extLst>
                    <a:ext uri="{9D8B030D-6E8A-4147-A177-3AD203B41FA5}">
                      <a16:colId xmlns:a16="http://schemas.microsoft.com/office/drawing/2014/main" val="2720189030"/>
                    </a:ext>
                  </a:extLst>
                </a:gridCol>
                <a:gridCol w="821618">
                  <a:extLst>
                    <a:ext uri="{9D8B030D-6E8A-4147-A177-3AD203B41FA5}">
                      <a16:colId xmlns:a16="http://schemas.microsoft.com/office/drawing/2014/main" val="866722662"/>
                    </a:ext>
                  </a:extLst>
                </a:gridCol>
                <a:gridCol w="960483">
                  <a:extLst>
                    <a:ext uri="{9D8B030D-6E8A-4147-A177-3AD203B41FA5}">
                      <a16:colId xmlns:a16="http://schemas.microsoft.com/office/drawing/2014/main" val="1010994933"/>
                    </a:ext>
                  </a:extLst>
                </a:gridCol>
                <a:gridCol w="948911">
                  <a:extLst>
                    <a:ext uri="{9D8B030D-6E8A-4147-A177-3AD203B41FA5}">
                      <a16:colId xmlns:a16="http://schemas.microsoft.com/office/drawing/2014/main" val="569955570"/>
                    </a:ext>
                  </a:extLst>
                </a:gridCol>
                <a:gridCol w="891051">
                  <a:extLst>
                    <a:ext uri="{9D8B030D-6E8A-4147-A177-3AD203B41FA5}">
                      <a16:colId xmlns:a16="http://schemas.microsoft.com/office/drawing/2014/main" val="1985307936"/>
                    </a:ext>
                  </a:extLst>
                </a:gridCol>
              </a:tblGrid>
              <a:tr h="166339">
                <a:tc>
                  <a:txBody>
                    <a:bodyPr/>
                    <a:lstStyle/>
                    <a:p>
                      <a:pPr algn="l" fontAlgn="ctr"/>
                      <a:r>
                        <a:rPr lang="en-US" sz="600" u="none" strike="noStrike" dirty="0">
                          <a:effectLst/>
                        </a:rPr>
                        <a:t>Acceptance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Competency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Freedom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Inner Harmony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Optimism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Self-Knowledge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4092832659"/>
                  </a:ext>
                </a:extLst>
              </a:tr>
              <a:tr h="166339">
                <a:tc>
                  <a:txBody>
                    <a:bodyPr/>
                    <a:lstStyle/>
                    <a:p>
                      <a:pPr algn="l" fontAlgn="ctr"/>
                      <a:r>
                        <a:rPr lang="en-US" sz="600" u="none" strike="noStrike">
                          <a:effectLst/>
                        </a:rPr>
                        <a:t>Authenticity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Compromise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Friendships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Justice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Patriotism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Self-Respect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1587129336"/>
                  </a:ext>
                </a:extLst>
              </a:tr>
              <a:tr h="166339">
                <a:tc>
                  <a:txBody>
                    <a:bodyPr/>
                    <a:lstStyle/>
                    <a:p>
                      <a:pPr algn="l" fontAlgn="ctr"/>
                      <a:r>
                        <a:rPr lang="en-US" sz="600" u="none" strike="noStrike">
                          <a:effectLst/>
                        </a:rPr>
                        <a:t>Achievement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Contribution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Fun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Kindness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Peace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Service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2274708515"/>
                  </a:ext>
                </a:extLst>
              </a:tr>
              <a:tr h="166339">
                <a:tc>
                  <a:txBody>
                    <a:bodyPr/>
                    <a:lstStyle/>
                    <a:p>
                      <a:pPr algn="l" fontAlgn="ctr"/>
                      <a:r>
                        <a:rPr lang="en-US" sz="600" u="none" strike="noStrike">
                          <a:effectLst/>
                        </a:rPr>
                        <a:t>Adventure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Courage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Gratitude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Knowledge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Pleasure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Simplicity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2285733232"/>
                  </a:ext>
                </a:extLst>
              </a:tr>
              <a:tr h="166339">
                <a:tc>
                  <a:txBody>
                    <a:bodyPr/>
                    <a:lstStyle/>
                    <a:p>
                      <a:pPr algn="l" fontAlgn="ctr"/>
                      <a:r>
                        <a:rPr lang="en-US" sz="600" u="none" strike="noStrike">
                          <a:effectLst/>
                        </a:rPr>
                        <a:t>Art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Creativity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Growth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Leadership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Poise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Solitude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2655870794"/>
                  </a:ext>
                </a:extLst>
              </a:tr>
              <a:tr h="166339">
                <a:tc>
                  <a:txBody>
                    <a:bodyPr/>
                    <a:lstStyle/>
                    <a:p>
                      <a:pPr algn="l" fontAlgn="ctr"/>
                      <a:r>
                        <a:rPr lang="en-US" sz="600" u="none" strike="noStrike">
                          <a:effectLst/>
                        </a:rPr>
                        <a:t>Authority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Curiosity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Happiness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Learning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Popularity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Spirituality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1372490445"/>
                  </a:ext>
                </a:extLst>
              </a:tr>
              <a:tr h="166339">
                <a:tc>
                  <a:txBody>
                    <a:bodyPr/>
                    <a:lstStyle/>
                    <a:p>
                      <a:pPr algn="l" fontAlgn="ctr"/>
                      <a:r>
                        <a:rPr lang="en-US" sz="600" u="none" strike="noStrike">
                          <a:effectLst/>
                        </a:rPr>
                        <a:t>Autonomy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Determination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Health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Love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Protect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Stability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1424916063"/>
                  </a:ext>
                </a:extLst>
              </a:tr>
              <a:tr h="166339">
                <a:tc>
                  <a:txBody>
                    <a:bodyPr/>
                    <a:lstStyle/>
                    <a:p>
                      <a:pPr algn="l" fontAlgn="ctr"/>
                      <a:r>
                        <a:rPr lang="en-US" sz="600" u="none" strike="noStrike">
                          <a:effectLst/>
                        </a:rPr>
                        <a:t>Balance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Duty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Honesty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Loyalty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Provide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Success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1049657803"/>
                  </a:ext>
                </a:extLst>
              </a:tr>
              <a:tr h="166339">
                <a:tc>
                  <a:txBody>
                    <a:bodyPr/>
                    <a:lstStyle/>
                    <a:p>
                      <a:pPr algn="l" fontAlgn="ctr"/>
                      <a:r>
                        <a:rPr lang="en-US" sz="600" u="none" strike="noStrike">
                          <a:effectLst/>
                        </a:rPr>
                        <a:t>Beauty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Fairness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Humility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Mastery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Recognition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Status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192339786"/>
                  </a:ext>
                </a:extLst>
              </a:tr>
              <a:tr h="166339">
                <a:tc>
                  <a:txBody>
                    <a:bodyPr/>
                    <a:lstStyle/>
                    <a:p>
                      <a:pPr algn="l" fontAlgn="ctr"/>
                      <a:r>
                        <a:rPr lang="en-US" sz="600" u="none" strike="noStrike">
                          <a:effectLst/>
                        </a:rPr>
                        <a:t>Boldness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Faith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Humor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Meaningful Work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Religion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Tolerance </a:t>
                      </a:r>
                      <a:endParaRPr lang="en-US" sz="600" b="0" i="0" u="none" strike="noStrike" dirty="0">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4116719204"/>
                  </a:ext>
                </a:extLst>
              </a:tr>
              <a:tr h="166339">
                <a:tc>
                  <a:txBody>
                    <a:bodyPr/>
                    <a:lstStyle/>
                    <a:p>
                      <a:pPr algn="l" fontAlgn="ctr"/>
                      <a:r>
                        <a:rPr lang="en-US" sz="600" u="none" strike="noStrike">
                          <a:effectLst/>
                        </a:rPr>
                        <a:t>Caring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Fame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Imagination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Mindfulness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Reputation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Tradition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3830768090"/>
                  </a:ext>
                </a:extLst>
              </a:tr>
              <a:tr h="166339">
                <a:tc>
                  <a:txBody>
                    <a:bodyPr/>
                    <a:lstStyle/>
                    <a:p>
                      <a:pPr algn="l" fontAlgn="ctr"/>
                      <a:r>
                        <a:rPr lang="en-US" sz="600" u="none" strike="noStrike">
                          <a:effectLst/>
                        </a:rPr>
                        <a:t>Compassion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Family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Independence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Monogamy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Respect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Trustworthiness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3330236165"/>
                  </a:ext>
                </a:extLst>
              </a:tr>
              <a:tr h="166339">
                <a:tc>
                  <a:txBody>
                    <a:bodyPr/>
                    <a:lstStyle/>
                    <a:p>
                      <a:pPr algn="l" fontAlgn="ctr"/>
                      <a:r>
                        <a:rPr lang="en-US" sz="600" u="none" strike="noStrike">
                          <a:effectLst/>
                        </a:rPr>
                        <a:t>Challenge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Fitness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Influence </a:t>
                      </a:r>
                      <a:endParaRPr lang="en-US" sz="600" b="0" i="0" u="none" strike="noStrike" dirty="0">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Music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Responsibility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Virtue </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2742729107"/>
                  </a:ext>
                </a:extLst>
              </a:tr>
              <a:tr h="166339">
                <a:tc>
                  <a:txBody>
                    <a:bodyPr/>
                    <a:lstStyle/>
                    <a:p>
                      <a:pPr algn="l" fontAlgn="ctr"/>
                      <a:r>
                        <a:rPr lang="en-US" sz="600" u="none" strike="noStrike">
                          <a:effectLst/>
                        </a:rPr>
                        <a:t>Citizenship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Flexibility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Integrity</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Nurturing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Security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Wealth</a:t>
                      </a:r>
                      <a:endParaRPr lang="en-US" sz="600" b="0" i="0" u="none" strike="noStrike">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715867620"/>
                  </a:ext>
                </a:extLst>
              </a:tr>
              <a:tr h="166339">
                <a:tc>
                  <a:txBody>
                    <a:bodyPr/>
                    <a:lstStyle/>
                    <a:p>
                      <a:pPr algn="l" fontAlgn="ctr"/>
                      <a:r>
                        <a:rPr lang="en-US" sz="600" u="none" strike="noStrike">
                          <a:effectLst/>
                        </a:rPr>
                        <a:t>Community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Forgiveness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Intimacy</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Openness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a:effectLst/>
                        </a:rPr>
                        <a:t>Self-Acceptance </a:t>
                      </a:r>
                      <a:endParaRPr lang="en-US" sz="600" b="0" i="0" u="none" strike="noStrike">
                        <a:solidFill>
                          <a:srgbClr val="000000"/>
                        </a:solidFill>
                        <a:effectLst/>
                        <a:latin typeface="Arial" panose="020B0604020202020204" pitchFamily="34" charset="0"/>
                      </a:endParaRPr>
                    </a:p>
                  </a:txBody>
                  <a:tcPr marL="4786" marR="4786" marT="4786" marB="0" anchor="ctr"/>
                </a:tc>
                <a:tc>
                  <a:txBody>
                    <a:bodyPr/>
                    <a:lstStyle/>
                    <a:p>
                      <a:pPr algn="l" fontAlgn="ctr"/>
                      <a:r>
                        <a:rPr lang="en-US" sz="600" u="none" strike="noStrike" dirty="0">
                          <a:effectLst/>
                        </a:rPr>
                        <a:t>Wisdom</a:t>
                      </a:r>
                      <a:endParaRPr lang="en-US" sz="600" b="0" i="0" u="none" strike="noStrike" dirty="0">
                        <a:solidFill>
                          <a:srgbClr val="000000"/>
                        </a:solidFill>
                        <a:effectLst/>
                        <a:latin typeface="Arial" panose="020B0604020202020204" pitchFamily="34" charset="0"/>
                      </a:endParaRPr>
                    </a:p>
                  </a:txBody>
                  <a:tcPr marL="4786" marR="4786" marT="4786" marB="0" anchor="ctr"/>
                </a:tc>
                <a:extLst>
                  <a:ext uri="{0D108BD9-81ED-4DB2-BD59-A6C34878D82A}">
                    <a16:rowId xmlns:a16="http://schemas.microsoft.com/office/drawing/2014/main" val="3579839941"/>
                  </a:ext>
                </a:extLst>
              </a:tr>
            </a:tbl>
          </a:graphicData>
        </a:graphic>
      </p:graphicFrame>
      <p:sp>
        <p:nvSpPr>
          <p:cNvPr id="14" name="Google Shape;63;g2fc1d000a97_1_5">
            <a:extLst>
              <a:ext uri="{FF2B5EF4-FFF2-40B4-BE49-F238E27FC236}">
                <a16:creationId xmlns:a16="http://schemas.microsoft.com/office/drawing/2014/main" id="{73FC2206-33A3-CE50-D674-ED78B6CB3662}"/>
              </a:ext>
            </a:extLst>
          </p:cNvPr>
          <p:cNvSpPr txBox="1">
            <a:spLocks/>
          </p:cNvSpPr>
          <p:nvPr/>
        </p:nvSpPr>
        <p:spPr>
          <a:xfrm>
            <a:off x="659786" y="1958196"/>
            <a:ext cx="2862147"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5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400" dirty="0"/>
              <a:t>Structured Approach to Discovering Top:</a:t>
            </a:r>
          </a:p>
        </p:txBody>
      </p:sp>
      <p:sp>
        <p:nvSpPr>
          <p:cNvPr id="17" name="Google Shape;63;g2fc1d000a97_1_5">
            <a:extLst>
              <a:ext uri="{FF2B5EF4-FFF2-40B4-BE49-F238E27FC236}">
                <a16:creationId xmlns:a16="http://schemas.microsoft.com/office/drawing/2014/main" id="{03982B73-3194-83D3-3577-765F7E4E0D7F}"/>
              </a:ext>
            </a:extLst>
          </p:cNvPr>
          <p:cNvSpPr txBox="1">
            <a:spLocks/>
          </p:cNvSpPr>
          <p:nvPr/>
        </p:nvSpPr>
        <p:spPr>
          <a:xfrm>
            <a:off x="1190621" y="2696860"/>
            <a:ext cx="1800477"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5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a:t>Core Values</a:t>
            </a:r>
          </a:p>
        </p:txBody>
      </p:sp>
    </p:spTree>
    <p:extLst>
      <p:ext uri="{BB962C8B-B14F-4D97-AF65-F5344CB8AC3E}">
        <p14:creationId xmlns:p14="http://schemas.microsoft.com/office/powerpoint/2010/main" val="16018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7" name="Google Shape;63;g2fc1d000a97_1_5">
            <a:extLst>
              <a:ext uri="{FF2B5EF4-FFF2-40B4-BE49-F238E27FC236}">
                <a16:creationId xmlns:a16="http://schemas.microsoft.com/office/drawing/2014/main" id="{F863B520-92E0-252A-F70A-D74C08C4B414}"/>
              </a:ext>
            </a:extLst>
          </p:cNvPr>
          <p:cNvSpPr txBox="1">
            <a:spLocks noGrp="1"/>
          </p:cNvSpPr>
          <p:nvPr>
            <p:ph type="title"/>
          </p:nvPr>
        </p:nvSpPr>
        <p:spPr>
          <a:xfrm>
            <a:off x="521621" y="1056822"/>
            <a:ext cx="8534400" cy="546303"/>
          </a:xfrm>
          <a:prstGeom prst="rect">
            <a:avLst/>
          </a:prstGeom>
        </p:spPr>
        <p:txBody>
          <a:bodyPr spcFirstLastPara="1" wrap="square" lIns="0" tIns="0" rIns="0" bIns="0" anchor="t" anchorCtr="0">
            <a:spAutoFit/>
          </a:bodyPr>
          <a:lstStyle/>
          <a:p>
            <a:r>
              <a:rPr lang="en-US" dirty="0">
                <a:solidFill>
                  <a:schemeClr val="lt1"/>
                </a:solidFill>
              </a:rPr>
              <a:t>Application: Development</a:t>
            </a:r>
            <a:endParaRPr dirty="0"/>
          </a:p>
        </p:txBody>
      </p:sp>
      <p:pic>
        <p:nvPicPr>
          <p:cNvPr id="15" name="Picture 14">
            <a:extLst>
              <a:ext uri="{FF2B5EF4-FFF2-40B4-BE49-F238E27FC236}">
                <a16:creationId xmlns:a16="http://schemas.microsoft.com/office/drawing/2014/main" id="{5B62B445-E3F0-36B4-C483-7A029154D29F}"/>
              </a:ext>
            </a:extLst>
          </p:cNvPr>
          <p:cNvPicPr>
            <a:picLocks noChangeAspect="1"/>
          </p:cNvPicPr>
          <p:nvPr/>
        </p:nvPicPr>
        <p:blipFill>
          <a:blip r:embed="rId3"/>
          <a:stretch>
            <a:fillRect/>
          </a:stretch>
        </p:blipFill>
        <p:spPr>
          <a:xfrm>
            <a:off x="2249309" y="1779337"/>
            <a:ext cx="4645382" cy="3100212"/>
          </a:xfrm>
          <a:prstGeom prst="rect">
            <a:avLst/>
          </a:prstGeom>
        </p:spPr>
      </p:pic>
      <p:sp>
        <p:nvSpPr>
          <p:cNvPr id="16" name="Oval 15">
            <a:extLst>
              <a:ext uri="{FF2B5EF4-FFF2-40B4-BE49-F238E27FC236}">
                <a16:creationId xmlns:a16="http://schemas.microsoft.com/office/drawing/2014/main" id="{7F836B34-B7D4-8CCC-E80E-DE4B149F046D}"/>
              </a:ext>
            </a:extLst>
          </p:cNvPr>
          <p:cNvSpPr/>
          <p:nvPr/>
        </p:nvSpPr>
        <p:spPr>
          <a:xfrm>
            <a:off x="2120604" y="1679510"/>
            <a:ext cx="1231641" cy="8922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617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TotalTime>
  <Words>1693</Words>
  <Application>Microsoft Office PowerPoint</Application>
  <PresentationFormat>On-screen Show (16:9)</PresentationFormat>
  <Paragraphs>331</Paragraphs>
  <Slides>59</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var(--artdeco-reset-typography-font-family-sans)</vt:lpstr>
      <vt:lpstr>Wingdings</vt:lpstr>
      <vt:lpstr>Office Theme</vt:lpstr>
      <vt:lpstr>PowerPoint Presentation</vt:lpstr>
      <vt:lpstr>How to Configure and Deploy a Static Website on S3</vt:lpstr>
      <vt:lpstr>PowerPoint Presentation</vt:lpstr>
      <vt:lpstr>What is a Static Website?</vt:lpstr>
      <vt:lpstr>Static Website</vt:lpstr>
      <vt:lpstr>Dynamic Website</vt:lpstr>
      <vt:lpstr>Application: Inspiration</vt:lpstr>
      <vt:lpstr>Application: Inspiration</vt:lpstr>
      <vt:lpstr>Application: Development</vt:lpstr>
      <vt:lpstr>Application: Development</vt:lpstr>
      <vt:lpstr>Application: Development</vt:lpstr>
      <vt:lpstr>Application: Development</vt:lpstr>
      <vt:lpstr>Application: Development</vt:lpstr>
      <vt:lpstr>Application: Development</vt:lpstr>
      <vt:lpstr>Application: Development</vt:lpstr>
      <vt:lpstr>Deployment Process to AWS</vt:lpstr>
      <vt:lpstr>Demo - Layered Approach</vt:lpstr>
      <vt:lpstr>Static Website – S3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Domain (Route 53)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Neil Thorne</dc:creator>
  <cp:lastModifiedBy>Neil Thorne</cp:lastModifiedBy>
  <cp:revision>14</cp:revision>
  <dcterms:modified xsi:type="dcterms:W3CDTF">2024-10-18T19:10:52Z</dcterms:modified>
</cp:coreProperties>
</file>