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5" r:id="rId2"/>
  </p:sldMasterIdLst>
  <p:notesMasterIdLst>
    <p:notesMasterId r:id="rId25"/>
  </p:notesMasterIdLst>
  <p:handoutMasterIdLst>
    <p:handoutMasterId r:id="rId26"/>
  </p:handoutMasterIdLst>
  <p:sldIdLst>
    <p:sldId id="428" r:id="rId3"/>
    <p:sldId id="429" r:id="rId4"/>
    <p:sldId id="430" r:id="rId5"/>
    <p:sldId id="452" r:id="rId6"/>
    <p:sldId id="431" r:id="rId7"/>
    <p:sldId id="450" r:id="rId8"/>
    <p:sldId id="449" r:id="rId9"/>
    <p:sldId id="435" r:id="rId10"/>
    <p:sldId id="436" r:id="rId11"/>
    <p:sldId id="437" r:id="rId12"/>
    <p:sldId id="438" r:id="rId13"/>
    <p:sldId id="439" r:id="rId14"/>
    <p:sldId id="440" r:id="rId15"/>
    <p:sldId id="451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CC99FF"/>
    <a:srgbClr val="DCB9FF"/>
    <a:srgbClr val="FFD85D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5016500" y="6496050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 and Practice,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6" r:id="rId1"/>
    <p:sldLayoutId id="2147484837" r:id="rId2"/>
    <p:sldLayoutId id="2147484838" r:id="rId3"/>
    <p:sldLayoutId id="2147484839" r:id="rId4"/>
    <p:sldLayoutId id="2147484840" r:id="rId5"/>
    <p:sldLayoutId id="214748483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5-7ZeORixk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tc.co.in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r9dvnuST-g" TargetMode="External"/><Relationship Id="rId2" Type="http://schemas.openxmlformats.org/officeDocument/2006/relationships/hyperlink" Target="http://www.youtube.com/watch?v=q5-7ZeORixk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conomicoutlook.cmie.com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diabudget.nic.in/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32519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096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Operations Management: Trends &amp; Issues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075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Manufacturing &amp; Service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Similarities &amp; Differences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70919"/>
              </p:ext>
            </p:extLst>
          </p:nvPr>
        </p:nvGraphicFramePr>
        <p:xfrm>
          <a:off x="1009650" y="1351406"/>
          <a:ext cx="7086600" cy="4785360"/>
        </p:xfrm>
        <a:graphic>
          <a:graphicData uri="http://schemas.openxmlformats.org/drawingml/2006/table">
            <a:tbl>
              <a:tblPr/>
              <a:tblGrid>
                <a:gridCol w="3543300"/>
                <a:gridCol w="3543300"/>
              </a:tblGrid>
              <a:tr h="23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latin typeface="+mn-lt"/>
                        </a:rPr>
                        <a:t>Manufacturing </a:t>
                      </a:r>
                      <a:r>
                        <a:rPr lang="en-US" sz="1200" b="1" i="0" u="none" strike="noStrike" dirty="0" smtClean="0">
                          <a:latin typeface="+mn-lt"/>
                        </a:rPr>
                        <a:t>Organizations</a:t>
                      </a:r>
                      <a:endParaRPr lang="en-US" sz="1200" b="1" i="0" u="none" strike="noStrike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latin typeface="+mn-lt"/>
                        </a:rPr>
                        <a:t>Service </a:t>
                      </a:r>
                      <a:r>
                        <a:rPr lang="en-US" sz="1200" b="1" i="0" u="none" strike="noStrike" dirty="0" smtClean="0">
                          <a:latin typeface="+mn-lt"/>
                        </a:rPr>
                        <a:t>Organizations</a:t>
                      </a:r>
                      <a:endParaRPr lang="en-US" sz="1200" b="1" i="0" u="none" strike="noStrike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latin typeface="+mn-lt"/>
                        </a:rPr>
                        <a:t>Differences</a:t>
                      </a:r>
                      <a:endParaRPr lang="en-US" sz="1400" b="1" i="0" u="none" strike="noStrike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Physical durable product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Intangible, perishable product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Output can be inventoried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Output can’t be inventoried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Low customer contact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High customer contact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Long response time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Short response time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+mn-lt"/>
                        </a:rPr>
                        <a:t>Regional, national, Intl. markets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Local markets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Large facilities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Small facilities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Capital intensive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latin typeface="+mn-lt"/>
                        </a:rPr>
                        <a:t>Labour</a:t>
                      </a:r>
                      <a:r>
                        <a:rPr lang="en-US" sz="1200" b="0" i="0" u="none" strike="noStrike" dirty="0">
                          <a:latin typeface="+mn-lt"/>
                        </a:rPr>
                        <a:t> intensive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7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Quality easily measured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Quality not easily measured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4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+mn-lt"/>
                        </a:rPr>
                        <a:t>Similarities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Is concerned about quality, productivity &amp; timely response to its customers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Must make choices about capacity, location, layout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Has suppliers to deal with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Has to plan its operations, schedules and resources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Balance capacity with demand by a careful choice of resources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Has to make an estimate of demand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A key functional area in an </a:t>
            </a:r>
            <a:r>
              <a:rPr lang="en-US" altLang="en-US" sz="3000" b="1" dirty="0" err="1" smtClean="0">
                <a:solidFill>
                  <a:srgbClr val="0000FF"/>
                </a:solidFill>
                <a:latin typeface="Comic Sans MS" pitchFamily="66" charset="0"/>
              </a:rPr>
              <a:t>Organisation</a:t>
            </a:r>
            <a:endParaRPr lang="en-US" altLang="en-US" sz="20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733800" y="3800475"/>
            <a:ext cx="1530350" cy="4667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Operations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19538" y="2252663"/>
            <a:ext cx="1157287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Finance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24000" y="5334000"/>
            <a:ext cx="1462088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Marketing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248400" y="5334000"/>
            <a:ext cx="1041400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</a:rPr>
              <a:t>H R M</a:t>
            </a:r>
          </a:p>
        </p:txBody>
      </p:sp>
      <p:cxnSp>
        <p:nvCxnSpPr>
          <p:cNvPr id="13319" name="AutoShape 7"/>
          <p:cNvCxnSpPr>
            <a:cxnSpLocks noChangeShapeType="1"/>
            <a:stCxn id="13315" idx="1"/>
            <a:endCxn id="13317" idx="0"/>
          </p:cNvCxnSpPr>
          <p:nvPr/>
        </p:nvCxnSpPr>
        <p:spPr bwMode="auto">
          <a:xfrm flipH="1">
            <a:off x="2255838" y="4033838"/>
            <a:ext cx="1477962" cy="1300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8"/>
          <p:cNvCxnSpPr>
            <a:cxnSpLocks noChangeShapeType="1"/>
            <a:stCxn id="13315" idx="3"/>
            <a:endCxn id="13318" idx="0"/>
          </p:cNvCxnSpPr>
          <p:nvPr/>
        </p:nvCxnSpPr>
        <p:spPr bwMode="auto">
          <a:xfrm>
            <a:off x="5264150" y="4033838"/>
            <a:ext cx="1504950" cy="1300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9"/>
          <p:cNvCxnSpPr>
            <a:cxnSpLocks noChangeShapeType="1"/>
            <a:stCxn id="13317" idx="3"/>
            <a:endCxn id="13318" idx="1"/>
          </p:cNvCxnSpPr>
          <p:nvPr/>
        </p:nvCxnSpPr>
        <p:spPr bwMode="auto">
          <a:xfrm>
            <a:off x="2986088" y="5567363"/>
            <a:ext cx="3262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10"/>
          <p:cNvCxnSpPr>
            <a:cxnSpLocks noChangeShapeType="1"/>
            <a:stCxn id="13316" idx="2"/>
            <a:endCxn id="13315" idx="0"/>
          </p:cNvCxnSpPr>
          <p:nvPr/>
        </p:nvCxnSpPr>
        <p:spPr bwMode="auto">
          <a:xfrm>
            <a:off x="4498975" y="2719388"/>
            <a:ext cx="0" cy="1081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4"/>
          <p:cNvCxnSpPr>
            <a:cxnSpLocks noChangeShapeType="1"/>
            <a:stCxn id="13316" idx="3"/>
            <a:endCxn id="13318" idx="3"/>
          </p:cNvCxnSpPr>
          <p:nvPr/>
        </p:nvCxnSpPr>
        <p:spPr bwMode="auto">
          <a:xfrm>
            <a:off x="5076825" y="2486025"/>
            <a:ext cx="2212975" cy="3081338"/>
          </a:xfrm>
          <a:prstGeom prst="curvedConnector3">
            <a:avLst>
              <a:gd name="adj1" fmla="val 139167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5"/>
          <p:cNvCxnSpPr>
            <a:cxnSpLocks noChangeShapeType="1"/>
            <a:stCxn id="13316" idx="1"/>
            <a:endCxn id="13317" idx="1"/>
          </p:cNvCxnSpPr>
          <p:nvPr/>
        </p:nvCxnSpPr>
        <p:spPr bwMode="auto">
          <a:xfrm rot="10800000" flipV="1">
            <a:off x="1524000" y="2486025"/>
            <a:ext cx="2395538" cy="3081338"/>
          </a:xfrm>
          <a:prstGeom prst="curvedConnector3">
            <a:avLst>
              <a:gd name="adj1" fmla="val 137306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655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8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Operations Function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Linkages with other functions</a:t>
            </a:r>
          </a:p>
        </p:txBody>
      </p:sp>
      <p:grpSp>
        <p:nvGrpSpPr>
          <p:cNvPr id="14339" name="Group 186"/>
          <p:cNvGrpSpPr>
            <a:grpSpLocks/>
          </p:cNvGrpSpPr>
          <p:nvPr/>
        </p:nvGrpSpPr>
        <p:grpSpPr bwMode="auto">
          <a:xfrm>
            <a:off x="5803990" y="1064490"/>
            <a:ext cx="2971800" cy="2184400"/>
            <a:chOff x="3600" y="1312"/>
            <a:chExt cx="1872" cy="1376"/>
          </a:xfrm>
        </p:grpSpPr>
        <p:sp>
          <p:nvSpPr>
            <p:cNvPr id="14372" name="Rectangle 134"/>
            <p:cNvSpPr>
              <a:spLocks noChangeArrowheads="1"/>
            </p:cNvSpPr>
            <p:nvPr/>
          </p:nvSpPr>
          <p:spPr bwMode="auto">
            <a:xfrm>
              <a:off x="3600" y="1312"/>
              <a:ext cx="1872" cy="13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133"/>
            <p:cNvSpPr>
              <a:spLocks noChangeArrowheads="1"/>
            </p:cNvSpPr>
            <p:nvPr/>
          </p:nvSpPr>
          <p:spPr bwMode="auto">
            <a:xfrm>
              <a:off x="4272" y="2435"/>
              <a:ext cx="26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en-US" sz="10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74" name="Rectangle 132"/>
            <p:cNvSpPr>
              <a:spLocks noChangeArrowheads="1"/>
            </p:cNvSpPr>
            <p:nvPr/>
          </p:nvSpPr>
          <p:spPr bwMode="auto">
            <a:xfrm>
              <a:off x="3696" y="1418"/>
              <a:ext cx="1728" cy="23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FFFFFF"/>
                  </a:solidFill>
                  <a:latin typeface="Comic Sans MS" pitchFamily="66" charset="0"/>
                  <a:cs typeface="Times New Roman" pitchFamily="18" charset="0"/>
                </a:rPr>
                <a:t>Operations Support Layer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75" name="Rectangle 131"/>
            <p:cNvSpPr>
              <a:spLocks noChangeArrowheads="1"/>
            </p:cNvSpPr>
            <p:nvPr/>
          </p:nvSpPr>
          <p:spPr bwMode="auto">
            <a:xfrm>
              <a:off x="3725" y="1744"/>
              <a:ext cx="542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Marketing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76" name="Rectangle 130"/>
            <p:cNvSpPr>
              <a:spLocks noChangeArrowheads="1"/>
            </p:cNvSpPr>
            <p:nvPr/>
          </p:nvSpPr>
          <p:spPr bwMode="auto">
            <a:xfrm>
              <a:off x="4608" y="2435"/>
              <a:ext cx="404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Design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77" name="Rectangle 129"/>
            <p:cNvSpPr>
              <a:spLocks noChangeArrowheads="1"/>
            </p:cNvSpPr>
            <p:nvPr/>
          </p:nvSpPr>
          <p:spPr bwMode="auto">
            <a:xfrm>
              <a:off x="3744" y="2112"/>
              <a:ext cx="46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Costing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78" name="Rectangle 128"/>
            <p:cNvSpPr>
              <a:spLocks noChangeArrowheads="1"/>
            </p:cNvSpPr>
            <p:nvPr/>
          </p:nvSpPr>
          <p:spPr bwMode="auto">
            <a:xfrm>
              <a:off x="4992" y="1747"/>
              <a:ext cx="44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Quality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79" name="Rectangle 127"/>
            <p:cNvSpPr>
              <a:spLocks noChangeArrowheads="1"/>
            </p:cNvSpPr>
            <p:nvPr/>
          </p:nvSpPr>
          <p:spPr bwMode="auto">
            <a:xfrm>
              <a:off x="4272" y="2099"/>
              <a:ext cx="46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Planning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80" name="Rectangle 126"/>
            <p:cNvSpPr>
              <a:spLocks noChangeArrowheads="1"/>
            </p:cNvSpPr>
            <p:nvPr/>
          </p:nvSpPr>
          <p:spPr bwMode="auto">
            <a:xfrm>
              <a:off x="3705" y="2419"/>
              <a:ext cx="500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Material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81" name="Rectangle 125"/>
            <p:cNvSpPr>
              <a:spLocks noChangeArrowheads="1"/>
            </p:cNvSpPr>
            <p:nvPr/>
          </p:nvSpPr>
          <p:spPr bwMode="auto">
            <a:xfrm>
              <a:off x="4329" y="1744"/>
              <a:ext cx="61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Maintenance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82" name="Rectangle 124"/>
            <p:cNvSpPr>
              <a:spLocks noChangeArrowheads="1"/>
            </p:cNvSpPr>
            <p:nvPr/>
          </p:nvSpPr>
          <p:spPr bwMode="auto">
            <a:xfrm>
              <a:off x="4800" y="2083"/>
              <a:ext cx="461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Tooling</a:t>
              </a:r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83" name="Rectangle 123"/>
            <p:cNvSpPr>
              <a:spLocks noChangeArrowheads="1"/>
            </p:cNvSpPr>
            <p:nvPr/>
          </p:nvSpPr>
          <p:spPr bwMode="auto">
            <a:xfrm>
              <a:off x="5068" y="2419"/>
              <a:ext cx="308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100" b="1">
                  <a:latin typeface="Times New Roman" pitchFamily="18" charset="0"/>
                  <a:cs typeface="Times New Roman" pitchFamily="18" charset="0"/>
                </a:rPr>
                <a:t>I E</a:t>
              </a:r>
              <a:endParaRPr lang="en-GB" altLang="en-US" sz="2400">
                <a:latin typeface="Times New Roman" pitchFamily="18" charset="0"/>
              </a:endParaRPr>
            </a:p>
          </p:txBody>
        </p:sp>
      </p:grpSp>
      <p:grpSp>
        <p:nvGrpSpPr>
          <p:cNvPr id="14340" name="Group 191"/>
          <p:cNvGrpSpPr>
            <a:grpSpLocks/>
          </p:cNvGrpSpPr>
          <p:nvPr/>
        </p:nvGrpSpPr>
        <p:grpSpPr bwMode="auto">
          <a:xfrm>
            <a:off x="133350" y="1296175"/>
            <a:ext cx="2378075" cy="1463675"/>
            <a:chOff x="48" y="1286"/>
            <a:chExt cx="1498" cy="922"/>
          </a:xfrm>
        </p:grpSpPr>
        <p:sp>
          <p:nvSpPr>
            <p:cNvPr id="14368" name="AutoShape 111"/>
            <p:cNvSpPr>
              <a:spLocks noChangeArrowheads="1"/>
            </p:cNvSpPr>
            <p:nvPr/>
          </p:nvSpPr>
          <p:spPr bwMode="auto">
            <a:xfrm>
              <a:off x="48" y="1286"/>
              <a:ext cx="1498" cy="922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  <a:tab pos="41587738" algn="r"/>
                </a:tabLs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GB" altLang="en-US" sz="1200"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endParaRPr lang="en-GB" altLang="en-US" sz="2400">
                <a:latin typeface="Times New Roman" pitchFamily="18" charset="0"/>
              </a:endParaRPr>
            </a:p>
          </p:txBody>
        </p:sp>
        <p:sp>
          <p:nvSpPr>
            <p:cNvPr id="14369" name="AutoShape 110"/>
            <p:cNvSpPr>
              <a:spLocks noChangeArrowheads="1"/>
            </p:cNvSpPr>
            <p:nvPr/>
          </p:nvSpPr>
          <p:spPr bwMode="auto">
            <a:xfrm>
              <a:off x="123" y="1747"/>
              <a:ext cx="672" cy="3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Ultimate</a:t>
              </a:r>
              <a:endParaRPr lang="en-GB" altLang="en-US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Customer</a:t>
              </a:r>
              <a:endParaRPr lang="en-GB" altLang="en-US" sz="2800">
                <a:latin typeface="Times New Roman" pitchFamily="18" charset="0"/>
              </a:endParaRPr>
            </a:p>
          </p:txBody>
        </p:sp>
        <p:sp>
          <p:nvSpPr>
            <p:cNvPr id="14370" name="AutoShape 109"/>
            <p:cNvSpPr>
              <a:spLocks noChangeArrowheads="1"/>
            </p:cNvSpPr>
            <p:nvPr/>
          </p:nvSpPr>
          <p:spPr bwMode="auto">
            <a:xfrm>
              <a:off x="872" y="1747"/>
              <a:ext cx="576" cy="3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Dealers</a:t>
              </a:r>
              <a:endParaRPr lang="en-GB" altLang="en-US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Retailers</a:t>
              </a:r>
              <a:endParaRPr lang="en-GB" altLang="en-US" sz="2800">
                <a:latin typeface="Times New Roman" pitchFamily="18" charset="0"/>
              </a:endParaRPr>
            </a:p>
          </p:txBody>
        </p:sp>
        <p:sp>
          <p:nvSpPr>
            <p:cNvPr id="14371" name="Text Box 113"/>
            <p:cNvSpPr txBox="1">
              <a:spLocks noChangeArrowheads="1"/>
            </p:cNvSpPr>
            <p:nvPr/>
          </p:nvSpPr>
          <p:spPr bwMode="auto">
            <a:xfrm>
              <a:off x="317" y="1392"/>
              <a:ext cx="979" cy="23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FFFF66"/>
                  </a:solidFill>
                  <a:latin typeface="Comic Sans MS" pitchFamily="66" charset="0"/>
                  <a:cs typeface="Times New Roman" pitchFamily="18" charset="0"/>
                </a:rPr>
                <a:t>Customer Layer</a:t>
              </a:r>
              <a:endParaRPr lang="en-GB" altLang="en-US" sz="2400">
                <a:solidFill>
                  <a:srgbClr val="FFFF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341" name="Group 175"/>
          <p:cNvGrpSpPr>
            <a:grpSpLocks/>
          </p:cNvGrpSpPr>
          <p:nvPr/>
        </p:nvGrpSpPr>
        <p:grpSpPr bwMode="auto">
          <a:xfrm>
            <a:off x="6081539" y="4187321"/>
            <a:ext cx="2530475" cy="1676400"/>
            <a:chOff x="4022" y="3072"/>
            <a:chExt cx="1594" cy="1056"/>
          </a:xfrm>
        </p:grpSpPr>
        <p:grpSp>
          <p:nvGrpSpPr>
            <p:cNvPr id="14362" name="Group 172"/>
            <p:cNvGrpSpPr>
              <a:grpSpLocks/>
            </p:cNvGrpSpPr>
            <p:nvPr/>
          </p:nvGrpSpPr>
          <p:grpSpPr bwMode="auto">
            <a:xfrm>
              <a:off x="4022" y="3072"/>
              <a:ext cx="1594" cy="1056"/>
              <a:chOff x="4080" y="3072"/>
              <a:chExt cx="1594" cy="1056"/>
            </a:xfrm>
          </p:grpSpPr>
          <p:sp>
            <p:nvSpPr>
              <p:cNvPr id="14364" name="AutoShape 96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594" cy="1056"/>
              </a:xfrm>
              <a:prstGeom prst="flowChartManualInpu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65" name="Text Box 95"/>
              <p:cNvSpPr txBox="1">
                <a:spLocks noChangeArrowheads="1"/>
              </p:cNvSpPr>
              <p:nvPr/>
            </p:nvSpPr>
            <p:spPr bwMode="auto">
              <a:xfrm>
                <a:off x="5040" y="3648"/>
                <a:ext cx="576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300" b="1">
                    <a:latin typeface="Times New Roman" pitchFamily="18" charset="0"/>
                    <a:cs typeface="Times New Roman" pitchFamily="18" charset="0"/>
                  </a:rPr>
                  <a:t>Suppliers</a:t>
                </a:r>
                <a:endParaRPr lang="en-GB" altLang="en-US" sz="2800">
                  <a:latin typeface="Times New Roman" pitchFamily="18" charset="0"/>
                </a:endParaRPr>
              </a:p>
            </p:txBody>
          </p:sp>
          <p:sp>
            <p:nvSpPr>
              <p:cNvPr id="14366" name="Text Box 94"/>
              <p:cNvSpPr txBox="1">
                <a:spLocks noChangeArrowheads="1"/>
              </p:cNvSpPr>
              <p:nvPr/>
            </p:nvSpPr>
            <p:spPr bwMode="auto">
              <a:xfrm>
                <a:off x="4128" y="3648"/>
                <a:ext cx="864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300" b="1">
                    <a:latin typeface="Times New Roman" pitchFamily="18" charset="0"/>
                    <a:cs typeface="Times New Roman" pitchFamily="18" charset="0"/>
                  </a:rPr>
                  <a:t>Sub-contractors</a:t>
                </a:r>
                <a:endParaRPr lang="en-GB" altLang="en-US" sz="2800">
                  <a:latin typeface="Times New Roman" pitchFamily="18" charset="0"/>
                </a:endParaRPr>
              </a:p>
            </p:txBody>
          </p:sp>
          <p:sp>
            <p:nvSpPr>
              <p:cNvPr id="14367" name="Text Box 93"/>
              <p:cNvSpPr txBox="1">
                <a:spLocks noChangeArrowheads="1"/>
              </p:cNvSpPr>
              <p:nvPr/>
            </p:nvSpPr>
            <p:spPr bwMode="auto">
              <a:xfrm>
                <a:off x="4296" y="3903"/>
                <a:ext cx="1220" cy="1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just" eaLnBrk="1" hangingPunct="1"/>
                <a:r>
                  <a:rPr lang="en-US" altLang="en-US" sz="1300" b="1">
                    <a:latin typeface="Times New Roman" pitchFamily="18" charset="0"/>
                    <a:cs typeface="Times New Roman" pitchFamily="18" charset="0"/>
                  </a:rPr>
                  <a:t>Other service providers</a:t>
                </a:r>
                <a:endParaRPr lang="en-GB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14363" name="Text Box 90"/>
            <p:cNvSpPr txBox="1">
              <a:spLocks noChangeArrowheads="1"/>
            </p:cNvSpPr>
            <p:nvPr/>
          </p:nvSpPr>
          <p:spPr bwMode="auto">
            <a:xfrm>
              <a:off x="4464" y="3312"/>
              <a:ext cx="979" cy="23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FFFFFF"/>
                  </a:solidFill>
                  <a:latin typeface="Comic Sans MS" pitchFamily="66" charset="0"/>
                  <a:cs typeface="Times New Roman" pitchFamily="18" charset="0"/>
                </a:rPr>
                <a:t>Supplier Layer</a:t>
              </a:r>
              <a:endParaRPr lang="en-GB" altLang="en-US" sz="2400">
                <a:latin typeface="Times New Roman" pitchFamily="18" charset="0"/>
              </a:endParaRPr>
            </a:p>
          </p:txBody>
        </p:sp>
      </p:grpSp>
      <p:grpSp>
        <p:nvGrpSpPr>
          <p:cNvPr id="14342" name="Group 192"/>
          <p:cNvGrpSpPr>
            <a:grpSpLocks/>
          </p:cNvGrpSpPr>
          <p:nvPr/>
        </p:nvGrpSpPr>
        <p:grpSpPr bwMode="auto">
          <a:xfrm>
            <a:off x="117475" y="3750450"/>
            <a:ext cx="1920875" cy="2193925"/>
            <a:chOff x="38" y="2832"/>
            <a:chExt cx="1210" cy="1382"/>
          </a:xfrm>
        </p:grpSpPr>
        <p:sp>
          <p:nvSpPr>
            <p:cNvPr id="14358" name="AutoShape 118"/>
            <p:cNvSpPr>
              <a:spLocks noChangeArrowheads="1"/>
            </p:cNvSpPr>
            <p:nvPr/>
          </p:nvSpPr>
          <p:spPr bwMode="auto">
            <a:xfrm>
              <a:off x="38" y="2832"/>
              <a:ext cx="1210" cy="1382"/>
            </a:xfrm>
            <a:prstGeom prst="flowChartPunchedCard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9" name="Text Box 116"/>
            <p:cNvSpPr txBox="1">
              <a:spLocks noChangeArrowheads="1"/>
            </p:cNvSpPr>
            <p:nvPr/>
          </p:nvSpPr>
          <p:spPr bwMode="auto">
            <a:xfrm>
              <a:off x="358" y="3360"/>
              <a:ext cx="65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Innovation</a:t>
              </a:r>
              <a:endParaRPr lang="en-GB" altLang="en-US" sz="140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Strategy</a:t>
              </a:r>
              <a:endParaRPr lang="en-GB" altLang="en-US" sz="2800">
                <a:latin typeface="Times New Roman" pitchFamily="18" charset="0"/>
              </a:endParaRPr>
            </a:p>
          </p:txBody>
        </p:sp>
        <p:sp>
          <p:nvSpPr>
            <p:cNvPr id="14360" name="Text Box 115"/>
            <p:cNvSpPr txBox="1">
              <a:spLocks noChangeArrowheads="1"/>
            </p:cNvSpPr>
            <p:nvPr/>
          </p:nvSpPr>
          <p:spPr bwMode="auto">
            <a:xfrm>
              <a:off x="228" y="3753"/>
              <a:ext cx="86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Research &amp;</a:t>
              </a:r>
            </a:p>
            <a:p>
              <a:pPr algn="ctr" eaLnBrk="1" hangingPunct="1"/>
              <a:r>
                <a:rPr lang="en-US" altLang="en-US" sz="1300" b="1">
                  <a:latin typeface="Times New Roman" pitchFamily="18" charset="0"/>
                  <a:cs typeface="Times New Roman" pitchFamily="18" charset="0"/>
                </a:rPr>
                <a:t> Development</a:t>
              </a:r>
              <a:endParaRPr lang="en-GB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1" name="Text Box 107"/>
            <p:cNvSpPr txBox="1">
              <a:spLocks noChangeArrowheads="1"/>
            </p:cNvSpPr>
            <p:nvPr/>
          </p:nvSpPr>
          <p:spPr bwMode="auto">
            <a:xfrm>
              <a:off x="234" y="2928"/>
              <a:ext cx="897" cy="33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FFFFFF"/>
                  </a:solidFill>
                  <a:latin typeface="Comic Sans MS" pitchFamily="66" charset="0"/>
                  <a:cs typeface="Times New Roman" pitchFamily="18" charset="0"/>
                </a:rPr>
                <a:t>Layer of </a:t>
              </a:r>
            </a:p>
            <a:p>
              <a:pPr algn="ctr" eaLnBrk="1" hangingPunct="1"/>
              <a:r>
                <a:rPr lang="en-US" altLang="en-US" sz="1400" b="1">
                  <a:solidFill>
                    <a:srgbClr val="FFFFFF"/>
                  </a:solidFill>
                  <a:latin typeface="Comic Sans MS" pitchFamily="66" charset="0"/>
                  <a:cs typeface="Times New Roman" pitchFamily="18" charset="0"/>
                </a:rPr>
                <a:t>Innovation</a:t>
              </a:r>
              <a:endParaRPr lang="en-GB" altLang="en-US" sz="2400">
                <a:latin typeface="Times New Roman" pitchFamily="18" charset="0"/>
              </a:endParaRPr>
            </a:p>
          </p:txBody>
        </p:sp>
      </p:grpSp>
      <p:grpSp>
        <p:nvGrpSpPr>
          <p:cNvPr id="14343" name="Group 190"/>
          <p:cNvGrpSpPr>
            <a:grpSpLocks/>
          </p:cNvGrpSpPr>
          <p:nvPr/>
        </p:nvGrpSpPr>
        <p:grpSpPr bwMode="auto">
          <a:xfrm>
            <a:off x="2343150" y="2836050"/>
            <a:ext cx="3581400" cy="2438400"/>
            <a:chOff x="1440" y="2256"/>
            <a:chExt cx="2256" cy="1536"/>
          </a:xfrm>
        </p:grpSpPr>
        <p:sp>
          <p:nvSpPr>
            <p:cNvPr id="14351" name="AutoShape 103"/>
            <p:cNvSpPr>
              <a:spLocks noChangeArrowheads="1"/>
            </p:cNvSpPr>
            <p:nvPr/>
          </p:nvSpPr>
          <p:spPr bwMode="auto">
            <a:xfrm>
              <a:off x="1440" y="2256"/>
              <a:ext cx="2256" cy="1536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Text Box 102"/>
            <p:cNvSpPr txBox="1">
              <a:spLocks noChangeArrowheads="1"/>
            </p:cNvSpPr>
            <p:nvPr/>
          </p:nvSpPr>
          <p:spPr bwMode="auto">
            <a:xfrm>
              <a:off x="1751" y="3443"/>
              <a:ext cx="152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latin typeface="Times New Roman" pitchFamily="18" charset="0"/>
                  <a:cs typeface="Times New Roman" pitchFamily="18" charset="0"/>
                </a:rPr>
                <a:t>Service Delivery system</a:t>
              </a:r>
              <a:endParaRPr lang="en-GB" altLang="en-US" sz="1500">
                <a:latin typeface="Times New Roman" pitchFamily="18" charset="0"/>
              </a:endParaRPr>
            </a:p>
          </p:txBody>
        </p:sp>
        <p:sp>
          <p:nvSpPr>
            <p:cNvPr id="14353" name="Text Box 101"/>
            <p:cNvSpPr txBox="1">
              <a:spLocks noChangeArrowheads="1"/>
            </p:cNvSpPr>
            <p:nvPr/>
          </p:nvSpPr>
          <p:spPr bwMode="auto">
            <a:xfrm>
              <a:off x="2589" y="3109"/>
              <a:ext cx="902" cy="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latin typeface="Times New Roman" pitchFamily="18" charset="0"/>
                  <a:cs typeface="Times New Roman" pitchFamily="18" charset="0"/>
                </a:rPr>
                <a:t>Machining</a:t>
              </a:r>
              <a:endParaRPr lang="en-GB" altLang="en-US" sz="3200">
                <a:latin typeface="Times New Roman" pitchFamily="18" charset="0"/>
              </a:endParaRPr>
            </a:p>
          </p:txBody>
        </p:sp>
        <p:sp>
          <p:nvSpPr>
            <p:cNvPr id="14354" name="Text Box 100"/>
            <p:cNvSpPr txBox="1">
              <a:spLocks noChangeArrowheads="1"/>
            </p:cNvSpPr>
            <p:nvPr/>
          </p:nvSpPr>
          <p:spPr bwMode="auto">
            <a:xfrm>
              <a:off x="1564" y="3109"/>
              <a:ext cx="903" cy="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latin typeface="Times New Roman" pitchFamily="18" charset="0"/>
                  <a:cs typeface="Times New Roman" pitchFamily="18" charset="0"/>
                </a:rPr>
                <a:t>Fabrication</a:t>
              </a:r>
              <a:endParaRPr lang="en-GB" altLang="en-US" sz="3200">
                <a:latin typeface="Times New Roman" pitchFamily="18" charset="0"/>
              </a:endParaRPr>
            </a:p>
          </p:txBody>
        </p:sp>
        <p:sp>
          <p:nvSpPr>
            <p:cNvPr id="14355" name="Text Box 99"/>
            <p:cNvSpPr txBox="1">
              <a:spLocks noChangeArrowheads="1"/>
            </p:cNvSpPr>
            <p:nvPr/>
          </p:nvSpPr>
          <p:spPr bwMode="auto">
            <a:xfrm>
              <a:off x="2559" y="2775"/>
              <a:ext cx="812" cy="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latin typeface="Times New Roman" pitchFamily="18" charset="0"/>
                  <a:cs typeface="Times New Roman" pitchFamily="18" charset="0"/>
                </a:rPr>
                <a:t>Assembly</a:t>
              </a:r>
              <a:endParaRPr lang="en-GB" altLang="en-US" sz="3200">
                <a:latin typeface="Times New Roman" pitchFamily="18" charset="0"/>
              </a:endParaRPr>
            </a:p>
          </p:txBody>
        </p:sp>
        <p:sp>
          <p:nvSpPr>
            <p:cNvPr id="14356" name="Text Box 98"/>
            <p:cNvSpPr txBox="1">
              <a:spLocks noChangeArrowheads="1"/>
            </p:cNvSpPr>
            <p:nvPr/>
          </p:nvSpPr>
          <p:spPr bwMode="auto">
            <a:xfrm>
              <a:off x="1713" y="2797"/>
              <a:ext cx="722" cy="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500" b="1">
                  <a:latin typeface="Times New Roman" pitchFamily="18" charset="0"/>
                  <a:cs typeface="Times New Roman" pitchFamily="18" charset="0"/>
                </a:rPr>
                <a:t>Testing</a:t>
              </a:r>
              <a:endParaRPr lang="en-GB" altLang="en-US" sz="3200">
                <a:latin typeface="Times New Roman" pitchFamily="18" charset="0"/>
              </a:endParaRPr>
            </a:p>
          </p:txBody>
        </p:sp>
        <p:sp>
          <p:nvSpPr>
            <p:cNvPr id="14357" name="Text Box 88"/>
            <p:cNvSpPr txBox="1">
              <a:spLocks noChangeArrowheads="1"/>
            </p:cNvSpPr>
            <p:nvPr/>
          </p:nvSpPr>
          <p:spPr bwMode="auto">
            <a:xfrm>
              <a:off x="1618" y="2395"/>
              <a:ext cx="1838" cy="26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Comic Sans MS" pitchFamily="66" charset="0"/>
                  <a:cs typeface="Times New Roman" pitchFamily="18" charset="0"/>
                </a:rPr>
                <a:t>Core Operations  Layer</a:t>
              </a:r>
              <a:endParaRPr lang="en-GB" altLang="en-US" sz="2800">
                <a:latin typeface="Times New Roman" pitchFamily="18" charset="0"/>
              </a:endParaRPr>
            </a:p>
          </p:txBody>
        </p:sp>
      </p:grpSp>
      <p:sp>
        <p:nvSpPr>
          <p:cNvPr id="14344" name="Rectangle 163"/>
          <p:cNvSpPr>
            <a:spLocks noChangeArrowheads="1"/>
          </p:cNvSpPr>
          <p:nvPr/>
        </p:nvSpPr>
        <p:spPr bwMode="auto">
          <a:xfrm>
            <a:off x="434975" y="-4548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GB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endParaRPr lang="en-GB" altLang="en-US" sz="1200">
              <a:latin typeface="Times New Roman" pitchFamily="18" charset="0"/>
              <a:cs typeface="Times New Roman" pitchFamily="18" charset="0"/>
            </a:endParaRPr>
          </a:p>
          <a:p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14345" name="Line 178"/>
          <p:cNvSpPr>
            <a:spLocks noChangeShapeType="1"/>
          </p:cNvSpPr>
          <p:nvPr/>
        </p:nvSpPr>
        <p:spPr bwMode="auto">
          <a:xfrm>
            <a:off x="6472238" y="3355162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79"/>
          <p:cNvSpPr>
            <a:spLocks noChangeShapeType="1"/>
          </p:cNvSpPr>
          <p:nvPr/>
        </p:nvSpPr>
        <p:spPr bwMode="auto">
          <a:xfrm>
            <a:off x="2543175" y="2150250"/>
            <a:ext cx="3248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85"/>
          <p:cNvSpPr>
            <a:spLocks noChangeShapeType="1"/>
          </p:cNvSpPr>
          <p:nvPr/>
        </p:nvSpPr>
        <p:spPr bwMode="auto">
          <a:xfrm>
            <a:off x="1123950" y="275985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88"/>
          <p:cNvSpPr>
            <a:spLocks noChangeShapeType="1"/>
          </p:cNvSpPr>
          <p:nvPr/>
        </p:nvSpPr>
        <p:spPr bwMode="auto">
          <a:xfrm flipV="1">
            <a:off x="4277718" y="2520468"/>
            <a:ext cx="1524000" cy="274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89"/>
          <p:cNvSpPr>
            <a:spLocks noChangeShapeType="1"/>
          </p:cNvSpPr>
          <p:nvPr/>
        </p:nvSpPr>
        <p:spPr bwMode="auto">
          <a:xfrm flipV="1">
            <a:off x="1581150" y="3445650"/>
            <a:ext cx="762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Box 48"/>
          <p:cNvSpPr txBox="1">
            <a:spLocks noChangeArrowheads="1"/>
          </p:cNvSpPr>
          <p:nvPr/>
        </p:nvSpPr>
        <p:spPr bwMode="auto">
          <a:xfrm>
            <a:off x="1828800" y="5898337"/>
            <a:ext cx="7010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100" i="1"/>
              <a:t>Source: B Mahadevan, The New Manufacturing Architecture, Tata McGraw Hill, New Delhi, 1999.</a:t>
            </a:r>
          </a:p>
        </p:txBody>
      </p:sp>
    </p:spTree>
    <p:extLst>
      <p:ext uri="{BB962C8B-B14F-4D97-AF65-F5344CB8AC3E}">
        <p14:creationId xmlns:p14="http://schemas.microsoft.com/office/powerpoint/2010/main" val="31031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41" descr="90%"/>
          <p:cNvSpPr>
            <a:spLocks/>
          </p:cNvSpPr>
          <p:nvPr/>
        </p:nvSpPr>
        <p:spPr bwMode="auto">
          <a:xfrm>
            <a:off x="381000" y="1272934"/>
            <a:ext cx="8382000" cy="4979988"/>
          </a:xfrm>
          <a:custGeom>
            <a:avLst/>
            <a:gdLst>
              <a:gd name="T0" fmla="*/ 394090 w 4424"/>
              <a:gd name="T1" fmla="*/ 4720485 h 3224"/>
              <a:gd name="T2" fmla="*/ 530506 w 4424"/>
              <a:gd name="T3" fmla="*/ 4436267 h 3224"/>
              <a:gd name="T4" fmla="*/ 394090 w 4424"/>
              <a:gd name="T5" fmla="*/ 4176764 h 3224"/>
              <a:gd name="T6" fmla="*/ 106101 w 4424"/>
              <a:gd name="T7" fmla="*/ 3880189 h 3224"/>
              <a:gd name="T8" fmla="*/ 15157 w 4424"/>
              <a:gd name="T9" fmla="*/ 3633044 h 3224"/>
              <a:gd name="T10" fmla="*/ 409248 w 4424"/>
              <a:gd name="T11" fmla="*/ 3249968 h 3224"/>
              <a:gd name="T12" fmla="*/ 454720 w 4424"/>
              <a:gd name="T13" fmla="*/ 2113097 h 3224"/>
              <a:gd name="T14" fmla="*/ 742709 w 4424"/>
              <a:gd name="T15" fmla="*/ 1655877 h 3224"/>
              <a:gd name="T16" fmla="*/ 606293 w 4424"/>
              <a:gd name="T17" fmla="*/ 1359302 h 3224"/>
              <a:gd name="T18" fmla="*/ 894282 w 4424"/>
              <a:gd name="T19" fmla="*/ 939154 h 3224"/>
              <a:gd name="T20" fmla="*/ 1258058 w 4424"/>
              <a:gd name="T21" fmla="*/ 308932 h 3224"/>
              <a:gd name="T22" fmla="*/ 2122025 w 4424"/>
              <a:gd name="T23" fmla="*/ 358361 h 3224"/>
              <a:gd name="T24" fmla="*/ 2667689 w 4424"/>
              <a:gd name="T25" fmla="*/ 0 h 3224"/>
              <a:gd name="T26" fmla="*/ 4410781 w 4424"/>
              <a:gd name="T27" fmla="*/ 61786 h 3224"/>
              <a:gd name="T28" fmla="*/ 5017074 w 4424"/>
              <a:gd name="T29" fmla="*/ 185359 h 3224"/>
              <a:gd name="T30" fmla="*/ 5865884 w 4424"/>
              <a:gd name="T31" fmla="*/ 135930 h 3224"/>
              <a:gd name="T32" fmla="*/ 6184187 w 4424"/>
              <a:gd name="T33" fmla="*/ 173002 h 3224"/>
              <a:gd name="T34" fmla="*/ 6699536 w 4424"/>
              <a:gd name="T35" fmla="*/ 346004 h 3224"/>
              <a:gd name="T36" fmla="*/ 6926896 w 4424"/>
              <a:gd name="T37" fmla="*/ 383076 h 3224"/>
              <a:gd name="T38" fmla="*/ 7972752 w 4424"/>
              <a:gd name="T39" fmla="*/ 679651 h 3224"/>
              <a:gd name="T40" fmla="*/ 7942438 w 4424"/>
              <a:gd name="T41" fmla="*/ 1285158 h 3224"/>
              <a:gd name="T42" fmla="*/ 7987910 w 4424"/>
              <a:gd name="T43" fmla="*/ 1989524 h 3224"/>
              <a:gd name="T44" fmla="*/ 8124326 w 4424"/>
              <a:gd name="T45" fmla="*/ 2681532 h 3224"/>
              <a:gd name="T46" fmla="*/ 8018224 w 4424"/>
              <a:gd name="T47" fmla="*/ 2842177 h 3224"/>
              <a:gd name="T48" fmla="*/ 7760550 w 4424"/>
              <a:gd name="T49" fmla="*/ 3324112 h 3224"/>
              <a:gd name="T50" fmla="*/ 7745391 w 4424"/>
              <a:gd name="T51" fmla="*/ 3571257 h 3224"/>
              <a:gd name="T52" fmla="*/ 7745391 w 4424"/>
              <a:gd name="T53" fmla="*/ 3694830 h 3224"/>
              <a:gd name="T54" fmla="*/ 8382000 w 4424"/>
              <a:gd name="T55" fmla="*/ 4016120 h 3224"/>
              <a:gd name="T56" fmla="*/ 8200112 w 4424"/>
              <a:gd name="T57" fmla="*/ 4213836 h 3224"/>
              <a:gd name="T58" fmla="*/ 7912123 w 4424"/>
              <a:gd name="T59" fmla="*/ 4596912 h 3224"/>
              <a:gd name="T60" fmla="*/ 7245199 w 4424"/>
              <a:gd name="T61" fmla="*/ 4621627 h 3224"/>
              <a:gd name="T62" fmla="*/ 6866266 w 4424"/>
              <a:gd name="T63" fmla="*/ 4782271 h 3224"/>
              <a:gd name="T64" fmla="*/ 6259974 w 4424"/>
              <a:gd name="T65" fmla="*/ 4893487 h 3224"/>
              <a:gd name="T66" fmla="*/ 5396007 w 4424"/>
              <a:gd name="T67" fmla="*/ 4881130 h 3224"/>
              <a:gd name="T68" fmla="*/ 5168647 w 4424"/>
              <a:gd name="T69" fmla="*/ 4967631 h 3224"/>
              <a:gd name="T70" fmla="*/ 4395624 w 4424"/>
              <a:gd name="T71" fmla="*/ 4782271 h 3224"/>
              <a:gd name="T72" fmla="*/ 3759016 w 4424"/>
              <a:gd name="T73" fmla="*/ 4930559 h 3224"/>
              <a:gd name="T74" fmla="*/ 3531656 w 4424"/>
              <a:gd name="T75" fmla="*/ 4856415 h 3224"/>
              <a:gd name="T76" fmla="*/ 3046622 w 4424"/>
              <a:gd name="T77" fmla="*/ 4930559 h 3224"/>
              <a:gd name="T78" fmla="*/ 2470644 w 4424"/>
              <a:gd name="T79" fmla="*/ 4720485 h 3224"/>
              <a:gd name="T80" fmla="*/ 1924980 w 4424"/>
              <a:gd name="T81" fmla="*/ 4695770 h 3224"/>
              <a:gd name="T82" fmla="*/ 1773407 w 4424"/>
              <a:gd name="T83" fmla="*/ 4646341 h 3224"/>
              <a:gd name="T84" fmla="*/ 1258058 w 4424"/>
              <a:gd name="T85" fmla="*/ 4671056 h 3224"/>
              <a:gd name="T86" fmla="*/ 1121642 w 4424"/>
              <a:gd name="T87" fmla="*/ 4596912 h 3224"/>
              <a:gd name="T88" fmla="*/ 970069 w 4424"/>
              <a:gd name="T89" fmla="*/ 4683413 h 3224"/>
              <a:gd name="T90" fmla="*/ 712394 w 4424"/>
              <a:gd name="T91" fmla="*/ 4745200 h 3224"/>
              <a:gd name="T92" fmla="*/ 560821 w 4424"/>
              <a:gd name="T93" fmla="*/ 4720485 h 3224"/>
              <a:gd name="T94" fmla="*/ 439562 w 4424"/>
              <a:gd name="T95" fmla="*/ 4930559 h 322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424"/>
              <a:gd name="T145" fmla="*/ 0 h 3224"/>
              <a:gd name="T146" fmla="*/ 4424 w 4424"/>
              <a:gd name="T147" fmla="*/ 3224 h 322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424" h="3224">
                <a:moveTo>
                  <a:pt x="200" y="3208"/>
                </a:moveTo>
                <a:cubicBezTo>
                  <a:pt x="203" y="3157"/>
                  <a:pt x="204" y="3107"/>
                  <a:pt x="208" y="3056"/>
                </a:cubicBezTo>
                <a:cubicBezTo>
                  <a:pt x="211" y="3016"/>
                  <a:pt x="222" y="3023"/>
                  <a:pt x="240" y="2984"/>
                </a:cubicBezTo>
                <a:cubicBezTo>
                  <a:pt x="256" y="2950"/>
                  <a:pt x="268" y="2908"/>
                  <a:pt x="280" y="2872"/>
                </a:cubicBezTo>
                <a:cubicBezTo>
                  <a:pt x="277" y="2845"/>
                  <a:pt x="278" y="2818"/>
                  <a:pt x="272" y="2792"/>
                </a:cubicBezTo>
                <a:cubicBezTo>
                  <a:pt x="264" y="2755"/>
                  <a:pt x="230" y="2732"/>
                  <a:pt x="208" y="2704"/>
                </a:cubicBezTo>
                <a:cubicBezTo>
                  <a:pt x="168" y="2652"/>
                  <a:pt x="124" y="2598"/>
                  <a:pt x="88" y="2544"/>
                </a:cubicBezTo>
                <a:cubicBezTo>
                  <a:pt x="80" y="2531"/>
                  <a:pt x="66" y="2523"/>
                  <a:pt x="56" y="2512"/>
                </a:cubicBezTo>
                <a:cubicBezTo>
                  <a:pt x="34" y="2486"/>
                  <a:pt x="15" y="2455"/>
                  <a:pt x="0" y="2424"/>
                </a:cubicBezTo>
                <a:cubicBezTo>
                  <a:pt x="3" y="2400"/>
                  <a:pt x="3" y="2376"/>
                  <a:pt x="8" y="2352"/>
                </a:cubicBezTo>
                <a:cubicBezTo>
                  <a:pt x="16" y="2316"/>
                  <a:pt x="59" y="2285"/>
                  <a:pt x="80" y="2264"/>
                </a:cubicBezTo>
                <a:cubicBezTo>
                  <a:pt x="130" y="2214"/>
                  <a:pt x="179" y="2166"/>
                  <a:pt x="216" y="2104"/>
                </a:cubicBezTo>
                <a:cubicBezTo>
                  <a:pt x="231" y="2015"/>
                  <a:pt x="189" y="1947"/>
                  <a:pt x="168" y="1864"/>
                </a:cubicBezTo>
                <a:cubicBezTo>
                  <a:pt x="154" y="1678"/>
                  <a:pt x="123" y="1524"/>
                  <a:pt x="240" y="1368"/>
                </a:cubicBezTo>
                <a:cubicBezTo>
                  <a:pt x="274" y="1265"/>
                  <a:pt x="367" y="1274"/>
                  <a:pt x="400" y="1176"/>
                </a:cubicBezTo>
                <a:cubicBezTo>
                  <a:pt x="397" y="1141"/>
                  <a:pt x="396" y="1107"/>
                  <a:pt x="392" y="1072"/>
                </a:cubicBezTo>
                <a:cubicBezTo>
                  <a:pt x="387" y="1028"/>
                  <a:pt x="386" y="1051"/>
                  <a:pt x="368" y="1016"/>
                </a:cubicBezTo>
                <a:cubicBezTo>
                  <a:pt x="347" y="973"/>
                  <a:pt x="338" y="924"/>
                  <a:pt x="320" y="880"/>
                </a:cubicBezTo>
                <a:cubicBezTo>
                  <a:pt x="323" y="829"/>
                  <a:pt x="323" y="779"/>
                  <a:pt x="328" y="728"/>
                </a:cubicBezTo>
                <a:cubicBezTo>
                  <a:pt x="334" y="665"/>
                  <a:pt x="425" y="632"/>
                  <a:pt x="472" y="608"/>
                </a:cubicBezTo>
                <a:cubicBezTo>
                  <a:pt x="505" y="559"/>
                  <a:pt x="526" y="530"/>
                  <a:pt x="536" y="472"/>
                </a:cubicBezTo>
                <a:cubicBezTo>
                  <a:pt x="544" y="264"/>
                  <a:pt x="497" y="233"/>
                  <a:pt x="664" y="200"/>
                </a:cubicBezTo>
                <a:cubicBezTo>
                  <a:pt x="778" y="208"/>
                  <a:pt x="888" y="221"/>
                  <a:pt x="1000" y="240"/>
                </a:cubicBezTo>
                <a:cubicBezTo>
                  <a:pt x="1040" y="237"/>
                  <a:pt x="1080" y="239"/>
                  <a:pt x="1120" y="232"/>
                </a:cubicBezTo>
                <a:cubicBezTo>
                  <a:pt x="1168" y="224"/>
                  <a:pt x="1177" y="151"/>
                  <a:pt x="1208" y="120"/>
                </a:cubicBezTo>
                <a:cubicBezTo>
                  <a:pt x="1264" y="64"/>
                  <a:pt x="1331" y="19"/>
                  <a:pt x="1408" y="0"/>
                </a:cubicBezTo>
                <a:cubicBezTo>
                  <a:pt x="1644" y="47"/>
                  <a:pt x="1862" y="60"/>
                  <a:pt x="2104" y="72"/>
                </a:cubicBezTo>
                <a:cubicBezTo>
                  <a:pt x="2180" y="65"/>
                  <a:pt x="2252" y="49"/>
                  <a:pt x="2328" y="40"/>
                </a:cubicBezTo>
                <a:cubicBezTo>
                  <a:pt x="2387" y="45"/>
                  <a:pt x="2446" y="47"/>
                  <a:pt x="2504" y="56"/>
                </a:cubicBezTo>
                <a:cubicBezTo>
                  <a:pt x="2558" y="64"/>
                  <a:pt x="2594" y="109"/>
                  <a:pt x="2648" y="120"/>
                </a:cubicBezTo>
                <a:cubicBezTo>
                  <a:pt x="2728" y="160"/>
                  <a:pt x="2833" y="128"/>
                  <a:pt x="2920" y="120"/>
                </a:cubicBezTo>
                <a:cubicBezTo>
                  <a:pt x="2985" y="104"/>
                  <a:pt x="3029" y="95"/>
                  <a:pt x="3096" y="88"/>
                </a:cubicBezTo>
                <a:cubicBezTo>
                  <a:pt x="3141" y="91"/>
                  <a:pt x="3187" y="90"/>
                  <a:pt x="3232" y="96"/>
                </a:cubicBezTo>
                <a:cubicBezTo>
                  <a:pt x="3244" y="98"/>
                  <a:pt x="3253" y="107"/>
                  <a:pt x="3264" y="112"/>
                </a:cubicBezTo>
                <a:cubicBezTo>
                  <a:pt x="3306" y="130"/>
                  <a:pt x="3348" y="143"/>
                  <a:pt x="3392" y="152"/>
                </a:cubicBezTo>
                <a:cubicBezTo>
                  <a:pt x="3436" y="185"/>
                  <a:pt x="3482" y="212"/>
                  <a:pt x="3536" y="224"/>
                </a:cubicBezTo>
                <a:cubicBezTo>
                  <a:pt x="3563" y="230"/>
                  <a:pt x="3589" y="235"/>
                  <a:pt x="3616" y="240"/>
                </a:cubicBezTo>
                <a:cubicBezTo>
                  <a:pt x="3629" y="243"/>
                  <a:pt x="3656" y="248"/>
                  <a:pt x="3656" y="248"/>
                </a:cubicBezTo>
                <a:cubicBezTo>
                  <a:pt x="3693" y="245"/>
                  <a:pt x="3731" y="240"/>
                  <a:pt x="3768" y="240"/>
                </a:cubicBezTo>
                <a:cubicBezTo>
                  <a:pt x="3896" y="240"/>
                  <a:pt x="4158" y="291"/>
                  <a:pt x="4208" y="440"/>
                </a:cubicBezTo>
                <a:cubicBezTo>
                  <a:pt x="4198" y="513"/>
                  <a:pt x="4158" y="568"/>
                  <a:pt x="4144" y="640"/>
                </a:cubicBezTo>
                <a:cubicBezTo>
                  <a:pt x="4150" y="715"/>
                  <a:pt x="4159" y="767"/>
                  <a:pt x="4192" y="832"/>
                </a:cubicBezTo>
                <a:cubicBezTo>
                  <a:pt x="4205" y="907"/>
                  <a:pt x="4188" y="974"/>
                  <a:pt x="4176" y="1048"/>
                </a:cubicBezTo>
                <a:cubicBezTo>
                  <a:pt x="4182" y="1140"/>
                  <a:pt x="4188" y="1205"/>
                  <a:pt x="4216" y="1288"/>
                </a:cubicBezTo>
                <a:cubicBezTo>
                  <a:pt x="4211" y="1375"/>
                  <a:pt x="4198" y="1526"/>
                  <a:pt x="4216" y="1608"/>
                </a:cubicBezTo>
                <a:cubicBezTo>
                  <a:pt x="4226" y="1656"/>
                  <a:pt x="4266" y="1692"/>
                  <a:pt x="4288" y="1736"/>
                </a:cubicBezTo>
                <a:cubicBezTo>
                  <a:pt x="4285" y="1755"/>
                  <a:pt x="4289" y="1775"/>
                  <a:pt x="4280" y="1792"/>
                </a:cubicBezTo>
                <a:cubicBezTo>
                  <a:pt x="4269" y="1812"/>
                  <a:pt x="4248" y="1824"/>
                  <a:pt x="4232" y="1840"/>
                </a:cubicBezTo>
                <a:cubicBezTo>
                  <a:pt x="4186" y="1886"/>
                  <a:pt x="4167" y="1955"/>
                  <a:pt x="4112" y="1992"/>
                </a:cubicBezTo>
                <a:cubicBezTo>
                  <a:pt x="4088" y="2089"/>
                  <a:pt x="4127" y="1923"/>
                  <a:pt x="4096" y="2152"/>
                </a:cubicBezTo>
                <a:cubicBezTo>
                  <a:pt x="4094" y="2169"/>
                  <a:pt x="4080" y="2200"/>
                  <a:pt x="4080" y="2200"/>
                </a:cubicBezTo>
                <a:cubicBezTo>
                  <a:pt x="4083" y="2237"/>
                  <a:pt x="4080" y="2275"/>
                  <a:pt x="4088" y="2312"/>
                </a:cubicBezTo>
                <a:cubicBezTo>
                  <a:pt x="4091" y="2325"/>
                  <a:pt x="4108" y="2331"/>
                  <a:pt x="4112" y="2344"/>
                </a:cubicBezTo>
                <a:cubicBezTo>
                  <a:pt x="4115" y="2356"/>
                  <a:pt x="4092" y="2386"/>
                  <a:pt x="4088" y="2392"/>
                </a:cubicBezTo>
                <a:cubicBezTo>
                  <a:pt x="4110" y="2504"/>
                  <a:pt x="4259" y="2509"/>
                  <a:pt x="4352" y="2536"/>
                </a:cubicBezTo>
                <a:cubicBezTo>
                  <a:pt x="4386" y="2556"/>
                  <a:pt x="4412" y="2563"/>
                  <a:pt x="4424" y="2600"/>
                </a:cubicBezTo>
                <a:cubicBezTo>
                  <a:pt x="4405" y="2629"/>
                  <a:pt x="4380" y="2651"/>
                  <a:pt x="4360" y="2680"/>
                </a:cubicBezTo>
                <a:cubicBezTo>
                  <a:pt x="4349" y="2696"/>
                  <a:pt x="4328" y="2728"/>
                  <a:pt x="4328" y="2728"/>
                </a:cubicBezTo>
                <a:cubicBezTo>
                  <a:pt x="4332" y="2784"/>
                  <a:pt x="4357" y="2881"/>
                  <a:pt x="4304" y="2928"/>
                </a:cubicBezTo>
                <a:cubicBezTo>
                  <a:pt x="4269" y="2958"/>
                  <a:pt x="4219" y="2965"/>
                  <a:pt x="4176" y="2976"/>
                </a:cubicBezTo>
                <a:cubicBezTo>
                  <a:pt x="4149" y="2983"/>
                  <a:pt x="4096" y="3000"/>
                  <a:pt x="4096" y="3000"/>
                </a:cubicBezTo>
                <a:cubicBezTo>
                  <a:pt x="3999" y="2988"/>
                  <a:pt x="3924" y="2986"/>
                  <a:pt x="3824" y="2992"/>
                </a:cubicBezTo>
                <a:cubicBezTo>
                  <a:pt x="3781" y="3006"/>
                  <a:pt x="3750" y="3031"/>
                  <a:pt x="3704" y="3040"/>
                </a:cubicBezTo>
                <a:cubicBezTo>
                  <a:pt x="3677" y="3058"/>
                  <a:pt x="3654" y="3083"/>
                  <a:pt x="3624" y="3096"/>
                </a:cubicBezTo>
                <a:cubicBezTo>
                  <a:pt x="3563" y="3121"/>
                  <a:pt x="3480" y="3129"/>
                  <a:pt x="3416" y="3136"/>
                </a:cubicBezTo>
                <a:cubicBezTo>
                  <a:pt x="3378" y="3146"/>
                  <a:pt x="3343" y="3160"/>
                  <a:pt x="3304" y="3168"/>
                </a:cubicBezTo>
                <a:cubicBezTo>
                  <a:pt x="3194" y="3223"/>
                  <a:pt x="3040" y="3169"/>
                  <a:pt x="2920" y="3152"/>
                </a:cubicBezTo>
                <a:cubicBezTo>
                  <a:pt x="2896" y="3155"/>
                  <a:pt x="2871" y="3153"/>
                  <a:pt x="2848" y="3160"/>
                </a:cubicBezTo>
                <a:cubicBezTo>
                  <a:pt x="2833" y="3164"/>
                  <a:pt x="2822" y="3177"/>
                  <a:pt x="2808" y="3184"/>
                </a:cubicBezTo>
                <a:cubicBezTo>
                  <a:pt x="2783" y="3196"/>
                  <a:pt x="2755" y="3207"/>
                  <a:pt x="2728" y="3216"/>
                </a:cubicBezTo>
                <a:cubicBezTo>
                  <a:pt x="2624" y="3201"/>
                  <a:pt x="2507" y="3183"/>
                  <a:pt x="2408" y="3144"/>
                </a:cubicBezTo>
                <a:cubicBezTo>
                  <a:pt x="2377" y="3132"/>
                  <a:pt x="2350" y="3111"/>
                  <a:pt x="2320" y="3096"/>
                </a:cubicBezTo>
                <a:cubicBezTo>
                  <a:pt x="2269" y="3106"/>
                  <a:pt x="2234" y="3139"/>
                  <a:pt x="2184" y="3152"/>
                </a:cubicBezTo>
                <a:cubicBezTo>
                  <a:pt x="2118" y="3170"/>
                  <a:pt x="2050" y="3176"/>
                  <a:pt x="1984" y="3192"/>
                </a:cubicBezTo>
                <a:cubicBezTo>
                  <a:pt x="1957" y="3189"/>
                  <a:pt x="1930" y="3190"/>
                  <a:pt x="1904" y="3184"/>
                </a:cubicBezTo>
                <a:cubicBezTo>
                  <a:pt x="1872" y="3177"/>
                  <a:pt x="1886" y="3162"/>
                  <a:pt x="1864" y="3144"/>
                </a:cubicBezTo>
                <a:cubicBezTo>
                  <a:pt x="1842" y="3125"/>
                  <a:pt x="1803" y="3119"/>
                  <a:pt x="1776" y="3112"/>
                </a:cubicBezTo>
                <a:cubicBezTo>
                  <a:pt x="1714" y="3128"/>
                  <a:pt x="1661" y="3157"/>
                  <a:pt x="1608" y="3192"/>
                </a:cubicBezTo>
                <a:cubicBezTo>
                  <a:pt x="1504" y="3175"/>
                  <a:pt x="1450" y="3093"/>
                  <a:pt x="1360" y="3048"/>
                </a:cubicBezTo>
                <a:cubicBezTo>
                  <a:pt x="1341" y="3051"/>
                  <a:pt x="1322" y="3051"/>
                  <a:pt x="1304" y="3056"/>
                </a:cubicBezTo>
                <a:cubicBezTo>
                  <a:pt x="1254" y="3070"/>
                  <a:pt x="1210" y="3127"/>
                  <a:pt x="1160" y="3152"/>
                </a:cubicBezTo>
                <a:cubicBezTo>
                  <a:pt x="1091" y="3135"/>
                  <a:pt x="1072" y="3075"/>
                  <a:pt x="1016" y="3040"/>
                </a:cubicBezTo>
                <a:cubicBezTo>
                  <a:pt x="1006" y="3034"/>
                  <a:pt x="995" y="3028"/>
                  <a:pt x="984" y="3024"/>
                </a:cubicBezTo>
                <a:cubicBezTo>
                  <a:pt x="968" y="3018"/>
                  <a:pt x="936" y="3008"/>
                  <a:pt x="936" y="3008"/>
                </a:cubicBezTo>
                <a:cubicBezTo>
                  <a:pt x="905" y="3024"/>
                  <a:pt x="885" y="3045"/>
                  <a:pt x="856" y="3064"/>
                </a:cubicBezTo>
                <a:cubicBezTo>
                  <a:pt x="808" y="3135"/>
                  <a:pt x="715" y="3058"/>
                  <a:pt x="664" y="3024"/>
                </a:cubicBezTo>
                <a:cubicBezTo>
                  <a:pt x="648" y="3013"/>
                  <a:pt x="632" y="3003"/>
                  <a:pt x="616" y="2992"/>
                </a:cubicBezTo>
                <a:cubicBezTo>
                  <a:pt x="608" y="2987"/>
                  <a:pt x="592" y="2976"/>
                  <a:pt x="592" y="2976"/>
                </a:cubicBezTo>
                <a:cubicBezTo>
                  <a:pt x="581" y="2984"/>
                  <a:pt x="571" y="2992"/>
                  <a:pt x="560" y="3000"/>
                </a:cubicBezTo>
                <a:cubicBezTo>
                  <a:pt x="544" y="3011"/>
                  <a:pt x="512" y="3032"/>
                  <a:pt x="512" y="3032"/>
                </a:cubicBezTo>
                <a:cubicBezTo>
                  <a:pt x="493" y="3061"/>
                  <a:pt x="476" y="3061"/>
                  <a:pt x="448" y="3080"/>
                </a:cubicBezTo>
                <a:cubicBezTo>
                  <a:pt x="424" y="3077"/>
                  <a:pt x="398" y="3081"/>
                  <a:pt x="376" y="3072"/>
                </a:cubicBezTo>
                <a:cubicBezTo>
                  <a:pt x="351" y="3062"/>
                  <a:pt x="312" y="3024"/>
                  <a:pt x="312" y="3024"/>
                </a:cubicBezTo>
                <a:cubicBezTo>
                  <a:pt x="307" y="3035"/>
                  <a:pt x="300" y="3045"/>
                  <a:pt x="296" y="3056"/>
                </a:cubicBezTo>
                <a:cubicBezTo>
                  <a:pt x="290" y="3072"/>
                  <a:pt x="280" y="3104"/>
                  <a:pt x="280" y="3104"/>
                </a:cubicBezTo>
                <a:cubicBezTo>
                  <a:pt x="273" y="3152"/>
                  <a:pt x="278" y="3177"/>
                  <a:pt x="232" y="3192"/>
                </a:cubicBezTo>
                <a:cubicBezTo>
                  <a:pt x="205" y="3219"/>
                  <a:pt x="216" y="3224"/>
                  <a:pt x="200" y="3208"/>
                </a:cubicBezTo>
                <a:close/>
              </a:path>
            </a:pathLst>
          </a:custGeom>
          <a:pattFill prst="pct90">
            <a:fgClr>
              <a:srgbClr val="C0C0C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3" name="Freeform 27"/>
          <p:cNvSpPr>
            <a:spLocks/>
          </p:cNvSpPr>
          <p:nvPr/>
        </p:nvSpPr>
        <p:spPr bwMode="auto">
          <a:xfrm>
            <a:off x="6096000" y="2773122"/>
            <a:ext cx="1143000" cy="2667000"/>
          </a:xfrm>
          <a:custGeom>
            <a:avLst/>
            <a:gdLst>
              <a:gd name="T0" fmla="*/ 1143000 w 768"/>
              <a:gd name="T1" fmla="*/ 0 h 1776"/>
              <a:gd name="T2" fmla="*/ 1143000 w 768"/>
              <a:gd name="T3" fmla="*/ 2667000 h 1776"/>
              <a:gd name="T4" fmla="*/ 0 w 768"/>
              <a:gd name="T5" fmla="*/ 2667000 h 1776"/>
              <a:gd name="T6" fmla="*/ 0 60000 65536"/>
              <a:gd name="T7" fmla="*/ 0 60000 65536"/>
              <a:gd name="T8" fmla="*/ 0 60000 65536"/>
              <a:gd name="T9" fmla="*/ 0 w 768"/>
              <a:gd name="T10" fmla="*/ 0 h 1776"/>
              <a:gd name="T11" fmla="*/ 768 w 768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776">
                <a:moveTo>
                  <a:pt x="768" y="0"/>
                </a:moveTo>
                <a:lnTo>
                  <a:pt x="768" y="1776"/>
                </a:lnTo>
                <a:lnTo>
                  <a:pt x="0" y="177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Freeform 21"/>
          <p:cNvSpPr>
            <a:spLocks/>
          </p:cNvSpPr>
          <p:nvPr/>
        </p:nvSpPr>
        <p:spPr bwMode="auto">
          <a:xfrm>
            <a:off x="1766888" y="2773122"/>
            <a:ext cx="4405312" cy="2667000"/>
          </a:xfrm>
          <a:custGeom>
            <a:avLst/>
            <a:gdLst>
              <a:gd name="T0" fmla="*/ 4405312 w 1200"/>
              <a:gd name="T1" fmla="*/ 2667000 h 1728"/>
              <a:gd name="T2" fmla="*/ 0 w 1200"/>
              <a:gd name="T3" fmla="*/ 2667000 h 1728"/>
              <a:gd name="T4" fmla="*/ 0 w 1200"/>
              <a:gd name="T5" fmla="*/ 0 h 1728"/>
              <a:gd name="T6" fmla="*/ 0 60000 65536"/>
              <a:gd name="T7" fmla="*/ 0 60000 65536"/>
              <a:gd name="T8" fmla="*/ 0 60000 65536"/>
              <a:gd name="T9" fmla="*/ 0 w 1200"/>
              <a:gd name="T10" fmla="*/ 0 h 1728"/>
              <a:gd name="T11" fmla="*/ 1200 w 1200"/>
              <a:gd name="T12" fmla="*/ 1728 h 1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728">
                <a:moveTo>
                  <a:pt x="1200" y="1728"/>
                </a:moveTo>
                <a:lnTo>
                  <a:pt x="0" y="1728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41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systems Perspective</a:t>
            </a:r>
            <a:endParaRPr lang="en-US" altLang="en-US" sz="25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057400" y="1782522"/>
            <a:ext cx="49149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Line 15"/>
          <p:cNvSpPr>
            <a:spLocks noChangeShapeType="1"/>
          </p:cNvSpPr>
          <p:nvPr/>
        </p:nvSpPr>
        <p:spPr bwMode="auto">
          <a:xfrm>
            <a:off x="2908300" y="3306522"/>
            <a:ext cx="3382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6"/>
          <p:cNvSpPr>
            <a:spLocks noChangeShapeType="1"/>
          </p:cNvSpPr>
          <p:nvPr/>
        </p:nvSpPr>
        <p:spPr bwMode="auto">
          <a:xfrm>
            <a:off x="2908300" y="3839922"/>
            <a:ext cx="3382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7"/>
          <p:cNvSpPr>
            <a:spLocks noChangeShapeType="1"/>
          </p:cNvSpPr>
          <p:nvPr/>
        </p:nvSpPr>
        <p:spPr bwMode="auto">
          <a:xfrm>
            <a:off x="2895600" y="2773122"/>
            <a:ext cx="3382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5"/>
          <p:cNvSpPr>
            <a:spLocks noChangeArrowheads="1"/>
          </p:cNvSpPr>
          <p:nvPr/>
        </p:nvSpPr>
        <p:spPr bwMode="auto">
          <a:xfrm>
            <a:off x="2362200" y="2074622"/>
            <a:ext cx="533400" cy="2438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INPUT</a:t>
            </a:r>
          </a:p>
        </p:txBody>
      </p:sp>
      <p:sp>
        <p:nvSpPr>
          <p:cNvPr id="15371" name="Rectangle 6"/>
          <p:cNvSpPr>
            <a:spLocks noChangeArrowheads="1"/>
          </p:cNvSpPr>
          <p:nvPr/>
        </p:nvSpPr>
        <p:spPr bwMode="auto">
          <a:xfrm>
            <a:off x="6261100" y="2074622"/>
            <a:ext cx="533400" cy="2438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OUTPUT</a:t>
            </a:r>
          </a:p>
        </p:txBody>
      </p:sp>
      <p:sp>
        <p:nvSpPr>
          <p:cNvPr id="15372" name="Rectangle 7"/>
          <p:cNvSpPr>
            <a:spLocks noChangeArrowheads="1"/>
          </p:cNvSpPr>
          <p:nvPr/>
        </p:nvSpPr>
        <p:spPr bwMode="auto">
          <a:xfrm>
            <a:off x="3175000" y="1998422"/>
            <a:ext cx="2743200" cy="25781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Line 8"/>
          <p:cNvSpPr>
            <a:spLocks noChangeShapeType="1"/>
          </p:cNvSpPr>
          <p:nvPr/>
        </p:nvSpPr>
        <p:spPr bwMode="auto">
          <a:xfrm>
            <a:off x="990600" y="2773122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9"/>
          <p:cNvSpPr>
            <a:spLocks noChangeShapeType="1"/>
          </p:cNvSpPr>
          <p:nvPr/>
        </p:nvSpPr>
        <p:spPr bwMode="auto">
          <a:xfrm>
            <a:off x="990600" y="3306522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0"/>
          <p:cNvSpPr>
            <a:spLocks noChangeShapeType="1"/>
          </p:cNvSpPr>
          <p:nvPr/>
        </p:nvSpPr>
        <p:spPr bwMode="auto">
          <a:xfrm>
            <a:off x="990600" y="3839922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1"/>
          <p:cNvSpPr>
            <a:spLocks noChangeShapeType="1"/>
          </p:cNvSpPr>
          <p:nvPr/>
        </p:nvSpPr>
        <p:spPr bwMode="auto">
          <a:xfrm>
            <a:off x="6781800" y="2773122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3"/>
          <p:cNvSpPr>
            <a:spLocks noChangeShapeType="1"/>
          </p:cNvSpPr>
          <p:nvPr/>
        </p:nvSpPr>
        <p:spPr bwMode="auto">
          <a:xfrm>
            <a:off x="6781800" y="3839922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85800" y="2411172"/>
            <a:ext cx="8382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Labour</a:t>
            </a:r>
          </a:p>
        </p:txBody>
      </p:sp>
      <p:sp>
        <p:nvSpPr>
          <p:cNvPr id="15379" name="Text Box 23"/>
          <p:cNvSpPr txBox="1">
            <a:spLocks noChangeArrowheads="1"/>
          </p:cNvSpPr>
          <p:nvPr/>
        </p:nvSpPr>
        <p:spPr bwMode="auto">
          <a:xfrm>
            <a:off x="685800" y="3503372"/>
            <a:ext cx="828675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Capital</a:t>
            </a:r>
          </a:p>
        </p:txBody>
      </p:sp>
      <p:sp>
        <p:nvSpPr>
          <p:cNvPr id="15380" name="Text Box 24"/>
          <p:cNvSpPr txBox="1">
            <a:spLocks noChangeArrowheads="1"/>
          </p:cNvSpPr>
          <p:nvPr/>
        </p:nvSpPr>
        <p:spPr bwMode="auto">
          <a:xfrm>
            <a:off x="588963" y="3001722"/>
            <a:ext cx="942975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Material</a:t>
            </a:r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7391400" y="2430222"/>
            <a:ext cx="738188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Goods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7315200" y="3503372"/>
            <a:ext cx="896938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Services</a:t>
            </a:r>
          </a:p>
        </p:txBody>
      </p:sp>
      <p:sp>
        <p:nvSpPr>
          <p:cNvPr id="15383" name="AutoShape 28"/>
          <p:cNvSpPr>
            <a:spLocks noChangeArrowheads="1"/>
          </p:cNvSpPr>
          <p:nvPr/>
        </p:nvSpPr>
        <p:spPr bwMode="auto">
          <a:xfrm>
            <a:off x="381000" y="1501534"/>
            <a:ext cx="1752600" cy="381000"/>
          </a:xfrm>
          <a:prstGeom prst="wedgeEllipseCallout">
            <a:avLst>
              <a:gd name="adj1" fmla="val 79347"/>
              <a:gd name="adj2" fmla="val 6125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Forecasting</a:t>
            </a:r>
          </a:p>
        </p:txBody>
      </p:sp>
      <p:sp>
        <p:nvSpPr>
          <p:cNvPr id="15384" name="Text Box 29"/>
          <p:cNvSpPr txBox="1">
            <a:spLocks noChangeArrowheads="1"/>
          </p:cNvSpPr>
          <p:nvPr/>
        </p:nvSpPr>
        <p:spPr bwMode="auto">
          <a:xfrm>
            <a:off x="3263900" y="3538297"/>
            <a:ext cx="1244600" cy="8350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Operations 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Planning &amp; 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Control</a:t>
            </a:r>
          </a:p>
        </p:txBody>
      </p:sp>
      <p:sp>
        <p:nvSpPr>
          <p:cNvPr id="15385" name="Text Box 30"/>
          <p:cNvSpPr txBox="1">
            <a:spLocks noChangeArrowheads="1"/>
          </p:cNvSpPr>
          <p:nvPr/>
        </p:nvSpPr>
        <p:spPr bwMode="auto">
          <a:xfrm>
            <a:off x="3257550" y="2395297"/>
            <a:ext cx="1069975" cy="8350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Process &amp;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Product 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Design </a:t>
            </a:r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4660900" y="3525597"/>
            <a:ext cx="1173163" cy="835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Material &amp;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Capacity 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Planning </a:t>
            </a:r>
          </a:p>
        </p:txBody>
      </p:sp>
      <p:sp>
        <p:nvSpPr>
          <p:cNvPr id="15387" name="Text Box 32"/>
          <p:cNvSpPr txBox="1">
            <a:spLocks noChangeArrowheads="1"/>
          </p:cNvSpPr>
          <p:nvPr/>
        </p:nvSpPr>
        <p:spPr bwMode="auto">
          <a:xfrm rot="-5400000">
            <a:off x="7018337" y="4762260"/>
            <a:ext cx="1019175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Feedback</a:t>
            </a:r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 flipV="1">
            <a:off x="3048000" y="4830522"/>
            <a:ext cx="0" cy="685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 flipV="1">
            <a:off x="4572000" y="4830522"/>
            <a:ext cx="0" cy="685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6"/>
          <p:cNvSpPr>
            <a:spLocks noChangeShapeType="1"/>
          </p:cNvSpPr>
          <p:nvPr/>
        </p:nvSpPr>
        <p:spPr bwMode="auto">
          <a:xfrm flipV="1">
            <a:off x="6096000" y="4830522"/>
            <a:ext cx="0" cy="685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7"/>
          <p:cNvSpPr txBox="1">
            <a:spLocks noChangeArrowheads="1"/>
          </p:cNvSpPr>
          <p:nvPr/>
        </p:nvSpPr>
        <p:spPr bwMode="auto">
          <a:xfrm>
            <a:off x="4445000" y="2392122"/>
            <a:ext cx="1397000" cy="8350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Purchasing &amp;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Inventory 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Control </a:t>
            </a:r>
          </a:p>
        </p:txBody>
      </p:sp>
      <p:sp>
        <p:nvSpPr>
          <p:cNvPr id="15392" name="Text Box 19"/>
          <p:cNvSpPr txBox="1">
            <a:spLocks noChangeArrowheads="1"/>
          </p:cNvSpPr>
          <p:nvPr/>
        </p:nvSpPr>
        <p:spPr bwMode="auto">
          <a:xfrm>
            <a:off x="3922713" y="5128972"/>
            <a:ext cx="1335087" cy="5905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Maintenance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Management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476875" y="5128972"/>
            <a:ext cx="1381125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Process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Improvement</a:t>
            </a:r>
          </a:p>
        </p:txBody>
      </p:sp>
      <p:sp>
        <p:nvSpPr>
          <p:cNvPr id="15394" name="Text Box 18"/>
          <p:cNvSpPr txBox="1">
            <a:spLocks noChangeArrowheads="1"/>
          </p:cNvSpPr>
          <p:nvPr/>
        </p:nvSpPr>
        <p:spPr bwMode="auto">
          <a:xfrm>
            <a:off x="2362200" y="5122622"/>
            <a:ext cx="1335088" cy="590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Quality</a:t>
            </a:r>
          </a:p>
          <a:p>
            <a:pPr algn="ctr" eaLnBrk="1" hangingPunct="1"/>
            <a:r>
              <a:rPr lang="en-US" altLang="en-US" sz="1600" b="1">
                <a:latin typeface="Times New Roman" pitchFamily="18" charset="0"/>
              </a:rPr>
              <a:t>Management</a:t>
            </a:r>
          </a:p>
        </p:txBody>
      </p:sp>
      <p:sp>
        <p:nvSpPr>
          <p:cNvPr id="15395" name="Text Box 39"/>
          <p:cNvSpPr txBox="1">
            <a:spLocks noChangeArrowheads="1"/>
          </p:cNvSpPr>
          <p:nvPr/>
        </p:nvSpPr>
        <p:spPr bwMode="auto">
          <a:xfrm>
            <a:off x="3730625" y="1995247"/>
            <a:ext cx="173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itchFamily="18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2303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Video Insight 1.2</a:t>
            </a:r>
            <a:br>
              <a:rPr lang="en-US" dirty="0" smtClean="0"/>
            </a:br>
            <a:r>
              <a:rPr lang="en-US" sz="3200" b="1" dirty="0">
                <a:solidFill>
                  <a:srgbClr val="0000FF"/>
                </a:solidFill>
              </a:rPr>
              <a:t>Manufacturing of Mahindra’s XUV 500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986326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Right click on the URL below to open the hyperlink in the web browser…</a:t>
            </a:r>
          </a:p>
          <a:p>
            <a:pPr algn="ctr"/>
            <a:endParaRPr lang="en-US" sz="1600" i="1" dirty="0">
              <a:hlinkClick r:id="rId2"/>
            </a:endParaRPr>
          </a:p>
          <a:p>
            <a:pPr algn="ctr"/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://www.youtube.com/watch?v=q5-7ZeORixk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1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Functions</a:t>
            </a:r>
          </a:p>
        </p:txBody>
      </p:sp>
      <p:sp>
        <p:nvSpPr>
          <p:cNvPr id="16390" name="Text Box 76"/>
          <p:cNvSpPr txBox="1">
            <a:spLocks noChangeArrowheads="1"/>
          </p:cNvSpPr>
          <p:nvPr/>
        </p:nvSpPr>
        <p:spPr bwMode="auto">
          <a:xfrm>
            <a:off x="593725" y="4679950"/>
            <a:ext cx="8245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Design issues </a:t>
            </a:r>
            <a:r>
              <a:rPr lang="en-US" altLang="en-US" dirty="0"/>
              <a:t>in Operations Management lay down overall constraints under which the operations system functions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Operational Control issues </a:t>
            </a:r>
            <a:r>
              <a:rPr lang="en-US" altLang="en-US" dirty="0"/>
              <a:t>focuses on optimizing the use of available resources in the short-term while delivering goods and services as per plan under the given design constraints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02108"/>
              </p:ext>
            </p:extLst>
          </p:nvPr>
        </p:nvGraphicFramePr>
        <p:xfrm>
          <a:off x="1057275" y="1752600"/>
          <a:ext cx="7010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 Control Issues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&amp; Service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Forecasting the Demand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Planning &amp;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Supply Chain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&amp; Layout of Facilities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Improvement of Operations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Challenges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Competitive Pressures due to economic reforms</a:t>
            </a:r>
          </a:p>
          <a:p>
            <a:pPr lvl="1" eaLnBrk="1" hangingPunct="1"/>
            <a:r>
              <a:rPr lang="en-US" altLang="en-US" sz="2400" dirty="0" smtClean="0"/>
              <a:t>Falling Prices</a:t>
            </a:r>
          </a:p>
          <a:p>
            <a:pPr lvl="2" eaLnBrk="1" hangingPunct="1"/>
            <a:r>
              <a:rPr lang="en-US" altLang="en-US" sz="2000" i="1" dirty="0" smtClean="0">
                <a:solidFill>
                  <a:srgbClr val="C00000"/>
                </a:solidFill>
              </a:rPr>
              <a:t>The on road price of a Hyundai </a:t>
            </a:r>
            <a:r>
              <a:rPr lang="en-US" altLang="en-US" sz="2000" i="1" dirty="0" err="1" smtClean="0">
                <a:solidFill>
                  <a:srgbClr val="C00000"/>
                </a:solidFill>
              </a:rPr>
              <a:t>Santro</a:t>
            </a:r>
            <a:r>
              <a:rPr lang="en-US" altLang="en-US" sz="2000" i="1" dirty="0" smtClean="0">
                <a:solidFill>
                  <a:srgbClr val="C00000"/>
                </a:solidFill>
              </a:rPr>
              <a:t> has not changed much between 2000 and 2014</a:t>
            </a:r>
          </a:p>
          <a:p>
            <a:pPr lvl="1" eaLnBrk="1" hangingPunct="1"/>
            <a:r>
              <a:rPr lang="en-US" altLang="en-US" sz="2400" dirty="0" smtClean="0"/>
              <a:t>Shrinking Delivery Quote</a:t>
            </a:r>
          </a:p>
          <a:p>
            <a:pPr lvl="2" eaLnBrk="1" hangingPunct="1"/>
            <a:r>
              <a:rPr lang="en-US" altLang="en-US" sz="2000" i="1" dirty="0" smtClean="0">
                <a:solidFill>
                  <a:srgbClr val="C00000"/>
                </a:solidFill>
              </a:rPr>
              <a:t>Textile Manufacturers are expected to cut their lead time from order placement to final delivery down to 2 months</a:t>
            </a:r>
          </a:p>
          <a:p>
            <a:pPr lvl="1" eaLnBrk="1" hangingPunct="1"/>
            <a:r>
              <a:rPr lang="en-US" altLang="en-US" sz="2400" dirty="0" smtClean="0"/>
              <a:t>Build-to-Order Requirements</a:t>
            </a:r>
          </a:p>
          <a:p>
            <a:pPr lvl="2" eaLnBrk="1" hangingPunct="1"/>
            <a:r>
              <a:rPr lang="en-US" altLang="en-US" sz="2000" i="1" dirty="0">
                <a:solidFill>
                  <a:srgbClr val="C00000"/>
                </a:solidFill>
              </a:rPr>
              <a:t>Need systems that allows customers to self-configure, customize and visualize their own version of products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819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Challenges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Growing customer expectations</a:t>
            </a:r>
          </a:p>
          <a:p>
            <a:pPr lvl="1" eaLnBrk="1" hangingPunct="1"/>
            <a:r>
              <a:rPr lang="en-US" altLang="en-US" sz="2400" smtClean="0"/>
              <a:t>Examples: Tariff plans and options provided by mobile operators, options in passenger car</a:t>
            </a:r>
          </a:p>
          <a:p>
            <a:pPr lvl="1" eaLnBrk="1" hangingPunct="1"/>
            <a:r>
              <a:rPr lang="en-US" altLang="en-US" sz="2400" smtClean="0"/>
              <a:t>Customers tend to demand more and refine their expectations</a:t>
            </a:r>
          </a:p>
          <a:p>
            <a:pPr lvl="1" eaLnBrk="1" hangingPunct="1"/>
            <a:r>
              <a:rPr lang="en-US" altLang="en-US" sz="2400" smtClean="0"/>
              <a:t>Manufacturing &amp; Service organizations must learn to respond to these expectations</a:t>
            </a:r>
          </a:p>
          <a:p>
            <a:pPr lvl="1" eaLnBrk="1" hangingPunct="1"/>
            <a:r>
              <a:rPr lang="en-US" altLang="en-US" sz="2400" smtClean="0"/>
              <a:t>Need to develop capabilities to bring newer products and services faster and yet profitably</a:t>
            </a:r>
          </a:p>
        </p:txBody>
      </p:sp>
    </p:spTree>
    <p:extLst>
      <p:ext uri="{BB962C8B-B14F-4D97-AF65-F5344CB8AC3E}">
        <p14:creationId xmlns:p14="http://schemas.microsoft.com/office/powerpoint/2010/main" val="20975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Challenges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Today’s businesses are constantly challenged by the rapid technological advancements</a:t>
            </a:r>
          </a:p>
          <a:p>
            <a:pPr lvl="1" eaLnBrk="1" hangingPunct="1">
              <a:defRPr/>
            </a:pPr>
            <a:r>
              <a:rPr lang="en-US" sz="1800" b="1" u="sng" dirty="0" smtClean="0"/>
              <a:t>Example 1: ATMs &amp; Internet Banking.</a:t>
            </a:r>
            <a:r>
              <a:rPr lang="en-US" sz="1800" dirty="0" smtClean="0"/>
              <a:t> Customers need not visit a bank branch. Drafts and </a:t>
            </a:r>
            <a:r>
              <a:rPr lang="en-US" sz="1800" dirty="0" err="1" smtClean="0"/>
              <a:t>cheques</a:t>
            </a:r>
            <a:r>
              <a:rPr lang="en-US" sz="1800" dirty="0" smtClean="0"/>
              <a:t> replaced with electronic payment gateways &amp; fund transfer mechanisms. </a:t>
            </a:r>
          </a:p>
          <a:p>
            <a:pPr lvl="1" eaLnBrk="1" hangingPunct="1">
              <a:defRPr/>
            </a:pPr>
            <a:r>
              <a:rPr lang="en-US" sz="1800" b="1" u="sng" dirty="0" smtClean="0"/>
              <a:t>Example 2: Buying a train ticket.</a:t>
            </a:r>
            <a:r>
              <a:rPr lang="en-US" sz="1800" dirty="0" smtClean="0"/>
              <a:t> By visiting a Web site like </a:t>
            </a:r>
            <a:r>
              <a:rPr lang="en-US" sz="1800" u="sng" dirty="0" smtClean="0">
                <a:hlinkClick r:id="rId2"/>
              </a:rPr>
              <a:t>http://www.irctc.co.in/</a:t>
            </a:r>
            <a:r>
              <a:rPr lang="en-US" sz="1800" dirty="0" smtClean="0"/>
              <a:t>, a customer can accomplish all tasks pertaining to ticket booking and cancellation at leisure. </a:t>
            </a:r>
          </a:p>
          <a:p>
            <a:pPr lvl="1" eaLnBrk="1" hangingPunct="1">
              <a:defRPr/>
            </a:pPr>
            <a:r>
              <a:rPr lang="en-US" sz="1800" b="1" u="sng" dirty="0" smtClean="0"/>
              <a:t>Example 3: Procurement of goods &amp; services.</a:t>
            </a:r>
            <a:r>
              <a:rPr lang="en-US" sz="1800" dirty="0" smtClean="0"/>
              <a:t> A manufacturing organization can procure goods &amp; services by organizing a reverse auction on the Internet. In 3 to 4 hours, the best price for a component and the supplier willing to provide the component at a desired quality can be located.</a:t>
            </a:r>
          </a:p>
          <a:p>
            <a:pPr lvl="1" eaLnBrk="1" hangingPunct="1">
              <a:defRPr/>
            </a:pPr>
            <a:r>
              <a:rPr lang="en-US" sz="1800" b="1" u="sng" dirty="0" smtClean="0"/>
              <a:t>Example 4: New Product Development.</a:t>
            </a:r>
            <a:r>
              <a:rPr lang="en-US" sz="1800" dirty="0" smtClean="0"/>
              <a:t> A team of design personnel from across different geographical locations can participate in new product development using technological tools.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0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426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Challenges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1984"/>
            <a:ext cx="80010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Environmental Issues</a:t>
            </a:r>
          </a:p>
          <a:p>
            <a:pPr lvl="1" eaLnBrk="1" hangingPunct="1">
              <a:defRPr/>
            </a:pPr>
            <a:r>
              <a:rPr lang="en-US" sz="1800" i="1" dirty="0" smtClean="0">
                <a:ea typeface="+mn-ea"/>
                <a:cs typeface="+mn-cs"/>
              </a:rPr>
              <a:t>When Government of India announced a scheme for special economic zones (SEZs), it generated controversies and social concerns. </a:t>
            </a:r>
          </a:p>
          <a:p>
            <a:pPr lvl="1" eaLnBrk="1" hangingPunct="1">
              <a:defRPr/>
            </a:pPr>
            <a:r>
              <a:rPr lang="en-US" sz="1800" i="1" dirty="0" smtClean="0">
                <a:ea typeface="+mn-ea"/>
                <a:cs typeface="+mn-cs"/>
              </a:rPr>
              <a:t>Growing industrialization raises concerns regarding the depletion of natural resources and the waste generated from production systems and end-of-life products. </a:t>
            </a:r>
          </a:p>
          <a:p>
            <a:pPr lvl="1" eaLnBrk="1" hangingPunct="1">
              <a:defRPr/>
            </a:pPr>
            <a:r>
              <a:rPr lang="en-US" sz="1800" i="1" dirty="0" smtClean="0">
                <a:ea typeface="+mn-ea"/>
                <a:cs typeface="+mn-cs"/>
              </a:rPr>
              <a:t>Growing urbanization creates societal problems arising out of scarcity of available resources and generation of solid wastes. </a:t>
            </a:r>
          </a:p>
          <a:p>
            <a:pPr lvl="1" eaLnBrk="1" hangingPunct="1">
              <a:defRPr/>
            </a:pPr>
            <a:r>
              <a:rPr lang="en-US" sz="1800" i="1" dirty="0" smtClean="0">
                <a:ea typeface="+mn-ea"/>
                <a:cs typeface="+mn-cs"/>
              </a:rPr>
              <a:t>Consumption of energy and water in countries like India is on the rise. Such a situation requires better practices and newer methods of addressing these requirements using better operational practices. </a:t>
            </a:r>
          </a:p>
          <a:p>
            <a:pPr lvl="1" eaLnBrk="1" hangingPunct="1">
              <a:defRPr/>
            </a:pPr>
            <a:r>
              <a:rPr lang="en-US" sz="1800" i="1" dirty="0" smtClean="0">
                <a:ea typeface="+mn-ea"/>
                <a:cs typeface="+mn-cs"/>
              </a:rPr>
              <a:t>Increasingly, firms are under pressure to take responsibility of restoring, sustaining, and expanding the planet’s ecosystem instead of merely exploiting it.</a:t>
            </a:r>
          </a:p>
          <a:p>
            <a:pPr eaLnBrk="1" hangingPunct="1">
              <a:defRPr/>
            </a:pPr>
            <a:r>
              <a:rPr lang="en-US" sz="2400" dirty="0" smtClean="0"/>
              <a:t>OM practices must address environmental concerns in order to ensure a sustainable world </a:t>
            </a:r>
          </a:p>
          <a:p>
            <a:pPr eaLnBrk="1" hangingPunct="1"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52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Definition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cs typeface="Times New Roman" pitchFamily="18" charset="0"/>
              </a:rPr>
              <a:t>An operations system is defined as one in which </a:t>
            </a:r>
          </a:p>
          <a:p>
            <a:pPr lvl="1" eaLnBrk="1" hangingPunct="1"/>
            <a:r>
              <a:rPr lang="en-US" altLang="en-US" sz="2200" dirty="0" smtClean="0">
                <a:cs typeface="Times New Roman" pitchFamily="18" charset="0"/>
              </a:rPr>
              <a:t>several </a:t>
            </a:r>
            <a:r>
              <a:rPr lang="en-US" altLang="en-US" sz="2200" i="1" dirty="0" smtClean="0">
                <a:cs typeface="Times New Roman" pitchFamily="18" charset="0"/>
              </a:rPr>
              <a:t>activities</a:t>
            </a:r>
            <a:r>
              <a:rPr lang="en-US" altLang="en-US" sz="2200" dirty="0" smtClean="0">
                <a:cs typeface="Times New Roman" pitchFamily="18" charset="0"/>
              </a:rPr>
              <a:t> are performed </a:t>
            </a:r>
          </a:p>
          <a:p>
            <a:pPr lvl="1" eaLnBrk="1" hangingPunct="1"/>
            <a:r>
              <a:rPr lang="en-US" altLang="en-US" sz="2200" i="1" dirty="0" smtClean="0">
                <a:cs typeface="Times New Roman" pitchFamily="18" charset="0"/>
              </a:rPr>
              <a:t>to transform a set of inputs into useful output</a:t>
            </a:r>
            <a:r>
              <a:rPr lang="en-US" altLang="en-US" sz="2200" dirty="0" smtClean="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altLang="en-US" sz="2200" dirty="0" smtClean="0">
                <a:cs typeface="Times New Roman" pitchFamily="18" charset="0"/>
              </a:rPr>
              <a:t>using a </a:t>
            </a:r>
            <a:r>
              <a:rPr lang="en-US" altLang="en-US" sz="2200" i="1" dirty="0" smtClean="0">
                <a:cs typeface="Times New Roman" pitchFamily="18" charset="0"/>
              </a:rPr>
              <a:t>transformation</a:t>
            </a:r>
            <a:r>
              <a:rPr lang="en-US" altLang="en-US" sz="2200" dirty="0" smtClean="0">
                <a:cs typeface="Times New Roman" pitchFamily="18" charset="0"/>
              </a:rPr>
              <a:t> process </a:t>
            </a:r>
          </a:p>
          <a:p>
            <a:pPr eaLnBrk="1" hangingPunct="1"/>
            <a:r>
              <a:rPr lang="en-US" altLang="en-US" sz="2600" dirty="0" smtClean="0">
                <a:cs typeface="Times New Roman" pitchFamily="18" charset="0"/>
              </a:rPr>
              <a:t>Operations Management is </a:t>
            </a:r>
          </a:p>
          <a:p>
            <a:pPr lvl="1" eaLnBrk="1" hangingPunct="1"/>
            <a:r>
              <a:rPr lang="en-US" altLang="en-US" sz="2200" dirty="0" smtClean="0">
                <a:cs typeface="Times New Roman" pitchFamily="18" charset="0"/>
              </a:rPr>
              <a:t>a </a:t>
            </a:r>
            <a:r>
              <a:rPr lang="en-US" altLang="en-US" sz="2200" i="1" dirty="0" smtClean="0">
                <a:solidFill>
                  <a:srgbClr val="C00000"/>
                </a:solidFill>
                <a:cs typeface="Times New Roman" pitchFamily="18" charset="0"/>
              </a:rPr>
              <a:t>systematic approach</a:t>
            </a:r>
            <a:r>
              <a:rPr lang="en-US" altLang="en-US" sz="2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2200" dirty="0" smtClean="0">
                <a:cs typeface="Times New Roman" pitchFamily="18" charset="0"/>
              </a:rPr>
              <a:t>to </a:t>
            </a:r>
          </a:p>
          <a:p>
            <a:pPr lvl="1" eaLnBrk="1" hangingPunct="1"/>
            <a:r>
              <a:rPr lang="en-US" altLang="en-US" sz="2200" dirty="0" smtClean="0">
                <a:cs typeface="Times New Roman" pitchFamily="18" charset="0"/>
              </a:rPr>
              <a:t>address </a:t>
            </a:r>
            <a:r>
              <a:rPr lang="en-US" altLang="en-US" sz="2200" i="1" dirty="0" smtClean="0">
                <a:solidFill>
                  <a:srgbClr val="C00000"/>
                </a:solidFill>
                <a:cs typeface="Times New Roman" pitchFamily="18" charset="0"/>
              </a:rPr>
              <a:t>all the issues</a:t>
            </a:r>
            <a:r>
              <a:rPr lang="en-US" altLang="en-US" sz="2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2200" dirty="0" smtClean="0">
                <a:cs typeface="Times New Roman" pitchFamily="18" charset="0"/>
              </a:rPr>
              <a:t>pertaining to </a:t>
            </a:r>
          </a:p>
          <a:p>
            <a:pPr lvl="1" eaLnBrk="1" hangingPunct="1"/>
            <a:r>
              <a:rPr lang="en-US" altLang="en-US" sz="2200" dirty="0" smtClean="0">
                <a:cs typeface="Times New Roman" pitchFamily="18" charset="0"/>
              </a:rPr>
              <a:t>the </a:t>
            </a:r>
            <a:r>
              <a:rPr lang="en-US" altLang="en-US" sz="2200" i="1" dirty="0" smtClean="0">
                <a:solidFill>
                  <a:srgbClr val="C00000"/>
                </a:solidFill>
                <a:cs typeface="Times New Roman" pitchFamily="18" charset="0"/>
              </a:rPr>
              <a:t>transformation process</a:t>
            </a:r>
            <a:r>
              <a:rPr lang="en-US" altLang="en-US" sz="2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2200" dirty="0" smtClean="0">
                <a:cs typeface="Times New Roman" pitchFamily="18" charset="0"/>
              </a:rPr>
              <a:t>that converts some inputs into output that are useful, and </a:t>
            </a:r>
          </a:p>
          <a:p>
            <a:pPr lvl="1" eaLnBrk="1" hangingPunct="1"/>
            <a:r>
              <a:rPr lang="en-US" altLang="en-US" sz="2200" dirty="0" smtClean="0">
                <a:cs typeface="Times New Roman" pitchFamily="18" charset="0"/>
              </a:rPr>
              <a:t>could </a:t>
            </a:r>
            <a:r>
              <a:rPr lang="en-US" altLang="en-US" sz="2200" i="1" dirty="0" smtClean="0">
                <a:solidFill>
                  <a:srgbClr val="C00000"/>
                </a:solidFill>
                <a:cs typeface="Times New Roman" pitchFamily="18" charset="0"/>
              </a:rPr>
              <a:t>fetch revenue</a:t>
            </a:r>
            <a:r>
              <a:rPr lang="en-US" altLang="en-US" sz="2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2200" dirty="0" smtClean="0">
                <a:cs typeface="Times New Roman" pitchFamily="18" charset="0"/>
              </a:rPr>
              <a:t>to the operations system</a:t>
            </a:r>
            <a:r>
              <a:rPr lang="en-US" altLang="en-US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8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Implications &amp; Priorities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Relate operations system to Customer/ Market</a:t>
            </a:r>
          </a:p>
          <a:p>
            <a:pPr eaLnBrk="1" hangingPunct="1"/>
            <a:r>
              <a:rPr lang="en-US" altLang="en-US" sz="2800" smtClean="0"/>
              <a:t>Acquire Capabilities to tolerate product proliferation</a:t>
            </a:r>
          </a:p>
          <a:p>
            <a:pPr eaLnBrk="1" hangingPunct="1"/>
            <a:r>
              <a:rPr lang="en-US" altLang="en-US" sz="2800" smtClean="0"/>
              <a:t>Develop systems and procedures that promote learning</a:t>
            </a:r>
          </a:p>
          <a:p>
            <a:pPr eaLnBrk="1" hangingPunct="1"/>
            <a:r>
              <a:rPr lang="en-US" altLang="en-US" sz="2800" smtClean="0"/>
              <a:t>Develop Green Manufacturing Practices</a:t>
            </a:r>
          </a:p>
          <a:p>
            <a:pPr eaLnBrk="1" hangingPunct="1"/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1246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8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Operations Management: Trends &amp; Issues</a:t>
            </a: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r>
              <a:rPr lang="en-US" alt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  <a:endParaRPr lang="en-US" altLang="en-US" sz="26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324968"/>
            <a:ext cx="8001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Operations Management is a systematic approach to address all issues pertaining to the transformation process that converts some inputs into useful output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Globally, India is emerging as an important manufacturing base.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Several recent studies point to emerging opportunities for Indian manufacturing to grow and attain a global presence.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From an operations management perspective, the notion of a ‘pure product’ and ‘pure service’ is just the two ends of the spectrum.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/>
              <a:t>In reality, a vast majority of operations share a continuum of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15782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92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Operations Management: Trends &amp; Issues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28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  <a:endParaRPr lang="en-US" altLang="en-US" sz="26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133896"/>
            <a:ext cx="8001000" cy="4676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Despite several important differences between products &amp; services, from an OM perspective there are several similarities between the two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Decision context in operations management can be broadly classified 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Design and operations control issues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Long term and short term decisions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Some of the challenges faced by operation firms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Need to address increased competition due to economic reforms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Addressing the growing expectations of the customers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Rapid technological advances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 smtClean="0">
                <a:solidFill>
                  <a:srgbClr val="C00000"/>
                </a:solidFill>
              </a:rPr>
              <a:t>Emerging environmental concerns</a:t>
            </a:r>
          </a:p>
        </p:txBody>
      </p:sp>
    </p:spTree>
    <p:extLst>
      <p:ext uri="{BB962C8B-B14F-4D97-AF65-F5344CB8AC3E}">
        <p14:creationId xmlns:p14="http://schemas.microsoft.com/office/powerpoint/2010/main" val="41345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Management (OM)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Salient Aspects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/>
              <a:t>OM is a systematic approach </a:t>
            </a:r>
          </a:p>
          <a:p>
            <a:pPr lvl="1" eaLnBrk="1" hangingPunct="1"/>
            <a:r>
              <a:rPr lang="en-US" altLang="en-US" sz="2200" i="1" dirty="0" smtClean="0"/>
              <a:t>using scientific tools &amp; techniques and solution methodologies to analyze problems</a:t>
            </a:r>
          </a:p>
          <a:p>
            <a:pPr eaLnBrk="1" hangingPunct="1"/>
            <a:r>
              <a:rPr lang="en-US" altLang="en-US" sz="2600" dirty="0" smtClean="0"/>
              <a:t>OM is about addressing several issues </a:t>
            </a:r>
          </a:p>
          <a:p>
            <a:pPr lvl="1" eaLnBrk="1" hangingPunct="1"/>
            <a:r>
              <a:rPr lang="en-US" altLang="en-US" sz="2200" i="1" dirty="0" smtClean="0"/>
              <a:t>varying in terms of time horizon, nature of decisions</a:t>
            </a:r>
          </a:p>
          <a:p>
            <a:pPr eaLnBrk="1" hangingPunct="1"/>
            <a:r>
              <a:rPr lang="en-US" altLang="en-US" sz="2600" dirty="0" smtClean="0"/>
              <a:t>Transformation processes are central to Operations</a:t>
            </a:r>
          </a:p>
          <a:p>
            <a:pPr eaLnBrk="1" hangingPunct="1"/>
            <a:r>
              <a:rPr lang="en-US" altLang="en-US" sz="2600" dirty="0" smtClean="0"/>
              <a:t>Focusing on keeping costs to the minimum</a:t>
            </a:r>
          </a:p>
          <a:p>
            <a:pPr eaLnBrk="1" hangingPunct="1"/>
            <a:r>
              <a:rPr lang="en-US" altLang="en-US" sz="2600" dirty="0" smtClean="0"/>
              <a:t>Developing a set of measures to assess performance of the system </a:t>
            </a:r>
          </a:p>
        </p:txBody>
      </p:sp>
    </p:spTree>
    <p:extLst>
      <p:ext uri="{BB962C8B-B14F-4D97-AF65-F5344CB8AC3E}">
        <p14:creationId xmlns:p14="http://schemas.microsoft.com/office/powerpoint/2010/main" val="41842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Video Insight 1.1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</a:rPr>
              <a:t>Operations Management Issues in a Healthcare System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986326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Right click on the URL below to open the hyperlink in the web browser…</a:t>
            </a:r>
          </a:p>
          <a:p>
            <a:pPr algn="ctr"/>
            <a:endParaRPr lang="en-US" sz="1600" i="1" dirty="0">
              <a:hlinkClick r:id="rId2"/>
            </a:endParaRPr>
          </a:p>
          <a:p>
            <a:pPr algn="ctr"/>
            <a:r>
              <a:rPr lang="en-US" u="sng" dirty="0">
                <a:hlinkClick r:id="rId3"/>
              </a:rPr>
              <a:t>http://www.youtube.com/watch?v=Or9dvnuST-g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46632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Corporate Sector of the Indian Economy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Salient Aspects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375" y="3048000"/>
            <a:ext cx="15716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i="1" dirty="0"/>
              <a:t>All number in the table represent growth % over the previous year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sz="1050" i="1" dirty="0"/>
              <a:t>Data compiled from Economic Outlook of Centre for Monitoring Indian Economy (CMIE) using their time series data available at </a:t>
            </a:r>
            <a:r>
              <a:rPr lang="en-US" sz="1050" i="1" u="sng" dirty="0">
                <a:hlinkClick r:id="rId2"/>
              </a:rPr>
              <a:t>http://economicoutlook.cmie.com</a:t>
            </a:r>
            <a:r>
              <a:rPr lang="en-US" sz="1050" i="1" dirty="0"/>
              <a:t>  </a:t>
            </a:r>
            <a:endParaRPr lang="en-US" sz="105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72147"/>
              </p:ext>
            </p:extLst>
          </p:nvPr>
        </p:nvGraphicFramePr>
        <p:xfrm>
          <a:off x="727881" y="1025856"/>
          <a:ext cx="6429375" cy="53848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250807"/>
                <a:gridCol w="794642"/>
                <a:gridCol w="794642"/>
                <a:gridCol w="794642"/>
                <a:gridCol w="794642"/>
              </a:tblGrid>
              <a:tr h="248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Index of Industrial Production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2009-10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2010-11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2011-12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2012-13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7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Manufacturing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4.84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8.95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3.00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1.29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Capital goods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0.99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14.75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-3.97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-6.04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Consumer goods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7.65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8.57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4.37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2.43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Intermediate goods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6.03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7.39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-0.62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</a:rPr>
                        <a:t>1.60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Corporate Sector Performance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23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66"/>
                          </a:solidFill>
                          <a:effectLst/>
                        </a:rPr>
                        <a:t>Manufacturing Sector</a:t>
                      </a:r>
                      <a:endParaRPr lang="en-US" sz="1500" b="1" dirty="0">
                        <a:solidFill>
                          <a:srgbClr val="FFFF66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Sales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5.0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20.7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Operating Expenses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4.8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22.3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19.6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RM Expenses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6.9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25.1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21.5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Compensation to Employees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10.9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9.1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12.7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Profit After Tax (PAT)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43.1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15.4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18.4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-4.6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No. of Companies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8751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8320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5690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3978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66"/>
                          </a:solidFill>
                          <a:effectLst/>
                        </a:rPr>
                        <a:t>Non-financial Services Sector</a:t>
                      </a:r>
                      <a:endParaRPr lang="en-US" sz="1500" b="1" dirty="0">
                        <a:solidFill>
                          <a:srgbClr val="FFFF66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Sales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13.6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Operating Expenses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6.1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17.7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Compensation to Employees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14.1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Profit After Tax (PAT)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15.3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-28.0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-54.5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-7.7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No. of Companies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6137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6125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4328</a:t>
                      </a:r>
                      <a:endParaRPr lang="en-US" sz="15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3065</a:t>
                      </a:r>
                      <a:endParaRPr lang="en-US" sz="15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7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Service – Product Continuum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305250"/>
            <a:ext cx="3810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Materials, Assets, Products…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0825" y="2305250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Services, People, Interactions…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3175" y="2895600"/>
            <a:ext cx="3810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895600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2375" y="3493532"/>
            <a:ext cx="3810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1200" y="3493532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800" y="4126468"/>
            <a:ext cx="3810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25" y="4126468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724400"/>
            <a:ext cx="3810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0825" y="4724400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800" y="5322332"/>
            <a:ext cx="3810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1625" y="5322332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5920264"/>
            <a:ext cx="3810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0825" y="5920264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800" y="2888198"/>
            <a:ext cx="4952200" cy="372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Passenger Cars, Machine Tools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591149" y="5916948"/>
            <a:ext cx="3800375" cy="37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Professional Consulting, Legal Services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4716998"/>
            <a:ext cx="4809425" cy="372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Health Care System (Hospitals)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191000" y="5326598"/>
            <a:ext cx="4198225" cy="372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Restaurants,  Fitness </a:t>
            </a:r>
            <a:r>
              <a:rPr lang="en-US" sz="1600" dirty="0" err="1" smtClean="0"/>
              <a:t>Centres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1" y="4124605"/>
            <a:ext cx="6096000" cy="372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Logistics, Tourism, Travel and Entertainment Sectors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61200" y="3497698"/>
            <a:ext cx="6096800" cy="372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Facilities Maintenance, Turnkey Project Execution … 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2800" y="2133600"/>
            <a:ext cx="7618400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2000" y="1688068"/>
            <a:ext cx="20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Domination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65101" y="167640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Domination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Sector in India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Share of GDP in percentage</a:t>
            </a:r>
            <a:endParaRPr lang="en-US" sz="32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8700"/>
              </p:ext>
            </p:extLst>
          </p:nvPr>
        </p:nvGraphicFramePr>
        <p:xfrm>
          <a:off x="819150" y="1981200"/>
          <a:ext cx="7467601" cy="3535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51898"/>
                <a:gridCol w="903141"/>
                <a:gridCol w="885570"/>
                <a:gridCol w="885570"/>
                <a:gridCol w="881177"/>
                <a:gridCol w="960245"/>
              </a:tblGrid>
              <a:tr h="2070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64135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2008-09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2159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2009-10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64135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2010-11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5461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2011-12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5461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2012-13#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</a:tr>
              <a:tr h="18161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Service Sector Growth rates in GDP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5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Trade, Hotels, Transport, Communications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8288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16.9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16.5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39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17.2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081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18.0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25.1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</a:tr>
              <a:tr h="3848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Transport, Storage &amp; Communications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39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7.7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081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7.3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081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7.1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Financial Services,  Insurance, Real Estate &amp; business  services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5557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15.9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15.8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39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16.0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081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16.6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17.2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Community, Social &amp; Personal Services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5557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13.3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14.5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39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14.0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081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14.0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14.3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Construction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5557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8.2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39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8.2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081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8.2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8.2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Total (including construction)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5557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62.4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62.7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39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62.6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170815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63.9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64.8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25400" marR="73025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900" y="566737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# Advanced Estimate</a:t>
            </a:r>
            <a:endParaRPr lang="en-US" sz="1200" dirty="0"/>
          </a:p>
          <a:p>
            <a:r>
              <a:rPr lang="en-US" sz="1200" i="1" dirty="0"/>
              <a:t>* Compiled from Chapter 10 on Services Sector in Economic Survey 2012 – 13, Government of India, Ministry of Finance, Economic Division. For more details see </a:t>
            </a:r>
            <a:r>
              <a:rPr lang="en-US" sz="1200" i="1" u="sng" dirty="0">
                <a:hlinkClick r:id="rId2"/>
              </a:rPr>
              <a:t>http://indiabudget.nic.in</a:t>
            </a:r>
            <a:r>
              <a:rPr lang="en-US" sz="1200" i="1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48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Service Operations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Salient Features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u="sng" dirty="0" smtClean="0">
                <a:solidFill>
                  <a:srgbClr val="C00000"/>
                </a:solidFill>
              </a:rPr>
              <a:t>Tangibility</a:t>
            </a:r>
            <a:r>
              <a:rPr lang="en-US" altLang="en-US" sz="2600" dirty="0" smtClean="0"/>
              <a:t>: Services are performances and actions rather than objects, therefore having poor tangibility</a:t>
            </a:r>
          </a:p>
          <a:p>
            <a:pPr eaLnBrk="1" hangingPunct="1"/>
            <a:r>
              <a:rPr lang="en-US" altLang="en-US" sz="2600" u="sng" dirty="0" smtClean="0">
                <a:solidFill>
                  <a:srgbClr val="C00000"/>
                </a:solidFill>
              </a:rPr>
              <a:t>Heterogeneity</a:t>
            </a:r>
            <a:r>
              <a:rPr lang="en-US" altLang="en-US" sz="2600" dirty="0" smtClean="0"/>
              <a:t>: High variability in the operation system performance</a:t>
            </a:r>
          </a:p>
          <a:p>
            <a:pPr eaLnBrk="1" hangingPunct="1"/>
            <a:r>
              <a:rPr lang="en-US" altLang="en-US" sz="2600" u="sng" dirty="0" smtClean="0">
                <a:solidFill>
                  <a:srgbClr val="C00000"/>
                </a:solidFill>
              </a:rPr>
              <a:t>Simultaneous Production &amp; Consumption</a:t>
            </a:r>
            <a:r>
              <a:rPr lang="en-US" altLang="en-US" sz="2600" dirty="0" smtClean="0"/>
              <a:t>: Degree of customer contact is very high </a:t>
            </a:r>
          </a:p>
          <a:p>
            <a:pPr eaLnBrk="1" hangingPunct="1"/>
            <a:r>
              <a:rPr lang="en-US" altLang="en-US" sz="2600" u="sng" dirty="0" smtClean="0">
                <a:solidFill>
                  <a:srgbClr val="C00000"/>
                </a:solidFill>
              </a:rPr>
              <a:t>Perishability</a:t>
            </a:r>
            <a:r>
              <a:rPr lang="en-US" altLang="en-US" sz="2600" dirty="0" smtClean="0"/>
              <a:t>: Services cannot be inventoried as in the case of manufactured products. </a:t>
            </a:r>
          </a:p>
        </p:txBody>
      </p:sp>
    </p:spTree>
    <p:extLst>
      <p:ext uri="{BB962C8B-B14F-4D97-AF65-F5344CB8AC3E}">
        <p14:creationId xmlns:p14="http://schemas.microsoft.com/office/powerpoint/2010/main" val="25546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3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Operations Management in Services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sz="2400" b="1" dirty="0" smtClean="0">
                <a:solidFill>
                  <a:srgbClr val="0000FF"/>
                </a:solidFill>
                <a:latin typeface="Comic Sans MS" pitchFamily="66" charset="0"/>
              </a:rPr>
              <a:t>Process flow diagram for passport application processing</a:t>
            </a:r>
            <a:endParaRPr lang="en-US" altLang="en-US" sz="26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463720"/>
            <a:ext cx="6303963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60325" y="6055718"/>
            <a:ext cx="8778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050" i="1" dirty="0"/>
              <a:t>Source: Ravichandran, N and D. </a:t>
            </a:r>
            <a:r>
              <a:rPr lang="en-US" altLang="en-US" sz="1050" i="1" dirty="0" err="1"/>
              <a:t>Bahuguna</a:t>
            </a:r>
            <a:r>
              <a:rPr lang="en-US" altLang="en-US" sz="1050" i="1" dirty="0"/>
              <a:t> (2006), “Rule Bound Government Agency to Customer Centric Service Facility: Can Indian Passport Offices make the leap?” IIMB Management Review, 18(1), 59 – 66.</a:t>
            </a:r>
          </a:p>
        </p:txBody>
      </p:sp>
    </p:spTree>
    <p:extLst>
      <p:ext uri="{BB962C8B-B14F-4D97-AF65-F5344CB8AC3E}">
        <p14:creationId xmlns:p14="http://schemas.microsoft.com/office/powerpoint/2010/main" val="30540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</TotalTime>
  <Words>1525</Words>
  <Application>Microsoft Office PowerPoint</Application>
  <PresentationFormat>On-screen Show (4:3)</PresentationFormat>
  <Paragraphs>341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Custom Design</vt:lpstr>
      <vt:lpstr>Operations Management, 3e</vt:lpstr>
      <vt:lpstr>Chapter 1</vt:lpstr>
      <vt:lpstr>Operations Management Definition</vt:lpstr>
      <vt:lpstr>Operations Management (OM) Salient Aspects</vt:lpstr>
      <vt:lpstr>Video Insight 1.1 Operations Management Issues in a Healthcare System</vt:lpstr>
      <vt:lpstr>Corporate Sector of the Indian Economy Salient Aspects</vt:lpstr>
      <vt:lpstr>The Service – Product Continuum</vt:lpstr>
      <vt:lpstr>Services Sector in India Share of GDP in percentage</vt:lpstr>
      <vt:lpstr>Service Operations Salient Features</vt:lpstr>
      <vt:lpstr>Operations Management in Services  Process flow diagram for passport application processing</vt:lpstr>
      <vt:lpstr>Manufacturing &amp; Service Similarities &amp; Differences</vt:lpstr>
      <vt:lpstr>Operations  A key functional area in an Organisation</vt:lpstr>
      <vt:lpstr>Operations Function  Linkages with other functions</vt:lpstr>
      <vt:lpstr>Operations Management A systems Perspective</vt:lpstr>
      <vt:lpstr>Video Insight 1.2 Manufacturing of Mahindra’s XUV 500 </vt:lpstr>
      <vt:lpstr>Operations Management Functions</vt:lpstr>
      <vt:lpstr>Operations Management Challenges</vt:lpstr>
      <vt:lpstr>Operations Management Challenges</vt:lpstr>
      <vt:lpstr>Operations Management Challenges</vt:lpstr>
      <vt:lpstr>Operations Management Challenges</vt:lpstr>
      <vt:lpstr>Operations Management Implications &amp; Priorities</vt:lpstr>
      <vt:lpstr>Operations Management: Trends &amp; Issues Chapter Highlights</vt:lpstr>
      <vt:lpstr>Operations Management: Trends &amp; Issues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179</cp:revision>
  <dcterms:created xsi:type="dcterms:W3CDTF">2009-06-23T09:59:21Z</dcterms:created>
  <dcterms:modified xsi:type="dcterms:W3CDTF">2015-08-18T18:07:04Z</dcterms:modified>
</cp:coreProperties>
</file>