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41" r:id="rId2"/>
    <p:sldMasterId id="2147484853" r:id="rId3"/>
  </p:sldMasterIdLst>
  <p:notesMasterIdLst>
    <p:notesMasterId r:id="rId36"/>
  </p:notesMasterIdLst>
  <p:handoutMasterIdLst>
    <p:handoutMasterId r:id="rId37"/>
  </p:handoutMasterIdLst>
  <p:sldIdLst>
    <p:sldId id="428" r:id="rId4"/>
    <p:sldId id="453" r:id="rId5"/>
    <p:sldId id="454" r:id="rId6"/>
    <p:sldId id="455" r:id="rId7"/>
    <p:sldId id="456" r:id="rId8"/>
    <p:sldId id="457" r:id="rId9"/>
    <p:sldId id="458" r:id="rId10"/>
    <p:sldId id="459" r:id="rId11"/>
    <p:sldId id="460" r:id="rId12"/>
    <p:sldId id="461" r:id="rId13"/>
    <p:sldId id="486" r:id="rId14"/>
    <p:sldId id="484"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2" r:id="rId34"/>
    <p:sldId id="483"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66"/>
    <a:srgbClr val="CC99FF"/>
    <a:srgbClr val="DCB9FF"/>
    <a:srgbClr val="FFD85D"/>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B22BD-6C9D-4F8C-9A5F-1AA0F76ADCFE}" type="doc">
      <dgm:prSet loTypeId="urn:microsoft.com/office/officeart/2005/8/layout/radial6" loCatId="relationship" qsTypeId="urn:microsoft.com/office/officeart/2005/8/quickstyle/simple1" qsCatId="simple" csTypeId="urn:microsoft.com/office/officeart/2005/8/colors/colorful3" csCatId="colorful" phldr="1"/>
      <dgm:spPr/>
      <dgm:t>
        <a:bodyPr/>
        <a:lstStyle/>
        <a:p>
          <a:endParaRPr lang="en-US"/>
        </a:p>
      </dgm:t>
    </dgm:pt>
    <dgm:pt modelId="{664A49CA-4B4E-48A0-B44D-2355B5FA6241}">
      <dgm:prSet phldrT="[Text]" custT="1"/>
      <dgm:spPr/>
      <dgm:t>
        <a:bodyPr/>
        <a:lstStyle/>
        <a:p>
          <a:r>
            <a:rPr lang="en-US" sz="1900" b="1" dirty="0" smtClean="0">
              <a:solidFill>
                <a:schemeClr val="tx1"/>
              </a:solidFill>
            </a:rPr>
            <a:t>Strategic Options for Operations</a:t>
          </a:r>
          <a:endParaRPr lang="en-US" sz="1900" b="1" dirty="0">
            <a:solidFill>
              <a:schemeClr val="tx1"/>
            </a:solidFill>
          </a:endParaRPr>
        </a:p>
      </dgm:t>
    </dgm:pt>
    <dgm:pt modelId="{AEF11CED-B1C3-4701-8050-C0DCF35D9C79}" type="parTrans" cxnId="{727EA02D-44DD-4583-8FE5-0FFE54E2CD40}">
      <dgm:prSet/>
      <dgm:spPr/>
      <dgm:t>
        <a:bodyPr/>
        <a:lstStyle/>
        <a:p>
          <a:endParaRPr lang="en-US">
            <a:solidFill>
              <a:schemeClr val="tx1"/>
            </a:solidFill>
          </a:endParaRPr>
        </a:p>
      </dgm:t>
    </dgm:pt>
    <dgm:pt modelId="{B7B4F6EB-00A9-4B88-87A4-2D64CCDF1DC6}" type="sibTrans" cxnId="{727EA02D-44DD-4583-8FE5-0FFE54E2CD40}">
      <dgm:prSet/>
      <dgm:spPr/>
      <dgm:t>
        <a:bodyPr/>
        <a:lstStyle/>
        <a:p>
          <a:endParaRPr lang="en-US">
            <a:solidFill>
              <a:schemeClr val="tx1"/>
            </a:solidFill>
          </a:endParaRPr>
        </a:p>
      </dgm:t>
    </dgm:pt>
    <dgm:pt modelId="{A7561CB9-D979-45F0-9CC6-508EA15EB09C}">
      <dgm:prSet phldrT="[Text]" custT="1"/>
      <dgm:spPr/>
      <dgm:t>
        <a:bodyPr/>
        <a:lstStyle/>
        <a:p>
          <a:r>
            <a:rPr lang="en-US" sz="1800" dirty="0" smtClean="0">
              <a:solidFill>
                <a:schemeClr val="tx1"/>
              </a:solidFill>
            </a:rPr>
            <a:t>Product Portfolio</a:t>
          </a:r>
          <a:endParaRPr lang="en-US" sz="1800" dirty="0">
            <a:solidFill>
              <a:schemeClr val="tx1"/>
            </a:solidFill>
          </a:endParaRPr>
        </a:p>
      </dgm:t>
    </dgm:pt>
    <dgm:pt modelId="{D6EDDB69-A41C-41A8-AE75-699E82056961}" type="parTrans" cxnId="{2BE2EE05-601F-43AB-97B2-DB6FCBB3EC3D}">
      <dgm:prSet/>
      <dgm:spPr/>
      <dgm:t>
        <a:bodyPr/>
        <a:lstStyle/>
        <a:p>
          <a:endParaRPr lang="en-US">
            <a:solidFill>
              <a:schemeClr val="tx1"/>
            </a:solidFill>
          </a:endParaRPr>
        </a:p>
      </dgm:t>
    </dgm:pt>
    <dgm:pt modelId="{2B131AD0-A84A-4309-9509-5FA4715FA734}" type="sibTrans" cxnId="{2BE2EE05-601F-43AB-97B2-DB6FCBB3EC3D}">
      <dgm:prSet/>
      <dgm:spPr/>
      <dgm:t>
        <a:bodyPr/>
        <a:lstStyle/>
        <a:p>
          <a:endParaRPr lang="en-US">
            <a:solidFill>
              <a:schemeClr val="tx1"/>
            </a:solidFill>
          </a:endParaRPr>
        </a:p>
      </dgm:t>
    </dgm:pt>
    <dgm:pt modelId="{3526C49A-7C82-409C-847D-96F1C40CDA01}">
      <dgm:prSet phldrT="[Text]" custT="1"/>
      <dgm:spPr/>
      <dgm:t>
        <a:bodyPr/>
        <a:lstStyle/>
        <a:p>
          <a:r>
            <a:rPr lang="en-US" sz="1800" dirty="0" smtClean="0">
              <a:solidFill>
                <a:schemeClr val="tx1"/>
              </a:solidFill>
            </a:rPr>
            <a:t>Process</a:t>
          </a:r>
          <a:endParaRPr lang="en-US" sz="1800" dirty="0">
            <a:solidFill>
              <a:schemeClr val="tx1"/>
            </a:solidFill>
          </a:endParaRPr>
        </a:p>
      </dgm:t>
    </dgm:pt>
    <dgm:pt modelId="{4631FA21-9403-4423-8DD9-BE9BFA5334DB}" type="parTrans" cxnId="{6F350965-8CB9-4E64-8A13-4253D4BCDB1D}">
      <dgm:prSet/>
      <dgm:spPr/>
      <dgm:t>
        <a:bodyPr/>
        <a:lstStyle/>
        <a:p>
          <a:endParaRPr lang="en-US">
            <a:solidFill>
              <a:schemeClr val="tx1"/>
            </a:solidFill>
          </a:endParaRPr>
        </a:p>
      </dgm:t>
    </dgm:pt>
    <dgm:pt modelId="{DAFE1758-06F2-4D42-92A3-4FD5834F6DDC}" type="sibTrans" cxnId="{6F350965-8CB9-4E64-8A13-4253D4BCDB1D}">
      <dgm:prSet/>
      <dgm:spPr/>
      <dgm:t>
        <a:bodyPr/>
        <a:lstStyle/>
        <a:p>
          <a:endParaRPr lang="en-US">
            <a:solidFill>
              <a:schemeClr val="tx1"/>
            </a:solidFill>
          </a:endParaRPr>
        </a:p>
      </dgm:t>
    </dgm:pt>
    <dgm:pt modelId="{F7181698-641E-4D5C-9C09-17234202F645}">
      <dgm:prSet phldrT="[Text]" custT="1"/>
      <dgm:spPr/>
      <dgm:t>
        <a:bodyPr/>
        <a:lstStyle/>
        <a:p>
          <a:r>
            <a:rPr lang="en-US" sz="1800" dirty="0" smtClean="0">
              <a:solidFill>
                <a:schemeClr val="tx1"/>
              </a:solidFill>
            </a:rPr>
            <a:t>Capacity</a:t>
          </a:r>
          <a:endParaRPr lang="en-US" sz="1800" dirty="0">
            <a:solidFill>
              <a:schemeClr val="tx1"/>
            </a:solidFill>
          </a:endParaRPr>
        </a:p>
      </dgm:t>
    </dgm:pt>
    <dgm:pt modelId="{B0B0B7C1-E589-493A-B4AD-46545C4EE312}" type="parTrans" cxnId="{18C118E0-A222-42D2-B406-18257543BED1}">
      <dgm:prSet/>
      <dgm:spPr/>
      <dgm:t>
        <a:bodyPr/>
        <a:lstStyle/>
        <a:p>
          <a:endParaRPr lang="en-US">
            <a:solidFill>
              <a:schemeClr val="tx1"/>
            </a:solidFill>
          </a:endParaRPr>
        </a:p>
      </dgm:t>
    </dgm:pt>
    <dgm:pt modelId="{F82BE17B-A183-4D3F-A169-C4C081A2F3ED}" type="sibTrans" cxnId="{18C118E0-A222-42D2-B406-18257543BED1}">
      <dgm:prSet/>
      <dgm:spPr/>
      <dgm:t>
        <a:bodyPr/>
        <a:lstStyle/>
        <a:p>
          <a:endParaRPr lang="en-US">
            <a:solidFill>
              <a:schemeClr val="tx1"/>
            </a:solidFill>
          </a:endParaRPr>
        </a:p>
      </dgm:t>
    </dgm:pt>
    <dgm:pt modelId="{8A0FCD78-4CF5-424C-B890-602963A59F6B}">
      <dgm:prSet phldrT="[Text]" custT="1"/>
      <dgm:spPr/>
      <dgm:t>
        <a:bodyPr/>
        <a:lstStyle/>
        <a:p>
          <a:r>
            <a:rPr lang="en-US" sz="1800" dirty="0" smtClean="0">
              <a:solidFill>
                <a:schemeClr val="tx1"/>
              </a:solidFill>
            </a:rPr>
            <a:t>Tech-</a:t>
          </a:r>
          <a:r>
            <a:rPr lang="en-US" sz="1800" dirty="0" err="1" smtClean="0">
              <a:solidFill>
                <a:schemeClr val="tx1"/>
              </a:solidFill>
            </a:rPr>
            <a:t>nology</a:t>
          </a:r>
          <a:endParaRPr lang="en-US" sz="1800" dirty="0">
            <a:solidFill>
              <a:schemeClr val="tx1"/>
            </a:solidFill>
          </a:endParaRPr>
        </a:p>
      </dgm:t>
    </dgm:pt>
    <dgm:pt modelId="{2CFEC7BA-EB14-4A08-9A45-8813F658F3D3}" type="parTrans" cxnId="{5BE32F42-EF4C-4532-8093-4633E4F71BA6}">
      <dgm:prSet/>
      <dgm:spPr/>
      <dgm:t>
        <a:bodyPr/>
        <a:lstStyle/>
        <a:p>
          <a:endParaRPr lang="en-US">
            <a:solidFill>
              <a:schemeClr val="tx1"/>
            </a:solidFill>
          </a:endParaRPr>
        </a:p>
      </dgm:t>
    </dgm:pt>
    <dgm:pt modelId="{693B8EFF-BF91-4794-9AB6-395A96DE7573}" type="sibTrans" cxnId="{5BE32F42-EF4C-4532-8093-4633E4F71BA6}">
      <dgm:prSet/>
      <dgm:spPr/>
      <dgm:t>
        <a:bodyPr/>
        <a:lstStyle/>
        <a:p>
          <a:endParaRPr lang="en-US">
            <a:solidFill>
              <a:schemeClr val="tx1"/>
            </a:solidFill>
          </a:endParaRPr>
        </a:p>
      </dgm:t>
    </dgm:pt>
    <dgm:pt modelId="{C17B88BC-DE56-40D9-8FA2-0A41226A9C1D}">
      <dgm:prSet phldrT="[Text]" custT="1"/>
      <dgm:spPr/>
      <dgm:t>
        <a:bodyPr/>
        <a:lstStyle/>
        <a:p>
          <a:r>
            <a:rPr lang="en-US" sz="1800" dirty="0" smtClean="0">
              <a:solidFill>
                <a:schemeClr val="tx1"/>
              </a:solidFill>
            </a:rPr>
            <a:t>Supply Chain</a:t>
          </a:r>
          <a:endParaRPr lang="en-US" sz="1800" dirty="0">
            <a:solidFill>
              <a:schemeClr val="tx1"/>
            </a:solidFill>
          </a:endParaRPr>
        </a:p>
      </dgm:t>
    </dgm:pt>
    <dgm:pt modelId="{00B0DDB9-A202-4A43-A97D-A07CFAF79D2C}" type="parTrans" cxnId="{16996E9C-8A65-4C17-B377-23AD56BF8E32}">
      <dgm:prSet/>
      <dgm:spPr/>
      <dgm:t>
        <a:bodyPr/>
        <a:lstStyle/>
        <a:p>
          <a:endParaRPr lang="en-US">
            <a:solidFill>
              <a:schemeClr val="tx1"/>
            </a:solidFill>
          </a:endParaRPr>
        </a:p>
      </dgm:t>
    </dgm:pt>
    <dgm:pt modelId="{82C7087B-D558-4EC6-82EB-3724C8BB5F97}" type="sibTrans" cxnId="{16996E9C-8A65-4C17-B377-23AD56BF8E32}">
      <dgm:prSet/>
      <dgm:spPr/>
      <dgm:t>
        <a:bodyPr/>
        <a:lstStyle/>
        <a:p>
          <a:endParaRPr lang="en-US">
            <a:solidFill>
              <a:schemeClr val="tx1"/>
            </a:solidFill>
          </a:endParaRPr>
        </a:p>
      </dgm:t>
    </dgm:pt>
    <dgm:pt modelId="{6075CB28-200F-46F5-8693-A9BD98F08F49}" type="pres">
      <dgm:prSet presAssocID="{EA5B22BD-6C9D-4F8C-9A5F-1AA0F76ADCFE}" presName="Name0" presStyleCnt="0">
        <dgm:presLayoutVars>
          <dgm:chMax val="1"/>
          <dgm:dir/>
          <dgm:animLvl val="ctr"/>
          <dgm:resizeHandles val="exact"/>
        </dgm:presLayoutVars>
      </dgm:prSet>
      <dgm:spPr/>
      <dgm:t>
        <a:bodyPr/>
        <a:lstStyle/>
        <a:p>
          <a:endParaRPr lang="en-US"/>
        </a:p>
      </dgm:t>
    </dgm:pt>
    <dgm:pt modelId="{55CE52EC-B4AB-4696-89B0-AD6CFF8317BC}" type="pres">
      <dgm:prSet presAssocID="{664A49CA-4B4E-48A0-B44D-2355B5FA6241}" presName="centerShape" presStyleLbl="node0" presStyleIdx="0" presStyleCnt="1"/>
      <dgm:spPr/>
      <dgm:t>
        <a:bodyPr/>
        <a:lstStyle/>
        <a:p>
          <a:endParaRPr lang="en-US"/>
        </a:p>
      </dgm:t>
    </dgm:pt>
    <dgm:pt modelId="{DC142B7B-CAD8-4E71-BAD9-B3B9ED80BCA6}" type="pres">
      <dgm:prSet presAssocID="{A7561CB9-D979-45F0-9CC6-508EA15EB09C}" presName="node" presStyleLbl="node1" presStyleIdx="0" presStyleCnt="5">
        <dgm:presLayoutVars>
          <dgm:bulletEnabled val="1"/>
        </dgm:presLayoutVars>
      </dgm:prSet>
      <dgm:spPr/>
      <dgm:t>
        <a:bodyPr/>
        <a:lstStyle/>
        <a:p>
          <a:endParaRPr lang="en-US"/>
        </a:p>
      </dgm:t>
    </dgm:pt>
    <dgm:pt modelId="{6AB4B414-A4EF-4BA9-97C6-74A6E1AE596A}" type="pres">
      <dgm:prSet presAssocID="{A7561CB9-D979-45F0-9CC6-508EA15EB09C}" presName="dummy" presStyleCnt="0"/>
      <dgm:spPr/>
    </dgm:pt>
    <dgm:pt modelId="{780E08DD-F8A4-4C40-A87E-E6FF75E04DCB}" type="pres">
      <dgm:prSet presAssocID="{2B131AD0-A84A-4309-9509-5FA4715FA734}" presName="sibTrans" presStyleLbl="sibTrans2D1" presStyleIdx="0" presStyleCnt="5"/>
      <dgm:spPr/>
      <dgm:t>
        <a:bodyPr/>
        <a:lstStyle/>
        <a:p>
          <a:endParaRPr lang="en-US"/>
        </a:p>
      </dgm:t>
    </dgm:pt>
    <dgm:pt modelId="{D6DA4EEE-2762-4C24-A58A-8B331DCABD78}" type="pres">
      <dgm:prSet presAssocID="{3526C49A-7C82-409C-847D-96F1C40CDA01}" presName="node" presStyleLbl="node1" presStyleIdx="1" presStyleCnt="5">
        <dgm:presLayoutVars>
          <dgm:bulletEnabled val="1"/>
        </dgm:presLayoutVars>
      </dgm:prSet>
      <dgm:spPr/>
      <dgm:t>
        <a:bodyPr/>
        <a:lstStyle/>
        <a:p>
          <a:endParaRPr lang="en-US"/>
        </a:p>
      </dgm:t>
    </dgm:pt>
    <dgm:pt modelId="{DB3180FE-BE5C-4574-A207-B3FB8692C839}" type="pres">
      <dgm:prSet presAssocID="{3526C49A-7C82-409C-847D-96F1C40CDA01}" presName="dummy" presStyleCnt="0"/>
      <dgm:spPr/>
    </dgm:pt>
    <dgm:pt modelId="{11294817-1B51-4B6E-87BB-B5CAF30A05EB}" type="pres">
      <dgm:prSet presAssocID="{DAFE1758-06F2-4D42-92A3-4FD5834F6DDC}" presName="sibTrans" presStyleLbl="sibTrans2D1" presStyleIdx="1" presStyleCnt="5"/>
      <dgm:spPr/>
      <dgm:t>
        <a:bodyPr/>
        <a:lstStyle/>
        <a:p>
          <a:endParaRPr lang="en-US"/>
        </a:p>
      </dgm:t>
    </dgm:pt>
    <dgm:pt modelId="{FC65D894-B364-4E36-AF09-76CCF3CB570A}" type="pres">
      <dgm:prSet presAssocID="{F7181698-641E-4D5C-9C09-17234202F645}" presName="node" presStyleLbl="node1" presStyleIdx="2" presStyleCnt="5">
        <dgm:presLayoutVars>
          <dgm:bulletEnabled val="1"/>
        </dgm:presLayoutVars>
      </dgm:prSet>
      <dgm:spPr/>
      <dgm:t>
        <a:bodyPr/>
        <a:lstStyle/>
        <a:p>
          <a:endParaRPr lang="en-US"/>
        </a:p>
      </dgm:t>
    </dgm:pt>
    <dgm:pt modelId="{C6CF7E80-00FD-42E0-81C9-D40189DD7162}" type="pres">
      <dgm:prSet presAssocID="{F7181698-641E-4D5C-9C09-17234202F645}" presName="dummy" presStyleCnt="0"/>
      <dgm:spPr/>
    </dgm:pt>
    <dgm:pt modelId="{A040774E-586E-4718-8D7B-59141C1339F9}" type="pres">
      <dgm:prSet presAssocID="{F82BE17B-A183-4D3F-A169-C4C081A2F3ED}" presName="sibTrans" presStyleLbl="sibTrans2D1" presStyleIdx="2" presStyleCnt="5"/>
      <dgm:spPr/>
      <dgm:t>
        <a:bodyPr/>
        <a:lstStyle/>
        <a:p>
          <a:endParaRPr lang="en-US"/>
        </a:p>
      </dgm:t>
    </dgm:pt>
    <dgm:pt modelId="{844B0B35-70B0-4ECF-B581-BF5080ADC201}" type="pres">
      <dgm:prSet presAssocID="{8A0FCD78-4CF5-424C-B890-602963A59F6B}" presName="node" presStyleLbl="node1" presStyleIdx="3" presStyleCnt="5">
        <dgm:presLayoutVars>
          <dgm:bulletEnabled val="1"/>
        </dgm:presLayoutVars>
      </dgm:prSet>
      <dgm:spPr/>
      <dgm:t>
        <a:bodyPr/>
        <a:lstStyle/>
        <a:p>
          <a:endParaRPr lang="en-US"/>
        </a:p>
      </dgm:t>
    </dgm:pt>
    <dgm:pt modelId="{BEBC059B-0C6D-44DA-98F5-53055FCBB17B}" type="pres">
      <dgm:prSet presAssocID="{8A0FCD78-4CF5-424C-B890-602963A59F6B}" presName="dummy" presStyleCnt="0"/>
      <dgm:spPr/>
    </dgm:pt>
    <dgm:pt modelId="{4E36D911-3820-4E40-B9FC-43571AC86031}" type="pres">
      <dgm:prSet presAssocID="{693B8EFF-BF91-4794-9AB6-395A96DE7573}" presName="sibTrans" presStyleLbl="sibTrans2D1" presStyleIdx="3" presStyleCnt="5"/>
      <dgm:spPr/>
      <dgm:t>
        <a:bodyPr/>
        <a:lstStyle/>
        <a:p>
          <a:endParaRPr lang="en-US"/>
        </a:p>
      </dgm:t>
    </dgm:pt>
    <dgm:pt modelId="{B2179DBF-4E00-4357-99FB-74D2F47E6043}" type="pres">
      <dgm:prSet presAssocID="{C17B88BC-DE56-40D9-8FA2-0A41226A9C1D}" presName="node" presStyleLbl="node1" presStyleIdx="4" presStyleCnt="5">
        <dgm:presLayoutVars>
          <dgm:bulletEnabled val="1"/>
        </dgm:presLayoutVars>
      </dgm:prSet>
      <dgm:spPr/>
      <dgm:t>
        <a:bodyPr/>
        <a:lstStyle/>
        <a:p>
          <a:endParaRPr lang="en-US"/>
        </a:p>
      </dgm:t>
    </dgm:pt>
    <dgm:pt modelId="{CA318BE6-75C5-43E0-9C3A-987B15667E84}" type="pres">
      <dgm:prSet presAssocID="{C17B88BC-DE56-40D9-8FA2-0A41226A9C1D}" presName="dummy" presStyleCnt="0"/>
      <dgm:spPr/>
    </dgm:pt>
    <dgm:pt modelId="{1BA4AF01-9E9B-476E-9BC5-2274402F74FC}" type="pres">
      <dgm:prSet presAssocID="{82C7087B-D558-4EC6-82EB-3724C8BB5F97}" presName="sibTrans" presStyleLbl="sibTrans2D1" presStyleIdx="4" presStyleCnt="5"/>
      <dgm:spPr/>
      <dgm:t>
        <a:bodyPr/>
        <a:lstStyle/>
        <a:p>
          <a:endParaRPr lang="en-US"/>
        </a:p>
      </dgm:t>
    </dgm:pt>
  </dgm:ptLst>
  <dgm:cxnLst>
    <dgm:cxn modelId="{18C118E0-A222-42D2-B406-18257543BED1}" srcId="{664A49CA-4B4E-48A0-B44D-2355B5FA6241}" destId="{F7181698-641E-4D5C-9C09-17234202F645}" srcOrd="2" destOrd="0" parTransId="{B0B0B7C1-E589-493A-B4AD-46545C4EE312}" sibTransId="{F82BE17B-A183-4D3F-A169-C4C081A2F3ED}"/>
    <dgm:cxn modelId="{30265049-82AE-4EDB-9D88-1C8D3BB6CB67}" type="presOf" srcId="{DAFE1758-06F2-4D42-92A3-4FD5834F6DDC}" destId="{11294817-1B51-4B6E-87BB-B5CAF30A05EB}" srcOrd="0" destOrd="0" presId="urn:microsoft.com/office/officeart/2005/8/layout/radial6"/>
    <dgm:cxn modelId="{5BE32F42-EF4C-4532-8093-4633E4F71BA6}" srcId="{664A49CA-4B4E-48A0-B44D-2355B5FA6241}" destId="{8A0FCD78-4CF5-424C-B890-602963A59F6B}" srcOrd="3" destOrd="0" parTransId="{2CFEC7BA-EB14-4A08-9A45-8813F658F3D3}" sibTransId="{693B8EFF-BF91-4794-9AB6-395A96DE7573}"/>
    <dgm:cxn modelId="{71213F20-2949-42E5-A921-524BFD087B79}" type="presOf" srcId="{8A0FCD78-4CF5-424C-B890-602963A59F6B}" destId="{844B0B35-70B0-4ECF-B581-BF5080ADC201}" srcOrd="0" destOrd="0" presId="urn:microsoft.com/office/officeart/2005/8/layout/radial6"/>
    <dgm:cxn modelId="{98E7CCD2-071C-4AE0-B25E-0A0CB5FED6A7}" type="presOf" srcId="{EA5B22BD-6C9D-4F8C-9A5F-1AA0F76ADCFE}" destId="{6075CB28-200F-46F5-8693-A9BD98F08F49}" srcOrd="0" destOrd="0" presId="urn:microsoft.com/office/officeart/2005/8/layout/radial6"/>
    <dgm:cxn modelId="{04918AB7-6CB0-460F-89AB-065E8C347293}" type="presOf" srcId="{82C7087B-D558-4EC6-82EB-3724C8BB5F97}" destId="{1BA4AF01-9E9B-476E-9BC5-2274402F74FC}" srcOrd="0" destOrd="0" presId="urn:microsoft.com/office/officeart/2005/8/layout/radial6"/>
    <dgm:cxn modelId="{B95A5978-4AA4-4A6C-8C1D-97AE444D3B57}" type="presOf" srcId="{C17B88BC-DE56-40D9-8FA2-0A41226A9C1D}" destId="{B2179DBF-4E00-4357-99FB-74D2F47E6043}" srcOrd="0" destOrd="0" presId="urn:microsoft.com/office/officeart/2005/8/layout/radial6"/>
    <dgm:cxn modelId="{2BE2EE05-601F-43AB-97B2-DB6FCBB3EC3D}" srcId="{664A49CA-4B4E-48A0-B44D-2355B5FA6241}" destId="{A7561CB9-D979-45F0-9CC6-508EA15EB09C}" srcOrd="0" destOrd="0" parTransId="{D6EDDB69-A41C-41A8-AE75-699E82056961}" sibTransId="{2B131AD0-A84A-4309-9509-5FA4715FA734}"/>
    <dgm:cxn modelId="{6CEA173C-6886-47D5-9E96-C7CA8FC3019D}" type="presOf" srcId="{693B8EFF-BF91-4794-9AB6-395A96DE7573}" destId="{4E36D911-3820-4E40-B9FC-43571AC86031}" srcOrd="0" destOrd="0" presId="urn:microsoft.com/office/officeart/2005/8/layout/radial6"/>
    <dgm:cxn modelId="{A0D22033-E92C-4CDC-985F-86412E89448D}" type="presOf" srcId="{2B131AD0-A84A-4309-9509-5FA4715FA734}" destId="{780E08DD-F8A4-4C40-A87E-E6FF75E04DCB}" srcOrd="0" destOrd="0" presId="urn:microsoft.com/office/officeart/2005/8/layout/radial6"/>
    <dgm:cxn modelId="{727EA02D-44DD-4583-8FE5-0FFE54E2CD40}" srcId="{EA5B22BD-6C9D-4F8C-9A5F-1AA0F76ADCFE}" destId="{664A49CA-4B4E-48A0-B44D-2355B5FA6241}" srcOrd="0" destOrd="0" parTransId="{AEF11CED-B1C3-4701-8050-C0DCF35D9C79}" sibTransId="{B7B4F6EB-00A9-4B88-87A4-2D64CCDF1DC6}"/>
    <dgm:cxn modelId="{7CC524DA-7F95-4172-B6EB-FBA0CCC4C567}" type="presOf" srcId="{3526C49A-7C82-409C-847D-96F1C40CDA01}" destId="{D6DA4EEE-2762-4C24-A58A-8B331DCABD78}" srcOrd="0" destOrd="0" presId="urn:microsoft.com/office/officeart/2005/8/layout/radial6"/>
    <dgm:cxn modelId="{16996E9C-8A65-4C17-B377-23AD56BF8E32}" srcId="{664A49CA-4B4E-48A0-B44D-2355B5FA6241}" destId="{C17B88BC-DE56-40D9-8FA2-0A41226A9C1D}" srcOrd="4" destOrd="0" parTransId="{00B0DDB9-A202-4A43-A97D-A07CFAF79D2C}" sibTransId="{82C7087B-D558-4EC6-82EB-3724C8BB5F97}"/>
    <dgm:cxn modelId="{C17B18A6-1682-4A0D-B05A-D4EDAE65F862}" type="presOf" srcId="{664A49CA-4B4E-48A0-B44D-2355B5FA6241}" destId="{55CE52EC-B4AB-4696-89B0-AD6CFF8317BC}" srcOrd="0" destOrd="0" presId="urn:microsoft.com/office/officeart/2005/8/layout/radial6"/>
    <dgm:cxn modelId="{47FD5FC6-30AD-4253-A95C-0DC8F2815D74}" type="presOf" srcId="{F7181698-641E-4D5C-9C09-17234202F645}" destId="{FC65D894-B364-4E36-AF09-76CCF3CB570A}" srcOrd="0" destOrd="0" presId="urn:microsoft.com/office/officeart/2005/8/layout/radial6"/>
    <dgm:cxn modelId="{D81488F5-446D-4D02-98B7-7A73CDE70FAD}" type="presOf" srcId="{F82BE17B-A183-4D3F-A169-C4C081A2F3ED}" destId="{A040774E-586E-4718-8D7B-59141C1339F9}" srcOrd="0" destOrd="0" presId="urn:microsoft.com/office/officeart/2005/8/layout/radial6"/>
    <dgm:cxn modelId="{246A6448-BE9D-4257-A0B0-74D7711CC478}" type="presOf" srcId="{A7561CB9-D979-45F0-9CC6-508EA15EB09C}" destId="{DC142B7B-CAD8-4E71-BAD9-B3B9ED80BCA6}" srcOrd="0" destOrd="0" presId="urn:microsoft.com/office/officeart/2005/8/layout/radial6"/>
    <dgm:cxn modelId="{6F350965-8CB9-4E64-8A13-4253D4BCDB1D}" srcId="{664A49CA-4B4E-48A0-B44D-2355B5FA6241}" destId="{3526C49A-7C82-409C-847D-96F1C40CDA01}" srcOrd="1" destOrd="0" parTransId="{4631FA21-9403-4423-8DD9-BE9BFA5334DB}" sibTransId="{DAFE1758-06F2-4D42-92A3-4FD5834F6DDC}"/>
    <dgm:cxn modelId="{6519CDA8-528E-4D21-A514-51E846013BE7}" type="presParOf" srcId="{6075CB28-200F-46F5-8693-A9BD98F08F49}" destId="{55CE52EC-B4AB-4696-89B0-AD6CFF8317BC}" srcOrd="0" destOrd="0" presId="urn:microsoft.com/office/officeart/2005/8/layout/radial6"/>
    <dgm:cxn modelId="{9BE5ACC1-FD0D-4B82-9E30-B8DFB7AFB0B7}" type="presParOf" srcId="{6075CB28-200F-46F5-8693-A9BD98F08F49}" destId="{DC142B7B-CAD8-4E71-BAD9-B3B9ED80BCA6}" srcOrd="1" destOrd="0" presId="urn:microsoft.com/office/officeart/2005/8/layout/radial6"/>
    <dgm:cxn modelId="{F58FB024-C832-4623-9E93-9A336FDD1996}" type="presParOf" srcId="{6075CB28-200F-46F5-8693-A9BD98F08F49}" destId="{6AB4B414-A4EF-4BA9-97C6-74A6E1AE596A}" srcOrd="2" destOrd="0" presId="urn:microsoft.com/office/officeart/2005/8/layout/radial6"/>
    <dgm:cxn modelId="{35BA8287-8BBC-4D25-9F95-A90DE5A98399}" type="presParOf" srcId="{6075CB28-200F-46F5-8693-A9BD98F08F49}" destId="{780E08DD-F8A4-4C40-A87E-E6FF75E04DCB}" srcOrd="3" destOrd="0" presId="urn:microsoft.com/office/officeart/2005/8/layout/radial6"/>
    <dgm:cxn modelId="{76A6A61C-0433-4E9B-943A-E28FBEAAB634}" type="presParOf" srcId="{6075CB28-200F-46F5-8693-A9BD98F08F49}" destId="{D6DA4EEE-2762-4C24-A58A-8B331DCABD78}" srcOrd="4" destOrd="0" presId="urn:microsoft.com/office/officeart/2005/8/layout/radial6"/>
    <dgm:cxn modelId="{708BD1E0-5C63-42D2-BDDE-E94DD5045A79}" type="presParOf" srcId="{6075CB28-200F-46F5-8693-A9BD98F08F49}" destId="{DB3180FE-BE5C-4574-A207-B3FB8692C839}" srcOrd="5" destOrd="0" presId="urn:microsoft.com/office/officeart/2005/8/layout/radial6"/>
    <dgm:cxn modelId="{E8E2277C-7F0C-449B-9764-50D944FACE70}" type="presParOf" srcId="{6075CB28-200F-46F5-8693-A9BD98F08F49}" destId="{11294817-1B51-4B6E-87BB-B5CAF30A05EB}" srcOrd="6" destOrd="0" presId="urn:microsoft.com/office/officeart/2005/8/layout/radial6"/>
    <dgm:cxn modelId="{E4D8CAA5-6D48-473F-ADDC-4A815FE41DEF}" type="presParOf" srcId="{6075CB28-200F-46F5-8693-A9BD98F08F49}" destId="{FC65D894-B364-4E36-AF09-76CCF3CB570A}" srcOrd="7" destOrd="0" presId="urn:microsoft.com/office/officeart/2005/8/layout/radial6"/>
    <dgm:cxn modelId="{61567408-638C-4557-8B28-7F3D55197226}" type="presParOf" srcId="{6075CB28-200F-46F5-8693-A9BD98F08F49}" destId="{C6CF7E80-00FD-42E0-81C9-D40189DD7162}" srcOrd="8" destOrd="0" presId="urn:microsoft.com/office/officeart/2005/8/layout/radial6"/>
    <dgm:cxn modelId="{A993EA60-FEB6-4815-B318-A9B11C5FA2AF}" type="presParOf" srcId="{6075CB28-200F-46F5-8693-A9BD98F08F49}" destId="{A040774E-586E-4718-8D7B-59141C1339F9}" srcOrd="9" destOrd="0" presId="urn:microsoft.com/office/officeart/2005/8/layout/radial6"/>
    <dgm:cxn modelId="{6086EA50-A34B-46D6-B961-4DADF2348AFB}" type="presParOf" srcId="{6075CB28-200F-46F5-8693-A9BD98F08F49}" destId="{844B0B35-70B0-4ECF-B581-BF5080ADC201}" srcOrd="10" destOrd="0" presId="urn:microsoft.com/office/officeart/2005/8/layout/radial6"/>
    <dgm:cxn modelId="{B2F1250D-A707-41D4-82C7-65395B626709}" type="presParOf" srcId="{6075CB28-200F-46F5-8693-A9BD98F08F49}" destId="{BEBC059B-0C6D-44DA-98F5-53055FCBB17B}" srcOrd="11" destOrd="0" presId="urn:microsoft.com/office/officeart/2005/8/layout/radial6"/>
    <dgm:cxn modelId="{F396C106-32B3-45D6-A669-BE20684FD1AF}" type="presParOf" srcId="{6075CB28-200F-46F5-8693-A9BD98F08F49}" destId="{4E36D911-3820-4E40-B9FC-43571AC86031}" srcOrd="12" destOrd="0" presId="urn:microsoft.com/office/officeart/2005/8/layout/radial6"/>
    <dgm:cxn modelId="{BCCC2A97-B556-4698-BCCB-515C67F0272A}" type="presParOf" srcId="{6075CB28-200F-46F5-8693-A9BD98F08F49}" destId="{B2179DBF-4E00-4357-99FB-74D2F47E6043}" srcOrd="13" destOrd="0" presId="urn:microsoft.com/office/officeart/2005/8/layout/radial6"/>
    <dgm:cxn modelId="{CEF10D5C-628C-4003-9F46-F74AD7187453}" type="presParOf" srcId="{6075CB28-200F-46F5-8693-A9BD98F08F49}" destId="{CA318BE6-75C5-43E0-9C3A-987B15667E84}" srcOrd="14" destOrd="0" presId="urn:microsoft.com/office/officeart/2005/8/layout/radial6"/>
    <dgm:cxn modelId="{F42556DF-6A48-4BD5-A1E6-4DA6E519CCC5}" type="presParOf" srcId="{6075CB28-200F-46F5-8693-A9BD98F08F49}" destId="{1BA4AF01-9E9B-476E-9BC5-2274402F74FC}"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4AF01-9E9B-476E-9BC5-2274402F74FC}">
      <dsp:nvSpPr>
        <dsp:cNvPr id="0" name=""/>
        <dsp:cNvSpPr/>
      </dsp:nvSpPr>
      <dsp:spPr>
        <a:xfrm>
          <a:off x="2251866" y="558065"/>
          <a:ext cx="3725867" cy="3725867"/>
        </a:xfrm>
        <a:prstGeom prst="blockArc">
          <a:avLst>
            <a:gd name="adj1" fmla="val 11880000"/>
            <a:gd name="adj2" fmla="val 16200000"/>
            <a:gd name="adj3" fmla="val 4642"/>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36D911-3820-4E40-B9FC-43571AC86031}">
      <dsp:nvSpPr>
        <dsp:cNvPr id="0" name=""/>
        <dsp:cNvSpPr/>
      </dsp:nvSpPr>
      <dsp:spPr>
        <a:xfrm>
          <a:off x="2251866" y="558065"/>
          <a:ext cx="3725867" cy="3725867"/>
        </a:xfrm>
        <a:prstGeom prst="blockArc">
          <a:avLst>
            <a:gd name="adj1" fmla="val 7560000"/>
            <a:gd name="adj2" fmla="val 11880000"/>
            <a:gd name="adj3" fmla="val 4642"/>
          </a:avLst>
        </a:prstGeom>
        <a:solidFill>
          <a:schemeClr val="accent3">
            <a:hueOff val="8437698"/>
            <a:satOff val="-12660"/>
            <a:lumOff val="-2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40774E-586E-4718-8D7B-59141C1339F9}">
      <dsp:nvSpPr>
        <dsp:cNvPr id="0" name=""/>
        <dsp:cNvSpPr/>
      </dsp:nvSpPr>
      <dsp:spPr>
        <a:xfrm>
          <a:off x="2251866" y="558065"/>
          <a:ext cx="3725867" cy="3725867"/>
        </a:xfrm>
        <a:prstGeom prst="blockArc">
          <a:avLst>
            <a:gd name="adj1" fmla="val 3240000"/>
            <a:gd name="adj2" fmla="val 7560000"/>
            <a:gd name="adj3" fmla="val 4642"/>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294817-1B51-4B6E-87BB-B5CAF30A05EB}">
      <dsp:nvSpPr>
        <dsp:cNvPr id="0" name=""/>
        <dsp:cNvSpPr/>
      </dsp:nvSpPr>
      <dsp:spPr>
        <a:xfrm>
          <a:off x="2251866" y="558065"/>
          <a:ext cx="3725867" cy="3725867"/>
        </a:xfrm>
        <a:prstGeom prst="blockArc">
          <a:avLst>
            <a:gd name="adj1" fmla="val 20520000"/>
            <a:gd name="adj2" fmla="val 3240000"/>
            <a:gd name="adj3" fmla="val 4642"/>
          </a:avLst>
        </a:prstGeom>
        <a:solidFill>
          <a:schemeClr val="accent3">
            <a:hueOff val="2812566"/>
            <a:satOff val="-4220"/>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0E08DD-F8A4-4C40-A87E-E6FF75E04DCB}">
      <dsp:nvSpPr>
        <dsp:cNvPr id="0" name=""/>
        <dsp:cNvSpPr/>
      </dsp:nvSpPr>
      <dsp:spPr>
        <a:xfrm>
          <a:off x="2251866" y="558065"/>
          <a:ext cx="3725867" cy="3725867"/>
        </a:xfrm>
        <a:prstGeom prst="blockArc">
          <a:avLst>
            <a:gd name="adj1" fmla="val 16200000"/>
            <a:gd name="adj2" fmla="val 2052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CE52EC-B4AB-4696-89B0-AD6CFF8317BC}">
      <dsp:nvSpPr>
        <dsp:cNvPr id="0" name=""/>
        <dsp:cNvSpPr/>
      </dsp:nvSpPr>
      <dsp:spPr>
        <a:xfrm>
          <a:off x="3256880" y="1563079"/>
          <a:ext cx="1715839" cy="171583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tx1"/>
              </a:solidFill>
            </a:rPr>
            <a:t>Strategic Options for Operations</a:t>
          </a:r>
          <a:endParaRPr lang="en-US" sz="1900" b="1" kern="1200" dirty="0">
            <a:solidFill>
              <a:schemeClr val="tx1"/>
            </a:solidFill>
          </a:endParaRPr>
        </a:p>
      </dsp:txBody>
      <dsp:txXfrm>
        <a:off x="3508159" y="1814358"/>
        <a:ext cx="1213281" cy="1213281"/>
      </dsp:txXfrm>
    </dsp:sp>
    <dsp:sp modelId="{DC142B7B-CAD8-4E71-BAD9-B3B9ED80BCA6}">
      <dsp:nvSpPr>
        <dsp:cNvPr id="0" name=""/>
        <dsp:cNvSpPr/>
      </dsp:nvSpPr>
      <dsp:spPr>
        <a:xfrm>
          <a:off x="3514256" y="761"/>
          <a:ext cx="1201087" cy="120108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Product Portfolio</a:t>
          </a:r>
          <a:endParaRPr lang="en-US" sz="1800" kern="1200" dirty="0">
            <a:solidFill>
              <a:schemeClr val="tx1"/>
            </a:solidFill>
          </a:endParaRPr>
        </a:p>
      </dsp:txBody>
      <dsp:txXfrm>
        <a:off x="3690151" y="176656"/>
        <a:ext cx="849297" cy="849297"/>
      </dsp:txXfrm>
    </dsp:sp>
    <dsp:sp modelId="{D6DA4EEE-2762-4C24-A58A-8B331DCABD78}">
      <dsp:nvSpPr>
        <dsp:cNvPr id="0" name=""/>
        <dsp:cNvSpPr/>
      </dsp:nvSpPr>
      <dsp:spPr>
        <a:xfrm>
          <a:off x="5244888" y="1258139"/>
          <a:ext cx="1201087" cy="1201087"/>
        </a:xfrm>
        <a:prstGeom prst="ellipse">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Process</a:t>
          </a:r>
          <a:endParaRPr lang="en-US" sz="1800" kern="1200" dirty="0">
            <a:solidFill>
              <a:schemeClr val="tx1"/>
            </a:solidFill>
          </a:endParaRPr>
        </a:p>
      </dsp:txBody>
      <dsp:txXfrm>
        <a:off x="5420783" y="1434034"/>
        <a:ext cx="849297" cy="849297"/>
      </dsp:txXfrm>
    </dsp:sp>
    <dsp:sp modelId="{FC65D894-B364-4E36-AF09-76CCF3CB570A}">
      <dsp:nvSpPr>
        <dsp:cNvPr id="0" name=""/>
        <dsp:cNvSpPr/>
      </dsp:nvSpPr>
      <dsp:spPr>
        <a:xfrm>
          <a:off x="4583845" y="3292619"/>
          <a:ext cx="1201087" cy="1201087"/>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Capacity</a:t>
          </a:r>
          <a:endParaRPr lang="en-US" sz="1800" kern="1200" dirty="0">
            <a:solidFill>
              <a:schemeClr val="tx1"/>
            </a:solidFill>
          </a:endParaRPr>
        </a:p>
      </dsp:txBody>
      <dsp:txXfrm>
        <a:off x="4759740" y="3468514"/>
        <a:ext cx="849297" cy="849297"/>
      </dsp:txXfrm>
    </dsp:sp>
    <dsp:sp modelId="{844B0B35-70B0-4ECF-B581-BF5080ADC201}">
      <dsp:nvSpPr>
        <dsp:cNvPr id="0" name=""/>
        <dsp:cNvSpPr/>
      </dsp:nvSpPr>
      <dsp:spPr>
        <a:xfrm>
          <a:off x="2444666" y="3292619"/>
          <a:ext cx="1201087" cy="1201087"/>
        </a:xfrm>
        <a:prstGeom prst="ellipse">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Tech-</a:t>
          </a:r>
          <a:r>
            <a:rPr lang="en-US" sz="1800" kern="1200" dirty="0" err="1" smtClean="0">
              <a:solidFill>
                <a:schemeClr val="tx1"/>
              </a:solidFill>
            </a:rPr>
            <a:t>nology</a:t>
          </a:r>
          <a:endParaRPr lang="en-US" sz="1800" kern="1200" dirty="0">
            <a:solidFill>
              <a:schemeClr val="tx1"/>
            </a:solidFill>
          </a:endParaRPr>
        </a:p>
      </dsp:txBody>
      <dsp:txXfrm>
        <a:off x="2620561" y="3468514"/>
        <a:ext cx="849297" cy="849297"/>
      </dsp:txXfrm>
    </dsp:sp>
    <dsp:sp modelId="{B2179DBF-4E00-4357-99FB-74D2F47E6043}">
      <dsp:nvSpPr>
        <dsp:cNvPr id="0" name=""/>
        <dsp:cNvSpPr/>
      </dsp:nvSpPr>
      <dsp:spPr>
        <a:xfrm>
          <a:off x="1783623" y="1258139"/>
          <a:ext cx="1201087" cy="1201087"/>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Supply Chain</a:t>
          </a:r>
          <a:endParaRPr lang="en-US" sz="1800" kern="1200" dirty="0">
            <a:solidFill>
              <a:schemeClr val="tx1"/>
            </a:solidFill>
          </a:endParaRPr>
        </a:p>
      </dsp:txBody>
      <dsp:txXfrm>
        <a:off x="1959518" y="1434034"/>
        <a:ext cx="849297" cy="84929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8/18/2015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8/18/2015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fld id="{F599F0BA-F427-4B00-87F5-CE5733CFDE3C}" type="datetimeFigureOut">
              <a:rPr lang="en-US" smtClean="0"/>
              <a:pPr>
                <a:defRPr/>
              </a:pPr>
              <a:t>8/18/2015</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8/18/2015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smtClean="0"/>
              <a:pPr>
                <a:defRPr/>
              </a:pPr>
              <a:t>8/18/2015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42" r:id="rId1"/>
    <p:sldLayoutId id="2147484843" r:id="rId2"/>
    <p:sldLayoutId id="2147484844" r:id="rId3"/>
    <p:sldLayoutId id="2147484845" r:id="rId4"/>
    <p:sldLayoutId id="2147484846" r:id="rId5"/>
    <p:sldLayoutId id="2147484847" r:id="rId6"/>
    <p:sldLayoutId id="2147484848" r:id="rId7"/>
    <p:sldLayoutId id="2147484849" r:id="rId8"/>
    <p:sldLayoutId id="2147484850" r:id="rId9"/>
    <p:sldLayoutId id="2147484851" r:id="rId10"/>
    <p:sldLayoutId id="2147484852" r:id="rId11"/>
    <p:sldLayoutId id="2147484834" r:id="rId12"/>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5016500" y="6496050"/>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 and Practice,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54" r:id="rId1"/>
    <p:sldLayoutId id="2147484855" r:id="rId2"/>
    <p:sldLayoutId id="2147484856" r:id="rId3"/>
    <p:sldLayoutId id="2147484857" r:id="rId4"/>
    <p:sldLayoutId id="2147484858" r:id="rId5"/>
    <p:sldLayoutId id="2147484859" r:id="rId6"/>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C6_IdIbqR4" TargetMode="External"/><Relationship Id="rId2" Type="http://schemas.openxmlformats.org/officeDocument/2006/relationships/hyperlink" Target="http://www.youtube.com/watch?v=q5-7ZeORixk" TargetMode="Externa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ingerhotels.com/" TargetMode="Externa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693689"/>
            <a:ext cx="7772400" cy="1470025"/>
          </a:xfrm>
        </p:spPr>
        <p:txBody>
          <a:bodyPr/>
          <a:lstStyle/>
          <a:p>
            <a:pPr eaLnBrk="1" hangingPunct="1"/>
            <a:r>
              <a:rPr lang="en-US" altLang="en-US" dirty="0"/>
              <a:t>Chapter 2</a:t>
            </a:r>
            <a:endParaRPr lang="en-US" altLang="en-US" dirty="0" smtClean="0"/>
          </a:p>
        </p:txBody>
      </p:sp>
      <p:sp>
        <p:nvSpPr>
          <p:cNvPr id="3075" name="Rectangle 5"/>
          <p:cNvSpPr>
            <a:spLocks noGrp="1" noChangeArrowheads="1"/>
          </p:cNvSpPr>
          <p:nvPr>
            <p:ph type="subTitle" idx="1"/>
          </p:nvPr>
        </p:nvSpPr>
        <p:spPr>
          <a:xfrm>
            <a:off x="1371600" y="3449464"/>
            <a:ext cx="6400800" cy="1752600"/>
          </a:xfrm>
        </p:spPr>
        <p:txBody>
          <a:bodyPr/>
          <a:lstStyle/>
          <a:p>
            <a:pPr eaLnBrk="1" hangingPunct="1"/>
            <a:r>
              <a:rPr lang="en-US" altLang="en-US" sz="4400" b="1" dirty="0">
                <a:solidFill>
                  <a:srgbClr val="0000FF"/>
                </a:solidFill>
              </a:rPr>
              <a:t>Operations Strategy</a:t>
            </a: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050"/>
          <p:cNvSpPr>
            <a:spLocks noGrp="1" noChangeArrowheads="1"/>
          </p:cNvSpPr>
          <p:nvPr>
            <p:ph type="title"/>
          </p:nvPr>
        </p:nvSpPr>
        <p:spPr/>
        <p:txBody>
          <a:bodyPr/>
          <a:lstStyle/>
          <a:p>
            <a:pPr eaLnBrk="1" hangingPunct="1"/>
            <a:r>
              <a:rPr lang="en-US" altLang="en-US" dirty="0" smtClean="0"/>
              <a:t>Operational Excellence</a:t>
            </a:r>
            <a:br>
              <a:rPr lang="en-US" altLang="en-US" dirty="0" smtClean="0"/>
            </a:br>
            <a:r>
              <a:rPr lang="en-US" altLang="en-US" sz="3000" b="1" dirty="0" smtClean="0">
                <a:solidFill>
                  <a:srgbClr val="0000FF"/>
                </a:solidFill>
                <a:latin typeface="Comic Sans MS" pitchFamily="66" charset="0"/>
              </a:rPr>
              <a:t>Performance measures</a:t>
            </a:r>
            <a:endParaRPr lang="en-US" altLang="en-US" sz="3400" dirty="0" smtClean="0">
              <a:solidFill>
                <a:srgbClr val="0000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98925246"/>
              </p:ext>
            </p:extLst>
          </p:nvPr>
        </p:nvGraphicFramePr>
        <p:xfrm>
          <a:off x="762000" y="1828800"/>
          <a:ext cx="7543800" cy="4579949"/>
        </p:xfrm>
        <a:graphic>
          <a:graphicData uri="http://schemas.openxmlformats.org/drawingml/2006/table">
            <a:tbl>
              <a:tblPr/>
              <a:tblGrid>
                <a:gridCol w="3771900"/>
                <a:gridCol w="3771900"/>
              </a:tblGrid>
              <a:tr h="274319">
                <a:tc>
                  <a:txBody>
                    <a:bodyPr/>
                    <a:lstStyle/>
                    <a:p>
                      <a:pPr algn="l" fontAlgn="b"/>
                      <a:r>
                        <a:rPr lang="en-US" sz="1200" b="1" i="0" u="sng" strike="noStrike" dirty="0">
                          <a:latin typeface="+mn-lt"/>
                        </a:rPr>
                        <a:t>Quality</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99"/>
                    </a:solidFill>
                  </a:tcPr>
                </a:tc>
                <a:tc>
                  <a:txBody>
                    <a:bodyPr/>
                    <a:lstStyle/>
                    <a:p>
                      <a:pPr algn="l" fontAlgn="b"/>
                      <a:r>
                        <a:rPr lang="en-US" sz="1200" b="1" i="0" u="sng" strike="noStrike">
                          <a:latin typeface="+mn-lt"/>
                        </a:rPr>
                        <a:t>Cost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CC"/>
                    </a:solidFill>
                  </a:tcPr>
                </a:tc>
              </a:tr>
              <a:tr h="457199">
                <a:tc>
                  <a:txBody>
                    <a:bodyPr/>
                    <a:lstStyle/>
                    <a:p>
                      <a:pPr algn="l" fontAlgn="b"/>
                      <a:r>
                        <a:rPr lang="en-US" sz="1200" b="0" i="0" u="none" strike="noStrike" dirty="0">
                          <a:latin typeface="+mn-lt"/>
                        </a:rPr>
                        <a:t>First Pass Yield </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1200" b="0" i="0" u="none" strike="noStrike">
                          <a:latin typeface="+mn-lt"/>
                        </a:rPr>
                        <a:t>Average days of inventory (No. of inventory turns)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CC"/>
                    </a:solidFill>
                  </a:tcPr>
                </a:tc>
              </a:tr>
              <a:tr h="274319">
                <a:tc>
                  <a:txBody>
                    <a:bodyPr/>
                    <a:lstStyle/>
                    <a:p>
                      <a:pPr algn="l" fontAlgn="b"/>
                      <a:r>
                        <a:rPr lang="en-US" sz="1200" b="0" i="0" u="none" strike="noStrike">
                          <a:latin typeface="+mn-lt"/>
                        </a:rPr>
                        <a:t>Quality Costs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1200" b="0" i="0" u="none" strike="noStrike">
                          <a:latin typeface="+mn-lt"/>
                        </a:rPr>
                        <a:t>Manufacturing cost as percent of sales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CC"/>
                    </a:solidFill>
                  </a:tcPr>
                </a:tc>
              </a:tr>
              <a:tr h="274319">
                <a:tc>
                  <a:txBody>
                    <a:bodyPr/>
                    <a:lstStyle/>
                    <a:p>
                      <a:pPr algn="l" fontAlgn="b"/>
                      <a:r>
                        <a:rPr lang="en-US" sz="1200" b="0" i="0" u="none" strike="noStrike" dirty="0">
                          <a:latin typeface="+mn-lt"/>
                        </a:rPr>
                        <a:t>Defects </a:t>
                      </a:r>
                      <a:r>
                        <a:rPr lang="en-US" sz="1200" b="0" i="0" u="none" strike="noStrike" dirty="0" smtClean="0">
                          <a:latin typeface="+mn-lt"/>
                        </a:rPr>
                        <a:t>per Million</a:t>
                      </a:r>
                      <a:r>
                        <a:rPr lang="en-US" sz="1200" b="0" i="0" u="none" strike="noStrike" baseline="0" dirty="0" smtClean="0">
                          <a:latin typeface="+mn-lt"/>
                        </a:rPr>
                        <a:t> Opportunities</a:t>
                      </a:r>
                      <a:endParaRPr lang="en-US" sz="1200" b="0" i="0" u="none" strike="noStrike" dirty="0">
                        <a:latin typeface="+mn-lt"/>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1200" b="0" i="0" u="none" strike="noStrike" dirty="0">
                          <a:latin typeface="+mn-lt"/>
                        </a:rPr>
                        <a:t>Procurement </a:t>
                      </a:r>
                      <a:r>
                        <a:rPr lang="en-US" sz="1200" b="0" i="0" u="none" strike="noStrike" dirty="0" smtClean="0">
                          <a:latin typeface="+mn-lt"/>
                        </a:rPr>
                        <a:t>costs, total cost of ownership</a:t>
                      </a:r>
                      <a:endParaRPr lang="en-US" sz="1200" b="0" i="0" u="none" strike="noStrike" dirty="0">
                        <a:latin typeface="+mn-lt"/>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CC"/>
                    </a:solidFill>
                  </a:tcPr>
                </a:tc>
              </a:tr>
              <a:tr h="274319">
                <a:tc>
                  <a:txBody>
                    <a:bodyPr/>
                    <a:lstStyle/>
                    <a:p>
                      <a:pPr algn="l" fontAlgn="b"/>
                      <a:r>
                        <a:rPr lang="en-US" sz="1200" b="0" i="0" u="none" strike="noStrike">
                          <a:latin typeface="+mn-lt"/>
                        </a:rPr>
                        <a:t>Number of suggestions per employee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l" fontAlgn="b"/>
                      <a:r>
                        <a:rPr lang="en-US" sz="1200" b="0" i="0" u="none" strike="noStrike">
                          <a:latin typeface="+mn-lt"/>
                        </a:rPr>
                        <a:t>Value of import substitution, cost reduction</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CC"/>
                    </a:solidFill>
                  </a:tcPr>
                </a:tc>
              </a:tr>
              <a:tr h="278295">
                <a:tc>
                  <a:txBody>
                    <a:bodyPr/>
                    <a:lstStyle/>
                    <a:p>
                      <a:pPr algn="l" fontAlgn="b"/>
                      <a:r>
                        <a:rPr lang="en-US" sz="1200" b="0" i="0" u="none" strike="noStrike" dirty="0">
                          <a:latin typeface="+mn-lt"/>
                        </a:rPr>
                        <a:t>Process Capability Indices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n-US" sz="1200" b="0" i="0" u="none" strike="noStrike">
                          <a:latin typeface="+mn-lt"/>
                        </a:rPr>
                        <a:t>Target cost reduction efforts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CC"/>
                    </a:solidFill>
                  </a:tcPr>
                </a:tc>
              </a:tr>
              <a:tr h="274319">
                <a:tc>
                  <a:txBody>
                    <a:bodyPr/>
                    <a:lstStyle/>
                    <a:p>
                      <a:pPr algn="l" fontAlgn="b"/>
                      <a:r>
                        <a:rPr lang="en-US" sz="1200" b="1" i="0" u="sng" strike="noStrike" dirty="0">
                          <a:latin typeface="+mn-lt"/>
                        </a:rPr>
                        <a:t>Delivery</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FFFF"/>
                    </a:solidFill>
                  </a:tcPr>
                </a:tc>
                <a:tc>
                  <a:txBody>
                    <a:bodyPr/>
                    <a:lstStyle/>
                    <a:p>
                      <a:pPr algn="l" fontAlgn="b"/>
                      <a:r>
                        <a:rPr lang="en-US" sz="1200" b="1" i="0" u="sng" strike="noStrike">
                          <a:latin typeface="+mn-lt"/>
                        </a:rPr>
                        <a:t>Flexibility</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C99"/>
                    </a:solidFill>
                  </a:tcPr>
                </a:tc>
              </a:tr>
              <a:tr h="274319">
                <a:tc>
                  <a:txBody>
                    <a:bodyPr/>
                    <a:lstStyle/>
                    <a:p>
                      <a:pPr algn="l" fontAlgn="b"/>
                      <a:r>
                        <a:rPr lang="en-US" sz="1200" b="0" i="0" u="none" strike="noStrike">
                          <a:latin typeface="+mn-lt"/>
                        </a:rPr>
                        <a:t>Lead time for order fulfillment</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algn="l" fontAlgn="b"/>
                      <a:r>
                        <a:rPr lang="en-US" sz="1200" b="0" i="0" u="none" strike="noStrike">
                          <a:latin typeface="+mn-lt"/>
                        </a:rPr>
                        <a:t>Number of models introduced</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C99"/>
                    </a:solidFill>
                  </a:tcPr>
                </a:tc>
              </a:tr>
              <a:tr h="274319">
                <a:tc>
                  <a:txBody>
                    <a:bodyPr/>
                    <a:lstStyle/>
                    <a:p>
                      <a:pPr algn="l" fontAlgn="b"/>
                      <a:r>
                        <a:rPr lang="en-US" sz="1200" b="0" i="0" u="none" strike="noStrike" dirty="0">
                          <a:latin typeface="+mn-lt"/>
                        </a:rPr>
                        <a:t>Procurement and Manufacturing Lead time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algn="l" fontAlgn="b"/>
                      <a:r>
                        <a:rPr lang="en-US" sz="1200" b="0" i="0" u="none" strike="noStrike">
                          <a:latin typeface="+mn-lt"/>
                        </a:rPr>
                        <a:t>New product development time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C99"/>
                    </a:solidFill>
                  </a:tcPr>
                </a:tc>
              </a:tr>
              <a:tr h="274319">
                <a:tc>
                  <a:txBody>
                    <a:bodyPr/>
                    <a:lstStyle/>
                    <a:p>
                      <a:pPr algn="l" fontAlgn="b"/>
                      <a:r>
                        <a:rPr lang="en-US" sz="1200" b="0" i="0" u="none" strike="noStrike">
                          <a:latin typeface="+mn-lt"/>
                        </a:rPr>
                        <a:t>On time delivery for supplies</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FFFF"/>
                    </a:solidFill>
                  </a:tcPr>
                </a:tc>
                <a:tc>
                  <a:txBody>
                    <a:bodyPr/>
                    <a:lstStyle/>
                    <a:p>
                      <a:pPr algn="l" fontAlgn="b"/>
                      <a:r>
                        <a:rPr lang="en-US" sz="1200" b="0" i="0" u="none" strike="noStrike" dirty="0">
                          <a:latin typeface="+mn-lt"/>
                        </a:rPr>
                        <a:t>Breadth and depth of the product </a:t>
                      </a:r>
                      <a:r>
                        <a:rPr lang="en-US" sz="1200" b="0" i="0" u="none" strike="noStrike" dirty="0" smtClean="0">
                          <a:latin typeface="+mn-lt"/>
                        </a:rPr>
                        <a:t>and service offerings</a:t>
                      </a:r>
                      <a:endParaRPr lang="en-US" sz="1200" b="0" i="0" u="none" strike="noStrike" dirty="0">
                        <a:latin typeface="+mn-lt"/>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C99"/>
                    </a:solidFill>
                  </a:tcPr>
                </a:tc>
              </a:tr>
              <a:tr h="274319">
                <a:tc>
                  <a:txBody>
                    <a:bodyPr/>
                    <a:lstStyle/>
                    <a:p>
                      <a:pPr algn="l" fontAlgn="b"/>
                      <a:r>
                        <a:rPr lang="en-US" sz="1200" b="0" i="0" u="none" strike="noStrike" dirty="0">
                          <a:latin typeface="+mn-lt"/>
                        </a:rPr>
                        <a:t>Schedule adherence</a:t>
                      </a: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FFFF"/>
                    </a:solidFill>
                  </a:tcPr>
                </a:tc>
                <a:tc>
                  <a:txBody>
                    <a:bodyPr/>
                    <a:lstStyle/>
                    <a:p>
                      <a:pPr algn="l" fontAlgn="b"/>
                      <a:r>
                        <a:rPr lang="en-US" sz="1200" b="0" i="0" u="none" strike="noStrike" dirty="0">
                          <a:latin typeface="+mn-lt"/>
                        </a:rPr>
                        <a:t>Process </a:t>
                      </a:r>
                      <a:r>
                        <a:rPr lang="en-US" sz="1200" b="0" i="0" u="none" strike="noStrike" dirty="0" smtClean="0">
                          <a:latin typeface="+mn-lt"/>
                        </a:rPr>
                        <a:t>flexibility</a:t>
                      </a:r>
                      <a:endParaRPr lang="en-US" sz="1200" b="0" i="0" u="none" strike="noStrike" dirty="0">
                        <a:latin typeface="+mn-lt"/>
                      </a:endParaRPr>
                    </a:p>
                  </a:txBody>
                  <a:tcPr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C99"/>
                    </a:solidFill>
                  </a:tcPr>
                </a:tc>
              </a:tr>
              <a:tr h="274319">
                <a:tc>
                  <a:txBody>
                    <a:bodyPr/>
                    <a:lstStyle/>
                    <a:p>
                      <a:pPr algn="l" fontAlgn="b"/>
                      <a:r>
                        <a:rPr lang="en-US" sz="1200" b="1" i="0" u="sng" strike="noStrike">
                          <a:latin typeface="+mn-lt"/>
                        </a:rPr>
                        <a:t>Indirect Measures</a:t>
                      </a:r>
                    </a:p>
                  </a:txBody>
                  <a:tcPr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CCCFF"/>
                    </a:solidFill>
                  </a:tcPr>
                </a:tc>
                <a:tc>
                  <a:txBody>
                    <a:bodyPr/>
                    <a:lstStyle/>
                    <a:p>
                      <a:pPr algn="l" fontAlgn="b"/>
                      <a:r>
                        <a:rPr lang="en-US" sz="1200" b="0" i="0" u="none" strike="noStrike">
                          <a:latin typeface="+mn-lt"/>
                        </a:rPr>
                        <a:t> </a:t>
                      </a:r>
                    </a:p>
                  </a:txBody>
                  <a:tcPr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CCFF"/>
                    </a:solidFill>
                  </a:tcPr>
                </a:tc>
              </a:tr>
              <a:tr h="274319">
                <a:tc>
                  <a:txBody>
                    <a:bodyPr/>
                    <a:lstStyle/>
                    <a:p>
                      <a:pPr algn="l" fontAlgn="b"/>
                      <a:r>
                        <a:rPr lang="en-US" sz="1200" b="0" i="0" u="none" strike="noStrike" dirty="0" smtClean="0">
                          <a:latin typeface="+mn-lt"/>
                        </a:rPr>
                        <a:t>Indirect-</a:t>
                      </a:r>
                      <a:r>
                        <a:rPr lang="en-US" sz="1200" b="0" i="0" u="none" strike="noStrike" dirty="0" err="1" smtClean="0">
                          <a:latin typeface="+mn-lt"/>
                        </a:rPr>
                        <a:t>labour</a:t>
                      </a:r>
                      <a:r>
                        <a:rPr lang="en-US" sz="1200" b="0" i="0" u="none" strike="noStrike" dirty="0" smtClean="0">
                          <a:latin typeface="+mn-lt"/>
                        </a:rPr>
                        <a:t> </a:t>
                      </a:r>
                      <a:r>
                        <a:rPr lang="en-US" sz="1200" b="0" i="0" u="none" strike="noStrike" dirty="0">
                          <a:latin typeface="+mn-lt"/>
                        </a:rPr>
                        <a:t>to </a:t>
                      </a:r>
                      <a:r>
                        <a:rPr lang="en-US" sz="1200" b="0" i="0" u="none" strike="noStrike" dirty="0" smtClean="0">
                          <a:latin typeface="+mn-lt"/>
                        </a:rPr>
                        <a:t>Direct-</a:t>
                      </a:r>
                      <a:r>
                        <a:rPr lang="en-US" sz="1200" b="0" i="0" u="none" strike="noStrike" dirty="0" err="1" smtClean="0">
                          <a:latin typeface="+mn-lt"/>
                        </a:rPr>
                        <a:t>labour</a:t>
                      </a:r>
                      <a:r>
                        <a:rPr lang="en-US" sz="1200" b="0" i="0" u="none" strike="noStrike" dirty="0" smtClean="0">
                          <a:latin typeface="+mn-lt"/>
                        </a:rPr>
                        <a:t> </a:t>
                      </a:r>
                      <a:r>
                        <a:rPr lang="en-US" sz="1200" b="0" i="0" u="none" strike="noStrike" dirty="0">
                          <a:latin typeface="+mn-lt"/>
                        </a:rPr>
                        <a:t>ratio</a:t>
                      </a:r>
                    </a:p>
                  </a:txBody>
                  <a:tcPr anchor="b">
                    <a:lnL w="12700" cap="flat" cmpd="sng" algn="ctr">
                      <a:solidFill>
                        <a:srgbClr val="000000"/>
                      </a:solidFill>
                      <a:prstDash val="solid"/>
                      <a:round/>
                      <a:headEnd type="none" w="med" len="med"/>
                      <a:tailEnd type="none" w="med" len="med"/>
                    </a:lnL>
                    <a:lnR>
                      <a:noFill/>
                    </a:lnR>
                    <a:lnT>
                      <a:noFill/>
                    </a:lnT>
                    <a:lnB>
                      <a:noFill/>
                    </a:lnB>
                    <a:solidFill>
                      <a:srgbClr val="CCCCFF"/>
                    </a:solidFill>
                  </a:tcPr>
                </a:tc>
                <a:tc>
                  <a:txBody>
                    <a:bodyPr/>
                    <a:lstStyle/>
                    <a:p>
                      <a:pPr algn="l" fontAlgn="b"/>
                      <a:r>
                        <a:rPr lang="en-US" sz="1200" b="0" i="0" u="none" strike="noStrike">
                          <a:latin typeface="+mn-lt"/>
                        </a:rPr>
                        <a:t>Number of suggestions per employee</a:t>
                      </a:r>
                    </a:p>
                  </a:txBody>
                  <a:tcPr anchor="b">
                    <a:lnL>
                      <a:noFill/>
                    </a:lnL>
                    <a:lnR w="12700" cap="flat" cmpd="sng" algn="ctr">
                      <a:solidFill>
                        <a:srgbClr val="000000"/>
                      </a:solidFill>
                      <a:prstDash val="solid"/>
                      <a:round/>
                      <a:headEnd type="none" w="med" len="med"/>
                      <a:tailEnd type="none" w="med" len="med"/>
                    </a:lnR>
                    <a:lnT>
                      <a:noFill/>
                    </a:lnT>
                    <a:lnB>
                      <a:noFill/>
                    </a:lnB>
                    <a:solidFill>
                      <a:srgbClr val="CCCCFF"/>
                    </a:solidFill>
                  </a:tcPr>
                </a:tc>
              </a:tr>
              <a:tr h="274319">
                <a:tc>
                  <a:txBody>
                    <a:bodyPr/>
                    <a:lstStyle/>
                    <a:p>
                      <a:pPr algn="l" fontAlgn="b"/>
                      <a:r>
                        <a:rPr lang="en-US" sz="1200" b="0" i="0" u="none" strike="noStrike" dirty="0" smtClean="0">
                          <a:latin typeface="+mn-lt"/>
                        </a:rPr>
                        <a:t>Ratio of Lead </a:t>
                      </a:r>
                      <a:r>
                        <a:rPr lang="en-US" sz="1200" b="0" i="0" u="none" strike="noStrike" dirty="0">
                          <a:latin typeface="+mn-lt"/>
                        </a:rPr>
                        <a:t>time to work content</a:t>
                      </a:r>
                    </a:p>
                  </a:txBody>
                  <a:tcPr anchor="b">
                    <a:lnL w="12700" cap="flat" cmpd="sng" algn="ctr">
                      <a:solidFill>
                        <a:srgbClr val="000000"/>
                      </a:solidFill>
                      <a:prstDash val="solid"/>
                      <a:round/>
                      <a:headEnd type="none" w="med" len="med"/>
                      <a:tailEnd type="none" w="med" len="med"/>
                    </a:lnL>
                    <a:lnR>
                      <a:noFill/>
                    </a:lnR>
                    <a:lnT>
                      <a:noFill/>
                    </a:lnT>
                    <a:lnB>
                      <a:noFill/>
                    </a:lnB>
                    <a:solidFill>
                      <a:srgbClr val="CCCCFF"/>
                    </a:solidFill>
                  </a:tcPr>
                </a:tc>
                <a:tc>
                  <a:txBody>
                    <a:bodyPr/>
                    <a:lstStyle/>
                    <a:p>
                      <a:pPr algn="l" fontAlgn="b"/>
                      <a:r>
                        <a:rPr lang="en-US" sz="1200" b="0" i="0" u="none" strike="noStrike" dirty="0">
                          <a:latin typeface="+mn-lt"/>
                        </a:rPr>
                        <a:t>Non-value added content in processes</a:t>
                      </a:r>
                    </a:p>
                  </a:txBody>
                  <a:tcPr anchor="b">
                    <a:lnL>
                      <a:noFill/>
                    </a:lnL>
                    <a:lnR w="12700" cap="flat" cmpd="sng" algn="ctr">
                      <a:solidFill>
                        <a:srgbClr val="000000"/>
                      </a:solidFill>
                      <a:prstDash val="solid"/>
                      <a:round/>
                      <a:headEnd type="none" w="med" len="med"/>
                      <a:tailEnd type="none" w="med" len="med"/>
                    </a:lnR>
                    <a:lnT>
                      <a:noFill/>
                    </a:lnT>
                    <a:lnB>
                      <a:noFill/>
                    </a:lnB>
                    <a:solidFill>
                      <a:srgbClr val="CCCCFF"/>
                    </a:solidFill>
                  </a:tcPr>
                </a:tc>
              </a:tr>
              <a:tr h="274319">
                <a:tc>
                  <a:txBody>
                    <a:bodyPr/>
                    <a:lstStyle/>
                    <a:p>
                      <a:pPr algn="l" fontAlgn="b"/>
                      <a:r>
                        <a:rPr lang="en-US" sz="1200" b="0" i="0" u="none" strike="noStrike">
                          <a:latin typeface="+mn-lt"/>
                        </a:rPr>
                        <a:t>Process rate to sales rate ratio</a:t>
                      </a:r>
                    </a:p>
                  </a:txBody>
                  <a:tcPr anchor="b">
                    <a:lnL w="12700" cap="flat" cmpd="sng" algn="ctr">
                      <a:solidFill>
                        <a:srgbClr val="000000"/>
                      </a:solidFill>
                      <a:prstDash val="solid"/>
                      <a:round/>
                      <a:headEnd type="none" w="med" len="med"/>
                      <a:tailEnd type="none" w="med" len="med"/>
                    </a:lnL>
                    <a:lnR>
                      <a:noFill/>
                    </a:lnR>
                    <a:lnT>
                      <a:noFill/>
                    </a:lnT>
                    <a:lnB>
                      <a:noFill/>
                    </a:lnB>
                    <a:solidFill>
                      <a:srgbClr val="CCCCFF"/>
                    </a:solidFill>
                  </a:tcPr>
                </a:tc>
                <a:tc>
                  <a:txBody>
                    <a:bodyPr/>
                    <a:lstStyle/>
                    <a:p>
                      <a:pPr algn="l" fontAlgn="b"/>
                      <a:r>
                        <a:rPr lang="en-US" sz="1200" b="0" i="0" u="none" strike="noStrike" dirty="0">
                          <a:latin typeface="+mn-lt"/>
                        </a:rPr>
                        <a:t>No. of certified deliveries</a:t>
                      </a:r>
                    </a:p>
                  </a:txBody>
                  <a:tcPr anchor="b">
                    <a:lnL>
                      <a:noFill/>
                    </a:lnL>
                    <a:lnR w="12700" cap="flat" cmpd="sng" algn="ctr">
                      <a:solidFill>
                        <a:srgbClr val="000000"/>
                      </a:solidFill>
                      <a:prstDash val="solid"/>
                      <a:round/>
                      <a:headEnd type="none" w="med" len="med"/>
                      <a:tailEnd type="none" w="med" len="med"/>
                    </a:lnR>
                    <a:lnT>
                      <a:noFill/>
                    </a:lnT>
                    <a:lnB>
                      <a:noFill/>
                    </a:lnB>
                    <a:solidFill>
                      <a:srgbClr val="CCCCFF"/>
                    </a:solidFill>
                  </a:tcPr>
                </a:tc>
              </a:tr>
              <a:tr h="278295">
                <a:tc>
                  <a:txBody>
                    <a:bodyPr/>
                    <a:lstStyle/>
                    <a:p>
                      <a:pPr algn="l" fontAlgn="b"/>
                      <a:r>
                        <a:rPr lang="en-US" sz="1200" b="0" i="0" u="none" strike="noStrike">
                          <a:latin typeface="+mn-lt"/>
                        </a:rPr>
                        <a:t>Average training time per employee</a:t>
                      </a:r>
                    </a:p>
                  </a:txBody>
                  <a:tcPr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n-US" sz="1200" b="0" i="0" u="none" strike="noStrike" dirty="0">
                          <a:latin typeface="+mn-lt"/>
                        </a:rPr>
                        <a:t>Delivery quote for </a:t>
                      </a:r>
                      <a:r>
                        <a:rPr lang="en-US" sz="1200" b="0" i="0" u="none" strike="noStrike" dirty="0" err="1">
                          <a:latin typeface="+mn-lt"/>
                        </a:rPr>
                        <a:t>customised</a:t>
                      </a:r>
                      <a:r>
                        <a:rPr lang="en-US" sz="1200" b="0" i="0" u="none" strike="noStrike" dirty="0">
                          <a:latin typeface="+mn-lt"/>
                        </a:rPr>
                        <a:t> </a:t>
                      </a:r>
                      <a:r>
                        <a:rPr lang="en-US" sz="1200" b="0" i="0" u="none" strike="noStrike" dirty="0" smtClean="0">
                          <a:latin typeface="+mn-lt"/>
                        </a:rPr>
                        <a:t>products and services</a:t>
                      </a:r>
                      <a:endParaRPr lang="en-US" sz="1200" b="0" i="0" u="none" strike="noStrike" dirty="0">
                        <a:latin typeface="+mn-lt"/>
                      </a:endParaRPr>
                    </a:p>
                  </a:txBody>
                  <a:tcPr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CCFF"/>
                    </a:solidFill>
                  </a:tcPr>
                </a:tc>
              </a:tr>
            </a:tbl>
          </a:graphicData>
        </a:graphic>
      </p:graphicFrame>
    </p:spTree>
    <p:extLst>
      <p:ext uri="{BB962C8B-B14F-4D97-AF65-F5344CB8AC3E}">
        <p14:creationId xmlns:p14="http://schemas.microsoft.com/office/powerpoint/2010/main" val="488941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lvl="0"/>
            <a:r>
              <a:rPr lang="en-US" dirty="0" smtClean="0"/>
              <a:t>Video Insight 2.1</a:t>
            </a:r>
            <a:br>
              <a:rPr lang="en-US" dirty="0" smtClean="0"/>
            </a:br>
            <a:r>
              <a:rPr lang="en-US" sz="3200" b="1" dirty="0" smtClean="0">
                <a:solidFill>
                  <a:srgbClr val="0000FF"/>
                </a:solidFill>
              </a:rPr>
              <a:t>How to achieve Operational Excellence?</a:t>
            </a:r>
            <a:endParaRPr lang="en-US" b="1" dirty="0">
              <a:solidFill>
                <a:srgbClr val="0000FF"/>
              </a:solidFill>
            </a:endParaRPr>
          </a:p>
        </p:txBody>
      </p:sp>
      <p:sp>
        <p:nvSpPr>
          <p:cNvPr id="3" name="TextBox 2"/>
          <p:cNvSpPr txBox="1"/>
          <p:nvPr/>
        </p:nvSpPr>
        <p:spPr>
          <a:xfrm>
            <a:off x="1104900" y="2986326"/>
            <a:ext cx="6934200" cy="861774"/>
          </a:xfrm>
          <a:prstGeom prst="rect">
            <a:avLst/>
          </a:prstGeom>
          <a:noFill/>
        </p:spPr>
        <p:txBody>
          <a:bodyPr wrap="square" rtlCol="0">
            <a:spAutoFit/>
          </a:bodyPr>
          <a:lstStyle/>
          <a:p>
            <a:pPr algn="ctr"/>
            <a:r>
              <a:rPr lang="en-US" sz="1600" i="1" dirty="0" smtClean="0"/>
              <a:t>Right click on the URL below to open the hyperlink in the web browser…</a:t>
            </a:r>
          </a:p>
          <a:p>
            <a:pPr algn="ctr"/>
            <a:endParaRPr lang="en-US" sz="1600" i="1" dirty="0">
              <a:hlinkClick r:id="rId2"/>
            </a:endParaRPr>
          </a:p>
          <a:p>
            <a:pPr algn="ctr"/>
            <a:r>
              <a:rPr lang="en-US" u="sng" dirty="0">
                <a:hlinkClick r:id="rId3"/>
              </a:rPr>
              <a:t>https://www.youtube.com/watch?v=-C6_IdIbqR4</a:t>
            </a:r>
            <a:r>
              <a:rPr lang="en-US" dirty="0"/>
              <a:t> </a:t>
            </a:r>
          </a:p>
        </p:txBody>
      </p:sp>
    </p:spTree>
    <p:extLst>
      <p:ext uri="{BB962C8B-B14F-4D97-AF65-F5344CB8AC3E}">
        <p14:creationId xmlns:p14="http://schemas.microsoft.com/office/powerpoint/2010/main" val="168288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Strategic Decisions in Operations</a:t>
            </a:r>
            <a:r>
              <a:rPr lang="en-US" sz="4900" dirty="0"/>
              <a:t/>
            </a:r>
            <a:br>
              <a:rPr lang="en-US" sz="4900" dirty="0"/>
            </a:br>
            <a:r>
              <a:rPr lang="en-US" sz="3600" b="1" dirty="0" smtClean="0">
                <a:solidFill>
                  <a:srgbClr val="0000FF"/>
                </a:solidFill>
                <a:latin typeface="Comic Sans MS" panose="030F0702030302020204" pitchFamily="66" charset="0"/>
              </a:rPr>
              <a:t>Options</a:t>
            </a:r>
            <a:endParaRPr lang="en-US" sz="3600" b="1" dirty="0">
              <a:solidFill>
                <a:srgbClr val="0000FF"/>
              </a:solidFill>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921887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787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smtClean="0"/>
              <a:t>Operation Strategy Options</a:t>
            </a:r>
            <a:br>
              <a:rPr lang="en-US" altLang="en-US" dirty="0" smtClean="0"/>
            </a:br>
            <a:r>
              <a:rPr lang="en-US" altLang="en-US" sz="3000" b="1" dirty="0" smtClean="0">
                <a:solidFill>
                  <a:srgbClr val="0000FF"/>
                </a:solidFill>
                <a:latin typeface="Comic Sans MS" pitchFamily="66" charset="0"/>
              </a:rPr>
              <a:t>Product Portfolio</a:t>
            </a:r>
          </a:p>
        </p:txBody>
      </p:sp>
      <p:sp>
        <p:nvSpPr>
          <p:cNvPr id="26627" name="Rectangle 3"/>
          <p:cNvSpPr>
            <a:spLocks noGrp="1" noChangeArrowheads="1"/>
          </p:cNvSpPr>
          <p:nvPr>
            <p:ph idx="1"/>
          </p:nvPr>
        </p:nvSpPr>
        <p:spPr/>
        <p:txBody>
          <a:bodyPr/>
          <a:lstStyle/>
          <a:p>
            <a:pPr eaLnBrk="1" hangingPunct="1">
              <a:lnSpc>
                <a:spcPct val="80000"/>
              </a:lnSpc>
            </a:pPr>
            <a:r>
              <a:rPr lang="en-US" altLang="en-US" sz="2400" dirty="0" smtClean="0"/>
              <a:t>Product portfolio pertains to decisions on </a:t>
            </a:r>
          </a:p>
          <a:p>
            <a:pPr lvl="1" eaLnBrk="1" hangingPunct="1">
              <a:lnSpc>
                <a:spcPct val="80000"/>
              </a:lnSpc>
            </a:pPr>
            <a:r>
              <a:rPr lang="en-US" altLang="en-US" sz="2000" dirty="0" smtClean="0"/>
              <a:t>what products the organization wants to produce</a:t>
            </a:r>
          </a:p>
          <a:p>
            <a:pPr lvl="1" eaLnBrk="1" hangingPunct="1">
              <a:lnSpc>
                <a:spcPct val="80000"/>
              </a:lnSpc>
            </a:pPr>
            <a:r>
              <a:rPr lang="en-US" altLang="en-US" sz="2000" dirty="0" smtClean="0"/>
              <a:t>the number of variations in each product line</a:t>
            </a:r>
          </a:p>
          <a:p>
            <a:pPr lvl="1" eaLnBrk="1" hangingPunct="1">
              <a:lnSpc>
                <a:spcPct val="80000"/>
              </a:lnSpc>
            </a:pPr>
            <a:r>
              <a:rPr lang="en-US" altLang="en-US" sz="2000" dirty="0" smtClean="0"/>
              <a:t>the extent of customization offered to customers </a:t>
            </a:r>
          </a:p>
          <a:p>
            <a:pPr eaLnBrk="1" hangingPunct="1">
              <a:lnSpc>
                <a:spcPct val="80000"/>
              </a:lnSpc>
            </a:pPr>
            <a:r>
              <a:rPr lang="en-US" altLang="en-US" sz="2400" dirty="0" smtClean="0"/>
              <a:t>Product portfolio as a strategic option </a:t>
            </a:r>
          </a:p>
          <a:p>
            <a:pPr lvl="1" eaLnBrk="1" hangingPunct="1">
              <a:lnSpc>
                <a:spcPct val="80000"/>
              </a:lnSpc>
            </a:pPr>
            <a:r>
              <a:rPr lang="en-US" altLang="en-US" sz="2000" u="sng" dirty="0" smtClean="0"/>
              <a:t>Wide product portfolio</a:t>
            </a:r>
            <a:r>
              <a:rPr lang="en-US" altLang="en-US" sz="2000" dirty="0" smtClean="0"/>
              <a:t>: Overall strategic objective is to provide highly differentiated set of products and services to the customer</a:t>
            </a:r>
          </a:p>
          <a:p>
            <a:pPr lvl="1" eaLnBrk="1" hangingPunct="1">
              <a:lnSpc>
                <a:spcPct val="80000"/>
              </a:lnSpc>
            </a:pPr>
            <a:r>
              <a:rPr lang="en-US" altLang="en-US" sz="2000" u="sng" dirty="0" smtClean="0"/>
              <a:t>Narrow product portfolio</a:t>
            </a:r>
            <a:r>
              <a:rPr lang="en-US" altLang="en-US" sz="2000" dirty="0" smtClean="0"/>
              <a:t>: Overall strategic objective is one of cost leadership</a:t>
            </a:r>
          </a:p>
          <a:p>
            <a:pPr eaLnBrk="1" hangingPunct="1">
              <a:lnSpc>
                <a:spcPct val="80000"/>
              </a:lnSpc>
            </a:pPr>
            <a:r>
              <a:rPr lang="en-US" altLang="en-US" sz="2400" dirty="0" smtClean="0"/>
              <a:t>Examples in Services &amp; Manufacturing</a:t>
            </a:r>
          </a:p>
          <a:p>
            <a:pPr lvl="1" eaLnBrk="1" hangingPunct="1">
              <a:lnSpc>
                <a:spcPct val="80000"/>
              </a:lnSpc>
            </a:pPr>
            <a:r>
              <a:rPr lang="en-US" altLang="en-US" sz="2000" dirty="0" smtClean="0"/>
              <a:t>Air travel from Bangalore to Delhi: Indigo and Jet Airways differ vastly in terms of the service offered</a:t>
            </a:r>
          </a:p>
          <a:p>
            <a:pPr lvl="1" eaLnBrk="1" hangingPunct="1">
              <a:lnSpc>
                <a:spcPct val="80000"/>
              </a:lnSpc>
            </a:pPr>
            <a:r>
              <a:rPr lang="en-US" altLang="en-US" sz="2000" dirty="0" smtClean="0"/>
              <a:t>Computer manufacturers, Dell and </a:t>
            </a:r>
            <a:r>
              <a:rPr lang="en-US" altLang="en-US" sz="2000" dirty="0" err="1" smtClean="0"/>
              <a:t>Lenova</a:t>
            </a:r>
            <a:r>
              <a:rPr lang="en-US" altLang="en-US" sz="2000" dirty="0" smtClean="0"/>
              <a:t>: Overall strategic objective of Dell appears to be one of providing highly differentiated products, </a:t>
            </a:r>
            <a:r>
              <a:rPr lang="en-US" altLang="en-US" sz="2000" dirty="0" err="1" smtClean="0"/>
              <a:t>Lenova</a:t>
            </a:r>
            <a:r>
              <a:rPr lang="en-US" altLang="en-US" sz="2000" dirty="0" smtClean="0"/>
              <a:t> appears to emphasize on robust and reliable computing power </a:t>
            </a:r>
          </a:p>
        </p:txBody>
      </p:sp>
    </p:spTree>
    <p:extLst>
      <p:ext uri="{BB962C8B-B14F-4D97-AF65-F5344CB8AC3E}">
        <p14:creationId xmlns:p14="http://schemas.microsoft.com/office/powerpoint/2010/main" val="1507055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Operation Strategy Options</a:t>
            </a:r>
            <a:br>
              <a:rPr lang="en-US" altLang="en-US" dirty="0" smtClean="0"/>
            </a:br>
            <a:r>
              <a:rPr lang="en-US" altLang="en-US" sz="3000" b="1" dirty="0" smtClean="0">
                <a:solidFill>
                  <a:srgbClr val="0000FF"/>
                </a:solidFill>
                <a:latin typeface="Comic Sans MS" pitchFamily="66" charset="0"/>
              </a:rPr>
              <a:t>Process Choices</a:t>
            </a:r>
          </a:p>
        </p:txBody>
      </p:sp>
      <p:sp>
        <p:nvSpPr>
          <p:cNvPr id="27651" name="Rectangle 3"/>
          <p:cNvSpPr>
            <a:spLocks noGrp="1" noChangeArrowheads="1"/>
          </p:cNvSpPr>
          <p:nvPr>
            <p:ph idx="1"/>
          </p:nvPr>
        </p:nvSpPr>
        <p:spPr/>
        <p:txBody>
          <a:bodyPr/>
          <a:lstStyle/>
          <a:p>
            <a:pPr eaLnBrk="1" hangingPunct="1">
              <a:lnSpc>
                <a:spcPct val="80000"/>
              </a:lnSpc>
            </a:pPr>
            <a:r>
              <a:rPr lang="en-US" altLang="en-US" sz="2800" dirty="0" smtClean="0"/>
              <a:t>Three types of flow happen on account of process choices: </a:t>
            </a:r>
          </a:p>
          <a:p>
            <a:pPr lvl="1" eaLnBrk="1" hangingPunct="1">
              <a:lnSpc>
                <a:spcPct val="80000"/>
              </a:lnSpc>
            </a:pPr>
            <a:r>
              <a:rPr lang="en-US" altLang="en-US" sz="2000" dirty="0" smtClean="0"/>
              <a:t>Continuous streamlined flow</a:t>
            </a:r>
          </a:p>
          <a:p>
            <a:pPr lvl="1" eaLnBrk="1" hangingPunct="1">
              <a:lnSpc>
                <a:spcPct val="80000"/>
              </a:lnSpc>
            </a:pPr>
            <a:r>
              <a:rPr lang="en-US" altLang="en-US" sz="2000" dirty="0" smtClean="0"/>
              <a:t>Intermittent or batch flow</a:t>
            </a:r>
          </a:p>
          <a:p>
            <a:pPr lvl="1" eaLnBrk="1" hangingPunct="1">
              <a:lnSpc>
                <a:spcPct val="80000"/>
              </a:lnSpc>
            </a:pPr>
            <a:r>
              <a:rPr lang="en-US" altLang="en-US" sz="2000" dirty="0" smtClean="0"/>
              <a:t>Jumbled flow</a:t>
            </a:r>
          </a:p>
          <a:p>
            <a:pPr eaLnBrk="1" hangingPunct="1">
              <a:lnSpc>
                <a:spcPct val="80000"/>
              </a:lnSpc>
            </a:pPr>
            <a:r>
              <a:rPr lang="en-US" altLang="en-US" sz="2800" dirty="0" smtClean="0"/>
              <a:t>Choice of process will be consistent with product portfolio decisions</a:t>
            </a:r>
          </a:p>
          <a:p>
            <a:pPr lvl="1" eaLnBrk="1" hangingPunct="1">
              <a:lnSpc>
                <a:spcPct val="80000"/>
              </a:lnSpc>
            </a:pPr>
            <a:r>
              <a:rPr lang="en-US" altLang="en-US" sz="2000" dirty="0" smtClean="0"/>
              <a:t>A manufacturer emphasizing on production volumes, fewer varieties and less cost will make process choices pertaining to continuous streamlined flow </a:t>
            </a:r>
            <a:r>
              <a:rPr lang="en-US" altLang="en-US" sz="2000" dirty="0" smtClean="0">
                <a:solidFill>
                  <a:srgbClr val="C00000"/>
                </a:solidFill>
              </a:rPr>
              <a:t>(Hero Honda)</a:t>
            </a:r>
          </a:p>
          <a:p>
            <a:pPr lvl="1" eaLnBrk="1" hangingPunct="1">
              <a:lnSpc>
                <a:spcPct val="80000"/>
              </a:lnSpc>
            </a:pPr>
            <a:r>
              <a:rPr lang="en-US" altLang="en-US" sz="2000" dirty="0" smtClean="0"/>
              <a:t>An organization wishing to satisfy an objective of providing wide range of products to the customers will adopt batch/intermittent flow type</a:t>
            </a:r>
          </a:p>
          <a:p>
            <a:pPr lvl="1" eaLnBrk="1" hangingPunct="1">
              <a:lnSpc>
                <a:spcPct val="80000"/>
              </a:lnSpc>
            </a:pPr>
            <a:r>
              <a:rPr lang="en-US" altLang="en-US" sz="2000" dirty="0" smtClean="0"/>
              <a:t>the need to provide a very large variety and practically a production volume of one or few will adopt jumbled flow </a:t>
            </a:r>
            <a:r>
              <a:rPr lang="en-US" altLang="en-US" sz="2000" dirty="0" smtClean="0">
                <a:solidFill>
                  <a:srgbClr val="C00000"/>
                </a:solidFill>
              </a:rPr>
              <a:t>(BHEL)</a:t>
            </a:r>
          </a:p>
        </p:txBody>
      </p:sp>
    </p:spTree>
    <p:extLst>
      <p:ext uri="{BB962C8B-B14F-4D97-AF65-F5344CB8AC3E}">
        <p14:creationId xmlns:p14="http://schemas.microsoft.com/office/powerpoint/2010/main" val="1362419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Operation Strategy Options</a:t>
            </a:r>
            <a:br>
              <a:rPr lang="en-US" altLang="en-US" dirty="0" smtClean="0"/>
            </a:br>
            <a:r>
              <a:rPr lang="en-US" altLang="en-US" sz="3000" b="1" dirty="0" smtClean="0">
                <a:solidFill>
                  <a:srgbClr val="0000FF"/>
                </a:solidFill>
                <a:latin typeface="Comic Sans MS" pitchFamily="66" charset="0"/>
              </a:rPr>
              <a:t>Supply Chain issues</a:t>
            </a:r>
          </a:p>
        </p:txBody>
      </p:sp>
      <p:sp>
        <p:nvSpPr>
          <p:cNvPr id="28675" name="Rectangle 3"/>
          <p:cNvSpPr>
            <a:spLocks noGrp="1" noChangeArrowheads="1"/>
          </p:cNvSpPr>
          <p:nvPr>
            <p:ph idx="1"/>
          </p:nvPr>
        </p:nvSpPr>
        <p:spPr/>
        <p:txBody>
          <a:bodyPr/>
          <a:lstStyle/>
          <a:p>
            <a:pPr eaLnBrk="1" hangingPunct="1">
              <a:lnSpc>
                <a:spcPct val="80000"/>
              </a:lnSpc>
            </a:pPr>
            <a:r>
              <a:rPr lang="en-US" altLang="en-US" sz="2400" dirty="0" smtClean="0"/>
              <a:t>Supply chain refers to the network of entities supplying components and raw material to an organization as well as those distributing the finished goods of an organization to the customers through alternative channels</a:t>
            </a:r>
          </a:p>
          <a:p>
            <a:pPr eaLnBrk="1" hangingPunct="1">
              <a:lnSpc>
                <a:spcPct val="80000"/>
              </a:lnSpc>
            </a:pPr>
            <a:r>
              <a:rPr lang="en-US" altLang="en-US" sz="2400" dirty="0" smtClean="0"/>
              <a:t>Designing an appropriate supply chain calls for a better understanding of the product profile for which the supply chain is configured </a:t>
            </a:r>
          </a:p>
          <a:p>
            <a:pPr eaLnBrk="1" hangingPunct="1">
              <a:lnSpc>
                <a:spcPct val="80000"/>
              </a:lnSpc>
            </a:pPr>
            <a:r>
              <a:rPr lang="en-US" altLang="en-US" sz="2400" dirty="0" smtClean="0"/>
              <a:t>Two types of supply chains can be configured: </a:t>
            </a:r>
          </a:p>
          <a:p>
            <a:pPr lvl="1" eaLnBrk="1" hangingPunct="1">
              <a:lnSpc>
                <a:spcPct val="80000"/>
              </a:lnSpc>
            </a:pPr>
            <a:r>
              <a:rPr lang="en-US" altLang="en-US" sz="2000" u="sng" dirty="0" smtClean="0">
                <a:solidFill>
                  <a:srgbClr val="C00000"/>
                </a:solidFill>
              </a:rPr>
              <a:t>Efficient supply chain</a:t>
            </a:r>
            <a:r>
              <a:rPr lang="en-US" altLang="en-US" sz="2000" dirty="0" smtClean="0"/>
              <a:t>: objective is cost optimization and better utilization of resources employed in supply chain operations; typically used in the case of functional products  </a:t>
            </a:r>
            <a:r>
              <a:rPr lang="en-US" altLang="en-US" sz="2000" dirty="0" smtClean="0">
                <a:solidFill>
                  <a:srgbClr val="C00000"/>
                </a:solidFill>
              </a:rPr>
              <a:t>(machine tools, engineered </a:t>
            </a:r>
            <a:r>
              <a:rPr lang="en-US" altLang="en-US" sz="2000" dirty="0" err="1" smtClean="0">
                <a:solidFill>
                  <a:srgbClr val="C00000"/>
                </a:solidFill>
              </a:rPr>
              <a:t>equipments</a:t>
            </a:r>
            <a:r>
              <a:rPr lang="en-US" altLang="en-US" sz="2000" dirty="0" smtClean="0">
                <a:solidFill>
                  <a:srgbClr val="C00000"/>
                </a:solidFill>
              </a:rPr>
              <a:t>)</a:t>
            </a:r>
          </a:p>
          <a:p>
            <a:pPr lvl="1" eaLnBrk="1" hangingPunct="1">
              <a:lnSpc>
                <a:spcPct val="80000"/>
              </a:lnSpc>
            </a:pPr>
            <a:r>
              <a:rPr lang="en-US" altLang="en-US" sz="2000" u="sng" dirty="0" smtClean="0">
                <a:solidFill>
                  <a:srgbClr val="C00000"/>
                </a:solidFill>
              </a:rPr>
              <a:t>Responsive supply chain</a:t>
            </a:r>
            <a:r>
              <a:rPr lang="en-US" altLang="en-US" sz="2000" dirty="0" smtClean="0"/>
              <a:t>: the key objective is to develop a capability to respond fast to the market requirements; typically used in the case of innovative products </a:t>
            </a:r>
            <a:r>
              <a:rPr lang="en-US" altLang="en-US" sz="2000" dirty="0" smtClean="0">
                <a:solidFill>
                  <a:srgbClr val="C00000"/>
                </a:solidFill>
              </a:rPr>
              <a:t>(iPhone, Fancy Garments, trendy Electronics Goods)</a:t>
            </a:r>
          </a:p>
        </p:txBody>
      </p:sp>
    </p:spTree>
    <p:extLst>
      <p:ext uri="{BB962C8B-B14F-4D97-AF65-F5344CB8AC3E}">
        <p14:creationId xmlns:p14="http://schemas.microsoft.com/office/powerpoint/2010/main" val="83221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8974"/>
            <a:ext cx="8229600" cy="1143000"/>
          </a:xfrm>
        </p:spPr>
        <p:txBody>
          <a:bodyPr/>
          <a:lstStyle/>
          <a:p>
            <a:pPr eaLnBrk="1" hangingPunct="1"/>
            <a:r>
              <a:rPr lang="en-US" altLang="en-US" dirty="0" smtClean="0"/>
              <a:t>Operation Strategy Options</a:t>
            </a:r>
            <a:br>
              <a:rPr lang="en-US" altLang="en-US" dirty="0" smtClean="0"/>
            </a:br>
            <a:r>
              <a:rPr lang="en-US" altLang="en-US" sz="3000" b="1" dirty="0" smtClean="0">
                <a:solidFill>
                  <a:srgbClr val="0000FF"/>
                </a:solidFill>
                <a:latin typeface="Comic Sans MS" pitchFamily="66" charset="0"/>
              </a:rPr>
              <a:t>Technology Choices</a:t>
            </a:r>
          </a:p>
        </p:txBody>
      </p:sp>
      <p:sp>
        <p:nvSpPr>
          <p:cNvPr id="29699" name="Rectangle 3"/>
          <p:cNvSpPr>
            <a:spLocks noGrp="1" noChangeArrowheads="1"/>
          </p:cNvSpPr>
          <p:nvPr>
            <p:ph idx="1"/>
          </p:nvPr>
        </p:nvSpPr>
        <p:spPr>
          <a:xfrm>
            <a:off x="457200" y="1125936"/>
            <a:ext cx="8229600" cy="4525963"/>
          </a:xfrm>
        </p:spPr>
        <p:txBody>
          <a:bodyPr/>
          <a:lstStyle/>
          <a:p>
            <a:pPr eaLnBrk="1" hangingPunct="1"/>
            <a:r>
              <a:rPr lang="en-US" altLang="en-US" sz="2400" dirty="0" smtClean="0"/>
              <a:t>Technological advancements in recent years have given new opportunities for creating competitive advantage for firms</a:t>
            </a:r>
          </a:p>
          <a:p>
            <a:pPr lvl="1" eaLnBrk="1" hangingPunct="1"/>
            <a:r>
              <a:rPr lang="en-US" altLang="en-US" sz="2400" dirty="0" smtClean="0"/>
              <a:t>Case of </a:t>
            </a:r>
            <a:r>
              <a:rPr lang="en-US" altLang="en-US" sz="2400" dirty="0" smtClean="0">
                <a:solidFill>
                  <a:srgbClr val="C00000"/>
                </a:solidFill>
              </a:rPr>
              <a:t>Asian Paints </a:t>
            </a:r>
            <a:r>
              <a:rPr lang="en-US" altLang="en-US" sz="2400" dirty="0" smtClean="0"/>
              <a:t>utilizing technological advancements for mixing of basic pigments to distribute paints in large varieties of </a:t>
            </a:r>
            <a:r>
              <a:rPr lang="en-US" altLang="en-US" sz="2400" dirty="0" err="1" smtClean="0"/>
              <a:t>colours</a:t>
            </a:r>
            <a:r>
              <a:rPr lang="en-US" altLang="en-US" sz="2400" dirty="0" smtClean="0"/>
              <a:t> and in large assortment of sizes</a:t>
            </a:r>
          </a:p>
          <a:p>
            <a:pPr eaLnBrk="1" hangingPunct="1"/>
            <a:r>
              <a:rPr lang="en-US" altLang="en-US" sz="2400" dirty="0" smtClean="0"/>
              <a:t>Using new technology options for manufacturing processes, organizations can </a:t>
            </a:r>
          </a:p>
          <a:p>
            <a:pPr lvl="1" eaLnBrk="1" hangingPunct="1"/>
            <a:r>
              <a:rPr lang="en-US" altLang="en-US" sz="2400" dirty="0" smtClean="0"/>
              <a:t>react faster to customer needs </a:t>
            </a:r>
          </a:p>
          <a:p>
            <a:pPr lvl="1" eaLnBrk="1" hangingPunct="1"/>
            <a:r>
              <a:rPr lang="en-US" altLang="en-US" sz="2400" dirty="0" smtClean="0"/>
              <a:t>manage a wide portfolio of product offerings and </a:t>
            </a:r>
          </a:p>
          <a:p>
            <a:pPr lvl="1" eaLnBrk="1" hangingPunct="1"/>
            <a:r>
              <a:rPr lang="en-US" altLang="en-US" sz="2400" dirty="0" smtClean="0"/>
              <a:t>yet maintain high levels of productivity </a:t>
            </a:r>
          </a:p>
          <a:p>
            <a:pPr eaLnBrk="1" hangingPunct="1"/>
            <a:r>
              <a:rPr lang="en-US" altLang="en-US" sz="2400" dirty="0" smtClean="0"/>
              <a:t>Organizations making a strategic choice to operate in the manufacture of mid-volume, mid-variety products could utilize new technology</a:t>
            </a:r>
          </a:p>
        </p:txBody>
      </p:sp>
    </p:spTree>
    <p:extLst>
      <p:ext uri="{BB962C8B-B14F-4D97-AF65-F5344CB8AC3E}">
        <p14:creationId xmlns:p14="http://schemas.microsoft.com/office/powerpoint/2010/main" val="418266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New Technology Options</a:t>
            </a:r>
            <a:br>
              <a:rPr lang="en-US" altLang="en-US" dirty="0" smtClean="0"/>
            </a:br>
            <a:r>
              <a:rPr lang="en-US" altLang="en-US" sz="3000" b="1" dirty="0" smtClean="0">
                <a:solidFill>
                  <a:srgbClr val="0000FF"/>
                </a:solidFill>
                <a:latin typeface="Comic Sans MS" pitchFamily="66" charset="0"/>
              </a:rPr>
              <a:t>Strategic Advantages</a:t>
            </a:r>
          </a:p>
        </p:txBody>
      </p:sp>
      <p:sp>
        <p:nvSpPr>
          <p:cNvPr id="30723" name="Rectangle 3"/>
          <p:cNvSpPr>
            <a:spLocks noGrp="1" noChangeArrowheads="1"/>
          </p:cNvSpPr>
          <p:nvPr>
            <p:ph idx="1"/>
          </p:nvPr>
        </p:nvSpPr>
        <p:spPr/>
        <p:txBody>
          <a:bodyPr/>
          <a:lstStyle/>
          <a:p>
            <a:pPr eaLnBrk="1" hangingPunct="1"/>
            <a:r>
              <a:rPr lang="en-US" altLang="en-US" sz="2200" u="sng" dirty="0" smtClean="0"/>
              <a:t>Increased machine </a:t>
            </a:r>
            <a:r>
              <a:rPr lang="en-US" altLang="en-US" sz="2200" u="sng" dirty="0" err="1" smtClean="0"/>
              <a:t>utilisation</a:t>
            </a:r>
            <a:r>
              <a:rPr lang="en-US" altLang="en-US" sz="2200" dirty="0" smtClean="0"/>
              <a:t> </a:t>
            </a:r>
          </a:p>
          <a:p>
            <a:pPr eaLnBrk="1" hangingPunct="1"/>
            <a:r>
              <a:rPr lang="en-US" altLang="en-US" sz="2200" u="sng" dirty="0" smtClean="0"/>
              <a:t>Scheduling flexibility</a:t>
            </a:r>
            <a:r>
              <a:rPr lang="en-US" altLang="en-US" sz="2200" dirty="0" smtClean="0"/>
              <a:t>: Permits an </a:t>
            </a:r>
            <a:r>
              <a:rPr lang="en-US" altLang="en-US" sz="2200" dirty="0" err="1" smtClean="0"/>
              <a:t>organisation</a:t>
            </a:r>
            <a:r>
              <a:rPr lang="en-US" altLang="en-US" sz="2200" dirty="0" smtClean="0"/>
              <a:t> to have flexibility in scheduling thereby enabling the </a:t>
            </a:r>
            <a:r>
              <a:rPr lang="en-US" altLang="en-US" sz="2200" dirty="0" err="1" smtClean="0"/>
              <a:t>organisation</a:t>
            </a:r>
            <a:r>
              <a:rPr lang="en-US" altLang="en-US" sz="2200" dirty="0" smtClean="0"/>
              <a:t> to react to changes fast</a:t>
            </a:r>
          </a:p>
          <a:p>
            <a:pPr eaLnBrk="1" hangingPunct="1"/>
            <a:r>
              <a:rPr lang="en-US" altLang="en-US" sz="2200" u="sng" dirty="0" smtClean="0"/>
              <a:t>Ease of engineering challenges</a:t>
            </a:r>
            <a:r>
              <a:rPr lang="en-US" altLang="en-US" sz="2200" dirty="0" smtClean="0"/>
              <a:t>: Changes in engineering design and process plans can be easily accommodated by use of technology based manufacturing and process design. </a:t>
            </a:r>
          </a:p>
          <a:p>
            <a:pPr eaLnBrk="1" hangingPunct="1"/>
            <a:r>
              <a:rPr lang="en-US" altLang="en-US" sz="2200" u="sng" dirty="0" smtClean="0"/>
              <a:t>Ease of expansion</a:t>
            </a:r>
            <a:r>
              <a:rPr lang="en-US" altLang="en-US" sz="2200" dirty="0" smtClean="0"/>
              <a:t>: Provides volume flexibility to the </a:t>
            </a:r>
            <a:r>
              <a:rPr lang="en-US" altLang="en-US" sz="2200" dirty="0" err="1" smtClean="0"/>
              <a:t>organisation</a:t>
            </a:r>
            <a:r>
              <a:rPr lang="en-US" altLang="en-US" sz="2200" dirty="0" smtClean="0"/>
              <a:t>, making it much easier to expand in response to a growing market</a:t>
            </a:r>
            <a:endParaRPr lang="en-US" altLang="en-US" sz="2200" u="sng" dirty="0" smtClean="0"/>
          </a:p>
          <a:p>
            <a:pPr eaLnBrk="1" hangingPunct="1"/>
            <a:r>
              <a:rPr lang="en-US" altLang="en-US" sz="2200" u="sng" dirty="0" smtClean="0"/>
              <a:t>Reduced manufacturing lead time</a:t>
            </a:r>
            <a:r>
              <a:rPr lang="en-US" altLang="en-US" sz="2200" dirty="0" smtClean="0"/>
              <a:t> </a:t>
            </a:r>
          </a:p>
          <a:p>
            <a:pPr eaLnBrk="1" hangingPunct="1"/>
            <a:r>
              <a:rPr lang="en-US" altLang="en-US" sz="2200" u="sng" dirty="0" smtClean="0"/>
              <a:t>Lower in-process inventory</a:t>
            </a:r>
            <a:r>
              <a:rPr lang="en-US" altLang="en-US" sz="2200" dirty="0" smtClean="0"/>
              <a:t>: Several of the above benefits directly translate to lower work in process inventory and reduced cost of manufacturing</a:t>
            </a:r>
          </a:p>
        </p:txBody>
      </p:sp>
    </p:spTree>
    <p:extLst>
      <p:ext uri="{BB962C8B-B14F-4D97-AF65-F5344CB8AC3E}">
        <p14:creationId xmlns:p14="http://schemas.microsoft.com/office/powerpoint/2010/main" val="631827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smtClean="0"/>
              <a:t>Operation Strategy Options</a:t>
            </a:r>
            <a:br>
              <a:rPr lang="en-US" altLang="en-US" dirty="0" smtClean="0"/>
            </a:br>
            <a:r>
              <a:rPr lang="en-US" altLang="en-US" sz="3000" b="1" dirty="0" smtClean="0">
                <a:solidFill>
                  <a:srgbClr val="0000FF"/>
                </a:solidFill>
                <a:latin typeface="Comic Sans MS" pitchFamily="66" charset="0"/>
              </a:rPr>
              <a:t>Capacity</a:t>
            </a:r>
          </a:p>
        </p:txBody>
      </p:sp>
      <p:sp>
        <p:nvSpPr>
          <p:cNvPr id="31747" name="Rectangle 3"/>
          <p:cNvSpPr>
            <a:spLocks noGrp="1" noChangeArrowheads="1"/>
          </p:cNvSpPr>
          <p:nvPr>
            <p:ph idx="1"/>
          </p:nvPr>
        </p:nvSpPr>
        <p:spPr/>
        <p:txBody>
          <a:bodyPr/>
          <a:lstStyle/>
          <a:p>
            <a:pPr eaLnBrk="1" hangingPunct="1">
              <a:lnSpc>
                <a:spcPct val="90000"/>
              </a:lnSpc>
            </a:pPr>
            <a:r>
              <a:rPr lang="en-US" altLang="en-US" sz="2400" dirty="0" smtClean="0"/>
              <a:t>Capacity is defined as: </a:t>
            </a:r>
          </a:p>
          <a:p>
            <a:pPr lvl="1" eaLnBrk="1" hangingPunct="1">
              <a:lnSpc>
                <a:spcPct val="90000"/>
              </a:lnSpc>
            </a:pPr>
            <a:r>
              <a:rPr lang="en-US" altLang="en-US" sz="2400" dirty="0" smtClean="0"/>
              <a:t>maximum number of units of goods that can be produced per unit time in the case of manufacturing system </a:t>
            </a:r>
          </a:p>
          <a:p>
            <a:pPr lvl="1" eaLnBrk="1" hangingPunct="1">
              <a:lnSpc>
                <a:spcPct val="90000"/>
              </a:lnSpc>
            </a:pPr>
            <a:r>
              <a:rPr lang="en-US" altLang="en-US" sz="2400" dirty="0" smtClean="0"/>
              <a:t>the maximum number of service offerings that can be made per unit time in the case of a service system </a:t>
            </a:r>
          </a:p>
          <a:p>
            <a:pPr eaLnBrk="1" hangingPunct="1">
              <a:lnSpc>
                <a:spcPct val="90000"/>
              </a:lnSpc>
            </a:pPr>
            <a:r>
              <a:rPr lang="en-US" altLang="en-US" sz="2400" dirty="0" smtClean="0"/>
              <a:t>Capacity decision influences the cost of goods &amp; services offered in three ways:</a:t>
            </a:r>
          </a:p>
          <a:p>
            <a:pPr lvl="1" eaLnBrk="1" hangingPunct="1">
              <a:lnSpc>
                <a:spcPct val="90000"/>
              </a:lnSpc>
            </a:pPr>
            <a:r>
              <a:rPr lang="en-US" altLang="en-US" sz="2400" dirty="0"/>
              <a:t>A</a:t>
            </a:r>
            <a:r>
              <a:rPr lang="en-US" altLang="en-US" sz="2400" dirty="0" smtClean="0"/>
              <a:t>ccrued cost advantage due to economies of scale </a:t>
            </a:r>
          </a:p>
          <a:p>
            <a:pPr lvl="1" eaLnBrk="1" hangingPunct="1">
              <a:lnSpc>
                <a:spcPct val="90000"/>
              </a:lnSpc>
            </a:pPr>
            <a:r>
              <a:rPr lang="en-US" altLang="en-US" sz="2400" dirty="0" smtClean="0"/>
              <a:t>Ability to spread fixed costs over a larger capacity</a:t>
            </a:r>
          </a:p>
          <a:p>
            <a:pPr lvl="1" eaLnBrk="1" hangingPunct="1">
              <a:lnSpc>
                <a:spcPct val="90000"/>
              </a:lnSpc>
            </a:pPr>
            <a:r>
              <a:rPr lang="en-US" altLang="en-US" sz="2400" dirty="0" smtClean="0"/>
              <a:t>additional cost advantages in procuring other factors of production</a:t>
            </a:r>
          </a:p>
        </p:txBody>
      </p:sp>
    </p:spTree>
    <p:extLst>
      <p:ext uri="{BB962C8B-B14F-4D97-AF65-F5344CB8AC3E}">
        <p14:creationId xmlns:p14="http://schemas.microsoft.com/office/powerpoint/2010/main" val="225399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mtClean="0"/>
              <a:t>Breakeven analysis</a:t>
            </a:r>
          </a:p>
        </p:txBody>
      </p:sp>
      <p:sp>
        <p:nvSpPr>
          <p:cNvPr id="1028" name="Rectangle 3"/>
          <p:cNvSpPr>
            <a:spLocks noGrp="1" noChangeArrowheads="1"/>
          </p:cNvSpPr>
          <p:nvPr>
            <p:ph idx="1"/>
          </p:nvPr>
        </p:nvSpPr>
        <p:spPr/>
        <p:txBody>
          <a:bodyPr/>
          <a:lstStyle/>
          <a:p>
            <a:pPr marL="508000" indent="-508000" eaLnBrk="1" hangingPunct="1">
              <a:buFont typeface="Wingdings" pitchFamily="2" charset="2"/>
              <a:buNone/>
            </a:pPr>
            <a:r>
              <a:rPr lang="en-US" altLang="en-US" sz="2200" i="1" smtClean="0"/>
              <a:t>F  –</a:t>
            </a:r>
            <a:r>
              <a:rPr lang="en-US" altLang="en-US" sz="2200" smtClean="0"/>
              <a:t> Fixed costs of production</a:t>
            </a:r>
            <a:endParaRPr lang="en-US" altLang="en-US" sz="2200" i="1" smtClean="0"/>
          </a:p>
          <a:p>
            <a:pPr marL="508000" indent="-508000" eaLnBrk="1" hangingPunct="1">
              <a:buFont typeface="Wingdings" pitchFamily="2" charset="2"/>
              <a:buNone/>
            </a:pPr>
            <a:r>
              <a:rPr lang="en-US" altLang="en-US" sz="2200" i="1" smtClean="0"/>
              <a:t>v</a:t>
            </a:r>
            <a:r>
              <a:rPr lang="en-US" altLang="en-US" sz="2200" smtClean="0"/>
              <a:t> – Variable cost of production of one unit</a:t>
            </a:r>
            <a:endParaRPr lang="en-US" altLang="en-US" sz="2200" i="1" smtClean="0"/>
          </a:p>
          <a:p>
            <a:pPr marL="508000" indent="-508000" eaLnBrk="1" hangingPunct="1">
              <a:buFont typeface="Wingdings" pitchFamily="2" charset="2"/>
              <a:buNone/>
            </a:pPr>
            <a:r>
              <a:rPr lang="en-US" altLang="en-US" sz="2200" i="1" smtClean="0"/>
              <a:t>p</a:t>
            </a:r>
            <a:r>
              <a:rPr lang="en-US" altLang="en-US" sz="2200" smtClean="0"/>
              <a:t> – Selling Price of one unit of the product</a:t>
            </a:r>
            <a:endParaRPr lang="en-US" altLang="en-US" sz="2200" i="1" smtClean="0"/>
          </a:p>
          <a:p>
            <a:pPr marL="508000" indent="-508000" eaLnBrk="1" hangingPunct="1">
              <a:buFont typeface="Wingdings" pitchFamily="2" charset="2"/>
              <a:buNone/>
            </a:pPr>
            <a:r>
              <a:rPr lang="en-US" altLang="en-US" sz="2200" i="1" smtClean="0"/>
              <a:t>c</a:t>
            </a:r>
            <a:r>
              <a:rPr lang="en-US" altLang="en-US" sz="2200" smtClean="0"/>
              <a:t> – Contribution of one unit of product towards the fixed costs</a:t>
            </a:r>
            <a:endParaRPr lang="en-US" altLang="en-US" sz="2200" i="1" smtClean="0"/>
          </a:p>
          <a:p>
            <a:pPr marL="508000" indent="-508000" eaLnBrk="1" hangingPunct="1">
              <a:buFont typeface="Wingdings" pitchFamily="2" charset="2"/>
              <a:buNone/>
            </a:pPr>
            <a:r>
              <a:rPr lang="en-US" altLang="en-US" sz="2200" i="1" smtClean="0"/>
              <a:t>S</a:t>
            </a:r>
            <a:r>
              <a:rPr lang="en-US" altLang="en-US" sz="2200" smtClean="0"/>
              <a:t> – Sales volume (in terms of number of units)</a:t>
            </a:r>
            <a:endParaRPr lang="en-US" altLang="en-US" sz="2200" i="1" smtClean="0"/>
          </a:p>
          <a:p>
            <a:pPr marL="508000" indent="-508000" eaLnBrk="1" hangingPunct="1">
              <a:buFont typeface="Wingdings" pitchFamily="2" charset="2"/>
              <a:buNone/>
            </a:pPr>
            <a:r>
              <a:rPr lang="en-US" altLang="en-US" sz="2200" i="1" smtClean="0"/>
              <a:t>BEP</a:t>
            </a:r>
            <a:r>
              <a:rPr lang="en-US" altLang="en-US" sz="2200" i="1" baseline="-25000" smtClean="0"/>
              <a:t>Sales</a:t>
            </a:r>
            <a:r>
              <a:rPr lang="en-US" altLang="en-US" sz="2200" baseline="-25000" smtClean="0"/>
              <a:t> </a:t>
            </a:r>
            <a:r>
              <a:rPr lang="en-US" altLang="en-US" sz="2200" smtClean="0"/>
              <a:t>– Sales volume required to achieve breakeven</a:t>
            </a:r>
          </a:p>
          <a:p>
            <a:pPr marL="508000" indent="-508000" eaLnBrk="1" hangingPunct="1">
              <a:buFont typeface="Wingdings" pitchFamily="2" charset="2"/>
              <a:buNone/>
            </a:pPr>
            <a:endParaRPr lang="en-US" altLang="en-US" sz="2200" smtClean="0"/>
          </a:p>
          <a:p>
            <a:pPr marL="508000" indent="-508000" eaLnBrk="1" hangingPunct="1">
              <a:buFont typeface="Wingdings" pitchFamily="2" charset="2"/>
              <a:buNone/>
            </a:pPr>
            <a:r>
              <a:rPr lang="en-US" altLang="en-US" sz="2200" smtClean="0"/>
              <a:t>Contribution Margin (c) </a:t>
            </a:r>
            <a:r>
              <a:rPr lang="en-US" altLang="en-US" sz="2200" i="1" smtClean="0"/>
              <a:t>= p – v</a:t>
            </a:r>
          </a:p>
          <a:p>
            <a:pPr marL="508000" indent="-508000" eaLnBrk="1" hangingPunct="1">
              <a:buFont typeface="Wingdings" pitchFamily="2" charset="2"/>
              <a:buNone/>
            </a:pPr>
            <a:endParaRPr lang="en-US" altLang="en-US" sz="2200" i="1" smtClean="0"/>
          </a:p>
          <a:p>
            <a:pPr marL="508000" indent="-508000" eaLnBrk="1" hangingPunct="1">
              <a:buFont typeface="Wingdings" pitchFamily="2" charset="2"/>
              <a:buNone/>
            </a:pPr>
            <a:r>
              <a:rPr lang="en-US" altLang="en-US" sz="2200" i="1" smtClean="0"/>
              <a:t>BEP</a:t>
            </a:r>
            <a:r>
              <a:rPr lang="en-US" altLang="en-US" sz="2200" i="1" baseline="-25000" smtClean="0"/>
              <a:t>Sales </a:t>
            </a:r>
            <a:r>
              <a:rPr lang="en-US" altLang="en-US" sz="2200" i="1" smtClean="0"/>
              <a:t>=</a:t>
            </a:r>
            <a:r>
              <a:rPr lang="en-US" altLang="en-US" sz="2200" smtClean="0"/>
              <a:t> </a:t>
            </a:r>
          </a:p>
        </p:txBody>
      </p:sp>
      <p:sp>
        <p:nvSpPr>
          <p:cNvPr id="102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endParaRPr lang="en-US" altLang="en-US"/>
          </a:p>
        </p:txBody>
      </p:sp>
      <p:sp>
        <p:nvSpPr>
          <p:cNvPr id="103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endParaRPr lang="en-US" altLang="en-US"/>
          </a:p>
        </p:txBody>
      </p:sp>
      <p:graphicFrame>
        <p:nvGraphicFramePr>
          <p:cNvPr id="1026" name="Object 8"/>
          <p:cNvGraphicFramePr>
            <a:graphicFrameLocks noChangeAspect="1"/>
          </p:cNvGraphicFramePr>
          <p:nvPr>
            <p:extLst>
              <p:ext uri="{D42A27DB-BD31-4B8C-83A1-F6EECF244321}">
                <p14:modId xmlns:p14="http://schemas.microsoft.com/office/powerpoint/2010/main" val="4094117112"/>
              </p:ext>
            </p:extLst>
          </p:nvPr>
        </p:nvGraphicFramePr>
        <p:xfrm>
          <a:off x="1740725" y="5059875"/>
          <a:ext cx="363538" cy="762000"/>
        </p:xfrm>
        <a:graphic>
          <a:graphicData uri="http://schemas.openxmlformats.org/presentationml/2006/ole">
            <mc:AlternateContent xmlns:mc="http://schemas.openxmlformats.org/markup-compatibility/2006">
              <mc:Choice xmlns:v="urn:schemas-microsoft-com:vml" Requires="v">
                <p:oleObj spid="_x0000_s1034" name="Equation" r:id="rId3" imgW="165028" imgH="330057" progId="Equation.3">
                  <p:embed/>
                </p:oleObj>
              </mc:Choice>
              <mc:Fallback>
                <p:oleObj name="Equation" r:id="rId3" imgW="165028"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725" y="5059875"/>
                        <a:ext cx="36353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6349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a:xfrm>
            <a:off x="170592" y="1678"/>
            <a:ext cx="8229600" cy="1143000"/>
          </a:xfrm>
        </p:spPr>
        <p:txBody>
          <a:bodyPr/>
          <a:lstStyle/>
          <a:p>
            <a:pPr eaLnBrk="1" hangingPunct="1"/>
            <a:r>
              <a:rPr lang="en-US" altLang="en-US" dirty="0" smtClean="0"/>
              <a:t>Operations Strategy</a:t>
            </a:r>
            <a:br>
              <a:rPr lang="en-US" altLang="en-US" dirty="0" smtClean="0"/>
            </a:br>
            <a:r>
              <a:rPr lang="en-US" altLang="en-US" sz="2800" b="1" dirty="0" smtClean="0">
                <a:solidFill>
                  <a:srgbClr val="0000FF"/>
                </a:solidFill>
                <a:latin typeface="Comic Sans MS" pitchFamily="66" charset="0"/>
              </a:rPr>
              <a:t>An example from Hotel Industry</a:t>
            </a:r>
            <a:endParaRPr lang="en-US" altLang="en-US" b="1" dirty="0" smtClean="0">
              <a:solidFill>
                <a:srgbClr val="0000FF"/>
              </a:solidFill>
              <a:latin typeface="Comic Sans MS" pitchFamily="66" charset="0"/>
            </a:endParaRPr>
          </a:p>
        </p:txBody>
      </p:sp>
      <p:sp>
        <p:nvSpPr>
          <p:cNvPr id="16388" name="TextBox 6"/>
          <p:cNvSpPr txBox="1">
            <a:spLocks noChangeArrowheads="1"/>
          </p:cNvSpPr>
          <p:nvPr/>
        </p:nvSpPr>
        <p:spPr bwMode="auto">
          <a:xfrm>
            <a:off x="5809392" y="6018630"/>
            <a:ext cx="3048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r>
              <a:rPr lang="en-US" altLang="en-US" sz="1100" u="sng" dirty="0"/>
              <a:t>Source: </a:t>
            </a:r>
            <a:r>
              <a:rPr lang="en-US" altLang="en-US" sz="1100" u="sng" dirty="0">
                <a:hlinkClick r:id="rId2"/>
              </a:rPr>
              <a:t>http://www.gingerhotels.com</a:t>
            </a:r>
            <a:r>
              <a:rPr lang="en-US" altLang="en-US" sz="1100" dirty="0"/>
              <a:t> </a:t>
            </a:r>
          </a:p>
        </p:txBody>
      </p:sp>
      <p:sp>
        <p:nvSpPr>
          <p:cNvPr id="8" name="TextBox 7"/>
          <p:cNvSpPr txBox="1"/>
          <p:nvPr/>
        </p:nvSpPr>
        <p:spPr>
          <a:xfrm>
            <a:off x="5123592" y="2089240"/>
            <a:ext cx="3657600" cy="3293209"/>
          </a:xfrm>
          <a:prstGeom prst="rect">
            <a:avLst/>
          </a:prstGeom>
          <a:noFill/>
        </p:spPr>
        <p:txBody>
          <a:bodyPr wrap="square">
            <a:spAutoFit/>
          </a:bodyPr>
          <a:lstStyle/>
          <a:p>
            <a:pPr>
              <a:defRPr/>
            </a:pPr>
            <a:r>
              <a:rPr lang="en-US" sz="1600" i="1" dirty="0"/>
              <a:t> </a:t>
            </a:r>
          </a:p>
          <a:p>
            <a:pPr>
              <a:defRPr/>
            </a:pPr>
            <a:r>
              <a:rPr lang="en-US" sz="1600" b="1" i="1" dirty="0"/>
              <a:t>A Ginger hotel distinguishes itself in several ways in the manner these services are offered:</a:t>
            </a:r>
          </a:p>
          <a:p>
            <a:pPr>
              <a:defRPr/>
            </a:pPr>
            <a:r>
              <a:rPr lang="en-US" sz="1600" i="1" dirty="0"/>
              <a:t>A limited à la carte menu at a nominal price </a:t>
            </a:r>
          </a:p>
          <a:p>
            <a:pPr>
              <a:defRPr/>
            </a:pPr>
            <a:r>
              <a:rPr lang="en-US" sz="1600" i="1" dirty="0"/>
              <a:t>Some elements of self-service:</a:t>
            </a:r>
          </a:p>
          <a:p>
            <a:pPr marL="231775" indent="-115888">
              <a:buFont typeface="Arial" pitchFamily="34" charset="0"/>
              <a:buChar char="•"/>
              <a:defRPr/>
            </a:pPr>
            <a:r>
              <a:rPr lang="en-US" sz="1600" i="1" dirty="0"/>
              <a:t>Self-Service Check-In</a:t>
            </a:r>
          </a:p>
          <a:p>
            <a:pPr marL="231775" indent="-115888">
              <a:buFont typeface="Arial" pitchFamily="34" charset="0"/>
              <a:buChar char="•"/>
              <a:defRPr/>
            </a:pPr>
            <a:r>
              <a:rPr lang="en-US" sz="1600" i="1" dirty="0"/>
              <a:t>Give ‘n’ Take Counter:</a:t>
            </a:r>
          </a:p>
          <a:p>
            <a:pPr marL="231775" indent="-115888">
              <a:buFont typeface="Arial" pitchFamily="34" charset="0"/>
              <a:buChar char="•"/>
              <a:defRPr/>
            </a:pPr>
            <a:r>
              <a:rPr lang="en-US" sz="1600" i="1" dirty="0"/>
              <a:t>Smart Get Set :  </a:t>
            </a:r>
          </a:p>
          <a:p>
            <a:pPr marL="231775" indent="-115888">
              <a:buFont typeface="Arial" pitchFamily="34" charset="0"/>
              <a:buChar char="•"/>
              <a:defRPr/>
            </a:pPr>
            <a:r>
              <a:rPr lang="en-US" sz="1600" i="1" dirty="0"/>
              <a:t>Smart Knick Knacks:</a:t>
            </a:r>
          </a:p>
          <a:p>
            <a:pPr marL="231775" indent="-115888">
              <a:buFont typeface="Arial" pitchFamily="34" charset="0"/>
              <a:buChar char="•"/>
              <a:defRPr/>
            </a:pPr>
            <a:r>
              <a:rPr lang="en-US" sz="1600" i="1" dirty="0"/>
              <a:t>Smart Mart:</a:t>
            </a:r>
          </a:p>
          <a:p>
            <a:pPr>
              <a:defRPr/>
            </a:pPr>
            <a:endParaRPr lang="en-US" sz="1600" i="1" dirty="0"/>
          </a:p>
        </p:txBody>
      </p:sp>
      <p:pic>
        <p:nvPicPr>
          <p:cNvPr id="6" name="Picture 5"/>
          <p:cNvPicPr/>
          <p:nvPr/>
        </p:nvPicPr>
        <p:blipFill rotWithShape="1">
          <a:blip r:embed="rId3">
            <a:extLst>
              <a:ext uri="{28A0092B-C50C-407E-A947-70E740481C1C}">
                <a14:useLocalDpi xmlns:a14="http://schemas.microsoft.com/office/drawing/2010/main" val="0"/>
              </a:ext>
            </a:extLst>
          </a:blip>
          <a:srcRect l="12024" r="12946" b="4409"/>
          <a:stretch/>
        </p:blipFill>
        <p:spPr bwMode="auto">
          <a:xfrm>
            <a:off x="170592" y="1328890"/>
            <a:ext cx="4800600" cy="4927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985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dirty="0" smtClean="0"/>
              <a:t>Breakeven Analysis</a:t>
            </a:r>
            <a:br>
              <a:rPr lang="en-US" altLang="en-US" dirty="0" smtClean="0"/>
            </a:br>
            <a:r>
              <a:rPr lang="en-US" altLang="en-US" sz="3000" b="1" dirty="0" smtClean="0">
                <a:solidFill>
                  <a:srgbClr val="0000FF"/>
                </a:solidFill>
                <a:latin typeface="Comic Sans MS" pitchFamily="66" charset="0"/>
              </a:rPr>
              <a:t>Example 2.1</a:t>
            </a:r>
          </a:p>
        </p:txBody>
      </p:sp>
      <p:sp>
        <p:nvSpPr>
          <p:cNvPr id="2052" name="Rectangle 3"/>
          <p:cNvSpPr>
            <a:spLocks noGrp="1" noChangeArrowheads="1"/>
          </p:cNvSpPr>
          <p:nvPr>
            <p:ph idx="1"/>
          </p:nvPr>
        </p:nvSpPr>
        <p:spPr>
          <a:xfrm>
            <a:off x="566738" y="1752600"/>
            <a:ext cx="8001000" cy="4648200"/>
          </a:xfrm>
        </p:spPr>
        <p:txBody>
          <a:bodyPr/>
          <a:lstStyle/>
          <a:p>
            <a:pPr marL="0" indent="0" eaLnBrk="1" hangingPunct="1">
              <a:lnSpc>
                <a:spcPct val="80000"/>
              </a:lnSpc>
              <a:buFont typeface="Wingdings" pitchFamily="2" charset="2"/>
              <a:buNone/>
            </a:pPr>
            <a:r>
              <a:rPr lang="en-US" altLang="en-US" sz="1700" i="1" smtClean="0"/>
              <a:t>A company manufactures a certain component, which it is able to sell at Rs. 15 per component. The variable cost of the component is Rs. 10 per unit. If the company has made a total investment in fixed costs to the tune of Rs. 30,000, what is the breakeven sales for the component? </a:t>
            </a:r>
          </a:p>
          <a:p>
            <a:pPr marL="0" indent="0" eaLnBrk="1" hangingPunct="1">
              <a:lnSpc>
                <a:spcPct val="80000"/>
              </a:lnSpc>
              <a:buFont typeface="Wingdings" pitchFamily="2" charset="2"/>
              <a:buNone/>
            </a:pPr>
            <a:endParaRPr lang="en-US" altLang="en-US" sz="1100" b="1" smtClean="0"/>
          </a:p>
          <a:p>
            <a:pPr marL="0" indent="0" eaLnBrk="1" hangingPunct="1">
              <a:lnSpc>
                <a:spcPct val="80000"/>
              </a:lnSpc>
              <a:buFont typeface="Wingdings" pitchFamily="2" charset="2"/>
              <a:buNone/>
            </a:pPr>
            <a:r>
              <a:rPr lang="en-US" altLang="en-US" sz="1900" b="1" smtClean="0"/>
              <a:t>Solution</a:t>
            </a:r>
          </a:p>
          <a:p>
            <a:pPr marL="0" indent="0" eaLnBrk="1" hangingPunct="1">
              <a:lnSpc>
                <a:spcPct val="80000"/>
              </a:lnSpc>
              <a:buFont typeface="Wingdings" pitchFamily="2" charset="2"/>
              <a:buNone/>
            </a:pPr>
            <a:endParaRPr lang="en-US" altLang="en-US" sz="1300" i="1" smtClean="0"/>
          </a:p>
          <a:p>
            <a:pPr marL="0" indent="0" eaLnBrk="1" hangingPunct="1">
              <a:lnSpc>
                <a:spcPct val="80000"/>
              </a:lnSpc>
              <a:buFont typeface="Wingdings" pitchFamily="2" charset="2"/>
              <a:buNone/>
            </a:pPr>
            <a:r>
              <a:rPr lang="en-US" altLang="en-US" sz="1900" i="1" smtClean="0"/>
              <a:t>F  –</a:t>
            </a:r>
            <a:r>
              <a:rPr lang="en-US" altLang="en-US" sz="1900" smtClean="0"/>
              <a:t> Fixed costs of production = Rs. 30,000</a:t>
            </a:r>
            <a:endParaRPr lang="en-US" altLang="en-US" sz="1900" i="1" smtClean="0"/>
          </a:p>
          <a:p>
            <a:pPr marL="0" indent="0" eaLnBrk="1" hangingPunct="1">
              <a:lnSpc>
                <a:spcPct val="80000"/>
              </a:lnSpc>
              <a:buFont typeface="Wingdings" pitchFamily="2" charset="2"/>
              <a:buNone/>
            </a:pPr>
            <a:r>
              <a:rPr lang="en-US" altLang="en-US" sz="1900" i="1" smtClean="0"/>
              <a:t>v</a:t>
            </a:r>
            <a:r>
              <a:rPr lang="en-US" altLang="en-US" sz="1900" smtClean="0"/>
              <a:t> – Variable cost of production of one unit = Rs. 10</a:t>
            </a:r>
            <a:endParaRPr lang="en-US" altLang="en-US" sz="1900" i="1" smtClean="0"/>
          </a:p>
          <a:p>
            <a:pPr marL="0" indent="0" eaLnBrk="1" hangingPunct="1">
              <a:lnSpc>
                <a:spcPct val="80000"/>
              </a:lnSpc>
              <a:buFont typeface="Wingdings" pitchFamily="2" charset="2"/>
              <a:buNone/>
            </a:pPr>
            <a:r>
              <a:rPr lang="en-US" altLang="en-US" sz="1900" i="1" smtClean="0"/>
              <a:t>p</a:t>
            </a:r>
            <a:r>
              <a:rPr lang="en-US" altLang="en-US" sz="1900" smtClean="0"/>
              <a:t> – Selling Price of one unit of the product = Rs. 15</a:t>
            </a:r>
          </a:p>
          <a:p>
            <a:pPr marL="0" indent="0" eaLnBrk="1" hangingPunct="1">
              <a:lnSpc>
                <a:spcPct val="80000"/>
              </a:lnSpc>
              <a:buFont typeface="Wingdings" pitchFamily="2" charset="2"/>
              <a:buNone/>
            </a:pPr>
            <a:endParaRPr lang="en-US" altLang="en-US" sz="1900" smtClean="0"/>
          </a:p>
          <a:p>
            <a:pPr marL="0" indent="0" eaLnBrk="1" hangingPunct="1">
              <a:lnSpc>
                <a:spcPct val="80000"/>
              </a:lnSpc>
              <a:buFont typeface="Wingdings" pitchFamily="2" charset="2"/>
              <a:buNone/>
            </a:pPr>
            <a:r>
              <a:rPr lang="en-US" altLang="en-US" sz="1900" smtClean="0"/>
              <a:t>Therefore contribution of one unit of product towards the fixed costs, </a:t>
            </a:r>
            <a:r>
              <a:rPr lang="en-US" altLang="en-US" sz="1900" i="1" smtClean="0"/>
              <a:t>C</a:t>
            </a:r>
            <a:r>
              <a:rPr lang="en-US" altLang="en-US" sz="1900" smtClean="0"/>
              <a:t> is computed as:</a:t>
            </a:r>
          </a:p>
          <a:p>
            <a:pPr marL="0" indent="0" eaLnBrk="1" hangingPunct="1">
              <a:lnSpc>
                <a:spcPct val="80000"/>
              </a:lnSpc>
              <a:buFont typeface="Wingdings" pitchFamily="2" charset="2"/>
              <a:buNone/>
            </a:pPr>
            <a:endParaRPr lang="en-US" altLang="en-US" sz="1100" i="1" smtClean="0"/>
          </a:p>
          <a:p>
            <a:pPr marL="0" indent="0" eaLnBrk="1" hangingPunct="1">
              <a:lnSpc>
                <a:spcPct val="80000"/>
              </a:lnSpc>
              <a:buFont typeface="Wingdings" pitchFamily="2" charset="2"/>
              <a:buNone/>
            </a:pPr>
            <a:r>
              <a:rPr lang="en-US" altLang="en-US" sz="1900" i="1" smtClean="0"/>
              <a:t>c = p – v </a:t>
            </a:r>
            <a:r>
              <a:rPr lang="en-US" altLang="en-US" sz="1900" smtClean="0"/>
              <a:t>= 15 – 10 = Rs. 5</a:t>
            </a:r>
          </a:p>
          <a:p>
            <a:pPr marL="0" indent="0" eaLnBrk="1" hangingPunct="1">
              <a:lnSpc>
                <a:spcPct val="80000"/>
              </a:lnSpc>
              <a:buFont typeface="Wingdings" pitchFamily="2" charset="2"/>
              <a:buNone/>
            </a:pPr>
            <a:endParaRPr lang="en-US" altLang="en-US" sz="1100" i="1" smtClean="0"/>
          </a:p>
          <a:p>
            <a:pPr marL="0" indent="0" eaLnBrk="1" hangingPunct="1">
              <a:lnSpc>
                <a:spcPct val="80000"/>
              </a:lnSpc>
              <a:buFont typeface="Wingdings" pitchFamily="2" charset="2"/>
              <a:buNone/>
            </a:pPr>
            <a:r>
              <a:rPr lang="en-US" altLang="en-US" sz="1900" i="1" smtClean="0"/>
              <a:t>BEP</a:t>
            </a:r>
            <a:r>
              <a:rPr lang="en-US" altLang="en-US" sz="1900" i="1" baseline="-25000" smtClean="0"/>
              <a:t>Sales</a:t>
            </a:r>
            <a:r>
              <a:rPr lang="en-US" altLang="en-US" sz="1900" i="1" smtClean="0"/>
              <a:t> </a:t>
            </a:r>
            <a:r>
              <a:rPr lang="en-US" altLang="en-US" sz="1900" smtClean="0"/>
              <a:t>= </a:t>
            </a:r>
          </a:p>
        </p:txBody>
      </p:sp>
      <p:sp>
        <p:nvSpPr>
          <p:cNvPr id="2053" name="Rectangle 5"/>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endParaRPr lang="en-US" altLang="en-US"/>
          </a:p>
        </p:txBody>
      </p:sp>
      <p:graphicFrame>
        <p:nvGraphicFramePr>
          <p:cNvPr id="2050" name="Object 4"/>
          <p:cNvGraphicFramePr>
            <a:graphicFrameLocks noChangeAspect="1"/>
          </p:cNvGraphicFramePr>
          <p:nvPr/>
        </p:nvGraphicFramePr>
        <p:xfrm>
          <a:off x="1689100" y="5607050"/>
          <a:ext cx="3089275" cy="749300"/>
        </p:xfrm>
        <a:graphic>
          <a:graphicData uri="http://schemas.openxmlformats.org/presentationml/2006/ole">
            <mc:AlternateContent xmlns:mc="http://schemas.openxmlformats.org/markup-compatibility/2006">
              <mc:Choice xmlns:v="urn:schemas-microsoft-com:vml" Requires="v">
                <p:oleObj spid="_x0000_s2058" name="Equation" r:id="rId3" imgW="1638000" imgH="393480" progId="Equation.3">
                  <p:embed/>
                </p:oleObj>
              </mc:Choice>
              <mc:Fallback>
                <p:oleObj name="Equation" r:id="rId3" imgW="1638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5607050"/>
                        <a:ext cx="30892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6551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en-US" dirty="0" smtClean="0"/>
              <a:t>Breakeven Analysis</a:t>
            </a:r>
            <a:br>
              <a:rPr lang="en-US" altLang="en-US" dirty="0" smtClean="0"/>
            </a:br>
            <a:r>
              <a:rPr lang="en-US" altLang="en-US" sz="3000" b="1" dirty="0" smtClean="0">
                <a:solidFill>
                  <a:srgbClr val="0000FF"/>
                </a:solidFill>
                <a:latin typeface="Comic Sans MS" pitchFamily="66" charset="0"/>
              </a:rPr>
              <a:t>A graphical representation</a:t>
            </a:r>
          </a:p>
        </p:txBody>
      </p:sp>
      <p:pic>
        <p:nvPicPr>
          <p:cNvPr id="3277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774825"/>
            <a:ext cx="75438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051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65454"/>
            <a:ext cx="8229600" cy="1143000"/>
          </a:xfrm>
        </p:spPr>
        <p:txBody>
          <a:bodyPr/>
          <a:lstStyle/>
          <a:p>
            <a:pPr eaLnBrk="1" hangingPunct="1"/>
            <a:r>
              <a:rPr lang="en-US" altLang="en-US" smtClean="0"/>
              <a:t>Flexibility – Cost Trade-off</a:t>
            </a:r>
          </a:p>
        </p:txBody>
      </p:sp>
      <p:sp>
        <p:nvSpPr>
          <p:cNvPr id="33795" name="Line 3"/>
          <p:cNvSpPr>
            <a:spLocks noChangeShapeType="1"/>
          </p:cNvSpPr>
          <p:nvPr/>
        </p:nvSpPr>
        <p:spPr bwMode="auto">
          <a:xfrm flipV="1">
            <a:off x="1219200" y="1759304"/>
            <a:ext cx="0" cy="396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6" name="Line 4"/>
          <p:cNvSpPr>
            <a:spLocks noChangeShapeType="1"/>
          </p:cNvSpPr>
          <p:nvPr/>
        </p:nvSpPr>
        <p:spPr bwMode="auto">
          <a:xfrm>
            <a:off x="1219200" y="5721704"/>
            <a:ext cx="419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797" name="Freeform 15"/>
          <p:cNvSpPr>
            <a:spLocks/>
          </p:cNvSpPr>
          <p:nvPr/>
        </p:nvSpPr>
        <p:spPr bwMode="auto">
          <a:xfrm>
            <a:off x="1676400" y="2445104"/>
            <a:ext cx="3733800" cy="2667000"/>
          </a:xfrm>
          <a:custGeom>
            <a:avLst/>
            <a:gdLst>
              <a:gd name="T0" fmla="*/ 0 w 2160"/>
              <a:gd name="T1" fmla="*/ 2599310 h 1576"/>
              <a:gd name="T2" fmla="*/ 1161627 w 2160"/>
              <a:gd name="T3" fmla="*/ 2518081 h 1576"/>
              <a:gd name="T4" fmla="*/ 2489200 w 2160"/>
              <a:gd name="T5" fmla="*/ 1705797 h 1576"/>
              <a:gd name="T6" fmla="*/ 3235959 w 2160"/>
              <a:gd name="T7" fmla="*/ 974741 h 1576"/>
              <a:gd name="T8" fmla="*/ 3733800 w 2160"/>
              <a:gd name="T9" fmla="*/ 0 h 1576"/>
              <a:gd name="T10" fmla="*/ 0 60000 65536"/>
              <a:gd name="T11" fmla="*/ 0 60000 65536"/>
              <a:gd name="T12" fmla="*/ 0 60000 65536"/>
              <a:gd name="T13" fmla="*/ 0 60000 65536"/>
              <a:gd name="T14" fmla="*/ 0 60000 65536"/>
              <a:gd name="T15" fmla="*/ 0 w 2160"/>
              <a:gd name="T16" fmla="*/ 0 h 1576"/>
              <a:gd name="T17" fmla="*/ 2160 w 2160"/>
              <a:gd name="T18" fmla="*/ 1576 h 1576"/>
            </a:gdLst>
            <a:ahLst/>
            <a:cxnLst>
              <a:cxn ang="T10">
                <a:pos x="T0" y="T1"/>
              </a:cxn>
              <a:cxn ang="T11">
                <a:pos x="T2" y="T3"/>
              </a:cxn>
              <a:cxn ang="T12">
                <a:pos x="T4" y="T5"/>
              </a:cxn>
              <a:cxn ang="T13">
                <a:pos x="T6" y="T7"/>
              </a:cxn>
              <a:cxn ang="T14">
                <a:pos x="T8" y="T9"/>
              </a:cxn>
            </a:cxnLst>
            <a:rect l="T15" t="T16" r="T17" b="T18"/>
            <a:pathLst>
              <a:path w="2160" h="1576">
                <a:moveTo>
                  <a:pt x="0" y="1536"/>
                </a:moveTo>
                <a:cubicBezTo>
                  <a:pt x="216" y="1556"/>
                  <a:pt x="432" y="1576"/>
                  <a:pt x="672" y="1488"/>
                </a:cubicBezTo>
                <a:cubicBezTo>
                  <a:pt x="912" y="1400"/>
                  <a:pt x="1240" y="1160"/>
                  <a:pt x="1440" y="1008"/>
                </a:cubicBezTo>
                <a:cubicBezTo>
                  <a:pt x="1640" y="856"/>
                  <a:pt x="1752" y="744"/>
                  <a:pt x="1872" y="576"/>
                </a:cubicBezTo>
                <a:cubicBezTo>
                  <a:pt x="1992" y="408"/>
                  <a:pt x="2076" y="204"/>
                  <a:pt x="2160" y="0"/>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798" name="Text Box 16"/>
          <p:cNvSpPr txBox="1">
            <a:spLocks noChangeArrowheads="1"/>
          </p:cNvSpPr>
          <p:nvPr/>
        </p:nvSpPr>
        <p:spPr bwMode="auto">
          <a:xfrm>
            <a:off x="2571750" y="5834416"/>
            <a:ext cx="1450975"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eaLnBrk="1" hangingPunct="1"/>
            <a:r>
              <a:rPr lang="en-US" altLang="en-US" sz="2400">
                <a:latin typeface="Times New Roman" pitchFamily="18" charset="0"/>
              </a:rPr>
              <a:t>Flexibility</a:t>
            </a:r>
          </a:p>
        </p:txBody>
      </p:sp>
      <p:sp>
        <p:nvSpPr>
          <p:cNvPr id="33799" name="Text Box 17"/>
          <p:cNvSpPr txBox="1">
            <a:spLocks noChangeArrowheads="1"/>
          </p:cNvSpPr>
          <p:nvPr/>
        </p:nvSpPr>
        <p:spPr bwMode="auto">
          <a:xfrm rot="-5400000">
            <a:off x="390525" y="3578579"/>
            <a:ext cx="74295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eaLnBrk="1" hangingPunct="1"/>
            <a:r>
              <a:rPr lang="en-US" altLang="en-US" sz="2400">
                <a:latin typeface="Times New Roman" pitchFamily="18" charset="0"/>
              </a:rPr>
              <a:t>Cost</a:t>
            </a:r>
          </a:p>
        </p:txBody>
      </p:sp>
      <p:sp>
        <p:nvSpPr>
          <p:cNvPr id="33800" name="Text Box 2"/>
          <p:cNvSpPr txBox="1">
            <a:spLocks noChangeArrowheads="1"/>
          </p:cNvSpPr>
          <p:nvPr/>
        </p:nvSpPr>
        <p:spPr bwMode="auto">
          <a:xfrm>
            <a:off x="5715000" y="3272191"/>
            <a:ext cx="3063875"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r>
              <a:rPr lang="en-US" altLang="en-US" sz="1600" i="1"/>
              <a:t>Flexibility and Cost are often viewed as competing dimensions in Operations Strategy</a:t>
            </a:r>
          </a:p>
        </p:txBody>
      </p:sp>
    </p:spTree>
    <p:extLst>
      <p:ext uri="{BB962C8B-B14F-4D97-AF65-F5344CB8AC3E}">
        <p14:creationId xmlns:p14="http://schemas.microsoft.com/office/powerpoint/2010/main" val="3554347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smtClean="0"/>
              <a:t>World Class Manufacturing (WCM)</a:t>
            </a:r>
            <a:br>
              <a:rPr lang="en-US" altLang="en-US" dirty="0" smtClean="0"/>
            </a:br>
            <a:r>
              <a:rPr lang="en-US" altLang="en-US" sz="3200" b="1" dirty="0" smtClean="0">
                <a:solidFill>
                  <a:srgbClr val="0000FF"/>
                </a:solidFill>
                <a:latin typeface="Comic Sans MS" pitchFamily="66" charset="0"/>
              </a:rPr>
              <a:t>Core building blocks</a:t>
            </a:r>
          </a:p>
        </p:txBody>
      </p:sp>
      <p:sp>
        <p:nvSpPr>
          <p:cNvPr id="34819" name="Rectangle 3"/>
          <p:cNvSpPr>
            <a:spLocks noGrp="1" noChangeArrowheads="1"/>
          </p:cNvSpPr>
          <p:nvPr>
            <p:ph idx="1"/>
          </p:nvPr>
        </p:nvSpPr>
        <p:spPr/>
        <p:txBody>
          <a:bodyPr/>
          <a:lstStyle/>
          <a:p>
            <a:pPr eaLnBrk="1" hangingPunct="1">
              <a:lnSpc>
                <a:spcPct val="90000"/>
              </a:lnSpc>
            </a:pPr>
            <a:r>
              <a:rPr lang="en-US" altLang="en-US" sz="2800" dirty="0" smtClean="0"/>
              <a:t>WCM firms perform very well in all the four parameters of Quality, Cost, Delivery and Flexibility at the same time using better operations management practices</a:t>
            </a:r>
          </a:p>
          <a:p>
            <a:pPr eaLnBrk="1" hangingPunct="1">
              <a:lnSpc>
                <a:spcPct val="90000"/>
              </a:lnSpc>
            </a:pPr>
            <a:r>
              <a:rPr lang="en-US" altLang="en-US" sz="2800" dirty="0" smtClean="0"/>
              <a:t>The new operations management tools that form the core building blocks of WCM are: </a:t>
            </a:r>
          </a:p>
          <a:p>
            <a:pPr lvl="1" eaLnBrk="1" hangingPunct="1">
              <a:lnSpc>
                <a:spcPct val="90000"/>
              </a:lnSpc>
            </a:pPr>
            <a:r>
              <a:rPr lang="en-US" altLang="en-US" sz="2400" dirty="0" smtClean="0"/>
              <a:t>Just in Time (JIT)</a:t>
            </a:r>
          </a:p>
          <a:p>
            <a:pPr lvl="1" eaLnBrk="1" hangingPunct="1">
              <a:lnSpc>
                <a:spcPct val="90000"/>
              </a:lnSpc>
            </a:pPr>
            <a:r>
              <a:rPr lang="en-US" altLang="en-US" sz="2400" dirty="0" smtClean="0"/>
              <a:t>Total Quality Management (TQM)</a:t>
            </a:r>
          </a:p>
          <a:p>
            <a:pPr lvl="1" eaLnBrk="1" hangingPunct="1">
              <a:lnSpc>
                <a:spcPct val="90000"/>
              </a:lnSpc>
            </a:pPr>
            <a:r>
              <a:rPr lang="en-US" altLang="en-US" sz="2400" dirty="0" smtClean="0"/>
              <a:t>Total Productive Maintenance (TPM)</a:t>
            </a:r>
          </a:p>
          <a:p>
            <a:pPr lvl="1" eaLnBrk="1" hangingPunct="1">
              <a:lnSpc>
                <a:spcPct val="90000"/>
              </a:lnSpc>
            </a:pPr>
            <a:r>
              <a:rPr lang="en-US" altLang="en-US" sz="2400" dirty="0" smtClean="0"/>
              <a:t>Employee Involvement (EI)</a:t>
            </a:r>
          </a:p>
          <a:p>
            <a:pPr lvl="1" eaLnBrk="1" hangingPunct="1">
              <a:lnSpc>
                <a:spcPct val="90000"/>
              </a:lnSpc>
            </a:pPr>
            <a:r>
              <a:rPr lang="en-US" altLang="en-US" sz="2400" dirty="0" smtClean="0"/>
              <a:t>Simplicity</a:t>
            </a:r>
          </a:p>
        </p:txBody>
      </p:sp>
    </p:spTree>
    <p:extLst>
      <p:ext uri="{BB962C8B-B14F-4D97-AF65-F5344CB8AC3E}">
        <p14:creationId xmlns:p14="http://schemas.microsoft.com/office/powerpoint/2010/main" val="1097190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1143000"/>
          </a:xfrm>
        </p:spPr>
        <p:txBody>
          <a:bodyPr/>
          <a:lstStyle/>
          <a:p>
            <a:pPr eaLnBrk="1" hangingPunct="1"/>
            <a:r>
              <a:rPr lang="en-US" altLang="en-US" sz="4000" dirty="0" smtClean="0"/>
              <a:t>Changing Competitive Priorities for WCM</a:t>
            </a:r>
          </a:p>
        </p:txBody>
      </p:sp>
      <p:sp>
        <p:nvSpPr>
          <p:cNvPr id="28696" name="AutoShape 24"/>
          <p:cNvSpPr>
            <a:spLocks noChangeArrowheads="1"/>
          </p:cNvSpPr>
          <p:nvPr/>
        </p:nvSpPr>
        <p:spPr bwMode="auto">
          <a:xfrm>
            <a:off x="461963" y="5867400"/>
            <a:ext cx="6396037" cy="581025"/>
          </a:xfrm>
          <a:prstGeom prst="roundRect">
            <a:avLst>
              <a:gd name="adj" fmla="val 12495"/>
            </a:avLst>
          </a:prstGeom>
          <a:noFill/>
          <a:ln w="12700">
            <a:noFill/>
            <a:round/>
            <a:headEnd/>
            <a:tailEnd/>
          </a:ln>
          <a:effectLst/>
        </p:spPr>
        <p:txBody>
          <a:bodyPr wrap="none" lIns="90488" tIns="44450" rIns="90488" bIns="44450" anchor="ctr"/>
          <a:lstStyle/>
          <a:p>
            <a:pPr>
              <a:defRPr/>
            </a:pPr>
            <a:r>
              <a:rPr lang="en-GB" i="1" dirty="0">
                <a:latin typeface="+mn-lt"/>
              </a:rPr>
              <a:t>Weak companies are plagued by Trade-off obstacles</a:t>
            </a:r>
          </a:p>
          <a:p>
            <a:pPr>
              <a:defRPr/>
            </a:pPr>
            <a:r>
              <a:rPr lang="en-GB" i="1" dirty="0">
                <a:latin typeface="+mn-lt"/>
              </a:rPr>
              <a:t>WCMs have gained an upper hand over the trade-off obstacles</a:t>
            </a:r>
          </a:p>
        </p:txBody>
      </p:sp>
      <p:pic>
        <p:nvPicPr>
          <p:cNvPr id="35844" name="Object 4"/>
          <p:cNvPicPr>
            <a:picLocks noChangeArrowheads="1"/>
          </p:cNvPicPr>
          <p:nvPr/>
        </p:nvPicPr>
        <p:blipFill>
          <a:blip r:embed="rId2">
            <a:extLst>
              <a:ext uri="{28A0092B-C50C-407E-A947-70E740481C1C}">
                <a14:useLocalDpi xmlns:a14="http://schemas.microsoft.com/office/drawing/2010/main" val="0"/>
              </a:ext>
            </a:extLst>
          </a:blip>
          <a:srcRect l="-624" t="-1266" b="-290"/>
          <a:stretch>
            <a:fillRect/>
          </a:stretch>
        </p:blipFill>
        <p:spPr bwMode="auto">
          <a:xfrm>
            <a:off x="914400" y="1905000"/>
            <a:ext cx="6781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20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2622"/>
            <a:ext cx="8229600" cy="1143000"/>
          </a:xfrm>
        </p:spPr>
        <p:txBody>
          <a:bodyPr/>
          <a:lstStyle/>
          <a:p>
            <a:pPr eaLnBrk="1" hangingPunct="1"/>
            <a:r>
              <a:rPr lang="en-US" altLang="en-US" dirty="0" smtClean="0"/>
              <a:t>Operations Strategy</a:t>
            </a:r>
            <a:br>
              <a:rPr lang="en-US" altLang="en-US" dirty="0" smtClean="0"/>
            </a:br>
            <a:r>
              <a:rPr lang="en-US" altLang="en-US" sz="3000" b="1" dirty="0" smtClean="0">
                <a:solidFill>
                  <a:srgbClr val="0000FF"/>
                </a:solidFill>
                <a:latin typeface="Comic Sans MS" pitchFamily="66" charset="0"/>
              </a:rPr>
              <a:t>Emerging Trends &amp; Implications</a:t>
            </a:r>
          </a:p>
        </p:txBody>
      </p:sp>
      <p:sp>
        <p:nvSpPr>
          <p:cNvPr id="64515" name="Rectangle 3"/>
          <p:cNvSpPr>
            <a:spLocks noGrp="1" noChangeArrowheads="1"/>
          </p:cNvSpPr>
          <p:nvPr>
            <p:ph idx="1"/>
          </p:nvPr>
        </p:nvSpPr>
        <p:spPr>
          <a:xfrm>
            <a:off x="519238" y="1413709"/>
            <a:ext cx="8120062" cy="4572000"/>
          </a:xfrm>
        </p:spPr>
        <p:txBody>
          <a:bodyPr/>
          <a:lstStyle/>
          <a:p>
            <a:pPr eaLnBrk="1" hangingPunct="1">
              <a:lnSpc>
                <a:spcPct val="80000"/>
              </a:lnSpc>
              <a:defRPr/>
            </a:pPr>
            <a:r>
              <a:rPr lang="en-US" sz="2400" b="1" dirty="0" smtClean="0"/>
              <a:t>Trend 1: Globalization of Indian Economy</a:t>
            </a:r>
          </a:p>
          <a:p>
            <a:pPr lvl="1" eaLnBrk="1" hangingPunct="1">
              <a:lnSpc>
                <a:spcPct val="80000"/>
              </a:lnSpc>
              <a:defRPr/>
            </a:pPr>
            <a:r>
              <a:rPr lang="en-GB" sz="2000" dirty="0" smtClean="0"/>
              <a:t>Cost pressures from overseas players and large scale dumping of goods (from low cost countries such as China)</a:t>
            </a:r>
          </a:p>
          <a:p>
            <a:pPr lvl="1" eaLnBrk="1" hangingPunct="1">
              <a:lnSpc>
                <a:spcPct val="80000"/>
              </a:lnSpc>
              <a:defRPr/>
            </a:pPr>
            <a:r>
              <a:rPr lang="en-GB" sz="2000" dirty="0" smtClean="0"/>
              <a:t>Tougher terms from regional trading blocks such as EU, NAFTA and ASEAN </a:t>
            </a:r>
          </a:p>
          <a:p>
            <a:pPr lvl="1" eaLnBrk="1" hangingPunct="1">
              <a:lnSpc>
                <a:spcPct val="80000"/>
              </a:lnSpc>
              <a:defRPr/>
            </a:pPr>
            <a:r>
              <a:rPr lang="en-US" sz="2000" dirty="0" smtClean="0"/>
              <a:t>Chinese manufacturers are a major threat to Indian manufacturing firms as they have installed large capacities to benefit from capacity related cost advantages </a:t>
            </a:r>
          </a:p>
          <a:p>
            <a:pPr lvl="1" eaLnBrk="1" hangingPunct="1">
              <a:lnSpc>
                <a:spcPct val="80000"/>
              </a:lnSpc>
              <a:defRPr/>
            </a:pPr>
            <a:r>
              <a:rPr lang="en-US" sz="2400" b="1" u="sng" dirty="0" smtClean="0"/>
              <a:t>Falling prices </a:t>
            </a:r>
            <a:r>
              <a:rPr lang="en-US" sz="2400" dirty="0" smtClean="0"/>
              <a:t>in the white goods industry</a:t>
            </a:r>
          </a:p>
          <a:p>
            <a:pPr lvl="2" eaLnBrk="1" hangingPunct="1">
              <a:lnSpc>
                <a:spcPct val="80000"/>
              </a:lnSpc>
              <a:defRPr/>
            </a:pPr>
            <a:r>
              <a:rPr lang="en-US" sz="1800" i="1" dirty="0" smtClean="0">
                <a:solidFill>
                  <a:srgbClr val="C00000"/>
                </a:solidFill>
              </a:rPr>
              <a:t>The cost of a 5-kg automatic washing machine fell from INR 8,000 in 2003 to INR 6,000 in 2005 </a:t>
            </a:r>
          </a:p>
          <a:p>
            <a:pPr lvl="2" eaLnBrk="1" hangingPunct="1">
              <a:lnSpc>
                <a:spcPct val="80000"/>
              </a:lnSpc>
              <a:defRPr/>
            </a:pPr>
            <a:r>
              <a:rPr lang="en-US" sz="1800" i="1" dirty="0" smtClean="0">
                <a:solidFill>
                  <a:srgbClr val="C00000"/>
                </a:solidFill>
              </a:rPr>
              <a:t>A 1.5-tonne air conditioner that was available for INR 25,000 around 2001 was priced at just INR 15,000 in 2005</a:t>
            </a:r>
          </a:p>
          <a:p>
            <a:pPr lvl="1" eaLnBrk="1" hangingPunct="1">
              <a:lnSpc>
                <a:spcPct val="80000"/>
              </a:lnSpc>
              <a:defRPr/>
            </a:pPr>
            <a:r>
              <a:rPr lang="en-US" sz="2000" b="1" u="sng" dirty="0" smtClean="0"/>
              <a:t>Chinese Phenomenon</a:t>
            </a:r>
          </a:p>
          <a:p>
            <a:pPr lvl="2" eaLnBrk="1" hangingPunct="1">
              <a:lnSpc>
                <a:spcPct val="80000"/>
              </a:lnSpc>
              <a:defRPr/>
            </a:pPr>
            <a:r>
              <a:rPr lang="en-US" sz="1800" i="1" dirty="0" smtClean="0">
                <a:solidFill>
                  <a:srgbClr val="C00000"/>
                </a:solidFill>
              </a:rPr>
              <a:t>When the vitrified-tile price in India was at INR 120 per square feet, Chinese suppliers offered it at INR 30 per square feet. </a:t>
            </a:r>
          </a:p>
          <a:p>
            <a:pPr lvl="2" eaLnBrk="1" hangingPunct="1">
              <a:lnSpc>
                <a:spcPct val="80000"/>
              </a:lnSpc>
              <a:defRPr/>
            </a:pPr>
            <a:r>
              <a:rPr lang="en-US" sz="1800" i="1" dirty="0" smtClean="0">
                <a:solidFill>
                  <a:srgbClr val="C00000"/>
                </a:solidFill>
              </a:rPr>
              <a:t>Ciprofloxacin, an active pharmaceutical ingredient, costs INR 1,200 per kg in India, but can be bought at INR 1,000 per kg from Chinese suppliers. </a:t>
            </a:r>
          </a:p>
        </p:txBody>
      </p:sp>
    </p:spTree>
    <p:extLst>
      <p:ext uri="{BB962C8B-B14F-4D97-AF65-F5344CB8AC3E}">
        <p14:creationId xmlns:p14="http://schemas.microsoft.com/office/powerpoint/2010/main" val="1983276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dirty="0" smtClean="0"/>
              <a:t>Operations Strategy</a:t>
            </a:r>
            <a:br>
              <a:rPr lang="en-US" altLang="en-US" dirty="0" smtClean="0"/>
            </a:br>
            <a:r>
              <a:rPr lang="en-US" altLang="en-US" sz="2800" b="1" dirty="0" smtClean="0">
                <a:solidFill>
                  <a:srgbClr val="0000FF"/>
                </a:solidFill>
                <a:latin typeface="Comic Sans MS" pitchFamily="66" charset="0"/>
              </a:rPr>
              <a:t>Emerging Trends &amp; Implications</a:t>
            </a:r>
            <a:endParaRPr lang="en-US" altLang="en-US" dirty="0" smtClean="0">
              <a:solidFill>
                <a:srgbClr val="0000FF"/>
              </a:solidFill>
            </a:endParaRPr>
          </a:p>
        </p:txBody>
      </p:sp>
      <p:sp>
        <p:nvSpPr>
          <p:cNvPr id="37891" name="Content Placeholder 2"/>
          <p:cNvSpPr>
            <a:spLocks noGrp="1"/>
          </p:cNvSpPr>
          <p:nvPr>
            <p:ph idx="1"/>
          </p:nvPr>
        </p:nvSpPr>
        <p:spPr>
          <a:xfrm>
            <a:off x="566738" y="1752600"/>
            <a:ext cx="8001000" cy="4572000"/>
          </a:xfrm>
        </p:spPr>
        <p:txBody>
          <a:bodyPr/>
          <a:lstStyle/>
          <a:p>
            <a:pPr eaLnBrk="1" hangingPunct="1">
              <a:lnSpc>
                <a:spcPct val="80000"/>
              </a:lnSpc>
            </a:pPr>
            <a:r>
              <a:rPr lang="en-US" altLang="en-US" sz="2800" dirty="0" smtClean="0"/>
              <a:t>Implications due to Globalization</a:t>
            </a:r>
          </a:p>
          <a:p>
            <a:pPr lvl="1" eaLnBrk="1" hangingPunct="1">
              <a:lnSpc>
                <a:spcPct val="80000"/>
              </a:lnSpc>
            </a:pPr>
            <a:r>
              <a:rPr lang="en-US" altLang="en-US" sz="2400" dirty="0" smtClean="0"/>
              <a:t>Indian manufacturing firms can provide goods and services at a fraction of the cost of that in the developed countries due to factor cost advantages</a:t>
            </a:r>
          </a:p>
          <a:p>
            <a:pPr lvl="1" eaLnBrk="1" hangingPunct="1">
              <a:lnSpc>
                <a:spcPct val="80000"/>
              </a:lnSpc>
            </a:pPr>
            <a:r>
              <a:rPr lang="en-US" altLang="en-US" sz="2400" dirty="0" smtClean="0"/>
              <a:t>India has a large installed base of technical manpower, manufacturing know-how and experience in manufacturing management </a:t>
            </a:r>
          </a:p>
          <a:p>
            <a:pPr lvl="1" eaLnBrk="1" hangingPunct="1">
              <a:lnSpc>
                <a:spcPct val="80000"/>
              </a:lnSpc>
            </a:pPr>
            <a:r>
              <a:rPr lang="en-US" altLang="en-US" sz="2400" dirty="0" smtClean="0"/>
              <a:t>Indian manufacturing firms need to equip themselves with the required operations management practices to enlarge the global trading opportunities</a:t>
            </a:r>
          </a:p>
          <a:p>
            <a:pPr lvl="1" eaLnBrk="1" hangingPunct="1">
              <a:lnSpc>
                <a:spcPct val="80000"/>
              </a:lnSpc>
            </a:pPr>
            <a:r>
              <a:rPr lang="en-US" altLang="en-US" sz="2400" dirty="0" smtClean="0"/>
              <a:t>Operations management practices in the country should focus on providing other advantages in addition to narrowing down the cost differentials with China</a:t>
            </a:r>
          </a:p>
          <a:p>
            <a:pPr eaLnBrk="1" hangingPunct="1"/>
            <a:endParaRPr lang="en-US" altLang="en-US" sz="3600" dirty="0" smtClean="0"/>
          </a:p>
        </p:txBody>
      </p:sp>
    </p:spTree>
    <p:extLst>
      <p:ext uri="{BB962C8B-B14F-4D97-AF65-F5344CB8AC3E}">
        <p14:creationId xmlns:p14="http://schemas.microsoft.com/office/powerpoint/2010/main" val="6545731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dirty="0" smtClean="0"/>
              <a:t>Competing in Global markets</a:t>
            </a:r>
            <a:br>
              <a:rPr lang="en-US" altLang="en-US" dirty="0" smtClean="0"/>
            </a:br>
            <a:r>
              <a:rPr lang="en-US" altLang="en-US" sz="2800" b="1" dirty="0" smtClean="0">
                <a:solidFill>
                  <a:srgbClr val="0000FF"/>
                </a:solidFill>
                <a:latin typeface="Comic Sans MS" pitchFamily="66" charset="0"/>
              </a:rPr>
              <a:t>Some requirements</a:t>
            </a:r>
            <a:endParaRPr lang="en-US" altLang="en-US" b="1" dirty="0" smtClean="0">
              <a:solidFill>
                <a:srgbClr val="0000FF"/>
              </a:solidFill>
              <a:latin typeface="Comic Sans MS" pitchFamily="66" charset="0"/>
            </a:endParaRPr>
          </a:p>
        </p:txBody>
      </p:sp>
      <p:sp>
        <p:nvSpPr>
          <p:cNvPr id="38915" name="Content Placeholder 2"/>
          <p:cNvSpPr>
            <a:spLocks noGrp="1"/>
          </p:cNvSpPr>
          <p:nvPr>
            <p:ph idx="1"/>
          </p:nvPr>
        </p:nvSpPr>
        <p:spPr/>
        <p:txBody>
          <a:bodyPr/>
          <a:lstStyle/>
          <a:p>
            <a:pPr eaLnBrk="1" hangingPunct="1"/>
            <a:r>
              <a:rPr lang="en-US" altLang="en-US" dirty="0" smtClean="0"/>
              <a:t>Identify a segment and create global scale</a:t>
            </a:r>
          </a:p>
          <a:p>
            <a:pPr eaLnBrk="1" hangingPunct="1"/>
            <a:r>
              <a:rPr lang="en-US" altLang="en-US" dirty="0" smtClean="0"/>
              <a:t>Develop and hone process skills and create operational excellence</a:t>
            </a:r>
          </a:p>
          <a:p>
            <a:pPr eaLnBrk="1" hangingPunct="1"/>
            <a:r>
              <a:rPr lang="en-US" altLang="en-US" dirty="0" smtClean="0"/>
              <a:t>Move from mere manufacturing of components to design and development through greater investment in research and development</a:t>
            </a:r>
          </a:p>
        </p:txBody>
      </p:sp>
    </p:spTree>
    <p:extLst>
      <p:ext uri="{BB962C8B-B14F-4D97-AF65-F5344CB8AC3E}">
        <p14:creationId xmlns:p14="http://schemas.microsoft.com/office/powerpoint/2010/main" val="2207396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t>Operations Strategy</a:t>
            </a:r>
            <a:br>
              <a:rPr lang="en-US" altLang="en-US" dirty="0" smtClean="0"/>
            </a:br>
            <a:r>
              <a:rPr lang="en-US" altLang="en-US" sz="3000" b="1" dirty="0" smtClean="0">
                <a:solidFill>
                  <a:srgbClr val="0000FF"/>
                </a:solidFill>
                <a:latin typeface="Comic Sans MS" pitchFamily="66" charset="0"/>
              </a:rPr>
              <a:t>Emerging Trends &amp; Implications</a:t>
            </a:r>
          </a:p>
        </p:txBody>
      </p:sp>
      <p:sp>
        <p:nvSpPr>
          <p:cNvPr id="39939" name="Rectangle 3"/>
          <p:cNvSpPr>
            <a:spLocks noGrp="1" noChangeArrowheads="1"/>
          </p:cNvSpPr>
          <p:nvPr>
            <p:ph idx="1"/>
          </p:nvPr>
        </p:nvSpPr>
        <p:spPr/>
        <p:txBody>
          <a:bodyPr/>
          <a:lstStyle/>
          <a:p>
            <a:pPr eaLnBrk="1" hangingPunct="1">
              <a:lnSpc>
                <a:spcPct val="80000"/>
              </a:lnSpc>
            </a:pPr>
            <a:r>
              <a:rPr lang="en-US" altLang="en-US" sz="2400" b="1" dirty="0" smtClean="0"/>
              <a:t>Trend 2: Outsourcing – a major wave</a:t>
            </a:r>
          </a:p>
          <a:p>
            <a:pPr lvl="1" eaLnBrk="1" hangingPunct="1">
              <a:lnSpc>
                <a:spcPct val="80000"/>
              </a:lnSpc>
            </a:pPr>
            <a:r>
              <a:rPr lang="en-US" altLang="en-US" sz="2000" dirty="0" smtClean="0"/>
              <a:t>Business Process Outsourcing (BPO) is an arrangement by which some of the business processes are done by a third party on behalf of the organization </a:t>
            </a:r>
          </a:p>
          <a:p>
            <a:pPr lvl="1" eaLnBrk="1" hangingPunct="1">
              <a:lnSpc>
                <a:spcPct val="80000"/>
              </a:lnSpc>
            </a:pPr>
            <a:r>
              <a:rPr lang="en-US" altLang="en-US" sz="2000" dirty="0" smtClean="0"/>
              <a:t>The key motivation for a firm to outsource some of its processes stems from three factors: Cost, Capacity and Core competency </a:t>
            </a:r>
          </a:p>
          <a:p>
            <a:pPr eaLnBrk="1" hangingPunct="1">
              <a:lnSpc>
                <a:spcPct val="80000"/>
              </a:lnSpc>
              <a:buFont typeface="Wingdings" pitchFamily="2" charset="2"/>
              <a:buNone/>
            </a:pPr>
            <a:r>
              <a:rPr lang="en-US" altLang="en-US" sz="2400" dirty="0" smtClean="0"/>
              <a:t>	</a:t>
            </a:r>
            <a:r>
              <a:rPr lang="en-US" altLang="en-US" sz="2400" b="1" dirty="0" smtClean="0"/>
              <a:t>Implications</a:t>
            </a:r>
          </a:p>
          <a:p>
            <a:pPr lvl="1" algn="just" eaLnBrk="1" hangingPunct="1">
              <a:lnSpc>
                <a:spcPct val="80000"/>
              </a:lnSpc>
            </a:pPr>
            <a:r>
              <a:rPr lang="en-US" altLang="en-US" sz="2000" dirty="0" smtClean="0"/>
              <a:t>Primary consideration for BPO is cost, operations strategy for BPO firms must emphasize on cost leadership</a:t>
            </a:r>
          </a:p>
          <a:p>
            <a:pPr lvl="1" algn="just" eaLnBrk="1" hangingPunct="1">
              <a:lnSpc>
                <a:spcPct val="80000"/>
              </a:lnSpc>
            </a:pPr>
            <a:r>
              <a:rPr lang="en-US" altLang="en-US" sz="2000" dirty="0" smtClean="0"/>
              <a:t>Since an organization often out-sources the entire operations pertaining to a business process to a third party, quality considerations are to be met with stringent norms. </a:t>
            </a:r>
          </a:p>
          <a:p>
            <a:pPr lvl="1" algn="just" eaLnBrk="1" hangingPunct="1">
              <a:lnSpc>
                <a:spcPct val="80000"/>
              </a:lnSpc>
            </a:pPr>
            <a:r>
              <a:rPr lang="en-US" altLang="en-US" sz="2000" dirty="0" smtClean="0"/>
              <a:t>Stringent delivery requirements may also have to be met as the processes may be in the intermediate stages of the value creation process. </a:t>
            </a:r>
          </a:p>
        </p:txBody>
      </p:sp>
    </p:spTree>
    <p:extLst>
      <p:ext uri="{BB962C8B-B14F-4D97-AF65-F5344CB8AC3E}">
        <p14:creationId xmlns:p14="http://schemas.microsoft.com/office/powerpoint/2010/main" val="474710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7072" y="110862"/>
            <a:ext cx="8229600" cy="1143000"/>
          </a:xfrm>
        </p:spPr>
        <p:txBody>
          <a:bodyPr/>
          <a:lstStyle/>
          <a:p>
            <a:pPr eaLnBrk="1" hangingPunct="1"/>
            <a:r>
              <a:rPr lang="en-US" altLang="en-US" dirty="0" smtClean="0"/>
              <a:t>BPO applications in Organizations: </a:t>
            </a:r>
            <a:r>
              <a:rPr lang="en-US" altLang="en-US" sz="3000" b="1" dirty="0" smtClean="0">
                <a:solidFill>
                  <a:srgbClr val="0000FF"/>
                </a:solidFill>
                <a:latin typeface="Comic Sans MS" pitchFamily="66" charset="0"/>
              </a:rPr>
              <a:t>Process View</a:t>
            </a:r>
          </a:p>
        </p:txBody>
      </p:sp>
      <p:sp>
        <p:nvSpPr>
          <p:cNvPr id="30724" name="AutoShape 4"/>
          <p:cNvSpPr>
            <a:spLocks noChangeArrowheads="1"/>
          </p:cNvSpPr>
          <p:nvPr/>
        </p:nvSpPr>
        <p:spPr bwMode="auto">
          <a:xfrm>
            <a:off x="151497" y="2803262"/>
            <a:ext cx="1524000" cy="1704975"/>
          </a:xfrm>
          <a:prstGeom prst="homePlate">
            <a:avLst>
              <a:gd name="adj" fmla="val 25000"/>
            </a:avLst>
          </a:prstGeom>
          <a:solidFill>
            <a:srgbClr val="FFCC99"/>
          </a:solidFill>
          <a:ln w="9525">
            <a:solidFill>
              <a:srgbClr val="000000"/>
            </a:solidFill>
            <a:miter lim="800000"/>
            <a:headEnd/>
            <a:tailEnd/>
          </a:ln>
        </p:spPr>
        <p:txBody>
          <a:bodyPr lIns="0" tIns="0" rIns="0" bIns="0"/>
          <a:lstStyle/>
          <a:p>
            <a:pPr marL="115888">
              <a:defRPr/>
            </a:pPr>
            <a:endParaRPr lang="en-US" sz="1600" dirty="0">
              <a:latin typeface="Times New Roman" pitchFamily="18" charset="0"/>
            </a:endParaRPr>
          </a:p>
          <a:p>
            <a:pPr marL="68263">
              <a:defRPr/>
            </a:pPr>
            <a:r>
              <a:rPr lang="en-US" sz="1600" dirty="0">
                <a:latin typeface="Times New Roman" pitchFamily="18" charset="0"/>
              </a:rPr>
              <a:t>Vendor Evaluation &amp; Selection Stores Management</a:t>
            </a:r>
          </a:p>
        </p:txBody>
      </p:sp>
      <p:sp>
        <p:nvSpPr>
          <p:cNvPr id="30725" name="AutoShape 5"/>
          <p:cNvSpPr>
            <a:spLocks noChangeArrowheads="1"/>
          </p:cNvSpPr>
          <p:nvPr/>
        </p:nvSpPr>
        <p:spPr bwMode="auto">
          <a:xfrm>
            <a:off x="1496110" y="2803262"/>
            <a:ext cx="1828800" cy="1704975"/>
          </a:xfrm>
          <a:prstGeom prst="chevron">
            <a:avLst>
              <a:gd name="adj" fmla="val 22689"/>
            </a:avLst>
          </a:prstGeom>
          <a:solidFill>
            <a:srgbClr val="FFCC99"/>
          </a:solidFill>
          <a:ln w="9525" algn="ctr">
            <a:solidFill>
              <a:srgbClr val="000000"/>
            </a:solidFill>
            <a:miter lim="800000"/>
            <a:headEnd/>
            <a:tailEnd/>
          </a:ln>
          <a:effectLst/>
        </p:spPr>
        <p:txBody>
          <a:bodyPr lIns="0" tIns="0" rIns="0" bIns="0"/>
          <a:lstStyle/>
          <a:p>
            <a:pPr marL="461963">
              <a:defRPr/>
            </a:pPr>
            <a:endParaRPr lang="en-US" sz="1600" dirty="0">
              <a:latin typeface="Times New Roman" pitchFamily="18" charset="0"/>
            </a:endParaRPr>
          </a:p>
          <a:p>
            <a:pPr marL="4763">
              <a:defRPr/>
            </a:pPr>
            <a:r>
              <a:rPr lang="en-US" sz="1600" dirty="0">
                <a:latin typeface="Times New Roman" pitchFamily="18" charset="0"/>
              </a:rPr>
              <a:t>Asset Mgmt.</a:t>
            </a:r>
          </a:p>
          <a:p>
            <a:pPr marL="4763">
              <a:defRPr/>
            </a:pPr>
            <a:r>
              <a:rPr lang="en-US" sz="1600" dirty="0">
                <a:latin typeface="Times New Roman" pitchFamily="18" charset="0"/>
              </a:rPr>
              <a:t>Accounts Receivables &amp; Payables </a:t>
            </a:r>
          </a:p>
          <a:p>
            <a:pPr marL="4763">
              <a:defRPr/>
            </a:pPr>
            <a:r>
              <a:rPr lang="en-US" sz="1600" dirty="0">
                <a:latin typeface="Times New Roman" pitchFamily="18" charset="0"/>
              </a:rPr>
              <a:t>R&amp; D</a:t>
            </a:r>
          </a:p>
        </p:txBody>
      </p:sp>
      <p:sp>
        <p:nvSpPr>
          <p:cNvPr id="30726" name="AutoShape 6"/>
          <p:cNvSpPr>
            <a:spLocks noChangeArrowheads="1"/>
          </p:cNvSpPr>
          <p:nvPr/>
        </p:nvSpPr>
        <p:spPr bwMode="auto">
          <a:xfrm>
            <a:off x="3126472" y="2803262"/>
            <a:ext cx="2057400" cy="1704975"/>
          </a:xfrm>
          <a:prstGeom prst="chevron">
            <a:avLst>
              <a:gd name="adj" fmla="val 22689"/>
            </a:avLst>
          </a:prstGeom>
          <a:solidFill>
            <a:srgbClr val="FFCC99"/>
          </a:solidFill>
          <a:ln w="9525" algn="ctr">
            <a:solidFill>
              <a:srgbClr val="000000"/>
            </a:solidFill>
            <a:miter lim="800000"/>
            <a:headEnd/>
            <a:tailEnd/>
          </a:ln>
          <a:effectLst/>
        </p:spPr>
        <p:txBody>
          <a:bodyPr lIns="0" tIns="0" rIns="0" bIns="0"/>
          <a:lstStyle/>
          <a:p>
            <a:pPr marL="346075">
              <a:defRPr/>
            </a:pPr>
            <a:endParaRPr lang="en-US" sz="1600" dirty="0">
              <a:latin typeface="Times New Roman" pitchFamily="18" charset="0"/>
            </a:endParaRPr>
          </a:p>
          <a:p>
            <a:pPr>
              <a:defRPr/>
            </a:pPr>
            <a:r>
              <a:rPr lang="en-US" sz="1600" dirty="0">
                <a:latin typeface="Times New Roman" pitchFamily="18" charset="0"/>
              </a:rPr>
              <a:t>Manufacturing</a:t>
            </a:r>
          </a:p>
          <a:p>
            <a:pPr>
              <a:defRPr/>
            </a:pPr>
            <a:r>
              <a:rPr lang="en-US" sz="1600" dirty="0">
                <a:latin typeface="Times New Roman" pitchFamily="18" charset="0"/>
              </a:rPr>
              <a:t> Fabrication</a:t>
            </a:r>
          </a:p>
          <a:p>
            <a:pPr>
              <a:defRPr/>
            </a:pPr>
            <a:r>
              <a:rPr lang="en-US" sz="1600" dirty="0">
                <a:latin typeface="Times New Roman" pitchFamily="18" charset="0"/>
              </a:rPr>
              <a:t> Assembly</a:t>
            </a:r>
          </a:p>
          <a:p>
            <a:pPr>
              <a:defRPr/>
            </a:pPr>
            <a:r>
              <a:rPr lang="en-US" sz="1600" dirty="0">
                <a:latin typeface="Times New Roman" pitchFamily="18" charset="0"/>
              </a:rPr>
              <a:t> Testing</a:t>
            </a:r>
            <a:endParaRPr lang="en-US" sz="1200" dirty="0">
              <a:latin typeface="Times New Roman" pitchFamily="18" charset="0"/>
            </a:endParaRPr>
          </a:p>
          <a:p>
            <a:pPr marL="346075">
              <a:defRPr/>
            </a:pPr>
            <a:endParaRPr lang="en-US" sz="1200" dirty="0">
              <a:latin typeface="Times New Roman" pitchFamily="18" charset="0"/>
            </a:endParaRPr>
          </a:p>
        </p:txBody>
      </p:sp>
      <p:sp>
        <p:nvSpPr>
          <p:cNvPr id="30727" name="AutoShape 7"/>
          <p:cNvSpPr>
            <a:spLocks noChangeArrowheads="1"/>
          </p:cNvSpPr>
          <p:nvPr/>
        </p:nvSpPr>
        <p:spPr bwMode="auto">
          <a:xfrm>
            <a:off x="4933047" y="2803262"/>
            <a:ext cx="2066925" cy="1704975"/>
          </a:xfrm>
          <a:prstGeom prst="chevron">
            <a:avLst>
              <a:gd name="adj" fmla="val 24580"/>
            </a:avLst>
          </a:prstGeom>
          <a:solidFill>
            <a:srgbClr val="FFCC99"/>
          </a:solidFill>
          <a:ln w="9525" algn="ctr">
            <a:solidFill>
              <a:srgbClr val="000000"/>
            </a:solidFill>
            <a:miter lim="800000"/>
            <a:headEnd/>
            <a:tailEnd/>
          </a:ln>
          <a:effectLst/>
        </p:spPr>
        <p:txBody>
          <a:bodyPr lIns="0" tIns="0" rIns="0" bIns="0"/>
          <a:lstStyle/>
          <a:p>
            <a:pPr marL="461963">
              <a:defRPr/>
            </a:pPr>
            <a:endParaRPr lang="en-US" sz="1600" dirty="0">
              <a:latin typeface="Times New Roman" pitchFamily="18" charset="0"/>
            </a:endParaRPr>
          </a:p>
          <a:p>
            <a:pPr marL="4763">
              <a:defRPr/>
            </a:pPr>
            <a:r>
              <a:rPr lang="en-US" sz="1600" dirty="0">
                <a:latin typeface="Times New Roman" pitchFamily="18" charset="0"/>
              </a:rPr>
              <a:t>Warehouse Management Market Survey   Telemarketing</a:t>
            </a:r>
          </a:p>
          <a:p>
            <a:pPr marL="4763">
              <a:defRPr/>
            </a:pPr>
            <a:endParaRPr lang="en-US" sz="1600" dirty="0">
              <a:latin typeface="Times New Roman" pitchFamily="18" charset="0"/>
            </a:endParaRPr>
          </a:p>
        </p:txBody>
      </p:sp>
      <p:sp>
        <p:nvSpPr>
          <p:cNvPr id="30728" name="AutoShape 8"/>
          <p:cNvSpPr>
            <a:spLocks noChangeArrowheads="1"/>
          </p:cNvSpPr>
          <p:nvPr/>
        </p:nvSpPr>
        <p:spPr bwMode="auto">
          <a:xfrm>
            <a:off x="6733272" y="2803262"/>
            <a:ext cx="2047875" cy="1704975"/>
          </a:xfrm>
          <a:prstGeom prst="chevron">
            <a:avLst>
              <a:gd name="adj" fmla="val 23634"/>
            </a:avLst>
          </a:prstGeom>
          <a:solidFill>
            <a:srgbClr val="FFCC99"/>
          </a:solidFill>
          <a:ln w="9525" algn="ctr">
            <a:solidFill>
              <a:srgbClr val="000000"/>
            </a:solidFill>
            <a:miter lim="800000"/>
            <a:headEnd/>
            <a:tailEnd/>
          </a:ln>
          <a:effectLst/>
        </p:spPr>
        <p:txBody>
          <a:bodyPr lIns="0" tIns="0" rIns="0" bIns="0"/>
          <a:lstStyle/>
          <a:p>
            <a:pPr marL="346075">
              <a:defRPr/>
            </a:pPr>
            <a:endParaRPr lang="en-US" sz="1600" dirty="0">
              <a:latin typeface="Times New Roman" pitchFamily="18" charset="0"/>
            </a:endParaRPr>
          </a:p>
          <a:p>
            <a:pPr>
              <a:defRPr/>
            </a:pPr>
            <a:r>
              <a:rPr lang="en-US" sz="1600" dirty="0">
                <a:latin typeface="Times New Roman" pitchFamily="18" charset="0"/>
              </a:rPr>
              <a:t>Installation &amp; Servicing</a:t>
            </a:r>
          </a:p>
          <a:p>
            <a:pPr>
              <a:defRPr/>
            </a:pPr>
            <a:r>
              <a:rPr lang="en-US" sz="1600" dirty="0">
                <a:latin typeface="Times New Roman" pitchFamily="18" charset="0"/>
              </a:rPr>
              <a:t> Systems  </a:t>
            </a:r>
          </a:p>
          <a:p>
            <a:pPr>
              <a:defRPr/>
            </a:pPr>
            <a:r>
              <a:rPr lang="en-US" sz="1600" dirty="0">
                <a:latin typeface="Times New Roman" pitchFamily="18" charset="0"/>
              </a:rPr>
              <a:t> Integration  &amp;  Consulting,</a:t>
            </a:r>
          </a:p>
          <a:p>
            <a:pPr>
              <a:defRPr/>
            </a:pPr>
            <a:endParaRPr lang="en-US" sz="1600" dirty="0">
              <a:latin typeface="Times New Roman" pitchFamily="18" charset="0"/>
            </a:endParaRPr>
          </a:p>
        </p:txBody>
      </p:sp>
      <p:sp>
        <p:nvSpPr>
          <p:cNvPr id="40968" name="Rectangle 10"/>
          <p:cNvSpPr>
            <a:spLocks noChangeArrowheads="1"/>
          </p:cNvSpPr>
          <p:nvPr/>
        </p:nvSpPr>
        <p:spPr bwMode="auto">
          <a:xfrm>
            <a:off x="2812147" y="4660637"/>
            <a:ext cx="3200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algn="ctr"/>
            <a:r>
              <a:rPr lang="en-US" altLang="en-US" sz="1200" b="1">
                <a:latin typeface="Times New Roman" pitchFamily="18" charset="0"/>
              </a:rPr>
              <a:t>OPERATIONAL PROCESSES</a:t>
            </a:r>
          </a:p>
        </p:txBody>
      </p:sp>
      <p:sp>
        <p:nvSpPr>
          <p:cNvPr id="40969" name="Rectangle 11"/>
          <p:cNvSpPr>
            <a:spLocks noChangeArrowheads="1"/>
          </p:cNvSpPr>
          <p:nvPr/>
        </p:nvSpPr>
        <p:spPr bwMode="auto">
          <a:xfrm>
            <a:off x="1812022" y="1631687"/>
            <a:ext cx="5376863" cy="862012"/>
          </a:xfrm>
          <a:prstGeom prst="rect">
            <a:avLst/>
          </a:prstGeom>
          <a:solidFill>
            <a:srgbClr val="FFCCFF"/>
          </a:solidFill>
          <a:ln w="9525">
            <a:solidFill>
              <a:srgbClr val="000000"/>
            </a:solidFill>
            <a:miter lim="800000"/>
            <a:headEnd/>
            <a:tailEnd/>
          </a:ln>
        </p:spPr>
        <p:txBody>
          <a:bodyPr lIns="0" tIns="0" rIns="0" bIns="0"/>
          <a:lstStyle>
            <a:lvl1pPr marL="230188">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r>
              <a:rPr lang="en-US" altLang="en-US" sz="1600">
                <a:latin typeface="Times New Roman" pitchFamily="18" charset="0"/>
              </a:rPr>
              <a:t>Consulting Services 	Change Management </a:t>
            </a:r>
          </a:p>
          <a:p>
            <a:pPr algn="just"/>
            <a:r>
              <a:rPr lang="en-US" altLang="en-US" sz="1600">
                <a:latin typeface="Times New Roman" pitchFamily="18" charset="0"/>
              </a:rPr>
              <a:t>Workflow Enhancements	New Product Development </a:t>
            </a:r>
          </a:p>
          <a:p>
            <a:pPr algn="just"/>
            <a:r>
              <a:rPr lang="en-US" altLang="en-US" sz="1600">
                <a:latin typeface="Times New Roman" pitchFamily="18" charset="0"/>
              </a:rPr>
              <a:t>Brand Management</a:t>
            </a:r>
            <a:r>
              <a:rPr lang="en-US" altLang="en-US" sz="1600">
                <a:solidFill>
                  <a:srgbClr val="3366FF"/>
                </a:solidFill>
                <a:latin typeface="Times New Roman" pitchFamily="18" charset="0"/>
              </a:rPr>
              <a:t> 	</a:t>
            </a:r>
            <a:r>
              <a:rPr lang="en-US" altLang="en-US" sz="1600">
                <a:latin typeface="Times New Roman" pitchFamily="18" charset="0"/>
              </a:rPr>
              <a:t>E-business/E-governance</a:t>
            </a:r>
          </a:p>
        </p:txBody>
      </p:sp>
      <p:sp>
        <p:nvSpPr>
          <p:cNvPr id="40970" name="Rectangle 12"/>
          <p:cNvSpPr>
            <a:spLocks noChangeArrowheads="1"/>
          </p:cNvSpPr>
          <p:nvPr/>
        </p:nvSpPr>
        <p:spPr bwMode="auto">
          <a:xfrm>
            <a:off x="1821547" y="4994012"/>
            <a:ext cx="5367338" cy="1343025"/>
          </a:xfrm>
          <a:prstGeom prst="rect">
            <a:avLst/>
          </a:prstGeom>
          <a:solidFill>
            <a:srgbClr val="99CCFF"/>
          </a:solidFill>
          <a:ln w="9525" algn="ctr">
            <a:solidFill>
              <a:srgbClr val="000000"/>
            </a:solidFill>
            <a:miter lim="800000"/>
            <a:headEnd/>
            <a:tailEnd/>
          </a:ln>
        </p:spPr>
        <p:txBody>
          <a:bodyPr lIns="0" tIns="0" rIns="0" bIns="0"/>
          <a:lstStyle>
            <a:lvl1pPr marL="230188">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algn="just"/>
            <a:r>
              <a:rPr lang="en-US" altLang="en-US" sz="1600">
                <a:latin typeface="Times New Roman" pitchFamily="18" charset="0"/>
              </a:rPr>
              <a:t>Employee welfare support, Facilities upkeep   </a:t>
            </a:r>
          </a:p>
          <a:p>
            <a:pPr algn="just"/>
            <a:r>
              <a:rPr lang="en-US" altLang="en-US" sz="1600">
                <a:latin typeface="Times New Roman" pitchFamily="18" charset="0"/>
              </a:rPr>
              <a:t>IT Enabled Services</a:t>
            </a:r>
          </a:p>
          <a:p>
            <a:pPr algn="just"/>
            <a:r>
              <a:rPr lang="en-US" altLang="en-US" sz="1600">
                <a:latin typeface="Times New Roman" pitchFamily="18" charset="0"/>
              </a:rPr>
              <a:t>Recruitment &amp; Training Services, Employee Surveys </a:t>
            </a:r>
          </a:p>
          <a:p>
            <a:pPr algn="just"/>
            <a:r>
              <a:rPr lang="en-US" altLang="en-US" sz="1600">
                <a:latin typeface="Times New Roman" pitchFamily="18" charset="0"/>
              </a:rPr>
              <a:t>Transaction Processing, Auditing of Books of accounts</a:t>
            </a:r>
          </a:p>
          <a:p>
            <a:pPr algn="just"/>
            <a:r>
              <a:rPr lang="en-US" altLang="en-US" sz="1600">
                <a:latin typeface="Times New Roman" pitchFamily="18" charset="0"/>
              </a:rPr>
              <a:t>Contract Labor, Marketing &amp; Sales support</a:t>
            </a:r>
          </a:p>
        </p:txBody>
      </p:sp>
      <p:sp>
        <p:nvSpPr>
          <p:cNvPr id="40971" name="Text Box 13"/>
          <p:cNvSpPr txBox="1">
            <a:spLocks noChangeArrowheads="1"/>
          </p:cNvSpPr>
          <p:nvPr/>
        </p:nvSpPr>
        <p:spPr bwMode="auto">
          <a:xfrm>
            <a:off x="257860" y="1776149"/>
            <a:ext cx="12779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eaLnBrk="1" hangingPunct="1"/>
            <a:r>
              <a:rPr lang="en-US" altLang="en-US" b="1">
                <a:latin typeface="Times New Roman" pitchFamily="18" charset="0"/>
              </a:rPr>
              <a:t>STRATEGIC </a:t>
            </a:r>
          </a:p>
          <a:p>
            <a:pPr eaLnBrk="1" hangingPunct="1"/>
            <a:r>
              <a:rPr lang="en-US" altLang="en-US" b="1">
                <a:latin typeface="Times New Roman" pitchFamily="18" charset="0"/>
              </a:rPr>
              <a:t>PROCESSES</a:t>
            </a:r>
          </a:p>
        </p:txBody>
      </p:sp>
      <p:sp>
        <p:nvSpPr>
          <p:cNvPr id="40972" name="Text Box 14"/>
          <p:cNvSpPr txBox="1">
            <a:spLocks noChangeArrowheads="1"/>
          </p:cNvSpPr>
          <p:nvPr/>
        </p:nvSpPr>
        <p:spPr bwMode="auto">
          <a:xfrm>
            <a:off x="376922" y="5433749"/>
            <a:ext cx="12207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pPr algn="ctr"/>
            <a:r>
              <a:rPr lang="en-US" altLang="en-US" b="1">
                <a:latin typeface="Times New Roman" pitchFamily="18" charset="0"/>
              </a:rPr>
              <a:t>ENABLING </a:t>
            </a:r>
          </a:p>
          <a:p>
            <a:pPr algn="ctr"/>
            <a:r>
              <a:rPr lang="en-US" altLang="en-US" b="1">
                <a:latin typeface="Times New Roman" pitchFamily="18" charset="0"/>
              </a:rPr>
              <a:t>PROCESSES</a:t>
            </a:r>
            <a:endParaRPr lang="en-US" altLang="en-US" sz="2400">
              <a:latin typeface="Times New Roman" pitchFamily="18" charset="0"/>
            </a:endParaRPr>
          </a:p>
        </p:txBody>
      </p:sp>
      <p:sp>
        <p:nvSpPr>
          <p:cNvPr id="40973" name="Line 15"/>
          <p:cNvSpPr>
            <a:spLocks noChangeShapeType="1"/>
          </p:cNvSpPr>
          <p:nvPr/>
        </p:nvSpPr>
        <p:spPr bwMode="auto">
          <a:xfrm flipH="1">
            <a:off x="316597" y="4736837"/>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4" name="Line 16"/>
          <p:cNvSpPr>
            <a:spLocks noChangeShapeType="1"/>
          </p:cNvSpPr>
          <p:nvPr/>
        </p:nvSpPr>
        <p:spPr bwMode="auto">
          <a:xfrm>
            <a:off x="5574397" y="4736837"/>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292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Operations Strategy</a:t>
            </a:r>
            <a:br>
              <a:rPr lang="en-US" altLang="en-US" dirty="0" smtClean="0"/>
            </a:br>
            <a:r>
              <a:rPr lang="en-US" altLang="en-US" sz="2800" b="1" dirty="0" smtClean="0">
                <a:solidFill>
                  <a:srgbClr val="0000FF"/>
                </a:solidFill>
                <a:latin typeface="Comic Sans MS" pitchFamily="66" charset="0"/>
              </a:rPr>
              <a:t>Relevance &amp; Context</a:t>
            </a:r>
            <a:endParaRPr lang="en-US" altLang="en-US" b="1" dirty="0" smtClean="0">
              <a:solidFill>
                <a:srgbClr val="0000FF"/>
              </a:solidFill>
              <a:latin typeface="Comic Sans MS" pitchFamily="66" charset="0"/>
            </a:endParaRPr>
          </a:p>
        </p:txBody>
      </p:sp>
      <p:sp>
        <p:nvSpPr>
          <p:cNvPr id="17411" name="Rectangle 3"/>
          <p:cNvSpPr>
            <a:spLocks noGrp="1" noChangeArrowheads="1"/>
          </p:cNvSpPr>
          <p:nvPr>
            <p:ph idx="1"/>
          </p:nvPr>
        </p:nvSpPr>
        <p:spPr/>
        <p:txBody>
          <a:bodyPr/>
          <a:lstStyle/>
          <a:p>
            <a:pPr eaLnBrk="1" hangingPunct="1">
              <a:lnSpc>
                <a:spcPct val="90000"/>
              </a:lnSpc>
            </a:pPr>
            <a:r>
              <a:rPr lang="en-US" altLang="en-US" sz="2600" dirty="0" smtClean="0">
                <a:solidFill>
                  <a:srgbClr val="C00000"/>
                </a:solidFill>
              </a:rPr>
              <a:t>Strategic planning exercise</a:t>
            </a:r>
          </a:p>
          <a:p>
            <a:pPr lvl="1" eaLnBrk="1" hangingPunct="1">
              <a:lnSpc>
                <a:spcPct val="90000"/>
              </a:lnSpc>
            </a:pPr>
            <a:r>
              <a:rPr lang="en-US" altLang="en-US" sz="2200" dirty="0" smtClean="0"/>
              <a:t>Enables an organization to respond to the market needs in the most effective manner</a:t>
            </a:r>
          </a:p>
          <a:p>
            <a:pPr lvl="1" eaLnBrk="1" hangingPunct="1">
              <a:lnSpc>
                <a:spcPct val="90000"/>
              </a:lnSpc>
            </a:pPr>
            <a:r>
              <a:rPr lang="en-US" altLang="en-US" sz="2200" dirty="0" smtClean="0"/>
              <a:t>By aligning various resources and activities in the organization</a:t>
            </a:r>
          </a:p>
          <a:p>
            <a:pPr lvl="1" eaLnBrk="1" hangingPunct="1">
              <a:lnSpc>
                <a:spcPct val="90000"/>
              </a:lnSpc>
            </a:pPr>
            <a:r>
              <a:rPr lang="en-US" altLang="en-US" sz="2200" dirty="0" smtClean="0"/>
              <a:t>To deliver products &amp; services that are likely to succeed in the market</a:t>
            </a:r>
          </a:p>
          <a:p>
            <a:pPr eaLnBrk="1" hangingPunct="1">
              <a:lnSpc>
                <a:spcPct val="90000"/>
              </a:lnSpc>
            </a:pPr>
            <a:r>
              <a:rPr lang="en-US" altLang="en-US" sz="2600" dirty="0" smtClean="0">
                <a:solidFill>
                  <a:srgbClr val="C00000"/>
                </a:solidFill>
              </a:rPr>
              <a:t>Operations Strategy</a:t>
            </a:r>
            <a:r>
              <a:rPr lang="en-US" altLang="en-US" sz="2500" dirty="0" smtClean="0">
                <a:solidFill>
                  <a:srgbClr val="C00000"/>
                </a:solidFill>
              </a:rPr>
              <a:t> </a:t>
            </a:r>
          </a:p>
          <a:p>
            <a:pPr lvl="1" eaLnBrk="1" hangingPunct="1">
              <a:lnSpc>
                <a:spcPct val="90000"/>
              </a:lnSpc>
            </a:pPr>
            <a:r>
              <a:rPr lang="en-US" altLang="en-US" sz="2200" dirty="0" smtClean="0"/>
              <a:t>Is a process by which key operations decisions are made that are consistent with the overall strategic objectives of a firm</a:t>
            </a:r>
          </a:p>
          <a:p>
            <a:pPr lvl="1" eaLnBrk="1" hangingPunct="1">
              <a:lnSpc>
                <a:spcPct val="90000"/>
              </a:lnSpc>
            </a:pPr>
            <a:r>
              <a:rPr lang="en-US" altLang="en-US" sz="2200" dirty="0" smtClean="0"/>
              <a:t>Decisions in the operations function are made on the basis of the inputs from the overall corporate strategy </a:t>
            </a:r>
          </a:p>
        </p:txBody>
      </p:sp>
    </p:spTree>
    <p:extLst>
      <p:ext uri="{BB962C8B-B14F-4D97-AF65-F5344CB8AC3E}">
        <p14:creationId xmlns:p14="http://schemas.microsoft.com/office/powerpoint/2010/main" val="3881257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t>Operations Strategy</a:t>
            </a:r>
            <a:br>
              <a:rPr lang="en-US" altLang="en-US" dirty="0" smtClean="0"/>
            </a:br>
            <a:r>
              <a:rPr lang="en-US" altLang="en-US" sz="3000" b="1" dirty="0" smtClean="0">
                <a:solidFill>
                  <a:srgbClr val="0000FF"/>
                </a:solidFill>
                <a:latin typeface="Comic Sans MS" pitchFamily="66" charset="0"/>
              </a:rPr>
              <a:t>Emerging Trends &amp; Implications</a:t>
            </a:r>
          </a:p>
        </p:txBody>
      </p:sp>
      <p:sp>
        <p:nvSpPr>
          <p:cNvPr id="41987" name="Rectangle 3"/>
          <p:cNvSpPr>
            <a:spLocks noGrp="1" noChangeArrowheads="1"/>
          </p:cNvSpPr>
          <p:nvPr>
            <p:ph idx="1"/>
          </p:nvPr>
        </p:nvSpPr>
        <p:spPr/>
        <p:txBody>
          <a:bodyPr/>
          <a:lstStyle/>
          <a:p>
            <a:pPr eaLnBrk="1" hangingPunct="1">
              <a:lnSpc>
                <a:spcPct val="80000"/>
              </a:lnSpc>
            </a:pPr>
            <a:r>
              <a:rPr lang="en-US" altLang="en-US" sz="2400" b="1" dirty="0" smtClean="0"/>
              <a:t>Trend 3: Collaborative commerce thru Internet</a:t>
            </a:r>
          </a:p>
          <a:p>
            <a:pPr lvl="1" eaLnBrk="1" hangingPunct="1">
              <a:lnSpc>
                <a:spcPct val="80000"/>
              </a:lnSpc>
            </a:pPr>
            <a:r>
              <a:rPr lang="en-US" altLang="en-US" sz="2400" dirty="0" smtClean="0"/>
              <a:t>Collaborative commerce is defined as the electronic mechanism that enables the trading partners to transact several aspects related to commerce</a:t>
            </a:r>
          </a:p>
          <a:p>
            <a:pPr eaLnBrk="1" hangingPunct="1">
              <a:lnSpc>
                <a:spcPct val="80000"/>
              </a:lnSpc>
              <a:buFont typeface="Wingdings" pitchFamily="2" charset="2"/>
              <a:buNone/>
            </a:pPr>
            <a:r>
              <a:rPr lang="en-US" altLang="en-US" sz="2400" b="1" dirty="0" smtClean="0"/>
              <a:t>	Implication</a:t>
            </a:r>
          </a:p>
          <a:p>
            <a:pPr lvl="1" eaLnBrk="1" hangingPunct="1">
              <a:lnSpc>
                <a:spcPct val="80000"/>
              </a:lnSpc>
            </a:pPr>
            <a:r>
              <a:rPr lang="en-US" altLang="en-US" sz="2400" dirty="0" smtClean="0"/>
              <a:t>Collaborative commerce opens up new areas for consideration in operations management </a:t>
            </a:r>
          </a:p>
          <a:p>
            <a:pPr lvl="2" eaLnBrk="1" hangingPunct="1">
              <a:lnSpc>
                <a:spcPct val="80000"/>
              </a:lnSpc>
            </a:pPr>
            <a:r>
              <a:rPr lang="en-US" altLang="en-US" sz="2000" dirty="0" smtClean="0"/>
              <a:t>procurement and supply management practices</a:t>
            </a:r>
          </a:p>
          <a:p>
            <a:pPr lvl="2" eaLnBrk="1" hangingPunct="1">
              <a:lnSpc>
                <a:spcPct val="80000"/>
              </a:lnSpc>
            </a:pPr>
            <a:r>
              <a:rPr lang="en-US" altLang="en-US" sz="2000" dirty="0" smtClean="0"/>
              <a:t>design and new product development  </a:t>
            </a:r>
          </a:p>
          <a:p>
            <a:pPr lvl="1" eaLnBrk="1" hangingPunct="1">
              <a:lnSpc>
                <a:spcPct val="80000"/>
              </a:lnSpc>
            </a:pPr>
            <a:r>
              <a:rPr lang="en-US" altLang="en-US" sz="2400" dirty="0" smtClean="0"/>
              <a:t>Trading partners can exchange vital production planning and other technical information between them for mutual benefit </a:t>
            </a:r>
          </a:p>
          <a:p>
            <a:pPr lvl="1" eaLnBrk="1" hangingPunct="1">
              <a:lnSpc>
                <a:spcPct val="80000"/>
              </a:lnSpc>
            </a:pPr>
            <a:r>
              <a:rPr lang="en-US" altLang="en-US" sz="2400" dirty="0" smtClean="0"/>
              <a:t>Organizations are benefiting from greater efficiency and lower costs </a:t>
            </a:r>
          </a:p>
        </p:txBody>
      </p:sp>
    </p:spTree>
    <p:extLst>
      <p:ext uri="{BB962C8B-B14F-4D97-AF65-F5344CB8AC3E}">
        <p14:creationId xmlns:p14="http://schemas.microsoft.com/office/powerpoint/2010/main" val="3186332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Operations Strategy</a:t>
            </a:r>
            <a:br>
              <a:rPr lang="en-US" altLang="en-US" dirty="0" smtClean="0"/>
            </a:br>
            <a:r>
              <a:rPr lang="en-US" altLang="en-US" sz="3000" b="1" dirty="0" smtClean="0">
                <a:solidFill>
                  <a:srgbClr val="0000FF"/>
                </a:solidFill>
                <a:latin typeface="Comic Sans MS" pitchFamily="66" charset="0"/>
              </a:rPr>
              <a:t>Chapter Highlights</a:t>
            </a:r>
          </a:p>
        </p:txBody>
      </p:sp>
      <p:sp>
        <p:nvSpPr>
          <p:cNvPr id="44035" name="Rectangle 3"/>
          <p:cNvSpPr>
            <a:spLocks noGrp="1" noChangeArrowheads="1"/>
          </p:cNvSpPr>
          <p:nvPr>
            <p:ph idx="1"/>
          </p:nvPr>
        </p:nvSpPr>
        <p:spPr/>
        <p:txBody>
          <a:bodyPr/>
          <a:lstStyle/>
          <a:p>
            <a:pPr eaLnBrk="1" hangingPunct="1">
              <a:lnSpc>
                <a:spcPct val="80000"/>
              </a:lnSpc>
            </a:pPr>
            <a:r>
              <a:rPr lang="en-US" altLang="en-US" sz="2800" dirty="0" smtClean="0"/>
              <a:t>A strategic planning exercise enables an organization to respond to the market by aligning the resources and activities in the organization to the market needs</a:t>
            </a:r>
          </a:p>
          <a:p>
            <a:pPr eaLnBrk="1" hangingPunct="1">
              <a:lnSpc>
                <a:spcPct val="80000"/>
              </a:lnSpc>
            </a:pPr>
            <a:r>
              <a:rPr lang="en-US" altLang="en-US" sz="2800" dirty="0" smtClean="0"/>
              <a:t>Operations strategy is the process of making appropriate decisions in the operations function on the basis of inputs from the corporate strategy</a:t>
            </a:r>
          </a:p>
          <a:p>
            <a:pPr eaLnBrk="1" hangingPunct="1">
              <a:lnSpc>
                <a:spcPct val="80000"/>
              </a:lnSpc>
            </a:pPr>
            <a:r>
              <a:rPr lang="en-US" altLang="en-US" sz="2800" dirty="0" smtClean="0"/>
              <a:t>A strategy formulation exercise enables an organization to identify order winners and order qualifiers. </a:t>
            </a:r>
          </a:p>
          <a:p>
            <a:pPr eaLnBrk="1" hangingPunct="1">
              <a:lnSpc>
                <a:spcPct val="80000"/>
              </a:lnSpc>
            </a:pPr>
            <a:r>
              <a:rPr lang="en-US" altLang="en-US" sz="2800" dirty="0" smtClean="0"/>
              <a:t>Four generic performance measures are useful in any operations strategy exercise. These pertain to quality, cost, delivery &amp;  flexibility.</a:t>
            </a:r>
          </a:p>
          <a:p>
            <a:pPr eaLnBrk="1" hangingPunct="1">
              <a:lnSpc>
                <a:spcPct val="80000"/>
              </a:lnSpc>
            </a:pPr>
            <a:endParaRPr lang="en-US" altLang="en-US" sz="2800" dirty="0" smtClean="0"/>
          </a:p>
        </p:txBody>
      </p:sp>
    </p:spTree>
    <p:extLst>
      <p:ext uri="{BB962C8B-B14F-4D97-AF65-F5344CB8AC3E}">
        <p14:creationId xmlns:p14="http://schemas.microsoft.com/office/powerpoint/2010/main" val="1673888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618"/>
            <a:ext cx="8229600" cy="1143000"/>
          </a:xfrm>
        </p:spPr>
        <p:txBody>
          <a:bodyPr/>
          <a:lstStyle/>
          <a:p>
            <a:pPr eaLnBrk="1" hangingPunct="1"/>
            <a:r>
              <a:rPr lang="en-US" altLang="en-US" dirty="0" smtClean="0"/>
              <a:t>Operations Strategy</a:t>
            </a:r>
            <a:br>
              <a:rPr lang="en-US" altLang="en-US" dirty="0" smtClean="0"/>
            </a:br>
            <a:r>
              <a:rPr lang="en-US" altLang="en-US" sz="3000" b="1" dirty="0" smtClean="0">
                <a:solidFill>
                  <a:srgbClr val="0000FF"/>
                </a:solidFill>
                <a:latin typeface="Comic Sans MS" pitchFamily="66" charset="0"/>
              </a:rPr>
              <a:t>Chapter Highlights…</a:t>
            </a:r>
          </a:p>
        </p:txBody>
      </p:sp>
      <p:sp>
        <p:nvSpPr>
          <p:cNvPr id="45059" name="Rectangle 3"/>
          <p:cNvSpPr>
            <a:spLocks noGrp="1" noChangeArrowheads="1"/>
          </p:cNvSpPr>
          <p:nvPr>
            <p:ph idx="1"/>
          </p:nvPr>
        </p:nvSpPr>
        <p:spPr>
          <a:xfrm>
            <a:off x="457200" y="1299944"/>
            <a:ext cx="8229600" cy="4525963"/>
          </a:xfrm>
        </p:spPr>
        <p:txBody>
          <a:bodyPr/>
          <a:lstStyle/>
          <a:p>
            <a:pPr eaLnBrk="1" hangingPunct="1">
              <a:lnSpc>
                <a:spcPct val="80000"/>
              </a:lnSpc>
            </a:pPr>
            <a:r>
              <a:rPr lang="en-US" altLang="en-US" sz="2800" dirty="0" smtClean="0"/>
              <a:t>Translating corporate strategy to operations strategy boils down to making appropriate choices with respect to product portfolio, processes, technology, capacity and supply chain.</a:t>
            </a:r>
          </a:p>
          <a:p>
            <a:pPr eaLnBrk="1" hangingPunct="1">
              <a:lnSpc>
                <a:spcPct val="80000"/>
              </a:lnSpc>
            </a:pPr>
            <a:r>
              <a:rPr lang="en-US" altLang="en-US" sz="2800" dirty="0" smtClean="0"/>
              <a:t>World Class Manufacturing organizations feature five basic elements of operational excellence. These include Just in Time (JIT), Total Quality Management (TQM), Total Productive Maintenance (TPM), Employee Involvement (EI) and Simplicity.</a:t>
            </a:r>
          </a:p>
          <a:p>
            <a:pPr eaLnBrk="1" hangingPunct="1">
              <a:lnSpc>
                <a:spcPct val="80000"/>
              </a:lnSpc>
            </a:pPr>
            <a:r>
              <a:rPr lang="en-US" altLang="en-US" sz="2800" dirty="0" smtClean="0"/>
              <a:t>Dismantling of trade practices demands that Indian manufacturing &amp; service organizations equip themselves with the required operations management practices to tap global trading opportunities.</a:t>
            </a:r>
          </a:p>
        </p:txBody>
      </p:sp>
    </p:spTree>
    <p:extLst>
      <p:ext uri="{BB962C8B-B14F-4D97-AF65-F5344CB8AC3E}">
        <p14:creationId xmlns:p14="http://schemas.microsoft.com/office/powerpoint/2010/main" val="182953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8974"/>
            <a:ext cx="8229600" cy="1143000"/>
          </a:xfrm>
        </p:spPr>
        <p:txBody>
          <a:bodyPr/>
          <a:lstStyle/>
          <a:p>
            <a:pPr eaLnBrk="1" hangingPunct="1"/>
            <a:r>
              <a:rPr lang="en-US" altLang="en-US" smtClean="0"/>
              <a:t>Need for Operations Strategy</a:t>
            </a:r>
          </a:p>
        </p:txBody>
      </p:sp>
      <p:sp>
        <p:nvSpPr>
          <p:cNvPr id="18435" name="Rectangle 3"/>
          <p:cNvSpPr>
            <a:spLocks noGrp="1" noChangeArrowheads="1"/>
          </p:cNvSpPr>
          <p:nvPr>
            <p:ph idx="1"/>
          </p:nvPr>
        </p:nvSpPr>
        <p:spPr>
          <a:xfrm>
            <a:off x="566738" y="1278336"/>
            <a:ext cx="8001000" cy="4724400"/>
          </a:xfrm>
        </p:spPr>
        <p:txBody>
          <a:bodyPr/>
          <a:lstStyle/>
          <a:p>
            <a:pPr eaLnBrk="1" hangingPunct="1">
              <a:lnSpc>
                <a:spcPct val="80000"/>
              </a:lnSpc>
            </a:pPr>
            <a:r>
              <a:rPr lang="en-US" altLang="en-US" sz="2400" dirty="0" smtClean="0"/>
              <a:t>Competitive dynamics &amp; expectations of customers change with time</a:t>
            </a:r>
          </a:p>
          <a:p>
            <a:pPr eaLnBrk="1" hangingPunct="1">
              <a:lnSpc>
                <a:spcPct val="80000"/>
              </a:lnSpc>
            </a:pPr>
            <a:r>
              <a:rPr lang="en-US" altLang="en-US" sz="2400" dirty="0" smtClean="0"/>
              <a:t>Due the changes in market place, competitive priorities for an organization is likely to change</a:t>
            </a:r>
          </a:p>
          <a:p>
            <a:pPr lvl="1" eaLnBrk="1" hangingPunct="1">
              <a:lnSpc>
                <a:spcPct val="80000"/>
              </a:lnSpc>
            </a:pPr>
            <a:r>
              <a:rPr lang="en-US" altLang="en-US" sz="2000" dirty="0" smtClean="0"/>
              <a:t>While it was customary for people to book for a passenger car and wait for a few months to get delivery of the car, today a manufacturer of passenger cars cannot afford to make customers wait that long </a:t>
            </a:r>
          </a:p>
          <a:p>
            <a:pPr lvl="1" eaLnBrk="1" hangingPunct="1">
              <a:lnSpc>
                <a:spcPct val="80000"/>
              </a:lnSpc>
            </a:pPr>
            <a:r>
              <a:rPr lang="en-US" altLang="en-US" sz="2000" dirty="0" smtClean="0"/>
              <a:t>ABB Ltd. reported that the price of a 33 KV circuit </a:t>
            </a:r>
            <a:r>
              <a:rPr lang="en-US" altLang="en-US" sz="2000" dirty="0" err="1" smtClean="0"/>
              <a:t>braker</a:t>
            </a:r>
            <a:r>
              <a:rPr lang="en-US" altLang="en-US" sz="2000" dirty="0" smtClean="0"/>
              <a:t> dropped from </a:t>
            </a:r>
            <a:r>
              <a:rPr lang="en-US" altLang="en-US" sz="2000" dirty="0" err="1" smtClean="0"/>
              <a:t>Rs</a:t>
            </a:r>
            <a:r>
              <a:rPr lang="en-US" altLang="en-US" sz="2000" dirty="0" smtClean="0"/>
              <a:t>. 275,000 in 1990 to </a:t>
            </a:r>
            <a:r>
              <a:rPr lang="en-US" altLang="en-US" sz="2000" dirty="0" err="1" smtClean="0"/>
              <a:t>Rs</a:t>
            </a:r>
            <a:r>
              <a:rPr lang="en-US" altLang="en-US" sz="2000" dirty="0" smtClean="0"/>
              <a:t>. 180,000 in 1999. </a:t>
            </a:r>
          </a:p>
          <a:p>
            <a:pPr lvl="1" eaLnBrk="1" hangingPunct="1">
              <a:lnSpc>
                <a:spcPct val="80000"/>
              </a:lnSpc>
            </a:pPr>
            <a:r>
              <a:rPr lang="en-US" altLang="en-US" sz="2000" dirty="0" err="1" smtClean="0"/>
              <a:t>Triveni</a:t>
            </a:r>
            <a:r>
              <a:rPr lang="en-US" altLang="en-US" sz="2000" dirty="0" smtClean="0"/>
              <a:t> Engineering, a manufacturer of Turbines faced a 40% reduction in the price of turbines in the less than 3.5 million watts category over the last six years</a:t>
            </a:r>
            <a:endParaRPr lang="en-US" altLang="en-US" sz="1050" dirty="0" smtClean="0"/>
          </a:p>
          <a:p>
            <a:pPr eaLnBrk="1" hangingPunct="1">
              <a:lnSpc>
                <a:spcPct val="80000"/>
              </a:lnSpc>
            </a:pPr>
            <a:r>
              <a:rPr lang="en-US" altLang="en-US" sz="2400" dirty="0" smtClean="0"/>
              <a:t>Need a mechanism to systematically respond to these changes in the most effective way</a:t>
            </a:r>
          </a:p>
          <a:p>
            <a:pPr eaLnBrk="1" hangingPunct="1">
              <a:lnSpc>
                <a:spcPct val="80000"/>
              </a:lnSpc>
            </a:pPr>
            <a:r>
              <a:rPr lang="en-US" altLang="en-US" sz="2400" dirty="0" smtClean="0"/>
              <a:t>Need to tune their operations to match with the competitive priorities </a:t>
            </a:r>
          </a:p>
        </p:txBody>
      </p:sp>
    </p:spTree>
    <p:extLst>
      <p:ext uri="{BB962C8B-B14F-4D97-AF65-F5344CB8AC3E}">
        <p14:creationId xmlns:p14="http://schemas.microsoft.com/office/powerpoint/2010/main" val="3104111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42622"/>
            <a:ext cx="8229600" cy="1143000"/>
          </a:xfrm>
        </p:spPr>
        <p:txBody>
          <a:bodyPr/>
          <a:lstStyle/>
          <a:p>
            <a:pPr eaLnBrk="1" hangingPunct="1"/>
            <a:r>
              <a:rPr lang="en-US" altLang="en-US" dirty="0" smtClean="0"/>
              <a:t>Strategy Formulation Process</a:t>
            </a:r>
            <a:br>
              <a:rPr lang="en-US" altLang="en-US" dirty="0" smtClean="0"/>
            </a:br>
            <a:r>
              <a:rPr lang="en-US" altLang="en-US" sz="3200" b="1" dirty="0" smtClean="0">
                <a:solidFill>
                  <a:srgbClr val="0000FF"/>
                </a:solidFill>
                <a:latin typeface="Comic Sans MS" pitchFamily="66" charset="0"/>
              </a:rPr>
              <a:t>Steps</a:t>
            </a:r>
            <a:endParaRPr lang="en-US" altLang="en-US" b="1" dirty="0" smtClean="0">
              <a:solidFill>
                <a:srgbClr val="0000FF"/>
              </a:solidFill>
              <a:latin typeface="Comic Sans MS" pitchFamily="66" charset="0"/>
            </a:endParaRPr>
          </a:p>
        </p:txBody>
      </p:sp>
      <p:sp>
        <p:nvSpPr>
          <p:cNvPr id="19459" name="Content Placeholder 2"/>
          <p:cNvSpPr>
            <a:spLocks noGrp="1"/>
          </p:cNvSpPr>
          <p:nvPr>
            <p:ph idx="1"/>
          </p:nvPr>
        </p:nvSpPr>
        <p:spPr>
          <a:xfrm>
            <a:off x="381000" y="1215784"/>
            <a:ext cx="8534400" cy="4525963"/>
          </a:xfrm>
        </p:spPr>
        <p:txBody>
          <a:bodyPr/>
          <a:lstStyle/>
          <a:p>
            <a:pPr eaLnBrk="1" hangingPunct="1"/>
            <a:r>
              <a:rPr lang="en-US" altLang="en-US" sz="2400" u="sng" dirty="0" smtClean="0"/>
              <a:t>Step 1:</a:t>
            </a:r>
            <a:r>
              <a:rPr lang="en-US" altLang="en-US" sz="2400" dirty="0" smtClean="0"/>
              <a:t> Understanding the Competitive Dynamics at the Marketplace </a:t>
            </a:r>
          </a:p>
          <a:p>
            <a:pPr eaLnBrk="1" hangingPunct="1"/>
            <a:r>
              <a:rPr lang="en-US" altLang="en-US" sz="2400" u="sng" dirty="0" smtClean="0"/>
              <a:t>Step 2:</a:t>
            </a:r>
            <a:r>
              <a:rPr lang="en-US" altLang="en-US" sz="2400" dirty="0" smtClean="0"/>
              <a:t> Identifying Order-Qualifying &amp; Order-Winning Attributes </a:t>
            </a:r>
          </a:p>
          <a:p>
            <a:pPr eaLnBrk="1" hangingPunct="1"/>
            <a:r>
              <a:rPr lang="en-US" altLang="en-US" sz="2400" u="sng" dirty="0" smtClean="0"/>
              <a:t>Step 3:</a:t>
            </a:r>
            <a:r>
              <a:rPr lang="en-US" altLang="en-US" sz="2400" dirty="0" smtClean="0"/>
              <a:t> Deciding on Strategic Options for Sustaining Competitive Advantage </a:t>
            </a:r>
          </a:p>
          <a:p>
            <a:pPr eaLnBrk="1" hangingPunct="1"/>
            <a:r>
              <a:rPr lang="en-US" altLang="en-US" sz="2400" u="sng" dirty="0" smtClean="0"/>
              <a:t>Step 4:</a:t>
            </a:r>
            <a:r>
              <a:rPr lang="en-US" altLang="en-US" sz="2400" dirty="0" smtClean="0"/>
              <a:t> Matching the strategic options with resources, constraints, values &amp; objectives to arrive at the overall Corporate Strategy</a:t>
            </a:r>
          </a:p>
          <a:p>
            <a:pPr eaLnBrk="1" hangingPunct="1"/>
            <a:r>
              <a:rPr lang="en-US" altLang="en-US" sz="2400" u="sng" dirty="0" smtClean="0"/>
              <a:t>Step 5:</a:t>
            </a:r>
            <a:r>
              <a:rPr lang="en-US" altLang="en-US" sz="2400" dirty="0" smtClean="0"/>
              <a:t> Developing an Operations Strategy on the basis of the corporate strategy</a:t>
            </a:r>
          </a:p>
          <a:p>
            <a:pPr eaLnBrk="1" hangingPunct="1"/>
            <a:r>
              <a:rPr lang="en-US" altLang="en-US" sz="2400" u="sng" dirty="0" smtClean="0"/>
              <a:t>Step 6</a:t>
            </a:r>
            <a:r>
              <a:rPr lang="en-US" altLang="en-US" sz="2400" dirty="0" smtClean="0"/>
              <a:t>: Selecting appropriate options for configuring an Operations systems &amp; establishing relevant measures for operational excellence</a:t>
            </a:r>
          </a:p>
        </p:txBody>
      </p:sp>
    </p:spTree>
    <p:extLst>
      <p:ext uri="{BB962C8B-B14F-4D97-AF65-F5344CB8AC3E}">
        <p14:creationId xmlns:p14="http://schemas.microsoft.com/office/powerpoint/2010/main" val="3987450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184240" y="274638"/>
            <a:ext cx="8229600" cy="1143000"/>
          </a:xfrm>
        </p:spPr>
        <p:txBody>
          <a:bodyPr/>
          <a:lstStyle/>
          <a:p>
            <a:pPr eaLnBrk="1" hangingPunct="1"/>
            <a:r>
              <a:rPr lang="en-US" altLang="en-US" smtClean="0"/>
              <a:t>Strategy formulation process</a:t>
            </a:r>
          </a:p>
        </p:txBody>
      </p:sp>
      <p:sp>
        <p:nvSpPr>
          <p:cNvPr id="21524" name="Text Box 1044"/>
          <p:cNvSpPr txBox="1">
            <a:spLocks noChangeArrowheads="1"/>
          </p:cNvSpPr>
          <p:nvPr/>
        </p:nvSpPr>
        <p:spPr bwMode="auto">
          <a:xfrm>
            <a:off x="675208" y="1666300"/>
            <a:ext cx="1541128" cy="830997"/>
          </a:xfrm>
          <a:prstGeom prst="rect">
            <a:avLst/>
          </a:prstGeom>
          <a:solidFill>
            <a:srgbClr val="CCFFCC"/>
          </a:solidFill>
          <a:ln w="9525">
            <a:solidFill>
              <a:schemeClr val="tx1"/>
            </a:solidFill>
            <a:miter lim="800000"/>
            <a:headEnd/>
            <a:tailEnd/>
          </a:ln>
          <a:effectLst/>
        </p:spPr>
        <p:txBody>
          <a:bodyPr wrap="none">
            <a:spAutoFit/>
          </a:bodyPr>
          <a:lstStyle/>
          <a:p>
            <a:pPr algn="ctr" eaLnBrk="1" hangingPunct="1">
              <a:defRPr/>
            </a:pPr>
            <a:r>
              <a:rPr lang="en-US" sz="1600">
                <a:latin typeface="+mn-lt"/>
              </a:rPr>
              <a:t>Competitive</a:t>
            </a:r>
          </a:p>
          <a:p>
            <a:pPr algn="ctr" eaLnBrk="1" hangingPunct="1">
              <a:defRPr/>
            </a:pPr>
            <a:r>
              <a:rPr lang="en-US" sz="1600">
                <a:latin typeface="+mn-lt"/>
              </a:rPr>
              <a:t>Dynamics at </a:t>
            </a:r>
          </a:p>
          <a:p>
            <a:pPr algn="ctr" eaLnBrk="1" hangingPunct="1">
              <a:defRPr/>
            </a:pPr>
            <a:r>
              <a:rPr lang="en-US" sz="1600">
                <a:latin typeface="+mn-lt"/>
              </a:rPr>
              <a:t>the marketplace</a:t>
            </a:r>
          </a:p>
        </p:txBody>
      </p:sp>
      <p:sp>
        <p:nvSpPr>
          <p:cNvPr id="21525" name="Text Box 1045"/>
          <p:cNvSpPr txBox="1">
            <a:spLocks noChangeArrowheads="1"/>
          </p:cNvSpPr>
          <p:nvPr/>
        </p:nvSpPr>
        <p:spPr bwMode="auto">
          <a:xfrm>
            <a:off x="3256188" y="2964875"/>
            <a:ext cx="2081467" cy="830997"/>
          </a:xfrm>
          <a:prstGeom prst="rect">
            <a:avLst/>
          </a:prstGeom>
          <a:solidFill>
            <a:srgbClr val="CCCCFF"/>
          </a:solidFill>
          <a:ln w="9525">
            <a:solidFill>
              <a:schemeClr val="tx1"/>
            </a:solidFill>
            <a:miter lim="800000"/>
            <a:headEnd/>
            <a:tailEnd/>
          </a:ln>
          <a:effectLst/>
        </p:spPr>
        <p:txBody>
          <a:bodyPr wrap="none">
            <a:spAutoFit/>
          </a:bodyPr>
          <a:lstStyle/>
          <a:p>
            <a:pPr algn="ctr" eaLnBrk="1" hangingPunct="1">
              <a:defRPr/>
            </a:pPr>
            <a:r>
              <a:rPr lang="en-US" sz="1600">
                <a:latin typeface="+mn-lt"/>
              </a:rPr>
              <a:t>Strategic options for</a:t>
            </a:r>
          </a:p>
          <a:p>
            <a:pPr algn="ctr" eaLnBrk="1" hangingPunct="1">
              <a:defRPr/>
            </a:pPr>
            <a:r>
              <a:rPr lang="en-US" sz="1600">
                <a:latin typeface="+mn-lt"/>
              </a:rPr>
              <a:t>Sustaining </a:t>
            </a:r>
          </a:p>
          <a:p>
            <a:pPr algn="ctr" eaLnBrk="1" hangingPunct="1">
              <a:defRPr/>
            </a:pPr>
            <a:r>
              <a:rPr lang="en-US" sz="1600">
                <a:latin typeface="+mn-lt"/>
              </a:rPr>
              <a:t>competitive advantage</a:t>
            </a:r>
          </a:p>
        </p:txBody>
      </p:sp>
      <p:sp>
        <p:nvSpPr>
          <p:cNvPr id="21526" name="Text Box 1046"/>
          <p:cNvSpPr txBox="1">
            <a:spLocks noChangeArrowheads="1"/>
          </p:cNvSpPr>
          <p:nvPr/>
        </p:nvSpPr>
        <p:spPr bwMode="auto">
          <a:xfrm>
            <a:off x="3551216" y="1779013"/>
            <a:ext cx="1515223" cy="584775"/>
          </a:xfrm>
          <a:prstGeom prst="rect">
            <a:avLst/>
          </a:prstGeom>
          <a:solidFill>
            <a:srgbClr val="CCFFCC"/>
          </a:solidFill>
          <a:ln w="9525">
            <a:solidFill>
              <a:schemeClr val="tx1"/>
            </a:solidFill>
            <a:miter lim="800000"/>
            <a:headEnd/>
            <a:tailEnd/>
          </a:ln>
          <a:effectLst/>
        </p:spPr>
        <p:txBody>
          <a:bodyPr wrap="none">
            <a:spAutoFit/>
          </a:bodyPr>
          <a:lstStyle/>
          <a:p>
            <a:pPr algn="ctr" eaLnBrk="1" hangingPunct="1">
              <a:defRPr/>
            </a:pPr>
            <a:r>
              <a:rPr lang="en-US" sz="1600">
                <a:latin typeface="+mn-lt"/>
              </a:rPr>
              <a:t>Order winners</a:t>
            </a:r>
          </a:p>
          <a:p>
            <a:pPr algn="ctr" eaLnBrk="1" hangingPunct="1">
              <a:defRPr/>
            </a:pPr>
            <a:r>
              <a:rPr lang="en-US" sz="1600">
                <a:latin typeface="+mn-lt"/>
              </a:rPr>
              <a:t>Order Qualifiers</a:t>
            </a:r>
          </a:p>
        </p:txBody>
      </p:sp>
      <p:sp>
        <p:nvSpPr>
          <p:cNvPr id="21527" name="Text Box 1047"/>
          <p:cNvSpPr txBox="1">
            <a:spLocks noChangeArrowheads="1"/>
          </p:cNvSpPr>
          <p:nvPr/>
        </p:nvSpPr>
        <p:spPr bwMode="auto">
          <a:xfrm>
            <a:off x="758489" y="4260275"/>
            <a:ext cx="1206291" cy="830997"/>
          </a:xfrm>
          <a:prstGeom prst="rect">
            <a:avLst/>
          </a:prstGeom>
          <a:solidFill>
            <a:srgbClr val="FFFFCC"/>
          </a:solidFill>
          <a:ln w="9525">
            <a:solidFill>
              <a:schemeClr val="tx1"/>
            </a:solidFill>
            <a:miter lim="800000"/>
            <a:headEnd/>
            <a:tailEnd/>
          </a:ln>
          <a:effectLst/>
        </p:spPr>
        <p:txBody>
          <a:bodyPr wrap="none">
            <a:spAutoFit/>
          </a:bodyPr>
          <a:lstStyle/>
          <a:p>
            <a:pPr algn="ctr" eaLnBrk="1" hangingPunct="1">
              <a:defRPr/>
            </a:pPr>
            <a:r>
              <a:rPr lang="en-US" sz="1600">
                <a:latin typeface="+mn-lt"/>
              </a:rPr>
              <a:t>Firm level</a:t>
            </a:r>
          </a:p>
          <a:p>
            <a:pPr algn="ctr" eaLnBrk="1" hangingPunct="1">
              <a:defRPr/>
            </a:pPr>
            <a:r>
              <a:rPr lang="en-US" sz="1600">
                <a:latin typeface="+mn-lt"/>
              </a:rPr>
              <a:t>Strengths &amp;</a:t>
            </a:r>
          </a:p>
          <a:p>
            <a:pPr algn="ctr" eaLnBrk="1" hangingPunct="1">
              <a:defRPr/>
            </a:pPr>
            <a:r>
              <a:rPr lang="en-US" sz="1600">
                <a:latin typeface="+mn-lt"/>
              </a:rPr>
              <a:t>Weaknesses</a:t>
            </a:r>
          </a:p>
        </p:txBody>
      </p:sp>
      <p:cxnSp>
        <p:nvCxnSpPr>
          <p:cNvPr id="20487" name="AutoShape 1049"/>
          <p:cNvCxnSpPr>
            <a:cxnSpLocks noChangeShapeType="1"/>
            <a:stCxn id="21524" idx="3"/>
            <a:endCxn id="21526" idx="1"/>
          </p:cNvCxnSpPr>
          <p:nvPr/>
        </p:nvCxnSpPr>
        <p:spPr bwMode="auto">
          <a:xfrm flipV="1">
            <a:off x="2216336" y="2071401"/>
            <a:ext cx="1334880" cy="1039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2" name="Text Box 1052"/>
          <p:cNvSpPr txBox="1">
            <a:spLocks noChangeArrowheads="1"/>
          </p:cNvSpPr>
          <p:nvPr/>
        </p:nvSpPr>
        <p:spPr bwMode="auto">
          <a:xfrm>
            <a:off x="3419430" y="4485700"/>
            <a:ext cx="1756571" cy="338554"/>
          </a:xfrm>
          <a:prstGeom prst="rect">
            <a:avLst/>
          </a:prstGeom>
          <a:solidFill>
            <a:srgbClr val="FFFFCC"/>
          </a:solidFill>
          <a:ln w="9525">
            <a:solidFill>
              <a:schemeClr val="tx1"/>
            </a:solidFill>
            <a:miter lim="800000"/>
            <a:headEnd/>
            <a:tailEnd/>
          </a:ln>
          <a:effectLst/>
        </p:spPr>
        <p:txBody>
          <a:bodyPr wrap="none">
            <a:spAutoFit/>
          </a:bodyPr>
          <a:lstStyle/>
          <a:p>
            <a:pPr algn="ctr" eaLnBrk="1" hangingPunct="1">
              <a:defRPr/>
            </a:pPr>
            <a:r>
              <a:rPr lang="en-US" sz="1600">
                <a:latin typeface="+mn-lt"/>
              </a:rPr>
              <a:t>Corporate Strategy</a:t>
            </a:r>
          </a:p>
        </p:txBody>
      </p:sp>
      <p:cxnSp>
        <p:nvCxnSpPr>
          <p:cNvPr id="20489" name="AutoShape 1053"/>
          <p:cNvCxnSpPr>
            <a:cxnSpLocks noChangeShapeType="1"/>
            <a:stCxn id="21525" idx="2"/>
            <a:endCxn id="21532" idx="0"/>
          </p:cNvCxnSpPr>
          <p:nvPr/>
        </p:nvCxnSpPr>
        <p:spPr bwMode="auto">
          <a:xfrm>
            <a:off x="4296922" y="3795872"/>
            <a:ext cx="794" cy="68982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4" name="Text Box 1054"/>
          <p:cNvSpPr txBox="1">
            <a:spLocks noChangeArrowheads="1"/>
          </p:cNvSpPr>
          <p:nvPr/>
        </p:nvSpPr>
        <p:spPr bwMode="auto">
          <a:xfrm>
            <a:off x="3378265" y="5711250"/>
            <a:ext cx="1838900" cy="338554"/>
          </a:xfrm>
          <a:prstGeom prst="rect">
            <a:avLst/>
          </a:prstGeom>
          <a:solidFill>
            <a:schemeClr val="tx1"/>
          </a:solidFill>
          <a:ln w="9525">
            <a:solidFill>
              <a:schemeClr val="tx1"/>
            </a:solidFill>
            <a:miter lim="800000"/>
            <a:headEnd/>
            <a:tailEnd/>
          </a:ln>
          <a:effectLst/>
        </p:spPr>
        <p:txBody>
          <a:bodyPr wrap="none">
            <a:spAutoFit/>
          </a:bodyPr>
          <a:lstStyle/>
          <a:p>
            <a:pPr algn="ctr" eaLnBrk="1" hangingPunct="1">
              <a:defRPr/>
            </a:pPr>
            <a:r>
              <a:rPr lang="en-US" sz="1600">
                <a:solidFill>
                  <a:schemeClr val="bg1"/>
                </a:solidFill>
                <a:latin typeface="+mn-lt"/>
              </a:rPr>
              <a:t>Operations Strategy</a:t>
            </a:r>
          </a:p>
        </p:txBody>
      </p:sp>
      <p:cxnSp>
        <p:nvCxnSpPr>
          <p:cNvPr id="20491" name="AutoShape 1055"/>
          <p:cNvCxnSpPr>
            <a:cxnSpLocks noChangeShapeType="1"/>
            <a:stCxn id="21532" idx="2"/>
            <a:endCxn id="21534" idx="0"/>
          </p:cNvCxnSpPr>
          <p:nvPr/>
        </p:nvCxnSpPr>
        <p:spPr bwMode="auto">
          <a:xfrm flipH="1">
            <a:off x="4297715" y="4824254"/>
            <a:ext cx="1" cy="88699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36" name="Text Box 1056"/>
          <p:cNvSpPr txBox="1">
            <a:spLocks noChangeArrowheads="1"/>
          </p:cNvSpPr>
          <p:nvPr/>
        </p:nvSpPr>
        <p:spPr bwMode="auto">
          <a:xfrm>
            <a:off x="6267667" y="5584250"/>
            <a:ext cx="2083071" cy="584775"/>
          </a:xfrm>
          <a:prstGeom prst="rect">
            <a:avLst/>
          </a:prstGeom>
          <a:solidFill>
            <a:srgbClr val="FFCCFF"/>
          </a:solidFill>
          <a:ln w="9525">
            <a:solidFill>
              <a:schemeClr val="tx1"/>
            </a:solidFill>
            <a:miter lim="800000"/>
            <a:headEnd/>
            <a:tailEnd/>
          </a:ln>
          <a:effectLst/>
        </p:spPr>
        <p:txBody>
          <a:bodyPr wrap="none">
            <a:spAutoFit/>
          </a:bodyPr>
          <a:lstStyle/>
          <a:p>
            <a:pPr algn="ctr" eaLnBrk="1" hangingPunct="1">
              <a:defRPr/>
            </a:pPr>
            <a:r>
              <a:rPr lang="en-US" sz="1600">
                <a:latin typeface="+mn-lt"/>
              </a:rPr>
              <a:t>Measures for</a:t>
            </a:r>
          </a:p>
          <a:p>
            <a:pPr algn="ctr" eaLnBrk="1" hangingPunct="1">
              <a:defRPr/>
            </a:pPr>
            <a:r>
              <a:rPr lang="en-US" sz="1600">
                <a:latin typeface="+mn-lt"/>
              </a:rPr>
              <a:t>Operational Excellence</a:t>
            </a:r>
          </a:p>
        </p:txBody>
      </p:sp>
      <p:cxnSp>
        <p:nvCxnSpPr>
          <p:cNvPr id="20493" name="AutoShape 1057"/>
          <p:cNvCxnSpPr>
            <a:cxnSpLocks noChangeShapeType="1"/>
            <a:stCxn id="21526" idx="2"/>
            <a:endCxn id="21525" idx="0"/>
          </p:cNvCxnSpPr>
          <p:nvPr/>
        </p:nvCxnSpPr>
        <p:spPr bwMode="auto">
          <a:xfrm flipH="1">
            <a:off x="4296922" y="2363788"/>
            <a:ext cx="11906" cy="6010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AutoShape 1058"/>
          <p:cNvCxnSpPr>
            <a:cxnSpLocks noChangeShapeType="1"/>
            <a:stCxn id="21536" idx="1"/>
            <a:endCxn id="21534" idx="3"/>
          </p:cNvCxnSpPr>
          <p:nvPr/>
        </p:nvCxnSpPr>
        <p:spPr bwMode="auto">
          <a:xfrm flipH="1">
            <a:off x="5217165" y="5876638"/>
            <a:ext cx="1050502" cy="3889"/>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1539" name="Text Box 1059"/>
          <p:cNvSpPr txBox="1">
            <a:spLocks noChangeArrowheads="1"/>
          </p:cNvSpPr>
          <p:nvPr/>
        </p:nvSpPr>
        <p:spPr bwMode="auto">
          <a:xfrm>
            <a:off x="442027" y="5587425"/>
            <a:ext cx="2009076" cy="584775"/>
          </a:xfrm>
          <a:prstGeom prst="rect">
            <a:avLst/>
          </a:prstGeom>
          <a:solidFill>
            <a:srgbClr val="FFCCFF"/>
          </a:solidFill>
          <a:ln w="9525">
            <a:solidFill>
              <a:schemeClr val="tx1"/>
            </a:solidFill>
            <a:miter lim="800000"/>
            <a:headEnd/>
            <a:tailEnd/>
          </a:ln>
          <a:effectLst/>
        </p:spPr>
        <p:txBody>
          <a:bodyPr wrap="none">
            <a:spAutoFit/>
          </a:bodyPr>
          <a:lstStyle/>
          <a:p>
            <a:pPr algn="ctr" eaLnBrk="1" hangingPunct="1">
              <a:defRPr/>
            </a:pPr>
            <a:r>
              <a:rPr lang="en-US" sz="1600">
                <a:latin typeface="+mn-lt"/>
              </a:rPr>
              <a:t>Strategic decisions for</a:t>
            </a:r>
          </a:p>
          <a:p>
            <a:pPr algn="ctr" eaLnBrk="1" hangingPunct="1">
              <a:defRPr/>
            </a:pPr>
            <a:r>
              <a:rPr lang="en-US" sz="1600">
                <a:latin typeface="+mn-lt"/>
              </a:rPr>
              <a:t>Operations System</a:t>
            </a:r>
          </a:p>
        </p:txBody>
      </p:sp>
      <p:cxnSp>
        <p:nvCxnSpPr>
          <p:cNvPr id="20496" name="AutoShape 1060"/>
          <p:cNvCxnSpPr>
            <a:cxnSpLocks noChangeShapeType="1"/>
            <a:stCxn id="21534" idx="1"/>
            <a:endCxn id="21539" idx="3"/>
          </p:cNvCxnSpPr>
          <p:nvPr/>
        </p:nvCxnSpPr>
        <p:spPr bwMode="auto">
          <a:xfrm flipH="1" flipV="1">
            <a:off x="2451103" y="5879813"/>
            <a:ext cx="927162" cy="71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7" name="AutoShape 1063"/>
          <p:cNvCxnSpPr>
            <a:cxnSpLocks noChangeShapeType="1"/>
            <a:stCxn id="21526" idx="3"/>
            <a:endCxn id="21544" idx="0"/>
          </p:cNvCxnSpPr>
          <p:nvPr/>
        </p:nvCxnSpPr>
        <p:spPr bwMode="auto">
          <a:xfrm>
            <a:off x="5066439" y="2071401"/>
            <a:ext cx="2230858" cy="893474"/>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544" name="Text Box 1064"/>
          <p:cNvSpPr txBox="1">
            <a:spLocks noChangeArrowheads="1"/>
          </p:cNvSpPr>
          <p:nvPr/>
        </p:nvSpPr>
        <p:spPr bwMode="auto">
          <a:xfrm>
            <a:off x="5952153" y="2964875"/>
            <a:ext cx="2690287" cy="830997"/>
          </a:xfrm>
          <a:prstGeom prst="rect">
            <a:avLst/>
          </a:prstGeom>
          <a:solidFill>
            <a:srgbClr val="CCFFCC"/>
          </a:solidFill>
          <a:ln w="9525">
            <a:solidFill>
              <a:schemeClr val="tx1"/>
            </a:solidFill>
            <a:miter lim="800000"/>
            <a:headEnd/>
            <a:tailEnd/>
          </a:ln>
          <a:effectLst/>
        </p:spPr>
        <p:txBody>
          <a:bodyPr wrap="none">
            <a:spAutoFit/>
          </a:bodyPr>
          <a:lstStyle/>
          <a:p>
            <a:pPr algn="ctr" eaLnBrk="1" hangingPunct="1">
              <a:defRPr/>
            </a:pPr>
            <a:r>
              <a:rPr lang="en-US" sz="1600" u="sng">
                <a:latin typeface="+mn-lt"/>
              </a:rPr>
              <a:t>Generic Competitive Priorities</a:t>
            </a:r>
            <a:endParaRPr lang="en-US" sz="1600">
              <a:latin typeface="+mn-lt"/>
            </a:endParaRPr>
          </a:p>
          <a:p>
            <a:pPr algn="ctr" eaLnBrk="1" hangingPunct="1">
              <a:defRPr/>
            </a:pPr>
            <a:r>
              <a:rPr lang="en-US" sz="1600">
                <a:latin typeface="+mn-lt"/>
              </a:rPr>
              <a:t>Quality, Cost, </a:t>
            </a:r>
          </a:p>
          <a:p>
            <a:pPr algn="ctr" eaLnBrk="1" hangingPunct="1">
              <a:defRPr/>
            </a:pPr>
            <a:r>
              <a:rPr lang="en-US" sz="1600">
                <a:latin typeface="+mn-lt"/>
              </a:rPr>
              <a:t>Delivery, Flexibility</a:t>
            </a:r>
          </a:p>
        </p:txBody>
      </p:sp>
      <p:cxnSp>
        <p:nvCxnSpPr>
          <p:cNvPr id="20499" name="AutoShape 1065"/>
          <p:cNvCxnSpPr>
            <a:cxnSpLocks noChangeShapeType="1"/>
            <a:stCxn id="21544" idx="2"/>
            <a:endCxn id="21536" idx="0"/>
          </p:cNvCxnSpPr>
          <p:nvPr/>
        </p:nvCxnSpPr>
        <p:spPr bwMode="auto">
          <a:xfrm>
            <a:off x="7297297" y="3795872"/>
            <a:ext cx="11906" cy="178837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Straight Arrow Connector 24"/>
          <p:cNvCxnSpPr>
            <a:cxnSpLocks noChangeShapeType="1"/>
            <a:stCxn id="21527" idx="3"/>
            <a:endCxn id="21532" idx="1"/>
          </p:cNvCxnSpPr>
          <p:nvPr/>
        </p:nvCxnSpPr>
        <p:spPr bwMode="auto">
          <a:xfrm flipV="1">
            <a:off x="1964780" y="4654977"/>
            <a:ext cx="1454650" cy="2079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31815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400" smtClean="0"/>
              <a:t>Order Qualifiers &amp; Order Winners</a:t>
            </a:r>
          </a:p>
        </p:txBody>
      </p:sp>
      <p:sp>
        <p:nvSpPr>
          <p:cNvPr id="21507" name="Rectangle 3"/>
          <p:cNvSpPr>
            <a:spLocks noGrp="1" noChangeArrowheads="1"/>
          </p:cNvSpPr>
          <p:nvPr>
            <p:ph idx="1"/>
          </p:nvPr>
        </p:nvSpPr>
        <p:spPr/>
        <p:txBody>
          <a:bodyPr/>
          <a:lstStyle/>
          <a:p>
            <a:pPr eaLnBrk="1" hangingPunct="1">
              <a:lnSpc>
                <a:spcPct val="80000"/>
              </a:lnSpc>
            </a:pPr>
            <a:r>
              <a:rPr lang="en-US" altLang="en-US" sz="2800" dirty="0" smtClean="0">
                <a:solidFill>
                  <a:srgbClr val="C00000"/>
                </a:solidFill>
              </a:rPr>
              <a:t>Order qualifying </a:t>
            </a:r>
            <a:r>
              <a:rPr lang="en-US" altLang="en-US" sz="2800" dirty="0" smtClean="0"/>
              <a:t>attributes are the set of attributes that customers expect in the product or service they consider for buying</a:t>
            </a:r>
          </a:p>
          <a:p>
            <a:pPr eaLnBrk="1" hangingPunct="1">
              <a:lnSpc>
                <a:spcPct val="80000"/>
              </a:lnSpc>
            </a:pPr>
            <a:r>
              <a:rPr lang="en-US" altLang="en-US" sz="2800" dirty="0" smtClean="0">
                <a:solidFill>
                  <a:srgbClr val="C00000"/>
                </a:solidFill>
              </a:rPr>
              <a:t>Order winning </a:t>
            </a:r>
            <a:r>
              <a:rPr lang="en-US" altLang="en-US" sz="2800" dirty="0" smtClean="0"/>
              <a:t>attributes are other attributes that have the potential to sufficiently motivate the customer to buy the product or service</a:t>
            </a:r>
          </a:p>
          <a:p>
            <a:pPr eaLnBrk="1" hangingPunct="1">
              <a:lnSpc>
                <a:spcPct val="80000"/>
              </a:lnSpc>
            </a:pPr>
            <a:r>
              <a:rPr lang="en-US" altLang="en-US" sz="2800" dirty="0" smtClean="0"/>
              <a:t>What constitutes order winning and order qualifying might change from time to time</a:t>
            </a:r>
          </a:p>
          <a:p>
            <a:pPr lvl="1" eaLnBrk="1" hangingPunct="1">
              <a:lnSpc>
                <a:spcPct val="80000"/>
              </a:lnSpc>
            </a:pPr>
            <a:r>
              <a:rPr lang="en-US" altLang="en-US" sz="2400" i="1" dirty="0" smtClean="0"/>
              <a:t>During the early 1980’s providing superior quality products was an order winning attribute. However, in the 1990’s quality became an order qualifying attribute as customers began to expect high levels of quality </a:t>
            </a:r>
          </a:p>
          <a:p>
            <a:pPr lvl="1" eaLnBrk="1" hangingPunct="1">
              <a:lnSpc>
                <a:spcPct val="80000"/>
              </a:lnSpc>
            </a:pPr>
            <a:r>
              <a:rPr lang="en-US" altLang="en-US" sz="2400" i="1" dirty="0" smtClean="0"/>
              <a:t>Order winning attributes include efficient consumer response, speed, variety and convenience </a:t>
            </a:r>
          </a:p>
        </p:txBody>
      </p:sp>
    </p:spTree>
    <p:extLst>
      <p:ext uri="{BB962C8B-B14F-4D97-AF65-F5344CB8AC3E}">
        <p14:creationId xmlns:p14="http://schemas.microsoft.com/office/powerpoint/2010/main" val="3841348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Operational Excellence</a:t>
            </a:r>
            <a:br>
              <a:rPr lang="en-US" altLang="en-US" dirty="0" smtClean="0"/>
            </a:br>
            <a:r>
              <a:rPr lang="en-US" altLang="en-US" sz="3000" b="1" dirty="0" smtClean="0">
                <a:solidFill>
                  <a:srgbClr val="0000FF"/>
                </a:solidFill>
                <a:latin typeface="Comic Sans MS" pitchFamily="66" charset="0"/>
              </a:rPr>
              <a:t>Performance Measures</a:t>
            </a:r>
          </a:p>
        </p:txBody>
      </p:sp>
      <p:sp>
        <p:nvSpPr>
          <p:cNvPr id="22531" name="Rectangle 3"/>
          <p:cNvSpPr>
            <a:spLocks noGrp="1" noChangeArrowheads="1"/>
          </p:cNvSpPr>
          <p:nvPr>
            <p:ph idx="1"/>
          </p:nvPr>
        </p:nvSpPr>
        <p:spPr/>
        <p:txBody>
          <a:bodyPr/>
          <a:lstStyle/>
          <a:p>
            <a:pPr eaLnBrk="1" hangingPunct="1">
              <a:lnSpc>
                <a:spcPct val="90000"/>
              </a:lnSpc>
            </a:pPr>
            <a:r>
              <a:rPr lang="en-US" altLang="en-US" sz="2500" smtClean="0"/>
              <a:t>Provide critical linkage between order winning and order qualifying attributes and choices made in operations </a:t>
            </a:r>
          </a:p>
          <a:p>
            <a:pPr eaLnBrk="1" hangingPunct="1">
              <a:lnSpc>
                <a:spcPct val="90000"/>
              </a:lnSpc>
            </a:pPr>
            <a:r>
              <a:rPr lang="en-US" altLang="en-US" sz="2500" smtClean="0"/>
              <a:t>Help organisations evaluate how well the operations system is responding to the requirements at the marketplace</a:t>
            </a:r>
          </a:p>
          <a:p>
            <a:pPr eaLnBrk="1" hangingPunct="1">
              <a:lnSpc>
                <a:spcPct val="90000"/>
              </a:lnSpc>
            </a:pPr>
            <a:r>
              <a:rPr lang="en-US" altLang="en-US" sz="2500" smtClean="0"/>
              <a:t>Serve a useful purpose in comparing performances amongst competitors and for benchmarking </a:t>
            </a:r>
          </a:p>
          <a:p>
            <a:pPr eaLnBrk="1" hangingPunct="1">
              <a:lnSpc>
                <a:spcPct val="90000"/>
              </a:lnSpc>
            </a:pPr>
            <a:r>
              <a:rPr lang="en-US" altLang="en-US" sz="2500" smtClean="0"/>
              <a:t>Four generic options are useful for developing measures for operational excellence; this includes Quality, Cost, Delivery and Flexibility</a:t>
            </a:r>
          </a:p>
        </p:txBody>
      </p:sp>
    </p:spTree>
    <p:extLst>
      <p:ext uri="{BB962C8B-B14F-4D97-AF65-F5344CB8AC3E}">
        <p14:creationId xmlns:p14="http://schemas.microsoft.com/office/powerpoint/2010/main" val="141099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678"/>
            <a:ext cx="8229600" cy="1143000"/>
          </a:xfrm>
        </p:spPr>
        <p:txBody>
          <a:bodyPr/>
          <a:lstStyle/>
          <a:p>
            <a:pPr eaLnBrk="1" hangingPunct="1"/>
            <a:r>
              <a:rPr lang="en-US" altLang="en-US" sz="4000" dirty="0" smtClean="0"/>
              <a:t>Measures for operational excellence </a:t>
            </a:r>
            <a:r>
              <a:rPr lang="en-US" altLang="en-US" sz="3400" dirty="0" smtClean="0"/>
              <a:t/>
            </a:r>
            <a:br>
              <a:rPr lang="en-US" altLang="en-US" sz="3400" dirty="0" smtClean="0"/>
            </a:br>
            <a:r>
              <a:rPr lang="en-US" altLang="en-US" sz="3000" b="1" dirty="0" smtClean="0">
                <a:solidFill>
                  <a:srgbClr val="0000FF"/>
                </a:solidFill>
                <a:latin typeface="Comic Sans MS" pitchFamily="66" charset="0"/>
              </a:rPr>
              <a:t>An example</a:t>
            </a:r>
          </a:p>
        </p:txBody>
      </p:sp>
      <p:graphicFrame>
        <p:nvGraphicFramePr>
          <p:cNvPr id="6" name="Table 5"/>
          <p:cNvGraphicFramePr>
            <a:graphicFrameLocks noGrp="1"/>
          </p:cNvGraphicFramePr>
          <p:nvPr>
            <p:extLst>
              <p:ext uri="{D42A27DB-BD31-4B8C-83A1-F6EECF244321}">
                <p14:modId xmlns:p14="http://schemas.microsoft.com/office/powerpoint/2010/main" val="490598808"/>
              </p:ext>
            </p:extLst>
          </p:nvPr>
        </p:nvGraphicFramePr>
        <p:xfrm>
          <a:off x="609600" y="1555840"/>
          <a:ext cx="7848600" cy="3786280"/>
        </p:xfrm>
        <a:graphic>
          <a:graphicData uri="http://schemas.openxmlformats.org/drawingml/2006/table">
            <a:tbl>
              <a:tblPr firstRow="1">
                <a:tableStyleId>{775DCB02-9BB8-47FD-8907-85C794F793BA}</a:tableStyleId>
              </a:tblPr>
              <a:tblGrid>
                <a:gridCol w="5128626"/>
                <a:gridCol w="1359987"/>
                <a:gridCol w="1359987"/>
              </a:tblGrid>
              <a:tr h="640026">
                <a:tc>
                  <a:txBody>
                    <a:bodyPr/>
                    <a:lstStyle/>
                    <a:p>
                      <a:pPr algn="ctr" fontAlgn="t"/>
                      <a:r>
                        <a:rPr lang="en-US" sz="1800" u="none" strike="noStrike" dirty="0"/>
                        <a:t>Performance Criterion for Comparison (1987)</a:t>
                      </a:r>
                      <a:endParaRPr lang="en-US" sz="1800" b="0" i="0" u="none" strike="noStrike" dirty="0">
                        <a:latin typeface="+mn-lt"/>
                      </a:endParaRPr>
                    </a:p>
                  </a:txBody>
                  <a:tcPr marT="45716" marB="4571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r>
                        <a:rPr lang="en-US" sz="1800" u="none" strike="noStrike" dirty="0"/>
                        <a:t>Japan@</a:t>
                      </a:r>
                      <a:endParaRPr lang="en-US" sz="1800" b="0" i="0" u="none" strike="noStrike" dirty="0">
                        <a:latin typeface="+mn-lt"/>
                      </a:endParaRPr>
                    </a:p>
                  </a:txBody>
                  <a:tcPr marT="45716" marB="4571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r>
                        <a:rPr lang="en-US" sz="1800" u="none" strike="noStrike" dirty="0"/>
                        <a:t>U.S.*</a:t>
                      </a:r>
                      <a:endParaRPr lang="en-US" sz="1800" b="0" i="0" u="none" strike="noStrike" dirty="0">
                        <a:latin typeface="+mn-lt"/>
                      </a:endParaRPr>
                    </a:p>
                  </a:txBody>
                  <a:tcPr marT="45716" marB="45716">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65729">
                <a:tc>
                  <a:txBody>
                    <a:bodyPr/>
                    <a:lstStyle/>
                    <a:p>
                      <a:pPr algn="l" fontAlgn="t"/>
                      <a:r>
                        <a:rPr lang="en-US" sz="1800" u="none" strike="noStrike" dirty="0" smtClean="0"/>
                        <a:t>Production of vehicles (Million)</a:t>
                      </a:r>
                      <a:endParaRPr lang="en-US" sz="1800" b="0" i="0" u="none" strike="noStrike" dirty="0">
                        <a:solidFill>
                          <a:schemeClr val="tx1"/>
                        </a:solidFill>
                        <a:latin typeface="+mn-lt"/>
                      </a:endParaRPr>
                    </a:p>
                  </a:txBody>
                  <a:tcPr marT="45716" marB="45716">
                    <a:lnT w="12700" cap="flat" cmpd="sng" algn="ctr">
                      <a:solidFill>
                        <a:schemeClr val="bg1"/>
                      </a:solidFill>
                      <a:prstDash val="solid"/>
                      <a:round/>
                      <a:headEnd type="none" w="med" len="med"/>
                      <a:tailEnd type="none" w="med" len="med"/>
                    </a:lnT>
                  </a:tcPr>
                </a:tc>
                <a:tc>
                  <a:txBody>
                    <a:bodyPr/>
                    <a:lstStyle/>
                    <a:p>
                      <a:pPr algn="ctr" fontAlgn="t"/>
                      <a:r>
                        <a:rPr lang="en-US" sz="1800" u="none" strike="noStrike"/>
                        <a:t>4</a:t>
                      </a:r>
                      <a:endParaRPr lang="en-US" sz="1800" b="0" i="0" u="none" strike="noStrike">
                        <a:solidFill>
                          <a:schemeClr val="tx1"/>
                        </a:solidFill>
                        <a:latin typeface="+mn-lt"/>
                      </a:endParaRPr>
                    </a:p>
                  </a:txBody>
                  <a:tcPr marT="45716" marB="45716">
                    <a:lnT w="12700" cap="flat" cmpd="sng" algn="ctr">
                      <a:solidFill>
                        <a:schemeClr val="bg1"/>
                      </a:solidFill>
                      <a:prstDash val="solid"/>
                      <a:round/>
                      <a:headEnd type="none" w="med" len="med"/>
                      <a:tailEnd type="none" w="med" len="med"/>
                    </a:lnT>
                  </a:tcPr>
                </a:tc>
                <a:tc>
                  <a:txBody>
                    <a:bodyPr/>
                    <a:lstStyle/>
                    <a:p>
                      <a:pPr algn="ctr" fontAlgn="t"/>
                      <a:r>
                        <a:rPr lang="en-US" sz="1800" u="none" strike="noStrike"/>
                        <a:t>8</a:t>
                      </a:r>
                      <a:endParaRPr lang="en-US" sz="1800" b="0" i="0" u="none" strike="noStrike">
                        <a:solidFill>
                          <a:schemeClr val="tx1"/>
                        </a:solidFill>
                        <a:latin typeface="+mn-lt"/>
                      </a:endParaRPr>
                    </a:p>
                  </a:txBody>
                  <a:tcPr marT="45716" marB="45716">
                    <a:lnT w="12700" cap="flat" cmpd="sng" algn="ctr">
                      <a:solidFill>
                        <a:schemeClr val="bg1"/>
                      </a:solidFill>
                      <a:prstDash val="solid"/>
                      <a:round/>
                      <a:headEnd type="none" w="med" len="med"/>
                      <a:tailEnd type="none" w="med" len="med"/>
                    </a:lnT>
                  </a:tcPr>
                </a:tc>
              </a:tr>
              <a:tr h="403194">
                <a:tc>
                  <a:txBody>
                    <a:bodyPr/>
                    <a:lstStyle/>
                    <a:p>
                      <a:pPr algn="l" fontAlgn="t"/>
                      <a:r>
                        <a:rPr lang="en-US" sz="1800" u="none" strike="noStrike" dirty="0"/>
                        <a:t>Number of employees</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a:t>37,000</a:t>
                      </a:r>
                      <a:endParaRPr lang="en-US" sz="1800" b="0" i="0" u="none" strike="noStrike">
                        <a:solidFill>
                          <a:schemeClr val="tx1"/>
                        </a:solidFill>
                        <a:latin typeface="+mn-lt"/>
                      </a:endParaRPr>
                    </a:p>
                  </a:txBody>
                  <a:tcPr marT="45716" marB="45716"/>
                </a:tc>
                <a:tc>
                  <a:txBody>
                    <a:bodyPr/>
                    <a:lstStyle/>
                    <a:p>
                      <a:pPr algn="ctr" fontAlgn="t"/>
                      <a:r>
                        <a:rPr lang="en-US" sz="1800" u="none" strike="noStrike"/>
                        <a:t>850,000</a:t>
                      </a:r>
                      <a:endParaRPr lang="en-US" sz="1800" b="0" i="0" u="none" strike="noStrike">
                        <a:solidFill>
                          <a:schemeClr val="tx1"/>
                        </a:solidFill>
                        <a:latin typeface="+mn-lt"/>
                      </a:endParaRPr>
                    </a:p>
                  </a:txBody>
                  <a:tcPr marT="45716" marB="45716"/>
                </a:tc>
              </a:tr>
              <a:tr h="365729">
                <a:tc>
                  <a:txBody>
                    <a:bodyPr/>
                    <a:lstStyle/>
                    <a:p>
                      <a:pPr algn="l" fontAlgn="t"/>
                      <a:r>
                        <a:rPr lang="en-US" sz="1800" u="none" strike="noStrike" dirty="0"/>
                        <a:t>Parts on which detailed </a:t>
                      </a:r>
                      <a:r>
                        <a:rPr lang="en-US" sz="1800" u="none" strike="noStrike" dirty="0" err="1"/>
                        <a:t>Engg</a:t>
                      </a:r>
                      <a:r>
                        <a:rPr lang="en-US" sz="1800" u="none" strike="noStrike" dirty="0"/>
                        <a:t>. is done (%)</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a:t>30</a:t>
                      </a:r>
                      <a:endParaRPr lang="en-US" sz="1800" b="0" i="0" u="none" strike="noStrike">
                        <a:solidFill>
                          <a:schemeClr val="tx1"/>
                        </a:solidFill>
                        <a:latin typeface="+mn-lt"/>
                      </a:endParaRPr>
                    </a:p>
                  </a:txBody>
                  <a:tcPr marT="45716" marB="45716"/>
                </a:tc>
                <a:tc>
                  <a:txBody>
                    <a:bodyPr/>
                    <a:lstStyle/>
                    <a:p>
                      <a:pPr algn="ctr" fontAlgn="t"/>
                      <a:r>
                        <a:rPr lang="en-US" sz="1800" u="none" strike="noStrike"/>
                        <a:t>81</a:t>
                      </a:r>
                      <a:endParaRPr lang="en-US" sz="1800" b="0" i="0" u="none" strike="noStrike">
                        <a:solidFill>
                          <a:schemeClr val="tx1"/>
                        </a:solidFill>
                        <a:latin typeface="+mn-lt"/>
                      </a:endParaRPr>
                    </a:p>
                  </a:txBody>
                  <a:tcPr marT="45716" marB="45716"/>
                </a:tc>
              </a:tr>
              <a:tr h="365729">
                <a:tc>
                  <a:txBody>
                    <a:bodyPr/>
                    <a:lstStyle/>
                    <a:p>
                      <a:pPr algn="l" fontAlgn="t"/>
                      <a:r>
                        <a:rPr lang="en-US" sz="1800" u="none" strike="noStrike" dirty="0"/>
                        <a:t>No. of employees in purchasing</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a:t>337</a:t>
                      </a:r>
                      <a:endParaRPr lang="en-US" sz="1800" b="0" i="0" u="none" strike="noStrike">
                        <a:solidFill>
                          <a:schemeClr val="tx1"/>
                        </a:solidFill>
                        <a:latin typeface="+mn-lt"/>
                      </a:endParaRPr>
                    </a:p>
                  </a:txBody>
                  <a:tcPr marT="45716" marB="45716"/>
                </a:tc>
                <a:tc>
                  <a:txBody>
                    <a:bodyPr/>
                    <a:lstStyle/>
                    <a:p>
                      <a:pPr algn="ctr" fontAlgn="t"/>
                      <a:r>
                        <a:rPr lang="en-US" sz="1800" u="none" strike="noStrike" dirty="0" smtClean="0"/>
                        <a:t>6,000</a:t>
                      </a:r>
                      <a:endParaRPr lang="en-US" sz="1800" b="0" i="0" u="none" strike="noStrike" dirty="0">
                        <a:solidFill>
                          <a:schemeClr val="tx1"/>
                        </a:solidFill>
                        <a:latin typeface="+mn-lt"/>
                      </a:endParaRPr>
                    </a:p>
                  </a:txBody>
                  <a:tcPr marT="45716" marB="45716"/>
                </a:tc>
              </a:tr>
              <a:tr h="365729">
                <a:tc>
                  <a:txBody>
                    <a:bodyPr/>
                    <a:lstStyle/>
                    <a:p>
                      <a:pPr algn="l" fontAlgn="t"/>
                      <a:r>
                        <a:rPr lang="en-US" sz="1800" u="none" strike="noStrike" dirty="0"/>
                        <a:t>Number of suppliers for upholstery</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dirty="0"/>
                        <a:t>1#</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a:t>25**</a:t>
                      </a:r>
                      <a:endParaRPr lang="en-US" sz="1800" b="0" i="0" u="none" strike="noStrike">
                        <a:solidFill>
                          <a:schemeClr val="tx1"/>
                        </a:solidFill>
                        <a:latin typeface="+mn-lt"/>
                      </a:endParaRPr>
                    </a:p>
                  </a:txBody>
                  <a:tcPr marT="45716" marB="45716"/>
                </a:tc>
              </a:tr>
              <a:tr h="640026">
                <a:tc>
                  <a:txBody>
                    <a:bodyPr/>
                    <a:lstStyle/>
                    <a:p>
                      <a:pPr algn="l" fontAlgn="t"/>
                      <a:r>
                        <a:rPr lang="en-US" sz="1800" u="none" strike="noStrike" dirty="0"/>
                        <a:t>Design to customer delivery time (million Hrs.)</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dirty="0"/>
                        <a:t>1.7</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dirty="0"/>
                        <a:t>3</a:t>
                      </a:r>
                      <a:endParaRPr lang="en-US" sz="1800" b="0" i="0" u="none" strike="noStrike" dirty="0">
                        <a:solidFill>
                          <a:schemeClr val="tx1"/>
                        </a:solidFill>
                        <a:latin typeface="+mn-lt"/>
                      </a:endParaRPr>
                    </a:p>
                  </a:txBody>
                  <a:tcPr marT="45716" marB="45716"/>
                </a:tc>
              </a:tr>
              <a:tr h="640026">
                <a:tc>
                  <a:txBody>
                    <a:bodyPr/>
                    <a:lstStyle/>
                    <a:p>
                      <a:pPr algn="l" fontAlgn="t"/>
                      <a:r>
                        <a:rPr lang="en-US" sz="1800" u="none" strike="noStrike" dirty="0" smtClean="0"/>
                        <a:t>Design to customer delivery time (months)</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dirty="0"/>
                        <a:t>46</a:t>
                      </a:r>
                      <a:endParaRPr lang="en-US" sz="1800" b="0" i="0" u="none" strike="noStrike" dirty="0">
                        <a:solidFill>
                          <a:schemeClr val="tx1"/>
                        </a:solidFill>
                        <a:latin typeface="+mn-lt"/>
                      </a:endParaRPr>
                    </a:p>
                  </a:txBody>
                  <a:tcPr marT="45716" marB="45716"/>
                </a:tc>
                <a:tc>
                  <a:txBody>
                    <a:bodyPr/>
                    <a:lstStyle/>
                    <a:p>
                      <a:pPr algn="ctr" fontAlgn="t"/>
                      <a:r>
                        <a:rPr lang="en-US" sz="1800" u="none" strike="noStrike" dirty="0"/>
                        <a:t>60</a:t>
                      </a:r>
                      <a:endParaRPr lang="en-US" sz="1800" b="0" i="0" u="none" strike="noStrike" dirty="0">
                        <a:solidFill>
                          <a:schemeClr val="tx1"/>
                        </a:solidFill>
                        <a:latin typeface="+mn-lt"/>
                      </a:endParaRPr>
                    </a:p>
                  </a:txBody>
                  <a:tcPr marT="45716" marB="45716"/>
                </a:tc>
              </a:tr>
            </a:tbl>
          </a:graphicData>
        </a:graphic>
      </p:graphicFrame>
      <p:sp>
        <p:nvSpPr>
          <p:cNvPr id="23581" name="TextBox 6"/>
          <p:cNvSpPr txBox="1">
            <a:spLocks noChangeArrowheads="1"/>
          </p:cNvSpPr>
          <p:nvPr/>
        </p:nvSpPr>
        <p:spPr bwMode="auto">
          <a:xfrm>
            <a:off x="603250" y="5365840"/>
            <a:ext cx="757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r>
              <a:rPr lang="en-US" altLang="en-US" sz="1200" i="1"/>
              <a:t>@ - Data pertaining to Toyota; * - Data pertaining to GM</a:t>
            </a:r>
          </a:p>
          <a:p>
            <a:r>
              <a:rPr lang="en-US" altLang="en-US" sz="1200" i="1"/>
              <a:t># - Single supplier; ** - 25 Suppliers were supplying components to seat building department.</a:t>
            </a:r>
          </a:p>
        </p:txBody>
      </p:sp>
      <p:sp>
        <p:nvSpPr>
          <p:cNvPr id="23582" name="TextBox 7"/>
          <p:cNvSpPr txBox="1">
            <a:spLocks noChangeArrowheads="1"/>
          </p:cNvSpPr>
          <p:nvPr/>
        </p:nvSpPr>
        <p:spPr bwMode="auto">
          <a:xfrm>
            <a:off x="304800" y="5899240"/>
            <a:ext cx="8077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defRPr>
            </a:lvl1pPr>
            <a:lvl2pPr marL="742950" indent="-285750">
              <a:defRPr sz="1400">
                <a:solidFill>
                  <a:schemeClr val="tx1"/>
                </a:solidFill>
                <a:latin typeface="Verdana" pitchFamily="34" charset="0"/>
              </a:defRPr>
            </a:lvl2pPr>
            <a:lvl3pPr marL="1143000" indent="-228600">
              <a:defRPr sz="1400">
                <a:solidFill>
                  <a:schemeClr val="tx1"/>
                </a:solidFill>
                <a:latin typeface="Verdana" pitchFamily="34" charset="0"/>
              </a:defRPr>
            </a:lvl3pPr>
            <a:lvl4pPr marL="1600200" indent="-228600">
              <a:defRPr sz="1400">
                <a:solidFill>
                  <a:schemeClr val="tx1"/>
                </a:solidFill>
                <a:latin typeface="Verdana" pitchFamily="34" charset="0"/>
              </a:defRPr>
            </a:lvl4pPr>
            <a:lvl5pPr marL="2057400" indent="-228600">
              <a:defRPr sz="1400">
                <a:solidFill>
                  <a:schemeClr val="tx1"/>
                </a:solidFill>
                <a:latin typeface="Verdana" pitchFamily="34" charset="0"/>
              </a:defRPr>
            </a:lvl5pPr>
            <a:lvl6pPr marL="2514600" indent="-228600" eaLnBrk="0" fontAlgn="base" hangingPunct="0">
              <a:spcBef>
                <a:spcPct val="0"/>
              </a:spcBef>
              <a:spcAft>
                <a:spcPct val="0"/>
              </a:spcAft>
              <a:defRPr sz="1400">
                <a:solidFill>
                  <a:schemeClr val="tx1"/>
                </a:solidFill>
                <a:latin typeface="Verdana" pitchFamily="34" charset="0"/>
              </a:defRPr>
            </a:lvl6pPr>
            <a:lvl7pPr marL="2971800" indent="-228600" eaLnBrk="0" fontAlgn="base" hangingPunct="0">
              <a:spcBef>
                <a:spcPct val="0"/>
              </a:spcBef>
              <a:spcAft>
                <a:spcPct val="0"/>
              </a:spcAft>
              <a:defRPr sz="1400">
                <a:solidFill>
                  <a:schemeClr val="tx1"/>
                </a:solidFill>
                <a:latin typeface="Verdana" pitchFamily="34" charset="0"/>
              </a:defRPr>
            </a:lvl7pPr>
            <a:lvl8pPr marL="3429000" indent="-228600" eaLnBrk="0" fontAlgn="base" hangingPunct="0">
              <a:spcBef>
                <a:spcPct val="0"/>
              </a:spcBef>
              <a:spcAft>
                <a:spcPct val="0"/>
              </a:spcAft>
              <a:defRPr sz="1400">
                <a:solidFill>
                  <a:schemeClr val="tx1"/>
                </a:solidFill>
                <a:latin typeface="Verdana" pitchFamily="34" charset="0"/>
              </a:defRPr>
            </a:lvl8pPr>
            <a:lvl9pPr marL="3886200" indent="-228600" eaLnBrk="0" fontAlgn="base" hangingPunct="0">
              <a:spcBef>
                <a:spcPct val="0"/>
              </a:spcBef>
              <a:spcAft>
                <a:spcPct val="0"/>
              </a:spcAft>
              <a:defRPr sz="1400">
                <a:solidFill>
                  <a:schemeClr val="tx1"/>
                </a:solidFill>
                <a:latin typeface="Verdana" pitchFamily="34" charset="0"/>
              </a:defRPr>
            </a:lvl9pPr>
          </a:lstStyle>
          <a:p>
            <a:r>
              <a:rPr lang="en-US" altLang="en-US" sz="1100" i="1"/>
              <a:t>Source: J. P. Womack, D. T. Jones, and D. Roos, The Machine That Changed the World (New York: Rawson Associates , 1990) </a:t>
            </a:r>
          </a:p>
        </p:txBody>
      </p:sp>
    </p:spTree>
    <p:extLst>
      <p:ext uri="{BB962C8B-B14F-4D97-AF65-F5344CB8AC3E}">
        <p14:creationId xmlns:p14="http://schemas.microsoft.com/office/powerpoint/2010/main" val="4297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3115</TotalTime>
  <Words>2399</Words>
  <Application>Microsoft Office PowerPoint</Application>
  <PresentationFormat>On-screen Show (4:3)</PresentationFormat>
  <Paragraphs>308</Paragraphs>
  <Slides>32</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36" baseType="lpstr">
      <vt:lpstr>Custom Design</vt:lpstr>
      <vt:lpstr>Operations Management, 3e</vt:lpstr>
      <vt:lpstr>1_Operations Management, 3e</vt:lpstr>
      <vt:lpstr>Equation</vt:lpstr>
      <vt:lpstr>Chapter 2</vt:lpstr>
      <vt:lpstr>Operations Strategy An example from Hotel Industry</vt:lpstr>
      <vt:lpstr>Operations Strategy Relevance &amp; Context</vt:lpstr>
      <vt:lpstr>Need for Operations Strategy</vt:lpstr>
      <vt:lpstr>Strategy Formulation Process Steps</vt:lpstr>
      <vt:lpstr>Strategy formulation process</vt:lpstr>
      <vt:lpstr>Order Qualifiers &amp; Order Winners</vt:lpstr>
      <vt:lpstr>Operational Excellence Performance Measures</vt:lpstr>
      <vt:lpstr>Measures for operational excellence  An example</vt:lpstr>
      <vt:lpstr>Operational Excellence Performance measures</vt:lpstr>
      <vt:lpstr>Video Insight 2.1 How to achieve Operational Excellence?</vt:lpstr>
      <vt:lpstr>Strategic Decisions in Operations Options</vt:lpstr>
      <vt:lpstr>Operation Strategy Options Product Portfolio</vt:lpstr>
      <vt:lpstr>Operation Strategy Options Process Choices</vt:lpstr>
      <vt:lpstr>Operation Strategy Options Supply Chain issues</vt:lpstr>
      <vt:lpstr>Operation Strategy Options Technology Choices</vt:lpstr>
      <vt:lpstr>New Technology Options Strategic Advantages</vt:lpstr>
      <vt:lpstr>Operation Strategy Options Capacity</vt:lpstr>
      <vt:lpstr>Breakeven analysis</vt:lpstr>
      <vt:lpstr>Breakeven Analysis Example 2.1</vt:lpstr>
      <vt:lpstr>Breakeven Analysis A graphical representation</vt:lpstr>
      <vt:lpstr>Flexibility – Cost Trade-off</vt:lpstr>
      <vt:lpstr>World Class Manufacturing (WCM) Core building blocks</vt:lpstr>
      <vt:lpstr>Changing Competitive Priorities for WCM</vt:lpstr>
      <vt:lpstr>Operations Strategy Emerging Trends &amp; Implications</vt:lpstr>
      <vt:lpstr>Operations Strategy Emerging Trends &amp; Implications</vt:lpstr>
      <vt:lpstr>Competing in Global markets Some requirements</vt:lpstr>
      <vt:lpstr>Operations Strategy Emerging Trends &amp; Implications</vt:lpstr>
      <vt:lpstr>BPO applications in Organizations: Process View</vt:lpstr>
      <vt:lpstr>Operations Strategy Emerging Trends &amp; Implications</vt:lpstr>
      <vt:lpstr>Operations Strategy Chapter Highlights</vt:lpstr>
      <vt:lpstr>Operations Strategy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180</cp:revision>
  <dcterms:created xsi:type="dcterms:W3CDTF">2009-06-23T09:59:21Z</dcterms:created>
  <dcterms:modified xsi:type="dcterms:W3CDTF">2015-08-18T18:07:52Z</dcterms:modified>
</cp:coreProperties>
</file>