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  <p:sldMasterId id="2147484841" r:id="rId2"/>
  </p:sldMasterIdLst>
  <p:notesMasterIdLst>
    <p:notesMasterId r:id="rId28"/>
  </p:notesMasterIdLst>
  <p:handoutMasterIdLst>
    <p:handoutMasterId r:id="rId29"/>
  </p:handoutMasterIdLst>
  <p:sldIdLst>
    <p:sldId id="428" r:id="rId3"/>
    <p:sldId id="434" r:id="rId4"/>
    <p:sldId id="435" r:id="rId5"/>
    <p:sldId id="436" r:id="rId6"/>
    <p:sldId id="433" r:id="rId7"/>
    <p:sldId id="437" r:id="rId8"/>
    <p:sldId id="438" r:id="rId9"/>
    <p:sldId id="439" r:id="rId10"/>
    <p:sldId id="440" r:id="rId11"/>
    <p:sldId id="441" r:id="rId12"/>
    <p:sldId id="442" r:id="rId13"/>
    <p:sldId id="443" r:id="rId14"/>
    <p:sldId id="444" r:id="rId15"/>
    <p:sldId id="448" r:id="rId16"/>
    <p:sldId id="446" r:id="rId17"/>
    <p:sldId id="447" r:id="rId18"/>
    <p:sldId id="431" r:id="rId19"/>
    <p:sldId id="432" r:id="rId20"/>
    <p:sldId id="449" r:id="rId21"/>
    <p:sldId id="450" r:id="rId22"/>
    <p:sldId id="451" r:id="rId23"/>
    <p:sldId id="430" r:id="rId24"/>
    <p:sldId id="452" r:id="rId25"/>
    <p:sldId id="453" r:id="rId26"/>
    <p:sldId id="454" r:id="rId2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CB9FF"/>
    <a:srgbClr val="FFD85D"/>
    <a:srgbClr val="FFCE33"/>
    <a:srgbClr val="CC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 showGuides="1">
      <p:cViewPr>
        <p:scale>
          <a:sx n="66" d="100"/>
          <a:sy n="66" d="100"/>
        </p:scale>
        <p:origin x="-1506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A21A6-D250-4A1F-ADB1-98A73D7063C4}" type="doc">
      <dgm:prSet loTypeId="urn:microsoft.com/office/officeart/2005/8/layout/venn1" loCatId="relationship" qsTypeId="urn:microsoft.com/office/officeart/2005/8/quickstyle/simple3" qsCatId="simple" csTypeId="urn:microsoft.com/office/officeart/2005/8/colors/colorful5" csCatId="colorful" phldr="1"/>
      <dgm:spPr/>
    </dgm:pt>
    <dgm:pt modelId="{8B7916BA-40EF-4B16-937C-AA403EC20D0C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2000" b="1" dirty="0"/>
            <a:t>Natural System Constraints </a:t>
          </a:r>
        </a:p>
      </dgm:t>
    </dgm:pt>
    <dgm:pt modelId="{E0D312F3-3AAC-4006-A1DF-DDC1BFA7E2A4}" type="parTrans" cxnId="{6B44B474-A8FE-4042-A9E7-791AB7881D06}">
      <dgm:prSet/>
      <dgm:spPr/>
      <dgm:t>
        <a:bodyPr/>
        <a:lstStyle/>
        <a:p>
          <a:endParaRPr lang="en-US"/>
        </a:p>
      </dgm:t>
    </dgm:pt>
    <dgm:pt modelId="{F9E983D9-D30C-4572-8428-3F723C1410DE}" type="sibTrans" cxnId="{6B44B474-A8FE-4042-A9E7-791AB7881D06}">
      <dgm:prSet/>
      <dgm:spPr/>
      <dgm:t>
        <a:bodyPr/>
        <a:lstStyle/>
        <a:p>
          <a:endParaRPr lang="en-US"/>
        </a:p>
      </dgm:t>
    </dgm:pt>
    <dgm:pt modelId="{6E61A1B0-C55E-4917-8710-3A6DA352E2E3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2000" b="1" dirty="0"/>
            <a:t>Social System Demands</a:t>
          </a:r>
        </a:p>
      </dgm:t>
    </dgm:pt>
    <dgm:pt modelId="{0447DB6B-5B63-4EE1-920F-258DD1BEF2EA}" type="parTrans" cxnId="{EBBD723F-6076-4861-8B63-8D791F9C9069}">
      <dgm:prSet/>
      <dgm:spPr/>
      <dgm:t>
        <a:bodyPr/>
        <a:lstStyle/>
        <a:p>
          <a:endParaRPr lang="en-US"/>
        </a:p>
      </dgm:t>
    </dgm:pt>
    <dgm:pt modelId="{689C16B4-9952-4597-8AA4-676AC07B2153}" type="sibTrans" cxnId="{EBBD723F-6076-4861-8B63-8D791F9C9069}">
      <dgm:prSet/>
      <dgm:spPr/>
      <dgm:t>
        <a:bodyPr/>
        <a:lstStyle/>
        <a:p>
          <a:endParaRPr lang="en-US"/>
        </a:p>
      </dgm:t>
    </dgm:pt>
    <dgm:pt modelId="{F76EB558-B37F-4297-BD2F-C87AE804A0B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2000" b="1" dirty="0"/>
            <a:t>Business Growth Aspirations</a:t>
          </a:r>
        </a:p>
      </dgm:t>
    </dgm:pt>
    <dgm:pt modelId="{0BE484B4-1EEF-444F-BE41-1E01BBD009D6}" type="parTrans" cxnId="{285F8D54-6F3F-4A8A-B5B7-A628CB8A7984}">
      <dgm:prSet/>
      <dgm:spPr/>
      <dgm:t>
        <a:bodyPr/>
        <a:lstStyle/>
        <a:p>
          <a:endParaRPr lang="en-US"/>
        </a:p>
      </dgm:t>
    </dgm:pt>
    <dgm:pt modelId="{3A3458C4-DDA9-4A4A-9CB6-5F1000D39721}" type="sibTrans" cxnId="{285F8D54-6F3F-4A8A-B5B7-A628CB8A7984}">
      <dgm:prSet/>
      <dgm:spPr/>
      <dgm:t>
        <a:bodyPr/>
        <a:lstStyle/>
        <a:p>
          <a:endParaRPr lang="en-US"/>
        </a:p>
      </dgm:t>
    </dgm:pt>
    <dgm:pt modelId="{F2C25A21-A084-4F91-A66A-9EE18FC7647A}" type="pres">
      <dgm:prSet presAssocID="{C65A21A6-D250-4A1F-ADB1-98A73D7063C4}" presName="compositeShape" presStyleCnt="0">
        <dgm:presLayoutVars>
          <dgm:chMax val="7"/>
          <dgm:dir/>
          <dgm:resizeHandles val="exact"/>
        </dgm:presLayoutVars>
      </dgm:prSet>
      <dgm:spPr/>
    </dgm:pt>
    <dgm:pt modelId="{17B5B6B1-B2D3-4FB6-AD5A-A53A18550C42}" type="pres">
      <dgm:prSet presAssocID="{8B7916BA-40EF-4B16-937C-AA403EC20D0C}" presName="circ1" presStyleLbl="vennNode1" presStyleIdx="0" presStyleCnt="3"/>
      <dgm:spPr/>
      <dgm:t>
        <a:bodyPr/>
        <a:lstStyle/>
        <a:p>
          <a:endParaRPr lang="en-US"/>
        </a:p>
      </dgm:t>
    </dgm:pt>
    <dgm:pt modelId="{152154E3-D3EA-47DD-A027-835CFBAF99BD}" type="pres">
      <dgm:prSet presAssocID="{8B7916BA-40EF-4B16-937C-AA403EC20D0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7C859B-8B32-463A-ADFB-26B514183015}" type="pres">
      <dgm:prSet presAssocID="{6E61A1B0-C55E-4917-8710-3A6DA352E2E3}" presName="circ2" presStyleLbl="vennNode1" presStyleIdx="1" presStyleCnt="3"/>
      <dgm:spPr/>
      <dgm:t>
        <a:bodyPr/>
        <a:lstStyle/>
        <a:p>
          <a:endParaRPr lang="en-US"/>
        </a:p>
      </dgm:t>
    </dgm:pt>
    <dgm:pt modelId="{6FA18218-4513-41CE-A46B-649C6E014B18}" type="pres">
      <dgm:prSet presAssocID="{6E61A1B0-C55E-4917-8710-3A6DA352E2E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19C242-324D-4A97-B6A1-4EAD3F71CD64}" type="pres">
      <dgm:prSet presAssocID="{F76EB558-B37F-4297-BD2F-C87AE804A0B0}" presName="circ3" presStyleLbl="vennNode1" presStyleIdx="2" presStyleCnt="3"/>
      <dgm:spPr/>
      <dgm:t>
        <a:bodyPr/>
        <a:lstStyle/>
        <a:p>
          <a:endParaRPr lang="en-US"/>
        </a:p>
      </dgm:t>
    </dgm:pt>
    <dgm:pt modelId="{11665F2C-0BE3-4543-970F-3EF4F9826D66}" type="pres">
      <dgm:prSet presAssocID="{F76EB558-B37F-4297-BD2F-C87AE804A0B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5F8D54-6F3F-4A8A-B5B7-A628CB8A7984}" srcId="{C65A21A6-D250-4A1F-ADB1-98A73D7063C4}" destId="{F76EB558-B37F-4297-BD2F-C87AE804A0B0}" srcOrd="2" destOrd="0" parTransId="{0BE484B4-1EEF-444F-BE41-1E01BBD009D6}" sibTransId="{3A3458C4-DDA9-4A4A-9CB6-5F1000D39721}"/>
    <dgm:cxn modelId="{6B44B474-A8FE-4042-A9E7-791AB7881D06}" srcId="{C65A21A6-D250-4A1F-ADB1-98A73D7063C4}" destId="{8B7916BA-40EF-4B16-937C-AA403EC20D0C}" srcOrd="0" destOrd="0" parTransId="{E0D312F3-3AAC-4006-A1DF-DDC1BFA7E2A4}" sibTransId="{F9E983D9-D30C-4572-8428-3F723C1410DE}"/>
    <dgm:cxn modelId="{08EDF177-A3C9-48FA-B338-CF32F8FF49B6}" type="presOf" srcId="{6E61A1B0-C55E-4917-8710-3A6DA352E2E3}" destId="{C87C859B-8B32-463A-ADFB-26B514183015}" srcOrd="0" destOrd="0" presId="urn:microsoft.com/office/officeart/2005/8/layout/venn1"/>
    <dgm:cxn modelId="{73F3C480-7781-446D-B6DF-62EF0CAFFB0F}" type="presOf" srcId="{8B7916BA-40EF-4B16-937C-AA403EC20D0C}" destId="{152154E3-D3EA-47DD-A027-835CFBAF99BD}" srcOrd="1" destOrd="0" presId="urn:microsoft.com/office/officeart/2005/8/layout/venn1"/>
    <dgm:cxn modelId="{41610A4E-0555-487D-8ECD-A28CC5844386}" type="presOf" srcId="{F76EB558-B37F-4297-BD2F-C87AE804A0B0}" destId="{11665F2C-0BE3-4543-970F-3EF4F9826D66}" srcOrd="1" destOrd="0" presId="urn:microsoft.com/office/officeart/2005/8/layout/venn1"/>
    <dgm:cxn modelId="{86399DE9-0AB3-4D15-9CD3-EFC89090FAC3}" type="presOf" srcId="{F76EB558-B37F-4297-BD2F-C87AE804A0B0}" destId="{4F19C242-324D-4A97-B6A1-4EAD3F71CD64}" srcOrd="0" destOrd="0" presId="urn:microsoft.com/office/officeart/2005/8/layout/venn1"/>
    <dgm:cxn modelId="{EBBD723F-6076-4861-8B63-8D791F9C9069}" srcId="{C65A21A6-D250-4A1F-ADB1-98A73D7063C4}" destId="{6E61A1B0-C55E-4917-8710-3A6DA352E2E3}" srcOrd="1" destOrd="0" parTransId="{0447DB6B-5B63-4EE1-920F-258DD1BEF2EA}" sibTransId="{689C16B4-9952-4597-8AA4-676AC07B2153}"/>
    <dgm:cxn modelId="{F0A03476-E3AE-48C6-9373-3CD28E2B5D2A}" type="presOf" srcId="{8B7916BA-40EF-4B16-937C-AA403EC20D0C}" destId="{17B5B6B1-B2D3-4FB6-AD5A-A53A18550C42}" srcOrd="0" destOrd="0" presId="urn:microsoft.com/office/officeart/2005/8/layout/venn1"/>
    <dgm:cxn modelId="{6B97D5D9-E6AD-45E7-BE75-61AA1DECBADE}" type="presOf" srcId="{C65A21A6-D250-4A1F-ADB1-98A73D7063C4}" destId="{F2C25A21-A084-4F91-A66A-9EE18FC7647A}" srcOrd="0" destOrd="0" presId="urn:microsoft.com/office/officeart/2005/8/layout/venn1"/>
    <dgm:cxn modelId="{4138A216-656E-4A74-B9FB-CEC31D978915}" type="presOf" srcId="{6E61A1B0-C55E-4917-8710-3A6DA352E2E3}" destId="{6FA18218-4513-41CE-A46B-649C6E014B18}" srcOrd="1" destOrd="0" presId="urn:microsoft.com/office/officeart/2005/8/layout/venn1"/>
    <dgm:cxn modelId="{131B9CAA-89DE-4828-A9F6-6BE9B1A613F0}" type="presParOf" srcId="{F2C25A21-A084-4F91-A66A-9EE18FC7647A}" destId="{17B5B6B1-B2D3-4FB6-AD5A-A53A18550C42}" srcOrd="0" destOrd="0" presId="urn:microsoft.com/office/officeart/2005/8/layout/venn1"/>
    <dgm:cxn modelId="{7F9D726F-3DCD-4A04-BB40-8A03AF01E0C2}" type="presParOf" srcId="{F2C25A21-A084-4F91-A66A-9EE18FC7647A}" destId="{152154E3-D3EA-47DD-A027-835CFBAF99BD}" srcOrd="1" destOrd="0" presId="urn:microsoft.com/office/officeart/2005/8/layout/venn1"/>
    <dgm:cxn modelId="{BFE891D9-0A55-43FE-A34F-50A6CCE420A6}" type="presParOf" srcId="{F2C25A21-A084-4F91-A66A-9EE18FC7647A}" destId="{C87C859B-8B32-463A-ADFB-26B514183015}" srcOrd="2" destOrd="0" presId="urn:microsoft.com/office/officeart/2005/8/layout/venn1"/>
    <dgm:cxn modelId="{BE2CEEDC-E882-4796-9FAB-DDC38247642C}" type="presParOf" srcId="{F2C25A21-A084-4F91-A66A-9EE18FC7647A}" destId="{6FA18218-4513-41CE-A46B-649C6E014B18}" srcOrd="3" destOrd="0" presId="urn:microsoft.com/office/officeart/2005/8/layout/venn1"/>
    <dgm:cxn modelId="{C043B146-7D53-4990-B86A-DAC065EE43C7}" type="presParOf" srcId="{F2C25A21-A084-4F91-A66A-9EE18FC7647A}" destId="{4F19C242-324D-4A97-B6A1-4EAD3F71CD64}" srcOrd="4" destOrd="0" presId="urn:microsoft.com/office/officeart/2005/8/layout/venn1"/>
    <dgm:cxn modelId="{6EC17015-E434-41BC-B241-A1593CE8DA69}" type="presParOf" srcId="{F2C25A21-A084-4F91-A66A-9EE18FC7647A}" destId="{11665F2C-0BE3-4543-970F-3EF4F9826D66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076B49-B1B9-400D-AA33-43D8D2E0636C}" type="doc">
      <dgm:prSet loTypeId="urn:microsoft.com/office/officeart/2005/8/layout/venn2" loCatId="relationship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9353D78-8CF9-4063-86D5-5E93E284623E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1600" b="1" dirty="0"/>
            <a:t>Natural System Constraints</a:t>
          </a:r>
        </a:p>
      </dgm:t>
    </dgm:pt>
    <dgm:pt modelId="{60F05E9A-7F10-439D-93D8-9F202E1434D2}" type="parTrans" cxnId="{DCDAA808-632D-47F2-8350-F4BC88E025BA}">
      <dgm:prSet/>
      <dgm:spPr/>
      <dgm:t>
        <a:bodyPr/>
        <a:lstStyle/>
        <a:p>
          <a:endParaRPr lang="en-US"/>
        </a:p>
      </dgm:t>
    </dgm:pt>
    <dgm:pt modelId="{C4849B0F-9FDA-4815-A8EC-5E8BF27B097A}" type="sibTrans" cxnId="{DCDAA808-632D-47F2-8350-F4BC88E025BA}">
      <dgm:prSet/>
      <dgm:spPr/>
      <dgm:t>
        <a:bodyPr/>
        <a:lstStyle/>
        <a:p>
          <a:endParaRPr lang="en-US"/>
        </a:p>
      </dgm:t>
    </dgm:pt>
    <dgm:pt modelId="{A16CE6B3-70A8-40B2-853A-6CDA964F0B29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/>
            <a:t>Social System Demands</a:t>
          </a:r>
        </a:p>
      </dgm:t>
    </dgm:pt>
    <dgm:pt modelId="{FCA52756-4B9A-4982-8CC9-095515639CE4}" type="parTrans" cxnId="{EA393458-BF7C-496D-8C06-978A93CA62CF}">
      <dgm:prSet/>
      <dgm:spPr/>
      <dgm:t>
        <a:bodyPr/>
        <a:lstStyle/>
        <a:p>
          <a:endParaRPr lang="en-US"/>
        </a:p>
      </dgm:t>
    </dgm:pt>
    <dgm:pt modelId="{17284CD9-6BF3-4C87-9C19-2927E4B34E56}" type="sibTrans" cxnId="{EA393458-BF7C-496D-8C06-978A93CA62CF}">
      <dgm:prSet/>
      <dgm:spPr/>
      <dgm:t>
        <a:bodyPr/>
        <a:lstStyle/>
        <a:p>
          <a:endParaRPr lang="en-US"/>
        </a:p>
      </dgm:t>
    </dgm:pt>
    <dgm:pt modelId="{7AF028FB-9DAA-4582-9389-786BDB94A83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/>
            <a:t>Business Growth Aspirations</a:t>
          </a:r>
        </a:p>
      </dgm:t>
    </dgm:pt>
    <dgm:pt modelId="{66EBF2C8-BF78-4E27-8AE0-A910B0321F98}" type="parTrans" cxnId="{B1BE2E29-7BEA-44CB-B996-C2187FF21B00}">
      <dgm:prSet/>
      <dgm:spPr/>
      <dgm:t>
        <a:bodyPr/>
        <a:lstStyle/>
        <a:p>
          <a:endParaRPr lang="en-US"/>
        </a:p>
      </dgm:t>
    </dgm:pt>
    <dgm:pt modelId="{D8F5F2E8-E586-4948-BE97-3C2E830C1AA7}" type="sibTrans" cxnId="{B1BE2E29-7BEA-44CB-B996-C2187FF21B00}">
      <dgm:prSet/>
      <dgm:spPr/>
      <dgm:t>
        <a:bodyPr/>
        <a:lstStyle/>
        <a:p>
          <a:endParaRPr lang="en-US"/>
        </a:p>
      </dgm:t>
    </dgm:pt>
    <dgm:pt modelId="{CCA3EDEE-0E8D-4EEE-A690-373CF44AC858}" type="pres">
      <dgm:prSet presAssocID="{82076B49-B1B9-400D-AA33-43D8D2E0636C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C9C1EC-26EB-4D2E-A1EA-0F581B61439A}" type="pres">
      <dgm:prSet presAssocID="{82076B49-B1B9-400D-AA33-43D8D2E0636C}" presName="comp1" presStyleCnt="0"/>
      <dgm:spPr/>
      <dgm:t>
        <a:bodyPr/>
        <a:lstStyle/>
        <a:p>
          <a:endParaRPr lang="en-US"/>
        </a:p>
      </dgm:t>
    </dgm:pt>
    <dgm:pt modelId="{1C252A49-7A91-4362-9877-DA587CD45B03}" type="pres">
      <dgm:prSet presAssocID="{82076B49-B1B9-400D-AA33-43D8D2E0636C}" presName="circle1" presStyleLbl="node1" presStyleIdx="0" presStyleCnt="3" custLinFactNeighborX="0"/>
      <dgm:spPr/>
      <dgm:t>
        <a:bodyPr/>
        <a:lstStyle/>
        <a:p>
          <a:endParaRPr lang="en-US"/>
        </a:p>
      </dgm:t>
    </dgm:pt>
    <dgm:pt modelId="{F748A7A6-297D-4B2A-8EB9-6FA7A0985559}" type="pres">
      <dgm:prSet presAssocID="{82076B49-B1B9-400D-AA33-43D8D2E0636C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122D45-1444-43D8-9DBF-E01C10FE3620}" type="pres">
      <dgm:prSet presAssocID="{82076B49-B1B9-400D-AA33-43D8D2E0636C}" presName="comp2" presStyleCnt="0"/>
      <dgm:spPr/>
      <dgm:t>
        <a:bodyPr/>
        <a:lstStyle/>
        <a:p>
          <a:endParaRPr lang="en-US"/>
        </a:p>
      </dgm:t>
    </dgm:pt>
    <dgm:pt modelId="{B98D76F0-CFBC-4C05-A86D-E2CBBE91C44B}" type="pres">
      <dgm:prSet presAssocID="{82076B49-B1B9-400D-AA33-43D8D2E0636C}" presName="circle2" presStyleLbl="node1" presStyleIdx="1" presStyleCnt="3" custLinFactNeighborX="481"/>
      <dgm:spPr/>
      <dgm:t>
        <a:bodyPr/>
        <a:lstStyle/>
        <a:p>
          <a:endParaRPr lang="en-US"/>
        </a:p>
      </dgm:t>
    </dgm:pt>
    <dgm:pt modelId="{6BD93869-5915-4E88-963B-D45F1C79795C}" type="pres">
      <dgm:prSet presAssocID="{82076B49-B1B9-400D-AA33-43D8D2E0636C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258D7E-4014-4D8E-BB6E-74712025AA3A}" type="pres">
      <dgm:prSet presAssocID="{82076B49-B1B9-400D-AA33-43D8D2E0636C}" presName="comp3" presStyleCnt="0"/>
      <dgm:spPr/>
      <dgm:t>
        <a:bodyPr/>
        <a:lstStyle/>
        <a:p>
          <a:endParaRPr lang="en-US"/>
        </a:p>
      </dgm:t>
    </dgm:pt>
    <dgm:pt modelId="{2809A3ED-D8DC-49E4-8FA9-18B309041697}" type="pres">
      <dgm:prSet presAssocID="{82076B49-B1B9-400D-AA33-43D8D2E0636C}" presName="circle3" presStyleLbl="node1" presStyleIdx="2" presStyleCnt="3" custScaleX="104787"/>
      <dgm:spPr/>
      <dgm:t>
        <a:bodyPr/>
        <a:lstStyle/>
        <a:p>
          <a:endParaRPr lang="en-US"/>
        </a:p>
      </dgm:t>
    </dgm:pt>
    <dgm:pt modelId="{5CD6145F-FCA1-4783-8DE3-7EFD94F295FB}" type="pres">
      <dgm:prSet presAssocID="{82076B49-B1B9-400D-AA33-43D8D2E0636C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0AADBF-ABA1-4474-B48C-3E53A4FC4174}" type="presOf" srcId="{A16CE6B3-70A8-40B2-853A-6CDA964F0B29}" destId="{B98D76F0-CFBC-4C05-A86D-E2CBBE91C44B}" srcOrd="0" destOrd="0" presId="urn:microsoft.com/office/officeart/2005/8/layout/venn2"/>
    <dgm:cxn modelId="{484E2935-3B6E-49C0-B258-83E11D9C2C6D}" type="presOf" srcId="{82076B49-B1B9-400D-AA33-43D8D2E0636C}" destId="{CCA3EDEE-0E8D-4EEE-A690-373CF44AC858}" srcOrd="0" destOrd="0" presId="urn:microsoft.com/office/officeart/2005/8/layout/venn2"/>
    <dgm:cxn modelId="{4DC197F2-CE76-41C5-99A4-7095EF76387D}" type="presOf" srcId="{7AF028FB-9DAA-4582-9389-786BDB94A831}" destId="{5CD6145F-FCA1-4783-8DE3-7EFD94F295FB}" srcOrd="1" destOrd="0" presId="urn:microsoft.com/office/officeart/2005/8/layout/venn2"/>
    <dgm:cxn modelId="{EA393458-BF7C-496D-8C06-978A93CA62CF}" srcId="{82076B49-B1B9-400D-AA33-43D8D2E0636C}" destId="{A16CE6B3-70A8-40B2-853A-6CDA964F0B29}" srcOrd="1" destOrd="0" parTransId="{FCA52756-4B9A-4982-8CC9-095515639CE4}" sibTransId="{17284CD9-6BF3-4C87-9C19-2927E4B34E56}"/>
    <dgm:cxn modelId="{35A491A4-29B1-4BD6-9437-2C23BF0B61A5}" type="presOf" srcId="{09353D78-8CF9-4063-86D5-5E93E284623E}" destId="{1C252A49-7A91-4362-9877-DA587CD45B03}" srcOrd="0" destOrd="0" presId="urn:microsoft.com/office/officeart/2005/8/layout/venn2"/>
    <dgm:cxn modelId="{88FAF5D5-F0DE-4044-A7DF-6EB0ABAEF8E3}" type="presOf" srcId="{7AF028FB-9DAA-4582-9389-786BDB94A831}" destId="{2809A3ED-D8DC-49E4-8FA9-18B309041697}" srcOrd="0" destOrd="0" presId="urn:microsoft.com/office/officeart/2005/8/layout/venn2"/>
    <dgm:cxn modelId="{B1BE2E29-7BEA-44CB-B996-C2187FF21B00}" srcId="{82076B49-B1B9-400D-AA33-43D8D2E0636C}" destId="{7AF028FB-9DAA-4582-9389-786BDB94A831}" srcOrd="2" destOrd="0" parTransId="{66EBF2C8-BF78-4E27-8AE0-A910B0321F98}" sibTransId="{D8F5F2E8-E586-4948-BE97-3C2E830C1AA7}"/>
    <dgm:cxn modelId="{DCDAA808-632D-47F2-8350-F4BC88E025BA}" srcId="{82076B49-B1B9-400D-AA33-43D8D2E0636C}" destId="{09353D78-8CF9-4063-86D5-5E93E284623E}" srcOrd="0" destOrd="0" parTransId="{60F05E9A-7F10-439D-93D8-9F202E1434D2}" sibTransId="{C4849B0F-9FDA-4815-A8EC-5E8BF27B097A}"/>
    <dgm:cxn modelId="{8F297F40-B62B-4062-A2EC-2A4272F22332}" type="presOf" srcId="{09353D78-8CF9-4063-86D5-5E93E284623E}" destId="{F748A7A6-297D-4B2A-8EB9-6FA7A0985559}" srcOrd="1" destOrd="0" presId="urn:microsoft.com/office/officeart/2005/8/layout/venn2"/>
    <dgm:cxn modelId="{304C18FE-0B92-49D5-A829-6426FA6179F6}" type="presOf" srcId="{A16CE6B3-70A8-40B2-853A-6CDA964F0B29}" destId="{6BD93869-5915-4E88-963B-D45F1C79795C}" srcOrd="1" destOrd="0" presId="urn:microsoft.com/office/officeart/2005/8/layout/venn2"/>
    <dgm:cxn modelId="{1319FCC4-95EF-4172-8709-195C8E789A6E}" type="presParOf" srcId="{CCA3EDEE-0E8D-4EEE-A690-373CF44AC858}" destId="{DDC9C1EC-26EB-4D2E-A1EA-0F581B61439A}" srcOrd="0" destOrd="0" presId="urn:microsoft.com/office/officeart/2005/8/layout/venn2"/>
    <dgm:cxn modelId="{88755AD7-C179-44A2-A96E-4DA2A0208817}" type="presParOf" srcId="{DDC9C1EC-26EB-4D2E-A1EA-0F581B61439A}" destId="{1C252A49-7A91-4362-9877-DA587CD45B03}" srcOrd="0" destOrd="0" presId="urn:microsoft.com/office/officeart/2005/8/layout/venn2"/>
    <dgm:cxn modelId="{42232B15-9096-4482-A584-228A4092827B}" type="presParOf" srcId="{DDC9C1EC-26EB-4D2E-A1EA-0F581B61439A}" destId="{F748A7A6-297D-4B2A-8EB9-6FA7A0985559}" srcOrd="1" destOrd="0" presId="urn:microsoft.com/office/officeart/2005/8/layout/venn2"/>
    <dgm:cxn modelId="{BF022174-6F1F-4339-9177-30608B2D8CAE}" type="presParOf" srcId="{CCA3EDEE-0E8D-4EEE-A690-373CF44AC858}" destId="{1D122D45-1444-43D8-9DBF-E01C10FE3620}" srcOrd="1" destOrd="0" presId="urn:microsoft.com/office/officeart/2005/8/layout/venn2"/>
    <dgm:cxn modelId="{30A448A9-73B5-4692-A488-017820A409EF}" type="presParOf" srcId="{1D122D45-1444-43D8-9DBF-E01C10FE3620}" destId="{B98D76F0-CFBC-4C05-A86D-E2CBBE91C44B}" srcOrd="0" destOrd="0" presId="urn:microsoft.com/office/officeart/2005/8/layout/venn2"/>
    <dgm:cxn modelId="{930A273B-E3C6-4461-8DDD-A7E27811DC19}" type="presParOf" srcId="{1D122D45-1444-43D8-9DBF-E01C10FE3620}" destId="{6BD93869-5915-4E88-963B-D45F1C79795C}" srcOrd="1" destOrd="0" presId="urn:microsoft.com/office/officeart/2005/8/layout/venn2"/>
    <dgm:cxn modelId="{D978BA5D-1F27-482D-9E8D-4C06AF717C14}" type="presParOf" srcId="{CCA3EDEE-0E8D-4EEE-A690-373CF44AC858}" destId="{98258D7E-4014-4D8E-BB6E-74712025AA3A}" srcOrd="2" destOrd="0" presId="urn:microsoft.com/office/officeart/2005/8/layout/venn2"/>
    <dgm:cxn modelId="{B2E59056-13F0-4C43-8A17-E41C3B9B8277}" type="presParOf" srcId="{98258D7E-4014-4D8E-BB6E-74712025AA3A}" destId="{2809A3ED-D8DC-49E4-8FA9-18B309041697}" srcOrd="0" destOrd="0" presId="urn:microsoft.com/office/officeart/2005/8/layout/venn2"/>
    <dgm:cxn modelId="{68AD8064-68EE-4BC8-9150-B8F42F37EEB8}" type="presParOf" srcId="{98258D7E-4014-4D8E-BB6E-74712025AA3A}" destId="{5CD6145F-FCA1-4783-8DE3-7EFD94F295FB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453A3A-DFCA-4FC5-ABF6-589D2B23D140}" type="doc">
      <dgm:prSet loTypeId="urn:microsoft.com/office/officeart/2005/8/layout/cycle5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D52DD77-0707-40D7-91A2-035602D68A63}">
      <dgm:prSet phldrT="[Text]"/>
      <dgm:spPr/>
      <dgm:t>
        <a:bodyPr/>
        <a:lstStyle/>
        <a:p>
          <a:pPr algn="ctr"/>
          <a:r>
            <a:rPr lang="en-US" b="1"/>
            <a:t>Avoidance</a:t>
          </a:r>
        </a:p>
      </dgm:t>
    </dgm:pt>
    <dgm:pt modelId="{139AD86A-02A6-495B-860E-9689CB5D9A05}" type="parTrans" cxnId="{3F443F6A-7F14-44F2-A2CC-62C73114AA15}">
      <dgm:prSet/>
      <dgm:spPr/>
      <dgm:t>
        <a:bodyPr/>
        <a:lstStyle/>
        <a:p>
          <a:pPr algn="ctr"/>
          <a:endParaRPr lang="en-US"/>
        </a:p>
      </dgm:t>
    </dgm:pt>
    <dgm:pt modelId="{F7DE3E30-ABE2-4D98-9BC8-741044A2A896}" type="sibTrans" cxnId="{3F443F6A-7F14-44F2-A2CC-62C73114AA15}">
      <dgm:prSet/>
      <dgm:spPr>
        <a:ln w="19050"/>
      </dgm:spPr>
      <dgm:t>
        <a:bodyPr/>
        <a:lstStyle/>
        <a:p>
          <a:pPr algn="ctr"/>
          <a:endParaRPr lang="en-US"/>
        </a:p>
      </dgm:t>
    </dgm:pt>
    <dgm:pt modelId="{C6DC3DA7-19AA-48F6-9743-DFC8035A1584}">
      <dgm:prSet phldrT="[Text]"/>
      <dgm:spPr/>
      <dgm:t>
        <a:bodyPr/>
        <a:lstStyle/>
        <a:p>
          <a:pPr algn="ctr"/>
          <a:r>
            <a:rPr lang="en-US" b="1"/>
            <a:t>Reduction in Usage</a:t>
          </a:r>
        </a:p>
      </dgm:t>
    </dgm:pt>
    <dgm:pt modelId="{2026BCDF-72E1-48A6-AB2D-B7F1716B97D6}" type="parTrans" cxnId="{DCE0B527-F5F6-4C25-8286-D4EA0FC19BDD}">
      <dgm:prSet/>
      <dgm:spPr/>
      <dgm:t>
        <a:bodyPr/>
        <a:lstStyle/>
        <a:p>
          <a:pPr algn="ctr"/>
          <a:endParaRPr lang="en-US"/>
        </a:p>
      </dgm:t>
    </dgm:pt>
    <dgm:pt modelId="{52506DD2-3B5A-4E8A-9DF1-5EF9B2A1A434}" type="sibTrans" cxnId="{DCE0B527-F5F6-4C25-8286-D4EA0FC19BDD}">
      <dgm:prSet/>
      <dgm:spPr>
        <a:ln w="19050"/>
      </dgm:spPr>
      <dgm:t>
        <a:bodyPr/>
        <a:lstStyle/>
        <a:p>
          <a:pPr algn="ctr"/>
          <a:endParaRPr lang="en-US"/>
        </a:p>
      </dgm:t>
    </dgm:pt>
    <dgm:pt modelId="{58E750CD-DAD5-4DA9-A798-934DFB815D3A}">
      <dgm:prSet phldrT="[Text]"/>
      <dgm:spPr/>
      <dgm:t>
        <a:bodyPr/>
        <a:lstStyle/>
        <a:p>
          <a:pPr algn="ctr"/>
          <a:r>
            <a:rPr lang="en-US" b="1"/>
            <a:t>Renewable Resources</a:t>
          </a:r>
        </a:p>
      </dgm:t>
    </dgm:pt>
    <dgm:pt modelId="{70B8BBC9-5BF8-46F7-8886-B92F262CF353}" type="parTrans" cxnId="{34450069-F732-499A-8E06-3143B52BA5C8}">
      <dgm:prSet/>
      <dgm:spPr/>
      <dgm:t>
        <a:bodyPr/>
        <a:lstStyle/>
        <a:p>
          <a:pPr algn="ctr"/>
          <a:endParaRPr lang="en-US"/>
        </a:p>
      </dgm:t>
    </dgm:pt>
    <dgm:pt modelId="{31F27A38-9462-45E9-B063-BB326A32533B}" type="sibTrans" cxnId="{34450069-F732-499A-8E06-3143B52BA5C8}">
      <dgm:prSet/>
      <dgm:spPr>
        <a:ln w="19050"/>
      </dgm:spPr>
      <dgm:t>
        <a:bodyPr/>
        <a:lstStyle/>
        <a:p>
          <a:pPr algn="ctr"/>
          <a:endParaRPr lang="en-US"/>
        </a:p>
      </dgm:t>
    </dgm:pt>
    <dgm:pt modelId="{B35E01BD-A41F-44DC-8DEE-D3A3FC7F1889}">
      <dgm:prSet phldrT="[Text]"/>
      <dgm:spPr/>
      <dgm:t>
        <a:bodyPr/>
        <a:lstStyle/>
        <a:p>
          <a:pPr algn="ctr"/>
          <a:r>
            <a:rPr lang="en-US" b="1"/>
            <a:t>Extended Use</a:t>
          </a:r>
        </a:p>
      </dgm:t>
    </dgm:pt>
    <dgm:pt modelId="{BECAD18E-AD21-4985-8212-D9FA679B5E8F}" type="parTrans" cxnId="{63E2F205-4C26-4B2F-B6AA-527EDC50F820}">
      <dgm:prSet/>
      <dgm:spPr/>
      <dgm:t>
        <a:bodyPr/>
        <a:lstStyle/>
        <a:p>
          <a:pPr algn="ctr"/>
          <a:endParaRPr lang="en-US"/>
        </a:p>
      </dgm:t>
    </dgm:pt>
    <dgm:pt modelId="{ACE19E97-B852-43A9-AC0B-60C4A42B6626}" type="sibTrans" cxnId="{63E2F205-4C26-4B2F-B6AA-527EDC50F820}">
      <dgm:prSet/>
      <dgm:spPr>
        <a:ln w="19050"/>
      </dgm:spPr>
      <dgm:t>
        <a:bodyPr/>
        <a:lstStyle/>
        <a:p>
          <a:pPr algn="ctr"/>
          <a:endParaRPr lang="en-US"/>
        </a:p>
      </dgm:t>
    </dgm:pt>
    <dgm:pt modelId="{D5C73DC6-D8EB-4971-93BB-D7ECAD4D62C3}">
      <dgm:prSet phldrT="[Text]"/>
      <dgm:spPr/>
      <dgm:t>
        <a:bodyPr/>
        <a:lstStyle/>
        <a:p>
          <a:pPr algn="ctr"/>
          <a:r>
            <a:rPr lang="en-US" b="1"/>
            <a:t>Reuse</a:t>
          </a:r>
        </a:p>
      </dgm:t>
    </dgm:pt>
    <dgm:pt modelId="{29739506-E9D7-4ED8-A2B6-6D9A14B6D01F}" type="parTrans" cxnId="{E6D68AFD-A995-4D57-A037-969754901804}">
      <dgm:prSet/>
      <dgm:spPr/>
      <dgm:t>
        <a:bodyPr/>
        <a:lstStyle/>
        <a:p>
          <a:pPr algn="ctr"/>
          <a:endParaRPr lang="en-US"/>
        </a:p>
      </dgm:t>
    </dgm:pt>
    <dgm:pt modelId="{102C239E-E023-461F-8733-61FC2E59FA52}" type="sibTrans" cxnId="{E6D68AFD-A995-4D57-A037-969754901804}">
      <dgm:prSet/>
      <dgm:spPr>
        <a:ln w="19050"/>
      </dgm:spPr>
      <dgm:t>
        <a:bodyPr/>
        <a:lstStyle/>
        <a:p>
          <a:pPr algn="ctr"/>
          <a:endParaRPr lang="en-US"/>
        </a:p>
      </dgm:t>
    </dgm:pt>
    <dgm:pt modelId="{36B0135E-96EB-4E37-BC79-B8E4F6AAEF52}" type="pres">
      <dgm:prSet presAssocID="{01453A3A-DFCA-4FC5-ABF6-589D2B23D14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2FBEE0-4046-4B69-B81F-892731A30002}" type="pres">
      <dgm:prSet presAssocID="{DD52DD77-0707-40D7-91A2-035602D68A6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753B12-C000-48A1-BE75-3B3B3A20CC77}" type="pres">
      <dgm:prSet presAssocID="{DD52DD77-0707-40D7-91A2-035602D68A63}" presName="spNode" presStyleCnt="0"/>
      <dgm:spPr/>
      <dgm:t>
        <a:bodyPr/>
        <a:lstStyle/>
        <a:p>
          <a:endParaRPr lang="en-US"/>
        </a:p>
      </dgm:t>
    </dgm:pt>
    <dgm:pt modelId="{221A56F7-234F-4371-BED6-B9D87DDD32DE}" type="pres">
      <dgm:prSet presAssocID="{F7DE3E30-ABE2-4D98-9BC8-741044A2A896}" presName="sibTrans" presStyleLbl="sibTrans1D1" presStyleIdx="0" presStyleCnt="5"/>
      <dgm:spPr/>
      <dgm:t>
        <a:bodyPr/>
        <a:lstStyle/>
        <a:p>
          <a:endParaRPr lang="en-US"/>
        </a:p>
      </dgm:t>
    </dgm:pt>
    <dgm:pt modelId="{90BF1A2F-C57D-4DFF-B9E7-EEBFBF025295}" type="pres">
      <dgm:prSet presAssocID="{C6DC3DA7-19AA-48F6-9743-DFC8035A158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031E78-4AFB-49D4-AE02-E3C0C6A020EC}" type="pres">
      <dgm:prSet presAssocID="{C6DC3DA7-19AA-48F6-9743-DFC8035A1584}" presName="spNode" presStyleCnt="0"/>
      <dgm:spPr/>
      <dgm:t>
        <a:bodyPr/>
        <a:lstStyle/>
        <a:p>
          <a:endParaRPr lang="en-US"/>
        </a:p>
      </dgm:t>
    </dgm:pt>
    <dgm:pt modelId="{42483A0E-38D8-47B6-BC54-BEA582311642}" type="pres">
      <dgm:prSet presAssocID="{52506DD2-3B5A-4E8A-9DF1-5EF9B2A1A434}" presName="sibTrans" presStyleLbl="sibTrans1D1" presStyleIdx="1" presStyleCnt="5"/>
      <dgm:spPr/>
      <dgm:t>
        <a:bodyPr/>
        <a:lstStyle/>
        <a:p>
          <a:endParaRPr lang="en-US"/>
        </a:p>
      </dgm:t>
    </dgm:pt>
    <dgm:pt modelId="{6DC430A1-9C81-44BA-AD34-247AF83F4FD5}" type="pres">
      <dgm:prSet presAssocID="{58E750CD-DAD5-4DA9-A798-934DFB815D3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B74147-8E41-48FB-9B3F-042C55BEBEEE}" type="pres">
      <dgm:prSet presAssocID="{58E750CD-DAD5-4DA9-A798-934DFB815D3A}" presName="spNode" presStyleCnt="0"/>
      <dgm:spPr/>
      <dgm:t>
        <a:bodyPr/>
        <a:lstStyle/>
        <a:p>
          <a:endParaRPr lang="en-US"/>
        </a:p>
      </dgm:t>
    </dgm:pt>
    <dgm:pt modelId="{1C423982-780C-4B75-B90E-D5D620E88EA1}" type="pres">
      <dgm:prSet presAssocID="{31F27A38-9462-45E9-B063-BB326A32533B}" presName="sibTrans" presStyleLbl="sibTrans1D1" presStyleIdx="2" presStyleCnt="5"/>
      <dgm:spPr/>
      <dgm:t>
        <a:bodyPr/>
        <a:lstStyle/>
        <a:p>
          <a:endParaRPr lang="en-US"/>
        </a:p>
      </dgm:t>
    </dgm:pt>
    <dgm:pt modelId="{B1CEC18D-FC1C-430F-86B5-AA2F7B32D710}" type="pres">
      <dgm:prSet presAssocID="{B35E01BD-A41F-44DC-8DEE-D3A3FC7F188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A6776E-2110-454F-BF82-A922207B7F47}" type="pres">
      <dgm:prSet presAssocID="{B35E01BD-A41F-44DC-8DEE-D3A3FC7F1889}" presName="spNode" presStyleCnt="0"/>
      <dgm:spPr/>
      <dgm:t>
        <a:bodyPr/>
        <a:lstStyle/>
        <a:p>
          <a:endParaRPr lang="en-US"/>
        </a:p>
      </dgm:t>
    </dgm:pt>
    <dgm:pt modelId="{27BF583C-B850-43B7-9C36-0A7AA5D0E64A}" type="pres">
      <dgm:prSet presAssocID="{ACE19E97-B852-43A9-AC0B-60C4A42B6626}" presName="sibTrans" presStyleLbl="sibTrans1D1" presStyleIdx="3" presStyleCnt="5"/>
      <dgm:spPr/>
      <dgm:t>
        <a:bodyPr/>
        <a:lstStyle/>
        <a:p>
          <a:endParaRPr lang="en-US"/>
        </a:p>
      </dgm:t>
    </dgm:pt>
    <dgm:pt modelId="{A55DA949-4856-4507-84D7-B5ABE6BB9924}" type="pres">
      <dgm:prSet presAssocID="{D5C73DC6-D8EB-4971-93BB-D7ECAD4D62C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8B1941-E4F2-4866-A098-5F8C27279070}" type="pres">
      <dgm:prSet presAssocID="{D5C73DC6-D8EB-4971-93BB-D7ECAD4D62C3}" presName="spNode" presStyleCnt="0"/>
      <dgm:spPr/>
      <dgm:t>
        <a:bodyPr/>
        <a:lstStyle/>
        <a:p>
          <a:endParaRPr lang="en-US"/>
        </a:p>
      </dgm:t>
    </dgm:pt>
    <dgm:pt modelId="{11CB2885-B977-4814-A75B-A9AD9E03E3A1}" type="pres">
      <dgm:prSet presAssocID="{102C239E-E023-461F-8733-61FC2E59FA52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3F443F6A-7F14-44F2-A2CC-62C73114AA15}" srcId="{01453A3A-DFCA-4FC5-ABF6-589D2B23D140}" destId="{DD52DD77-0707-40D7-91A2-035602D68A63}" srcOrd="0" destOrd="0" parTransId="{139AD86A-02A6-495B-860E-9689CB5D9A05}" sibTransId="{F7DE3E30-ABE2-4D98-9BC8-741044A2A896}"/>
    <dgm:cxn modelId="{4EA193C4-BC03-40FD-B5B2-8344EF7E2274}" type="presOf" srcId="{01453A3A-DFCA-4FC5-ABF6-589D2B23D140}" destId="{36B0135E-96EB-4E37-BC79-B8E4F6AAEF52}" srcOrd="0" destOrd="0" presId="urn:microsoft.com/office/officeart/2005/8/layout/cycle5"/>
    <dgm:cxn modelId="{34450069-F732-499A-8E06-3143B52BA5C8}" srcId="{01453A3A-DFCA-4FC5-ABF6-589D2B23D140}" destId="{58E750CD-DAD5-4DA9-A798-934DFB815D3A}" srcOrd="2" destOrd="0" parTransId="{70B8BBC9-5BF8-46F7-8886-B92F262CF353}" sibTransId="{31F27A38-9462-45E9-B063-BB326A32533B}"/>
    <dgm:cxn modelId="{E477D81A-AA64-4C91-984A-4A5DC5A6C101}" type="presOf" srcId="{31F27A38-9462-45E9-B063-BB326A32533B}" destId="{1C423982-780C-4B75-B90E-D5D620E88EA1}" srcOrd="0" destOrd="0" presId="urn:microsoft.com/office/officeart/2005/8/layout/cycle5"/>
    <dgm:cxn modelId="{8AFC6BBE-77BF-4DDB-B98B-24E79DBD9AA0}" type="presOf" srcId="{52506DD2-3B5A-4E8A-9DF1-5EF9B2A1A434}" destId="{42483A0E-38D8-47B6-BC54-BEA582311642}" srcOrd="0" destOrd="0" presId="urn:microsoft.com/office/officeart/2005/8/layout/cycle5"/>
    <dgm:cxn modelId="{52AA04A8-5167-4FE3-B823-344AA097820B}" type="presOf" srcId="{D5C73DC6-D8EB-4971-93BB-D7ECAD4D62C3}" destId="{A55DA949-4856-4507-84D7-B5ABE6BB9924}" srcOrd="0" destOrd="0" presId="urn:microsoft.com/office/officeart/2005/8/layout/cycle5"/>
    <dgm:cxn modelId="{ACA33AFB-88AF-4E5D-98F5-864AFCF18DA3}" type="presOf" srcId="{ACE19E97-B852-43A9-AC0B-60C4A42B6626}" destId="{27BF583C-B850-43B7-9C36-0A7AA5D0E64A}" srcOrd="0" destOrd="0" presId="urn:microsoft.com/office/officeart/2005/8/layout/cycle5"/>
    <dgm:cxn modelId="{1609C7FE-CCA7-4C4A-A80E-3472F0C55FE3}" type="presOf" srcId="{DD52DD77-0707-40D7-91A2-035602D68A63}" destId="{372FBEE0-4046-4B69-B81F-892731A30002}" srcOrd="0" destOrd="0" presId="urn:microsoft.com/office/officeart/2005/8/layout/cycle5"/>
    <dgm:cxn modelId="{DCE0B527-F5F6-4C25-8286-D4EA0FC19BDD}" srcId="{01453A3A-DFCA-4FC5-ABF6-589D2B23D140}" destId="{C6DC3DA7-19AA-48F6-9743-DFC8035A1584}" srcOrd="1" destOrd="0" parTransId="{2026BCDF-72E1-48A6-AB2D-B7F1716B97D6}" sibTransId="{52506DD2-3B5A-4E8A-9DF1-5EF9B2A1A434}"/>
    <dgm:cxn modelId="{D1B0ECFF-DD80-4138-9AFE-968A88B77B62}" type="presOf" srcId="{B35E01BD-A41F-44DC-8DEE-D3A3FC7F1889}" destId="{B1CEC18D-FC1C-430F-86B5-AA2F7B32D710}" srcOrd="0" destOrd="0" presId="urn:microsoft.com/office/officeart/2005/8/layout/cycle5"/>
    <dgm:cxn modelId="{63E2F205-4C26-4B2F-B6AA-527EDC50F820}" srcId="{01453A3A-DFCA-4FC5-ABF6-589D2B23D140}" destId="{B35E01BD-A41F-44DC-8DEE-D3A3FC7F1889}" srcOrd="3" destOrd="0" parTransId="{BECAD18E-AD21-4985-8212-D9FA679B5E8F}" sibTransId="{ACE19E97-B852-43A9-AC0B-60C4A42B6626}"/>
    <dgm:cxn modelId="{E6D68AFD-A995-4D57-A037-969754901804}" srcId="{01453A3A-DFCA-4FC5-ABF6-589D2B23D140}" destId="{D5C73DC6-D8EB-4971-93BB-D7ECAD4D62C3}" srcOrd="4" destOrd="0" parTransId="{29739506-E9D7-4ED8-A2B6-6D9A14B6D01F}" sibTransId="{102C239E-E023-461F-8733-61FC2E59FA52}"/>
    <dgm:cxn modelId="{1AF38F3F-77D5-4356-A0E5-92CA03BFD08F}" type="presOf" srcId="{F7DE3E30-ABE2-4D98-9BC8-741044A2A896}" destId="{221A56F7-234F-4371-BED6-B9D87DDD32DE}" srcOrd="0" destOrd="0" presId="urn:microsoft.com/office/officeart/2005/8/layout/cycle5"/>
    <dgm:cxn modelId="{70580DAC-5428-4741-B335-04611558970D}" type="presOf" srcId="{C6DC3DA7-19AA-48F6-9743-DFC8035A1584}" destId="{90BF1A2F-C57D-4DFF-B9E7-EEBFBF025295}" srcOrd="0" destOrd="0" presId="urn:microsoft.com/office/officeart/2005/8/layout/cycle5"/>
    <dgm:cxn modelId="{0CB23F68-5F73-4ECA-BF97-C91D02B7230D}" type="presOf" srcId="{58E750CD-DAD5-4DA9-A798-934DFB815D3A}" destId="{6DC430A1-9C81-44BA-AD34-247AF83F4FD5}" srcOrd="0" destOrd="0" presId="urn:microsoft.com/office/officeart/2005/8/layout/cycle5"/>
    <dgm:cxn modelId="{BAC03F6C-9A90-4373-9AB3-80220F4A0DD1}" type="presOf" srcId="{102C239E-E023-461F-8733-61FC2E59FA52}" destId="{11CB2885-B977-4814-A75B-A9AD9E03E3A1}" srcOrd="0" destOrd="0" presId="urn:microsoft.com/office/officeart/2005/8/layout/cycle5"/>
    <dgm:cxn modelId="{85E7E267-662F-4C5B-96A9-B5F54A0994C8}" type="presParOf" srcId="{36B0135E-96EB-4E37-BC79-B8E4F6AAEF52}" destId="{372FBEE0-4046-4B69-B81F-892731A30002}" srcOrd="0" destOrd="0" presId="urn:microsoft.com/office/officeart/2005/8/layout/cycle5"/>
    <dgm:cxn modelId="{F6C653EB-FCB3-47A1-A344-5B4471D849CD}" type="presParOf" srcId="{36B0135E-96EB-4E37-BC79-B8E4F6AAEF52}" destId="{58753B12-C000-48A1-BE75-3B3B3A20CC77}" srcOrd="1" destOrd="0" presId="urn:microsoft.com/office/officeart/2005/8/layout/cycle5"/>
    <dgm:cxn modelId="{09CB5E79-0C07-4E35-B365-BB55C9515B81}" type="presParOf" srcId="{36B0135E-96EB-4E37-BC79-B8E4F6AAEF52}" destId="{221A56F7-234F-4371-BED6-B9D87DDD32DE}" srcOrd="2" destOrd="0" presId="urn:microsoft.com/office/officeart/2005/8/layout/cycle5"/>
    <dgm:cxn modelId="{1126ABDC-9784-4D48-95D5-D583E5D0380B}" type="presParOf" srcId="{36B0135E-96EB-4E37-BC79-B8E4F6AAEF52}" destId="{90BF1A2F-C57D-4DFF-B9E7-EEBFBF025295}" srcOrd="3" destOrd="0" presId="urn:microsoft.com/office/officeart/2005/8/layout/cycle5"/>
    <dgm:cxn modelId="{B338E5E3-E6F5-4B6D-8E4C-00D35990FB9E}" type="presParOf" srcId="{36B0135E-96EB-4E37-BC79-B8E4F6AAEF52}" destId="{B8031E78-4AFB-49D4-AE02-E3C0C6A020EC}" srcOrd="4" destOrd="0" presId="urn:microsoft.com/office/officeart/2005/8/layout/cycle5"/>
    <dgm:cxn modelId="{9B1A35D7-4A4A-4C46-B705-A8A778794F97}" type="presParOf" srcId="{36B0135E-96EB-4E37-BC79-B8E4F6AAEF52}" destId="{42483A0E-38D8-47B6-BC54-BEA582311642}" srcOrd="5" destOrd="0" presId="urn:microsoft.com/office/officeart/2005/8/layout/cycle5"/>
    <dgm:cxn modelId="{0A3239DC-A2F9-4F50-9F1D-C5D6BD697081}" type="presParOf" srcId="{36B0135E-96EB-4E37-BC79-B8E4F6AAEF52}" destId="{6DC430A1-9C81-44BA-AD34-247AF83F4FD5}" srcOrd="6" destOrd="0" presId="urn:microsoft.com/office/officeart/2005/8/layout/cycle5"/>
    <dgm:cxn modelId="{DB76579C-A877-4AC3-866C-DE2861FF30F5}" type="presParOf" srcId="{36B0135E-96EB-4E37-BC79-B8E4F6AAEF52}" destId="{15B74147-8E41-48FB-9B3F-042C55BEBEEE}" srcOrd="7" destOrd="0" presId="urn:microsoft.com/office/officeart/2005/8/layout/cycle5"/>
    <dgm:cxn modelId="{347407F0-0130-4C61-ACC8-5415DF995A75}" type="presParOf" srcId="{36B0135E-96EB-4E37-BC79-B8E4F6AAEF52}" destId="{1C423982-780C-4B75-B90E-D5D620E88EA1}" srcOrd="8" destOrd="0" presId="urn:microsoft.com/office/officeart/2005/8/layout/cycle5"/>
    <dgm:cxn modelId="{2F89FE85-6F4B-45CB-9CCC-88674BA8F14F}" type="presParOf" srcId="{36B0135E-96EB-4E37-BC79-B8E4F6AAEF52}" destId="{B1CEC18D-FC1C-430F-86B5-AA2F7B32D710}" srcOrd="9" destOrd="0" presId="urn:microsoft.com/office/officeart/2005/8/layout/cycle5"/>
    <dgm:cxn modelId="{7A6110DB-D84F-4B94-9106-5BE26125E84E}" type="presParOf" srcId="{36B0135E-96EB-4E37-BC79-B8E4F6AAEF52}" destId="{CCA6776E-2110-454F-BF82-A922207B7F47}" srcOrd="10" destOrd="0" presId="urn:microsoft.com/office/officeart/2005/8/layout/cycle5"/>
    <dgm:cxn modelId="{F804D22F-462B-4059-A895-4120DFB4A68F}" type="presParOf" srcId="{36B0135E-96EB-4E37-BC79-B8E4F6AAEF52}" destId="{27BF583C-B850-43B7-9C36-0A7AA5D0E64A}" srcOrd="11" destOrd="0" presId="urn:microsoft.com/office/officeart/2005/8/layout/cycle5"/>
    <dgm:cxn modelId="{7877649C-A7DF-438A-9C28-B85AC2528B99}" type="presParOf" srcId="{36B0135E-96EB-4E37-BC79-B8E4F6AAEF52}" destId="{A55DA949-4856-4507-84D7-B5ABE6BB9924}" srcOrd="12" destOrd="0" presId="urn:microsoft.com/office/officeart/2005/8/layout/cycle5"/>
    <dgm:cxn modelId="{01029C7C-CA91-43CC-889F-65EF965DA998}" type="presParOf" srcId="{36B0135E-96EB-4E37-BC79-B8E4F6AAEF52}" destId="{968B1941-E4F2-4866-A098-5F8C27279070}" srcOrd="13" destOrd="0" presId="urn:microsoft.com/office/officeart/2005/8/layout/cycle5"/>
    <dgm:cxn modelId="{68CBE4EC-2445-481F-A0C6-768CE4F0A14C}" type="presParOf" srcId="{36B0135E-96EB-4E37-BC79-B8E4F6AAEF52}" destId="{11CB2885-B977-4814-A75B-A9AD9E03E3A1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5B6B1-B2D3-4FB6-AD5A-A53A18550C42}">
      <dsp:nvSpPr>
        <dsp:cNvPr id="0" name=""/>
        <dsp:cNvSpPr/>
      </dsp:nvSpPr>
      <dsp:spPr>
        <a:xfrm>
          <a:off x="943197" y="46425"/>
          <a:ext cx="2228404" cy="2228404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accent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Natural System Constraints </a:t>
          </a:r>
        </a:p>
      </dsp:txBody>
      <dsp:txXfrm>
        <a:off x="1240318" y="436395"/>
        <a:ext cx="1634163" cy="1002782"/>
      </dsp:txXfrm>
    </dsp:sp>
    <dsp:sp modelId="{C87C859B-8B32-463A-ADFB-26B514183015}">
      <dsp:nvSpPr>
        <dsp:cNvPr id="0" name=""/>
        <dsp:cNvSpPr/>
      </dsp:nvSpPr>
      <dsp:spPr>
        <a:xfrm>
          <a:off x="1747280" y="1439178"/>
          <a:ext cx="2228404" cy="2228404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alpha val="50000"/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alpha val="50000"/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accent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Social System Demands</a:t>
          </a:r>
        </a:p>
      </dsp:txBody>
      <dsp:txXfrm>
        <a:off x="2428800" y="2014849"/>
        <a:ext cx="1337042" cy="1225622"/>
      </dsp:txXfrm>
    </dsp:sp>
    <dsp:sp modelId="{4F19C242-324D-4A97-B6A1-4EAD3F71CD64}">
      <dsp:nvSpPr>
        <dsp:cNvPr id="0" name=""/>
        <dsp:cNvSpPr/>
      </dsp:nvSpPr>
      <dsp:spPr>
        <a:xfrm>
          <a:off x="139114" y="1439178"/>
          <a:ext cx="2228404" cy="2228404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alpha val="50000"/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alpha val="50000"/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accent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Business Growth Aspirations</a:t>
          </a:r>
        </a:p>
      </dsp:txBody>
      <dsp:txXfrm>
        <a:off x="348956" y="2014849"/>
        <a:ext cx="1337042" cy="12256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52A49-7A91-4362-9877-DA587CD45B03}">
      <dsp:nvSpPr>
        <dsp:cNvPr id="0" name=""/>
        <dsp:cNvSpPr/>
      </dsp:nvSpPr>
      <dsp:spPr>
        <a:xfrm>
          <a:off x="114299" y="0"/>
          <a:ext cx="3681412" cy="368141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accent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Natural System Constraints</a:t>
          </a:r>
        </a:p>
      </dsp:txBody>
      <dsp:txXfrm>
        <a:off x="1311679" y="184070"/>
        <a:ext cx="1286653" cy="552211"/>
      </dsp:txXfrm>
    </dsp:sp>
    <dsp:sp modelId="{B98D76F0-CFBC-4C05-A86D-E2CBBE91C44B}">
      <dsp:nvSpPr>
        <dsp:cNvPr id="0" name=""/>
        <dsp:cNvSpPr/>
      </dsp:nvSpPr>
      <dsp:spPr>
        <a:xfrm>
          <a:off x="587757" y="920352"/>
          <a:ext cx="2761059" cy="2761059"/>
        </a:xfrm>
        <a:prstGeom prst="ellipse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50000"/>
                <a:satMod val="300000"/>
              </a:schemeClr>
            </a:gs>
            <a:gs pos="35000">
              <a:schemeClr val="accent2">
                <a:hueOff val="2340759"/>
                <a:satOff val="-2919"/>
                <a:lumOff val="686"/>
                <a:alphaOff val="0"/>
                <a:tint val="37000"/>
                <a:satMod val="30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accent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Social System Demands</a:t>
          </a:r>
        </a:p>
      </dsp:txBody>
      <dsp:txXfrm>
        <a:off x="1324959" y="1092919"/>
        <a:ext cx="1286653" cy="517698"/>
      </dsp:txXfrm>
    </dsp:sp>
    <dsp:sp modelId="{2809A3ED-D8DC-49E4-8FA9-18B309041697}">
      <dsp:nvSpPr>
        <dsp:cNvPr id="0" name=""/>
        <dsp:cNvSpPr/>
      </dsp:nvSpPr>
      <dsp:spPr>
        <a:xfrm>
          <a:off x="990595" y="1840706"/>
          <a:ext cx="1928820" cy="1840706"/>
        </a:xfrm>
        <a:prstGeom prst="ellipse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50000"/>
                <a:satMod val="300000"/>
              </a:schemeClr>
            </a:gs>
            <a:gs pos="35000">
              <a:schemeClr val="accent2">
                <a:hueOff val="4681519"/>
                <a:satOff val="-5839"/>
                <a:lumOff val="1373"/>
                <a:alphaOff val="0"/>
                <a:tint val="37000"/>
                <a:satMod val="30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accent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Business Growth Aspirations</a:t>
          </a:r>
        </a:p>
      </dsp:txBody>
      <dsp:txXfrm>
        <a:off x="1273064" y="2300882"/>
        <a:ext cx="1363882" cy="9203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FBEE0-4046-4B69-B81F-892731A30002}">
      <dsp:nvSpPr>
        <dsp:cNvPr id="0" name=""/>
        <dsp:cNvSpPr/>
      </dsp:nvSpPr>
      <dsp:spPr>
        <a:xfrm>
          <a:off x="2818376" y="2126"/>
          <a:ext cx="1449846" cy="942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/>
            <a:t>Avoidance</a:t>
          </a:r>
        </a:p>
      </dsp:txBody>
      <dsp:txXfrm>
        <a:off x="2864380" y="48130"/>
        <a:ext cx="1357838" cy="850392"/>
      </dsp:txXfrm>
    </dsp:sp>
    <dsp:sp modelId="{221A56F7-234F-4371-BED6-B9D87DDD32DE}">
      <dsp:nvSpPr>
        <dsp:cNvPr id="0" name=""/>
        <dsp:cNvSpPr/>
      </dsp:nvSpPr>
      <dsp:spPr>
        <a:xfrm>
          <a:off x="1658216" y="473326"/>
          <a:ext cx="3770166" cy="3770166"/>
        </a:xfrm>
        <a:custGeom>
          <a:avLst/>
          <a:gdLst/>
          <a:ahLst/>
          <a:cxnLst/>
          <a:rect l="0" t="0" r="0" b="0"/>
          <a:pathLst>
            <a:path>
              <a:moveTo>
                <a:pt x="2804790" y="239581"/>
              </a:moveTo>
              <a:arcTo wR="1885083" hR="1885083" stAng="17952108" swAng="1213645"/>
            </a:path>
          </a:pathLst>
        </a:custGeom>
        <a:noFill/>
        <a:ln w="1905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F1A2F-C57D-4DFF-B9E7-EEBFBF025295}">
      <dsp:nvSpPr>
        <dsp:cNvPr id="0" name=""/>
        <dsp:cNvSpPr/>
      </dsp:nvSpPr>
      <dsp:spPr>
        <a:xfrm>
          <a:off x="4611197" y="1304686"/>
          <a:ext cx="1449846" cy="9424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/>
            <a:t>Reduction in Usage</a:t>
          </a:r>
        </a:p>
      </dsp:txBody>
      <dsp:txXfrm>
        <a:off x="4657201" y="1350690"/>
        <a:ext cx="1357838" cy="850392"/>
      </dsp:txXfrm>
    </dsp:sp>
    <dsp:sp modelId="{42483A0E-38D8-47B6-BC54-BEA582311642}">
      <dsp:nvSpPr>
        <dsp:cNvPr id="0" name=""/>
        <dsp:cNvSpPr/>
      </dsp:nvSpPr>
      <dsp:spPr>
        <a:xfrm>
          <a:off x="1658216" y="473326"/>
          <a:ext cx="3770166" cy="3770166"/>
        </a:xfrm>
        <a:custGeom>
          <a:avLst/>
          <a:gdLst/>
          <a:ahLst/>
          <a:cxnLst/>
          <a:rect l="0" t="0" r="0" b="0"/>
          <a:pathLst>
            <a:path>
              <a:moveTo>
                <a:pt x="3765670" y="2015195"/>
              </a:moveTo>
              <a:arcTo wR="1885083" hR="1885083" stAng="21837469" swAng="1361356"/>
            </a:path>
          </a:pathLst>
        </a:custGeom>
        <a:noFill/>
        <a:ln w="1905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C430A1-9C81-44BA-AD34-247AF83F4FD5}">
      <dsp:nvSpPr>
        <dsp:cNvPr id="0" name=""/>
        <dsp:cNvSpPr/>
      </dsp:nvSpPr>
      <dsp:spPr>
        <a:xfrm>
          <a:off x="3926400" y="3412273"/>
          <a:ext cx="1449846" cy="9424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/>
            <a:t>Renewable Resources</a:t>
          </a:r>
        </a:p>
      </dsp:txBody>
      <dsp:txXfrm>
        <a:off x="3972404" y="3458277"/>
        <a:ext cx="1357838" cy="850392"/>
      </dsp:txXfrm>
    </dsp:sp>
    <dsp:sp modelId="{1C423982-780C-4B75-B90E-D5D620E88EA1}">
      <dsp:nvSpPr>
        <dsp:cNvPr id="0" name=""/>
        <dsp:cNvSpPr/>
      </dsp:nvSpPr>
      <dsp:spPr>
        <a:xfrm>
          <a:off x="1658216" y="473326"/>
          <a:ext cx="3770166" cy="3770166"/>
        </a:xfrm>
        <a:custGeom>
          <a:avLst/>
          <a:gdLst/>
          <a:ahLst/>
          <a:cxnLst/>
          <a:rect l="0" t="0" r="0" b="0"/>
          <a:pathLst>
            <a:path>
              <a:moveTo>
                <a:pt x="2117041" y="3755840"/>
              </a:moveTo>
              <a:arcTo wR="1885083" hR="1885083" stAng="4975912" swAng="848175"/>
            </a:path>
          </a:pathLst>
        </a:custGeom>
        <a:noFill/>
        <a:ln w="1905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CEC18D-FC1C-430F-86B5-AA2F7B32D710}">
      <dsp:nvSpPr>
        <dsp:cNvPr id="0" name=""/>
        <dsp:cNvSpPr/>
      </dsp:nvSpPr>
      <dsp:spPr>
        <a:xfrm>
          <a:off x="1710352" y="3412273"/>
          <a:ext cx="1449846" cy="942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/>
            <a:t>Extended Use</a:t>
          </a:r>
        </a:p>
      </dsp:txBody>
      <dsp:txXfrm>
        <a:off x="1756356" y="3458277"/>
        <a:ext cx="1357838" cy="850392"/>
      </dsp:txXfrm>
    </dsp:sp>
    <dsp:sp modelId="{27BF583C-B850-43B7-9C36-0A7AA5D0E64A}">
      <dsp:nvSpPr>
        <dsp:cNvPr id="0" name=""/>
        <dsp:cNvSpPr/>
      </dsp:nvSpPr>
      <dsp:spPr>
        <a:xfrm>
          <a:off x="1658216" y="473326"/>
          <a:ext cx="3770166" cy="3770166"/>
        </a:xfrm>
        <a:custGeom>
          <a:avLst/>
          <a:gdLst/>
          <a:ahLst/>
          <a:cxnLst/>
          <a:rect l="0" t="0" r="0" b="0"/>
          <a:pathLst>
            <a:path>
              <a:moveTo>
                <a:pt x="200222" y="2730530"/>
              </a:moveTo>
              <a:arcTo wR="1885083" hR="1885083" stAng="9201175" swAng="1361356"/>
            </a:path>
          </a:pathLst>
        </a:custGeom>
        <a:noFill/>
        <a:ln w="1905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5DA949-4856-4507-84D7-B5ABE6BB9924}">
      <dsp:nvSpPr>
        <dsp:cNvPr id="0" name=""/>
        <dsp:cNvSpPr/>
      </dsp:nvSpPr>
      <dsp:spPr>
        <a:xfrm>
          <a:off x="1025556" y="1304686"/>
          <a:ext cx="1449846" cy="9424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/>
            <a:t>Reuse</a:t>
          </a:r>
        </a:p>
      </dsp:txBody>
      <dsp:txXfrm>
        <a:off x="1071560" y="1350690"/>
        <a:ext cx="1357838" cy="850392"/>
      </dsp:txXfrm>
    </dsp:sp>
    <dsp:sp modelId="{11CB2885-B977-4814-A75B-A9AD9E03E3A1}">
      <dsp:nvSpPr>
        <dsp:cNvPr id="0" name=""/>
        <dsp:cNvSpPr/>
      </dsp:nvSpPr>
      <dsp:spPr>
        <a:xfrm>
          <a:off x="1658216" y="473326"/>
          <a:ext cx="3770166" cy="3770166"/>
        </a:xfrm>
        <a:custGeom>
          <a:avLst/>
          <a:gdLst/>
          <a:ahLst/>
          <a:cxnLst/>
          <a:rect l="0" t="0" r="0" b="0"/>
          <a:pathLst>
            <a:path>
              <a:moveTo>
                <a:pt x="453168" y="659049"/>
              </a:moveTo>
              <a:arcTo wR="1885083" hR="1885083" stAng="13234247" swAng="1213645"/>
            </a:path>
          </a:pathLst>
        </a:custGeom>
        <a:noFill/>
        <a:ln w="1905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FC474A88-C891-4F77-8540-E1FF48BD4EF5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2D7414D-9604-4421-9627-2603E355C6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41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17F5BC69-1838-44FE-ACC8-1BEC9B7AB1EF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3646AA83-1A30-4439-936B-2945AE0ECF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44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16295-8217-44E6-9E8A-FABA4AA39B56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CA610-856E-4C7D-89A5-B9F6668648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0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9A443-FD23-4066-96C5-19D516BAB5C3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30D37-74F5-4910-8CC6-74C7988D3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C1038-E9C4-427E-BD7E-77A89D4E09EF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E9163-BB2C-455B-A9CB-3914494FE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44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42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61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dirty="0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917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2EC66-7195-4836-BD64-16DE953EF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91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E1001-8F12-4BA3-9198-B61A8ED0316A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16484-2169-4588-B4D3-D25F5AD99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14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 userDrawn="1"/>
        </p:nvGrpSpPr>
        <p:grpSpPr bwMode="auto"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3" name="Rectangle 2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0" y="6553200"/>
            <a:ext cx="9144000" cy="304800"/>
            <a:chOff x="0" y="0"/>
            <a:chExt cx="9144000" cy="304800"/>
          </a:xfrm>
        </p:grpSpPr>
        <p:sp>
          <p:nvSpPr>
            <p:cNvPr id="6" name="Rectangle 5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618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DD3E8-ED86-4614-86D1-FA3A63E0BC41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587F7-4FBF-45F8-B945-751E50BDE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6BE08-EC82-47C6-9D43-4177432D0C73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9039D-79A4-495E-95A5-2197D3DBC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8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20751-3A8C-44CB-9528-D63A3A159E7E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617A4-B870-4D77-B0E3-5CFD826AF6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5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681B0-9113-44EE-BA6E-6575365C35D4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4FDB6-DE5F-4A66-A039-FF9741C895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896D1-6B35-4786-8CE0-FA2E99C06B47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44204-A3E4-41B5-A4CF-9BFFF9DD8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8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30AB8-6821-42CA-86E0-B03160494A16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9507D-CED1-4964-A7DB-A5EA9D80B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5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BC1C1-692D-417A-B8EE-548057758B46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F6A69-A699-407B-879F-969CEB4A0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0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7F678-AA83-4D89-AEBA-38C0C74CAE75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D6C00-D848-4E33-85C3-1C03FDC646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85A6D35-785B-4D83-8C81-3B44401C6A67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D07E0E0-E6D3-4306-93EF-EA40808A01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1" r:id="rId1"/>
    <p:sldLayoutId id="2147484822" r:id="rId2"/>
    <p:sldLayoutId id="2147484823" r:id="rId3"/>
    <p:sldLayoutId id="2147484824" r:id="rId4"/>
    <p:sldLayoutId id="2147484825" r:id="rId5"/>
    <p:sldLayoutId id="2147484826" r:id="rId6"/>
    <p:sldLayoutId id="2147484827" r:id="rId7"/>
    <p:sldLayoutId id="2147484828" r:id="rId8"/>
    <p:sldLayoutId id="2147484829" r:id="rId9"/>
    <p:sldLayoutId id="2147484830" r:id="rId10"/>
    <p:sldLayoutId id="214748483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gray">
          <a:xfrm>
            <a:off x="-1588" y="6408738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027" name="Picture 19" descr="Pearson_Bound_Whit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640080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4982010" y="6494236"/>
            <a:ext cx="4267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b="1" dirty="0" smtClean="0">
                <a:solidFill>
                  <a:schemeClr val="bg1"/>
                </a:solidFill>
                <a:latin typeface="Verdana" pitchFamily="34" charset="0"/>
              </a:rPr>
              <a:t>Author: B. </a:t>
            </a:r>
            <a:r>
              <a:rPr lang="en-US" altLang="en-US" sz="1200" b="1" dirty="0" err="1" smtClean="0">
                <a:solidFill>
                  <a:schemeClr val="bg1"/>
                </a:solidFill>
                <a:latin typeface="Verdana" pitchFamily="34" charset="0"/>
              </a:rPr>
              <a:t>Mahadevan</a:t>
            </a:r>
            <a:endParaRPr lang="en-US" altLang="en-US" sz="12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auto">
          <a:xfrm>
            <a:off x="152400" y="6489700"/>
            <a:ext cx="457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Verdana" pitchFamily="34" charset="0"/>
              </a:rPr>
              <a:t>Operations </a:t>
            </a:r>
            <a:r>
              <a:rPr lang="en-US" altLang="en-US" sz="1200" b="1" dirty="0" smtClean="0">
                <a:solidFill>
                  <a:schemeClr val="bg1"/>
                </a:solidFill>
                <a:latin typeface="Verdana" pitchFamily="34" charset="0"/>
              </a:rPr>
              <a:t>Management: Theory</a:t>
            </a:r>
            <a:r>
              <a:rPr lang="en-US" altLang="en-US" sz="1200" b="1" baseline="0" dirty="0" smtClean="0">
                <a:solidFill>
                  <a:schemeClr val="bg1"/>
                </a:solidFill>
                <a:latin typeface="Verdana" pitchFamily="34" charset="0"/>
              </a:rPr>
              <a:t> and Practice</a:t>
            </a:r>
            <a:r>
              <a:rPr lang="en-US" altLang="en-US" sz="1200" b="1" dirty="0" smtClean="0">
                <a:solidFill>
                  <a:schemeClr val="bg1"/>
                </a:solidFill>
                <a:latin typeface="Verdana" pitchFamily="34" charset="0"/>
              </a:rPr>
              <a:t>, 3e</a:t>
            </a:r>
            <a:endParaRPr lang="en-US" altLang="en-US" sz="12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30" name="Rectangle 10"/>
          <p:cNvSpPr>
            <a:spLocks noChangeArrowheads="1"/>
          </p:cNvSpPr>
          <p:nvPr/>
        </p:nvSpPr>
        <p:spPr bwMode="auto">
          <a:xfrm rot="-5400000">
            <a:off x="6816725" y="3460750"/>
            <a:ext cx="41195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000">
                <a:latin typeface="Verdana" pitchFamily="34" charset="0"/>
              </a:rPr>
              <a:t>Copyright © 2016 Pearson India Education Services Pvt. Ltd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42" r:id="rId1"/>
    <p:sldLayoutId id="2147484843" r:id="rId2"/>
    <p:sldLayoutId id="2147484844" r:id="rId3"/>
    <p:sldLayoutId id="2147484845" r:id="rId4"/>
    <p:sldLayoutId id="2147484846" r:id="rId5"/>
    <p:sldLayoutId id="2147484834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EEm6gUscgE" TargetMode="Externa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RO_rIkywxQ" TargetMode="Externa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69500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Chapter </a:t>
            </a:r>
            <a:r>
              <a:rPr lang="en-US" altLang="en-US" dirty="0" smtClean="0"/>
              <a:t>3</a:t>
            </a:r>
            <a:endParaRPr lang="en-US" altLang="en-US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078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4400" b="1" dirty="0" smtClean="0">
                <a:solidFill>
                  <a:srgbClr val="0000FF"/>
                </a:solidFill>
              </a:rPr>
              <a:t>Sustainability in Operations</a:t>
            </a:r>
          </a:p>
        </p:txBody>
      </p:sp>
    </p:spTree>
    <p:extLst>
      <p:ext uri="{BB962C8B-B14F-4D97-AF65-F5344CB8AC3E}">
        <p14:creationId xmlns:p14="http://schemas.microsoft.com/office/powerpoint/2010/main" val="163678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to renewable </a:t>
            </a:r>
            <a:r>
              <a:rPr lang="en-US" dirty="0" smtClean="0"/>
              <a:t>sources</a:t>
            </a:r>
            <a:br>
              <a:rPr lang="en-US" dirty="0" smtClean="0"/>
            </a:br>
            <a:r>
              <a:rPr lang="en-US" sz="3200" b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Changes required in OM Practices</a:t>
            </a:r>
            <a:endParaRPr lang="en-US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Passive cooling systems and innovative air circulation design in the shop </a:t>
            </a:r>
            <a:r>
              <a:rPr lang="en-US" sz="2400" dirty="0" smtClean="0"/>
              <a:t>floor </a:t>
            </a:r>
          </a:p>
          <a:p>
            <a:r>
              <a:rPr lang="en-US" sz="2400" dirty="0" smtClean="0"/>
              <a:t>Use </a:t>
            </a:r>
            <a:r>
              <a:rPr lang="en-US" sz="2400" dirty="0"/>
              <a:t>of special material for the roof to harvest natural lighting for the </a:t>
            </a:r>
            <a:r>
              <a:rPr lang="en-US" sz="2400" dirty="0" smtClean="0"/>
              <a:t>factory</a:t>
            </a:r>
          </a:p>
          <a:p>
            <a:r>
              <a:rPr lang="en-US" sz="2400" dirty="0" smtClean="0"/>
              <a:t>Exploiting </a:t>
            </a:r>
            <a:r>
              <a:rPr lang="en-US" sz="2400" dirty="0"/>
              <a:t>the vast area of roofing and terrace to harvest solar energy through heating and photovoltaic </a:t>
            </a:r>
            <a:r>
              <a:rPr lang="en-US" sz="2400" dirty="0" smtClean="0"/>
              <a:t>systems</a:t>
            </a:r>
          </a:p>
          <a:p>
            <a:r>
              <a:rPr lang="en-US" sz="2400" dirty="0" smtClean="0"/>
              <a:t>Greater </a:t>
            </a:r>
            <a:r>
              <a:rPr lang="en-US" sz="2400" dirty="0"/>
              <a:t>investments in water harvesting </a:t>
            </a:r>
            <a:r>
              <a:rPr lang="en-US" sz="2400" dirty="0" smtClean="0"/>
              <a:t>methods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ervice </a:t>
            </a:r>
            <a:r>
              <a:rPr lang="en-US" sz="2400" dirty="0"/>
              <a:t>design </a:t>
            </a:r>
            <a:r>
              <a:rPr lang="en-US" sz="2400" dirty="0" smtClean="0"/>
              <a:t>with use </a:t>
            </a:r>
            <a:r>
              <a:rPr lang="en-US" sz="2400" dirty="0"/>
              <a:t>of digital resources </a:t>
            </a:r>
            <a:r>
              <a:rPr lang="en-US" sz="2400" dirty="0" smtClean="0"/>
              <a:t>instead of physical </a:t>
            </a:r>
            <a:r>
              <a:rPr lang="en-US" sz="2400" dirty="0"/>
              <a:t>resources. </a:t>
            </a:r>
            <a:endParaRPr lang="en-US" sz="2400" dirty="0" smtClean="0"/>
          </a:p>
          <a:p>
            <a:pPr lvl="1"/>
            <a:r>
              <a:rPr lang="en-US" sz="2000" dirty="0" smtClean="0"/>
              <a:t>Music</a:t>
            </a:r>
            <a:r>
              <a:rPr lang="en-US" sz="2000" dirty="0"/>
              <a:t>, travel, entertainment, publishing and education banking and financial services </a:t>
            </a:r>
            <a:r>
              <a:rPr lang="en-US" sz="2000" dirty="0" smtClean="0"/>
              <a:t>to </a:t>
            </a:r>
            <a:r>
              <a:rPr lang="en-US" sz="2000" dirty="0"/>
              <a:t>use electronic market infrastructure to replace non-renewable resources in the chain with digital resources</a:t>
            </a:r>
          </a:p>
        </p:txBody>
      </p:sp>
    </p:spTree>
    <p:extLst>
      <p:ext uri="{BB962C8B-B14F-4D97-AF65-F5344CB8AC3E}">
        <p14:creationId xmlns:p14="http://schemas.microsoft.com/office/powerpoint/2010/main" val="391215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Use</a:t>
            </a:r>
            <a:br>
              <a:rPr lang="en-US" dirty="0" smtClean="0"/>
            </a:br>
            <a:r>
              <a:rPr lang="en-US" sz="3200" b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New Challenges for NPD</a:t>
            </a:r>
            <a:endParaRPr lang="en-US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major departure in the design philosophy while new generation of products and services are </a:t>
            </a:r>
            <a:r>
              <a:rPr lang="en-US" dirty="0" smtClean="0"/>
              <a:t>developed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current dominant paradigm in business is to promote throw-away culture and use it as a basis for running the consumption </a:t>
            </a:r>
            <a:r>
              <a:rPr lang="en-US" dirty="0" smtClean="0"/>
              <a:t>engine</a:t>
            </a:r>
          </a:p>
          <a:p>
            <a:pPr lvl="1"/>
            <a:r>
              <a:rPr lang="en-US" dirty="0" smtClean="0"/>
              <a:t>Designing </a:t>
            </a:r>
            <a:r>
              <a:rPr lang="en-US" dirty="0"/>
              <a:t>for </a:t>
            </a:r>
            <a:r>
              <a:rPr lang="en-US" dirty="0">
                <a:solidFill>
                  <a:srgbClr val="0000FF"/>
                </a:solidFill>
              </a:rPr>
              <a:t>planned obsolescence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perceived obsolescence</a:t>
            </a:r>
            <a:r>
              <a:rPr lang="en-US" dirty="0"/>
              <a:t> assumes that the world has unlimited resources and it will be possible to keep tapping them endlessly.</a:t>
            </a:r>
          </a:p>
        </p:txBody>
      </p:sp>
    </p:spTree>
    <p:extLst>
      <p:ext uri="{BB962C8B-B14F-4D97-AF65-F5344CB8AC3E}">
        <p14:creationId xmlns:p14="http://schemas.microsoft.com/office/powerpoint/2010/main" val="30920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414"/>
            <a:ext cx="8229600" cy="1143000"/>
          </a:xfrm>
        </p:spPr>
        <p:txBody>
          <a:bodyPr/>
          <a:lstStyle/>
          <a:p>
            <a:r>
              <a:rPr lang="en-US" dirty="0" smtClean="0"/>
              <a:t>Reuse of Products</a:t>
            </a:r>
            <a:br>
              <a:rPr lang="en-US" dirty="0" smtClean="0"/>
            </a:br>
            <a:r>
              <a:rPr lang="en-US" sz="3200" b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Reverse Supply Chain Management</a:t>
            </a:r>
            <a:endParaRPr lang="en-US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7976"/>
            <a:ext cx="8229600" cy="4525963"/>
          </a:xfrm>
        </p:spPr>
        <p:txBody>
          <a:bodyPr/>
          <a:lstStyle/>
          <a:p>
            <a:r>
              <a:rPr lang="en-US" sz="2600" dirty="0"/>
              <a:t>As consumption levels increase, it will be impossible to dispose of used and unwanted </a:t>
            </a:r>
            <a:r>
              <a:rPr lang="en-US" sz="2600" dirty="0" smtClean="0"/>
              <a:t>items</a:t>
            </a:r>
          </a:p>
          <a:p>
            <a:r>
              <a:rPr lang="en-US" sz="2600" dirty="0" smtClean="0"/>
              <a:t>Steps required </a:t>
            </a:r>
            <a:r>
              <a:rPr lang="en-US" sz="2600" dirty="0"/>
              <a:t>to take back used material and discover economic value out of </a:t>
            </a:r>
            <a:r>
              <a:rPr lang="en-US" sz="2600" dirty="0" smtClean="0"/>
              <a:t>them</a:t>
            </a:r>
          </a:p>
          <a:p>
            <a:r>
              <a:rPr lang="en-US" sz="2600" dirty="0"/>
              <a:t>G</a:t>
            </a:r>
            <a:r>
              <a:rPr lang="en-US" sz="2600" dirty="0" smtClean="0"/>
              <a:t>overnmental </a:t>
            </a:r>
            <a:r>
              <a:rPr lang="en-US" sz="2600" dirty="0"/>
              <a:t>regulations are forcing business organizations to take this approach to manage </a:t>
            </a:r>
            <a:r>
              <a:rPr lang="en-US" sz="2600" dirty="0" smtClean="0"/>
              <a:t>operations</a:t>
            </a:r>
          </a:p>
          <a:p>
            <a:pPr lvl="1">
              <a:defRPr/>
            </a:pPr>
            <a:r>
              <a:rPr lang="en-US" sz="2000" dirty="0"/>
              <a:t>Product take-back laws in Germany</a:t>
            </a:r>
          </a:p>
          <a:p>
            <a:pPr lvl="1">
              <a:defRPr/>
            </a:pPr>
            <a:r>
              <a:rPr lang="en-US" sz="2000" dirty="0"/>
              <a:t>Emission norms all over the world</a:t>
            </a:r>
          </a:p>
          <a:p>
            <a:pPr lvl="1">
              <a:defRPr/>
            </a:pPr>
            <a:r>
              <a:rPr lang="en-US" sz="2000" dirty="0"/>
              <a:t>End-of-life-vehicle legislation </a:t>
            </a:r>
            <a:r>
              <a:rPr lang="en-US" sz="2000" dirty="0" smtClean="0"/>
              <a:t>…</a:t>
            </a:r>
          </a:p>
          <a:p>
            <a:pPr>
              <a:defRPr/>
            </a:pPr>
            <a:r>
              <a:rPr lang="en-US" sz="2600" dirty="0"/>
              <a:t>Reverse supply chains will be as important as forward supply chains</a:t>
            </a:r>
          </a:p>
        </p:txBody>
      </p:sp>
    </p:spTree>
    <p:extLst>
      <p:ext uri="{BB962C8B-B14F-4D97-AF65-F5344CB8AC3E}">
        <p14:creationId xmlns:p14="http://schemas.microsoft.com/office/powerpoint/2010/main" val="409311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900" dirty="0"/>
              <a:t>Reverse Supply Chain</a:t>
            </a:r>
            <a:br>
              <a:rPr lang="en-US" altLang="en-US" sz="4900" dirty="0"/>
            </a:br>
            <a:r>
              <a:rPr lang="en-US" altLang="en-US" sz="3600" b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Implications for Business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100" dirty="0"/>
              <a:t>What happens when we take back the used products?</a:t>
            </a:r>
          </a:p>
          <a:p>
            <a:pPr lvl="1"/>
            <a:r>
              <a:rPr lang="en-US" sz="2700" dirty="0"/>
              <a:t>Steps will be required to discover economic value out of </a:t>
            </a:r>
            <a:r>
              <a:rPr lang="en-US" sz="2700" dirty="0" smtClean="0"/>
              <a:t>them</a:t>
            </a:r>
            <a:endParaRPr lang="en-US" sz="2700" dirty="0"/>
          </a:p>
          <a:p>
            <a:pPr lvl="1"/>
            <a:r>
              <a:rPr lang="en-US" sz="2700" dirty="0"/>
              <a:t>Dis-assembly of used products will be as important as assembly of new products in a manufacturing </a:t>
            </a:r>
            <a:r>
              <a:rPr lang="en-US" sz="2700" dirty="0" smtClean="0"/>
              <a:t>system </a:t>
            </a:r>
            <a:endParaRPr lang="en-US" sz="2700" dirty="0"/>
          </a:p>
          <a:p>
            <a:pPr lvl="1"/>
            <a:r>
              <a:rPr lang="en-US" sz="2700" dirty="0" smtClean="0"/>
              <a:t>Remanufacturing</a:t>
            </a:r>
            <a:r>
              <a:rPr lang="en-US" sz="2700" dirty="0"/>
              <a:t>, Refurbishing and Recycling will become important elements in an operations </a:t>
            </a:r>
            <a:r>
              <a:rPr lang="en-US" sz="2700" dirty="0" smtClean="0"/>
              <a:t>system </a:t>
            </a:r>
          </a:p>
        </p:txBody>
      </p:sp>
    </p:spTree>
    <p:extLst>
      <p:ext uri="{BB962C8B-B14F-4D97-AF65-F5344CB8AC3E}">
        <p14:creationId xmlns:p14="http://schemas.microsoft.com/office/powerpoint/2010/main" val="192465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92318" y="538909"/>
            <a:ext cx="8637737" cy="5825610"/>
            <a:chOff x="660" y="4459"/>
            <a:chExt cx="11824" cy="6916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857" y="4459"/>
              <a:ext cx="4270" cy="62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2400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9443" y="5308"/>
              <a:ext cx="2145" cy="21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2400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5854" y="8768"/>
              <a:ext cx="1110" cy="4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dirty="0">
                  <a:effectLst/>
                  <a:latin typeface="Calibri"/>
                  <a:ea typeface="Calibri"/>
                  <a:cs typeface="Mangal"/>
                </a:rPr>
                <a:t>Recycle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4826" y="7193"/>
              <a:ext cx="2172" cy="37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dirty="0">
                  <a:effectLst/>
                  <a:latin typeface="Calibri"/>
                  <a:ea typeface="Calibri"/>
                  <a:cs typeface="Mangal"/>
                </a:rPr>
                <a:t>Cannibalization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5966" y="5768"/>
              <a:ext cx="1050" cy="65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latin typeface="Calibri"/>
                  <a:ea typeface="Calibri"/>
                  <a:cs typeface="Mangal"/>
                </a:rPr>
                <a:t>Repair/</a:t>
              </a: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dirty="0">
                  <a:effectLst/>
                  <a:latin typeface="Calibri"/>
                  <a:ea typeface="Calibri"/>
                  <a:cs typeface="Mangal"/>
                </a:rPr>
                <a:t>Reuse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4003" y="5741"/>
              <a:ext cx="1896" cy="67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latin typeface="Calibri"/>
                  <a:ea typeface="Calibri"/>
                  <a:cs typeface="Mangal"/>
                </a:rPr>
                <a:t>Refurbish/</a:t>
              </a: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latin typeface="Calibri"/>
                  <a:ea typeface="Calibri"/>
                  <a:cs typeface="Mangal"/>
                </a:rPr>
                <a:t>Remanufacture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298" y="4601"/>
              <a:ext cx="1626" cy="761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>
                  <a:effectLst/>
                  <a:latin typeface="Calibri"/>
                  <a:ea typeface="Calibri"/>
                  <a:cs typeface="Mangal"/>
                </a:rPr>
                <a:t>Sales &amp; Distribution</a:t>
              </a:r>
            </a:p>
          </p:txBody>
        </p:sp>
        <p:cxnSp>
          <p:nvCxnSpPr>
            <p:cNvPr id="13" name="Line 10"/>
            <p:cNvCxnSpPr/>
            <p:nvPr/>
          </p:nvCxnSpPr>
          <p:spPr bwMode="auto">
            <a:xfrm>
              <a:off x="4764" y="4988"/>
              <a:ext cx="494" cy="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Line 11"/>
            <p:cNvCxnSpPr>
              <a:endCxn id="25" idx="1"/>
            </p:cNvCxnSpPr>
            <p:nvPr/>
          </p:nvCxnSpPr>
          <p:spPr bwMode="auto">
            <a:xfrm>
              <a:off x="6924" y="4990"/>
              <a:ext cx="536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9628" y="5435"/>
              <a:ext cx="1723" cy="6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effectLst/>
                  <a:latin typeface="Calibri"/>
                  <a:ea typeface="Calibri"/>
                  <a:cs typeface="Mangal"/>
                </a:rPr>
                <a:t>Used product retrieval</a:t>
              </a:r>
            </a:p>
          </p:txBody>
        </p:sp>
        <p:cxnSp>
          <p:nvCxnSpPr>
            <p:cNvPr id="16" name="Line 13"/>
            <p:cNvCxnSpPr/>
            <p:nvPr/>
          </p:nvCxnSpPr>
          <p:spPr bwMode="auto">
            <a:xfrm>
              <a:off x="3988" y="7045"/>
              <a:ext cx="5455" cy="15"/>
            </a:xfrm>
            <a:prstGeom prst="line">
              <a:avLst/>
            </a:prstGeom>
            <a:noFill/>
            <a:ln w="28575">
              <a:solidFill>
                <a:schemeClr val="accent3">
                  <a:lumMod val="50000"/>
                </a:schemeClr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Line 14"/>
            <p:cNvCxnSpPr/>
            <p:nvPr/>
          </p:nvCxnSpPr>
          <p:spPr bwMode="auto">
            <a:xfrm flipV="1">
              <a:off x="1977" y="5308"/>
              <a:ext cx="1" cy="3863"/>
            </a:xfrm>
            <a:prstGeom prst="line">
              <a:avLst/>
            </a:prstGeom>
            <a:noFill/>
            <a:ln w="28575">
              <a:solidFill>
                <a:schemeClr val="accent3">
                  <a:lumMod val="50000"/>
                </a:schemeClr>
              </a:solidFill>
              <a:prstDash val="lgDash"/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Line 15"/>
            <p:cNvCxnSpPr/>
            <p:nvPr/>
          </p:nvCxnSpPr>
          <p:spPr bwMode="auto">
            <a:xfrm flipH="1" flipV="1">
              <a:off x="3952" y="5212"/>
              <a:ext cx="14" cy="1859"/>
            </a:xfrm>
            <a:prstGeom prst="line">
              <a:avLst/>
            </a:prstGeom>
            <a:noFill/>
            <a:ln w="28575">
              <a:solidFill>
                <a:schemeClr val="accent3">
                  <a:lumMod val="50000"/>
                </a:schemeClr>
              </a:solidFill>
              <a:prstDash val="lgDash"/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Line 16"/>
            <p:cNvCxnSpPr/>
            <p:nvPr/>
          </p:nvCxnSpPr>
          <p:spPr bwMode="auto">
            <a:xfrm flipV="1">
              <a:off x="5930" y="5345"/>
              <a:ext cx="1" cy="1715"/>
            </a:xfrm>
            <a:prstGeom prst="line">
              <a:avLst/>
            </a:prstGeom>
            <a:noFill/>
            <a:ln w="28575">
              <a:solidFill>
                <a:schemeClr val="accent3">
                  <a:lumMod val="50000"/>
                </a:schemeClr>
              </a:solidFill>
              <a:prstDash val="lgDash"/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3412" y="10918"/>
              <a:ext cx="3218" cy="4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 i="1" dirty="0">
                  <a:effectLst/>
                  <a:latin typeface="Calibri"/>
                  <a:ea typeface="Calibri"/>
                  <a:cs typeface="Mangal"/>
                </a:rPr>
                <a:t>Product Recovery Network</a:t>
              </a:r>
              <a:endParaRPr lang="en-US" sz="1400" b="1" dirty="0">
                <a:effectLst/>
                <a:latin typeface="Calibri"/>
                <a:ea typeface="Calibri"/>
                <a:cs typeface="Mangal"/>
              </a:endParaRPr>
            </a:p>
          </p:txBody>
        </p:sp>
        <p:cxnSp>
          <p:nvCxnSpPr>
            <p:cNvPr id="21" name="Line 19"/>
            <p:cNvCxnSpPr/>
            <p:nvPr/>
          </p:nvCxnSpPr>
          <p:spPr bwMode="auto">
            <a:xfrm>
              <a:off x="9272" y="10817"/>
              <a:ext cx="617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9975" y="10606"/>
              <a:ext cx="1696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 dirty="0">
                  <a:effectLst/>
                  <a:latin typeface="Calibri"/>
                  <a:ea typeface="Calibri"/>
                  <a:cs typeface="Mangal"/>
                </a:rPr>
                <a:t>Forward flow</a:t>
              </a:r>
              <a:endParaRPr lang="en-US" b="1" dirty="0">
                <a:effectLst/>
                <a:latin typeface="Calibri"/>
                <a:ea typeface="Calibri"/>
                <a:cs typeface="Mangal"/>
              </a:endParaRPr>
            </a:p>
          </p:txBody>
        </p:sp>
        <p:cxnSp>
          <p:nvCxnSpPr>
            <p:cNvPr id="23" name="Line 21"/>
            <p:cNvCxnSpPr/>
            <p:nvPr/>
          </p:nvCxnSpPr>
          <p:spPr bwMode="auto">
            <a:xfrm>
              <a:off x="9306" y="11099"/>
              <a:ext cx="617" cy="0"/>
            </a:xfrm>
            <a:prstGeom prst="line">
              <a:avLst/>
            </a:prstGeom>
            <a:noFill/>
            <a:ln w="28575">
              <a:solidFill>
                <a:schemeClr val="accent3">
                  <a:lumMod val="50000"/>
                </a:schemeClr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9940" y="10889"/>
              <a:ext cx="1731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 dirty="0">
                  <a:effectLst/>
                  <a:latin typeface="Calibri"/>
                  <a:ea typeface="Calibri"/>
                  <a:cs typeface="Mangal"/>
                </a:rPr>
                <a:t>Reverse flow</a:t>
              </a:r>
              <a:endParaRPr lang="en-US" b="1" dirty="0">
                <a:effectLst/>
                <a:latin typeface="Calibri"/>
                <a:ea typeface="Calibri"/>
                <a:cs typeface="Mangal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7460" y="4601"/>
              <a:ext cx="1649" cy="77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 dirty="0">
                  <a:effectLst/>
                  <a:latin typeface="Calibri"/>
                  <a:ea typeface="Calibri"/>
                  <a:cs typeface="Mangal"/>
                </a:rPr>
                <a:t>Customer </a:t>
              </a:r>
              <a:r>
                <a:rPr lang="en-US" sz="1400" b="1" dirty="0" smtClean="0">
                  <a:effectLst/>
                  <a:latin typeface="Calibri"/>
                  <a:ea typeface="Calibri"/>
                  <a:cs typeface="Mangal"/>
                </a:rPr>
                <a:t>use </a:t>
              </a:r>
              <a:r>
                <a:rPr lang="en-US" sz="1400" b="1" dirty="0">
                  <a:effectLst/>
                  <a:latin typeface="Calibri"/>
                  <a:ea typeface="Calibri"/>
                  <a:cs typeface="Mangal"/>
                </a:rPr>
                <a:t>&amp; </a:t>
              </a:r>
              <a:r>
                <a:rPr lang="en-US" sz="1400" b="1" dirty="0" smtClean="0">
                  <a:effectLst/>
                  <a:latin typeface="Calibri"/>
                  <a:ea typeface="Calibri"/>
                  <a:cs typeface="Mangal"/>
                </a:rPr>
                <a:t>Discard</a:t>
              </a:r>
              <a:endParaRPr lang="en-US" sz="1400" b="1" dirty="0">
                <a:effectLst/>
                <a:latin typeface="Calibri"/>
                <a:ea typeface="Calibri"/>
                <a:cs typeface="Mangal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9688" y="6785"/>
              <a:ext cx="1723" cy="4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>
                  <a:effectLst/>
                  <a:latin typeface="Calibri"/>
                  <a:ea typeface="Calibri"/>
                  <a:cs typeface="Mangal"/>
                </a:rPr>
                <a:t>Logistics</a:t>
              </a:r>
            </a:p>
          </p:txBody>
        </p:sp>
        <p:cxnSp>
          <p:nvCxnSpPr>
            <p:cNvPr id="27" name="Line 25"/>
            <p:cNvCxnSpPr/>
            <p:nvPr/>
          </p:nvCxnSpPr>
          <p:spPr bwMode="auto">
            <a:xfrm>
              <a:off x="10219" y="6114"/>
              <a:ext cx="0" cy="690"/>
            </a:xfrm>
            <a:prstGeom prst="line">
              <a:avLst/>
            </a:prstGeom>
            <a:noFill/>
            <a:ln w="28575">
              <a:solidFill>
                <a:schemeClr val="accent3">
                  <a:lumMod val="50000"/>
                </a:schemeClr>
              </a:solidFill>
              <a:prstDash val="lgDash"/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Line 26"/>
            <p:cNvCxnSpPr>
              <a:stCxn id="31" idx="3"/>
              <a:endCxn id="32" idx="1"/>
            </p:cNvCxnSpPr>
            <p:nvPr/>
          </p:nvCxnSpPr>
          <p:spPr bwMode="auto">
            <a:xfrm flipV="1">
              <a:off x="2286" y="4949"/>
              <a:ext cx="765" cy="3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Line 27"/>
            <p:cNvCxnSpPr/>
            <p:nvPr/>
          </p:nvCxnSpPr>
          <p:spPr bwMode="auto">
            <a:xfrm>
              <a:off x="9109" y="4974"/>
              <a:ext cx="1065" cy="0"/>
            </a:xfrm>
            <a:prstGeom prst="line">
              <a:avLst/>
            </a:prstGeom>
            <a:noFill/>
            <a:ln w="28575">
              <a:solidFill>
                <a:schemeClr val="accent3">
                  <a:lumMod val="50000"/>
                </a:schemeClr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Line 28"/>
            <p:cNvCxnSpPr/>
            <p:nvPr/>
          </p:nvCxnSpPr>
          <p:spPr bwMode="auto">
            <a:xfrm>
              <a:off x="10174" y="4974"/>
              <a:ext cx="0" cy="405"/>
            </a:xfrm>
            <a:prstGeom prst="line">
              <a:avLst/>
            </a:prstGeom>
            <a:noFill/>
            <a:ln w="28575">
              <a:solidFill>
                <a:schemeClr val="accent3">
                  <a:lumMod val="50000"/>
                </a:schemeClr>
              </a:solidFill>
              <a:prstDash val="lgDash"/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660" y="4571"/>
              <a:ext cx="1626" cy="761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effectLst/>
                  <a:latin typeface="Calibri"/>
                  <a:ea typeface="Calibri"/>
                  <a:cs typeface="Mangal"/>
                </a:rPr>
                <a:t>Raw</a:t>
              </a: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 dirty="0">
                  <a:effectLst/>
                  <a:latin typeface="Calibri"/>
                  <a:ea typeface="Calibri"/>
                  <a:cs typeface="Mangal"/>
                </a:rPr>
                <a:t>Material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3051" y="4679"/>
              <a:ext cx="1908" cy="54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 dirty="0">
                  <a:effectLst/>
                  <a:latin typeface="Calibri"/>
                  <a:ea typeface="Calibri"/>
                  <a:cs typeface="Mangal"/>
                </a:rPr>
                <a:t>Manufacturing</a:t>
              </a:r>
            </a:p>
          </p:txBody>
        </p:sp>
        <p:cxnSp>
          <p:nvCxnSpPr>
            <p:cNvPr id="33" name="Line 31"/>
            <p:cNvCxnSpPr/>
            <p:nvPr/>
          </p:nvCxnSpPr>
          <p:spPr bwMode="auto">
            <a:xfrm flipV="1">
              <a:off x="3417" y="5218"/>
              <a:ext cx="1" cy="2723"/>
            </a:xfrm>
            <a:prstGeom prst="line">
              <a:avLst/>
            </a:prstGeom>
            <a:noFill/>
            <a:ln w="28575">
              <a:solidFill>
                <a:schemeClr val="accent3">
                  <a:lumMod val="50000"/>
                </a:schemeClr>
              </a:solidFill>
              <a:prstDash val="lgDash"/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4011" y="7571"/>
              <a:ext cx="1713" cy="7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 dirty="0">
                  <a:effectLst/>
                  <a:latin typeface="Calibri"/>
                  <a:ea typeface="Calibri"/>
                  <a:cs typeface="Mangal"/>
                </a:rPr>
                <a:t>Product Liquidation</a:t>
              </a:r>
            </a:p>
          </p:txBody>
        </p:sp>
        <p:cxnSp>
          <p:nvCxnSpPr>
            <p:cNvPr id="35" name="Line 33"/>
            <p:cNvCxnSpPr/>
            <p:nvPr/>
          </p:nvCxnSpPr>
          <p:spPr bwMode="auto">
            <a:xfrm>
              <a:off x="5668" y="7975"/>
              <a:ext cx="4536" cy="0"/>
            </a:xfrm>
            <a:prstGeom prst="line">
              <a:avLst/>
            </a:prstGeom>
            <a:noFill/>
            <a:ln w="28575">
              <a:solidFill>
                <a:schemeClr val="accent3">
                  <a:lumMod val="50000"/>
                </a:schemeClr>
              </a:solidFill>
              <a:prstDash val="lgDash"/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Line 34"/>
            <p:cNvCxnSpPr/>
            <p:nvPr/>
          </p:nvCxnSpPr>
          <p:spPr bwMode="auto">
            <a:xfrm>
              <a:off x="3403" y="7945"/>
              <a:ext cx="598" cy="2"/>
            </a:xfrm>
            <a:prstGeom prst="line">
              <a:avLst/>
            </a:prstGeom>
            <a:noFill/>
            <a:ln w="28575">
              <a:solidFill>
                <a:schemeClr val="accent3">
                  <a:lumMod val="50000"/>
                </a:schemeClr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Line 35"/>
            <p:cNvCxnSpPr/>
            <p:nvPr/>
          </p:nvCxnSpPr>
          <p:spPr bwMode="auto">
            <a:xfrm>
              <a:off x="10204" y="7284"/>
              <a:ext cx="0" cy="3150"/>
            </a:xfrm>
            <a:prstGeom prst="line">
              <a:avLst/>
            </a:prstGeom>
            <a:noFill/>
            <a:ln w="28575">
              <a:solidFill>
                <a:schemeClr val="accent3">
                  <a:lumMod val="50000"/>
                </a:schemeClr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4041" y="8966"/>
              <a:ext cx="1713" cy="52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>
                  <a:effectLst/>
                  <a:latin typeface="Calibri"/>
                  <a:ea typeface="Calibri"/>
                  <a:cs typeface="Mangal"/>
                </a:rPr>
                <a:t>Reprocessing</a:t>
              </a:r>
            </a:p>
          </p:txBody>
        </p:sp>
        <p:cxnSp>
          <p:nvCxnSpPr>
            <p:cNvPr id="39" name="Line 37"/>
            <p:cNvCxnSpPr/>
            <p:nvPr/>
          </p:nvCxnSpPr>
          <p:spPr bwMode="auto">
            <a:xfrm>
              <a:off x="5698" y="9250"/>
              <a:ext cx="4506" cy="13"/>
            </a:xfrm>
            <a:prstGeom prst="line">
              <a:avLst/>
            </a:prstGeom>
            <a:noFill/>
            <a:ln w="28575">
              <a:solidFill>
                <a:schemeClr val="accent3">
                  <a:lumMod val="50000"/>
                </a:schemeClr>
              </a:solidFill>
              <a:prstDash val="lgDash"/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Line 38"/>
            <p:cNvCxnSpPr/>
            <p:nvPr/>
          </p:nvCxnSpPr>
          <p:spPr bwMode="auto">
            <a:xfrm>
              <a:off x="1948" y="9215"/>
              <a:ext cx="2083" cy="7"/>
            </a:xfrm>
            <a:prstGeom prst="line">
              <a:avLst/>
            </a:prstGeom>
            <a:noFill/>
            <a:ln w="28575">
              <a:solidFill>
                <a:schemeClr val="accent3">
                  <a:lumMod val="50000"/>
                </a:schemeClr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5846" y="9968"/>
              <a:ext cx="1155" cy="38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dirty="0">
                  <a:effectLst/>
                  <a:latin typeface="Calibri"/>
                  <a:ea typeface="Calibri"/>
                  <a:cs typeface="Mangal"/>
                </a:rPr>
                <a:t>Disposal</a:t>
              </a: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4311" y="10166"/>
              <a:ext cx="1280" cy="4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>
                  <a:effectLst/>
                  <a:latin typeface="Calibri"/>
                  <a:ea typeface="Calibri"/>
                  <a:cs typeface="Mangal"/>
                </a:rPr>
                <a:t>Landfill</a:t>
              </a:r>
            </a:p>
          </p:txBody>
        </p:sp>
        <p:cxnSp>
          <p:nvCxnSpPr>
            <p:cNvPr id="43" name="Line 41"/>
            <p:cNvCxnSpPr>
              <a:stCxn id="42" idx="3"/>
            </p:cNvCxnSpPr>
            <p:nvPr/>
          </p:nvCxnSpPr>
          <p:spPr bwMode="auto">
            <a:xfrm>
              <a:off x="5591" y="10396"/>
              <a:ext cx="4613" cy="38"/>
            </a:xfrm>
            <a:prstGeom prst="line">
              <a:avLst/>
            </a:prstGeom>
            <a:noFill/>
            <a:ln w="28575">
              <a:solidFill>
                <a:schemeClr val="accent3">
                  <a:lumMod val="50000"/>
                </a:schemeClr>
              </a:solidFill>
              <a:prstDash val="lgDash"/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Text Box 42"/>
            <p:cNvSpPr txBox="1">
              <a:spLocks noChangeArrowheads="1"/>
            </p:cNvSpPr>
            <p:nvPr/>
          </p:nvSpPr>
          <p:spPr bwMode="auto">
            <a:xfrm>
              <a:off x="10339" y="7598"/>
              <a:ext cx="2145" cy="7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 i="1" dirty="0">
                  <a:effectLst/>
                  <a:latin typeface="Calibri"/>
                  <a:ea typeface="Calibri"/>
                  <a:cs typeface="Mangal"/>
                </a:rPr>
                <a:t>Product Take-back Network</a:t>
              </a:r>
              <a:endParaRPr lang="en-US" sz="1400" b="1" dirty="0">
                <a:effectLst/>
                <a:latin typeface="Calibri"/>
                <a:ea typeface="Calibri"/>
                <a:cs typeface="Mangal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18" y="42414"/>
            <a:ext cx="8229600" cy="532781"/>
          </a:xfrm>
        </p:spPr>
        <p:txBody>
          <a:bodyPr/>
          <a:lstStyle/>
          <a:p>
            <a:r>
              <a:rPr lang="en-US" sz="3200" dirty="0" smtClean="0"/>
              <a:t>A Generic Reverse Supply Chain Framework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287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4" y="-131754"/>
            <a:ext cx="8229600" cy="1143000"/>
          </a:xfrm>
        </p:spPr>
        <p:txBody>
          <a:bodyPr/>
          <a:lstStyle/>
          <a:p>
            <a:r>
              <a:rPr lang="en-US" altLang="en-US" dirty="0"/>
              <a:t>Reverse Supply </a:t>
            </a:r>
            <a:r>
              <a:rPr lang="en-US" altLang="en-US" dirty="0" smtClean="0"/>
              <a:t>Chain</a:t>
            </a:r>
            <a:br>
              <a:rPr lang="en-US" altLang="en-US" dirty="0" smtClean="0"/>
            </a:br>
            <a:r>
              <a:rPr lang="en-US" altLang="en-US" sz="3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Entities &amp; Their Roles</a:t>
            </a:r>
            <a:endParaRPr lang="en-US" sz="16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4" y="983352"/>
            <a:ext cx="8458200" cy="4525963"/>
          </a:xfrm>
        </p:spPr>
        <p:txBody>
          <a:bodyPr>
            <a:noAutofit/>
          </a:bodyPr>
          <a:lstStyle/>
          <a:p>
            <a:pPr lvl="0"/>
            <a:r>
              <a:rPr lang="en-US" sz="2600" dirty="0" smtClean="0"/>
              <a:t>Multiple </a:t>
            </a:r>
            <a:r>
              <a:rPr lang="en-US" sz="2600" dirty="0"/>
              <a:t>entities are involved in a reverse logistics network </a:t>
            </a:r>
            <a:endParaRPr lang="en-US" sz="2600" dirty="0" smtClean="0"/>
          </a:p>
          <a:p>
            <a:pPr lvl="0"/>
            <a:r>
              <a:rPr lang="en-US" sz="2600" dirty="0" smtClean="0"/>
              <a:t>They have </a:t>
            </a:r>
            <a:r>
              <a:rPr lang="en-US" sz="2600" dirty="0"/>
              <a:t>multiple goals and motivation to </a:t>
            </a:r>
            <a:r>
              <a:rPr lang="en-US" sz="2600" dirty="0" smtClean="0"/>
              <a:t>participate</a:t>
            </a:r>
            <a:endParaRPr lang="en-US" sz="2600" dirty="0"/>
          </a:p>
          <a:p>
            <a:pPr lvl="1"/>
            <a:r>
              <a:rPr lang="en-US" sz="2300" dirty="0"/>
              <a:t>The customer and the regulatory agencies are important entities in reverse </a:t>
            </a:r>
            <a:r>
              <a:rPr lang="en-US" sz="2300" dirty="0" smtClean="0"/>
              <a:t>logistics</a:t>
            </a:r>
            <a:endParaRPr lang="en-US" sz="2300" dirty="0"/>
          </a:p>
          <a:p>
            <a:pPr lvl="1"/>
            <a:r>
              <a:rPr lang="en-US" sz="2300" dirty="0"/>
              <a:t>In the Product Recovery Network, players have different roles to </a:t>
            </a:r>
            <a:r>
              <a:rPr lang="en-US" sz="2300" dirty="0" smtClean="0"/>
              <a:t>play </a:t>
            </a:r>
            <a:endParaRPr lang="en-US" sz="2300" dirty="0"/>
          </a:p>
          <a:p>
            <a:pPr lvl="1"/>
            <a:r>
              <a:rPr lang="en-US" sz="2300" dirty="0"/>
              <a:t>The OEMs may take part in all of the product recovery activities such as repair, refurbish, remanufacture, and </a:t>
            </a:r>
            <a:r>
              <a:rPr lang="en-US" sz="2300" dirty="0" smtClean="0"/>
              <a:t>recycle  </a:t>
            </a:r>
            <a:endParaRPr lang="en-US" sz="2300" dirty="0"/>
          </a:p>
          <a:p>
            <a:pPr lvl="1"/>
            <a:r>
              <a:rPr lang="en-US" sz="2300" dirty="0"/>
              <a:t>Alternatively, they may contract these activities to other </a:t>
            </a:r>
            <a:r>
              <a:rPr lang="en-US" sz="2300" dirty="0" smtClean="0"/>
              <a:t>players</a:t>
            </a:r>
          </a:p>
          <a:p>
            <a:pPr lvl="1"/>
            <a:r>
              <a:rPr lang="en-US" sz="2300" dirty="0"/>
              <a:t>If there are enough economic incentives, third-party agencies may collect and recover used products and sell them to secondary </a:t>
            </a:r>
            <a:r>
              <a:rPr lang="en-US" sz="2300" dirty="0" smtClean="0"/>
              <a:t>markets </a:t>
            </a:r>
            <a:endParaRPr lang="en-US" sz="2300" dirty="0"/>
          </a:p>
          <a:p>
            <a:pPr lvl="0"/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66840" y="6085775"/>
            <a:ext cx="8250977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i="1" dirty="0"/>
              <a:t>On account of these, reverse supply chain planning is far more complex than the forward supply </a:t>
            </a:r>
            <a:r>
              <a:rPr lang="en-US" sz="1400" i="1" dirty="0" smtClean="0"/>
              <a:t>chain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56302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956"/>
            <a:ext cx="8229600" cy="1143000"/>
          </a:xfrm>
        </p:spPr>
        <p:txBody>
          <a:bodyPr/>
          <a:lstStyle/>
          <a:p>
            <a:r>
              <a:rPr lang="en-US" altLang="en-US" dirty="0"/>
              <a:t>Reverse Supply Chain</a:t>
            </a:r>
            <a:br>
              <a:rPr lang="en-US" altLang="en-US" dirty="0"/>
            </a:br>
            <a:r>
              <a:rPr lang="en-US" altLang="en-US" sz="3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Issues &amp; Challenges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1518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en-US" sz="2600" dirty="0" smtClean="0"/>
              <a:t>Complexity </a:t>
            </a:r>
            <a:r>
              <a:rPr lang="en-US" sz="2600" dirty="0"/>
              <a:t>in assessing the inflow of used products and the divergent spread of the end use </a:t>
            </a:r>
            <a:r>
              <a:rPr lang="en-US" sz="2600" dirty="0" smtClean="0"/>
              <a:t>customers </a:t>
            </a:r>
          </a:p>
          <a:p>
            <a:pPr lvl="1"/>
            <a:r>
              <a:rPr lang="en-US" sz="2400" dirty="0" smtClean="0"/>
              <a:t>How </a:t>
            </a:r>
            <a:r>
              <a:rPr lang="en-US" sz="2400" dirty="0"/>
              <a:t>are organizations likely to handle this?</a:t>
            </a:r>
          </a:p>
          <a:p>
            <a:pPr lvl="0"/>
            <a:r>
              <a:rPr lang="en-US" sz="2600" dirty="0" smtClean="0"/>
              <a:t>Two </a:t>
            </a:r>
            <a:r>
              <a:rPr lang="en-US" sz="2600" dirty="0"/>
              <a:t>streams </a:t>
            </a:r>
            <a:r>
              <a:rPr lang="en-US" sz="2600" dirty="0" smtClean="0"/>
              <a:t>for </a:t>
            </a:r>
            <a:r>
              <a:rPr lang="en-US" sz="2600" dirty="0"/>
              <a:t>raw </a:t>
            </a:r>
            <a:r>
              <a:rPr lang="en-US" sz="2600" dirty="0" smtClean="0"/>
              <a:t>material – </a:t>
            </a:r>
            <a:r>
              <a:rPr lang="en-US" sz="2600" dirty="0"/>
              <a:t>one the new component from the forward supply chain and the other used component recovered from a discarded final </a:t>
            </a:r>
            <a:r>
              <a:rPr lang="en-US" sz="2600" dirty="0" smtClean="0"/>
              <a:t>product </a:t>
            </a:r>
          </a:p>
          <a:p>
            <a:pPr lvl="1"/>
            <a:r>
              <a:rPr lang="en-US" sz="2400" dirty="0" smtClean="0"/>
              <a:t>How </a:t>
            </a:r>
            <a:r>
              <a:rPr lang="en-US" sz="2400" dirty="0"/>
              <a:t>are we to handle the associated inventory control problems</a:t>
            </a:r>
            <a:r>
              <a:rPr lang="en-US" sz="2400" dirty="0" smtClean="0"/>
              <a:t>?</a:t>
            </a:r>
          </a:p>
          <a:p>
            <a:r>
              <a:rPr lang="en-US" sz="2600" dirty="0"/>
              <a:t>Since there are multiple players and multiple arrangements among these players possible, </a:t>
            </a:r>
            <a:r>
              <a:rPr lang="en-US" sz="2600" dirty="0" smtClean="0"/>
              <a:t>how </a:t>
            </a:r>
            <a:r>
              <a:rPr lang="en-US" sz="2600" dirty="0"/>
              <a:t>are the product recovery activities ultimately organized among various entities 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808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Autofit/>
          </a:bodyPr>
          <a:lstStyle/>
          <a:p>
            <a:r>
              <a:rPr lang="en-US" altLang="en-US" sz="4000" dirty="0" smtClean="0"/>
              <a:t>A </a:t>
            </a:r>
            <a:r>
              <a:rPr lang="en-US" altLang="en-US" sz="4000" dirty="0"/>
              <a:t>R</a:t>
            </a:r>
            <a:r>
              <a:rPr lang="en-US" altLang="en-US" sz="4000" dirty="0" smtClean="0"/>
              <a:t>emanufacturing System</a:t>
            </a:r>
            <a:r>
              <a:rPr lang="en-US" altLang="en-US" sz="4000" dirty="0"/>
              <a:t/>
            </a:r>
            <a:br>
              <a:rPr lang="en-US" altLang="en-US" sz="4000" dirty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Schematic representation</a:t>
            </a:r>
            <a:endParaRPr lang="en-US" altLang="en-US" sz="40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55322" name="Group 26"/>
          <p:cNvGrpSpPr>
            <a:grpSpLocks/>
          </p:cNvGrpSpPr>
          <p:nvPr/>
        </p:nvGrpSpPr>
        <p:grpSpPr bwMode="auto">
          <a:xfrm>
            <a:off x="1143000" y="1854200"/>
            <a:ext cx="7620000" cy="3981450"/>
            <a:chOff x="720" y="1168"/>
            <a:chExt cx="4800" cy="2508"/>
          </a:xfrm>
        </p:grpSpPr>
        <p:sp>
          <p:nvSpPr>
            <p:cNvPr id="55301" name="Text Box 5"/>
            <p:cNvSpPr txBox="1">
              <a:spLocks noChangeArrowheads="1"/>
            </p:cNvSpPr>
            <p:nvPr/>
          </p:nvSpPr>
          <p:spPr bwMode="auto">
            <a:xfrm>
              <a:off x="828" y="1168"/>
              <a:ext cx="1233" cy="4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dirty="0" smtClean="0"/>
                <a:t>Returned</a:t>
              </a:r>
              <a:endParaRPr lang="en-US" altLang="en-US" dirty="0"/>
            </a:p>
            <a:p>
              <a:pPr algn="ctr"/>
              <a:r>
                <a:rPr lang="en-US" altLang="en-US" dirty="0" smtClean="0"/>
                <a:t>Products Inventory</a:t>
              </a:r>
              <a:endParaRPr lang="en-US" altLang="en-US" dirty="0"/>
            </a:p>
          </p:txBody>
        </p:sp>
        <p:sp>
          <p:nvSpPr>
            <p:cNvPr id="55302" name="Text Box 6"/>
            <p:cNvSpPr txBox="1">
              <a:spLocks noChangeArrowheads="1"/>
            </p:cNvSpPr>
            <p:nvPr/>
          </p:nvSpPr>
          <p:spPr bwMode="auto">
            <a:xfrm>
              <a:off x="720" y="2296"/>
              <a:ext cx="1529" cy="536"/>
            </a:xfrm>
            <a:prstGeom prst="rect">
              <a:avLst/>
            </a:prstGeom>
            <a:solidFill>
              <a:srgbClr val="FFD85D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dirty="0"/>
                <a:t>Re-manufacturing</a:t>
              </a:r>
            </a:p>
            <a:p>
              <a:pPr algn="ctr"/>
              <a:r>
                <a:rPr lang="en-US" altLang="en-US" dirty="0"/>
                <a:t>Facility</a:t>
              </a:r>
            </a:p>
          </p:txBody>
        </p:sp>
        <p:sp>
          <p:nvSpPr>
            <p:cNvPr id="55303" name="Text Box 7"/>
            <p:cNvSpPr txBox="1">
              <a:spLocks noChangeArrowheads="1"/>
            </p:cNvSpPr>
            <p:nvPr/>
          </p:nvSpPr>
          <p:spPr bwMode="auto">
            <a:xfrm>
              <a:off x="2854" y="2296"/>
              <a:ext cx="1274" cy="536"/>
            </a:xfrm>
            <a:prstGeom prst="rect">
              <a:avLst/>
            </a:prstGeom>
            <a:solidFill>
              <a:srgbClr val="DCB9FF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/>
                <a:t>Manufacturing</a:t>
              </a:r>
            </a:p>
            <a:p>
              <a:pPr algn="ctr"/>
              <a:r>
                <a:rPr lang="en-US" altLang="en-US"/>
                <a:t>Facility</a:t>
              </a:r>
            </a:p>
          </p:txBody>
        </p:sp>
        <p:sp>
          <p:nvSpPr>
            <p:cNvPr id="55305" name="Text Box 9"/>
            <p:cNvSpPr txBox="1">
              <a:spLocks noChangeArrowheads="1"/>
            </p:cNvSpPr>
            <p:nvPr/>
          </p:nvSpPr>
          <p:spPr bwMode="auto">
            <a:xfrm>
              <a:off x="1920" y="3224"/>
              <a:ext cx="1148" cy="40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en-US" dirty="0" smtClean="0"/>
                <a:t>Finished Goods</a:t>
              </a:r>
              <a:endParaRPr lang="en-US" altLang="en-US" dirty="0"/>
            </a:p>
            <a:p>
              <a:pPr algn="ctr"/>
              <a:r>
                <a:rPr lang="en-US" altLang="en-US" dirty="0" smtClean="0"/>
                <a:t>Inventory</a:t>
              </a:r>
              <a:endParaRPr lang="en-US" altLang="en-US" dirty="0"/>
            </a:p>
          </p:txBody>
        </p:sp>
        <p:sp>
          <p:nvSpPr>
            <p:cNvPr id="55306" name="Line 10"/>
            <p:cNvSpPr>
              <a:spLocks noChangeShapeType="1"/>
            </p:cNvSpPr>
            <p:nvPr/>
          </p:nvSpPr>
          <p:spPr bwMode="auto">
            <a:xfrm flipV="1">
              <a:off x="3068" y="3408"/>
              <a:ext cx="15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7" name="Text Box 11" descr="Canvas"/>
            <p:cNvSpPr txBox="1">
              <a:spLocks noChangeArrowheads="1"/>
            </p:cNvSpPr>
            <p:nvPr/>
          </p:nvSpPr>
          <p:spPr bwMode="auto">
            <a:xfrm>
              <a:off x="4640" y="3140"/>
              <a:ext cx="880" cy="53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/>
                <a:t>Customer</a:t>
              </a:r>
            </a:p>
            <a:p>
              <a:pPr algn="ctr"/>
              <a:r>
                <a:rPr lang="en-US" altLang="en-US"/>
                <a:t>Use</a:t>
              </a:r>
            </a:p>
          </p:txBody>
        </p:sp>
        <p:grpSp>
          <p:nvGrpSpPr>
            <p:cNvPr id="55310" name="Group 14"/>
            <p:cNvGrpSpPr>
              <a:grpSpLocks/>
            </p:cNvGrpSpPr>
            <p:nvPr/>
          </p:nvGrpSpPr>
          <p:grpSpPr bwMode="auto">
            <a:xfrm>
              <a:off x="2061" y="1344"/>
              <a:ext cx="3027" cy="1776"/>
              <a:chOff x="2061" y="1344"/>
              <a:chExt cx="3027" cy="1776"/>
            </a:xfrm>
          </p:grpSpPr>
          <p:sp>
            <p:nvSpPr>
              <p:cNvPr id="55308" name="Line 12"/>
              <p:cNvSpPr>
                <a:spLocks noChangeShapeType="1"/>
              </p:cNvSpPr>
              <p:nvPr/>
            </p:nvSpPr>
            <p:spPr bwMode="auto">
              <a:xfrm flipH="1">
                <a:off x="2061" y="1344"/>
                <a:ext cx="3027" cy="0"/>
              </a:xfrm>
              <a:prstGeom prst="line">
                <a:avLst/>
              </a:prstGeom>
              <a:noFill/>
              <a:ln w="38100">
                <a:solidFill>
                  <a:srgbClr val="33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09" name="Line 13"/>
              <p:cNvSpPr>
                <a:spLocks noChangeShapeType="1"/>
              </p:cNvSpPr>
              <p:nvPr/>
            </p:nvSpPr>
            <p:spPr bwMode="auto">
              <a:xfrm flipV="1">
                <a:off x="5088" y="1344"/>
                <a:ext cx="0" cy="1776"/>
              </a:xfrm>
              <a:prstGeom prst="line">
                <a:avLst/>
              </a:prstGeom>
              <a:noFill/>
              <a:ln w="38100">
                <a:solidFill>
                  <a:srgbClr val="33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311" name="Line 15"/>
            <p:cNvSpPr>
              <a:spLocks noChangeShapeType="1"/>
            </p:cNvSpPr>
            <p:nvPr/>
          </p:nvSpPr>
          <p:spPr bwMode="auto">
            <a:xfrm>
              <a:off x="1440" y="1575"/>
              <a:ext cx="0" cy="68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2" name="Line 16"/>
            <p:cNvSpPr>
              <a:spLocks noChangeShapeType="1"/>
            </p:cNvSpPr>
            <p:nvPr/>
          </p:nvSpPr>
          <p:spPr bwMode="auto">
            <a:xfrm>
              <a:off x="1488" y="2832"/>
              <a:ext cx="672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3" name="Line 17"/>
            <p:cNvSpPr>
              <a:spLocks noChangeShapeType="1"/>
            </p:cNvSpPr>
            <p:nvPr/>
          </p:nvSpPr>
          <p:spPr bwMode="auto">
            <a:xfrm flipH="1">
              <a:off x="2880" y="2832"/>
              <a:ext cx="672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323" name="Group 27"/>
          <p:cNvGrpSpPr>
            <a:grpSpLocks/>
          </p:cNvGrpSpPr>
          <p:nvPr/>
        </p:nvGrpSpPr>
        <p:grpSpPr bwMode="auto">
          <a:xfrm>
            <a:off x="152401" y="3200404"/>
            <a:ext cx="7467600" cy="1905003"/>
            <a:chOff x="96" y="2016"/>
            <a:chExt cx="4704" cy="1200"/>
          </a:xfrm>
        </p:grpSpPr>
        <p:sp>
          <p:nvSpPr>
            <p:cNvPr id="55314" name="Text Box 18"/>
            <p:cNvSpPr txBox="1">
              <a:spLocks noChangeArrowheads="1"/>
            </p:cNvSpPr>
            <p:nvPr/>
          </p:nvSpPr>
          <p:spPr bwMode="auto">
            <a:xfrm>
              <a:off x="96" y="2983"/>
              <a:ext cx="16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en-US" altLang="en-US" b="1" dirty="0" err="1">
                  <a:latin typeface="+mn-lt"/>
                </a:rPr>
                <a:t>L</a:t>
              </a:r>
              <a:r>
                <a:rPr lang="en-US" altLang="en-US" b="1" baseline="-25000" dirty="0" err="1">
                  <a:latin typeface="+mn-lt"/>
                </a:rPr>
                <a:t>r</a:t>
              </a:r>
              <a:r>
                <a:rPr lang="en-US" altLang="en-US" b="1" dirty="0">
                  <a:latin typeface="+mn-lt"/>
                </a:rPr>
                <a:t> = </a:t>
              </a:r>
              <a:r>
                <a:rPr lang="en-US" altLang="en-US" b="1" dirty="0" err="1" smtClean="0">
                  <a:latin typeface="+mn-lt"/>
                </a:rPr>
                <a:t>Remanfg</a:t>
              </a:r>
              <a:r>
                <a:rPr lang="en-US" altLang="en-US" b="1" dirty="0">
                  <a:latin typeface="+mn-lt"/>
                </a:rPr>
                <a:t>. </a:t>
              </a:r>
              <a:r>
                <a:rPr lang="en-US" altLang="en-US" b="1" dirty="0" smtClean="0">
                  <a:latin typeface="+mn-lt"/>
                </a:rPr>
                <a:t>Lead Time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55315" name="Text Box 19"/>
            <p:cNvSpPr txBox="1">
              <a:spLocks noChangeArrowheads="1"/>
            </p:cNvSpPr>
            <p:nvPr/>
          </p:nvSpPr>
          <p:spPr bwMode="auto">
            <a:xfrm>
              <a:off x="3288" y="2016"/>
              <a:ext cx="15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en-US" b="1" dirty="0">
                  <a:latin typeface="+mn-lt"/>
                </a:rPr>
                <a:t>L</a:t>
              </a:r>
              <a:r>
                <a:rPr lang="en-US" altLang="en-US" b="1" baseline="-25000" dirty="0">
                  <a:latin typeface="+mn-lt"/>
                </a:rPr>
                <a:t>m</a:t>
              </a:r>
              <a:r>
                <a:rPr lang="en-US" altLang="en-US" b="1" dirty="0">
                  <a:latin typeface="+mn-lt"/>
                </a:rPr>
                <a:t> = </a:t>
              </a:r>
              <a:r>
                <a:rPr lang="en-US" altLang="en-US" b="1" dirty="0" err="1">
                  <a:latin typeface="+mn-lt"/>
                </a:rPr>
                <a:t>Manfg</a:t>
              </a:r>
              <a:r>
                <a:rPr lang="en-US" altLang="en-US" b="1" dirty="0">
                  <a:latin typeface="+mn-lt"/>
                </a:rPr>
                <a:t>. </a:t>
              </a:r>
              <a:r>
                <a:rPr lang="en-US" altLang="en-US" b="1" dirty="0" smtClean="0">
                  <a:latin typeface="+mn-lt"/>
                </a:rPr>
                <a:t>Lead Time</a:t>
              </a:r>
              <a:endParaRPr lang="en-US" altLang="en-US" b="1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637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86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Periodic Review Inventory Control for Remanufacturing</a:t>
            </a:r>
            <a:endParaRPr lang="en-US" sz="4000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371600" y="1338948"/>
            <a:ext cx="0" cy="403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371600" y="5377548"/>
            <a:ext cx="655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828800" y="3164336"/>
            <a:ext cx="1719618" cy="1555845"/>
          </a:xfrm>
          <a:custGeom>
            <a:avLst/>
            <a:gdLst>
              <a:gd name="connsiteX0" fmla="*/ 0 w 1719618"/>
              <a:gd name="connsiteY0" fmla="*/ 0 h 1555845"/>
              <a:gd name="connsiteX1" fmla="*/ 68239 w 1719618"/>
              <a:gd name="connsiteY1" fmla="*/ 40943 h 1555845"/>
              <a:gd name="connsiteX2" fmla="*/ 109182 w 1719618"/>
              <a:gd name="connsiteY2" fmla="*/ 68239 h 1555845"/>
              <a:gd name="connsiteX3" fmla="*/ 136478 w 1719618"/>
              <a:gd name="connsiteY3" fmla="*/ 109182 h 1555845"/>
              <a:gd name="connsiteX4" fmla="*/ 218364 w 1719618"/>
              <a:gd name="connsiteY4" fmla="*/ 177421 h 1555845"/>
              <a:gd name="connsiteX5" fmla="*/ 272955 w 1719618"/>
              <a:gd name="connsiteY5" fmla="*/ 259308 h 1555845"/>
              <a:gd name="connsiteX6" fmla="*/ 354842 w 1719618"/>
              <a:gd name="connsiteY6" fmla="*/ 313899 h 1555845"/>
              <a:gd name="connsiteX7" fmla="*/ 423081 w 1719618"/>
              <a:gd name="connsiteY7" fmla="*/ 436728 h 1555845"/>
              <a:gd name="connsiteX8" fmla="*/ 450376 w 1719618"/>
              <a:gd name="connsiteY8" fmla="*/ 477672 h 1555845"/>
              <a:gd name="connsiteX9" fmla="*/ 491319 w 1719618"/>
              <a:gd name="connsiteY9" fmla="*/ 504967 h 1555845"/>
              <a:gd name="connsiteX10" fmla="*/ 518615 w 1719618"/>
              <a:gd name="connsiteY10" fmla="*/ 545911 h 1555845"/>
              <a:gd name="connsiteX11" fmla="*/ 600501 w 1719618"/>
              <a:gd name="connsiteY11" fmla="*/ 573206 h 1555845"/>
              <a:gd name="connsiteX12" fmla="*/ 668740 w 1719618"/>
              <a:gd name="connsiteY12" fmla="*/ 655093 h 1555845"/>
              <a:gd name="connsiteX13" fmla="*/ 682388 w 1719618"/>
              <a:gd name="connsiteY13" fmla="*/ 696036 h 1555845"/>
              <a:gd name="connsiteX14" fmla="*/ 777922 w 1719618"/>
              <a:gd name="connsiteY14" fmla="*/ 736979 h 1555845"/>
              <a:gd name="connsiteX15" fmla="*/ 832513 w 1719618"/>
              <a:gd name="connsiteY15" fmla="*/ 764275 h 1555845"/>
              <a:gd name="connsiteX16" fmla="*/ 873457 w 1719618"/>
              <a:gd name="connsiteY16" fmla="*/ 846161 h 1555845"/>
              <a:gd name="connsiteX17" fmla="*/ 887104 w 1719618"/>
              <a:gd name="connsiteY17" fmla="*/ 914400 h 1555845"/>
              <a:gd name="connsiteX18" fmla="*/ 968991 w 1719618"/>
              <a:gd name="connsiteY18" fmla="*/ 955343 h 1555845"/>
              <a:gd name="connsiteX19" fmla="*/ 1009934 w 1719618"/>
              <a:gd name="connsiteY19" fmla="*/ 982639 h 1555845"/>
              <a:gd name="connsiteX20" fmla="*/ 1064525 w 1719618"/>
              <a:gd name="connsiteY20" fmla="*/ 1078173 h 1555845"/>
              <a:gd name="connsiteX21" fmla="*/ 1146412 w 1719618"/>
              <a:gd name="connsiteY21" fmla="*/ 1105469 h 1555845"/>
              <a:gd name="connsiteX22" fmla="*/ 1187355 w 1719618"/>
              <a:gd name="connsiteY22" fmla="*/ 1132764 h 1555845"/>
              <a:gd name="connsiteX23" fmla="*/ 1201003 w 1719618"/>
              <a:gd name="connsiteY23" fmla="*/ 1173708 h 1555845"/>
              <a:gd name="connsiteX24" fmla="*/ 1282890 w 1719618"/>
              <a:gd name="connsiteY24" fmla="*/ 1201003 h 1555845"/>
              <a:gd name="connsiteX25" fmla="*/ 1337481 w 1719618"/>
              <a:gd name="connsiteY25" fmla="*/ 1269242 h 1555845"/>
              <a:gd name="connsiteX26" fmla="*/ 1392072 w 1719618"/>
              <a:gd name="connsiteY26" fmla="*/ 1351128 h 1555845"/>
              <a:gd name="connsiteX27" fmla="*/ 1473958 w 1719618"/>
              <a:gd name="connsiteY27" fmla="*/ 1405719 h 1555845"/>
              <a:gd name="connsiteX28" fmla="*/ 1651379 w 1719618"/>
              <a:gd name="connsiteY28" fmla="*/ 1460311 h 1555845"/>
              <a:gd name="connsiteX29" fmla="*/ 1705970 w 1719618"/>
              <a:gd name="connsiteY29" fmla="*/ 1542197 h 1555845"/>
              <a:gd name="connsiteX30" fmla="*/ 1719618 w 1719618"/>
              <a:gd name="connsiteY30" fmla="*/ 1555845 h 1555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719618" h="1555845">
                <a:moveTo>
                  <a:pt x="0" y="0"/>
                </a:moveTo>
                <a:cubicBezTo>
                  <a:pt x="22746" y="13648"/>
                  <a:pt x="45745" y="26884"/>
                  <a:pt x="68239" y="40943"/>
                </a:cubicBezTo>
                <a:cubicBezTo>
                  <a:pt x="82148" y="49636"/>
                  <a:pt x="97584" y="56641"/>
                  <a:pt x="109182" y="68239"/>
                </a:cubicBezTo>
                <a:cubicBezTo>
                  <a:pt x="120780" y="79837"/>
                  <a:pt x="125977" y="96581"/>
                  <a:pt x="136478" y="109182"/>
                </a:cubicBezTo>
                <a:cubicBezTo>
                  <a:pt x="169316" y="148588"/>
                  <a:pt x="178106" y="150582"/>
                  <a:pt x="218364" y="177421"/>
                </a:cubicBezTo>
                <a:cubicBezTo>
                  <a:pt x="236561" y="204717"/>
                  <a:pt x="245659" y="241111"/>
                  <a:pt x="272955" y="259308"/>
                </a:cubicBezTo>
                <a:lnTo>
                  <a:pt x="354842" y="313899"/>
                </a:lnTo>
                <a:cubicBezTo>
                  <a:pt x="378864" y="385965"/>
                  <a:pt x="360509" y="342870"/>
                  <a:pt x="423081" y="436728"/>
                </a:cubicBezTo>
                <a:cubicBezTo>
                  <a:pt x="432180" y="450376"/>
                  <a:pt x="436728" y="468574"/>
                  <a:pt x="450376" y="477672"/>
                </a:cubicBezTo>
                <a:lnTo>
                  <a:pt x="491319" y="504967"/>
                </a:lnTo>
                <a:cubicBezTo>
                  <a:pt x="500418" y="518615"/>
                  <a:pt x="504705" y="537217"/>
                  <a:pt x="518615" y="545911"/>
                </a:cubicBezTo>
                <a:cubicBezTo>
                  <a:pt x="543013" y="561160"/>
                  <a:pt x="600501" y="573206"/>
                  <a:pt x="600501" y="573206"/>
                </a:cubicBezTo>
                <a:cubicBezTo>
                  <a:pt x="630688" y="603393"/>
                  <a:pt x="649737" y="617087"/>
                  <a:pt x="668740" y="655093"/>
                </a:cubicBezTo>
                <a:cubicBezTo>
                  <a:pt x="675174" y="667960"/>
                  <a:pt x="673401" y="684803"/>
                  <a:pt x="682388" y="696036"/>
                </a:cubicBezTo>
                <a:cubicBezTo>
                  <a:pt x="710045" y="730607"/>
                  <a:pt x="740459" y="722930"/>
                  <a:pt x="777922" y="736979"/>
                </a:cubicBezTo>
                <a:cubicBezTo>
                  <a:pt x="796972" y="744123"/>
                  <a:pt x="814316" y="755176"/>
                  <a:pt x="832513" y="764275"/>
                </a:cubicBezTo>
                <a:cubicBezTo>
                  <a:pt x="859198" y="804301"/>
                  <a:pt x="862157" y="800959"/>
                  <a:pt x="873457" y="846161"/>
                </a:cubicBezTo>
                <a:cubicBezTo>
                  <a:pt x="879083" y="868665"/>
                  <a:pt x="875595" y="894260"/>
                  <a:pt x="887104" y="914400"/>
                </a:cubicBezTo>
                <a:cubicBezTo>
                  <a:pt x="899555" y="936189"/>
                  <a:pt x="947974" y="948338"/>
                  <a:pt x="968991" y="955343"/>
                </a:cubicBezTo>
                <a:cubicBezTo>
                  <a:pt x="982639" y="964442"/>
                  <a:pt x="1000836" y="968991"/>
                  <a:pt x="1009934" y="982639"/>
                </a:cubicBezTo>
                <a:cubicBezTo>
                  <a:pt x="1051990" y="1045723"/>
                  <a:pt x="985905" y="1034495"/>
                  <a:pt x="1064525" y="1078173"/>
                </a:cubicBezTo>
                <a:cubicBezTo>
                  <a:pt x="1089676" y="1092146"/>
                  <a:pt x="1122472" y="1089509"/>
                  <a:pt x="1146412" y="1105469"/>
                </a:cubicBezTo>
                <a:lnTo>
                  <a:pt x="1187355" y="1132764"/>
                </a:lnTo>
                <a:cubicBezTo>
                  <a:pt x="1191904" y="1146412"/>
                  <a:pt x="1189296" y="1165346"/>
                  <a:pt x="1201003" y="1173708"/>
                </a:cubicBezTo>
                <a:cubicBezTo>
                  <a:pt x="1224416" y="1190431"/>
                  <a:pt x="1282890" y="1201003"/>
                  <a:pt x="1282890" y="1201003"/>
                </a:cubicBezTo>
                <a:cubicBezTo>
                  <a:pt x="1313622" y="1293203"/>
                  <a:pt x="1271001" y="1193265"/>
                  <a:pt x="1337481" y="1269242"/>
                </a:cubicBezTo>
                <a:cubicBezTo>
                  <a:pt x="1359083" y="1293930"/>
                  <a:pt x="1364777" y="1332931"/>
                  <a:pt x="1392072" y="1351128"/>
                </a:cubicBezTo>
                <a:lnTo>
                  <a:pt x="1473958" y="1405719"/>
                </a:lnTo>
                <a:cubicBezTo>
                  <a:pt x="1548886" y="1518111"/>
                  <a:pt x="1424388" y="1354382"/>
                  <a:pt x="1651379" y="1460311"/>
                </a:cubicBezTo>
                <a:cubicBezTo>
                  <a:pt x="1681106" y="1474184"/>
                  <a:pt x="1682773" y="1519000"/>
                  <a:pt x="1705970" y="1542197"/>
                </a:cubicBezTo>
                <a:lnTo>
                  <a:pt x="1719618" y="155584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00" y="1948548"/>
            <a:ext cx="632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19"/>
          </p:cNvCxnSpPr>
          <p:nvPr/>
        </p:nvCxnSpPr>
        <p:spPr>
          <a:xfrm flipV="1">
            <a:off x="2838734" y="1643748"/>
            <a:ext cx="0" cy="250322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554104" y="2202169"/>
            <a:ext cx="0" cy="250322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3562066" y="2208993"/>
            <a:ext cx="1848134" cy="2620370"/>
          </a:xfrm>
          <a:custGeom>
            <a:avLst/>
            <a:gdLst>
              <a:gd name="connsiteX0" fmla="*/ 0 w 2388358"/>
              <a:gd name="connsiteY0" fmla="*/ 0 h 2620370"/>
              <a:gd name="connsiteX1" fmla="*/ 68238 w 2388358"/>
              <a:gd name="connsiteY1" fmla="*/ 40943 h 2620370"/>
              <a:gd name="connsiteX2" fmla="*/ 122830 w 2388358"/>
              <a:gd name="connsiteY2" fmla="*/ 122830 h 2620370"/>
              <a:gd name="connsiteX3" fmla="*/ 150125 w 2388358"/>
              <a:gd name="connsiteY3" fmla="*/ 163773 h 2620370"/>
              <a:gd name="connsiteX4" fmla="*/ 218364 w 2388358"/>
              <a:gd name="connsiteY4" fmla="*/ 286603 h 2620370"/>
              <a:gd name="connsiteX5" fmla="*/ 313898 w 2388358"/>
              <a:gd name="connsiteY5" fmla="*/ 327546 h 2620370"/>
              <a:gd name="connsiteX6" fmla="*/ 354841 w 2388358"/>
              <a:gd name="connsiteY6" fmla="*/ 354842 h 2620370"/>
              <a:gd name="connsiteX7" fmla="*/ 409433 w 2388358"/>
              <a:gd name="connsiteY7" fmla="*/ 436728 h 2620370"/>
              <a:gd name="connsiteX8" fmla="*/ 491319 w 2388358"/>
              <a:gd name="connsiteY8" fmla="*/ 600501 h 2620370"/>
              <a:gd name="connsiteX9" fmla="*/ 573206 w 2388358"/>
              <a:gd name="connsiteY9" fmla="*/ 668740 h 2620370"/>
              <a:gd name="connsiteX10" fmla="*/ 627797 w 2388358"/>
              <a:gd name="connsiteY10" fmla="*/ 791570 h 2620370"/>
              <a:gd name="connsiteX11" fmla="*/ 655092 w 2388358"/>
              <a:gd name="connsiteY11" fmla="*/ 832513 h 2620370"/>
              <a:gd name="connsiteX12" fmla="*/ 736979 w 2388358"/>
              <a:gd name="connsiteY12" fmla="*/ 887104 h 2620370"/>
              <a:gd name="connsiteX13" fmla="*/ 764274 w 2388358"/>
              <a:gd name="connsiteY13" fmla="*/ 928048 h 2620370"/>
              <a:gd name="connsiteX14" fmla="*/ 777922 w 2388358"/>
              <a:gd name="connsiteY14" fmla="*/ 982639 h 2620370"/>
              <a:gd name="connsiteX15" fmla="*/ 859809 w 2388358"/>
              <a:gd name="connsiteY15" fmla="*/ 1023582 h 2620370"/>
              <a:gd name="connsiteX16" fmla="*/ 900752 w 2388358"/>
              <a:gd name="connsiteY16" fmla="*/ 1119116 h 2620370"/>
              <a:gd name="connsiteX17" fmla="*/ 996286 w 2388358"/>
              <a:gd name="connsiteY17" fmla="*/ 1241946 h 2620370"/>
              <a:gd name="connsiteX18" fmla="*/ 1037230 w 2388358"/>
              <a:gd name="connsiteY18" fmla="*/ 1255594 h 2620370"/>
              <a:gd name="connsiteX19" fmla="*/ 1064525 w 2388358"/>
              <a:gd name="connsiteY19" fmla="*/ 1337480 h 2620370"/>
              <a:gd name="connsiteX20" fmla="*/ 1105468 w 2388358"/>
              <a:gd name="connsiteY20" fmla="*/ 1433015 h 2620370"/>
              <a:gd name="connsiteX21" fmla="*/ 1146412 w 2388358"/>
              <a:gd name="connsiteY21" fmla="*/ 1460310 h 2620370"/>
              <a:gd name="connsiteX22" fmla="*/ 1173707 w 2388358"/>
              <a:gd name="connsiteY22" fmla="*/ 1542197 h 2620370"/>
              <a:gd name="connsiteX23" fmla="*/ 1296537 w 2388358"/>
              <a:gd name="connsiteY23" fmla="*/ 1637731 h 2620370"/>
              <a:gd name="connsiteX24" fmla="*/ 1337480 w 2388358"/>
              <a:gd name="connsiteY24" fmla="*/ 1651379 h 2620370"/>
              <a:gd name="connsiteX25" fmla="*/ 1419367 w 2388358"/>
              <a:gd name="connsiteY25" fmla="*/ 1787856 h 2620370"/>
              <a:gd name="connsiteX26" fmla="*/ 1405719 w 2388358"/>
              <a:gd name="connsiteY26" fmla="*/ 1910686 h 2620370"/>
              <a:gd name="connsiteX27" fmla="*/ 1405719 w 2388358"/>
              <a:gd name="connsiteY27" fmla="*/ 2033516 h 2620370"/>
              <a:gd name="connsiteX28" fmla="*/ 1473958 w 2388358"/>
              <a:gd name="connsiteY28" fmla="*/ 2115403 h 2620370"/>
              <a:gd name="connsiteX29" fmla="*/ 1514901 w 2388358"/>
              <a:gd name="connsiteY29" fmla="*/ 2169994 h 2620370"/>
              <a:gd name="connsiteX30" fmla="*/ 1610435 w 2388358"/>
              <a:gd name="connsiteY30" fmla="*/ 2210937 h 2620370"/>
              <a:gd name="connsiteX31" fmla="*/ 1651379 w 2388358"/>
              <a:gd name="connsiteY31" fmla="*/ 2238233 h 2620370"/>
              <a:gd name="connsiteX32" fmla="*/ 1719618 w 2388358"/>
              <a:gd name="connsiteY32" fmla="*/ 2251880 h 2620370"/>
              <a:gd name="connsiteX33" fmla="*/ 1760561 w 2388358"/>
              <a:gd name="connsiteY33" fmla="*/ 2265528 h 2620370"/>
              <a:gd name="connsiteX34" fmla="*/ 1815152 w 2388358"/>
              <a:gd name="connsiteY34" fmla="*/ 2279176 h 2620370"/>
              <a:gd name="connsiteX35" fmla="*/ 1856095 w 2388358"/>
              <a:gd name="connsiteY35" fmla="*/ 2306471 h 2620370"/>
              <a:gd name="connsiteX36" fmla="*/ 1897038 w 2388358"/>
              <a:gd name="connsiteY36" fmla="*/ 2320119 h 2620370"/>
              <a:gd name="connsiteX37" fmla="*/ 1978925 w 2388358"/>
              <a:gd name="connsiteY37" fmla="*/ 2374710 h 2620370"/>
              <a:gd name="connsiteX38" fmla="*/ 2006221 w 2388358"/>
              <a:gd name="connsiteY38" fmla="*/ 2415654 h 2620370"/>
              <a:gd name="connsiteX39" fmla="*/ 2019868 w 2388358"/>
              <a:gd name="connsiteY39" fmla="*/ 2456597 h 2620370"/>
              <a:gd name="connsiteX40" fmla="*/ 2156346 w 2388358"/>
              <a:gd name="connsiteY40" fmla="*/ 2538483 h 2620370"/>
              <a:gd name="connsiteX41" fmla="*/ 2210937 w 2388358"/>
              <a:gd name="connsiteY41" fmla="*/ 2552131 h 2620370"/>
              <a:gd name="connsiteX42" fmla="*/ 2292824 w 2388358"/>
              <a:gd name="connsiteY42" fmla="*/ 2579427 h 2620370"/>
              <a:gd name="connsiteX43" fmla="*/ 2333767 w 2388358"/>
              <a:gd name="connsiteY43" fmla="*/ 2593074 h 2620370"/>
              <a:gd name="connsiteX44" fmla="*/ 2388358 w 2388358"/>
              <a:gd name="connsiteY44" fmla="*/ 2620370 h 262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388358" h="2620370">
                <a:moveTo>
                  <a:pt x="0" y="0"/>
                </a:moveTo>
                <a:cubicBezTo>
                  <a:pt x="22746" y="13648"/>
                  <a:pt x="49481" y="22186"/>
                  <a:pt x="68238" y="40943"/>
                </a:cubicBezTo>
                <a:cubicBezTo>
                  <a:pt x="91435" y="64140"/>
                  <a:pt x="104633" y="95534"/>
                  <a:pt x="122830" y="122830"/>
                </a:cubicBezTo>
                <a:cubicBezTo>
                  <a:pt x="131928" y="136478"/>
                  <a:pt x="144938" y="148212"/>
                  <a:pt x="150125" y="163773"/>
                </a:cubicBezTo>
                <a:cubicBezTo>
                  <a:pt x="164347" y="206438"/>
                  <a:pt x="178141" y="259788"/>
                  <a:pt x="218364" y="286603"/>
                </a:cubicBezTo>
                <a:cubicBezTo>
                  <a:pt x="274914" y="324302"/>
                  <a:pt x="243394" y="309920"/>
                  <a:pt x="313898" y="327546"/>
                </a:cubicBezTo>
                <a:cubicBezTo>
                  <a:pt x="327546" y="336645"/>
                  <a:pt x="344040" y="342498"/>
                  <a:pt x="354841" y="354842"/>
                </a:cubicBezTo>
                <a:cubicBezTo>
                  <a:pt x="376443" y="379530"/>
                  <a:pt x="409433" y="436728"/>
                  <a:pt x="409433" y="436728"/>
                </a:cubicBezTo>
                <a:cubicBezTo>
                  <a:pt x="425004" y="483441"/>
                  <a:pt x="445963" y="570263"/>
                  <a:pt x="491319" y="600501"/>
                </a:cubicBezTo>
                <a:cubicBezTo>
                  <a:pt x="531575" y="627339"/>
                  <a:pt x="540369" y="629336"/>
                  <a:pt x="573206" y="668740"/>
                </a:cubicBezTo>
                <a:cubicBezTo>
                  <a:pt x="665782" y="779831"/>
                  <a:pt x="508797" y="613067"/>
                  <a:pt x="627797" y="791570"/>
                </a:cubicBezTo>
                <a:cubicBezTo>
                  <a:pt x="636895" y="805218"/>
                  <a:pt x="642748" y="821712"/>
                  <a:pt x="655092" y="832513"/>
                </a:cubicBezTo>
                <a:cubicBezTo>
                  <a:pt x="679780" y="854115"/>
                  <a:pt x="736979" y="887104"/>
                  <a:pt x="736979" y="887104"/>
                </a:cubicBezTo>
                <a:cubicBezTo>
                  <a:pt x="746077" y="900752"/>
                  <a:pt x="757813" y="912972"/>
                  <a:pt x="764274" y="928048"/>
                </a:cubicBezTo>
                <a:cubicBezTo>
                  <a:pt x="771663" y="945288"/>
                  <a:pt x="767517" y="967032"/>
                  <a:pt x="777922" y="982639"/>
                </a:cubicBezTo>
                <a:cubicBezTo>
                  <a:pt x="793040" y="1005316"/>
                  <a:pt x="836454" y="1015797"/>
                  <a:pt x="859809" y="1023582"/>
                </a:cubicBezTo>
                <a:cubicBezTo>
                  <a:pt x="959163" y="1172614"/>
                  <a:pt x="812621" y="942854"/>
                  <a:pt x="900752" y="1119116"/>
                </a:cubicBezTo>
                <a:cubicBezTo>
                  <a:pt x="914308" y="1146229"/>
                  <a:pt x="962587" y="1219480"/>
                  <a:pt x="996286" y="1241946"/>
                </a:cubicBezTo>
                <a:cubicBezTo>
                  <a:pt x="1008256" y="1249926"/>
                  <a:pt x="1023582" y="1251045"/>
                  <a:pt x="1037230" y="1255594"/>
                </a:cubicBezTo>
                <a:lnTo>
                  <a:pt x="1064525" y="1337480"/>
                </a:lnTo>
                <a:cubicBezTo>
                  <a:pt x="1074006" y="1365923"/>
                  <a:pt x="1086731" y="1410531"/>
                  <a:pt x="1105468" y="1433015"/>
                </a:cubicBezTo>
                <a:cubicBezTo>
                  <a:pt x="1115969" y="1445616"/>
                  <a:pt x="1132764" y="1451212"/>
                  <a:pt x="1146412" y="1460310"/>
                </a:cubicBezTo>
                <a:cubicBezTo>
                  <a:pt x="1155510" y="1487606"/>
                  <a:pt x="1153362" y="1521852"/>
                  <a:pt x="1173707" y="1542197"/>
                </a:cubicBezTo>
                <a:cubicBezTo>
                  <a:pt x="1209035" y="1577525"/>
                  <a:pt x="1247563" y="1621406"/>
                  <a:pt x="1296537" y="1637731"/>
                </a:cubicBezTo>
                <a:lnTo>
                  <a:pt x="1337480" y="1651379"/>
                </a:lnTo>
                <a:cubicBezTo>
                  <a:pt x="1403356" y="1750193"/>
                  <a:pt x="1377400" y="1703923"/>
                  <a:pt x="1419367" y="1787856"/>
                </a:cubicBezTo>
                <a:cubicBezTo>
                  <a:pt x="1414818" y="1828799"/>
                  <a:pt x="1412492" y="1870051"/>
                  <a:pt x="1405719" y="1910686"/>
                </a:cubicBezTo>
                <a:cubicBezTo>
                  <a:pt x="1393562" y="1983630"/>
                  <a:pt x="1370007" y="1926383"/>
                  <a:pt x="1405719" y="2033516"/>
                </a:cubicBezTo>
                <a:cubicBezTo>
                  <a:pt x="1416687" y="2066419"/>
                  <a:pt x="1453228" y="2091218"/>
                  <a:pt x="1473958" y="2115403"/>
                </a:cubicBezTo>
                <a:cubicBezTo>
                  <a:pt x="1488761" y="2132673"/>
                  <a:pt x="1497631" y="2155191"/>
                  <a:pt x="1514901" y="2169994"/>
                </a:cubicBezTo>
                <a:cubicBezTo>
                  <a:pt x="1554657" y="2204071"/>
                  <a:pt x="1569779" y="2190609"/>
                  <a:pt x="1610435" y="2210937"/>
                </a:cubicBezTo>
                <a:cubicBezTo>
                  <a:pt x="1625106" y="2218273"/>
                  <a:pt x="1636020" y="2232474"/>
                  <a:pt x="1651379" y="2238233"/>
                </a:cubicBezTo>
                <a:cubicBezTo>
                  <a:pt x="1673099" y="2246378"/>
                  <a:pt x="1697114" y="2246254"/>
                  <a:pt x="1719618" y="2251880"/>
                </a:cubicBezTo>
                <a:cubicBezTo>
                  <a:pt x="1733574" y="2255369"/>
                  <a:pt x="1746729" y="2261576"/>
                  <a:pt x="1760561" y="2265528"/>
                </a:cubicBezTo>
                <a:cubicBezTo>
                  <a:pt x="1778596" y="2270681"/>
                  <a:pt x="1796955" y="2274627"/>
                  <a:pt x="1815152" y="2279176"/>
                </a:cubicBezTo>
                <a:cubicBezTo>
                  <a:pt x="1828800" y="2288274"/>
                  <a:pt x="1841424" y="2299136"/>
                  <a:pt x="1856095" y="2306471"/>
                </a:cubicBezTo>
                <a:cubicBezTo>
                  <a:pt x="1868962" y="2312905"/>
                  <a:pt x="1884462" y="2313133"/>
                  <a:pt x="1897038" y="2320119"/>
                </a:cubicBezTo>
                <a:cubicBezTo>
                  <a:pt x="1925715" y="2336051"/>
                  <a:pt x="1978925" y="2374710"/>
                  <a:pt x="1978925" y="2374710"/>
                </a:cubicBezTo>
                <a:cubicBezTo>
                  <a:pt x="1988024" y="2388358"/>
                  <a:pt x="1998885" y="2400983"/>
                  <a:pt x="2006221" y="2415654"/>
                </a:cubicBezTo>
                <a:cubicBezTo>
                  <a:pt x="2012654" y="2428521"/>
                  <a:pt x="2009696" y="2446425"/>
                  <a:pt x="2019868" y="2456597"/>
                </a:cubicBezTo>
                <a:cubicBezTo>
                  <a:pt x="2038915" y="2475644"/>
                  <a:pt x="2121883" y="2525559"/>
                  <a:pt x="2156346" y="2538483"/>
                </a:cubicBezTo>
                <a:cubicBezTo>
                  <a:pt x="2173909" y="2545069"/>
                  <a:pt x="2192971" y="2546741"/>
                  <a:pt x="2210937" y="2552131"/>
                </a:cubicBezTo>
                <a:cubicBezTo>
                  <a:pt x="2238496" y="2560399"/>
                  <a:pt x="2265528" y="2570329"/>
                  <a:pt x="2292824" y="2579427"/>
                </a:cubicBezTo>
                <a:lnTo>
                  <a:pt x="2333767" y="2593074"/>
                </a:lnTo>
                <a:cubicBezTo>
                  <a:pt x="2380813" y="2608756"/>
                  <a:pt x="2364538" y="2596550"/>
                  <a:pt x="2388358" y="262037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838734" y="5307036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495800" y="5301348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81200" y="54537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62066" y="552994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2R</a:t>
            </a:r>
            <a:endParaRPr lang="en-US" dirty="0"/>
          </a:p>
        </p:txBody>
      </p:sp>
      <p:cxnSp>
        <p:nvCxnSpPr>
          <p:cNvPr id="21" name="Straight Connector 20"/>
          <p:cNvCxnSpPr>
            <a:stCxn id="14" idx="23"/>
          </p:cNvCxnSpPr>
          <p:nvPr/>
        </p:nvCxnSpPr>
        <p:spPr>
          <a:xfrm flipV="1">
            <a:off x="4565339" y="2558149"/>
            <a:ext cx="6661" cy="12885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572000" y="1948548"/>
            <a:ext cx="0" cy="60960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388592" y="3520317"/>
            <a:ext cx="6661" cy="128857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5390866" y="3519178"/>
            <a:ext cx="602183" cy="545910"/>
          </a:xfrm>
          <a:custGeom>
            <a:avLst/>
            <a:gdLst>
              <a:gd name="connsiteX0" fmla="*/ 0 w 602183"/>
              <a:gd name="connsiteY0" fmla="*/ 0 h 545910"/>
              <a:gd name="connsiteX1" fmla="*/ 68238 w 602183"/>
              <a:gd name="connsiteY1" fmla="*/ 54591 h 545910"/>
              <a:gd name="connsiteX2" fmla="*/ 81886 w 602183"/>
              <a:gd name="connsiteY2" fmla="*/ 95534 h 545910"/>
              <a:gd name="connsiteX3" fmla="*/ 122830 w 602183"/>
              <a:gd name="connsiteY3" fmla="*/ 122830 h 545910"/>
              <a:gd name="connsiteX4" fmla="*/ 163773 w 602183"/>
              <a:gd name="connsiteY4" fmla="*/ 163773 h 545910"/>
              <a:gd name="connsiteX5" fmla="*/ 191068 w 602183"/>
              <a:gd name="connsiteY5" fmla="*/ 204716 h 545910"/>
              <a:gd name="connsiteX6" fmla="*/ 272955 w 602183"/>
              <a:gd name="connsiteY6" fmla="*/ 259307 h 545910"/>
              <a:gd name="connsiteX7" fmla="*/ 313898 w 602183"/>
              <a:gd name="connsiteY7" fmla="*/ 286603 h 545910"/>
              <a:gd name="connsiteX8" fmla="*/ 395785 w 602183"/>
              <a:gd name="connsiteY8" fmla="*/ 327546 h 545910"/>
              <a:gd name="connsiteX9" fmla="*/ 409433 w 602183"/>
              <a:gd name="connsiteY9" fmla="*/ 368489 h 545910"/>
              <a:gd name="connsiteX10" fmla="*/ 518615 w 602183"/>
              <a:gd name="connsiteY10" fmla="*/ 491319 h 545910"/>
              <a:gd name="connsiteX11" fmla="*/ 559558 w 602183"/>
              <a:gd name="connsiteY11" fmla="*/ 518615 h 545910"/>
              <a:gd name="connsiteX12" fmla="*/ 600501 w 602183"/>
              <a:gd name="connsiteY12" fmla="*/ 532263 h 545910"/>
              <a:gd name="connsiteX13" fmla="*/ 600501 w 602183"/>
              <a:gd name="connsiteY13" fmla="*/ 545910 h 54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02183" h="545910">
                <a:moveTo>
                  <a:pt x="0" y="0"/>
                </a:moveTo>
                <a:cubicBezTo>
                  <a:pt x="22746" y="18197"/>
                  <a:pt x="49281" y="32474"/>
                  <a:pt x="68238" y="54591"/>
                </a:cubicBezTo>
                <a:cubicBezTo>
                  <a:pt x="77600" y="65514"/>
                  <a:pt x="72899" y="84301"/>
                  <a:pt x="81886" y="95534"/>
                </a:cubicBezTo>
                <a:cubicBezTo>
                  <a:pt x="92133" y="108342"/>
                  <a:pt x="110229" y="112329"/>
                  <a:pt x="122830" y="122830"/>
                </a:cubicBezTo>
                <a:cubicBezTo>
                  <a:pt x="137657" y="135186"/>
                  <a:pt x="151417" y="148946"/>
                  <a:pt x="163773" y="163773"/>
                </a:cubicBezTo>
                <a:cubicBezTo>
                  <a:pt x="174274" y="176374"/>
                  <a:pt x="178724" y="193915"/>
                  <a:pt x="191068" y="204716"/>
                </a:cubicBezTo>
                <a:cubicBezTo>
                  <a:pt x="215756" y="226318"/>
                  <a:pt x="245659" y="241110"/>
                  <a:pt x="272955" y="259307"/>
                </a:cubicBezTo>
                <a:cubicBezTo>
                  <a:pt x="286603" y="268406"/>
                  <a:pt x="298337" y="281416"/>
                  <a:pt x="313898" y="286603"/>
                </a:cubicBezTo>
                <a:cubicBezTo>
                  <a:pt x="370402" y="305438"/>
                  <a:pt x="342871" y="292271"/>
                  <a:pt x="395785" y="327546"/>
                </a:cubicBezTo>
                <a:cubicBezTo>
                  <a:pt x="400334" y="341194"/>
                  <a:pt x="402999" y="355622"/>
                  <a:pt x="409433" y="368489"/>
                </a:cubicBezTo>
                <a:cubicBezTo>
                  <a:pt x="429946" y="409515"/>
                  <a:pt x="491480" y="473229"/>
                  <a:pt x="518615" y="491319"/>
                </a:cubicBezTo>
                <a:cubicBezTo>
                  <a:pt x="532263" y="500418"/>
                  <a:pt x="544887" y="511279"/>
                  <a:pt x="559558" y="518615"/>
                </a:cubicBezTo>
                <a:cubicBezTo>
                  <a:pt x="572425" y="525049"/>
                  <a:pt x="588531" y="524283"/>
                  <a:pt x="600501" y="532263"/>
                </a:cubicBezTo>
                <a:cubicBezTo>
                  <a:pt x="604286" y="534786"/>
                  <a:pt x="600501" y="541361"/>
                  <a:pt x="600501" y="5459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6006152" y="3442980"/>
            <a:ext cx="0" cy="609600"/>
          </a:xfrm>
          <a:prstGeom prst="line">
            <a:avLst/>
          </a:prstGeom>
          <a:ln w="2857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6018663" y="3450939"/>
            <a:ext cx="1064525" cy="504967"/>
          </a:xfrm>
          <a:custGeom>
            <a:avLst/>
            <a:gdLst>
              <a:gd name="connsiteX0" fmla="*/ 0 w 1064525"/>
              <a:gd name="connsiteY0" fmla="*/ 0 h 504967"/>
              <a:gd name="connsiteX1" fmla="*/ 109182 w 1064525"/>
              <a:gd name="connsiteY1" fmla="*/ 27296 h 504967"/>
              <a:gd name="connsiteX2" fmla="*/ 150125 w 1064525"/>
              <a:gd name="connsiteY2" fmla="*/ 54591 h 504967"/>
              <a:gd name="connsiteX3" fmla="*/ 177421 w 1064525"/>
              <a:gd name="connsiteY3" fmla="*/ 136478 h 504967"/>
              <a:gd name="connsiteX4" fmla="*/ 259307 w 1064525"/>
              <a:gd name="connsiteY4" fmla="*/ 163773 h 504967"/>
              <a:gd name="connsiteX5" fmla="*/ 300250 w 1064525"/>
              <a:gd name="connsiteY5" fmla="*/ 177421 h 504967"/>
              <a:gd name="connsiteX6" fmla="*/ 341194 w 1064525"/>
              <a:gd name="connsiteY6" fmla="*/ 204716 h 504967"/>
              <a:gd name="connsiteX7" fmla="*/ 395785 w 1064525"/>
              <a:gd name="connsiteY7" fmla="*/ 218364 h 504967"/>
              <a:gd name="connsiteX8" fmla="*/ 477671 w 1064525"/>
              <a:gd name="connsiteY8" fmla="*/ 245660 h 504967"/>
              <a:gd name="connsiteX9" fmla="*/ 518615 w 1064525"/>
              <a:gd name="connsiteY9" fmla="*/ 286603 h 504967"/>
              <a:gd name="connsiteX10" fmla="*/ 559558 w 1064525"/>
              <a:gd name="connsiteY10" fmla="*/ 300251 h 504967"/>
              <a:gd name="connsiteX11" fmla="*/ 682388 w 1064525"/>
              <a:gd name="connsiteY11" fmla="*/ 327546 h 504967"/>
              <a:gd name="connsiteX12" fmla="*/ 723331 w 1064525"/>
              <a:gd name="connsiteY12" fmla="*/ 341194 h 504967"/>
              <a:gd name="connsiteX13" fmla="*/ 805218 w 1064525"/>
              <a:gd name="connsiteY13" fmla="*/ 395785 h 504967"/>
              <a:gd name="connsiteX14" fmla="*/ 955343 w 1064525"/>
              <a:gd name="connsiteY14" fmla="*/ 423081 h 504967"/>
              <a:gd name="connsiteX15" fmla="*/ 996286 w 1064525"/>
              <a:gd name="connsiteY15" fmla="*/ 464024 h 504967"/>
              <a:gd name="connsiteX16" fmla="*/ 1064525 w 1064525"/>
              <a:gd name="connsiteY16" fmla="*/ 504967 h 50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64525" h="504967">
                <a:moveTo>
                  <a:pt x="0" y="0"/>
                </a:moveTo>
                <a:cubicBezTo>
                  <a:pt x="25955" y="5191"/>
                  <a:pt x="81204" y="13307"/>
                  <a:pt x="109182" y="27296"/>
                </a:cubicBezTo>
                <a:cubicBezTo>
                  <a:pt x="123853" y="34631"/>
                  <a:pt x="136477" y="45493"/>
                  <a:pt x="150125" y="54591"/>
                </a:cubicBezTo>
                <a:cubicBezTo>
                  <a:pt x="159224" y="81887"/>
                  <a:pt x="150125" y="127380"/>
                  <a:pt x="177421" y="136478"/>
                </a:cubicBezTo>
                <a:lnTo>
                  <a:pt x="259307" y="163773"/>
                </a:lnTo>
                <a:cubicBezTo>
                  <a:pt x="272955" y="168322"/>
                  <a:pt x="288280" y="169441"/>
                  <a:pt x="300250" y="177421"/>
                </a:cubicBezTo>
                <a:cubicBezTo>
                  <a:pt x="313898" y="186519"/>
                  <a:pt x="326118" y="198255"/>
                  <a:pt x="341194" y="204716"/>
                </a:cubicBezTo>
                <a:cubicBezTo>
                  <a:pt x="358434" y="212105"/>
                  <a:pt x="377819" y="212974"/>
                  <a:pt x="395785" y="218364"/>
                </a:cubicBezTo>
                <a:cubicBezTo>
                  <a:pt x="423343" y="226632"/>
                  <a:pt x="477671" y="245660"/>
                  <a:pt x="477671" y="245660"/>
                </a:cubicBezTo>
                <a:cubicBezTo>
                  <a:pt x="491319" y="259308"/>
                  <a:pt x="502556" y="275897"/>
                  <a:pt x="518615" y="286603"/>
                </a:cubicBezTo>
                <a:cubicBezTo>
                  <a:pt x="530585" y="294583"/>
                  <a:pt x="545726" y="296299"/>
                  <a:pt x="559558" y="300251"/>
                </a:cubicBezTo>
                <a:cubicBezTo>
                  <a:pt x="657634" y="328273"/>
                  <a:pt x="569809" y="299402"/>
                  <a:pt x="682388" y="327546"/>
                </a:cubicBezTo>
                <a:cubicBezTo>
                  <a:pt x="696344" y="331035"/>
                  <a:pt x="710755" y="334208"/>
                  <a:pt x="723331" y="341194"/>
                </a:cubicBezTo>
                <a:cubicBezTo>
                  <a:pt x="752008" y="357126"/>
                  <a:pt x="774096" y="385411"/>
                  <a:pt x="805218" y="395785"/>
                </a:cubicBezTo>
                <a:cubicBezTo>
                  <a:pt x="880956" y="421032"/>
                  <a:pt x="831886" y="407649"/>
                  <a:pt x="955343" y="423081"/>
                </a:cubicBezTo>
                <a:cubicBezTo>
                  <a:pt x="968991" y="436729"/>
                  <a:pt x="981459" y="451668"/>
                  <a:pt x="996286" y="464024"/>
                </a:cubicBezTo>
                <a:cubicBezTo>
                  <a:pt x="1020986" y="484607"/>
                  <a:pt x="1037882" y="491645"/>
                  <a:pt x="1064525" y="5049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2852382" y="1635787"/>
            <a:ext cx="696036" cy="586854"/>
          </a:xfrm>
          <a:custGeom>
            <a:avLst/>
            <a:gdLst>
              <a:gd name="connsiteX0" fmla="*/ 0 w 696036"/>
              <a:gd name="connsiteY0" fmla="*/ 0 h 586854"/>
              <a:gd name="connsiteX1" fmla="*/ 95534 w 696036"/>
              <a:gd name="connsiteY1" fmla="*/ 95534 h 586854"/>
              <a:gd name="connsiteX2" fmla="*/ 136478 w 696036"/>
              <a:gd name="connsiteY2" fmla="*/ 109182 h 586854"/>
              <a:gd name="connsiteX3" fmla="*/ 163773 w 696036"/>
              <a:gd name="connsiteY3" fmla="*/ 150125 h 586854"/>
              <a:gd name="connsiteX4" fmla="*/ 204717 w 696036"/>
              <a:gd name="connsiteY4" fmla="*/ 177421 h 586854"/>
              <a:gd name="connsiteX5" fmla="*/ 259308 w 696036"/>
              <a:gd name="connsiteY5" fmla="*/ 245660 h 586854"/>
              <a:gd name="connsiteX6" fmla="*/ 286603 w 696036"/>
              <a:gd name="connsiteY6" fmla="*/ 286603 h 586854"/>
              <a:gd name="connsiteX7" fmla="*/ 327546 w 696036"/>
              <a:gd name="connsiteY7" fmla="*/ 313898 h 586854"/>
              <a:gd name="connsiteX8" fmla="*/ 382137 w 696036"/>
              <a:gd name="connsiteY8" fmla="*/ 395785 h 586854"/>
              <a:gd name="connsiteX9" fmla="*/ 423081 w 696036"/>
              <a:gd name="connsiteY9" fmla="*/ 423080 h 586854"/>
              <a:gd name="connsiteX10" fmla="*/ 464024 w 696036"/>
              <a:gd name="connsiteY10" fmla="*/ 436728 h 586854"/>
              <a:gd name="connsiteX11" fmla="*/ 545911 w 696036"/>
              <a:gd name="connsiteY11" fmla="*/ 491319 h 586854"/>
              <a:gd name="connsiteX12" fmla="*/ 641445 w 696036"/>
              <a:gd name="connsiteY12" fmla="*/ 518615 h 586854"/>
              <a:gd name="connsiteX13" fmla="*/ 696036 w 696036"/>
              <a:gd name="connsiteY13" fmla="*/ 586854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96036" h="586854">
                <a:moveTo>
                  <a:pt x="0" y="0"/>
                </a:moveTo>
                <a:cubicBezTo>
                  <a:pt x="39115" y="48894"/>
                  <a:pt x="44838" y="70186"/>
                  <a:pt x="95534" y="95534"/>
                </a:cubicBezTo>
                <a:cubicBezTo>
                  <a:pt x="108401" y="101968"/>
                  <a:pt x="122830" y="104633"/>
                  <a:pt x="136478" y="109182"/>
                </a:cubicBezTo>
                <a:cubicBezTo>
                  <a:pt x="145576" y="122830"/>
                  <a:pt x="152175" y="138527"/>
                  <a:pt x="163773" y="150125"/>
                </a:cubicBezTo>
                <a:cubicBezTo>
                  <a:pt x="175372" y="161724"/>
                  <a:pt x="194470" y="164613"/>
                  <a:pt x="204717" y="177421"/>
                </a:cubicBezTo>
                <a:cubicBezTo>
                  <a:pt x="280056" y="271596"/>
                  <a:pt x="141966" y="167432"/>
                  <a:pt x="259308" y="245660"/>
                </a:cubicBezTo>
                <a:cubicBezTo>
                  <a:pt x="268406" y="259308"/>
                  <a:pt x="275005" y="275005"/>
                  <a:pt x="286603" y="286603"/>
                </a:cubicBezTo>
                <a:cubicBezTo>
                  <a:pt x="298201" y="298201"/>
                  <a:pt x="316745" y="301554"/>
                  <a:pt x="327546" y="313898"/>
                </a:cubicBezTo>
                <a:cubicBezTo>
                  <a:pt x="349148" y="338586"/>
                  <a:pt x="354841" y="377588"/>
                  <a:pt x="382137" y="395785"/>
                </a:cubicBezTo>
                <a:cubicBezTo>
                  <a:pt x="395785" y="404883"/>
                  <a:pt x="408410" y="415745"/>
                  <a:pt x="423081" y="423080"/>
                </a:cubicBezTo>
                <a:cubicBezTo>
                  <a:pt x="435948" y="429514"/>
                  <a:pt x="451448" y="429742"/>
                  <a:pt x="464024" y="436728"/>
                </a:cubicBezTo>
                <a:cubicBezTo>
                  <a:pt x="492701" y="452660"/>
                  <a:pt x="514789" y="480945"/>
                  <a:pt x="545911" y="491319"/>
                </a:cubicBezTo>
                <a:cubicBezTo>
                  <a:pt x="604648" y="510899"/>
                  <a:pt x="572898" y="501478"/>
                  <a:pt x="641445" y="518615"/>
                </a:cubicBezTo>
                <a:cubicBezTo>
                  <a:pt x="675878" y="570264"/>
                  <a:pt x="657142" y="547960"/>
                  <a:pt x="696036" y="586854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4572000" y="1976981"/>
            <a:ext cx="1446663" cy="1501270"/>
          </a:xfrm>
          <a:custGeom>
            <a:avLst/>
            <a:gdLst>
              <a:gd name="connsiteX0" fmla="*/ 0 w 1419367"/>
              <a:gd name="connsiteY0" fmla="*/ 0 h 1501270"/>
              <a:gd name="connsiteX1" fmla="*/ 95534 w 1419367"/>
              <a:gd name="connsiteY1" fmla="*/ 122830 h 1501270"/>
              <a:gd name="connsiteX2" fmla="*/ 150125 w 1419367"/>
              <a:gd name="connsiteY2" fmla="*/ 204716 h 1501270"/>
              <a:gd name="connsiteX3" fmla="*/ 204716 w 1419367"/>
              <a:gd name="connsiteY3" fmla="*/ 286603 h 1501270"/>
              <a:gd name="connsiteX4" fmla="*/ 232012 w 1419367"/>
              <a:gd name="connsiteY4" fmla="*/ 327546 h 1501270"/>
              <a:gd name="connsiteX5" fmla="*/ 313899 w 1419367"/>
              <a:gd name="connsiteY5" fmla="*/ 395785 h 1501270"/>
              <a:gd name="connsiteX6" fmla="*/ 382137 w 1419367"/>
              <a:gd name="connsiteY6" fmla="*/ 464024 h 1501270"/>
              <a:gd name="connsiteX7" fmla="*/ 464024 w 1419367"/>
              <a:gd name="connsiteY7" fmla="*/ 491319 h 1501270"/>
              <a:gd name="connsiteX8" fmla="*/ 491319 w 1419367"/>
              <a:gd name="connsiteY8" fmla="*/ 573206 h 1501270"/>
              <a:gd name="connsiteX9" fmla="*/ 504967 w 1419367"/>
              <a:gd name="connsiteY9" fmla="*/ 614149 h 1501270"/>
              <a:gd name="connsiteX10" fmla="*/ 573206 w 1419367"/>
              <a:gd name="connsiteY10" fmla="*/ 736979 h 1501270"/>
              <a:gd name="connsiteX11" fmla="*/ 614149 w 1419367"/>
              <a:gd name="connsiteY11" fmla="*/ 764274 h 1501270"/>
              <a:gd name="connsiteX12" fmla="*/ 655093 w 1419367"/>
              <a:gd name="connsiteY12" fmla="*/ 846161 h 1501270"/>
              <a:gd name="connsiteX13" fmla="*/ 696036 w 1419367"/>
              <a:gd name="connsiteY13" fmla="*/ 887104 h 1501270"/>
              <a:gd name="connsiteX14" fmla="*/ 723331 w 1419367"/>
              <a:gd name="connsiteY14" fmla="*/ 928048 h 1501270"/>
              <a:gd name="connsiteX15" fmla="*/ 805218 w 1419367"/>
              <a:gd name="connsiteY15" fmla="*/ 982639 h 1501270"/>
              <a:gd name="connsiteX16" fmla="*/ 846161 w 1419367"/>
              <a:gd name="connsiteY16" fmla="*/ 1009934 h 1501270"/>
              <a:gd name="connsiteX17" fmla="*/ 900752 w 1419367"/>
              <a:gd name="connsiteY17" fmla="*/ 1091821 h 1501270"/>
              <a:gd name="connsiteX18" fmla="*/ 914400 w 1419367"/>
              <a:gd name="connsiteY18" fmla="*/ 1132764 h 1501270"/>
              <a:gd name="connsiteX19" fmla="*/ 996287 w 1419367"/>
              <a:gd name="connsiteY19" fmla="*/ 1187355 h 1501270"/>
              <a:gd name="connsiteX20" fmla="*/ 1037230 w 1419367"/>
              <a:gd name="connsiteY20" fmla="*/ 1214651 h 1501270"/>
              <a:gd name="connsiteX21" fmla="*/ 1173707 w 1419367"/>
              <a:gd name="connsiteY21" fmla="*/ 1351128 h 1501270"/>
              <a:gd name="connsiteX22" fmla="*/ 1214651 w 1419367"/>
              <a:gd name="connsiteY22" fmla="*/ 1378424 h 1501270"/>
              <a:gd name="connsiteX23" fmla="*/ 1296537 w 1419367"/>
              <a:gd name="connsiteY23" fmla="*/ 1405719 h 1501270"/>
              <a:gd name="connsiteX24" fmla="*/ 1323833 w 1419367"/>
              <a:gd name="connsiteY24" fmla="*/ 1446663 h 1501270"/>
              <a:gd name="connsiteX25" fmla="*/ 1419367 w 1419367"/>
              <a:gd name="connsiteY25" fmla="*/ 1501254 h 150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419367" h="1501270">
                <a:moveTo>
                  <a:pt x="0" y="0"/>
                </a:moveTo>
                <a:cubicBezTo>
                  <a:pt x="99543" y="165907"/>
                  <a:pt x="-21820" y="-23862"/>
                  <a:pt x="95534" y="122830"/>
                </a:cubicBezTo>
                <a:cubicBezTo>
                  <a:pt x="116027" y="148446"/>
                  <a:pt x="131928" y="177421"/>
                  <a:pt x="150125" y="204716"/>
                </a:cubicBezTo>
                <a:lnTo>
                  <a:pt x="204716" y="286603"/>
                </a:lnTo>
                <a:cubicBezTo>
                  <a:pt x="213815" y="300251"/>
                  <a:pt x="220414" y="315948"/>
                  <a:pt x="232012" y="327546"/>
                </a:cubicBezTo>
                <a:cubicBezTo>
                  <a:pt x="284554" y="380088"/>
                  <a:pt x="256896" y="357783"/>
                  <a:pt x="313899" y="395785"/>
                </a:cubicBezTo>
                <a:cubicBezTo>
                  <a:pt x="338799" y="433136"/>
                  <a:pt x="339040" y="444870"/>
                  <a:pt x="382137" y="464024"/>
                </a:cubicBezTo>
                <a:cubicBezTo>
                  <a:pt x="408429" y="475709"/>
                  <a:pt x="464024" y="491319"/>
                  <a:pt x="464024" y="491319"/>
                </a:cubicBezTo>
                <a:lnTo>
                  <a:pt x="491319" y="573206"/>
                </a:lnTo>
                <a:lnTo>
                  <a:pt x="504967" y="614149"/>
                </a:lnTo>
                <a:cubicBezTo>
                  <a:pt x="519189" y="656814"/>
                  <a:pt x="532983" y="710164"/>
                  <a:pt x="573206" y="736979"/>
                </a:cubicBezTo>
                <a:lnTo>
                  <a:pt x="614149" y="764274"/>
                </a:lnTo>
                <a:cubicBezTo>
                  <a:pt x="627828" y="805310"/>
                  <a:pt x="625696" y="810885"/>
                  <a:pt x="655093" y="846161"/>
                </a:cubicBezTo>
                <a:cubicBezTo>
                  <a:pt x="667449" y="860988"/>
                  <a:pt x="683680" y="872277"/>
                  <a:pt x="696036" y="887104"/>
                </a:cubicBezTo>
                <a:cubicBezTo>
                  <a:pt x="706537" y="899705"/>
                  <a:pt x="710987" y="917247"/>
                  <a:pt x="723331" y="928048"/>
                </a:cubicBezTo>
                <a:cubicBezTo>
                  <a:pt x="748019" y="949651"/>
                  <a:pt x="777922" y="964442"/>
                  <a:pt x="805218" y="982639"/>
                </a:cubicBezTo>
                <a:lnTo>
                  <a:pt x="846161" y="1009934"/>
                </a:lnTo>
                <a:cubicBezTo>
                  <a:pt x="878613" y="1107286"/>
                  <a:pt x="832598" y="989589"/>
                  <a:pt x="900752" y="1091821"/>
                </a:cubicBezTo>
                <a:cubicBezTo>
                  <a:pt x="908732" y="1103791"/>
                  <a:pt x="904228" y="1122592"/>
                  <a:pt x="914400" y="1132764"/>
                </a:cubicBezTo>
                <a:cubicBezTo>
                  <a:pt x="937597" y="1155961"/>
                  <a:pt x="968991" y="1169158"/>
                  <a:pt x="996287" y="1187355"/>
                </a:cubicBezTo>
                <a:lnTo>
                  <a:pt x="1037230" y="1214651"/>
                </a:lnTo>
                <a:cubicBezTo>
                  <a:pt x="1110018" y="1323832"/>
                  <a:pt x="1064526" y="1278340"/>
                  <a:pt x="1173707" y="1351128"/>
                </a:cubicBezTo>
                <a:cubicBezTo>
                  <a:pt x="1187355" y="1360227"/>
                  <a:pt x="1199090" y="1373237"/>
                  <a:pt x="1214651" y="1378424"/>
                </a:cubicBezTo>
                <a:lnTo>
                  <a:pt x="1296537" y="1405719"/>
                </a:lnTo>
                <a:cubicBezTo>
                  <a:pt x="1305636" y="1419367"/>
                  <a:pt x="1311489" y="1435862"/>
                  <a:pt x="1323833" y="1446663"/>
                </a:cubicBezTo>
                <a:cubicBezTo>
                  <a:pt x="1389106" y="1503778"/>
                  <a:pt x="1375743" y="1501254"/>
                  <a:pt x="1419367" y="1501254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90600" y="197698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2514600" y="320243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</a:t>
            </a:r>
            <a:r>
              <a:rPr lang="en-US" baseline="-25000" dirty="0" err="1" smtClean="0"/>
              <a:t>r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4573592" y="286294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</a:t>
            </a:r>
            <a:r>
              <a:rPr lang="en-US" baseline="-25000" dirty="0" err="1" smtClean="0"/>
              <a:t>r</a:t>
            </a:r>
            <a:endParaRPr lang="en-US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4114800" y="206000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</a:t>
            </a:r>
            <a:r>
              <a:rPr lang="en-US" baseline="-25000" dirty="0" err="1" smtClean="0"/>
              <a:t>m</a:t>
            </a:r>
            <a:endParaRPr lang="en-US" baseline="-250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2838734" y="2895361"/>
            <a:ext cx="709684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17452" y="2493616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</a:t>
            </a:r>
            <a:r>
              <a:rPr lang="en-US" baseline="-25000" dirty="0" err="1" smtClean="0"/>
              <a:t>r</a:t>
            </a:r>
            <a:endParaRPr lang="en-US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4953000" y="325561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4565339" y="3571768"/>
            <a:ext cx="1440813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81400" y="409381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</a:t>
            </a:r>
            <a:r>
              <a:rPr lang="en-US" baseline="-25000" dirty="0" err="1" smtClean="0"/>
              <a:t>r</a:t>
            </a:r>
            <a:endParaRPr lang="en-US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6027060" y="358771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</a:t>
            </a:r>
            <a:r>
              <a:rPr lang="en-US" baseline="-25000" dirty="0" err="1" smtClean="0"/>
              <a:t>m</a:t>
            </a:r>
            <a:endParaRPr lang="en-US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5398144" y="424621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</a:t>
            </a:r>
            <a:r>
              <a:rPr lang="en-US" baseline="-25000" dirty="0" err="1" smtClean="0"/>
              <a:t>r</a:t>
            </a:r>
            <a:endParaRPr lang="en-US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6258854" y="1545940"/>
            <a:ext cx="1795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Order up to level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62000" y="2939148"/>
            <a:ext cx="461665" cy="155350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b="1" dirty="0" smtClean="0"/>
              <a:t>Inventory Level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770120" y="552994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</a:t>
            </a:r>
            <a:endParaRPr lang="en-US" b="1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6027060" y="5823080"/>
            <a:ext cx="52386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663686" y="5633444"/>
            <a:ext cx="188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Inventory Position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6033448" y="6188452"/>
            <a:ext cx="523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670074" y="5998816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Inventory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0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Sustainability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lvl="0"/>
            <a:r>
              <a:rPr lang="en-US" sz="2400" i="1" dirty="0">
                <a:solidFill>
                  <a:srgbClr val="0000FF"/>
                </a:solidFill>
              </a:rPr>
              <a:t>Modular approach</a:t>
            </a:r>
            <a:r>
              <a:rPr lang="en-US" sz="2400" dirty="0"/>
              <a:t> to design so that components of a product can be easily remanufactured or refurbished. </a:t>
            </a:r>
          </a:p>
          <a:p>
            <a:pPr lvl="0"/>
            <a:r>
              <a:rPr lang="en-US" sz="2400" i="1" dirty="0">
                <a:solidFill>
                  <a:srgbClr val="0000FF"/>
                </a:solidFill>
              </a:rPr>
              <a:t>Use of universal components</a:t>
            </a:r>
            <a:r>
              <a:rPr lang="en-US" sz="2400" dirty="0"/>
              <a:t>, which reduces the number of components in a product. Fewer components would mean quicker dis-assembly, fewer toxic substances, lesser recovery and recycling </a:t>
            </a:r>
            <a:r>
              <a:rPr lang="en-US" sz="2400" dirty="0" smtClean="0"/>
              <a:t>costs.</a:t>
            </a:r>
            <a:endParaRPr lang="en-US" sz="2400" dirty="0"/>
          </a:p>
          <a:p>
            <a:pPr lvl="0"/>
            <a:r>
              <a:rPr lang="en-US" sz="2400" i="1" dirty="0">
                <a:solidFill>
                  <a:srgbClr val="0000FF"/>
                </a:solidFill>
              </a:rPr>
              <a:t>Use of recycled material</a:t>
            </a:r>
            <a:r>
              <a:rPr lang="en-US" sz="2400" dirty="0"/>
              <a:t> thereby improving the material recovery and reduction in use of scarce resources</a:t>
            </a:r>
          </a:p>
          <a:p>
            <a:pPr lvl="0"/>
            <a:r>
              <a:rPr lang="en-US" sz="2400" i="1" dirty="0">
                <a:solidFill>
                  <a:srgbClr val="0000FF"/>
                </a:solidFill>
              </a:rPr>
              <a:t>Newer assembly methods</a:t>
            </a:r>
            <a:r>
              <a:rPr lang="en-US" sz="2400" dirty="0"/>
              <a:t> such as snap-fit assembly which will reduce disassembly and recycling costs </a:t>
            </a:r>
          </a:p>
          <a:p>
            <a:pPr lvl="0"/>
            <a:r>
              <a:rPr lang="en-US" sz="2400" i="1" dirty="0">
                <a:solidFill>
                  <a:srgbClr val="0000FF"/>
                </a:solidFill>
              </a:rPr>
              <a:t>Promoting recyclability</a:t>
            </a:r>
            <a:r>
              <a:rPr lang="en-US" sz="2400" dirty="0"/>
              <a:t> by avoiding the use of coatings </a:t>
            </a:r>
            <a:r>
              <a:rPr lang="en-US" sz="2400" dirty="0" smtClean="0"/>
              <a:t>&amp; paints</a:t>
            </a:r>
            <a:endParaRPr lang="en-US" sz="2400" dirty="0"/>
          </a:p>
          <a:p>
            <a:pPr lvl="0"/>
            <a:r>
              <a:rPr lang="en-US" sz="2400" i="1" dirty="0">
                <a:solidFill>
                  <a:srgbClr val="0000FF"/>
                </a:solidFill>
              </a:rPr>
              <a:t>Choice of clean technologies</a:t>
            </a:r>
            <a:r>
              <a:rPr lang="en-US" sz="2400" dirty="0"/>
              <a:t> for manufacture and maintenance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406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114984"/>
            <a:ext cx="8229600" cy="1143000"/>
          </a:xfrm>
        </p:spPr>
        <p:txBody>
          <a:bodyPr/>
          <a:lstStyle/>
          <a:p>
            <a:r>
              <a:rPr lang="en-US" altLang="en-US" dirty="0"/>
              <a:t>Business Organizations</a:t>
            </a:r>
            <a:br>
              <a:rPr lang="en-US" altLang="en-US" dirty="0"/>
            </a:br>
            <a:r>
              <a:rPr lang="en-US" altLang="en-US" sz="3200" b="1" dirty="0">
                <a:solidFill>
                  <a:srgbClr val="0000FF"/>
                </a:solidFill>
                <a:latin typeface="Comic Sans MS" pitchFamily="66" charset="0"/>
              </a:rPr>
              <a:t>Governing Paradigms for Prosperity</a:t>
            </a:r>
            <a:endParaRPr lang="en-US" altLang="en-US" b="1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0546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Consumption Engine Must Run </a:t>
            </a:r>
          </a:p>
          <a:p>
            <a:pPr lvl="1">
              <a:defRPr/>
            </a:pPr>
            <a:r>
              <a:rPr lang="en-US" dirty="0" smtClean="0"/>
              <a:t>That is the measure of prosperity, growth and improvement for business entities</a:t>
            </a:r>
          </a:p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World is a Machine</a:t>
            </a:r>
          </a:p>
          <a:p>
            <a:pPr lvl="1">
              <a:defRPr/>
            </a:pPr>
            <a:r>
              <a:rPr lang="en-US" dirty="0" smtClean="0"/>
              <a:t>We human beings exist outside of this and need to control and run this machine to suit our requirement</a:t>
            </a:r>
          </a:p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Nature is bounty, available endlessly</a:t>
            </a:r>
          </a:p>
          <a:p>
            <a:pPr lvl="1">
              <a:defRPr/>
            </a:pPr>
            <a:r>
              <a:rPr lang="en-US" dirty="0" smtClean="0"/>
              <a:t>Our job is to exploit it to maximize short-term ROI requirements of running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2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156"/>
            <a:ext cx="8229600" cy="1143000"/>
          </a:xfrm>
        </p:spPr>
        <p:txBody>
          <a:bodyPr/>
          <a:lstStyle/>
          <a:p>
            <a:r>
              <a:rPr lang="en-US" dirty="0"/>
              <a:t>Design </a:t>
            </a:r>
            <a:r>
              <a:rPr lang="en-US" dirty="0" smtClean="0"/>
              <a:t>For Environment </a:t>
            </a:r>
            <a:r>
              <a:rPr lang="en-US" dirty="0"/>
              <a:t>(DFE)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6"/>
            <a:ext cx="8229600" cy="4525963"/>
          </a:xfrm>
        </p:spPr>
        <p:txBody>
          <a:bodyPr/>
          <a:lstStyle/>
          <a:p>
            <a:r>
              <a:rPr lang="en-US" sz="2600" dirty="0" smtClean="0"/>
              <a:t>A structured </a:t>
            </a:r>
            <a:r>
              <a:rPr lang="en-US" sz="2600" dirty="0"/>
              <a:t>set of methodologies </a:t>
            </a:r>
            <a:r>
              <a:rPr lang="en-US" sz="2600" dirty="0" smtClean="0"/>
              <a:t>to create </a:t>
            </a:r>
            <a:r>
              <a:rPr lang="en-US" sz="2600" dirty="0"/>
              <a:t>products and services that are easier to recover, reuse, or recycle. </a:t>
            </a:r>
            <a:endParaRPr lang="en-US" sz="2600" dirty="0" smtClean="0"/>
          </a:p>
          <a:p>
            <a:r>
              <a:rPr lang="en-US" sz="2600" dirty="0" smtClean="0"/>
              <a:t>The </a:t>
            </a:r>
            <a:r>
              <a:rPr lang="en-US" sz="2600" dirty="0"/>
              <a:t>DFE approach forces the designer to examine the effects of a product and service on the environment and provide for necessary changes in the design. </a:t>
            </a:r>
            <a:endParaRPr lang="en-US" sz="2600" dirty="0" smtClean="0"/>
          </a:p>
          <a:p>
            <a:r>
              <a:rPr lang="en-US" sz="2600" dirty="0" smtClean="0"/>
              <a:t>Will </a:t>
            </a:r>
            <a:r>
              <a:rPr lang="en-US" sz="2600" dirty="0"/>
              <a:t>balance the manufacturing considerations with ease of use, post-use disposal, ease of remanufacturing and consumption of precious resources during the entire life time of the product </a:t>
            </a:r>
            <a:endParaRPr lang="en-US" sz="2600" dirty="0" smtClean="0"/>
          </a:p>
          <a:p>
            <a:r>
              <a:rPr lang="en-US" sz="2600" dirty="0" smtClean="0"/>
              <a:t>Single </a:t>
            </a:r>
            <a:r>
              <a:rPr lang="en-US" sz="2600" dirty="0"/>
              <a:t>use </a:t>
            </a:r>
            <a:r>
              <a:rPr lang="en-US" sz="2600" dirty="0" smtClean="0"/>
              <a:t>products (such as a camera) </a:t>
            </a:r>
            <a:r>
              <a:rPr lang="en-US" sz="2600" dirty="0"/>
              <a:t>will be suitably redesigned such that it is possible to remanufacture the returned </a:t>
            </a:r>
            <a:r>
              <a:rPr lang="en-US" sz="2600" dirty="0" smtClean="0"/>
              <a:t>products</a:t>
            </a:r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5781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Video Insight 3.2</a:t>
            </a:r>
            <a:br>
              <a:rPr lang="en-US" dirty="0" smtClean="0"/>
            </a:br>
            <a:r>
              <a:rPr lang="en-US" sz="3200" b="1" dirty="0" err="1">
                <a:solidFill>
                  <a:srgbClr val="0000FF"/>
                </a:solidFill>
              </a:rPr>
              <a:t>Grundfos</a:t>
            </a:r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3200" b="1" dirty="0" smtClean="0">
                <a:solidFill>
                  <a:srgbClr val="0000FF"/>
                </a:solidFill>
              </a:rPr>
              <a:t>Sustainability Efforts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4850" y="2581275"/>
            <a:ext cx="7734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Right click on the URL below to open the hyperlink in the web browser…</a:t>
            </a:r>
          </a:p>
          <a:p>
            <a:pPr algn="ctr"/>
            <a:endParaRPr lang="en-US" sz="1600" i="1" dirty="0" smtClean="0"/>
          </a:p>
          <a:p>
            <a:pPr lvl="0" algn="ctr"/>
            <a:r>
              <a:rPr lang="en-US" u="sng" dirty="0">
                <a:hlinkClick r:id="rId2"/>
              </a:rPr>
              <a:t>https://www.youtube.com/watch?v=tEEm6gUscgE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287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-185052" y="313258"/>
            <a:ext cx="4114800" cy="1334120"/>
          </a:xfrm>
        </p:spPr>
        <p:txBody>
          <a:bodyPr>
            <a:noAutofit/>
          </a:bodyPr>
          <a:lstStyle/>
          <a:p>
            <a:r>
              <a:rPr lang="en-US" sz="3200" dirty="0" smtClean="0"/>
              <a:t>Creating Sustainable Organizations for the Future</a:t>
            </a:r>
            <a:endParaRPr lang="en-US" altLang="en-US" sz="3200" dirty="0" smtClean="0"/>
          </a:p>
        </p:txBody>
      </p:sp>
      <p:sp>
        <p:nvSpPr>
          <p:cNvPr id="6" name="Oval 5"/>
          <p:cNvSpPr/>
          <p:nvPr/>
        </p:nvSpPr>
        <p:spPr>
          <a:xfrm>
            <a:off x="3679374" y="313258"/>
            <a:ext cx="2971800" cy="609600"/>
          </a:xfrm>
          <a:prstGeom prst="ellipse">
            <a:avLst/>
          </a:prstGeom>
          <a:solidFill>
            <a:srgbClr val="DCB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Understanding the value of sustainability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79374" y="1303858"/>
            <a:ext cx="2971800" cy="609600"/>
          </a:xfrm>
          <a:prstGeom prst="ellipse">
            <a:avLst/>
          </a:prstGeom>
          <a:solidFill>
            <a:srgbClr val="DCB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Top Management Vision &amp; Commitment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79374" y="2370658"/>
            <a:ext cx="2971800" cy="762000"/>
          </a:xfrm>
          <a:prstGeom prst="ellipse">
            <a:avLst/>
          </a:prstGeom>
          <a:solidFill>
            <a:srgbClr val="DCB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New Investments for creating  sustainable organizations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70174" y="3437458"/>
            <a:ext cx="2514600" cy="1828800"/>
          </a:xfrm>
          <a:prstGeom prst="rect">
            <a:avLst/>
          </a:prstGeom>
          <a:solidFill>
            <a:srgbClr val="FFD8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Reverse Logistics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Product Take back &amp; Recovery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Clean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Cradle to Grave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Remanufacturing/Dis-assembly </a:t>
            </a:r>
            <a:r>
              <a:rPr lang="en-US" sz="1600" dirty="0" smtClean="0">
                <a:solidFill>
                  <a:schemeClr val="tx1"/>
                </a:solidFill>
              </a:rPr>
              <a:t>Operations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50574" y="3445418"/>
            <a:ext cx="2514600" cy="1828800"/>
          </a:xfrm>
          <a:prstGeom prst="rect">
            <a:avLst/>
          </a:prstGeom>
          <a:solidFill>
            <a:srgbClr val="FFD8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Strategies for meeting regulatory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Training and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New systems for regulatory compliance &amp; </a:t>
            </a:r>
            <a:r>
              <a:rPr lang="en-US" sz="1600" dirty="0" smtClean="0">
                <a:solidFill>
                  <a:schemeClr val="tx1"/>
                </a:solidFill>
              </a:rPr>
              <a:t>reporting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665726" y="5399322"/>
            <a:ext cx="2971800" cy="762000"/>
          </a:xfrm>
          <a:prstGeom prst="ellipse">
            <a:avLst/>
          </a:prstGeom>
          <a:solidFill>
            <a:srgbClr val="DCB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Strategic Benefits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Improved competitive advantage</a:t>
            </a:r>
          </a:p>
        </p:txBody>
      </p:sp>
      <p:cxnSp>
        <p:nvCxnSpPr>
          <p:cNvPr id="13" name="Straight Arrow Connector 12"/>
          <p:cNvCxnSpPr>
            <a:stCxn id="6" idx="4"/>
            <a:endCxn id="8" idx="0"/>
          </p:cNvCxnSpPr>
          <p:nvPr/>
        </p:nvCxnSpPr>
        <p:spPr>
          <a:xfrm>
            <a:off x="5165274" y="922858"/>
            <a:ext cx="0" cy="3810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9" idx="0"/>
          </p:cNvCxnSpPr>
          <p:nvPr/>
        </p:nvCxnSpPr>
        <p:spPr>
          <a:xfrm>
            <a:off x="5165274" y="1913458"/>
            <a:ext cx="0" cy="4572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2"/>
            <a:endCxn id="11" idx="0"/>
          </p:cNvCxnSpPr>
          <p:nvPr/>
        </p:nvCxnSpPr>
        <p:spPr>
          <a:xfrm rot="10800000" flipV="1">
            <a:off x="3107874" y="2751658"/>
            <a:ext cx="571500" cy="693760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6"/>
            <a:endCxn id="7" idx="0"/>
          </p:cNvCxnSpPr>
          <p:nvPr/>
        </p:nvCxnSpPr>
        <p:spPr>
          <a:xfrm>
            <a:off x="6651174" y="2751658"/>
            <a:ext cx="876300" cy="685800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4"/>
            <a:endCxn id="12" idx="0"/>
          </p:cNvCxnSpPr>
          <p:nvPr/>
        </p:nvCxnSpPr>
        <p:spPr>
          <a:xfrm flipH="1">
            <a:off x="5151626" y="3132658"/>
            <a:ext cx="13648" cy="2266664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1" idx="2"/>
            <a:endCxn id="12" idx="2"/>
          </p:cNvCxnSpPr>
          <p:nvPr/>
        </p:nvCxnSpPr>
        <p:spPr>
          <a:xfrm rot="16200000" flipH="1">
            <a:off x="3133748" y="5248344"/>
            <a:ext cx="506104" cy="557852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7" idx="2"/>
            <a:endCxn id="12" idx="6"/>
          </p:cNvCxnSpPr>
          <p:nvPr/>
        </p:nvCxnSpPr>
        <p:spPr>
          <a:xfrm rot="5400000">
            <a:off x="6825468" y="5078316"/>
            <a:ext cx="514064" cy="889948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52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Sustainable Organizations</a:t>
            </a:r>
            <a:br>
              <a:rPr lang="en-US" dirty="0" smtClean="0"/>
            </a:br>
            <a:r>
              <a:rPr lang="en-US" sz="3200" b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Challenges</a:t>
            </a:r>
            <a:endParaRPr lang="en-US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Regulatory Framework</a:t>
            </a:r>
          </a:p>
          <a:p>
            <a:r>
              <a:rPr lang="en-US" dirty="0" smtClean="0"/>
              <a:t>Mind-set Inertia</a:t>
            </a:r>
          </a:p>
          <a:p>
            <a:r>
              <a:rPr lang="en-US" dirty="0" smtClean="0"/>
              <a:t>Lack of Top Management Vision</a:t>
            </a:r>
          </a:p>
          <a:p>
            <a:r>
              <a:rPr lang="en-US" dirty="0" smtClean="0"/>
              <a:t>Inability to see the Big Picture</a:t>
            </a:r>
          </a:p>
          <a:p>
            <a:r>
              <a:rPr lang="en-US" dirty="0" smtClean="0"/>
              <a:t>Need for Substantive Investments</a:t>
            </a:r>
          </a:p>
          <a:p>
            <a:r>
              <a:rPr lang="en-US" dirty="0" smtClean="0"/>
              <a:t>Benefit Notional (Not Obvious)</a:t>
            </a:r>
          </a:p>
          <a:p>
            <a:r>
              <a:rPr lang="en-US" dirty="0" smtClean="0"/>
              <a:t>Crisis Yet to Blow Over!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95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Sustainability in Operations</a:t>
            </a:r>
            <a:br>
              <a:rPr lang="en-US" dirty="0" smtClean="0"/>
            </a:br>
            <a:r>
              <a:rPr lang="en-US" sz="3200" b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Chapter Highlights</a:t>
            </a:r>
            <a:endParaRPr lang="en-US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The economic viability of organizations may be threatened if the issue of sustainability is not factored into </a:t>
            </a:r>
            <a:r>
              <a:rPr lang="en-US" sz="2400" dirty="0" smtClean="0"/>
              <a:t>organizations</a:t>
            </a:r>
            <a:endParaRPr lang="en-US" sz="2400" dirty="0"/>
          </a:p>
          <a:p>
            <a:pPr lvl="0"/>
            <a:r>
              <a:rPr lang="en-US" sz="2400" dirty="0"/>
              <a:t>Sustainability pertains to development that meets the needs of the present without compromising the ability of future generations to meet their needs’. </a:t>
            </a:r>
            <a:endParaRPr lang="en-US" sz="2400" dirty="0" smtClean="0"/>
          </a:p>
          <a:p>
            <a:pPr lvl="0"/>
            <a:r>
              <a:rPr lang="en-US" sz="2400" dirty="0" smtClean="0"/>
              <a:t>Sustainability </a:t>
            </a:r>
            <a:r>
              <a:rPr lang="en-US" sz="2400" dirty="0"/>
              <a:t>will encompass three dimensions: Social, Environmental and Economic. </a:t>
            </a:r>
          </a:p>
          <a:p>
            <a:pPr lvl="0"/>
            <a:r>
              <a:rPr lang="en-US" sz="2400" dirty="0"/>
              <a:t>Implementing a sustainable operations management system may involve newer systems, skills, alternative </a:t>
            </a:r>
            <a:r>
              <a:rPr lang="en-US" sz="2400" dirty="0" smtClean="0"/>
              <a:t>philosophy</a:t>
            </a:r>
          </a:p>
          <a:p>
            <a:r>
              <a:rPr lang="en-US" sz="2400" i="1" dirty="0"/>
              <a:t>Design for environment </a:t>
            </a:r>
            <a:r>
              <a:rPr lang="en-US" sz="2400" dirty="0"/>
              <a:t>(DFE) is a structured set of methodologies that enable an organization create products and services that are easier to recover, reuse, or recycle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088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Sustainability in Operations</a:t>
            </a:r>
            <a:br>
              <a:rPr lang="en-US" dirty="0"/>
            </a:br>
            <a:r>
              <a:rPr lang="en-US" sz="3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Chapter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Reverse </a:t>
            </a:r>
            <a:r>
              <a:rPr lang="en-US" sz="2400" dirty="0"/>
              <a:t>logistics </a:t>
            </a:r>
            <a:r>
              <a:rPr lang="en-US" sz="2400" dirty="0" smtClean="0"/>
              <a:t>consists </a:t>
            </a:r>
            <a:r>
              <a:rPr lang="en-US" sz="2400" dirty="0"/>
              <a:t>of a product take-back network and a product recovery network. There are several entities involved in reverse logistics.</a:t>
            </a:r>
          </a:p>
          <a:p>
            <a:pPr lvl="0"/>
            <a:r>
              <a:rPr lang="en-US" sz="2400" dirty="0"/>
              <a:t>Remanufacturing is the process of restoring end-of-life products (cores), components, modules, and parts to an almost new condition in a manufacturing environment. </a:t>
            </a:r>
          </a:p>
          <a:p>
            <a:pPr lvl="0"/>
            <a:r>
              <a:rPr lang="en-US" sz="2400" dirty="0"/>
              <a:t>The remanufacturing production process could be controlled by a periodic review, push policy of inventory control.</a:t>
            </a:r>
          </a:p>
          <a:p>
            <a:pPr lvl="0"/>
            <a:r>
              <a:rPr lang="en-US" sz="2400" dirty="0"/>
              <a:t>Despite the mounting importance of sustainability organizations are still making scanty efforts to inculcate a culture of sustainability. </a:t>
            </a:r>
          </a:p>
        </p:txBody>
      </p:sp>
    </p:spTree>
    <p:extLst>
      <p:ext uri="{BB962C8B-B14F-4D97-AF65-F5344CB8AC3E}">
        <p14:creationId xmlns:p14="http://schemas.microsoft.com/office/powerpoint/2010/main" val="30450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 of Current Paradigm</a:t>
            </a:r>
            <a:br>
              <a:rPr lang="en-US" dirty="0" smtClean="0"/>
            </a:br>
            <a:r>
              <a:rPr lang="en-US" sz="3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Impact on Sustainability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Resources </a:t>
            </a:r>
            <a:r>
              <a:rPr lang="en-US" sz="2800" dirty="0"/>
              <a:t>required for sustaining the current levels of consumption </a:t>
            </a:r>
            <a:r>
              <a:rPr lang="en-US" sz="2800" dirty="0" smtClean="0"/>
              <a:t>fast </a:t>
            </a:r>
            <a:r>
              <a:rPr lang="en-US" sz="2800" dirty="0"/>
              <a:t>depleting</a:t>
            </a:r>
          </a:p>
          <a:p>
            <a:pPr lvl="0"/>
            <a:r>
              <a:rPr lang="en-US" sz="2800" dirty="0" smtClean="0"/>
              <a:t>Industrial </a:t>
            </a:r>
            <a:r>
              <a:rPr lang="en-US" sz="2800" dirty="0"/>
              <a:t>activity generates enormous amounts of toxic industrial wastes which threaten to harm the atmosphere</a:t>
            </a:r>
          </a:p>
          <a:p>
            <a:pPr lvl="0"/>
            <a:r>
              <a:rPr lang="en-US" sz="2800" dirty="0"/>
              <a:t>The increased level of consumption leads to greater levels of disposal of solid </a:t>
            </a:r>
            <a:r>
              <a:rPr lang="en-US" sz="2800" dirty="0" smtClean="0"/>
              <a:t>wastes.</a:t>
            </a:r>
          </a:p>
          <a:p>
            <a:pPr lvl="0"/>
            <a:r>
              <a:rPr lang="en-US" sz="2800" dirty="0" smtClean="0"/>
              <a:t>Increased </a:t>
            </a:r>
            <a:r>
              <a:rPr lang="en-US" sz="2800" dirty="0"/>
              <a:t>consumption of natural resources also lead to more atmospheric pollution that it may soon threaten our health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881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Sustainability</a:t>
            </a:r>
            <a:br>
              <a:rPr lang="en-US" dirty="0" smtClean="0"/>
            </a:br>
            <a:r>
              <a:rPr lang="en-US" sz="3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Development that meets the needs of the present </a:t>
            </a:r>
            <a:r>
              <a:rPr lang="en-US" sz="2800" b="1" dirty="0">
                <a:solidFill>
                  <a:srgbClr val="0000FF"/>
                </a:solidFill>
              </a:rPr>
              <a:t>without compromising</a:t>
            </a:r>
            <a:r>
              <a:rPr lang="en-US" sz="2800" dirty="0"/>
              <a:t> the ability of future generations to meet their </a:t>
            </a:r>
            <a:r>
              <a:rPr lang="en-US" sz="2800" dirty="0" smtClean="0"/>
              <a:t>needs</a:t>
            </a:r>
          </a:p>
          <a:p>
            <a:pPr lvl="1"/>
            <a:r>
              <a:rPr lang="en-US" sz="2400" i="1" dirty="0">
                <a:solidFill>
                  <a:srgbClr val="0000FF"/>
                </a:solidFill>
              </a:rPr>
              <a:t>Economic </a:t>
            </a:r>
            <a:r>
              <a:rPr lang="en-US" sz="2400" i="1" dirty="0" smtClean="0">
                <a:solidFill>
                  <a:srgbClr val="0000FF"/>
                </a:solidFill>
              </a:rPr>
              <a:t>sustainability: </a:t>
            </a:r>
            <a:r>
              <a:rPr lang="en-US" sz="2400" dirty="0" smtClean="0"/>
              <a:t>Ability </a:t>
            </a:r>
            <a:r>
              <a:rPr lang="en-US" sz="2400" dirty="0"/>
              <a:t>of business organizations to deliver products and services which fetches revenues in excess of the </a:t>
            </a:r>
            <a:r>
              <a:rPr lang="en-US" sz="2400" dirty="0" smtClean="0"/>
              <a:t>cost</a:t>
            </a:r>
          </a:p>
          <a:p>
            <a:pPr lvl="1"/>
            <a:r>
              <a:rPr lang="en-US" sz="2400" i="1" dirty="0">
                <a:solidFill>
                  <a:srgbClr val="0000FF"/>
                </a:solidFill>
              </a:rPr>
              <a:t>Environmental </a:t>
            </a:r>
            <a:r>
              <a:rPr lang="en-US" sz="2400" i="1" dirty="0" smtClean="0">
                <a:solidFill>
                  <a:srgbClr val="0000FF"/>
                </a:solidFill>
              </a:rPr>
              <a:t>sustainability:</a:t>
            </a:r>
            <a:r>
              <a:rPr lang="en-US" sz="2400" dirty="0" smtClean="0"/>
              <a:t> Ability </a:t>
            </a:r>
            <a:r>
              <a:rPr lang="en-US" sz="2400" dirty="0"/>
              <a:t>of organizations to deliver products and services without compromising the balance between natural systems and living </a:t>
            </a:r>
            <a:r>
              <a:rPr lang="en-US" sz="2400" dirty="0" smtClean="0"/>
              <a:t>beings</a:t>
            </a:r>
          </a:p>
          <a:p>
            <a:pPr lvl="1"/>
            <a:r>
              <a:rPr lang="en-US" sz="2400" i="1" dirty="0">
                <a:solidFill>
                  <a:srgbClr val="0000FF"/>
                </a:solidFill>
              </a:rPr>
              <a:t>Social </a:t>
            </a:r>
            <a:r>
              <a:rPr lang="en-US" sz="2400" i="1" dirty="0" smtClean="0">
                <a:solidFill>
                  <a:srgbClr val="0000FF"/>
                </a:solidFill>
              </a:rPr>
              <a:t>sustainability: </a:t>
            </a:r>
            <a:r>
              <a:rPr lang="en-US" sz="2400" dirty="0" smtClean="0"/>
              <a:t> Choices </a:t>
            </a:r>
            <a:r>
              <a:rPr lang="en-US" sz="2400" dirty="0"/>
              <a:t>made by business organizations that will enable the current and future generations to live a healthy life.</a:t>
            </a:r>
          </a:p>
        </p:txBody>
      </p:sp>
    </p:spTree>
    <p:extLst>
      <p:ext uri="{BB962C8B-B14F-4D97-AF65-F5344CB8AC3E}">
        <p14:creationId xmlns:p14="http://schemas.microsoft.com/office/powerpoint/2010/main" val="190660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Sustainability Perceptions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Transition path</a:t>
            </a:r>
            <a:endParaRPr lang="en-US" altLang="en-US" b="1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99070099"/>
              </p:ext>
            </p:extLst>
          </p:nvPr>
        </p:nvGraphicFramePr>
        <p:xfrm>
          <a:off x="304800" y="1752600"/>
          <a:ext cx="4114800" cy="3714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082685851"/>
              </p:ext>
            </p:extLst>
          </p:nvPr>
        </p:nvGraphicFramePr>
        <p:xfrm>
          <a:off x="4929188" y="1981200"/>
          <a:ext cx="3910012" cy="3681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Right Arrow 9"/>
          <p:cNvSpPr/>
          <p:nvPr/>
        </p:nvSpPr>
        <p:spPr>
          <a:xfrm>
            <a:off x="4114800" y="3352800"/>
            <a:ext cx="83756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3631749" y="2314700"/>
            <a:ext cx="1495426" cy="752475"/>
          </a:xfrm>
          <a:prstGeom prst="rect">
            <a:avLst/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ffectLst/>
                <a:latin typeface="Calibri"/>
                <a:ea typeface="Calibri"/>
                <a:cs typeface="Mangal"/>
              </a:rPr>
              <a:t>Zone of Sustainability</a:t>
            </a:r>
            <a:endParaRPr lang="en-US" sz="1600" dirty="0">
              <a:effectLst/>
              <a:latin typeface="Calibri"/>
              <a:ea typeface="Calibri"/>
              <a:cs typeface="Mangal"/>
            </a:endParaRPr>
          </a:p>
        </p:txBody>
      </p:sp>
      <p:cxnSp>
        <p:nvCxnSpPr>
          <p:cNvPr id="12" name="Elbow Connector 11"/>
          <p:cNvCxnSpPr>
            <a:endCxn id="11" idx="1"/>
          </p:cNvCxnSpPr>
          <p:nvPr/>
        </p:nvCxnSpPr>
        <p:spPr>
          <a:xfrm flipV="1">
            <a:off x="2307775" y="2690938"/>
            <a:ext cx="1323974" cy="1195262"/>
          </a:xfrm>
          <a:prstGeom prst="bentConnector3">
            <a:avLst>
              <a:gd name="adj1" fmla="val 61660"/>
            </a:avLst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4400" y="5867400"/>
            <a:ext cx="2877711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Dominant Perspective</a:t>
            </a:r>
            <a:endParaRPr lang="en-US" sz="2000" b="1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5562600" y="5867400"/>
            <a:ext cx="2747868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Realistic Perspective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89411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Video Insight </a:t>
            </a:r>
            <a:r>
              <a:rPr lang="en-US" dirty="0"/>
              <a:t>3</a:t>
            </a:r>
            <a:r>
              <a:rPr lang="en-US" dirty="0" smtClean="0"/>
              <a:t>.1</a:t>
            </a:r>
            <a:br>
              <a:rPr lang="en-US" dirty="0" smtClean="0"/>
            </a:br>
            <a:r>
              <a:rPr lang="en-US" sz="3200" b="1" dirty="0">
                <a:solidFill>
                  <a:srgbClr val="0000FF"/>
                </a:solidFill>
              </a:rPr>
              <a:t>GRIHA: Green Building </a:t>
            </a:r>
            <a:r>
              <a:rPr lang="en-US" sz="3200" b="1" dirty="0" smtClean="0">
                <a:solidFill>
                  <a:srgbClr val="0000FF"/>
                </a:solidFill>
              </a:rPr>
              <a:t>Standards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4850" y="2581275"/>
            <a:ext cx="7734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Right click on the URL below to open the hyperlink in the web browser…</a:t>
            </a:r>
          </a:p>
          <a:p>
            <a:pPr algn="ctr"/>
            <a:endParaRPr lang="en-US" sz="1600" i="1" dirty="0" smtClean="0"/>
          </a:p>
          <a:p>
            <a:pPr lvl="0" algn="ctr"/>
            <a:r>
              <a:rPr lang="en-US" u="sng" dirty="0">
                <a:hlinkClick r:id="rId2"/>
              </a:rPr>
              <a:t>https://www.youtube.com/watch?v=DRO_rIkywxQ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488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Sustainable Operations Management</a:t>
            </a:r>
            <a:br>
              <a:rPr lang="en-US" sz="4000" dirty="0" smtClean="0"/>
            </a:br>
            <a:r>
              <a:rPr lang="en-US" sz="3200" b="1" dirty="0">
                <a:solidFill>
                  <a:srgbClr val="0000FF"/>
                </a:solidFill>
                <a:latin typeface="Comic Sans MS" pitchFamily="66" charset="0"/>
              </a:rPr>
              <a:t>A </a:t>
            </a:r>
            <a:r>
              <a:rPr 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Framework</a:t>
            </a:r>
            <a:endParaRPr lang="en-US" sz="3200" b="1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99889858"/>
              </p:ext>
            </p:extLst>
          </p:nvPr>
        </p:nvGraphicFramePr>
        <p:xfrm>
          <a:off x="914400" y="1828800"/>
          <a:ext cx="70866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741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2068"/>
            <a:ext cx="8229600" cy="1143000"/>
          </a:xfrm>
        </p:spPr>
        <p:txBody>
          <a:bodyPr/>
          <a:lstStyle/>
          <a:p>
            <a:r>
              <a:rPr lang="en-US" dirty="0" smtClean="0"/>
              <a:t>Avoidance</a:t>
            </a:r>
            <a:br>
              <a:rPr lang="en-US" dirty="0" smtClean="0"/>
            </a:br>
            <a:r>
              <a:rPr lang="en-US" sz="3200" b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Role of the NPD Process</a:t>
            </a:r>
            <a:endParaRPr lang="en-US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27630"/>
            <a:ext cx="8229600" cy="4525963"/>
          </a:xfrm>
        </p:spPr>
        <p:txBody>
          <a:bodyPr/>
          <a:lstStyle/>
          <a:p>
            <a:r>
              <a:rPr lang="en-US" sz="2800" dirty="0" smtClean="0"/>
              <a:t>New </a:t>
            </a:r>
            <a:r>
              <a:rPr lang="en-US" sz="2800" dirty="0"/>
              <a:t>P</a:t>
            </a:r>
            <a:r>
              <a:rPr lang="en-US" sz="2800" dirty="0" smtClean="0"/>
              <a:t>roduct </a:t>
            </a:r>
            <a:r>
              <a:rPr lang="en-US" sz="2800" dirty="0"/>
              <a:t>D</a:t>
            </a:r>
            <a:r>
              <a:rPr lang="en-US" sz="2800" dirty="0" smtClean="0"/>
              <a:t>evelopment </a:t>
            </a:r>
            <a:r>
              <a:rPr lang="en-US" sz="2800" dirty="0"/>
              <a:t>process makes importance changes in the design of the product or service offered so that resources are not used in the first place.  </a:t>
            </a:r>
            <a:endParaRPr lang="en-US" sz="2800" dirty="0" smtClean="0"/>
          </a:p>
          <a:p>
            <a:r>
              <a:rPr lang="en-US" sz="2800" dirty="0" smtClean="0"/>
              <a:t>Design </a:t>
            </a:r>
            <a:r>
              <a:rPr lang="en-US" sz="2800" dirty="0"/>
              <a:t>of a new service may ensure that paper work is minimized by capturing data directly in digital </a:t>
            </a:r>
            <a:r>
              <a:rPr lang="en-US" sz="2800" dirty="0" smtClean="0"/>
              <a:t>form</a:t>
            </a:r>
            <a:r>
              <a:rPr lang="en-US" sz="2800" dirty="0"/>
              <a:t> </a:t>
            </a:r>
            <a:r>
              <a:rPr lang="en-US" sz="2800" dirty="0" smtClean="0"/>
              <a:t>(Indian Railways e-Tickets)</a:t>
            </a:r>
          </a:p>
          <a:p>
            <a:r>
              <a:rPr lang="en-US" sz="2800" dirty="0"/>
              <a:t>I</a:t>
            </a:r>
            <a:r>
              <a:rPr lang="en-US" sz="2800" dirty="0" smtClean="0"/>
              <a:t>n </a:t>
            </a:r>
            <a:r>
              <a:rPr lang="en-US" sz="2800" dirty="0"/>
              <a:t>the design of a public library, innovative design of building, windows and reliefs can result in minimum use of lights during day time as natural daylight can be harvested very well</a:t>
            </a:r>
          </a:p>
        </p:txBody>
      </p:sp>
    </p:spTree>
    <p:extLst>
      <p:ext uri="{BB962C8B-B14F-4D97-AF65-F5344CB8AC3E}">
        <p14:creationId xmlns:p14="http://schemas.microsoft.com/office/powerpoint/2010/main" val="69310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414"/>
            <a:ext cx="8229600" cy="1143000"/>
          </a:xfrm>
        </p:spPr>
        <p:txBody>
          <a:bodyPr/>
          <a:lstStyle/>
          <a:p>
            <a:r>
              <a:rPr lang="en-US" dirty="0" smtClean="0"/>
              <a:t>Reduction in Usage</a:t>
            </a:r>
            <a:br>
              <a:rPr lang="en-US" dirty="0" smtClean="0"/>
            </a:br>
            <a:r>
              <a:rPr lang="en-US" sz="3200" b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OM Initiatives</a:t>
            </a:r>
            <a:endParaRPr lang="en-US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5576"/>
            <a:ext cx="8229600" cy="4525963"/>
          </a:xfrm>
        </p:spPr>
        <p:txBody>
          <a:bodyPr/>
          <a:lstStyle/>
          <a:p>
            <a:r>
              <a:rPr lang="en-US" sz="2800" dirty="0"/>
              <a:t>R</a:t>
            </a:r>
            <a:r>
              <a:rPr lang="en-US" sz="2800" dirty="0" smtClean="0"/>
              <a:t>equires </a:t>
            </a:r>
            <a:r>
              <a:rPr lang="en-US" sz="2800" dirty="0"/>
              <a:t>closer coordination and better planning among different entities in the supply </a:t>
            </a:r>
            <a:r>
              <a:rPr lang="en-US" sz="2800" dirty="0" smtClean="0"/>
              <a:t>chain</a:t>
            </a:r>
          </a:p>
          <a:p>
            <a:pPr lvl="1"/>
            <a:r>
              <a:rPr lang="en-US" sz="2400" dirty="0" smtClean="0"/>
              <a:t>Logistics </a:t>
            </a:r>
            <a:r>
              <a:rPr lang="en-US" sz="2400" dirty="0"/>
              <a:t>operations can be redesigned </a:t>
            </a:r>
            <a:r>
              <a:rPr lang="en-US" sz="2400" dirty="0" smtClean="0"/>
              <a:t> for fewer </a:t>
            </a:r>
            <a:r>
              <a:rPr lang="en-US" sz="2400" dirty="0"/>
              <a:t>trips </a:t>
            </a:r>
            <a:r>
              <a:rPr lang="en-US" sz="2400" dirty="0" smtClean="0"/>
              <a:t>between </a:t>
            </a:r>
            <a:r>
              <a:rPr lang="en-US" sz="2400" dirty="0"/>
              <a:t>supply points and demand points by pooling requirements either by origin or </a:t>
            </a:r>
            <a:r>
              <a:rPr lang="en-US" sz="2400" dirty="0" smtClean="0"/>
              <a:t>destination</a:t>
            </a:r>
          </a:p>
          <a:p>
            <a:r>
              <a:rPr lang="en-US" sz="2800" dirty="0"/>
              <a:t>Implementation of sensor based mechanisms to cutoff the use of resources automatically when not </a:t>
            </a:r>
            <a:r>
              <a:rPr lang="en-US" sz="2800" dirty="0" smtClean="0"/>
              <a:t>needed</a:t>
            </a:r>
          </a:p>
          <a:p>
            <a:r>
              <a:rPr lang="en-US" sz="2800" dirty="0"/>
              <a:t>Value engineering efforts in design will have the dimension of reduction of critical resources for manufacture, maintenance and use of scarce </a:t>
            </a:r>
            <a:r>
              <a:rPr lang="en-US" sz="2800" dirty="0" smtClean="0"/>
              <a:t>resources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302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perations Management, 3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3697</TotalTime>
  <Words>1535</Words>
  <Application>Microsoft Office PowerPoint</Application>
  <PresentationFormat>On-screen Show (4:3)</PresentationFormat>
  <Paragraphs>188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Custom Design</vt:lpstr>
      <vt:lpstr>Operations Management, 3e</vt:lpstr>
      <vt:lpstr>Chapter 3</vt:lpstr>
      <vt:lpstr>Business Organizations Governing Paradigms for Prosperity</vt:lpstr>
      <vt:lpstr>Consequences of Current Paradigm Impact on Sustainability</vt:lpstr>
      <vt:lpstr>Sustainability Definitions</vt:lpstr>
      <vt:lpstr>Sustainability Perceptions Transition path</vt:lpstr>
      <vt:lpstr>Video Insight 3.1 GRIHA: Green Building Standards</vt:lpstr>
      <vt:lpstr>Sustainable Operations Management A Framework</vt:lpstr>
      <vt:lpstr>Avoidance Role of the NPD Process</vt:lpstr>
      <vt:lpstr>Reduction in Usage OM Initiatives</vt:lpstr>
      <vt:lpstr>Switching to renewable sources Changes required in OM Practices</vt:lpstr>
      <vt:lpstr>Extended Use New Challenges for NPD</vt:lpstr>
      <vt:lpstr>Reuse of Products Reverse Supply Chain Management</vt:lpstr>
      <vt:lpstr>Reverse Supply Chain Implications for Business</vt:lpstr>
      <vt:lpstr>A Generic Reverse Supply Chain Framework</vt:lpstr>
      <vt:lpstr>Reverse Supply Chain Entities &amp; Their Roles</vt:lpstr>
      <vt:lpstr>Reverse Supply Chain Issues &amp; Challenges</vt:lpstr>
      <vt:lpstr>A Remanufacturing System Schematic representation</vt:lpstr>
      <vt:lpstr>Periodic Review Inventory Control for Remanufacturing</vt:lpstr>
      <vt:lpstr>Design for Sustainability</vt:lpstr>
      <vt:lpstr>Design For Environment (DFE)</vt:lpstr>
      <vt:lpstr>Video Insight 3.2 Grundfos Sustainability Efforts</vt:lpstr>
      <vt:lpstr>Creating Sustainable Organizations for the Future</vt:lpstr>
      <vt:lpstr>Creating Sustainable Organizations Challenges</vt:lpstr>
      <vt:lpstr>Sustainability in Operations Chapter Highlights</vt:lpstr>
      <vt:lpstr>Sustainability in Operations Chapter Highlights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shephali.tandon</dc:creator>
  <cp:lastModifiedBy>C, Purushothaman</cp:lastModifiedBy>
  <cp:revision>250</cp:revision>
  <dcterms:created xsi:type="dcterms:W3CDTF">2009-06-23T09:59:21Z</dcterms:created>
  <dcterms:modified xsi:type="dcterms:W3CDTF">2015-08-20T17:55:15Z</dcterms:modified>
</cp:coreProperties>
</file>