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4843" r:id="rId2"/>
    <p:sldMasterId id="2147484856" r:id="rId3"/>
  </p:sldMasterIdLst>
  <p:notesMasterIdLst>
    <p:notesMasterId r:id="rId37"/>
  </p:notesMasterIdLst>
  <p:handoutMasterIdLst>
    <p:handoutMasterId r:id="rId38"/>
  </p:handoutMasterIdLst>
  <p:sldIdLst>
    <p:sldId id="428" r:id="rId4"/>
    <p:sldId id="487" r:id="rId5"/>
    <p:sldId id="454" r:id="rId6"/>
    <p:sldId id="455" r:id="rId7"/>
    <p:sldId id="485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FF66"/>
    <a:srgbClr val="DCB9FF"/>
    <a:srgbClr val="FFD85D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26875-F6F6-49AA-A447-425130643125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F26408-1EA7-428B-A0D6-C428254C1601}">
      <dgm:prSet phldrT="[Text]" custT="1"/>
      <dgm:spPr/>
      <dgm:t>
        <a:bodyPr/>
        <a:lstStyle/>
        <a:p>
          <a:r>
            <a:rPr lang="en-US" sz="1800" u="sng" dirty="0" smtClean="0"/>
            <a:t>Conception</a:t>
          </a:r>
          <a:endParaRPr lang="en-US" sz="1800" u="sng" dirty="0"/>
        </a:p>
      </dgm:t>
    </dgm:pt>
    <dgm:pt modelId="{879F2CB8-C318-4BE6-9AE8-09E0E55E83C6}" type="parTrans" cxnId="{A8191FE0-3FCF-438E-9144-C160EBF85093}">
      <dgm:prSet/>
      <dgm:spPr/>
      <dgm:t>
        <a:bodyPr/>
        <a:lstStyle/>
        <a:p>
          <a:endParaRPr lang="en-US"/>
        </a:p>
      </dgm:t>
    </dgm:pt>
    <dgm:pt modelId="{CE467D92-B8E6-4052-A070-A0BFF55F0DCA}" type="sibTrans" cxnId="{A8191FE0-3FCF-438E-9144-C160EBF85093}">
      <dgm:prSet/>
      <dgm:spPr/>
      <dgm:t>
        <a:bodyPr/>
        <a:lstStyle/>
        <a:p>
          <a:endParaRPr lang="en-US"/>
        </a:p>
      </dgm:t>
    </dgm:pt>
    <dgm:pt modelId="{8709DF03-4919-433B-A529-61025B00A79A}">
      <dgm:prSet phldrT="[Text]" custT="1"/>
      <dgm:spPr/>
      <dgm:t>
        <a:bodyPr/>
        <a:lstStyle/>
        <a:p>
          <a:r>
            <a:rPr lang="en-US" sz="1400" dirty="0" smtClean="0"/>
            <a:t>Conceptual Design</a:t>
          </a:r>
          <a:endParaRPr lang="en-US" sz="1400" dirty="0"/>
        </a:p>
      </dgm:t>
    </dgm:pt>
    <dgm:pt modelId="{0F27E4BA-B349-432B-B601-D8FCE9DBE2CC}" type="parTrans" cxnId="{3CE79E40-6387-4AA5-86C9-BBD304FE66DB}">
      <dgm:prSet/>
      <dgm:spPr/>
      <dgm:t>
        <a:bodyPr/>
        <a:lstStyle/>
        <a:p>
          <a:endParaRPr lang="en-US"/>
        </a:p>
      </dgm:t>
    </dgm:pt>
    <dgm:pt modelId="{10F3090C-DA14-41EE-AEF4-13F1F21FBDD4}" type="sibTrans" cxnId="{3CE79E40-6387-4AA5-86C9-BBD304FE66DB}">
      <dgm:prSet/>
      <dgm:spPr/>
      <dgm:t>
        <a:bodyPr/>
        <a:lstStyle/>
        <a:p>
          <a:endParaRPr lang="en-US"/>
        </a:p>
      </dgm:t>
    </dgm:pt>
    <dgm:pt modelId="{5FEFE102-90D8-4D3B-A630-1274B889A8CF}">
      <dgm:prSet phldrT="[Text]" custT="1"/>
      <dgm:spPr/>
      <dgm:t>
        <a:bodyPr/>
        <a:lstStyle/>
        <a:p>
          <a:r>
            <a:rPr lang="en-US" sz="1400" dirty="0" smtClean="0"/>
            <a:t>Budgeting</a:t>
          </a:r>
          <a:endParaRPr lang="en-US" sz="1400" dirty="0"/>
        </a:p>
      </dgm:t>
    </dgm:pt>
    <dgm:pt modelId="{19295E37-49D0-48BD-883E-64FEAF7C6D7D}" type="parTrans" cxnId="{CD2A67AC-C061-4FEA-8CDC-BB4629873584}">
      <dgm:prSet/>
      <dgm:spPr/>
      <dgm:t>
        <a:bodyPr/>
        <a:lstStyle/>
        <a:p>
          <a:endParaRPr lang="en-US"/>
        </a:p>
      </dgm:t>
    </dgm:pt>
    <dgm:pt modelId="{A1478AA2-3F01-4896-8FD3-0D498CD4A014}" type="sibTrans" cxnId="{CD2A67AC-C061-4FEA-8CDC-BB4629873584}">
      <dgm:prSet/>
      <dgm:spPr/>
      <dgm:t>
        <a:bodyPr/>
        <a:lstStyle/>
        <a:p>
          <a:endParaRPr lang="en-US"/>
        </a:p>
      </dgm:t>
    </dgm:pt>
    <dgm:pt modelId="{3666F24E-8A67-4177-A5E9-2EDEC8E929F5}">
      <dgm:prSet phldrT="[Text]" custT="1"/>
      <dgm:spPr/>
      <dgm:t>
        <a:bodyPr/>
        <a:lstStyle/>
        <a:p>
          <a:r>
            <a:rPr lang="en-US" sz="1800" u="sng" dirty="0" smtClean="0"/>
            <a:t>Planning</a:t>
          </a:r>
          <a:endParaRPr lang="en-US" sz="1800" u="sng" dirty="0"/>
        </a:p>
      </dgm:t>
    </dgm:pt>
    <dgm:pt modelId="{11706EC9-FA91-457F-BD21-AC571A5E3454}" type="parTrans" cxnId="{6DC52B3A-1438-4D72-BC3D-1DD54EF08373}">
      <dgm:prSet/>
      <dgm:spPr/>
      <dgm:t>
        <a:bodyPr/>
        <a:lstStyle/>
        <a:p>
          <a:endParaRPr lang="en-US"/>
        </a:p>
      </dgm:t>
    </dgm:pt>
    <dgm:pt modelId="{FC7632B6-4AF8-4E2D-87A4-9D8EA394C62C}" type="sibTrans" cxnId="{6DC52B3A-1438-4D72-BC3D-1DD54EF08373}">
      <dgm:prSet/>
      <dgm:spPr/>
      <dgm:t>
        <a:bodyPr/>
        <a:lstStyle/>
        <a:p>
          <a:endParaRPr lang="en-US"/>
        </a:p>
      </dgm:t>
    </dgm:pt>
    <dgm:pt modelId="{E82994E6-67E4-4E8A-812B-1CC57067380E}">
      <dgm:prSet phldrT="[Text]" custT="1"/>
      <dgm:spPr/>
      <dgm:t>
        <a:bodyPr/>
        <a:lstStyle/>
        <a:p>
          <a:r>
            <a:rPr lang="en-US" sz="1400" dirty="0" smtClean="0"/>
            <a:t>Work Breakdown Structure (WBS)</a:t>
          </a:r>
          <a:endParaRPr lang="en-US" sz="1400" dirty="0"/>
        </a:p>
      </dgm:t>
    </dgm:pt>
    <dgm:pt modelId="{C5E41083-BC4E-4ABD-8C38-8BA78E411957}" type="parTrans" cxnId="{6BA35658-2BA2-47CA-9773-5B109B74D32D}">
      <dgm:prSet/>
      <dgm:spPr/>
      <dgm:t>
        <a:bodyPr/>
        <a:lstStyle/>
        <a:p>
          <a:endParaRPr lang="en-US"/>
        </a:p>
      </dgm:t>
    </dgm:pt>
    <dgm:pt modelId="{66493F17-90FE-4527-A022-8B9317077307}" type="sibTrans" cxnId="{6BA35658-2BA2-47CA-9773-5B109B74D32D}">
      <dgm:prSet/>
      <dgm:spPr/>
      <dgm:t>
        <a:bodyPr/>
        <a:lstStyle/>
        <a:p>
          <a:endParaRPr lang="en-US"/>
        </a:p>
      </dgm:t>
    </dgm:pt>
    <dgm:pt modelId="{50BA62D1-4CA1-4C92-8CC7-334C94451D99}">
      <dgm:prSet phldrT="[Text]" custT="1"/>
      <dgm:spPr/>
      <dgm:t>
        <a:bodyPr/>
        <a:lstStyle/>
        <a:p>
          <a:r>
            <a:rPr lang="en-US" sz="1400" dirty="0" smtClean="0"/>
            <a:t>Setting Deadlines and Milestones</a:t>
          </a:r>
          <a:endParaRPr lang="en-US" sz="1400" dirty="0"/>
        </a:p>
      </dgm:t>
    </dgm:pt>
    <dgm:pt modelId="{22384F34-EA24-4FED-946B-9250EB7AACE8}" type="parTrans" cxnId="{913951E5-2DB1-458F-AC82-97DE143E1CEF}">
      <dgm:prSet/>
      <dgm:spPr/>
      <dgm:t>
        <a:bodyPr/>
        <a:lstStyle/>
        <a:p>
          <a:endParaRPr lang="en-US"/>
        </a:p>
      </dgm:t>
    </dgm:pt>
    <dgm:pt modelId="{6AAAC00A-8CDC-48BD-BD97-0EC165D80CC5}" type="sibTrans" cxnId="{913951E5-2DB1-458F-AC82-97DE143E1CEF}">
      <dgm:prSet/>
      <dgm:spPr/>
      <dgm:t>
        <a:bodyPr/>
        <a:lstStyle/>
        <a:p>
          <a:endParaRPr lang="en-US"/>
        </a:p>
      </dgm:t>
    </dgm:pt>
    <dgm:pt modelId="{47734F2A-E747-4478-8886-390B3599D25B}">
      <dgm:prSet phldrT="[Text]" custT="1"/>
      <dgm:spPr/>
      <dgm:t>
        <a:bodyPr/>
        <a:lstStyle/>
        <a:p>
          <a:r>
            <a:rPr lang="en-US" sz="1800" u="sng" dirty="0" smtClean="0"/>
            <a:t>Implementation &amp; Control</a:t>
          </a:r>
          <a:endParaRPr lang="en-US" sz="1800" u="sng" dirty="0"/>
        </a:p>
      </dgm:t>
    </dgm:pt>
    <dgm:pt modelId="{4DCB6C21-33B0-4EBA-BED3-4DA79238EDA5}" type="parTrans" cxnId="{DECFB498-73E2-4A43-9C12-E18D385C2E59}">
      <dgm:prSet/>
      <dgm:spPr/>
      <dgm:t>
        <a:bodyPr/>
        <a:lstStyle/>
        <a:p>
          <a:endParaRPr lang="en-US"/>
        </a:p>
      </dgm:t>
    </dgm:pt>
    <dgm:pt modelId="{C5C8220A-6AC3-4A1D-A9A4-8D90F706D2BF}" type="sibTrans" cxnId="{DECFB498-73E2-4A43-9C12-E18D385C2E59}">
      <dgm:prSet/>
      <dgm:spPr/>
      <dgm:t>
        <a:bodyPr/>
        <a:lstStyle/>
        <a:p>
          <a:endParaRPr lang="en-US"/>
        </a:p>
      </dgm:t>
    </dgm:pt>
    <dgm:pt modelId="{3228F82F-C59F-42C1-BE29-54202A5A365D}">
      <dgm:prSet phldrT="[Text]" custT="1"/>
      <dgm:spPr/>
      <dgm:t>
        <a:bodyPr/>
        <a:lstStyle/>
        <a:p>
          <a:r>
            <a:rPr lang="en-US" sz="1400" dirty="0" smtClean="0"/>
            <a:t>Resources Management</a:t>
          </a:r>
          <a:endParaRPr lang="en-US" sz="1400" dirty="0"/>
        </a:p>
      </dgm:t>
    </dgm:pt>
    <dgm:pt modelId="{5E416FD6-F6DF-4EDF-991C-5B47FAB02DFF}" type="parTrans" cxnId="{92262D52-05D8-4C8B-80A8-F95455A2BF48}">
      <dgm:prSet/>
      <dgm:spPr/>
      <dgm:t>
        <a:bodyPr/>
        <a:lstStyle/>
        <a:p>
          <a:endParaRPr lang="en-US"/>
        </a:p>
      </dgm:t>
    </dgm:pt>
    <dgm:pt modelId="{B02E2894-1716-44BC-A37F-4744CC004C3A}" type="sibTrans" cxnId="{92262D52-05D8-4C8B-80A8-F95455A2BF48}">
      <dgm:prSet/>
      <dgm:spPr/>
      <dgm:t>
        <a:bodyPr/>
        <a:lstStyle/>
        <a:p>
          <a:endParaRPr lang="en-US"/>
        </a:p>
      </dgm:t>
    </dgm:pt>
    <dgm:pt modelId="{571E697A-002A-4DCE-A2F7-0C9B94DAB307}">
      <dgm:prSet phldrT="[Text]" custT="1"/>
      <dgm:spPr/>
      <dgm:t>
        <a:bodyPr/>
        <a:lstStyle/>
        <a:p>
          <a:r>
            <a:rPr lang="en-US" sz="1400" dirty="0" smtClean="0"/>
            <a:t>Materials &amp; Contracts Management</a:t>
          </a:r>
          <a:endParaRPr lang="en-US" sz="1400" dirty="0"/>
        </a:p>
      </dgm:t>
    </dgm:pt>
    <dgm:pt modelId="{083CE1DB-07CA-414E-B3AE-46A81F1A8703}" type="parTrans" cxnId="{E32D8B2A-3670-49B3-AF34-6F2D5AE5EDF3}">
      <dgm:prSet/>
      <dgm:spPr/>
      <dgm:t>
        <a:bodyPr/>
        <a:lstStyle/>
        <a:p>
          <a:endParaRPr lang="en-US"/>
        </a:p>
      </dgm:t>
    </dgm:pt>
    <dgm:pt modelId="{4A72D20E-36D9-4D59-B390-11CD5D59BBC3}" type="sibTrans" cxnId="{E32D8B2A-3670-49B3-AF34-6F2D5AE5EDF3}">
      <dgm:prSet/>
      <dgm:spPr/>
      <dgm:t>
        <a:bodyPr/>
        <a:lstStyle/>
        <a:p>
          <a:endParaRPr lang="en-US"/>
        </a:p>
      </dgm:t>
    </dgm:pt>
    <dgm:pt modelId="{BB94681C-1972-449C-9538-B4CF9BD78DF9}">
      <dgm:prSet phldrT="[Text]" custT="1"/>
      <dgm:spPr/>
      <dgm:t>
        <a:bodyPr/>
        <a:lstStyle/>
        <a:p>
          <a:r>
            <a:rPr lang="en-US" sz="1400" dirty="0" smtClean="0"/>
            <a:t>Scope &amp; Objectives</a:t>
          </a:r>
          <a:endParaRPr lang="en-US" sz="1400" dirty="0"/>
        </a:p>
      </dgm:t>
    </dgm:pt>
    <dgm:pt modelId="{931D569D-2C05-4911-80A0-F3978EF3FB22}" type="parTrans" cxnId="{FAD1A7D9-AF8C-4E6C-8A4B-B9F809AC117F}">
      <dgm:prSet/>
      <dgm:spPr/>
      <dgm:t>
        <a:bodyPr/>
        <a:lstStyle/>
        <a:p>
          <a:endParaRPr lang="en-US"/>
        </a:p>
      </dgm:t>
    </dgm:pt>
    <dgm:pt modelId="{0F8928A6-7ABC-495D-9D12-4D3F2F9B18BB}" type="sibTrans" cxnId="{FAD1A7D9-AF8C-4E6C-8A4B-B9F809AC117F}">
      <dgm:prSet/>
      <dgm:spPr/>
      <dgm:t>
        <a:bodyPr/>
        <a:lstStyle/>
        <a:p>
          <a:endParaRPr lang="en-US"/>
        </a:p>
      </dgm:t>
    </dgm:pt>
    <dgm:pt modelId="{F82007E6-785E-4B69-B78B-F72238E3C33F}">
      <dgm:prSet phldrT="[Text]" custT="1"/>
      <dgm:spPr/>
      <dgm:t>
        <a:bodyPr/>
        <a:lstStyle/>
        <a:p>
          <a:r>
            <a:rPr lang="en-US" sz="1400" dirty="0" smtClean="0"/>
            <a:t>Project Appraisal</a:t>
          </a:r>
          <a:endParaRPr lang="en-US" sz="1400" dirty="0"/>
        </a:p>
      </dgm:t>
    </dgm:pt>
    <dgm:pt modelId="{24A9C101-ED09-47F7-82B3-CCDE0E08799C}" type="parTrans" cxnId="{0EAA3FAE-FFD7-45C1-8EEA-742F6357BCF5}">
      <dgm:prSet/>
      <dgm:spPr/>
      <dgm:t>
        <a:bodyPr/>
        <a:lstStyle/>
        <a:p>
          <a:endParaRPr lang="en-US"/>
        </a:p>
      </dgm:t>
    </dgm:pt>
    <dgm:pt modelId="{F8142477-B1CF-41DA-9213-9F449C830708}" type="sibTrans" cxnId="{0EAA3FAE-FFD7-45C1-8EEA-742F6357BCF5}">
      <dgm:prSet/>
      <dgm:spPr/>
      <dgm:t>
        <a:bodyPr/>
        <a:lstStyle/>
        <a:p>
          <a:endParaRPr lang="en-US"/>
        </a:p>
      </dgm:t>
    </dgm:pt>
    <dgm:pt modelId="{26BE0ECC-C28E-4D81-9572-A94ECD7459EC}">
      <dgm:prSet phldrT="[Text]" custT="1"/>
      <dgm:spPr/>
      <dgm:t>
        <a:bodyPr/>
        <a:lstStyle/>
        <a:p>
          <a:r>
            <a:rPr lang="en-US" sz="1400" dirty="0" smtClean="0"/>
            <a:t>Organizational Breakdown Structure (OBS)</a:t>
          </a:r>
          <a:endParaRPr lang="en-US" sz="1400" dirty="0"/>
        </a:p>
      </dgm:t>
    </dgm:pt>
    <dgm:pt modelId="{BA39972C-1A49-4476-9E85-C89F98879111}" type="parTrans" cxnId="{2A4FD5DD-9FBB-4098-8F86-4BBE01B2D9D2}">
      <dgm:prSet/>
      <dgm:spPr/>
      <dgm:t>
        <a:bodyPr/>
        <a:lstStyle/>
        <a:p>
          <a:endParaRPr lang="en-US"/>
        </a:p>
      </dgm:t>
    </dgm:pt>
    <dgm:pt modelId="{875C83A3-6130-456E-9051-B9E2727BCB2B}" type="sibTrans" cxnId="{2A4FD5DD-9FBB-4098-8F86-4BBE01B2D9D2}">
      <dgm:prSet/>
      <dgm:spPr/>
      <dgm:t>
        <a:bodyPr/>
        <a:lstStyle/>
        <a:p>
          <a:endParaRPr lang="en-US"/>
        </a:p>
      </dgm:t>
    </dgm:pt>
    <dgm:pt modelId="{1C3DEA4A-B00C-46C6-ADAC-52AD1A847577}">
      <dgm:prSet phldrT="[Text]" custT="1"/>
      <dgm:spPr/>
      <dgm:t>
        <a:bodyPr/>
        <a:lstStyle/>
        <a:p>
          <a:r>
            <a:rPr lang="en-US" sz="1400" dirty="0" smtClean="0"/>
            <a:t>Cost Breakdown Structure (CBS)</a:t>
          </a:r>
          <a:endParaRPr lang="en-US" sz="1400" dirty="0"/>
        </a:p>
      </dgm:t>
    </dgm:pt>
    <dgm:pt modelId="{E318441B-F596-4DAE-A335-DBF58537D69F}" type="parTrans" cxnId="{CF51C9B3-D89D-48EC-A8C8-EADDBF4C6483}">
      <dgm:prSet/>
      <dgm:spPr/>
      <dgm:t>
        <a:bodyPr/>
        <a:lstStyle/>
        <a:p>
          <a:endParaRPr lang="en-US"/>
        </a:p>
      </dgm:t>
    </dgm:pt>
    <dgm:pt modelId="{923E1EFC-3510-468B-86FB-312726504189}" type="sibTrans" cxnId="{CF51C9B3-D89D-48EC-A8C8-EADDBF4C6483}">
      <dgm:prSet/>
      <dgm:spPr/>
      <dgm:t>
        <a:bodyPr/>
        <a:lstStyle/>
        <a:p>
          <a:endParaRPr lang="en-US"/>
        </a:p>
      </dgm:t>
    </dgm:pt>
    <dgm:pt modelId="{1C5D7F7B-1A77-44AD-AD6C-4F77ACC92605}">
      <dgm:prSet phldrT="[Text]" custT="1"/>
      <dgm:spPr/>
      <dgm:t>
        <a:bodyPr/>
        <a:lstStyle/>
        <a:p>
          <a:r>
            <a:rPr lang="en-US" sz="1400" dirty="0" smtClean="0"/>
            <a:t>Resources Planning (Equipment, Material, </a:t>
          </a:r>
          <a:r>
            <a:rPr lang="en-US" sz="1400" dirty="0" err="1" smtClean="0"/>
            <a:t>Labour</a:t>
          </a:r>
          <a:r>
            <a:rPr lang="en-US" sz="1400" dirty="0" smtClean="0"/>
            <a:t>)</a:t>
          </a:r>
          <a:endParaRPr lang="en-US" sz="1400" dirty="0"/>
        </a:p>
      </dgm:t>
    </dgm:pt>
    <dgm:pt modelId="{E8575626-C1DD-41AA-A7DD-EEFB9D4C8FA2}" type="parTrans" cxnId="{5301EF43-9256-4FCE-9C09-03936E77DE90}">
      <dgm:prSet/>
      <dgm:spPr/>
      <dgm:t>
        <a:bodyPr/>
        <a:lstStyle/>
        <a:p>
          <a:endParaRPr lang="en-US"/>
        </a:p>
      </dgm:t>
    </dgm:pt>
    <dgm:pt modelId="{0A048F49-ABE6-4F23-831E-0E4A22429A3E}" type="sibTrans" cxnId="{5301EF43-9256-4FCE-9C09-03936E77DE90}">
      <dgm:prSet/>
      <dgm:spPr/>
      <dgm:t>
        <a:bodyPr/>
        <a:lstStyle/>
        <a:p>
          <a:endParaRPr lang="en-US"/>
        </a:p>
      </dgm:t>
    </dgm:pt>
    <dgm:pt modelId="{25609218-465B-48A6-99BF-2C1AF255FE1B}">
      <dgm:prSet phldrT="[Text]" custT="1"/>
      <dgm:spPr/>
      <dgm:t>
        <a:bodyPr/>
        <a:lstStyle/>
        <a:p>
          <a:r>
            <a:rPr lang="en-US" sz="1400" dirty="0" smtClean="0"/>
            <a:t>Performance Appraisal/Control</a:t>
          </a:r>
          <a:endParaRPr lang="en-US" sz="1400" dirty="0"/>
        </a:p>
      </dgm:t>
    </dgm:pt>
    <dgm:pt modelId="{89FA9AC7-9914-422E-B15D-AD2C1C296D3F}" type="parTrans" cxnId="{255EB080-FB54-4FCC-A2CD-7995AEBB355B}">
      <dgm:prSet/>
      <dgm:spPr/>
      <dgm:t>
        <a:bodyPr/>
        <a:lstStyle/>
        <a:p>
          <a:endParaRPr lang="en-US"/>
        </a:p>
      </dgm:t>
    </dgm:pt>
    <dgm:pt modelId="{05306C31-531F-4326-95DF-BDC4BB8146B3}" type="sibTrans" cxnId="{255EB080-FB54-4FCC-A2CD-7995AEBB355B}">
      <dgm:prSet/>
      <dgm:spPr/>
      <dgm:t>
        <a:bodyPr/>
        <a:lstStyle/>
        <a:p>
          <a:endParaRPr lang="en-US"/>
        </a:p>
      </dgm:t>
    </dgm:pt>
    <dgm:pt modelId="{B0F20D28-B40E-43DA-90E8-96038918BC0C}">
      <dgm:prSet phldrT="[Text]" custT="1"/>
      <dgm:spPr/>
      <dgm:t>
        <a:bodyPr/>
        <a:lstStyle/>
        <a:p>
          <a:r>
            <a:rPr lang="en-US" sz="1400" dirty="0" smtClean="0"/>
            <a:t>Risk Management</a:t>
          </a:r>
          <a:endParaRPr lang="en-US" sz="1400" dirty="0"/>
        </a:p>
      </dgm:t>
    </dgm:pt>
    <dgm:pt modelId="{D02A364E-967B-40A2-90BE-D199FC44ACFF}" type="parTrans" cxnId="{8AF9F6A7-DC57-4281-8196-F38F9D3E8932}">
      <dgm:prSet/>
      <dgm:spPr/>
      <dgm:t>
        <a:bodyPr/>
        <a:lstStyle/>
        <a:p>
          <a:endParaRPr lang="en-US"/>
        </a:p>
      </dgm:t>
    </dgm:pt>
    <dgm:pt modelId="{4441FA92-27DF-44F6-AC8C-B637D31CCB53}" type="sibTrans" cxnId="{8AF9F6A7-DC57-4281-8196-F38F9D3E8932}">
      <dgm:prSet/>
      <dgm:spPr/>
      <dgm:t>
        <a:bodyPr/>
        <a:lstStyle/>
        <a:p>
          <a:endParaRPr lang="en-US"/>
        </a:p>
      </dgm:t>
    </dgm:pt>
    <dgm:pt modelId="{F0EE9EC0-37AD-47F7-B3CE-C7657BB90C3F}">
      <dgm:prSet phldrT="[Text]" custT="1"/>
      <dgm:spPr/>
      <dgm:t>
        <a:bodyPr/>
        <a:lstStyle/>
        <a:p>
          <a:r>
            <a:rPr lang="en-US" sz="1800" u="sng" dirty="0" smtClean="0"/>
            <a:t>Feedback</a:t>
          </a:r>
          <a:endParaRPr lang="en-US" sz="1800" u="sng" dirty="0"/>
        </a:p>
      </dgm:t>
    </dgm:pt>
    <dgm:pt modelId="{825E5CB3-CC22-43B5-8A05-BE80BF2AD824}" type="parTrans" cxnId="{524B5685-9080-4576-8311-A21BFD8F5E2E}">
      <dgm:prSet/>
      <dgm:spPr/>
      <dgm:t>
        <a:bodyPr/>
        <a:lstStyle/>
        <a:p>
          <a:endParaRPr lang="en-US"/>
        </a:p>
      </dgm:t>
    </dgm:pt>
    <dgm:pt modelId="{F719F8BF-E2C8-4391-99BE-204064787CEB}" type="sibTrans" cxnId="{524B5685-9080-4576-8311-A21BFD8F5E2E}">
      <dgm:prSet/>
      <dgm:spPr/>
      <dgm:t>
        <a:bodyPr/>
        <a:lstStyle/>
        <a:p>
          <a:endParaRPr lang="en-US"/>
        </a:p>
      </dgm:t>
    </dgm:pt>
    <dgm:pt modelId="{383F9EF1-E003-4276-AB6B-97BA1F063773}">
      <dgm:prSet phldrT="[Text]" custT="1"/>
      <dgm:spPr/>
      <dgm:t>
        <a:bodyPr/>
        <a:lstStyle/>
        <a:p>
          <a:r>
            <a:rPr lang="en-US" sz="1400" dirty="0" smtClean="0"/>
            <a:t>Post-project Appraisal</a:t>
          </a:r>
          <a:endParaRPr lang="en-US" sz="1400" dirty="0"/>
        </a:p>
      </dgm:t>
    </dgm:pt>
    <dgm:pt modelId="{BA816005-9DE1-4BCD-899E-56245610BD07}" type="parTrans" cxnId="{AFD1C955-F2F1-4238-894A-9472D3834AFD}">
      <dgm:prSet/>
      <dgm:spPr/>
      <dgm:t>
        <a:bodyPr/>
        <a:lstStyle/>
        <a:p>
          <a:endParaRPr lang="en-US"/>
        </a:p>
      </dgm:t>
    </dgm:pt>
    <dgm:pt modelId="{863D809B-FC4C-44AE-895F-91D1CC7EEACC}" type="sibTrans" cxnId="{AFD1C955-F2F1-4238-894A-9472D3834AFD}">
      <dgm:prSet/>
      <dgm:spPr/>
      <dgm:t>
        <a:bodyPr/>
        <a:lstStyle/>
        <a:p>
          <a:endParaRPr lang="en-US"/>
        </a:p>
      </dgm:t>
    </dgm:pt>
    <dgm:pt modelId="{5A926843-6B64-4B68-B241-384760FC614F}" type="pres">
      <dgm:prSet presAssocID="{CCE26875-F6F6-49AA-A447-42513064312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D67650-90A5-4E35-AA55-E4333FDDD5D0}" type="pres">
      <dgm:prSet presAssocID="{61F26408-1EA7-428B-A0D6-C428254C160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6B520-ED83-4DDE-AC2B-FE74328ACDD2}" type="pres">
      <dgm:prSet presAssocID="{CE467D92-B8E6-4052-A070-A0BFF55F0DCA}" presName="sibTrans" presStyleCnt="0"/>
      <dgm:spPr/>
    </dgm:pt>
    <dgm:pt modelId="{5B5ADC97-1474-432F-A777-86A0A0EFC594}" type="pres">
      <dgm:prSet presAssocID="{3666F24E-8A67-4177-A5E9-2EDEC8E929F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7CA4A-B0EA-4C48-92CF-F73C465FFD06}" type="pres">
      <dgm:prSet presAssocID="{FC7632B6-4AF8-4E2D-87A4-9D8EA394C62C}" presName="sibTrans" presStyleCnt="0"/>
      <dgm:spPr/>
    </dgm:pt>
    <dgm:pt modelId="{E5C60583-B385-49A0-BAF7-1D1FDF42EF2E}" type="pres">
      <dgm:prSet presAssocID="{47734F2A-E747-4478-8886-390B3599D25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3D0FA-3EE4-4F58-9F4A-081296A5A2C2}" type="pres">
      <dgm:prSet presAssocID="{C5C8220A-6AC3-4A1D-A9A4-8D90F706D2BF}" presName="sibTrans" presStyleCnt="0"/>
      <dgm:spPr/>
    </dgm:pt>
    <dgm:pt modelId="{A0338A81-1171-444A-B8BE-0BE74FB86FC9}" type="pres">
      <dgm:prSet presAssocID="{F0EE9EC0-37AD-47F7-B3CE-C7657BB90C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15382E-9C4B-455C-9174-6F7B0F022C4F}" type="presOf" srcId="{1C3DEA4A-B00C-46C6-ADAC-52AD1A847577}" destId="{5B5ADC97-1474-432F-A777-86A0A0EFC594}" srcOrd="0" destOrd="3" presId="urn:microsoft.com/office/officeart/2005/8/layout/hList6"/>
    <dgm:cxn modelId="{CB12AA84-04BE-4257-B7CB-31E60A91989E}" type="presOf" srcId="{E82994E6-67E4-4E8A-812B-1CC57067380E}" destId="{5B5ADC97-1474-432F-A777-86A0A0EFC594}" srcOrd="0" destOrd="1" presId="urn:microsoft.com/office/officeart/2005/8/layout/hList6"/>
    <dgm:cxn modelId="{5301EF43-9256-4FCE-9C09-03936E77DE90}" srcId="{3666F24E-8A67-4177-A5E9-2EDEC8E929F5}" destId="{1C5D7F7B-1A77-44AD-AD6C-4F77ACC92605}" srcOrd="4" destOrd="0" parTransId="{E8575626-C1DD-41AA-A7DD-EEFB9D4C8FA2}" sibTransId="{0A048F49-ABE6-4F23-831E-0E4A22429A3E}"/>
    <dgm:cxn modelId="{DECFB498-73E2-4A43-9C12-E18D385C2E59}" srcId="{CCE26875-F6F6-49AA-A447-425130643125}" destId="{47734F2A-E747-4478-8886-390B3599D25B}" srcOrd="2" destOrd="0" parTransId="{4DCB6C21-33B0-4EBA-BED3-4DA79238EDA5}" sibTransId="{C5C8220A-6AC3-4A1D-A9A4-8D90F706D2BF}"/>
    <dgm:cxn modelId="{D2E89110-EAD4-48DB-A322-6EB56CD2EF5B}" type="presOf" srcId="{25609218-465B-48A6-99BF-2C1AF255FE1B}" destId="{E5C60583-B385-49A0-BAF7-1D1FDF42EF2E}" srcOrd="0" destOrd="2" presId="urn:microsoft.com/office/officeart/2005/8/layout/hList6"/>
    <dgm:cxn modelId="{B5919F76-3C00-48B7-BEC8-F4BF641F57A9}" type="presOf" srcId="{1C5D7F7B-1A77-44AD-AD6C-4F77ACC92605}" destId="{5B5ADC97-1474-432F-A777-86A0A0EFC594}" srcOrd="0" destOrd="5" presId="urn:microsoft.com/office/officeart/2005/8/layout/hList6"/>
    <dgm:cxn modelId="{92262D52-05D8-4C8B-80A8-F95455A2BF48}" srcId="{47734F2A-E747-4478-8886-390B3599D25B}" destId="{3228F82F-C59F-42C1-BE29-54202A5A365D}" srcOrd="0" destOrd="0" parTransId="{5E416FD6-F6DF-4EDF-991C-5B47FAB02DFF}" sibTransId="{B02E2894-1716-44BC-A37F-4744CC004C3A}"/>
    <dgm:cxn modelId="{FAD1A7D9-AF8C-4E6C-8A4B-B9F809AC117F}" srcId="{61F26408-1EA7-428B-A0D6-C428254C1601}" destId="{BB94681C-1972-449C-9538-B4CF9BD78DF9}" srcOrd="1" destOrd="0" parTransId="{931D569D-2C05-4911-80A0-F3978EF3FB22}" sibTransId="{0F8928A6-7ABC-495D-9D12-4D3F2F9B18BB}"/>
    <dgm:cxn modelId="{A5966AAA-0085-4FA8-A36C-6ED70A78922C}" type="presOf" srcId="{F82007E6-785E-4B69-B78B-F72238E3C33F}" destId="{C4D67650-90A5-4E35-AA55-E4333FDDD5D0}" srcOrd="0" destOrd="3" presId="urn:microsoft.com/office/officeart/2005/8/layout/hList6"/>
    <dgm:cxn modelId="{6BA35658-2BA2-47CA-9773-5B109B74D32D}" srcId="{3666F24E-8A67-4177-A5E9-2EDEC8E929F5}" destId="{E82994E6-67E4-4E8A-812B-1CC57067380E}" srcOrd="0" destOrd="0" parTransId="{C5E41083-BC4E-4ABD-8C38-8BA78E411957}" sibTransId="{66493F17-90FE-4527-A022-8B9317077307}"/>
    <dgm:cxn modelId="{7AC89EA1-D8F1-47FA-ABEC-D5E7859025E2}" type="presOf" srcId="{50BA62D1-4CA1-4C92-8CC7-334C94451D99}" destId="{5B5ADC97-1474-432F-A777-86A0A0EFC594}" srcOrd="0" destOrd="4" presId="urn:microsoft.com/office/officeart/2005/8/layout/hList6"/>
    <dgm:cxn modelId="{0EAA3FAE-FFD7-45C1-8EEA-742F6357BCF5}" srcId="{61F26408-1EA7-428B-A0D6-C428254C1601}" destId="{F82007E6-785E-4B69-B78B-F72238E3C33F}" srcOrd="2" destOrd="0" parTransId="{24A9C101-ED09-47F7-82B3-CCDE0E08799C}" sibTransId="{F8142477-B1CF-41DA-9213-9F449C830708}"/>
    <dgm:cxn modelId="{0A7DD973-5A4E-4545-8334-80445123DB25}" type="presOf" srcId="{F0EE9EC0-37AD-47F7-B3CE-C7657BB90C3F}" destId="{A0338A81-1171-444A-B8BE-0BE74FB86FC9}" srcOrd="0" destOrd="0" presId="urn:microsoft.com/office/officeart/2005/8/layout/hList6"/>
    <dgm:cxn modelId="{7F491157-8258-497F-983F-833F876BB801}" type="presOf" srcId="{8709DF03-4919-433B-A529-61025B00A79A}" destId="{C4D67650-90A5-4E35-AA55-E4333FDDD5D0}" srcOrd="0" destOrd="1" presId="urn:microsoft.com/office/officeart/2005/8/layout/hList6"/>
    <dgm:cxn modelId="{6DC52B3A-1438-4D72-BC3D-1DD54EF08373}" srcId="{CCE26875-F6F6-49AA-A447-425130643125}" destId="{3666F24E-8A67-4177-A5E9-2EDEC8E929F5}" srcOrd="1" destOrd="0" parTransId="{11706EC9-FA91-457F-BD21-AC571A5E3454}" sibTransId="{FC7632B6-4AF8-4E2D-87A4-9D8EA394C62C}"/>
    <dgm:cxn modelId="{3CE79E40-6387-4AA5-86C9-BBD304FE66DB}" srcId="{61F26408-1EA7-428B-A0D6-C428254C1601}" destId="{8709DF03-4919-433B-A529-61025B00A79A}" srcOrd="0" destOrd="0" parTransId="{0F27E4BA-B349-432B-B601-D8FCE9DBE2CC}" sibTransId="{10F3090C-DA14-41EE-AEF4-13F1F21FBDD4}"/>
    <dgm:cxn modelId="{E32D8B2A-3670-49B3-AF34-6F2D5AE5EDF3}" srcId="{47734F2A-E747-4478-8886-390B3599D25B}" destId="{571E697A-002A-4DCE-A2F7-0C9B94DAB307}" srcOrd="2" destOrd="0" parTransId="{083CE1DB-07CA-414E-B3AE-46A81F1A8703}" sibTransId="{4A72D20E-36D9-4D59-B390-11CD5D59BBC3}"/>
    <dgm:cxn modelId="{AFD1C955-F2F1-4238-894A-9472D3834AFD}" srcId="{F0EE9EC0-37AD-47F7-B3CE-C7657BB90C3F}" destId="{383F9EF1-E003-4276-AB6B-97BA1F063773}" srcOrd="0" destOrd="0" parTransId="{BA816005-9DE1-4BCD-899E-56245610BD07}" sibTransId="{863D809B-FC4C-44AE-895F-91D1CC7EEACC}"/>
    <dgm:cxn modelId="{C01D826F-C2F8-4507-BD5B-B03A0808C7B8}" type="presOf" srcId="{3666F24E-8A67-4177-A5E9-2EDEC8E929F5}" destId="{5B5ADC97-1474-432F-A777-86A0A0EFC594}" srcOrd="0" destOrd="0" presId="urn:microsoft.com/office/officeart/2005/8/layout/hList6"/>
    <dgm:cxn modelId="{CB57B571-73CF-4395-AD5F-A65F736500B9}" type="presOf" srcId="{61F26408-1EA7-428B-A0D6-C428254C1601}" destId="{C4D67650-90A5-4E35-AA55-E4333FDDD5D0}" srcOrd="0" destOrd="0" presId="urn:microsoft.com/office/officeart/2005/8/layout/hList6"/>
    <dgm:cxn modelId="{5110FDFF-1C68-43C1-ADBD-F4E81C778114}" type="presOf" srcId="{26BE0ECC-C28E-4D81-9572-A94ECD7459EC}" destId="{5B5ADC97-1474-432F-A777-86A0A0EFC594}" srcOrd="0" destOrd="2" presId="urn:microsoft.com/office/officeart/2005/8/layout/hList6"/>
    <dgm:cxn modelId="{8ED728D3-70C1-43C2-9DC9-94557C6D481D}" type="presOf" srcId="{BB94681C-1972-449C-9538-B4CF9BD78DF9}" destId="{C4D67650-90A5-4E35-AA55-E4333FDDD5D0}" srcOrd="0" destOrd="2" presId="urn:microsoft.com/office/officeart/2005/8/layout/hList6"/>
    <dgm:cxn modelId="{A73394D0-1B09-43C0-B43E-3089DE92C740}" type="presOf" srcId="{B0F20D28-B40E-43DA-90E8-96038918BC0C}" destId="{E5C60583-B385-49A0-BAF7-1D1FDF42EF2E}" srcOrd="0" destOrd="4" presId="urn:microsoft.com/office/officeart/2005/8/layout/hList6"/>
    <dgm:cxn modelId="{255EB080-FB54-4FCC-A2CD-7995AEBB355B}" srcId="{47734F2A-E747-4478-8886-390B3599D25B}" destId="{25609218-465B-48A6-99BF-2C1AF255FE1B}" srcOrd="1" destOrd="0" parTransId="{89FA9AC7-9914-422E-B15D-AD2C1C296D3F}" sibTransId="{05306C31-531F-4326-95DF-BDC4BB8146B3}"/>
    <dgm:cxn modelId="{B01F92BB-F671-4770-96EA-4751502CB8C1}" type="presOf" srcId="{CCE26875-F6F6-49AA-A447-425130643125}" destId="{5A926843-6B64-4B68-B241-384760FC614F}" srcOrd="0" destOrd="0" presId="urn:microsoft.com/office/officeart/2005/8/layout/hList6"/>
    <dgm:cxn modelId="{F4BC1AFB-6FD1-4644-9A8F-A51E0F5B2DAF}" type="presOf" srcId="{571E697A-002A-4DCE-A2F7-0C9B94DAB307}" destId="{E5C60583-B385-49A0-BAF7-1D1FDF42EF2E}" srcOrd="0" destOrd="3" presId="urn:microsoft.com/office/officeart/2005/8/layout/hList6"/>
    <dgm:cxn modelId="{2A4FD5DD-9FBB-4098-8F86-4BBE01B2D9D2}" srcId="{3666F24E-8A67-4177-A5E9-2EDEC8E929F5}" destId="{26BE0ECC-C28E-4D81-9572-A94ECD7459EC}" srcOrd="1" destOrd="0" parTransId="{BA39972C-1A49-4476-9E85-C89F98879111}" sibTransId="{875C83A3-6130-456E-9051-B9E2727BCB2B}"/>
    <dgm:cxn modelId="{AB35E63A-EE01-4744-847A-E5BF3ED771AB}" type="presOf" srcId="{47734F2A-E747-4478-8886-390B3599D25B}" destId="{E5C60583-B385-49A0-BAF7-1D1FDF42EF2E}" srcOrd="0" destOrd="0" presId="urn:microsoft.com/office/officeart/2005/8/layout/hList6"/>
    <dgm:cxn modelId="{58A11CEC-33BA-48C4-95C4-519FD63E5DEE}" type="presOf" srcId="{383F9EF1-E003-4276-AB6B-97BA1F063773}" destId="{A0338A81-1171-444A-B8BE-0BE74FB86FC9}" srcOrd="0" destOrd="1" presId="urn:microsoft.com/office/officeart/2005/8/layout/hList6"/>
    <dgm:cxn modelId="{524B5685-9080-4576-8311-A21BFD8F5E2E}" srcId="{CCE26875-F6F6-49AA-A447-425130643125}" destId="{F0EE9EC0-37AD-47F7-B3CE-C7657BB90C3F}" srcOrd="3" destOrd="0" parTransId="{825E5CB3-CC22-43B5-8A05-BE80BF2AD824}" sibTransId="{F719F8BF-E2C8-4391-99BE-204064787CEB}"/>
    <dgm:cxn modelId="{CF51C9B3-D89D-48EC-A8C8-EADDBF4C6483}" srcId="{3666F24E-8A67-4177-A5E9-2EDEC8E929F5}" destId="{1C3DEA4A-B00C-46C6-ADAC-52AD1A847577}" srcOrd="2" destOrd="0" parTransId="{E318441B-F596-4DAE-A335-DBF58537D69F}" sibTransId="{923E1EFC-3510-468B-86FB-312726504189}"/>
    <dgm:cxn modelId="{A8191FE0-3FCF-438E-9144-C160EBF85093}" srcId="{CCE26875-F6F6-49AA-A447-425130643125}" destId="{61F26408-1EA7-428B-A0D6-C428254C1601}" srcOrd="0" destOrd="0" parTransId="{879F2CB8-C318-4BE6-9AE8-09E0E55E83C6}" sibTransId="{CE467D92-B8E6-4052-A070-A0BFF55F0DCA}"/>
    <dgm:cxn modelId="{913951E5-2DB1-458F-AC82-97DE143E1CEF}" srcId="{3666F24E-8A67-4177-A5E9-2EDEC8E929F5}" destId="{50BA62D1-4CA1-4C92-8CC7-334C94451D99}" srcOrd="3" destOrd="0" parTransId="{22384F34-EA24-4FED-946B-9250EB7AACE8}" sibTransId="{6AAAC00A-8CDC-48BD-BD97-0EC165D80CC5}"/>
    <dgm:cxn modelId="{8AF9F6A7-DC57-4281-8196-F38F9D3E8932}" srcId="{47734F2A-E747-4478-8886-390B3599D25B}" destId="{B0F20D28-B40E-43DA-90E8-96038918BC0C}" srcOrd="3" destOrd="0" parTransId="{D02A364E-967B-40A2-90BE-D199FC44ACFF}" sibTransId="{4441FA92-27DF-44F6-AC8C-B637D31CCB53}"/>
    <dgm:cxn modelId="{BFA3BF08-B47D-4F9E-8E69-550F84FF59E0}" type="presOf" srcId="{5FEFE102-90D8-4D3B-A630-1274B889A8CF}" destId="{C4D67650-90A5-4E35-AA55-E4333FDDD5D0}" srcOrd="0" destOrd="4" presId="urn:microsoft.com/office/officeart/2005/8/layout/hList6"/>
    <dgm:cxn modelId="{DBA5B87C-AA3C-47E3-AE81-DF0FEDD53FEE}" type="presOf" srcId="{3228F82F-C59F-42C1-BE29-54202A5A365D}" destId="{E5C60583-B385-49A0-BAF7-1D1FDF42EF2E}" srcOrd="0" destOrd="1" presId="urn:microsoft.com/office/officeart/2005/8/layout/hList6"/>
    <dgm:cxn modelId="{CD2A67AC-C061-4FEA-8CDC-BB4629873584}" srcId="{61F26408-1EA7-428B-A0D6-C428254C1601}" destId="{5FEFE102-90D8-4D3B-A630-1274B889A8CF}" srcOrd="3" destOrd="0" parTransId="{19295E37-49D0-48BD-883E-64FEAF7C6D7D}" sibTransId="{A1478AA2-3F01-4896-8FD3-0D498CD4A014}"/>
    <dgm:cxn modelId="{062256E6-DC82-4C2A-BA7D-972B545E4DC9}" type="presParOf" srcId="{5A926843-6B64-4B68-B241-384760FC614F}" destId="{C4D67650-90A5-4E35-AA55-E4333FDDD5D0}" srcOrd="0" destOrd="0" presId="urn:microsoft.com/office/officeart/2005/8/layout/hList6"/>
    <dgm:cxn modelId="{A9F11E61-2970-484E-8C94-50BDD840E7E8}" type="presParOf" srcId="{5A926843-6B64-4B68-B241-384760FC614F}" destId="{7816B520-ED83-4DDE-AC2B-FE74328ACDD2}" srcOrd="1" destOrd="0" presId="urn:microsoft.com/office/officeart/2005/8/layout/hList6"/>
    <dgm:cxn modelId="{5C7A4B4B-74AE-44AB-A292-F742D2E4A9E4}" type="presParOf" srcId="{5A926843-6B64-4B68-B241-384760FC614F}" destId="{5B5ADC97-1474-432F-A777-86A0A0EFC594}" srcOrd="2" destOrd="0" presId="urn:microsoft.com/office/officeart/2005/8/layout/hList6"/>
    <dgm:cxn modelId="{5E0926B5-65A6-4486-90BA-B625F22E43BC}" type="presParOf" srcId="{5A926843-6B64-4B68-B241-384760FC614F}" destId="{0247CA4A-B0EA-4C48-92CF-F73C465FFD06}" srcOrd="3" destOrd="0" presId="urn:microsoft.com/office/officeart/2005/8/layout/hList6"/>
    <dgm:cxn modelId="{88242C9F-20EF-4A92-B597-52BFA76BAEDF}" type="presParOf" srcId="{5A926843-6B64-4B68-B241-384760FC614F}" destId="{E5C60583-B385-49A0-BAF7-1D1FDF42EF2E}" srcOrd="4" destOrd="0" presId="urn:microsoft.com/office/officeart/2005/8/layout/hList6"/>
    <dgm:cxn modelId="{DB97D3BC-2454-4E06-B353-73E366F49CAD}" type="presParOf" srcId="{5A926843-6B64-4B68-B241-384760FC614F}" destId="{7883D0FA-3EE4-4F58-9F4A-081296A5A2C2}" srcOrd="5" destOrd="0" presId="urn:microsoft.com/office/officeart/2005/8/layout/hList6"/>
    <dgm:cxn modelId="{801CB682-A731-47B4-9F60-086B1ADCD016}" type="presParOf" srcId="{5A926843-6B64-4B68-B241-384760FC614F}" destId="{A0338A81-1171-444A-B8BE-0BE74FB86FC9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67650-90A5-4E35-AA55-E4333FDDD5D0}">
      <dsp:nvSpPr>
        <dsp:cNvPr id="0" name=""/>
        <dsp:cNvSpPr/>
      </dsp:nvSpPr>
      <dsp:spPr>
        <a:xfrm rot="16200000">
          <a:off x="-1591663" y="1593592"/>
          <a:ext cx="5080000" cy="1892814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Conception</a:t>
          </a:r>
          <a:endParaRPr lang="en-US" sz="18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Conceptual Design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Scope &amp; Objectives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Project Appraisal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Budgeting</a:t>
          </a:r>
          <a:endParaRPr lang="en-US" sz="1400" kern="1200" dirty="0"/>
        </a:p>
      </dsp:txBody>
      <dsp:txXfrm rot="5400000">
        <a:off x="1930" y="1015999"/>
        <a:ext cx="1892814" cy="3048000"/>
      </dsp:txXfrm>
    </dsp:sp>
    <dsp:sp modelId="{5B5ADC97-1474-432F-A777-86A0A0EFC594}">
      <dsp:nvSpPr>
        <dsp:cNvPr id="0" name=""/>
        <dsp:cNvSpPr/>
      </dsp:nvSpPr>
      <dsp:spPr>
        <a:xfrm rot="16200000">
          <a:off x="443112" y="1593592"/>
          <a:ext cx="5080000" cy="1892814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Planning</a:t>
          </a:r>
          <a:endParaRPr lang="en-US" sz="18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Work Breakdown Structure (WBS)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Organizational Breakdown Structure (OBS)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Cost Breakdown Structure (CBS)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Setting Deadlines and Milestones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Resources Planning (Equipment, Material, </a:t>
          </a:r>
          <a:r>
            <a:rPr lang="en-US" sz="1400" kern="1200" dirty="0" err="1" smtClean="0"/>
            <a:t>Labour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 rot="5400000">
        <a:off x="2036705" y="1015999"/>
        <a:ext cx="1892814" cy="3048000"/>
      </dsp:txXfrm>
    </dsp:sp>
    <dsp:sp modelId="{E5C60583-B385-49A0-BAF7-1D1FDF42EF2E}">
      <dsp:nvSpPr>
        <dsp:cNvPr id="0" name=""/>
        <dsp:cNvSpPr/>
      </dsp:nvSpPr>
      <dsp:spPr>
        <a:xfrm rot="16200000">
          <a:off x="2477887" y="1593592"/>
          <a:ext cx="5080000" cy="189281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Implementation &amp; Control</a:t>
          </a:r>
          <a:endParaRPr lang="en-US" sz="18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Resources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Performance Appraisal/Control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Materials &amp; Contracts Management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Risk Management</a:t>
          </a:r>
          <a:endParaRPr lang="en-US" sz="1400" kern="1200" dirty="0"/>
        </a:p>
      </dsp:txBody>
      <dsp:txXfrm rot="5400000">
        <a:off x="4071480" y="1015999"/>
        <a:ext cx="1892814" cy="3048000"/>
      </dsp:txXfrm>
    </dsp:sp>
    <dsp:sp modelId="{A0338A81-1171-444A-B8BE-0BE74FB86FC9}">
      <dsp:nvSpPr>
        <dsp:cNvPr id="0" name=""/>
        <dsp:cNvSpPr/>
      </dsp:nvSpPr>
      <dsp:spPr>
        <a:xfrm rot="16200000">
          <a:off x="4512663" y="1593592"/>
          <a:ext cx="5080000" cy="189281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/>
            <a:t>Feedback</a:t>
          </a:r>
          <a:endParaRPr lang="en-US" sz="18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Post-project Appraisal</a:t>
          </a:r>
          <a:endParaRPr lang="en-US" sz="1400" kern="1200" dirty="0"/>
        </a:p>
      </dsp:txBody>
      <dsp:txXfrm rot="5400000">
        <a:off x="6106256" y="1015999"/>
        <a:ext cx="1892814" cy="304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FC474A88-C891-4F77-8540-E1FF48BD4EF5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2D7414D-9604-4421-9627-2603E355C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7F5BC69-1838-44FE-ACC8-1BEC9B7AB1EF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646AA83-1A30-4439-936B-2945AE0EC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16295-8217-44E6-9E8A-FABA4AA39B5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CA610-856E-4C7D-89A5-B9F66686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 smtClean="0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DD3E8-ED86-4614-86D1-FA3A63E0BC41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587F7-4FBF-45F8-B945-751E50BDE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A443-FD23-4066-96C5-19D516BAB5C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0D37-74F5-4910-8CC6-74C7988D37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9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1038-E9C4-427E-BD7E-77A89D4E09EF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9163-BB2C-455B-A9CB-3914494FE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4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F127F-3474-4FE5-A5A8-DB39E2FCC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2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17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9F0BA-F427-4B00-87F5-CE5733CFDE3C}" type="datetimeFigureOut">
              <a:rPr lang="en-US" smtClean="0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0F2A-5117-4DFF-AE1D-49E04956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91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76200" y="6553200"/>
            <a:ext cx="469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smtClean="0">
                <a:latin typeface="Calibri" pitchFamily="34" charset="0"/>
              </a:rPr>
              <a:t>                                                                                                 </a:t>
            </a:r>
            <a:endParaRPr lang="en-US" sz="1600" i="1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E1001-8F12-4BA3-9198-B61A8ED0316A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16484-2169-4588-B4D3-D25F5AD99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6BE08-EC82-47C6-9D43-4177432D0C73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039D-79A4-495E-95A5-2197D3DBC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Rectangle 2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6553200"/>
            <a:ext cx="9144000" cy="304800"/>
            <a:chOff x="0" y="0"/>
            <a:chExt cx="9144000" cy="304800"/>
          </a:xfrm>
        </p:grpSpPr>
        <p:sp>
          <p:nvSpPr>
            <p:cNvPr id="6" name="Rectangle 5"/>
            <p:cNvSpPr/>
            <p:nvPr userDrawn="1"/>
          </p:nvSpPr>
          <p:spPr>
            <a:xfrm>
              <a:off x="4572000" y="0"/>
              <a:ext cx="4572000" cy="304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0"/>
              <a:ext cx="4572000" cy="304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18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F127F-3474-4FE5-A5A8-DB39E2FCC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751-3A8C-44CB-9528-D63A3A159E7E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617A4-B870-4D77-B0E3-5CFD826A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5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681B0-9113-44EE-BA6E-6575365C35D4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FDB6-DE5F-4A66-A039-FF9741C89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896D1-6B35-4786-8CE0-FA2E99C06B47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4204-A3E4-41B5-A4CF-9BFFF9DD8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30AB8-6821-42CA-86E0-B03160494A1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9507D-CED1-4964-A7DB-A5EA9D80B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BC1C1-692D-417A-B8EE-548057758B46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F6A69-A699-407B-879F-969CEB4A0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F678-AA83-4D89-AEBA-38C0C74CAE75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6C00-D848-4E33-85C3-1C03FDC64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5A6D35-785B-4D83-8C81-3B44401C6A67}" type="datetimeFigureOut">
              <a:rPr lang="en-US" smtClean="0"/>
              <a:pPr>
                <a:defRPr/>
              </a:pPr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7E0E0-E6D3-4306-93EF-EA40808A01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46" r:id="rId3"/>
    <p:sldLayoutId id="2147484847" r:id="rId4"/>
    <p:sldLayoutId id="2147484848" r:id="rId5"/>
    <p:sldLayoutId id="2147484849" r:id="rId6"/>
    <p:sldLayoutId id="2147484850" r:id="rId7"/>
    <p:sldLayoutId id="2147484851" r:id="rId8"/>
    <p:sldLayoutId id="2147484852" r:id="rId9"/>
    <p:sldLayoutId id="2147484853" r:id="rId10"/>
    <p:sldLayoutId id="2147484854" r:id="rId11"/>
    <p:sldLayoutId id="2147484855" r:id="rId12"/>
    <p:sldLayoutId id="2147484834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gray">
          <a:xfrm>
            <a:off x="-1588" y="6408738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27" name="Picture 19" descr="Pearson_Bound_Whi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0080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5016500" y="6496050"/>
            <a:ext cx="426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Author: B. </a:t>
            </a:r>
            <a:r>
              <a:rPr lang="en-US" altLang="en-US" sz="1200" b="1" dirty="0" err="1" smtClean="0">
                <a:solidFill>
                  <a:schemeClr val="bg1"/>
                </a:solidFill>
                <a:latin typeface="Verdana" pitchFamily="34" charset="0"/>
              </a:rPr>
              <a:t>Mahadevan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52400" y="6489700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Verdana" pitchFamily="34" charset="0"/>
              </a:rPr>
              <a:t>Operations </a:t>
            </a:r>
            <a:r>
              <a:rPr lang="en-US" altLang="en-US" sz="1200" b="1" dirty="0" smtClean="0">
                <a:solidFill>
                  <a:schemeClr val="bg1"/>
                </a:solidFill>
                <a:latin typeface="Verdana" pitchFamily="34" charset="0"/>
              </a:rPr>
              <a:t>Management: Theory and Practice, 3e</a:t>
            </a:r>
            <a:endParaRPr lang="en-US" altLang="en-US" sz="12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 rot="-5400000">
            <a:off x="6816725" y="3460750"/>
            <a:ext cx="41195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latin typeface="Verdana" pitchFamily="34" charset="0"/>
              </a:rPr>
              <a:t>Copyright © 2016 Pearson India Education Services Pvt. Ltd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7" r:id="rId1"/>
    <p:sldLayoutId id="2147484858" r:id="rId2"/>
    <p:sldLayoutId id="2147484859" r:id="rId3"/>
    <p:sldLayoutId id="2147484860" r:id="rId4"/>
    <p:sldLayoutId id="2147484861" r:id="rId5"/>
    <p:sldLayoutId id="2147484862" r:id="rId6"/>
    <p:sldLayoutId id="2147484863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sSi6CgISg" TargetMode="External"/><Relationship Id="rId2" Type="http://schemas.openxmlformats.org/officeDocument/2006/relationships/hyperlink" Target="http://www.youtube.com/watch?v=q5-7ZeORixk" TargetMode="Externa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http://www.xycoon.com/images/beta.h38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http://www.itl.nist.gov/div898/handbook/eda/section3/gif/norpdf.gif" TargetMode="Externa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3.gi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557209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4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12984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solidFill>
                  <a:srgbClr val="0000FF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6367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Planning using a Network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Steps in the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mtClean="0"/>
              <a:t>Developing a network representation of a project</a:t>
            </a:r>
          </a:p>
          <a:p>
            <a:pPr marL="571500" indent="-571500" eaLnBrk="1" hangingPunct="1"/>
            <a:r>
              <a:rPr lang="en-US" altLang="en-US" smtClean="0"/>
              <a:t>Analysis of the network</a:t>
            </a:r>
          </a:p>
          <a:p>
            <a:pPr marL="966788" lvl="1" indent="-495300" eaLnBrk="1" hangingPunct="1"/>
            <a:r>
              <a:rPr lang="en-US" altLang="en-US" smtClean="0"/>
              <a:t>Estimating completion &amp; project duration</a:t>
            </a:r>
          </a:p>
          <a:p>
            <a:pPr marL="966788" lvl="1" indent="-495300" eaLnBrk="1" hangingPunct="1"/>
            <a:r>
              <a:rPr lang="en-US" altLang="en-US" smtClean="0"/>
              <a:t>Addressing time and resource constraints in projects</a:t>
            </a:r>
          </a:p>
          <a:p>
            <a:pPr marL="966788" lvl="1" indent="-495300" eaLnBrk="1" hangingPunct="1"/>
            <a:r>
              <a:rPr lang="en-US" altLang="en-US" smtClean="0"/>
              <a:t>Handling uncertainty in project completion </a:t>
            </a:r>
          </a:p>
        </p:txBody>
      </p:sp>
    </p:spTree>
    <p:extLst>
      <p:ext uri="{BB962C8B-B14F-4D97-AF65-F5344CB8AC3E}">
        <p14:creationId xmlns:p14="http://schemas.microsoft.com/office/powerpoint/2010/main" val="349449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Network representation of a project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Network representation provides a visual aid to a manager to understand various activities &amp; their interactions</a:t>
            </a:r>
          </a:p>
          <a:p>
            <a:pPr eaLnBrk="1" hangingPunct="1"/>
            <a:r>
              <a:rPr lang="en-US" altLang="en-US" sz="2400" dirty="0" smtClean="0"/>
              <a:t>Elementary unit of analysis in a project network is activity</a:t>
            </a:r>
          </a:p>
          <a:p>
            <a:pPr lvl="1" eaLnBrk="1" hangingPunct="1"/>
            <a:r>
              <a:rPr lang="en-US" altLang="en-US" sz="2400" dirty="0" smtClean="0"/>
              <a:t>Each activity consumes a set of resources and takes a finite amount of time for completion</a:t>
            </a:r>
          </a:p>
          <a:p>
            <a:pPr lvl="1" eaLnBrk="1" hangingPunct="1"/>
            <a:r>
              <a:rPr lang="en-US" altLang="en-US" sz="2400" dirty="0" smtClean="0"/>
              <a:t>Every activity may have certain technological or logical constraints that link it with its preceding and succeeding set of activities 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00000"/>
                </a:solidFill>
              </a:rPr>
              <a:t>Activity on Arc (AOA)</a:t>
            </a:r>
            <a:r>
              <a:rPr lang="en-US" altLang="en-US" sz="2400" dirty="0" smtClean="0"/>
              <a:t>: activities are represented on the arc</a:t>
            </a:r>
          </a:p>
          <a:p>
            <a:pPr eaLnBrk="1" hangingPunct="1"/>
            <a:r>
              <a:rPr lang="en-US" altLang="en-US" sz="2400" u="sng" dirty="0" smtClean="0">
                <a:solidFill>
                  <a:srgbClr val="C00000"/>
                </a:solidFill>
              </a:rPr>
              <a:t>Activity on Node (AON)</a:t>
            </a:r>
            <a:r>
              <a:rPr lang="en-US" altLang="en-US" sz="2400" dirty="0" smtClean="0"/>
              <a:t>: each node represents the activity itself  </a:t>
            </a:r>
          </a:p>
        </p:txBody>
      </p:sp>
    </p:spTree>
    <p:extLst>
      <p:ext uri="{BB962C8B-B14F-4D97-AF65-F5344CB8AC3E}">
        <p14:creationId xmlns:p14="http://schemas.microsoft.com/office/powerpoint/2010/main" val="96703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533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2057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cxnSp>
        <p:nvCxnSpPr>
          <p:cNvPr id="19460" name="AutoShape 4"/>
          <p:cNvCxnSpPr>
            <a:cxnSpLocks noChangeShapeType="1"/>
            <a:stCxn id="19458" idx="6"/>
            <a:endCxn id="19459" idx="2"/>
          </p:cNvCxnSpPr>
          <p:nvPr/>
        </p:nvCxnSpPr>
        <p:spPr bwMode="auto">
          <a:xfrm>
            <a:off x="1066800" y="30861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3581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cxnSp>
        <p:nvCxnSpPr>
          <p:cNvPr id="19462" name="AutoShape 7"/>
          <p:cNvCxnSpPr>
            <a:cxnSpLocks noChangeShapeType="1"/>
            <a:endCxn id="19461" idx="2"/>
          </p:cNvCxnSpPr>
          <p:nvPr/>
        </p:nvCxnSpPr>
        <p:spPr bwMode="auto">
          <a:xfrm>
            <a:off x="2590800" y="30861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AutoShape 11"/>
          <p:cNvSpPr>
            <a:spLocks noChangeArrowheads="1"/>
          </p:cNvSpPr>
          <p:nvPr/>
        </p:nvSpPr>
        <p:spPr bwMode="auto">
          <a:xfrm>
            <a:off x="5105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cxnSp>
        <p:nvCxnSpPr>
          <p:cNvPr id="19464" name="AutoShape 12"/>
          <p:cNvCxnSpPr>
            <a:cxnSpLocks noChangeShapeType="1"/>
            <a:endCxn id="19463" idx="2"/>
          </p:cNvCxnSpPr>
          <p:nvPr/>
        </p:nvCxnSpPr>
        <p:spPr bwMode="auto">
          <a:xfrm>
            <a:off x="4114800" y="30861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AutoShape 13"/>
          <p:cNvSpPr>
            <a:spLocks noChangeArrowheads="1"/>
          </p:cNvSpPr>
          <p:nvPr/>
        </p:nvSpPr>
        <p:spPr bwMode="auto">
          <a:xfrm>
            <a:off x="6629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cxnSp>
        <p:nvCxnSpPr>
          <p:cNvPr id="19466" name="AutoShape 14"/>
          <p:cNvCxnSpPr>
            <a:cxnSpLocks noChangeShapeType="1"/>
            <a:endCxn id="19465" idx="2"/>
          </p:cNvCxnSpPr>
          <p:nvPr/>
        </p:nvCxnSpPr>
        <p:spPr bwMode="auto">
          <a:xfrm>
            <a:off x="5638800" y="30861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5"/>
          <p:cNvSpPr>
            <a:spLocks noChangeArrowheads="1"/>
          </p:cNvSpPr>
          <p:nvPr/>
        </p:nvSpPr>
        <p:spPr bwMode="auto">
          <a:xfrm>
            <a:off x="8153400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cxnSp>
        <p:nvCxnSpPr>
          <p:cNvPr id="19468" name="AutoShape 16"/>
          <p:cNvCxnSpPr>
            <a:cxnSpLocks noChangeShapeType="1"/>
            <a:endCxn id="19467" idx="2"/>
          </p:cNvCxnSpPr>
          <p:nvPr/>
        </p:nvCxnSpPr>
        <p:spPr bwMode="auto">
          <a:xfrm>
            <a:off x="7162800" y="30861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7"/>
          <p:cNvSpPr>
            <a:spLocks noChangeArrowheads="1"/>
          </p:cNvSpPr>
          <p:nvPr/>
        </p:nvSpPr>
        <p:spPr bwMode="auto">
          <a:xfrm>
            <a:off x="5105400" y="46482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cxnSp>
        <p:nvCxnSpPr>
          <p:cNvPr id="19470" name="AutoShape 18"/>
          <p:cNvCxnSpPr>
            <a:cxnSpLocks noChangeShapeType="1"/>
            <a:stCxn id="19461" idx="4"/>
            <a:endCxn id="19469" idx="2"/>
          </p:cNvCxnSpPr>
          <p:nvPr/>
        </p:nvCxnSpPr>
        <p:spPr bwMode="auto">
          <a:xfrm>
            <a:off x="3848100" y="3352800"/>
            <a:ext cx="1257300" cy="1562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9"/>
          <p:cNvCxnSpPr>
            <a:cxnSpLocks noChangeShapeType="1"/>
            <a:stCxn id="19469" idx="0"/>
            <a:endCxn id="19463" idx="4"/>
          </p:cNvCxnSpPr>
          <p:nvPr/>
        </p:nvCxnSpPr>
        <p:spPr bwMode="auto">
          <a:xfrm flipV="1">
            <a:off x="5372100" y="3352800"/>
            <a:ext cx="0" cy="1295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2" name="AutoShape 20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cxnSp>
        <p:nvCxnSpPr>
          <p:cNvPr id="19473" name="AutoShape 21"/>
          <p:cNvCxnSpPr>
            <a:cxnSpLocks noChangeShapeType="1"/>
            <a:endCxn id="19472" idx="2"/>
          </p:cNvCxnSpPr>
          <p:nvPr/>
        </p:nvCxnSpPr>
        <p:spPr bwMode="auto">
          <a:xfrm>
            <a:off x="5638800" y="49149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2"/>
          <p:cNvCxnSpPr>
            <a:cxnSpLocks noChangeShapeType="1"/>
            <a:stCxn id="19472" idx="6"/>
            <a:endCxn id="19467" idx="3"/>
          </p:cNvCxnSpPr>
          <p:nvPr/>
        </p:nvCxnSpPr>
        <p:spPr bwMode="auto">
          <a:xfrm flipV="1">
            <a:off x="7162800" y="3275013"/>
            <a:ext cx="1068388" cy="163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1219200" y="2590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2819400" y="2590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4305300" y="2590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4343400" y="3581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5867400" y="2590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5848350" y="4419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</a:t>
            </a: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7239000" y="3657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h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7353300" y="2590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g</a:t>
            </a:r>
          </a:p>
        </p:txBody>
      </p:sp>
      <p:sp>
        <p:nvSpPr>
          <p:cNvPr id="1948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AOA Network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4.1</a:t>
            </a:r>
          </a:p>
        </p:txBody>
      </p:sp>
      <p:sp>
        <p:nvSpPr>
          <p:cNvPr id="19484" name="Line 33"/>
          <p:cNvSpPr>
            <a:spLocks noChangeShapeType="1"/>
          </p:cNvSpPr>
          <p:nvPr/>
        </p:nvSpPr>
        <p:spPr bwMode="auto">
          <a:xfrm>
            <a:off x="457200" y="5791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Text Box 34"/>
          <p:cNvSpPr txBox="1">
            <a:spLocks noChangeArrowheads="1"/>
          </p:cNvSpPr>
          <p:nvPr/>
        </p:nvSpPr>
        <p:spPr bwMode="auto">
          <a:xfrm>
            <a:off x="1755775" y="5594350"/>
            <a:ext cx="3544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Represents a dummy activity</a:t>
            </a:r>
          </a:p>
        </p:txBody>
      </p:sp>
    </p:spTree>
    <p:extLst>
      <p:ext uri="{BB962C8B-B14F-4D97-AF65-F5344CB8AC3E}">
        <p14:creationId xmlns:p14="http://schemas.microsoft.com/office/powerpoint/2010/main" val="325347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3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AON Network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4.1</a:t>
            </a:r>
            <a:endParaRPr lang="en-US" altLang="en-US" sz="3400" dirty="0" smtClean="0">
              <a:solidFill>
                <a:srgbClr val="0000FF"/>
              </a:solidFill>
            </a:endParaRP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-17064" y="2781300"/>
            <a:ext cx="838200" cy="609600"/>
          </a:xfrm>
          <a:prstGeom prst="flowChartConnector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Start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506936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cxnSp>
        <p:nvCxnSpPr>
          <p:cNvPr id="20485" name="AutoShape 5"/>
          <p:cNvCxnSpPr>
            <a:cxnSpLocks noChangeShapeType="1"/>
            <a:stCxn id="20483" idx="6"/>
            <a:endCxn id="20484" idx="2"/>
          </p:cNvCxnSpPr>
          <p:nvPr/>
        </p:nvCxnSpPr>
        <p:spPr bwMode="auto">
          <a:xfrm>
            <a:off x="821136" y="3086100"/>
            <a:ext cx="685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2802336" y="2819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cxnSp>
        <p:nvCxnSpPr>
          <p:cNvPr id="20487" name="AutoShape 7"/>
          <p:cNvCxnSpPr>
            <a:cxnSpLocks noChangeShapeType="1"/>
            <a:stCxn id="20484" idx="6"/>
            <a:endCxn id="20486" idx="2"/>
          </p:cNvCxnSpPr>
          <p:nvPr/>
        </p:nvCxnSpPr>
        <p:spPr bwMode="auto">
          <a:xfrm>
            <a:off x="2040336" y="30861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4097736" y="19812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cxnSp>
        <p:nvCxnSpPr>
          <p:cNvPr id="20489" name="AutoShape 9"/>
          <p:cNvCxnSpPr>
            <a:cxnSpLocks noChangeShapeType="1"/>
            <a:stCxn id="20486" idx="7"/>
            <a:endCxn id="20488" idx="2"/>
          </p:cNvCxnSpPr>
          <p:nvPr/>
        </p:nvCxnSpPr>
        <p:spPr bwMode="auto">
          <a:xfrm flipV="1">
            <a:off x="3257949" y="2247900"/>
            <a:ext cx="839787" cy="649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5393136" y="19812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cxnSp>
        <p:nvCxnSpPr>
          <p:cNvPr id="20491" name="AutoShape 11"/>
          <p:cNvCxnSpPr>
            <a:cxnSpLocks noChangeShapeType="1"/>
            <a:stCxn id="20488" idx="6"/>
            <a:endCxn id="20490" idx="2"/>
          </p:cNvCxnSpPr>
          <p:nvPr/>
        </p:nvCxnSpPr>
        <p:spPr bwMode="auto">
          <a:xfrm>
            <a:off x="4631136" y="22479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6688536" y="2514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g</a:t>
            </a:r>
          </a:p>
        </p:txBody>
      </p:sp>
      <p:cxnSp>
        <p:nvCxnSpPr>
          <p:cNvPr id="20493" name="AutoShape 13"/>
          <p:cNvCxnSpPr>
            <a:cxnSpLocks noChangeShapeType="1"/>
            <a:stCxn id="20490" idx="6"/>
            <a:endCxn id="20492" idx="1"/>
          </p:cNvCxnSpPr>
          <p:nvPr/>
        </p:nvCxnSpPr>
        <p:spPr bwMode="auto">
          <a:xfrm>
            <a:off x="5926536" y="2247900"/>
            <a:ext cx="839788" cy="344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4097736" y="41148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cxnSp>
        <p:nvCxnSpPr>
          <p:cNvPr id="20495" name="AutoShape 15"/>
          <p:cNvCxnSpPr>
            <a:cxnSpLocks noChangeShapeType="1"/>
            <a:stCxn id="20486" idx="5"/>
            <a:endCxn id="20494" idx="1"/>
          </p:cNvCxnSpPr>
          <p:nvPr/>
        </p:nvCxnSpPr>
        <p:spPr bwMode="auto">
          <a:xfrm>
            <a:off x="3257949" y="3275013"/>
            <a:ext cx="917575" cy="917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"/>
          <p:cNvCxnSpPr>
            <a:cxnSpLocks noChangeShapeType="1"/>
            <a:stCxn id="20494" idx="7"/>
            <a:endCxn id="20490" idx="3"/>
          </p:cNvCxnSpPr>
          <p:nvPr/>
        </p:nvCxnSpPr>
        <p:spPr bwMode="auto">
          <a:xfrm flipV="1">
            <a:off x="4553349" y="2436813"/>
            <a:ext cx="917575" cy="1755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5393136" y="41148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f</a:t>
            </a:r>
          </a:p>
        </p:txBody>
      </p:sp>
      <p:cxnSp>
        <p:nvCxnSpPr>
          <p:cNvPr id="20498" name="AutoShape 18"/>
          <p:cNvCxnSpPr>
            <a:cxnSpLocks noChangeShapeType="1"/>
            <a:stCxn id="20494" idx="6"/>
            <a:endCxn id="20497" idx="2"/>
          </p:cNvCxnSpPr>
          <p:nvPr/>
        </p:nvCxnSpPr>
        <p:spPr bwMode="auto">
          <a:xfrm>
            <a:off x="4631136" y="4381500"/>
            <a:ext cx="762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AutoShape 28"/>
          <p:cNvSpPr>
            <a:spLocks noChangeArrowheads="1"/>
          </p:cNvSpPr>
          <p:nvPr/>
        </p:nvSpPr>
        <p:spPr bwMode="auto">
          <a:xfrm>
            <a:off x="6688536" y="37338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h</a:t>
            </a:r>
          </a:p>
        </p:txBody>
      </p:sp>
      <p:cxnSp>
        <p:nvCxnSpPr>
          <p:cNvPr id="20500" name="AutoShape 29"/>
          <p:cNvCxnSpPr>
            <a:cxnSpLocks noChangeShapeType="1"/>
            <a:stCxn id="20497" idx="6"/>
            <a:endCxn id="20499" idx="2"/>
          </p:cNvCxnSpPr>
          <p:nvPr/>
        </p:nvCxnSpPr>
        <p:spPr bwMode="auto">
          <a:xfrm flipV="1">
            <a:off x="5926536" y="4000500"/>
            <a:ext cx="76200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AutoShape 31"/>
          <p:cNvSpPr>
            <a:spLocks noChangeArrowheads="1"/>
          </p:cNvSpPr>
          <p:nvPr/>
        </p:nvSpPr>
        <p:spPr bwMode="auto">
          <a:xfrm>
            <a:off x="7983936" y="2781300"/>
            <a:ext cx="762000" cy="609600"/>
          </a:xfrm>
          <a:prstGeom prst="flowChartConnector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End</a:t>
            </a:r>
          </a:p>
        </p:txBody>
      </p:sp>
      <p:cxnSp>
        <p:nvCxnSpPr>
          <p:cNvPr id="20502" name="AutoShape 32"/>
          <p:cNvCxnSpPr>
            <a:cxnSpLocks noChangeShapeType="1"/>
            <a:stCxn id="20499" idx="6"/>
            <a:endCxn id="20501" idx="3"/>
          </p:cNvCxnSpPr>
          <p:nvPr/>
        </p:nvCxnSpPr>
        <p:spPr bwMode="auto">
          <a:xfrm flipV="1">
            <a:off x="7221936" y="3302000"/>
            <a:ext cx="873125" cy="698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33"/>
          <p:cNvCxnSpPr>
            <a:cxnSpLocks noChangeShapeType="1"/>
            <a:stCxn id="20492" idx="6"/>
            <a:endCxn id="20501" idx="2"/>
          </p:cNvCxnSpPr>
          <p:nvPr/>
        </p:nvCxnSpPr>
        <p:spPr bwMode="auto">
          <a:xfrm>
            <a:off x="7221936" y="2781300"/>
            <a:ext cx="7620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7523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AOA Network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4.2</a:t>
            </a:r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533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057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cxnSp>
        <p:nvCxnSpPr>
          <p:cNvPr id="21509" name="AutoShape 5"/>
          <p:cNvCxnSpPr>
            <a:cxnSpLocks noChangeShapeType="1"/>
            <a:stCxn id="21507" idx="6"/>
            <a:endCxn id="21508" idx="2"/>
          </p:cNvCxnSpPr>
          <p:nvPr/>
        </p:nvCxnSpPr>
        <p:spPr bwMode="auto">
          <a:xfrm>
            <a:off x="1066800" y="35433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3581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cxnSp>
        <p:nvCxnSpPr>
          <p:cNvPr id="21511" name="AutoShape 7"/>
          <p:cNvCxnSpPr>
            <a:cxnSpLocks noChangeShapeType="1"/>
            <a:endCxn id="21510" idx="2"/>
          </p:cNvCxnSpPr>
          <p:nvPr/>
        </p:nvCxnSpPr>
        <p:spPr bwMode="auto">
          <a:xfrm>
            <a:off x="2590800" y="35433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5105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cxnSp>
        <p:nvCxnSpPr>
          <p:cNvPr id="21513" name="AutoShape 9"/>
          <p:cNvCxnSpPr>
            <a:cxnSpLocks noChangeShapeType="1"/>
            <a:endCxn id="21512" idx="2"/>
          </p:cNvCxnSpPr>
          <p:nvPr/>
        </p:nvCxnSpPr>
        <p:spPr bwMode="auto">
          <a:xfrm>
            <a:off x="4114800" y="35433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6629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cxnSp>
        <p:nvCxnSpPr>
          <p:cNvPr id="21515" name="AutoShape 11"/>
          <p:cNvCxnSpPr>
            <a:cxnSpLocks noChangeShapeType="1"/>
            <a:endCxn id="21514" idx="2"/>
          </p:cNvCxnSpPr>
          <p:nvPr/>
        </p:nvCxnSpPr>
        <p:spPr bwMode="auto">
          <a:xfrm>
            <a:off x="5638800" y="35433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AutoShape 12"/>
          <p:cNvSpPr>
            <a:spLocks noChangeArrowheads="1"/>
          </p:cNvSpPr>
          <p:nvPr/>
        </p:nvSpPr>
        <p:spPr bwMode="auto">
          <a:xfrm>
            <a:off x="8153400" y="32766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cxnSp>
        <p:nvCxnSpPr>
          <p:cNvPr id="21517" name="AutoShape 13"/>
          <p:cNvCxnSpPr>
            <a:cxnSpLocks noChangeShapeType="1"/>
            <a:endCxn id="21516" idx="2"/>
          </p:cNvCxnSpPr>
          <p:nvPr/>
        </p:nvCxnSpPr>
        <p:spPr bwMode="auto">
          <a:xfrm>
            <a:off x="7162800" y="3543300"/>
            <a:ext cx="990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8" name="AutoShape 14"/>
          <p:cNvSpPr>
            <a:spLocks noChangeArrowheads="1"/>
          </p:cNvSpPr>
          <p:nvPr/>
        </p:nvSpPr>
        <p:spPr bwMode="auto">
          <a:xfrm>
            <a:off x="5105400" y="47244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cxnSp>
        <p:nvCxnSpPr>
          <p:cNvPr id="21519" name="AutoShape 15"/>
          <p:cNvCxnSpPr>
            <a:cxnSpLocks noChangeShapeType="1"/>
            <a:stCxn id="21508" idx="4"/>
            <a:endCxn id="21518" idx="2"/>
          </p:cNvCxnSpPr>
          <p:nvPr/>
        </p:nvCxnSpPr>
        <p:spPr bwMode="auto">
          <a:xfrm>
            <a:off x="2324100" y="3810000"/>
            <a:ext cx="2781300" cy="1181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6"/>
          <p:cNvCxnSpPr>
            <a:cxnSpLocks noChangeShapeType="1"/>
            <a:stCxn id="21518" idx="0"/>
            <a:endCxn id="21512" idx="4"/>
          </p:cNvCxnSpPr>
          <p:nvPr/>
        </p:nvCxnSpPr>
        <p:spPr bwMode="auto">
          <a:xfrm flipV="1">
            <a:off x="5372100" y="3810000"/>
            <a:ext cx="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3581400" y="1981200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cxnSp>
        <p:nvCxnSpPr>
          <p:cNvPr id="21522" name="AutoShape 18"/>
          <p:cNvCxnSpPr>
            <a:cxnSpLocks noChangeShapeType="1"/>
            <a:endCxn id="21514" idx="4"/>
          </p:cNvCxnSpPr>
          <p:nvPr/>
        </p:nvCxnSpPr>
        <p:spPr bwMode="auto">
          <a:xfrm flipV="1">
            <a:off x="5638800" y="3810000"/>
            <a:ext cx="1257300" cy="1181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9"/>
          <p:cNvCxnSpPr>
            <a:cxnSpLocks noChangeShapeType="1"/>
            <a:stCxn id="21521" idx="4"/>
            <a:endCxn id="21510" idx="0"/>
          </p:cNvCxnSpPr>
          <p:nvPr/>
        </p:nvCxnSpPr>
        <p:spPr bwMode="auto">
          <a:xfrm>
            <a:off x="3848100" y="2514600"/>
            <a:ext cx="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2192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A:8</a:t>
            </a:r>
            <a:endParaRPr lang="en-US" altLang="en-US" sz="2400" dirty="0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28194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B:12</a:t>
            </a:r>
            <a:endParaRPr lang="en-US" altLang="en-US" sz="2400" dirty="0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886200" y="4114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C:4</a:t>
            </a:r>
            <a:endParaRPr lang="en-US" altLang="en-US" sz="2400" dirty="0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3886200" y="26670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D:2</a:t>
            </a:r>
            <a:endParaRPr lang="en-US" altLang="en-US" sz="2400" dirty="0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3434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E:8</a:t>
            </a:r>
            <a:endParaRPr lang="en-US" altLang="en-US" sz="2400" dirty="0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724400" y="2438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F:2</a:t>
            </a:r>
            <a:endParaRPr lang="en-US" altLang="en-US" sz="2400" dirty="0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6324600" y="4267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H:2</a:t>
            </a:r>
            <a:endParaRPr lang="en-US" altLang="en-US" sz="2400" dirty="0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410200" y="4038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G:3</a:t>
            </a:r>
            <a:endParaRPr lang="en-US" altLang="en-US" sz="2400" dirty="0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58674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I:2</a:t>
            </a:r>
            <a:endParaRPr lang="en-US" altLang="en-US" sz="2400" dirty="0"/>
          </a:p>
        </p:txBody>
      </p:sp>
      <p:cxnSp>
        <p:nvCxnSpPr>
          <p:cNvPr id="21533" name="AutoShape 29"/>
          <p:cNvCxnSpPr>
            <a:cxnSpLocks noChangeShapeType="1"/>
            <a:stCxn id="21521" idx="6"/>
            <a:endCxn id="21512" idx="0"/>
          </p:cNvCxnSpPr>
          <p:nvPr/>
        </p:nvCxnSpPr>
        <p:spPr bwMode="auto">
          <a:xfrm>
            <a:off x="4114800" y="2247900"/>
            <a:ext cx="1257300" cy="1028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315200" y="3124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dirty="0" smtClean="0"/>
              <a:t>J:2</a:t>
            </a:r>
            <a:endParaRPr lang="en-US" altLang="en-US" sz="2400" dirty="0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65125" y="5791200"/>
            <a:ext cx="71737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200" i="1" dirty="0"/>
              <a:t>* In the </a:t>
            </a:r>
            <a:r>
              <a:rPr lang="en-US" altLang="en-US" sz="1200" i="1" dirty="0" smtClean="0"/>
              <a:t>figure, </a:t>
            </a:r>
            <a:r>
              <a:rPr lang="en-US" altLang="en-US" sz="1200" i="1" dirty="0"/>
              <a:t>the numbers following each activity represents the duration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2507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Duration &amp; Critical Path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4.2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747713" y="2057400"/>
            <a:ext cx="451008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Path 1: 1 – 2 – 3 – 5 – 7 – 8 </a:t>
            </a:r>
          </a:p>
          <a:p>
            <a:r>
              <a:rPr lang="en-US" altLang="en-US" dirty="0"/>
              <a:t>Path 2: 1 – 2 – 3 – 4 – 5 – 7 – 8 </a:t>
            </a:r>
          </a:p>
          <a:p>
            <a:r>
              <a:rPr lang="en-US" altLang="en-US" dirty="0"/>
              <a:t>Path 3: 1 – 2 – 6 – 7 – 8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Path 4: 1 – 2 – 3 – 5 – 6 – 7 – 8</a:t>
            </a:r>
          </a:p>
          <a:p>
            <a:r>
              <a:rPr lang="en-US" altLang="en-US" dirty="0"/>
              <a:t>Path 5: 1 – 2 – 3 – 4 – 5 – 6 – 7 – 8 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037263" y="2057400"/>
            <a:ext cx="21923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Path 1: 32 weeks</a:t>
            </a:r>
          </a:p>
          <a:p>
            <a:r>
              <a:rPr lang="en-US" altLang="en-US" dirty="0"/>
              <a:t>Path 2: 28 weeks</a:t>
            </a:r>
          </a:p>
          <a:p>
            <a:r>
              <a:rPr lang="en-US" altLang="en-US" dirty="0"/>
              <a:t>Path 3: 15 weeks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Path 4: 35 weeks</a:t>
            </a:r>
          </a:p>
          <a:p>
            <a:r>
              <a:rPr lang="en-US" altLang="en-US" dirty="0"/>
              <a:t>Path 5: 31 weeks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85800" y="4044950"/>
            <a:ext cx="7107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2000"/>
              <a:t>The critical path is   1 – 2 – 3 – 5 – 6 – 7 – 8 (path 4)</a:t>
            </a:r>
          </a:p>
          <a:p>
            <a:r>
              <a:rPr lang="en-US" altLang="en-US" sz="2000"/>
              <a:t> </a:t>
            </a:r>
          </a:p>
          <a:p>
            <a:r>
              <a:rPr lang="en-US" altLang="en-US" sz="2000"/>
              <a:t>The duration of the project is 35 weeks </a:t>
            </a:r>
          </a:p>
        </p:txBody>
      </p:sp>
    </p:spTree>
    <p:extLst>
      <p:ext uri="{BB962C8B-B14F-4D97-AF65-F5344CB8AC3E}">
        <p14:creationId xmlns:p14="http://schemas.microsoft.com/office/powerpoint/2010/main" val="38361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Knowing more about activities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Early and Late schedules &amp; Slack</a:t>
            </a:r>
          </a:p>
        </p:txBody>
      </p:sp>
      <p:sp>
        <p:nvSpPr>
          <p:cNvPr id="307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 smtClean="0">
                <a:cs typeface="Times New Roman" pitchFamily="18" charset="0"/>
              </a:rPr>
              <a:t>Start time for the project	: S (usually 0)</a:t>
            </a:r>
          </a:p>
          <a:p>
            <a:pPr algn="just" eaLnBrk="1" hangingPunct="1"/>
            <a:endParaRPr lang="en-US" altLang="en-US" sz="1800" dirty="0" smtClean="0"/>
          </a:p>
          <a:p>
            <a:pPr algn="just" eaLnBrk="1" hangingPunct="1"/>
            <a:r>
              <a:rPr lang="en-US" altLang="en-US" sz="2400" dirty="0" smtClean="0">
                <a:solidFill>
                  <a:srgbClr val="C00000"/>
                </a:solidFill>
                <a:cs typeface="Times New Roman" pitchFamily="18" charset="0"/>
              </a:rPr>
              <a:t>Early start time, ES for activity “a”</a:t>
            </a:r>
            <a:endParaRPr lang="en-US" altLang="en-US" sz="1800" dirty="0" smtClean="0">
              <a:solidFill>
                <a:srgbClr val="C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en-US" sz="2000" dirty="0" smtClean="0">
                <a:solidFill>
                  <a:srgbClr val="C00000"/>
                </a:solidFill>
                <a:cs typeface="Times New Roman" pitchFamily="18" charset="0"/>
              </a:rPr>
              <a:t>If it is a beginning activity, ES(a) = S</a:t>
            </a:r>
            <a:endParaRPr lang="en-US" altLang="en-US" sz="1600" dirty="0" smtClean="0">
              <a:solidFill>
                <a:srgbClr val="C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C00000"/>
                </a:solidFill>
                <a:cs typeface="Times New Roman" pitchFamily="18" charset="0"/>
              </a:rPr>
              <a:t>	Otherwise, ES(a) = max{EF(all predecessors of a)}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en-US" sz="1600" dirty="0" smtClean="0">
              <a:solidFill>
                <a:srgbClr val="C00000"/>
              </a:solidFill>
            </a:endParaRPr>
          </a:p>
          <a:p>
            <a:pPr algn="just" eaLnBrk="1" hangingPunct="1"/>
            <a:r>
              <a:rPr lang="en-US" altLang="en-US" sz="2400" dirty="0" smtClean="0">
                <a:solidFill>
                  <a:srgbClr val="0000FF"/>
                </a:solidFill>
                <a:cs typeface="Times New Roman" pitchFamily="18" charset="0"/>
              </a:rPr>
              <a:t>Early finish time, EF for activity “a”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dirty="0" smtClean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  <a:cs typeface="Times New Roman" pitchFamily="18" charset="0"/>
              </a:rPr>
              <a:t>EF(a) =ES(a)+t(a), where t(a) is the activity duration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en-US" sz="1800" dirty="0" smtClean="0">
              <a:solidFill>
                <a:srgbClr val="0000FF"/>
              </a:solidFill>
            </a:endParaRPr>
          </a:p>
          <a:p>
            <a:pPr algn="just" eaLnBrk="1" hangingPunct="1"/>
            <a:r>
              <a:rPr lang="en-US" altLang="en-US" sz="2400" dirty="0" smtClean="0">
                <a:cs typeface="Times New Roman" pitchFamily="18" charset="0"/>
              </a:rPr>
              <a:t>Project Completion time T: </a:t>
            </a:r>
            <a:endParaRPr lang="en-US" altLang="en-US" sz="4400" dirty="0" smtClean="0"/>
          </a:p>
          <a:p>
            <a:pPr eaLnBrk="1" hangingPunct="1"/>
            <a:endParaRPr lang="en-US" altLang="en-US" sz="24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123820"/>
              </p:ext>
            </p:extLst>
          </p:nvPr>
        </p:nvGraphicFramePr>
        <p:xfrm>
          <a:off x="4305300" y="5105400"/>
          <a:ext cx="1333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698197" imgH="253890" progId="Equation.3">
                  <p:embed/>
                </p:oleObj>
              </mc:Choice>
              <mc:Fallback>
                <p:oleObj name="Equation" r:id="rId3" imgW="69819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105400"/>
                        <a:ext cx="13335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Knowing more about activities </a:t>
            </a:r>
            <a:br>
              <a:rPr lang="en-US" altLang="en-US" dirty="0" smtClean="0"/>
            </a:br>
            <a:r>
              <a:rPr lang="en-US" altLang="en-US" sz="3200" b="1" dirty="0" smtClean="0">
                <a:solidFill>
                  <a:srgbClr val="0000FF"/>
                </a:solidFill>
                <a:latin typeface="Comic Sans MS" pitchFamily="66" charset="0"/>
              </a:rPr>
              <a:t>Early and Late schedules &amp; Slack…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836473"/>
            <a:ext cx="8229600" cy="4053417"/>
          </a:xfrm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Late finish time, ES for activity “a”</a:t>
            </a:r>
            <a:endParaRPr lang="en-US" sz="11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If it is an ending activity, LF(a) = T</a:t>
            </a:r>
            <a:endParaRPr lang="en-US" sz="105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cs typeface="Times New Roman" pitchFamily="18" charset="0"/>
              </a:rPr>
              <a:t>	Otherwise, LF(a) = min{LS(all successors of a)}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050" dirty="0" smtClean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Late start time, LS for activity “a”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cs typeface="Times New Roman" pitchFamily="18" charset="0"/>
              </a:rPr>
              <a:t>LS(a) = LF(a) + t(a), where t(a) is the activity duration</a:t>
            </a:r>
            <a:endParaRPr lang="en-US" sz="2400" dirty="0" smtClean="0">
              <a:solidFill>
                <a:srgbClr val="C00000"/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400" dirty="0" smtClean="0">
                <a:cs typeface="Times New Roman" pitchFamily="18" charset="0"/>
              </a:rPr>
              <a:t>The Total Slack, TS for activity “a”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	TS(a) = LF(a) – EF (a) or LS(a) – LF(a)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02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424547" y="18192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Early &amp; Late Schedules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4.2</a:t>
            </a:r>
          </a:p>
        </p:txBody>
      </p:sp>
      <p:graphicFrame>
        <p:nvGraphicFramePr>
          <p:cNvPr id="48064" name="Group 96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62749997"/>
              </p:ext>
            </p:extLst>
          </p:nvPr>
        </p:nvGraphicFramePr>
        <p:xfrm>
          <a:off x="188010" y="1346930"/>
          <a:ext cx="8462960" cy="4693251"/>
        </p:xfrm>
        <a:graphic>
          <a:graphicData uri="http://schemas.openxmlformats.org/drawingml/2006/table">
            <a:tbl>
              <a:tblPr/>
              <a:tblGrid>
                <a:gridCol w="995362"/>
                <a:gridCol w="2523021"/>
                <a:gridCol w="1146805"/>
                <a:gridCol w="652996"/>
                <a:gridCol w="784569"/>
                <a:gridCol w="786194"/>
                <a:gridCol w="786194"/>
                <a:gridCol w="787819"/>
              </a:tblGrid>
              <a:tr h="51823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Activity*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Duration (weeks)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Design/Approval of plan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Foundation/Super-structure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Select and order  accessories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Wiring for the building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Carpentry works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Laying of roof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779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Wall Plastering/Laying floors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Fixing fittings (sanitary, electrical etc.)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51823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Wall, Door and Exterior painting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484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J*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Final polishing, Hand over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1437" marR="91437" marT="45726" marB="4572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4701" name="Text Box 942"/>
          <p:cNvSpPr txBox="1">
            <a:spLocks noChangeArrowheads="1"/>
          </p:cNvSpPr>
          <p:nvPr/>
        </p:nvSpPr>
        <p:spPr bwMode="auto">
          <a:xfrm>
            <a:off x="100697" y="6026880"/>
            <a:ext cx="3732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200" i="1" dirty="0"/>
              <a:t>* Indicates these activities are on critical path</a:t>
            </a:r>
          </a:p>
        </p:txBody>
      </p:sp>
    </p:spTree>
    <p:extLst>
      <p:ext uri="{BB962C8B-B14F-4D97-AF65-F5344CB8AC3E}">
        <p14:creationId xmlns:p14="http://schemas.microsoft.com/office/powerpoint/2010/main" val="7457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88" y="-529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Early/Late schedules &amp; Critical Path</a:t>
            </a:r>
            <a:r>
              <a:rPr lang="en-US" altLang="en-US" sz="6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4.2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-17417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59951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2</a:t>
            </a:r>
          </a:p>
        </p:txBody>
      </p:sp>
      <p:cxnSp>
        <p:nvCxnSpPr>
          <p:cNvPr id="25605" name="AutoShape 5"/>
          <p:cNvCxnSpPr>
            <a:cxnSpLocks noChangeShapeType="1"/>
            <a:stCxn id="25603" idx="6"/>
            <a:endCxn id="25604" idx="2"/>
          </p:cNvCxnSpPr>
          <p:nvPr/>
        </p:nvCxnSpPr>
        <p:spPr bwMode="auto">
          <a:xfrm>
            <a:off x="515983" y="3672948"/>
            <a:ext cx="94396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3060151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3</a:t>
            </a:r>
          </a:p>
        </p:txBody>
      </p:sp>
      <p:cxnSp>
        <p:nvCxnSpPr>
          <p:cNvPr id="25607" name="AutoShape 7"/>
          <p:cNvCxnSpPr>
            <a:cxnSpLocks noChangeShapeType="1"/>
            <a:stCxn id="25604" idx="6"/>
            <a:endCxn id="25606" idx="2"/>
          </p:cNvCxnSpPr>
          <p:nvPr/>
        </p:nvCxnSpPr>
        <p:spPr bwMode="auto">
          <a:xfrm>
            <a:off x="1993351" y="3672948"/>
            <a:ext cx="10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4660351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5</a:t>
            </a:r>
          </a:p>
        </p:txBody>
      </p:sp>
      <p:cxnSp>
        <p:nvCxnSpPr>
          <p:cNvPr id="25609" name="AutoShape 9"/>
          <p:cNvCxnSpPr>
            <a:cxnSpLocks noChangeShapeType="1"/>
            <a:stCxn id="25606" idx="6"/>
            <a:endCxn id="25608" idx="2"/>
          </p:cNvCxnSpPr>
          <p:nvPr/>
        </p:nvCxnSpPr>
        <p:spPr bwMode="auto">
          <a:xfrm>
            <a:off x="3593551" y="3672948"/>
            <a:ext cx="10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6412951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7</a:t>
            </a:r>
          </a:p>
        </p:txBody>
      </p:sp>
      <p:cxnSp>
        <p:nvCxnSpPr>
          <p:cNvPr id="25611" name="AutoShape 11"/>
          <p:cNvCxnSpPr>
            <a:cxnSpLocks noChangeShapeType="1"/>
            <a:stCxn id="25608" idx="6"/>
            <a:endCxn id="25610" idx="2"/>
          </p:cNvCxnSpPr>
          <p:nvPr/>
        </p:nvCxnSpPr>
        <p:spPr bwMode="auto">
          <a:xfrm>
            <a:off x="5193751" y="3672948"/>
            <a:ext cx="1219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7936951" y="34062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8</a:t>
            </a:r>
          </a:p>
        </p:txBody>
      </p:sp>
      <p:cxnSp>
        <p:nvCxnSpPr>
          <p:cNvPr id="25613" name="AutoShape 13"/>
          <p:cNvCxnSpPr>
            <a:cxnSpLocks noChangeShapeType="1"/>
            <a:endCxn id="25612" idx="2"/>
          </p:cNvCxnSpPr>
          <p:nvPr/>
        </p:nvCxnSpPr>
        <p:spPr bwMode="auto">
          <a:xfrm>
            <a:off x="6946351" y="3672948"/>
            <a:ext cx="9906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4660351" y="56160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6</a:t>
            </a:r>
          </a:p>
        </p:txBody>
      </p:sp>
      <p:cxnSp>
        <p:nvCxnSpPr>
          <p:cNvPr id="25615" name="AutoShape 15"/>
          <p:cNvCxnSpPr>
            <a:cxnSpLocks noChangeShapeType="1"/>
            <a:stCxn id="25604" idx="4"/>
            <a:endCxn id="25614" idx="2"/>
          </p:cNvCxnSpPr>
          <p:nvPr/>
        </p:nvCxnSpPr>
        <p:spPr bwMode="auto">
          <a:xfrm>
            <a:off x="1726651" y="3939648"/>
            <a:ext cx="2933700" cy="1943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6"/>
          <p:cNvCxnSpPr>
            <a:cxnSpLocks noChangeShapeType="1"/>
            <a:stCxn id="25614" idx="0"/>
            <a:endCxn id="25608" idx="4"/>
          </p:cNvCxnSpPr>
          <p:nvPr/>
        </p:nvCxnSpPr>
        <p:spPr bwMode="auto">
          <a:xfrm flipV="1">
            <a:off x="4927051" y="3939648"/>
            <a:ext cx="0" cy="167640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3060151" y="1425048"/>
            <a:ext cx="533400" cy="533400"/>
          </a:xfrm>
          <a:prstGeom prst="flowChartConnector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Times New Roman" pitchFamily="18" charset="0"/>
              </a:rPr>
              <a:t>4</a:t>
            </a:r>
          </a:p>
        </p:txBody>
      </p:sp>
      <p:cxnSp>
        <p:nvCxnSpPr>
          <p:cNvPr id="25618" name="AutoShape 18"/>
          <p:cNvCxnSpPr>
            <a:cxnSpLocks noChangeShapeType="1"/>
            <a:stCxn id="25614" idx="7"/>
            <a:endCxn id="25610" idx="4"/>
          </p:cNvCxnSpPr>
          <p:nvPr/>
        </p:nvCxnSpPr>
        <p:spPr bwMode="auto">
          <a:xfrm flipV="1">
            <a:off x="5115963" y="3939648"/>
            <a:ext cx="1563688" cy="17541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9"/>
          <p:cNvCxnSpPr>
            <a:cxnSpLocks noChangeShapeType="1"/>
            <a:stCxn id="25617" idx="4"/>
            <a:endCxn id="25606" idx="0"/>
          </p:cNvCxnSpPr>
          <p:nvPr/>
        </p:nvCxnSpPr>
        <p:spPr bwMode="auto">
          <a:xfrm>
            <a:off x="3326851" y="1958448"/>
            <a:ext cx="0" cy="144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21751" y="33300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Times New Roman" pitchFamily="18" charset="0"/>
              </a:rPr>
              <a:t>A</a:t>
            </a:r>
            <a:r>
              <a:rPr lang="en-US" altLang="en-US" sz="2400" b="1" dirty="0" smtClean="0">
                <a:latin typeface="Times New Roman" pitchFamily="18" charset="0"/>
              </a:rPr>
              <a:t>:8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2260051" y="33300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B:12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 rot="1540488">
            <a:off x="2858538" y="48921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C:4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 rot="-5400000">
            <a:off x="3212551" y="26442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D:2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898351" y="3676123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E:8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 rot="2549438">
            <a:off x="4177751" y="2298173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F:2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 rot="-2812338">
            <a:off x="5727151" y="475879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H:2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 rot="-5132340">
            <a:off x="4831801" y="433969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G:3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422351" y="33300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I:2</a:t>
            </a:r>
            <a:endParaRPr lang="en-US" altLang="en-US" sz="2400" b="1" dirty="0">
              <a:latin typeface="Times New Roman" pitchFamily="18" charset="0"/>
            </a:endParaRPr>
          </a:p>
        </p:txBody>
      </p:sp>
      <p:cxnSp>
        <p:nvCxnSpPr>
          <p:cNvPr id="25629" name="AutoShape 29"/>
          <p:cNvCxnSpPr>
            <a:cxnSpLocks noChangeShapeType="1"/>
            <a:stCxn id="25617" idx="6"/>
            <a:endCxn id="25608" idx="0"/>
          </p:cNvCxnSpPr>
          <p:nvPr/>
        </p:nvCxnSpPr>
        <p:spPr bwMode="auto">
          <a:xfrm>
            <a:off x="3593551" y="1691748"/>
            <a:ext cx="1333500" cy="171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7098751" y="3672948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latin typeface="Times New Roman" pitchFamily="18" charset="0"/>
              </a:rPr>
              <a:t>J:2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40751" y="2998261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(0,8)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774151" y="3006198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[0,8]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688551" y="2998261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(8,20)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441026" y="3006198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[8,20]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3212551" y="3923773"/>
            <a:ext cx="89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(20,</a:t>
            </a:r>
            <a:r>
              <a:rPr lang="en-US" altLang="en-US" b="1">
                <a:latin typeface="Times New Roman" pitchFamily="18" charset="0"/>
              </a:rPr>
              <a:t>28</a:t>
            </a:r>
            <a:r>
              <a:rPr lang="en-US" altLang="en-US" sz="2000" b="1">
                <a:latin typeface="Times New Roman" pitchFamily="18" charset="0"/>
              </a:rPr>
              <a:t>)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3930101" y="391583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[20,28]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 rot="1439650">
            <a:off x="2221951" y="4993748"/>
            <a:ext cx="796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(8,12)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 rot="1496605">
            <a:off x="2772813" y="5295373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[27,31]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 rot="2509113">
            <a:off x="3882476" y="1734611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(22,24)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 rot="2540779">
            <a:off x="4434926" y="2263248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[26,28]</a:t>
            </a:r>
          </a:p>
        </p:txBody>
      </p:sp>
      <p:sp>
        <p:nvSpPr>
          <p:cNvPr id="25641" name="Text Box 42"/>
          <p:cNvSpPr txBox="1">
            <a:spLocks noChangeArrowheads="1"/>
          </p:cNvSpPr>
          <p:nvPr/>
        </p:nvSpPr>
        <p:spPr bwMode="auto">
          <a:xfrm rot="-2796691">
            <a:off x="5585863" y="519853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(31,33)</a:t>
            </a:r>
          </a:p>
        </p:txBody>
      </p:sp>
      <p:sp>
        <p:nvSpPr>
          <p:cNvPr id="25642" name="Text Box 43"/>
          <p:cNvSpPr txBox="1">
            <a:spLocks noChangeArrowheads="1"/>
          </p:cNvSpPr>
          <p:nvPr/>
        </p:nvSpPr>
        <p:spPr bwMode="auto">
          <a:xfrm rot="-2975869">
            <a:off x="6092276" y="4619098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[31,33]</a:t>
            </a:r>
          </a:p>
        </p:txBody>
      </p:sp>
      <p:sp>
        <p:nvSpPr>
          <p:cNvPr id="25643" name="Text Box 44"/>
          <p:cNvSpPr txBox="1">
            <a:spLocks noChangeArrowheads="1"/>
          </p:cNvSpPr>
          <p:nvPr/>
        </p:nvSpPr>
        <p:spPr bwMode="auto">
          <a:xfrm>
            <a:off x="4869901" y="3006198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(28,30)</a:t>
            </a:r>
          </a:p>
        </p:txBody>
      </p:sp>
      <p:sp>
        <p:nvSpPr>
          <p:cNvPr id="25644" name="Text Box 45"/>
          <p:cNvSpPr txBox="1">
            <a:spLocks noChangeArrowheads="1"/>
          </p:cNvSpPr>
          <p:nvPr/>
        </p:nvSpPr>
        <p:spPr bwMode="auto">
          <a:xfrm>
            <a:off x="5641426" y="299508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[31,33]</a:t>
            </a:r>
          </a:p>
        </p:txBody>
      </p:sp>
      <p:sp>
        <p:nvSpPr>
          <p:cNvPr id="25645" name="Text Box 46"/>
          <p:cNvSpPr txBox="1">
            <a:spLocks noChangeArrowheads="1"/>
          </p:cNvSpPr>
          <p:nvPr/>
        </p:nvSpPr>
        <p:spPr bwMode="auto">
          <a:xfrm>
            <a:off x="6641551" y="395393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(33,35)</a:t>
            </a:r>
          </a:p>
        </p:txBody>
      </p:sp>
      <p:sp>
        <p:nvSpPr>
          <p:cNvPr id="25646" name="Text Box 47"/>
          <p:cNvSpPr txBox="1">
            <a:spLocks noChangeArrowheads="1"/>
          </p:cNvSpPr>
          <p:nvPr/>
        </p:nvSpPr>
        <p:spPr bwMode="auto">
          <a:xfrm>
            <a:off x="7413076" y="3961873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[33,35]</a:t>
            </a:r>
          </a:p>
        </p:txBody>
      </p:sp>
      <p:sp>
        <p:nvSpPr>
          <p:cNvPr id="25647" name="Text Box 48"/>
          <p:cNvSpPr txBox="1">
            <a:spLocks noChangeArrowheads="1"/>
          </p:cNvSpPr>
          <p:nvPr/>
        </p:nvSpPr>
        <p:spPr bwMode="auto">
          <a:xfrm rot="-5400000">
            <a:off x="4890538" y="4706411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(28,31)</a:t>
            </a:r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 rot="-5400000">
            <a:off x="4893713" y="3893611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[28,31]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 rot="-5400000">
            <a:off x="3272876" y="301413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(20,22)</a:t>
            </a:r>
          </a:p>
        </p:txBody>
      </p:sp>
      <p:sp>
        <p:nvSpPr>
          <p:cNvPr id="25650" name="Text Box 51"/>
          <p:cNvSpPr txBox="1">
            <a:spLocks noChangeArrowheads="1"/>
          </p:cNvSpPr>
          <p:nvPr/>
        </p:nvSpPr>
        <p:spPr bwMode="auto">
          <a:xfrm rot="-5400000">
            <a:off x="3276051" y="2220386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itchFamily="18" charset="0"/>
              </a:rPr>
              <a:t>[24,26]</a:t>
            </a:r>
          </a:p>
        </p:txBody>
      </p:sp>
      <p:sp>
        <p:nvSpPr>
          <p:cNvPr id="25651" name="Text Box 53"/>
          <p:cNvSpPr txBox="1">
            <a:spLocks noChangeArrowheads="1"/>
          </p:cNvSpPr>
          <p:nvPr/>
        </p:nvSpPr>
        <p:spPr bwMode="auto">
          <a:xfrm>
            <a:off x="5273126" y="1305986"/>
            <a:ext cx="3544887" cy="16004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400" i="1" u="sng" dirty="0">
                <a:solidFill>
                  <a:srgbClr val="0000FF"/>
                </a:solidFill>
              </a:rPr>
              <a:t>Legends</a:t>
            </a:r>
          </a:p>
          <a:p>
            <a:r>
              <a:rPr lang="en-US" altLang="en-US" sz="1400" i="1" dirty="0">
                <a:solidFill>
                  <a:srgbClr val="0000FF"/>
                </a:solidFill>
              </a:rPr>
              <a:t>N 	</a:t>
            </a:r>
            <a:r>
              <a:rPr lang="en-US" altLang="en-US" sz="1400" dirty="0">
                <a:solidFill>
                  <a:srgbClr val="0000FF"/>
                </a:solidFill>
              </a:rPr>
              <a:t>: Node 	 	 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a:n	: Activity name: Duration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(ES, EF)	: (Early start, Early Finish) 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[LS,LF] 	: [Late Start, Late Finish]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	: Critical Path	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	: Non-critical path	</a:t>
            </a:r>
          </a:p>
        </p:txBody>
      </p:sp>
      <p:sp>
        <p:nvSpPr>
          <p:cNvPr id="25652" name="Line 55"/>
          <p:cNvSpPr>
            <a:spLocks noChangeShapeType="1"/>
          </p:cNvSpPr>
          <p:nvPr/>
        </p:nvSpPr>
        <p:spPr bwMode="auto">
          <a:xfrm>
            <a:off x="5531888" y="256804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56"/>
          <p:cNvSpPr>
            <a:spLocks noChangeShapeType="1"/>
          </p:cNvSpPr>
          <p:nvPr/>
        </p:nvSpPr>
        <p:spPr bwMode="auto">
          <a:xfrm>
            <a:off x="5531888" y="276331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lvl="0"/>
            <a:r>
              <a:rPr lang="en-US" dirty="0" smtClean="0"/>
              <a:t>Video Insight 4.1</a:t>
            </a:r>
            <a:br>
              <a:rPr lang="en-US" dirty="0" smtClean="0"/>
            </a:br>
            <a:r>
              <a:rPr lang="en-US" sz="3200" b="1" dirty="0" err="1" smtClean="0">
                <a:solidFill>
                  <a:srgbClr val="0000FF"/>
                </a:solidFill>
              </a:rPr>
              <a:t>Chatrapathi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b="1" dirty="0" err="1" smtClean="0">
                <a:solidFill>
                  <a:srgbClr val="0000FF"/>
                </a:solidFill>
              </a:rPr>
              <a:t>Shivaji</a:t>
            </a:r>
            <a:r>
              <a:rPr lang="en-US" sz="3200" b="1" dirty="0" smtClean="0">
                <a:solidFill>
                  <a:srgbClr val="0000FF"/>
                </a:solidFill>
              </a:rPr>
              <a:t> Intl. Airport: Terminal 2</a:t>
            </a:r>
            <a:br>
              <a:rPr lang="en-US" sz="3200" b="1" dirty="0" smtClean="0">
                <a:solidFill>
                  <a:srgbClr val="0000FF"/>
                </a:solidFill>
              </a:rPr>
            </a:br>
            <a:r>
              <a:rPr lang="en-US" sz="3200" b="1" dirty="0" smtClean="0">
                <a:solidFill>
                  <a:srgbClr val="0000FF"/>
                </a:solidFill>
              </a:rPr>
              <a:t>Project Management Issues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986326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Right click on the URL below to open the hyperlink in the web browser…</a:t>
            </a:r>
          </a:p>
          <a:p>
            <a:pPr algn="ctr"/>
            <a:endParaRPr lang="en-US" sz="1600" i="1" dirty="0">
              <a:hlinkClick r:id="rId2"/>
            </a:endParaRPr>
          </a:p>
          <a:p>
            <a:pPr algn="ctr"/>
            <a:r>
              <a:rPr lang="en-US" u="sng" dirty="0">
                <a:hlinkClick r:id="rId3"/>
              </a:rPr>
              <a:t>https://www.youtube.com/watch?v=OBsSi6CgISg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2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Resource Loading (Early start schedule)</a:t>
            </a:r>
            <a:br>
              <a:rPr lang="en-US" altLang="en-US" sz="3600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4.3</a:t>
            </a:r>
          </a:p>
        </p:txBody>
      </p:sp>
      <p:graphicFrame>
        <p:nvGraphicFramePr>
          <p:cNvPr id="409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39329"/>
              </p:ext>
            </p:extLst>
          </p:nvPr>
        </p:nvGraphicFramePr>
        <p:xfrm>
          <a:off x="3803168" y="3657999"/>
          <a:ext cx="4800600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hart" r:id="rId3" imgW="4038838" imgH="2305288" progId="Excel.Chart.8">
                  <p:embed/>
                </p:oleObj>
              </mc:Choice>
              <mc:Fallback>
                <p:oleObj name="Chart" r:id="rId3" imgW="4038838" imgH="230528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168" y="3657999"/>
                        <a:ext cx="4800600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247"/>
            <a:ext cx="594360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6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44" y="-1197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Resource levelled schedule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4.3</a:t>
            </a:r>
          </a:p>
        </p:txBody>
      </p:sp>
      <p:pic>
        <p:nvPicPr>
          <p:cNvPr id="2662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44" y="3385280"/>
            <a:ext cx="4876800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4" y="1465992"/>
            <a:ext cx="57150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6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62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Resource Allocation Routine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Sample screenshot from MS Project 2002</a:t>
            </a:r>
          </a:p>
        </p:txBody>
      </p:sp>
      <p:pic>
        <p:nvPicPr>
          <p:cNvPr id="27651" name="Picture 6" descr="䞓矡ʒ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58672"/>
            <a:ext cx="73914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2"/>
          <p:cNvGrpSpPr>
            <a:grpSpLocks/>
          </p:cNvGrpSpPr>
          <p:nvPr/>
        </p:nvGrpSpPr>
        <p:grpSpPr bwMode="auto">
          <a:xfrm>
            <a:off x="1066800" y="1828800"/>
            <a:ext cx="7010400" cy="4308475"/>
            <a:chOff x="672" y="432"/>
            <a:chExt cx="4944" cy="3450"/>
          </a:xfrm>
        </p:grpSpPr>
        <p:pic>
          <p:nvPicPr>
            <p:cNvPr id="28676" name="Picture 2" descr="fig8-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7" r="36539" b="11505"/>
            <a:stretch>
              <a:fillRect/>
            </a:stretch>
          </p:blipFill>
          <p:spPr bwMode="auto">
            <a:xfrm>
              <a:off x="672" y="432"/>
              <a:ext cx="3840" cy="3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7" name="Text Box 6"/>
            <p:cNvSpPr txBox="1">
              <a:spLocks noChangeArrowheads="1"/>
            </p:cNvSpPr>
            <p:nvPr/>
          </p:nvSpPr>
          <p:spPr bwMode="auto">
            <a:xfrm>
              <a:off x="2198" y="3564"/>
              <a:ext cx="159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Project Duration</a:t>
              </a:r>
            </a:p>
          </p:txBody>
        </p:sp>
        <p:sp>
          <p:nvSpPr>
            <p:cNvPr id="28678" name="Line 7"/>
            <p:cNvSpPr>
              <a:spLocks noChangeShapeType="1"/>
            </p:cNvSpPr>
            <p:nvPr/>
          </p:nvSpPr>
          <p:spPr bwMode="auto">
            <a:xfrm flipH="1">
              <a:off x="1296" y="36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Line 8"/>
            <p:cNvSpPr>
              <a:spLocks noChangeShapeType="1"/>
            </p:cNvSpPr>
            <p:nvPr/>
          </p:nvSpPr>
          <p:spPr bwMode="auto">
            <a:xfrm>
              <a:off x="3792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AutoShape 9"/>
            <p:cNvSpPr>
              <a:spLocks noChangeArrowheads="1"/>
            </p:cNvSpPr>
            <p:nvPr/>
          </p:nvSpPr>
          <p:spPr bwMode="auto">
            <a:xfrm>
              <a:off x="4128" y="2496"/>
              <a:ext cx="1488" cy="336"/>
            </a:xfrm>
            <a:prstGeom prst="wedgeRoundRectCallout">
              <a:avLst>
                <a:gd name="adj1" fmla="val -87296"/>
                <a:gd name="adj2" fmla="val -60120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Indirect costs</a:t>
              </a:r>
            </a:p>
          </p:txBody>
        </p:sp>
        <p:sp>
          <p:nvSpPr>
            <p:cNvPr id="28681" name="AutoShape 10"/>
            <p:cNvSpPr>
              <a:spLocks noChangeArrowheads="1"/>
            </p:cNvSpPr>
            <p:nvPr/>
          </p:nvSpPr>
          <p:spPr bwMode="auto">
            <a:xfrm>
              <a:off x="1968" y="960"/>
              <a:ext cx="1488" cy="336"/>
            </a:xfrm>
            <a:prstGeom prst="wedgeRoundRectCallout">
              <a:avLst>
                <a:gd name="adj1" fmla="val -75204"/>
                <a:gd name="adj2" fmla="val 239880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Direct costs</a:t>
              </a:r>
            </a:p>
          </p:txBody>
        </p:sp>
        <p:sp>
          <p:nvSpPr>
            <p:cNvPr id="28682" name="Line 11"/>
            <p:cNvSpPr>
              <a:spLocks noChangeShapeType="1"/>
            </p:cNvSpPr>
            <p:nvPr/>
          </p:nvSpPr>
          <p:spPr bwMode="auto">
            <a:xfrm>
              <a:off x="2400" y="206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Time Cost Trade-offs</a:t>
            </a:r>
            <a:r>
              <a:rPr lang="en-US" altLang="en-US" sz="3400" dirty="0" smtClean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10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293424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Crashing Project Duration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4.4</a:t>
            </a:r>
          </a:p>
        </p:txBody>
      </p:sp>
      <p:pic>
        <p:nvPicPr>
          <p:cNvPr id="29699" name="Picture 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4" y="2165350"/>
            <a:ext cx="85344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Grp="1" noChangeArrowheads="1"/>
          </p:cNvSpPr>
          <p:nvPr>
            <p:ph type="title"/>
          </p:nvPr>
        </p:nvSpPr>
        <p:spPr>
          <a:xfrm>
            <a:off x="293424" y="153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Crashing Project Duration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4.4</a:t>
            </a:r>
          </a:p>
        </p:txBody>
      </p:sp>
      <p:graphicFrame>
        <p:nvGraphicFramePr>
          <p:cNvPr id="512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937668"/>
              </p:ext>
            </p:extLst>
          </p:nvPr>
        </p:nvGraphicFramePr>
        <p:xfrm>
          <a:off x="2003425" y="3459163"/>
          <a:ext cx="481012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Chart" r:id="rId3" imgW="4810150" imgH="3019476" progId="Excel.Chart.8">
                  <p:embed/>
                </p:oleObj>
              </mc:Choice>
              <mc:Fallback>
                <p:oleObj name="Chart" r:id="rId3" imgW="4810150" imgH="301947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459163"/>
                        <a:ext cx="4810125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9" y="1459951"/>
            <a:ext cx="8594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Handling Uncertainty in Projects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Basic Assumptions behind PERT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u="sng" dirty="0" smtClean="0">
                <a:solidFill>
                  <a:srgbClr val="C00000"/>
                </a:solidFill>
              </a:rPr>
              <a:t>Project Evaluation &amp; Review Technique (PERT)</a:t>
            </a:r>
            <a:r>
              <a:rPr lang="en-US" altLang="en-US" sz="2400" dirty="0" smtClean="0"/>
              <a:t> enables managers to </a:t>
            </a:r>
            <a:r>
              <a:rPr lang="en-US" altLang="en-US" sz="2400" dirty="0" err="1" smtClean="0"/>
              <a:t>analyse</a:t>
            </a:r>
            <a:r>
              <a:rPr lang="en-US" altLang="en-US" sz="2400" dirty="0" smtClean="0"/>
              <a:t> a network when uncertainties in time estimates exist</a:t>
            </a:r>
          </a:p>
          <a:p>
            <a:pPr marL="571500" indent="-571500" eaLnBrk="1" hangingPunct="1"/>
            <a:r>
              <a:rPr lang="en-US" altLang="en-US" sz="2400" dirty="0" smtClean="0"/>
              <a:t>PERT relies on the subjective expertise of the mangers actively involved in such projects to estimate the activity duration </a:t>
            </a:r>
          </a:p>
          <a:p>
            <a:pPr marL="571500" indent="-571500" eaLnBrk="1" hangingPunct="1"/>
            <a:r>
              <a:rPr lang="en-US" altLang="en-US" sz="2400" dirty="0" smtClean="0"/>
              <a:t>Three time estimates are made for each activity:</a:t>
            </a:r>
          </a:p>
          <a:p>
            <a:pPr marL="966788" lvl="1" indent="-495300" eaLnBrk="1" hangingPunct="1"/>
            <a:r>
              <a:rPr lang="en-US" altLang="en-US" sz="2400" dirty="0" smtClean="0"/>
              <a:t>Most likely estimate of activity duration: t</a:t>
            </a:r>
            <a:r>
              <a:rPr lang="en-US" altLang="en-US" sz="2400" baseline="-25000" dirty="0" smtClean="0"/>
              <a:t>m</a:t>
            </a:r>
          </a:p>
          <a:p>
            <a:pPr marL="966788" lvl="1" indent="-495300" eaLnBrk="1" hangingPunct="1"/>
            <a:r>
              <a:rPr lang="en-US" altLang="en-US" sz="2400" dirty="0" smtClean="0"/>
              <a:t>Most optimistic estimate of activity duration: t</a:t>
            </a:r>
            <a:r>
              <a:rPr lang="en-US" altLang="en-US" sz="2400" baseline="-25000" dirty="0" smtClean="0"/>
              <a:t>o</a:t>
            </a:r>
          </a:p>
          <a:p>
            <a:pPr marL="966788" lvl="1" indent="-495300" eaLnBrk="1" hangingPunct="1"/>
            <a:r>
              <a:rPr lang="en-US" altLang="en-US" sz="2400" dirty="0" smtClean="0"/>
              <a:t>Most pessimistic estimate of activity duration: </a:t>
            </a:r>
            <a:r>
              <a:rPr lang="en-US" altLang="en-US" sz="2400" dirty="0" err="1" smtClean="0"/>
              <a:t>t</a:t>
            </a:r>
            <a:r>
              <a:rPr lang="en-US" altLang="en-US" sz="2400" baseline="-25000" dirty="0" err="1" smtClean="0"/>
              <a:t>p</a:t>
            </a:r>
            <a:endParaRPr lang="en-US" altLang="en-US" sz="2400" baseline="-25000" dirty="0" smtClean="0"/>
          </a:p>
          <a:p>
            <a:pPr marL="571500" indent="-571500" eaLnBrk="1" hangingPunct="1"/>
            <a:r>
              <a:rPr lang="en-US" altLang="en-US" sz="2400" dirty="0" smtClean="0"/>
              <a:t>The activity duration follows a Beta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18275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Beta Distribution for PERT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424113" y="1914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1748" name="Group 18"/>
          <p:cNvGrpSpPr>
            <a:grpSpLocks/>
          </p:cNvGrpSpPr>
          <p:nvPr/>
        </p:nvGrpSpPr>
        <p:grpSpPr bwMode="auto">
          <a:xfrm>
            <a:off x="1752600" y="1914525"/>
            <a:ext cx="5867400" cy="4181475"/>
            <a:chOff x="1104" y="1206"/>
            <a:chExt cx="3696" cy="2634"/>
          </a:xfrm>
        </p:grpSpPr>
        <p:pic>
          <p:nvPicPr>
            <p:cNvPr id="31749" name="Picture 3" descr="http://www.xycoon.com/images/beta.h38.jpg"/>
            <p:cNvPicPr>
              <a:picLocks noChangeAspect="1" noChangeArrowheads="1"/>
            </p:cNvPicPr>
            <p:nvPr/>
          </p:nvPicPr>
          <p:blipFill>
            <a:blip r:embed="rId2" r:link="rId3">
              <a:lum bright="-18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2" t="3360" b="7564"/>
            <a:stretch>
              <a:fillRect/>
            </a:stretch>
          </p:blipFill>
          <p:spPr bwMode="auto">
            <a:xfrm>
              <a:off x="1104" y="1206"/>
              <a:ext cx="3696" cy="2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0" name="Line 12"/>
            <p:cNvSpPr>
              <a:spLocks noChangeShapeType="1"/>
            </p:cNvSpPr>
            <p:nvPr/>
          </p:nvSpPr>
          <p:spPr bwMode="auto">
            <a:xfrm flipH="1">
              <a:off x="1380" y="296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Line 13"/>
            <p:cNvSpPr>
              <a:spLocks noChangeShapeType="1"/>
            </p:cNvSpPr>
            <p:nvPr/>
          </p:nvSpPr>
          <p:spPr bwMode="auto">
            <a:xfrm flipH="1">
              <a:off x="2112" y="177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Line 14"/>
            <p:cNvSpPr>
              <a:spLocks noChangeShapeType="1"/>
            </p:cNvSpPr>
            <p:nvPr/>
          </p:nvSpPr>
          <p:spPr bwMode="auto">
            <a:xfrm>
              <a:off x="3840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1272" y="35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itchFamily="18" charset="0"/>
                </a:rPr>
                <a:t>t</a:t>
              </a:r>
              <a:r>
                <a:rPr lang="en-US" altLang="en-US" sz="2400" b="1" baseline="-25000">
                  <a:latin typeface="Times New Roman" pitchFamily="18" charset="0"/>
                </a:rPr>
                <a:t>o</a:t>
              </a:r>
              <a:endParaRPr lang="en-US" altLang="en-US" sz="2400" b="1">
                <a:latin typeface="Times New Roman" pitchFamily="18" charset="0"/>
              </a:endParaRPr>
            </a:p>
          </p:txBody>
        </p:sp>
        <p:sp>
          <p:nvSpPr>
            <p:cNvPr id="31754" name="Text Box 16"/>
            <p:cNvSpPr txBox="1">
              <a:spLocks noChangeArrowheads="1"/>
            </p:cNvSpPr>
            <p:nvPr/>
          </p:nvSpPr>
          <p:spPr bwMode="auto">
            <a:xfrm>
              <a:off x="2008" y="355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itchFamily="18" charset="0"/>
                </a:rPr>
                <a:t>t</a:t>
              </a:r>
              <a:r>
                <a:rPr lang="en-US" altLang="en-US" sz="2400" b="1" baseline="-25000">
                  <a:latin typeface="Times New Roman" pitchFamily="18" charset="0"/>
                </a:rPr>
                <a:t>m</a:t>
              </a:r>
              <a:endParaRPr lang="en-US" altLang="en-US" sz="2400" b="1">
                <a:latin typeface="Times New Roman" pitchFamily="18" charset="0"/>
              </a:endParaRPr>
            </a:p>
          </p:txBody>
        </p:sp>
        <p:sp>
          <p:nvSpPr>
            <p:cNvPr id="31755" name="Text Box 17"/>
            <p:cNvSpPr txBox="1">
              <a:spLocks noChangeArrowheads="1"/>
            </p:cNvSpPr>
            <p:nvPr/>
          </p:nvSpPr>
          <p:spPr bwMode="auto">
            <a:xfrm>
              <a:off x="3736" y="355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latin typeface="Times New Roman" pitchFamily="18" charset="0"/>
                </a:rPr>
                <a:t>t</a:t>
              </a:r>
              <a:r>
                <a:rPr lang="en-US" altLang="en-US" sz="2400" b="1" baseline="-25000">
                  <a:latin typeface="Times New Roman" pitchFamily="18" charset="0"/>
                </a:rPr>
                <a:t>p</a:t>
              </a:r>
              <a:endParaRPr lang="en-US" altLang="en-US" sz="2400" b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32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PERT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Estimating activity durations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918293"/>
              </p:ext>
            </p:extLst>
          </p:nvPr>
        </p:nvGraphicFramePr>
        <p:xfrm>
          <a:off x="5576888" y="1336126"/>
          <a:ext cx="18288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1015920" imgH="419040" progId="Equation.3">
                  <p:embed/>
                </p:oleObj>
              </mc:Choice>
              <mc:Fallback>
                <p:oleObj name="Equation" r:id="rId3" imgW="101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1336126"/>
                        <a:ext cx="18288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722558"/>
              </p:ext>
            </p:extLst>
          </p:nvPr>
        </p:nvGraphicFramePr>
        <p:xfrm>
          <a:off x="5943600" y="2083838"/>
          <a:ext cx="1600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889000" imgH="469900" progId="Equation.3">
                  <p:embed/>
                </p:oleObj>
              </mc:Choice>
              <mc:Fallback>
                <p:oleObj name="Equation" r:id="rId5" imgW="88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83838"/>
                        <a:ext cx="16002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508000" y="1531388"/>
            <a:ext cx="5186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Expected activity duration is given by: </a:t>
            </a:r>
            <a:endParaRPr lang="en-US" altLang="en-US" sz="4000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84188" y="2296563"/>
            <a:ext cx="555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Variance of the activity duration is given: </a:t>
            </a:r>
            <a:endParaRPr lang="en-US" altLang="en-US" sz="4000"/>
          </a:p>
        </p:txBody>
      </p:sp>
      <p:graphicFrame>
        <p:nvGraphicFramePr>
          <p:cNvPr id="6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08844"/>
              </p:ext>
            </p:extLst>
          </p:nvPr>
        </p:nvGraphicFramePr>
        <p:xfrm>
          <a:off x="1179513" y="4246013"/>
          <a:ext cx="42306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7" imgW="1892160" imgH="228600" progId="Equation.3">
                  <p:embed/>
                </p:oleObj>
              </mc:Choice>
              <mc:Fallback>
                <p:oleObj name="Equation" r:id="rId7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246013"/>
                        <a:ext cx="42306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610785"/>
              </p:ext>
            </p:extLst>
          </p:nvPr>
        </p:nvGraphicFramePr>
        <p:xfrm>
          <a:off x="1100138" y="5250901"/>
          <a:ext cx="47339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9" imgW="2044700" imgH="228600" progId="Equation.3">
                  <p:embed/>
                </p:oleObj>
              </mc:Choice>
              <mc:Fallback>
                <p:oleObj name="Equation" r:id="rId9" imgW="2044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250901"/>
                        <a:ext cx="47339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457200" y="2896638"/>
            <a:ext cx="7924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Consider one path P, in a network consisting of 4 activities (a, b, c and d)</a:t>
            </a:r>
          </a:p>
          <a:p>
            <a:pPr algn="just" eaLnBrk="1" hangingPunct="1"/>
            <a:endParaRPr lang="en-US" altLang="en-US" sz="2000">
              <a:cs typeface="Times New Roman" pitchFamily="18" charset="0"/>
            </a:endParaRPr>
          </a:p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The expected duration for path P is given by: </a:t>
            </a:r>
            <a:endParaRPr lang="en-US" altLang="en-US" sz="4000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463550" y="4779413"/>
            <a:ext cx="6316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The variance of duration for path P is given by: </a:t>
            </a:r>
            <a:endParaRPr lang="en-US" altLang="en-US" sz="4000"/>
          </a:p>
        </p:txBody>
      </p:sp>
      <p:sp>
        <p:nvSpPr>
          <p:cNvPr id="6156" name="Rectangle 17"/>
          <p:cNvSpPr>
            <a:spLocks noChangeArrowheads="1"/>
          </p:cNvSpPr>
          <p:nvPr/>
        </p:nvSpPr>
        <p:spPr bwMode="auto">
          <a:xfrm>
            <a:off x="431800" y="5806526"/>
            <a:ext cx="684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/>
            <a:r>
              <a:rPr lang="en-US" altLang="en-US" sz="2000">
                <a:cs typeface="Times New Roman" pitchFamily="18" charset="0"/>
              </a:rPr>
              <a:t>The expected project duration </a:t>
            </a:r>
            <a:r>
              <a:rPr lang="en-US" altLang="en-US" sz="2000" i="1">
                <a:cs typeface="Times New Roman" pitchFamily="18" charset="0"/>
              </a:rPr>
              <a:t>T</a:t>
            </a:r>
            <a:r>
              <a:rPr lang="en-US" altLang="en-US" sz="2000" i="1" baseline="-30000">
                <a:cs typeface="Times New Roman" pitchFamily="18" charset="0"/>
              </a:rPr>
              <a:t>c</a:t>
            </a:r>
            <a:r>
              <a:rPr lang="en-US" altLang="en-US" sz="2000">
                <a:cs typeface="Times New Roman" pitchFamily="18" charset="0"/>
              </a:rPr>
              <a:t> is the critical path:</a:t>
            </a:r>
            <a:endParaRPr lang="en-US" altLang="en-US" sz="4000"/>
          </a:p>
        </p:txBody>
      </p:sp>
      <p:graphicFrame>
        <p:nvGraphicFramePr>
          <p:cNvPr id="615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354943"/>
              </p:ext>
            </p:extLst>
          </p:nvPr>
        </p:nvGraphicFramePr>
        <p:xfrm>
          <a:off x="7258050" y="5784301"/>
          <a:ext cx="1695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11" imgW="812520" imgH="291960" progId="Equation.3">
                  <p:embed/>
                </p:oleObj>
              </mc:Choice>
              <mc:Fallback>
                <p:oleObj name="Equation" r:id="rId11" imgW="8125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5784301"/>
                        <a:ext cx="16954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8"/>
          <p:cNvSpPr>
            <a:spLocks noChangeArrowheads="1"/>
          </p:cNvSpPr>
          <p:nvPr/>
        </p:nvSpPr>
        <p:spPr bwMode="auto">
          <a:xfrm>
            <a:off x="1920875" y="3236363"/>
            <a:ext cx="112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.  	</a:t>
            </a:r>
            <a:r>
              <a:rPr lang="en-US" altLang="en-US" sz="900">
                <a:latin typeface="Times New Roman" pitchFamily="18" charset="0"/>
              </a:rPr>
              <a:t> 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Analysis using PERT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4.5</a:t>
            </a:r>
          </a:p>
        </p:txBody>
      </p:sp>
      <p:graphicFrame>
        <p:nvGraphicFramePr>
          <p:cNvPr id="68029" name="Group 4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070166284"/>
              </p:ext>
            </p:extLst>
          </p:nvPr>
        </p:nvGraphicFramePr>
        <p:xfrm>
          <a:off x="595313" y="1881188"/>
          <a:ext cx="8001000" cy="4267203"/>
        </p:xfrm>
        <a:graphic>
          <a:graphicData uri="http://schemas.openxmlformats.org/drawingml/2006/table">
            <a:tbl>
              <a:tblPr/>
              <a:tblGrid>
                <a:gridCol w="1041400"/>
                <a:gridCol w="1550987"/>
                <a:gridCol w="1441450"/>
                <a:gridCol w="1352550"/>
                <a:gridCol w="1506538"/>
                <a:gridCol w="1108075"/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Activity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Optimistic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Most Likely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Pessimistic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Expected duration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Variance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5.44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5.44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1.00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Project Management</a:t>
            </a:r>
            <a:br>
              <a:rPr lang="en-GB" altLang="en-US" dirty="0" smtClean="0"/>
            </a:br>
            <a:r>
              <a:rPr lang="en-GB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Distinguishing features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Different from mainstream</a:t>
            </a:r>
          </a:p>
          <a:p>
            <a:pPr eaLnBrk="1" hangingPunct="1"/>
            <a:r>
              <a:rPr lang="en-GB" altLang="en-US" dirty="0" smtClean="0"/>
              <a:t>No expertise currently available</a:t>
            </a:r>
          </a:p>
          <a:p>
            <a:pPr lvl="1" eaLnBrk="1" hangingPunct="1"/>
            <a:r>
              <a:rPr lang="en-GB" altLang="en-US" dirty="0" smtClean="0"/>
              <a:t>Areas of competency not yet demonstrated</a:t>
            </a:r>
          </a:p>
          <a:p>
            <a:pPr eaLnBrk="1" hangingPunct="1"/>
            <a:r>
              <a:rPr lang="en-GB" altLang="en-US" dirty="0"/>
              <a:t>Product/Service Offered is Large Scale</a:t>
            </a:r>
          </a:p>
          <a:p>
            <a:pPr lvl="1" eaLnBrk="1" hangingPunct="1"/>
            <a:r>
              <a:rPr lang="en-GB" altLang="en-US" dirty="0"/>
              <a:t>Going from sub-system to total system (larger quantum of design, fabrication etc.)</a:t>
            </a:r>
          </a:p>
          <a:p>
            <a:pPr lvl="1" eaLnBrk="1" hangingPunct="1"/>
            <a:r>
              <a:rPr lang="en-GB" altLang="en-US" dirty="0"/>
              <a:t>Long-term period of operation (2 - 5 years)</a:t>
            </a:r>
          </a:p>
          <a:p>
            <a:pPr eaLnBrk="1" hangingPunct="1"/>
            <a:r>
              <a:rPr lang="en-GB" altLang="en-US" dirty="0" smtClean="0"/>
              <a:t>High Degree of Customisation</a:t>
            </a:r>
          </a:p>
        </p:txBody>
      </p:sp>
    </p:spTree>
    <p:extLst>
      <p:ext uri="{BB962C8B-B14F-4D97-AF65-F5344CB8AC3E}">
        <p14:creationId xmlns:p14="http://schemas.microsoft.com/office/powerpoint/2010/main" val="3903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Analysis using PERT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Example 4.5</a:t>
            </a:r>
          </a:p>
        </p:txBody>
      </p:sp>
      <p:graphicFrame>
        <p:nvGraphicFramePr>
          <p:cNvPr id="70837" name="Group 18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30524389"/>
              </p:ext>
            </p:extLst>
          </p:nvPr>
        </p:nvGraphicFramePr>
        <p:xfrm>
          <a:off x="490538" y="1828800"/>
          <a:ext cx="8272462" cy="3686067"/>
        </p:xfrm>
        <a:graphic>
          <a:graphicData uri="http://schemas.openxmlformats.org/drawingml/2006/table">
            <a:tbl>
              <a:tblPr/>
              <a:tblGrid>
                <a:gridCol w="4062412"/>
                <a:gridCol w="1924050"/>
                <a:gridCol w="1147763"/>
                <a:gridCol w="1138237"/>
              </a:tblGrid>
              <a:tr h="82281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Path Description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Activities in the path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Expected duration (T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Variance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66640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Path 1: 1 – 2 – 3 – 5 – 7 – 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A, B, E, I, 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18.21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2989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Path 2: 1 – 2 – 3 – 4 – 5 – 7 – 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A, B, D, F, I, 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12.21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2989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Path 3: 1 – 2 – 6 – 7 – 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A, C, H, 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7.44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1401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Path 4: 1 – 2 – 3 – 5 – 6 – 7 – 8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A, B, E, G, H, 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18.32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76163">
                <a:tc>
                  <a:txBody>
                    <a:bodyPr/>
                    <a:lstStyle/>
                    <a:p>
                      <a:pPr marL="0" marR="0" lvl="0" indent="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Path 5: 1 – 2 – 3 – 4 – 5 – 6 – 7 – 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A, B, D, F, G, H, J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12.32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3832" name="Text Box 176"/>
          <p:cNvSpPr txBox="1">
            <a:spLocks noChangeArrowheads="1"/>
          </p:cNvSpPr>
          <p:nvPr/>
        </p:nvSpPr>
        <p:spPr bwMode="auto">
          <a:xfrm>
            <a:off x="609600" y="5729288"/>
            <a:ext cx="6186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The expected project duration is 40 weeks (Path 4) </a:t>
            </a:r>
          </a:p>
        </p:txBody>
      </p:sp>
    </p:spTree>
    <p:extLst>
      <p:ext uri="{BB962C8B-B14F-4D97-AF65-F5344CB8AC3E}">
        <p14:creationId xmlns:p14="http://schemas.microsoft.com/office/powerpoint/2010/main" val="18586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Probability of completion </a:t>
            </a:r>
          </a:p>
        </p:txBody>
      </p:sp>
      <p:graphicFrame>
        <p:nvGraphicFramePr>
          <p:cNvPr id="7170" name="Object 37"/>
          <p:cNvGraphicFramePr>
            <a:graphicFrameLocks noGrp="1" noChangeAspect="1"/>
          </p:cNvGraphicFramePr>
          <p:nvPr>
            <p:ph sz="half" idx="1"/>
          </p:nvPr>
        </p:nvGraphicFramePr>
        <p:xfrm>
          <a:off x="1665288" y="3741738"/>
          <a:ext cx="698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698400" imgH="203040" progId="Equation.3">
                  <p:embed/>
                </p:oleObj>
              </mc:Choice>
              <mc:Fallback>
                <p:oleObj name="Equation" r:id="rId3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3741738"/>
                        <a:ext cx="698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0231215"/>
              </p:ext>
            </p:extLst>
          </p:nvPr>
        </p:nvGraphicFramePr>
        <p:xfrm>
          <a:off x="5430838" y="3403600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2349360" imgH="965160" progId="Equation.3">
                  <p:embed/>
                </p:oleObj>
              </mc:Choice>
              <mc:Fallback>
                <p:oleObj name="Equation" r:id="rId5" imgW="2349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3403600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3" descr="plot of the standard normal probability density function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t="7857" r="11578" b="17392"/>
          <a:stretch>
            <a:fillRect/>
          </a:stretch>
        </p:blipFill>
        <p:spPr bwMode="auto">
          <a:xfrm>
            <a:off x="795338" y="2709863"/>
            <a:ext cx="4191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12888" y="5753100"/>
            <a:ext cx="25828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Expected project </a:t>
            </a:r>
          </a:p>
          <a:p>
            <a:pPr algn="ctr" eaLnBrk="1" hangingPunct="1"/>
            <a:r>
              <a:rPr lang="en-US" altLang="en-US" sz="1600"/>
              <a:t>duration, T</a:t>
            </a:r>
            <a:r>
              <a:rPr lang="en-US" altLang="en-US" sz="1600" baseline="-25000"/>
              <a:t>c</a:t>
            </a:r>
            <a:r>
              <a:rPr lang="en-US" altLang="en-US" sz="1600"/>
              <a:t>= 40 weeks</a:t>
            </a:r>
          </a:p>
        </p:txBody>
      </p:sp>
      <p:sp>
        <p:nvSpPr>
          <p:cNvPr id="7175" name="Freeform 11"/>
          <p:cNvSpPr>
            <a:spLocks/>
          </p:cNvSpPr>
          <p:nvPr/>
        </p:nvSpPr>
        <p:spPr bwMode="auto">
          <a:xfrm>
            <a:off x="1081088" y="2833688"/>
            <a:ext cx="2355850" cy="2914650"/>
          </a:xfrm>
          <a:custGeom>
            <a:avLst/>
            <a:gdLst>
              <a:gd name="T0" fmla="*/ 0 w 1484"/>
              <a:gd name="T1" fmla="*/ 1776 h 1816"/>
              <a:gd name="T2" fmla="*/ 108 w 1484"/>
              <a:gd name="T3" fmla="*/ 1764 h 1816"/>
              <a:gd name="T4" fmla="*/ 276 w 1484"/>
              <a:gd name="T5" fmla="*/ 1752 h 1816"/>
              <a:gd name="T6" fmla="*/ 324 w 1484"/>
              <a:gd name="T7" fmla="*/ 1692 h 1816"/>
              <a:gd name="T8" fmla="*/ 360 w 1484"/>
              <a:gd name="T9" fmla="*/ 1680 h 1816"/>
              <a:gd name="T10" fmla="*/ 384 w 1484"/>
              <a:gd name="T11" fmla="*/ 1644 h 1816"/>
              <a:gd name="T12" fmla="*/ 420 w 1484"/>
              <a:gd name="T13" fmla="*/ 1620 h 1816"/>
              <a:gd name="T14" fmla="*/ 540 w 1484"/>
              <a:gd name="T15" fmla="*/ 1404 h 1816"/>
              <a:gd name="T16" fmla="*/ 588 w 1484"/>
              <a:gd name="T17" fmla="*/ 1332 h 1816"/>
              <a:gd name="T18" fmla="*/ 708 w 1484"/>
              <a:gd name="T19" fmla="*/ 960 h 1816"/>
              <a:gd name="T20" fmla="*/ 768 w 1484"/>
              <a:gd name="T21" fmla="*/ 768 h 1816"/>
              <a:gd name="T22" fmla="*/ 792 w 1484"/>
              <a:gd name="T23" fmla="*/ 672 h 1816"/>
              <a:gd name="T24" fmla="*/ 960 w 1484"/>
              <a:gd name="T25" fmla="*/ 624 h 1816"/>
              <a:gd name="T26" fmla="*/ 888 w 1484"/>
              <a:gd name="T27" fmla="*/ 672 h 1816"/>
              <a:gd name="T28" fmla="*/ 828 w 1484"/>
              <a:gd name="T29" fmla="*/ 684 h 1816"/>
              <a:gd name="T30" fmla="*/ 792 w 1484"/>
              <a:gd name="T31" fmla="*/ 672 h 1816"/>
              <a:gd name="T32" fmla="*/ 804 w 1484"/>
              <a:gd name="T33" fmla="*/ 624 h 1816"/>
              <a:gd name="T34" fmla="*/ 852 w 1484"/>
              <a:gd name="T35" fmla="*/ 480 h 1816"/>
              <a:gd name="T36" fmla="*/ 924 w 1484"/>
              <a:gd name="T37" fmla="*/ 240 h 1816"/>
              <a:gd name="T38" fmla="*/ 948 w 1484"/>
              <a:gd name="T39" fmla="*/ 168 h 1816"/>
              <a:gd name="T40" fmla="*/ 972 w 1484"/>
              <a:gd name="T41" fmla="*/ 132 h 1816"/>
              <a:gd name="T42" fmla="*/ 1008 w 1484"/>
              <a:gd name="T43" fmla="*/ 60 h 1816"/>
              <a:gd name="T44" fmla="*/ 1116 w 1484"/>
              <a:gd name="T45" fmla="*/ 0 h 1816"/>
              <a:gd name="T46" fmla="*/ 1248 w 1484"/>
              <a:gd name="T47" fmla="*/ 204 h 1816"/>
              <a:gd name="T48" fmla="*/ 1356 w 1484"/>
              <a:gd name="T49" fmla="*/ 600 h 1816"/>
              <a:gd name="T50" fmla="*/ 1404 w 1484"/>
              <a:gd name="T51" fmla="*/ 744 h 1816"/>
              <a:gd name="T52" fmla="*/ 1428 w 1484"/>
              <a:gd name="T53" fmla="*/ 780 h 1816"/>
              <a:gd name="T54" fmla="*/ 1452 w 1484"/>
              <a:gd name="T55" fmla="*/ 852 h 1816"/>
              <a:gd name="T56" fmla="*/ 1464 w 1484"/>
              <a:gd name="T57" fmla="*/ 1356 h 1816"/>
              <a:gd name="T58" fmla="*/ 1452 w 1484"/>
              <a:gd name="T59" fmla="*/ 1788 h 1816"/>
              <a:gd name="T60" fmla="*/ 1368 w 1484"/>
              <a:gd name="T61" fmla="*/ 1776 h 1816"/>
              <a:gd name="T62" fmla="*/ 1332 w 1484"/>
              <a:gd name="T63" fmla="*/ 1764 h 1816"/>
              <a:gd name="T64" fmla="*/ 1236 w 1484"/>
              <a:gd name="T65" fmla="*/ 1752 h 1816"/>
              <a:gd name="T66" fmla="*/ 204 w 1484"/>
              <a:gd name="T67" fmla="*/ 1788 h 1816"/>
              <a:gd name="T68" fmla="*/ 36 w 1484"/>
              <a:gd name="T69" fmla="*/ 1788 h 1816"/>
              <a:gd name="T70" fmla="*/ 0 w 1484"/>
              <a:gd name="T71" fmla="*/ 1776 h 18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84"/>
              <a:gd name="T109" fmla="*/ 0 h 1816"/>
              <a:gd name="T110" fmla="*/ 1484 w 1484"/>
              <a:gd name="T111" fmla="*/ 1816 h 181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84" h="1816">
                <a:moveTo>
                  <a:pt x="0" y="1776"/>
                </a:moveTo>
                <a:cubicBezTo>
                  <a:pt x="84" y="1748"/>
                  <a:pt x="48" y="1744"/>
                  <a:pt x="108" y="1764"/>
                </a:cubicBezTo>
                <a:cubicBezTo>
                  <a:pt x="164" y="1760"/>
                  <a:pt x="221" y="1762"/>
                  <a:pt x="276" y="1752"/>
                </a:cubicBezTo>
                <a:cubicBezTo>
                  <a:pt x="341" y="1741"/>
                  <a:pt x="292" y="1724"/>
                  <a:pt x="324" y="1692"/>
                </a:cubicBezTo>
                <a:cubicBezTo>
                  <a:pt x="333" y="1683"/>
                  <a:pt x="348" y="1684"/>
                  <a:pt x="360" y="1680"/>
                </a:cubicBezTo>
                <a:cubicBezTo>
                  <a:pt x="368" y="1668"/>
                  <a:pt x="374" y="1654"/>
                  <a:pt x="384" y="1644"/>
                </a:cubicBezTo>
                <a:cubicBezTo>
                  <a:pt x="394" y="1634"/>
                  <a:pt x="411" y="1631"/>
                  <a:pt x="420" y="1620"/>
                </a:cubicBezTo>
                <a:cubicBezTo>
                  <a:pt x="479" y="1553"/>
                  <a:pt x="499" y="1478"/>
                  <a:pt x="540" y="1404"/>
                </a:cubicBezTo>
                <a:cubicBezTo>
                  <a:pt x="554" y="1379"/>
                  <a:pt x="579" y="1359"/>
                  <a:pt x="588" y="1332"/>
                </a:cubicBezTo>
                <a:cubicBezTo>
                  <a:pt x="629" y="1209"/>
                  <a:pt x="667" y="1084"/>
                  <a:pt x="708" y="960"/>
                </a:cubicBezTo>
                <a:cubicBezTo>
                  <a:pt x="729" y="896"/>
                  <a:pt x="753" y="833"/>
                  <a:pt x="768" y="768"/>
                </a:cubicBezTo>
                <a:cubicBezTo>
                  <a:pt x="771" y="754"/>
                  <a:pt x="784" y="677"/>
                  <a:pt x="792" y="672"/>
                </a:cubicBezTo>
                <a:cubicBezTo>
                  <a:pt x="834" y="647"/>
                  <a:pt x="908" y="634"/>
                  <a:pt x="960" y="624"/>
                </a:cubicBezTo>
                <a:cubicBezTo>
                  <a:pt x="988" y="618"/>
                  <a:pt x="916" y="666"/>
                  <a:pt x="888" y="672"/>
                </a:cubicBezTo>
                <a:cubicBezTo>
                  <a:pt x="868" y="676"/>
                  <a:pt x="848" y="680"/>
                  <a:pt x="828" y="684"/>
                </a:cubicBezTo>
                <a:cubicBezTo>
                  <a:pt x="816" y="680"/>
                  <a:pt x="797" y="684"/>
                  <a:pt x="792" y="672"/>
                </a:cubicBezTo>
                <a:cubicBezTo>
                  <a:pt x="786" y="657"/>
                  <a:pt x="799" y="640"/>
                  <a:pt x="804" y="624"/>
                </a:cubicBezTo>
                <a:cubicBezTo>
                  <a:pt x="818" y="576"/>
                  <a:pt x="836" y="528"/>
                  <a:pt x="852" y="480"/>
                </a:cubicBezTo>
                <a:cubicBezTo>
                  <a:pt x="878" y="401"/>
                  <a:pt x="897" y="320"/>
                  <a:pt x="924" y="240"/>
                </a:cubicBezTo>
                <a:cubicBezTo>
                  <a:pt x="932" y="216"/>
                  <a:pt x="934" y="189"/>
                  <a:pt x="948" y="168"/>
                </a:cubicBezTo>
                <a:cubicBezTo>
                  <a:pt x="956" y="156"/>
                  <a:pt x="966" y="145"/>
                  <a:pt x="972" y="132"/>
                </a:cubicBezTo>
                <a:cubicBezTo>
                  <a:pt x="988" y="100"/>
                  <a:pt x="977" y="87"/>
                  <a:pt x="1008" y="60"/>
                </a:cubicBezTo>
                <a:cubicBezTo>
                  <a:pt x="1059" y="16"/>
                  <a:pt x="1067" y="16"/>
                  <a:pt x="1116" y="0"/>
                </a:cubicBezTo>
                <a:cubicBezTo>
                  <a:pt x="1189" y="49"/>
                  <a:pt x="1221" y="124"/>
                  <a:pt x="1248" y="204"/>
                </a:cubicBezTo>
                <a:cubicBezTo>
                  <a:pt x="1291" y="334"/>
                  <a:pt x="1313" y="470"/>
                  <a:pt x="1356" y="600"/>
                </a:cubicBezTo>
                <a:cubicBezTo>
                  <a:pt x="1370" y="642"/>
                  <a:pt x="1379" y="707"/>
                  <a:pt x="1404" y="744"/>
                </a:cubicBezTo>
                <a:cubicBezTo>
                  <a:pt x="1412" y="756"/>
                  <a:pt x="1422" y="767"/>
                  <a:pt x="1428" y="780"/>
                </a:cubicBezTo>
                <a:cubicBezTo>
                  <a:pt x="1438" y="803"/>
                  <a:pt x="1452" y="852"/>
                  <a:pt x="1452" y="852"/>
                </a:cubicBezTo>
                <a:cubicBezTo>
                  <a:pt x="1473" y="1017"/>
                  <a:pt x="1456" y="1189"/>
                  <a:pt x="1464" y="1356"/>
                </a:cubicBezTo>
                <a:cubicBezTo>
                  <a:pt x="1460" y="1500"/>
                  <a:pt x="1484" y="1648"/>
                  <a:pt x="1452" y="1788"/>
                </a:cubicBezTo>
                <a:cubicBezTo>
                  <a:pt x="1446" y="1816"/>
                  <a:pt x="1396" y="1782"/>
                  <a:pt x="1368" y="1776"/>
                </a:cubicBezTo>
                <a:cubicBezTo>
                  <a:pt x="1356" y="1774"/>
                  <a:pt x="1344" y="1766"/>
                  <a:pt x="1332" y="1764"/>
                </a:cubicBezTo>
                <a:cubicBezTo>
                  <a:pt x="1300" y="1758"/>
                  <a:pt x="1268" y="1756"/>
                  <a:pt x="1236" y="1752"/>
                </a:cubicBezTo>
                <a:cubicBezTo>
                  <a:pt x="875" y="1770"/>
                  <a:pt x="595" y="1781"/>
                  <a:pt x="204" y="1788"/>
                </a:cubicBezTo>
                <a:cubicBezTo>
                  <a:pt x="115" y="1803"/>
                  <a:pt x="137" y="1806"/>
                  <a:pt x="36" y="1788"/>
                </a:cubicBezTo>
                <a:cubicBezTo>
                  <a:pt x="24" y="1786"/>
                  <a:pt x="0" y="1776"/>
                  <a:pt x="0" y="177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AutoShape 15"/>
          <p:cNvSpPr>
            <a:spLocks noChangeArrowheads="1"/>
          </p:cNvSpPr>
          <p:nvPr/>
        </p:nvSpPr>
        <p:spPr bwMode="auto">
          <a:xfrm>
            <a:off x="304800" y="1895475"/>
            <a:ext cx="2154238" cy="793750"/>
          </a:xfrm>
          <a:prstGeom prst="wedgeEllipseCallout">
            <a:avLst>
              <a:gd name="adj1" fmla="val 80139"/>
              <a:gd name="adj2" fmla="val 324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Probability </a:t>
            </a:r>
          </a:p>
          <a:p>
            <a:pPr algn="ctr" eaLnBrk="1" hangingPunct="1"/>
            <a:r>
              <a:rPr lang="en-US" altLang="en-US" sz="1600"/>
              <a:t>of completion</a:t>
            </a:r>
          </a:p>
        </p:txBody>
      </p:sp>
      <p:sp>
        <p:nvSpPr>
          <p:cNvPr id="7177" name="AutoShape 8"/>
          <p:cNvSpPr>
            <a:spLocks noChangeArrowheads="1"/>
          </p:cNvSpPr>
          <p:nvPr/>
        </p:nvSpPr>
        <p:spPr bwMode="auto">
          <a:xfrm>
            <a:off x="3843338" y="3157538"/>
            <a:ext cx="838200" cy="457200"/>
          </a:xfrm>
          <a:prstGeom prst="wedgeRoundRectCallout">
            <a:avLst>
              <a:gd name="adj1" fmla="val -100569"/>
              <a:gd name="adj2" fmla="val 45763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D=45</a:t>
            </a:r>
          </a:p>
        </p:txBody>
      </p:sp>
      <p:sp>
        <p:nvSpPr>
          <p:cNvPr id="7178" name="Line 5"/>
          <p:cNvSpPr>
            <a:spLocks noChangeShapeType="1"/>
          </p:cNvSpPr>
          <p:nvPr/>
        </p:nvSpPr>
        <p:spPr bwMode="auto">
          <a:xfrm flipH="1">
            <a:off x="2776538" y="2776538"/>
            <a:ext cx="19050" cy="2971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"/>
          <p:cNvSpPr>
            <a:spLocks noChangeShapeType="1"/>
          </p:cNvSpPr>
          <p:nvPr/>
        </p:nvSpPr>
        <p:spPr bwMode="auto">
          <a:xfrm flipV="1">
            <a:off x="3424238" y="3424238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Freeform 13"/>
          <p:cNvSpPr>
            <a:spLocks/>
          </p:cNvSpPr>
          <p:nvPr/>
        </p:nvSpPr>
        <p:spPr bwMode="auto">
          <a:xfrm>
            <a:off x="2376488" y="3786188"/>
            <a:ext cx="323850" cy="247650"/>
          </a:xfrm>
          <a:custGeom>
            <a:avLst/>
            <a:gdLst>
              <a:gd name="T0" fmla="*/ 0 w 138"/>
              <a:gd name="T1" fmla="*/ 78 h 81"/>
              <a:gd name="T2" fmla="*/ 120 w 138"/>
              <a:gd name="T3" fmla="*/ 54 h 81"/>
              <a:gd name="T4" fmla="*/ 60 w 138"/>
              <a:gd name="T5" fmla="*/ 66 h 81"/>
              <a:gd name="T6" fmla="*/ 0 w 138"/>
              <a:gd name="T7" fmla="*/ 78 h 81"/>
              <a:gd name="T8" fmla="*/ 0 60000 65536"/>
              <a:gd name="T9" fmla="*/ 0 60000 65536"/>
              <a:gd name="T10" fmla="*/ 0 60000 65536"/>
              <a:gd name="T11" fmla="*/ 0 60000 65536"/>
              <a:gd name="T12" fmla="*/ 0 w 138"/>
              <a:gd name="T13" fmla="*/ 0 h 81"/>
              <a:gd name="T14" fmla="*/ 138 w 138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8" h="81">
                <a:moveTo>
                  <a:pt x="0" y="78"/>
                </a:moveTo>
                <a:cubicBezTo>
                  <a:pt x="19" y="22"/>
                  <a:pt x="13" y="0"/>
                  <a:pt x="120" y="54"/>
                </a:cubicBezTo>
                <a:cubicBezTo>
                  <a:pt x="138" y="63"/>
                  <a:pt x="80" y="61"/>
                  <a:pt x="60" y="66"/>
                </a:cubicBezTo>
                <a:cubicBezTo>
                  <a:pt x="2" y="81"/>
                  <a:pt x="46" y="78"/>
                  <a:pt x="0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Text Box 36"/>
          <p:cNvSpPr txBox="1">
            <a:spLocks noChangeArrowheads="1"/>
          </p:cNvSpPr>
          <p:nvPr/>
        </p:nvSpPr>
        <p:spPr bwMode="auto">
          <a:xfrm>
            <a:off x="5124450" y="2811463"/>
            <a:ext cx="2514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dirty="0"/>
              <a:t>D = 45 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T</a:t>
            </a:r>
            <a:r>
              <a:rPr lang="en-US" altLang="en-US" baseline="-25000" dirty="0"/>
              <a:t>c</a:t>
            </a:r>
            <a:r>
              <a:rPr lang="en-US" altLang="en-US" dirty="0"/>
              <a:t> = 40 </a:t>
            </a:r>
          </a:p>
        </p:txBody>
      </p:sp>
      <p:sp>
        <p:nvSpPr>
          <p:cNvPr id="7182" name="Text Box 45"/>
          <p:cNvSpPr txBox="1">
            <a:spLocks noChangeArrowheads="1"/>
          </p:cNvSpPr>
          <p:nvPr/>
        </p:nvSpPr>
        <p:spPr bwMode="auto">
          <a:xfrm>
            <a:off x="5132388" y="5332413"/>
            <a:ext cx="3673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From standard normal table, the probability is obtained to be 0.879 </a:t>
            </a:r>
          </a:p>
        </p:txBody>
      </p:sp>
      <p:sp>
        <p:nvSpPr>
          <p:cNvPr id="7183" name="Text Box 46"/>
          <p:cNvSpPr txBox="1">
            <a:spLocks noChangeArrowheads="1"/>
          </p:cNvSpPr>
          <p:nvPr/>
        </p:nvSpPr>
        <p:spPr bwMode="auto">
          <a:xfrm>
            <a:off x="5105400" y="2022475"/>
            <a:ext cx="3040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u="sng"/>
              <a:t>Probability of completing</a:t>
            </a:r>
          </a:p>
          <a:p>
            <a:r>
              <a:rPr lang="en-US" altLang="en-US" u="sng"/>
              <a:t>the project in 45 weeks</a:t>
            </a:r>
          </a:p>
        </p:txBody>
      </p:sp>
    </p:spTree>
    <p:extLst>
      <p:ext uri="{BB962C8B-B14F-4D97-AF65-F5344CB8AC3E}">
        <p14:creationId xmlns:p14="http://schemas.microsoft.com/office/powerpoint/2010/main" val="7562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Planning and control of operations in project </a:t>
            </a:r>
            <a:r>
              <a:rPr lang="en-US" altLang="en-US" sz="2400" dirty="0" err="1" smtClean="0"/>
              <a:t>organisations</a:t>
            </a:r>
            <a:r>
              <a:rPr lang="en-US" altLang="en-US" sz="2400" dirty="0" smtClean="0"/>
              <a:t> differ from other operating systems on account of high levels of uniqueness, risk and uncertainty in the former</a:t>
            </a:r>
          </a:p>
          <a:p>
            <a:pPr eaLnBrk="1" hangingPunct="1"/>
            <a:r>
              <a:rPr lang="en-US" altLang="en-US" sz="2400" dirty="0" smtClean="0"/>
              <a:t>Project management typically involves four phases. These include, conception, planning, implementation and control and post-project appraisal. </a:t>
            </a:r>
          </a:p>
          <a:p>
            <a:pPr eaLnBrk="1" hangingPunct="1"/>
            <a:r>
              <a:rPr lang="en-US" altLang="en-US" sz="2400" dirty="0" smtClean="0"/>
              <a:t>A structured approach to project management involves a three dimensional framework</a:t>
            </a:r>
          </a:p>
          <a:p>
            <a:pPr lvl="1" eaLnBrk="1" hangingPunct="1"/>
            <a:r>
              <a:rPr lang="en-US" altLang="en-US" sz="2400" dirty="0" smtClean="0"/>
              <a:t>Work breakdown structure</a:t>
            </a:r>
          </a:p>
          <a:p>
            <a:pPr lvl="1" eaLnBrk="1" hangingPunct="1"/>
            <a:r>
              <a:rPr lang="en-US" altLang="en-US" sz="2400" dirty="0" err="1" smtClean="0"/>
              <a:t>Organisational</a:t>
            </a:r>
            <a:r>
              <a:rPr lang="en-US" altLang="en-US" sz="2400" dirty="0" smtClean="0"/>
              <a:t> breakdown structure </a:t>
            </a:r>
          </a:p>
          <a:p>
            <a:pPr lvl="1" eaLnBrk="1" hangingPunct="1"/>
            <a:r>
              <a:rPr lang="en-US" altLang="en-US" sz="2400" dirty="0" smtClean="0"/>
              <a:t>Cost breakdown structure. </a:t>
            </a:r>
          </a:p>
        </p:txBody>
      </p:sp>
    </p:spTree>
    <p:extLst>
      <p:ext uri="{BB962C8B-B14F-4D97-AF65-F5344CB8AC3E}">
        <p14:creationId xmlns:p14="http://schemas.microsoft.com/office/powerpoint/2010/main" val="16464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Management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Chapter Highlights…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Projects can be graphically portrayed using Activity on Node (AON) or Activity on Arc (AOA). </a:t>
            </a:r>
          </a:p>
          <a:p>
            <a:pPr eaLnBrk="1" hangingPunct="1"/>
            <a:r>
              <a:rPr lang="en-US" altLang="en-US" sz="2400" dirty="0" smtClean="0"/>
              <a:t>Critical Path Method (CPM) helps understand several important aspects of controlling projects such as </a:t>
            </a:r>
          </a:p>
          <a:p>
            <a:pPr lvl="1" eaLnBrk="1" hangingPunct="1"/>
            <a:r>
              <a:rPr lang="en-US" altLang="en-US" sz="2400" dirty="0" smtClean="0"/>
              <a:t>the likely duration of the project, </a:t>
            </a:r>
          </a:p>
          <a:p>
            <a:pPr lvl="1" eaLnBrk="1" hangingPunct="1"/>
            <a:r>
              <a:rPr lang="en-US" altLang="en-US" sz="2400" dirty="0" smtClean="0"/>
              <a:t>activities that could be scheduled with some flexibility, </a:t>
            </a:r>
          </a:p>
          <a:p>
            <a:pPr lvl="1" eaLnBrk="1" hangingPunct="1"/>
            <a:r>
              <a:rPr lang="en-US" altLang="en-US" sz="2400" dirty="0" smtClean="0"/>
              <a:t>opportunities for resource leveling and </a:t>
            </a:r>
          </a:p>
          <a:p>
            <a:pPr lvl="1" eaLnBrk="1" hangingPunct="1"/>
            <a:r>
              <a:rPr lang="en-US" altLang="en-US" sz="2400" dirty="0" smtClean="0"/>
              <a:t>identifying activities that need to be crashed to reduce the project duration</a:t>
            </a:r>
          </a:p>
          <a:p>
            <a:pPr eaLnBrk="1" hangingPunct="1"/>
            <a:r>
              <a:rPr lang="en-US" altLang="en-US" sz="2400" dirty="0" smtClean="0"/>
              <a:t>PERT enables a project manager </a:t>
            </a:r>
            <a:r>
              <a:rPr lang="en-US" altLang="en-US" sz="2400" dirty="0" err="1" smtClean="0"/>
              <a:t>analyse</a:t>
            </a:r>
            <a:r>
              <a:rPr lang="en-US" altLang="en-US" sz="2400" dirty="0" smtClean="0"/>
              <a:t> projects that have high degree uncertainty with respect to activity durations</a:t>
            </a:r>
          </a:p>
        </p:txBody>
      </p:sp>
    </p:spTree>
    <p:extLst>
      <p:ext uri="{BB962C8B-B14F-4D97-AF65-F5344CB8AC3E}">
        <p14:creationId xmlns:p14="http://schemas.microsoft.com/office/powerpoint/2010/main" val="1947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Issues in managing projects </a:t>
            </a:r>
          </a:p>
        </p:txBody>
      </p:sp>
      <p:sp>
        <p:nvSpPr>
          <p:cNvPr id="13315" name="AutoShape 4"/>
          <p:cNvSpPr>
            <a:spLocks noChangeArrowheads="1"/>
          </p:cNvSpPr>
          <p:nvPr/>
        </p:nvSpPr>
        <p:spPr bwMode="auto">
          <a:xfrm>
            <a:off x="6096000" y="1828800"/>
            <a:ext cx="25146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/>
              <a:t>High Level of</a:t>
            </a:r>
          </a:p>
          <a:p>
            <a:pPr algn="ctr"/>
            <a:r>
              <a:rPr lang="en-GB" altLang="en-US" sz="2400"/>
              <a:t>Subcontracting</a:t>
            </a:r>
          </a:p>
        </p:txBody>
      </p:sp>
      <p:sp>
        <p:nvSpPr>
          <p:cNvPr id="13316" name="AutoShape 5"/>
          <p:cNvSpPr>
            <a:spLocks noChangeArrowheads="1"/>
          </p:cNvSpPr>
          <p:nvPr/>
        </p:nvSpPr>
        <p:spPr bwMode="auto">
          <a:xfrm>
            <a:off x="914400" y="1905000"/>
            <a:ext cx="1676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/>
              <a:t>Unique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2209800" y="3352800"/>
            <a:ext cx="3505200" cy="129540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/>
              <a:t>Risk &amp; Uncertainty</a:t>
            </a:r>
          </a:p>
        </p:txBody>
      </p:sp>
      <p:sp>
        <p:nvSpPr>
          <p:cNvPr id="13318" name="AutoShape 7"/>
          <p:cNvSpPr>
            <a:spLocks noChangeArrowheads="1"/>
          </p:cNvSpPr>
          <p:nvPr/>
        </p:nvSpPr>
        <p:spPr bwMode="auto">
          <a:xfrm>
            <a:off x="2638425" y="5410200"/>
            <a:ext cx="2667000" cy="6858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GB" altLang="en-US" sz="2400"/>
              <a:t>Team Work</a:t>
            </a:r>
          </a:p>
        </p:txBody>
      </p:sp>
      <p:cxnSp>
        <p:nvCxnSpPr>
          <p:cNvPr id="13319" name="AutoShape 15"/>
          <p:cNvCxnSpPr>
            <a:cxnSpLocks noChangeShapeType="1"/>
            <a:stCxn id="13316" idx="2"/>
          </p:cNvCxnSpPr>
          <p:nvPr/>
        </p:nvCxnSpPr>
        <p:spPr bwMode="auto">
          <a:xfrm>
            <a:off x="1752600" y="2514600"/>
            <a:ext cx="1447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16"/>
          <p:cNvCxnSpPr>
            <a:cxnSpLocks noChangeShapeType="1"/>
            <a:stCxn id="13315" idx="1"/>
            <a:endCxn id="13317" idx="7"/>
          </p:cNvCxnSpPr>
          <p:nvPr/>
        </p:nvCxnSpPr>
        <p:spPr bwMode="auto">
          <a:xfrm flipH="1">
            <a:off x="5201675" y="2362200"/>
            <a:ext cx="894325" cy="1180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8"/>
          <p:cNvCxnSpPr>
            <a:cxnSpLocks noChangeShapeType="1"/>
            <a:stCxn id="13317" idx="4"/>
            <a:endCxn id="13318" idx="0"/>
          </p:cNvCxnSpPr>
          <p:nvPr/>
        </p:nvCxnSpPr>
        <p:spPr bwMode="auto">
          <a:xfrm>
            <a:off x="3962400" y="4648200"/>
            <a:ext cx="9525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19"/>
          <p:cNvCxnSpPr>
            <a:cxnSpLocks noChangeShapeType="1"/>
            <a:stCxn id="13315" idx="2"/>
            <a:endCxn id="13318" idx="3"/>
          </p:cNvCxnSpPr>
          <p:nvPr/>
        </p:nvCxnSpPr>
        <p:spPr bwMode="auto">
          <a:xfrm flipH="1">
            <a:off x="5305425" y="2895600"/>
            <a:ext cx="2047875" cy="285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52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2" y="-529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Four Phases of Project Management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89904509"/>
              </p:ext>
            </p:extLst>
          </p:nvPr>
        </p:nvGraphicFramePr>
        <p:xfrm>
          <a:off x="543632" y="1196448"/>
          <a:ext cx="8001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8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0"/>
          <p:cNvGrpSpPr>
            <a:grpSpLocks/>
          </p:cNvGrpSpPr>
          <p:nvPr/>
        </p:nvGrpSpPr>
        <p:grpSpPr bwMode="auto">
          <a:xfrm>
            <a:off x="250825" y="1839913"/>
            <a:ext cx="8431213" cy="4557712"/>
            <a:chOff x="113" y="522"/>
            <a:chExt cx="5311" cy="2871"/>
          </a:xfrm>
        </p:grpSpPr>
        <p:graphicFrame>
          <p:nvGraphicFramePr>
            <p:cNvPr id="1026" name="Object 28"/>
            <p:cNvGraphicFramePr>
              <a:graphicFrameLocks noChangeAspect="1"/>
            </p:cNvGraphicFramePr>
            <p:nvPr/>
          </p:nvGraphicFramePr>
          <p:xfrm>
            <a:off x="240" y="645"/>
            <a:ext cx="5184" cy="2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Chart" r:id="rId3" imgW="4143613" imgH="2181463" progId="Excel.Chart.8">
                    <p:embed/>
                  </p:oleObj>
                </mc:Choice>
                <mc:Fallback>
                  <p:oleObj name="Chart" r:id="rId3" imgW="4143613" imgH="2181463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645"/>
                          <a:ext cx="5184" cy="2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" name="Text Box 29"/>
            <p:cNvSpPr txBox="1">
              <a:spLocks noChangeArrowheads="1"/>
            </p:cNvSpPr>
            <p:nvPr/>
          </p:nvSpPr>
          <p:spPr bwMode="auto">
            <a:xfrm>
              <a:off x="3800" y="522"/>
              <a:ext cx="571" cy="231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What?</a:t>
              </a:r>
            </a:p>
          </p:txBody>
        </p:sp>
        <p:sp>
          <p:nvSpPr>
            <p:cNvPr id="1030" name="Text Box 30"/>
            <p:cNvSpPr txBox="1">
              <a:spLocks noChangeArrowheads="1"/>
            </p:cNvSpPr>
            <p:nvPr/>
          </p:nvSpPr>
          <p:spPr bwMode="auto">
            <a:xfrm>
              <a:off x="3041" y="862"/>
              <a:ext cx="118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Work </a:t>
              </a:r>
            </a:p>
            <a:p>
              <a:pPr algn="ctr" eaLnBrk="1" hangingPunct="1"/>
              <a:r>
                <a:rPr lang="en-US" altLang="en-US" sz="1600"/>
                <a:t>Breakdown</a:t>
              </a:r>
            </a:p>
            <a:p>
              <a:pPr algn="ctr" eaLnBrk="1" hangingPunct="1"/>
              <a:r>
                <a:rPr lang="en-US" altLang="en-US" sz="1600"/>
                <a:t>Structure (WBS)</a:t>
              </a:r>
            </a:p>
          </p:txBody>
        </p:sp>
        <p:sp>
          <p:nvSpPr>
            <p:cNvPr id="1031" name="Text Box 31"/>
            <p:cNvSpPr txBox="1">
              <a:spLocks noChangeArrowheads="1"/>
            </p:cNvSpPr>
            <p:nvPr/>
          </p:nvSpPr>
          <p:spPr bwMode="auto">
            <a:xfrm>
              <a:off x="4862" y="2427"/>
              <a:ext cx="515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Who?</a:t>
              </a:r>
            </a:p>
          </p:txBody>
        </p:sp>
        <p:sp>
          <p:nvSpPr>
            <p:cNvPr id="1032" name="Text Box 32"/>
            <p:cNvSpPr txBox="1">
              <a:spLocks noChangeArrowheads="1"/>
            </p:cNvSpPr>
            <p:nvPr/>
          </p:nvSpPr>
          <p:spPr bwMode="auto">
            <a:xfrm>
              <a:off x="3697" y="1631"/>
              <a:ext cx="115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Organisation </a:t>
              </a:r>
            </a:p>
            <a:p>
              <a:pPr algn="ctr" eaLnBrk="1" hangingPunct="1"/>
              <a:r>
                <a:rPr lang="en-US" altLang="en-US" sz="1600"/>
                <a:t>Breakdown</a:t>
              </a:r>
            </a:p>
            <a:p>
              <a:pPr algn="ctr" eaLnBrk="1" hangingPunct="1"/>
              <a:r>
                <a:rPr lang="en-US" altLang="en-US" sz="1600"/>
                <a:t>Structure (OBS)</a:t>
              </a:r>
            </a:p>
          </p:txBody>
        </p:sp>
        <p:sp>
          <p:nvSpPr>
            <p:cNvPr id="1033" name="Text Box 33"/>
            <p:cNvSpPr txBox="1">
              <a:spLocks noChangeArrowheads="1"/>
            </p:cNvSpPr>
            <p:nvPr/>
          </p:nvSpPr>
          <p:spPr bwMode="auto">
            <a:xfrm>
              <a:off x="2328" y="3162"/>
              <a:ext cx="956" cy="231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How much?</a:t>
              </a:r>
            </a:p>
          </p:txBody>
        </p:sp>
        <p:sp>
          <p:nvSpPr>
            <p:cNvPr id="1034" name="Text Box 34"/>
            <p:cNvSpPr txBox="1">
              <a:spLocks noChangeArrowheads="1"/>
            </p:cNvSpPr>
            <p:nvPr/>
          </p:nvSpPr>
          <p:spPr bwMode="auto">
            <a:xfrm>
              <a:off x="2276" y="2064"/>
              <a:ext cx="113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Cost </a:t>
              </a:r>
            </a:p>
            <a:p>
              <a:pPr algn="ctr" eaLnBrk="1" hangingPunct="1"/>
              <a:r>
                <a:rPr lang="en-US" altLang="en-US" sz="1600"/>
                <a:t>Breakdown</a:t>
              </a:r>
            </a:p>
            <a:p>
              <a:pPr algn="ctr" eaLnBrk="1" hangingPunct="1"/>
              <a:r>
                <a:rPr lang="en-US" altLang="en-US" sz="1600"/>
                <a:t>Structure (CBS)</a:t>
              </a:r>
            </a:p>
          </p:txBody>
        </p:sp>
        <p:sp>
          <p:nvSpPr>
            <p:cNvPr id="1035" name="Text Box 35"/>
            <p:cNvSpPr txBox="1">
              <a:spLocks noChangeArrowheads="1"/>
            </p:cNvSpPr>
            <p:nvPr/>
          </p:nvSpPr>
          <p:spPr bwMode="auto">
            <a:xfrm>
              <a:off x="113" y="2586"/>
              <a:ext cx="605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When?</a:t>
              </a:r>
            </a:p>
          </p:txBody>
        </p:sp>
        <p:sp>
          <p:nvSpPr>
            <p:cNvPr id="1036" name="Text Box 36"/>
            <p:cNvSpPr txBox="1">
              <a:spLocks noChangeArrowheads="1"/>
            </p:cNvSpPr>
            <p:nvPr/>
          </p:nvSpPr>
          <p:spPr bwMode="auto">
            <a:xfrm>
              <a:off x="648" y="1608"/>
              <a:ext cx="113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Network </a:t>
              </a:r>
            </a:p>
            <a:p>
              <a:pPr algn="ctr" eaLnBrk="1" hangingPunct="1"/>
              <a:r>
                <a:rPr lang="en-US" altLang="en-US" sz="1600"/>
                <a:t>Representation</a:t>
              </a:r>
            </a:p>
            <a:p>
              <a:pPr algn="ctr" eaLnBrk="1" hangingPunct="1"/>
              <a:r>
                <a:rPr lang="en-US" altLang="en-US" sz="1600"/>
                <a:t>&amp; Planning</a:t>
              </a:r>
            </a:p>
          </p:txBody>
        </p:sp>
        <p:sp>
          <p:nvSpPr>
            <p:cNvPr id="1037" name="Text Box 37"/>
            <p:cNvSpPr txBox="1">
              <a:spLocks noChangeArrowheads="1"/>
            </p:cNvSpPr>
            <p:nvPr/>
          </p:nvSpPr>
          <p:spPr bwMode="auto">
            <a:xfrm>
              <a:off x="720" y="570"/>
              <a:ext cx="843" cy="231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How well?</a:t>
              </a:r>
            </a:p>
          </p:txBody>
        </p:sp>
        <p:sp>
          <p:nvSpPr>
            <p:cNvPr id="1038" name="Text Box 38"/>
            <p:cNvSpPr txBox="1">
              <a:spLocks noChangeArrowheads="1"/>
            </p:cNvSpPr>
            <p:nvPr/>
          </p:nvSpPr>
          <p:spPr bwMode="auto">
            <a:xfrm>
              <a:off x="1260" y="924"/>
              <a:ext cx="1392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Project Monitoring </a:t>
              </a:r>
            </a:p>
            <a:p>
              <a:pPr algn="ctr" eaLnBrk="1" hangingPunct="1"/>
              <a:r>
                <a:rPr lang="en-US" altLang="en-US" sz="1600"/>
                <a:t>&amp; Control, Post-</a:t>
              </a:r>
            </a:p>
            <a:p>
              <a:pPr algn="ctr" eaLnBrk="1" hangingPunct="1"/>
              <a:r>
                <a:rPr lang="en-US" altLang="en-US" sz="1600"/>
                <a:t>Project Appraisal</a:t>
              </a:r>
            </a:p>
          </p:txBody>
        </p:sp>
      </p:grpSp>
      <p:sp>
        <p:nvSpPr>
          <p:cNvPr id="1028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Management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A framework</a:t>
            </a:r>
          </a:p>
        </p:txBody>
      </p:sp>
    </p:spTree>
    <p:extLst>
      <p:ext uri="{BB962C8B-B14F-4D97-AF65-F5344CB8AC3E}">
        <p14:creationId xmlns:p14="http://schemas.microsoft.com/office/powerpoint/2010/main" val="1048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2115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Work Breakdown Structure</a:t>
            </a:r>
            <a:br>
              <a:rPr lang="en-US" altLang="en-US" dirty="0" smtClean="0"/>
            </a:br>
            <a:r>
              <a:rPr lang="en-US" altLang="en-US" sz="2900" b="1" dirty="0" smtClean="0">
                <a:solidFill>
                  <a:srgbClr val="0000FF"/>
                </a:solidFill>
                <a:latin typeface="Comic Sans MS" pitchFamily="66" charset="0"/>
              </a:rPr>
              <a:t>An illustration from a construction project</a:t>
            </a:r>
          </a:p>
        </p:txBody>
      </p:sp>
      <p:pic>
        <p:nvPicPr>
          <p:cNvPr id="15363" name="Picture 6" descr="project mgmt exampl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42521"/>
            <a:ext cx="6019800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matrix Organisation Structure</a:t>
            </a: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7213600" y="2328863"/>
            <a:ext cx="1158875" cy="397033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5924550" y="2343150"/>
            <a:ext cx="1169988" cy="39703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4645025" y="2347913"/>
            <a:ext cx="1169988" cy="39703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3362325" y="2354263"/>
            <a:ext cx="1158875" cy="3970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2068513" y="2357438"/>
            <a:ext cx="1169987" cy="39703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71525" y="1719263"/>
          <a:ext cx="76200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MS Org Chart" r:id="rId3" imgW="1314360" imgH="603000" progId="OrgPlusWOPX.4">
                  <p:embed followColorScheme="full"/>
                </p:oleObj>
              </mc:Choice>
              <mc:Fallback>
                <p:oleObj name="MS Org Chart" r:id="rId3" imgW="1314360" imgH="60300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719263"/>
                        <a:ext cx="76200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5"/>
          <p:cNvSpPr>
            <a:spLocks noChangeShapeType="1"/>
          </p:cNvSpPr>
          <p:nvPr/>
        </p:nvSpPr>
        <p:spPr bwMode="auto">
          <a:xfrm>
            <a:off x="1981200" y="2836863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6"/>
          <p:cNvSpPr>
            <a:spLocks noChangeShapeType="1"/>
          </p:cNvSpPr>
          <p:nvPr/>
        </p:nvSpPr>
        <p:spPr bwMode="auto">
          <a:xfrm>
            <a:off x="1981200" y="3113088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7"/>
          <p:cNvSpPr>
            <a:spLocks noChangeShapeType="1"/>
          </p:cNvSpPr>
          <p:nvPr/>
        </p:nvSpPr>
        <p:spPr bwMode="auto">
          <a:xfrm>
            <a:off x="1981200" y="3413125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8"/>
          <p:cNvSpPr>
            <a:spLocks noChangeShapeType="1"/>
          </p:cNvSpPr>
          <p:nvPr/>
        </p:nvSpPr>
        <p:spPr bwMode="auto">
          <a:xfrm>
            <a:off x="1981200" y="3690938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9"/>
          <p:cNvSpPr>
            <a:spLocks noChangeShapeType="1"/>
          </p:cNvSpPr>
          <p:nvPr/>
        </p:nvSpPr>
        <p:spPr bwMode="auto">
          <a:xfrm>
            <a:off x="1981200" y="4083050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20"/>
          <p:cNvSpPr>
            <a:spLocks noChangeShapeType="1"/>
          </p:cNvSpPr>
          <p:nvPr/>
        </p:nvSpPr>
        <p:spPr bwMode="auto">
          <a:xfrm>
            <a:off x="1981200" y="4360863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21"/>
          <p:cNvSpPr>
            <a:spLocks noChangeShapeType="1"/>
          </p:cNvSpPr>
          <p:nvPr/>
        </p:nvSpPr>
        <p:spPr bwMode="auto">
          <a:xfrm>
            <a:off x="1981200" y="4706938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22"/>
          <p:cNvSpPr>
            <a:spLocks noChangeShapeType="1"/>
          </p:cNvSpPr>
          <p:nvPr/>
        </p:nvSpPr>
        <p:spPr bwMode="auto">
          <a:xfrm>
            <a:off x="1981200" y="4983163"/>
            <a:ext cx="6189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128" y="-1484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WBS – OBS – CBS </a:t>
            </a:r>
            <a:br>
              <a:rPr lang="en-US" altLang="en-US" dirty="0" smtClean="0"/>
            </a:br>
            <a:r>
              <a:rPr lang="en-US" alt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A three dimensional perspective</a:t>
            </a:r>
          </a:p>
        </p:txBody>
      </p:sp>
      <p:grpSp>
        <p:nvGrpSpPr>
          <p:cNvPr id="16387" name="Group 58"/>
          <p:cNvGrpSpPr>
            <a:grpSpLocks/>
          </p:cNvGrpSpPr>
          <p:nvPr/>
        </p:nvGrpSpPr>
        <p:grpSpPr bwMode="auto">
          <a:xfrm>
            <a:off x="8953" y="1262838"/>
            <a:ext cx="8764291" cy="4610894"/>
            <a:chOff x="48" y="1188"/>
            <a:chExt cx="5664" cy="3084"/>
          </a:xfrm>
        </p:grpSpPr>
        <p:grpSp>
          <p:nvGrpSpPr>
            <p:cNvPr id="16389" name="Group 12"/>
            <p:cNvGrpSpPr>
              <a:grpSpLocks/>
            </p:cNvGrpSpPr>
            <p:nvPr/>
          </p:nvGrpSpPr>
          <p:grpSpPr bwMode="auto">
            <a:xfrm>
              <a:off x="1872" y="1188"/>
              <a:ext cx="3792" cy="912"/>
              <a:chOff x="1056" y="1296"/>
              <a:chExt cx="3792" cy="912"/>
            </a:xfrm>
          </p:grpSpPr>
          <p:sp>
            <p:nvSpPr>
              <p:cNvPr id="16421" name="AutoShape 3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912" cy="384"/>
              </a:xfrm>
              <a:prstGeom prst="flowChartMultidocumen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Project</a:t>
                </a:r>
              </a:p>
            </p:txBody>
          </p:sp>
          <p:sp>
            <p:nvSpPr>
              <p:cNvPr id="16422" name="AutoShape 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816" cy="336"/>
              </a:xfrm>
              <a:prstGeom prst="flowChartMultidocumen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Design</a:t>
                </a:r>
              </a:p>
            </p:txBody>
          </p:sp>
          <p:sp>
            <p:nvSpPr>
              <p:cNvPr id="16423" name="AutoShape 5"/>
              <p:cNvSpPr>
                <a:spLocks noChangeArrowheads="1"/>
              </p:cNvSpPr>
              <p:nvPr/>
            </p:nvSpPr>
            <p:spPr bwMode="auto">
              <a:xfrm>
                <a:off x="1968" y="1872"/>
                <a:ext cx="1008" cy="336"/>
              </a:xfrm>
              <a:prstGeom prst="flowChartMultidocumen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Mechanical</a:t>
                </a:r>
              </a:p>
            </p:txBody>
          </p:sp>
          <p:sp>
            <p:nvSpPr>
              <p:cNvPr id="16424" name="AutoShape 6"/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816" cy="336"/>
              </a:xfrm>
              <a:prstGeom prst="flowChartMultidocumen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Electrical</a:t>
                </a:r>
              </a:p>
            </p:txBody>
          </p:sp>
          <p:sp>
            <p:nvSpPr>
              <p:cNvPr id="16425" name="AutoShap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912" cy="336"/>
              </a:xfrm>
              <a:prstGeom prst="flowChartMultidocumen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Integration</a:t>
                </a:r>
              </a:p>
            </p:txBody>
          </p:sp>
          <p:cxnSp>
            <p:nvCxnSpPr>
              <p:cNvPr id="16426" name="AutoShape 8"/>
              <p:cNvCxnSpPr>
                <a:cxnSpLocks noChangeShapeType="1"/>
                <a:stCxn id="16421" idx="2"/>
                <a:endCxn id="16422" idx="0"/>
              </p:cNvCxnSpPr>
              <p:nvPr/>
            </p:nvCxnSpPr>
            <p:spPr bwMode="auto">
              <a:xfrm flipH="1">
                <a:off x="1464" y="1650"/>
                <a:ext cx="1488" cy="2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7" name="AutoShape 9"/>
              <p:cNvCxnSpPr>
                <a:cxnSpLocks noChangeShapeType="1"/>
                <a:stCxn id="16421" idx="2"/>
                <a:endCxn id="16423" idx="0"/>
              </p:cNvCxnSpPr>
              <p:nvPr/>
            </p:nvCxnSpPr>
            <p:spPr bwMode="auto">
              <a:xfrm flipH="1">
                <a:off x="2472" y="1650"/>
                <a:ext cx="480" cy="2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8" name="AutoShape 10"/>
              <p:cNvCxnSpPr>
                <a:cxnSpLocks noChangeShapeType="1"/>
                <a:stCxn id="16421" idx="2"/>
                <a:endCxn id="16424" idx="0"/>
              </p:cNvCxnSpPr>
              <p:nvPr/>
            </p:nvCxnSpPr>
            <p:spPr bwMode="auto">
              <a:xfrm>
                <a:off x="2952" y="1650"/>
                <a:ext cx="528" cy="2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9" name="AutoShape 11"/>
              <p:cNvCxnSpPr>
                <a:cxnSpLocks noChangeShapeType="1"/>
                <a:stCxn id="16421" idx="2"/>
                <a:endCxn id="16425" idx="0"/>
              </p:cNvCxnSpPr>
              <p:nvPr/>
            </p:nvCxnSpPr>
            <p:spPr bwMode="auto">
              <a:xfrm>
                <a:off x="2952" y="1650"/>
                <a:ext cx="1440" cy="22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390" name="AutoShape 14"/>
            <p:cNvSpPr>
              <a:spLocks noChangeArrowheads="1"/>
            </p:cNvSpPr>
            <p:nvPr/>
          </p:nvSpPr>
          <p:spPr bwMode="auto">
            <a:xfrm>
              <a:off x="48" y="2784"/>
              <a:ext cx="912" cy="384"/>
            </a:xfrm>
            <a:prstGeom prst="flowChartMulti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Company</a:t>
              </a:r>
            </a:p>
          </p:txBody>
        </p:sp>
        <p:sp>
          <p:nvSpPr>
            <p:cNvPr id="16391" name="AutoShape 15"/>
            <p:cNvSpPr>
              <a:spLocks noChangeArrowheads="1"/>
            </p:cNvSpPr>
            <p:nvPr/>
          </p:nvSpPr>
          <p:spPr bwMode="auto">
            <a:xfrm>
              <a:off x="1248" y="3504"/>
              <a:ext cx="816" cy="336"/>
            </a:xfrm>
            <a:prstGeom prst="flowChartMulti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Design</a:t>
              </a:r>
            </a:p>
          </p:txBody>
        </p:sp>
        <p:sp>
          <p:nvSpPr>
            <p:cNvPr id="16392" name="AutoShape 16"/>
            <p:cNvSpPr>
              <a:spLocks noChangeArrowheads="1"/>
            </p:cNvSpPr>
            <p:nvPr/>
          </p:nvSpPr>
          <p:spPr bwMode="auto">
            <a:xfrm>
              <a:off x="1248" y="3024"/>
              <a:ext cx="1104" cy="336"/>
            </a:xfrm>
            <a:prstGeom prst="flowChartMulti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Procurement</a:t>
              </a:r>
            </a:p>
          </p:txBody>
        </p:sp>
        <p:sp>
          <p:nvSpPr>
            <p:cNvPr id="16393" name="AutoShape 17"/>
            <p:cNvSpPr>
              <a:spLocks noChangeArrowheads="1"/>
            </p:cNvSpPr>
            <p:nvPr/>
          </p:nvSpPr>
          <p:spPr bwMode="auto">
            <a:xfrm>
              <a:off x="1248" y="2592"/>
              <a:ext cx="816" cy="336"/>
            </a:xfrm>
            <a:prstGeom prst="flowChartMulti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Works</a:t>
              </a:r>
            </a:p>
          </p:txBody>
        </p:sp>
        <p:sp>
          <p:nvSpPr>
            <p:cNvPr id="16394" name="AutoShape 18"/>
            <p:cNvSpPr>
              <a:spLocks noChangeArrowheads="1"/>
            </p:cNvSpPr>
            <p:nvPr/>
          </p:nvSpPr>
          <p:spPr bwMode="auto">
            <a:xfrm>
              <a:off x="1248" y="2208"/>
              <a:ext cx="912" cy="336"/>
            </a:xfrm>
            <a:prstGeom prst="flowChartMulti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Finance</a:t>
              </a:r>
            </a:p>
          </p:txBody>
        </p:sp>
        <p:cxnSp>
          <p:nvCxnSpPr>
            <p:cNvPr id="16395" name="AutoShape 19"/>
            <p:cNvCxnSpPr>
              <a:cxnSpLocks noChangeShapeType="1"/>
              <a:stCxn id="16390" idx="3"/>
              <a:endCxn id="16391" idx="1"/>
            </p:cNvCxnSpPr>
            <p:nvPr/>
          </p:nvCxnSpPr>
          <p:spPr bwMode="auto">
            <a:xfrm>
              <a:off x="960" y="2976"/>
              <a:ext cx="288" cy="6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AutoShape 20"/>
            <p:cNvCxnSpPr>
              <a:cxnSpLocks noChangeShapeType="1"/>
              <a:stCxn id="16390" idx="3"/>
              <a:endCxn id="16392" idx="1"/>
            </p:cNvCxnSpPr>
            <p:nvPr/>
          </p:nvCxnSpPr>
          <p:spPr bwMode="auto">
            <a:xfrm>
              <a:off x="960" y="2976"/>
              <a:ext cx="28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AutoShape 21"/>
            <p:cNvCxnSpPr>
              <a:cxnSpLocks noChangeShapeType="1"/>
              <a:stCxn id="16390" idx="3"/>
              <a:endCxn id="16393" idx="1"/>
            </p:cNvCxnSpPr>
            <p:nvPr/>
          </p:nvCxnSpPr>
          <p:spPr bwMode="auto">
            <a:xfrm flipV="1">
              <a:off x="960" y="2760"/>
              <a:ext cx="288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AutoShape 22"/>
            <p:cNvCxnSpPr>
              <a:cxnSpLocks noChangeShapeType="1"/>
              <a:stCxn id="16390" idx="3"/>
              <a:endCxn id="16394" idx="1"/>
            </p:cNvCxnSpPr>
            <p:nvPr/>
          </p:nvCxnSpPr>
          <p:spPr bwMode="auto">
            <a:xfrm flipV="1">
              <a:off x="960" y="2376"/>
              <a:ext cx="288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9" name="AutoShape 29"/>
            <p:cNvSpPr>
              <a:spLocks noChangeArrowheads="1"/>
            </p:cNvSpPr>
            <p:nvPr/>
          </p:nvSpPr>
          <p:spPr bwMode="auto">
            <a:xfrm>
              <a:off x="2736" y="2592"/>
              <a:ext cx="1296" cy="528"/>
            </a:xfrm>
            <a:prstGeom prst="flowChartMultidocumen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</a:rPr>
                <a:t>A typical</a:t>
              </a:r>
            </a:p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</a:rPr>
                <a:t>work package</a:t>
              </a:r>
            </a:p>
          </p:txBody>
        </p:sp>
        <p:sp>
          <p:nvSpPr>
            <p:cNvPr id="16400" name="AutoShape 30"/>
            <p:cNvSpPr>
              <a:spLocks noChangeArrowheads="1"/>
            </p:cNvSpPr>
            <p:nvPr/>
          </p:nvSpPr>
          <p:spPr bwMode="auto">
            <a:xfrm>
              <a:off x="4896" y="3792"/>
              <a:ext cx="816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Total cost</a:t>
              </a:r>
            </a:p>
          </p:txBody>
        </p:sp>
        <p:sp>
          <p:nvSpPr>
            <p:cNvPr id="16401" name="AutoShape 31"/>
            <p:cNvSpPr>
              <a:spLocks noChangeArrowheads="1"/>
            </p:cNvSpPr>
            <p:nvPr/>
          </p:nvSpPr>
          <p:spPr bwMode="auto">
            <a:xfrm>
              <a:off x="3600" y="3936"/>
              <a:ext cx="960" cy="336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Equipment</a:t>
              </a:r>
            </a:p>
          </p:txBody>
        </p:sp>
        <p:sp>
          <p:nvSpPr>
            <p:cNvPr id="16402" name="AutoShape 32"/>
            <p:cNvSpPr>
              <a:spLocks noChangeArrowheads="1"/>
            </p:cNvSpPr>
            <p:nvPr/>
          </p:nvSpPr>
          <p:spPr bwMode="auto">
            <a:xfrm>
              <a:off x="3648" y="3552"/>
              <a:ext cx="816" cy="336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Labour</a:t>
              </a:r>
            </a:p>
          </p:txBody>
        </p:sp>
        <p:sp>
          <p:nvSpPr>
            <p:cNvPr id="16403" name="AutoShape 33"/>
            <p:cNvSpPr>
              <a:spLocks noChangeArrowheads="1"/>
            </p:cNvSpPr>
            <p:nvPr/>
          </p:nvSpPr>
          <p:spPr bwMode="auto">
            <a:xfrm>
              <a:off x="3936" y="3120"/>
              <a:ext cx="912" cy="336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Material</a:t>
              </a:r>
            </a:p>
          </p:txBody>
        </p:sp>
        <p:cxnSp>
          <p:nvCxnSpPr>
            <p:cNvPr id="16404" name="AutoShape 34"/>
            <p:cNvCxnSpPr>
              <a:cxnSpLocks noChangeShapeType="1"/>
              <a:stCxn id="16400" idx="1"/>
              <a:endCxn id="16401" idx="3"/>
            </p:cNvCxnSpPr>
            <p:nvPr/>
          </p:nvCxnSpPr>
          <p:spPr bwMode="auto">
            <a:xfrm flipH="1">
              <a:off x="4560" y="3984"/>
              <a:ext cx="336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36"/>
            <p:cNvCxnSpPr>
              <a:cxnSpLocks noChangeShapeType="1"/>
              <a:stCxn id="16400" idx="1"/>
              <a:endCxn id="16402" idx="3"/>
            </p:cNvCxnSpPr>
            <p:nvPr/>
          </p:nvCxnSpPr>
          <p:spPr bwMode="auto">
            <a:xfrm flipH="1" flipV="1">
              <a:off x="4464" y="3720"/>
              <a:ext cx="432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37"/>
            <p:cNvCxnSpPr>
              <a:cxnSpLocks noChangeShapeType="1"/>
              <a:stCxn id="16400" idx="1"/>
              <a:endCxn id="16403" idx="2"/>
            </p:cNvCxnSpPr>
            <p:nvPr/>
          </p:nvCxnSpPr>
          <p:spPr bwMode="auto">
            <a:xfrm flipH="1" flipV="1">
              <a:off x="4392" y="3429"/>
              <a:ext cx="504" cy="5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7" name="Text Box 44"/>
            <p:cNvSpPr txBox="1">
              <a:spLocks noChangeArrowheads="1"/>
            </p:cNvSpPr>
            <p:nvPr/>
          </p:nvSpPr>
          <p:spPr bwMode="auto">
            <a:xfrm>
              <a:off x="4992" y="2784"/>
              <a:ext cx="672" cy="29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CBS</a:t>
              </a:r>
            </a:p>
          </p:txBody>
        </p:sp>
        <p:sp>
          <p:nvSpPr>
            <p:cNvPr id="16408" name="Text Box 45"/>
            <p:cNvSpPr txBox="1">
              <a:spLocks noChangeArrowheads="1"/>
            </p:cNvSpPr>
            <p:nvPr/>
          </p:nvSpPr>
          <p:spPr bwMode="auto">
            <a:xfrm>
              <a:off x="192" y="3456"/>
              <a:ext cx="672" cy="2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OBS</a:t>
              </a:r>
            </a:p>
          </p:txBody>
        </p:sp>
        <p:sp>
          <p:nvSpPr>
            <p:cNvPr id="16409" name="Text Box 46"/>
            <p:cNvSpPr txBox="1">
              <a:spLocks noChangeArrowheads="1"/>
            </p:cNvSpPr>
            <p:nvPr/>
          </p:nvSpPr>
          <p:spPr bwMode="auto">
            <a:xfrm>
              <a:off x="1920" y="1200"/>
              <a:ext cx="672" cy="2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/>
                <a:t>WBS</a:t>
              </a:r>
            </a:p>
          </p:txBody>
        </p:sp>
        <p:cxnSp>
          <p:nvCxnSpPr>
            <p:cNvPr id="16410" name="AutoShape 47"/>
            <p:cNvCxnSpPr>
              <a:cxnSpLocks noChangeShapeType="1"/>
              <a:stCxn id="16422" idx="2"/>
              <a:endCxn id="16399" idx="0"/>
            </p:cNvCxnSpPr>
            <p:nvPr/>
          </p:nvCxnSpPr>
          <p:spPr bwMode="auto">
            <a:xfrm>
              <a:off x="2280" y="2073"/>
              <a:ext cx="1104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AutoShape 48"/>
            <p:cNvCxnSpPr>
              <a:cxnSpLocks noChangeShapeType="1"/>
              <a:stCxn id="16423" idx="2"/>
              <a:endCxn id="16399" idx="0"/>
            </p:cNvCxnSpPr>
            <p:nvPr/>
          </p:nvCxnSpPr>
          <p:spPr bwMode="auto">
            <a:xfrm>
              <a:off x="3288" y="2073"/>
              <a:ext cx="96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AutoShape 49"/>
            <p:cNvCxnSpPr>
              <a:cxnSpLocks noChangeShapeType="1"/>
              <a:stCxn id="16424" idx="2"/>
              <a:endCxn id="16399" idx="0"/>
            </p:cNvCxnSpPr>
            <p:nvPr/>
          </p:nvCxnSpPr>
          <p:spPr bwMode="auto">
            <a:xfrm flipH="1">
              <a:off x="3384" y="2073"/>
              <a:ext cx="912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50"/>
            <p:cNvCxnSpPr>
              <a:cxnSpLocks noChangeShapeType="1"/>
              <a:stCxn id="16425" idx="2"/>
              <a:endCxn id="16399" idx="0"/>
            </p:cNvCxnSpPr>
            <p:nvPr/>
          </p:nvCxnSpPr>
          <p:spPr bwMode="auto">
            <a:xfrm flipH="1">
              <a:off x="3384" y="2073"/>
              <a:ext cx="1824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AutoShape 51"/>
            <p:cNvCxnSpPr>
              <a:cxnSpLocks noChangeShapeType="1"/>
              <a:stCxn id="16394" idx="3"/>
              <a:endCxn id="16399" idx="1"/>
            </p:cNvCxnSpPr>
            <p:nvPr/>
          </p:nvCxnSpPr>
          <p:spPr bwMode="auto">
            <a:xfrm>
              <a:off x="2160" y="2376"/>
              <a:ext cx="576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AutoShape 52"/>
            <p:cNvCxnSpPr>
              <a:cxnSpLocks noChangeShapeType="1"/>
              <a:stCxn id="16393" idx="3"/>
              <a:endCxn id="16399" idx="1"/>
            </p:cNvCxnSpPr>
            <p:nvPr/>
          </p:nvCxnSpPr>
          <p:spPr bwMode="auto">
            <a:xfrm>
              <a:off x="2064" y="2760"/>
              <a:ext cx="672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AutoShape 53"/>
            <p:cNvCxnSpPr>
              <a:cxnSpLocks noChangeShapeType="1"/>
              <a:stCxn id="16392" idx="3"/>
              <a:endCxn id="16399" idx="1"/>
            </p:cNvCxnSpPr>
            <p:nvPr/>
          </p:nvCxnSpPr>
          <p:spPr bwMode="auto">
            <a:xfrm flipV="1">
              <a:off x="2352" y="2856"/>
              <a:ext cx="38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AutoShape 54"/>
            <p:cNvCxnSpPr>
              <a:cxnSpLocks noChangeShapeType="1"/>
              <a:stCxn id="16391" idx="3"/>
              <a:endCxn id="16399" idx="1"/>
            </p:cNvCxnSpPr>
            <p:nvPr/>
          </p:nvCxnSpPr>
          <p:spPr bwMode="auto">
            <a:xfrm flipV="1">
              <a:off x="2064" y="2856"/>
              <a:ext cx="672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8" name="AutoShape 55"/>
            <p:cNvCxnSpPr>
              <a:cxnSpLocks noChangeShapeType="1"/>
              <a:stCxn id="16403" idx="1"/>
              <a:endCxn id="16399" idx="2"/>
            </p:cNvCxnSpPr>
            <p:nvPr/>
          </p:nvCxnSpPr>
          <p:spPr bwMode="auto">
            <a:xfrm flipH="1" flipV="1">
              <a:off x="3384" y="3078"/>
              <a:ext cx="552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9" name="AutoShape 56"/>
            <p:cNvCxnSpPr>
              <a:cxnSpLocks noChangeShapeType="1"/>
              <a:stCxn id="16402" idx="1"/>
              <a:endCxn id="16399" idx="2"/>
            </p:cNvCxnSpPr>
            <p:nvPr/>
          </p:nvCxnSpPr>
          <p:spPr bwMode="auto">
            <a:xfrm flipH="1" flipV="1">
              <a:off x="3384" y="3078"/>
              <a:ext cx="264" cy="6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AutoShape 57"/>
            <p:cNvCxnSpPr>
              <a:cxnSpLocks noChangeShapeType="1"/>
              <a:stCxn id="16401" idx="1"/>
              <a:endCxn id="16399" idx="2"/>
            </p:cNvCxnSpPr>
            <p:nvPr/>
          </p:nvCxnSpPr>
          <p:spPr bwMode="auto">
            <a:xfrm flipH="1" flipV="1">
              <a:off x="3384" y="3078"/>
              <a:ext cx="216" cy="10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88" name="Text Box 60"/>
          <p:cNvSpPr txBox="1">
            <a:spLocks noChangeArrowheads="1"/>
          </p:cNvSpPr>
          <p:nvPr/>
        </p:nvSpPr>
        <p:spPr bwMode="auto">
          <a:xfrm>
            <a:off x="-38672" y="5553850"/>
            <a:ext cx="3429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sz="1200" i="1"/>
              <a:t>Adopted from: Harrison, F.L., (1992), Advanced Project Management, Gower Publishing company, 3rd Edition.</a:t>
            </a:r>
          </a:p>
        </p:txBody>
      </p:sp>
    </p:spTree>
    <p:extLst>
      <p:ext uri="{BB962C8B-B14F-4D97-AF65-F5344CB8AC3E}">
        <p14:creationId xmlns:p14="http://schemas.microsoft.com/office/powerpoint/2010/main" val="15943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perations Management, 3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3113</TotalTime>
  <Words>1446</Words>
  <Application>Microsoft Office PowerPoint</Application>
  <PresentationFormat>On-screen Show (4:3)</PresentationFormat>
  <Paragraphs>466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Custom Design</vt:lpstr>
      <vt:lpstr>Operations Management, 3e</vt:lpstr>
      <vt:lpstr>1_Operations Management, 3e</vt:lpstr>
      <vt:lpstr>Chart</vt:lpstr>
      <vt:lpstr>MS Org Chart</vt:lpstr>
      <vt:lpstr>Equation</vt:lpstr>
      <vt:lpstr>Chapter 4</vt:lpstr>
      <vt:lpstr>Video Insight 4.1 Chatrapathi Shivaji Intl. Airport: Terminal 2 Project Management Issues</vt:lpstr>
      <vt:lpstr>Project Management Distinguishing features</vt:lpstr>
      <vt:lpstr>Issues in managing projects </vt:lpstr>
      <vt:lpstr>The Four Phases of Project Management</vt:lpstr>
      <vt:lpstr>Project Management  A framework</vt:lpstr>
      <vt:lpstr>Work Breakdown Structure An illustration from a construction project</vt:lpstr>
      <vt:lpstr>A matrix Organisation Structure</vt:lpstr>
      <vt:lpstr>WBS – OBS – CBS  A three dimensional perspective</vt:lpstr>
      <vt:lpstr>Project Planning using a Network Steps in the process</vt:lpstr>
      <vt:lpstr>Network representation of a project</vt:lpstr>
      <vt:lpstr>AOA Network  Example 4.1</vt:lpstr>
      <vt:lpstr>AON Network  Example 4.1</vt:lpstr>
      <vt:lpstr>AOA Network  Example 4.2</vt:lpstr>
      <vt:lpstr>Path Duration &amp; Critical Path Example 4.2</vt:lpstr>
      <vt:lpstr>Knowing more about activities  Early and Late schedules &amp; Slack</vt:lpstr>
      <vt:lpstr>Knowing more about activities  Early and Late schedules &amp; Slack…</vt:lpstr>
      <vt:lpstr>Early &amp; Late Schedules Example 4.2</vt:lpstr>
      <vt:lpstr>Early/Late schedules &amp; Critical Path  Example 4.2</vt:lpstr>
      <vt:lpstr>Resource Loading (Early start schedule) Example 4.3</vt:lpstr>
      <vt:lpstr>Resource levelled schedule Example 4.3</vt:lpstr>
      <vt:lpstr>Resource Allocation Routine Sample screenshot from MS Project 2002</vt:lpstr>
      <vt:lpstr>Project Management Time Cost Trade-offs </vt:lpstr>
      <vt:lpstr>Crashing Project Duration Example 4.4</vt:lpstr>
      <vt:lpstr>Crashing Project Duration Example 4.4</vt:lpstr>
      <vt:lpstr>Handling Uncertainty in Projects Basic Assumptions behind PERT</vt:lpstr>
      <vt:lpstr>Beta Distribution for PERT</vt:lpstr>
      <vt:lpstr>PERT  Estimating activity durations</vt:lpstr>
      <vt:lpstr>Analysis using PERT Example 4.5</vt:lpstr>
      <vt:lpstr>Analysis using PERT Example 4.5</vt:lpstr>
      <vt:lpstr>Probability of completion </vt:lpstr>
      <vt:lpstr>Project Management Chapter Highlights</vt:lpstr>
      <vt:lpstr>Project Management Chapter Highlights…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shephali.tandon</dc:creator>
  <cp:lastModifiedBy>C, Purushothaman</cp:lastModifiedBy>
  <cp:revision>185</cp:revision>
  <dcterms:created xsi:type="dcterms:W3CDTF">2009-06-23T09:59:21Z</dcterms:created>
  <dcterms:modified xsi:type="dcterms:W3CDTF">2015-08-18T18:14:24Z</dcterms:modified>
</cp:coreProperties>
</file>