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41" r:id="rId2"/>
    <p:sldMasterId id="2147484853" r:id="rId3"/>
  </p:sldMasterIdLst>
  <p:notesMasterIdLst>
    <p:notesMasterId r:id="rId35"/>
  </p:notesMasterIdLst>
  <p:handoutMasterIdLst>
    <p:handoutMasterId r:id="rId36"/>
  </p:handoutMasterIdLst>
  <p:sldIdLst>
    <p:sldId id="428" r:id="rId4"/>
    <p:sldId id="488" r:id="rId5"/>
    <p:sldId id="489" r:id="rId6"/>
    <p:sldId id="490" r:id="rId7"/>
    <p:sldId id="491" r:id="rId8"/>
    <p:sldId id="492" r:id="rId9"/>
    <p:sldId id="493" r:id="rId10"/>
    <p:sldId id="494" r:id="rId11"/>
    <p:sldId id="495" r:id="rId12"/>
    <p:sldId id="496" r:id="rId13"/>
    <p:sldId id="497" r:id="rId14"/>
    <p:sldId id="487" r:id="rId15"/>
    <p:sldId id="498" r:id="rId16"/>
    <p:sldId id="499" r:id="rId17"/>
    <p:sldId id="500" r:id="rId18"/>
    <p:sldId id="501" r:id="rId19"/>
    <p:sldId id="502" r:id="rId20"/>
    <p:sldId id="503" r:id="rId21"/>
    <p:sldId id="504" r:id="rId22"/>
    <p:sldId id="505" r:id="rId23"/>
    <p:sldId id="506" r:id="rId24"/>
    <p:sldId id="507" r:id="rId25"/>
    <p:sldId id="508" r:id="rId26"/>
    <p:sldId id="516" r:id="rId27"/>
    <p:sldId id="509" r:id="rId28"/>
    <p:sldId id="510" r:id="rId29"/>
    <p:sldId id="511" r:id="rId30"/>
    <p:sldId id="512" r:id="rId31"/>
    <p:sldId id="513" r:id="rId32"/>
    <p:sldId id="514" r:id="rId33"/>
    <p:sldId id="515"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CB9FF"/>
    <a:srgbClr val="CC99FF"/>
    <a:srgbClr val="FFFF66"/>
    <a:srgbClr val="FFD85D"/>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p:scale>
          <a:sx n="66" d="100"/>
          <a:sy n="66" d="100"/>
        </p:scale>
        <p:origin x="-150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6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8/18/2015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8/18/2015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smtClean="0"/>
              <a:pPr>
                <a:defRPr/>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42" r:id="rId1"/>
    <p:sldLayoutId id="2147484843" r:id="rId2"/>
    <p:sldLayoutId id="2147484844" r:id="rId3"/>
    <p:sldLayoutId id="2147484845" r:id="rId4"/>
    <p:sldLayoutId id="2147484846" r:id="rId5"/>
    <p:sldLayoutId id="2147484847" r:id="rId6"/>
    <p:sldLayoutId id="2147484848" r:id="rId7"/>
    <p:sldLayoutId id="2147484849" r:id="rId8"/>
    <p:sldLayoutId id="2147484850" r:id="rId9"/>
    <p:sldLayoutId id="2147484851" r:id="rId10"/>
    <p:sldLayoutId id="2147484852" r:id="rId11"/>
    <p:sldLayoutId id="2147484834"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54" r:id="rId1"/>
    <p:sldLayoutId id="2147484855" r:id="rId2"/>
    <p:sldLayoutId id="2147484856" r:id="rId3"/>
    <p:sldLayoutId id="2147484857" r:id="rId4"/>
    <p:sldLayoutId id="2147484858" r:id="rId5"/>
    <p:sldLayoutId id="2147484859" r:id="rId6"/>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Fu1pkdVk7ow" TargetMode="External"/><Relationship Id="rId2" Type="http://schemas.openxmlformats.org/officeDocument/2006/relationships/hyperlink" Target="http://www.youtube.com/watch?v=q5-7ZeORixk" TargetMode="Externa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8.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ArYgpXIQC-4" TargetMode="External"/><Relationship Id="rId2" Type="http://schemas.openxmlformats.org/officeDocument/2006/relationships/hyperlink" Target="http://www.youtube.com/watch?v=q5-7ZeORixk" TargetMode="External"/><Relationship Id="rId1" Type="http://schemas.openxmlformats.org/officeDocument/2006/relationships/slideLayout" Target="../slideLayouts/slideLayout28.xml"/><Relationship Id="rId4" Type="http://schemas.openxmlformats.org/officeDocument/2006/relationships/hyperlink" Target="https://www.youtube.com/watch?v=-RH8Xl1C8e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724033"/>
            <a:ext cx="7772400" cy="1470025"/>
          </a:xfrm>
        </p:spPr>
        <p:txBody>
          <a:bodyPr/>
          <a:lstStyle/>
          <a:p>
            <a:pPr eaLnBrk="1" hangingPunct="1"/>
            <a:r>
              <a:rPr lang="en-US" altLang="en-US" dirty="0" smtClean="0"/>
              <a:t>Chapter 5</a:t>
            </a:r>
          </a:p>
        </p:txBody>
      </p:sp>
      <p:sp>
        <p:nvSpPr>
          <p:cNvPr id="3075" name="Rectangle 5"/>
          <p:cNvSpPr>
            <a:spLocks noGrp="1" noChangeArrowheads="1"/>
          </p:cNvSpPr>
          <p:nvPr>
            <p:ph type="subTitle" idx="1"/>
          </p:nvPr>
        </p:nvSpPr>
        <p:spPr>
          <a:xfrm>
            <a:off x="1371600" y="3479808"/>
            <a:ext cx="6400800" cy="1752600"/>
          </a:xfrm>
        </p:spPr>
        <p:txBody>
          <a:bodyPr/>
          <a:lstStyle/>
          <a:p>
            <a:pPr eaLnBrk="1" hangingPunct="1"/>
            <a:r>
              <a:rPr lang="en-US" altLang="en-US" sz="4400" b="1" dirty="0" smtClean="0">
                <a:solidFill>
                  <a:srgbClr val="0000FF"/>
                </a:solidFill>
              </a:rPr>
              <a:t>Supply Chain Management</a:t>
            </a:r>
            <a:endParaRPr lang="en-US" altLang="en-US" sz="4400" b="1" dirty="0">
              <a:solidFill>
                <a:srgbClr val="0000FF"/>
              </a:solidFill>
            </a:endParaRP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7"/>
          <p:cNvSpPr>
            <a:spLocks noChangeArrowheads="1"/>
          </p:cNvSpPr>
          <p:nvPr/>
        </p:nvSpPr>
        <p:spPr bwMode="auto">
          <a:xfrm>
            <a:off x="1143000" y="4205288"/>
            <a:ext cx="6705600" cy="2043112"/>
          </a:xfrm>
          <a:prstGeom prst="roundRect">
            <a:avLst>
              <a:gd name="adj" fmla="val 16667"/>
            </a:avLst>
          </a:prstGeom>
          <a:solidFill>
            <a:schemeClr val="bg2"/>
          </a:solidFill>
          <a:ln w="9525">
            <a:solidFill>
              <a:srgbClr val="000000"/>
            </a:solidFill>
            <a:round/>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4339" name="AutoShape 8"/>
          <p:cNvSpPr>
            <a:spLocks noChangeArrowheads="1"/>
          </p:cNvSpPr>
          <p:nvPr/>
        </p:nvSpPr>
        <p:spPr bwMode="auto">
          <a:xfrm>
            <a:off x="3200400" y="4954588"/>
            <a:ext cx="679450" cy="3794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900"/>
              <a:t>I</a:t>
            </a:r>
            <a:r>
              <a:rPr lang="en-US" altLang="en-US"/>
              <a:t> </a:t>
            </a:r>
            <a:r>
              <a:rPr lang="en-US" altLang="en-US" sz="1900"/>
              <a:t>T</a:t>
            </a:r>
            <a:endParaRPr lang="en-US" altLang="en-US"/>
          </a:p>
        </p:txBody>
      </p:sp>
      <p:sp>
        <p:nvSpPr>
          <p:cNvPr id="14340" name="AutoShape 9"/>
          <p:cNvSpPr>
            <a:spLocks noChangeArrowheads="1"/>
          </p:cNvSpPr>
          <p:nvPr/>
        </p:nvSpPr>
        <p:spPr bwMode="auto">
          <a:xfrm>
            <a:off x="2057400" y="4319588"/>
            <a:ext cx="4953000" cy="457200"/>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2000"/>
              <a:t>Manufacturing Support Layer</a:t>
            </a:r>
          </a:p>
        </p:txBody>
      </p:sp>
      <p:sp>
        <p:nvSpPr>
          <p:cNvPr id="14341" name="AutoShape 10"/>
          <p:cNvSpPr>
            <a:spLocks noChangeArrowheads="1"/>
          </p:cNvSpPr>
          <p:nvPr/>
        </p:nvSpPr>
        <p:spPr bwMode="auto">
          <a:xfrm>
            <a:off x="1371600" y="4954588"/>
            <a:ext cx="1584325" cy="3794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900"/>
              <a:t>Marketing</a:t>
            </a:r>
          </a:p>
        </p:txBody>
      </p:sp>
      <p:sp>
        <p:nvSpPr>
          <p:cNvPr id="14342" name="AutoShape 11"/>
          <p:cNvSpPr>
            <a:spLocks noChangeArrowheads="1"/>
          </p:cNvSpPr>
          <p:nvPr/>
        </p:nvSpPr>
        <p:spPr bwMode="auto">
          <a:xfrm>
            <a:off x="5002213" y="5562600"/>
            <a:ext cx="1093787" cy="45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900"/>
              <a:t>Design</a:t>
            </a:r>
          </a:p>
        </p:txBody>
      </p:sp>
      <p:sp>
        <p:nvSpPr>
          <p:cNvPr id="14343" name="AutoShape 12"/>
          <p:cNvSpPr>
            <a:spLocks noChangeArrowheads="1"/>
          </p:cNvSpPr>
          <p:nvPr/>
        </p:nvSpPr>
        <p:spPr bwMode="auto">
          <a:xfrm>
            <a:off x="6324600" y="5562600"/>
            <a:ext cx="1162050" cy="381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900"/>
              <a:t>Costing</a:t>
            </a:r>
          </a:p>
        </p:txBody>
      </p:sp>
      <p:sp>
        <p:nvSpPr>
          <p:cNvPr id="14344" name="AutoShape 13"/>
          <p:cNvSpPr>
            <a:spLocks noChangeArrowheads="1"/>
          </p:cNvSpPr>
          <p:nvPr/>
        </p:nvSpPr>
        <p:spPr bwMode="auto">
          <a:xfrm>
            <a:off x="1371600" y="5562600"/>
            <a:ext cx="1438275" cy="406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900"/>
              <a:t>Quality</a:t>
            </a:r>
          </a:p>
        </p:txBody>
      </p:sp>
      <p:sp>
        <p:nvSpPr>
          <p:cNvPr id="14345" name="AutoShape 14"/>
          <p:cNvSpPr>
            <a:spLocks noChangeArrowheads="1"/>
          </p:cNvSpPr>
          <p:nvPr/>
        </p:nvSpPr>
        <p:spPr bwMode="auto">
          <a:xfrm>
            <a:off x="6080125" y="4953000"/>
            <a:ext cx="1463675" cy="4302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900"/>
              <a:t>Planning</a:t>
            </a:r>
          </a:p>
        </p:txBody>
      </p:sp>
      <p:sp>
        <p:nvSpPr>
          <p:cNvPr id="14346" name="AutoShape 15"/>
          <p:cNvSpPr>
            <a:spLocks noChangeArrowheads="1"/>
          </p:cNvSpPr>
          <p:nvPr/>
        </p:nvSpPr>
        <p:spPr bwMode="auto">
          <a:xfrm>
            <a:off x="3189288" y="5589588"/>
            <a:ext cx="1535112" cy="4302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900"/>
              <a:t>Material</a:t>
            </a:r>
          </a:p>
        </p:txBody>
      </p:sp>
      <p:sp>
        <p:nvSpPr>
          <p:cNvPr id="14347" name="AutoShape 16"/>
          <p:cNvSpPr>
            <a:spLocks noChangeArrowheads="1"/>
          </p:cNvSpPr>
          <p:nvPr/>
        </p:nvSpPr>
        <p:spPr bwMode="auto">
          <a:xfrm>
            <a:off x="4146550" y="4953000"/>
            <a:ext cx="1797050" cy="4556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900"/>
              <a:t>Maintenance</a:t>
            </a:r>
          </a:p>
        </p:txBody>
      </p:sp>
      <p:sp>
        <p:nvSpPr>
          <p:cNvPr id="14348" name="AutoShape 22"/>
          <p:cNvSpPr>
            <a:spLocks noChangeArrowheads="1"/>
          </p:cNvSpPr>
          <p:nvPr/>
        </p:nvSpPr>
        <p:spPr bwMode="auto">
          <a:xfrm>
            <a:off x="1905000" y="1752600"/>
            <a:ext cx="5181600" cy="2314575"/>
          </a:xfrm>
          <a:prstGeom prst="roundRect">
            <a:avLst>
              <a:gd name="adj" fmla="val 16667"/>
            </a:avLst>
          </a:prstGeom>
          <a:solidFill>
            <a:srgbClr val="FFCCCC"/>
          </a:solidFill>
          <a:ln w="9525">
            <a:solidFill>
              <a:schemeClr val="tx1"/>
            </a:solidFill>
            <a:round/>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4349" name="Text Box 23"/>
          <p:cNvSpPr txBox="1">
            <a:spLocks noChangeArrowheads="1"/>
          </p:cNvSpPr>
          <p:nvPr/>
        </p:nvSpPr>
        <p:spPr bwMode="auto">
          <a:xfrm>
            <a:off x="3063875" y="2509838"/>
            <a:ext cx="3032125"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a:t>Pre-manufacturing</a:t>
            </a:r>
          </a:p>
        </p:txBody>
      </p:sp>
      <p:sp>
        <p:nvSpPr>
          <p:cNvPr id="14350" name="Text Box 24"/>
          <p:cNvSpPr txBox="1">
            <a:spLocks noChangeArrowheads="1"/>
          </p:cNvSpPr>
          <p:nvPr/>
        </p:nvSpPr>
        <p:spPr bwMode="auto">
          <a:xfrm>
            <a:off x="3108325" y="3055938"/>
            <a:ext cx="138747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a:t>Machining</a:t>
            </a:r>
          </a:p>
        </p:txBody>
      </p:sp>
      <p:sp>
        <p:nvSpPr>
          <p:cNvPr id="14351" name="Text Box 25"/>
          <p:cNvSpPr txBox="1">
            <a:spLocks noChangeArrowheads="1"/>
          </p:cNvSpPr>
          <p:nvPr/>
        </p:nvSpPr>
        <p:spPr bwMode="auto">
          <a:xfrm>
            <a:off x="4800600" y="2979738"/>
            <a:ext cx="1371600" cy="463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a:t>Fabrication</a:t>
            </a:r>
          </a:p>
        </p:txBody>
      </p:sp>
      <p:sp>
        <p:nvSpPr>
          <p:cNvPr id="14352" name="Text Box 26"/>
          <p:cNvSpPr txBox="1">
            <a:spLocks noChangeArrowheads="1"/>
          </p:cNvSpPr>
          <p:nvPr/>
        </p:nvSpPr>
        <p:spPr bwMode="auto">
          <a:xfrm>
            <a:off x="3124200" y="3595688"/>
            <a:ext cx="138112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a:t>Assembly</a:t>
            </a:r>
          </a:p>
        </p:txBody>
      </p:sp>
      <p:sp>
        <p:nvSpPr>
          <p:cNvPr id="14353" name="Text Box 27"/>
          <p:cNvSpPr txBox="1">
            <a:spLocks noChangeArrowheads="1"/>
          </p:cNvSpPr>
          <p:nvPr/>
        </p:nvSpPr>
        <p:spPr bwMode="auto">
          <a:xfrm>
            <a:off x="4805363" y="3595688"/>
            <a:ext cx="1290637"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a:t>Testing</a:t>
            </a:r>
          </a:p>
        </p:txBody>
      </p:sp>
      <p:sp>
        <p:nvSpPr>
          <p:cNvPr id="14354" name="AutoShape 46"/>
          <p:cNvSpPr>
            <a:spLocks noChangeArrowheads="1"/>
          </p:cNvSpPr>
          <p:nvPr/>
        </p:nvSpPr>
        <p:spPr bwMode="auto">
          <a:xfrm>
            <a:off x="2133600" y="1924050"/>
            <a:ext cx="4708525" cy="457200"/>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t>Core Manufacturing  Layer</a:t>
            </a:r>
          </a:p>
        </p:txBody>
      </p:sp>
      <p:sp>
        <p:nvSpPr>
          <p:cNvPr id="14355" name="Rectangle 50"/>
          <p:cNvSpPr>
            <a:spLocks noGrp="1" noChangeArrowheads="1"/>
          </p:cNvSpPr>
          <p:nvPr>
            <p:ph type="title"/>
          </p:nvPr>
        </p:nvSpPr>
        <p:spPr/>
        <p:txBody>
          <a:bodyPr/>
          <a:lstStyle/>
          <a:p>
            <a:pPr eaLnBrk="1" hangingPunct="1"/>
            <a:r>
              <a:rPr lang="en-US" altLang="en-US" dirty="0" smtClean="0"/>
              <a:t>In-house supply chain</a:t>
            </a:r>
            <a:br>
              <a:rPr lang="en-US" altLang="en-US" dirty="0" smtClean="0"/>
            </a:br>
            <a:r>
              <a:rPr lang="en-US" altLang="en-US" sz="3200" b="1" dirty="0" smtClean="0">
                <a:solidFill>
                  <a:srgbClr val="0000FF"/>
                </a:solidFill>
                <a:latin typeface="Comic Sans MS" pitchFamily="66" charset="0"/>
              </a:rPr>
              <a:t>An illustration</a:t>
            </a:r>
          </a:p>
        </p:txBody>
      </p:sp>
    </p:spTree>
    <p:extLst>
      <p:ext uri="{BB962C8B-B14F-4D97-AF65-F5344CB8AC3E}">
        <p14:creationId xmlns:p14="http://schemas.microsoft.com/office/powerpoint/2010/main" val="12960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7"/>
          <p:cNvSpPr>
            <a:spLocks noChangeArrowheads="1"/>
          </p:cNvSpPr>
          <p:nvPr/>
        </p:nvSpPr>
        <p:spPr bwMode="auto">
          <a:xfrm>
            <a:off x="3482979" y="4929647"/>
            <a:ext cx="3352800" cy="723900"/>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a:p>
        </p:txBody>
      </p:sp>
      <p:sp>
        <p:nvSpPr>
          <p:cNvPr id="15363" name="Rectangle 76"/>
          <p:cNvSpPr>
            <a:spLocks noChangeArrowheads="1"/>
          </p:cNvSpPr>
          <p:nvPr/>
        </p:nvSpPr>
        <p:spPr bwMode="auto">
          <a:xfrm>
            <a:off x="815979" y="4929647"/>
            <a:ext cx="2590800" cy="723900"/>
          </a:xfrm>
          <a:prstGeom prst="rect">
            <a:avLst/>
          </a:prstGeom>
          <a:solidFill>
            <a:srgbClr val="CCFF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a:p>
        </p:txBody>
      </p:sp>
      <p:sp>
        <p:nvSpPr>
          <p:cNvPr id="15364" name="Text Box 26"/>
          <p:cNvSpPr txBox="1">
            <a:spLocks noChangeArrowheads="1"/>
          </p:cNvSpPr>
          <p:nvPr/>
        </p:nvSpPr>
        <p:spPr bwMode="auto">
          <a:xfrm>
            <a:off x="1878017" y="1410159"/>
            <a:ext cx="4191000" cy="376238"/>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t>Soap Manufacturing Factory</a:t>
            </a:r>
          </a:p>
        </p:txBody>
      </p:sp>
      <p:sp>
        <p:nvSpPr>
          <p:cNvPr id="15365" name="Text Box 27"/>
          <p:cNvSpPr txBox="1">
            <a:spLocks noChangeArrowheads="1"/>
          </p:cNvSpPr>
          <p:nvPr/>
        </p:nvSpPr>
        <p:spPr bwMode="auto">
          <a:xfrm>
            <a:off x="2263779" y="2157872"/>
            <a:ext cx="3352800" cy="376237"/>
          </a:xfrm>
          <a:prstGeom prst="rect">
            <a:avLst/>
          </a:prstGeom>
          <a:solidFill>
            <a:srgbClr val="DDDDDD"/>
          </a:solidFill>
          <a:ln w="9525">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a:t>Factory Warehouse</a:t>
            </a:r>
          </a:p>
        </p:txBody>
      </p:sp>
      <p:sp>
        <p:nvSpPr>
          <p:cNvPr id="15366" name="Rectangle 28"/>
          <p:cNvSpPr>
            <a:spLocks noChangeArrowheads="1"/>
          </p:cNvSpPr>
          <p:nvPr/>
        </p:nvSpPr>
        <p:spPr bwMode="auto">
          <a:xfrm>
            <a:off x="815979" y="2800809"/>
            <a:ext cx="60198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a:p>
        </p:txBody>
      </p:sp>
      <p:sp>
        <p:nvSpPr>
          <p:cNvPr id="15367" name="Rectangle 29"/>
          <p:cNvSpPr>
            <a:spLocks noChangeArrowheads="1"/>
          </p:cNvSpPr>
          <p:nvPr/>
        </p:nvSpPr>
        <p:spPr bwMode="auto">
          <a:xfrm>
            <a:off x="7064379" y="2800809"/>
            <a:ext cx="160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Distribution </a:t>
            </a:r>
          </a:p>
          <a:p>
            <a:pPr algn="ctr" eaLnBrk="1" hangingPunct="1"/>
            <a:r>
              <a:rPr lang="en-US" altLang="en-US"/>
              <a:t>Centers</a:t>
            </a:r>
          </a:p>
        </p:txBody>
      </p:sp>
      <p:sp>
        <p:nvSpPr>
          <p:cNvPr id="15368" name="Text Box 30"/>
          <p:cNvSpPr txBox="1">
            <a:spLocks noChangeArrowheads="1"/>
          </p:cNvSpPr>
          <p:nvPr/>
        </p:nvSpPr>
        <p:spPr bwMode="auto">
          <a:xfrm>
            <a:off x="985842" y="3077034"/>
            <a:ext cx="835025" cy="376238"/>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North</a:t>
            </a:r>
          </a:p>
        </p:txBody>
      </p:sp>
      <p:sp>
        <p:nvSpPr>
          <p:cNvPr id="15369" name="Text Box 31"/>
          <p:cNvSpPr txBox="1">
            <a:spLocks noChangeArrowheads="1"/>
          </p:cNvSpPr>
          <p:nvPr/>
        </p:nvSpPr>
        <p:spPr bwMode="auto">
          <a:xfrm>
            <a:off x="2205042" y="3086559"/>
            <a:ext cx="684212" cy="376238"/>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East</a:t>
            </a:r>
          </a:p>
        </p:txBody>
      </p:sp>
      <p:sp>
        <p:nvSpPr>
          <p:cNvPr id="15370" name="Text Box 32"/>
          <p:cNvSpPr txBox="1">
            <a:spLocks noChangeArrowheads="1"/>
          </p:cNvSpPr>
          <p:nvPr/>
        </p:nvSpPr>
        <p:spPr bwMode="auto">
          <a:xfrm>
            <a:off x="3195642" y="3086559"/>
            <a:ext cx="765175" cy="376238"/>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West</a:t>
            </a:r>
          </a:p>
        </p:txBody>
      </p:sp>
      <p:sp>
        <p:nvSpPr>
          <p:cNvPr id="15371" name="Text Box 33"/>
          <p:cNvSpPr txBox="1">
            <a:spLocks noChangeArrowheads="1"/>
          </p:cNvSpPr>
          <p:nvPr/>
        </p:nvSpPr>
        <p:spPr bwMode="auto">
          <a:xfrm>
            <a:off x="4321179" y="3096084"/>
            <a:ext cx="866775" cy="376238"/>
          </a:xfrm>
          <a:prstGeom prst="rect">
            <a:avLst/>
          </a:prstGeom>
          <a:solidFill>
            <a:srgbClr val="DDDDDD"/>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South</a:t>
            </a:r>
          </a:p>
        </p:txBody>
      </p:sp>
      <p:sp>
        <p:nvSpPr>
          <p:cNvPr id="15372" name="Text Box 34"/>
          <p:cNvSpPr txBox="1">
            <a:spLocks noChangeArrowheads="1"/>
          </p:cNvSpPr>
          <p:nvPr/>
        </p:nvSpPr>
        <p:spPr bwMode="auto">
          <a:xfrm>
            <a:off x="5497517" y="3105609"/>
            <a:ext cx="1022350" cy="376238"/>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Central</a:t>
            </a:r>
          </a:p>
        </p:txBody>
      </p:sp>
      <p:sp>
        <p:nvSpPr>
          <p:cNvPr id="15373" name="Line 36"/>
          <p:cNvSpPr>
            <a:spLocks noChangeShapeType="1"/>
          </p:cNvSpPr>
          <p:nvPr/>
        </p:nvSpPr>
        <p:spPr bwMode="auto">
          <a:xfrm flipH="1">
            <a:off x="1577979" y="2515059"/>
            <a:ext cx="2362200" cy="490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37"/>
          <p:cNvSpPr>
            <a:spLocks noChangeShapeType="1"/>
          </p:cNvSpPr>
          <p:nvPr/>
        </p:nvSpPr>
        <p:spPr bwMode="auto">
          <a:xfrm flipH="1">
            <a:off x="2644779" y="2515059"/>
            <a:ext cx="1295400" cy="490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38"/>
          <p:cNvSpPr>
            <a:spLocks noChangeShapeType="1"/>
          </p:cNvSpPr>
          <p:nvPr/>
        </p:nvSpPr>
        <p:spPr bwMode="auto">
          <a:xfrm flipH="1">
            <a:off x="3711579" y="2515059"/>
            <a:ext cx="228600" cy="490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6" name="Line 39"/>
          <p:cNvSpPr>
            <a:spLocks noChangeShapeType="1"/>
          </p:cNvSpPr>
          <p:nvPr/>
        </p:nvSpPr>
        <p:spPr bwMode="auto">
          <a:xfrm>
            <a:off x="3940179" y="2515059"/>
            <a:ext cx="838200" cy="490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7" name="Line 40"/>
          <p:cNvSpPr>
            <a:spLocks noChangeShapeType="1"/>
          </p:cNvSpPr>
          <p:nvPr/>
        </p:nvSpPr>
        <p:spPr bwMode="auto">
          <a:xfrm>
            <a:off x="3940179" y="2515059"/>
            <a:ext cx="2133600" cy="490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8" name="Rectangle 41"/>
          <p:cNvSpPr>
            <a:spLocks noChangeArrowheads="1"/>
          </p:cNvSpPr>
          <p:nvPr/>
        </p:nvSpPr>
        <p:spPr bwMode="auto">
          <a:xfrm>
            <a:off x="815979" y="3867609"/>
            <a:ext cx="6019800" cy="838200"/>
          </a:xfrm>
          <a:prstGeom prst="rect">
            <a:avLst/>
          </a:prstGeom>
          <a:solidFill>
            <a:srgbClr val="DCB9FF"/>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a:p>
        </p:txBody>
      </p:sp>
      <p:sp>
        <p:nvSpPr>
          <p:cNvPr id="15379" name="Text Box 42"/>
          <p:cNvSpPr txBox="1">
            <a:spLocks noChangeArrowheads="1"/>
          </p:cNvSpPr>
          <p:nvPr/>
        </p:nvSpPr>
        <p:spPr bwMode="auto">
          <a:xfrm>
            <a:off x="985842" y="4143834"/>
            <a:ext cx="606425" cy="376238"/>
          </a:xfrm>
          <a:prstGeom prst="rect">
            <a:avLst/>
          </a:prstGeom>
          <a:solidFill>
            <a:srgbClr val="CC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80" name="Text Box 43"/>
          <p:cNvSpPr txBox="1">
            <a:spLocks noChangeArrowheads="1"/>
          </p:cNvSpPr>
          <p:nvPr/>
        </p:nvSpPr>
        <p:spPr bwMode="auto">
          <a:xfrm>
            <a:off x="1831979" y="4153359"/>
            <a:ext cx="606425" cy="376238"/>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81" name="Text Box 45"/>
          <p:cNvSpPr txBox="1">
            <a:spLocks noChangeArrowheads="1"/>
          </p:cNvSpPr>
          <p:nvPr/>
        </p:nvSpPr>
        <p:spPr bwMode="auto">
          <a:xfrm>
            <a:off x="2644779" y="4162884"/>
            <a:ext cx="606425" cy="376238"/>
          </a:xfrm>
          <a:prstGeom prst="rect">
            <a:avLst/>
          </a:prstGeom>
          <a:solidFill>
            <a:srgbClr val="FFCCFF"/>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82" name="Text Box 46"/>
          <p:cNvSpPr txBox="1">
            <a:spLocks noChangeArrowheads="1"/>
          </p:cNvSpPr>
          <p:nvPr/>
        </p:nvSpPr>
        <p:spPr bwMode="auto">
          <a:xfrm>
            <a:off x="5946779" y="4162884"/>
            <a:ext cx="606425" cy="376238"/>
          </a:xfrm>
          <a:prstGeom prst="rect">
            <a:avLst/>
          </a:prstGeom>
          <a:solidFill>
            <a:srgbClr val="FFCC99"/>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83" name="Rectangle 47"/>
          <p:cNvSpPr>
            <a:spLocks noChangeArrowheads="1"/>
          </p:cNvSpPr>
          <p:nvPr/>
        </p:nvSpPr>
        <p:spPr bwMode="auto">
          <a:xfrm>
            <a:off x="6988179" y="3781884"/>
            <a:ext cx="160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Sales</a:t>
            </a:r>
          </a:p>
          <a:p>
            <a:pPr algn="ctr" eaLnBrk="1" hangingPunct="1"/>
            <a:r>
              <a:rPr lang="en-US" altLang="en-US"/>
              <a:t>Depots</a:t>
            </a:r>
          </a:p>
        </p:txBody>
      </p:sp>
      <p:sp>
        <p:nvSpPr>
          <p:cNvPr id="15384" name="Text Box 49"/>
          <p:cNvSpPr txBox="1">
            <a:spLocks noChangeArrowheads="1"/>
          </p:cNvSpPr>
          <p:nvPr/>
        </p:nvSpPr>
        <p:spPr bwMode="auto">
          <a:xfrm>
            <a:off x="4321179" y="4162884"/>
            <a:ext cx="606425" cy="376238"/>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85" name="Line 51"/>
          <p:cNvSpPr>
            <a:spLocks noChangeShapeType="1"/>
          </p:cNvSpPr>
          <p:nvPr/>
        </p:nvSpPr>
        <p:spPr bwMode="auto">
          <a:xfrm flipH="1">
            <a:off x="2187579" y="3472322"/>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6" name="Line 52"/>
          <p:cNvSpPr>
            <a:spLocks noChangeShapeType="1"/>
          </p:cNvSpPr>
          <p:nvPr/>
        </p:nvSpPr>
        <p:spPr bwMode="auto">
          <a:xfrm>
            <a:off x="5921379" y="3543759"/>
            <a:ext cx="381000" cy="614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7" name="Line 53"/>
          <p:cNvSpPr>
            <a:spLocks noChangeShapeType="1"/>
          </p:cNvSpPr>
          <p:nvPr/>
        </p:nvSpPr>
        <p:spPr bwMode="auto">
          <a:xfrm>
            <a:off x="3635379" y="3491372"/>
            <a:ext cx="76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8" name="Text Box 54"/>
          <p:cNvSpPr txBox="1">
            <a:spLocks noChangeArrowheads="1"/>
          </p:cNvSpPr>
          <p:nvPr/>
        </p:nvSpPr>
        <p:spPr bwMode="auto">
          <a:xfrm>
            <a:off x="3482979" y="4143834"/>
            <a:ext cx="606425" cy="376238"/>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89" name="Text Box 55"/>
          <p:cNvSpPr txBox="1">
            <a:spLocks noChangeArrowheads="1"/>
          </p:cNvSpPr>
          <p:nvPr/>
        </p:nvSpPr>
        <p:spPr bwMode="auto">
          <a:xfrm>
            <a:off x="5108579" y="4153359"/>
            <a:ext cx="606425" cy="376238"/>
          </a:xfrm>
          <a:prstGeom prst="rect">
            <a:avLst/>
          </a:prstGeom>
          <a:solidFill>
            <a:srgbClr val="DDDDDD"/>
          </a:solidFill>
          <a:ln w="9525">
            <a:solidFill>
              <a:schemeClr val="tx1"/>
            </a:solidFill>
            <a:miter lim="800000"/>
            <a:headEnd/>
            <a:tailEnd/>
          </a:ln>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SD </a:t>
            </a:r>
          </a:p>
        </p:txBody>
      </p:sp>
      <p:sp>
        <p:nvSpPr>
          <p:cNvPr id="15390" name="Line 56"/>
          <p:cNvSpPr>
            <a:spLocks noChangeShapeType="1"/>
          </p:cNvSpPr>
          <p:nvPr/>
        </p:nvSpPr>
        <p:spPr bwMode="auto">
          <a:xfrm>
            <a:off x="2720979" y="3472322"/>
            <a:ext cx="152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1" name="Line 57"/>
          <p:cNvSpPr>
            <a:spLocks noChangeShapeType="1"/>
          </p:cNvSpPr>
          <p:nvPr/>
        </p:nvSpPr>
        <p:spPr bwMode="auto">
          <a:xfrm>
            <a:off x="3863979" y="3491372"/>
            <a:ext cx="762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2" name="Line 58"/>
          <p:cNvSpPr>
            <a:spLocks noChangeShapeType="1"/>
          </p:cNvSpPr>
          <p:nvPr/>
        </p:nvSpPr>
        <p:spPr bwMode="auto">
          <a:xfrm>
            <a:off x="4930779" y="3472322"/>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3" name="Line 59"/>
          <p:cNvSpPr>
            <a:spLocks noChangeShapeType="1"/>
          </p:cNvSpPr>
          <p:nvPr/>
        </p:nvSpPr>
        <p:spPr bwMode="auto">
          <a:xfrm flipH="1">
            <a:off x="1425579" y="3472322"/>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4" name="Text Box 61"/>
          <p:cNvSpPr txBox="1">
            <a:spLocks noChangeArrowheads="1"/>
          </p:cNvSpPr>
          <p:nvPr/>
        </p:nvSpPr>
        <p:spPr bwMode="auto">
          <a:xfrm>
            <a:off x="947742" y="5134434"/>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395" name="Text Box 62"/>
          <p:cNvSpPr txBox="1">
            <a:spLocks noChangeArrowheads="1"/>
          </p:cNvSpPr>
          <p:nvPr/>
        </p:nvSpPr>
        <p:spPr bwMode="auto">
          <a:xfrm>
            <a:off x="1793879" y="5143959"/>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396" name="Text Box 63"/>
          <p:cNvSpPr txBox="1">
            <a:spLocks noChangeArrowheads="1"/>
          </p:cNvSpPr>
          <p:nvPr/>
        </p:nvSpPr>
        <p:spPr bwMode="auto">
          <a:xfrm>
            <a:off x="2606679" y="5153484"/>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397" name="Text Box 64"/>
          <p:cNvSpPr txBox="1">
            <a:spLocks noChangeArrowheads="1"/>
          </p:cNvSpPr>
          <p:nvPr/>
        </p:nvSpPr>
        <p:spPr bwMode="auto">
          <a:xfrm>
            <a:off x="6022979" y="5153484"/>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398" name="Text Box 65"/>
          <p:cNvSpPr txBox="1">
            <a:spLocks noChangeArrowheads="1"/>
          </p:cNvSpPr>
          <p:nvPr/>
        </p:nvSpPr>
        <p:spPr bwMode="auto">
          <a:xfrm>
            <a:off x="4397379" y="5153484"/>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399" name="Text Box 66"/>
          <p:cNvSpPr txBox="1">
            <a:spLocks noChangeArrowheads="1"/>
          </p:cNvSpPr>
          <p:nvPr/>
        </p:nvSpPr>
        <p:spPr bwMode="auto">
          <a:xfrm>
            <a:off x="3559179" y="5134434"/>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400" name="Text Box 67"/>
          <p:cNvSpPr txBox="1">
            <a:spLocks noChangeArrowheads="1"/>
          </p:cNvSpPr>
          <p:nvPr/>
        </p:nvSpPr>
        <p:spPr bwMode="auto">
          <a:xfrm>
            <a:off x="5184779" y="5143959"/>
            <a:ext cx="6127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RO </a:t>
            </a:r>
          </a:p>
        </p:txBody>
      </p:sp>
      <p:sp>
        <p:nvSpPr>
          <p:cNvPr id="15401" name="Rectangle 68"/>
          <p:cNvSpPr>
            <a:spLocks noChangeArrowheads="1"/>
          </p:cNvSpPr>
          <p:nvPr/>
        </p:nvSpPr>
        <p:spPr bwMode="auto">
          <a:xfrm>
            <a:off x="7064379" y="4829634"/>
            <a:ext cx="160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Retail</a:t>
            </a:r>
          </a:p>
          <a:p>
            <a:pPr algn="ctr" eaLnBrk="1" hangingPunct="1"/>
            <a:r>
              <a:rPr lang="en-US" altLang="en-US"/>
              <a:t>Outlets</a:t>
            </a:r>
          </a:p>
        </p:txBody>
      </p:sp>
      <p:sp>
        <p:nvSpPr>
          <p:cNvPr id="15402" name="Line 69"/>
          <p:cNvSpPr>
            <a:spLocks noChangeShapeType="1"/>
          </p:cNvSpPr>
          <p:nvPr/>
        </p:nvSpPr>
        <p:spPr bwMode="auto">
          <a:xfrm flipH="1">
            <a:off x="4778379" y="4567697"/>
            <a:ext cx="1371600" cy="528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3" name="Line 70"/>
          <p:cNvSpPr>
            <a:spLocks noChangeShapeType="1"/>
          </p:cNvSpPr>
          <p:nvPr/>
        </p:nvSpPr>
        <p:spPr bwMode="auto">
          <a:xfrm flipH="1">
            <a:off x="5540379" y="4567697"/>
            <a:ext cx="838200" cy="542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4" name="Line 71"/>
          <p:cNvSpPr>
            <a:spLocks noChangeShapeType="1"/>
          </p:cNvSpPr>
          <p:nvPr/>
        </p:nvSpPr>
        <p:spPr bwMode="auto">
          <a:xfrm flipH="1">
            <a:off x="6302379" y="4567697"/>
            <a:ext cx="228600" cy="528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5" name="Line 72"/>
          <p:cNvSpPr>
            <a:spLocks noChangeShapeType="1"/>
          </p:cNvSpPr>
          <p:nvPr/>
        </p:nvSpPr>
        <p:spPr bwMode="auto">
          <a:xfrm flipH="1">
            <a:off x="3940179" y="4562934"/>
            <a:ext cx="2057400" cy="547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6" name="Line 73"/>
          <p:cNvSpPr>
            <a:spLocks noChangeShapeType="1"/>
          </p:cNvSpPr>
          <p:nvPr/>
        </p:nvSpPr>
        <p:spPr bwMode="auto">
          <a:xfrm>
            <a:off x="1273179" y="4491497"/>
            <a:ext cx="76200" cy="681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7" name="Line 74"/>
          <p:cNvSpPr>
            <a:spLocks noChangeShapeType="1"/>
          </p:cNvSpPr>
          <p:nvPr/>
        </p:nvSpPr>
        <p:spPr bwMode="auto">
          <a:xfrm>
            <a:off x="1273179" y="4486734"/>
            <a:ext cx="990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8" name="Line 75"/>
          <p:cNvSpPr>
            <a:spLocks noChangeShapeType="1"/>
          </p:cNvSpPr>
          <p:nvPr/>
        </p:nvSpPr>
        <p:spPr bwMode="auto">
          <a:xfrm>
            <a:off x="1425579" y="4491497"/>
            <a:ext cx="1524000" cy="528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9" name="Rectangle 79"/>
          <p:cNvSpPr>
            <a:spLocks noChangeArrowheads="1"/>
          </p:cNvSpPr>
          <p:nvPr/>
        </p:nvSpPr>
        <p:spPr bwMode="auto">
          <a:xfrm>
            <a:off x="815979" y="5853572"/>
            <a:ext cx="6019800" cy="381000"/>
          </a:xfrm>
          <a:prstGeom prst="rect">
            <a:avLst/>
          </a:prstGeom>
          <a:solidFill>
            <a:srgbClr val="FFCCCC"/>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End Customers</a:t>
            </a:r>
          </a:p>
        </p:txBody>
      </p:sp>
      <p:sp>
        <p:nvSpPr>
          <p:cNvPr id="15410" name="Line 80"/>
          <p:cNvSpPr>
            <a:spLocks noChangeShapeType="1"/>
          </p:cNvSpPr>
          <p:nvPr/>
        </p:nvSpPr>
        <p:spPr bwMode="auto">
          <a:xfrm>
            <a:off x="63785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1" name="Line 81"/>
          <p:cNvSpPr>
            <a:spLocks noChangeShapeType="1"/>
          </p:cNvSpPr>
          <p:nvPr/>
        </p:nvSpPr>
        <p:spPr bwMode="auto">
          <a:xfrm>
            <a:off x="56165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2" name="Line 82"/>
          <p:cNvSpPr>
            <a:spLocks noChangeShapeType="1"/>
          </p:cNvSpPr>
          <p:nvPr/>
        </p:nvSpPr>
        <p:spPr bwMode="auto">
          <a:xfrm>
            <a:off x="47783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3" name="Line 83"/>
          <p:cNvSpPr>
            <a:spLocks noChangeShapeType="1"/>
          </p:cNvSpPr>
          <p:nvPr/>
        </p:nvSpPr>
        <p:spPr bwMode="auto">
          <a:xfrm>
            <a:off x="40163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4" name="Line 84"/>
          <p:cNvSpPr>
            <a:spLocks noChangeShapeType="1"/>
          </p:cNvSpPr>
          <p:nvPr/>
        </p:nvSpPr>
        <p:spPr bwMode="auto">
          <a:xfrm>
            <a:off x="29495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5" name="Line 85"/>
          <p:cNvSpPr>
            <a:spLocks noChangeShapeType="1"/>
          </p:cNvSpPr>
          <p:nvPr/>
        </p:nvSpPr>
        <p:spPr bwMode="auto">
          <a:xfrm>
            <a:off x="21875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6" name="Line 86"/>
          <p:cNvSpPr>
            <a:spLocks noChangeShapeType="1"/>
          </p:cNvSpPr>
          <p:nvPr/>
        </p:nvSpPr>
        <p:spPr bwMode="auto">
          <a:xfrm>
            <a:off x="1273179" y="5524959"/>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7" name="Line 89"/>
          <p:cNvSpPr>
            <a:spLocks noChangeShapeType="1"/>
          </p:cNvSpPr>
          <p:nvPr/>
        </p:nvSpPr>
        <p:spPr bwMode="auto">
          <a:xfrm>
            <a:off x="3863979" y="1767347"/>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18" name="Rectangle 90"/>
          <p:cNvSpPr>
            <a:spLocks noGrp="1" noChangeArrowheads="1"/>
          </p:cNvSpPr>
          <p:nvPr>
            <p:ph type="title"/>
          </p:nvPr>
        </p:nvSpPr>
        <p:spPr>
          <a:xfrm>
            <a:off x="254004" y="-1128"/>
            <a:ext cx="8229600" cy="1143000"/>
          </a:xfrm>
        </p:spPr>
        <p:txBody>
          <a:bodyPr/>
          <a:lstStyle/>
          <a:p>
            <a:pPr eaLnBrk="1" hangingPunct="1"/>
            <a:r>
              <a:rPr lang="en-US" altLang="en-US" dirty="0" smtClean="0"/>
              <a:t>Out-bound Supply Chain</a:t>
            </a:r>
            <a:br>
              <a:rPr lang="en-US" altLang="en-US" dirty="0" smtClean="0"/>
            </a:br>
            <a:r>
              <a:rPr lang="en-US" altLang="en-US" sz="3000" b="1" dirty="0" smtClean="0">
                <a:solidFill>
                  <a:srgbClr val="0000FF"/>
                </a:solidFill>
                <a:latin typeface="Comic Sans MS" pitchFamily="66" charset="0"/>
              </a:rPr>
              <a:t>An illustration using a Soap Manufacturer</a:t>
            </a:r>
          </a:p>
        </p:txBody>
      </p:sp>
    </p:spTree>
    <p:extLst>
      <p:ext uri="{BB962C8B-B14F-4D97-AF65-F5344CB8AC3E}">
        <p14:creationId xmlns:p14="http://schemas.microsoft.com/office/powerpoint/2010/main" val="315280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5.1</a:t>
            </a:r>
            <a:br>
              <a:rPr lang="en-US" dirty="0" smtClean="0"/>
            </a:br>
            <a:r>
              <a:rPr lang="en-US" sz="3200" b="1" dirty="0">
                <a:solidFill>
                  <a:srgbClr val="0000FF"/>
                </a:solidFill>
              </a:rPr>
              <a:t>Rural Distribution Network: HUL Project Shakti</a:t>
            </a:r>
          </a:p>
        </p:txBody>
      </p:sp>
      <p:sp>
        <p:nvSpPr>
          <p:cNvPr id="3" name="TextBox 2"/>
          <p:cNvSpPr txBox="1"/>
          <p:nvPr/>
        </p:nvSpPr>
        <p:spPr>
          <a:xfrm>
            <a:off x="1104900" y="2986326"/>
            <a:ext cx="6934200" cy="861774"/>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a:hlinkClick r:id="rId2"/>
            </a:endParaRPr>
          </a:p>
          <a:p>
            <a:pPr algn="ctr"/>
            <a:r>
              <a:rPr lang="en-US" u="sng" dirty="0">
                <a:hlinkClick r:id="rId3"/>
              </a:rPr>
              <a:t>https://www.youtube.com/watch?v=Fu1pkdVk7ow</a:t>
            </a:r>
            <a:r>
              <a:rPr lang="en-US" dirty="0"/>
              <a:t> </a:t>
            </a:r>
          </a:p>
        </p:txBody>
      </p:sp>
    </p:spTree>
    <p:extLst>
      <p:ext uri="{BB962C8B-B14F-4D97-AF65-F5344CB8AC3E}">
        <p14:creationId xmlns:p14="http://schemas.microsoft.com/office/powerpoint/2010/main" val="122521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Outbound SCM</a:t>
            </a:r>
            <a:br>
              <a:rPr lang="en-US" altLang="en-US" dirty="0" smtClean="0"/>
            </a:br>
            <a:r>
              <a:rPr lang="en-US" altLang="en-US" sz="3200" b="1" dirty="0" smtClean="0">
                <a:solidFill>
                  <a:srgbClr val="0000FF"/>
                </a:solidFill>
                <a:latin typeface="Comic Sans MS" pitchFamily="66" charset="0"/>
              </a:rPr>
              <a:t>Decision context</a:t>
            </a:r>
          </a:p>
        </p:txBody>
      </p:sp>
      <p:sp>
        <p:nvSpPr>
          <p:cNvPr id="16387" name="Rectangle 3"/>
          <p:cNvSpPr>
            <a:spLocks noGrp="1" noChangeArrowheads="1"/>
          </p:cNvSpPr>
          <p:nvPr>
            <p:ph idx="1"/>
          </p:nvPr>
        </p:nvSpPr>
        <p:spPr/>
        <p:txBody>
          <a:bodyPr/>
          <a:lstStyle/>
          <a:p>
            <a:pPr eaLnBrk="1" hangingPunct="1"/>
            <a:r>
              <a:rPr lang="en-US" altLang="en-US" sz="2800" dirty="0" smtClean="0"/>
              <a:t>Outbound SCM addresses all issues pertaining to distribution of goods and services to the end customer</a:t>
            </a:r>
          </a:p>
          <a:p>
            <a:pPr lvl="1" eaLnBrk="1" hangingPunct="1"/>
            <a:r>
              <a:rPr lang="en-US" altLang="en-US" sz="2400" dirty="0" smtClean="0"/>
              <a:t>Distribution network design refers to various choices made with respect to the entities included in out-bound logistics</a:t>
            </a:r>
          </a:p>
          <a:p>
            <a:pPr lvl="1" eaLnBrk="1" hangingPunct="1"/>
            <a:r>
              <a:rPr lang="en-US" altLang="en-US" sz="2400" dirty="0" smtClean="0"/>
              <a:t>Logistics management refers to the set of activities involved in planning and physical movement of goods across the supply chain</a:t>
            </a:r>
          </a:p>
          <a:p>
            <a:pPr lvl="1" eaLnBrk="1" hangingPunct="1"/>
            <a:r>
              <a:rPr lang="en-US" altLang="en-US" sz="2400" dirty="0" smtClean="0"/>
              <a:t>Route planning</a:t>
            </a:r>
          </a:p>
          <a:p>
            <a:pPr lvl="1" eaLnBrk="1" hangingPunct="1"/>
            <a:r>
              <a:rPr lang="en-US" altLang="en-US" sz="2400" dirty="0" smtClean="0"/>
              <a:t>Channel Management </a:t>
            </a:r>
          </a:p>
        </p:txBody>
      </p:sp>
    </p:spTree>
    <p:extLst>
      <p:ext uri="{BB962C8B-B14F-4D97-AF65-F5344CB8AC3E}">
        <p14:creationId xmlns:p14="http://schemas.microsoft.com/office/powerpoint/2010/main" val="1322228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55"/>
          <p:cNvGrpSpPr>
            <a:grpSpLocks/>
          </p:cNvGrpSpPr>
          <p:nvPr/>
        </p:nvGrpSpPr>
        <p:grpSpPr bwMode="auto">
          <a:xfrm>
            <a:off x="1066800" y="1657350"/>
            <a:ext cx="7010400" cy="4343400"/>
            <a:chOff x="672" y="336"/>
            <a:chExt cx="4656" cy="3456"/>
          </a:xfrm>
        </p:grpSpPr>
        <p:graphicFrame>
          <p:nvGraphicFramePr>
            <p:cNvPr id="2050" name="Object 2">
              <a:hlinkClick r:id="" action="ppaction://ole?verb=0"/>
            </p:cNvPr>
            <p:cNvGraphicFramePr>
              <a:graphicFrameLocks/>
            </p:cNvGraphicFramePr>
            <p:nvPr/>
          </p:nvGraphicFramePr>
          <p:xfrm>
            <a:off x="3888" y="1152"/>
            <a:ext cx="891" cy="606"/>
          </p:xfrm>
          <a:graphic>
            <a:graphicData uri="http://schemas.openxmlformats.org/presentationml/2006/ole">
              <mc:AlternateContent xmlns:mc="http://schemas.openxmlformats.org/markup-compatibility/2006">
                <mc:Choice xmlns:v="urn:schemas-microsoft-com:vml" Requires="v">
                  <p:oleObj spid="_x0000_s9230" name="Clip" r:id="rId3" imgW="5903640" imgH="3695400" progId="MS_ClipArt_Gallery.5">
                    <p:embed/>
                  </p:oleObj>
                </mc:Choice>
                <mc:Fallback>
                  <p:oleObj name="Clip" r:id="rId3" imgW="5903640" imgH="369540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1152"/>
                          <a:ext cx="891"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a:hlinkClick r:id="" action="ppaction://ole?verb=0"/>
            </p:cNvPr>
            <p:cNvGraphicFramePr>
              <a:graphicFrameLocks/>
            </p:cNvGraphicFramePr>
            <p:nvPr/>
          </p:nvGraphicFramePr>
          <p:xfrm>
            <a:off x="720" y="1200"/>
            <a:ext cx="891" cy="606"/>
          </p:xfrm>
          <a:graphic>
            <a:graphicData uri="http://schemas.openxmlformats.org/presentationml/2006/ole">
              <mc:AlternateContent xmlns:mc="http://schemas.openxmlformats.org/markup-compatibility/2006">
                <mc:Choice xmlns:v="urn:schemas-microsoft-com:vml" Requires="v">
                  <p:oleObj spid="_x0000_s9231" name="Clip" r:id="rId5" imgW="5903640" imgH="3695400" progId="MS_ClipArt_Gallery.5">
                    <p:embed/>
                  </p:oleObj>
                </mc:Choice>
                <mc:Fallback>
                  <p:oleObj name="Clip" r:id="rId5" imgW="5903640" imgH="369540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200"/>
                          <a:ext cx="891"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AutoShape 4"/>
            <p:cNvSpPr>
              <a:spLocks noChangeArrowheads="1"/>
            </p:cNvSpPr>
            <p:nvPr/>
          </p:nvSpPr>
          <p:spPr bwMode="auto">
            <a:xfrm>
              <a:off x="1392" y="254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3" name="AutoShape 6"/>
            <p:cNvSpPr>
              <a:spLocks noChangeArrowheads="1"/>
            </p:cNvSpPr>
            <p:nvPr/>
          </p:nvSpPr>
          <p:spPr bwMode="auto">
            <a:xfrm>
              <a:off x="1104" y="283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4" name="AutoShape 7"/>
            <p:cNvSpPr>
              <a:spLocks noChangeArrowheads="1"/>
            </p:cNvSpPr>
            <p:nvPr/>
          </p:nvSpPr>
          <p:spPr bwMode="auto">
            <a:xfrm>
              <a:off x="672" y="254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5" name="AutoShape 8"/>
            <p:cNvSpPr>
              <a:spLocks noChangeArrowheads="1"/>
            </p:cNvSpPr>
            <p:nvPr/>
          </p:nvSpPr>
          <p:spPr bwMode="auto">
            <a:xfrm>
              <a:off x="1392" y="3360"/>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6" name="AutoShape 9"/>
            <p:cNvSpPr>
              <a:spLocks noChangeArrowheads="1"/>
            </p:cNvSpPr>
            <p:nvPr/>
          </p:nvSpPr>
          <p:spPr bwMode="auto">
            <a:xfrm>
              <a:off x="1632" y="187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7" name="AutoShape 10"/>
            <p:cNvSpPr>
              <a:spLocks noChangeArrowheads="1"/>
            </p:cNvSpPr>
            <p:nvPr/>
          </p:nvSpPr>
          <p:spPr bwMode="auto">
            <a:xfrm>
              <a:off x="2352" y="220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8" name="AutoShape 11"/>
            <p:cNvSpPr>
              <a:spLocks noChangeArrowheads="1"/>
            </p:cNvSpPr>
            <p:nvPr/>
          </p:nvSpPr>
          <p:spPr bwMode="auto">
            <a:xfrm>
              <a:off x="2352" y="2736"/>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69" name="AutoShape 12"/>
            <p:cNvSpPr>
              <a:spLocks noChangeArrowheads="1"/>
            </p:cNvSpPr>
            <p:nvPr/>
          </p:nvSpPr>
          <p:spPr bwMode="auto">
            <a:xfrm>
              <a:off x="1584" y="52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0" name="AutoShape 13"/>
            <p:cNvSpPr>
              <a:spLocks noChangeArrowheads="1"/>
            </p:cNvSpPr>
            <p:nvPr/>
          </p:nvSpPr>
          <p:spPr bwMode="auto">
            <a:xfrm>
              <a:off x="4080" y="336"/>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1" name="AutoShape 14"/>
            <p:cNvSpPr>
              <a:spLocks noChangeArrowheads="1"/>
            </p:cNvSpPr>
            <p:nvPr/>
          </p:nvSpPr>
          <p:spPr bwMode="auto">
            <a:xfrm>
              <a:off x="3888" y="720"/>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2" name="AutoShape 15"/>
            <p:cNvSpPr>
              <a:spLocks noChangeArrowheads="1"/>
            </p:cNvSpPr>
            <p:nvPr/>
          </p:nvSpPr>
          <p:spPr bwMode="auto">
            <a:xfrm>
              <a:off x="2592" y="110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3" name="AutoShape 16"/>
            <p:cNvSpPr>
              <a:spLocks noChangeArrowheads="1"/>
            </p:cNvSpPr>
            <p:nvPr/>
          </p:nvSpPr>
          <p:spPr bwMode="auto">
            <a:xfrm>
              <a:off x="5136" y="187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4" name="AutoShape 17"/>
            <p:cNvSpPr>
              <a:spLocks noChangeArrowheads="1"/>
            </p:cNvSpPr>
            <p:nvPr/>
          </p:nvSpPr>
          <p:spPr bwMode="auto">
            <a:xfrm>
              <a:off x="3600" y="196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5" name="AutoShape 18"/>
            <p:cNvSpPr>
              <a:spLocks noChangeArrowheads="1"/>
            </p:cNvSpPr>
            <p:nvPr/>
          </p:nvSpPr>
          <p:spPr bwMode="auto">
            <a:xfrm>
              <a:off x="3600" y="2880"/>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6" name="AutoShape 19"/>
            <p:cNvSpPr>
              <a:spLocks noChangeArrowheads="1"/>
            </p:cNvSpPr>
            <p:nvPr/>
          </p:nvSpPr>
          <p:spPr bwMode="auto">
            <a:xfrm>
              <a:off x="4320" y="316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7" name="AutoShape 20"/>
            <p:cNvSpPr>
              <a:spLocks noChangeArrowheads="1"/>
            </p:cNvSpPr>
            <p:nvPr/>
          </p:nvSpPr>
          <p:spPr bwMode="auto">
            <a:xfrm>
              <a:off x="4752" y="355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8" name="AutoShape 21"/>
            <p:cNvSpPr>
              <a:spLocks noChangeArrowheads="1"/>
            </p:cNvSpPr>
            <p:nvPr/>
          </p:nvSpPr>
          <p:spPr bwMode="auto">
            <a:xfrm>
              <a:off x="4896" y="254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079" name="Line 22"/>
            <p:cNvSpPr>
              <a:spLocks noChangeShapeType="1"/>
            </p:cNvSpPr>
            <p:nvPr/>
          </p:nvSpPr>
          <p:spPr bwMode="auto">
            <a:xfrm flipV="1">
              <a:off x="1056" y="816"/>
              <a:ext cx="576"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0" name="Line 23"/>
            <p:cNvSpPr>
              <a:spLocks noChangeShapeType="1"/>
            </p:cNvSpPr>
            <p:nvPr/>
          </p:nvSpPr>
          <p:spPr bwMode="auto">
            <a:xfrm flipV="1">
              <a:off x="1488" y="1248"/>
              <a:ext cx="1104"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1" name="Line 24"/>
            <p:cNvSpPr>
              <a:spLocks noChangeShapeType="1"/>
            </p:cNvSpPr>
            <p:nvPr/>
          </p:nvSpPr>
          <p:spPr bwMode="auto">
            <a:xfrm flipV="1">
              <a:off x="1344" y="384"/>
              <a:ext cx="2736" cy="105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2" name="Line 25"/>
            <p:cNvSpPr>
              <a:spLocks noChangeShapeType="1"/>
            </p:cNvSpPr>
            <p:nvPr/>
          </p:nvSpPr>
          <p:spPr bwMode="auto">
            <a:xfrm flipV="1">
              <a:off x="1440" y="768"/>
              <a:ext cx="2448"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3" name="Line 26"/>
            <p:cNvSpPr>
              <a:spLocks noChangeShapeType="1"/>
            </p:cNvSpPr>
            <p:nvPr/>
          </p:nvSpPr>
          <p:spPr bwMode="auto">
            <a:xfrm>
              <a:off x="1248" y="1776"/>
              <a:ext cx="38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4" name="Line 27"/>
            <p:cNvSpPr>
              <a:spLocks noChangeShapeType="1"/>
            </p:cNvSpPr>
            <p:nvPr/>
          </p:nvSpPr>
          <p:spPr bwMode="auto">
            <a:xfrm flipH="1">
              <a:off x="768" y="1776"/>
              <a:ext cx="192" cy="7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5" name="Line 28"/>
            <p:cNvSpPr>
              <a:spLocks noChangeShapeType="1"/>
            </p:cNvSpPr>
            <p:nvPr/>
          </p:nvSpPr>
          <p:spPr bwMode="auto">
            <a:xfrm>
              <a:off x="1056" y="1824"/>
              <a:ext cx="96"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6" name="Line 29"/>
            <p:cNvSpPr>
              <a:spLocks noChangeShapeType="1"/>
            </p:cNvSpPr>
            <p:nvPr/>
          </p:nvSpPr>
          <p:spPr bwMode="auto">
            <a:xfrm>
              <a:off x="1152" y="1776"/>
              <a:ext cx="288" cy="7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7" name="Line 30"/>
            <p:cNvSpPr>
              <a:spLocks noChangeShapeType="1"/>
            </p:cNvSpPr>
            <p:nvPr/>
          </p:nvSpPr>
          <p:spPr bwMode="auto">
            <a:xfrm>
              <a:off x="1056" y="1776"/>
              <a:ext cx="432" cy="15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8" name="Line 31"/>
            <p:cNvSpPr>
              <a:spLocks noChangeShapeType="1"/>
            </p:cNvSpPr>
            <p:nvPr/>
          </p:nvSpPr>
          <p:spPr bwMode="auto">
            <a:xfrm>
              <a:off x="1152" y="1776"/>
              <a:ext cx="1200" cy="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9" name="Line 32"/>
            <p:cNvSpPr>
              <a:spLocks noChangeShapeType="1"/>
            </p:cNvSpPr>
            <p:nvPr/>
          </p:nvSpPr>
          <p:spPr bwMode="auto">
            <a:xfrm>
              <a:off x="1488" y="1632"/>
              <a:ext cx="3696"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0" name="Line 33"/>
            <p:cNvSpPr>
              <a:spLocks noChangeShapeType="1"/>
            </p:cNvSpPr>
            <p:nvPr/>
          </p:nvSpPr>
          <p:spPr bwMode="auto">
            <a:xfrm>
              <a:off x="1488" y="1680"/>
              <a:ext cx="2112"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1" name="Line 34"/>
            <p:cNvSpPr>
              <a:spLocks noChangeShapeType="1"/>
            </p:cNvSpPr>
            <p:nvPr/>
          </p:nvSpPr>
          <p:spPr bwMode="auto">
            <a:xfrm>
              <a:off x="1488" y="1680"/>
              <a:ext cx="3408"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2" name="Line 35"/>
            <p:cNvSpPr>
              <a:spLocks noChangeShapeType="1"/>
            </p:cNvSpPr>
            <p:nvPr/>
          </p:nvSpPr>
          <p:spPr bwMode="auto">
            <a:xfrm>
              <a:off x="1488" y="1680"/>
              <a:ext cx="2928" cy="14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3" name="Line 36"/>
            <p:cNvSpPr>
              <a:spLocks noChangeShapeType="1"/>
            </p:cNvSpPr>
            <p:nvPr/>
          </p:nvSpPr>
          <p:spPr bwMode="auto">
            <a:xfrm>
              <a:off x="1440" y="1680"/>
              <a:ext cx="2208" cy="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4" name="Line 37"/>
            <p:cNvSpPr>
              <a:spLocks noChangeShapeType="1"/>
            </p:cNvSpPr>
            <p:nvPr/>
          </p:nvSpPr>
          <p:spPr bwMode="auto">
            <a:xfrm>
              <a:off x="1200" y="1776"/>
              <a:ext cx="3552" cy="19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5" name="Line 38"/>
            <p:cNvSpPr>
              <a:spLocks noChangeShapeType="1"/>
            </p:cNvSpPr>
            <p:nvPr/>
          </p:nvSpPr>
          <p:spPr bwMode="auto">
            <a:xfrm>
              <a:off x="4800" y="1536"/>
              <a:ext cx="384" cy="288"/>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6" name="Line 39"/>
            <p:cNvSpPr>
              <a:spLocks noChangeShapeType="1"/>
            </p:cNvSpPr>
            <p:nvPr/>
          </p:nvSpPr>
          <p:spPr bwMode="auto">
            <a:xfrm flipH="1" flipV="1">
              <a:off x="3936" y="1008"/>
              <a:ext cx="288" cy="288"/>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7" name="Line 40"/>
            <p:cNvSpPr>
              <a:spLocks noChangeShapeType="1"/>
            </p:cNvSpPr>
            <p:nvPr/>
          </p:nvSpPr>
          <p:spPr bwMode="auto">
            <a:xfrm flipH="1" flipV="1">
              <a:off x="4176" y="624"/>
              <a:ext cx="192" cy="67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8" name="Line 41"/>
            <p:cNvSpPr>
              <a:spLocks noChangeShapeType="1"/>
            </p:cNvSpPr>
            <p:nvPr/>
          </p:nvSpPr>
          <p:spPr bwMode="auto">
            <a:xfrm flipH="1" flipV="1">
              <a:off x="2736" y="1248"/>
              <a:ext cx="1248" cy="24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9" name="Line 42"/>
            <p:cNvSpPr>
              <a:spLocks noChangeShapeType="1"/>
            </p:cNvSpPr>
            <p:nvPr/>
          </p:nvSpPr>
          <p:spPr bwMode="auto">
            <a:xfrm flipH="1" flipV="1">
              <a:off x="1776" y="672"/>
              <a:ext cx="2352" cy="768"/>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0" name="Line 43"/>
            <p:cNvSpPr>
              <a:spLocks noChangeShapeType="1"/>
            </p:cNvSpPr>
            <p:nvPr/>
          </p:nvSpPr>
          <p:spPr bwMode="auto">
            <a:xfrm>
              <a:off x="4560" y="1680"/>
              <a:ext cx="336" cy="864"/>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1" name="Line 44"/>
            <p:cNvSpPr>
              <a:spLocks noChangeShapeType="1"/>
            </p:cNvSpPr>
            <p:nvPr/>
          </p:nvSpPr>
          <p:spPr bwMode="auto">
            <a:xfrm>
              <a:off x="4368" y="1680"/>
              <a:ext cx="384" cy="187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2" name="Line 45"/>
            <p:cNvSpPr>
              <a:spLocks noChangeShapeType="1"/>
            </p:cNvSpPr>
            <p:nvPr/>
          </p:nvSpPr>
          <p:spPr bwMode="auto">
            <a:xfrm>
              <a:off x="4224" y="1728"/>
              <a:ext cx="48" cy="1536"/>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3" name="Line 46"/>
            <p:cNvSpPr>
              <a:spLocks noChangeShapeType="1"/>
            </p:cNvSpPr>
            <p:nvPr/>
          </p:nvSpPr>
          <p:spPr bwMode="auto">
            <a:xfrm flipH="1">
              <a:off x="3792" y="1680"/>
              <a:ext cx="288" cy="43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4" name="Line 47"/>
            <p:cNvSpPr>
              <a:spLocks noChangeShapeType="1"/>
            </p:cNvSpPr>
            <p:nvPr/>
          </p:nvSpPr>
          <p:spPr bwMode="auto">
            <a:xfrm flipH="1">
              <a:off x="3744" y="1728"/>
              <a:ext cx="432" cy="1248"/>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5" name="Line 48"/>
            <p:cNvSpPr>
              <a:spLocks noChangeShapeType="1"/>
            </p:cNvSpPr>
            <p:nvPr/>
          </p:nvSpPr>
          <p:spPr bwMode="auto">
            <a:xfrm flipH="1">
              <a:off x="2544" y="1584"/>
              <a:ext cx="1344" cy="72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6" name="Line 49"/>
            <p:cNvSpPr>
              <a:spLocks noChangeShapeType="1"/>
            </p:cNvSpPr>
            <p:nvPr/>
          </p:nvSpPr>
          <p:spPr bwMode="auto">
            <a:xfrm flipH="1">
              <a:off x="2544" y="1632"/>
              <a:ext cx="1440" cy="12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7" name="Line 50"/>
            <p:cNvSpPr>
              <a:spLocks noChangeShapeType="1"/>
            </p:cNvSpPr>
            <p:nvPr/>
          </p:nvSpPr>
          <p:spPr bwMode="auto">
            <a:xfrm flipH="1">
              <a:off x="1824" y="1536"/>
              <a:ext cx="2064" cy="43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8" name="Line 51"/>
            <p:cNvSpPr>
              <a:spLocks noChangeShapeType="1"/>
            </p:cNvSpPr>
            <p:nvPr/>
          </p:nvSpPr>
          <p:spPr bwMode="auto">
            <a:xfrm flipH="1">
              <a:off x="816" y="1584"/>
              <a:ext cx="3024" cy="1056"/>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 name="Line 52"/>
            <p:cNvSpPr>
              <a:spLocks noChangeShapeType="1"/>
            </p:cNvSpPr>
            <p:nvPr/>
          </p:nvSpPr>
          <p:spPr bwMode="auto">
            <a:xfrm flipH="1">
              <a:off x="1536" y="1632"/>
              <a:ext cx="2352" cy="91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10" name="Line 53"/>
            <p:cNvSpPr>
              <a:spLocks noChangeShapeType="1"/>
            </p:cNvSpPr>
            <p:nvPr/>
          </p:nvSpPr>
          <p:spPr bwMode="auto">
            <a:xfrm flipH="1">
              <a:off x="1296" y="1680"/>
              <a:ext cx="2736" cy="1344"/>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11" name="Line 54"/>
            <p:cNvSpPr>
              <a:spLocks noChangeShapeType="1"/>
            </p:cNvSpPr>
            <p:nvPr/>
          </p:nvSpPr>
          <p:spPr bwMode="auto">
            <a:xfrm flipH="1">
              <a:off x="1536" y="1680"/>
              <a:ext cx="2496" cy="1728"/>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053" name="Rectangle 56"/>
          <p:cNvSpPr>
            <a:spLocks noGrp="1" noChangeArrowheads="1"/>
          </p:cNvSpPr>
          <p:nvPr>
            <p:ph type="title"/>
          </p:nvPr>
        </p:nvSpPr>
        <p:spPr/>
        <p:txBody>
          <a:bodyPr/>
          <a:lstStyle/>
          <a:p>
            <a:pPr eaLnBrk="1" hangingPunct="1"/>
            <a:r>
              <a:rPr lang="en-US" altLang="en-US" dirty="0" smtClean="0"/>
              <a:t>Distribution Network Design</a:t>
            </a:r>
            <a:br>
              <a:rPr lang="en-US" altLang="en-US" dirty="0" smtClean="0"/>
            </a:br>
            <a:r>
              <a:rPr lang="en-US" altLang="en-US" sz="3200" b="1" dirty="0" smtClean="0">
                <a:solidFill>
                  <a:srgbClr val="0000FF"/>
                </a:solidFill>
                <a:latin typeface="Comic Sans MS" pitchFamily="66" charset="0"/>
              </a:rPr>
              <a:t>Alternative A</a:t>
            </a:r>
          </a:p>
        </p:txBody>
      </p:sp>
      <p:sp>
        <p:nvSpPr>
          <p:cNvPr id="2054" name="Text Box 58"/>
          <p:cNvSpPr txBox="1">
            <a:spLocks noChangeArrowheads="1"/>
          </p:cNvSpPr>
          <p:nvPr/>
        </p:nvSpPr>
        <p:spPr bwMode="auto">
          <a:xfrm>
            <a:off x="3886200" y="5575300"/>
            <a:ext cx="215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Matl. Flow from Factory A</a:t>
            </a:r>
          </a:p>
        </p:txBody>
      </p:sp>
      <p:sp>
        <p:nvSpPr>
          <p:cNvPr id="2055" name="Text Box 59"/>
          <p:cNvSpPr txBox="1">
            <a:spLocks noChangeArrowheads="1"/>
          </p:cNvSpPr>
          <p:nvPr/>
        </p:nvSpPr>
        <p:spPr bwMode="auto">
          <a:xfrm>
            <a:off x="3886200" y="5878513"/>
            <a:ext cx="215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Matl. Flow from Factory B</a:t>
            </a:r>
          </a:p>
        </p:txBody>
      </p:sp>
      <p:sp>
        <p:nvSpPr>
          <p:cNvPr id="2056" name="Text Box 60"/>
          <p:cNvSpPr txBox="1">
            <a:spLocks noChangeArrowheads="1"/>
          </p:cNvSpPr>
          <p:nvPr/>
        </p:nvSpPr>
        <p:spPr bwMode="auto">
          <a:xfrm>
            <a:off x="6934200" y="2679700"/>
            <a:ext cx="909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Factory B</a:t>
            </a:r>
          </a:p>
        </p:txBody>
      </p:sp>
      <p:sp>
        <p:nvSpPr>
          <p:cNvPr id="2057" name="Text Box 61"/>
          <p:cNvSpPr txBox="1">
            <a:spLocks noChangeArrowheads="1"/>
          </p:cNvSpPr>
          <p:nvPr/>
        </p:nvSpPr>
        <p:spPr bwMode="auto">
          <a:xfrm>
            <a:off x="838200" y="2647950"/>
            <a:ext cx="909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Factory A</a:t>
            </a:r>
          </a:p>
        </p:txBody>
      </p:sp>
      <p:sp>
        <p:nvSpPr>
          <p:cNvPr id="2058" name="Line 62"/>
          <p:cNvSpPr>
            <a:spLocks noChangeShapeType="1"/>
          </p:cNvSpPr>
          <p:nvPr/>
        </p:nvSpPr>
        <p:spPr bwMode="auto">
          <a:xfrm>
            <a:off x="3286125" y="57245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9" name="Line 63"/>
          <p:cNvSpPr>
            <a:spLocks noChangeShapeType="1"/>
          </p:cNvSpPr>
          <p:nvPr/>
        </p:nvSpPr>
        <p:spPr bwMode="auto">
          <a:xfrm>
            <a:off x="3276600" y="6029325"/>
            <a:ext cx="533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60" name="Text Box 64"/>
          <p:cNvSpPr txBox="1">
            <a:spLocks noChangeArrowheads="1"/>
          </p:cNvSpPr>
          <p:nvPr/>
        </p:nvSpPr>
        <p:spPr bwMode="auto">
          <a:xfrm>
            <a:off x="3886200" y="6154738"/>
            <a:ext cx="1101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Sales Depot</a:t>
            </a:r>
          </a:p>
        </p:txBody>
      </p:sp>
      <p:sp>
        <p:nvSpPr>
          <p:cNvPr id="2061" name="AutoShape 65"/>
          <p:cNvSpPr>
            <a:spLocks noChangeArrowheads="1"/>
          </p:cNvSpPr>
          <p:nvPr/>
        </p:nvSpPr>
        <p:spPr bwMode="auto">
          <a:xfrm>
            <a:off x="3657600" y="6229350"/>
            <a:ext cx="152400" cy="152400"/>
          </a:xfrm>
          <a:prstGeom prst="triangle">
            <a:avLst>
              <a:gd name="adj" fmla="val 50000"/>
            </a:avLst>
          </a:prstGeom>
          <a:solidFill>
            <a:schemeClr val="accent2"/>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Tree>
    <p:extLst>
      <p:ext uri="{BB962C8B-B14F-4D97-AF65-F5344CB8AC3E}">
        <p14:creationId xmlns:p14="http://schemas.microsoft.com/office/powerpoint/2010/main" val="2646305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84"/>
          <p:cNvGrpSpPr>
            <a:grpSpLocks/>
          </p:cNvGrpSpPr>
          <p:nvPr/>
        </p:nvGrpSpPr>
        <p:grpSpPr bwMode="auto">
          <a:xfrm>
            <a:off x="21774" y="1451663"/>
            <a:ext cx="7010400" cy="4572000"/>
            <a:chOff x="240" y="336"/>
            <a:chExt cx="5088" cy="3552"/>
          </a:xfrm>
        </p:grpSpPr>
        <p:graphicFrame>
          <p:nvGraphicFramePr>
            <p:cNvPr id="3074" name="Object 3">
              <a:hlinkClick r:id="" action="ppaction://ole?verb=0"/>
            </p:cNvPr>
            <p:cNvGraphicFramePr>
              <a:graphicFrameLocks/>
            </p:cNvGraphicFramePr>
            <p:nvPr/>
          </p:nvGraphicFramePr>
          <p:xfrm>
            <a:off x="3888" y="1152"/>
            <a:ext cx="891" cy="606"/>
          </p:xfrm>
          <a:graphic>
            <a:graphicData uri="http://schemas.openxmlformats.org/presentationml/2006/ole">
              <mc:AlternateContent xmlns:mc="http://schemas.openxmlformats.org/markup-compatibility/2006">
                <mc:Choice xmlns:v="urn:schemas-microsoft-com:vml" Requires="v">
                  <p:oleObj spid="_x0000_s10254" name="Clip" r:id="rId3" imgW="5903640" imgH="3695400" progId="MS_ClipArt_Gallery.5">
                    <p:embed/>
                  </p:oleObj>
                </mc:Choice>
                <mc:Fallback>
                  <p:oleObj name="Clip" r:id="rId3" imgW="5903640" imgH="369540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1152"/>
                          <a:ext cx="891"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4">
              <a:hlinkClick r:id="" action="ppaction://ole?verb=0"/>
            </p:cNvPr>
            <p:cNvGraphicFramePr>
              <a:graphicFrameLocks/>
            </p:cNvGraphicFramePr>
            <p:nvPr/>
          </p:nvGraphicFramePr>
          <p:xfrm>
            <a:off x="720" y="1200"/>
            <a:ext cx="891" cy="606"/>
          </p:xfrm>
          <a:graphic>
            <a:graphicData uri="http://schemas.openxmlformats.org/presentationml/2006/ole">
              <mc:AlternateContent xmlns:mc="http://schemas.openxmlformats.org/markup-compatibility/2006">
                <mc:Choice xmlns:v="urn:schemas-microsoft-com:vml" Requires="v">
                  <p:oleObj spid="_x0000_s10255" name="Clip" r:id="rId5" imgW="5903640" imgH="3695400" progId="MS_ClipArt_Gallery.5">
                    <p:embed/>
                  </p:oleObj>
                </mc:Choice>
                <mc:Fallback>
                  <p:oleObj name="Clip" r:id="rId5" imgW="5903640" imgH="369540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200"/>
                          <a:ext cx="891"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8" name="AutoShape 5"/>
            <p:cNvSpPr>
              <a:spLocks noChangeArrowheads="1"/>
            </p:cNvSpPr>
            <p:nvPr/>
          </p:nvSpPr>
          <p:spPr bwMode="auto">
            <a:xfrm>
              <a:off x="1392" y="254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89" name="AutoShape 6"/>
            <p:cNvSpPr>
              <a:spLocks noChangeArrowheads="1"/>
            </p:cNvSpPr>
            <p:nvPr/>
          </p:nvSpPr>
          <p:spPr bwMode="auto">
            <a:xfrm>
              <a:off x="1104" y="283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0" name="AutoShape 7"/>
            <p:cNvSpPr>
              <a:spLocks noChangeArrowheads="1"/>
            </p:cNvSpPr>
            <p:nvPr/>
          </p:nvSpPr>
          <p:spPr bwMode="auto">
            <a:xfrm>
              <a:off x="672" y="254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1" name="AutoShape 8"/>
            <p:cNvSpPr>
              <a:spLocks noChangeArrowheads="1"/>
            </p:cNvSpPr>
            <p:nvPr/>
          </p:nvSpPr>
          <p:spPr bwMode="auto">
            <a:xfrm>
              <a:off x="1392" y="3360"/>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2" name="AutoShape 9"/>
            <p:cNvSpPr>
              <a:spLocks noChangeArrowheads="1"/>
            </p:cNvSpPr>
            <p:nvPr/>
          </p:nvSpPr>
          <p:spPr bwMode="auto">
            <a:xfrm>
              <a:off x="1632" y="187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3" name="AutoShape 10"/>
            <p:cNvSpPr>
              <a:spLocks noChangeArrowheads="1"/>
            </p:cNvSpPr>
            <p:nvPr/>
          </p:nvSpPr>
          <p:spPr bwMode="auto">
            <a:xfrm>
              <a:off x="2352" y="220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4" name="AutoShape 11"/>
            <p:cNvSpPr>
              <a:spLocks noChangeArrowheads="1"/>
            </p:cNvSpPr>
            <p:nvPr/>
          </p:nvSpPr>
          <p:spPr bwMode="auto">
            <a:xfrm>
              <a:off x="2352" y="2736"/>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5" name="AutoShape 12"/>
            <p:cNvSpPr>
              <a:spLocks noChangeArrowheads="1"/>
            </p:cNvSpPr>
            <p:nvPr/>
          </p:nvSpPr>
          <p:spPr bwMode="auto">
            <a:xfrm>
              <a:off x="1584" y="52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6" name="AutoShape 13"/>
            <p:cNvSpPr>
              <a:spLocks noChangeArrowheads="1"/>
            </p:cNvSpPr>
            <p:nvPr/>
          </p:nvSpPr>
          <p:spPr bwMode="auto">
            <a:xfrm>
              <a:off x="4080" y="336"/>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7" name="AutoShape 14"/>
            <p:cNvSpPr>
              <a:spLocks noChangeArrowheads="1"/>
            </p:cNvSpPr>
            <p:nvPr/>
          </p:nvSpPr>
          <p:spPr bwMode="auto">
            <a:xfrm>
              <a:off x="3888" y="720"/>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8" name="AutoShape 15"/>
            <p:cNvSpPr>
              <a:spLocks noChangeArrowheads="1"/>
            </p:cNvSpPr>
            <p:nvPr/>
          </p:nvSpPr>
          <p:spPr bwMode="auto">
            <a:xfrm>
              <a:off x="2592" y="110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99" name="AutoShape 16"/>
            <p:cNvSpPr>
              <a:spLocks noChangeArrowheads="1"/>
            </p:cNvSpPr>
            <p:nvPr/>
          </p:nvSpPr>
          <p:spPr bwMode="auto">
            <a:xfrm>
              <a:off x="5136" y="187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00" name="AutoShape 17"/>
            <p:cNvSpPr>
              <a:spLocks noChangeArrowheads="1"/>
            </p:cNvSpPr>
            <p:nvPr/>
          </p:nvSpPr>
          <p:spPr bwMode="auto">
            <a:xfrm>
              <a:off x="3600" y="196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01" name="AutoShape 18"/>
            <p:cNvSpPr>
              <a:spLocks noChangeArrowheads="1"/>
            </p:cNvSpPr>
            <p:nvPr/>
          </p:nvSpPr>
          <p:spPr bwMode="auto">
            <a:xfrm>
              <a:off x="3600" y="2880"/>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02" name="AutoShape 19"/>
            <p:cNvSpPr>
              <a:spLocks noChangeArrowheads="1"/>
            </p:cNvSpPr>
            <p:nvPr/>
          </p:nvSpPr>
          <p:spPr bwMode="auto">
            <a:xfrm>
              <a:off x="4320" y="3168"/>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03" name="AutoShape 20"/>
            <p:cNvSpPr>
              <a:spLocks noChangeArrowheads="1"/>
            </p:cNvSpPr>
            <p:nvPr/>
          </p:nvSpPr>
          <p:spPr bwMode="auto">
            <a:xfrm>
              <a:off x="4752" y="3552"/>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04" name="AutoShape 21"/>
            <p:cNvSpPr>
              <a:spLocks noChangeArrowheads="1"/>
            </p:cNvSpPr>
            <p:nvPr/>
          </p:nvSpPr>
          <p:spPr bwMode="auto">
            <a:xfrm>
              <a:off x="4896" y="2544"/>
              <a:ext cx="192" cy="240"/>
            </a:xfrm>
            <a:prstGeom prst="triangle">
              <a:avLst>
                <a:gd name="adj" fmla="val 50000"/>
              </a:avLst>
            </a:prstGeom>
            <a:solidFill>
              <a:schemeClr val="accent2"/>
            </a:solidFill>
            <a:ln w="2857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105" name="Oval 55"/>
            <p:cNvSpPr>
              <a:spLocks noChangeArrowheads="1"/>
            </p:cNvSpPr>
            <p:nvPr/>
          </p:nvSpPr>
          <p:spPr bwMode="auto">
            <a:xfrm>
              <a:off x="2256" y="432"/>
              <a:ext cx="1056" cy="384"/>
            </a:xfrm>
            <a:prstGeom prst="ellipse">
              <a:avLst/>
            </a:prstGeom>
            <a:solidFill>
              <a:schemeClr val="accent1"/>
            </a:solidFill>
            <a:ln w="19050">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North Zone</a:t>
              </a:r>
            </a:p>
          </p:txBody>
        </p:sp>
        <p:sp>
          <p:nvSpPr>
            <p:cNvPr id="3106" name="Oval 56"/>
            <p:cNvSpPr>
              <a:spLocks noChangeArrowheads="1"/>
            </p:cNvSpPr>
            <p:nvPr/>
          </p:nvSpPr>
          <p:spPr bwMode="auto">
            <a:xfrm>
              <a:off x="2256" y="3504"/>
              <a:ext cx="1056" cy="384"/>
            </a:xfrm>
            <a:prstGeom prst="ellipse">
              <a:avLst/>
            </a:prstGeom>
            <a:solidFill>
              <a:schemeClr val="accent1"/>
            </a:solidFill>
            <a:ln w="19050">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South Zone</a:t>
              </a:r>
            </a:p>
          </p:txBody>
        </p:sp>
        <p:sp>
          <p:nvSpPr>
            <p:cNvPr id="3107" name="Oval 57"/>
            <p:cNvSpPr>
              <a:spLocks noChangeArrowheads="1"/>
            </p:cNvSpPr>
            <p:nvPr/>
          </p:nvSpPr>
          <p:spPr bwMode="auto">
            <a:xfrm>
              <a:off x="3696" y="2352"/>
              <a:ext cx="1056" cy="384"/>
            </a:xfrm>
            <a:prstGeom prst="ellipse">
              <a:avLst/>
            </a:prstGeom>
            <a:solidFill>
              <a:schemeClr val="accent1"/>
            </a:solidFill>
            <a:ln w="19050">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East Zone</a:t>
              </a:r>
            </a:p>
          </p:txBody>
        </p:sp>
        <p:sp>
          <p:nvSpPr>
            <p:cNvPr id="3108" name="Oval 58"/>
            <p:cNvSpPr>
              <a:spLocks noChangeArrowheads="1"/>
            </p:cNvSpPr>
            <p:nvPr/>
          </p:nvSpPr>
          <p:spPr bwMode="auto">
            <a:xfrm>
              <a:off x="240" y="1968"/>
              <a:ext cx="1056" cy="384"/>
            </a:xfrm>
            <a:prstGeom prst="ellipse">
              <a:avLst/>
            </a:prstGeom>
            <a:solidFill>
              <a:schemeClr val="accent1"/>
            </a:solidFill>
            <a:ln w="19050">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a:t>West Zone</a:t>
              </a:r>
            </a:p>
          </p:txBody>
        </p:sp>
        <p:sp>
          <p:nvSpPr>
            <p:cNvPr id="3109" name="Line 59"/>
            <p:cNvSpPr>
              <a:spLocks noChangeShapeType="1"/>
            </p:cNvSpPr>
            <p:nvPr/>
          </p:nvSpPr>
          <p:spPr bwMode="auto">
            <a:xfrm flipV="1">
              <a:off x="1440" y="720"/>
              <a:ext cx="86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0" name="Line 60"/>
            <p:cNvSpPr>
              <a:spLocks noChangeShapeType="1"/>
            </p:cNvSpPr>
            <p:nvPr/>
          </p:nvSpPr>
          <p:spPr bwMode="auto">
            <a:xfrm>
              <a:off x="1584" y="1584"/>
              <a:ext cx="2112"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1" name="Line 61"/>
            <p:cNvSpPr>
              <a:spLocks noChangeShapeType="1"/>
            </p:cNvSpPr>
            <p:nvPr/>
          </p:nvSpPr>
          <p:spPr bwMode="auto">
            <a:xfrm>
              <a:off x="1344" y="1776"/>
              <a:ext cx="1152" cy="17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2" name="Line 62"/>
            <p:cNvSpPr>
              <a:spLocks noChangeShapeType="1"/>
            </p:cNvSpPr>
            <p:nvPr/>
          </p:nvSpPr>
          <p:spPr bwMode="auto">
            <a:xfrm flipH="1">
              <a:off x="528" y="172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3" name="Line 63"/>
            <p:cNvSpPr>
              <a:spLocks noChangeShapeType="1"/>
            </p:cNvSpPr>
            <p:nvPr/>
          </p:nvSpPr>
          <p:spPr bwMode="auto">
            <a:xfrm flipH="1" flipV="1">
              <a:off x="3312" y="720"/>
              <a:ext cx="624" cy="768"/>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4" name="Line 64"/>
            <p:cNvSpPr>
              <a:spLocks noChangeShapeType="1"/>
            </p:cNvSpPr>
            <p:nvPr/>
          </p:nvSpPr>
          <p:spPr bwMode="auto">
            <a:xfrm>
              <a:off x="4416" y="1680"/>
              <a:ext cx="0" cy="672"/>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5" name="Line 65"/>
            <p:cNvSpPr>
              <a:spLocks noChangeShapeType="1"/>
            </p:cNvSpPr>
            <p:nvPr/>
          </p:nvSpPr>
          <p:spPr bwMode="auto">
            <a:xfrm flipH="1">
              <a:off x="3024" y="1680"/>
              <a:ext cx="1152" cy="1824"/>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6" name="Line 66"/>
            <p:cNvSpPr>
              <a:spLocks noChangeShapeType="1"/>
            </p:cNvSpPr>
            <p:nvPr/>
          </p:nvSpPr>
          <p:spPr bwMode="auto">
            <a:xfrm flipH="1">
              <a:off x="1200" y="1584"/>
              <a:ext cx="2736" cy="72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7" name="Line 67"/>
            <p:cNvSpPr>
              <a:spLocks noChangeShapeType="1"/>
            </p:cNvSpPr>
            <p:nvPr/>
          </p:nvSpPr>
          <p:spPr bwMode="auto">
            <a:xfrm flipH="1">
              <a:off x="2736" y="768"/>
              <a:ext cx="336" cy="432"/>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8" name="Line 68"/>
            <p:cNvSpPr>
              <a:spLocks noChangeShapeType="1"/>
            </p:cNvSpPr>
            <p:nvPr/>
          </p:nvSpPr>
          <p:spPr bwMode="auto">
            <a:xfrm flipH="1">
              <a:off x="1728" y="624"/>
              <a:ext cx="528" cy="0"/>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9" name="Line 69"/>
            <p:cNvSpPr>
              <a:spLocks noChangeShapeType="1"/>
            </p:cNvSpPr>
            <p:nvPr/>
          </p:nvSpPr>
          <p:spPr bwMode="auto">
            <a:xfrm flipV="1">
              <a:off x="3264" y="432"/>
              <a:ext cx="864" cy="96"/>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0" name="Line 70"/>
            <p:cNvSpPr>
              <a:spLocks noChangeShapeType="1"/>
            </p:cNvSpPr>
            <p:nvPr/>
          </p:nvSpPr>
          <p:spPr bwMode="auto">
            <a:xfrm>
              <a:off x="3312" y="624"/>
              <a:ext cx="576" cy="192"/>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1" name="Line 71"/>
            <p:cNvSpPr>
              <a:spLocks noChangeShapeType="1"/>
            </p:cNvSpPr>
            <p:nvPr/>
          </p:nvSpPr>
          <p:spPr bwMode="auto">
            <a:xfrm>
              <a:off x="432" y="2304"/>
              <a:ext cx="240" cy="384"/>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2" name="Line 72"/>
            <p:cNvSpPr>
              <a:spLocks noChangeShapeType="1"/>
            </p:cNvSpPr>
            <p:nvPr/>
          </p:nvSpPr>
          <p:spPr bwMode="auto">
            <a:xfrm>
              <a:off x="960" y="2352"/>
              <a:ext cx="432" cy="288"/>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3" name="Line 73"/>
            <p:cNvSpPr>
              <a:spLocks noChangeShapeType="1"/>
            </p:cNvSpPr>
            <p:nvPr/>
          </p:nvSpPr>
          <p:spPr bwMode="auto">
            <a:xfrm flipV="1">
              <a:off x="1248" y="2016"/>
              <a:ext cx="384" cy="48"/>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4" name="Line 74"/>
            <p:cNvSpPr>
              <a:spLocks noChangeShapeType="1"/>
            </p:cNvSpPr>
            <p:nvPr/>
          </p:nvSpPr>
          <p:spPr bwMode="auto">
            <a:xfrm>
              <a:off x="1296" y="2160"/>
              <a:ext cx="1104" cy="144"/>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5" name="Line 75"/>
            <p:cNvSpPr>
              <a:spLocks noChangeShapeType="1"/>
            </p:cNvSpPr>
            <p:nvPr/>
          </p:nvSpPr>
          <p:spPr bwMode="auto">
            <a:xfrm>
              <a:off x="1104" y="2304"/>
              <a:ext cx="1248" cy="528"/>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6" name="Line 76"/>
            <p:cNvSpPr>
              <a:spLocks noChangeShapeType="1"/>
            </p:cNvSpPr>
            <p:nvPr/>
          </p:nvSpPr>
          <p:spPr bwMode="auto">
            <a:xfrm flipV="1">
              <a:off x="3312" y="3360"/>
              <a:ext cx="960" cy="288"/>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7" name="Line 77"/>
            <p:cNvSpPr>
              <a:spLocks noChangeShapeType="1"/>
            </p:cNvSpPr>
            <p:nvPr/>
          </p:nvSpPr>
          <p:spPr bwMode="auto">
            <a:xfrm flipV="1">
              <a:off x="3312" y="3696"/>
              <a:ext cx="1440" cy="48"/>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8" name="Line 78"/>
            <p:cNvSpPr>
              <a:spLocks noChangeShapeType="1"/>
            </p:cNvSpPr>
            <p:nvPr/>
          </p:nvSpPr>
          <p:spPr bwMode="auto">
            <a:xfrm flipH="1" flipV="1">
              <a:off x="1296" y="3024"/>
              <a:ext cx="1008" cy="576"/>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29" name="Line 79"/>
            <p:cNvSpPr>
              <a:spLocks noChangeShapeType="1"/>
            </p:cNvSpPr>
            <p:nvPr/>
          </p:nvSpPr>
          <p:spPr bwMode="auto">
            <a:xfrm flipH="1" flipV="1">
              <a:off x="1584" y="3552"/>
              <a:ext cx="672" cy="144"/>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0" name="Line 80"/>
            <p:cNvSpPr>
              <a:spLocks noChangeShapeType="1"/>
            </p:cNvSpPr>
            <p:nvPr/>
          </p:nvSpPr>
          <p:spPr bwMode="auto">
            <a:xfrm flipV="1">
              <a:off x="4656" y="2016"/>
              <a:ext cx="480" cy="384"/>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1" name="Line 81"/>
            <p:cNvSpPr>
              <a:spLocks noChangeShapeType="1"/>
            </p:cNvSpPr>
            <p:nvPr/>
          </p:nvSpPr>
          <p:spPr bwMode="auto">
            <a:xfrm>
              <a:off x="4368" y="2736"/>
              <a:ext cx="528" cy="48"/>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2" name="Line 82"/>
            <p:cNvSpPr>
              <a:spLocks noChangeShapeType="1"/>
            </p:cNvSpPr>
            <p:nvPr/>
          </p:nvSpPr>
          <p:spPr bwMode="auto">
            <a:xfrm flipH="1">
              <a:off x="3744" y="2736"/>
              <a:ext cx="528" cy="240"/>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33" name="Line 83"/>
            <p:cNvSpPr>
              <a:spLocks noChangeShapeType="1"/>
            </p:cNvSpPr>
            <p:nvPr/>
          </p:nvSpPr>
          <p:spPr bwMode="auto">
            <a:xfrm flipH="1" flipV="1">
              <a:off x="3792" y="2112"/>
              <a:ext cx="480" cy="240"/>
            </a:xfrm>
            <a:prstGeom prst="line">
              <a:avLst/>
            </a:prstGeom>
            <a:noFill/>
            <a:ln w="57150" cmpd="thinThick">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077" name="Rectangle 85"/>
          <p:cNvSpPr>
            <a:spLocks noGrp="1" noChangeArrowheads="1"/>
          </p:cNvSpPr>
          <p:nvPr>
            <p:ph type="title"/>
          </p:nvPr>
        </p:nvSpPr>
        <p:spPr>
          <a:xfrm>
            <a:off x="326574" y="-88212"/>
            <a:ext cx="8229600" cy="1143000"/>
          </a:xfrm>
        </p:spPr>
        <p:txBody>
          <a:bodyPr/>
          <a:lstStyle/>
          <a:p>
            <a:pPr eaLnBrk="1" hangingPunct="1"/>
            <a:r>
              <a:rPr lang="en-US" altLang="en-US" dirty="0" smtClean="0"/>
              <a:t>Distribution Network Design</a:t>
            </a:r>
            <a:br>
              <a:rPr lang="en-US" altLang="en-US" dirty="0" smtClean="0"/>
            </a:br>
            <a:r>
              <a:rPr lang="en-US" altLang="en-US" sz="3200" b="1" dirty="0" smtClean="0">
                <a:solidFill>
                  <a:srgbClr val="0000FF"/>
                </a:solidFill>
                <a:latin typeface="Comic Sans MS" pitchFamily="66" charset="0"/>
              </a:rPr>
              <a:t>Alternative B</a:t>
            </a:r>
          </a:p>
        </p:txBody>
      </p:sp>
      <p:sp>
        <p:nvSpPr>
          <p:cNvPr id="3078" name="Text Box 87"/>
          <p:cNvSpPr txBox="1">
            <a:spLocks noChangeArrowheads="1"/>
          </p:cNvSpPr>
          <p:nvPr/>
        </p:nvSpPr>
        <p:spPr bwMode="auto">
          <a:xfrm>
            <a:off x="6527808" y="1373875"/>
            <a:ext cx="215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dirty="0" err="1"/>
              <a:t>Matl</a:t>
            </a:r>
            <a:r>
              <a:rPr lang="en-US" altLang="en-US" sz="1200" dirty="0"/>
              <a:t>. Flow from Factory A</a:t>
            </a:r>
          </a:p>
        </p:txBody>
      </p:sp>
      <p:sp>
        <p:nvSpPr>
          <p:cNvPr id="3079" name="Text Box 88"/>
          <p:cNvSpPr txBox="1">
            <a:spLocks noChangeArrowheads="1"/>
          </p:cNvSpPr>
          <p:nvPr/>
        </p:nvSpPr>
        <p:spPr bwMode="auto">
          <a:xfrm>
            <a:off x="6527808" y="1677088"/>
            <a:ext cx="215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Matl. Flow from Factory B</a:t>
            </a:r>
          </a:p>
        </p:txBody>
      </p:sp>
      <p:sp>
        <p:nvSpPr>
          <p:cNvPr id="3080" name="Line 89"/>
          <p:cNvSpPr>
            <a:spLocks noChangeShapeType="1"/>
          </p:cNvSpPr>
          <p:nvPr/>
        </p:nvSpPr>
        <p:spPr bwMode="auto">
          <a:xfrm>
            <a:off x="5927733" y="15231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1" name="Line 90"/>
          <p:cNvSpPr>
            <a:spLocks noChangeShapeType="1"/>
          </p:cNvSpPr>
          <p:nvPr/>
        </p:nvSpPr>
        <p:spPr bwMode="auto">
          <a:xfrm>
            <a:off x="5918208" y="1827900"/>
            <a:ext cx="533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2" name="Text Box 91"/>
          <p:cNvSpPr txBox="1">
            <a:spLocks noChangeArrowheads="1"/>
          </p:cNvSpPr>
          <p:nvPr/>
        </p:nvSpPr>
        <p:spPr bwMode="auto">
          <a:xfrm>
            <a:off x="6527808" y="2258113"/>
            <a:ext cx="1101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Sales Depot</a:t>
            </a:r>
          </a:p>
        </p:txBody>
      </p:sp>
      <p:sp>
        <p:nvSpPr>
          <p:cNvPr id="3083" name="AutoShape 92"/>
          <p:cNvSpPr>
            <a:spLocks noChangeArrowheads="1"/>
          </p:cNvSpPr>
          <p:nvPr/>
        </p:nvSpPr>
        <p:spPr bwMode="auto">
          <a:xfrm>
            <a:off x="6299208" y="2332725"/>
            <a:ext cx="152400" cy="152400"/>
          </a:xfrm>
          <a:prstGeom prst="triangle">
            <a:avLst>
              <a:gd name="adj" fmla="val 50000"/>
            </a:avLst>
          </a:prstGeom>
          <a:solidFill>
            <a:schemeClr val="accent2"/>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3084" name="Text Box 93"/>
          <p:cNvSpPr txBox="1">
            <a:spLocks noChangeArrowheads="1"/>
          </p:cNvSpPr>
          <p:nvPr/>
        </p:nvSpPr>
        <p:spPr bwMode="auto">
          <a:xfrm>
            <a:off x="6527808" y="1953313"/>
            <a:ext cx="2212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Matl. Flow from Zonal DCs</a:t>
            </a:r>
          </a:p>
        </p:txBody>
      </p:sp>
      <p:sp>
        <p:nvSpPr>
          <p:cNvPr id="3085" name="Line 95"/>
          <p:cNvSpPr>
            <a:spLocks noChangeShapeType="1"/>
          </p:cNvSpPr>
          <p:nvPr/>
        </p:nvSpPr>
        <p:spPr bwMode="auto">
          <a:xfrm>
            <a:off x="5932496" y="2075550"/>
            <a:ext cx="533400" cy="0"/>
          </a:xfrm>
          <a:prstGeom prst="line">
            <a:avLst/>
          </a:prstGeom>
          <a:noFill/>
          <a:ln w="57150" cmpd="thickThin">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 name="Text Box 96"/>
          <p:cNvSpPr txBox="1">
            <a:spLocks noChangeArrowheads="1"/>
          </p:cNvSpPr>
          <p:nvPr/>
        </p:nvSpPr>
        <p:spPr bwMode="auto">
          <a:xfrm>
            <a:off x="5812974" y="3218550"/>
            <a:ext cx="909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Factory B</a:t>
            </a:r>
          </a:p>
        </p:txBody>
      </p:sp>
      <p:sp>
        <p:nvSpPr>
          <p:cNvPr id="3087" name="Text Box 97"/>
          <p:cNvSpPr txBox="1">
            <a:spLocks noChangeArrowheads="1"/>
          </p:cNvSpPr>
          <p:nvPr/>
        </p:nvSpPr>
        <p:spPr bwMode="auto">
          <a:xfrm>
            <a:off x="174174" y="2639113"/>
            <a:ext cx="909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a:t>Factory A</a:t>
            </a:r>
          </a:p>
        </p:txBody>
      </p:sp>
    </p:spTree>
    <p:extLst>
      <p:ext uri="{BB962C8B-B14F-4D97-AF65-F5344CB8AC3E}">
        <p14:creationId xmlns:p14="http://schemas.microsoft.com/office/powerpoint/2010/main" val="3526596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p:cNvGrpSpPr>
            <a:grpSpLocks/>
          </p:cNvGrpSpPr>
          <p:nvPr/>
        </p:nvGrpSpPr>
        <p:grpSpPr bwMode="auto">
          <a:xfrm>
            <a:off x="177351" y="1555985"/>
            <a:ext cx="8496300" cy="4572000"/>
            <a:chOff x="240" y="528"/>
            <a:chExt cx="5352" cy="3552"/>
          </a:xfrm>
        </p:grpSpPr>
        <p:sp>
          <p:nvSpPr>
            <p:cNvPr id="17412" name="AutoShape 2"/>
            <p:cNvSpPr>
              <a:spLocks noChangeArrowheads="1"/>
            </p:cNvSpPr>
            <p:nvPr/>
          </p:nvSpPr>
          <p:spPr bwMode="auto">
            <a:xfrm>
              <a:off x="252" y="528"/>
              <a:ext cx="1612" cy="912"/>
            </a:xfrm>
            <a:prstGeom prst="homePlate">
              <a:avLst>
                <a:gd name="adj" fmla="val 44189"/>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a:flatTx/>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endParaRPr lang="en-US" altLang="en-US" sz="2400"/>
            </a:p>
            <a:p>
              <a:pPr algn="ctr" eaLnBrk="1" hangingPunct="1"/>
              <a:r>
                <a:rPr lang="en-US" altLang="en-US" sz="2400"/>
                <a:t>Plan</a:t>
              </a:r>
            </a:p>
          </p:txBody>
        </p:sp>
        <p:sp>
          <p:nvSpPr>
            <p:cNvPr id="17413" name="AutoShape 3"/>
            <p:cNvSpPr>
              <a:spLocks noChangeArrowheads="1"/>
            </p:cNvSpPr>
            <p:nvPr/>
          </p:nvSpPr>
          <p:spPr bwMode="auto">
            <a:xfrm>
              <a:off x="1496" y="528"/>
              <a:ext cx="1612" cy="912"/>
            </a:xfrm>
            <a:prstGeom prst="chevron">
              <a:avLst>
                <a:gd name="adj" fmla="val 44189"/>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a:flatTx/>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p>
            <a:p>
              <a:pPr eaLnBrk="1" hangingPunct="1"/>
              <a:r>
                <a:rPr lang="en-US" altLang="en-US" sz="2400"/>
                <a:t>        Source</a:t>
              </a:r>
            </a:p>
          </p:txBody>
        </p:sp>
        <p:sp>
          <p:nvSpPr>
            <p:cNvPr id="17414" name="AutoShape 4"/>
            <p:cNvSpPr>
              <a:spLocks noChangeArrowheads="1"/>
            </p:cNvSpPr>
            <p:nvPr/>
          </p:nvSpPr>
          <p:spPr bwMode="auto">
            <a:xfrm>
              <a:off x="2736" y="528"/>
              <a:ext cx="1612" cy="912"/>
            </a:xfrm>
            <a:prstGeom prst="chevron">
              <a:avLst>
                <a:gd name="adj" fmla="val 44189"/>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flatTx/>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p>
            <a:p>
              <a:pPr eaLnBrk="1" hangingPunct="1"/>
              <a:r>
                <a:rPr lang="en-US" altLang="en-US" sz="2400"/>
                <a:t>        Make</a:t>
              </a:r>
            </a:p>
          </p:txBody>
        </p:sp>
        <p:sp>
          <p:nvSpPr>
            <p:cNvPr id="17415" name="AutoShape 5"/>
            <p:cNvSpPr>
              <a:spLocks noChangeArrowheads="1"/>
            </p:cNvSpPr>
            <p:nvPr/>
          </p:nvSpPr>
          <p:spPr bwMode="auto">
            <a:xfrm>
              <a:off x="3980" y="528"/>
              <a:ext cx="1612" cy="912"/>
            </a:xfrm>
            <a:prstGeom prst="chevron">
              <a:avLst>
                <a:gd name="adj" fmla="val 44189"/>
              </a:avLst>
            </a:prstGeom>
            <a:solidFill>
              <a:srgbClr val="FF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CC"/>
              </a:extrusionClr>
            </a:sp3d>
          </p:spPr>
          <p:txBody>
            <a:bodyPr>
              <a:flatTx/>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p>
            <a:p>
              <a:pPr eaLnBrk="1" hangingPunct="1"/>
              <a:r>
                <a:rPr lang="en-US" altLang="en-US" sz="2400"/>
                <a:t>       Deliver</a:t>
              </a:r>
            </a:p>
          </p:txBody>
        </p:sp>
        <p:sp>
          <p:nvSpPr>
            <p:cNvPr id="17416" name="Rectangle 6"/>
            <p:cNvSpPr>
              <a:spLocks noChangeArrowheads="1"/>
            </p:cNvSpPr>
            <p:nvPr/>
          </p:nvSpPr>
          <p:spPr bwMode="auto">
            <a:xfrm>
              <a:off x="240" y="1680"/>
              <a:ext cx="1200" cy="2400"/>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lvl1pPr marL="114300" indent="-1143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   </a:t>
              </a:r>
              <a:r>
                <a:rPr lang="en-US" altLang="en-US" sz="2000" u="sng"/>
                <a:t>In-house</a:t>
              </a:r>
            </a:p>
            <a:p>
              <a:pPr eaLnBrk="1" hangingPunct="1"/>
              <a:endParaRPr lang="en-US" altLang="en-US" sz="1400" u="sng"/>
            </a:p>
            <a:p>
              <a:pPr eaLnBrk="1" hangingPunct="1">
                <a:buFontTx/>
                <a:buChar char="•"/>
              </a:pPr>
              <a:r>
                <a:rPr lang="en-US" altLang="en-US" sz="1400">
                  <a:cs typeface="Times New Roman" pitchFamily="18" charset="0"/>
                </a:rPr>
                <a:t>Demand </a:t>
              </a:r>
            </a:p>
            <a:p>
              <a:pPr eaLnBrk="1" hangingPunct="1"/>
              <a:r>
                <a:rPr lang="en-US" altLang="en-US" sz="1400">
                  <a:cs typeface="Times New Roman" pitchFamily="18" charset="0"/>
                </a:rPr>
                <a:t>	Management</a:t>
              </a:r>
            </a:p>
            <a:p>
              <a:pPr eaLnBrk="1" hangingPunct="1">
                <a:buFontTx/>
                <a:buChar char="•"/>
              </a:pPr>
              <a:r>
                <a:rPr lang="en-US" altLang="en-US" sz="1400">
                  <a:cs typeface="Times New Roman" pitchFamily="18" charset="0"/>
                </a:rPr>
                <a:t>Master Production </a:t>
              </a:r>
            </a:p>
            <a:p>
              <a:pPr eaLnBrk="1" hangingPunct="1"/>
              <a:r>
                <a:rPr lang="en-US" altLang="en-US" sz="1400">
                  <a:cs typeface="Times New Roman" pitchFamily="18" charset="0"/>
                </a:rPr>
                <a:t>	Scheduling </a:t>
              </a:r>
            </a:p>
            <a:p>
              <a:pPr eaLnBrk="1" hangingPunct="1">
                <a:buFontTx/>
                <a:buChar char="•"/>
              </a:pPr>
              <a:r>
                <a:rPr lang="en-US" altLang="en-US" sz="1400">
                  <a:cs typeface="Times New Roman" pitchFamily="18" charset="0"/>
                </a:rPr>
                <a:t>Materials &amp;</a:t>
              </a:r>
            </a:p>
            <a:p>
              <a:pPr eaLnBrk="1" hangingPunct="1"/>
              <a:r>
                <a:rPr lang="en-US" altLang="en-US" sz="1400">
                  <a:cs typeface="Times New Roman" pitchFamily="18" charset="0"/>
                </a:rPr>
                <a:t> 	Capacity</a:t>
              </a:r>
              <a:r>
                <a:rPr lang="en-US" altLang="en-US" sz="1200">
                  <a:cs typeface="Times New Roman" pitchFamily="18" charset="0"/>
                </a:rPr>
                <a:t> </a:t>
              </a:r>
              <a:r>
                <a:rPr lang="en-US" altLang="en-US" sz="1400">
                  <a:cs typeface="Times New Roman" pitchFamily="18" charset="0"/>
                </a:rPr>
                <a:t>Planning</a:t>
              </a:r>
            </a:p>
            <a:p>
              <a:pPr eaLnBrk="1" hangingPunct="1">
                <a:buFontTx/>
                <a:buChar char="•"/>
              </a:pPr>
              <a:r>
                <a:rPr lang="en-US" altLang="en-US" sz="1400">
                  <a:cs typeface="Times New Roman" pitchFamily="18" charset="0"/>
                </a:rPr>
                <a:t>Distribution </a:t>
              </a:r>
            </a:p>
            <a:p>
              <a:pPr eaLnBrk="1" hangingPunct="1"/>
              <a:r>
                <a:rPr lang="en-US" altLang="en-US" sz="1400">
                  <a:cs typeface="Times New Roman" pitchFamily="18" charset="0"/>
                </a:rPr>
                <a:t>	Requirement</a:t>
              </a:r>
            </a:p>
            <a:p>
              <a:pPr eaLnBrk="1" hangingPunct="1"/>
              <a:r>
                <a:rPr lang="en-US" altLang="en-US" sz="1400">
                  <a:cs typeface="Times New Roman" pitchFamily="18" charset="0"/>
                </a:rPr>
                <a:t>	Planning</a:t>
              </a:r>
            </a:p>
            <a:p>
              <a:pPr eaLnBrk="1" hangingPunct="1"/>
              <a:endParaRPr lang="en-US" altLang="en-US" sz="1400"/>
            </a:p>
            <a:p>
              <a:pPr eaLnBrk="1" hangingPunct="1"/>
              <a:endParaRPr lang="en-US" altLang="en-US" sz="1200"/>
            </a:p>
            <a:p>
              <a:pPr eaLnBrk="1" hangingPunct="1"/>
              <a:endParaRPr lang="en-US" altLang="en-US" sz="1200"/>
            </a:p>
          </p:txBody>
        </p:sp>
        <p:sp>
          <p:nvSpPr>
            <p:cNvPr id="17417" name="Rectangle 7"/>
            <p:cNvSpPr>
              <a:spLocks noChangeArrowheads="1"/>
            </p:cNvSpPr>
            <p:nvPr/>
          </p:nvSpPr>
          <p:spPr bwMode="auto">
            <a:xfrm>
              <a:off x="1488" y="1680"/>
              <a:ext cx="1200" cy="24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lvl1pPr marL="114300" indent="-1143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  </a:t>
              </a:r>
              <a:r>
                <a:rPr lang="en-US" altLang="en-US" sz="2000" u="sng"/>
                <a:t>In-bound</a:t>
              </a:r>
            </a:p>
            <a:p>
              <a:pPr eaLnBrk="1" hangingPunct="1">
                <a:buFontTx/>
                <a:buChar char="•"/>
              </a:pPr>
              <a:endParaRPr lang="en-US" altLang="en-US" sz="1200">
                <a:ea typeface="Arial Unicode MS" pitchFamily="34" charset="-128"/>
                <a:cs typeface="Arial Unicode MS" pitchFamily="34" charset="-128"/>
              </a:endParaRPr>
            </a:p>
            <a:p>
              <a:pPr eaLnBrk="1" hangingPunct="1">
                <a:buFontTx/>
                <a:buChar char="•"/>
              </a:pPr>
              <a:r>
                <a:rPr lang="en-US" altLang="en-US" sz="1400">
                  <a:ea typeface="Arial Unicode MS" pitchFamily="34" charset="-128"/>
                  <a:cs typeface="Arial Unicode MS" pitchFamily="34" charset="-128"/>
                </a:rPr>
                <a:t>Supplier </a:t>
              </a:r>
            </a:p>
            <a:p>
              <a:pPr eaLnBrk="1" hangingPunct="1"/>
              <a:r>
                <a:rPr lang="en-US" altLang="en-US" sz="1400">
                  <a:ea typeface="Arial Unicode MS" pitchFamily="34" charset="-128"/>
                  <a:cs typeface="Arial Unicode MS" pitchFamily="34" charset="-128"/>
                </a:rPr>
                <a:t>	Development</a:t>
              </a:r>
            </a:p>
            <a:p>
              <a:pPr eaLnBrk="1" hangingPunct="1">
                <a:buFontTx/>
                <a:buChar char="•"/>
              </a:pPr>
              <a:r>
                <a:rPr lang="en-US" altLang="en-US" sz="1400">
                  <a:ea typeface="Arial Unicode MS" pitchFamily="34" charset="-128"/>
                  <a:cs typeface="Arial Unicode MS" pitchFamily="34" charset="-128"/>
                </a:rPr>
                <a:t>Supply </a:t>
              </a:r>
            </a:p>
            <a:p>
              <a:pPr eaLnBrk="1" hangingPunct="1"/>
              <a:r>
                <a:rPr lang="en-US" altLang="en-US" sz="1400">
                  <a:ea typeface="Arial Unicode MS" pitchFamily="34" charset="-128"/>
                  <a:cs typeface="Arial Unicode MS" pitchFamily="34" charset="-128"/>
                </a:rPr>
                <a:t>	Management</a:t>
              </a:r>
            </a:p>
            <a:p>
              <a:pPr eaLnBrk="1" hangingPunct="1">
                <a:buFontTx/>
                <a:buChar char="•"/>
              </a:pPr>
              <a:r>
                <a:rPr lang="en-US" altLang="en-US" sz="1400">
                  <a:ea typeface="Arial Unicode MS" pitchFamily="34" charset="-128"/>
                  <a:cs typeface="Arial Unicode MS" pitchFamily="34" charset="-128"/>
                </a:rPr>
                <a:t>Joint cost </a:t>
              </a:r>
            </a:p>
            <a:p>
              <a:pPr eaLnBrk="1" hangingPunct="1"/>
              <a:r>
                <a:rPr lang="en-US" altLang="en-US" sz="1400">
                  <a:ea typeface="Arial Unicode MS" pitchFamily="34" charset="-128"/>
                  <a:cs typeface="Arial Unicode MS" pitchFamily="34" charset="-128"/>
                </a:rPr>
                <a:t>	reduction</a:t>
              </a:r>
            </a:p>
            <a:p>
              <a:pPr eaLnBrk="1" hangingPunct="1">
                <a:buFontTx/>
                <a:buChar char="•"/>
              </a:pPr>
              <a:r>
                <a:rPr lang="en-US" altLang="en-US" sz="1400">
                  <a:ea typeface="Arial Unicode MS" pitchFamily="34" charset="-128"/>
                  <a:cs typeface="Arial Unicode MS" pitchFamily="34" charset="-128"/>
                </a:rPr>
                <a:t>Target costing</a:t>
              </a:r>
            </a:p>
            <a:p>
              <a:pPr eaLnBrk="1" hangingPunct="1">
                <a:buFontTx/>
                <a:buChar char="•"/>
              </a:pPr>
              <a:r>
                <a:rPr lang="en-US" altLang="en-US" sz="1400">
                  <a:ea typeface="Arial Unicode MS" pitchFamily="34" charset="-128"/>
                  <a:cs typeface="Arial Unicode MS" pitchFamily="34" charset="-128"/>
                </a:rPr>
                <a:t>Value engineering</a:t>
              </a:r>
            </a:p>
            <a:p>
              <a:pPr eaLnBrk="1" hangingPunct="1">
                <a:buFontTx/>
                <a:buChar char="•"/>
              </a:pPr>
              <a:r>
                <a:rPr lang="en-US" altLang="en-US" sz="1400">
                  <a:cs typeface="Times New Roman" pitchFamily="18" charset="0"/>
                </a:rPr>
                <a:t>Import </a:t>
              </a:r>
            </a:p>
            <a:p>
              <a:pPr eaLnBrk="1" hangingPunct="1"/>
              <a:r>
                <a:rPr lang="en-US" altLang="en-US" sz="1400">
                  <a:cs typeface="Times New Roman" pitchFamily="18" charset="0"/>
                </a:rPr>
                <a:t>	substitution</a:t>
              </a:r>
            </a:p>
            <a:p>
              <a:pPr eaLnBrk="1" hangingPunct="1"/>
              <a:endParaRPr lang="en-US" altLang="en-US" sz="1400">
                <a:cs typeface="Times New Roman" pitchFamily="18" charset="0"/>
              </a:endParaRPr>
            </a:p>
            <a:p>
              <a:pPr eaLnBrk="1" hangingPunct="1"/>
              <a:r>
                <a:rPr lang="en-US" altLang="en-US" sz="1200"/>
                <a:t> </a:t>
              </a:r>
              <a:endParaRPr lang="en-US" altLang="en-US" sz="2000"/>
            </a:p>
          </p:txBody>
        </p:sp>
        <p:sp>
          <p:nvSpPr>
            <p:cNvPr id="17418" name="Rectangle 8"/>
            <p:cNvSpPr>
              <a:spLocks noChangeArrowheads="1"/>
            </p:cNvSpPr>
            <p:nvPr/>
          </p:nvSpPr>
          <p:spPr bwMode="auto">
            <a:xfrm>
              <a:off x="2736" y="1680"/>
              <a:ext cx="1200" cy="24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lvl1pPr marL="114300" indent="-1143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  </a:t>
              </a:r>
              <a:r>
                <a:rPr lang="en-US" altLang="en-US" sz="2000" u="sng"/>
                <a:t>In-house</a:t>
              </a:r>
            </a:p>
            <a:p>
              <a:pPr eaLnBrk="1" hangingPunct="1"/>
              <a:endParaRPr lang="en-US" altLang="en-US" sz="1000"/>
            </a:p>
            <a:p>
              <a:pPr eaLnBrk="1" hangingPunct="1">
                <a:buFontTx/>
                <a:buChar char="•"/>
              </a:pPr>
              <a:r>
                <a:rPr lang="en-US" altLang="en-US" sz="1400">
                  <a:ea typeface="Arial Unicode MS" pitchFamily="34" charset="-128"/>
                  <a:cs typeface="Arial Unicode MS" pitchFamily="34" charset="-128"/>
                </a:rPr>
                <a:t>Layout &amp; </a:t>
              </a:r>
            </a:p>
            <a:p>
              <a:pPr eaLnBrk="1" hangingPunct="1"/>
              <a:r>
                <a:rPr lang="en-US" altLang="en-US" sz="1400">
                  <a:ea typeface="Arial Unicode MS" pitchFamily="34" charset="-128"/>
                  <a:cs typeface="Arial Unicode MS" pitchFamily="34" charset="-128"/>
                </a:rPr>
                <a:t>	Facilities </a:t>
              </a:r>
            </a:p>
            <a:p>
              <a:pPr eaLnBrk="1" hangingPunct="1"/>
              <a:r>
                <a:rPr lang="en-US" altLang="en-US" sz="1400">
                  <a:ea typeface="Arial Unicode MS" pitchFamily="34" charset="-128"/>
                  <a:cs typeface="Arial Unicode MS" pitchFamily="34" charset="-128"/>
                </a:rPr>
                <a:t>	Management</a:t>
              </a:r>
            </a:p>
            <a:p>
              <a:pPr eaLnBrk="1" hangingPunct="1">
                <a:buFontTx/>
                <a:buChar char="•"/>
              </a:pPr>
              <a:r>
                <a:rPr lang="en-US" altLang="en-US" sz="1400">
                  <a:ea typeface="Arial Unicode MS" pitchFamily="34" charset="-128"/>
                  <a:cs typeface="Arial Unicode MS" pitchFamily="34" charset="-128"/>
                </a:rPr>
                <a:t>Materials Handling</a:t>
              </a:r>
            </a:p>
            <a:p>
              <a:pPr eaLnBrk="1" hangingPunct="1">
                <a:buFontTx/>
                <a:buChar char="•"/>
              </a:pPr>
              <a:r>
                <a:rPr lang="en-US" altLang="en-US" sz="1400">
                  <a:cs typeface="Times New Roman" pitchFamily="18" charset="0"/>
                </a:rPr>
                <a:t>Co-ordination </a:t>
              </a:r>
            </a:p>
            <a:p>
              <a:pPr eaLnBrk="1" hangingPunct="1"/>
              <a:r>
                <a:rPr lang="en-US" altLang="en-US" sz="1400">
                  <a:cs typeface="Times New Roman" pitchFamily="18" charset="0"/>
                </a:rPr>
                <a:t>	with supply chain</a:t>
              </a:r>
            </a:p>
            <a:p>
              <a:pPr eaLnBrk="1" hangingPunct="1"/>
              <a:r>
                <a:rPr lang="en-US" altLang="en-US" sz="1400">
                  <a:cs typeface="Times New Roman" pitchFamily="18" charset="0"/>
                </a:rPr>
                <a:t>	partners</a:t>
              </a:r>
              <a:r>
                <a:rPr lang="en-US" altLang="en-US" sz="1400"/>
                <a:t> </a:t>
              </a:r>
            </a:p>
            <a:p>
              <a:pPr eaLnBrk="1" hangingPunct="1"/>
              <a:endParaRPr lang="en-US" altLang="en-US" sz="1400"/>
            </a:p>
            <a:p>
              <a:pPr eaLnBrk="1" hangingPunct="1"/>
              <a:endParaRPr lang="en-US" altLang="en-US" sz="1200"/>
            </a:p>
            <a:p>
              <a:pPr eaLnBrk="1" hangingPunct="1"/>
              <a:endParaRPr lang="en-US" altLang="en-US" sz="1200"/>
            </a:p>
            <a:p>
              <a:pPr eaLnBrk="1" hangingPunct="1"/>
              <a:endParaRPr lang="en-US" altLang="en-US" sz="1200"/>
            </a:p>
            <a:p>
              <a:pPr eaLnBrk="1" hangingPunct="1"/>
              <a:endParaRPr lang="en-US" altLang="en-US" sz="1200"/>
            </a:p>
            <a:p>
              <a:pPr eaLnBrk="1" hangingPunct="1"/>
              <a:endParaRPr lang="en-US" altLang="en-US" sz="1200"/>
            </a:p>
          </p:txBody>
        </p:sp>
        <p:sp>
          <p:nvSpPr>
            <p:cNvPr id="17419" name="Rectangle 9"/>
            <p:cNvSpPr>
              <a:spLocks noChangeArrowheads="1"/>
            </p:cNvSpPr>
            <p:nvPr/>
          </p:nvSpPr>
          <p:spPr bwMode="auto">
            <a:xfrm>
              <a:off x="3984" y="1680"/>
              <a:ext cx="1200" cy="2400"/>
            </a:xfrm>
            <a:prstGeom prst="rect">
              <a:avLst/>
            </a:prstGeom>
            <a:solidFill>
              <a:srgbClr val="FF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CC"/>
              </a:extrusionClr>
            </a:sp3d>
          </p:spPr>
          <p:txBody>
            <a:bodyPr wrap="none" anchor="ctr">
              <a:flatTx/>
            </a:bodyPr>
            <a:lstStyle>
              <a:lvl1pPr marL="114300" indent="-1143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 </a:t>
              </a:r>
              <a:r>
                <a:rPr lang="en-US" altLang="en-US" sz="2000" u="sng"/>
                <a:t>Out-bound</a:t>
              </a:r>
              <a:endParaRPr lang="en-US" altLang="en-US" sz="1600" u="sng"/>
            </a:p>
            <a:p>
              <a:pPr eaLnBrk="1" hangingPunct="1"/>
              <a:endParaRPr lang="en-US" altLang="en-US" sz="1600"/>
            </a:p>
            <a:p>
              <a:pPr eaLnBrk="1" hangingPunct="1">
                <a:buFontTx/>
                <a:buChar char="•"/>
              </a:pPr>
              <a:r>
                <a:rPr lang="en-US" altLang="en-US" sz="1400">
                  <a:ea typeface="Arial Unicode MS" pitchFamily="34" charset="-128"/>
                  <a:cs typeface="Arial Unicode MS" pitchFamily="34" charset="-128"/>
                </a:rPr>
                <a:t>Logistics </a:t>
              </a:r>
            </a:p>
            <a:p>
              <a:pPr eaLnBrk="1" hangingPunct="1"/>
              <a:r>
                <a:rPr lang="en-US" altLang="en-US" sz="1400">
                  <a:ea typeface="Arial Unicode MS" pitchFamily="34" charset="-128"/>
                  <a:cs typeface="Arial Unicode MS" pitchFamily="34" charset="-128"/>
                </a:rPr>
                <a:t>	Management</a:t>
              </a:r>
            </a:p>
            <a:p>
              <a:pPr eaLnBrk="1" hangingPunct="1">
                <a:buFontTx/>
                <a:buChar char="•"/>
              </a:pPr>
              <a:r>
                <a:rPr lang="en-US" altLang="en-US" sz="1400">
                  <a:ea typeface="Arial Unicode MS" pitchFamily="34" charset="-128"/>
                  <a:cs typeface="Arial Unicode MS" pitchFamily="34" charset="-128"/>
                </a:rPr>
                <a:t>Warehousing</a:t>
              </a:r>
            </a:p>
            <a:p>
              <a:pPr eaLnBrk="1" hangingPunct="1">
                <a:buFontTx/>
                <a:buChar char="•"/>
              </a:pPr>
              <a:r>
                <a:rPr lang="en-US" altLang="en-US" sz="1400">
                  <a:ea typeface="Arial Unicode MS" pitchFamily="34" charset="-128"/>
                  <a:cs typeface="Arial Unicode MS" pitchFamily="34" charset="-128"/>
                </a:rPr>
                <a:t>Distribution</a:t>
              </a:r>
            </a:p>
            <a:p>
              <a:pPr eaLnBrk="1" hangingPunct="1">
                <a:buFontTx/>
                <a:buChar char="•"/>
              </a:pPr>
              <a:r>
                <a:rPr lang="en-US" altLang="en-US" sz="1400">
                  <a:cs typeface="Times New Roman" pitchFamily="18" charset="0"/>
                </a:rPr>
                <a:t>Channel </a:t>
              </a:r>
            </a:p>
            <a:p>
              <a:pPr eaLnBrk="1" hangingPunct="1"/>
              <a:r>
                <a:rPr lang="en-US" altLang="en-US" sz="1400">
                  <a:cs typeface="Times New Roman" pitchFamily="18" charset="0"/>
                </a:rPr>
                <a:t>	Management</a:t>
              </a:r>
              <a:r>
                <a:rPr lang="en-US" altLang="en-US" sz="1400"/>
                <a:t> </a:t>
              </a:r>
            </a:p>
            <a:p>
              <a:pPr eaLnBrk="1" hangingPunct="1"/>
              <a:endParaRPr lang="en-US" altLang="en-US" sz="1400"/>
            </a:p>
            <a:p>
              <a:pPr eaLnBrk="1" hangingPunct="1"/>
              <a:endParaRPr lang="en-US" altLang="en-US" sz="1200"/>
            </a:p>
            <a:p>
              <a:pPr eaLnBrk="1" hangingPunct="1"/>
              <a:endParaRPr lang="en-US" altLang="en-US" sz="1200"/>
            </a:p>
            <a:p>
              <a:pPr eaLnBrk="1" hangingPunct="1"/>
              <a:endParaRPr lang="en-US" altLang="en-US" sz="1200"/>
            </a:p>
            <a:p>
              <a:pPr eaLnBrk="1" hangingPunct="1"/>
              <a:endParaRPr lang="en-US" altLang="en-US" sz="1200"/>
            </a:p>
            <a:p>
              <a:pPr eaLnBrk="1" hangingPunct="1"/>
              <a:endParaRPr lang="en-US" altLang="en-US" sz="1200"/>
            </a:p>
          </p:txBody>
        </p:sp>
      </p:grpSp>
      <p:sp>
        <p:nvSpPr>
          <p:cNvPr id="17411" name="Rectangle 12"/>
          <p:cNvSpPr>
            <a:spLocks noGrp="1" noChangeArrowheads="1"/>
          </p:cNvSpPr>
          <p:nvPr>
            <p:ph type="title"/>
          </p:nvPr>
        </p:nvSpPr>
        <p:spPr>
          <a:xfrm>
            <a:off x="224976" y="-117240"/>
            <a:ext cx="8229600" cy="1143000"/>
          </a:xfrm>
        </p:spPr>
        <p:txBody>
          <a:bodyPr/>
          <a:lstStyle/>
          <a:p>
            <a:pPr eaLnBrk="1" hangingPunct="1"/>
            <a:r>
              <a:rPr lang="en-US" altLang="en-US" dirty="0" smtClean="0"/>
              <a:t>Supply Chain Management</a:t>
            </a:r>
            <a:br>
              <a:rPr lang="en-US" altLang="en-US" dirty="0" smtClean="0"/>
            </a:br>
            <a:r>
              <a:rPr lang="en-US" altLang="en-US" sz="3200" b="1" dirty="0" smtClean="0">
                <a:solidFill>
                  <a:srgbClr val="0000FF"/>
                </a:solidFill>
                <a:latin typeface="Comic Sans MS" pitchFamily="66" charset="0"/>
              </a:rPr>
              <a:t>A process orientation</a:t>
            </a:r>
          </a:p>
        </p:txBody>
      </p:sp>
    </p:spTree>
    <p:extLst>
      <p:ext uri="{BB962C8B-B14F-4D97-AF65-F5344CB8AC3E}">
        <p14:creationId xmlns:p14="http://schemas.microsoft.com/office/powerpoint/2010/main" val="233112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41750" y="2298478"/>
            <a:ext cx="1444625" cy="65087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Tier 1</a:t>
            </a:r>
          </a:p>
          <a:p>
            <a:pPr algn="ctr"/>
            <a:r>
              <a:rPr lang="en-US" altLang="en-US" b="1">
                <a:latin typeface="Times New Roman" pitchFamily="18" charset="0"/>
              </a:rPr>
              <a:t>Suppliers</a:t>
            </a:r>
          </a:p>
        </p:txBody>
      </p:sp>
      <p:sp>
        <p:nvSpPr>
          <p:cNvPr id="18435" name="Text Box 3"/>
          <p:cNvSpPr txBox="1">
            <a:spLocks noChangeArrowheads="1"/>
          </p:cNvSpPr>
          <p:nvPr/>
        </p:nvSpPr>
        <p:spPr bwMode="auto">
          <a:xfrm>
            <a:off x="3787775" y="4673378"/>
            <a:ext cx="1538288" cy="376237"/>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Distributors</a:t>
            </a:r>
          </a:p>
        </p:txBody>
      </p:sp>
      <p:sp>
        <p:nvSpPr>
          <p:cNvPr id="18436" name="Text Box 4"/>
          <p:cNvSpPr txBox="1">
            <a:spLocks noChangeArrowheads="1"/>
          </p:cNvSpPr>
          <p:nvPr/>
        </p:nvSpPr>
        <p:spPr bwMode="auto">
          <a:xfrm>
            <a:off x="3787775" y="5303615"/>
            <a:ext cx="1538288" cy="376238"/>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Retailers</a:t>
            </a:r>
          </a:p>
        </p:txBody>
      </p:sp>
      <p:sp>
        <p:nvSpPr>
          <p:cNvPr id="18437" name="Text Box 5"/>
          <p:cNvSpPr txBox="1">
            <a:spLocks noChangeArrowheads="1"/>
          </p:cNvSpPr>
          <p:nvPr/>
        </p:nvSpPr>
        <p:spPr bwMode="auto">
          <a:xfrm>
            <a:off x="3792538" y="5910040"/>
            <a:ext cx="1539875" cy="376238"/>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Customers</a:t>
            </a:r>
          </a:p>
        </p:txBody>
      </p:sp>
      <p:sp>
        <p:nvSpPr>
          <p:cNvPr id="18438" name="Text Box 6"/>
          <p:cNvSpPr txBox="1">
            <a:spLocks noChangeArrowheads="1"/>
          </p:cNvSpPr>
          <p:nvPr/>
        </p:nvSpPr>
        <p:spPr bwMode="auto">
          <a:xfrm>
            <a:off x="3787775" y="3793903"/>
            <a:ext cx="1538288" cy="65087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Factory</a:t>
            </a:r>
          </a:p>
          <a:p>
            <a:pPr algn="ctr"/>
            <a:r>
              <a:rPr lang="en-US" altLang="en-US" b="1">
                <a:latin typeface="Times New Roman" pitchFamily="18" charset="0"/>
              </a:rPr>
              <a:t>Warehouse</a:t>
            </a:r>
          </a:p>
        </p:txBody>
      </p:sp>
      <p:sp>
        <p:nvSpPr>
          <p:cNvPr id="18439" name="Text Box 7"/>
          <p:cNvSpPr txBox="1">
            <a:spLocks noChangeArrowheads="1"/>
          </p:cNvSpPr>
          <p:nvPr/>
        </p:nvSpPr>
        <p:spPr bwMode="auto">
          <a:xfrm>
            <a:off x="3787775" y="3135090"/>
            <a:ext cx="1538288" cy="376238"/>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Factory</a:t>
            </a:r>
          </a:p>
        </p:txBody>
      </p:sp>
      <p:cxnSp>
        <p:nvCxnSpPr>
          <p:cNvPr id="18440" name="AutoShape 8"/>
          <p:cNvCxnSpPr>
            <a:cxnSpLocks noChangeShapeType="1"/>
            <a:stCxn id="18434" idx="2"/>
            <a:endCxn id="18439" idx="0"/>
          </p:cNvCxnSpPr>
          <p:nvPr/>
        </p:nvCxnSpPr>
        <p:spPr bwMode="auto">
          <a:xfrm flipH="1">
            <a:off x="4557713" y="2949353"/>
            <a:ext cx="6350" cy="185737"/>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1" name="AutoShape 9"/>
          <p:cNvCxnSpPr>
            <a:cxnSpLocks noChangeShapeType="1"/>
            <a:stCxn id="18439" idx="2"/>
            <a:endCxn id="18438" idx="0"/>
          </p:cNvCxnSpPr>
          <p:nvPr/>
        </p:nvCxnSpPr>
        <p:spPr bwMode="auto">
          <a:xfrm>
            <a:off x="4557713" y="3511328"/>
            <a:ext cx="0" cy="28257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2" name="AutoShape 10"/>
          <p:cNvCxnSpPr>
            <a:cxnSpLocks noChangeShapeType="1"/>
            <a:stCxn id="18438" idx="2"/>
            <a:endCxn id="18435" idx="0"/>
          </p:cNvCxnSpPr>
          <p:nvPr/>
        </p:nvCxnSpPr>
        <p:spPr bwMode="auto">
          <a:xfrm>
            <a:off x="4557713" y="4444778"/>
            <a:ext cx="0" cy="228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3" name="AutoShape 11"/>
          <p:cNvCxnSpPr>
            <a:cxnSpLocks noChangeShapeType="1"/>
            <a:stCxn id="18435" idx="2"/>
            <a:endCxn id="18436" idx="0"/>
          </p:cNvCxnSpPr>
          <p:nvPr/>
        </p:nvCxnSpPr>
        <p:spPr bwMode="auto">
          <a:xfrm>
            <a:off x="4557713" y="5049615"/>
            <a:ext cx="0" cy="2540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4" name="AutoShape 12"/>
          <p:cNvCxnSpPr>
            <a:cxnSpLocks noChangeShapeType="1"/>
            <a:stCxn id="18436" idx="2"/>
            <a:endCxn id="18437" idx="0"/>
          </p:cNvCxnSpPr>
          <p:nvPr/>
        </p:nvCxnSpPr>
        <p:spPr bwMode="auto">
          <a:xfrm>
            <a:off x="4557713" y="5679853"/>
            <a:ext cx="4762" cy="230187"/>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5" name="Line 13"/>
          <p:cNvSpPr>
            <a:spLocks noChangeShapeType="1"/>
          </p:cNvSpPr>
          <p:nvPr/>
        </p:nvSpPr>
        <p:spPr bwMode="auto">
          <a:xfrm flipV="1">
            <a:off x="3554413" y="2401665"/>
            <a:ext cx="0" cy="316071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6" name="Text Box 14"/>
          <p:cNvSpPr txBox="1">
            <a:spLocks noChangeArrowheads="1"/>
          </p:cNvSpPr>
          <p:nvPr/>
        </p:nvSpPr>
        <p:spPr bwMode="auto">
          <a:xfrm>
            <a:off x="974725" y="5049615"/>
            <a:ext cx="2363788"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7 days review</a:t>
            </a:r>
          </a:p>
          <a:p>
            <a:r>
              <a:rPr lang="en-US" altLang="en-US" sz="1400"/>
              <a:t>2 days to transmit order</a:t>
            </a:r>
          </a:p>
        </p:txBody>
      </p:sp>
      <p:sp>
        <p:nvSpPr>
          <p:cNvPr id="18447" name="Text Box 15"/>
          <p:cNvSpPr txBox="1">
            <a:spLocks noChangeArrowheads="1"/>
          </p:cNvSpPr>
          <p:nvPr/>
        </p:nvSpPr>
        <p:spPr bwMode="auto">
          <a:xfrm>
            <a:off x="973138" y="4211415"/>
            <a:ext cx="2363787"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10 days review</a:t>
            </a:r>
          </a:p>
          <a:p>
            <a:r>
              <a:rPr lang="en-US" altLang="en-US" sz="1400"/>
              <a:t>2 days to transmit order</a:t>
            </a:r>
          </a:p>
        </p:txBody>
      </p:sp>
      <p:sp>
        <p:nvSpPr>
          <p:cNvPr id="18448" name="Text Box 16"/>
          <p:cNvSpPr txBox="1">
            <a:spLocks noChangeArrowheads="1"/>
          </p:cNvSpPr>
          <p:nvPr/>
        </p:nvSpPr>
        <p:spPr bwMode="auto">
          <a:xfrm>
            <a:off x="1003300" y="3525615"/>
            <a:ext cx="2333625"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1 day to transmit order </a:t>
            </a:r>
          </a:p>
        </p:txBody>
      </p:sp>
      <p:sp>
        <p:nvSpPr>
          <p:cNvPr id="18449" name="Text Box 17"/>
          <p:cNvSpPr txBox="1">
            <a:spLocks noChangeArrowheads="1"/>
          </p:cNvSpPr>
          <p:nvPr/>
        </p:nvSpPr>
        <p:spPr bwMode="auto">
          <a:xfrm>
            <a:off x="973138" y="2687415"/>
            <a:ext cx="2363787"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7 days review</a:t>
            </a:r>
          </a:p>
          <a:p>
            <a:r>
              <a:rPr lang="en-US" altLang="en-US" sz="1400"/>
              <a:t>2 days to transmit order</a:t>
            </a:r>
          </a:p>
        </p:txBody>
      </p:sp>
      <p:sp>
        <p:nvSpPr>
          <p:cNvPr id="18450" name="Text Box 18"/>
          <p:cNvSpPr txBox="1">
            <a:spLocks noChangeArrowheads="1"/>
          </p:cNvSpPr>
          <p:nvPr/>
        </p:nvSpPr>
        <p:spPr bwMode="auto">
          <a:xfrm>
            <a:off x="5614988" y="4578128"/>
            <a:ext cx="2743200" cy="730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2 days from receipt to issue </a:t>
            </a:r>
          </a:p>
          <a:p>
            <a:r>
              <a:rPr lang="en-US" altLang="en-US" sz="1400"/>
              <a:t>1 day to prepare shipment</a:t>
            </a:r>
          </a:p>
          <a:p>
            <a:r>
              <a:rPr lang="en-US" altLang="en-US" sz="1400"/>
              <a:t>3 days for transit</a:t>
            </a:r>
          </a:p>
        </p:txBody>
      </p:sp>
      <p:sp>
        <p:nvSpPr>
          <p:cNvPr id="18451" name="Text Box 19"/>
          <p:cNvSpPr txBox="1">
            <a:spLocks noChangeArrowheads="1"/>
          </p:cNvSpPr>
          <p:nvPr/>
        </p:nvSpPr>
        <p:spPr bwMode="auto">
          <a:xfrm>
            <a:off x="5627688" y="3754215"/>
            <a:ext cx="2743200" cy="730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2 days from receipt to issue </a:t>
            </a:r>
          </a:p>
          <a:p>
            <a:r>
              <a:rPr lang="en-US" altLang="en-US" sz="1400"/>
              <a:t>1 day to prepare shipment</a:t>
            </a:r>
          </a:p>
          <a:p>
            <a:r>
              <a:rPr lang="en-US" altLang="en-US" sz="1400"/>
              <a:t>7 days for transit</a:t>
            </a:r>
          </a:p>
        </p:txBody>
      </p:sp>
      <p:sp>
        <p:nvSpPr>
          <p:cNvPr id="18452" name="Text Box 20"/>
          <p:cNvSpPr txBox="1">
            <a:spLocks noChangeArrowheads="1"/>
          </p:cNvSpPr>
          <p:nvPr/>
        </p:nvSpPr>
        <p:spPr bwMode="auto">
          <a:xfrm>
            <a:off x="5626100" y="2922365"/>
            <a:ext cx="2774950" cy="730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1 day from receipt to issue   </a:t>
            </a:r>
          </a:p>
          <a:p>
            <a:r>
              <a:rPr lang="en-US" altLang="en-US" sz="1400"/>
              <a:t>26 days for manufacturing </a:t>
            </a:r>
          </a:p>
          <a:p>
            <a:r>
              <a:rPr lang="en-US" altLang="en-US" sz="1400"/>
              <a:t>1 day for transit</a:t>
            </a:r>
          </a:p>
        </p:txBody>
      </p:sp>
      <p:sp>
        <p:nvSpPr>
          <p:cNvPr id="18453" name="Text Box 21"/>
          <p:cNvSpPr txBox="1">
            <a:spLocks noChangeArrowheads="1"/>
          </p:cNvSpPr>
          <p:nvPr/>
        </p:nvSpPr>
        <p:spPr bwMode="auto">
          <a:xfrm>
            <a:off x="5626100" y="2255615"/>
            <a:ext cx="2719388" cy="517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3 days to prepare shipment </a:t>
            </a:r>
          </a:p>
          <a:p>
            <a:r>
              <a:rPr lang="en-US" altLang="en-US" sz="1400"/>
              <a:t>2 days for transit</a:t>
            </a:r>
          </a:p>
        </p:txBody>
      </p:sp>
      <p:sp>
        <p:nvSpPr>
          <p:cNvPr id="18454" name="Text Box 22"/>
          <p:cNvSpPr txBox="1">
            <a:spLocks noChangeArrowheads="1"/>
          </p:cNvSpPr>
          <p:nvPr/>
        </p:nvSpPr>
        <p:spPr bwMode="auto">
          <a:xfrm>
            <a:off x="5613400" y="5354415"/>
            <a:ext cx="27432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2 days from receipt to issue </a:t>
            </a:r>
          </a:p>
        </p:txBody>
      </p:sp>
      <p:sp>
        <p:nvSpPr>
          <p:cNvPr id="18455" name="Line 23"/>
          <p:cNvSpPr>
            <a:spLocks noChangeShapeType="1"/>
          </p:cNvSpPr>
          <p:nvPr/>
        </p:nvSpPr>
        <p:spPr bwMode="auto">
          <a:xfrm flipV="1">
            <a:off x="5481638" y="2401665"/>
            <a:ext cx="0" cy="3160713"/>
          </a:xfrm>
          <a:prstGeom prst="line">
            <a:avLst/>
          </a:prstGeom>
          <a:noFill/>
          <a:ln w="57150">
            <a:solidFill>
              <a:srgbClr val="99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Text Box 25"/>
          <p:cNvSpPr txBox="1">
            <a:spLocks noChangeArrowheads="1"/>
          </p:cNvSpPr>
          <p:nvPr/>
        </p:nvSpPr>
        <p:spPr bwMode="auto">
          <a:xfrm>
            <a:off x="3841750" y="1434878"/>
            <a:ext cx="1444625" cy="65087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latin typeface="Times New Roman" pitchFamily="18" charset="0"/>
              </a:rPr>
              <a:t>Tier 2</a:t>
            </a:r>
          </a:p>
          <a:p>
            <a:pPr algn="ctr"/>
            <a:r>
              <a:rPr lang="en-US" altLang="en-US" b="1">
                <a:latin typeface="Times New Roman" pitchFamily="18" charset="0"/>
              </a:rPr>
              <a:t>Suppliers</a:t>
            </a:r>
          </a:p>
        </p:txBody>
      </p:sp>
      <p:cxnSp>
        <p:nvCxnSpPr>
          <p:cNvPr id="18457" name="AutoShape 26"/>
          <p:cNvCxnSpPr>
            <a:cxnSpLocks noChangeShapeType="1"/>
            <a:stCxn id="18456" idx="2"/>
            <a:endCxn id="18434" idx="0"/>
          </p:cNvCxnSpPr>
          <p:nvPr/>
        </p:nvCxnSpPr>
        <p:spPr bwMode="auto">
          <a:xfrm>
            <a:off x="4564063" y="2085753"/>
            <a:ext cx="0" cy="2127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8" name="Text Box 28"/>
          <p:cNvSpPr txBox="1">
            <a:spLocks noChangeArrowheads="1"/>
          </p:cNvSpPr>
          <p:nvPr/>
        </p:nvSpPr>
        <p:spPr bwMode="auto">
          <a:xfrm>
            <a:off x="5653088" y="1588865"/>
            <a:ext cx="2719387" cy="517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8 days to prepare shipment </a:t>
            </a:r>
          </a:p>
          <a:p>
            <a:r>
              <a:rPr lang="en-US" altLang="en-US" sz="1400"/>
              <a:t>2 days for transit</a:t>
            </a:r>
          </a:p>
        </p:txBody>
      </p:sp>
      <p:sp>
        <p:nvSpPr>
          <p:cNvPr id="18459" name="Text Box 30"/>
          <p:cNvSpPr txBox="1">
            <a:spLocks noChangeArrowheads="1"/>
          </p:cNvSpPr>
          <p:nvPr/>
        </p:nvSpPr>
        <p:spPr bwMode="auto">
          <a:xfrm>
            <a:off x="974725" y="1773015"/>
            <a:ext cx="2363788"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7 days review</a:t>
            </a:r>
          </a:p>
          <a:p>
            <a:r>
              <a:rPr lang="en-US" altLang="en-US" sz="1400"/>
              <a:t>2 days to transmit order</a:t>
            </a:r>
          </a:p>
        </p:txBody>
      </p:sp>
      <p:sp>
        <p:nvSpPr>
          <p:cNvPr id="18460" name="Rectangle 31"/>
          <p:cNvSpPr>
            <a:spLocks noGrp="1" noChangeArrowheads="1"/>
          </p:cNvSpPr>
          <p:nvPr>
            <p:ph type="title"/>
          </p:nvPr>
        </p:nvSpPr>
        <p:spPr>
          <a:xfrm>
            <a:off x="457200" y="56928"/>
            <a:ext cx="8229600" cy="1143000"/>
          </a:xfrm>
        </p:spPr>
        <p:txBody>
          <a:bodyPr/>
          <a:lstStyle/>
          <a:p>
            <a:pPr eaLnBrk="1" hangingPunct="1"/>
            <a:r>
              <a:rPr lang="en-US" altLang="en-US" dirty="0" smtClean="0"/>
              <a:t>Supply Chain Structure</a:t>
            </a:r>
            <a:br>
              <a:rPr lang="en-US" altLang="en-US" dirty="0" smtClean="0"/>
            </a:br>
            <a:r>
              <a:rPr lang="en-US" altLang="en-US" sz="3200" b="1" dirty="0" smtClean="0">
                <a:solidFill>
                  <a:srgbClr val="0000FF"/>
                </a:solidFill>
                <a:latin typeface="Comic Sans MS" pitchFamily="66" charset="0"/>
              </a:rPr>
              <a:t>An illustration</a:t>
            </a:r>
          </a:p>
        </p:txBody>
      </p:sp>
    </p:spTree>
    <p:extLst>
      <p:ext uri="{BB962C8B-B14F-4D97-AF65-F5344CB8AC3E}">
        <p14:creationId xmlns:p14="http://schemas.microsoft.com/office/powerpoint/2010/main" val="3146237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smtClean="0"/>
              <a:t>Supply Chain Structure</a:t>
            </a:r>
            <a:br>
              <a:rPr lang="en-US" altLang="en-US" dirty="0" smtClean="0"/>
            </a:br>
            <a:r>
              <a:rPr lang="en-US" altLang="en-US" sz="3200" b="1" dirty="0" smtClean="0">
                <a:solidFill>
                  <a:srgbClr val="0000FF"/>
                </a:solidFill>
                <a:latin typeface="Comic Sans MS" pitchFamily="66" charset="0"/>
              </a:rPr>
              <a:t>Salient Features</a:t>
            </a:r>
          </a:p>
        </p:txBody>
      </p:sp>
      <p:sp>
        <p:nvSpPr>
          <p:cNvPr id="19459" name="Rectangle 3"/>
          <p:cNvSpPr>
            <a:spLocks noGrp="1" noChangeArrowheads="1"/>
          </p:cNvSpPr>
          <p:nvPr>
            <p:ph idx="1"/>
          </p:nvPr>
        </p:nvSpPr>
        <p:spPr/>
        <p:txBody>
          <a:bodyPr/>
          <a:lstStyle/>
          <a:p>
            <a:pPr eaLnBrk="1" hangingPunct="1"/>
            <a:r>
              <a:rPr lang="en-US" altLang="en-US" sz="2600" b="1" u="sng" dirty="0" smtClean="0"/>
              <a:t>Number of layers</a:t>
            </a:r>
            <a:r>
              <a:rPr lang="en-US" altLang="en-US" sz="2600" dirty="0" smtClean="0"/>
              <a:t>: Supply chain always involves multiple layers</a:t>
            </a:r>
          </a:p>
          <a:p>
            <a:pPr eaLnBrk="1" hangingPunct="1"/>
            <a:r>
              <a:rPr lang="en-US" altLang="en-US" sz="2600" b="1" u="sng" dirty="0" smtClean="0"/>
              <a:t>Delays in the chain</a:t>
            </a:r>
            <a:r>
              <a:rPr lang="en-US" altLang="en-US" sz="2600" dirty="0" smtClean="0"/>
              <a:t>: There are finite delays between each pair of layers to receive and send information and goods</a:t>
            </a:r>
          </a:p>
          <a:p>
            <a:pPr eaLnBrk="1" hangingPunct="1"/>
            <a:r>
              <a:rPr lang="en-US" altLang="en-US" sz="2600" b="1" u="sng" dirty="0" smtClean="0"/>
              <a:t>Decision making patterns</a:t>
            </a:r>
            <a:r>
              <a:rPr lang="en-US" altLang="en-US" sz="2600" dirty="0" smtClean="0"/>
              <a:t>: Decisions of “how much” and “when” to order are taken independently by each member in the chain</a:t>
            </a:r>
          </a:p>
          <a:p>
            <a:pPr eaLnBrk="1" hangingPunct="1"/>
            <a:r>
              <a:rPr lang="en-US" altLang="en-US" sz="2600" b="1" u="sng" dirty="0" smtClean="0"/>
              <a:t>Independence of each member of the supply chain</a:t>
            </a:r>
            <a:r>
              <a:rPr lang="en-US" altLang="en-US" sz="2600" dirty="0" smtClean="0"/>
              <a:t>: Since each member is </a:t>
            </a:r>
            <a:r>
              <a:rPr lang="en-US" altLang="en-US" sz="2600" dirty="0" err="1" smtClean="0"/>
              <a:t>organisationally</a:t>
            </a:r>
            <a:r>
              <a:rPr lang="en-US" altLang="en-US" sz="2600" dirty="0" smtClean="0"/>
              <a:t> a separate unit, there is considerable independence in policy and decision making</a:t>
            </a:r>
          </a:p>
        </p:txBody>
      </p:sp>
    </p:spTree>
    <p:extLst>
      <p:ext uri="{BB962C8B-B14F-4D97-AF65-F5344CB8AC3E}">
        <p14:creationId xmlns:p14="http://schemas.microsoft.com/office/powerpoint/2010/main" val="321524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What causes Bullwhip effect?</a:t>
            </a:r>
          </a:p>
        </p:txBody>
      </p:sp>
      <p:sp>
        <p:nvSpPr>
          <p:cNvPr id="20483" name="Rectangle 3"/>
          <p:cNvSpPr>
            <a:spLocks noGrp="1" noChangeArrowheads="1"/>
          </p:cNvSpPr>
          <p:nvPr>
            <p:ph idx="1"/>
          </p:nvPr>
        </p:nvSpPr>
        <p:spPr/>
        <p:txBody>
          <a:bodyPr/>
          <a:lstStyle/>
          <a:p>
            <a:pPr eaLnBrk="1" hangingPunct="1"/>
            <a:r>
              <a:rPr lang="en-US" altLang="en-US" sz="2800" dirty="0" smtClean="0"/>
              <a:t>The more </a:t>
            </a:r>
          </a:p>
          <a:p>
            <a:pPr lvl="1" eaLnBrk="1" hangingPunct="1"/>
            <a:r>
              <a:rPr lang="en-US" altLang="en-US" sz="2400" dirty="0" smtClean="0"/>
              <a:t>the number of layers, </a:t>
            </a:r>
          </a:p>
          <a:p>
            <a:pPr lvl="1" eaLnBrk="1" hangingPunct="1"/>
            <a:r>
              <a:rPr lang="en-US" altLang="en-US" sz="2400" dirty="0" smtClean="0"/>
              <a:t>the delay, </a:t>
            </a:r>
          </a:p>
          <a:p>
            <a:pPr lvl="1" eaLnBrk="1" hangingPunct="1"/>
            <a:r>
              <a:rPr lang="en-US" altLang="en-US" sz="2400" dirty="0" smtClean="0"/>
              <a:t>the rate of change, </a:t>
            </a:r>
          </a:p>
          <a:p>
            <a:pPr eaLnBrk="1" hangingPunct="1">
              <a:buFont typeface="Wingdings" pitchFamily="2" charset="2"/>
              <a:buNone/>
            </a:pPr>
            <a:r>
              <a:rPr lang="en-US" altLang="en-US" sz="2800" dirty="0" smtClean="0"/>
              <a:t>	the greater the fluctuations</a:t>
            </a:r>
          </a:p>
          <a:p>
            <a:pPr eaLnBrk="1" hangingPunct="1"/>
            <a:r>
              <a:rPr lang="en-US" altLang="en-US" sz="2800" dirty="0" smtClean="0"/>
              <a:t> Each layer </a:t>
            </a:r>
          </a:p>
          <a:p>
            <a:pPr lvl="1" eaLnBrk="1" hangingPunct="1"/>
            <a:r>
              <a:rPr lang="en-US" altLang="en-US" sz="2400" dirty="0" smtClean="0"/>
              <a:t>updates its forecast in varying patterns</a:t>
            </a:r>
          </a:p>
          <a:p>
            <a:pPr lvl="1" eaLnBrk="1" hangingPunct="1"/>
            <a:r>
              <a:rPr lang="en-US" altLang="en-US" sz="2400" dirty="0" smtClean="0"/>
              <a:t>places order at different times</a:t>
            </a:r>
          </a:p>
          <a:p>
            <a:pPr lvl="1" eaLnBrk="1" hangingPunct="1"/>
            <a:r>
              <a:rPr lang="en-US" altLang="en-US" sz="2400" dirty="0" smtClean="0"/>
              <a:t>price fluctuations (promotions)</a:t>
            </a:r>
          </a:p>
          <a:p>
            <a:pPr lvl="1" eaLnBrk="1" hangingPunct="1"/>
            <a:r>
              <a:rPr lang="en-US" altLang="en-US" sz="2400" dirty="0" smtClean="0"/>
              <a:t>rationing of supply</a:t>
            </a:r>
          </a:p>
        </p:txBody>
      </p:sp>
    </p:spTree>
    <p:extLst>
      <p:ext uri="{BB962C8B-B14F-4D97-AF65-F5344CB8AC3E}">
        <p14:creationId xmlns:p14="http://schemas.microsoft.com/office/powerpoint/2010/main" val="3208901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z="4000" dirty="0" smtClean="0"/>
              <a:t>Issues in Supply Chain Management</a:t>
            </a:r>
            <a:br>
              <a:rPr lang="en-US" altLang="en-US" sz="4000" dirty="0" smtClean="0"/>
            </a:br>
            <a:r>
              <a:rPr lang="en-US" altLang="en-US" sz="3200" b="1" dirty="0" smtClean="0">
                <a:solidFill>
                  <a:srgbClr val="0000FF"/>
                </a:solidFill>
                <a:latin typeface="Comic Sans MS" pitchFamily="66" charset="0"/>
              </a:rPr>
              <a:t>The case of Mother Dairy</a:t>
            </a:r>
          </a:p>
        </p:txBody>
      </p:sp>
      <p:sp>
        <p:nvSpPr>
          <p:cNvPr id="3" name="Content Placeholder 2"/>
          <p:cNvSpPr>
            <a:spLocks noGrp="1"/>
          </p:cNvSpPr>
          <p:nvPr>
            <p:ph idx="1"/>
          </p:nvPr>
        </p:nvSpPr>
        <p:spPr/>
        <p:txBody>
          <a:bodyPr/>
          <a:lstStyle/>
          <a:p>
            <a:pPr eaLnBrk="1" hangingPunct="1">
              <a:defRPr/>
            </a:pPr>
            <a:r>
              <a:rPr lang="en-US" sz="2400" b="1" dirty="0" smtClean="0"/>
              <a:t>In bound supply chain issues</a:t>
            </a:r>
          </a:p>
          <a:p>
            <a:pPr lvl="1" eaLnBrk="1" hangingPunct="1">
              <a:defRPr/>
            </a:pPr>
            <a:r>
              <a:rPr lang="en-US" sz="1800" dirty="0" smtClean="0">
                <a:ea typeface="+mn-ea"/>
                <a:cs typeface="+mn-cs"/>
              </a:rPr>
              <a:t>Mother Diary procures milk from hundreds of cooperatives located in Gujarat, Haryana, Punjab, Rajasthan and Uttar Pradesh </a:t>
            </a:r>
          </a:p>
          <a:p>
            <a:pPr lvl="1" eaLnBrk="1" hangingPunct="1">
              <a:defRPr/>
            </a:pPr>
            <a:r>
              <a:rPr lang="en-US" sz="1800" dirty="0" smtClean="0">
                <a:ea typeface="+mn-ea"/>
                <a:cs typeface="+mn-cs"/>
              </a:rPr>
              <a:t>The milk collected from these cooperatives is transported to the </a:t>
            </a:r>
            <a:r>
              <a:rPr lang="en-US" sz="1800" dirty="0" err="1" smtClean="0">
                <a:ea typeface="+mn-ea"/>
                <a:cs typeface="+mn-cs"/>
              </a:rPr>
              <a:t>Patparganj</a:t>
            </a:r>
            <a:r>
              <a:rPr lang="en-US" sz="1800" dirty="0" smtClean="0">
                <a:ea typeface="+mn-ea"/>
                <a:cs typeface="+mn-cs"/>
              </a:rPr>
              <a:t> plant in East Delhi, where it is homogenized, pasteurized and then stored in special tanks until it is loaded into tankers for distribution</a:t>
            </a:r>
          </a:p>
          <a:p>
            <a:pPr eaLnBrk="1" hangingPunct="1">
              <a:defRPr/>
            </a:pPr>
            <a:r>
              <a:rPr lang="en-US" sz="2400" b="1" dirty="0" smtClean="0"/>
              <a:t>In house supply chain issues</a:t>
            </a:r>
          </a:p>
          <a:p>
            <a:pPr lvl="1" eaLnBrk="1" hangingPunct="1">
              <a:defRPr/>
            </a:pPr>
            <a:r>
              <a:rPr lang="en-US" sz="1800" dirty="0" smtClean="0"/>
              <a:t>Mother Diary has a processing capacity of 650,000 </a:t>
            </a:r>
            <a:r>
              <a:rPr lang="en-US" sz="1800" dirty="0" err="1" smtClean="0"/>
              <a:t>litres</a:t>
            </a:r>
            <a:r>
              <a:rPr lang="en-US" sz="1800" dirty="0" smtClean="0"/>
              <a:t> per day</a:t>
            </a:r>
          </a:p>
          <a:p>
            <a:pPr lvl="1" eaLnBrk="1" hangingPunct="1">
              <a:defRPr/>
            </a:pPr>
            <a:r>
              <a:rPr lang="en-US" sz="1800" dirty="0" smtClean="0"/>
              <a:t>Over the years, Mother Dairy has increased its variety of offerings. Skimmed, toned, double toned and full cream milk is available in half and one </a:t>
            </a:r>
            <a:r>
              <a:rPr lang="en-US" sz="1800" dirty="0" err="1" smtClean="0"/>
              <a:t>litre</a:t>
            </a:r>
            <a:r>
              <a:rPr lang="en-US" sz="1800" dirty="0" smtClean="0"/>
              <a:t> polythene packs. Mother Dairy offers over 30 </a:t>
            </a:r>
            <a:r>
              <a:rPr lang="en-US" sz="1800" dirty="0" err="1" smtClean="0"/>
              <a:t>flavours</a:t>
            </a:r>
            <a:r>
              <a:rPr lang="en-US" sz="1800" dirty="0" smtClean="0"/>
              <a:t> of ice creams. </a:t>
            </a:r>
          </a:p>
          <a:p>
            <a:pPr lvl="1" eaLnBrk="1" hangingPunct="1">
              <a:defRPr/>
            </a:pPr>
            <a:r>
              <a:rPr lang="en-US" sz="1800" dirty="0" smtClean="0"/>
              <a:t>Forecasting &amp; demand management to manage a large variety</a:t>
            </a:r>
          </a:p>
          <a:p>
            <a:pPr lvl="1" eaLnBrk="1" hangingPunct="1">
              <a:defRPr/>
            </a:pPr>
            <a:r>
              <a:rPr lang="en-US" sz="1800" dirty="0" smtClean="0"/>
              <a:t>Since milk is a perishable commodity with very short life cycle, logistics planning, demand estimation and production scheduling are very crucial</a:t>
            </a:r>
          </a:p>
          <a:p>
            <a:pPr lvl="1" eaLnBrk="1" hangingPunct="1">
              <a:defRPr/>
            </a:pPr>
            <a:endParaRPr lang="en-US" sz="1800" dirty="0" smtClean="0"/>
          </a:p>
        </p:txBody>
      </p:sp>
    </p:spTree>
    <p:extLst>
      <p:ext uri="{BB962C8B-B14F-4D97-AF65-F5344CB8AC3E}">
        <p14:creationId xmlns:p14="http://schemas.microsoft.com/office/powerpoint/2010/main" val="424151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How to avoid Bullwhip effect?</a:t>
            </a:r>
          </a:p>
        </p:txBody>
      </p:sp>
      <p:sp>
        <p:nvSpPr>
          <p:cNvPr id="21507" name="Rectangle 3"/>
          <p:cNvSpPr>
            <a:spLocks noGrp="1" noChangeArrowheads="1"/>
          </p:cNvSpPr>
          <p:nvPr>
            <p:ph idx="1"/>
          </p:nvPr>
        </p:nvSpPr>
        <p:spPr/>
        <p:txBody>
          <a:bodyPr/>
          <a:lstStyle/>
          <a:p>
            <a:pPr eaLnBrk="1" hangingPunct="1">
              <a:lnSpc>
                <a:spcPct val="90000"/>
              </a:lnSpc>
            </a:pPr>
            <a:r>
              <a:rPr lang="en-US" altLang="en-US" smtClean="0"/>
              <a:t>Devise new strategies for minimising the number of layers, delay in information exchanges and rate of change</a:t>
            </a:r>
          </a:p>
          <a:p>
            <a:pPr lvl="1" eaLnBrk="1" hangingPunct="1">
              <a:lnSpc>
                <a:spcPct val="90000"/>
              </a:lnSpc>
            </a:pPr>
            <a:r>
              <a:rPr lang="en-US" altLang="en-US" smtClean="0"/>
              <a:t>Improve quality of demand forecast update</a:t>
            </a:r>
          </a:p>
          <a:p>
            <a:pPr lvl="2" eaLnBrk="1" hangingPunct="1">
              <a:lnSpc>
                <a:spcPct val="90000"/>
              </a:lnSpc>
            </a:pPr>
            <a:r>
              <a:rPr lang="en-US" altLang="en-US" smtClean="0"/>
              <a:t>use of point of sales data, EDI, Internet</a:t>
            </a:r>
          </a:p>
          <a:p>
            <a:pPr lvl="1" eaLnBrk="1" hangingPunct="1">
              <a:lnSpc>
                <a:spcPct val="90000"/>
              </a:lnSpc>
            </a:pPr>
            <a:r>
              <a:rPr lang="en-US" altLang="en-US" smtClean="0"/>
              <a:t>Share sales, capacity and inventory data across the supply chain partners</a:t>
            </a:r>
          </a:p>
          <a:p>
            <a:pPr lvl="1" eaLnBrk="1" hangingPunct="1">
              <a:lnSpc>
                <a:spcPct val="90000"/>
              </a:lnSpc>
            </a:pPr>
            <a:r>
              <a:rPr lang="en-US" altLang="en-US" smtClean="0"/>
              <a:t>Lead time reduction, reduction in fixed costs in ordering</a:t>
            </a:r>
          </a:p>
        </p:txBody>
      </p:sp>
    </p:spTree>
    <p:extLst>
      <p:ext uri="{BB962C8B-B14F-4D97-AF65-F5344CB8AC3E}">
        <p14:creationId xmlns:p14="http://schemas.microsoft.com/office/powerpoint/2010/main" val="352117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8526"/>
            <a:ext cx="8229600" cy="1143000"/>
          </a:xfrm>
        </p:spPr>
        <p:txBody>
          <a:bodyPr/>
          <a:lstStyle/>
          <a:p>
            <a:pPr eaLnBrk="1" hangingPunct="1"/>
            <a:r>
              <a:rPr lang="en-US" altLang="en-US" dirty="0" smtClean="0"/>
              <a:t>Measures for SCM Performance</a:t>
            </a:r>
          </a:p>
        </p:txBody>
      </p:sp>
      <p:sp>
        <p:nvSpPr>
          <p:cNvPr id="22531" name="Rectangle 3"/>
          <p:cNvSpPr>
            <a:spLocks noGrp="1" noChangeArrowheads="1"/>
          </p:cNvSpPr>
          <p:nvPr>
            <p:ph idx="1"/>
          </p:nvPr>
        </p:nvSpPr>
        <p:spPr>
          <a:xfrm>
            <a:off x="457200" y="1103088"/>
            <a:ext cx="8229600" cy="4525963"/>
          </a:xfrm>
        </p:spPr>
        <p:txBody>
          <a:bodyPr/>
          <a:lstStyle/>
          <a:p>
            <a:pPr eaLnBrk="1" hangingPunct="1"/>
            <a:r>
              <a:rPr lang="en-US" altLang="en-US" sz="2400" b="1" dirty="0" smtClean="0"/>
              <a:t>Post-process indices</a:t>
            </a:r>
          </a:p>
          <a:p>
            <a:pPr lvl="1" eaLnBrk="1" hangingPunct="1"/>
            <a:r>
              <a:rPr lang="en-US" altLang="en-US" sz="2200" dirty="0" smtClean="0"/>
              <a:t>Rely on past data to assess the performance of the supply chain function during the relevant period of time</a:t>
            </a:r>
          </a:p>
          <a:p>
            <a:pPr lvl="1" eaLnBrk="1" hangingPunct="1"/>
            <a:r>
              <a:rPr lang="en-US" altLang="en-US" sz="2200" dirty="0" smtClean="0"/>
              <a:t>Typically use information available in annual reports of companies to compute indices </a:t>
            </a:r>
          </a:p>
          <a:p>
            <a:pPr eaLnBrk="1" hangingPunct="1"/>
            <a:r>
              <a:rPr lang="en-US" altLang="en-US" sz="2400" b="1" dirty="0" smtClean="0"/>
              <a:t>Process Indices</a:t>
            </a:r>
          </a:p>
          <a:p>
            <a:pPr lvl="1" eaLnBrk="1" hangingPunct="1"/>
            <a:r>
              <a:rPr lang="en-US" altLang="en-US" sz="2200" dirty="0" smtClean="0"/>
              <a:t>Tracks improvements in the supply chain processes and assesses how the supply chain may improve its responsiveness, cost, quality or reliability </a:t>
            </a:r>
          </a:p>
          <a:p>
            <a:pPr eaLnBrk="1" hangingPunct="1"/>
            <a:r>
              <a:rPr lang="en-US" altLang="en-US" sz="2400" b="1" dirty="0" smtClean="0"/>
              <a:t>SCOR Model</a:t>
            </a:r>
          </a:p>
          <a:p>
            <a:pPr lvl="1" eaLnBrk="1" hangingPunct="1"/>
            <a:r>
              <a:rPr lang="en-US" altLang="en-US" sz="2200" dirty="0" smtClean="0"/>
              <a:t>Developed by Supply Chain Council (SCC), a Pennsylvania, US based independent not-for-profit </a:t>
            </a:r>
            <a:r>
              <a:rPr lang="en-US" altLang="en-US" sz="2200" dirty="0" err="1" smtClean="0"/>
              <a:t>organisation</a:t>
            </a:r>
            <a:r>
              <a:rPr lang="en-US" altLang="en-US" sz="2200" dirty="0" smtClean="0"/>
              <a:t> </a:t>
            </a:r>
          </a:p>
          <a:p>
            <a:pPr lvl="1" eaLnBrk="1" hangingPunct="1"/>
            <a:r>
              <a:rPr lang="en-US" altLang="en-US" sz="2200" dirty="0" smtClean="0"/>
              <a:t>Spans all customer interactions from order entry through paid invoice </a:t>
            </a:r>
          </a:p>
        </p:txBody>
      </p:sp>
    </p:spTree>
    <p:extLst>
      <p:ext uri="{BB962C8B-B14F-4D97-AF65-F5344CB8AC3E}">
        <p14:creationId xmlns:p14="http://schemas.microsoft.com/office/powerpoint/2010/main" val="1251499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3386"/>
            <a:ext cx="8229600" cy="1143000"/>
          </a:xfrm>
        </p:spPr>
        <p:txBody>
          <a:bodyPr/>
          <a:lstStyle/>
          <a:p>
            <a:pPr eaLnBrk="1" hangingPunct="1"/>
            <a:r>
              <a:rPr lang="en-US" altLang="en-US" dirty="0" smtClean="0"/>
              <a:t>Measures for SCM Performance</a:t>
            </a:r>
            <a:br>
              <a:rPr lang="en-US" altLang="en-US" dirty="0" smtClean="0"/>
            </a:br>
            <a:r>
              <a:rPr lang="en-US" altLang="en-US" sz="3200" b="1" dirty="0" smtClean="0">
                <a:solidFill>
                  <a:srgbClr val="0000FF"/>
                </a:solidFill>
                <a:latin typeface="Comic Sans MS" pitchFamily="66" charset="0"/>
              </a:rPr>
              <a:t>Post-Process Indices</a:t>
            </a:r>
            <a:endParaRPr lang="en-US" altLang="en-US" sz="3000" b="1" dirty="0" smtClean="0">
              <a:solidFill>
                <a:srgbClr val="0000FF"/>
              </a:solidFill>
              <a:latin typeface="Comic Sans MS" pitchFamily="66" charset="0"/>
            </a:endParaRPr>
          </a:p>
        </p:txBody>
      </p:sp>
      <p:pic>
        <p:nvPicPr>
          <p:cNvPr id="2355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b="49670"/>
          <a:stretch>
            <a:fillRect/>
          </a:stretch>
        </p:blipFill>
        <p:spPr bwMode="auto">
          <a:xfrm>
            <a:off x="495300" y="1407211"/>
            <a:ext cx="8153400" cy="24225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355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r="15666" b="9491"/>
          <a:stretch>
            <a:fillRect/>
          </a:stretch>
        </p:blipFill>
        <p:spPr bwMode="auto">
          <a:xfrm>
            <a:off x="1190625" y="3920223"/>
            <a:ext cx="6762750" cy="2305050"/>
          </a:xfrm>
          <a:prstGeom prst="rect">
            <a:avLst/>
          </a:prstGeom>
          <a:solidFill>
            <a:srgbClr val="DCB9FF"/>
          </a:solidFill>
          <a:ln>
            <a:noFill/>
          </a:ln>
        </p:spPr>
      </p:pic>
    </p:spTree>
    <p:extLst>
      <p:ext uri="{BB962C8B-B14F-4D97-AF65-F5344CB8AC3E}">
        <p14:creationId xmlns:p14="http://schemas.microsoft.com/office/powerpoint/2010/main" val="2975362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smtClean="0"/>
              <a:t>Measures for SCM Performance</a:t>
            </a:r>
            <a:br>
              <a:rPr lang="en-US" altLang="en-US" dirty="0" smtClean="0"/>
            </a:br>
            <a:r>
              <a:rPr lang="en-US" altLang="en-US" sz="3200" b="1" dirty="0" smtClean="0">
                <a:solidFill>
                  <a:srgbClr val="0000FF"/>
                </a:solidFill>
                <a:latin typeface="Comic Sans MS" pitchFamily="66" charset="0"/>
              </a:rPr>
              <a:t>Post-Process Indices…</a:t>
            </a:r>
          </a:p>
        </p:txBody>
      </p:sp>
      <p:pic>
        <p:nvPicPr>
          <p:cNvPr id="2457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t="50330"/>
          <a:stretch>
            <a:fillRect/>
          </a:stretch>
        </p:blipFill>
        <p:spPr bwMode="auto">
          <a:xfrm>
            <a:off x="609600" y="1905000"/>
            <a:ext cx="8153400" cy="2390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625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5.2</a:t>
            </a:r>
            <a:br>
              <a:rPr lang="en-US" dirty="0" smtClean="0"/>
            </a:br>
            <a:r>
              <a:rPr lang="en-US" sz="3200" b="1" dirty="0">
                <a:solidFill>
                  <a:srgbClr val="0000FF"/>
                </a:solidFill>
              </a:rPr>
              <a:t>ITC </a:t>
            </a:r>
            <a:r>
              <a:rPr lang="en-US" sz="3200" b="1" dirty="0" err="1">
                <a:solidFill>
                  <a:srgbClr val="0000FF"/>
                </a:solidFill>
              </a:rPr>
              <a:t>eChoupal</a:t>
            </a:r>
            <a:r>
              <a:rPr lang="en-US" sz="3200" b="1" dirty="0">
                <a:solidFill>
                  <a:srgbClr val="0000FF"/>
                </a:solidFill>
              </a:rPr>
              <a:t>: A new model for Farmers </a:t>
            </a:r>
          </a:p>
        </p:txBody>
      </p:sp>
      <p:sp>
        <p:nvSpPr>
          <p:cNvPr id="3" name="TextBox 2"/>
          <p:cNvSpPr txBox="1"/>
          <p:nvPr/>
        </p:nvSpPr>
        <p:spPr>
          <a:xfrm>
            <a:off x="1104900" y="2986326"/>
            <a:ext cx="6934200" cy="1138773"/>
          </a:xfrm>
          <a:prstGeom prst="rect">
            <a:avLst/>
          </a:prstGeom>
          <a:noFill/>
        </p:spPr>
        <p:txBody>
          <a:bodyPr wrap="square" rtlCol="0">
            <a:spAutoFit/>
          </a:bodyPr>
          <a:lstStyle/>
          <a:p>
            <a:pPr algn="ctr"/>
            <a:r>
              <a:rPr lang="en-US" sz="1600" i="1" dirty="0" smtClean="0"/>
              <a:t>Right click on the URLs below to open the hyperlink in the web browser…</a:t>
            </a:r>
          </a:p>
          <a:p>
            <a:pPr algn="ctr"/>
            <a:endParaRPr lang="en-US" sz="1600" i="1" dirty="0">
              <a:hlinkClick r:id="rId2"/>
            </a:endParaRPr>
          </a:p>
          <a:p>
            <a:pPr algn="ctr"/>
            <a:r>
              <a:rPr lang="en-US" u="sng" dirty="0">
                <a:hlinkClick r:id="rId3"/>
              </a:rPr>
              <a:t>https://www.youtube.com/watch?v=ArYgpXIQC-4</a:t>
            </a:r>
            <a:r>
              <a:rPr lang="en-US" dirty="0"/>
              <a:t> </a:t>
            </a:r>
          </a:p>
          <a:p>
            <a:pPr algn="ctr"/>
            <a:r>
              <a:rPr lang="en-US" u="sng" dirty="0">
                <a:hlinkClick r:id="rId4"/>
              </a:rPr>
              <a:t>https://www.youtube.com/watch?v=-RH8Xl1C8eE</a:t>
            </a:r>
            <a:r>
              <a:rPr lang="en-US" dirty="0"/>
              <a:t> </a:t>
            </a:r>
          </a:p>
        </p:txBody>
      </p:sp>
    </p:spTree>
    <p:extLst>
      <p:ext uri="{BB962C8B-B14F-4D97-AF65-F5344CB8AC3E}">
        <p14:creationId xmlns:p14="http://schemas.microsoft.com/office/powerpoint/2010/main" val="2560608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Design of Supply Chains</a:t>
            </a:r>
          </a:p>
        </p:txBody>
      </p:sp>
      <p:sp>
        <p:nvSpPr>
          <p:cNvPr id="25603" name="Rectangle 3"/>
          <p:cNvSpPr>
            <a:spLocks noGrp="1" noChangeArrowheads="1"/>
          </p:cNvSpPr>
          <p:nvPr>
            <p:ph idx="1"/>
          </p:nvPr>
        </p:nvSpPr>
        <p:spPr/>
        <p:txBody>
          <a:bodyPr/>
          <a:lstStyle/>
          <a:p>
            <a:pPr eaLnBrk="1" hangingPunct="1"/>
            <a:r>
              <a:rPr lang="en-US" altLang="en-US" smtClean="0"/>
              <a:t>Profile of the product influences the design of supply chain</a:t>
            </a:r>
          </a:p>
          <a:p>
            <a:pPr lvl="1" eaLnBrk="1" hangingPunct="1"/>
            <a:r>
              <a:rPr lang="en-US" altLang="en-US" smtClean="0"/>
              <a:t>Primarily functional products</a:t>
            </a:r>
          </a:p>
          <a:p>
            <a:pPr lvl="1" eaLnBrk="1" hangingPunct="1"/>
            <a:r>
              <a:rPr lang="en-US" altLang="en-US" smtClean="0"/>
              <a:t>Primarily innovative products</a:t>
            </a:r>
          </a:p>
          <a:p>
            <a:pPr eaLnBrk="1" hangingPunct="1"/>
            <a:r>
              <a:rPr lang="en-US" altLang="en-US" smtClean="0"/>
              <a:t>Two Supply Chain design alternatives</a:t>
            </a:r>
          </a:p>
          <a:p>
            <a:pPr lvl="1" eaLnBrk="1" hangingPunct="1"/>
            <a:r>
              <a:rPr lang="en-US" altLang="en-US" smtClean="0"/>
              <a:t>An efficient supply chain and</a:t>
            </a:r>
          </a:p>
          <a:p>
            <a:pPr lvl="1" eaLnBrk="1" hangingPunct="1"/>
            <a:r>
              <a:rPr lang="en-US" altLang="en-US" smtClean="0"/>
              <a:t>A responsive supply chain</a:t>
            </a:r>
          </a:p>
        </p:txBody>
      </p:sp>
    </p:spTree>
    <p:extLst>
      <p:ext uri="{BB962C8B-B14F-4D97-AF65-F5344CB8AC3E}">
        <p14:creationId xmlns:p14="http://schemas.microsoft.com/office/powerpoint/2010/main" val="422364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457200"/>
            <a:ext cx="7772400" cy="1143000"/>
          </a:xfrm>
        </p:spPr>
        <p:txBody>
          <a:bodyPr/>
          <a:lstStyle/>
          <a:p>
            <a:pPr eaLnBrk="1" hangingPunct="1"/>
            <a:r>
              <a:rPr lang="en-US" altLang="en-US" dirty="0" smtClean="0"/>
              <a:t>Functional &amp; Innovative Products</a:t>
            </a:r>
            <a:br>
              <a:rPr lang="en-US" altLang="en-US" dirty="0" smtClean="0"/>
            </a:br>
            <a:r>
              <a:rPr lang="en-US" altLang="en-US" sz="3200" b="1" dirty="0" smtClean="0">
                <a:solidFill>
                  <a:srgbClr val="0000FF"/>
                </a:solidFill>
                <a:latin typeface="Comic Sans MS" pitchFamily="66" charset="0"/>
              </a:rPr>
              <a:t>Key Attributes</a:t>
            </a:r>
          </a:p>
        </p:txBody>
      </p:sp>
      <p:sp>
        <p:nvSpPr>
          <p:cNvPr id="26627" name="Text Box 4"/>
          <p:cNvSpPr txBox="1">
            <a:spLocks noChangeArrowheads="1"/>
          </p:cNvSpPr>
          <p:nvPr/>
        </p:nvSpPr>
        <p:spPr bwMode="auto">
          <a:xfrm>
            <a:off x="223838" y="6165850"/>
            <a:ext cx="8340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200" i="1"/>
              <a:t>Source: Fisher (1997), What is the right supply chain for your product, HBR, Mar. - Apr. 1997, 105 - 116.</a:t>
            </a:r>
          </a:p>
        </p:txBody>
      </p:sp>
      <p:graphicFrame>
        <p:nvGraphicFramePr>
          <p:cNvPr id="7" name="Table 6"/>
          <p:cNvGraphicFramePr>
            <a:graphicFrameLocks noGrp="1"/>
          </p:cNvGraphicFramePr>
          <p:nvPr/>
        </p:nvGraphicFramePr>
        <p:xfrm>
          <a:off x="457200" y="1828800"/>
          <a:ext cx="8305799" cy="4162731"/>
        </p:xfrm>
        <a:graphic>
          <a:graphicData uri="http://schemas.openxmlformats.org/drawingml/2006/table">
            <a:tbl>
              <a:tblPr/>
              <a:tblGrid>
                <a:gridCol w="2584452"/>
                <a:gridCol w="2800507"/>
                <a:gridCol w="2920840"/>
              </a:tblGrid>
              <a:tr h="365710">
                <a:tc>
                  <a:txBody>
                    <a:bodyPr/>
                    <a:lstStyle/>
                    <a:p>
                      <a:pPr algn="ctr" fontAlgn="b"/>
                      <a:r>
                        <a:rPr lang="en-US" sz="1800" b="0" i="0" u="none" strike="noStrike" dirty="0">
                          <a:latin typeface="Verdana"/>
                        </a:rPr>
                        <a:t>Criterion</a:t>
                      </a:r>
                    </a:p>
                  </a:txBody>
                  <a:tcPr marT="45714" marB="45714"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b"/>
                      <a:r>
                        <a:rPr lang="en-US" sz="1800" b="0" i="0" u="none" strike="noStrike">
                          <a:latin typeface="Verdana"/>
                        </a:rPr>
                        <a:t>Functional</a:t>
                      </a:r>
                    </a:p>
                  </a:txBody>
                  <a:tcPr marT="45714" marB="4571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b"/>
                      <a:r>
                        <a:rPr lang="en-US" sz="1800" b="0" i="0" u="none" strike="noStrike">
                          <a:latin typeface="Verdana"/>
                        </a:rPr>
                        <a:t>Innovative</a:t>
                      </a:r>
                    </a:p>
                  </a:txBody>
                  <a:tcPr marT="45714" marB="45714"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365710">
                <a:tc>
                  <a:txBody>
                    <a:bodyPr/>
                    <a:lstStyle/>
                    <a:p>
                      <a:pPr algn="l" fontAlgn="t"/>
                      <a:r>
                        <a:rPr lang="en-US" sz="1800" b="0" i="0" u="none" strike="noStrike">
                          <a:latin typeface="Verdana"/>
                        </a:rPr>
                        <a:t>Product life cycle</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800" b="0" i="0" u="none" strike="noStrike">
                          <a:latin typeface="Verdana"/>
                        </a:rPr>
                        <a:t>&gt; 2 years</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n-US" sz="1800" b="0" i="0" u="none" strike="noStrike">
                          <a:latin typeface="Verdana"/>
                        </a:rPr>
                        <a:t>3 months to 1 year</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365710">
                <a:tc>
                  <a:txBody>
                    <a:bodyPr/>
                    <a:lstStyle/>
                    <a:p>
                      <a:pPr algn="l" fontAlgn="t"/>
                      <a:r>
                        <a:rPr lang="en-US" sz="1800" b="0" i="0" u="none" strike="noStrike">
                          <a:latin typeface="Verdana"/>
                        </a:rPr>
                        <a:t>Contribution margin</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800" b="0" i="0" u="none" strike="noStrike">
                          <a:latin typeface="Verdana"/>
                        </a:rPr>
                        <a:t>5% - 20%</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n-US" sz="1800" b="0" i="0" u="none" strike="noStrike">
                          <a:latin typeface="Verdana"/>
                        </a:rPr>
                        <a:t>20% - 60%</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639992">
                <a:tc>
                  <a:txBody>
                    <a:bodyPr/>
                    <a:lstStyle/>
                    <a:p>
                      <a:pPr algn="l" fontAlgn="t"/>
                      <a:r>
                        <a:rPr lang="en-US" sz="1800" b="0" i="0" u="none" strike="noStrike">
                          <a:latin typeface="Verdana"/>
                        </a:rPr>
                        <a:t>Product variety</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800" b="0" i="0" u="none" strike="noStrike">
                          <a:latin typeface="Verdana"/>
                        </a:rPr>
                        <a:t>low (upto 20 variants per category)</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n-US" sz="1800" b="0" i="0" u="none" strike="noStrike">
                          <a:latin typeface="Verdana"/>
                        </a:rPr>
                        <a:t>high (often thousands of variants)</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645999">
                <a:tc>
                  <a:txBody>
                    <a:bodyPr/>
                    <a:lstStyle/>
                    <a:p>
                      <a:pPr algn="l" fontAlgn="t"/>
                      <a:r>
                        <a:rPr lang="en-US" sz="1800" b="0" i="0" u="none" strike="noStrike">
                          <a:latin typeface="Verdana"/>
                        </a:rPr>
                        <a:t>Average forecast error</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800" b="0" i="0" u="none" strike="noStrike">
                          <a:latin typeface="Verdana"/>
                        </a:rPr>
                        <a:t>10%</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n-US" sz="1800" b="0" i="0" u="none" strike="noStrike">
                          <a:latin typeface="Verdana"/>
                        </a:rPr>
                        <a:t>40% - 100%</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365710">
                <a:tc>
                  <a:txBody>
                    <a:bodyPr/>
                    <a:lstStyle/>
                    <a:p>
                      <a:pPr algn="l" fontAlgn="t"/>
                      <a:r>
                        <a:rPr lang="en-US" sz="1800" b="0" i="0" u="none" strike="noStrike">
                          <a:latin typeface="Verdana"/>
                        </a:rPr>
                        <a:t>Average stock out </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800" b="0" i="0" u="none" strike="noStrike">
                          <a:latin typeface="Verdana"/>
                        </a:rPr>
                        <a:t>1% - 2%</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n-US" sz="1800" b="0" i="0" u="none" strike="noStrike">
                          <a:latin typeface="Verdana"/>
                        </a:rPr>
                        <a:t>10% - 40%</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773604">
                <a:tc>
                  <a:txBody>
                    <a:bodyPr/>
                    <a:lstStyle/>
                    <a:p>
                      <a:pPr algn="l" fontAlgn="t"/>
                      <a:r>
                        <a:rPr lang="en-US" sz="1800" b="0" i="0" u="none" strike="noStrike" dirty="0">
                          <a:latin typeface="Verdana"/>
                        </a:rPr>
                        <a:t>Forced end of season markdown</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800" b="0" i="0" u="none" strike="noStrike">
                          <a:latin typeface="Verdana"/>
                        </a:rPr>
                        <a:t>0%</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t"/>
                      <a:r>
                        <a:rPr lang="en-US" sz="1800" b="0" i="0" u="none" strike="noStrike">
                          <a:latin typeface="Verdana"/>
                        </a:rPr>
                        <a:t>10% - 25%</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CC"/>
                    </a:solidFill>
                  </a:tcPr>
                </a:tc>
              </a:tr>
              <a:tr h="639992">
                <a:tc>
                  <a:txBody>
                    <a:bodyPr/>
                    <a:lstStyle/>
                    <a:p>
                      <a:pPr algn="l" fontAlgn="t"/>
                      <a:r>
                        <a:rPr lang="en-US" sz="1800" b="0" i="0" u="none" strike="noStrike">
                          <a:latin typeface="Verdana"/>
                        </a:rPr>
                        <a:t>Lead time for made to order</a:t>
                      </a:r>
                    </a:p>
                  </a:txBody>
                  <a:tcPr marT="45714" marB="45714">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9CCFF"/>
                    </a:solidFill>
                  </a:tcPr>
                </a:tc>
                <a:tc>
                  <a:txBody>
                    <a:bodyPr/>
                    <a:lstStyle/>
                    <a:p>
                      <a:pPr algn="l" fontAlgn="t"/>
                      <a:r>
                        <a:rPr lang="en-US" sz="1800" b="0" i="0" u="none" strike="noStrike">
                          <a:latin typeface="Verdana"/>
                        </a:rPr>
                        <a:t>6 months - 1 year</a:t>
                      </a:r>
                    </a:p>
                  </a:txBody>
                  <a:tcPr marT="45714" marB="4571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algn="l" fontAlgn="t"/>
                      <a:r>
                        <a:rPr lang="en-US" sz="1800" b="0" i="0" u="none" strike="noStrike" dirty="0">
                          <a:latin typeface="Verdana"/>
                        </a:rPr>
                        <a:t>1 day to 2 weeks</a:t>
                      </a:r>
                    </a:p>
                  </a:txBody>
                  <a:tcPr marT="45714" marB="45714">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99CC"/>
                    </a:solidFill>
                  </a:tcPr>
                </a:tc>
              </a:tr>
            </a:tbl>
          </a:graphicData>
        </a:graphic>
      </p:graphicFrame>
    </p:spTree>
    <p:extLst>
      <p:ext uri="{BB962C8B-B14F-4D97-AF65-F5344CB8AC3E}">
        <p14:creationId xmlns:p14="http://schemas.microsoft.com/office/powerpoint/2010/main" val="1896937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t>Designing efficient supply chains</a:t>
            </a:r>
            <a:br>
              <a:rPr lang="en-US" altLang="en-US" dirty="0" smtClean="0"/>
            </a:br>
            <a:r>
              <a:rPr lang="en-US" altLang="en-US" sz="3000" b="1" dirty="0" smtClean="0">
                <a:solidFill>
                  <a:srgbClr val="0000FF"/>
                </a:solidFill>
                <a:latin typeface="Comic Sans MS" pitchFamily="66" charset="0"/>
              </a:rPr>
              <a:t>Strategies</a:t>
            </a:r>
          </a:p>
        </p:txBody>
      </p:sp>
      <p:sp>
        <p:nvSpPr>
          <p:cNvPr id="27651" name="Rectangle 3"/>
          <p:cNvSpPr>
            <a:spLocks noGrp="1" noChangeArrowheads="1"/>
          </p:cNvSpPr>
          <p:nvPr>
            <p:ph idx="1"/>
          </p:nvPr>
        </p:nvSpPr>
        <p:spPr/>
        <p:txBody>
          <a:bodyPr/>
          <a:lstStyle/>
          <a:p>
            <a:pPr eaLnBrk="1" hangingPunct="1"/>
            <a:r>
              <a:rPr lang="en-US" altLang="en-US" sz="2800" dirty="0" smtClean="0"/>
              <a:t>Continuous replenishment </a:t>
            </a:r>
            <a:r>
              <a:rPr lang="en-US" altLang="en-US" sz="2800" dirty="0" err="1" smtClean="0"/>
              <a:t>programme</a:t>
            </a:r>
            <a:r>
              <a:rPr lang="en-US" altLang="en-US" sz="2800" dirty="0" smtClean="0"/>
              <a:t> using EDI links for information sharing</a:t>
            </a:r>
          </a:p>
          <a:p>
            <a:pPr eaLnBrk="1" hangingPunct="1"/>
            <a:r>
              <a:rPr lang="en-US" altLang="en-US" sz="2800" dirty="0" smtClean="0"/>
              <a:t>Invest in supply chain partnership </a:t>
            </a:r>
            <a:r>
              <a:rPr lang="en-US" altLang="en-US" sz="2800" dirty="0" err="1" smtClean="0"/>
              <a:t>programme</a:t>
            </a:r>
            <a:r>
              <a:rPr lang="en-US" altLang="en-US" sz="2800" dirty="0" smtClean="0"/>
              <a:t> both on the “in-bound” and “out-bound” side</a:t>
            </a:r>
          </a:p>
          <a:p>
            <a:pPr eaLnBrk="1" hangingPunct="1"/>
            <a:r>
              <a:rPr lang="en-US" altLang="en-US" sz="2800" dirty="0" smtClean="0"/>
              <a:t>Integrate material planning and control systems with ERP to benefit from improved data visibility</a:t>
            </a:r>
          </a:p>
          <a:p>
            <a:pPr eaLnBrk="1" hangingPunct="1"/>
            <a:r>
              <a:rPr lang="en-US" altLang="en-US" sz="2800" dirty="0" smtClean="0"/>
              <a:t>Develop robust inventory control mechanisms to accurately fix reorder points and order levels</a:t>
            </a:r>
          </a:p>
        </p:txBody>
      </p:sp>
    </p:spTree>
    <p:extLst>
      <p:ext uri="{BB962C8B-B14F-4D97-AF65-F5344CB8AC3E}">
        <p14:creationId xmlns:p14="http://schemas.microsoft.com/office/powerpoint/2010/main" val="4235666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Designing responsive supply chains</a:t>
            </a:r>
            <a:r>
              <a:rPr lang="en-US" altLang="en-US" sz="6000" b="1" dirty="0" smtClean="0"/>
              <a:t/>
            </a:r>
            <a:br>
              <a:rPr lang="en-US" altLang="en-US" sz="6000" b="1" dirty="0" smtClean="0"/>
            </a:br>
            <a:r>
              <a:rPr lang="en-US" altLang="en-US" sz="3200" b="1" dirty="0" smtClean="0">
                <a:solidFill>
                  <a:srgbClr val="0000FF"/>
                </a:solidFill>
                <a:latin typeface="Comic Sans MS" pitchFamily="66" charset="0"/>
              </a:rPr>
              <a:t>Strategies</a:t>
            </a:r>
            <a:endParaRPr lang="en-US" altLang="en-US" sz="3200" b="1" dirty="0" smtClean="0">
              <a:solidFill>
                <a:srgbClr val="0000FF"/>
              </a:solidFill>
            </a:endParaRPr>
          </a:p>
        </p:txBody>
      </p:sp>
      <p:sp>
        <p:nvSpPr>
          <p:cNvPr id="28675" name="Rectangle 3"/>
          <p:cNvSpPr>
            <a:spLocks noGrp="1" noChangeArrowheads="1"/>
          </p:cNvSpPr>
          <p:nvPr>
            <p:ph idx="1"/>
          </p:nvPr>
        </p:nvSpPr>
        <p:spPr/>
        <p:txBody>
          <a:bodyPr/>
          <a:lstStyle/>
          <a:p>
            <a:pPr eaLnBrk="1" hangingPunct="1"/>
            <a:r>
              <a:rPr lang="en-US" altLang="en-US" sz="2800" dirty="0" smtClean="0"/>
              <a:t>Accept uncertainty in demand &amp; large forecast errors as the reality</a:t>
            </a:r>
          </a:p>
          <a:p>
            <a:pPr eaLnBrk="1" hangingPunct="1"/>
            <a:r>
              <a:rPr lang="en-US" altLang="en-US" sz="2800" dirty="0" smtClean="0"/>
              <a:t>Devise strategies for managing uncertainty</a:t>
            </a:r>
          </a:p>
          <a:p>
            <a:pPr lvl="1" eaLnBrk="1" hangingPunct="1"/>
            <a:r>
              <a:rPr lang="en-US" altLang="en-US" sz="2400" dirty="0" smtClean="0"/>
              <a:t>Capture Point-of-Sale data for accurately and immediately updating forecast</a:t>
            </a:r>
          </a:p>
          <a:p>
            <a:pPr lvl="1" eaLnBrk="1" hangingPunct="1"/>
            <a:r>
              <a:rPr lang="en-US" altLang="en-US" sz="2400" dirty="0" smtClean="0"/>
              <a:t>Improve responsiveness by cutting lead times</a:t>
            </a:r>
          </a:p>
          <a:p>
            <a:pPr lvl="1" eaLnBrk="1" hangingPunct="1"/>
            <a:r>
              <a:rPr lang="en-US" altLang="en-US" sz="2400" dirty="0" smtClean="0"/>
              <a:t>Postponement strategies/Delayed differentiation</a:t>
            </a:r>
          </a:p>
          <a:p>
            <a:pPr lvl="1" eaLnBrk="1" hangingPunct="1"/>
            <a:r>
              <a:rPr lang="en-US" altLang="en-US" sz="2400" dirty="0" smtClean="0"/>
              <a:t>Deploy </a:t>
            </a:r>
            <a:r>
              <a:rPr lang="en-US" altLang="en-US" sz="2400" dirty="0" err="1" smtClean="0"/>
              <a:t>standardisation</a:t>
            </a:r>
            <a:r>
              <a:rPr lang="en-US" altLang="en-US" sz="2400" dirty="0" smtClean="0"/>
              <a:t>, modular design and product platform strategies</a:t>
            </a:r>
          </a:p>
        </p:txBody>
      </p:sp>
    </p:spTree>
    <p:extLst>
      <p:ext uri="{BB962C8B-B14F-4D97-AF65-F5344CB8AC3E}">
        <p14:creationId xmlns:p14="http://schemas.microsoft.com/office/powerpoint/2010/main" val="11469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t>Postponement Strategies</a:t>
            </a:r>
            <a:br>
              <a:rPr lang="en-US" altLang="en-US" dirty="0" smtClean="0"/>
            </a:br>
            <a:r>
              <a:rPr lang="en-US" altLang="en-US" sz="3200" b="1" dirty="0" smtClean="0">
                <a:solidFill>
                  <a:srgbClr val="0000FF"/>
                </a:solidFill>
                <a:latin typeface="Comic Sans MS" pitchFamily="66" charset="0"/>
              </a:rPr>
              <a:t>Alternatives &amp; Implications</a:t>
            </a:r>
          </a:p>
        </p:txBody>
      </p:sp>
      <p:sp>
        <p:nvSpPr>
          <p:cNvPr id="29699" name="Rectangle 3"/>
          <p:cNvSpPr>
            <a:spLocks noGrp="1" noChangeArrowheads="1"/>
          </p:cNvSpPr>
          <p:nvPr>
            <p:ph idx="1"/>
          </p:nvPr>
        </p:nvSpPr>
        <p:spPr/>
        <p:txBody>
          <a:bodyPr/>
          <a:lstStyle/>
          <a:p>
            <a:pPr eaLnBrk="1" hangingPunct="1">
              <a:lnSpc>
                <a:spcPct val="90000"/>
              </a:lnSpc>
            </a:pPr>
            <a:r>
              <a:rPr lang="en-US" altLang="en-US" sz="2800" b="1" dirty="0" smtClean="0"/>
              <a:t>Packaging postponement</a:t>
            </a:r>
          </a:p>
          <a:p>
            <a:pPr lvl="1" eaLnBrk="1" hangingPunct="1">
              <a:lnSpc>
                <a:spcPct val="90000"/>
              </a:lnSpc>
            </a:pPr>
            <a:r>
              <a:rPr lang="en-US" altLang="en-US" sz="2400" dirty="0" smtClean="0"/>
              <a:t>Savings in transportation (bulk containers)</a:t>
            </a:r>
          </a:p>
          <a:p>
            <a:pPr lvl="1" eaLnBrk="1" hangingPunct="1">
              <a:lnSpc>
                <a:spcPct val="90000"/>
              </a:lnSpc>
            </a:pPr>
            <a:r>
              <a:rPr lang="en-US" altLang="en-US" sz="2400" dirty="0" smtClean="0"/>
              <a:t>Handle multi-lingual requirements (HP printers)</a:t>
            </a:r>
          </a:p>
          <a:p>
            <a:pPr eaLnBrk="1" hangingPunct="1">
              <a:lnSpc>
                <a:spcPct val="90000"/>
              </a:lnSpc>
            </a:pPr>
            <a:r>
              <a:rPr lang="en-US" altLang="en-US" sz="2800" b="1" dirty="0" smtClean="0"/>
              <a:t>Assembly postponement</a:t>
            </a:r>
          </a:p>
          <a:p>
            <a:pPr lvl="1" eaLnBrk="1" hangingPunct="1">
              <a:lnSpc>
                <a:spcPct val="90000"/>
              </a:lnSpc>
            </a:pPr>
            <a:r>
              <a:rPr lang="en-US" altLang="en-US" sz="2400" dirty="0" smtClean="0"/>
              <a:t>Low levels of investment in FG</a:t>
            </a:r>
          </a:p>
          <a:p>
            <a:pPr lvl="1" eaLnBrk="1" hangingPunct="1">
              <a:lnSpc>
                <a:spcPct val="90000"/>
              </a:lnSpc>
            </a:pPr>
            <a:r>
              <a:rPr lang="en-US" altLang="en-US" sz="2400" dirty="0" smtClean="0"/>
              <a:t>Ability to handle a large variety through modular design (computer - the case of Dell)</a:t>
            </a:r>
          </a:p>
          <a:p>
            <a:pPr eaLnBrk="1" hangingPunct="1">
              <a:lnSpc>
                <a:spcPct val="90000"/>
              </a:lnSpc>
            </a:pPr>
            <a:r>
              <a:rPr lang="en-US" altLang="en-US" sz="2800" b="1" dirty="0" smtClean="0"/>
              <a:t>Manufacturing postponement</a:t>
            </a:r>
          </a:p>
          <a:p>
            <a:pPr lvl="1" eaLnBrk="1" hangingPunct="1">
              <a:lnSpc>
                <a:spcPct val="90000"/>
              </a:lnSpc>
            </a:pPr>
            <a:r>
              <a:rPr lang="en-US" altLang="en-US" sz="2400" dirty="0" smtClean="0"/>
              <a:t>Final stages of manufacturing delayed until firm orders are received (Benetton dyeing of fabrics)</a:t>
            </a:r>
          </a:p>
          <a:p>
            <a:pPr lvl="1" eaLnBrk="1" hangingPunct="1">
              <a:lnSpc>
                <a:spcPct val="90000"/>
              </a:lnSpc>
            </a:pPr>
            <a:r>
              <a:rPr lang="en-US" altLang="en-US" sz="2400" dirty="0" smtClean="0"/>
              <a:t>Reduced lead time</a:t>
            </a:r>
          </a:p>
        </p:txBody>
      </p:sp>
    </p:spTree>
    <p:extLst>
      <p:ext uri="{BB962C8B-B14F-4D97-AF65-F5344CB8AC3E}">
        <p14:creationId xmlns:p14="http://schemas.microsoft.com/office/powerpoint/2010/main" val="58865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z="4000" dirty="0" smtClean="0"/>
              <a:t>Issues in Supply Chain Management</a:t>
            </a:r>
            <a:r>
              <a:rPr lang="en-US" altLang="en-US" sz="4800" dirty="0" smtClean="0"/>
              <a:t/>
            </a:r>
            <a:br>
              <a:rPr lang="en-US" altLang="en-US" sz="4800" dirty="0" smtClean="0"/>
            </a:br>
            <a:r>
              <a:rPr lang="en-US" altLang="en-US" sz="3200" b="1" dirty="0" smtClean="0">
                <a:solidFill>
                  <a:srgbClr val="0000FF"/>
                </a:solidFill>
                <a:latin typeface="Comic Sans MS" pitchFamily="66" charset="0"/>
              </a:rPr>
              <a:t>The case of Mother Dairy</a:t>
            </a:r>
            <a:endParaRPr lang="en-US" altLang="en-US" sz="3600" dirty="0" smtClean="0">
              <a:solidFill>
                <a:srgbClr val="0000FF"/>
              </a:solidFill>
            </a:endParaRPr>
          </a:p>
        </p:txBody>
      </p:sp>
      <p:sp>
        <p:nvSpPr>
          <p:cNvPr id="8195" name="Content Placeholder 2"/>
          <p:cNvSpPr>
            <a:spLocks noGrp="1"/>
          </p:cNvSpPr>
          <p:nvPr>
            <p:ph idx="1"/>
          </p:nvPr>
        </p:nvSpPr>
        <p:spPr/>
        <p:txBody>
          <a:bodyPr/>
          <a:lstStyle/>
          <a:p>
            <a:pPr eaLnBrk="1" hangingPunct="1"/>
            <a:r>
              <a:rPr lang="en-US" altLang="en-US" sz="2800" b="1" dirty="0" smtClean="0"/>
              <a:t>Out bound supply chain issues</a:t>
            </a:r>
          </a:p>
          <a:p>
            <a:pPr lvl="1" eaLnBrk="1" hangingPunct="1"/>
            <a:r>
              <a:rPr lang="en-US" altLang="en-US" sz="2000" dirty="0" smtClean="0"/>
              <a:t>Nearly a hundred of its tankers </a:t>
            </a:r>
            <a:r>
              <a:rPr lang="en-US" altLang="en-US" sz="2000" dirty="0" err="1" smtClean="0"/>
              <a:t>cris</a:t>
            </a:r>
            <a:r>
              <a:rPr lang="en-US" altLang="en-US" sz="2000" dirty="0" smtClean="0"/>
              <a:t>-cross Delhi and supply milk to about 568 booths located in every nook and corner of the city. </a:t>
            </a:r>
          </a:p>
          <a:p>
            <a:pPr lvl="1" eaLnBrk="1" hangingPunct="1"/>
            <a:r>
              <a:rPr lang="en-US" altLang="en-US" sz="2000" dirty="0" smtClean="0"/>
              <a:t>Besides its own booths, Mother Dairy also sells loose milk through over 200 manually operated insulated containers setup in shops in congested areas and also through 300 cycle rickshaws, which home delivers milk in some localities. </a:t>
            </a:r>
          </a:p>
          <a:p>
            <a:pPr lvl="1" eaLnBrk="1" hangingPunct="1"/>
            <a:r>
              <a:rPr lang="en-US" altLang="en-US" sz="2000" dirty="0" smtClean="0"/>
              <a:t>Furthermore, it also sells milk through 850 retail shops in polythene packs</a:t>
            </a:r>
          </a:p>
          <a:p>
            <a:pPr lvl="1" eaLnBrk="1" hangingPunct="1"/>
            <a:r>
              <a:rPr lang="en-US" altLang="en-US" sz="2000" dirty="0" smtClean="0"/>
              <a:t>The distribution of the processed milk and a large variety of milk derivatives require efficient network design, distribution requirement planning, logistics and transportation planning</a:t>
            </a:r>
          </a:p>
        </p:txBody>
      </p:sp>
    </p:spTree>
    <p:extLst>
      <p:ext uri="{BB962C8B-B14F-4D97-AF65-F5344CB8AC3E}">
        <p14:creationId xmlns:p14="http://schemas.microsoft.com/office/powerpoint/2010/main" val="246230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900"/>
            <a:ext cx="8229600" cy="1143000"/>
          </a:xfrm>
        </p:spPr>
        <p:txBody>
          <a:bodyPr/>
          <a:lstStyle/>
          <a:p>
            <a:pPr eaLnBrk="1" hangingPunct="1"/>
            <a:r>
              <a:rPr lang="en-US" altLang="en-US" dirty="0" smtClean="0"/>
              <a:t>Supply Chain Management</a:t>
            </a:r>
            <a:br>
              <a:rPr lang="en-US" altLang="en-US" dirty="0" smtClean="0"/>
            </a:br>
            <a:r>
              <a:rPr lang="en-US" altLang="en-US" sz="3200" b="1" dirty="0" smtClean="0">
                <a:solidFill>
                  <a:srgbClr val="0000FF"/>
                </a:solidFill>
                <a:latin typeface="Comic Sans MS" pitchFamily="66" charset="0"/>
              </a:rPr>
              <a:t>Chapter Highlights</a:t>
            </a:r>
          </a:p>
        </p:txBody>
      </p:sp>
      <p:sp>
        <p:nvSpPr>
          <p:cNvPr id="30723" name="Rectangle 3"/>
          <p:cNvSpPr>
            <a:spLocks noGrp="1" noChangeArrowheads="1"/>
          </p:cNvSpPr>
          <p:nvPr>
            <p:ph idx="1"/>
          </p:nvPr>
        </p:nvSpPr>
        <p:spPr>
          <a:xfrm>
            <a:off x="457200" y="1353462"/>
            <a:ext cx="8229600" cy="4525963"/>
          </a:xfrm>
        </p:spPr>
        <p:txBody>
          <a:bodyPr/>
          <a:lstStyle/>
          <a:p>
            <a:pPr eaLnBrk="1" hangingPunct="1"/>
            <a:r>
              <a:rPr lang="en-US" altLang="en-US" sz="2700" dirty="0" smtClean="0"/>
              <a:t>Major activities in any supply chain includes Planning, Procurement, production of goods and services and distribution to the end customers </a:t>
            </a:r>
          </a:p>
          <a:p>
            <a:pPr eaLnBrk="1" hangingPunct="1"/>
            <a:r>
              <a:rPr lang="en-US" altLang="en-US" sz="2700" dirty="0" smtClean="0"/>
              <a:t>The components of supply chain includes in-bound, in-house and out-bound. </a:t>
            </a:r>
          </a:p>
          <a:p>
            <a:pPr eaLnBrk="1" hangingPunct="1"/>
            <a:r>
              <a:rPr lang="en-US" altLang="en-US" sz="2700" dirty="0" smtClean="0"/>
              <a:t>Supply chain structure refers to the manner in which various entities pertaining to a supply chain are configured. It includes </a:t>
            </a:r>
          </a:p>
          <a:p>
            <a:pPr lvl="1" eaLnBrk="1" hangingPunct="1"/>
            <a:r>
              <a:rPr lang="en-US" altLang="en-US" sz="2700" dirty="0" smtClean="0"/>
              <a:t>Number of layers that make up a supply chain, </a:t>
            </a:r>
          </a:p>
          <a:p>
            <a:pPr lvl="1" eaLnBrk="1" hangingPunct="1"/>
            <a:r>
              <a:rPr lang="en-US" altLang="en-US" sz="2700" dirty="0" smtClean="0"/>
              <a:t>Composition of each layer and </a:t>
            </a:r>
          </a:p>
          <a:p>
            <a:pPr lvl="1" eaLnBrk="1" hangingPunct="1"/>
            <a:r>
              <a:rPr lang="en-US" altLang="en-US" sz="2700" dirty="0" smtClean="0"/>
              <a:t>Nature of integration among the layers</a:t>
            </a:r>
          </a:p>
        </p:txBody>
      </p:sp>
    </p:spTree>
    <p:extLst>
      <p:ext uri="{BB962C8B-B14F-4D97-AF65-F5344CB8AC3E}">
        <p14:creationId xmlns:p14="http://schemas.microsoft.com/office/powerpoint/2010/main" val="2110395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1442"/>
            <a:ext cx="8229600" cy="1143000"/>
          </a:xfrm>
        </p:spPr>
        <p:txBody>
          <a:bodyPr/>
          <a:lstStyle/>
          <a:p>
            <a:pPr eaLnBrk="1" hangingPunct="1"/>
            <a:r>
              <a:rPr lang="en-US" altLang="en-US" dirty="0" smtClean="0"/>
              <a:t>Supply Chain Management</a:t>
            </a:r>
            <a:br>
              <a:rPr lang="en-US" altLang="en-US" dirty="0" smtClean="0"/>
            </a:br>
            <a:r>
              <a:rPr lang="en-US" altLang="en-US" sz="3200" b="1" dirty="0" smtClean="0">
                <a:solidFill>
                  <a:srgbClr val="0000FF"/>
                </a:solidFill>
                <a:latin typeface="Comic Sans MS" pitchFamily="66" charset="0"/>
              </a:rPr>
              <a:t>Chapter Highlights…</a:t>
            </a:r>
          </a:p>
        </p:txBody>
      </p:sp>
      <p:sp>
        <p:nvSpPr>
          <p:cNvPr id="31747" name="Rectangle 3"/>
          <p:cNvSpPr>
            <a:spLocks noGrp="1" noChangeArrowheads="1"/>
          </p:cNvSpPr>
          <p:nvPr>
            <p:ph idx="1"/>
          </p:nvPr>
        </p:nvSpPr>
        <p:spPr>
          <a:xfrm>
            <a:off x="566738" y="1492254"/>
            <a:ext cx="8001000" cy="4267200"/>
          </a:xfrm>
        </p:spPr>
        <p:txBody>
          <a:bodyPr/>
          <a:lstStyle/>
          <a:p>
            <a:pPr eaLnBrk="1" hangingPunct="1"/>
            <a:r>
              <a:rPr lang="en-US" altLang="en-US" sz="2700" dirty="0" smtClean="0"/>
              <a:t>Bullwhip effect occurs due to</a:t>
            </a:r>
          </a:p>
          <a:p>
            <a:pPr lvl="1" eaLnBrk="1" hangingPunct="1"/>
            <a:r>
              <a:rPr lang="en-US" altLang="en-US" sz="2400" dirty="0" smtClean="0"/>
              <a:t>Number of layers in the supply chain</a:t>
            </a:r>
          </a:p>
          <a:p>
            <a:pPr lvl="1" eaLnBrk="1" hangingPunct="1"/>
            <a:r>
              <a:rPr lang="en-US" altLang="en-US" sz="2400" dirty="0" smtClean="0"/>
              <a:t>Delays in information flow across these layers</a:t>
            </a:r>
          </a:p>
          <a:p>
            <a:pPr lvl="1" eaLnBrk="1" hangingPunct="1"/>
            <a:r>
              <a:rPr lang="en-US" altLang="en-US" sz="2400" dirty="0" smtClean="0"/>
              <a:t>Variations in decision making patterns at each layer</a:t>
            </a:r>
          </a:p>
          <a:p>
            <a:pPr lvl="1" eaLnBrk="1" hangingPunct="1"/>
            <a:r>
              <a:rPr lang="en-US" altLang="en-US" sz="2400" dirty="0" smtClean="0"/>
              <a:t>Independence of each member in the supply chain</a:t>
            </a:r>
          </a:p>
          <a:p>
            <a:pPr eaLnBrk="1" hangingPunct="1"/>
            <a:r>
              <a:rPr lang="en-US" altLang="en-US" sz="2700" dirty="0" smtClean="0"/>
              <a:t>Several process indices and post-process indices are available to assess the performance of supply chains. </a:t>
            </a:r>
          </a:p>
          <a:p>
            <a:pPr eaLnBrk="1" hangingPunct="1"/>
            <a:r>
              <a:rPr lang="en-US" altLang="en-US" sz="2800" dirty="0" smtClean="0"/>
              <a:t>Supply chain design varies with the nature of products </a:t>
            </a:r>
          </a:p>
          <a:p>
            <a:pPr lvl="1" eaLnBrk="1" hangingPunct="1"/>
            <a:r>
              <a:rPr lang="en-US" altLang="en-US" sz="2400" dirty="0" smtClean="0"/>
              <a:t>Innovative products require responsive supply chains and functional products require efficient supply chains </a:t>
            </a:r>
          </a:p>
        </p:txBody>
      </p:sp>
    </p:spTree>
    <p:extLst>
      <p:ext uri="{BB962C8B-B14F-4D97-AF65-F5344CB8AC3E}">
        <p14:creationId xmlns:p14="http://schemas.microsoft.com/office/powerpoint/2010/main" val="121784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Supply Chain Management (SCM)</a:t>
            </a:r>
          </a:p>
        </p:txBody>
      </p:sp>
      <p:sp>
        <p:nvSpPr>
          <p:cNvPr id="9219" name="Rectangle 3"/>
          <p:cNvSpPr>
            <a:spLocks noGrp="1" noChangeArrowheads="1"/>
          </p:cNvSpPr>
          <p:nvPr>
            <p:ph idx="1"/>
          </p:nvPr>
        </p:nvSpPr>
        <p:spPr/>
        <p:txBody>
          <a:bodyPr/>
          <a:lstStyle/>
          <a:p>
            <a:pPr eaLnBrk="1" hangingPunct="1"/>
            <a:r>
              <a:rPr lang="en-US" altLang="en-US" sz="2400" dirty="0" smtClean="0"/>
              <a:t>Supply Chain includes </a:t>
            </a:r>
          </a:p>
          <a:p>
            <a:pPr lvl="1" eaLnBrk="1" hangingPunct="1"/>
            <a:r>
              <a:rPr lang="en-US" altLang="en-US" sz="2200" dirty="0" smtClean="0"/>
              <a:t>A chain of entities involved in planning, procurement, production and distribution of Products &amp; services to the end customer</a:t>
            </a:r>
          </a:p>
          <a:p>
            <a:pPr lvl="1" eaLnBrk="1" hangingPunct="1"/>
            <a:r>
              <a:rPr lang="en-US" altLang="en-US" sz="2200" dirty="0" smtClean="0"/>
              <a:t>A unique combination of these entities makes up a value stream </a:t>
            </a:r>
          </a:p>
          <a:p>
            <a:pPr eaLnBrk="1" hangingPunct="1"/>
            <a:r>
              <a:rPr lang="en-US" altLang="en-US" sz="2400" dirty="0" smtClean="0"/>
              <a:t>Need for SCM</a:t>
            </a:r>
          </a:p>
          <a:p>
            <a:pPr lvl="1" eaLnBrk="1" hangingPunct="1"/>
            <a:r>
              <a:rPr lang="en-US" altLang="en-US" sz="2200" dirty="0" smtClean="0"/>
              <a:t>Shrinking Product Life Cycles</a:t>
            </a:r>
          </a:p>
          <a:p>
            <a:pPr lvl="2" eaLnBrk="1" hangingPunct="1"/>
            <a:r>
              <a:rPr lang="en-US" altLang="en-US" sz="2000" dirty="0" smtClean="0"/>
              <a:t>Computer, Electronics Goods</a:t>
            </a:r>
          </a:p>
          <a:p>
            <a:pPr lvl="1" eaLnBrk="1" hangingPunct="1"/>
            <a:r>
              <a:rPr lang="en-US" altLang="en-US" sz="2200" dirty="0" smtClean="0"/>
              <a:t>Shrinking time window for delivery</a:t>
            </a:r>
          </a:p>
          <a:p>
            <a:pPr lvl="1" eaLnBrk="1" hangingPunct="1"/>
            <a:r>
              <a:rPr lang="en-US" altLang="en-US" sz="2200" dirty="0" smtClean="0"/>
              <a:t>Non-shrinking lead times</a:t>
            </a:r>
          </a:p>
          <a:p>
            <a:pPr lvl="1" eaLnBrk="1" hangingPunct="1"/>
            <a:r>
              <a:rPr lang="en-US" altLang="en-US" sz="2200" dirty="0" smtClean="0"/>
              <a:t>Dramatically increasing product variety</a:t>
            </a:r>
          </a:p>
          <a:p>
            <a:pPr lvl="2" eaLnBrk="1" hangingPunct="1"/>
            <a:r>
              <a:rPr lang="en-US" altLang="en-US" sz="2000" dirty="0" smtClean="0"/>
              <a:t>Apparels, Fashion/Trendy Goods, appliances</a:t>
            </a:r>
          </a:p>
        </p:txBody>
      </p:sp>
    </p:spTree>
    <p:extLst>
      <p:ext uri="{BB962C8B-B14F-4D97-AF65-F5344CB8AC3E}">
        <p14:creationId xmlns:p14="http://schemas.microsoft.com/office/powerpoint/2010/main" val="302102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Supply Chain Management</a:t>
            </a:r>
            <a:br>
              <a:rPr lang="en-US" altLang="en-US" dirty="0" smtClean="0"/>
            </a:br>
            <a:r>
              <a:rPr lang="en-US" altLang="en-US" sz="3200" b="1" dirty="0" smtClean="0">
                <a:solidFill>
                  <a:srgbClr val="0000FF"/>
                </a:solidFill>
                <a:latin typeface="Comic Sans MS" pitchFamily="66" charset="0"/>
              </a:rPr>
              <a:t>Key Questions</a:t>
            </a:r>
          </a:p>
        </p:txBody>
      </p:sp>
      <p:sp>
        <p:nvSpPr>
          <p:cNvPr id="10243" name="Rectangle 3"/>
          <p:cNvSpPr>
            <a:spLocks noGrp="1" noChangeArrowheads="1"/>
          </p:cNvSpPr>
          <p:nvPr>
            <p:ph idx="1"/>
          </p:nvPr>
        </p:nvSpPr>
        <p:spPr/>
        <p:txBody>
          <a:bodyPr/>
          <a:lstStyle/>
          <a:p>
            <a:pPr eaLnBrk="1" hangingPunct="1"/>
            <a:r>
              <a:rPr lang="en-US" altLang="en-US" sz="2600" dirty="0" smtClean="0"/>
              <a:t>Will the structure of the supply chain have any impact on the overall performance?</a:t>
            </a:r>
          </a:p>
          <a:p>
            <a:pPr eaLnBrk="1" hangingPunct="1"/>
            <a:r>
              <a:rPr lang="en-US" altLang="en-US" sz="2600" dirty="0" smtClean="0"/>
              <a:t>What are the strategies for improving “in-bound” logistics? </a:t>
            </a:r>
          </a:p>
          <a:p>
            <a:pPr eaLnBrk="1" hangingPunct="1"/>
            <a:r>
              <a:rPr lang="en-US" altLang="en-US" sz="2600" dirty="0" smtClean="0"/>
              <a:t>What kind of planning tools are useful for Supply Chain Management? </a:t>
            </a:r>
          </a:p>
          <a:p>
            <a:pPr eaLnBrk="1" hangingPunct="1"/>
            <a:r>
              <a:rPr lang="en-US" altLang="en-US" sz="2600" dirty="0" smtClean="0"/>
              <a:t>Are there workable strategies for managing scenarios such as product variety and short product life cycle? </a:t>
            </a:r>
          </a:p>
          <a:p>
            <a:pPr eaLnBrk="1" hangingPunct="1"/>
            <a:r>
              <a:rPr lang="en-US" altLang="en-US" sz="2600" dirty="0" smtClean="0"/>
              <a:t>What are the appropriate measures for supply chain performance? </a:t>
            </a:r>
          </a:p>
        </p:txBody>
      </p:sp>
    </p:spTree>
    <p:extLst>
      <p:ext uri="{BB962C8B-B14F-4D97-AF65-F5344CB8AC3E}">
        <p14:creationId xmlns:p14="http://schemas.microsoft.com/office/powerpoint/2010/main" val="279762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8"/>
          <p:cNvGrpSpPr>
            <a:grpSpLocks/>
          </p:cNvGrpSpPr>
          <p:nvPr/>
        </p:nvGrpSpPr>
        <p:grpSpPr bwMode="auto">
          <a:xfrm>
            <a:off x="270559" y="1730834"/>
            <a:ext cx="8408987" cy="4394200"/>
            <a:chOff x="271" y="1264"/>
            <a:chExt cx="5297" cy="2768"/>
          </a:xfrm>
        </p:grpSpPr>
        <p:sp>
          <p:nvSpPr>
            <p:cNvPr id="11268" name="AutoShape 3"/>
            <p:cNvSpPr>
              <a:spLocks noChangeArrowheads="1"/>
            </p:cNvSpPr>
            <p:nvPr/>
          </p:nvSpPr>
          <p:spPr bwMode="auto">
            <a:xfrm>
              <a:off x="727" y="1312"/>
              <a:ext cx="1234" cy="592"/>
            </a:xfrm>
            <a:prstGeom prst="octagon">
              <a:avLst>
                <a:gd name="adj" fmla="val 29282"/>
              </a:avLst>
            </a:prstGeom>
            <a:solidFill>
              <a:schemeClr val="accent1"/>
            </a:solidFill>
            <a:ln w="50800">
              <a:solidFill>
                <a:schemeClr val="tx1"/>
              </a:solidFill>
              <a:miter lim="800000"/>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External</a:t>
              </a:r>
            </a:p>
            <a:p>
              <a:pPr algn="ctr"/>
              <a:r>
                <a:rPr lang="en-GB" altLang="en-US" sz="2000"/>
                <a:t>Supplier 3</a:t>
              </a:r>
            </a:p>
          </p:txBody>
        </p:sp>
        <p:sp>
          <p:nvSpPr>
            <p:cNvPr id="11269" name="AutoShape 4"/>
            <p:cNvSpPr>
              <a:spLocks noChangeArrowheads="1"/>
            </p:cNvSpPr>
            <p:nvPr/>
          </p:nvSpPr>
          <p:spPr bwMode="auto">
            <a:xfrm>
              <a:off x="1811" y="1264"/>
              <a:ext cx="1235" cy="592"/>
            </a:xfrm>
            <a:prstGeom prst="octagon">
              <a:avLst>
                <a:gd name="adj" fmla="val 29282"/>
              </a:avLst>
            </a:prstGeom>
            <a:solidFill>
              <a:schemeClr val="accent1"/>
            </a:solidFill>
            <a:ln w="50800">
              <a:solidFill>
                <a:schemeClr val="tx1"/>
              </a:solidFill>
              <a:miter lim="800000"/>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External</a:t>
              </a:r>
            </a:p>
            <a:p>
              <a:pPr algn="ctr"/>
              <a:r>
                <a:rPr lang="en-GB" altLang="en-US" sz="2000"/>
                <a:t>Supplier 2</a:t>
              </a:r>
            </a:p>
          </p:txBody>
        </p:sp>
        <p:sp>
          <p:nvSpPr>
            <p:cNvPr id="11270" name="AutoShape 5"/>
            <p:cNvSpPr>
              <a:spLocks noChangeArrowheads="1"/>
            </p:cNvSpPr>
            <p:nvPr/>
          </p:nvSpPr>
          <p:spPr bwMode="auto">
            <a:xfrm>
              <a:off x="2850" y="1264"/>
              <a:ext cx="1235" cy="592"/>
            </a:xfrm>
            <a:prstGeom prst="octagon">
              <a:avLst>
                <a:gd name="adj" fmla="val 29282"/>
              </a:avLst>
            </a:prstGeom>
            <a:solidFill>
              <a:schemeClr val="accent1"/>
            </a:solidFill>
            <a:ln w="50800">
              <a:solidFill>
                <a:schemeClr val="tx1"/>
              </a:solidFill>
              <a:miter lim="800000"/>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External</a:t>
              </a:r>
            </a:p>
            <a:p>
              <a:pPr algn="ctr"/>
              <a:r>
                <a:rPr lang="en-GB" altLang="en-US" sz="2000"/>
                <a:t>Supplier 1</a:t>
              </a:r>
            </a:p>
          </p:txBody>
        </p:sp>
        <p:sp>
          <p:nvSpPr>
            <p:cNvPr id="11271" name="Oval 6"/>
            <p:cNvSpPr>
              <a:spLocks noChangeArrowheads="1"/>
            </p:cNvSpPr>
            <p:nvPr/>
          </p:nvSpPr>
          <p:spPr bwMode="auto">
            <a:xfrm rot="-600000">
              <a:off x="3934" y="1360"/>
              <a:ext cx="1235" cy="592"/>
            </a:xfrm>
            <a:prstGeom prst="ellipse">
              <a:avLst/>
            </a:prstGeom>
            <a:solidFill>
              <a:srgbClr val="FFCC99"/>
            </a:solidFill>
            <a:ln w="508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Internal</a:t>
              </a:r>
            </a:p>
            <a:p>
              <a:pPr algn="ctr"/>
              <a:r>
                <a:rPr lang="en-GB" altLang="en-US" sz="2000"/>
                <a:t>Supplier 3</a:t>
              </a:r>
            </a:p>
          </p:txBody>
        </p:sp>
        <p:sp>
          <p:nvSpPr>
            <p:cNvPr id="11272" name="AutoShape 7"/>
            <p:cNvSpPr>
              <a:spLocks noChangeArrowheads="1"/>
            </p:cNvSpPr>
            <p:nvPr/>
          </p:nvSpPr>
          <p:spPr bwMode="auto">
            <a:xfrm rot="-960000">
              <a:off x="862" y="2224"/>
              <a:ext cx="1235" cy="592"/>
            </a:xfrm>
            <a:prstGeom prst="roundRect">
              <a:avLst>
                <a:gd name="adj" fmla="val 12495"/>
              </a:avLst>
            </a:prstGeom>
            <a:solidFill>
              <a:srgbClr val="FAFD00"/>
            </a:solidFill>
            <a:ln w="508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External</a:t>
              </a:r>
            </a:p>
            <a:p>
              <a:pPr algn="ctr"/>
              <a:r>
                <a:rPr lang="en-GB" altLang="en-US" sz="2000"/>
                <a:t>Customer 1</a:t>
              </a:r>
            </a:p>
          </p:txBody>
        </p:sp>
        <p:sp>
          <p:nvSpPr>
            <p:cNvPr id="11273" name="AutoShape 8"/>
            <p:cNvSpPr>
              <a:spLocks noChangeArrowheads="1"/>
            </p:cNvSpPr>
            <p:nvPr/>
          </p:nvSpPr>
          <p:spPr bwMode="auto">
            <a:xfrm rot="2100000">
              <a:off x="501" y="2944"/>
              <a:ext cx="1235" cy="592"/>
            </a:xfrm>
            <a:prstGeom prst="roundRect">
              <a:avLst>
                <a:gd name="adj" fmla="val 12495"/>
              </a:avLst>
            </a:prstGeom>
            <a:solidFill>
              <a:srgbClr val="FAFD00"/>
            </a:solidFill>
            <a:ln w="508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External</a:t>
              </a:r>
            </a:p>
            <a:p>
              <a:pPr algn="ctr"/>
              <a:r>
                <a:rPr lang="en-GB" altLang="en-US" sz="2000"/>
                <a:t>Customer 2</a:t>
              </a:r>
            </a:p>
          </p:txBody>
        </p:sp>
        <p:sp>
          <p:nvSpPr>
            <p:cNvPr id="11274" name="Oval 9"/>
            <p:cNvSpPr>
              <a:spLocks noChangeArrowheads="1"/>
            </p:cNvSpPr>
            <p:nvPr/>
          </p:nvSpPr>
          <p:spPr bwMode="auto">
            <a:xfrm>
              <a:off x="1946" y="2080"/>
              <a:ext cx="1235" cy="592"/>
            </a:xfrm>
            <a:prstGeom prst="ellipse">
              <a:avLst/>
            </a:prstGeom>
            <a:solidFill>
              <a:srgbClr val="FFCC99"/>
            </a:solidFill>
            <a:ln w="508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Internal</a:t>
              </a:r>
            </a:p>
            <a:p>
              <a:pPr algn="ctr"/>
              <a:r>
                <a:rPr lang="en-GB" altLang="en-US" sz="2000"/>
                <a:t>Customer</a:t>
              </a:r>
            </a:p>
          </p:txBody>
        </p:sp>
        <p:sp>
          <p:nvSpPr>
            <p:cNvPr id="11275" name="Oval 10"/>
            <p:cNvSpPr>
              <a:spLocks noChangeArrowheads="1"/>
            </p:cNvSpPr>
            <p:nvPr/>
          </p:nvSpPr>
          <p:spPr bwMode="auto">
            <a:xfrm rot="480000">
              <a:off x="3031" y="2272"/>
              <a:ext cx="1234" cy="592"/>
            </a:xfrm>
            <a:prstGeom prst="ellipse">
              <a:avLst/>
            </a:prstGeom>
            <a:solidFill>
              <a:srgbClr val="FFCC99"/>
            </a:solidFill>
            <a:ln w="508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Internal</a:t>
              </a:r>
            </a:p>
            <a:p>
              <a:pPr algn="ctr"/>
              <a:r>
                <a:rPr lang="en-GB" altLang="en-US" sz="2000"/>
                <a:t>Supplier 1</a:t>
              </a:r>
            </a:p>
          </p:txBody>
        </p:sp>
        <p:sp>
          <p:nvSpPr>
            <p:cNvPr id="11276" name="Oval 11"/>
            <p:cNvSpPr>
              <a:spLocks noChangeArrowheads="1"/>
            </p:cNvSpPr>
            <p:nvPr/>
          </p:nvSpPr>
          <p:spPr bwMode="auto">
            <a:xfrm rot="8040000">
              <a:off x="3986" y="2001"/>
              <a:ext cx="1312" cy="557"/>
            </a:xfrm>
            <a:prstGeom prst="ellipse">
              <a:avLst/>
            </a:prstGeom>
            <a:solidFill>
              <a:srgbClr val="FFCC99"/>
            </a:solidFill>
            <a:ln w="508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Internal</a:t>
              </a:r>
            </a:p>
            <a:p>
              <a:pPr algn="ctr"/>
              <a:r>
                <a:rPr lang="en-GB" altLang="en-US" sz="2000"/>
                <a:t>Supplier 2</a:t>
              </a:r>
            </a:p>
          </p:txBody>
        </p:sp>
        <p:sp>
          <p:nvSpPr>
            <p:cNvPr id="11277" name="AutoShape 12"/>
            <p:cNvSpPr>
              <a:spLocks noChangeArrowheads="1"/>
            </p:cNvSpPr>
            <p:nvPr/>
          </p:nvSpPr>
          <p:spPr bwMode="auto">
            <a:xfrm>
              <a:off x="2477" y="3124"/>
              <a:ext cx="1438" cy="760"/>
            </a:xfrm>
            <a:prstGeom prst="star16">
              <a:avLst>
                <a:gd name="adj" fmla="val 37500"/>
              </a:avLst>
            </a:prstGeom>
            <a:solidFill>
              <a:srgbClr val="F95AB7"/>
            </a:solidFill>
            <a:ln w="12700">
              <a:solidFill>
                <a:schemeClr val="tx1"/>
              </a:solidFill>
              <a:miter lim="800000"/>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Ultimate </a:t>
              </a:r>
            </a:p>
            <a:p>
              <a:pPr algn="ctr"/>
              <a:r>
                <a:rPr lang="en-GB" altLang="en-US" sz="2000"/>
                <a:t>Customer</a:t>
              </a:r>
            </a:p>
          </p:txBody>
        </p:sp>
        <p:sp>
          <p:nvSpPr>
            <p:cNvPr id="11278" name="Line 13"/>
            <p:cNvSpPr>
              <a:spLocks noChangeShapeType="1"/>
            </p:cNvSpPr>
            <p:nvPr/>
          </p:nvSpPr>
          <p:spPr bwMode="auto">
            <a:xfrm>
              <a:off x="271" y="1632"/>
              <a:ext cx="449"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9" name="Line 14"/>
            <p:cNvSpPr>
              <a:spLocks noChangeShapeType="1"/>
            </p:cNvSpPr>
            <p:nvPr/>
          </p:nvSpPr>
          <p:spPr bwMode="auto">
            <a:xfrm>
              <a:off x="1683" y="3552"/>
              <a:ext cx="723"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0" name="AutoShape 15"/>
            <p:cNvSpPr>
              <a:spLocks noChangeArrowheads="1"/>
            </p:cNvSpPr>
            <p:nvPr/>
          </p:nvSpPr>
          <p:spPr bwMode="auto">
            <a:xfrm>
              <a:off x="4368" y="3120"/>
              <a:ext cx="1200" cy="236"/>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b="1"/>
                <a:t>Procurement</a:t>
              </a:r>
              <a:endParaRPr lang="en-GB" altLang="en-US" sz="1400"/>
            </a:p>
          </p:txBody>
        </p:sp>
        <p:sp>
          <p:nvSpPr>
            <p:cNvPr id="11281" name="Oval 16"/>
            <p:cNvSpPr>
              <a:spLocks noChangeArrowheads="1"/>
            </p:cNvSpPr>
            <p:nvPr/>
          </p:nvSpPr>
          <p:spPr bwMode="auto">
            <a:xfrm>
              <a:off x="4272" y="3412"/>
              <a:ext cx="1296" cy="284"/>
            </a:xfrm>
            <a:prstGeom prst="ellipse">
              <a:avLst/>
            </a:prstGeom>
            <a:solidFill>
              <a:srgbClr val="FFCC99"/>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b="1"/>
                <a:t>Production</a:t>
              </a:r>
            </a:p>
          </p:txBody>
        </p:sp>
        <p:sp>
          <p:nvSpPr>
            <p:cNvPr id="11282" name="AutoShape 17"/>
            <p:cNvSpPr>
              <a:spLocks noChangeArrowheads="1"/>
            </p:cNvSpPr>
            <p:nvPr/>
          </p:nvSpPr>
          <p:spPr bwMode="auto">
            <a:xfrm>
              <a:off x="4320" y="3748"/>
              <a:ext cx="1200" cy="284"/>
            </a:xfrm>
            <a:prstGeom prst="roundRect">
              <a:avLst>
                <a:gd name="adj" fmla="val 12495"/>
              </a:avLst>
            </a:prstGeom>
            <a:solidFill>
              <a:srgbClr val="FAFD00"/>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b="1"/>
                <a:t>Distribution</a:t>
              </a:r>
            </a:p>
          </p:txBody>
        </p:sp>
      </p:grpSp>
      <p:sp>
        <p:nvSpPr>
          <p:cNvPr id="11267" name="Rectangle 19"/>
          <p:cNvSpPr>
            <a:spLocks noGrp="1" noChangeArrowheads="1"/>
          </p:cNvSpPr>
          <p:nvPr>
            <p:ph type="title"/>
          </p:nvPr>
        </p:nvSpPr>
        <p:spPr>
          <a:xfrm>
            <a:off x="297546" y="-1128"/>
            <a:ext cx="8229600" cy="1143000"/>
          </a:xfrm>
        </p:spPr>
        <p:txBody>
          <a:bodyPr/>
          <a:lstStyle/>
          <a:p>
            <a:pPr eaLnBrk="1" hangingPunct="1"/>
            <a:r>
              <a:rPr lang="en-US" altLang="en-US" smtClean="0"/>
              <a:t>What is a supply chain?</a:t>
            </a:r>
          </a:p>
        </p:txBody>
      </p:sp>
    </p:spTree>
    <p:extLst>
      <p:ext uri="{BB962C8B-B14F-4D97-AF65-F5344CB8AC3E}">
        <p14:creationId xmlns:p14="http://schemas.microsoft.com/office/powerpoint/2010/main" val="4087474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AutoShape 3"/>
          <p:cNvSpPr>
            <a:spLocks noChangeArrowheads="1"/>
          </p:cNvSpPr>
          <p:nvPr/>
        </p:nvSpPr>
        <p:spPr bwMode="auto">
          <a:xfrm>
            <a:off x="6708551" y="4961623"/>
            <a:ext cx="1976437" cy="825500"/>
          </a:xfrm>
          <a:prstGeom prst="star16">
            <a:avLst>
              <a:gd name="adj" fmla="val 37500"/>
            </a:avLst>
          </a:prstGeom>
          <a:solidFill>
            <a:srgbClr val="F95AB7"/>
          </a:solidFill>
          <a:ln w="12700">
            <a:solidFill>
              <a:schemeClr val="tx1"/>
            </a:solidFill>
            <a:miter lim="800000"/>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Customer</a:t>
            </a:r>
          </a:p>
        </p:txBody>
      </p:sp>
      <p:sp>
        <p:nvSpPr>
          <p:cNvPr id="1030" name="AutoShape 4"/>
          <p:cNvSpPr>
            <a:spLocks noChangeArrowheads="1"/>
          </p:cNvSpPr>
          <p:nvPr/>
        </p:nvSpPr>
        <p:spPr bwMode="auto">
          <a:xfrm>
            <a:off x="4211413" y="5060048"/>
            <a:ext cx="1924050" cy="673100"/>
          </a:xfrm>
          <a:prstGeom prst="roundRect">
            <a:avLst>
              <a:gd name="adj" fmla="val 12495"/>
            </a:avLst>
          </a:prstGeom>
          <a:solidFill>
            <a:srgbClr val="EAEC5E"/>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Retailers</a:t>
            </a:r>
          </a:p>
        </p:txBody>
      </p:sp>
      <p:sp>
        <p:nvSpPr>
          <p:cNvPr id="1031" name="AutoShape 5"/>
          <p:cNvSpPr>
            <a:spLocks noChangeArrowheads="1"/>
          </p:cNvSpPr>
          <p:nvPr/>
        </p:nvSpPr>
        <p:spPr bwMode="auto">
          <a:xfrm>
            <a:off x="1874613" y="5064811"/>
            <a:ext cx="1924050" cy="673100"/>
          </a:xfrm>
          <a:prstGeom prst="roundRect">
            <a:avLst>
              <a:gd name="adj" fmla="val 12495"/>
            </a:avLst>
          </a:prstGeom>
          <a:solidFill>
            <a:srgbClr val="EAEC5E"/>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Distributors</a:t>
            </a:r>
          </a:p>
        </p:txBody>
      </p:sp>
      <p:sp>
        <p:nvSpPr>
          <p:cNvPr id="1032" name="AutoShape 9"/>
          <p:cNvSpPr>
            <a:spLocks noChangeArrowheads="1"/>
          </p:cNvSpPr>
          <p:nvPr/>
        </p:nvSpPr>
        <p:spPr bwMode="auto">
          <a:xfrm rot="19860000">
            <a:off x="-52612" y="2639111"/>
            <a:ext cx="1638300" cy="533400"/>
          </a:xfrm>
          <a:prstGeom prst="octagon">
            <a:avLst>
              <a:gd name="adj" fmla="val 29282"/>
            </a:avLst>
          </a:prstGeom>
          <a:solidFill>
            <a:srgbClr val="A2FFA3"/>
          </a:solidFill>
          <a:ln w="12700">
            <a:solidFill>
              <a:schemeClr val="tx1"/>
            </a:solidFill>
            <a:miter lim="800000"/>
            <a:headEnd/>
            <a:tailEnd/>
          </a:ln>
        </p:spPr>
        <p:txBody>
          <a:bodyPr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ltLang="en-US" sz="2000"/>
              <a:t>Suppliers</a:t>
            </a:r>
          </a:p>
        </p:txBody>
      </p:sp>
      <p:graphicFrame>
        <p:nvGraphicFramePr>
          <p:cNvPr id="1026" name="Object 11">
            <a:hlinkClick r:id="" action="ppaction://ole?verb=0"/>
          </p:cNvPr>
          <p:cNvGraphicFramePr>
            <a:graphicFrameLocks/>
          </p:cNvGraphicFramePr>
          <p:nvPr>
            <p:extLst>
              <p:ext uri="{D42A27DB-BD31-4B8C-83A1-F6EECF244321}">
                <p14:modId xmlns:p14="http://schemas.microsoft.com/office/powerpoint/2010/main" val="1662861358"/>
              </p:ext>
            </p:extLst>
          </p:nvPr>
        </p:nvGraphicFramePr>
        <p:xfrm>
          <a:off x="6700613" y="3667811"/>
          <a:ext cx="1336675" cy="900112"/>
        </p:xfrm>
        <a:graphic>
          <a:graphicData uri="http://schemas.openxmlformats.org/presentationml/2006/ole">
            <mc:AlternateContent xmlns:mc="http://schemas.openxmlformats.org/markup-compatibility/2006">
              <mc:Choice xmlns:v="urn:schemas-microsoft-com:vml" Requires="v">
                <p:oleObj spid="_x0000_s8212" name="Clip" r:id="rId3" imgW="5736960" imgH="4028760" progId="MS_ClipArt_Gallery.5">
                  <p:embed/>
                </p:oleObj>
              </mc:Choice>
              <mc:Fallback>
                <p:oleObj name="Clip" r:id="rId3" imgW="5736960" imgH="402876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613" y="3667811"/>
                        <a:ext cx="1336675" cy="9001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Rectangle 12"/>
          <p:cNvSpPr>
            <a:spLocks noChangeArrowheads="1"/>
          </p:cNvSpPr>
          <p:nvPr/>
        </p:nvSpPr>
        <p:spPr bwMode="auto">
          <a:xfrm>
            <a:off x="1665063" y="4875898"/>
            <a:ext cx="4724400" cy="1092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034" name="Rectangle 13"/>
          <p:cNvSpPr>
            <a:spLocks noChangeArrowheads="1"/>
          </p:cNvSpPr>
          <p:nvPr/>
        </p:nvSpPr>
        <p:spPr bwMode="auto">
          <a:xfrm>
            <a:off x="6584726" y="3272523"/>
            <a:ext cx="16049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ltLang="en-US"/>
              <a:t>Warehouse</a:t>
            </a:r>
          </a:p>
        </p:txBody>
      </p:sp>
      <p:sp>
        <p:nvSpPr>
          <p:cNvPr id="1035" name="Oval 14"/>
          <p:cNvSpPr>
            <a:spLocks noChangeArrowheads="1"/>
          </p:cNvSpPr>
          <p:nvPr/>
        </p:nvSpPr>
        <p:spPr bwMode="auto">
          <a:xfrm>
            <a:off x="6313263" y="2418448"/>
            <a:ext cx="1924050" cy="673100"/>
          </a:xfrm>
          <a:prstGeom prst="ellipse">
            <a:avLst/>
          </a:prstGeom>
          <a:solidFill>
            <a:srgbClr val="8CF4EA"/>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Planning</a:t>
            </a:r>
          </a:p>
        </p:txBody>
      </p:sp>
      <p:sp>
        <p:nvSpPr>
          <p:cNvPr id="1036" name="Oval 15"/>
          <p:cNvSpPr>
            <a:spLocks noChangeArrowheads="1"/>
          </p:cNvSpPr>
          <p:nvPr/>
        </p:nvSpPr>
        <p:spPr bwMode="auto">
          <a:xfrm>
            <a:off x="5217888" y="1567548"/>
            <a:ext cx="1925638" cy="673100"/>
          </a:xfrm>
          <a:prstGeom prst="ellipse">
            <a:avLst/>
          </a:prstGeom>
          <a:solidFill>
            <a:srgbClr val="8CF4EA"/>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Production</a:t>
            </a:r>
          </a:p>
        </p:txBody>
      </p:sp>
      <p:sp>
        <p:nvSpPr>
          <p:cNvPr id="1037" name="Oval 16"/>
          <p:cNvSpPr>
            <a:spLocks noChangeArrowheads="1"/>
          </p:cNvSpPr>
          <p:nvPr/>
        </p:nvSpPr>
        <p:spPr bwMode="auto">
          <a:xfrm>
            <a:off x="1769838" y="1643748"/>
            <a:ext cx="1924050" cy="673100"/>
          </a:xfrm>
          <a:prstGeom prst="ellipse">
            <a:avLst/>
          </a:prstGeom>
          <a:solidFill>
            <a:srgbClr val="8CF4EA"/>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Purchasing</a:t>
            </a:r>
          </a:p>
        </p:txBody>
      </p:sp>
      <p:sp>
        <p:nvSpPr>
          <p:cNvPr id="1038" name="Oval 17"/>
          <p:cNvSpPr>
            <a:spLocks noChangeArrowheads="1"/>
          </p:cNvSpPr>
          <p:nvPr/>
        </p:nvSpPr>
        <p:spPr bwMode="auto">
          <a:xfrm>
            <a:off x="3389088" y="2342248"/>
            <a:ext cx="1924050" cy="673100"/>
          </a:xfrm>
          <a:prstGeom prst="ellipse">
            <a:avLst/>
          </a:prstGeom>
          <a:solidFill>
            <a:srgbClr val="8CF4EA"/>
          </a:solidFill>
          <a:ln w="12700">
            <a:solidFill>
              <a:schemeClr val="tx1"/>
            </a:solidFill>
            <a:round/>
            <a:headEnd/>
            <a:tailEnd/>
          </a:ln>
        </p:spPr>
        <p:txBody>
          <a:bodyPr wrap="none" lIns="90488" tIns="44450" rIns="90488" bIns="4445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GB" altLang="en-US" sz="2000"/>
              <a:t>Sales</a:t>
            </a:r>
          </a:p>
        </p:txBody>
      </p:sp>
      <p:sp>
        <p:nvSpPr>
          <p:cNvPr id="1039" name="Rectangle 18"/>
          <p:cNvSpPr>
            <a:spLocks noChangeArrowheads="1"/>
          </p:cNvSpPr>
          <p:nvPr/>
        </p:nvSpPr>
        <p:spPr bwMode="auto">
          <a:xfrm>
            <a:off x="1685701" y="1488173"/>
            <a:ext cx="6669087" cy="3279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1027" name="Object 20">
            <a:hlinkClick r:id="" action="ppaction://ole?verb=0"/>
          </p:cNvPr>
          <p:cNvGraphicFramePr>
            <a:graphicFrameLocks/>
          </p:cNvGraphicFramePr>
          <p:nvPr>
            <p:extLst>
              <p:ext uri="{D42A27DB-BD31-4B8C-83A1-F6EECF244321}">
                <p14:modId xmlns:p14="http://schemas.microsoft.com/office/powerpoint/2010/main" val="3767306222"/>
              </p:ext>
            </p:extLst>
          </p:nvPr>
        </p:nvGraphicFramePr>
        <p:xfrm>
          <a:off x="4455888" y="3605898"/>
          <a:ext cx="1414463" cy="962025"/>
        </p:xfrm>
        <a:graphic>
          <a:graphicData uri="http://schemas.openxmlformats.org/presentationml/2006/ole">
            <mc:AlternateContent xmlns:mc="http://schemas.openxmlformats.org/markup-compatibility/2006">
              <mc:Choice xmlns:v="urn:schemas-microsoft-com:vml" Requires="v">
                <p:oleObj spid="_x0000_s8213" name="Clip" r:id="rId5" imgW="5903640" imgH="3695400" progId="MS_ClipArt_Gallery.5">
                  <p:embed/>
                </p:oleObj>
              </mc:Choice>
              <mc:Fallback>
                <p:oleObj name="Clip" r:id="rId5" imgW="5903640" imgH="3695400" progId="MS_ClipArt_Gallery.5">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5888" y="3605898"/>
                        <a:ext cx="1414463" cy="962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21"/>
          <p:cNvSpPr>
            <a:spLocks noChangeArrowheads="1"/>
          </p:cNvSpPr>
          <p:nvPr/>
        </p:nvSpPr>
        <p:spPr bwMode="auto">
          <a:xfrm>
            <a:off x="4592413" y="3196323"/>
            <a:ext cx="1082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ltLang="en-US"/>
              <a:t>Factory</a:t>
            </a:r>
          </a:p>
        </p:txBody>
      </p:sp>
      <p:graphicFrame>
        <p:nvGraphicFramePr>
          <p:cNvPr id="1028" name="Object 23">
            <a:hlinkClick r:id="" action="ppaction://ole?verb=0"/>
          </p:cNvPr>
          <p:cNvGraphicFramePr>
            <a:graphicFrameLocks/>
          </p:cNvGraphicFramePr>
          <p:nvPr>
            <p:extLst>
              <p:ext uri="{D42A27DB-BD31-4B8C-83A1-F6EECF244321}">
                <p14:modId xmlns:p14="http://schemas.microsoft.com/office/powerpoint/2010/main" val="4108066483"/>
              </p:ext>
            </p:extLst>
          </p:nvPr>
        </p:nvGraphicFramePr>
        <p:xfrm>
          <a:off x="1801588" y="3472548"/>
          <a:ext cx="1658938" cy="1219200"/>
        </p:xfrm>
        <a:graphic>
          <a:graphicData uri="http://schemas.openxmlformats.org/presentationml/2006/ole">
            <mc:AlternateContent xmlns:mc="http://schemas.openxmlformats.org/markup-compatibility/2006">
              <mc:Choice xmlns:v="urn:schemas-microsoft-com:vml" Requires="v">
                <p:oleObj spid="_x0000_s8214" name="Clip" r:id="rId7" imgW="8099280" imgH="5506920" progId="MS_ClipArt_Gallery.5">
                  <p:embed/>
                </p:oleObj>
              </mc:Choice>
              <mc:Fallback>
                <p:oleObj name="Clip" r:id="rId7" imgW="8099280" imgH="5506920" progId="MS_ClipArt_Gallery.5">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1588" y="3472548"/>
                        <a:ext cx="1658938" cy="1219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1" name="Rectangle 24"/>
          <p:cNvSpPr>
            <a:spLocks noChangeArrowheads="1"/>
          </p:cNvSpPr>
          <p:nvPr/>
        </p:nvSpPr>
        <p:spPr bwMode="auto">
          <a:xfrm>
            <a:off x="2188938" y="3148698"/>
            <a:ext cx="9191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GB" altLang="en-US"/>
              <a:t>Stores</a:t>
            </a:r>
          </a:p>
        </p:txBody>
      </p:sp>
      <p:sp>
        <p:nvSpPr>
          <p:cNvPr id="1042" name="Line 37"/>
          <p:cNvSpPr>
            <a:spLocks noChangeShapeType="1"/>
          </p:cNvSpPr>
          <p:nvPr/>
        </p:nvSpPr>
        <p:spPr bwMode="auto">
          <a:xfrm>
            <a:off x="6494238" y="5910948"/>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3" name="Text Box 38"/>
          <p:cNvSpPr txBox="1">
            <a:spLocks noChangeArrowheads="1"/>
          </p:cNvSpPr>
          <p:nvPr/>
        </p:nvSpPr>
        <p:spPr bwMode="auto">
          <a:xfrm>
            <a:off x="7303863" y="5758548"/>
            <a:ext cx="1363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Material Flow</a:t>
            </a:r>
          </a:p>
        </p:txBody>
      </p:sp>
      <p:sp>
        <p:nvSpPr>
          <p:cNvPr id="1044" name="Line 40"/>
          <p:cNvSpPr>
            <a:spLocks noChangeShapeType="1"/>
          </p:cNvSpPr>
          <p:nvPr/>
        </p:nvSpPr>
        <p:spPr bwMode="auto">
          <a:xfrm>
            <a:off x="6503763" y="6215748"/>
            <a:ext cx="8382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5" name="Text Box 41"/>
          <p:cNvSpPr txBox="1">
            <a:spLocks noChangeArrowheads="1"/>
          </p:cNvSpPr>
          <p:nvPr/>
        </p:nvSpPr>
        <p:spPr bwMode="auto">
          <a:xfrm>
            <a:off x="7310213" y="6063348"/>
            <a:ext cx="170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400"/>
              <a:t>Information Flow</a:t>
            </a:r>
          </a:p>
        </p:txBody>
      </p:sp>
      <p:sp>
        <p:nvSpPr>
          <p:cNvPr id="1046" name="Rectangle 43"/>
          <p:cNvSpPr>
            <a:spLocks noGrp="1" noChangeArrowheads="1"/>
          </p:cNvSpPr>
          <p:nvPr>
            <p:ph type="title"/>
          </p:nvPr>
        </p:nvSpPr>
        <p:spPr>
          <a:xfrm>
            <a:off x="341088" y="13386"/>
            <a:ext cx="8229600" cy="1143000"/>
          </a:xfrm>
        </p:spPr>
        <p:txBody>
          <a:bodyPr/>
          <a:lstStyle/>
          <a:p>
            <a:pPr eaLnBrk="1" hangingPunct="1"/>
            <a:r>
              <a:rPr lang="en-US" altLang="en-US" dirty="0" smtClean="0"/>
              <a:t>Supply Chain</a:t>
            </a:r>
            <a:br>
              <a:rPr lang="en-US" altLang="en-US" dirty="0" smtClean="0"/>
            </a:br>
            <a:r>
              <a:rPr lang="en-US" altLang="en-US" sz="3200" b="1" dirty="0" smtClean="0">
                <a:solidFill>
                  <a:srgbClr val="0000FF"/>
                </a:solidFill>
                <a:latin typeface="Comic Sans MS" pitchFamily="66" charset="0"/>
              </a:rPr>
              <a:t>Information &amp; Material Flows</a:t>
            </a:r>
          </a:p>
        </p:txBody>
      </p:sp>
      <p:sp>
        <p:nvSpPr>
          <p:cNvPr id="1047" name="Line 44"/>
          <p:cNvSpPr>
            <a:spLocks noChangeShapeType="1"/>
          </p:cNvSpPr>
          <p:nvPr/>
        </p:nvSpPr>
        <p:spPr bwMode="auto">
          <a:xfrm>
            <a:off x="874488" y="3167748"/>
            <a:ext cx="9144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8" name="Line 45"/>
          <p:cNvSpPr>
            <a:spLocks noChangeShapeType="1"/>
          </p:cNvSpPr>
          <p:nvPr/>
        </p:nvSpPr>
        <p:spPr bwMode="auto">
          <a:xfrm>
            <a:off x="3465288" y="4005948"/>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9" name="Line 46"/>
          <p:cNvSpPr>
            <a:spLocks noChangeShapeType="1"/>
          </p:cNvSpPr>
          <p:nvPr/>
        </p:nvSpPr>
        <p:spPr bwMode="auto">
          <a:xfrm>
            <a:off x="5856063" y="4082148"/>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0" name="Line 49"/>
          <p:cNvSpPr>
            <a:spLocks noChangeShapeType="1"/>
          </p:cNvSpPr>
          <p:nvPr/>
        </p:nvSpPr>
        <p:spPr bwMode="auto">
          <a:xfrm flipH="1">
            <a:off x="3617688" y="4463148"/>
            <a:ext cx="3124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1" name="Line 50"/>
          <p:cNvSpPr>
            <a:spLocks noChangeShapeType="1"/>
          </p:cNvSpPr>
          <p:nvPr/>
        </p:nvSpPr>
        <p:spPr bwMode="auto">
          <a:xfrm>
            <a:off x="3798663" y="5282298"/>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2" name="Line 51"/>
          <p:cNvSpPr>
            <a:spLocks noChangeShapeType="1"/>
          </p:cNvSpPr>
          <p:nvPr/>
        </p:nvSpPr>
        <p:spPr bwMode="auto">
          <a:xfrm>
            <a:off x="6122763" y="523467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3" name="Line 53"/>
          <p:cNvSpPr>
            <a:spLocks noChangeShapeType="1"/>
          </p:cNvSpPr>
          <p:nvPr/>
        </p:nvSpPr>
        <p:spPr bwMode="auto">
          <a:xfrm flipH="1">
            <a:off x="6146576" y="5510898"/>
            <a:ext cx="6096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 name="Line 54"/>
          <p:cNvSpPr>
            <a:spLocks noChangeShapeType="1"/>
          </p:cNvSpPr>
          <p:nvPr/>
        </p:nvSpPr>
        <p:spPr bwMode="auto">
          <a:xfrm flipH="1">
            <a:off x="3798663" y="5510898"/>
            <a:ext cx="3810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055" name="AutoShape 56"/>
          <p:cNvCxnSpPr>
            <a:cxnSpLocks noChangeShapeType="1"/>
            <a:stCxn id="1039" idx="0"/>
            <a:endCxn id="1039" idx="0"/>
          </p:cNvCxnSpPr>
          <p:nvPr/>
        </p:nvCxnSpPr>
        <p:spPr bwMode="auto">
          <a:xfrm>
            <a:off x="5021038" y="1488173"/>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6" name="AutoShape 57"/>
          <p:cNvCxnSpPr>
            <a:cxnSpLocks noChangeShapeType="1"/>
            <a:stCxn id="1039" idx="0"/>
            <a:endCxn id="1039" idx="0"/>
          </p:cNvCxnSpPr>
          <p:nvPr/>
        </p:nvCxnSpPr>
        <p:spPr bwMode="auto">
          <a:xfrm>
            <a:off x="5021038" y="1488173"/>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7" name="Line 58"/>
          <p:cNvSpPr>
            <a:spLocks noChangeShapeType="1"/>
          </p:cNvSpPr>
          <p:nvPr/>
        </p:nvSpPr>
        <p:spPr bwMode="auto">
          <a:xfrm>
            <a:off x="5294088" y="2710548"/>
            <a:ext cx="10668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8" name="Line 59"/>
          <p:cNvSpPr>
            <a:spLocks noChangeShapeType="1"/>
          </p:cNvSpPr>
          <p:nvPr/>
        </p:nvSpPr>
        <p:spPr bwMode="auto">
          <a:xfrm flipH="1">
            <a:off x="5522688" y="2939148"/>
            <a:ext cx="990600" cy="6858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9" name="Line 60"/>
          <p:cNvSpPr>
            <a:spLocks noChangeShapeType="1"/>
          </p:cNvSpPr>
          <p:nvPr/>
        </p:nvSpPr>
        <p:spPr bwMode="auto">
          <a:xfrm flipH="1" flipV="1">
            <a:off x="6970488" y="2024748"/>
            <a:ext cx="609600" cy="3810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0" name="Line 61"/>
          <p:cNvSpPr>
            <a:spLocks noChangeShapeType="1"/>
          </p:cNvSpPr>
          <p:nvPr/>
        </p:nvSpPr>
        <p:spPr bwMode="auto">
          <a:xfrm flipH="1">
            <a:off x="4532088" y="1948548"/>
            <a:ext cx="685800" cy="3810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1" name="Line 62"/>
          <p:cNvSpPr>
            <a:spLocks noChangeShapeType="1"/>
          </p:cNvSpPr>
          <p:nvPr/>
        </p:nvSpPr>
        <p:spPr bwMode="auto">
          <a:xfrm>
            <a:off x="5065488" y="2862948"/>
            <a:ext cx="1600200" cy="9144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2" name="Line 63"/>
          <p:cNvSpPr>
            <a:spLocks noChangeShapeType="1"/>
          </p:cNvSpPr>
          <p:nvPr/>
        </p:nvSpPr>
        <p:spPr bwMode="auto">
          <a:xfrm flipH="1" flipV="1">
            <a:off x="3617688" y="1872348"/>
            <a:ext cx="3124200" cy="6096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3" name="Line 64"/>
          <p:cNvSpPr>
            <a:spLocks noChangeShapeType="1"/>
          </p:cNvSpPr>
          <p:nvPr/>
        </p:nvSpPr>
        <p:spPr bwMode="auto">
          <a:xfrm flipH="1">
            <a:off x="1484088" y="2100948"/>
            <a:ext cx="381000" cy="3810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4" name="Line 65"/>
          <p:cNvSpPr>
            <a:spLocks noChangeShapeType="1"/>
          </p:cNvSpPr>
          <p:nvPr/>
        </p:nvSpPr>
        <p:spPr bwMode="auto">
          <a:xfrm flipV="1">
            <a:off x="3417663" y="2939148"/>
            <a:ext cx="609600" cy="213360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96796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Supply Chain Management</a:t>
            </a:r>
            <a:br>
              <a:rPr lang="en-US" altLang="en-US" dirty="0" smtClean="0"/>
            </a:br>
            <a:r>
              <a:rPr lang="en-US" altLang="en-US" sz="3200" b="1" dirty="0" smtClean="0">
                <a:solidFill>
                  <a:srgbClr val="0000FF"/>
                </a:solidFill>
                <a:latin typeface="Comic Sans MS" pitchFamily="66" charset="0"/>
              </a:rPr>
              <a:t>Components</a:t>
            </a:r>
          </a:p>
        </p:txBody>
      </p:sp>
      <p:sp>
        <p:nvSpPr>
          <p:cNvPr id="12291" name="Rectangle 3"/>
          <p:cNvSpPr>
            <a:spLocks noGrp="1" noChangeArrowheads="1"/>
          </p:cNvSpPr>
          <p:nvPr>
            <p:ph idx="1"/>
          </p:nvPr>
        </p:nvSpPr>
        <p:spPr/>
        <p:txBody>
          <a:bodyPr/>
          <a:lstStyle/>
          <a:p>
            <a:pPr eaLnBrk="1" hangingPunct="1">
              <a:lnSpc>
                <a:spcPct val="90000"/>
              </a:lnSpc>
            </a:pPr>
            <a:r>
              <a:rPr lang="en-US" altLang="en-US" dirty="0" smtClean="0"/>
              <a:t>In-bound SCM</a:t>
            </a:r>
          </a:p>
          <a:p>
            <a:pPr lvl="1" eaLnBrk="1" hangingPunct="1">
              <a:lnSpc>
                <a:spcPct val="90000"/>
              </a:lnSpc>
            </a:pPr>
            <a:r>
              <a:rPr lang="en-US" altLang="en-US" dirty="0" smtClean="0"/>
              <a:t>Supplier Development</a:t>
            </a:r>
          </a:p>
          <a:p>
            <a:pPr lvl="1" eaLnBrk="1" hangingPunct="1">
              <a:lnSpc>
                <a:spcPct val="90000"/>
              </a:lnSpc>
            </a:pPr>
            <a:r>
              <a:rPr lang="en-US" altLang="en-US" dirty="0" smtClean="0"/>
              <a:t>Supply Management</a:t>
            </a:r>
          </a:p>
          <a:p>
            <a:pPr eaLnBrk="1" hangingPunct="1">
              <a:lnSpc>
                <a:spcPct val="90000"/>
              </a:lnSpc>
            </a:pPr>
            <a:r>
              <a:rPr lang="en-US" altLang="en-US" dirty="0" smtClean="0"/>
              <a:t>In-house SCM</a:t>
            </a:r>
          </a:p>
          <a:p>
            <a:pPr lvl="1" eaLnBrk="1" hangingPunct="1">
              <a:lnSpc>
                <a:spcPct val="90000"/>
              </a:lnSpc>
            </a:pPr>
            <a:r>
              <a:rPr lang="en-US" altLang="en-US" dirty="0" smtClean="0"/>
              <a:t>Master Scheduling, MRP</a:t>
            </a:r>
          </a:p>
          <a:p>
            <a:pPr lvl="1" eaLnBrk="1" hangingPunct="1">
              <a:lnSpc>
                <a:spcPct val="90000"/>
              </a:lnSpc>
            </a:pPr>
            <a:r>
              <a:rPr lang="en-US" altLang="en-US" dirty="0" smtClean="0"/>
              <a:t>Layout, materials handling</a:t>
            </a:r>
          </a:p>
          <a:p>
            <a:pPr eaLnBrk="1" hangingPunct="1">
              <a:lnSpc>
                <a:spcPct val="90000"/>
              </a:lnSpc>
            </a:pPr>
            <a:r>
              <a:rPr lang="en-US" altLang="en-US" dirty="0" smtClean="0"/>
              <a:t>Out-bound SCM</a:t>
            </a:r>
          </a:p>
          <a:p>
            <a:pPr lvl="1" eaLnBrk="1" hangingPunct="1">
              <a:lnSpc>
                <a:spcPct val="90000"/>
              </a:lnSpc>
            </a:pPr>
            <a:r>
              <a:rPr lang="en-US" altLang="en-US" dirty="0" smtClean="0"/>
              <a:t>Warehousing</a:t>
            </a:r>
          </a:p>
          <a:p>
            <a:pPr lvl="1" eaLnBrk="1" hangingPunct="1">
              <a:lnSpc>
                <a:spcPct val="90000"/>
              </a:lnSpc>
            </a:pPr>
            <a:r>
              <a:rPr lang="en-US" altLang="en-US" dirty="0" smtClean="0"/>
              <a:t>Distribution &amp; Channel Management</a:t>
            </a:r>
          </a:p>
        </p:txBody>
      </p:sp>
    </p:spTree>
    <p:extLst>
      <p:ext uri="{BB962C8B-B14F-4D97-AF65-F5344CB8AC3E}">
        <p14:creationId xmlns:p14="http://schemas.microsoft.com/office/powerpoint/2010/main" val="58429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37"/>
          <p:cNvGrpSpPr>
            <a:grpSpLocks/>
          </p:cNvGrpSpPr>
          <p:nvPr/>
        </p:nvGrpSpPr>
        <p:grpSpPr bwMode="auto">
          <a:xfrm>
            <a:off x="105234" y="1456652"/>
            <a:ext cx="8569325" cy="4705350"/>
            <a:chOff x="240" y="1200"/>
            <a:chExt cx="5398" cy="2964"/>
          </a:xfrm>
        </p:grpSpPr>
        <p:sp>
          <p:nvSpPr>
            <p:cNvPr id="13316" name="Rectangle 31"/>
            <p:cNvSpPr>
              <a:spLocks noChangeArrowheads="1"/>
            </p:cNvSpPr>
            <p:nvPr/>
          </p:nvSpPr>
          <p:spPr bwMode="auto">
            <a:xfrm>
              <a:off x="240" y="3492"/>
              <a:ext cx="4740" cy="672"/>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17" name="Rectangle 18"/>
            <p:cNvSpPr>
              <a:spLocks noChangeArrowheads="1"/>
            </p:cNvSpPr>
            <p:nvPr/>
          </p:nvSpPr>
          <p:spPr bwMode="auto">
            <a:xfrm>
              <a:off x="252" y="2016"/>
              <a:ext cx="4740" cy="1344"/>
            </a:xfrm>
            <a:prstGeom prst="rect">
              <a:avLst/>
            </a:prstGeom>
            <a:solidFill>
              <a:srgbClr val="FFCC99"/>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18" name="Rectangle 2"/>
            <p:cNvSpPr>
              <a:spLocks noChangeArrowheads="1"/>
            </p:cNvSpPr>
            <p:nvPr/>
          </p:nvSpPr>
          <p:spPr bwMode="auto">
            <a:xfrm>
              <a:off x="252" y="1200"/>
              <a:ext cx="4740" cy="672"/>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19" name="Text Box 5"/>
            <p:cNvSpPr txBox="1">
              <a:spLocks noChangeArrowheads="1"/>
            </p:cNvSpPr>
            <p:nvPr/>
          </p:nvSpPr>
          <p:spPr bwMode="auto">
            <a:xfrm>
              <a:off x="1281" y="1310"/>
              <a:ext cx="843"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Auto </a:t>
              </a:r>
            </a:p>
            <a:p>
              <a:pPr algn="ctr" eaLnBrk="1" hangingPunct="1"/>
              <a:r>
                <a:rPr lang="en-US" altLang="en-US" sz="2000"/>
                <a:t>Electrical</a:t>
              </a:r>
            </a:p>
          </p:txBody>
        </p:sp>
        <p:sp>
          <p:nvSpPr>
            <p:cNvPr id="13320" name="Text Box 6"/>
            <p:cNvSpPr txBox="1">
              <a:spLocks noChangeArrowheads="1"/>
            </p:cNvSpPr>
            <p:nvPr/>
          </p:nvSpPr>
          <p:spPr bwMode="auto">
            <a:xfrm>
              <a:off x="349" y="1314"/>
              <a:ext cx="768"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Wiring </a:t>
              </a:r>
            </a:p>
            <a:p>
              <a:pPr algn="ctr" eaLnBrk="1" hangingPunct="1"/>
              <a:r>
                <a:rPr lang="en-US" altLang="en-US" sz="2000"/>
                <a:t>Harness</a:t>
              </a:r>
            </a:p>
          </p:txBody>
        </p:sp>
        <p:sp>
          <p:nvSpPr>
            <p:cNvPr id="13321" name="Text Box 7"/>
            <p:cNvSpPr txBox="1">
              <a:spLocks noChangeArrowheads="1"/>
            </p:cNvSpPr>
            <p:nvPr/>
          </p:nvSpPr>
          <p:spPr bwMode="auto">
            <a:xfrm>
              <a:off x="2352" y="1418"/>
              <a:ext cx="985"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Upholstery</a:t>
              </a:r>
            </a:p>
          </p:txBody>
        </p:sp>
        <p:sp>
          <p:nvSpPr>
            <p:cNvPr id="13322" name="Text Box 9"/>
            <p:cNvSpPr txBox="1">
              <a:spLocks noChangeArrowheads="1"/>
            </p:cNvSpPr>
            <p:nvPr/>
          </p:nvSpPr>
          <p:spPr bwMode="auto">
            <a:xfrm>
              <a:off x="3520" y="1418"/>
              <a:ext cx="117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Transmission</a:t>
              </a:r>
            </a:p>
          </p:txBody>
        </p:sp>
        <p:sp>
          <p:nvSpPr>
            <p:cNvPr id="13323" name="Text Box 11"/>
            <p:cNvSpPr txBox="1">
              <a:spLocks noChangeArrowheads="1"/>
            </p:cNvSpPr>
            <p:nvPr/>
          </p:nvSpPr>
          <p:spPr bwMode="auto">
            <a:xfrm>
              <a:off x="1765" y="2138"/>
              <a:ext cx="1097"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Insulators &amp;</a:t>
              </a:r>
            </a:p>
            <a:p>
              <a:pPr algn="ctr" eaLnBrk="1" hangingPunct="1"/>
              <a:r>
                <a:rPr lang="en-US" altLang="en-US" sz="2000"/>
                <a:t>Bushes</a:t>
              </a:r>
            </a:p>
          </p:txBody>
        </p:sp>
        <p:sp>
          <p:nvSpPr>
            <p:cNvPr id="13324" name="Text Box 12"/>
            <p:cNvSpPr txBox="1">
              <a:spLocks noChangeArrowheads="1"/>
            </p:cNvSpPr>
            <p:nvPr/>
          </p:nvSpPr>
          <p:spPr bwMode="auto">
            <a:xfrm>
              <a:off x="319" y="2138"/>
              <a:ext cx="1026"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Spindles &amp; </a:t>
              </a:r>
            </a:p>
            <a:p>
              <a:pPr algn="ctr" eaLnBrk="1" hangingPunct="1"/>
              <a:r>
                <a:rPr lang="en-US" altLang="en-US" sz="2000"/>
                <a:t>Armatures</a:t>
              </a:r>
            </a:p>
          </p:txBody>
        </p:sp>
        <p:sp>
          <p:nvSpPr>
            <p:cNvPr id="13325" name="Text Box 13"/>
            <p:cNvSpPr txBox="1">
              <a:spLocks noChangeArrowheads="1"/>
            </p:cNvSpPr>
            <p:nvPr/>
          </p:nvSpPr>
          <p:spPr bwMode="auto">
            <a:xfrm>
              <a:off x="811" y="2762"/>
              <a:ext cx="1227"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Copper Plates</a:t>
              </a:r>
            </a:p>
            <a:p>
              <a:pPr algn="ctr" eaLnBrk="1" hangingPunct="1"/>
              <a:r>
                <a:rPr lang="en-US" altLang="en-US" sz="2000"/>
                <a:t>Wires</a:t>
              </a:r>
            </a:p>
          </p:txBody>
        </p:sp>
        <p:sp>
          <p:nvSpPr>
            <p:cNvPr id="13326" name="Line 14"/>
            <p:cNvSpPr>
              <a:spLocks noChangeShapeType="1"/>
            </p:cNvSpPr>
            <p:nvPr/>
          </p:nvSpPr>
          <p:spPr bwMode="auto">
            <a:xfrm flipV="1">
              <a:off x="816" y="1824"/>
              <a:ext cx="624"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7" name="Line 15"/>
            <p:cNvSpPr>
              <a:spLocks noChangeShapeType="1"/>
            </p:cNvSpPr>
            <p:nvPr/>
          </p:nvSpPr>
          <p:spPr bwMode="auto">
            <a:xfrm flipH="1" flipV="1">
              <a:off x="1728" y="1776"/>
              <a:ext cx="624"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8" name="Line 17"/>
            <p:cNvSpPr>
              <a:spLocks noChangeShapeType="1"/>
            </p:cNvSpPr>
            <p:nvPr/>
          </p:nvSpPr>
          <p:spPr bwMode="auto">
            <a:xfrm flipH="1" flipV="1">
              <a:off x="1536" y="1824"/>
              <a:ext cx="0" cy="9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9" name="Text Box 19"/>
            <p:cNvSpPr txBox="1">
              <a:spLocks noChangeArrowheads="1"/>
            </p:cNvSpPr>
            <p:nvPr/>
          </p:nvSpPr>
          <p:spPr bwMode="auto">
            <a:xfrm>
              <a:off x="4320" y="2234"/>
              <a:ext cx="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Gears</a:t>
              </a:r>
            </a:p>
          </p:txBody>
        </p:sp>
        <p:sp>
          <p:nvSpPr>
            <p:cNvPr id="13330" name="Text Box 20"/>
            <p:cNvSpPr txBox="1">
              <a:spLocks noChangeArrowheads="1"/>
            </p:cNvSpPr>
            <p:nvPr/>
          </p:nvSpPr>
          <p:spPr bwMode="auto">
            <a:xfrm>
              <a:off x="3061" y="2228"/>
              <a:ext cx="80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Castings</a:t>
              </a:r>
            </a:p>
          </p:txBody>
        </p:sp>
        <p:sp>
          <p:nvSpPr>
            <p:cNvPr id="13331" name="Text Box 21"/>
            <p:cNvSpPr txBox="1">
              <a:spLocks noChangeArrowheads="1"/>
            </p:cNvSpPr>
            <p:nvPr/>
          </p:nvSpPr>
          <p:spPr bwMode="auto">
            <a:xfrm>
              <a:off x="2999" y="2714"/>
              <a:ext cx="1026"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Spindles &amp; </a:t>
              </a:r>
            </a:p>
            <a:p>
              <a:pPr algn="ctr" eaLnBrk="1" hangingPunct="1"/>
              <a:r>
                <a:rPr lang="en-US" altLang="en-US" sz="2000"/>
                <a:t>Shafts</a:t>
              </a:r>
            </a:p>
          </p:txBody>
        </p:sp>
        <p:sp>
          <p:nvSpPr>
            <p:cNvPr id="13332" name="Line 22"/>
            <p:cNvSpPr>
              <a:spLocks noChangeShapeType="1"/>
            </p:cNvSpPr>
            <p:nvPr/>
          </p:nvSpPr>
          <p:spPr bwMode="auto">
            <a:xfrm flipV="1">
              <a:off x="3408" y="1680"/>
              <a:ext cx="48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3" name="Line 23"/>
            <p:cNvSpPr>
              <a:spLocks noChangeShapeType="1"/>
            </p:cNvSpPr>
            <p:nvPr/>
          </p:nvSpPr>
          <p:spPr bwMode="auto">
            <a:xfrm flipH="1" flipV="1">
              <a:off x="4320" y="1680"/>
              <a:ext cx="384"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Line 24"/>
            <p:cNvSpPr>
              <a:spLocks noChangeShapeType="1"/>
            </p:cNvSpPr>
            <p:nvPr/>
          </p:nvSpPr>
          <p:spPr bwMode="auto">
            <a:xfrm flipV="1">
              <a:off x="3936" y="1704"/>
              <a:ext cx="216" cy="9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5" name="Text Box 25"/>
            <p:cNvSpPr txBox="1">
              <a:spLocks noChangeArrowheads="1"/>
            </p:cNvSpPr>
            <p:nvPr/>
          </p:nvSpPr>
          <p:spPr bwMode="auto">
            <a:xfrm>
              <a:off x="4144" y="2714"/>
              <a:ext cx="780"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Forging </a:t>
              </a:r>
            </a:p>
            <a:p>
              <a:pPr algn="ctr" eaLnBrk="1" hangingPunct="1"/>
              <a:r>
                <a:rPr lang="en-US" altLang="en-US" sz="2000"/>
                <a:t>Blanks</a:t>
              </a:r>
            </a:p>
          </p:txBody>
        </p:sp>
        <p:sp>
          <p:nvSpPr>
            <p:cNvPr id="13336" name="Line 26"/>
            <p:cNvSpPr>
              <a:spLocks noChangeShapeType="1"/>
            </p:cNvSpPr>
            <p:nvPr/>
          </p:nvSpPr>
          <p:spPr bwMode="auto">
            <a:xfrm flipV="1">
              <a:off x="4752" y="2496"/>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7" name="Text Box 27"/>
            <p:cNvSpPr txBox="1">
              <a:spLocks noChangeArrowheads="1"/>
            </p:cNvSpPr>
            <p:nvPr/>
          </p:nvSpPr>
          <p:spPr bwMode="auto">
            <a:xfrm>
              <a:off x="850" y="3578"/>
              <a:ext cx="1268"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Copper </a:t>
              </a:r>
            </a:p>
            <a:p>
              <a:pPr algn="ctr" eaLnBrk="1" hangingPunct="1"/>
              <a:r>
                <a:rPr lang="en-US" altLang="en-US" sz="2000"/>
                <a:t>Manufacturers</a:t>
              </a:r>
            </a:p>
          </p:txBody>
        </p:sp>
        <p:sp>
          <p:nvSpPr>
            <p:cNvPr id="13338" name="Line 28"/>
            <p:cNvSpPr>
              <a:spLocks noChangeShapeType="1"/>
            </p:cNvSpPr>
            <p:nvPr/>
          </p:nvSpPr>
          <p:spPr bwMode="auto">
            <a:xfrm flipH="1" flipV="1">
              <a:off x="1488" y="3264"/>
              <a:ext cx="0" cy="3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Text Box 29"/>
            <p:cNvSpPr txBox="1">
              <a:spLocks noChangeArrowheads="1"/>
            </p:cNvSpPr>
            <p:nvPr/>
          </p:nvSpPr>
          <p:spPr bwMode="auto">
            <a:xfrm>
              <a:off x="2496" y="3554"/>
              <a:ext cx="2400"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a:t>Iron &amp; Steel</a:t>
              </a:r>
            </a:p>
            <a:p>
              <a:pPr algn="ctr" eaLnBrk="1" hangingPunct="1"/>
              <a:r>
                <a:rPr lang="en-US" altLang="en-US" sz="2000"/>
                <a:t>Manufacturers</a:t>
              </a:r>
            </a:p>
          </p:txBody>
        </p:sp>
        <p:sp>
          <p:nvSpPr>
            <p:cNvPr id="13340" name="Line 30"/>
            <p:cNvSpPr>
              <a:spLocks noChangeShapeType="1"/>
            </p:cNvSpPr>
            <p:nvPr/>
          </p:nvSpPr>
          <p:spPr bwMode="auto">
            <a:xfrm flipV="1">
              <a:off x="3696" y="3168"/>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1" name="Line 32"/>
            <p:cNvSpPr>
              <a:spLocks noChangeShapeType="1"/>
            </p:cNvSpPr>
            <p:nvPr/>
          </p:nvSpPr>
          <p:spPr bwMode="auto">
            <a:xfrm flipV="1">
              <a:off x="4560" y="3216"/>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2" name="Text Box 33"/>
            <p:cNvSpPr txBox="1">
              <a:spLocks noChangeArrowheads="1"/>
            </p:cNvSpPr>
            <p:nvPr/>
          </p:nvSpPr>
          <p:spPr bwMode="auto">
            <a:xfrm>
              <a:off x="5047" y="1396"/>
              <a:ext cx="58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Tier 1</a:t>
              </a:r>
            </a:p>
          </p:txBody>
        </p:sp>
        <p:sp>
          <p:nvSpPr>
            <p:cNvPr id="13343" name="Text Box 34"/>
            <p:cNvSpPr txBox="1">
              <a:spLocks noChangeArrowheads="1"/>
            </p:cNvSpPr>
            <p:nvPr/>
          </p:nvSpPr>
          <p:spPr bwMode="auto">
            <a:xfrm>
              <a:off x="5052" y="2612"/>
              <a:ext cx="58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Tier 2</a:t>
              </a:r>
            </a:p>
          </p:txBody>
        </p:sp>
        <p:sp>
          <p:nvSpPr>
            <p:cNvPr id="13344" name="Text Box 35"/>
            <p:cNvSpPr txBox="1">
              <a:spLocks noChangeArrowheads="1"/>
            </p:cNvSpPr>
            <p:nvPr/>
          </p:nvSpPr>
          <p:spPr bwMode="auto">
            <a:xfrm>
              <a:off x="5052" y="3716"/>
              <a:ext cx="58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t>Tier 3</a:t>
              </a:r>
            </a:p>
          </p:txBody>
        </p:sp>
      </p:grpSp>
      <p:sp>
        <p:nvSpPr>
          <p:cNvPr id="13315" name="Rectangle 38"/>
          <p:cNvSpPr>
            <a:spLocks noGrp="1" noChangeArrowheads="1"/>
          </p:cNvSpPr>
          <p:nvPr>
            <p:ph type="title"/>
          </p:nvPr>
        </p:nvSpPr>
        <p:spPr>
          <a:xfrm>
            <a:off x="181434" y="-73698"/>
            <a:ext cx="8229600" cy="1143000"/>
          </a:xfrm>
        </p:spPr>
        <p:txBody>
          <a:bodyPr/>
          <a:lstStyle/>
          <a:p>
            <a:pPr eaLnBrk="1" hangingPunct="1"/>
            <a:r>
              <a:rPr lang="en-US" altLang="en-US" dirty="0" smtClean="0"/>
              <a:t>In-bound supply chain</a:t>
            </a:r>
            <a:br>
              <a:rPr lang="en-US" altLang="en-US" dirty="0" smtClean="0"/>
            </a:br>
            <a:r>
              <a:rPr lang="en-US" altLang="en-US" sz="3200" b="1" dirty="0" smtClean="0">
                <a:solidFill>
                  <a:srgbClr val="0000FF"/>
                </a:solidFill>
                <a:latin typeface="Comic Sans MS" pitchFamily="66" charset="0"/>
              </a:rPr>
              <a:t>Tier structure: Automotive Industry</a:t>
            </a:r>
            <a:endParaRPr lang="en-US" altLang="en-US" sz="3000" b="1" dirty="0" smtClean="0">
              <a:solidFill>
                <a:srgbClr val="0000FF"/>
              </a:solidFill>
              <a:latin typeface="Comic Sans MS" pitchFamily="66" charset="0"/>
            </a:endParaRPr>
          </a:p>
        </p:txBody>
      </p:sp>
    </p:spTree>
    <p:extLst>
      <p:ext uri="{BB962C8B-B14F-4D97-AF65-F5344CB8AC3E}">
        <p14:creationId xmlns:p14="http://schemas.microsoft.com/office/powerpoint/2010/main" val="3878310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3118</TotalTime>
  <Words>1643</Words>
  <Application>Microsoft Office PowerPoint</Application>
  <PresentationFormat>On-screen Show (4:3)</PresentationFormat>
  <Paragraphs>383</Paragraphs>
  <Slides>31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35" baseType="lpstr">
      <vt:lpstr>Custom Design</vt:lpstr>
      <vt:lpstr>Operations Management, 3e_NEW</vt:lpstr>
      <vt:lpstr>Operations Management, 3e</vt:lpstr>
      <vt:lpstr>Clip</vt:lpstr>
      <vt:lpstr>Chapter 5</vt:lpstr>
      <vt:lpstr>Issues in Supply Chain Management The case of Mother Dairy</vt:lpstr>
      <vt:lpstr>Issues in Supply Chain Management The case of Mother Dairy</vt:lpstr>
      <vt:lpstr>Supply Chain Management (SCM)</vt:lpstr>
      <vt:lpstr>Supply Chain Management Key Questions</vt:lpstr>
      <vt:lpstr>What is a supply chain?</vt:lpstr>
      <vt:lpstr>Supply Chain Information &amp; Material Flows</vt:lpstr>
      <vt:lpstr>Supply Chain Management Components</vt:lpstr>
      <vt:lpstr>In-bound supply chain Tier structure: Automotive Industry</vt:lpstr>
      <vt:lpstr>In-house supply chain An illustration</vt:lpstr>
      <vt:lpstr>Out-bound Supply Chain An illustration using a Soap Manufacturer</vt:lpstr>
      <vt:lpstr>Video Insight 5.1 Rural Distribution Network: HUL Project Shakti</vt:lpstr>
      <vt:lpstr>Outbound SCM Decision context</vt:lpstr>
      <vt:lpstr>Distribution Network Design Alternative A</vt:lpstr>
      <vt:lpstr>Distribution Network Design Alternative B</vt:lpstr>
      <vt:lpstr>Supply Chain Management A process orientation</vt:lpstr>
      <vt:lpstr>Supply Chain Structure An illustration</vt:lpstr>
      <vt:lpstr>Supply Chain Structure Salient Features</vt:lpstr>
      <vt:lpstr>What causes Bullwhip effect?</vt:lpstr>
      <vt:lpstr>How to avoid Bullwhip effect?</vt:lpstr>
      <vt:lpstr>Measures for SCM Performance</vt:lpstr>
      <vt:lpstr>Measures for SCM Performance Post-Process Indices</vt:lpstr>
      <vt:lpstr>Measures for SCM Performance Post-Process Indices…</vt:lpstr>
      <vt:lpstr>Video Insight 5.2 ITC eChoupal: A new model for Farmers </vt:lpstr>
      <vt:lpstr>Design of Supply Chains</vt:lpstr>
      <vt:lpstr>Functional &amp; Innovative Products Key Attributes</vt:lpstr>
      <vt:lpstr>Designing efficient supply chains Strategies</vt:lpstr>
      <vt:lpstr>Designing responsive supply chains Strategies</vt:lpstr>
      <vt:lpstr>Postponement Strategies Alternatives &amp; Implications</vt:lpstr>
      <vt:lpstr>Supply Chain Management Chapter Highlights</vt:lpstr>
      <vt:lpstr>Supply Chain Management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181</cp:revision>
  <dcterms:created xsi:type="dcterms:W3CDTF">2009-06-23T09:59:21Z</dcterms:created>
  <dcterms:modified xsi:type="dcterms:W3CDTF">2015-08-18T18:19:31Z</dcterms:modified>
</cp:coreProperties>
</file>