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 id="2147484837" r:id="rId2"/>
    <p:sldMasterId id="2147484850" r:id="rId3"/>
  </p:sldMasterIdLst>
  <p:notesMasterIdLst>
    <p:notesMasterId r:id="rId31"/>
  </p:notesMasterIdLst>
  <p:handoutMasterIdLst>
    <p:handoutMasterId r:id="rId32"/>
  </p:handoutMasterIdLst>
  <p:sldIdLst>
    <p:sldId id="428" r:id="rId4"/>
    <p:sldId id="540" r:id="rId5"/>
    <p:sldId id="544" r:id="rId6"/>
    <p:sldId id="545" r:id="rId7"/>
    <p:sldId id="546" r:id="rId8"/>
    <p:sldId id="518" r:id="rId9"/>
    <p:sldId id="519" r:id="rId10"/>
    <p:sldId id="520" r:id="rId11"/>
    <p:sldId id="521" r:id="rId12"/>
    <p:sldId id="522" r:id="rId13"/>
    <p:sldId id="523" r:id="rId14"/>
    <p:sldId id="524" r:id="rId15"/>
    <p:sldId id="525" r:id="rId16"/>
    <p:sldId id="526" r:id="rId17"/>
    <p:sldId id="527" r:id="rId18"/>
    <p:sldId id="528" r:id="rId19"/>
    <p:sldId id="529" r:id="rId20"/>
    <p:sldId id="530" r:id="rId21"/>
    <p:sldId id="531" r:id="rId22"/>
    <p:sldId id="532" r:id="rId23"/>
    <p:sldId id="533" r:id="rId24"/>
    <p:sldId id="534" r:id="rId25"/>
    <p:sldId id="535" r:id="rId26"/>
    <p:sldId id="536" r:id="rId27"/>
    <p:sldId id="537" r:id="rId28"/>
    <p:sldId id="538" r:id="rId29"/>
    <p:sldId id="539" r:id="rId30"/>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CB9FF"/>
    <a:srgbClr val="CC99FF"/>
    <a:srgbClr val="FFFF66"/>
    <a:srgbClr val="FFD85D"/>
    <a:srgbClr val="FFCE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8" autoAdjust="0"/>
  </p:normalViewPr>
  <p:slideViewPr>
    <p:cSldViewPr showGuides="1">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defRPr>
            </a:lvl1pPr>
          </a:lstStyle>
          <a:p>
            <a:pPr>
              <a:defRPr/>
            </a:pPr>
            <a:fld id="{FC474A88-C891-4F77-8540-E1FF48BD4EF5}" type="datetimeFigureOut">
              <a:rPr lang="en-US"/>
              <a:pPr>
                <a:defRPr/>
              </a:pPr>
              <a:t>8/18/2015</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defRPr>
            </a:lvl1pPr>
          </a:lstStyle>
          <a:p>
            <a:pPr>
              <a:defRPr/>
            </a:pPr>
            <a:fld id="{92D7414D-9604-4421-9627-2603E355C661}" type="slidenum">
              <a:rPr lang="en-US"/>
              <a:pPr>
                <a:defRPr/>
              </a:pPr>
              <a:t>‹#›</a:t>
            </a:fld>
            <a:endParaRPr lang="en-US"/>
          </a:p>
        </p:txBody>
      </p:sp>
    </p:spTree>
    <p:extLst>
      <p:ext uri="{BB962C8B-B14F-4D97-AF65-F5344CB8AC3E}">
        <p14:creationId xmlns:p14="http://schemas.microsoft.com/office/powerpoint/2010/main" val="2441041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defRPr>
            </a:lvl1pPr>
          </a:lstStyle>
          <a:p>
            <a:pPr>
              <a:defRPr/>
            </a:pPr>
            <a:fld id="{17F5BC69-1838-44FE-ACC8-1BEC9B7AB1EF}" type="datetimeFigureOut">
              <a:rPr lang="en-US"/>
              <a:pPr>
                <a:defRPr/>
              </a:pPr>
              <a:t>8/18/2015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defRPr>
            </a:lvl1pPr>
          </a:lstStyle>
          <a:p>
            <a:pPr>
              <a:defRPr/>
            </a:pPr>
            <a:fld id="{3646AA83-1A30-4439-936B-2945AE0ECFF3}" type="slidenum">
              <a:rPr lang="en-US"/>
              <a:pPr>
                <a:defRPr/>
              </a:pPr>
              <a:t>‹#›</a:t>
            </a:fld>
            <a:endParaRPr lang="en-US"/>
          </a:p>
        </p:txBody>
      </p:sp>
    </p:spTree>
    <p:extLst>
      <p:ext uri="{BB962C8B-B14F-4D97-AF65-F5344CB8AC3E}">
        <p14:creationId xmlns:p14="http://schemas.microsoft.com/office/powerpoint/2010/main" val="38133441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BE16295-8217-44E6-9E8A-FABA4AA39B56}" type="datetimeFigureOut">
              <a:rPr lang="en-US"/>
              <a:pPr>
                <a:defRPr/>
              </a:pPr>
              <a:t>8/18/2015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8CA610-856E-4C7D-89A5-B9F666864842}" type="slidenum">
              <a:rPr lang="en-US"/>
              <a:pPr>
                <a:defRPr/>
              </a:pPr>
              <a:t>‹#›</a:t>
            </a:fld>
            <a:endParaRPr lang="en-US"/>
          </a:p>
        </p:txBody>
      </p:sp>
    </p:spTree>
    <p:extLst>
      <p:ext uri="{BB962C8B-B14F-4D97-AF65-F5344CB8AC3E}">
        <p14:creationId xmlns:p14="http://schemas.microsoft.com/office/powerpoint/2010/main" val="4278408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C49A443-FD23-4066-96C5-19D516BAB5C3}" type="datetimeFigureOut">
              <a:rPr lang="en-US"/>
              <a:pPr>
                <a:defRPr/>
              </a:pPr>
              <a:t>8/18/2015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A30D37-74F5-4910-8CC6-74C7988D3784}" type="slidenum">
              <a:rPr lang="en-US"/>
              <a:pPr>
                <a:defRPr/>
              </a:pPr>
              <a:t>‹#›</a:t>
            </a:fld>
            <a:endParaRPr lang="en-US"/>
          </a:p>
        </p:txBody>
      </p:sp>
    </p:spTree>
    <p:extLst>
      <p:ext uri="{BB962C8B-B14F-4D97-AF65-F5344CB8AC3E}">
        <p14:creationId xmlns:p14="http://schemas.microsoft.com/office/powerpoint/2010/main" val="3503469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40C1038-E9C4-427E-BD7E-77A89D4E09EF}" type="datetimeFigureOut">
              <a:rPr lang="en-US"/>
              <a:pPr>
                <a:defRPr/>
              </a:pPr>
              <a:t>8/18/2015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E3E9163-BB2C-455B-A9CB-3914494FE0DB}" type="slidenum">
              <a:rPr lang="en-US"/>
              <a:pPr>
                <a:defRPr/>
              </a:pPr>
              <a:t>‹#›</a:t>
            </a:fld>
            <a:endParaRPr lang="en-US"/>
          </a:p>
        </p:txBody>
      </p:sp>
    </p:spTree>
    <p:extLst>
      <p:ext uri="{BB962C8B-B14F-4D97-AF65-F5344CB8AC3E}">
        <p14:creationId xmlns:p14="http://schemas.microsoft.com/office/powerpoint/2010/main" val="1551044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66738" y="1752600"/>
            <a:ext cx="8001000" cy="4267200"/>
          </a:xfrm>
        </p:spPr>
        <p:txBody>
          <a:bodyPr/>
          <a:lstStyle/>
          <a:p>
            <a:pPr lvl="0"/>
            <a:endParaRPr lang="en-US" noProof="0" smtClean="0"/>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362BEE44-DF50-410D-955A-E845F387B4AA}" type="slidenum">
              <a:rPr lang="en-US"/>
              <a:pPr>
                <a:defRPr/>
              </a:pPr>
              <a:t>‹#›</a:t>
            </a:fld>
            <a:endParaRPr lang="en-US"/>
          </a:p>
        </p:txBody>
      </p:sp>
    </p:spTree>
    <p:extLst>
      <p:ext uri="{BB962C8B-B14F-4D97-AF65-F5344CB8AC3E}">
        <p14:creationId xmlns:p14="http://schemas.microsoft.com/office/powerpoint/2010/main" val="3155173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2" name="Group 10"/>
          <p:cNvGrpSpPr>
            <a:grpSpLocks/>
          </p:cNvGrpSpPr>
          <p:nvPr userDrawn="1"/>
        </p:nvGrpSpPr>
        <p:grpSpPr bwMode="auto">
          <a:xfrm>
            <a:off x="0" y="0"/>
            <a:ext cx="9144000" cy="304800"/>
            <a:chOff x="0" y="0"/>
            <a:chExt cx="9144000" cy="304800"/>
          </a:xfrm>
        </p:grpSpPr>
        <p:sp>
          <p:nvSpPr>
            <p:cNvPr id="3" name="Rectangle 2"/>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11"/>
          <p:cNvGrpSpPr>
            <a:grpSpLocks/>
          </p:cNvGrpSpPr>
          <p:nvPr userDrawn="1"/>
        </p:nvGrpSpPr>
        <p:grpSpPr bwMode="auto">
          <a:xfrm>
            <a:off x="0" y="6553200"/>
            <a:ext cx="9144000" cy="304800"/>
            <a:chOff x="0" y="0"/>
            <a:chExt cx="9144000" cy="304800"/>
          </a:xfrm>
        </p:grpSpPr>
        <p:sp>
          <p:nvSpPr>
            <p:cNvPr id="6" name="Rectangle 5"/>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Tree>
    <p:extLst>
      <p:ext uri="{BB962C8B-B14F-4D97-AF65-F5344CB8AC3E}">
        <p14:creationId xmlns:p14="http://schemas.microsoft.com/office/powerpoint/2010/main" val="4186186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BE16295-8217-44E6-9E8A-FABA4AA39B56}" type="datetimeFigureOut">
              <a:rPr lang="en-US" smtClean="0"/>
              <a:pPr>
                <a:defRPr/>
              </a:pPr>
              <a:t>8/18/2015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8CA610-856E-4C7D-89A5-B9F666864842}" type="slidenum">
              <a:rPr lang="en-US" smtClean="0"/>
              <a:pPr>
                <a:defRPr/>
              </a:pPr>
              <a:t>‹#›</a:t>
            </a:fld>
            <a:endParaRPr lang="en-US"/>
          </a:p>
        </p:txBody>
      </p:sp>
    </p:spTree>
    <p:extLst>
      <p:ext uri="{BB962C8B-B14F-4D97-AF65-F5344CB8AC3E}">
        <p14:creationId xmlns:p14="http://schemas.microsoft.com/office/powerpoint/2010/main" val="4278408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81DD3E8-ED86-4614-86D1-FA3A63E0BC41}" type="datetimeFigureOut">
              <a:rPr lang="en-US" smtClean="0"/>
              <a:pPr>
                <a:defRPr/>
              </a:pPr>
              <a:t>8/18/2015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5587F7-4FBF-45F8-B945-751E50BDE5A9}" type="slidenum">
              <a:rPr lang="en-US" smtClean="0"/>
              <a:pPr>
                <a:defRPr/>
              </a:pPr>
              <a:t>‹#›</a:t>
            </a:fld>
            <a:endParaRPr lang="en-US"/>
          </a:p>
        </p:txBody>
      </p:sp>
    </p:spTree>
    <p:extLst>
      <p:ext uri="{BB962C8B-B14F-4D97-AF65-F5344CB8AC3E}">
        <p14:creationId xmlns:p14="http://schemas.microsoft.com/office/powerpoint/2010/main" val="276025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496BE08-EC82-47C6-9D43-4177432D0C73}" type="datetimeFigureOut">
              <a:rPr lang="en-US" smtClean="0"/>
              <a:pPr>
                <a:defRPr/>
              </a:pPr>
              <a:t>8/18/2015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D99039D-79A4-495E-95A5-2197D3DBC40F}" type="slidenum">
              <a:rPr lang="en-US" smtClean="0"/>
              <a:pPr>
                <a:defRPr/>
              </a:pPr>
              <a:t>‹#›</a:t>
            </a:fld>
            <a:endParaRPr lang="en-US"/>
          </a:p>
        </p:txBody>
      </p:sp>
    </p:spTree>
    <p:extLst>
      <p:ext uri="{BB962C8B-B14F-4D97-AF65-F5344CB8AC3E}">
        <p14:creationId xmlns:p14="http://schemas.microsoft.com/office/powerpoint/2010/main" val="3427585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1420751-3A8C-44CB-9528-D63A3A159E7E}" type="datetimeFigureOut">
              <a:rPr lang="en-US" smtClean="0"/>
              <a:pPr>
                <a:defRPr/>
              </a:pPr>
              <a:t>8/18/2015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54617A4-B870-4D77-B0E3-5CFD826AF6D0}" type="slidenum">
              <a:rPr lang="en-US" smtClean="0"/>
              <a:pPr>
                <a:defRPr/>
              </a:pPr>
              <a:t>‹#›</a:t>
            </a:fld>
            <a:endParaRPr lang="en-US"/>
          </a:p>
        </p:txBody>
      </p:sp>
    </p:spTree>
    <p:extLst>
      <p:ext uri="{BB962C8B-B14F-4D97-AF65-F5344CB8AC3E}">
        <p14:creationId xmlns:p14="http://schemas.microsoft.com/office/powerpoint/2010/main" val="24160529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51D681B0-9113-44EE-BA6E-6575365C35D4}" type="datetimeFigureOut">
              <a:rPr lang="en-US" smtClean="0"/>
              <a:pPr>
                <a:defRPr/>
              </a:pPr>
              <a:t>8/18/2015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804FDB6-DE5F-4A66-A039-FF9741C89532}" type="slidenum">
              <a:rPr lang="en-US" smtClean="0"/>
              <a:pPr>
                <a:defRPr/>
              </a:pPr>
              <a:t>‹#›</a:t>
            </a:fld>
            <a:endParaRPr lang="en-US"/>
          </a:p>
        </p:txBody>
      </p:sp>
    </p:spTree>
    <p:extLst>
      <p:ext uri="{BB962C8B-B14F-4D97-AF65-F5344CB8AC3E}">
        <p14:creationId xmlns:p14="http://schemas.microsoft.com/office/powerpoint/2010/main" val="32472352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CA896D1-6B35-4786-8CE0-FA2E99C06B47}" type="datetimeFigureOut">
              <a:rPr lang="en-US" smtClean="0"/>
              <a:pPr>
                <a:defRPr/>
              </a:pPr>
              <a:t>8/18/2015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0F44204-A3E4-41B5-A4CF-9BFFF9DD8ED0}" type="slidenum">
              <a:rPr lang="en-US" smtClean="0"/>
              <a:pPr>
                <a:defRPr/>
              </a:pPr>
              <a:t>‹#›</a:t>
            </a:fld>
            <a:endParaRPr lang="en-US"/>
          </a:p>
        </p:txBody>
      </p:sp>
    </p:spTree>
    <p:extLst>
      <p:ext uri="{BB962C8B-B14F-4D97-AF65-F5344CB8AC3E}">
        <p14:creationId xmlns:p14="http://schemas.microsoft.com/office/powerpoint/2010/main" val="2544183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81DD3E8-ED86-4614-86D1-FA3A63E0BC41}" type="datetimeFigureOut">
              <a:rPr lang="en-US"/>
              <a:pPr>
                <a:defRPr/>
              </a:pPr>
              <a:t>8/18/2015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5587F7-4FBF-45F8-B945-751E50BDE5A9}" type="slidenum">
              <a:rPr lang="en-US"/>
              <a:pPr>
                <a:defRPr/>
              </a:pPr>
              <a:t>‹#›</a:t>
            </a:fld>
            <a:endParaRPr lang="en-US"/>
          </a:p>
        </p:txBody>
      </p:sp>
    </p:spTree>
    <p:extLst>
      <p:ext uri="{BB962C8B-B14F-4D97-AF65-F5344CB8AC3E}">
        <p14:creationId xmlns:p14="http://schemas.microsoft.com/office/powerpoint/2010/main" val="2760250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4630AB8-6821-42CA-86E0-B03160494A16}" type="datetimeFigureOut">
              <a:rPr lang="en-US" smtClean="0"/>
              <a:pPr>
                <a:defRPr/>
              </a:pPr>
              <a:t>8/18/2015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F99507D-CED1-4964-A7DB-A5EA9D80B497}" type="slidenum">
              <a:rPr lang="en-US" smtClean="0"/>
              <a:pPr>
                <a:defRPr/>
              </a:pPr>
              <a:t>‹#›</a:t>
            </a:fld>
            <a:endParaRPr lang="en-US"/>
          </a:p>
        </p:txBody>
      </p:sp>
    </p:spTree>
    <p:extLst>
      <p:ext uri="{BB962C8B-B14F-4D97-AF65-F5344CB8AC3E}">
        <p14:creationId xmlns:p14="http://schemas.microsoft.com/office/powerpoint/2010/main" val="35424572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C5BC1C1-692D-417A-B8EE-548057758B46}" type="datetimeFigureOut">
              <a:rPr lang="en-US" smtClean="0"/>
              <a:pPr>
                <a:defRPr/>
              </a:pPr>
              <a:t>8/18/2015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ECF6A69-A699-407B-879F-969CEB4A0717}" type="slidenum">
              <a:rPr lang="en-US" smtClean="0"/>
              <a:pPr>
                <a:defRPr/>
              </a:pPr>
              <a:t>‹#›</a:t>
            </a:fld>
            <a:endParaRPr lang="en-US"/>
          </a:p>
        </p:txBody>
      </p:sp>
    </p:spTree>
    <p:extLst>
      <p:ext uri="{BB962C8B-B14F-4D97-AF65-F5344CB8AC3E}">
        <p14:creationId xmlns:p14="http://schemas.microsoft.com/office/powerpoint/2010/main" val="28668009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8D7F678-AA83-4D89-AEBA-38C0C74CAE75}" type="datetimeFigureOut">
              <a:rPr lang="en-US" smtClean="0"/>
              <a:pPr>
                <a:defRPr/>
              </a:pPr>
              <a:t>8/18/2015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0DD6C00-D848-4E33-85C3-1C03FDC646C7}" type="slidenum">
              <a:rPr lang="en-US" smtClean="0"/>
              <a:pPr>
                <a:defRPr/>
              </a:pPr>
              <a:t>‹#›</a:t>
            </a:fld>
            <a:endParaRPr lang="en-US"/>
          </a:p>
        </p:txBody>
      </p:sp>
    </p:spTree>
    <p:extLst>
      <p:ext uri="{BB962C8B-B14F-4D97-AF65-F5344CB8AC3E}">
        <p14:creationId xmlns:p14="http://schemas.microsoft.com/office/powerpoint/2010/main" val="336111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C49A443-FD23-4066-96C5-19D516BAB5C3}" type="datetimeFigureOut">
              <a:rPr lang="en-US" smtClean="0"/>
              <a:pPr>
                <a:defRPr/>
              </a:pPr>
              <a:t>8/18/2015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A30D37-74F5-4910-8CC6-74C7988D3784}" type="slidenum">
              <a:rPr lang="en-US" smtClean="0"/>
              <a:pPr>
                <a:defRPr/>
              </a:pPr>
              <a:t>‹#›</a:t>
            </a:fld>
            <a:endParaRPr lang="en-US"/>
          </a:p>
        </p:txBody>
      </p:sp>
    </p:spTree>
    <p:extLst>
      <p:ext uri="{BB962C8B-B14F-4D97-AF65-F5344CB8AC3E}">
        <p14:creationId xmlns:p14="http://schemas.microsoft.com/office/powerpoint/2010/main" val="35034694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40C1038-E9C4-427E-BD7E-77A89D4E09EF}" type="datetimeFigureOut">
              <a:rPr lang="en-US" smtClean="0"/>
              <a:pPr>
                <a:defRPr/>
              </a:pPr>
              <a:t>8/18/2015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E3E9163-BB2C-455B-A9CB-3914494FE0DB}" type="slidenum">
              <a:rPr lang="en-US" smtClean="0"/>
              <a:pPr>
                <a:defRPr/>
              </a:pPr>
              <a:t>‹#›</a:t>
            </a:fld>
            <a:endParaRPr lang="en-US"/>
          </a:p>
        </p:txBody>
      </p:sp>
    </p:spTree>
    <p:extLst>
      <p:ext uri="{BB962C8B-B14F-4D97-AF65-F5344CB8AC3E}">
        <p14:creationId xmlns:p14="http://schemas.microsoft.com/office/powerpoint/2010/main" val="15510447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66738" y="1752600"/>
            <a:ext cx="8001000" cy="4267200"/>
          </a:xfrm>
        </p:spPr>
        <p:txBody>
          <a:bodyPr/>
          <a:lstStyle/>
          <a:p>
            <a:pPr lvl="0"/>
            <a:endParaRPr lang="en-US" noProof="0" smtClean="0"/>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362BEE44-DF50-410D-955A-E845F387B4AA}" type="slidenum">
              <a:rPr lang="en-US"/>
              <a:pPr>
                <a:defRPr/>
              </a:pPr>
              <a:t>‹#›</a:t>
            </a:fld>
            <a:endParaRPr lang="en-US"/>
          </a:p>
        </p:txBody>
      </p:sp>
    </p:spTree>
    <p:extLst>
      <p:ext uri="{BB962C8B-B14F-4D97-AF65-F5344CB8AC3E}">
        <p14:creationId xmlns:p14="http://schemas.microsoft.com/office/powerpoint/2010/main" val="31551737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3420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b="1">
                <a:solidFill>
                  <a:srgbClr val="00206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34724610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Box 3"/>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dirty="0" smtClean="0">
                <a:latin typeface="Calibri" pitchFamily="34" charset="0"/>
              </a:rPr>
              <a:t>                                                                                                 </a:t>
            </a:r>
            <a:endParaRPr lang="en-US" sz="1600" i="1" dirty="0" smtClean="0">
              <a:solidFill>
                <a:schemeClr val="bg1"/>
              </a:solidFill>
              <a:latin typeface="Calibri" pitchFamily="34" charset="0"/>
            </a:endParaRPr>
          </a:p>
        </p:txBody>
      </p:sp>
    </p:spTree>
    <p:extLst>
      <p:ext uri="{BB962C8B-B14F-4D97-AF65-F5344CB8AC3E}">
        <p14:creationId xmlns:p14="http://schemas.microsoft.com/office/powerpoint/2010/main" val="16519179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752600"/>
            <a:ext cx="3924300" cy="4267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752600"/>
            <a:ext cx="3924300" cy="4267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609600" y="6245225"/>
            <a:ext cx="1981200" cy="476250"/>
          </a:xfrm>
          <a:prstGeom prst="rect">
            <a:avLst/>
          </a:prstGeom>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5225"/>
            <a:ext cx="1981200" cy="476250"/>
          </a:xfrm>
          <a:prstGeom prst="rect">
            <a:avLst/>
          </a:prstGeom>
        </p:spPr>
        <p:txBody>
          <a:bodyPr/>
          <a:lstStyle>
            <a:lvl1pPr>
              <a:defRPr/>
            </a:lvl1pPr>
          </a:lstStyle>
          <a:p>
            <a:pPr>
              <a:defRPr/>
            </a:pPr>
            <a:fld id="{7BA2EC66-7195-4836-BD64-16DE953EFFA7}" type="slidenum">
              <a:rPr lang="en-US"/>
              <a:pPr>
                <a:defRPr/>
              </a:pPr>
              <a:t>‹#›</a:t>
            </a:fld>
            <a:endParaRPr lang="en-US"/>
          </a:p>
        </p:txBody>
      </p:sp>
    </p:spTree>
    <p:extLst>
      <p:ext uri="{BB962C8B-B14F-4D97-AF65-F5344CB8AC3E}">
        <p14:creationId xmlns:p14="http://schemas.microsoft.com/office/powerpoint/2010/main" val="1239791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496BE08-EC82-47C6-9D43-4177432D0C73}" type="datetimeFigureOut">
              <a:rPr lang="en-US"/>
              <a:pPr>
                <a:defRPr/>
              </a:pPr>
              <a:t>8/18/2015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D99039D-79A4-495E-95A5-2197D3DBC40F}" type="slidenum">
              <a:rPr lang="en-US"/>
              <a:pPr>
                <a:defRPr/>
              </a:pPr>
              <a:t>‹#›</a:t>
            </a:fld>
            <a:endParaRPr lang="en-US"/>
          </a:p>
        </p:txBody>
      </p:sp>
    </p:spTree>
    <p:extLst>
      <p:ext uri="{BB962C8B-B14F-4D97-AF65-F5344CB8AC3E}">
        <p14:creationId xmlns:p14="http://schemas.microsoft.com/office/powerpoint/2010/main" val="34275859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smtClean="0">
                <a:latin typeface="Calibri" pitchFamily="34" charset="0"/>
              </a:rPr>
              <a:t>                                                                                                 </a:t>
            </a:r>
            <a:endParaRPr lang="en-US" sz="1600" i="1" smtClean="0">
              <a:solidFill>
                <a:schemeClr val="bg1"/>
              </a:solidFill>
              <a:latin typeface="Calibri" pitchFamily="34" charset="0"/>
            </a:endParaRPr>
          </a:p>
        </p:txBody>
      </p:sp>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209E1001-8F12-4BA3-9198-B61A8ED0316A}" type="datetimeFigureOut">
              <a:rPr lang="en-US"/>
              <a:pPr>
                <a:defRPr/>
              </a:pPr>
              <a:t>8/18/2015</a:t>
            </a:fld>
            <a:endParaRPr lang="en-US"/>
          </a:p>
        </p:txBody>
      </p:sp>
      <p:sp>
        <p:nvSpPr>
          <p:cNvPr id="5" name="Slide Number Placeholder 5"/>
          <p:cNvSpPr>
            <a:spLocks noGrp="1"/>
          </p:cNvSpPr>
          <p:nvPr>
            <p:ph type="sldNum" sz="quarter" idx="11"/>
          </p:nvPr>
        </p:nvSpPr>
        <p:spPr>
          <a:xfrm>
            <a:off x="6553200" y="6356350"/>
            <a:ext cx="2133600" cy="365125"/>
          </a:xfrm>
          <a:prstGeom prst="rect">
            <a:avLst/>
          </a:prstGeom>
        </p:spPr>
        <p:txBody>
          <a:bodyPr/>
          <a:lstStyle>
            <a:lvl1pPr>
              <a:defRPr/>
            </a:lvl1pPr>
          </a:lstStyle>
          <a:p>
            <a:pPr>
              <a:defRPr/>
            </a:pPr>
            <a:fld id="{86316484-2169-4588-B4D3-D25F5AD9979B}" type="slidenum">
              <a:rPr lang="en-US"/>
              <a:pPr>
                <a:defRPr/>
              </a:pPr>
              <a:t>‹#›</a:t>
            </a:fld>
            <a:endParaRPr lang="en-US"/>
          </a:p>
        </p:txBody>
      </p:sp>
    </p:spTree>
    <p:extLst>
      <p:ext uri="{BB962C8B-B14F-4D97-AF65-F5344CB8AC3E}">
        <p14:creationId xmlns:p14="http://schemas.microsoft.com/office/powerpoint/2010/main" val="291421432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2" name="Group 10"/>
          <p:cNvGrpSpPr>
            <a:grpSpLocks/>
          </p:cNvGrpSpPr>
          <p:nvPr userDrawn="1"/>
        </p:nvGrpSpPr>
        <p:grpSpPr bwMode="auto">
          <a:xfrm>
            <a:off x="0" y="0"/>
            <a:ext cx="9144000" cy="304800"/>
            <a:chOff x="0" y="0"/>
            <a:chExt cx="9144000" cy="304800"/>
          </a:xfrm>
        </p:grpSpPr>
        <p:sp>
          <p:nvSpPr>
            <p:cNvPr id="3" name="Rectangle 2"/>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11"/>
          <p:cNvGrpSpPr>
            <a:grpSpLocks/>
          </p:cNvGrpSpPr>
          <p:nvPr userDrawn="1"/>
        </p:nvGrpSpPr>
        <p:grpSpPr bwMode="auto">
          <a:xfrm>
            <a:off x="0" y="6553200"/>
            <a:ext cx="9144000" cy="304800"/>
            <a:chOff x="0" y="0"/>
            <a:chExt cx="9144000" cy="304800"/>
          </a:xfrm>
        </p:grpSpPr>
        <p:sp>
          <p:nvSpPr>
            <p:cNvPr id="6" name="Rectangle 5"/>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Tree>
    <p:extLst>
      <p:ext uri="{BB962C8B-B14F-4D97-AF65-F5344CB8AC3E}">
        <p14:creationId xmlns:p14="http://schemas.microsoft.com/office/powerpoint/2010/main" val="41861860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566738" y="1752600"/>
            <a:ext cx="8001000" cy="4267200"/>
          </a:xfrm>
          <a:prstGeom prst="rect">
            <a:avLst/>
          </a:prstGeom>
        </p:spPr>
        <p:txBody>
          <a:bodyPr/>
          <a:lstStyle/>
          <a:p>
            <a:pPr lvl="0"/>
            <a:endParaRPr lang="en-US" noProof="0" smtClean="0"/>
          </a:p>
        </p:txBody>
      </p:sp>
      <p:sp>
        <p:nvSpPr>
          <p:cNvPr id="4" name="Rectangle 6"/>
          <p:cNvSpPr>
            <a:spLocks noGrp="1" noChangeArrowheads="1"/>
          </p:cNvSpPr>
          <p:nvPr>
            <p:ph type="dt" sz="half" idx="10"/>
          </p:nvPr>
        </p:nvSpPr>
        <p:spPr>
          <a:xfrm>
            <a:off x="457200" y="6356350"/>
            <a:ext cx="2133600" cy="365125"/>
          </a:xfrm>
          <a:prstGeom prst="rect">
            <a:avLst/>
          </a:prstGeom>
          <a:ln/>
        </p:spPr>
        <p:txBody>
          <a:bodyPr/>
          <a:lstStyle>
            <a:lvl1pPr>
              <a:defRPr/>
            </a:lvl1pPr>
          </a:lstStyle>
          <a:p>
            <a:pPr>
              <a:defRPr/>
            </a:pPr>
            <a:endParaRPr lang="en-US"/>
          </a:p>
        </p:txBody>
      </p:sp>
      <p:sp>
        <p:nvSpPr>
          <p:cNvPr id="5" name="Rectangle 7"/>
          <p:cNvSpPr>
            <a:spLocks noGrp="1" noChangeArrowheads="1"/>
          </p:cNvSpPr>
          <p:nvPr>
            <p:ph type="ftr" sz="quarter" idx="11"/>
          </p:nvPr>
        </p:nvSpPr>
        <p:spPr>
          <a:xfrm>
            <a:off x="3124200" y="6356350"/>
            <a:ext cx="2895600" cy="365125"/>
          </a:xfrm>
          <a:prstGeom prst="rect">
            <a:avLst/>
          </a:prstGeom>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xfrm>
            <a:off x="6553200" y="6356350"/>
            <a:ext cx="2133600" cy="365125"/>
          </a:xfrm>
          <a:prstGeom prst="rect">
            <a:avLst/>
          </a:prstGeom>
          <a:ln/>
        </p:spPr>
        <p:txBody>
          <a:bodyPr/>
          <a:lstStyle>
            <a:lvl1pPr>
              <a:defRPr/>
            </a:lvl1pPr>
          </a:lstStyle>
          <a:p>
            <a:pPr>
              <a:defRPr/>
            </a:pPr>
            <a:fld id="{362BEE44-DF50-410D-955A-E845F387B4AA}" type="slidenum">
              <a:rPr lang="en-US"/>
              <a:pPr>
                <a:defRPr/>
              </a:pPr>
              <a:t>‹#›</a:t>
            </a:fld>
            <a:endParaRPr lang="en-US"/>
          </a:p>
        </p:txBody>
      </p:sp>
    </p:spTree>
    <p:extLst>
      <p:ext uri="{BB962C8B-B14F-4D97-AF65-F5344CB8AC3E}">
        <p14:creationId xmlns:p14="http://schemas.microsoft.com/office/powerpoint/2010/main" val="3155173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1420751-3A8C-44CB-9528-D63A3A159E7E}" type="datetimeFigureOut">
              <a:rPr lang="en-US"/>
              <a:pPr>
                <a:defRPr/>
              </a:pPr>
              <a:t>8/18/2015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54617A4-B870-4D77-B0E3-5CFD826AF6D0}" type="slidenum">
              <a:rPr lang="en-US"/>
              <a:pPr>
                <a:defRPr/>
              </a:pPr>
              <a:t>‹#›</a:t>
            </a:fld>
            <a:endParaRPr lang="en-US"/>
          </a:p>
        </p:txBody>
      </p:sp>
    </p:spTree>
    <p:extLst>
      <p:ext uri="{BB962C8B-B14F-4D97-AF65-F5344CB8AC3E}">
        <p14:creationId xmlns:p14="http://schemas.microsoft.com/office/powerpoint/2010/main" val="2416052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51D681B0-9113-44EE-BA6E-6575365C35D4}" type="datetimeFigureOut">
              <a:rPr lang="en-US"/>
              <a:pPr>
                <a:defRPr/>
              </a:pPr>
              <a:t>8/18/2015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804FDB6-DE5F-4A66-A039-FF9741C89532}" type="slidenum">
              <a:rPr lang="en-US"/>
              <a:pPr>
                <a:defRPr/>
              </a:pPr>
              <a:t>‹#›</a:t>
            </a:fld>
            <a:endParaRPr lang="en-US"/>
          </a:p>
        </p:txBody>
      </p:sp>
    </p:spTree>
    <p:extLst>
      <p:ext uri="{BB962C8B-B14F-4D97-AF65-F5344CB8AC3E}">
        <p14:creationId xmlns:p14="http://schemas.microsoft.com/office/powerpoint/2010/main" val="3247235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CA896D1-6B35-4786-8CE0-FA2E99C06B47}" type="datetimeFigureOut">
              <a:rPr lang="en-US"/>
              <a:pPr>
                <a:defRPr/>
              </a:pPr>
              <a:t>8/18/2015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0F44204-A3E4-41B5-A4CF-9BFFF9DD8ED0}" type="slidenum">
              <a:rPr lang="en-US"/>
              <a:pPr>
                <a:defRPr/>
              </a:pPr>
              <a:t>‹#›</a:t>
            </a:fld>
            <a:endParaRPr lang="en-US"/>
          </a:p>
        </p:txBody>
      </p:sp>
    </p:spTree>
    <p:extLst>
      <p:ext uri="{BB962C8B-B14F-4D97-AF65-F5344CB8AC3E}">
        <p14:creationId xmlns:p14="http://schemas.microsoft.com/office/powerpoint/2010/main" val="2544183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4630AB8-6821-42CA-86E0-B03160494A16}" type="datetimeFigureOut">
              <a:rPr lang="en-US"/>
              <a:pPr>
                <a:defRPr/>
              </a:pPr>
              <a:t>8/18/2015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F99507D-CED1-4964-A7DB-A5EA9D80B497}" type="slidenum">
              <a:rPr lang="en-US"/>
              <a:pPr>
                <a:defRPr/>
              </a:pPr>
              <a:t>‹#›</a:t>
            </a:fld>
            <a:endParaRPr lang="en-US"/>
          </a:p>
        </p:txBody>
      </p:sp>
    </p:spTree>
    <p:extLst>
      <p:ext uri="{BB962C8B-B14F-4D97-AF65-F5344CB8AC3E}">
        <p14:creationId xmlns:p14="http://schemas.microsoft.com/office/powerpoint/2010/main" val="354245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C5BC1C1-692D-417A-B8EE-548057758B46}" type="datetimeFigureOut">
              <a:rPr lang="en-US"/>
              <a:pPr>
                <a:defRPr/>
              </a:pPr>
              <a:t>8/18/2015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ECF6A69-A699-407B-879F-969CEB4A0717}" type="slidenum">
              <a:rPr lang="en-US"/>
              <a:pPr>
                <a:defRPr/>
              </a:pPr>
              <a:t>‹#›</a:t>
            </a:fld>
            <a:endParaRPr lang="en-US"/>
          </a:p>
        </p:txBody>
      </p:sp>
    </p:spTree>
    <p:extLst>
      <p:ext uri="{BB962C8B-B14F-4D97-AF65-F5344CB8AC3E}">
        <p14:creationId xmlns:p14="http://schemas.microsoft.com/office/powerpoint/2010/main" val="2866800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8D7F678-AA83-4D89-AEBA-38C0C74CAE75}" type="datetimeFigureOut">
              <a:rPr lang="en-US"/>
              <a:pPr>
                <a:defRPr/>
              </a:pPr>
              <a:t>8/18/2015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0DD6C00-D848-4E33-85C3-1C03FDC646C7}" type="slidenum">
              <a:rPr lang="en-US"/>
              <a:pPr>
                <a:defRPr/>
              </a:pPr>
              <a:t>‹#›</a:t>
            </a:fld>
            <a:endParaRPr lang="en-US"/>
          </a:p>
        </p:txBody>
      </p:sp>
    </p:spTree>
    <p:extLst>
      <p:ext uri="{BB962C8B-B14F-4D97-AF65-F5344CB8AC3E}">
        <p14:creationId xmlns:p14="http://schemas.microsoft.com/office/powerpoint/2010/main" val="336111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85A6D35-785B-4D83-8C81-3B44401C6A67}" type="datetimeFigureOut">
              <a:rPr lang="en-US"/>
              <a:pPr>
                <a:defRPr/>
              </a:pPr>
              <a:t>8/18/2015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D07E0E0-E6D3-4306-93EF-EA40808A011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821" r:id="rId1"/>
    <p:sldLayoutId id="2147484822" r:id="rId2"/>
    <p:sldLayoutId id="2147484823" r:id="rId3"/>
    <p:sldLayoutId id="2147484824" r:id="rId4"/>
    <p:sldLayoutId id="2147484825" r:id="rId5"/>
    <p:sldLayoutId id="2147484826" r:id="rId6"/>
    <p:sldLayoutId id="2147484827" r:id="rId7"/>
    <p:sldLayoutId id="2147484828" r:id="rId8"/>
    <p:sldLayoutId id="2147484829" r:id="rId9"/>
    <p:sldLayoutId id="2147484830" r:id="rId10"/>
    <p:sldLayoutId id="2147484831" r:id="rId11"/>
    <p:sldLayoutId id="2147484836" r:id="rId12"/>
    <p:sldLayoutId id="2147484834" r:id="rId13"/>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85A6D35-785B-4D83-8C81-3B44401C6A67}" type="datetimeFigureOut">
              <a:rPr lang="en-US" smtClean="0"/>
              <a:pPr>
                <a:defRPr/>
              </a:pPr>
              <a:t>8/18/2015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D07E0E0-E6D3-4306-93EF-EA40808A011D}"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838" r:id="rId1"/>
    <p:sldLayoutId id="2147484839" r:id="rId2"/>
    <p:sldLayoutId id="2147484840" r:id="rId3"/>
    <p:sldLayoutId id="2147484841" r:id="rId4"/>
    <p:sldLayoutId id="2147484842" r:id="rId5"/>
    <p:sldLayoutId id="2147484843" r:id="rId6"/>
    <p:sldLayoutId id="2147484844" r:id="rId7"/>
    <p:sldLayoutId id="2147484845" r:id="rId8"/>
    <p:sldLayoutId id="2147484846" r:id="rId9"/>
    <p:sldLayoutId id="2147484847" r:id="rId10"/>
    <p:sldLayoutId id="2147484848" r:id="rId11"/>
    <p:sldLayoutId id="2147484849" r:id="rId12"/>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2"/>
          <p:cNvSpPr>
            <a:spLocks noChangeArrowheads="1"/>
          </p:cNvSpPr>
          <p:nvPr/>
        </p:nvSpPr>
        <p:spPr bwMode="gray">
          <a:xfrm>
            <a:off x="-1588" y="6408738"/>
            <a:ext cx="9145588"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solidFill>
                <a:srgbClr val="000000"/>
              </a:solidFill>
            </a:endParaRPr>
          </a:p>
        </p:txBody>
      </p:sp>
      <p:pic>
        <p:nvPicPr>
          <p:cNvPr id="1027" name="Picture 19" descr="Pearson_Bound_Whit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67613" y="640080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8"/>
          <p:cNvSpPr>
            <a:spLocks noChangeArrowheads="1"/>
          </p:cNvSpPr>
          <p:nvPr/>
        </p:nvSpPr>
        <p:spPr bwMode="auto">
          <a:xfrm>
            <a:off x="4982010" y="6494236"/>
            <a:ext cx="426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200" b="1" dirty="0" smtClean="0">
                <a:solidFill>
                  <a:schemeClr val="bg1"/>
                </a:solidFill>
                <a:latin typeface="Verdana" pitchFamily="34" charset="0"/>
              </a:rPr>
              <a:t>Author: B. </a:t>
            </a:r>
            <a:r>
              <a:rPr lang="en-US" altLang="en-US" sz="1200" b="1" dirty="0" err="1" smtClean="0">
                <a:solidFill>
                  <a:schemeClr val="bg1"/>
                </a:solidFill>
                <a:latin typeface="Verdana" pitchFamily="34" charset="0"/>
              </a:rPr>
              <a:t>Mahadevan</a:t>
            </a:r>
            <a:endParaRPr lang="en-US" altLang="en-US" sz="1200" b="1" dirty="0">
              <a:solidFill>
                <a:schemeClr val="bg1"/>
              </a:solidFill>
              <a:latin typeface="Verdana" pitchFamily="34" charset="0"/>
            </a:endParaRPr>
          </a:p>
        </p:txBody>
      </p:sp>
      <p:sp>
        <p:nvSpPr>
          <p:cNvPr id="1029" name="Rectangle 9"/>
          <p:cNvSpPr>
            <a:spLocks noChangeArrowheads="1"/>
          </p:cNvSpPr>
          <p:nvPr/>
        </p:nvSpPr>
        <p:spPr bwMode="auto">
          <a:xfrm>
            <a:off x="152400" y="6489700"/>
            <a:ext cx="4572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200" b="1" dirty="0">
                <a:solidFill>
                  <a:schemeClr val="bg1"/>
                </a:solidFill>
                <a:latin typeface="Verdana" pitchFamily="34" charset="0"/>
              </a:rPr>
              <a:t>Operations </a:t>
            </a:r>
            <a:r>
              <a:rPr lang="en-US" altLang="en-US" sz="1200" b="1" dirty="0" smtClean="0">
                <a:solidFill>
                  <a:schemeClr val="bg1"/>
                </a:solidFill>
                <a:latin typeface="Verdana" pitchFamily="34" charset="0"/>
              </a:rPr>
              <a:t>Management: Theory</a:t>
            </a:r>
            <a:r>
              <a:rPr lang="en-US" altLang="en-US" sz="1200" b="1" baseline="0" dirty="0" smtClean="0">
                <a:solidFill>
                  <a:schemeClr val="bg1"/>
                </a:solidFill>
                <a:latin typeface="Verdana" pitchFamily="34" charset="0"/>
              </a:rPr>
              <a:t> and Practice</a:t>
            </a:r>
            <a:r>
              <a:rPr lang="en-US" altLang="en-US" sz="1200" b="1" dirty="0" smtClean="0">
                <a:solidFill>
                  <a:schemeClr val="bg1"/>
                </a:solidFill>
                <a:latin typeface="Verdana" pitchFamily="34" charset="0"/>
              </a:rPr>
              <a:t>, 3e</a:t>
            </a:r>
            <a:endParaRPr lang="en-US" altLang="en-US" sz="1200" b="1" dirty="0">
              <a:solidFill>
                <a:schemeClr val="bg1"/>
              </a:solidFill>
              <a:latin typeface="Verdana" pitchFamily="34" charset="0"/>
            </a:endParaRPr>
          </a:p>
        </p:txBody>
      </p:sp>
      <p:sp>
        <p:nvSpPr>
          <p:cNvPr id="1030" name="Rectangle 10"/>
          <p:cNvSpPr>
            <a:spLocks noChangeArrowheads="1"/>
          </p:cNvSpPr>
          <p:nvPr/>
        </p:nvSpPr>
        <p:spPr bwMode="auto">
          <a:xfrm rot="-5400000">
            <a:off x="6816725" y="3460750"/>
            <a:ext cx="41195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000">
                <a:latin typeface="Verdana" pitchFamily="34" charset="0"/>
              </a:rPr>
              <a:t>Copyright © 2016 Pearson India Education Services Pvt. Ltd</a:t>
            </a:r>
          </a:p>
        </p:txBody>
      </p:sp>
    </p:spTree>
  </p:cSld>
  <p:clrMap bg1="lt1" tx1="dk1" bg2="lt2" tx2="dk2" accent1="accent1" accent2="accent2" accent3="accent3" accent4="accent4" accent5="accent5" accent6="accent6" hlink="hlink" folHlink="folHlink"/>
  <p:sldLayoutIdLst>
    <p:sldLayoutId id="2147484851" r:id="rId1"/>
    <p:sldLayoutId id="2147484852" r:id="rId2"/>
    <p:sldLayoutId id="2147484853" r:id="rId3"/>
    <p:sldLayoutId id="2147484854" r:id="rId4"/>
    <p:sldLayoutId id="2147484855" r:id="rId5"/>
    <p:sldLayoutId id="2147484856" r:id="rId6"/>
    <p:sldLayoutId id="2147484857" r:id="rId7"/>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8.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8.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4.bin"/><Relationship Id="rId4" Type="http://schemas.openxmlformats.org/officeDocument/2006/relationships/image" Target="../media/image1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0.xml"/><Relationship Id="rId1" Type="http://schemas.openxmlformats.org/officeDocument/2006/relationships/vmlDrawing" Target="../drawings/vmlDrawing3.vml"/><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85800" y="1584505"/>
            <a:ext cx="7772400" cy="1470025"/>
          </a:xfrm>
        </p:spPr>
        <p:txBody>
          <a:bodyPr/>
          <a:lstStyle/>
          <a:p>
            <a:pPr eaLnBrk="1" hangingPunct="1"/>
            <a:r>
              <a:rPr lang="en-US" altLang="en-US" dirty="0" smtClean="0"/>
              <a:t>Chapter </a:t>
            </a:r>
            <a:r>
              <a:rPr lang="en-US" altLang="en-US" dirty="0"/>
              <a:t>6</a:t>
            </a:r>
            <a:endParaRPr lang="en-US" altLang="en-US" dirty="0" smtClean="0"/>
          </a:p>
        </p:txBody>
      </p:sp>
      <p:sp>
        <p:nvSpPr>
          <p:cNvPr id="3075" name="Rectangle 5"/>
          <p:cNvSpPr>
            <a:spLocks noGrp="1" noChangeArrowheads="1"/>
          </p:cNvSpPr>
          <p:nvPr>
            <p:ph type="subTitle" idx="1"/>
          </p:nvPr>
        </p:nvSpPr>
        <p:spPr>
          <a:xfrm>
            <a:off x="1371600" y="3340280"/>
            <a:ext cx="6400800" cy="1752600"/>
          </a:xfrm>
        </p:spPr>
        <p:txBody>
          <a:bodyPr/>
          <a:lstStyle/>
          <a:p>
            <a:pPr eaLnBrk="1" hangingPunct="1"/>
            <a:r>
              <a:rPr lang="en-US" altLang="en-US" sz="4400" b="1" dirty="0" smtClean="0">
                <a:solidFill>
                  <a:srgbClr val="0000FF"/>
                </a:solidFill>
              </a:rPr>
              <a:t>Facilities Location</a:t>
            </a:r>
            <a:endParaRPr lang="en-US" altLang="en-US" sz="4400" b="1" dirty="0">
              <a:solidFill>
                <a:srgbClr val="0000FF"/>
              </a:solidFill>
            </a:endParaRPr>
          </a:p>
        </p:txBody>
      </p:sp>
    </p:spTree>
    <p:extLst>
      <p:ext uri="{BB962C8B-B14F-4D97-AF65-F5344CB8AC3E}">
        <p14:creationId xmlns:p14="http://schemas.microsoft.com/office/powerpoint/2010/main" val="1636783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a:lstStyle/>
          <a:p>
            <a:pPr eaLnBrk="1" hangingPunct="1"/>
            <a:r>
              <a:rPr lang="en-US" altLang="en-US" dirty="0" smtClean="0"/>
              <a:t>Location Decision</a:t>
            </a:r>
            <a:br>
              <a:rPr lang="en-US" altLang="en-US" dirty="0" smtClean="0"/>
            </a:br>
            <a:r>
              <a:rPr lang="en-US" altLang="en-US" sz="3200" b="1" dirty="0" smtClean="0">
                <a:solidFill>
                  <a:srgbClr val="0000FF"/>
                </a:solidFill>
                <a:latin typeface="Comic Sans MS" pitchFamily="66" charset="0"/>
              </a:rPr>
              <a:t>Relevant Factors</a:t>
            </a:r>
          </a:p>
        </p:txBody>
      </p:sp>
      <p:pic>
        <p:nvPicPr>
          <p:cNvPr id="12291" name="Picture 1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2238375"/>
            <a:ext cx="8229600" cy="339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97287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dirty="0" smtClean="0"/>
              <a:t>Special Economic Zones</a:t>
            </a:r>
            <a:br>
              <a:rPr lang="en-US" altLang="en-US" dirty="0" smtClean="0"/>
            </a:br>
            <a:r>
              <a:rPr lang="en-US" altLang="en-US" sz="3200" b="1" dirty="0" smtClean="0">
                <a:solidFill>
                  <a:srgbClr val="0000FF"/>
                </a:solidFill>
                <a:latin typeface="Comic Sans MS" pitchFamily="66" charset="0"/>
              </a:rPr>
              <a:t>Another dimension to location choices</a:t>
            </a:r>
            <a:endParaRPr lang="en-US" altLang="en-US" b="1" dirty="0" smtClean="0">
              <a:solidFill>
                <a:srgbClr val="0000FF"/>
              </a:solidFill>
              <a:latin typeface="Comic Sans MS" pitchFamily="66" charset="0"/>
            </a:endParaRPr>
          </a:p>
        </p:txBody>
      </p:sp>
      <p:sp>
        <p:nvSpPr>
          <p:cNvPr id="4" name="Content Placeholder 3"/>
          <p:cNvSpPr>
            <a:spLocks noGrp="1"/>
          </p:cNvSpPr>
          <p:nvPr>
            <p:ph idx="1"/>
          </p:nvPr>
        </p:nvSpPr>
        <p:spPr/>
        <p:txBody>
          <a:bodyPr/>
          <a:lstStyle/>
          <a:p>
            <a:pPr eaLnBrk="1" hangingPunct="1">
              <a:defRPr/>
            </a:pPr>
            <a:r>
              <a:rPr lang="en-US" sz="2000" dirty="0" smtClean="0"/>
              <a:t>The Special Economic Zones Act, 2005, was passed by Parliament in May, 2005 which received Presidential assent on the 23rd of June, 2005</a:t>
            </a:r>
          </a:p>
          <a:p>
            <a:pPr lvl="1" eaLnBrk="1" hangingPunct="1">
              <a:defRPr/>
            </a:pPr>
            <a:r>
              <a:rPr lang="en-US" sz="1800" dirty="0" smtClean="0">
                <a:ea typeface="+mn-ea"/>
                <a:cs typeface="+mn-cs"/>
              </a:rPr>
              <a:t>Land for the 270 notified SEZs where operations have since commenced involved is approximately over 31,405 hectares</a:t>
            </a:r>
          </a:p>
          <a:p>
            <a:pPr eaLnBrk="1" hangingPunct="1">
              <a:defRPr/>
            </a:pPr>
            <a:r>
              <a:rPr lang="en-US" sz="2000" dirty="0" smtClean="0"/>
              <a:t>Every SEZ is divided into a processing area where alone the SEZ units would come up and the non-processing area where the supporting infrastructure is to be created</a:t>
            </a:r>
          </a:p>
          <a:p>
            <a:pPr eaLnBrk="1" hangingPunct="1">
              <a:defRPr/>
            </a:pPr>
            <a:r>
              <a:rPr lang="en-US" sz="2000" dirty="0" smtClean="0"/>
              <a:t>Benefits of SEZs include employment generation, increased exports, development of quality infrastructure </a:t>
            </a:r>
          </a:p>
          <a:p>
            <a:pPr lvl="1" eaLnBrk="1" hangingPunct="1">
              <a:defRPr/>
            </a:pPr>
            <a:r>
              <a:rPr lang="en-US" sz="1800" dirty="0" smtClean="0"/>
              <a:t>Nokia and Flextronics electronics hardware SEZs in </a:t>
            </a:r>
            <a:r>
              <a:rPr lang="en-US" sz="1800" dirty="0" err="1" smtClean="0"/>
              <a:t>Sriperumbudur</a:t>
            </a:r>
            <a:r>
              <a:rPr lang="en-US" sz="1800" dirty="0" smtClean="0"/>
              <a:t> providing employment to 14,577 and 1,058 persons respectively. </a:t>
            </a:r>
          </a:p>
          <a:p>
            <a:pPr lvl="1" eaLnBrk="1" hangingPunct="1">
              <a:defRPr/>
            </a:pPr>
            <a:r>
              <a:rPr lang="en-US" sz="1800" dirty="0" smtClean="0"/>
              <a:t>Hyderabad Gems SEZ for </a:t>
            </a:r>
            <a:r>
              <a:rPr lang="en-US" sz="1800" dirty="0" err="1" smtClean="0"/>
              <a:t>Jewellery</a:t>
            </a:r>
            <a:r>
              <a:rPr lang="en-US" sz="1800" dirty="0" smtClean="0"/>
              <a:t> manufacturing in Hyderabad has already employed 2,145 persons</a:t>
            </a:r>
          </a:p>
          <a:p>
            <a:pPr lvl="1" eaLnBrk="1" hangingPunct="1">
              <a:defRPr/>
            </a:pPr>
            <a:r>
              <a:rPr lang="en-US" sz="1800" dirty="0" smtClean="0"/>
              <a:t>Apache SEZ being set up in Andhra Pradesh will employ 20, 000 persons to manufacture 1 million pairs of shoes every month</a:t>
            </a:r>
          </a:p>
        </p:txBody>
      </p:sp>
    </p:spTree>
    <p:extLst>
      <p:ext uri="{BB962C8B-B14F-4D97-AF65-F5344CB8AC3E}">
        <p14:creationId xmlns:p14="http://schemas.microsoft.com/office/powerpoint/2010/main" val="39351434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mtClean="0"/>
              <a:t>Location Planning Methods</a:t>
            </a:r>
          </a:p>
        </p:txBody>
      </p:sp>
      <p:sp>
        <p:nvSpPr>
          <p:cNvPr id="14339" name="Rectangle 3"/>
          <p:cNvSpPr>
            <a:spLocks noGrp="1" noChangeArrowheads="1"/>
          </p:cNvSpPr>
          <p:nvPr>
            <p:ph idx="1"/>
          </p:nvPr>
        </p:nvSpPr>
        <p:spPr/>
        <p:txBody>
          <a:bodyPr/>
          <a:lstStyle/>
          <a:p>
            <a:pPr eaLnBrk="1" hangingPunct="1"/>
            <a:r>
              <a:rPr lang="en-US" altLang="en-US" smtClean="0"/>
              <a:t>One facility – Multiple Candidates</a:t>
            </a:r>
          </a:p>
          <a:p>
            <a:pPr lvl="1" eaLnBrk="1" hangingPunct="1"/>
            <a:r>
              <a:rPr lang="en-US" altLang="en-US" smtClean="0"/>
              <a:t>Location factor rating</a:t>
            </a:r>
          </a:p>
          <a:p>
            <a:pPr lvl="1" eaLnBrk="1" hangingPunct="1"/>
            <a:r>
              <a:rPr lang="en-US" altLang="en-US" smtClean="0"/>
              <a:t>Centre of Gravity Method</a:t>
            </a:r>
          </a:p>
          <a:p>
            <a:pPr lvl="1" eaLnBrk="1" hangingPunct="1"/>
            <a:r>
              <a:rPr lang="en-US" altLang="en-US" smtClean="0"/>
              <a:t>Load Distance Method</a:t>
            </a:r>
          </a:p>
          <a:p>
            <a:pPr eaLnBrk="1" hangingPunct="1"/>
            <a:r>
              <a:rPr lang="en-US" altLang="en-US" smtClean="0"/>
              <a:t>Multiple Facility – Multiple Candidates</a:t>
            </a:r>
          </a:p>
          <a:p>
            <a:pPr lvl="1" eaLnBrk="1" hangingPunct="1"/>
            <a:r>
              <a:rPr lang="en-US" altLang="en-US" smtClean="0"/>
              <a:t>Transportation Model</a:t>
            </a:r>
          </a:p>
        </p:txBody>
      </p:sp>
    </p:spTree>
    <p:extLst>
      <p:ext uri="{BB962C8B-B14F-4D97-AF65-F5344CB8AC3E}">
        <p14:creationId xmlns:p14="http://schemas.microsoft.com/office/powerpoint/2010/main" val="30586141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dirty="0" smtClean="0"/>
              <a:t>Location factor rating</a:t>
            </a:r>
            <a:br>
              <a:rPr lang="en-US" altLang="en-US" dirty="0" smtClean="0"/>
            </a:br>
            <a:r>
              <a:rPr lang="en-US" altLang="en-US" sz="3200" b="1" dirty="0" smtClean="0">
                <a:solidFill>
                  <a:srgbClr val="0000FF"/>
                </a:solidFill>
                <a:latin typeface="Comic Sans MS" pitchFamily="66" charset="0"/>
              </a:rPr>
              <a:t>Steps</a:t>
            </a:r>
            <a:r>
              <a:rPr lang="en-US" altLang="en-US" sz="3600" dirty="0" smtClean="0">
                <a:solidFill>
                  <a:srgbClr val="0000FF"/>
                </a:solidFill>
              </a:rPr>
              <a:t> </a:t>
            </a:r>
          </a:p>
        </p:txBody>
      </p:sp>
      <p:sp>
        <p:nvSpPr>
          <p:cNvPr id="15363" name="Rectangle 3"/>
          <p:cNvSpPr>
            <a:spLocks noGrp="1" noChangeArrowheads="1"/>
          </p:cNvSpPr>
          <p:nvPr>
            <p:ph idx="1"/>
          </p:nvPr>
        </p:nvSpPr>
        <p:spPr/>
        <p:txBody>
          <a:bodyPr/>
          <a:lstStyle/>
          <a:p>
            <a:pPr marL="571500" indent="-571500" eaLnBrk="1" hangingPunct="1"/>
            <a:r>
              <a:rPr lang="en-US" altLang="en-US" sz="2800" dirty="0" smtClean="0"/>
              <a:t>Identify and list down all the relevant factors for the location decision </a:t>
            </a:r>
          </a:p>
          <a:p>
            <a:pPr marL="571500" indent="-571500" eaLnBrk="1" hangingPunct="1"/>
            <a:r>
              <a:rPr lang="en-US" altLang="en-US" sz="2800" dirty="0" smtClean="0"/>
              <a:t>Establish the relative importance of each factor in the final decision</a:t>
            </a:r>
          </a:p>
          <a:p>
            <a:pPr marL="571500" indent="-571500" eaLnBrk="1" hangingPunct="1"/>
            <a:r>
              <a:rPr lang="en-US" altLang="en-US" sz="2800" dirty="0" smtClean="0"/>
              <a:t>Rate the performance of each candidate location using a rating mechanism</a:t>
            </a:r>
          </a:p>
          <a:p>
            <a:pPr marL="571500" indent="-571500" eaLnBrk="1" hangingPunct="1"/>
            <a:r>
              <a:rPr lang="en-US" altLang="en-US" sz="2800" dirty="0" smtClean="0"/>
              <a:t>Compute a total score for each location based on its performance against each factor and rank them in the decreasing order of the score</a:t>
            </a:r>
          </a:p>
        </p:txBody>
      </p:sp>
    </p:spTree>
    <p:extLst>
      <p:ext uri="{BB962C8B-B14F-4D97-AF65-F5344CB8AC3E}">
        <p14:creationId xmlns:p14="http://schemas.microsoft.com/office/powerpoint/2010/main" val="6876685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43296" y="-52914"/>
            <a:ext cx="8229600" cy="1143000"/>
          </a:xfrm>
        </p:spPr>
        <p:txBody>
          <a:bodyPr/>
          <a:lstStyle/>
          <a:p>
            <a:pPr eaLnBrk="1" hangingPunct="1"/>
            <a:r>
              <a:rPr lang="en-US" altLang="en-US" dirty="0" smtClean="0"/>
              <a:t>Example 6.1</a:t>
            </a:r>
          </a:p>
        </p:txBody>
      </p:sp>
      <p:sp>
        <p:nvSpPr>
          <p:cNvPr id="16387" name="Rectangle 3"/>
          <p:cNvSpPr>
            <a:spLocks noGrp="1" noChangeArrowheads="1"/>
          </p:cNvSpPr>
          <p:nvPr>
            <p:ph idx="1"/>
          </p:nvPr>
        </p:nvSpPr>
        <p:spPr>
          <a:xfrm>
            <a:off x="67096" y="1272648"/>
            <a:ext cx="8534400" cy="4525963"/>
          </a:xfrm>
        </p:spPr>
        <p:txBody>
          <a:bodyPr/>
          <a:lstStyle/>
          <a:p>
            <a:pPr marL="0" indent="0" eaLnBrk="1" hangingPunct="1">
              <a:spcBef>
                <a:spcPts val="0"/>
              </a:spcBef>
              <a:spcAft>
                <a:spcPts val="0"/>
              </a:spcAft>
              <a:buNone/>
            </a:pPr>
            <a:r>
              <a:rPr lang="en-US" altLang="en-US" sz="2000" dirty="0" smtClean="0"/>
              <a:t>A manufacturer of garments is actively considering five alternative locations for setting up its factory. The locations vary in terms of the advantages that it provides to the firm. Hence the firm requires a method of identifying the most appropriate location. Based on a survey of its senior executives the firm has arrived at six factors to be considered for final site selection. The ratings of each factor on a scale of 1 to 100 provide this information. Further, based some detailed analysis of both the qualitative and quantitative data available for each of the location, the rating for the locations against each factor has also been arrived at (on a scale of 0 to 100). Using this information obtain a ranking of the alternative locations.</a:t>
            </a:r>
          </a:p>
          <a:p>
            <a:pPr eaLnBrk="1" hangingPunct="1">
              <a:lnSpc>
                <a:spcPct val="80000"/>
              </a:lnSpc>
            </a:pPr>
            <a:endParaRPr lang="en-US" altLang="en-US" sz="1700" dirty="0" smtClean="0"/>
          </a:p>
          <a:p>
            <a:pPr eaLnBrk="1" hangingPunct="1">
              <a:lnSpc>
                <a:spcPct val="80000"/>
              </a:lnSpc>
            </a:pPr>
            <a:endParaRPr lang="en-US" altLang="en-US" sz="1700" dirty="0" smtClean="0"/>
          </a:p>
        </p:txBody>
      </p:sp>
      <p:pic>
        <p:nvPicPr>
          <p:cNvPr id="1638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l="27533" r="28854"/>
          <a:stretch>
            <a:fillRect/>
          </a:stretch>
        </p:blipFill>
        <p:spPr bwMode="auto">
          <a:xfrm>
            <a:off x="295696" y="4747685"/>
            <a:ext cx="28956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l="3525" r="1321"/>
          <a:stretch>
            <a:fillRect/>
          </a:stretch>
        </p:blipFill>
        <p:spPr bwMode="auto">
          <a:xfrm>
            <a:off x="3267496" y="4761973"/>
            <a:ext cx="5562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Text Box 6"/>
          <p:cNvSpPr txBox="1">
            <a:spLocks noChangeArrowheads="1"/>
          </p:cNvSpPr>
          <p:nvPr/>
        </p:nvSpPr>
        <p:spPr bwMode="auto">
          <a:xfrm>
            <a:off x="1143421" y="4396848"/>
            <a:ext cx="12858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r>
              <a:rPr lang="en-US" altLang="en-US"/>
              <a:t>Factor Ratings</a:t>
            </a:r>
          </a:p>
        </p:txBody>
      </p:sp>
      <p:sp>
        <p:nvSpPr>
          <p:cNvPr id="16391" name="Text Box 7"/>
          <p:cNvSpPr txBox="1">
            <a:spLocks noChangeArrowheads="1"/>
          </p:cNvSpPr>
          <p:nvPr/>
        </p:nvSpPr>
        <p:spPr bwMode="auto">
          <a:xfrm>
            <a:off x="4258096" y="4384148"/>
            <a:ext cx="35067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r>
              <a:rPr lang="en-US" altLang="en-US"/>
              <a:t>Rating of each locations against the factors</a:t>
            </a:r>
          </a:p>
        </p:txBody>
      </p:sp>
    </p:spTree>
    <p:extLst>
      <p:ext uri="{BB962C8B-B14F-4D97-AF65-F5344CB8AC3E}">
        <p14:creationId xmlns:p14="http://schemas.microsoft.com/office/powerpoint/2010/main" val="26017730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dirty="0" smtClean="0"/>
              <a:t>Solution to Example </a:t>
            </a:r>
            <a:r>
              <a:rPr lang="en-US" altLang="en-US" dirty="0"/>
              <a:t>6</a:t>
            </a:r>
            <a:r>
              <a:rPr lang="en-US" altLang="en-US" dirty="0" smtClean="0"/>
              <a:t>.1</a:t>
            </a:r>
          </a:p>
        </p:txBody>
      </p:sp>
      <p:pic>
        <p:nvPicPr>
          <p:cNvPr id="17411"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l="20924" r="22247"/>
          <a:stretch>
            <a:fillRect/>
          </a:stretch>
        </p:blipFill>
        <p:spPr bwMode="auto">
          <a:xfrm>
            <a:off x="381000" y="1905000"/>
            <a:ext cx="3581400" cy="220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4143375"/>
            <a:ext cx="792480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Rectangle 7"/>
          <p:cNvSpPr>
            <a:spLocks noChangeArrowheads="1"/>
          </p:cNvSpPr>
          <p:nvPr/>
        </p:nvSpPr>
        <p:spPr bwMode="auto">
          <a:xfrm>
            <a:off x="9525" y="2506663"/>
            <a:ext cx="184150"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a:latin typeface="Times New Roman" pitchFamily="18" charset="0"/>
                <a:cs typeface="Times New Roman" pitchFamily="18" charset="0"/>
              </a:rPr>
              <a:t/>
            </a:r>
            <a:br>
              <a:rPr lang="en-US" altLang="en-US">
                <a:latin typeface="Times New Roman" pitchFamily="18" charset="0"/>
                <a:cs typeface="Times New Roman" pitchFamily="18" charset="0"/>
              </a:rPr>
            </a:br>
            <a:endParaRPr lang="en-US" altLang="en-US" sz="900">
              <a:latin typeface="Times New Roman" pitchFamily="18" charset="0"/>
            </a:endParaRPr>
          </a:p>
          <a:p>
            <a:endParaRPr lang="en-US" altLang="en-US" sz="2400">
              <a:latin typeface="Times New Roman" pitchFamily="18" charset="0"/>
            </a:endParaRPr>
          </a:p>
        </p:txBody>
      </p:sp>
      <p:sp>
        <p:nvSpPr>
          <p:cNvPr id="17414" name="Text Box 9"/>
          <p:cNvSpPr txBox="1">
            <a:spLocks noChangeArrowheads="1"/>
          </p:cNvSpPr>
          <p:nvPr/>
        </p:nvSpPr>
        <p:spPr bwMode="auto">
          <a:xfrm>
            <a:off x="4419600" y="2286000"/>
            <a:ext cx="44958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r>
              <a:rPr lang="en-US" altLang="en-US" sz="1600"/>
              <a:t>Overall rating for location 3 = 60*0.28 + 40*0.18 + 50*0.15 + 10*0.09 + 45*0.09 + 90*0.20 =  54.77</a:t>
            </a:r>
          </a:p>
        </p:txBody>
      </p:sp>
    </p:spTree>
    <p:extLst>
      <p:ext uri="{BB962C8B-B14F-4D97-AF65-F5344CB8AC3E}">
        <p14:creationId xmlns:p14="http://schemas.microsoft.com/office/powerpoint/2010/main" val="14863873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457200" y="-11970"/>
            <a:ext cx="8229600" cy="1143000"/>
          </a:xfrm>
        </p:spPr>
        <p:txBody>
          <a:bodyPr/>
          <a:lstStyle/>
          <a:p>
            <a:pPr eaLnBrk="1" hangingPunct="1"/>
            <a:r>
              <a:rPr lang="en-US" altLang="en-US" smtClean="0"/>
              <a:t>Centre of Gravity Method</a:t>
            </a:r>
          </a:p>
        </p:txBody>
      </p:sp>
      <p:sp>
        <p:nvSpPr>
          <p:cNvPr id="1029" name="Rectangle 3"/>
          <p:cNvSpPr>
            <a:spLocks noGrp="1" noChangeArrowheads="1"/>
          </p:cNvSpPr>
          <p:nvPr>
            <p:ph idx="1"/>
          </p:nvPr>
        </p:nvSpPr>
        <p:spPr>
          <a:xfrm>
            <a:off x="457200" y="1313592"/>
            <a:ext cx="8229600" cy="4525963"/>
          </a:xfrm>
        </p:spPr>
        <p:txBody>
          <a:bodyPr/>
          <a:lstStyle/>
          <a:p>
            <a:pPr eaLnBrk="1" hangingPunct="1">
              <a:lnSpc>
                <a:spcPct val="90000"/>
              </a:lnSpc>
            </a:pPr>
            <a:r>
              <a:rPr lang="en-US" altLang="en-US" sz="1800" dirty="0" smtClean="0"/>
              <a:t>All the demand points (or the supply points, if raw material is supplied from several locations) are represented in a Cartesian coordinate system</a:t>
            </a:r>
          </a:p>
          <a:p>
            <a:pPr eaLnBrk="1" hangingPunct="1">
              <a:lnSpc>
                <a:spcPct val="90000"/>
              </a:lnSpc>
            </a:pPr>
            <a:r>
              <a:rPr lang="en-US" altLang="en-US" sz="1800" dirty="0" smtClean="0"/>
              <a:t>Each demand (or the supply point) will also have weight indicating the quantum of shipment</a:t>
            </a:r>
          </a:p>
          <a:p>
            <a:pPr eaLnBrk="1" hangingPunct="1">
              <a:lnSpc>
                <a:spcPct val="90000"/>
              </a:lnSpc>
            </a:pPr>
            <a:r>
              <a:rPr lang="en-US" altLang="en-US" sz="1800" dirty="0" smtClean="0"/>
              <a:t>Therefore it is possible to identify the </a:t>
            </a:r>
            <a:r>
              <a:rPr lang="en-US" altLang="en-US" sz="1800" dirty="0" err="1" smtClean="0"/>
              <a:t>centre</a:t>
            </a:r>
            <a:r>
              <a:rPr lang="en-US" altLang="en-US" sz="1800" dirty="0" smtClean="0"/>
              <a:t> of gravity of the various demand (or supply) points</a:t>
            </a:r>
          </a:p>
          <a:p>
            <a:pPr eaLnBrk="1" hangingPunct="1">
              <a:lnSpc>
                <a:spcPct val="90000"/>
              </a:lnSpc>
            </a:pPr>
            <a:r>
              <a:rPr lang="en-US" altLang="en-US" sz="1800" u="sng" dirty="0" smtClean="0"/>
              <a:t>Notations</a:t>
            </a:r>
            <a:r>
              <a:rPr lang="en-US" altLang="en-US" sz="1800" dirty="0" smtClean="0"/>
              <a:t>:</a:t>
            </a:r>
          </a:p>
          <a:p>
            <a:pPr lvl="1" eaLnBrk="1" hangingPunct="1">
              <a:lnSpc>
                <a:spcPct val="90000"/>
              </a:lnSpc>
            </a:pPr>
            <a:r>
              <a:rPr lang="en-US" altLang="en-US" sz="1800" dirty="0" smtClean="0"/>
              <a:t>The number of demand (or supply) points in the grip map: </a:t>
            </a:r>
            <a:r>
              <a:rPr lang="en-US" altLang="en-US" sz="1800" i="1" dirty="0" smtClean="0"/>
              <a:t>n</a:t>
            </a:r>
            <a:endParaRPr lang="en-US" altLang="en-US" sz="1800" dirty="0" smtClean="0"/>
          </a:p>
          <a:p>
            <a:pPr lvl="1" eaLnBrk="1" hangingPunct="1">
              <a:lnSpc>
                <a:spcPct val="90000"/>
              </a:lnSpc>
            </a:pPr>
            <a:r>
              <a:rPr lang="en-US" altLang="en-US" sz="1800" dirty="0" smtClean="0"/>
              <a:t>Co-ordinates of location </a:t>
            </a:r>
            <a:r>
              <a:rPr lang="en-US" altLang="en-US" sz="1800" i="1" dirty="0" smtClean="0"/>
              <a:t>i</a:t>
            </a:r>
            <a:r>
              <a:rPr lang="en-US" altLang="en-US" sz="1800" dirty="0" smtClean="0"/>
              <a:t> in the grid map: </a:t>
            </a:r>
            <a:r>
              <a:rPr lang="en-US" altLang="en-US" sz="1800" i="1" dirty="0" smtClean="0"/>
              <a:t>(</a:t>
            </a:r>
            <a:r>
              <a:rPr lang="en-US" altLang="en-US" sz="2000" i="1" dirty="0" err="1" smtClean="0">
                <a:latin typeface="Times New Roman" pitchFamily="18" charset="0"/>
              </a:rPr>
              <a:t>x</a:t>
            </a:r>
            <a:r>
              <a:rPr lang="en-US" altLang="en-US" sz="2000" i="1" baseline="-25000" dirty="0" err="1" smtClean="0">
                <a:latin typeface="Times New Roman" pitchFamily="18" charset="0"/>
              </a:rPr>
              <a:t>i</a:t>
            </a:r>
            <a:r>
              <a:rPr lang="en-US" altLang="en-US" sz="2000" i="1" dirty="0" err="1" smtClean="0">
                <a:latin typeface="Times New Roman" pitchFamily="18" charset="0"/>
              </a:rPr>
              <a:t>,y</a:t>
            </a:r>
            <a:r>
              <a:rPr lang="en-US" altLang="en-US" sz="2000" i="1" baseline="-25000" dirty="0" err="1" smtClean="0">
                <a:latin typeface="Times New Roman" pitchFamily="18" charset="0"/>
              </a:rPr>
              <a:t>i</a:t>
            </a:r>
            <a:r>
              <a:rPr lang="en-US" altLang="en-US" sz="1800" i="1" dirty="0" smtClean="0"/>
              <a:t>)</a:t>
            </a:r>
            <a:endParaRPr lang="en-US" altLang="en-US" sz="1800" dirty="0" smtClean="0"/>
          </a:p>
          <a:p>
            <a:pPr lvl="1" eaLnBrk="1" hangingPunct="1">
              <a:lnSpc>
                <a:spcPct val="90000"/>
              </a:lnSpc>
            </a:pPr>
            <a:r>
              <a:rPr lang="en-US" altLang="en-US" sz="1800" dirty="0" smtClean="0"/>
              <a:t>Quantum of shipment between existing demand (or supply) point </a:t>
            </a:r>
            <a:r>
              <a:rPr lang="en-US" altLang="en-US" sz="1800" i="1" dirty="0" smtClean="0"/>
              <a:t>i </a:t>
            </a:r>
            <a:r>
              <a:rPr lang="en-US" altLang="en-US" sz="1800" dirty="0" smtClean="0"/>
              <a:t>and proposed facility: </a:t>
            </a:r>
            <a:r>
              <a:rPr lang="en-US" altLang="en-US" sz="1800" i="1" dirty="0" smtClean="0"/>
              <a:t>W</a:t>
            </a:r>
            <a:r>
              <a:rPr lang="en-US" altLang="en-US" sz="1800" i="1" baseline="-25000" dirty="0" smtClean="0"/>
              <a:t>i</a:t>
            </a:r>
          </a:p>
          <a:p>
            <a:pPr lvl="1" eaLnBrk="1" hangingPunct="1">
              <a:lnSpc>
                <a:spcPct val="90000"/>
              </a:lnSpc>
            </a:pPr>
            <a:r>
              <a:rPr lang="en-US" altLang="en-US" sz="1800" dirty="0" smtClean="0"/>
              <a:t>Co-ordinates of the center of gravity in the grip map: </a:t>
            </a:r>
            <a:r>
              <a:rPr lang="en-US" altLang="en-US" sz="1800" i="1" dirty="0" smtClean="0"/>
              <a:t>(X</a:t>
            </a:r>
            <a:r>
              <a:rPr lang="en-US" altLang="en-US" sz="1800" i="1" baseline="-25000" dirty="0" smtClean="0"/>
              <a:t>C</a:t>
            </a:r>
            <a:r>
              <a:rPr lang="en-US" altLang="en-US" sz="1800" i="1" dirty="0" smtClean="0"/>
              <a:t>,Y</a:t>
            </a:r>
            <a:r>
              <a:rPr lang="en-US" altLang="en-US" sz="1800" i="1" baseline="-25000" dirty="0" smtClean="0"/>
              <a:t>C</a:t>
            </a:r>
            <a:r>
              <a:rPr lang="en-US" altLang="en-US" sz="1800" i="1" dirty="0" smtClean="0"/>
              <a:t>)</a:t>
            </a:r>
          </a:p>
        </p:txBody>
      </p:sp>
      <p:sp>
        <p:nvSpPr>
          <p:cNvPr id="1030" name="Rectangle 5"/>
          <p:cNvSpPr>
            <a:spLocks noChangeArrowheads="1"/>
          </p:cNvSpPr>
          <p:nvPr/>
        </p:nvSpPr>
        <p:spPr bwMode="auto">
          <a:xfrm>
            <a:off x="0" y="-28660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endParaRPr lang="en-US" altLang="en-US"/>
          </a:p>
        </p:txBody>
      </p:sp>
      <p:graphicFrame>
        <p:nvGraphicFramePr>
          <p:cNvPr id="1026" name="Object 4"/>
          <p:cNvGraphicFramePr>
            <a:graphicFrameLocks noChangeAspect="1"/>
          </p:cNvGraphicFramePr>
          <p:nvPr>
            <p:extLst>
              <p:ext uri="{D42A27DB-BD31-4B8C-83A1-F6EECF244321}">
                <p14:modId xmlns:p14="http://schemas.microsoft.com/office/powerpoint/2010/main" val="1249804296"/>
              </p:ext>
            </p:extLst>
          </p:nvPr>
        </p:nvGraphicFramePr>
        <p:xfrm>
          <a:off x="1600200" y="4793392"/>
          <a:ext cx="1752600" cy="1460500"/>
        </p:xfrm>
        <a:graphic>
          <a:graphicData uri="http://schemas.openxmlformats.org/presentationml/2006/ole">
            <mc:AlternateContent xmlns:mc="http://schemas.openxmlformats.org/markup-compatibility/2006">
              <mc:Choice xmlns:v="urn:schemas-microsoft-com:vml" Requires="v">
                <p:oleObj spid="_x0000_s11288" name="Equation" r:id="rId3" imgW="1016000" imgH="850900" progId="Equation.3">
                  <p:embed/>
                </p:oleObj>
              </mc:Choice>
              <mc:Fallback>
                <p:oleObj name="Equation" r:id="rId3" imgW="1016000" imgH="850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4793392"/>
                        <a:ext cx="1752600" cy="146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1" name="Rectangle 7"/>
          <p:cNvSpPr>
            <a:spLocks noChangeArrowheads="1"/>
          </p:cNvSpPr>
          <p:nvPr/>
        </p:nvSpPr>
        <p:spPr bwMode="auto">
          <a:xfrm>
            <a:off x="0" y="2666142"/>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endParaRPr lang="en-US" altLang="en-US"/>
          </a:p>
        </p:txBody>
      </p:sp>
      <p:graphicFrame>
        <p:nvGraphicFramePr>
          <p:cNvPr id="1027" name="Object 6"/>
          <p:cNvGraphicFramePr>
            <a:graphicFrameLocks noChangeAspect="1"/>
          </p:cNvGraphicFramePr>
          <p:nvPr>
            <p:extLst>
              <p:ext uri="{D42A27DB-BD31-4B8C-83A1-F6EECF244321}">
                <p14:modId xmlns:p14="http://schemas.microsoft.com/office/powerpoint/2010/main" val="4206037681"/>
              </p:ext>
            </p:extLst>
          </p:nvPr>
        </p:nvGraphicFramePr>
        <p:xfrm>
          <a:off x="4162425" y="4793392"/>
          <a:ext cx="1704975" cy="1482725"/>
        </p:xfrm>
        <a:graphic>
          <a:graphicData uri="http://schemas.openxmlformats.org/presentationml/2006/ole">
            <mc:AlternateContent xmlns:mc="http://schemas.openxmlformats.org/markup-compatibility/2006">
              <mc:Choice xmlns:v="urn:schemas-microsoft-com:vml" Requires="v">
                <p:oleObj spid="_x0000_s11289" name="Equation" r:id="rId5" imgW="977900" imgH="850900" progId="Equation.3">
                  <p:embed/>
                </p:oleObj>
              </mc:Choice>
              <mc:Fallback>
                <p:oleObj name="Equation" r:id="rId5" imgW="977900" imgH="8509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2425" y="4793392"/>
                        <a:ext cx="1704975" cy="1482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611762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dirty="0" smtClean="0"/>
              <a:t>Example </a:t>
            </a:r>
            <a:r>
              <a:rPr lang="en-US" altLang="en-US" dirty="0"/>
              <a:t>6</a:t>
            </a:r>
            <a:r>
              <a:rPr lang="en-US" altLang="en-US" dirty="0" smtClean="0"/>
              <a:t>.2</a:t>
            </a:r>
          </a:p>
        </p:txBody>
      </p:sp>
      <p:sp>
        <p:nvSpPr>
          <p:cNvPr id="18435" name="Rectangle 3"/>
          <p:cNvSpPr>
            <a:spLocks noGrp="1" noChangeArrowheads="1"/>
          </p:cNvSpPr>
          <p:nvPr>
            <p:ph idx="1"/>
          </p:nvPr>
        </p:nvSpPr>
        <p:spPr/>
        <p:txBody>
          <a:bodyPr/>
          <a:lstStyle/>
          <a:p>
            <a:pPr eaLnBrk="1" hangingPunct="1"/>
            <a:r>
              <a:rPr lang="en-US" altLang="en-US" sz="1800" dirty="0" smtClean="0"/>
              <a:t>A manufacturer of certain industrial component is interested in locating a new facility in a target market and would like to know the most appropriate place in the target market to locate the proposed facility. The manufacturer feels that there are no location constraints in the target market (i.e. any point in the target market is good enough). </a:t>
            </a:r>
          </a:p>
          <a:p>
            <a:pPr eaLnBrk="1" hangingPunct="1"/>
            <a:r>
              <a:rPr lang="en-US" altLang="en-US" sz="1800" dirty="0" smtClean="0"/>
              <a:t>There are four supply points A, B, C and D in the locality that will provide key inputs to the new facility. A two-dimensional grid map of the target market in which we would like to locate a new facility with distance coordinates of the four supply points is available. </a:t>
            </a:r>
          </a:p>
          <a:p>
            <a:pPr eaLnBrk="1" hangingPunct="1"/>
            <a:r>
              <a:rPr lang="en-US" altLang="en-US" sz="1800" dirty="0" smtClean="0"/>
              <a:t>The annual supply from these four points to the proposed facility is 200, 450, 175 and 150 </a:t>
            </a:r>
            <a:r>
              <a:rPr lang="en-US" altLang="en-US" sz="1800" dirty="0" err="1" smtClean="0"/>
              <a:t>tonnes</a:t>
            </a:r>
            <a:r>
              <a:rPr lang="en-US" altLang="en-US" sz="1800" dirty="0" smtClean="0"/>
              <a:t> respectively. </a:t>
            </a:r>
          </a:p>
          <a:p>
            <a:pPr eaLnBrk="1" hangingPunct="1"/>
            <a:r>
              <a:rPr lang="en-US" altLang="en-US" sz="1800" dirty="0" smtClean="0"/>
              <a:t>The situation is graphically shown in the two-dimensional plot in the figure. While the coordinates in the parentheses show the distance from the origin of the target map of each of the supply point, the number that follows is the annual shipment (in </a:t>
            </a:r>
            <a:r>
              <a:rPr lang="en-US" altLang="en-US" sz="1800" dirty="0" err="1" smtClean="0"/>
              <a:t>tonnes</a:t>
            </a:r>
            <a:r>
              <a:rPr lang="en-US" altLang="en-US" sz="1800" dirty="0" smtClean="0"/>
              <a:t>) from these points to the proposed facility.  </a:t>
            </a:r>
          </a:p>
          <a:p>
            <a:pPr eaLnBrk="1" hangingPunct="1"/>
            <a:r>
              <a:rPr lang="en-US" altLang="en-US" sz="1800" dirty="0" smtClean="0"/>
              <a:t>Identify the most appropriate point in the grid map to locate the new facility. </a:t>
            </a:r>
          </a:p>
        </p:txBody>
      </p:sp>
    </p:spTree>
    <p:extLst>
      <p:ext uri="{BB962C8B-B14F-4D97-AF65-F5344CB8AC3E}">
        <p14:creationId xmlns:p14="http://schemas.microsoft.com/office/powerpoint/2010/main" val="17206007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110862"/>
            <a:ext cx="8229600" cy="1143000"/>
          </a:xfrm>
        </p:spPr>
        <p:txBody>
          <a:bodyPr/>
          <a:lstStyle/>
          <a:p>
            <a:pPr eaLnBrk="1" hangingPunct="1"/>
            <a:r>
              <a:rPr lang="en-US" altLang="en-US" dirty="0" smtClean="0"/>
              <a:t>Solution to Example </a:t>
            </a:r>
            <a:r>
              <a:rPr lang="en-US" altLang="en-US" dirty="0"/>
              <a:t>6</a:t>
            </a:r>
            <a:r>
              <a:rPr lang="en-US" altLang="en-US" dirty="0" smtClean="0"/>
              <a:t>.2</a:t>
            </a:r>
            <a:br>
              <a:rPr lang="en-US" altLang="en-US" dirty="0" smtClean="0"/>
            </a:br>
            <a:r>
              <a:rPr lang="en-US" altLang="en-US" sz="3200" b="1" dirty="0" smtClean="0">
                <a:solidFill>
                  <a:srgbClr val="0000FF"/>
                </a:solidFill>
                <a:latin typeface="Comic Sans MS" pitchFamily="66" charset="0"/>
              </a:rPr>
              <a:t>Grid Map</a:t>
            </a:r>
            <a:endParaRPr lang="en-US" altLang="en-US" sz="4800" dirty="0" smtClean="0">
              <a:solidFill>
                <a:srgbClr val="0000FF"/>
              </a:solidFill>
            </a:endParaRPr>
          </a:p>
        </p:txBody>
      </p:sp>
      <p:grpSp>
        <p:nvGrpSpPr>
          <p:cNvPr id="19459" name="Group 5"/>
          <p:cNvGrpSpPr>
            <a:grpSpLocks/>
          </p:cNvGrpSpPr>
          <p:nvPr/>
        </p:nvGrpSpPr>
        <p:grpSpPr bwMode="auto">
          <a:xfrm>
            <a:off x="2819400" y="2274624"/>
            <a:ext cx="4419600" cy="3352800"/>
            <a:chOff x="1776" y="1824"/>
            <a:chExt cx="2784" cy="2112"/>
          </a:xfrm>
        </p:grpSpPr>
        <p:sp>
          <p:nvSpPr>
            <p:cNvPr id="19499" name="Line 3"/>
            <p:cNvSpPr>
              <a:spLocks noChangeShapeType="1"/>
            </p:cNvSpPr>
            <p:nvPr/>
          </p:nvSpPr>
          <p:spPr bwMode="auto">
            <a:xfrm>
              <a:off x="1776" y="1824"/>
              <a:ext cx="0" cy="21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0" name="Line 4"/>
            <p:cNvSpPr>
              <a:spLocks noChangeShapeType="1"/>
            </p:cNvSpPr>
            <p:nvPr/>
          </p:nvSpPr>
          <p:spPr bwMode="auto">
            <a:xfrm>
              <a:off x="1776" y="3936"/>
              <a:ext cx="27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460" name="Rectangle 6"/>
          <p:cNvSpPr>
            <a:spLocks noChangeArrowheads="1"/>
          </p:cNvSpPr>
          <p:nvPr/>
        </p:nvSpPr>
        <p:spPr bwMode="auto">
          <a:xfrm>
            <a:off x="2832100" y="2338124"/>
            <a:ext cx="4406900" cy="327660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endParaRPr lang="en-US" altLang="en-US"/>
          </a:p>
        </p:txBody>
      </p:sp>
      <p:sp>
        <p:nvSpPr>
          <p:cNvPr id="19461" name="Line 7"/>
          <p:cNvSpPr>
            <a:spLocks noChangeShapeType="1"/>
          </p:cNvSpPr>
          <p:nvPr/>
        </p:nvSpPr>
        <p:spPr bwMode="auto">
          <a:xfrm>
            <a:off x="2819400" y="5094024"/>
            <a:ext cx="4343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2" name="Line 9"/>
          <p:cNvSpPr>
            <a:spLocks noChangeShapeType="1"/>
          </p:cNvSpPr>
          <p:nvPr/>
        </p:nvSpPr>
        <p:spPr bwMode="auto">
          <a:xfrm>
            <a:off x="2819400" y="4611424"/>
            <a:ext cx="4343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3" name="Line 10"/>
          <p:cNvSpPr>
            <a:spLocks noChangeShapeType="1"/>
          </p:cNvSpPr>
          <p:nvPr/>
        </p:nvSpPr>
        <p:spPr bwMode="auto">
          <a:xfrm>
            <a:off x="2819400" y="4103424"/>
            <a:ext cx="4343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4" name="Line 11"/>
          <p:cNvSpPr>
            <a:spLocks noChangeShapeType="1"/>
          </p:cNvSpPr>
          <p:nvPr/>
        </p:nvSpPr>
        <p:spPr bwMode="auto">
          <a:xfrm>
            <a:off x="2819400" y="3620824"/>
            <a:ext cx="4343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5" name="Line 12"/>
          <p:cNvSpPr>
            <a:spLocks noChangeShapeType="1"/>
          </p:cNvSpPr>
          <p:nvPr/>
        </p:nvSpPr>
        <p:spPr bwMode="auto">
          <a:xfrm>
            <a:off x="2819400" y="3138224"/>
            <a:ext cx="4343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6" name="Line 13"/>
          <p:cNvSpPr>
            <a:spLocks noChangeShapeType="1"/>
          </p:cNvSpPr>
          <p:nvPr/>
        </p:nvSpPr>
        <p:spPr bwMode="auto">
          <a:xfrm>
            <a:off x="2819400" y="2655624"/>
            <a:ext cx="4343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7" name="Line 15"/>
          <p:cNvSpPr>
            <a:spLocks noChangeShapeType="1"/>
          </p:cNvSpPr>
          <p:nvPr/>
        </p:nvSpPr>
        <p:spPr bwMode="auto">
          <a:xfrm rot="-5400000">
            <a:off x="1714500" y="3989124"/>
            <a:ext cx="3276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8" name="Line 20"/>
          <p:cNvSpPr>
            <a:spLocks noChangeShapeType="1"/>
          </p:cNvSpPr>
          <p:nvPr/>
        </p:nvSpPr>
        <p:spPr bwMode="auto">
          <a:xfrm rot="-5400000">
            <a:off x="2260600" y="3989124"/>
            <a:ext cx="3276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9" name="Line 21"/>
          <p:cNvSpPr>
            <a:spLocks noChangeShapeType="1"/>
          </p:cNvSpPr>
          <p:nvPr/>
        </p:nvSpPr>
        <p:spPr bwMode="auto">
          <a:xfrm rot="-5400000">
            <a:off x="2844800" y="3989124"/>
            <a:ext cx="3276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0" name="Line 22"/>
          <p:cNvSpPr>
            <a:spLocks noChangeShapeType="1"/>
          </p:cNvSpPr>
          <p:nvPr/>
        </p:nvSpPr>
        <p:spPr bwMode="auto">
          <a:xfrm rot="-5400000">
            <a:off x="3390900" y="3989124"/>
            <a:ext cx="3276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1" name="Line 23"/>
          <p:cNvSpPr>
            <a:spLocks noChangeShapeType="1"/>
          </p:cNvSpPr>
          <p:nvPr/>
        </p:nvSpPr>
        <p:spPr bwMode="auto">
          <a:xfrm rot="-5400000">
            <a:off x="3924300" y="3989124"/>
            <a:ext cx="3276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2" name="Line 24"/>
          <p:cNvSpPr>
            <a:spLocks noChangeShapeType="1"/>
          </p:cNvSpPr>
          <p:nvPr/>
        </p:nvSpPr>
        <p:spPr bwMode="auto">
          <a:xfrm rot="-5400000">
            <a:off x="4470400" y="3989124"/>
            <a:ext cx="3276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3" name="Line 25"/>
          <p:cNvSpPr>
            <a:spLocks noChangeShapeType="1"/>
          </p:cNvSpPr>
          <p:nvPr/>
        </p:nvSpPr>
        <p:spPr bwMode="auto">
          <a:xfrm rot="-5400000">
            <a:off x="5054600" y="3989124"/>
            <a:ext cx="3276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4" name="Text Box 27"/>
          <p:cNvSpPr txBox="1">
            <a:spLocks noChangeArrowheads="1"/>
          </p:cNvSpPr>
          <p:nvPr/>
        </p:nvSpPr>
        <p:spPr bwMode="auto">
          <a:xfrm>
            <a:off x="3095625" y="5638537"/>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600" b="1">
                <a:latin typeface="Times New Roman" pitchFamily="18" charset="0"/>
              </a:rPr>
              <a:t>100</a:t>
            </a:r>
          </a:p>
        </p:txBody>
      </p:sp>
      <p:sp>
        <p:nvSpPr>
          <p:cNvPr id="19475" name="Text Box 28"/>
          <p:cNvSpPr txBox="1">
            <a:spLocks noChangeArrowheads="1"/>
          </p:cNvSpPr>
          <p:nvPr/>
        </p:nvSpPr>
        <p:spPr bwMode="auto">
          <a:xfrm>
            <a:off x="3651250" y="5640124"/>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600" b="1">
                <a:latin typeface="Times New Roman" pitchFamily="18" charset="0"/>
              </a:rPr>
              <a:t>200</a:t>
            </a:r>
          </a:p>
        </p:txBody>
      </p:sp>
      <p:sp>
        <p:nvSpPr>
          <p:cNvPr id="19476" name="Text Box 29"/>
          <p:cNvSpPr txBox="1">
            <a:spLocks noChangeArrowheads="1"/>
          </p:cNvSpPr>
          <p:nvPr/>
        </p:nvSpPr>
        <p:spPr bwMode="auto">
          <a:xfrm>
            <a:off x="4235450" y="5627424"/>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600" b="1">
                <a:latin typeface="Times New Roman" pitchFamily="18" charset="0"/>
              </a:rPr>
              <a:t>300</a:t>
            </a:r>
          </a:p>
        </p:txBody>
      </p:sp>
      <p:sp>
        <p:nvSpPr>
          <p:cNvPr id="19477" name="Text Box 30"/>
          <p:cNvSpPr txBox="1">
            <a:spLocks noChangeArrowheads="1"/>
          </p:cNvSpPr>
          <p:nvPr/>
        </p:nvSpPr>
        <p:spPr bwMode="auto">
          <a:xfrm>
            <a:off x="4781550" y="5627424"/>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600" b="1">
                <a:latin typeface="Times New Roman" pitchFamily="18" charset="0"/>
              </a:rPr>
              <a:t>400</a:t>
            </a:r>
          </a:p>
        </p:txBody>
      </p:sp>
      <p:sp>
        <p:nvSpPr>
          <p:cNvPr id="19478" name="Text Box 31"/>
          <p:cNvSpPr txBox="1">
            <a:spLocks noChangeArrowheads="1"/>
          </p:cNvSpPr>
          <p:nvPr/>
        </p:nvSpPr>
        <p:spPr bwMode="auto">
          <a:xfrm>
            <a:off x="5314950" y="5627424"/>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600" b="1">
                <a:latin typeface="Times New Roman" pitchFamily="18" charset="0"/>
              </a:rPr>
              <a:t>500</a:t>
            </a:r>
          </a:p>
        </p:txBody>
      </p:sp>
      <p:sp>
        <p:nvSpPr>
          <p:cNvPr id="19479" name="Text Box 32"/>
          <p:cNvSpPr txBox="1">
            <a:spLocks noChangeArrowheads="1"/>
          </p:cNvSpPr>
          <p:nvPr/>
        </p:nvSpPr>
        <p:spPr bwMode="auto">
          <a:xfrm>
            <a:off x="5873750" y="5627424"/>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600" b="1">
                <a:latin typeface="Times New Roman" pitchFamily="18" charset="0"/>
              </a:rPr>
              <a:t>600</a:t>
            </a:r>
          </a:p>
        </p:txBody>
      </p:sp>
      <p:sp>
        <p:nvSpPr>
          <p:cNvPr id="19480" name="Text Box 33"/>
          <p:cNvSpPr txBox="1">
            <a:spLocks noChangeArrowheads="1"/>
          </p:cNvSpPr>
          <p:nvPr/>
        </p:nvSpPr>
        <p:spPr bwMode="auto">
          <a:xfrm>
            <a:off x="6445250" y="5627424"/>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600" b="1">
                <a:latin typeface="Times New Roman" pitchFamily="18" charset="0"/>
              </a:rPr>
              <a:t>700</a:t>
            </a:r>
          </a:p>
        </p:txBody>
      </p:sp>
      <p:sp>
        <p:nvSpPr>
          <p:cNvPr id="19481" name="Text Box 34"/>
          <p:cNvSpPr txBox="1">
            <a:spLocks noChangeArrowheads="1"/>
          </p:cNvSpPr>
          <p:nvPr/>
        </p:nvSpPr>
        <p:spPr bwMode="auto">
          <a:xfrm>
            <a:off x="2260600" y="4928924"/>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600" b="1">
                <a:latin typeface="Times New Roman" pitchFamily="18" charset="0"/>
              </a:rPr>
              <a:t>100</a:t>
            </a:r>
          </a:p>
        </p:txBody>
      </p:sp>
      <p:sp>
        <p:nvSpPr>
          <p:cNvPr id="19482" name="Text Box 35"/>
          <p:cNvSpPr txBox="1">
            <a:spLocks noChangeArrowheads="1"/>
          </p:cNvSpPr>
          <p:nvPr/>
        </p:nvSpPr>
        <p:spPr bwMode="auto">
          <a:xfrm>
            <a:off x="2260600" y="4433624"/>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600" b="1">
                <a:latin typeface="Times New Roman" pitchFamily="18" charset="0"/>
              </a:rPr>
              <a:t>200</a:t>
            </a:r>
          </a:p>
        </p:txBody>
      </p:sp>
      <p:sp>
        <p:nvSpPr>
          <p:cNvPr id="19483" name="Text Box 36"/>
          <p:cNvSpPr txBox="1">
            <a:spLocks noChangeArrowheads="1"/>
          </p:cNvSpPr>
          <p:nvPr/>
        </p:nvSpPr>
        <p:spPr bwMode="auto">
          <a:xfrm>
            <a:off x="2292350" y="3925624"/>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600" b="1">
                <a:latin typeface="Times New Roman" pitchFamily="18" charset="0"/>
              </a:rPr>
              <a:t>300</a:t>
            </a:r>
          </a:p>
        </p:txBody>
      </p:sp>
      <p:sp>
        <p:nvSpPr>
          <p:cNvPr id="19484" name="Text Box 37"/>
          <p:cNvSpPr txBox="1">
            <a:spLocks noChangeArrowheads="1"/>
          </p:cNvSpPr>
          <p:nvPr/>
        </p:nvSpPr>
        <p:spPr bwMode="auto">
          <a:xfrm>
            <a:off x="2241550" y="3455724"/>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600" b="1">
                <a:latin typeface="Times New Roman" pitchFamily="18" charset="0"/>
              </a:rPr>
              <a:t>400</a:t>
            </a:r>
          </a:p>
        </p:txBody>
      </p:sp>
      <p:sp>
        <p:nvSpPr>
          <p:cNvPr id="19485" name="Text Box 38"/>
          <p:cNvSpPr txBox="1">
            <a:spLocks noChangeArrowheads="1"/>
          </p:cNvSpPr>
          <p:nvPr/>
        </p:nvSpPr>
        <p:spPr bwMode="auto">
          <a:xfrm>
            <a:off x="2228850" y="2973124"/>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600" b="1">
                <a:latin typeface="Times New Roman" pitchFamily="18" charset="0"/>
              </a:rPr>
              <a:t>500</a:t>
            </a:r>
          </a:p>
        </p:txBody>
      </p:sp>
      <p:sp>
        <p:nvSpPr>
          <p:cNvPr id="19486" name="Text Box 39"/>
          <p:cNvSpPr txBox="1">
            <a:spLocks noChangeArrowheads="1"/>
          </p:cNvSpPr>
          <p:nvPr/>
        </p:nvSpPr>
        <p:spPr bwMode="auto">
          <a:xfrm>
            <a:off x="2241550" y="2490524"/>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600" b="1">
                <a:latin typeface="Times New Roman" pitchFamily="18" charset="0"/>
              </a:rPr>
              <a:t>600</a:t>
            </a:r>
          </a:p>
        </p:txBody>
      </p:sp>
      <p:sp>
        <p:nvSpPr>
          <p:cNvPr id="19487" name="Text Box 41"/>
          <p:cNvSpPr txBox="1">
            <a:spLocks noChangeArrowheads="1"/>
          </p:cNvSpPr>
          <p:nvPr/>
        </p:nvSpPr>
        <p:spPr bwMode="auto">
          <a:xfrm>
            <a:off x="3841750" y="5995724"/>
            <a:ext cx="2406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800" b="1">
                <a:latin typeface="Times New Roman" pitchFamily="18" charset="0"/>
              </a:rPr>
              <a:t>Distance in Kilometres</a:t>
            </a:r>
          </a:p>
        </p:txBody>
      </p:sp>
      <p:sp>
        <p:nvSpPr>
          <p:cNvPr id="19488" name="Text Box 42"/>
          <p:cNvSpPr txBox="1">
            <a:spLocks noChangeArrowheads="1"/>
          </p:cNvSpPr>
          <p:nvPr/>
        </p:nvSpPr>
        <p:spPr bwMode="auto">
          <a:xfrm rot="-5400000">
            <a:off x="785019" y="3688293"/>
            <a:ext cx="2406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800" b="1">
                <a:latin typeface="Times New Roman" pitchFamily="18" charset="0"/>
              </a:rPr>
              <a:t>Distance in Kilometres</a:t>
            </a:r>
          </a:p>
        </p:txBody>
      </p:sp>
      <p:sp>
        <p:nvSpPr>
          <p:cNvPr id="19489" name="Oval 44"/>
          <p:cNvSpPr>
            <a:spLocks noChangeArrowheads="1"/>
          </p:cNvSpPr>
          <p:nvPr/>
        </p:nvSpPr>
        <p:spPr bwMode="auto">
          <a:xfrm>
            <a:off x="4673600" y="3557324"/>
            <a:ext cx="152400" cy="152400"/>
          </a:xfrm>
          <a:prstGeom prst="ellipse">
            <a:avLst/>
          </a:prstGeom>
          <a:solidFill>
            <a:schemeClr val="accent2"/>
          </a:solidFill>
          <a:ln w="9525">
            <a:solidFill>
              <a:schemeClr val="tx1"/>
            </a:solidFill>
            <a:round/>
            <a:headEnd/>
            <a:tailEnd/>
          </a:ln>
        </p:spPr>
        <p:txBody>
          <a:bodyPr wrap="none" anchor="ct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endParaRPr lang="en-US" altLang="en-US"/>
          </a:p>
        </p:txBody>
      </p:sp>
      <p:sp>
        <p:nvSpPr>
          <p:cNvPr id="19490" name="Oval 45"/>
          <p:cNvSpPr>
            <a:spLocks noChangeArrowheads="1"/>
          </p:cNvSpPr>
          <p:nvPr/>
        </p:nvSpPr>
        <p:spPr bwMode="auto">
          <a:xfrm>
            <a:off x="3429000" y="2808024"/>
            <a:ext cx="152400" cy="152400"/>
          </a:xfrm>
          <a:prstGeom prst="ellipse">
            <a:avLst/>
          </a:prstGeom>
          <a:solidFill>
            <a:schemeClr val="accent2"/>
          </a:solidFill>
          <a:ln w="9525">
            <a:solidFill>
              <a:schemeClr val="tx1"/>
            </a:solidFill>
            <a:round/>
            <a:headEnd/>
            <a:tailEnd/>
          </a:ln>
        </p:spPr>
        <p:txBody>
          <a:bodyPr wrap="none" anchor="ct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endParaRPr lang="en-US" altLang="en-US"/>
          </a:p>
        </p:txBody>
      </p:sp>
      <p:sp>
        <p:nvSpPr>
          <p:cNvPr id="19491" name="Oval 46"/>
          <p:cNvSpPr>
            <a:spLocks noChangeArrowheads="1"/>
          </p:cNvSpPr>
          <p:nvPr/>
        </p:nvSpPr>
        <p:spPr bwMode="auto">
          <a:xfrm>
            <a:off x="6629400" y="4014524"/>
            <a:ext cx="152400" cy="152400"/>
          </a:xfrm>
          <a:prstGeom prst="ellipse">
            <a:avLst/>
          </a:prstGeom>
          <a:solidFill>
            <a:schemeClr val="accent2"/>
          </a:solidFill>
          <a:ln w="9525">
            <a:solidFill>
              <a:schemeClr val="tx1"/>
            </a:solidFill>
            <a:round/>
            <a:headEnd/>
            <a:tailEnd/>
          </a:ln>
        </p:spPr>
        <p:txBody>
          <a:bodyPr wrap="none" anchor="ct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endParaRPr lang="en-US" altLang="en-US"/>
          </a:p>
        </p:txBody>
      </p:sp>
      <p:sp>
        <p:nvSpPr>
          <p:cNvPr id="19492" name="Oval 47"/>
          <p:cNvSpPr>
            <a:spLocks noChangeArrowheads="1"/>
          </p:cNvSpPr>
          <p:nvPr/>
        </p:nvSpPr>
        <p:spPr bwMode="auto">
          <a:xfrm>
            <a:off x="5232400" y="4789224"/>
            <a:ext cx="152400" cy="152400"/>
          </a:xfrm>
          <a:prstGeom prst="ellipse">
            <a:avLst/>
          </a:prstGeom>
          <a:solidFill>
            <a:schemeClr val="accent2"/>
          </a:solidFill>
          <a:ln w="9525">
            <a:solidFill>
              <a:schemeClr val="tx1"/>
            </a:solidFill>
            <a:round/>
            <a:headEnd/>
            <a:tailEnd/>
          </a:ln>
        </p:spPr>
        <p:txBody>
          <a:bodyPr wrap="none" anchor="ct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endParaRPr lang="en-US" altLang="en-US"/>
          </a:p>
        </p:txBody>
      </p:sp>
      <p:sp>
        <p:nvSpPr>
          <p:cNvPr id="19493" name="Text Box 48"/>
          <p:cNvSpPr txBox="1">
            <a:spLocks noChangeArrowheads="1"/>
          </p:cNvSpPr>
          <p:nvPr/>
        </p:nvSpPr>
        <p:spPr bwMode="auto">
          <a:xfrm>
            <a:off x="3511550" y="2682612"/>
            <a:ext cx="175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800" b="1">
                <a:latin typeface="Times New Roman" pitchFamily="18" charset="0"/>
              </a:rPr>
              <a:t>A (125,550), 200</a:t>
            </a:r>
          </a:p>
        </p:txBody>
      </p:sp>
      <p:sp>
        <p:nvSpPr>
          <p:cNvPr id="19494" name="Text Box 49"/>
          <p:cNvSpPr txBox="1">
            <a:spLocks noChangeArrowheads="1"/>
          </p:cNvSpPr>
          <p:nvPr/>
        </p:nvSpPr>
        <p:spPr bwMode="auto">
          <a:xfrm>
            <a:off x="4781550" y="3303324"/>
            <a:ext cx="174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800" b="1">
                <a:latin typeface="Times New Roman" pitchFamily="18" charset="0"/>
              </a:rPr>
              <a:t>B (350,400), 450</a:t>
            </a:r>
          </a:p>
        </p:txBody>
      </p:sp>
      <p:sp>
        <p:nvSpPr>
          <p:cNvPr id="19495" name="Text Box 50"/>
          <p:cNvSpPr txBox="1">
            <a:spLocks noChangeArrowheads="1"/>
          </p:cNvSpPr>
          <p:nvPr/>
        </p:nvSpPr>
        <p:spPr bwMode="auto">
          <a:xfrm>
            <a:off x="5378450" y="4676512"/>
            <a:ext cx="175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800" b="1">
                <a:latin typeface="Times New Roman" pitchFamily="18" charset="0"/>
              </a:rPr>
              <a:t>C (450,125), 175</a:t>
            </a:r>
          </a:p>
        </p:txBody>
      </p:sp>
      <p:sp>
        <p:nvSpPr>
          <p:cNvPr id="19496" name="Text Box 51"/>
          <p:cNvSpPr txBox="1">
            <a:spLocks noChangeArrowheads="1"/>
          </p:cNvSpPr>
          <p:nvPr/>
        </p:nvSpPr>
        <p:spPr bwMode="auto">
          <a:xfrm>
            <a:off x="5486400" y="4041512"/>
            <a:ext cx="175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800" b="1">
                <a:latin typeface="Times New Roman" pitchFamily="18" charset="0"/>
              </a:rPr>
              <a:t>D (700,300), 150</a:t>
            </a:r>
          </a:p>
        </p:txBody>
      </p:sp>
      <p:sp>
        <p:nvSpPr>
          <p:cNvPr id="19497" name="Oval 52"/>
          <p:cNvSpPr>
            <a:spLocks noChangeArrowheads="1"/>
          </p:cNvSpPr>
          <p:nvPr/>
        </p:nvSpPr>
        <p:spPr bwMode="auto">
          <a:xfrm>
            <a:off x="4800600" y="3709724"/>
            <a:ext cx="152400" cy="152400"/>
          </a:xfrm>
          <a:prstGeom prst="ellipse">
            <a:avLst/>
          </a:prstGeom>
          <a:solidFill>
            <a:srgbClr val="800000"/>
          </a:solidFill>
          <a:ln w="9525">
            <a:solidFill>
              <a:schemeClr val="tx1"/>
            </a:solidFill>
            <a:round/>
            <a:headEnd/>
            <a:tailEnd/>
          </a:ln>
        </p:spPr>
        <p:txBody>
          <a:bodyPr wrap="none" anchor="ct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endParaRPr lang="en-US" altLang="en-US"/>
          </a:p>
        </p:txBody>
      </p:sp>
      <p:sp>
        <p:nvSpPr>
          <p:cNvPr id="19498" name="Text Box 53"/>
          <p:cNvSpPr txBox="1">
            <a:spLocks noChangeArrowheads="1"/>
          </p:cNvSpPr>
          <p:nvPr/>
        </p:nvSpPr>
        <p:spPr bwMode="auto">
          <a:xfrm rot="-1403535">
            <a:off x="3130550" y="4058974"/>
            <a:ext cx="1924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800" b="1">
                <a:latin typeface="Times New Roman" pitchFamily="18" charset="0"/>
              </a:rPr>
              <a:t>Centre of Gravity</a:t>
            </a:r>
          </a:p>
          <a:p>
            <a:pPr eaLnBrk="1" hangingPunct="1"/>
            <a:r>
              <a:rPr lang="en-US" altLang="en-US" sz="1800" b="1">
                <a:latin typeface="Times New Roman" pitchFamily="18" charset="0"/>
              </a:rPr>
              <a:t> (366,376)</a:t>
            </a:r>
          </a:p>
        </p:txBody>
      </p:sp>
    </p:spTree>
    <p:extLst>
      <p:ext uri="{BB962C8B-B14F-4D97-AF65-F5344CB8AC3E}">
        <p14:creationId xmlns:p14="http://schemas.microsoft.com/office/powerpoint/2010/main" val="27204961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457200" y="-39266"/>
            <a:ext cx="8229600" cy="1143000"/>
          </a:xfrm>
        </p:spPr>
        <p:txBody>
          <a:bodyPr/>
          <a:lstStyle/>
          <a:p>
            <a:pPr eaLnBrk="1" hangingPunct="1"/>
            <a:r>
              <a:rPr lang="en-US" altLang="en-US" smtClean="0"/>
              <a:t>Load Distance Method</a:t>
            </a:r>
          </a:p>
        </p:txBody>
      </p:sp>
      <p:sp>
        <p:nvSpPr>
          <p:cNvPr id="2053" name="Rectangle 3"/>
          <p:cNvSpPr>
            <a:spLocks noGrp="1" noChangeArrowheads="1"/>
          </p:cNvSpPr>
          <p:nvPr>
            <p:ph idx="1"/>
          </p:nvPr>
        </p:nvSpPr>
        <p:spPr>
          <a:xfrm>
            <a:off x="457200" y="1286296"/>
            <a:ext cx="8229600" cy="4525963"/>
          </a:xfrm>
        </p:spPr>
        <p:txBody>
          <a:bodyPr/>
          <a:lstStyle/>
          <a:p>
            <a:pPr eaLnBrk="1" hangingPunct="1">
              <a:lnSpc>
                <a:spcPct val="80000"/>
              </a:lnSpc>
            </a:pPr>
            <a:r>
              <a:rPr lang="en-US" altLang="en-US" sz="1800" dirty="0" smtClean="0"/>
              <a:t>Enables a location planner to evaluate two or more potential candidates for locating a proposed facility vis-à-vis the demand (or supply) points </a:t>
            </a:r>
          </a:p>
          <a:p>
            <a:pPr eaLnBrk="1" hangingPunct="1">
              <a:lnSpc>
                <a:spcPct val="80000"/>
              </a:lnSpc>
            </a:pPr>
            <a:r>
              <a:rPr lang="en-US" altLang="en-US" sz="1800" dirty="0" smtClean="0"/>
              <a:t>Provides an objective measure of total load-distance for each candidate</a:t>
            </a:r>
          </a:p>
          <a:p>
            <a:pPr eaLnBrk="1" hangingPunct="1">
              <a:lnSpc>
                <a:spcPct val="80000"/>
              </a:lnSpc>
            </a:pPr>
            <a:r>
              <a:rPr lang="en-US" altLang="en-US" sz="1800" b="1" u="sng" dirty="0" smtClean="0"/>
              <a:t>Notations</a:t>
            </a:r>
          </a:p>
          <a:p>
            <a:pPr lvl="1" eaLnBrk="1" hangingPunct="1">
              <a:lnSpc>
                <a:spcPct val="80000"/>
              </a:lnSpc>
            </a:pPr>
            <a:r>
              <a:rPr lang="en-US" altLang="en-US" sz="1800" dirty="0" smtClean="0"/>
              <a:t>Number of demand (or supply) points in the grid map: </a:t>
            </a:r>
            <a:r>
              <a:rPr lang="en-US" altLang="en-US" sz="1800" i="1" dirty="0" smtClean="0"/>
              <a:t>n</a:t>
            </a:r>
            <a:endParaRPr lang="en-US" altLang="en-US" sz="1800" dirty="0" smtClean="0"/>
          </a:p>
          <a:p>
            <a:pPr lvl="1" eaLnBrk="1" hangingPunct="1">
              <a:lnSpc>
                <a:spcPct val="80000"/>
              </a:lnSpc>
            </a:pPr>
            <a:r>
              <a:rPr lang="en-US" altLang="en-US" sz="1800" dirty="0" smtClean="0"/>
              <a:t>Index used for demand (or supply) points: </a:t>
            </a:r>
            <a:r>
              <a:rPr lang="en-US" altLang="en-US" sz="1800" i="1" dirty="0" smtClean="0"/>
              <a:t>i</a:t>
            </a:r>
            <a:r>
              <a:rPr lang="en-US" altLang="en-US" sz="1800" dirty="0" smtClean="0"/>
              <a:t> </a:t>
            </a:r>
          </a:p>
          <a:p>
            <a:pPr lvl="1" eaLnBrk="1" hangingPunct="1">
              <a:lnSpc>
                <a:spcPct val="80000"/>
              </a:lnSpc>
            </a:pPr>
            <a:r>
              <a:rPr lang="en-US" altLang="en-US" sz="1800" dirty="0" smtClean="0"/>
              <a:t>Co-ordinates of demand (or supply) point </a:t>
            </a:r>
            <a:r>
              <a:rPr lang="en-US" altLang="en-US" sz="1800" i="1" dirty="0" smtClean="0"/>
              <a:t>i</a:t>
            </a:r>
            <a:r>
              <a:rPr lang="en-US" altLang="en-US" sz="1800" dirty="0" smtClean="0"/>
              <a:t> in the grid map: </a:t>
            </a:r>
            <a:r>
              <a:rPr lang="en-US" altLang="en-US" sz="1800" i="1" dirty="0" smtClean="0"/>
              <a:t>(</a:t>
            </a:r>
            <a:r>
              <a:rPr lang="en-US" altLang="en-US" sz="2000" i="1" dirty="0" err="1" smtClean="0">
                <a:latin typeface="Times New Roman" pitchFamily="18" charset="0"/>
              </a:rPr>
              <a:t>x</a:t>
            </a:r>
            <a:r>
              <a:rPr lang="en-US" altLang="en-US" sz="2000" i="1" baseline="-25000" dirty="0" err="1" smtClean="0">
                <a:latin typeface="Times New Roman" pitchFamily="18" charset="0"/>
              </a:rPr>
              <a:t>i</a:t>
            </a:r>
            <a:r>
              <a:rPr lang="en-US" altLang="en-US" sz="2000" i="1" dirty="0" err="1" smtClean="0">
                <a:latin typeface="Times New Roman" pitchFamily="18" charset="0"/>
              </a:rPr>
              <a:t>,y</a:t>
            </a:r>
            <a:r>
              <a:rPr lang="en-US" altLang="en-US" sz="2000" i="1" baseline="-25000" dirty="0" err="1" smtClean="0">
                <a:latin typeface="Times New Roman" pitchFamily="18" charset="0"/>
              </a:rPr>
              <a:t>i</a:t>
            </a:r>
            <a:r>
              <a:rPr lang="en-US" altLang="en-US" sz="1800" i="1" dirty="0" smtClean="0"/>
              <a:t>)</a:t>
            </a:r>
            <a:endParaRPr lang="en-US" altLang="en-US" sz="1800" dirty="0" smtClean="0"/>
          </a:p>
          <a:p>
            <a:pPr lvl="1" eaLnBrk="1" hangingPunct="1">
              <a:lnSpc>
                <a:spcPct val="80000"/>
              </a:lnSpc>
            </a:pPr>
            <a:r>
              <a:rPr lang="en-US" altLang="en-US" sz="1800" dirty="0" smtClean="0"/>
              <a:t>Quantum of shipment between demand (or supply) point </a:t>
            </a:r>
            <a:r>
              <a:rPr lang="en-US" altLang="en-US" sz="1800" i="1" dirty="0" smtClean="0"/>
              <a:t>i </a:t>
            </a:r>
            <a:r>
              <a:rPr lang="en-US" altLang="en-US" sz="1800" dirty="0" smtClean="0"/>
              <a:t>and proposed facility: </a:t>
            </a:r>
            <a:r>
              <a:rPr lang="en-US" altLang="en-US" sz="1800" i="1" dirty="0" smtClean="0"/>
              <a:t>W</a:t>
            </a:r>
            <a:r>
              <a:rPr lang="en-US" altLang="en-US" sz="1800" i="1" baseline="-25000" dirty="0" smtClean="0"/>
              <a:t>i</a:t>
            </a:r>
          </a:p>
          <a:p>
            <a:pPr lvl="1" eaLnBrk="1" hangingPunct="1">
              <a:lnSpc>
                <a:spcPct val="80000"/>
              </a:lnSpc>
            </a:pPr>
            <a:r>
              <a:rPr lang="en-US" altLang="en-US" sz="1800" dirty="0" smtClean="0"/>
              <a:t>Number of candidates for the proposed facility:</a:t>
            </a:r>
            <a:r>
              <a:rPr lang="en-US" altLang="en-US" sz="1800" i="1" dirty="0" smtClean="0"/>
              <a:t> m</a:t>
            </a:r>
            <a:endParaRPr lang="en-US" altLang="en-US" sz="1800" dirty="0" smtClean="0"/>
          </a:p>
          <a:p>
            <a:pPr lvl="1" eaLnBrk="1" hangingPunct="1">
              <a:lnSpc>
                <a:spcPct val="80000"/>
              </a:lnSpc>
            </a:pPr>
            <a:r>
              <a:rPr lang="en-US" altLang="en-US" sz="1800" dirty="0" smtClean="0"/>
              <a:t>Index used for the candidates for the proposed facility: </a:t>
            </a:r>
            <a:r>
              <a:rPr lang="en-US" altLang="en-US" sz="1800" i="1" dirty="0" smtClean="0"/>
              <a:t>j</a:t>
            </a:r>
            <a:r>
              <a:rPr lang="en-US" altLang="en-US" sz="1800" dirty="0" smtClean="0"/>
              <a:t> </a:t>
            </a:r>
          </a:p>
          <a:p>
            <a:pPr lvl="1" eaLnBrk="1" hangingPunct="1">
              <a:lnSpc>
                <a:spcPct val="80000"/>
              </a:lnSpc>
            </a:pPr>
            <a:r>
              <a:rPr lang="en-US" altLang="en-US" sz="1800" dirty="0" smtClean="0"/>
              <a:t>Co-ordinates of candidate </a:t>
            </a:r>
            <a:r>
              <a:rPr lang="en-US" altLang="en-US" sz="1800" i="1" dirty="0" smtClean="0"/>
              <a:t>j</a:t>
            </a:r>
            <a:r>
              <a:rPr lang="en-US" altLang="en-US" sz="1800" dirty="0" smtClean="0"/>
              <a:t> in the grid map: </a:t>
            </a:r>
            <a:r>
              <a:rPr lang="en-US" altLang="en-US" sz="1800" i="1" dirty="0" smtClean="0"/>
              <a:t>(</a:t>
            </a:r>
            <a:r>
              <a:rPr lang="en-US" altLang="en-US" sz="1800" i="1" dirty="0" err="1" smtClean="0"/>
              <a:t>X</a:t>
            </a:r>
            <a:r>
              <a:rPr lang="en-US" altLang="en-US" sz="1800" i="1" baseline="-25000" dirty="0" err="1" smtClean="0"/>
              <a:t>j</a:t>
            </a:r>
            <a:r>
              <a:rPr lang="en-US" altLang="en-US" sz="1800" i="1" dirty="0" err="1" smtClean="0"/>
              <a:t>,Y</a:t>
            </a:r>
            <a:r>
              <a:rPr lang="en-US" altLang="en-US" sz="1800" i="1" baseline="-25000" dirty="0" err="1" smtClean="0"/>
              <a:t>j</a:t>
            </a:r>
            <a:r>
              <a:rPr lang="en-US" altLang="en-US" sz="1800" i="1" dirty="0" smtClean="0"/>
              <a:t>)</a:t>
            </a:r>
            <a:endParaRPr lang="en-US" altLang="en-US" sz="1800" dirty="0" smtClean="0"/>
          </a:p>
          <a:p>
            <a:pPr lvl="1" eaLnBrk="1" hangingPunct="1">
              <a:lnSpc>
                <a:spcPct val="80000"/>
              </a:lnSpc>
            </a:pPr>
            <a:r>
              <a:rPr lang="en-US" altLang="en-US" sz="1800" dirty="0" smtClean="0"/>
              <a:t>Distance measure for Cartesian coordinates between demand (or supply) point </a:t>
            </a:r>
            <a:r>
              <a:rPr lang="en-US" altLang="en-US" sz="1800" i="1" dirty="0" smtClean="0"/>
              <a:t>i </a:t>
            </a:r>
            <a:r>
              <a:rPr lang="en-US" altLang="en-US" sz="1800" dirty="0" smtClean="0"/>
              <a:t>and a candidate </a:t>
            </a:r>
            <a:r>
              <a:rPr lang="en-US" altLang="en-US" sz="1800" i="1" dirty="0" smtClean="0"/>
              <a:t>j</a:t>
            </a:r>
            <a:r>
              <a:rPr lang="en-US" altLang="en-US" sz="1800" dirty="0" smtClean="0"/>
              <a:t> for the proposed facility: </a:t>
            </a:r>
            <a:r>
              <a:rPr lang="en-US" altLang="en-US" sz="1800" i="1" dirty="0" err="1" smtClean="0"/>
              <a:t>D</a:t>
            </a:r>
            <a:r>
              <a:rPr lang="en-US" altLang="en-US" sz="1800" i="1" baseline="-25000" dirty="0" err="1" smtClean="0"/>
              <a:t>ij</a:t>
            </a:r>
            <a:endParaRPr lang="en-US" altLang="en-US" sz="1800" i="1" dirty="0" smtClean="0"/>
          </a:p>
          <a:p>
            <a:pPr lvl="1" eaLnBrk="1" hangingPunct="1">
              <a:lnSpc>
                <a:spcPct val="80000"/>
              </a:lnSpc>
            </a:pPr>
            <a:endParaRPr lang="en-US" altLang="en-US" sz="1400" dirty="0" smtClean="0"/>
          </a:p>
          <a:p>
            <a:pPr lvl="1" eaLnBrk="1" hangingPunct="1">
              <a:lnSpc>
                <a:spcPct val="80000"/>
              </a:lnSpc>
            </a:pPr>
            <a:endParaRPr lang="en-US" altLang="en-US" sz="1000" dirty="0" smtClean="0"/>
          </a:p>
          <a:p>
            <a:pPr lvl="1" eaLnBrk="1" hangingPunct="1">
              <a:lnSpc>
                <a:spcPct val="80000"/>
              </a:lnSpc>
            </a:pPr>
            <a:endParaRPr lang="en-US" altLang="en-US" sz="1050" dirty="0" smtClean="0"/>
          </a:p>
          <a:p>
            <a:pPr lvl="1" eaLnBrk="1" hangingPunct="1">
              <a:lnSpc>
                <a:spcPct val="80000"/>
              </a:lnSpc>
            </a:pPr>
            <a:r>
              <a:rPr lang="en-US" altLang="en-US" sz="1800" dirty="0" smtClean="0"/>
              <a:t>The load – distance for candidate </a:t>
            </a:r>
            <a:r>
              <a:rPr lang="en-US" altLang="en-US" sz="1800" i="1" dirty="0" smtClean="0"/>
              <a:t>j </a:t>
            </a:r>
            <a:r>
              <a:rPr lang="en-US" altLang="en-US" sz="1800" dirty="0" smtClean="0"/>
              <a:t>for the proposed facility: </a:t>
            </a:r>
            <a:r>
              <a:rPr lang="en-US" altLang="en-US" sz="1800" i="1" dirty="0" err="1" smtClean="0"/>
              <a:t>LD</a:t>
            </a:r>
            <a:r>
              <a:rPr lang="en-US" altLang="en-US" sz="1800" i="1" baseline="-25000" dirty="0" err="1" smtClean="0"/>
              <a:t>j</a:t>
            </a:r>
            <a:r>
              <a:rPr lang="en-US" altLang="en-US" sz="1800" dirty="0" smtClean="0"/>
              <a:t> </a:t>
            </a:r>
          </a:p>
        </p:txBody>
      </p:sp>
      <p:sp>
        <p:nvSpPr>
          <p:cNvPr id="2054" name="Rectangle 5"/>
          <p:cNvSpPr>
            <a:spLocks noChangeArrowheads="1"/>
          </p:cNvSpPr>
          <p:nvPr/>
        </p:nvSpPr>
        <p:spPr bwMode="auto">
          <a:xfrm>
            <a:off x="0" y="-313904"/>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endParaRPr lang="en-US" altLang="en-US"/>
          </a:p>
        </p:txBody>
      </p:sp>
      <p:graphicFrame>
        <p:nvGraphicFramePr>
          <p:cNvPr id="2050" name="Object 4"/>
          <p:cNvGraphicFramePr>
            <a:graphicFrameLocks noChangeAspect="1"/>
          </p:cNvGraphicFramePr>
          <p:nvPr>
            <p:extLst>
              <p:ext uri="{D42A27DB-BD31-4B8C-83A1-F6EECF244321}">
                <p14:modId xmlns:p14="http://schemas.microsoft.com/office/powerpoint/2010/main" val="2949365723"/>
              </p:ext>
            </p:extLst>
          </p:nvPr>
        </p:nvGraphicFramePr>
        <p:xfrm>
          <a:off x="2667000" y="4943896"/>
          <a:ext cx="2819400" cy="504825"/>
        </p:xfrm>
        <a:graphic>
          <a:graphicData uri="http://schemas.openxmlformats.org/presentationml/2006/ole">
            <mc:AlternateContent xmlns:mc="http://schemas.openxmlformats.org/markup-compatibility/2006">
              <mc:Choice xmlns:v="urn:schemas-microsoft-com:vml" Requires="v">
                <p:oleObj spid="_x0000_s12312" name="Equation" r:id="rId3" imgW="1663700" imgH="292100" progId="Equation.3">
                  <p:embed/>
                </p:oleObj>
              </mc:Choice>
              <mc:Fallback>
                <p:oleObj name="Equation" r:id="rId3" imgW="1663700" imgH="292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4943896"/>
                        <a:ext cx="281940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8"/>
          <p:cNvGraphicFramePr>
            <a:graphicFrameLocks noChangeAspect="1"/>
          </p:cNvGraphicFramePr>
          <p:nvPr>
            <p:extLst>
              <p:ext uri="{D42A27DB-BD31-4B8C-83A1-F6EECF244321}">
                <p14:modId xmlns:p14="http://schemas.microsoft.com/office/powerpoint/2010/main" val="2710446309"/>
              </p:ext>
            </p:extLst>
          </p:nvPr>
        </p:nvGraphicFramePr>
        <p:xfrm>
          <a:off x="2717800" y="5553496"/>
          <a:ext cx="1701800" cy="774700"/>
        </p:xfrm>
        <a:graphic>
          <a:graphicData uri="http://schemas.openxmlformats.org/presentationml/2006/ole">
            <mc:AlternateContent xmlns:mc="http://schemas.openxmlformats.org/markup-compatibility/2006">
              <mc:Choice xmlns:v="urn:schemas-microsoft-com:vml" Requires="v">
                <p:oleObj spid="_x0000_s12313" name="Equation" r:id="rId5" imgW="1002865" imgH="444307" progId="Equation.3">
                  <p:embed/>
                </p:oleObj>
              </mc:Choice>
              <mc:Fallback>
                <p:oleObj name="Equation" r:id="rId5" imgW="1002865" imgH="44430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7800" y="5553496"/>
                        <a:ext cx="1701800" cy="77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96044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52914"/>
            <a:ext cx="8229600" cy="1143000"/>
          </a:xfrm>
        </p:spPr>
        <p:txBody>
          <a:bodyPr/>
          <a:lstStyle/>
          <a:p>
            <a:pPr eaLnBrk="1" hangingPunct="1"/>
            <a:r>
              <a:rPr lang="en-IN" altLang="en-US" sz="4000" dirty="0" smtClean="0"/>
              <a:t>The </a:t>
            </a:r>
            <a:r>
              <a:rPr lang="en-IN" altLang="en-US" sz="4000" dirty="0" err="1" smtClean="0"/>
              <a:t>Akshaya</a:t>
            </a:r>
            <a:r>
              <a:rPr lang="en-IN" altLang="en-US" sz="4000" dirty="0" smtClean="0"/>
              <a:t> </a:t>
            </a:r>
            <a:r>
              <a:rPr lang="en-IN" altLang="en-US" sz="4000" dirty="0" err="1" smtClean="0"/>
              <a:t>Patra</a:t>
            </a:r>
            <a:r>
              <a:rPr lang="en-IN" altLang="en-US" sz="4000" dirty="0" smtClean="0"/>
              <a:t> Foundation (TAPF)</a:t>
            </a:r>
            <a:br>
              <a:rPr lang="en-IN" altLang="en-US" sz="4000" dirty="0" smtClean="0"/>
            </a:br>
            <a:r>
              <a:rPr lang="en-IN" altLang="en-US" sz="3200" b="1" dirty="0">
                <a:solidFill>
                  <a:srgbClr val="0000FF"/>
                </a:solidFill>
                <a:latin typeface="Comic Sans MS" pitchFamily="66" charset="0"/>
              </a:rPr>
              <a:t>Mid-day Meals Logistics</a:t>
            </a:r>
          </a:p>
        </p:txBody>
      </p:sp>
      <p:sp>
        <p:nvSpPr>
          <p:cNvPr id="9219" name="Content Placeholder 2"/>
          <p:cNvSpPr>
            <a:spLocks noGrp="1"/>
          </p:cNvSpPr>
          <p:nvPr>
            <p:ph idx="1"/>
          </p:nvPr>
        </p:nvSpPr>
        <p:spPr>
          <a:xfrm>
            <a:off x="457200" y="1120248"/>
            <a:ext cx="8229600" cy="4525963"/>
          </a:xfrm>
        </p:spPr>
        <p:txBody>
          <a:bodyPr/>
          <a:lstStyle/>
          <a:p>
            <a:pPr eaLnBrk="1" hangingPunct="1"/>
            <a:r>
              <a:rPr lang="en-IN" altLang="en-US" dirty="0" smtClean="0"/>
              <a:t>Started in 2000, with 1500 children</a:t>
            </a:r>
          </a:p>
          <a:p>
            <a:pPr eaLnBrk="1" hangingPunct="1"/>
            <a:r>
              <a:rPr lang="en-IN" altLang="en-US" dirty="0" smtClean="0"/>
              <a:t>Vision – </a:t>
            </a:r>
            <a:r>
              <a:rPr lang="en-IN" altLang="en-US" i="1" dirty="0" smtClean="0"/>
              <a:t>“No child in India shall be deprived of education because of hunger”</a:t>
            </a:r>
          </a:p>
          <a:p>
            <a:pPr eaLnBrk="1" hangingPunct="1"/>
            <a:r>
              <a:rPr lang="en-IN" altLang="en-US" dirty="0" smtClean="0"/>
              <a:t>Currently reaches out to </a:t>
            </a:r>
            <a:r>
              <a:rPr lang="en-US" altLang="en-US" dirty="0" smtClean="0"/>
              <a:t>about 1.3 million children in over 9000 schools across 9 states of India </a:t>
            </a:r>
          </a:p>
          <a:p>
            <a:pPr eaLnBrk="1" hangingPunct="1"/>
            <a:r>
              <a:rPr lang="en-IN" altLang="en-US" dirty="0" smtClean="0"/>
              <a:t>Daily expenditure incurred – </a:t>
            </a:r>
            <a:r>
              <a:rPr lang="en-IN" altLang="en-US" dirty="0" err="1" smtClean="0"/>
              <a:t>Rs</a:t>
            </a:r>
            <a:r>
              <a:rPr lang="en-IN" altLang="en-US" dirty="0" smtClean="0"/>
              <a:t>. 26 lakhs</a:t>
            </a:r>
          </a:p>
          <a:p>
            <a:pPr lvl="1" eaLnBrk="1" hangingPunct="1"/>
            <a:r>
              <a:rPr lang="en-IN" altLang="en-US" dirty="0" smtClean="0"/>
              <a:t>Distribution &amp; logistics accounts for 19% of expenditure</a:t>
            </a:r>
          </a:p>
        </p:txBody>
      </p:sp>
      <p:sp>
        <p:nvSpPr>
          <p:cNvPr id="2" name="TextBox 1"/>
          <p:cNvSpPr txBox="1"/>
          <p:nvPr/>
        </p:nvSpPr>
        <p:spPr>
          <a:xfrm>
            <a:off x="85725" y="5844648"/>
            <a:ext cx="8686800" cy="430887"/>
          </a:xfrm>
          <a:prstGeom prst="rect">
            <a:avLst/>
          </a:prstGeom>
          <a:noFill/>
        </p:spPr>
        <p:txBody>
          <a:bodyPr wrap="square" rtlCol="0">
            <a:spAutoFit/>
          </a:bodyPr>
          <a:lstStyle/>
          <a:p>
            <a:r>
              <a:rPr lang="en-US" sz="1100" dirty="0" smtClean="0"/>
              <a:t>Source: </a:t>
            </a:r>
            <a:r>
              <a:rPr lang="en-US" sz="1100" i="1" dirty="0"/>
              <a:t>Source: </a:t>
            </a:r>
            <a:r>
              <a:rPr lang="en-US" sz="1100" b="1" i="1" dirty="0"/>
              <a:t>Mahadevan, B., Sivakumar, S., Dinesh Kumar, D. and </a:t>
            </a:r>
            <a:r>
              <a:rPr lang="en-US" sz="1100" b="1" i="1" dirty="0" err="1"/>
              <a:t>Ganeshram</a:t>
            </a:r>
            <a:r>
              <a:rPr lang="en-US" sz="1100" b="1" i="1" dirty="0"/>
              <a:t>, K. (2013).</a:t>
            </a:r>
            <a:r>
              <a:rPr lang="en-US" sz="1100" i="1" dirty="0"/>
              <a:t> "Redesigning Mid-day meal logistics of </a:t>
            </a:r>
            <a:r>
              <a:rPr lang="en-US" sz="1100" i="1" dirty="0" err="1"/>
              <a:t>Akshaya</a:t>
            </a:r>
            <a:r>
              <a:rPr lang="en-US" sz="1100" i="1" dirty="0"/>
              <a:t> </a:t>
            </a:r>
            <a:r>
              <a:rPr lang="en-US" sz="1100" i="1" dirty="0" err="1"/>
              <a:t>Patra</a:t>
            </a:r>
            <a:r>
              <a:rPr lang="en-US" sz="1100" i="1" dirty="0"/>
              <a:t> Foundation: OR at work in feeding hungry school children", Interfaces, </a:t>
            </a:r>
            <a:r>
              <a:rPr lang="en-US" sz="1100" b="1" i="1" dirty="0"/>
              <a:t>43 </a:t>
            </a:r>
            <a:r>
              <a:rPr lang="en-US" sz="1100" i="1" dirty="0"/>
              <a:t>(6), pp 530 – 546. </a:t>
            </a:r>
            <a:endParaRPr lang="en-US" sz="1100" dirty="0"/>
          </a:p>
        </p:txBody>
      </p:sp>
    </p:spTree>
    <p:extLst>
      <p:ext uri="{BB962C8B-B14F-4D97-AF65-F5344CB8AC3E}">
        <p14:creationId xmlns:p14="http://schemas.microsoft.com/office/powerpoint/2010/main" val="34064309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dirty="0" smtClean="0"/>
              <a:t>Example </a:t>
            </a:r>
            <a:r>
              <a:rPr lang="en-US" altLang="en-US" dirty="0"/>
              <a:t>6</a:t>
            </a:r>
            <a:r>
              <a:rPr lang="en-US" altLang="en-US" dirty="0" smtClean="0"/>
              <a:t>.3</a:t>
            </a:r>
          </a:p>
        </p:txBody>
      </p:sp>
      <p:sp>
        <p:nvSpPr>
          <p:cNvPr id="20483" name="Rectangle 3"/>
          <p:cNvSpPr>
            <a:spLocks noGrp="1" noChangeArrowheads="1"/>
          </p:cNvSpPr>
          <p:nvPr>
            <p:ph idx="1"/>
          </p:nvPr>
        </p:nvSpPr>
        <p:spPr/>
        <p:txBody>
          <a:bodyPr/>
          <a:lstStyle/>
          <a:p>
            <a:pPr eaLnBrk="1" hangingPunct="1"/>
            <a:r>
              <a:rPr lang="en-US" altLang="en-US" sz="2000" dirty="0" smtClean="0"/>
              <a:t>Consider example </a:t>
            </a:r>
            <a:r>
              <a:rPr lang="en-US" altLang="en-US" sz="2000" dirty="0"/>
              <a:t>6</a:t>
            </a:r>
            <a:r>
              <a:rPr lang="en-US" altLang="en-US" sz="2000" dirty="0" smtClean="0"/>
              <a:t>.2 </a:t>
            </a:r>
          </a:p>
          <a:p>
            <a:pPr eaLnBrk="1" hangingPunct="1"/>
            <a:r>
              <a:rPr lang="en-US" altLang="en-US" sz="2000" dirty="0" smtClean="0"/>
              <a:t>Suppose the manufacturer came to know that there are constraints in locating the new facility. </a:t>
            </a:r>
          </a:p>
          <a:p>
            <a:pPr eaLnBrk="1" hangingPunct="1"/>
            <a:r>
              <a:rPr lang="en-US" altLang="en-US" sz="2000" dirty="0" smtClean="0"/>
              <a:t>Based on an initial survey of possible sites for the proposed facility, the manufacturer identified four candidates. </a:t>
            </a:r>
          </a:p>
          <a:p>
            <a:pPr eaLnBrk="1" hangingPunct="1"/>
            <a:r>
              <a:rPr lang="en-US" altLang="en-US" sz="2000" dirty="0" smtClean="0"/>
              <a:t>The figure has the location coordinates of the four candidates (numbered 1 to 4). </a:t>
            </a:r>
          </a:p>
          <a:p>
            <a:pPr eaLnBrk="1" hangingPunct="1"/>
            <a:r>
              <a:rPr lang="en-US" altLang="en-US" sz="2000" dirty="0" smtClean="0"/>
              <a:t>What is the best location for the proposed new facility?</a:t>
            </a:r>
          </a:p>
        </p:txBody>
      </p:sp>
      <p:pic>
        <p:nvPicPr>
          <p:cNvPr id="2048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4505325"/>
            <a:ext cx="8382000"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Rectangle 6"/>
          <p:cNvSpPr>
            <a:spLocks noChangeArrowheads="1"/>
          </p:cNvSpPr>
          <p:nvPr/>
        </p:nvSpPr>
        <p:spPr bwMode="auto">
          <a:xfrm>
            <a:off x="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endParaRPr lang="en-US" altLang="en-US"/>
          </a:p>
        </p:txBody>
      </p:sp>
    </p:spTree>
    <p:extLst>
      <p:ext uri="{BB962C8B-B14F-4D97-AF65-F5344CB8AC3E}">
        <p14:creationId xmlns:p14="http://schemas.microsoft.com/office/powerpoint/2010/main" val="21804102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7"/>
          <p:cNvSpPr>
            <a:spLocks noGrp="1" noChangeArrowheads="1"/>
          </p:cNvSpPr>
          <p:nvPr>
            <p:ph type="title"/>
          </p:nvPr>
        </p:nvSpPr>
        <p:spPr/>
        <p:txBody>
          <a:bodyPr/>
          <a:lstStyle/>
          <a:p>
            <a:pPr eaLnBrk="1" hangingPunct="1"/>
            <a:r>
              <a:rPr lang="en-US" altLang="en-US" dirty="0" smtClean="0"/>
              <a:t>Solution to Example </a:t>
            </a:r>
            <a:r>
              <a:rPr lang="en-US" altLang="en-US" dirty="0"/>
              <a:t>6</a:t>
            </a:r>
            <a:r>
              <a:rPr lang="en-US" altLang="en-US" dirty="0" smtClean="0"/>
              <a:t>.3</a:t>
            </a:r>
          </a:p>
        </p:txBody>
      </p:sp>
      <p:graphicFrame>
        <p:nvGraphicFramePr>
          <p:cNvPr id="3074" name="Object 4"/>
          <p:cNvGraphicFramePr>
            <a:graphicFrameLocks noGrp="1" noChangeAspect="1"/>
          </p:cNvGraphicFramePr>
          <p:nvPr>
            <p:ph idx="4294967295"/>
          </p:nvPr>
        </p:nvGraphicFramePr>
        <p:xfrm>
          <a:off x="0" y="1947863"/>
          <a:ext cx="8458200" cy="490537"/>
        </p:xfrm>
        <a:graphic>
          <a:graphicData uri="http://schemas.openxmlformats.org/presentationml/2006/ole">
            <mc:AlternateContent xmlns:mc="http://schemas.openxmlformats.org/markup-compatibility/2006">
              <mc:Choice xmlns:v="urn:schemas-microsoft-com:vml" Requires="v">
                <p:oleObj spid="_x0000_s13325" name="Equation" r:id="rId3" imgW="4597400" imgH="266700" progId="Equation.3">
                  <p:embed/>
                </p:oleObj>
              </mc:Choice>
              <mc:Fallback>
                <p:oleObj name="Equation" r:id="rId3" imgW="4597400" imgH="266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47863"/>
                        <a:ext cx="8458200"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076"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2667000"/>
            <a:ext cx="8458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2400" y="4779963"/>
            <a:ext cx="815340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53146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71896" y="266128"/>
            <a:ext cx="7772400" cy="1143000"/>
          </a:xfrm>
        </p:spPr>
        <p:txBody>
          <a:bodyPr/>
          <a:lstStyle/>
          <a:p>
            <a:pPr eaLnBrk="1" hangingPunct="1"/>
            <a:r>
              <a:rPr lang="en-US" altLang="en-US" dirty="0" smtClean="0"/>
              <a:t>Solution to Example </a:t>
            </a:r>
            <a:r>
              <a:rPr lang="en-US" altLang="en-US" dirty="0"/>
              <a:t>6</a:t>
            </a:r>
            <a:r>
              <a:rPr lang="en-US" altLang="en-US" dirty="0" smtClean="0"/>
              <a:t>.3</a:t>
            </a:r>
            <a:br>
              <a:rPr lang="en-US" altLang="en-US" dirty="0" smtClean="0"/>
            </a:br>
            <a:r>
              <a:rPr lang="en-US" altLang="en-US" sz="3200" b="1" dirty="0" smtClean="0">
                <a:solidFill>
                  <a:srgbClr val="0000FF"/>
                </a:solidFill>
                <a:latin typeface="Comic Sans MS" pitchFamily="66" charset="0"/>
              </a:rPr>
              <a:t>Grid Map</a:t>
            </a:r>
          </a:p>
        </p:txBody>
      </p:sp>
      <p:grpSp>
        <p:nvGrpSpPr>
          <p:cNvPr id="21507" name="Group 3"/>
          <p:cNvGrpSpPr>
            <a:grpSpLocks/>
          </p:cNvGrpSpPr>
          <p:nvPr/>
        </p:nvGrpSpPr>
        <p:grpSpPr bwMode="auto">
          <a:xfrm>
            <a:off x="2505496" y="2247328"/>
            <a:ext cx="4419600" cy="3352800"/>
            <a:chOff x="1776" y="1824"/>
            <a:chExt cx="2784" cy="2112"/>
          </a:xfrm>
        </p:grpSpPr>
        <p:sp>
          <p:nvSpPr>
            <p:cNvPr id="21557" name="Line 4"/>
            <p:cNvSpPr>
              <a:spLocks noChangeShapeType="1"/>
            </p:cNvSpPr>
            <p:nvPr/>
          </p:nvSpPr>
          <p:spPr bwMode="auto">
            <a:xfrm>
              <a:off x="1776" y="1824"/>
              <a:ext cx="0" cy="21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8" name="Line 5"/>
            <p:cNvSpPr>
              <a:spLocks noChangeShapeType="1"/>
            </p:cNvSpPr>
            <p:nvPr/>
          </p:nvSpPr>
          <p:spPr bwMode="auto">
            <a:xfrm>
              <a:off x="1776" y="3936"/>
              <a:ext cx="27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508" name="Rectangle 6"/>
          <p:cNvSpPr>
            <a:spLocks noChangeArrowheads="1"/>
          </p:cNvSpPr>
          <p:nvPr/>
        </p:nvSpPr>
        <p:spPr bwMode="auto">
          <a:xfrm>
            <a:off x="2518196" y="2310828"/>
            <a:ext cx="4406900" cy="3276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endParaRPr lang="en-US" altLang="en-US"/>
          </a:p>
        </p:txBody>
      </p:sp>
      <p:sp>
        <p:nvSpPr>
          <p:cNvPr id="21509" name="Line 7"/>
          <p:cNvSpPr>
            <a:spLocks noChangeShapeType="1"/>
          </p:cNvSpPr>
          <p:nvPr/>
        </p:nvSpPr>
        <p:spPr bwMode="auto">
          <a:xfrm>
            <a:off x="2505496" y="5066728"/>
            <a:ext cx="4343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0" name="Line 8"/>
          <p:cNvSpPr>
            <a:spLocks noChangeShapeType="1"/>
          </p:cNvSpPr>
          <p:nvPr/>
        </p:nvSpPr>
        <p:spPr bwMode="auto">
          <a:xfrm>
            <a:off x="2505496" y="4584128"/>
            <a:ext cx="4343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1" name="Line 9"/>
          <p:cNvSpPr>
            <a:spLocks noChangeShapeType="1"/>
          </p:cNvSpPr>
          <p:nvPr/>
        </p:nvSpPr>
        <p:spPr bwMode="auto">
          <a:xfrm>
            <a:off x="2505496" y="4076128"/>
            <a:ext cx="4343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2" name="Line 10"/>
          <p:cNvSpPr>
            <a:spLocks noChangeShapeType="1"/>
          </p:cNvSpPr>
          <p:nvPr/>
        </p:nvSpPr>
        <p:spPr bwMode="auto">
          <a:xfrm>
            <a:off x="2505496" y="3593528"/>
            <a:ext cx="4343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3" name="Line 11"/>
          <p:cNvSpPr>
            <a:spLocks noChangeShapeType="1"/>
          </p:cNvSpPr>
          <p:nvPr/>
        </p:nvSpPr>
        <p:spPr bwMode="auto">
          <a:xfrm>
            <a:off x="2505496" y="3110928"/>
            <a:ext cx="4343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4" name="Line 12"/>
          <p:cNvSpPr>
            <a:spLocks noChangeShapeType="1"/>
          </p:cNvSpPr>
          <p:nvPr/>
        </p:nvSpPr>
        <p:spPr bwMode="auto">
          <a:xfrm>
            <a:off x="2505496" y="2628328"/>
            <a:ext cx="4343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5" name="Line 13"/>
          <p:cNvSpPr>
            <a:spLocks noChangeShapeType="1"/>
          </p:cNvSpPr>
          <p:nvPr/>
        </p:nvSpPr>
        <p:spPr bwMode="auto">
          <a:xfrm rot="-5400000">
            <a:off x="1400596" y="3961828"/>
            <a:ext cx="3276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6" name="Line 14"/>
          <p:cNvSpPr>
            <a:spLocks noChangeShapeType="1"/>
          </p:cNvSpPr>
          <p:nvPr/>
        </p:nvSpPr>
        <p:spPr bwMode="auto">
          <a:xfrm rot="-5400000">
            <a:off x="1946696" y="3961828"/>
            <a:ext cx="3276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7" name="Line 15"/>
          <p:cNvSpPr>
            <a:spLocks noChangeShapeType="1"/>
          </p:cNvSpPr>
          <p:nvPr/>
        </p:nvSpPr>
        <p:spPr bwMode="auto">
          <a:xfrm rot="-5400000">
            <a:off x="2530896" y="3961828"/>
            <a:ext cx="3276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8" name="Line 16"/>
          <p:cNvSpPr>
            <a:spLocks noChangeShapeType="1"/>
          </p:cNvSpPr>
          <p:nvPr/>
        </p:nvSpPr>
        <p:spPr bwMode="auto">
          <a:xfrm rot="-5400000">
            <a:off x="3076996" y="3961828"/>
            <a:ext cx="3276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9" name="Line 17"/>
          <p:cNvSpPr>
            <a:spLocks noChangeShapeType="1"/>
          </p:cNvSpPr>
          <p:nvPr/>
        </p:nvSpPr>
        <p:spPr bwMode="auto">
          <a:xfrm rot="-5400000">
            <a:off x="3610396" y="3961828"/>
            <a:ext cx="3276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0" name="Line 18"/>
          <p:cNvSpPr>
            <a:spLocks noChangeShapeType="1"/>
          </p:cNvSpPr>
          <p:nvPr/>
        </p:nvSpPr>
        <p:spPr bwMode="auto">
          <a:xfrm rot="-5400000">
            <a:off x="4156496" y="3961828"/>
            <a:ext cx="3276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1" name="Line 19"/>
          <p:cNvSpPr>
            <a:spLocks noChangeShapeType="1"/>
          </p:cNvSpPr>
          <p:nvPr/>
        </p:nvSpPr>
        <p:spPr bwMode="auto">
          <a:xfrm rot="-5400000">
            <a:off x="4740696" y="3961828"/>
            <a:ext cx="3276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2" name="Text Box 20"/>
          <p:cNvSpPr txBox="1">
            <a:spLocks noChangeArrowheads="1"/>
          </p:cNvSpPr>
          <p:nvPr/>
        </p:nvSpPr>
        <p:spPr bwMode="auto">
          <a:xfrm>
            <a:off x="2781721" y="5611241"/>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600" b="1">
                <a:latin typeface="Times New Roman" pitchFamily="18" charset="0"/>
              </a:rPr>
              <a:t>100</a:t>
            </a:r>
          </a:p>
        </p:txBody>
      </p:sp>
      <p:sp>
        <p:nvSpPr>
          <p:cNvPr id="21523" name="Text Box 21"/>
          <p:cNvSpPr txBox="1">
            <a:spLocks noChangeArrowheads="1"/>
          </p:cNvSpPr>
          <p:nvPr/>
        </p:nvSpPr>
        <p:spPr bwMode="auto">
          <a:xfrm>
            <a:off x="3337346" y="5612828"/>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600" b="1">
                <a:latin typeface="Times New Roman" pitchFamily="18" charset="0"/>
              </a:rPr>
              <a:t>200</a:t>
            </a:r>
          </a:p>
        </p:txBody>
      </p:sp>
      <p:sp>
        <p:nvSpPr>
          <p:cNvPr id="21524" name="Text Box 22"/>
          <p:cNvSpPr txBox="1">
            <a:spLocks noChangeArrowheads="1"/>
          </p:cNvSpPr>
          <p:nvPr/>
        </p:nvSpPr>
        <p:spPr bwMode="auto">
          <a:xfrm>
            <a:off x="3921546" y="5600128"/>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600" b="1">
                <a:latin typeface="Times New Roman" pitchFamily="18" charset="0"/>
              </a:rPr>
              <a:t>300</a:t>
            </a:r>
          </a:p>
        </p:txBody>
      </p:sp>
      <p:sp>
        <p:nvSpPr>
          <p:cNvPr id="21525" name="Text Box 23"/>
          <p:cNvSpPr txBox="1">
            <a:spLocks noChangeArrowheads="1"/>
          </p:cNvSpPr>
          <p:nvPr/>
        </p:nvSpPr>
        <p:spPr bwMode="auto">
          <a:xfrm>
            <a:off x="4467646" y="5600128"/>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600" b="1">
                <a:latin typeface="Times New Roman" pitchFamily="18" charset="0"/>
              </a:rPr>
              <a:t>400</a:t>
            </a:r>
          </a:p>
        </p:txBody>
      </p:sp>
      <p:sp>
        <p:nvSpPr>
          <p:cNvPr id="21526" name="Text Box 24"/>
          <p:cNvSpPr txBox="1">
            <a:spLocks noChangeArrowheads="1"/>
          </p:cNvSpPr>
          <p:nvPr/>
        </p:nvSpPr>
        <p:spPr bwMode="auto">
          <a:xfrm>
            <a:off x="5001046" y="5600128"/>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600" b="1">
                <a:latin typeface="Times New Roman" pitchFamily="18" charset="0"/>
              </a:rPr>
              <a:t>500</a:t>
            </a:r>
          </a:p>
        </p:txBody>
      </p:sp>
      <p:sp>
        <p:nvSpPr>
          <p:cNvPr id="21527" name="Text Box 25"/>
          <p:cNvSpPr txBox="1">
            <a:spLocks noChangeArrowheads="1"/>
          </p:cNvSpPr>
          <p:nvPr/>
        </p:nvSpPr>
        <p:spPr bwMode="auto">
          <a:xfrm>
            <a:off x="5559846" y="5600128"/>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600" b="1">
                <a:latin typeface="Times New Roman" pitchFamily="18" charset="0"/>
              </a:rPr>
              <a:t>600</a:t>
            </a:r>
          </a:p>
        </p:txBody>
      </p:sp>
      <p:sp>
        <p:nvSpPr>
          <p:cNvPr id="21528" name="Text Box 26"/>
          <p:cNvSpPr txBox="1">
            <a:spLocks noChangeArrowheads="1"/>
          </p:cNvSpPr>
          <p:nvPr/>
        </p:nvSpPr>
        <p:spPr bwMode="auto">
          <a:xfrm>
            <a:off x="6131346" y="5600128"/>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600" b="1">
                <a:latin typeface="Times New Roman" pitchFamily="18" charset="0"/>
              </a:rPr>
              <a:t>700</a:t>
            </a:r>
          </a:p>
        </p:txBody>
      </p:sp>
      <p:sp>
        <p:nvSpPr>
          <p:cNvPr id="21529" name="Text Box 27"/>
          <p:cNvSpPr txBox="1">
            <a:spLocks noChangeArrowheads="1"/>
          </p:cNvSpPr>
          <p:nvPr/>
        </p:nvSpPr>
        <p:spPr bwMode="auto">
          <a:xfrm>
            <a:off x="1946696" y="4901628"/>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600" b="1">
                <a:latin typeface="Times New Roman" pitchFamily="18" charset="0"/>
              </a:rPr>
              <a:t>100</a:t>
            </a:r>
          </a:p>
        </p:txBody>
      </p:sp>
      <p:sp>
        <p:nvSpPr>
          <p:cNvPr id="21530" name="Text Box 28"/>
          <p:cNvSpPr txBox="1">
            <a:spLocks noChangeArrowheads="1"/>
          </p:cNvSpPr>
          <p:nvPr/>
        </p:nvSpPr>
        <p:spPr bwMode="auto">
          <a:xfrm>
            <a:off x="1946696" y="4406328"/>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600" b="1">
                <a:latin typeface="Times New Roman" pitchFamily="18" charset="0"/>
              </a:rPr>
              <a:t>200</a:t>
            </a:r>
          </a:p>
        </p:txBody>
      </p:sp>
      <p:sp>
        <p:nvSpPr>
          <p:cNvPr id="21531" name="Text Box 29"/>
          <p:cNvSpPr txBox="1">
            <a:spLocks noChangeArrowheads="1"/>
          </p:cNvSpPr>
          <p:nvPr/>
        </p:nvSpPr>
        <p:spPr bwMode="auto">
          <a:xfrm>
            <a:off x="1978446" y="3898328"/>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600" b="1">
                <a:latin typeface="Times New Roman" pitchFamily="18" charset="0"/>
              </a:rPr>
              <a:t>300</a:t>
            </a:r>
          </a:p>
        </p:txBody>
      </p:sp>
      <p:sp>
        <p:nvSpPr>
          <p:cNvPr id="21532" name="Text Box 30"/>
          <p:cNvSpPr txBox="1">
            <a:spLocks noChangeArrowheads="1"/>
          </p:cNvSpPr>
          <p:nvPr/>
        </p:nvSpPr>
        <p:spPr bwMode="auto">
          <a:xfrm>
            <a:off x="1927646" y="3428428"/>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600" b="1">
                <a:latin typeface="Times New Roman" pitchFamily="18" charset="0"/>
              </a:rPr>
              <a:t>400</a:t>
            </a:r>
          </a:p>
        </p:txBody>
      </p:sp>
      <p:sp>
        <p:nvSpPr>
          <p:cNvPr id="21533" name="Text Box 31"/>
          <p:cNvSpPr txBox="1">
            <a:spLocks noChangeArrowheads="1"/>
          </p:cNvSpPr>
          <p:nvPr/>
        </p:nvSpPr>
        <p:spPr bwMode="auto">
          <a:xfrm>
            <a:off x="1914946" y="2945828"/>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600" b="1">
                <a:latin typeface="Times New Roman" pitchFamily="18" charset="0"/>
              </a:rPr>
              <a:t>500</a:t>
            </a:r>
          </a:p>
        </p:txBody>
      </p:sp>
      <p:sp>
        <p:nvSpPr>
          <p:cNvPr id="21534" name="Text Box 32"/>
          <p:cNvSpPr txBox="1">
            <a:spLocks noChangeArrowheads="1"/>
          </p:cNvSpPr>
          <p:nvPr/>
        </p:nvSpPr>
        <p:spPr bwMode="auto">
          <a:xfrm>
            <a:off x="1927646" y="2463228"/>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600" b="1">
                <a:latin typeface="Times New Roman" pitchFamily="18" charset="0"/>
              </a:rPr>
              <a:t>600</a:t>
            </a:r>
          </a:p>
        </p:txBody>
      </p:sp>
      <p:sp>
        <p:nvSpPr>
          <p:cNvPr id="21535" name="Text Box 33"/>
          <p:cNvSpPr txBox="1">
            <a:spLocks noChangeArrowheads="1"/>
          </p:cNvSpPr>
          <p:nvPr/>
        </p:nvSpPr>
        <p:spPr bwMode="auto">
          <a:xfrm>
            <a:off x="3527846" y="5968428"/>
            <a:ext cx="2406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800" b="1">
                <a:latin typeface="Times New Roman" pitchFamily="18" charset="0"/>
              </a:rPr>
              <a:t>Distance in Kilometres</a:t>
            </a:r>
          </a:p>
        </p:txBody>
      </p:sp>
      <p:sp>
        <p:nvSpPr>
          <p:cNvPr id="21536" name="Text Box 34"/>
          <p:cNvSpPr txBox="1">
            <a:spLocks noChangeArrowheads="1"/>
          </p:cNvSpPr>
          <p:nvPr/>
        </p:nvSpPr>
        <p:spPr bwMode="auto">
          <a:xfrm rot="-5400000">
            <a:off x="471115" y="3660997"/>
            <a:ext cx="2406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800" b="1">
                <a:latin typeface="Times New Roman" pitchFamily="18" charset="0"/>
              </a:rPr>
              <a:t>Distance in Kilometres</a:t>
            </a:r>
          </a:p>
        </p:txBody>
      </p:sp>
      <p:sp>
        <p:nvSpPr>
          <p:cNvPr id="21537" name="Oval 35"/>
          <p:cNvSpPr>
            <a:spLocks noChangeArrowheads="1"/>
          </p:cNvSpPr>
          <p:nvPr/>
        </p:nvSpPr>
        <p:spPr bwMode="auto">
          <a:xfrm>
            <a:off x="4359696" y="3530028"/>
            <a:ext cx="152400" cy="152400"/>
          </a:xfrm>
          <a:prstGeom prst="ellipse">
            <a:avLst/>
          </a:prstGeom>
          <a:solidFill>
            <a:schemeClr val="accent2"/>
          </a:solidFill>
          <a:ln w="9525">
            <a:solidFill>
              <a:schemeClr val="tx1"/>
            </a:solidFill>
            <a:round/>
            <a:headEnd/>
            <a:tailEnd/>
          </a:ln>
        </p:spPr>
        <p:txBody>
          <a:bodyPr wrap="none" anchor="ct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endParaRPr lang="en-US" altLang="en-US"/>
          </a:p>
        </p:txBody>
      </p:sp>
      <p:sp>
        <p:nvSpPr>
          <p:cNvPr id="21538" name="Oval 36"/>
          <p:cNvSpPr>
            <a:spLocks noChangeArrowheads="1"/>
          </p:cNvSpPr>
          <p:nvPr/>
        </p:nvSpPr>
        <p:spPr bwMode="auto">
          <a:xfrm>
            <a:off x="3115096" y="2780728"/>
            <a:ext cx="152400" cy="152400"/>
          </a:xfrm>
          <a:prstGeom prst="ellipse">
            <a:avLst/>
          </a:prstGeom>
          <a:solidFill>
            <a:schemeClr val="accent2"/>
          </a:solidFill>
          <a:ln w="9525">
            <a:solidFill>
              <a:schemeClr val="tx1"/>
            </a:solidFill>
            <a:round/>
            <a:headEnd/>
            <a:tailEnd/>
          </a:ln>
        </p:spPr>
        <p:txBody>
          <a:bodyPr wrap="none" anchor="ct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endParaRPr lang="en-US" altLang="en-US"/>
          </a:p>
        </p:txBody>
      </p:sp>
      <p:sp>
        <p:nvSpPr>
          <p:cNvPr id="21539" name="Oval 37"/>
          <p:cNvSpPr>
            <a:spLocks noChangeArrowheads="1"/>
          </p:cNvSpPr>
          <p:nvPr/>
        </p:nvSpPr>
        <p:spPr bwMode="auto">
          <a:xfrm>
            <a:off x="6315496" y="3987228"/>
            <a:ext cx="152400" cy="152400"/>
          </a:xfrm>
          <a:prstGeom prst="ellipse">
            <a:avLst/>
          </a:prstGeom>
          <a:solidFill>
            <a:schemeClr val="accent2"/>
          </a:solidFill>
          <a:ln w="9525">
            <a:solidFill>
              <a:schemeClr val="tx1"/>
            </a:solidFill>
            <a:round/>
            <a:headEnd/>
            <a:tailEnd/>
          </a:ln>
        </p:spPr>
        <p:txBody>
          <a:bodyPr wrap="none" anchor="ct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endParaRPr lang="en-US" altLang="en-US"/>
          </a:p>
        </p:txBody>
      </p:sp>
      <p:sp>
        <p:nvSpPr>
          <p:cNvPr id="21540" name="Oval 38"/>
          <p:cNvSpPr>
            <a:spLocks noChangeArrowheads="1"/>
          </p:cNvSpPr>
          <p:nvPr/>
        </p:nvSpPr>
        <p:spPr bwMode="auto">
          <a:xfrm>
            <a:off x="4918496" y="4761928"/>
            <a:ext cx="152400" cy="152400"/>
          </a:xfrm>
          <a:prstGeom prst="ellipse">
            <a:avLst/>
          </a:prstGeom>
          <a:solidFill>
            <a:schemeClr val="accent2"/>
          </a:solidFill>
          <a:ln w="9525">
            <a:solidFill>
              <a:schemeClr val="tx1"/>
            </a:solidFill>
            <a:round/>
            <a:headEnd/>
            <a:tailEnd/>
          </a:ln>
        </p:spPr>
        <p:txBody>
          <a:bodyPr wrap="none" anchor="ct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endParaRPr lang="en-US" altLang="en-US"/>
          </a:p>
        </p:txBody>
      </p:sp>
      <p:sp>
        <p:nvSpPr>
          <p:cNvPr id="21541" name="Text Box 39"/>
          <p:cNvSpPr txBox="1">
            <a:spLocks noChangeArrowheads="1"/>
          </p:cNvSpPr>
          <p:nvPr/>
        </p:nvSpPr>
        <p:spPr bwMode="auto">
          <a:xfrm>
            <a:off x="3197646" y="2655316"/>
            <a:ext cx="175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800" b="1">
                <a:latin typeface="Times New Roman" pitchFamily="18" charset="0"/>
              </a:rPr>
              <a:t>A (125,550), 200</a:t>
            </a:r>
          </a:p>
        </p:txBody>
      </p:sp>
      <p:sp>
        <p:nvSpPr>
          <p:cNvPr id="21542" name="Text Box 40"/>
          <p:cNvSpPr txBox="1">
            <a:spLocks noChangeArrowheads="1"/>
          </p:cNvSpPr>
          <p:nvPr/>
        </p:nvSpPr>
        <p:spPr bwMode="auto">
          <a:xfrm>
            <a:off x="4467646" y="3276028"/>
            <a:ext cx="174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800" b="1">
                <a:latin typeface="Times New Roman" pitchFamily="18" charset="0"/>
              </a:rPr>
              <a:t>B (350,400), 450</a:t>
            </a:r>
          </a:p>
        </p:txBody>
      </p:sp>
      <p:sp>
        <p:nvSpPr>
          <p:cNvPr id="21543" name="Text Box 41"/>
          <p:cNvSpPr txBox="1">
            <a:spLocks noChangeArrowheads="1"/>
          </p:cNvSpPr>
          <p:nvPr/>
        </p:nvSpPr>
        <p:spPr bwMode="auto">
          <a:xfrm>
            <a:off x="5064546" y="4649216"/>
            <a:ext cx="175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800" b="1">
                <a:latin typeface="Times New Roman" pitchFamily="18" charset="0"/>
              </a:rPr>
              <a:t>C (450,125), 175</a:t>
            </a:r>
          </a:p>
        </p:txBody>
      </p:sp>
      <p:sp>
        <p:nvSpPr>
          <p:cNvPr id="21544" name="Text Box 42"/>
          <p:cNvSpPr txBox="1">
            <a:spLocks noChangeArrowheads="1"/>
          </p:cNvSpPr>
          <p:nvPr/>
        </p:nvSpPr>
        <p:spPr bwMode="auto">
          <a:xfrm>
            <a:off x="5172496" y="4014216"/>
            <a:ext cx="175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800" b="1">
                <a:latin typeface="Times New Roman" pitchFamily="18" charset="0"/>
              </a:rPr>
              <a:t>D (700,300), 150</a:t>
            </a:r>
          </a:p>
        </p:txBody>
      </p:sp>
      <p:sp>
        <p:nvSpPr>
          <p:cNvPr id="21545" name="Rectangle 43"/>
          <p:cNvSpPr>
            <a:spLocks noChangeArrowheads="1"/>
          </p:cNvSpPr>
          <p:nvPr/>
        </p:nvSpPr>
        <p:spPr bwMode="auto">
          <a:xfrm>
            <a:off x="3496096" y="3999928"/>
            <a:ext cx="152400" cy="152400"/>
          </a:xfrm>
          <a:prstGeom prst="rect">
            <a:avLst/>
          </a:prstGeom>
          <a:solidFill>
            <a:srgbClr val="800000"/>
          </a:solidFill>
          <a:ln w="9525">
            <a:solidFill>
              <a:schemeClr val="tx1"/>
            </a:solidFill>
            <a:miter lim="800000"/>
            <a:headEnd/>
            <a:tailEnd/>
          </a:ln>
        </p:spPr>
        <p:txBody>
          <a:bodyPr wrap="none" anchor="ct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endParaRPr lang="en-US" altLang="en-US"/>
          </a:p>
        </p:txBody>
      </p:sp>
      <p:sp>
        <p:nvSpPr>
          <p:cNvPr id="21546" name="Rectangle 45"/>
          <p:cNvSpPr>
            <a:spLocks noChangeArrowheads="1"/>
          </p:cNvSpPr>
          <p:nvPr/>
        </p:nvSpPr>
        <p:spPr bwMode="auto">
          <a:xfrm>
            <a:off x="4092996" y="3034728"/>
            <a:ext cx="152400" cy="152400"/>
          </a:xfrm>
          <a:prstGeom prst="rect">
            <a:avLst/>
          </a:prstGeom>
          <a:solidFill>
            <a:srgbClr val="800000"/>
          </a:solidFill>
          <a:ln w="9525">
            <a:solidFill>
              <a:schemeClr val="tx1"/>
            </a:solidFill>
            <a:miter lim="800000"/>
            <a:headEnd/>
            <a:tailEnd/>
          </a:ln>
        </p:spPr>
        <p:txBody>
          <a:bodyPr wrap="none" anchor="ct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endParaRPr lang="en-US" altLang="en-US"/>
          </a:p>
        </p:txBody>
      </p:sp>
      <p:sp>
        <p:nvSpPr>
          <p:cNvPr id="21547" name="Rectangle 46"/>
          <p:cNvSpPr>
            <a:spLocks noChangeArrowheads="1"/>
          </p:cNvSpPr>
          <p:nvPr/>
        </p:nvSpPr>
        <p:spPr bwMode="auto">
          <a:xfrm>
            <a:off x="5172496" y="3758628"/>
            <a:ext cx="152400" cy="152400"/>
          </a:xfrm>
          <a:prstGeom prst="rect">
            <a:avLst/>
          </a:prstGeom>
          <a:solidFill>
            <a:srgbClr val="800000"/>
          </a:solidFill>
          <a:ln w="9525">
            <a:solidFill>
              <a:schemeClr val="tx1"/>
            </a:solidFill>
            <a:miter lim="800000"/>
            <a:headEnd/>
            <a:tailEnd/>
          </a:ln>
        </p:spPr>
        <p:txBody>
          <a:bodyPr wrap="none" anchor="ct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endParaRPr lang="en-US" altLang="en-US"/>
          </a:p>
        </p:txBody>
      </p:sp>
      <p:sp>
        <p:nvSpPr>
          <p:cNvPr id="21548" name="Rectangle 47"/>
          <p:cNvSpPr>
            <a:spLocks noChangeArrowheads="1"/>
          </p:cNvSpPr>
          <p:nvPr/>
        </p:nvSpPr>
        <p:spPr bwMode="auto">
          <a:xfrm>
            <a:off x="4639096" y="4495228"/>
            <a:ext cx="152400" cy="152400"/>
          </a:xfrm>
          <a:prstGeom prst="rect">
            <a:avLst/>
          </a:prstGeom>
          <a:solidFill>
            <a:srgbClr val="800000"/>
          </a:solidFill>
          <a:ln w="9525">
            <a:solidFill>
              <a:schemeClr val="tx1"/>
            </a:solidFill>
            <a:miter lim="800000"/>
            <a:headEnd/>
            <a:tailEnd/>
          </a:ln>
        </p:spPr>
        <p:txBody>
          <a:bodyPr wrap="none" anchor="ct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endParaRPr lang="en-US" altLang="en-US"/>
          </a:p>
        </p:txBody>
      </p:sp>
      <p:sp>
        <p:nvSpPr>
          <p:cNvPr id="21549" name="Text Box 48"/>
          <p:cNvSpPr txBox="1">
            <a:spLocks noChangeArrowheads="1"/>
          </p:cNvSpPr>
          <p:nvPr/>
        </p:nvSpPr>
        <p:spPr bwMode="auto">
          <a:xfrm>
            <a:off x="3134146" y="3125216"/>
            <a:ext cx="1250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800" i="1">
                <a:latin typeface="Times New Roman" pitchFamily="18" charset="0"/>
              </a:rPr>
              <a:t>1 (300,500)</a:t>
            </a:r>
          </a:p>
        </p:txBody>
      </p:sp>
      <p:sp>
        <p:nvSpPr>
          <p:cNvPr id="21550" name="Text Box 49"/>
          <p:cNvSpPr txBox="1">
            <a:spLocks noChangeArrowheads="1"/>
          </p:cNvSpPr>
          <p:nvPr/>
        </p:nvSpPr>
        <p:spPr bwMode="auto">
          <a:xfrm>
            <a:off x="2581696" y="3618928"/>
            <a:ext cx="125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800" i="1">
                <a:latin typeface="Times New Roman" pitchFamily="18" charset="0"/>
              </a:rPr>
              <a:t>2 (200,500)</a:t>
            </a:r>
          </a:p>
        </p:txBody>
      </p:sp>
      <p:sp>
        <p:nvSpPr>
          <p:cNvPr id="21551" name="Text Box 50"/>
          <p:cNvSpPr txBox="1">
            <a:spLocks noChangeArrowheads="1"/>
          </p:cNvSpPr>
          <p:nvPr/>
        </p:nvSpPr>
        <p:spPr bwMode="auto">
          <a:xfrm>
            <a:off x="5305846" y="3644328"/>
            <a:ext cx="125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800" i="1">
                <a:latin typeface="Times New Roman" pitchFamily="18" charset="0"/>
              </a:rPr>
              <a:t>3 (500,350)</a:t>
            </a:r>
          </a:p>
        </p:txBody>
      </p:sp>
      <p:sp>
        <p:nvSpPr>
          <p:cNvPr id="21552" name="Text Box 51"/>
          <p:cNvSpPr txBox="1">
            <a:spLocks noChangeArrowheads="1"/>
          </p:cNvSpPr>
          <p:nvPr/>
        </p:nvSpPr>
        <p:spPr bwMode="auto">
          <a:xfrm>
            <a:off x="3470696" y="4533328"/>
            <a:ext cx="125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800" i="1">
                <a:latin typeface="Times New Roman" pitchFamily="18" charset="0"/>
              </a:rPr>
              <a:t>4 (400,200)</a:t>
            </a:r>
          </a:p>
        </p:txBody>
      </p:sp>
      <p:sp>
        <p:nvSpPr>
          <p:cNvPr id="21553" name="Rectangle 52"/>
          <p:cNvSpPr>
            <a:spLocks noChangeArrowheads="1"/>
          </p:cNvSpPr>
          <p:nvPr/>
        </p:nvSpPr>
        <p:spPr bwMode="auto">
          <a:xfrm>
            <a:off x="5297909" y="1561528"/>
            <a:ext cx="152400" cy="152400"/>
          </a:xfrm>
          <a:prstGeom prst="rect">
            <a:avLst/>
          </a:prstGeom>
          <a:solidFill>
            <a:srgbClr val="800000"/>
          </a:solidFill>
          <a:ln w="9525">
            <a:solidFill>
              <a:schemeClr val="tx1"/>
            </a:solidFill>
            <a:miter lim="800000"/>
            <a:headEnd/>
            <a:tailEnd/>
          </a:ln>
        </p:spPr>
        <p:txBody>
          <a:bodyPr wrap="none" anchor="ct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endParaRPr lang="en-US" altLang="en-US"/>
          </a:p>
        </p:txBody>
      </p:sp>
      <p:sp>
        <p:nvSpPr>
          <p:cNvPr id="21554" name="Oval 53"/>
          <p:cNvSpPr>
            <a:spLocks noChangeArrowheads="1"/>
          </p:cNvSpPr>
          <p:nvPr/>
        </p:nvSpPr>
        <p:spPr bwMode="auto">
          <a:xfrm>
            <a:off x="5297909" y="2018728"/>
            <a:ext cx="152400" cy="152400"/>
          </a:xfrm>
          <a:prstGeom prst="ellipse">
            <a:avLst/>
          </a:prstGeom>
          <a:solidFill>
            <a:schemeClr val="accent2"/>
          </a:solidFill>
          <a:ln w="9525">
            <a:solidFill>
              <a:schemeClr val="tx1"/>
            </a:solidFill>
            <a:round/>
            <a:headEnd/>
            <a:tailEnd/>
          </a:ln>
        </p:spPr>
        <p:txBody>
          <a:bodyPr wrap="none" anchor="ct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endParaRPr lang="en-US" altLang="en-US"/>
          </a:p>
        </p:txBody>
      </p:sp>
      <p:sp>
        <p:nvSpPr>
          <p:cNvPr id="21555" name="Text Box 54"/>
          <p:cNvSpPr txBox="1">
            <a:spLocks noChangeArrowheads="1"/>
          </p:cNvSpPr>
          <p:nvPr/>
        </p:nvSpPr>
        <p:spPr bwMode="auto">
          <a:xfrm>
            <a:off x="5586834" y="1471041"/>
            <a:ext cx="27479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600" i="1">
                <a:latin typeface="Times New Roman" pitchFamily="18" charset="0"/>
              </a:rPr>
              <a:t>Candidate for proposed facility</a:t>
            </a:r>
          </a:p>
        </p:txBody>
      </p:sp>
      <p:sp>
        <p:nvSpPr>
          <p:cNvPr id="21556" name="Text Box 55"/>
          <p:cNvSpPr txBox="1">
            <a:spLocks noChangeArrowheads="1"/>
          </p:cNvSpPr>
          <p:nvPr/>
        </p:nvSpPr>
        <p:spPr bwMode="auto">
          <a:xfrm>
            <a:off x="5590009" y="1910778"/>
            <a:ext cx="30114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en-US" sz="1600" i="1">
                <a:latin typeface="Times New Roman" pitchFamily="18" charset="0"/>
              </a:rPr>
              <a:t>Existing Demand (or supply) point</a:t>
            </a:r>
          </a:p>
        </p:txBody>
      </p:sp>
    </p:spTree>
    <p:extLst>
      <p:ext uri="{BB962C8B-B14F-4D97-AF65-F5344CB8AC3E}">
        <p14:creationId xmlns:p14="http://schemas.microsoft.com/office/powerpoint/2010/main" val="29987316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dirty="0" smtClean="0"/>
              <a:t>Multi-facility location problem</a:t>
            </a:r>
            <a:br>
              <a:rPr lang="en-US" altLang="en-US" dirty="0" smtClean="0"/>
            </a:br>
            <a:r>
              <a:rPr lang="en-US" altLang="en-US" sz="3200" b="1" dirty="0" smtClean="0">
                <a:solidFill>
                  <a:srgbClr val="0000FF"/>
                </a:solidFill>
                <a:latin typeface="Comic Sans MS" pitchFamily="66" charset="0"/>
              </a:rPr>
              <a:t>Transportation Model</a:t>
            </a:r>
          </a:p>
        </p:txBody>
      </p:sp>
      <p:sp>
        <p:nvSpPr>
          <p:cNvPr id="22531" name="Rectangle 3"/>
          <p:cNvSpPr>
            <a:spLocks noGrp="1" noChangeArrowheads="1"/>
          </p:cNvSpPr>
          <p:nvPr>
            <p:ph idx="1"/>
          </p:nvPr>
        </p:nvSpPr>
        <p:spPr/>
        <p:txBody>
          <a:bodyPr/>
          <a:lstStyle/>
          <a:p>
            <a:pPr eaLnBrk="1" hangingPunct="1"/>
            <a:r>
              <a:rPr lang="en-US" altLang="en-US" sz="2400" dirty="0" smtClean="0"/>
              <a:t>Locating distribution centers for nation-wide distribution of products is one typical example belonging to this category </a:t>
            </a:r>
          </a:p>
          <a:p>
            <a:pPr eaLnBrk="1" hangingPunct="1"/>
            <a:r>
              <a:rPr lang="en-US" altLang="en-US" sz="2400" dirty="0" smtClean="0"/>
              <a:t>Decisions variables in a multiple location – multiple candidate problem</a:t>
            </a:r>
          </a:p>
          <a:p>
            <a:pPr lvl="1" eaLnBrk="1" hangingPunct="1"/>
            <a:r>
              <a:rPr lang="en-US" altLang="en-US" sz="2400" dirty="0" smtClean="0"/>
              <a:t>Identifying k out of n candidates for locating facilities</a:t>
            </a:r>
          </a:p>
          <a:p>
            <a:pPr lvl="1" eaLnBrk="1" hangingPunct="1"/>
            <a:r>
              <a:rPr lang="en-US" altLang="en-US" sz="2400" dirty="0" smtClean="0"/>
              <a:t>Which of the demand points will be served by each of these locations and to what extent </a:t>
            </a:r>
          </a:p>
          <a:p>
            <a:pPr eaLnBrk="1" hangingPunct="1"/>
            <a:r>
              <a:rPr lang="en-US" altLang="en-US" sz="2400" dirty="0" smtClean="0"/>
              <a:t>the problem is one of managing network flows of satisfying a set demand points using a combination of supply points</a:t>
            </a:r>
          </a:p>
          <a:p>
            <a:pPr eaLnBrk="1" hangingPunct="1"/>
            <a:r>
              <a:rPr lang="en-US" altLang="en-US" sz="2400" dirty="0" smtClean="0"/>
              <a:t>The transportation model is ideally suited for solving this combinatorial </a:t>
            </a:r>
            <a:r>
              <a:rPr lang="en-US" altLang="en-US" sz="2400" dirty="0" err="1" smtClean="0"/>
              <a:t>optimisation</a:t>
            </a:r>
            <a:r>
              <a:rPr lang="en-US" altLang="en-US" sz="2400" dirty="0" smtClean="0"/>
              <a:t> problem</a:t>
            </a:r>
          </a:p>
        </p:txBody>
      </p:sp>
    </p:spTree>
    <p:extLst>
      <p:ext uri="{BB962C8B-B14F-4D97-AF65-F5344CB8AC3E}">
        <p14:creationId xmlns:p14="http://schemas.microsoft.com/office/powerpoint/2010/main" val="8380456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56270"/>
            <a:ext cx="8229600" cy="1143000"/>
          </a:xfrm>
        </p:spPr>
        <p:txBody>
          <a:bodyPr/>
          <a:lstStyle/>
          <a:p>
            <a:pPr eaLnBrk="1" hangingPunct="1"/>
            <a:r>
              <a:rPr lang="en-US" altLang="en-US" dirty="0" smtClean="0"/>
              <a:t>Multiple facilities location problem</a:t>
            </a:r>
            <a:br>
              <a:rPr lang="en-US" altLang="en-US" dirty="0" smtClean="0"/>
            </a:br>
            <a:r>
              <a:rPr lang="en-US" altLang="en-US" sz="3200" b="1" dirty="0" smtClean="0">
                <a:solidFill>
                  <a:srgbClr val="0000FF"/>
                </a:solidFill>
                <a:latin typeface="Comic Sans MS" pitchFamily="66" charset="0"/>
              </a:rPr>
              <a:t>Transportation table (Example </a:t>
            </a:r>
            <a:r>
              <a:rPr lang="en-US" altLang="en-US" sz="3200" b="1" dirty="0">
                <a:solidFill>
                  <a:srgbClr val="0000FF"/>
                </a:solidFill>
                <a:latin typeface="Comic Sans MS" pitchFamily="66" charset="0"/>
              </a:rPr>
              <a:t>6</a:t>
            </a:r>
            <a:r>
              <a:rPr lang="en-US" altLang="en-US" sz="3200" b="1" dirty="0" smtClean="0">
                <a:solidFill>
                  <a:srgbClr val="0000FF"/>
                </a:solidFill>
                <a:latin typeface="Comic Sans MS" pitchFamily="66" charset="0"/>
              </a:rPr>
              <a:t>.4)</a:t>
            </a:r>
          </a:p>
        </p:txBody>
      </p:sp>
      <p:pic>
        <p:nvPicPr>
          <p:cNvPr id="2355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3500" y="4085345"/>
            <a:ext cx="6692900" cy="232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900" y="1610432"/>
            <a:ext cx="7226300" cy="245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Text Box 7"/>
          <p:cNvSpPr txBox="1">
            <a:spLocks noChangeArrowheads="1"/>
          </p:cNvSpPr>
          <p:nvPr/>
        </p:nvSpPr>
        <p:spPr bwMode="auto">
          <a:xfrm>
            <a:off x="6994525" y="1921582"/>
            <a:ext cx="101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r>
              <a:rPr lang="en-US" altLang="en-US" sz="1400" b="1" dirty="0">
                <a:solidFill>
                  <a:schemeClr val="hlink"/>
                </a:solidFill>
              </a:rPr>
              <a:t>Problem</a:t>
            </a:r>
          </a:p>
        </p:txBody>
      </p:sp>
      <p:sp>
        <p:nvSpPr>
          <p:cNvPr id="23558" name="Text Box 8"/>
          <p:cNvSpPr txBox="1">
            <a:spLocks noChangeArrowheads="1"/>
          </p:cNvSpPr>
          <p:nvPr/>
        </p:nvSpPr>
        <p:spPr bwMode="auto">
          <a:xfrm>
            <a:off x="78898" y="4831470"/>
            <a:ext cx="252825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algn="ctr"/>
            <a:r>
              <a:rPr lang="en-US" altLang="en-US" sz="1400" b="1" dirty="0">
                <a:solidFill>
                  <a:srgbClr val="0000FF"/>
                </a:solidFill>
              </a:rPr>
              <a:t>Solution using</a:t>
            </a:r>
          </a:p>
          <a:p>
            <a:pPr algn="ctr"/>
            <a:r>
              <a:rPr lang="en-US" altLang="en-US" sz="1400" b="1" dirty="0" err="1">
                <a:solidFill>
                  <a:srgbClr val="0000FF"/>
                </a:solidFill>
              </a:rPr>
              <a:t>Vogal’s</a:t>
            </a:r>
            <a:r>
              <a:rPr lang="en-US" altLang="en-US" sz="1400" b="1" dirty="0">
                <a:solidFill>
                  <a:srgbClr val="0000FF"/>
                </a:solidFill>
              </a:rPr>
              <a:t> Approximation </a:t>
            </a:r>
          </a:p>
          <a:p>
            <a:pPr algn="ctr"/>
            <a:r>
              <a:rPr lang="en-US" altLang="en-US" sz="1400" b="1" dirty="0">
                <a:solidFill>
                  <a:srgbClr val="0000FF"/>
                </a:solidFill>
              </a:rPr>
              <a:t>Method (VAM)</a:t>
            </a:r>
          </a:p>
        </p:txBody>
      </p:sp>
      <p:sp>
        <p:nvSpPr>
          <p:cNvPr id="23559" name="Line 9"/>
          <p:cNvSpPr>
            <a:spLocks noChangeShapeType="1"/>
          </p:cNvSpPr>
          <p:nvPr/>
        </p:nvSpPr>
        <p:spPr bwMode="auto">
          <a:xfrm>
            <a:off x="2362200" y="4963232"/>
            <a:ext cx="609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0" name="Line 10"/>
          <p:cNvSpPr>
            <a:spLocks noChangeShapeType="1"/>
          </p:cNvSpPr>
          <p:nvPr/>
        </p:nvSpPr>
        <p:spPr bwMode="auto">
          <a:xfrm flipH="1">
            <a:off x="6477000" y="2067632"/>
            <a:ext cx="457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1487451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25618"/>
            <a:ext cx="8229600" cy="1143000"/>
          </a:xfrm>
        </p:spPr>
        <p:txBody>
          <a:bodyPr/>
          <a:lstStyle/>
          <a:p>
            <a:pPr eaLnBrk="1" hangingPunct="1"/>
            <a:r>
              <a:rPr lang="en-US" altLang="en-US" dirty="0" smtClean="0"/>
              <a:t>Other issues in location planning</a:t>
            </a:r>
          </a:p>
        </p:txBody>
      </p:sp>
      <p:sp>
        <p:nvSpPr>
          <p:cNvPr id="24579" name="Rectangle 3"/>
          <p:cNvSpPr>
            <a:spLocks noGrp="1" noChangeArrowheads="1"/>
          </p:cNvSpPr>
          <p:nvPr>
            <p:ph idx="1"/>
          </p:nvPr>
        </p:nvSpPr>
        <p:spPr>
          <a:xfrm>
            <a:off x="566738" y="995144"/>
            <a:ext cx="8001000" cy="4267200"/>
          </a:xfrm>
        </p:spPr>
        <p:txBody>
          <a:bodyPr/>
          <a:lstStyle/>
          <a:p>
            <a:pPr eaLnBrk="1" hangingPunct="1"/>
            <a:r>
              <a:rPr lang="en-US" altLang="en-US" sz="2400" dirty="0" smtClean="0"/>
              <a:t>Recent trends in the international markets point to a shift towards fewer facilities that could serve markets worldwide </a:t>
            </a:r>
          </a:p>
          <a:p>
            <a:pPr lvl="1" eaLnBrk="1" hangingPunct="1"/>
            <a:r>
              <a:rPr lang="en-US" altLang="en-US" sz="2000" dirty="0" smtClean="0"/>
              <a:t>Example HP Desk Jet Printer, Dell PC</a:t>
            </a:r>
          </a:p>
          <a:p>
            <a:pPr eaLnBrk="1" hangingPunct="1"/>
            <a:r>
              <a:rPr lang="en-US" altLang="en-US" sz="2400" dirty="0" smtClean="0"/>
              <a:t>These developments point to two areas which could affect the location planning problem very significantly  </a:t>
            </a:r>
          </a:p>
          <a:p>
            <a:pPr lvl="1" eaLnBrk="1" hangingPunct="1"/>
            <a:r>
              <a:rPr lang="en-US" altLang="en-US" sz="2000" dirty="0" smtClean="0"/>
              <a:t>availability of good transportation infrastructure</a:t>
            </a:r>
          </a:p>
          <a:p>
            <a:pPr lvl="1" eaLnBrk="1" hangingPunct="1"/>
            <a:r>
              <a:rPr lang="en-US" altLang="en-US" sz="2000" dirty="0" smtClean="0"/>
              <a:t>use of Internet and IT infrastructure</a:t>
            </a:r>
          </a:p>
          <a:p>
            <a:pPr eaLnBrk="1" hangingPunct="1"/>
            <a:r>
              <a:rPr lang="en-US" altLang="en-US" sz="2400" dirty="0" smtClean="0"/>
              <a:t>Location planning in the overall context of just-in-time manufacturing philosophy (suppliers located in the vicinity (20 – 40 Km radius) of the manufacturer)</a:t>
            </a:r>
          </a:p>
          <a:p>
            <a:pPr eaLnBrk="1" hangingPunct="1"/>
            <a:r>
              <a:rPr lang="en-US" altLang="en-US" sz="2400" dirty="0" smtClean="0"/>
              <a:t>Service quality depends on responsiveness of service delivery system. Locating service outlets, close to the demand point is an important requirement in a service system</a:t>
            </a:r>
          </a:p>
        </p:txBody>
      </p:sp>
    </p:spTree>
    <p:extLst>
      <p:ext uri="{BB962C8B-B14F-4D97-AF65-F5344CB8AC3E}">
        <p14:creationId xmlns:p14="http://schemas.microsoft.com/office/powerpoint/2010/main" val="11957350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dirty="0" smtClean="0"/>
              <a:t>Facilities Location</a:t>
            </a:r>
            <a:br>
              <a:rPr lang="en-US" altLang="en-US" dirty="0" smtClean="0"/>
            </a:br>
            <a:r>
              <a:rPr lang="en-US" altLang="en-US" sz="3200" b="1" dirty="0" smtClean="0">
                <a:solidFill>
                  <a:srgbClr val="0000FF"/>
                </a:solidFill>
                <a:latin typeface="Comic Sans MS" pitchFamily="66" charset="0"/>
              </a:rPr>
              <a:t>Chapter Highlights</a:t>
            </a:r>
          </a:p>
        </p:txBody>
      </p:sp>
      <p:sp>
        <p:nvSpPr>
          <p:cNvPr id="25603" name="Rectangle 3"/>
          <p:cNvSpPr>
            <a:spLocks noGrp="1" noChangeArrowheads="1"/>
          </p:cNvSpPr>
          <p:nvPr>
            <p:ph idx="1"/>
          </p:nvPr>
        </p:nvSpPr>
        <p:spPr/>
        <p:txBody>
          <a:bodyPr/>
          <a:lstStyle/>
          <a:p>
            <a:pPr eaLnBrk="1" hangingPunct="1">
              <a:lnSpc>
                <a:spcPct val="90000"/>
              </a:lnSpc>
            </a:pPr>
            <a:r>
              <a:rPr lang="en-US" altLang="en-US" sz="2800" dirty="0" smtClean="0"/>
              <a:t>Location issues have become more prominent in recent years on account of </a:t>
            </a:r>
            <a:r>
              <a:rPr lang="en-US" altLang="en-US" sz="2800" dirty="0" err="1" smtClean="0"/>
              <a:t>globalisation</a:t>
            </a:r>
            <a:r>
              <a:rPr lang="en-US" altLang="en-US" sz="2800" dirty="0" smtClean="0"/>
              <a:t> of markets </a:t>
            </a:r>
          </a:p>
          <a:p>
            <a:pPr eaLnBrk="1" hangingPunct="1">
              <a:lnSpc>
                <a:spcPct val="90000"/>
              </a:lnSpc>
            </a:pPr>
            <a:r>
              <a:rPr lang="en-US" altLang="en-US" sz="2800" dirty="0" smtClean="0"/>
              <a:t>Multi-national Corporations have more opportunities to identify candidate locations for their manufacturing facilities. </a:t>
            </a:r>
          </a:p>
          <a:p>
            <a:pPr eaLnBrk="1" hangingPunct="1">
              <a:lnSpc>
                <a:spcPct val="90000"/>
              </a:lnSpc>
            </a:pPr>
            <a:r>
              <a:rPr lang="en-US" altLang="en-US" sz="2800" dirty="0" smtClean="0"/>
              <a:t>Factor cost advantages and expanding market in developing countries have made these nations attractive for locating new facilities</a:t>
            </a:r>
          </a:p>
          <a:p>
            <a:pPr eaLnBrk="1" hangingPunct="1">
              <a:lnSpc>
                <a:spcPct val="90000"/>
              </a:lnSpc>
            </a:pPr>
            <a:r>
              <a:rPr lang="en-US" altLang="en-US" sz="2800" dirty="0" smtClean="0"/>
              <a:t>Simple qualitative methods are useful for quickly screening an initial set of candidates and narrowing down the choice to one or two</a:t>
            </a:r>
          </a:p>
        </p:txBody>
      </p:sp>
    </p:spTree>
    <p:extLst>
      <p:ext uri="{BB962C8B-B14F-4D97-AF65-F5344CB8AC3E}">
        <p14:creationId xmlns:p14="http://schemas.microsoft.com/office/powerpoint/2010/main" val="3244984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dirty="0" smtClean="0"/>
              <a:t>Facilities Location</a:t>
            </a:r>
            <a:br>
              <a:rPr lang="en-US" altLang="en-US" dirty="0" smtClean="0"/>
            </a:br>
            <a:r>
              <a:rPr lang="en-US" altLang="en-US" sz="3200" b="1" dirty="0" smtClean="0">
                <a:solidFill>
                  <a:srgbClr val="0000FF"/>
                </a:solidFill>
                <a:latin typeface="Comic Sans MS" pitchFamily="66" charset="0"/>
              </a:rPr>
              <a:t>Chapter Highlights…</a:t>
            </a:r>
          </a:p>
        </p:txBody>
      </p:sp>
      <p:sp>
        <p:nvSpPr>
          <p:cNvPr id="26627" name="Rectangle 3"/>
          <p:cNvSpPr>
            <a:spLocks noGrp="1" noChangeArrowheads="1"/>
          </p:cNvSpPr>
          <p:nvPr>
            <p:ph idx="1"/>
          </p:nvPr>
        </p:nvSpPr>
        <p:spPr/>
        <p:txBody>
          <a:bodyPr/>
          <a:lstStyle/>
          <a:p>
            <a:pPr eaLnBrk="1" hangingPunct="1"/>
            <a:r>
              <a:rPr lang="en-US" altLang="en-US" sz="2200" dirty="0" smtClean="0"/>
              <a:t>Load-Distance method and </a:t>
            </a:r>
            <a:r>
              <a:rPr lang="en-US" altLang="en-US" sz="2200" dirty="0" err="1" smtClean="0"/>
              <a:t>centre</a:t>
            </a:r>
            <a:r>
              <a:rPr lang="en-US" altLang="en-US" sz="2200" dirty="0" smtClean="0"/>
              <a:t> of gravity method helps evaluate the suitability of candidate solutions from a perspective of distance and quantum of items to be transported between a location and the demand points</a:t>
            </a:r>
          </a:p>
          <a:p>
            <a:pPr eaLnBrk="1" hangingPunct="1"/>
            <a:r>
              <a:rPr lang="en-US" altLang="en-US" sz="2200" dirty="0" smtClean="0"/>
              <a:t>Transportation method helps in optimally identifying a set of k locations out of n candidate solutions</a:t>
            </a:r>
          </a:p>
          <a:p>
            <a:pPr eaLnBrk="1" hangingPunct="1"/>
            <a:r>
              <a:rPr lang="en-US" altLang="en-US" sz="2200" dirty="0" smtClean="0"/>
              <a:t>Availability of good transport infrastructure and recent developments in the Internet technology suggests that it is possible to have fewer locations and still provide better customer service</a:t>
            </a:r>
          </a:p>
          <a:p>
            <a:pPr eaLnBrk="1" hangingPunct="1"/>
            <a:r>
              <a:rPr lang="en-US" altLang="en-US" sz="2200" dirty="0" smtClean="0"/>
              <a:t>Location decisions in service systems must address the requirement of speed of responsiveness. Therefore locating service outlets as close to the demand points may be highly desirable in service systems</a:t>
            </a:r>
          </a:p>
        </p:txBody>
      </p:sp>
    </p:spTree>
    <p:extLst>
      <p:ext uri="{BB962C8B-B14F-4D97-AF65-F5344CB8AC3E}">
        <p14:creationId xmlns:p14="http://schemas.microsoft.com/office/powerpoint/2010/main" val="3811172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err="1" smtClean="0"/>
              <a:t>Akshaya</a:t>
            </a:r>
            <a:r>
              <a:rPr lang="en-US" altLang="en-US" dirty="0" smtClean="0"/>
              <a:t> </a:t>
            </a:r>
            <a:r>
              <a:rPr lang="en-US" altLang="en-US" dirty="0" err="1" smtClean="0"/>
              <a:t>Patra</a:t>
            </a:r>
            <a:r>
              <a:rPr lang="en-US" altLang="en-US" dirty="0" smtClean="0"/>
              <a:t/>
            </a:r>
            <a:br>
              <a:rPr lang="en-US" altLang="en-US" dirty="0" smtClean="0"/>
            </a:br>
            <a:r>
              <a:rPr lang="en-US" altLang="en-US" sz="3200" b="1" dirty="0" err="1" smtClean="0">
                <a:solidFill>
                  <a:srgbClr val="0000FF"/>
                </a:solidFill>
                <a:latin typeface="Comic Sans MS" pitchFamily="66" charset="0"/>
              </a:rPr>
              <a:t>Vasanthapura</a:t>
            </a:r>
            <a:r>
              <a:rPr lang="en-US" altLang="en-US" sz="3200" b="1" dirty="0" smtClean="0">
                <a:solidFill>
                  <a:srgbClr val="0000FF"/>
                </a:solidFill>
                <a:latin typeface="Comic Sans MS" pitchFamily="66" charset="0"/>
              </a:rPr>
              <a:t> Operating Model</a:t>
            </a:r>
          </a:p>
        </p:txBody>
      </p:sp>
      <p:sp>
        <p:nvSpPr>
          <p:cNvPr id="20483" name="Content Placeholder 2"/>
          <p:cNvSpPr>
            <a:spLocks noGrp="1"/>
          </p:cNvSpPr>
          <p:nvPr>
            <p:ph idx="1"/>
          </p:nvPr>
        </p:nvSpPr>
        <p:spPr/>
        <p:txBody>
          <a:bodyPr/>
          <a:lstStyle/>
          <a:p>
            <a:r>
              <a:rPr lang="en-US" altLang="en-US" sz="2800" dirty="0" smtClean="0"/>
              <a:t>Cooking in centralized kitchens and distributing it to schools in the surrounding areas</a:t>
            </a:r>
          </a:p>
          <a:p>
            <a:pPr lvl="1"/>
            <a:r>
              <a:rPr lang="en-US" altLang="en-US" sz="2400" dirty="0" err="1" smtClean="0"/>
              <a:t>Vasanthapura</a:t>
            </a:r>
            <a:r>
              <a:rPr lang="en-US" altLang="en-US" sz="2400" dirty="0" smtClean="0"/>
              <a:t> in South Bangalore had a cooking capacity of 50,000 meals a day</a:t>
            </a:r>
          </a:p>
          <a:p>
            <a:pPr lvl="1"/>
            <a:r>
              <a:rPr lang="en-US" altLang="en-US" sz="2400" dirty="0" smtClean="0"/>
              <a:t>Delivered food to about 530 schools using a fleet of 35 vehicles </a:t>
            </a:r>
          </a:p>
          <a:p>
            <a:pPr lvl="1"/>
            <a:r>
              <a:rPr lang="en-US" altLang="en-US" sz="2400" dirty="0" smtClean="0"/>
              <a:t>Cooking starts at 4 AM and the first batch of cooked food is available around 7 AM</a:t>
            </a:r>
          </a:p>
          <a:p>
            <a:pPr lvl="1"/>
            <a:r>
              <a:rPr lang="en-US" altLang="en-US" sz="2400" dirty="0" smtClean="0"/>
              <a:t>The cooked food to be delivered at schools before 1 PM</a:t>
            </a:r>
          </a:p>
          <a:p>
            <a:pPr lvl="1"/>
            <a:r>
              <a:rPr lang="en-US" altLang="en-US" sz="2400" dirty="0" smtClean="0"/>
              <a:t>The total daily trip length of </a:t>
            </a:r>
            <a:r>
              <a:rPr lang="en-US" altLang="en-US" sz="2400" dirty="0" err="1" smtClean="0"/>
              <a:t>Vasanthapura</a:t>
            </a:r>
            <a:r>
              <a:rPr lang="en-US" altLang="en-US" sz="2400" dirty="0" smtClean="0"/>
              <a:t> region as per their existing routing was about 1400 kilometers </a:t>
            </a:r>
          </a:p>
        </p:txBody>
      </p:sp>
    </p:spTree>
    <p:extLst>
      <p:ext uri="{BB962C8B-B14F-4D97-AF65-F5344CB8AC3E}">
        <p14:creationId xmlns:p14="http://schemas.microsoft.com/office/powerpoint/2010/main" val="3716199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IN" altLang="en-US" dirty="0" err="1" smtClean="0"/>
              <a:t>Vasanthapura</a:t>
            </a:r>
            <a:r>
              <a:rPr lang="en-IN" altLang="en-US" dirty="0" smtClean="0"/>
              <a:t> Kitchen</a:t>
            </a:r>
          </a:p>
        </p:txBody>
      </p:sp>
      <p:pic>
        <p:nvPicPr>
          <p:cNvPr id="21507" name="Content Placeholder 3" descr="Gravity kitchen.jp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5496" y="2183149"/>
            <a:ext cx="5760720" cy="4206240"/>
          </a:xfrm>
        </p:spPr>
      </p:pic>
      <p:sp>
        <p:nvSpPr>
          <p:cNvPr id="21508" name="TextBox 4"/>
          <p:cNvSpPr txBox="1">
            <a:spLocks noChangeArrowheads="1"/>
          </p:cNvSpPr>
          <p:nvPr/>
        </p:nvSpPr>
        <p:spPr bwMode="auto">
          <a:xfrm>
            <a:off x="386425" y="3357653"/>
            <a:ext cx="2663825"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IN" altLang="en-US" sz="2800" b="1" dirty="0">
                <a:latin typeface="Arial" charset="0"/>
              </a:rPr>
              <a:t>Activities</a:t>
            </a:r>
          </a:p>
          <a:p>
            <a:pPr eaLnBrk="1" hangingPunct="1">
              <a:spcBef>
                <a:spcPct val="0"/>
              </a:spcBef>
            </a:pPr>
            <a:r>
              <a:rPr lang="en-IN" altLang="en-US" sz="2800" dirty="0">
                <a:latin typeface="Arial" charset="0"/>
              </a:rPr>
              <a:t> Cooking</a:t>
            </a:r>
          </a:p>
          <a:p>
            <a:pPr eaLnBrk="1" hangingPunct="1">
              <a:spcBef>
                <a:spcPct val="0"/>
              </a:spcBef>
            </a:pPr>
            <a:r>
              <a:rPr lang="en-IN" altLang="en-US" sz="2800" dirty="0">
                <a:latin typeface="Arial" charset="0"/>
              </a:rPr>
              <a:t> Packing</a:t>
            </a:r>
          </a:p>
          <a:p>
            <a:pPr eaLnBrk="1" hangingPunct="1">
              <a:spcBef>
                <a:spcPct val="0"/>
              </a:spcBef>
            </a:pPr>
            <a:r>
              <a:rPr lang="en-IN" altLang="en-US" sz="2800" dirty="0">
                <a:latin typeface="Arial" charset="0"/>
              </a:rPr>
              <a:t> Loading</a:t>
            </a:r>
          </a:p>
          <a:p>
            <a:pPr eaLnBrk="1" hangingPunct="1">
              <a:spcBef>
                <a:spcPct val="0"/>
              </a:spcBef>
            </a:pPr>
            <a:r>
              <a:rPr lang="en-IN" altLang="en-US" sz="2800" dirty="0">
                <a:latin typeface="Arial" charset="0"/>
              </a:rPr>
              <a:t> Despatch</a:t>
            </a:r>
          </a:p>
        </p:txBody>
      </p:sp>
      <p:sp>
        <p:nvSpPr>
          <p:cNvPr id="21509" name="TextBox 5"/>
          <p:cNvSpPr txBox="1">
            <a:spLocks noChangeArrowheads="1"/>
          </p:cNvSpPr>
          <p:nvPr/>
        </p:nvSpPr>
        <p:spPr bwMode="auto">
          <a:xfrm>
            <a:off x="345481" y="858973"/>
            <a:ext cx="583247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pPr>
            <a:r>
              <a:rPr lang="en-IN" altLang="en-US" sz="2800" dirty="0">
                <a:latin typeface="Arial" charset="0"/>
              </a:rPr>
              <a:t> Gravity kitchen </a:t>
            </a:r>
          </a:p>
          <a:p>
            <a:pPr eaLnBrk="1" hangingPunct="1">
              <a:spcBef>
                <a:spcPct val="0"/>
              </a:spcBef>
            </a:pPr>
            <a:r>
              <a:rPr lang="en-IN" altLang="en-US" sz="2800" dirty="0">
                <a:latin typeface="Arial" charset="0"/>
              </a:rPr>
              <a:t> Serves around 530 schools</a:t>
            </a:r>
          </a:p>
          <a:p>
            <a:pPr eaLnBrk="1" hangingPunct="1">
              <a:spcBef>
                <a:spcPct val="0"/>
              </a:spcBef>
            </a:pPr>
            <a:r>
              <a:rPr lang="en-IN" altLang="en-US" sz="2800" dirty="0">
                <a:latin typeface="Arial" charset="0"/>
              </a:rPr>
              <a:t> Feeds ~ 50,000 children everyday</a:t>
            </a:r>
          </a:p>
          <a:p>
            <a:pPr eaLnBrk="1" hangingPunct="1">
              <a:spcBef>
                <a:spcPct val="0"/>
              </a:spcBef>
            </a:pPr>
            <a:r>
              <a:rPr lang="en-IN" altLang="en-US" sz="2800" dirty="0">
                <a:latin typeface="Arial" charset="0"/>
              </a:rPr>
              <a:t> 26 routes </a:t>
            </a:r>
          </a:p>
          <a:p>
            <a:pPr eaLnBrk="1" hangingPunct="1">
              <a:spcBef>
                <a:spcPct val="0"/>
              </a:spcBef>
            </a:pPr>
            <a:r>
              <a:rPr lang="en-IN" altLang="en-US" sz="2800" dirty="0">
                <a:latin typeface="Arial" charset="0"/>
              </a:rPr>
              <a:t> 16 - 20 schools per route </a:t>
            </a:r>
          </a:p>
        </p:txBody>
      </p:sp>
    </p:spTree>
    <p:extLst>
      <p:ext uri="{BB962C8B-B14F-4D97-AF65-F5344CB8AC3E}">
        <p14:creationId xmlns:p14="http://schemas.microsoft.com/office/powerpoint/2010/main" val="11356807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7760" y="-66562"/>
            <a:ext cx="8229600" cy="1143000"/>
          </a:xfrm>
        </p:spPr>
        <p:txBody>
          <a:bodyPr/>
          <a:lstStyle/>
          <a:p>
            <a:pPr eaLnBrk="1" hangingPunct="1"/>
            <a:r>
              <a:rPr lang="en-IN" altLang="en-US" smtClean="0"/>
              <a:t>Vehicles for food logistics</a:t>
            </a:r>
          </a:p>
        </p:txBody>
      </p:sp>
      <p:sp>
        <p:nvSpPr>
          <p:cNvPr id="22531" name="Content Placeholder 2"/>
          <p:cNvSpPr>
            <a:spLocks noGrp="1"/>
          </p:cNvSpPr>
          <p:nvPr>
            <p:ph idx="1"/>
          </p:nvPr>
        </p:nvSpPr>
        <p:spPr>
          <a:xfrm>
            <a:off x="47760" y="672136"/>
            <a:ext cx="8229600" cy="4525963"/>
          </a:xfrm>
        </p:spPr>
        <p:txBody>
          <a:bodyPr/>
          <a:lstStyle/>
          <a:p>
            <a:pPr eaLnBrk="1" hangingPunct="1"/>
            <a:r>
              <a:rPr lang="en-IN" altLang="en-US" dirty="0" smtClean="0"/>
              <a:t>Mix of own &amp; hired vehicles</a:t>
            </a:r>
          </a:p>
          <a:p>
            <a:pPr lvl="1" eaLnBrk="1" hangingPunct="1"/>
            <a:r>
              <a:rPr lang="en-IN" altLang="en-US" dirty="0" smtClean="0"/>
              <a:t>Mixed fleet with varying capacity</a:t>
            </a:r>
          </a:p>
          <a:p>
            <a:pPr eaLnBrk="1" hangingPunct="1"/>
            <a:r>
              <a:rPr lang="en-IN" altLang="en-US" dirty="0" smtClean="0"/>
              <a:t>Custom fitted with racks</a:t>
            </a:r>
          </a:p>
          <a:p>
            <a:pPr lvl="1" algn="just" eaLnBrk="1" hangingPunct="1"/>
            <a:r>
              <a:rPr lang="en-IN" altLang="en-US" dirty="0" smtClean="0"/>
              <a:t>Three types of vessels – small, medium &amp; large</a:t>
            </a:r>
          </a:p>
          <a:p>
            <a:pPr eaLnBrk="1" hangingPunct="1"/>
            <a:r>
              <a:rPr lang="en-IN" altLang="en-US" dirty="0" smtClean="0"/>
              <a:t>4 people for every route</a:t>
            </a:r>
          </a:p>
          <a:p>
            <a:pPr lvl="1" eaLnBrk="1" hangingPunct="1"/>
            <a:r>
              <a:rPr lang="en-IN" altLang="en-US" dirty="0" smtClean="0"/>
              <a:t>Driver</a:t>
            </a:r>
          </a:p>
          <a:p>
            <a:pPr lvl="1" eaLnBrk="1" hangingPunct="1"/>
            <a:r>
              <a:rPr lang="en-IN" altLang="en-US" dirty="0" smtClean="0"/>
              <a:t>Route supervisor</a:t>
            </a:r>
          </a:p>
          <a:p>
            <a:pPr lvl="1" eaLnBrk="1" hangingPunct="1"/>
            <a:r>
              <a:rPr lang="en-IN" altLang="en-US" dirty="0" smtClean="0"/>
              <a:t>Loading/unloading boys</a:t>
            </a:r>
          </a:p>
          <a:p>
            <a:pPr eaLnBrk="1" hangingPunct="1">
              <a:buFontTx/>
              <a:buNone/>
            </a:pPr>
            <a:endParaRPr lang="en-IN" altLang="en-US" dirty="0" smtClean="0"/>
          </a:p>
        </p:txBody>
      </p:sp>
      <p:pic>
        <p:nvPicPr>
          <p:cNvPr id="22532" name="Picture 3" descr="ap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19760" y="2995552"/>
            <a:ext cx="41148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3863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dirty="0" smtClean="0"/>
              <a:t>Facilities Location</a:t>
            </a:r>
            <a:br>
              <a:rPr lang="en-US" altLang="en-US" dirty="0" smtClean="0"/>
            </a:br>
            <a:r>
              <a:rPr lang="en-US" altLang="en-US" sz="3200" b="1" dirty="0" smtClean="0">
                <a:solidFill>
                  <a:srgbClr val="0000FF"/>
                </a:solidFill>
                <a:latin typeface="Comic Sans MS" pitchFamily="66" charset="0"/>
              </a:rPr>
              <a:t>Growing importance</a:t>
            </a:r>
          </a:p>
        </p:txBody>
      </p:sp>
      <p:sp>
        <p:nvSpPr>
          <p:cNvPr id="8195" name="Rectangle 3"/>
          <p:cNvSpPr>
            <a:spLocks noGrp="1" noChangeArrowheads="1"/>
          </p:cNvSpPr>
          <p:nvPr>
            <p:ph idx="1"/>
          </p:nvPr>
        </p:nvSpPr>
        <p:spPr/>
        <p:txBody>
          <a:bodyPr>
            <a:noAutofit/>
          </a:bodyPr>
          <a:lstStyle/>
          <a:p>
            <a:pPr eaLnBrk="1" hangingPunct="1">
              <a:lnSpc>
                <a:spcPct val="80000"/>
              </a:lnSpc>
            </a:pPr>
            <a:r>
              <a:rPr lang="en-US" altLang="en-US" dirty="0" smtClean="0"/>
              <a:t>Factors promoting </a:t>
            </a:r>
            <a:r>
              <a:rPr lang="en-US" altLang="en-US" dirty="0" err="1" smtClean="0"/>
              <a:t>globalisation</a:t>
            </a:r>
            <a:r>
              <a:rPr lang="en-US" altLang="en-US" dirty="0" smtClean="0"/>
              <a:t> of operations</a:t>
            </a:r>
          </a:p>
          <a:p>
            <a:pPr lvl="1" eaLnBrk="1" hangingPunct="1"/>
            <a:r>
              <a:rPr lang="en-US" altLang="en-US" dirty="0" smtClean="0"/>
              <a:t>Regulatory &amp; economic reforms</a:t>
            </a:r>
          </a:p>
          <a:p>
            <a:pPr lvl="1" eaLnBrk="1" hangingPunct="1">
              <a:lnSpc>
                <a:spcPct val="80000"/>
              </a:lnSpc>
            </a:pPr>
            <a:r>
              <a:rPr lang="en-US" altLang="en-US" dirty="0" smtClean="0"/>
              <a:t>Factor Cost Advantages</a:t>
            </a:r>
          </a:p>
          <a:p>
            <a:pPr lvl="1" eaLnBrk="1" hangingPunct="1">
              <a:lnSpc>
                <a:spcPct val="80000"/>
              </a:lnSpc>
            </a:pPr>
            <a:r>
              <a:rPr lang="en-US" altLang="en-US" dirty="0" smtClean="0"/>
              <a:t>Expanding markets in developing countries</a:t>
            </a:r>
          </a:p>
          <a:p>
            <a:pPr eaLnBrk="1" hangingPunct="1">
              <a:lnSpc>
                <a:spcPct val="80000"/>
              </a:lnSpc>
            </a:pPr>
            <a:r>
              <a:rPr lang="en-US" altLang="en-US" dirty="0" smtClean="0"/>
              <a:t>Location issues have become more prominent in recent years due to </a:t>
            </a:r>
            <a:r>
              <a:rPr lang="en-US" altLang="en-US" dirty="0" err="1" smtClean="0"/>
              <a:t>globalisation</a:t>
            </a:r>
            <a:endParaRPr lang="en-US" altLang="en-US" dirty="0" smtClean="0"/>
          </a:p>
          <a:p>
            <a:pPr eaLnBrk="1" hangingPunct="1">
              <a:lnSpc>
                <a:spcPct val="80000"/>
              </a:lnSpc>
            </a:pPr>
            <a:r>
              <a:rPr lang="en-US" altLang="en-US" dirty="0" smtClean="0"/>
              <a:t>Location decision pertains to the choice of appropriate geographical site for locating manufacturing &amp; service facilities of an </a:t>
            </a:r>
            <a:r>
              <a:rPr lang="en-US" altLang="en-US" dirty="0" err="1" smtClean="0"/>
              <a:t>organisation</a:t>
            </a:r>
            <a:endParaRPr lang="en-US" altLang="en-US" dirty="0" smtClean="0"/>
          </a:p>
        </p:txBody>
      </p:sp>
    </p:spTree>
    <p:extLst>
      <p:ext uri="{BB962C8B-B14F-4D97-AF65-F5344CB8AC3E}">
        <p14:creationId xmlns:p14="http://schemas.microsoft.com/office/powerpoint/2010/main" val="3437365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z="4000" dirty="0" smtClean="0"/>
              <a:t>Location </a:t>
            </a:r>
            <a:r>
              <a:rPr lang="en-US" altLang="en-US" sz="4000" dirty="0"/>
              <a:t>D</a:t>
            </a:r>
            <a:r>
              <a:rPr lang="en-US" altLang="en-US" sz="4000" dirty="0" smtClean="0"/>
              <a:t>ecision in an Organization</a:t>
            </a:r>
            <a:br>
              <a:rPr lang="en-US" altLang="en-US" sz="4000" dirty="0" smtClean="0"/>
            </a:br>
            <a:r>
              <a:rPr lang="en-US" altLang="en-US" sz="3200" b="1" dirty="0">
                <a:solidFill>
                  <a:srgbClr val="0000FF"/>
                </a:solidFill>
                <a:latin typeface="Comic Sans MS" pitchFamily="66" charset="0"/>
              </a:rPr>
              <a:t>Impact of Globalization</a:t>
            </a:r>
          </a:p>
        </p:txBody>
      </p:sp>
      <p:sp>
        <p:nvSpPr>
          <p:cNvPr id="9219" name="Text Box 4"/>
          <p:cNvSpPr txBox="1">
            <a:spLocks noChangeArrowheads="1"/>
          </p:cNvSpPr>
          <p:nvPr/>
        </p:nvSpPr>
        <p:spPr bwMode="auto">
          <a:xfrm>
            <a:off x="2260600" y="3270250"/>
            <a:ext cx="4610100" cy="954088"/>
          </a:xfrm>
          <a:prstGeom prst="rect">
            <a:avLst/>
          </a:prstGeom>
          <a:solidFill>
            <a:schemeClr val="accent1"/>
          </a:solidFill>
          <a:ln w="9525">
            <a:solidFill>
              <a:schemeClr val="tx1"/>
            </a:solidFill>
            <a:miter lim="800000"/>
            <a:headEnd/>
            <a:tailEnd/>
          </a:ln>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algn="ctr"/>
            <a:r>
              <a:rPr lang="en-US" altLang="en-US" sz="2800"/>
              <a:t>Impact on Location</a:t>
            </a:r>
          </a:p>
          <a:p>
            <a:pPr algn="ctr"/>
            <a:r>
              <a:rPr lang="en-US" altLang="en-US" sz="2800"/>
              <a:t>Choice for Organizations</a:t>
            </a:r>
          </a:p>
        </p:txBody>
      </p:sp>
      <p:sp>
        <p:nvSpPr>
          <p:cNvPr id="9220" name="Text Box 5"/>
          <p:cNvSpPr txBox="1">
            <a:spLocks noChangeArrowheads="1"/>
          </p:cNvSpPr>
          <p:nvPr/>
        </p:nvSpPr>
        <p:spPr bwMode="auto">
          <a:xfrm>
            <a:off x="519113" y="1981200"/>
            <a:ext cx="2439987" cy="584200"/>
          </a:xfrm>
          <a:prstGeom prst="rect">
            <a:avLst/>
          </a:prstGeom>
          <a:solidFill>
            <a:srgbClr val="FFCCFF"/>
          </a:solidFill>
          <a:ln w="9525">
            <a:solidFill>
              <a:schemeClr val="tx1"/>
            </a:solidFill>
            <a:miter lim="800000"/>
            <a:headEnd/>
            <a:tailEnd/>
          </a:ln>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algn="ctr"/>
            <a:r>
              <a:rPr lang="en-US" altLang="en-US" sz="1600"/>
              <a:t>Saturation of </a:t>
            </a:r>
          </a:p>
          <a:p>
            <a:pPr algn="ctr"/>
            <a:r>
              <a:rPr lang="en-US" altLang="en-US" sz="1600"/>
              <a:t>Developed Economies</a:t>
            </a:r>
          </a:p>
        </p:txBody>
      </p:sp>
      <p:sp>
        <p:nvSpPr>
          <p:cNvPr id="9221" name="Text Box 6"/>
          <p:cNvSpPr txBox="1">
            <a:spLocks noChangeArrowheads="1"/>
          </p:cNvSpPr>
          <p:nvPr/>
        </p:nvSpPr>
        <p:spPr bwMode="auto">
          <a:xfrm>
            <a:off x="6410325" y="1989138"/>
            <a:ext cx="2238375" cy="584200"/>
          </a:xfrm>
          <a:prstGeom prst="rect">
            <a:avLst/>
          </a:prstGeom>
          <a:solidFill>
            <a:srgbClr val="FFCCFF"/>
          </a:solidFill>
          <a:ln w="9525">
            <a:solidFill>
              <a:schemeClr val="tx1"/>
            </a:solidFill>
            <a:miter lim="800000"/>
            <a:headEnd/>
            <a:tailEnd/>
          </a:ln>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algn="ctr"/>
            <a:r>
              <a:rPr lang="en-US" altLang="en-US" sz="1600"/>
              <a:t>High Cost Input</a:t>
            </a:r>
          </a:p>
          <a:p>
            <a:pPr algn="ctr"/>
            <a:r>
              <a:rPr lang="en-US" altLang="en-US" sz="1600"/>
              <a:t>Legacy Cost Burden</a:t>
            </a:r>
          </a:p>
        </p:txBody>
      </p:sp>
      <p:cxnSp>
        <p:nvCxnSpPr>
          <p:cNvPr id="9222" name="AutoShape 7"/>
          <p:cNvCxnSpPr>
            <a:cxnSpLocks noChangeShapeType="1"/>
            <a:stCxn id="9221" idx="1"/>
          </p:cNvCxnSpPr>
          <p:nvPr/>
        </p:nvCxnSpPr>
        <p:spPr bwMode="auto">
          <a:xfrm rot="10800000" flipV="1">
            <a:off x="5486400" y="2281238"/>
            <a:ext cx="923925" cy="995362"/>
          </a:xfrm>
          <a:prstGeom prst="bentConnector2">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9223" name="AutoShape 8"/>
          <p:cNvCxnSpPr>
            <a:cxnSpLocks noChangeShapeType="1"/>
            <a:stCxn id="9220" idx="3"/>
          </p:cNvCxnSpPr>
          <p:nvPr/>
        </p:nvCxnSpPr>
        <p:spPr bwMode="auto">
          <a:xfrm>
            <a:off x="2959100" y="2273300"/>
            <a:ext cx="698500" cy="1003300"/>
          </a:xfrm>
          <a:prstGeom prst="bentConnector2">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224" name="Text Box 9"/>
          <p:cNvSpPr txBox="1">
            <a:spLocks noChangeArrowheads="1"/>
          </p:cNvSpPr>
          <p:nvPr/>
        </p:nvSpPr>
        <p:spPr bwMode="auto">
          <a:xfrm>
            <a:off x="550863" y="4495800"/>
            <a:ext cx="3109912" cy="830263"/>
          </a:xfrm>
          <a:prstGeom prst="rect">
            <a:avLst/>
          </a:prstGeom>
          <a:solidFill>
            <a:srgbClr val="CCFFCC"/>
          </a:solidFill>
          <a:ln w="9525">
            <a:solidFill>
              <a:schemeClr val="tx1"/>
            </a:solidFill>
            <a:miter lim="800000"/>
            <a:headEnd/>
            <a:tailEnd/>
          </a:ln>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algn="ctr"/>
            <a:r>
              <a:rPr lang="en-US" altLang="en-US" sz="1600"/>
              <a:t>High Growth of</a:t>
            </a:r>
          </a:p>
          <a:p>
            <a:pPr algn="ctr"/>
            <a:r>
              <a:rPr lang="en-US" altLang="en-US" sz="1600"/>
              <a:t>Newly Emerging Economies </a:t>
            </a:r>
          </a:p>
          <a:p>
            <a:pPr algn="ctr"/>
            <a:r>
              <a:rPr lang="en-US" altLang="en-US" sz="1600"/>
              <a:t>(NEE)</a:t>
            </a:r>
          </a:p>
        </p:txBody>
      </p:sp>
      <p:sp>
        <p:nvSpPr>
          <p:cNvPr id="9225" name="Text Box 10"/>
          <p:cNvSpPr txBox="1">
            <a:spLocks noChangeArrowheads="1"/>
          </p:cNvSpPr>
          <p:nvPr/>
        </p:nvSpPr>
        <p:spPr bwMode="auto">
          <a:xfrm>
            <a:off x="5695950" y="4498975"/>
            <a:ext cx="2906713" cy="830263"/>
          </a:xfrm>
          <a:prstGeom prst="rect">
            <a:avLst/>
          </a:prstGeom>
          <a:solidFill>
            <a:srgbClr val="CCFFCC"/>
          </a:solidFill>
          <a:ln w="9525">
            <a:solidFill>
              <a:schemeClr val="tx1"/>
            </a:solidFill>
            <a:miter lim="800000"/>
            <a:headEnd/>
            <a:tailEnd/>
          </a:ln>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algn="ctr"/>
            <a:r>
              <a:rPr lang="en-US" altLang="en-US" sz="1600"/>
              <a:t>Huge Capabilities in</a:t>
            </a:r>
          </a:p>
          <a:p>
            <a:pPr algn="ctr"/>
            <a:r>
              <a:rPr lang="en-US" altLang="en-US" sz="1600"/>
              <a:t>NEE constantly discovered</a:t>
            </a:r>
          </a:p>
          <a:p>
            <a:pPr algn="ctr"/>
            <a:r>
              <a:rPr lang="en-US" altLang="en-US" sz="1600"/>
              <a:t>&amp; Exploited by the West</a:t>
            </a:r>
          </a:p>
        </p:txBody>
      </p:sp>
      <p:cxnSp>
        <p:nvCxnSpPr>
          <p:cNvPr id="9226" name="AutoShape 13"/>
          <p:cNvCxnSpPr>
            <a:cxnSpLocks noChangeShapeType="1"/>
            <a:stCxn id="9225" idx="0"/>
            <a:endCxn id="9219" idx="3"/>
          </p:cNvCxnSpPr>
          <p:nvPr/>
        </p:nvCxnSpPr>
        <p:spPr bwMode="auto">
          <a:xfrm rot="16200000" flipV="1">
            <a:off x="6634956" y="3983832"/>
            <a:ext cx="750887" cy="279400"/>
          </a:xfrm>
          <a:prstGeom prst="bentConnector2">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227" name="Text Box 14"/>
          <p:cNvSpPr txBox="1">
            <a:spLocks noChangeArrowheads="1"/>
          </p:cNvSpPr>
          <p:nvPr/>
        </p:nvSpPr>
        <p:spPr bwMode="auto">
          <a:xfrm>
            <a:off x="1555750" y="5591175"/>
            <a:ext cx="6045200" cy="461963"/>
          </a:xfrm>
          <a:prstGeom prst="rect">
            <a:avLst/>
          </a:prstGeom>
          <a:solidFill>
            <a:schemeClr val="bg2"/>
          </a:solidFill>
          <a:ln w="9525">
            <a:solidFill>
              <a:schemeClr val="tx1"/>
            </a:solidFill>
            <a:miter lim="800000"/>
            <a:headEnd/>
            <a:tailEnd/>
          </a:ln>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r>
              <a:rPr lang="en-US" altLang="en-US" sz="2400"/>
              <a:t>Multi-location (Globalized) Operations</a:t>
            </a:r>
          </a:p>
        </p:txBody>
      </p:sp>
      <p:cxnSp>
        <p:nvCxnSpPr>
          <p:cNvPr id="9228" name="AutoShape 15"/>
          <p:cNvCxnSpPr>
            <a:cxnSpLocks noChangeShapeType="1"/>
            <a:stCxn id="9219" idx="2"/>
            <a:endCxn id="9227" idx="0"/>
          </p:cNvCxnSpPr>
          <p:nvPr/>
        </p:nvCxnSpPr>
        <p:spPr bwMode="auto">
          <a:xfrm rot="16200000" flipH="1">
            <a:off x="3888581" y="4901407"/>
            <a:ext cx="1366837" cy="12700"/>
          </a:xfrm>
          <a:prstGeom prst="straightConnector1">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229" name="TextBox 27"/>
          <p:cNvSpPr txBox="1">
            <a:spLocks noChangeArrowheads="1"/>
          </p:cNvSpPr>
          <p:nvPr/>
        </p:nvSpPr>
        <p:spPr bwMode="auto">
          <a:xfrm>
            <a:off x="431800" y="3200400"/>
            <a:ext cx="1166813" cy="584200"/>
          </a:xfrm>
          <a:prstGeom prst="rect">
            <a:avLst/>
          </a:prstGeom>
          <a:solidFill>
            <a:srgbClr val="F7FBA1"/>
          </a:solidFill>
          <a:ln w="9525">
            <a:solidFill>
              <a:schemeClr val="tx1"/>
            </a:solidFill>
            <a:miter lim="800000"/>
            <a:headEnd/>
            <a:tailEnd/>
          </a:ln>
        </p:spPr>
        <p:txBody>
          <a:bodyPr wrap="non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algn="ctr"/>
            <a:r>
              <a:rPr lang="en-US" altLang="en-US" sz="1600"/>
              <a:t>Economic</a:t>
            </a:r>
          </a:p>
          <a:p>
            <a:pPr algn="ctr"/>
            <a:r>
              <a:rPr lang="en-US" altLang="en-US" sz="1600"/>
              <a:t>Reforms</a:t>
            </a:r>
          </a:p>
        </p:txBody>
      </p:sp>
      <p:cxnSp>
        <p:nvCxnSpPr>
          <p:cNvPr id="9230" name="Straight Arrow Connector 34"/>
          <p:cNvCxnSpPr>
            <a:cxnSpLocks noChangeShapeType="1"/>
            <a:stCxn id="9229" idx="3"/>
          </p:cNvCxnSpPr>
          <p:nvPr/>
        </p:nvCxnSpPr>
        <p:spPr bwMode="auto">
          <a:xfrm>
            <a:off x="1598613" y="3492500"/>
            <a:ext cx="687387" cy="12700"/>
          </a:xfrm>
          <a:prstGeom prst="straightConnector1">
            <a:avLst/>
          </a:prstGeom>
          <a:noFill/>
          <a:ln w="28575" algn="ctr">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9231" name="Elbow Connector 23"/>
          <p:cNvCxnSpPr>
            <a:cxnSpLocks noChangeShapeType="1"/>
            <a:stCxn id="9224" idx="1"/>
          </p:cNvCxnSpPr>
          <p:nvPr/>
        </p:nvCxnSpPr>
        <p:spPr bwMode="auto">
          <a:xfrm rot="10800000" flipH="1">
            <a:off x="550863" y="4114800"/>
            <a:ext cx="1735137" cy="796925"/>
          </a:xfrm>
          <a:prstGeom prst="bentConnector3">
            <a:avLst>
              <a:gd name="adj1" fmla="val -13181"/>
            </a:avLst>
          </a:prstGeom>
          <a:noFill/>
          <a:ln w="28575" algn="ctr">
            <a:solidFill>
              <a:schemeClr val="tx1"/>
            </a:solidFill>
            <a:round/>
            <a:headEnd/>
            <a:tailEnd type="triangle" w="med" len="med"/>
          </a:ln>
        </p:spPr>
      </p:cxnSp>
    </p:spTree>
    <p:extLst>
      <p:ext uri="{BB962C8B-B14F-4D97-AF65-F5344CB8AC3E}">
        <p14:creationId xmlns:p14="http://schemas.microsoft.com/office/powerpoint/2010/main" val="5976455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74675" y="283154"/>
            <a:ext cx="8001000" cy="1259319"/>
          </a:xfrm>
          <a:noFill/>
        </p:spPr>
        <p:txBody>
          <a:bodyPr lIns="90488" tIns="44450" rIns="90488" bIns="44450" anchor="ctr">
            <a:spAutoFit/>
          </a:bodyPr>
          <a:lstStyle/>
          <a:p>
            <a:pPr eaLnBrk="1" hangingPunct="1"/>
            <a:r>
              <a:rPr lang="en-GB" altLang="en-US" dirty="0" smtClean="0"/>
              <a:t>Competitiveness of a location</a:t>
            </a:r>
            <a:br>
              <a:rPr lang="en-GB" altLang="en-US" dirty="0" smtClean="0"/>
            </a:br>
            <a:r>
              <a:rPr lang="en-GB" altLang="en-US" sz="3200" b="1" dirty="0" smtClean="0">
                <a:solidFill>
                  <a:srgbClr val="0000FF"/>
                </a:solidFill>
                <a:latin typeface="Comic Sans MS" pitchFamily="66" charset="0"/>
              </a:rPr>
              <a:t>Three tier model</a:t>
            </a:r>
            <a:endParaRPr lang="en-GB" altLang="en-US" sz="2800" b="1" dirty="0" smtClean="0">
              <a:solidFill>
                <a:srgbClr val="0000FF"/>
              </a:solidFill>
              <a:latin typeface="Comic Sans MS" pitchFamily="66" charset="0"/>
            </a:endParaRPr>
          </a:p>
        </p:txBody>
      </p:sp>
      <p:sp>
        <p:nvSpPr>
          <p:cNvPr id="10243" name="Oval 3"/>
          <p:cNvSpPr>
            <a:spLocks noChangeArrowheads="1"/>
          </p:cNvSpPr>
          <p:nvPr/>
        </p:nvSpPr>
        <p:spPr bwMode="auto">
          <a:xfrm>
            <a:off x="533400" y="1685925"/>
            <a:ext cx="8077200" cy="4699000"/>
          </a:xfrm>
          <a:prstGeom prst="ellipse">
            <a:avLst/>
          </a:prstGeom>
          <a:solidFill>
            <a:srgbClr val="DCB9FF"/>
          </a:solidFill>
          <a:ln w="25400">
            <a:solidFill>
              <a:schemeClr val="accent2"/>
            </a:solidFill>
            <a:round/>
            <a:headEnd/>
            <a:tailEnd/>
          </a:ln>
        </p:spPr>
        <p:txBody>
          <a:bodyPr wrap="none" lIns="90488" tIns="44450" rIns="90488" bIns="44450" anchor="ctr"/>
          <a:lstStyle>
            <a:lvl1pPr>
              <a:tabLst>
                <a:tab pos="2514600" algn="l"/>
                <a:tab pos="2857500" algn="l"/>
              </a:tabLst>
              <a:defRPr sz="1200">
                <a:solidFill>
                  <a:schemeClr val="tx1"/>
                </a:solidFill>
                <a:latin typeface="Verdana" pitchFamily="34" charset="0"/>
              </a:defRPr>
            </a:lvl1pPr>
            <a:lvl2pPr marL="742950" indent="-285750">
              <a:tabLst>
                <a:tab pos="2514600" algn="l"/>
                <a:tab pos="2857500" algn="l"/>
              </a:tabLst>
              <a:defRPr sz="1200">
                <a:solidFill>
                  <a:schemeClr val="tx1"/>
                </a:solidFill>
                <a:latin typeface="Verdana" pitchFamily="34" charset="0"/>
              </a:defRPr>
            </a:lvl2pPr>
            <a:lvl3pPr marL="1143000" indent="-228600">
              <a:tabLst>
                <a:tab pos="2514600" algn="l"/>
                <a:tab pos="2857500" algn="l"/>
              </a:tabLst>
              <a:defRPr sz="1200">
                <a:solidFill>
                  <a:schemeClr val="tx1"/>
                </a:solidFill>
                <a:latin typeface="Verdana" pitchFamily="34" charset="0"/>
              </a:defRPr>
            </a:lvl3pPr>
            <a:lvl4pPr marL="1600200" indent="-228600">
              <a:tabLst>
                <a:tab pos="2514600" algn="l"/>
                <a:tab pos="2857500" algn="l"/>
              </a:tabLst>
              <a:defRPr sz="1200">
                <a:solidFill>
                  <a:schemeClr val="tx1"/>
                </a:solidFill>
                <a:latin typeface="Verdana" pitchFamily="34" charset="0"/>
              </a:defRPr>
            </a:lvl4pPr>
            <a:lvl5pPr marL="2057400" indent="-228600">
              <a:tabLst>
                <a:tab pos="2514600" algn="l"/>
                <a:tab pos="2857500" algn="l"/>
              </a:tabLst>
              <a:defRPr sz="1200">
                <a:solidFill>
                  <a:schemeClr val="tx1"/>
                </a:solidFill>
                <a:latin typeface="Verdana" pitchFamily="34" charset="0"/>
              </a:defRPr>
            </a:lvl5pPr>
            <a:lvl6pPr marL="2514600" indent="-228600" eaLnBrk="0" fontAlgn="base" hangingPunct="0">
              <a:spcBef>
                <a:spcPct val="0"/>
              </a:spcBef>
              <a:spcAft>
                <a:spcPct val="0"/>
              </a:spcAft>
              <a:tabLst>
                <a:tab pos="2514600" algn="l"/>
                <a:tab pos="2857500" algn="l"/>
              </a:tabLst>
              <a:defRPr sz="1200">
                <a:solidFill>
                  <a:schemeClr val="tx1"/>
                </a:solidFill>
                <a:latin typeface="Verdana" pitchFamily="34" charset="0"/>
              </a:defRPr>
            </a:lvl6pPr>
            <a:lvl7pPr marL="2971800" indent="-228600" eaLnBrk="0" fontAlgn="base" hangingPunct="0">
              <a:spcBef>
                <a:spcPct val="0"/>
              </a:spcBef>
              <a:spcAft>
                <a:spcPct val="0"/>
              </a:spcAft>
              <a:tabLst>
                <a:tab pos="2514600" algn="l"/>
                <a:tab pos="2857500" algn="l"/>
              </a:tabLst>
              <a:defRPr sz="1200">
                <a:solidFill>
                  <a:schemeClr val="tx1"/>
                </a:solidFill>
                <a:latin typeface="Verdana" pitchFamily="34" charset="0"/>
              </a:defRPr>
            </a:lvl7pPr>
            <a:lvl8pPr marL="3429000" indent="-228600" eaLnBrk="0" fontAlgn="base" hangingPunct="0">
              <a:spcBef>
                <a:spcPct val="0"/>
              </a:spcBef>
              <a:spcAft>
                <a:spcPct val="0"/>
              </a:spcAft>
              <a:tabLst>
                <a:tab pos="2514600" algn="l"/>
                <a:tab pos="2857500" algn="l"/>
              </a:tabLst>
              <a:defRPr sz="1200">
                <a:solidFill>
                  <a:schemeClr val="tx1"/>
                </a:solidFill>
                <a:latin typeface="Verdana" pitchFamily="34" charset="0"/>
              </a:defRPr>
            </a:lvl8pPr>
            <a:lvl9pPr marL="3886200" indent="-228600" eaLnBrk="0" fontAlgn="base" hangingPunct="0">
              <a:spcBef>
                <a:spcPct val="0"/>
              </a:spcBef>
              <a:spcAft>
                <a:spcPct val="0"/>
              </a:spcAft>
              <a:tabLst>
                <a:tab pos="2514600" algn="l"/>
                <a:tab pos="2857500" algn="l"/>
              </a:tabLst>
              <a:defRPr sz="1200">
                <a:solidFill>
                  <a:schemeClr val="tx1"/>
                </a:solidFill>
                <a:latin typeface="Verdana" pitchFamily="34" charset="0"/>
              </a:defRPr>
            </a:lvl9pPr>
          </a:lstStyle>
          <a:p>
            <a:r>
              <a:rPr lang="en-GB" altLang="en-US" sz="2400" dirty="0">
                <a:latin typeface="Times New Roman" pitchFamily="18" charset="0"/>
              </a:rPr>
              <a:t>                   Country Competitiveness</a:t>
            </a:r>
          </a:p>
          <a:p>
            <a:r>
              <a:rPr lang="en-GB" altLang="en-US" sz="1400" dirty="0">
                <a:latin typeface="Times New Roman" pitchFamily="18" charset="0"/>
              </a:rPr>
              <a:t>Govt. budget &amp; regulation                                              Quality of judicial &amp; </a:t>
            </a:r>
            <a:endParaRPr lang="en-GB" altLang="en-US" sz="2400" dirty="0">
              <a:latin typeface="Times New Roman" pitchFamily="18" charset="0"/>
            </a:endParaRPr>
          </a:p>
          <a:p>
            <a:r>
              <a:rPr lang="en-GB" altLang="en-US" sz="1400" dirty="0">
                <a:latin typeface="Times New Roman" pitchFamily="18" charset="0"/>
              </a:rPr>
              <a:t>                                                                                          political institutions</a:t>
            </a:r>
          </a:p>
          <a:p>
            <a:r>
              <a:rPr lang="en-GB" altLang="en-US" sz="1400" dirty="0">
                <a:latin typeface="Times New Roman" pitchFamily="18" charset="0"/>
              </a:rPr>
              <a:t> </a:t>
            </a:r>
            <a:endParaRPr lang="en-GB" altLang="en-US" sz="2400" dirty="0">
              <a:latin typeface="Times New Roman" pitchFamily="18" charset="0"/>
            </a:endParaRPr>
          </a:p>
          <a:p>
            <a:endParaRPr lang="en-GB" altLang="en-US" sz="2400" dirty="0">
              <a:latin typeface="Times New Roman" pitchFamily="18" charset="0"/>
            </a:endParaRPr>
          </a:p>
          <a:p>
            <a:r>
              <a:rPr lang="en-GB" altLang="en-US" sz="1400" dirty="0">
                <a:latin typeface="Times New Roman" pitchFamily="18" charset="0"/>
              </a:rPr>
              <a:t>                                                                                                                          Openness to</a:t>
            </a:r>
            <a:endParaRPr lang="en-GB" altLang="en-US" sz="2400" dirty="0">
              <a:latin typeface="Times New Roman" pitchFamily="18" charset="0"/>
            </a:endParaRPr>
          </a:p>
          <a:p>
            <a:r>
              <a:rPr lang="en-GB" altLang="en-US" sz="1400" dirty="0">
                <a:latin typeface="Times New Roman" pitchFamily="18" charset="0"/>
              </a:rPr>
              <a:t>                                                                                                                            Intl. trade &amp;</a:t>
            </a:r>
            <a:endParaRPr lang="en-GB" altLang="en-US" sz="2400" dirty="0">
              <a:latin typeface="Times New Roman" pitchFamily="18" charset="0"/>
            </a:endParaRPr>
          </a:p>
          <a:p>
            <a:r>
              <a:rPr lang="en-GB" altLang="en-US" sz="1400" dirty="0">
                <a:latin typeface="Times New Roman" pitchFamily="18" charset="0"/>
              </a:rPr>
              <a:t>                                                                                                                             finance</a:t>
            </a:r>
          </a:p>
          <a:p>
            <a:endParaRPr lang="en-GB" altLang="en-US" sz="2400" dirty="0">
              <a:latin typeface="Times New Roman" pitchFamily="18" charset="0"/>
            </a:endParaRPr>
          </a:p>
          <a:p>
            <a:endParaRPr lang="en-GB" altLang="en-US" sz="2400" dirty="0">
              <a:latin typeface="Times New Roman" pitchFamily="18" charset="0"/>
            </a:endParaRPr>
          </a:p>
          <a:p>
            <a:endParaRPr lang="en-GB" altLang="en-US" sz="1400" dirty="0">
              <a:latin typeface="Times New Roman" pitchFamily="18" charset="0"/>
            </a:endParaRPr>
          </a:p>
          <a:p>
            <a:endParaRPr lang="en-GB" altLang="en-US" sz="1400" dirty="0">
              <a:latin typeface="Times New Roman" pitchFamily="18" charset="0"/>
            </a:endParaRPr>
          </a:p>
          <a:p>
            <a:endParaRPr lang="en-GB" altLang="en-US" sz="1400" dirty="0">
              <a:latin typeface="Times New Roman" pitchFamily="18" charset="0"/>
            </a:endParaRPr>
          </a:p>
          <a:p>
            <a:endParaRPr lang="en-GB" altLang="en-US" sz="1400" dirty="0">
              <a:latin typeface="Times New Roman" pitchFamily="18" charset="0"/>
            </a:endParaRPr>
          </a:p>
          <a:p>
            <a:r>
              <a:rPr lang="en-GB" altLang="en-US" sz="1400" dirty="0">
                <a:latin typeface="Times New Roman" pitchFamily="18" charset="0"/>
              </a:rPr>
              <a:t>     Development</a:t>
            </a:r>
            <a:endParaRPr lang="en-GB" altLang="en-US" sz="2400" dirty="0">
              <a:latin typeface="Times New Roman" pitchFamily="18" charset="0"/>
            </a:endParaRPr>
          </a:p>
          <a:p>
            <a:r>
              <a:rPr lang="en-GB" altLang="en-US" sz="1400" dirty="0">
                <a:latin typeface="Times New Roman" pitchFamily="18" charset="0"/>
              </a:rPr>
              <a:t>       of financial Mkt.    Extent to which a national environment is </a:t>
            </a:r>
          </a:p>
          <a:p>
            <a:r>
              <a:rPr lang="en-GB" altLang="en-US" sz="1400" dirty="0">
                <a:latin typeface="Times New Roman" pitchFamily="18" charset="0"/>
              </a:rPr>
              <a:t>                                         Conducive or detrimental to business</a:t>
            </a:r>
          </a:p>
        </p:txBody>
      </p:sp>
      <p:sp>
        <p:nvSpPr>
          <p:cNvPr id="10244" name="Oval 4"/>
          <p:cNvSpPr>
            <a:spLocks noChangeArrowheads="1"/>
          </p:cNvSpPr>
          <p:nvPr/>
        </p:nvSpPr>
        <p:spPr bwMode="auto">
          <a:xfrm>
            <a:off x="1438275" y="2655888"/>
            <a:ext cx="5970588" cy="2924175"/>
          </a:xfrm>
          <a:prstGeom prst="ellipse">
            <a:avLst/>
          </a:prstGeom>
          <a:solidFill>
            <a:srgbClr val="FFFFCC"/>
          </a:solidFill>
          <a:ln w="25400">
            <a:solidFill>
              <a:srgbClr val="339966"/>
            </a:solidFill>
            <a:round/>
            <a:headEnd/>
            <a:tailEnd/>
          </a:ln>
        </p:spPr>
        <p:txBody>
          <a:bodyPr wrap="none" lIns="90488" tIns="44450" rIns="90488" bIns="44450" anchor="ct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r>
              <a:rPr lang="en-GB" altLang="en-US" sz="1400" dirty="0">
                <a:latin typeface="Times New Roman" pitchFamily="18" charset="0"/>
              </a:rPr>
              <a:t>Labour</a:t>
            </a:r>
            <a:r>
              <a:rPr lang="en-GB" altLang="en-US" sz="1800" dirty="0">
                <a:latin typeface="Times New Roman" pitchFamily="18" charset="0"/>
              </a:rPr>
              <a:t>    </a:t>
            </a:r>
            <a:r>
              <a:rPr lang="en-GB" altLang="en-US" sz="1800" b="1" dirty="0">
                <a:latin typeface="Footlight MT Light" pitchFamily="18" charset="0"/>
              </a:rPr>
              <a:t>Sector Competitiveness      </a:t>
            </a:r>
            <a:r>
              <a:rPr lang="en-GB" altLang="en-US" sz="1400" dirty="0" err="1">
                <a:latin typeface="Times New Roman" pitchFamily="18" charset="0"/>
              </a:rPr>
              <a:t>Qlty</a:t>
            </a:r>
            <a:r>
              <a:rPr lang="en-GB" altLang="en-US" sz="1400" dirty="0">
                <a:latin typeface="Times New Roman" pitchFamily="18" charset="0"/>
              </a:rPr>
              <a:t> of</a:t>
            </a:r>
            <a:endParaRPr lang="en-GB" altLang="en-US" sz="1600" dirty="0">
              <a:latin typeface="Times New Roman" pitchFamily="18" charset="0"/>
            </a:endParaRPr>
          </a:p>
          <a:p>
            <a:r>
              <a:rPr lang="en-GB" altLang="en-US" sz="1400" dirty="0">
                <a:latin typeface="Times New Roman" pitchFamily="18" charset="0"/>
              </a:rPr>
              <a:t>Mkt. Flexibility                                              Infrastructure</a:t>
            </a:r>
            <a:endParaRPr lang="en-GB" altLang="en-US" sz="2400" dirty="0">
              <a:latin typeface="Times New Roman" pitchFamily="18" charset="0"/>
            </a:endParaRPr>
          </a:p>
          <a:p>
            <a:r>
              <a:rPr lang="en-GB" altLang="en-US" sz="1400" dirty="0">
                <a:latin typeface="Times New Roman" pitchFamily="18" charset="0"/>
              </a:rPr>
              <a:t>                                                                                      Quality</a:t>
            </a:r>
            <a:endParaRPr lang="en-GB" altLang="en-US" sz="2400" dirty="0">
              <a:latin typeface="Times New Roman" pitchFamily="18" charset="0"/>
            </a:endParaRPr>
          </a:p>
          <a:p>
            <a:r>
              <a:rPr lang="en-GB" altLang="en-US" sz="1400" dirty="0">
                <a:latin typeface="Times New Roman" pitchFamily="18" charset="0"/>
              </a:rPr>
              <a:t>                                                                                       of Tech.</a:t>
            </a:r>
          </a:p>
          <a:p>
            <a:r>
              <a:rPr lang="en-GB" altLang="en-US" sz="1400" dirty="0">
                <a:latin typeface="Times New Roman" pitchFamily="18" charset="0"/>
              </a:rPr>
              <a:t> </a:t>
            </a:r>
            <a:endParaRPr lang="en-GB" altLang="en-US" sz="2400" dirty="0">
              <a:latin typeface="Times New Roman" pitchFamily="18" charset="0"/>
            </a:endParaRPr>
          </a:p>
          <a:p>
            <a:r>
              <a:rPr lang="en-GB" altLang="en-US" sz="1400" dirty="0">
                <a:latin typeface="Times New Roman" pitchFamily="18" charset="0"/>
              </a:rPr>
              <a:t> </a:t>
            </a:r>
          </a:p>
          <a:p>
            <a:endParaRPr lang="en-GB" altLang="en-US" sz="1400" dirty="0">
              <a:latin typeface="Times New Roman" pitchFamily="18" charset="0"/>
            </a:endParaRPr>
          </a:p>
          <a:p>
            <a:endParaRPr lang="en-GB" altLang="en-US" sz="1400" dirty="0">
              <a:latin typeface="Times New Roman" pitchFamily="18" charset="0"/>
            </a:endParaRPr>
          </a:p>
          <a:p>
            <a:r>
              <a:rPr lang="en-GB" altLang="en-US" sz="1400" dirty="0">
                <a:latin typeface="Times New Roman" pitchFamily="18" charset="0"/>
              </a:rPr>
              <a:t>Extent to which a business sector offers potential for growth</a:t>
            </a:r>
            <a:endParaRPr lang="en-GB" altLang="en-US" sz="2400" dirty="0">
              <a:latin typeface="Times New Roman" pitchFamily="18" charset="0"/>
            </a:endParaRPr>
          </a:p>
          <a:p>
            <a:r>
              <a:rPr lang="en-GB" altLang="en-US" sz="1400" dirty="0">
                <a:latin typeface="Times New Roman" pitchFamily="18" charset="0"/>
              </a:rPr>
              <a:t>                   and attractive return on investment</a:t>
            </a:r>
          </a:p>
        </p:txBody>
      </p:sp>
      <p:sp>
        <p:nvSpPr>
          <p:cNvPr id="10245" name="Oval 5"/>
          <p:cNvSpPr>
            <a:spLocks noChangeArrowheads="1"/>
          </p:cNvSpPr>
          <p:nvPr/>
        </p:nvSpPr>
        <p:spPr bwMode="auto">
          <a:xfrm>
            <a:off x="2292350" y="3630613"/>
            <a:ext cx="4194175" cy="1027112"/>
          </a:xfrm>
          <a:prstGeom prst="ellipse">
            <a:avLst/>
          </a:prstGeom>
          <a:solidFill>
            <a:srgbClr val="FFC000"/>
          </a:solidFill>
          <a:ln w="25400">
            <a:solidFill>
              <a:srgbClr val="3366FF"/>
            </a:solidFill>
            <a:round/>
            <a:headEnd/>
            <a:tailEnd/>
          </a:ln>
        </p:spPr>
        <p:txBody>
          <a:bodyPr wrap="none" lIns="90488" tIns="44450" rIns="90488" bIns="44450" anchor="ct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algn="ctr"/>
            <a:r>
              <a:rPr lang="en-GB" altLang="en-US" sz="1600" b="1" dirty="0">
                <a:latin typeface="Footlight MT Light" pitchFamily="18" charset="0"/>
              </a:rPr>
              <a:t>  Company Competitiveness</a:t>
            </a:r>
            <a:endParaRPr lang="en-GB" altLang="en-US" sz="1400" dirty="0">
              <a:latin typeface="Times New Roman" pitchFamily="18" charset="0"/>
            </a:endParaRPr>
          </a:p>
          <a:p>
            <a:pPr algn="ctr"/>
            <a:r>
              <a:rPr lang="en-GB" altLang="en-US" sz="1400" dirty="0">
                <a:latin typeface="Times New Roman" pitchFamily="18" charset="0"/>
              </a:rPr>
              <a:t>Ability to design, produce, &amp; mkt products </a:t>
            </a:r>
          </a:p>
          <a:p>
            <a:pPr algn="ctr"/>
            <a:r>
              <a:rPr lang="en-GB" altLang="en-US" sz="1400" dirty="0">
                <a:latin typeface="Times New Roman" pitchFamily="18" charset="0"/>
              </a:rPr>
              <a:t>superior to competitors, Qlty. of business mgmt.</a:t>
            </a:r>
          </a:p>
          <a:p>
            <a:pPr algn="ctr" latinLnBrk="1"/>
            <a:endParaRPr lang="en-GB" altLang="en-US" sz="1400" dirty="0">
              <a:latin typeface="Times New Roman" pitchFamily="18" charset="0"/>
            </a:endParaRPr>
          </a:p>
        </p:txBody>
      </p:sp>
    </p:spTree>
    <p:extLst>
      <p:ext uri="{BB962C8B-B14F-4D97-AF65-F5344CB8AC3E}">
        <p14:creationId xmlns:p14="http://schemas.microsoft.com/office/powerpoint/2010/main" val="129407963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3"/>
          <p:cNvSpPr>
            <a:spLocks noGrp="1"/>
          </p:cNvSpPr>
          <p:nvPr>
            <p:ph type="title"/>
          </p:nvPr>
        </p:nvSpPr>
        <p:spPr>
          <a:xfrm>
            <a:off x="457200" y="1678"/>
            <a:ext cx="8229600" cy="1143000"/>
          </a:xfrm>
        </p:spPr>
        <p:txBody>
          <a:bodyPr/>
          <a:lstStyle/>
          <a:p>
            <a:pPr>
              <a:defRPr/>
            </a:pPr>
            <a:r>
              <a:rPr lang="en-US" altLang="en-US" dirty="0" smtClean="0"/>
              <a:t>Doing Business in 2014</a:t>
            </a:r>
            <a:br>
              <a:rPr lang="en-US" altLang="en-US" dirty="0" smtClean="0"/>
            </a:br>
            <a:r>
              <a:rPr lang="en-US" sz="3200" b="1" dirty="0">
                <a:solidFill>
                  <a:srgbClr val="0000FF"/>
                </a:solidFill>
                <a:latin typeface="Comic Sans MS" pitchFamily="66" charset="0"/>
              </a:rPr>
              <a:t>India – China Comparison</a:t>
            </a:r>
            <a:endParaRPr lang="en-US" altLang="en-US" sz="3200" b="1" dirty="0">
              <a:solidFill>
                <a:srgbClr val="0000FF"/>
              </a:solidFill>
              <a:latin typeface="Comic Sans MS" pitchFamily="66"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299011948"/>
              </p:ext>
            </p:extLst>
          </p:nvPr>
        </p:nvGraphicFramePr>
        <p:xfrm>
          <a:off x="908050" y="1220482"/>
          <a:ext cx="7245350" cy="4754958"/>
        </p:xfrm>
        <a:graphic>
          <a:graphicData uri="http://schemas.openxmlformats.org/drawingml/2006/table">
            <a:tbl>
              <a:tblPr/>
              <a:tblGrid>
                <a:gridCol w="3878824"/>
                <a:gridCol w="1468934"/>
                <a:gridCol w="1897592"/>
              </a:tblGrid>
              <a:tr h="315366">
                <a:tc>
                  <a:txBody>
                    <a:bodyPr/>
                    <a:lstStyle/>
                    <a:p>
                      <a:pPr marL="0" marR="0" algn="ctr">
                        <a:spcBef>
                          <a:spcPts val="0"/>
                        </a:spcBef>
                        <a:spcAft>
                          <a:spcPts val="0"/>
                        </a:spcAft>
                      </a:pPr>
                      <a:r>
                        <a:rPr lang="en-US" sz="1800" b="1" dirty="0">
                          <a:solidFill>
                            <a:srgbClr val="000000"/>
                          </a:solidFill>
                          <a:latin typeface="+mn-lt"/>
                          <a:ea typeface="Times New Roman"/>
                          <a:cs typeface="Times New Roman"/>
                        </a:rPr>
                        <a:t>Rank in World Bank survey</a:t>
                      </a:r>
                      <a:endParaRPr lang="en-US" sz="2000" dirty="0">
                        <a:latin typeface="+mn-lt"/>
                        <a:ea typeface="Times New Roman"/>
                        <a:cs typeface="Mangal"/>
                      </a:endParaRPr>
                    </a:p>
                  </a:txBody>
                  <a:tcPr marT="45723" marB="4572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b="1">
                          <a:solidFill>
                            <a:srgbClr val="000000"/>
                          </a:solidFill>
                          <a:latin typeface="+mn-lt"/>
                          <a:ea typeface="Times New Roman"/>
                          <a:cs typeface="Times New Roman"/>
                        </a:rPr>
                        <a:t>China</a:t>
                      </a:r>
                      <a:endParaRPr lang="en-US" sz="2000">
                        <a:latin typeface="+mn-lt"/>
                        <a:ea typeface="Times New Roman"/>
                        <a:cs typeface="Mangal"/>
                      </a:endParaRPr>
                    </a:p>
                  </a:txBody>
                  <a:tcPr marT="45723" marB="457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b="1">
                          <a:solidFill>
                            <a:srgbClr val="000000"/>
                          </a:solidFill>
                          <a:latin typeface="+mn-lt"/>
                          <a:ea typeface="Times New Roman"/>
                          <a:cs typeface="Times New Roman"/>
                        </a:rPr>
                        <a:t>India</a:t>
                      </a:r>
                      <a:endParaRPr lang="en-US" sz="2000">
                        <a:latin typeface="+mn-lt"/>
                        <a:ea typeface="Times New Roman"/>
                        <a:cs typeface="Mangal"/>
                      </a:endParaRPr>
                    </a:p>
                  </a:txBody>
                  <a:tcPr marT="45723" marB="457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5366">
                <a:tc>
                  <a:txBody>
                    <a:bodyPr/>
                    <a:lstStyle/>
                    <a:p>
                      <a:pPr marL="0" marR="0">
                        <a:spcBef>
                          <a:spcPts val="0"/>
                        </a:spcBef>
                        <a:spcAft>
                          <a:spcPts val="0"/>
                        </a:spcAft>
                      </a:pPr>
                      <a:r>
                        <a:rPr lang="en-US" sz="1800" b="1" dirty="0">
                          <a:solidFill>
                            <a:srgbClr val="000000"/>
                          </a:solidFill>
                          <a:latin typeface="+mn-lt"/>
                          <a:ea typeface="Times New Roman"/>
                          <a:cs typeface="Times New Roman"/>
                        </a:rPr>
                        <a:t>Starting a business</a:t>
                      </a:r>
                      <a:endParaRPr lang="en-US" sz="2000" dirty="0">
                        <a:latin typeface="+mn-lt"/>
                        <a:ea typeface="Times New Roman"/>
                        <a:cs typeface="Mangal"/>
                      </a:endParaRPr>
                    </a:p>
                  </a:txBody>
                  <a:tcPr marT="45723" marB="45723"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3"/>
                    </a:solidFill>
                  </a:tcPr>
                </a:tc>
                <a:tc>
                  <a:txBody>
                    <a:bodyPr/>
                    <a:lstStyle/>
                    <a:p>
                      <a:pPr marL="0" marR="0">
                        <a:spcBef>
                          <a:spcPts val="0"/>
                        </a:spcBef>
                        <a:spcAft>
                          <a:spcPts val="0"/>
                        </a:spcAft>
                      </a:pPr>
                      <a:r>
                        <a:rPr lang="en-US" sz="1800">
                          <a:solidFill>
                            <a:srgbClr val="000000"/>
                          </a:solidFill>
                          <a:latin typeface="+mn-lt"/>
                          <a:ea typeface="Times New Roman"/>
                          <a:cs typeface="Times New Roman"/>
                        </a:rPr>
                        <a:t> </a:t>
                      </a:r>
                      <a:endParaRPr lang="en-US" sz="2000">
                        <a:latin typeface="+mn-lt"/>
                        <a:ea typeface="Times New Roman"/>
                        <a:cs typeface="Mangal"/>
                      </a:endParaRPr>
                    </a:p>
                  </a:txBody>
                  <a:tcPr marT="45723" marB="457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3"/>
                    </a:solidFill>
                  </a:tcPr>
                </a:tc>
                <a:tc>
                  <a:txBody>
                    <a:bodyPr/>
                    <a:lstStyle/>
                    <a:p>
                      <a:pPr marL="0" marR="0">
                        <a:spcBef>
                          <a:spcPts val="0"/>
                        </a:spcBef>
                        <a:spcAft>
                          <a:spcPts val="0"/>
                        </a:spcAft>
                      </a:pPr>
                      <a:r>
                        <a:rPr lang="en-US" sz="1800">
                          <a:solidFill>
                            <a:srgbClr val="000000"/>
                          </a:solidFill>
                          <a:latin typeface="+mn-lt"/>
                          <a:ea typeface="Times New Roman"/>
                          <a:cs typeface="Times New Roman"/>
                        </a:rPr>
                        <a:t> </a:t>
                      </a:r>
                      <a:endParaRPr lang="en-US" sz="2000">
                        <a:latin typeface="+mn-lt"/>
                        <a:ea typeface="Times New Roman"/>
                        <a:cs typeface="Mangal"/>
                      </a:endParaRPr>
                    </a:p>
                  </a:txBody>
                  <a:tcPr marT="45723" marB="457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3"/>
                    </a:solidFill>
                  </a:tcPr>
                </a:tc>
              </a:tr>
              <a:tr h="315366">
                <a:tc>
                  <a:txBody>
                    <a:bodyPr/>
                    <a:lstStyle/>
                    <a:p>
                      <a:pPr marL="0" marR="0">
                        <a:spcBef>
                          <a:spcPts val="0"/>
                        </a:spcBef>
                        <a:spcAft>
                          <a:spcPts val="0"/>
                        </a:spcAft>
                      </a:pPr>
                      <a:r>
                        <a:rPr lang="en-US" sz="1800" dirty="0">
                          <a:solidFill>
                            <a:srgbClr val="000000"/>
                          </a:solidFill>
                          <a:latin typeface="+mn-lt"/>
                          <a:ea typeface="Times New Roman"/>
                          <a:cs typeface="Times New Roman"/>
                        </a:rPr>
                        <a:t>Procedures (number)</a:t>
                      </a:r>
                      <a:endParaRPr lang="en-US" sz="2000" dirty="0">
                        <a:latin typeface="+mn-lt"/>
                        <a:ea typeface="Times New Roman"/>
                        <a:cs typeface="Mangal"/>
                      </a:endParaRPr>
                    </a:p>
                  </a:txBody>
                  <a:tcPr marT="45723" marB="45723"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3"/>
                    </a:solidFill>
                  </a:tcPr>
                </a:tc>
                <a:tc>
                  <a:txBody>
                    <a:bodyPr/>
                    <a:lstStyle/>
                    <a:p>
                      <a:pPr marL="0" marR="0" algn="r">
                        <a:spcBef>
                          <a:spcPts val="0"/>
                        </a:spcBef>
                        <a:spcAft>
                          <a:spcPts val="0"/>
                        </a:spcAft>
                      </a:pPr>
                      <a:r>
                        <a:rPr lang="en-US" sz="1800" dirty="0" smtClean="0">
                          <a:solidFill>
                            <a:srgbClr val="000000"/>
                          </a:solidFill>
                          <a:latin typeface="+mn-lt"/>
                          <a:ea typeface="Times New Roman"/>
                          <a:cs typeface="Times New Roman"/>
                        </a:rPr>
                        <a:t>13</a:t>
                      </a:r>
                      <a:endParaRPr lang="en-US" sz="2000" dirty="0">
                        <a:latin typeface="+mn-lt"/>
                        <a:ea typeface="Times New Roman"/>
                        <a:cs typeface="Mangal"/>
                      </a:endParaRPr>
                    </a:p>
                  </a:txBody>
                  <a:tcPr marT="45723" marB="457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3"/>
                    </a:solidFill>
                  </a:tcPr>
                </a:tc>
                <a:tc>
                  <a:txBody>
                    <a:bodyPr/>
                    <a:lstStyle/>
                    <a:p>
                      <a:pPr marL="0" marR="0" algn="r">
                        <a:spcBef>
                          <a:spcPts val="0"/>
                        </a:spcBef>
                        <a:spcAft>
                          <a:spcPts val="0"/>
                        </a:spcAft>
                      </a:pPr>
                      <a:r>
                        <a:rPr lang="en-US" sz="1800" dirty="0" smtClean="0">
                          <a:solidFill>
                            <a:srgbClr val="000000"/>
                          </a:solidFill>
                          <a:latin typeface="+mn-lt"/>
                          <a:ea typeface="Times New Roman"/>
                          <a:cs typeface="Times New Roman"/>
                        </a:rPr>
                        <a:t>12</a:t>
                      </a:r>
                      <a:endParaRPr lang="en-US" sz="2000" dirty="0">
                        <a:latin typeface="+mn-lt"/>
                        <a:ea typeface="Times New Roman"/>
                        <a:cs typeface="Mangal"/>
                      </a:endParaRPr>
                    </a:p>
                  </a:txBody>
                  <a:tcPr marT="45723" marB="457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3"/>
                    </a:solidFill>
                  </a:tcPr>
                </a:tc>
              </a:tr>
              <a:tr h="315366">
                <a:tc>
                  <a:txBody>
                    <a:bodyPr/>
                    <a:lstStyle/>
                    <a:p>
                      <a:pPr marL="0" marR="0">
                        <a:spcBef>
                          <a:spcPts val="0"/>
                        </a:spcBef>
                        <a:spcAft>
                          <a:spcPts val="0"/>
                        </a:spcAft>
                      </a:pPr>
                      <a:r>
                        <a:rPr lang="en-US" sz="1800" dirty="0">
                          <a:solidFill>
                            <a:srgbClr val="000000"/>
                          </a:solidFill>
                          <a:latin typeface="+mn-lt"/>
                          <a:ea typeface="Times New Roman"/>
                          <a:cs typeface="Times New Roman"/>
                        </a:rPr>
                        <a:t>Time (days)</a:t>
                      </a:r>
                      <a:endParaRPr lang="en-US" sz="2000" dirty="0">
                        <a:latin typeface="+mn-lt"/>
                        <a:ea typeface="Times New Roman"/>
                        <a:cs typeface="Mangal"/>
                      </a:endParaRPr>
                    </a:p>
                  </a:txBody>
                  <a:tcPr marT="45723" marB="45723"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3"/>
                    </a:solidFill>
                  </a:tcPr>
                </a:tc>
                <a:tc>
                  <a:txBody>
                    <a:bodyPr/>
                    <a:lstStyle/>
                    <a:p>
                      <a:pPr marL="0" marR="0" algn="r">
                        <a:spcBef>
                          <a:spcPts val="0"/>
                        </a:spcBef>
                        <a:spcAft>
                          <a:spcPts val="0"/>
                        </a:spcAft>
                      </a:pPr>
                      <a:r>
                        <a:rPr lang="en-US" sz="1800" dirty="0" smtClean="0">
                          <a:solidFill>
                            <a:srgbClr val="000000"/>
                          </a:solidFill>
                          <a:latin typeface="+mn-lt"/>
                          <a:ea typeface="Times New Roman"/>
                          <a:cs typeface="Times New Roman"/>
                        </a:rPr>
                        <a:t>33</a:t>
                      </a:r>
                      <a:endParaRPr lang="en-US" sz="2000" dirty="0">
                        <a:latin typeface="+mn-lt"/>
                        <a:ea typeface="Times New Roman"/>
                        <a:cs typeface="Mangal"/>
                      </a:endParaRPr>
                    </a:p>
                  </a:txBody>
                  <a:tcPr marT="45723" marB="457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3"/>
                    </a:solidFill>
                  </a:tcPr>
                </a:tc>
                <a:tc>
                  <a:txBody>
                    <a:bodyPr/>
                    <a:lstStyle/>
                    <a:p>
                      <a:pPr marL="0" marR="0" algn="r">
                        <a:spcBef>
                          <a:spcPts val="0"/>
                        </a:spcBef>
                        <a:spcAft>
                          <a:spcPts val="0"/>
                        </a:spcAft>
                      </a:pPr>
                      <a:r>
                        <a:rPr lang="en-US" sz="1800" dirty="0" smtClean="0">
                          <a:solidFill>
                            <a:srgbClr val="000000"/>
                          </a:solidFill>
                          <a:latin typeface="+mn-lt"/>
                          <a:ea typeface="Times New Roman"/>
                          <a:cs typeface="Times New Roman"/>
                        </a:rPr>
                        <a:t>27</a:t>
                      </a:r>
                      <a:endParaRPr lang="en-US" sz="2000" dirty="0">
                        <a:latin typeface="+mn-lt"/>
                        <a:ea typeface="Times New Roman"/>
                        <a:cs typeface="Mangal"/>
                      </a:endParaRPr>
                    </a:p>
                  </a:txBody>
                  <a:tcPr marT="45723" marB="457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3"/>
                    </a:solidFill>
                  </a:tcPr>
                </a:tc>
              </a:tr>
              <a:tr h="315366">
                <a:tc>
                  <a:txBody>
                    <a:bodyPr/>
                    <a:lstStyle/>
                    <a:p>
                      <a:pPr marL="0" marR="0">
                        <a:spcBef>
                          <a:spcPts val="0"/>
                        </a:spcBef>
                        <a:spcAft>
                          <a:spcPts val="0"/>
                        </a:spcAft>
                      </a:pPr>
                      <a:r>
                        <a:rPr lang="en-US" sz="1800" dirty="0">
                          <a:solidFill>
                            <a:srgbClr val="000000"/>
                          </a:solidFill>
                          <a:latin typeface="+mn-lt"/>
                          <a:ea typeface="Times New Roman"/>
                          <a:cs typeface="Times New Roman"/>
                        </a:rPr>
                        <a:t>Cost (% of per capita income)</a:t>
                      </a:r>
                      <a:endParaRPr lang="en-US" sz="2000" dirty="0">
                        <a:latin typeface="+mn-lt"/>
                        <a:ea typeface="Times New Roman"/>
                        <a:cs typeface="Mangal"/>
                      </a:endParaRPr>
                    </a:p>
                  </a:txBody>
                  <a:tcPr marT="45723" marB="45723"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3"/>
                    </a:solidFill>
                  </a:tcPr>
                </a:tc>
                <a:tc>
                  <a:txBody>
                    <a:bodyPr/>
                    <a:lstStyle/>
                    <a:p>
                      <a:pPr marL="0" marR="0" algn="r">
                        <a:spcBef>
                          <a:spcPts val="0"/>
                        </a:spcBef>
                        <a:spcAft>
                          <a:spcPts val="0"/>
                        </a:spcAft>
                      </a:pPr>
                      <a:r>
                        <a:rPr lang="en-US" sz="1800" dirty="0" smtClean="0">
                          <a:solidFill>
                            <a:srgbClr val="000000"/>
                          </a:solidFill>
                          <a:latin typeface="+mn-lt"/>
                          <a:ea typeface="Times New Roman"/>
                          <a:cs typeface="Times New Roman"/>
                        </a:rPr>
                        <a:t>2.00%</a:t>
                      </a:r>
                      <a:endParaRPr lang="en-US" sz="2000" dirty="0">
                        <a:latin typeface="+mn-lt"/>
                        <a:ea typeface="Times New Roman"/>
                        <a:cs typeface="Mangal"/>
                      </a:endParaRPr>
                    </a:p>
                  </a:txBody>
                  <a:tcPr marT="45723" marB="457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3"/>
                    </a:solidFill>
                  </a:tcPr>
                </a:tc>
                <a:tc>
                  <a:txBody>
                    <a:bodyPr/>
                    <a:lstStyle/>
                    <a:p>
                      <a:pPr marL="0" marR="0" algn="r">
                        <a:spcBef>
                          <a:spcPts val="0"/>
                        </a:spcBef>
                        <a:spcAft>
                          <a:spcPts val="0"/>
                        </a:spcAft>
                      </a:pPr>
                      <a:r>
                        <a:rPr lang="en-US" sz="1800" dirty="0" smtClean="0">
                          <a:solidFill>
                            <a:srgbClr val="000000"/>
                          </a:solidFill>
                          <a:latin typeface="+mn-lt"/>
                          <a:ea typeface="Times New Roman"/>
                          <a:cs typeface="Times New Roman"/>
                        </a:rPr>
                        <a:t>47.30</a:t>
                      </a:r>
                      <a:r>
                        <a:rPr lang="en-US" sz="1800" dirty="0">
                          <a:solidFill>
                            <a:srgbClr val="000000"/>
                          </a:solidFill>
                          <a:latin typeface="+mn-lt"/>
                          <a:ea typeface="Times New Roman"/>
                          <a:cs typeface="Times New Roman"/>
                        </a:rPr>
                        <a:t>%</a:t>
                      </a:r>
                      <a:endParaRPr lang="en-US" sz="2000" dirty="0">
                        <a:latin typeface="+mn-lt"/>
                        <a:ea typeface="Times New Roman"/>
                        <a:cs typeface="Mangal"/>
                      </a:endParaRPr>
                    </a:p>
                  </a:txBody>
                  <a:tcPr marT="45723" marB="457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3"/>
                    </a:solidFill>
                  </a:tcPr>
                </a:tc>
              </a:tr>
              <a:tr h="315366">
                <a:tc>
                  <a:txBody>
                    <a:bodyPr/>
                    <a:lstStyle/>
                    <a:p>
                      <a:pPr marL="0" marR="0">
                        <a:spcBef>
                          <a:spcPts val="0"/>
                        </a:spcBef>
                        <a:spcAft>
                          <a:spcPts val="0"/>
                        </a:spcAft>
                      </a:pPr>
                      <a:r>
                        <a:rPr lang="en-US" sz="1800" b="1" dirty="0">
                          <a:solidFill>
                            <a:srgbClr val="000000"/>
                          </a:solidFill>
                          <a:latin typeface="+mn-lt"/>
                          <a:ea typeface="Times New Roman"/>
                          <a:cs typeface="Times New Roman"/>
                        </a:rPr>
                        <a:t>Enforcing contracts</a:t>
                      </a:r>
                      <a:endParaRPr lang="en-US" sz="2000" dirty="0">
                        <a:latin typeface="+mn-lt"/>
                        <a:ea typeface="Times New Roman"/>
                        <a:cs typeface="Mangal"/>
                      </a:endParaRPr>
                    </a:p>
                  </a:txBody>
                  <a:tcPr marT="45723" marB="45723"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marL="0" marR="0">
                        <a:spcBef>
                          <a:spcPts val="0"/>
                        </a:spcBef>
                        <a:spcAft>
                          <a:spcPts val="0"/>
                        </a:spcAft>
                      </a:pPr>
                      <a:r>
                        <a:rPr lang="en-US" sz="1800">
                          <a:solidFill>
                            <a:srgbClr val="000000"/>
                          </a:solidFill>
                          <a:latin typeface="+mn-lt"/>
                          <a:ea typeface="Times New Roman"/>
                          <a:cs typeface="Times New Roman"/>
                        </a:rPr>
                        <a:t> </a:t>
                      </a:r>
                      <a:endParaRPr lang="en-US" sz="2000">
                        <a:latin typeface="+mn-lt"/>
                        <a:ea typeface="Times New Roman"/>
                        <a:cs typeface="Mangal"/>
                      </a:endParaRPr>
                    </a:p>
                  </a:txBody>
                  <a:tcPr marT="45723" marB="457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marL="0" marR="0">
                        <a:spcBef>
                          <a:spcPts val="0"/>
                        </a:spcBef>
                        <a:spcAft>
                          <a:spcPts val="0"/>
                        </a:spcAft>
                      </a:pPr>
                      <a:r>
                        <a:rPr lang="en-US" sz="1800" dirty="0">
                          <a:solidFill>
                            <a:srgbClr val="000000"/>
                          </a:solidFill>
                          <a:latin typeface="+mn-lt"/>
                          <a:ea typeface="Times New Roman"/>
                          <a:cs typeface="Times New Roman"/>
                        </a:rPr>
                        <a:t> </a:t>
                      </a:r>
                      <a:endParaRPr lang="en-US" sz="2000" dirty="0">
                        <a:latin typeface="+mn-lt"/>
                        <a:ea typeface="Times New Roman"/>
                        <a:cs typeface="Mangal"/>
                      </a:endParaRPr>
                    </a:p>
                  </a:txBody>
                  <a:tcPr marT="45723" marB="457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r>
              <a:tr h="315366">
                <a:tc>
                  <a:txBody>
                    <a:bodyPr/>
                    <a:lstStyle/>
                    <a:p>
                      <a:pPr marL="0" marR="0">
                        <a:spcBef>
                          <a:spcPts val="0"/>
                        </a:spcBef>
                        <a:spcAft>
                          <a:spcPts val="0"/>
                        </a:spcAft>
                      </a:pPr>
                      <a:r>
                        <a:rPr lang="en-US" sz="1800" dirty="0">
                          <a:solidFill>
                            <a:srgbClr val="000000"/>
                          </a:solidFill>
                          <a:latin typeface="+mn-lt"/>
                          <a:ea typeface="Times New Roman"/>
                          <a:cs typeface="Times New Roman"/>
                        </a:rPr>
                        <a:t>Procedures (number)</a:t>
                      </a:r>
                      <a:endParaRPr lang="en-US" sz="2000" dirty="0">
                        <a:latin typeface="+mn-lt"/>
                        <a:ea typeface="Times New Roman"/>
                        <a:cs typeface="Mangal"/>
                      </a:endParaRPr>
                    </a:p>
                  </a:txBody>
                  <a:tcPr marT="45723" marB="45723"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marL="0" marR="0" algn="r">
                        <a:spcBef>
                          <a:spcPts val="0"/>
                        </a:spcBef>
                        <a:spcAft>
                          <a:spcPts val="0"/>
                        </a:spcAft>
                      </a:pPr>
                      <a:r>
                        <a:rPr lang="en-US" sz="1800" dirty="0" smtClean="0">
                          <a:solidFill>
                            <a:srgbClr val="000000"/>
                          </a:solidFill>
                          <a:latin typeface="+mn-lt"/>
                          <a:ea typeface="Times New Roman"/>
                          <a:cs typeface="Times New Roman"/>
                        </a:rPr>
                        <a:t>19</a:t>
                      </a:r>
                      <a:endParaRPr lang="en-US" sz="2000" dirty="0">
                        <a:latin typeface="+mn-lt"/>
                        <a:ea typeface="Times New Roman"/>
                        <a:cs typeface="Mangal"/>
                      </a:endParaRPr>
                    </a:p>
                  </a:txBody>
                  <a:tcPr marT="45723" marB="457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marL="0" marR="0" algn="r">
                        <a:spcBef>
                          <a:spcPts val="0"/>
                        </a:spcBef>
                        <a:spcAft>
                          <a:spcPts val="0"/>
                        </a:spcAft>
                      </a:pPr>
                      <a:r>
                        <a:rPr lang="en-US" sz="1800" dirty="0" smtClean="0">
                          <a:solidFill>
                            <a:srgbClr val="000000"/>
                          </a:solidFill>
                          <a:latin typeface="+mn-lt"/>
                          <a:ea typeface="Times New Roman"/>
                          <a:cs typeface="Times New Roman"/>
                        </a:rPr>
                        <a:t>46</a:t>
                      </a:r>
                      <a:endParaRPr lang="en-US" sz="2000" dirty="0">
                        <a:latin typeface="+mn-lt"/>
                        <a:ea typeface="Times New Roman"/>
                        <a:cs typeface="Mangal"/>
                      </a:endParaRPr>
                    </a:p>
                  </a:txBody>
                  <a:tcPr marT="45723" marB="457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r>
              <a:tr h="315366">
                <a:tc>
                  <a:txBody>
                    <a:bodyPr/>
                    <a:lstStyle/>
                    <a:p>
                      <a:pPr marL="0" marR="0">
                        <a:spcBef>
                          <a:spcPts val="0"/>
                        </a:spcBef>
                        <a:spcAft>
                          <a:spcPts val="0"/>
                        </a:spcAft>
                      </a:pPr>
                      <a:r>
                        <a:rPr lang="en-US" sz="1800" dirty="0">
                          <a:solidFill>
                            <a:srgbClr val="000000"/>
                          </a:solidFill>
                          <a:latin typeface="+mn-lt"/>
                          <a:ea typeface="Times New Roman"/>
                          <a:cs typeface="Times New Roman"/>
                        </a:rPr>
                        <a:t>Time (days)</a:t>
                      </a:r>
                      <a:endParaRPr lang="en-US" sz="2000" dirty="0">
                        <a:latin typeface="+mn-lt"/>
                        <a:ea typeface="Times New Roman"/>
                        <a:cs typeface="Mangal"/>
                      </a:endParaRPr>
                    </a:p>
                  </a:txBody>
                  <a:tcPr marT="45723" marB="45723"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marL="0" marR="0" algn="r">
                        <a:spcBef>
                          <a:spcPts val="0"/>
                        </a:spcBef>
                        <a:spcAft>
                          <a:spcPts val="0"/>
                        </a:spcAft>
                      </a:pPr>
                      <a:r>
                        <a:rPr lang="en-US" sz="1800" dirty="0" smtClean="0">
                          <a:solidFill>
                            <a:srgbClr val="000000"/>
                          </a:solidFill>
                          <a:latin typeface="+mn-lt"/>
                          <a:ea typeface="Times New Roman"/>
                          <a:cs typeface="Times New Roman"/>
                        </a:rPr>
                        <a:t>406</a:t>
                      </a:r>
                      <a:endParaRPr lang="en-US" sz="2000" dirty="0">
                        <a:latin typeface="+mn-lt"/>
                        <a:ea typeface="Times New Roman"/>
                        <a:cs typeface="Mangal"/>
                      </a:endParaRPr>
                    </a:p>
                  </a:txBody>
                  <a:tcPr marT="45723" marB="457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marL="0" marR="0" algn="r">
                        <a:spcBef>
                          <a:spcPts val="0"/>
                        </a:spcBef>
                        <a:spcAft>
                          <a:spcPts val="0"/>
                        </a:spcAft>
                      </a:pPr>
                      <a:r>
                        <a:rPr lang="en-US" sz="1800" dirty="0" smtClean="0">
                          <a:solidFill>
                            <a:srgbClr val="000000"/>
                          </a:solidFill>
                          <a:latin typeface="+mn-lt"/>
                          <a:ea typeface="Times New Roman"/>
                          <a:cs typeface="Times New Roman"/>
                        </a:rPr>
                        <a:t>1420</a:t>
                      </a:r>
                      <a:endParaRPr lang="en-US" sz="2000" dirty="0">
                        <a:latin typeface="+mn-lt"/>
                        <a:ea typeface="Times New Roman"/>
                        <a:cs typeface="Mangal"/>
                      </a:endParaRPr>
                    </a:p>
                  </a:txBody>
                  <a:tcPr marT="45723" marB="457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r>
              <a:tr h="315366">
                <a:tc>
                  <a:txBody>
                    <a:bodyPr/>
                    <a:lstStyle/>
                    <a:p>
                      <a:pPr marL="0" marR="0">
                        <a:spcBef>
                          <a:spcPts val="0"/>
                        </a:spcBef>
                        <a:spcAft>
                          <a:spcPts val="0"/>
                        </a:spcAft>
                      </a:pPr>
                      <a:r>
                        <a:rPr lang="en-US" sz="1800" dirty="0">
                          <a:solidFill>
                            <a:srgbClr val="000000"/>
                          </a:solidFill>
                          <a:latin typeface="+mn-lt"/>
                          <a:ea typeface="Times New Roman"/>
                          <a:cs typeface="Times New Roman"/>
                        </a:rPr>
                        <a:t>Cost (% of debt)</a:t>
                      </a:r>
                      <a:endParaRPr lang="en-US" sz="2000" dirty="0">
                        <a:latin typeface="+mn-lt"/>
                        <a:ea typeface="Times New Roman"/>
                        <a:cs typeface="Mangal"/>
                      </a:endParaRPr>
                    </a:p>
                  </a:txBody>
                  <a:tcPr marT="45723" marB="45723"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marL="0" marR="0" algn="r">
                        <a:spcBef>
                          <a:spcPts val="0"/>
                        </a:spcBef>
                        <a:spcAft>
                          <a:spcPts val="0"/>
                        </a:spcAft>
                      </a:pPr>
                      <a:r>
                        <a:rPr lang="en-US" sz="1800" dirty="0" smtClean="0">
                          <a:solidFill>
                            <a:srgbClr val="000000"/>
                          </a:solidFill>
                          <a:latin typeface="+mn-lt"/>
                          <a:ea typeface="Times New Roman"/>
                          <a:cs typeface="Times New Roman"/>
                        </a:rPr>
                        <a:t>11.10</a:t>
                      </a:r>
                      <a:r>
                        <a:rPr lang="en-US" sz="1800" dirty="0">
                          <a:solidFill>
                            <a:srgbClr val="000000"/>
                          </a:solidFill>
                          <a:latin typeface="+mn-lt"/>
                          <a:ea typeface="Times New Roman"/>
                          <a:cs typeface="Times New Roman"/>
                        </a:rPr>
                        <a:t>%</a:t>
                      </a:r>
                      <a:endParaRPr lang="en-US" sz="2000" dirty="0">
                        <a:latin typeface="+mn-lt"/>
                        <a:ea typeface="Times New Roman"/>
                        <a:cs typeface="Mangal"/>
                      </a:endParaRPr>
                    </a:p>
                  </a:txBody>
                  <a:tcPr marT="45723" marB="457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marL="0" marR="0" algn="r">
                        <a:spcBef>
                          <a:spcPts val="0"/>
                        </a:spcBef>
                        <a:spcAft>
                          <a:spcPts val="0"/>
                        </a:spcAft>
                      </a:pPr>
                      <a:r>
                        <a:rPr lang="en-US" sz="1800" dirty="0" smtClean="0">
                          <a:solidFill>
                            <a:srgbClr val="000000"/>
                          </a:solidFill>
                          <a:latin typeface="+mn-lt"/>
                          <a:ea typeface="Times New Roman"/>
                          <a:cs typeface="Times New Roman"/>
                        </a:rPr>
                        <a:t>39.60</a:t>
                      </a:r>
                      <a:r>
                        <a:rPr lang="en-US" sz="1800" dirty="0">
                          <a:solidFill>
                            <a:srgbClr val="000000"/>
                          </a:solidFill>
                          <a:latin typeface="+mn-lt"/>
                          <a:ea typeface="Times New Roman"/>
                          <a:cs typeface="Times New Roman"/>
                        </a:rPr>
                        <a:t>%</a:t>
                      </a:r>
                      <a:endParaRPr lang="en-US" sz="2000" dirty="0">
                        <a:latin typeface="+mn-lt"/>
                        <a:ea typeface="Times New Roman"/>
                        <a:cs typeface="Mangal"/>
                      </a:endParaRPr>
                    </a:p>
                  </a:txBody>
                  <a:tcPr marT="45723" marB="457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r>
              <a:tr h="315366">
                <a:tc>
                  <a:txBody>
                    <a:bodyPr/>
                    <a:lstStyle/>
                    <a:p>
                      <a:pPr marL="0" marR="0">
                        <a:spcBef>
                          <a:spcPts val="0"/>
                        </a:spcBef>
                        <a:spcAft>
                          <a:spcPts val="0"/>
                        </a:spcAft>
                      </a:pPr>
                      <a:r>
                        <a:rPr lang="en-US" sz="1800" b="1" dirty="0">
                          <a:solidFill>
                            <a:srgbClr val="000000"/>
                          </a:solidFill>
                          <a:latin typeface="+mn-lt"/>
                          <a:ea typeface="Times New Roman"/>
                          <a:cs typeface="Times New Roman"/>
                        </a:rPr>
                        <a:t>Closing a business</a:t>
                      </a:r>
                      <a:endParaRPr lang="en-US" sz="2000" dirty="0">
                        <a:latin typeface="+mn-lt"/>
                        <a:ea typeface="Times New Roman"/>
                        <a:cs typeface="Mangal"/>
                      </a:endParaRPr>
                    </a:p>
                  </a:txBody>
                  <a:tcPr marT="45723" marB="45723"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a:txBody>
                    <a:bodyPr/>
                    <a:lstStyle/>
                    <a:p>
                      <a:pPr marL="0" marR="0">
                        <a:spcBef>
                          <a:spcPts val="0"/>
                        </a:spcBef>
                        <a:spcAft>
                          <a:spcPts val="0"/>
                        </a:spcAft>
                      </a:pPr>
                      <a:r>
                        <a:rPr lang="en-US" sz="1800" dirty="0">
                          <a:solidFill>
                            <a:srgbClr val="000000"/>
                          </a:solidFill>
                          <a:latin typeface="+mn-lt"/>
                          <a:ea typeface="Times New Roman"/>
                          <a:cs typeface="Times New Roman"/>
                        </a:rPr>
                        <a:t> </a:t>
                      </a:r>
                      <a:endParaRPr lang="en-US" sz="2000" dirty="0">
                        <a:latin typeface="+mn-lt"/>
                        <a:ea typeface="Times New Roman"/>
                        <a:cs typeface="Mangal"/>
                      </a:endParaRPr>
                    </a:p>
                  </a:txBody>
                  <a:tcPr marT="45723" marB="457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a:txBody>
                    <a:bodyPr/>
                    <a:lstStyle/>
                    <a:p>
                      <a:pPr marL="0" marR="0">
                        <a:spcBef>
                          <a:spcPts val="0"/>
                        </a:spcBef>
                        <a:spcAft>
                          <a:spcPts val="0"/>
                        </a:spcAft>
                      </a:pPr>
                      <a:r>
                        <a:rPr lang="en-US" sz="1800">
                          <a:solidFill>
                            <a:srgbClr val="000000"/>
                          </a:solidFill>
                          <a:latin typeface="+mn-lt"/>
                          <a:ea typeface="Times New Roman"/>
                          <a:cs typeface="Times New Roman"/>
                        </a:rPr>
                        <a:t> </a:t>
                      </a:r>
                      <a:endParaRPr lang="en-US" sz="2000">
                        <a:latin typeface="+mn-lt"/>
                        <a:ea typeface="Times New Roman"/>
                        <a:cs typeface="Mangal"/>
                      </a:endParaRPr>
                    </a:p>
                  </a:txBody>
                  <a:tcPr marT="45723" marB="457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r>
              <a:tr h="315366">
                <a:tc>
                  <a:txBody>
                    <a:bodyPr/>
                    <a:lstStyle/>
                    <a:p>
                      <a:pPr marL="0" marR="0">
                        <a:spcBef>
                          <a:spcPts val="0"/>
                        </a:spcBef>
                        <a:spcAft>
                          <a:spcPts val="0"/>
                        </a:spcAft>
                      </a:pPr>
                      <a:r>
                        <a:rPr lang="en-US" sz="1800" dirty="0">
                          <a:solidFill>
                            <a:srgbClr val="000000"/>
                          </a:solidFill>
                          <a:latin typeface="+mn-lt"/>
                          <a:ea typeface="Times New Roman"/>
                          <a:cs typeface="Times New Roman"/>
                        </a:rPr>
                        <a:t>Time (years)</a:t>
                      </a:r>
                      <a:endParaRPr lang="en-US" sz="2000" dirty="0">
                        <a:latin typeface="+mn-lt"/>
                        <a:ea typeface="Times New Roman"/>
                        <a:cs typeface="Mangal"/>
                      </a:endParaRPr>
                    </a:p>
                  </a:txBody>
                  <a:tcPr marT="45723" marB="45723"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a:txBody>
                    <a:bodyPr/>
                    <a:lstStyle/>
                    <a:p>
                      <a:pPr marL="0" marR="0" algn="r">
                        <a:spcBef>
                          <a:spcPts val="0"/>
                        </a:spcBef>
                        <a:spcAft>
                          <a:spcPts val="0"/>
                        </a:spcAft>
                      </a:pPr>
                      <a:r>
                        <a:rPr lang="en-US" sz="1800" dirty="0" smtClean="0">
                          <a:solidFill>
                            <a:srgbClr val="000000"/>
                          </a:solidFill>
                          <a:latin typeface="+mn-lt"/>
                          <a:ea typeface="Times New Roman"/>
                          <a:cs typeface="Times New Roman"/>
                        </a:rPr>
                        <a:t>1.7</a:t>
                      </a:r>
                      <a:endParaRPr lang="en-US" sz="2000" dirty="0">
                        <a:latin typeface="+mn-lt"/>
                        <a:ea typeface="Times New Roman"/>
                        <a:cs typeface="Mangal"/>
                      </a:endParaRPr>
                    </a:p>
                  </a:txBody>
                  <a:tcPr marT="45723" marB="457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a:txBody>
                    <a:bodyPr/>
                    <a:lstStyle/>
                    <a:p>
                      <a:pPr marL="0" marR="0" algn="r">
                        <a:spcBef>
                          <a:spcPts val="0"/>
                        </a:spcBef>
                        <a:spcAft>
                          <a:spcPts val="0"/>
                        </a:spcAft>
                      </a:pPr>
                      <a:r>
                        <a:rPr lang="en-US" sz="1800" dirty="0" smtClean="0">
                          <a:solidFill>
                            <a:srgbClr val="000000"/>
                          </a:solidFill>
                          <a:latin typeface="+mn-lt"/>
                          <a:ea typeface="Times New Roman"/>
                          <a:cs typeface="Times New Roman"/>
                        </a:rPr>
                        <a:t>4.3</a:t>
                      </a:r>
                      <a:endParaRPr lang="en-US" sz="2000" dirty="0">
                        <a:latin typeface="+mn-lt"/>
                        <a:ea typeface="Times New Roman"/>
                        <a:cs typeface="Mangal"/>
                      </a:endParaRPr>
                    </a:p>
                  </a:txBody>
                  <a:tcPr marT="45723" marB="457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r>
              <a:tr h="315366">
                <a:tc>
                  <a:txBody>
                    <a:bodyPr/>
                    <a:lstStyle/>
                    <a:p>
                      <a:pPr marL="0" marR="0">
                        <a:spcBef>
                          <a:spcPts val="0"/>
                        </a:spcBef>
                        <a:spcAft>
                          <a:spcPts val="0"/>
                        </a:spcAft>
                      </a:pPr>
                      <a:r>
                        <a:rPr lang="en-US" sz="1800" dirty="0">
                          <a:solidFill>
                            <a:srgbClr val="000000"/>
                          </a:solidFill>
                          <a:latin typeface="+mn-lt"/>
                          <a:ea typeface="Times New Roman"/>
                          <a:cs typeface="Times New Roman"/>
                        </a:rPr>
                        <a:t>Cost (% of estate)</a:t>
                      </a:r>
                      <a:endParaRPr lang="en-US" sz="2000" dirty="0">
                        <a:latin typeface="+mn-lt"/>
                        <a:ea typeface="Times New Roman"/>
                        <a:cs typeface="Mangal"/>
                      </a:endParaRPr>
                    </a:p>
                  </a:txBody>
                  <a:tcPr marT="45723" marB="45723"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a:txBody>
                    <a:bodyPr/>
                    <a:lstStyle/>
                    <a:p>
                      <a:pPr marL="0" marR="0" algn="r">
                        <a:spcBef>
                          <a:spcPts val="0"/>
                        </a:spcBef>
                        <a:spcAft>
                          <a:spcPts val="0"/>
                        </a:spcAft>
                      </a:pPr>
                      <a:r>
                        <a:rPr lang="en-US" sz="1800">
                          <a:solidFill>
                            <a:srgbClr val="000000"/>
                          </a:solidFill>
                          <a:latin typeface="+mn-lt"/>
                          <a:ea typeface="Times New Roman"/>
                          <a:cs typeface="Times New Roman"/>
                        </a:rPr>
                        <a:t>22%</a:t>
                      </a:r>
                      <a:endParaRPr lang="en-US" sz="2000">
                        <a:latin typeface="+mn-lt"/>
                        <a:ea typeface="Times New Roman"/>
                        <a:cs typeface="Mangal"/>
                      </a:endParaRPr>
                    </a:p>
                  </a:txBody>
                  <a:tcPr marT="45723" marB="457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a:txBody>
                    <a:bodyPr/>
                    <a:lstStyle/>
                    <a:p>
                      <a:pPr marL="0" marR="0" algn="r">
                        <a:spcBef>
                          <a:spcPts val="0"/>
                        </a:spcBef>
                        <a:spcAft>
                          <a:spcPts val="0"/>
                        </a:spcAft>
                      </a:pPr>
                      <a:r>
                        <a:rPr lang="en-US" sz="1800" dirty="0">
                          <a:solidFill>
                            <a:srgbClr val="000000"/>
                          </a:solidFill>
                          <a:latin typeface="+mn-lt"/>
                          <a:ea typeface="Times New Roman"/>
                          <a:cs typeface="Times New Roman"/>
                        </a:rPr>
                        <a:t>9%</a:t>
                      </a:r>
                      <a:endParaRPr lang="en-US" sz="2000" dirty="0">
                        <a:latin typeface="+mn-lt"/>
                        <a:ea typeface="Times New Roman"/>
                        <a:cs typeface="Mangal"/>
                      </a:endParaRPr>
                    </a:p>
                  </a:txBody>
                  <a:tcPr marT="45723" marB="457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r>
              <a:tr h="315366">
                <a:tc>
                  <a:txBody>
                    <a:bodyPr/>
                    <a:lstStyle/>
                    <a:p>
                      <a:pPr marL="0" marR="0">
                        <a:spcBef>
                          <a:spcPts val="0"/>
                        </a:spcBef>
                        <a:spcAft>
                          <a:spcPts val="0"/>
                        </a:spcAft>
                      </a:pPr>
                      <a:r>
                        <a:rPr lang="en-US" sz="1800" dirty="0">
                          <a:solidFill>
                            <a:srgbClr val="000000"/>
                          </a:solidFill>
                          <a:latin typeface="+mn-lt"/>
                          <a:ea typeface="Times New Roman"/>
                          <a:cs typeface="Times New Roman"/>
                        </a:rPr>
                        <a:t>Recovery rate (cents on the dollar)</a:t>
                      </a:r>
                      <a:endParaRPr lang="en-US" sz="2000" dirty="0">
                        <a:latin typeface="+mn-lt"/>
                        <a:ea typeface="Times New Roman"/>
                        <a:cs typeface="Mangal"/>
                      </a:endParaRPr>
                    </a:p>
                  </a:txBody>
                  <a:tcPr marT="45723" marB="45723"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a:txBody>
                    <a:bodyPr/>
                    <a:lstStyle/>
                    <a:p>
                      <a:pPr marL="0" marR="0" algn="r">
                        <a:spcBef>
                          <a:spcPts val="0"/>
                        </a:spcBef>
                        <a:spcAft>
                          <a:spcPts val="0"/>
                        </a:spcAft>
                      </a:pPr>
                      <a:r>
                        <a:rPr lang="en-US" sz="1800" dirty="0" smtClean="0">
                          <a:solidFill>
                            <a:srgbClr val="000000"/>
                          </a:solidFill>
                          <a:latin typeface="+mn-lt"/>
                          <a:ea typeface="Times New Roman"/>
                          <a:cs typeface="Times New Roman"/>
                        </a:rPr>
                        <a:t>36.00%</a:t>
                      </a:r>
                      <a:endParaRPr lang="en-US" sz="2000" dirty="0">
                        <a:latin typeface="+mn-lt"/>
                        <a:ea typeface="Times New Roman"/>
                        <a:cs typeface="Mangal"/>
                      </a:endParaRPr>
                    </a:p>
                  </a:txBody>
                  <a:tcPr marT="45723" marB="457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a:txBody>
                    <a:bodyPr/>
                    <a:lstStyle/>
                    <a:p>
                      <a:pPr marL="0" marR="0" algn="r">
                        <a:spcBef>
                          <a:spcPts val="0"/>
                        </a:spcBef>
                        <a:spcAft>
                          <a:spcPts val="0"/>
                        </a:spcAft>
                      </a:pPr>
                      <a:r>
                        <a:rPr lang="en-US" sz="1800" dirty="0" smtClean="0">
                          <a:solidFill>
                            <a:srgbClr val="000000"/>
                          </a:solidFill>
                          <a:latin typeface="+mn-lt"/>
                          <a:ea typeface="Times New Roman"/>
                          <a:cs typeface="Times New Roman"/>
                        </a:rPr>
                        <a:t>25.60</a:t>
                      </a:r>
                      <a:r>
                        <a:rPr lang="en-US" sz="1800" dirty="0">
                          <a:solidFill>
                            <a:srgbClr val="000000"/>
                          </a:solidFill>
                          <a:latin typeface="+mn-lt"/>
                          <a:ea typeface="Times New Roman"/>
                          <a:cs typeface="Times New Roman"/>
                        </a:rPr>
                        <a:t>%</a:t>
                      </a:r>
                      <a:endParaRPr lang="en-US" sz="2000" dirty="0">
                        <a:latin typeface="+mn-lt"/>
                        <a:ea typeface="Times New Roman"/>
                        <a:cs typeface="Mangal"/>
                      </a:endParaRPr>
                    </a:p>
                  </a:txBody>
                  <a:tcPr marT="45723" marB="457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r>
            </a:tbl>
          </a:graphicData>
        </a:graphic>
      </p:graphicFrame>
      <p:sp>
        <p:nvSpPr>
          <p:cNvPr id="11358" name="TextBox 6"/>
          <p:cNvSpPr txBox="1">
            <a:spLocks noChangeArrowheads="1"/>
          </p:cNvSpPr>
          <p:nvPr/>
        </p:nvSpPr>
        <p:spPr bwMode="auto">
          <a:xfrm>
            <a:off x="276225" y="5946865"/>
            <a:ext cx="8534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200">
                <a:solidFill>
                  <a:schemeClr val="tx1"/>
                </a:solidFill>
                <a:latin typeface="Verdana" pitchFamily="34" charset="0"/>
              </a:defRPr>
            </a:lvl1pPr>
            <a:lvl2pPr marL="742950" indent="-285750">
              <a:defRPr sz="1200">
                <a:solidFill>
                  <a:schemeClr val="tx1"/>
                </a:solidFill>
                <a:latin typeface="Verdana" pitchFamily="34" charset="0"/>
              </a:defRPr>
            </a:lvl2pPr>
            <a:lvl3pPr marL="1143000" indent="-228600">
              <a:defRPr sz="1200">
                <a:solidFill>
                  <a:schemeClr val="tx1"/>
                </a:solidFill>
                <a:latin typeface="Verdana" pitchFamily="34" charset="0"/>
              </a:defRPr>
            </a:lvl3pPr>
            <a:lvl4pPr marL="1600200" indent="-228600">
              <a:defRPr sz="1200">
                <a:solidFill>
                  <a:schemeClr val="tx1"/>
                </a:solidFill>
                <a:latin typeface="Verdana" pitchFamily="34" charset="0"/>
              </a:defRPr>
            </a:lvl4pPr>
            <a:lvl5pPr marL="2057400" indent="-22860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r>
              <a:rPr lang="en-US" altLang="en-US" sz="1100" i="1" dirty="0"/>
              <a:t>Source: “Doing </a:t>
            </a:r>
            <a:r>
              <a:rPr lang="en-US" altLang="en-US" sz="1100" i="1" dirty="0" smtClean="0"/>
              <a:t>Business 2014: Understanding Regulations for Small and medium Size Enterprises”, </a:t>
            </a:r>
            <a:r>
              <a:rPr lang="en-US" altLang="en-US" sz="1100" i="1" dirty="0"/>
              <a:t>The World Bank, Washington DC, </a:t>
            </a:r>
            <a:r>
              <a:rPr lang="en-US" altLang="en-US" sz="1100" i="1" dirty="0" smtClean="0"/>
              <a:t>2013</a:t>
            </a:r>
            <a:endParaRPr lang="en-US" altLang="en-US" sz="1100" dirty="0"/>
          </a:p>
        </p:txBody>
      </p:sp>
    </p:spTree>
    <p:extLst>
      <p:ext uri="{BB962C8B-B14F-4D97-AF65-F5344CB8AC3E}">
        <p14:creationId xmlns:p14="http://schemas.microsoft.com/office/powerpoint/2010/main" val="3389049065"/>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perations Management, 3e_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perations Management, 3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3143</TotalTime>
  <Words>2082</Words>
  <Application>Microsoft Office PowerPoint</Application>
  <PresentationFormat>On-screen Show (4:3)</PresentationFormat>
  <Paragraphs>275</Paragraphs>
  <Slides>27</Slides>
  <Notes>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27</vt:i4>
      </vt:variant>
    </vt:vector>
  </HeadingPairs>
  <TitlesOfParts>
    <vt:vector size="31" baseType="lpstr">
      <vt:lpstr>Custom Design</vt:lpstr>
      <vt:lpstr>Operations Management, 3e_NEW</vt:lpstr>
      <vt:lpstr>Operations Management, 3e</vt:lpstr>
      <vt:lpstr>Equation</vt:lpstr>
      <vt:lpstr>Chapter 6</vt:lpstr>
      <vt:lpstr>The Akshaya Patra Foundation (TAPF) Mid-day Meals Logistics</vt:lpstr>
      <vt:lpstr>Akshaya Patra Vasanthapura Operating Model</vt:lpstr>
      <vt:lpstr>Vasanthapura Kitchen</vt:lpstr>
      <vt:lpstr>Vehicles for food logistics</vt:lpstr>
      <vt:lpstr>Facilities Location Growing importance</vt:lpstr>
      <vt:lpstr>Location Decision in an Organization Impact of Globalization</vt:lpstr>
      <vt:lpstr>Competitiveness of a location Three tier model</vt:lpstr>
      <vt:lpstr>Doing Business in 2014 India – China Comparison</vt:lpstr>
      <vt:lpstr>Location Decision Relevant Factors</vt:lpstr>
      <vt:lpstr>Special Economic Zones Another dimension to location choices</vt:lpstr>
      <vt:lpstr>Location Planning Methods</vt:lpstr>
      <vt:lpstr>Location factor rating Steps </vt:lpstr>
      <vt:lpstr>Example 6.1</vt:lpstr>
      <vt:lpstr>Solution to Example 6.1</vt:lpstr>
      <vt:lpstr>Centre of Gravity Method</vt:lpstr>
      <vt:lpstr>Example 6.2</vt:lpstr>
      <vt:lpstr>Solution to Example 6.2 Grid Map</vt:lpstr>
      <vt:lpstr>Load Distance Method</vt:lpstr>
      <vt:lpstr>Example 6.3</vt:lpstr>
      <vt:lpstr>Solution to Example 6.3</vt:lpstr>
      <vt:lpstr>Solution to Example 6.3 Grid Map</vt:lpstr>
      <vt:lpstr>Multi-facility location problem Transportation Model</vt:lpstr>
      <vt:lpstr>Multiple facilities location problem Transportation table (Example 6.4)</vt:lpstr>
      <vt:lpstr>Other issues in location planning</vt:lpstr>
      <vt:lpstr>Facilities Location Chapter Highlights</vt:lpstr>
      <vt:lpstr>Facilities Location Chapter Highlights…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shephali.tandon</dc:creator>
  <cp:lastModifiedBy>C, Purushothaman</cp:lastModifiedBy>
  <cp:revision>186</cp:revision>
  <dcterms:created xsi:type="dcterms:W3CDTF">2009-06-23T09:59:21Z</dcterms:created>
  <dcterms:modified xsi:type="dcterms:W3CDTF">2015-08-18T18:27:38Z</dcterms:modified>
</cp:coreProperties>
</file>