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5" r:id="rId1"/>
    <p:sldMasterId id="2147484836" r:id="rId2"/>
    <p:sldMasterId id="2147484849" r:id="rId3"/>
  </p:sldMasterIdLst>
  <p:notesMasterIdLst>
    <p:notesMasterId r:id="rId28"/>
  </p:notesMasterIdLst>
  <p:handoutMasterIdLst>
    <p:handoutMasterId r:id="rId29"/>
  </p:handoutMasterIdLst>
  <p:sldIdLst>
    <p:sldId id="428" r:id="rId4"/>
    <p:sldId id="571" r:id="rId5"/>
    <p:sldId id="547" r:id="rId6"/>
    <p:sldId id="548" r:id="rId7"/>
    <p:sldId id="549" r:id="rId8"/>
    <p:sldId id="550" r:id="rId9"/>
    <p:sldId id="551" r:id="rId10"/>
    <p:sldId id="552" r:id="rId11"/>
    <p:sldId id="553" r:id="rId12"/>
    <p:sldId id="554" r:id="rId13"/>
    <p:sldId id="570" r:id="rId14"/>
    <p:sldId id="555" r:id="rId15"/>
    <p:sldId id="556" r:id="rId16"/>
    <p:sldId id="557" r:id="rId17"/>
    <p:sldId id="569" r:id="rId18"/>
    <p:sldId id="559" r:id="rId19"/>
    <p:sldId id="560" r:id="rId20"/>
    <p:sldId id="561" r:id="rId21"/>
    <p:sldId id="562" r:id="rId22"/>
    <p:sldId id="563" r:id="rId23"/>
    <p:sldId id="564" r:id="rId24"/>
    <p:sldId id="566" r:id="rId25"/>
    <p:sldId id="567" r:id="rId26"/>
    <p:sldId id="568" r:id="rId27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DCB9FF"/>
    <a:srgbClr val="CC99FF"/>
    <a:srgbClr val="FFFF66"/>
    <a:srgbClr val="FFD85D"/>
    <a:srgbClr val="FFCE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8" autoAdjust="0"/>
  </p:normalViewPr>
  <p:slideViewPr>
    <p:cSldViewPr showGuides="1">
      <p:cViewPr>
        <p:scale>
          <a:sx n="66" d="100"/>
          <a:sy n="66" d="100"/>
        </p:scale>
        <p:origin x="-1506" y="-1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5B22BD-6C9D-4F8C-9A5F-1AA0F76ADCFE}" type="doc">
      <dgm:prSet loTypeId="urn:microsoft.com/office/officeart/2005/8/layout/radial6" loCatId="relationship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664A49CA-4B4E-48A0-B44D-2355B5FA6241}">
      <dgm:prSet phldrT="[Text]" custT="1"/>
      <dgm:spPr/>
      <dgm:t>
        <a:bodyPr/>
        <a:lstStyle/>
        <a:p>
          <a:r>
            <a:rPr lang="en-US" sz="2000" b="1" dirty="0" smtClean="0">
              <a:solidFill>
                <a:schemeClr val="tx1"/>
              </a:solidFill>
            </a:rPr>
            <a:t>Single Sourcing Certification </a:t>
          </a:r>
          <a:r>
            <a:rPr lang="en-US" sz="2000" b="1" dirty="0" err="1" smtClean="0">
              <a:solidFill>
                <a:schemeClr val="tx1"/>
              </a:solidFill>
            </a:rPr>
            <a:t>Programme</a:t>
          </a:r>
          <a:endParaRPr lang="en-US" sz="2000" b="1" dirty="0">
            <a:solidFill>
              <a:schemeClr val="tx1"/>
            </a:solidFill>
          </a:endParaRPr>
        </a:p>
      </dgm:t>
    </dgm:pt>
    <dgm:pt modelId="{AEF11CED-B1C3-4701-8050-C0DCF35D9C79}" type="parTrans" cxnId="{727EA02D-44DD-4583-8FE5-0FFE54E2CD40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B7B4F6EB-00A9-4B88-87A4-2D64CCDF1DC6}" type="sibTrans" cxnId="{727EA02D-44DD-4583-8FE5-0FFE54E2CD40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A7561CB9-D979-45F0-9CC6-508EA15EB09C}">
      <dgm:prSet phldrT="[Text]" custT="1"/>
      <dgm:spPr/>
      <dgm:t>
        <a:bodyPr/>
        <a:lstStyle/>
        <a:p>
          <a:r>
            <a:rPr lang="en-US" sz="1800" b="1" dirty="0" smtClean="0">
              <a:solidFill>
                <a:schemeClr val="tx1"/>
              </a:solidFill>
            </a:rPr>
            <a:t>Value Analysis Effort</a:t>
          </a:r>
          <a:endParaRPr lang="en-US" sz="1800" b="1" dirty="0">
            <a:solidFill>
              <a:schemeClr val="tx1"/>
            </a:solidFill>
          </a:endParaRPr>
        </a:p>
      </dgm:t>
    </dgm:pt>
    <dgm:pt modelId="{D6EDDB69-A41C-41A8-AE75-699E82056961}" type="parTrans" cxnId="{2BE2EE05-601F-43AB-97B2-DB6FCBB3EC3D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B131AD0-A84A-4309-9509-5FA4715FA734}" type="sibTrans" cxnId="{2BE2EE05-601F-43AB-97B2-DB6FCBB3EC3D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3526C49A-7C82-409C-847D-96F1C40CDA01}">
      <dgm:prSet phldrT="[Text]" custT="1"/>
      <dgm:spPr/>
      <dgm:t>
        <a:bodyPr/>
        <a:lstStyle/>
        <a:p>
          <a:r>
            <a:rPr lang="en-US" sz="1800" b="1" dirty="0" smtClean="0">
              <a:solidFill>
                <a:schemeClr val="tx1"/>
              </a:solidFill>
            </a:rPr>
            <a:t>Financial Capability</a:t>
          </a:r>
          <a:endParaRPr lang="en-US" sz="1800" b="1" dirty="0">
            <a:solidFill>
              <a:schemeClr val="tx1"/>
            </a:solidFill>
          </a:endParaRPr>
        </a:p>
      </dgm:t>
    </dgm:pt>
    <dgm:pt modelId="{4631FA21-9403-4423-8DD9-BE9BFA5334DB}" type="parTrans" cxnId="{6F350965-8CB9-4E64-8A13-4253D4BCDB1D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DAFE1758-06F2-4D42-92A3-4FD5834F6DDC}" type="sibTrans" cxnId="{6F350965-8CB9-4E64-8A13-4253D4BCDB1D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F7181698-641E-4D5C-9C09-17234202F645}">
      <dgm:prSet phldrT="[Text]" custT="1"/>
      <dgm:spPr/>
      <dgm:t>
        <a:bodyPr/>
        <a:lstStyle/>
        <a:p>
          <a:r>
            <a:rPr lang="en-US" sz="1800" b="1" dirty="0" smtClean="0">
              <a:solidFill>
                <a:schemeClr val="tx1"/>
              </a:solidFill>
            </a:rPr>
            <a:t>Cost Structure</a:t>
          </a:r>
          <a:endParaRPr lang="en-US" sz="1800" b="1" dirty="0">
            <a:solidFill>
              <a:schemeClr val="tx1"/>
            </a:solidFill>
          </a:endParaRPr>
        </a:p>
      </dgm:t>
    </dgm:pt>
    <dgm:pt modelId="{B0B0B7C1-E589-493A-B4AD-46545C4EE312}" type="parTrans" cxnId="{18C118E0-A222-42D2-B406-18257543BED1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F82BE17B-A183-4D3F-A169-C4C081A2F3ED}" type="sibTrans" cxnId="{18C118E0-A222-42D2-B406-18257543BED1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8A0FCD78-4CF5-424C-B890-602963A59F6B}">
      <dgm:prSet phldrT="[Text]" custT="1"/>
      <dgm:spPr/>
      <dgm:t>
        <a:bodyPr/>
        <a:lstStyle/>
        <a:p>
          <a:r>
            <a:rPr lang="en-US" sz="1600" b="1" dirty="0" smtClean="0">
              <a:solidFill>
                <a:schemeClr val="tx1"/>
              </a:solidFill>
            </a:rPr>
            <a:t>Contract Performance</a:t>
          </a:r>
          <a:endParaRPr lang="en-US" sz="1600" b="1" dirty="0">
            <a:solidFill>
              <a:schemeClr val="tx1"/>
            </a:solidFill>
          </a:endParaRPr>
        </a:p>
      </dgm:t>
    </dgm:pt>
    <dgm:pt modelId="{2CFEC7BA-EB14-4A08-9A45-8813F658F3D3}" type="parTrans" cxnId="{5BE32F42-EF4C-4532-8093-4633E4F71BA6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693B8EFF-BF91-4794-9AB6-395A96DE7573}" type="sibTrans" cxnId="{5BE32F42-EF4C-4532-8093-4633E4F71BA6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C17B88BC-DE56-40D9-8FA2-0A41226A9C1D}">
      <dgm:prSet phldrT="[Text]" custT="1"/>
      <dgm:spPr/>
      <dgm:t>
        <a:bodyPr/>
        <a:lstStyle/>
        <a:p>
          <a:r>
            <a:rPr lang="en-US" sz="1800" b="1" dirty="0" smtClean="0">
              <a:solidFill>
                <a:schemeClr val="tx1"/>
              </a:solidFill>
            </a:rPr>
            <a:t>Equipment Capability</a:t>
          </a:r>
          <a:endParaRPr lang="en-US" sz="1800" b="1" dirty="0">
            <a:solidFill>
              <a:schemeClr val="tx1"/>
            </a:solidFill>
          </a:endParaRPr>
        </a:p>
      </dgm:t>
    </dgm:pt>
    <dgm:pt modelId="{00B0DDB9-A202-4A43-A97D-A07CFAF79D2C}" type="parTrans" cxnId="{16996E9C-8A65-4C17-B377-23AD56BF8E3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82C7087B-D558-4EC6-82EB-3724C8BB5F97}" type="sibTrans" cxnId="{16996E9C-8A65-4C17-B377-23AD56BF8E3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5AD064E4-E931-40DD-9CA1-72217D61C2D2}">
      <dgm:prSet phldrT="[Text]" custT="1"/>
      <dgm:spPr/>
      <dgm:t>
        <a:bodyPr/>
        <a:lstStyle/>
        <a:p>
          <a:r>
            <a:rPr lang="en-US" sz="1800" b="1" dirty="0" smtClean="0">
              <a:solidFill>
                <a:schemeClr val="tx1"/>
              </a:solidFill>
            </a:rPr>
            <a:t>Quality Assurance</a:t>
          </a:r>
          <a:endParaRPr lang="en-US" sz="1800" b="1" dirty="0">
            <a:solidFill>
              <a:schemeClr val="tx1"/>
            </a:solidFill>
          </a:endParaRPr>
        </a:p>
      </dgm:t>
    </dgm:pt>
    <dgm:pt modelId="{339209B7-B99F-45A0-8816-E5BD02426293}" type="parTrans" cxnId="{8A8AD9AE-6FE2-4C34-89F0-4D55C76033DE}">
      <dgm:prSet/>
      <dgm:spPr/>
      <dgm:t>
        <a:bodyPr/>
        <a:lstStyle/>
        <a:p>
          <a:endParaRPr lang="en-US"/>
        </a:p>
      </dgm:t>
    </dgm:pt>
    <dgm:pt modelId="{01590F5F-2FFD-40A5-A01F-08E6C3C66529}" type="sibTrans" cxnId="{8A8AD9AE-6FE2-4C34-89F0-4D55C76033DE}">
      <dgm:prSet/>
      <dgm:spPr/>
      <dgm:t>
        <a:bodyPr/>
        <a:lstStyle/>
        <a:p>
          <a:endParaRPr lang="en-US"/>
        </a:p>
      </dgm:t>
    </dgm:pt>
    <dgm:pt modelId="{6075CB28-200F-46F5-8693-A9BD98F08F49}" type="pres">
      <dgm:prSet presAssocID="{EA5B22BD-6C9D-4F8C-9A5F-1AA0F76ADCFE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5CE52EC-B4AB-4696-89B0-AD6CFF8317BC}" type="pres">
      <dgm:prSet presAssocID="{664A49CA-4B4E-48A0-B44D-2355B5FA6241}" presName="centerShape" presStyleLbl="node0" presStyleIdx="0" presStyleCnt="1" custScaleX="115465"/>
      <dgm:spPr/>
      <dgm:t>
        <a:bodyPr/>
        <a:lstStyle/>
        <a:p>
          <a:endParaRPr lang="en-US"/>
        </a:p>
      </dgm:t>
    </dgm:pt>
    <dgm:pt modelId="{DC142B7B-CAD8-4E71-BAD9-B3B9ED80BCA6}" type="pres">
      <dgm:prSet presAssocID="{A7561CB9-D979-45F0-9CC6-508EA15EB09C}" presName="node" presStyleLbl="node1" presStyleIdx="0" presStyleCnt="6" custScaleX="13216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B4B414-A4EF-4BA9-97C6-74A6E1AE596A}" type="pres">
      <dgm:prSet presAssocID="{A7561CB9-D979-45F0-9CC6-508EA15EB09C}" presName="dummy" presStyleCnt="0"/>
      <dgm:spPr/>
    </dgm:pt>
    <dgm:pt modelId="{780E08DD-F8A4-4C40-A87E-E6FF75E04DCB}" type="pres">
      <dgm:prSet presAssocID="{2B131AD0-A84A-4309-9509-5FA4715FA734}" presName="sibTrans" presStyleLbl="sibTrans2D1" presStyleIdx="0" presStyleCnt="6"/>
      <dgm:spPr/>
      <dgm:t>
        <a:bodyPr/>
        <a:lstStyle/>
        <a:p>
          <a:endParaRPr lang="en-US"/>
        </a:p>
      </dgm:t>
    </dgm:pt>
    <dgm:pt modelId="{D6DA4EEE-2762-4C24-A58A-8B331DCABD78}" type="pres">
      <dgm:prSet presAssocID="{3526C49A-7C82-409C-847D-96F1C40CDA01}" presName="node" presStyleLbl="node1" presStyleIdx="1" presStyleCnt="6" custScaleX="13216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3180FE-BE5C-4574-A207-B3FB8692C839}" type="pres">
      <dgm:prSet presAssocID="{3526C49A-7C82-409C-847D-96F1C40CDA01}" presName="dummy" presStyleCnt="0"/>
      <dgm:spPr/>
    </dgm:pt>
    <dgm:pt modelId="{11294817-1B51-4B6E-87BB-B5CAF30A05EB}" type="pres">
      <dgm:prSet presAssocID="{DAFE1758-06F2-4D42-92A3-4FD5834F6DDC}" presName="sibTrans" presStyleLbl="sibTrans2D1" presStyleIdx="1" presStyleCnt="6"/>
      <dgm:spPr/>
      <dgm:t>
        <a:bodyPr/>
        <a:lstStyle/>
        <a:p>
          <a:endParaRPr lang="en-US"/>
        </a:p>
      </dgm:t>
    </dgm:pt>
    <dgm:pt modelId="{FC65D894-B364-4E36-AF09-76CCF3CB570A}" type="pres">
      <dgm:prSet presAssocID="{F7181698-641E-4D5C-9C09-17234202F645}" presName="node" presStyleLbl="node1" presStyleIdx="2" presStyleCnt="6" custScaleX="13216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CF7E80-00FD-42E0-81C9-D40189DD7162}" type="pres">
      <dgm:prSet presAssocID="{F7181698-641E-4D5C-9C09-17234202F645}" presName="dummy" presStyleCnt="0"/>
      <dgm:spPr/>
    </dgm:pt>
    <dgm:pt modelId="{A040774E-586E-4718-8D7B-59141C1339F9}" type="pres">
      <dgm:prSet presAssocID="{F82BE17B-A183-4D3F-A169-C4C081A2F3ED}" presName="sibTrans" presStyleLbl="sibTrans2D1" presStyleIdx="2" presStyleCnt="6"/>
      <dgm:spPr/>
      <dgm:t>
        <a:bodyPr/>
        <a:lstStyle/>
        <a:p>
          <a:endParaRPr lang="en-US"/>
        </a:p>
      </dgm:t>
    </dgm:pt>
    <dgm:pt modelId="{844B0B35-70B0-4ECF-B581-BF5080ADC201}" type="pres">
      <dgm:prSet presAssocID="{8A0FCD78-4CF5-424C-B890-602963A59F6B}" presName="node" presStyleLbl="node1" presStyleIdx="3" presStyleCnt="6" custScaleX="13216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EBC059B-0C6D-44DA-98F5-53055FCBB17B}" type="pres">
      <dgm:prSet presAssocID="{8A0FCD78-4CF5-424C-B890-602963A59F6B}" presName="dummy" presStyleCnt="0"/>
      <dgm:spPr/>
    </dgm:pt>
    <dgm:pt modelId="{4E36D911-3820-4E40-B9FC-43571AC86031}" type="pres">
      <dgm:prSet presAssocID="{693B8EFF-BF91-4794-9AB6-395A96DE7573}" presName="sibTrans" presStyleLbl="sibTrans2D1" presStyleIdx="3" presStyleCnt="6"/>
      <dgm:spPr/>
      <dgm:t>
        <a:bodyPr/>
        <a:lstStyle/>
        <a:p>
          <a:endParaRPr lang="en-US"/>
        </a:p>
      </dgm:t>
    </dgm:pt>
    <dgm:pt modelId="{B2179DBF-4E00-4357-99FB-74D2F47E6043}" type="pres">
      <dgm:prSet presAssocID="{C17B88BC-DE56-40D9-8FA2-0A41226A9C1D}" presName="node" presStyleLbl="node1" presStyleIdx="4" presStyleCnt="6" custScaleX="13216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A318BE6-75C5-43E0-9C3A-987B15667E84}" type="pres">
      <dgm:prSet presAssocID="{C17B88BC-DE56-40D9-8FA2-0A41226A9C1D}" presName="dummy" presStyleCnt="0"/>
      <dgm:spPr/>
    </dgm:pt>
    <dgm:pt modelId="{1BA4AF01-9E9B-476E-9BC5-2274402F74FC}" type="pres">
      <dgm:prSet presAssocID="{82C7087B-D558-4EC6-82EB-3724C8BB5F97}" presName="sibTrans" presStyleLbl="sibTrans2D1" presStyleIdx="4" presStyleCnt="6"/>
      <dgm:spPr/>
      <dgm:t>
        <a:bodyPr/>
        <a:lstStyle/>
        <a:p>
          <a:endParaRPr lang="en-US"/>
        </a:p>
      </dgm:t>
    </dgm:pt>
    <dgm:pt modelId="{D5550511-5307-4242-8699-605136404EF6}" type="pres">
      <dgm:prSet presAssocID="{5AD064E4-E931-40DD-9CA1-72217D61C2D2}" presName="node" presStyleLbl="node1" presStyleIdx="5" presStyleCnt="6" custScaleX="13216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AC5A307-AFD6-4310-8334-B71C9D21347B}" type="pres">
      <dgm:prSet presAssocID="{5AD064E4-E931-40DD-9CA1-72217D61C2D2}" presName="dummy" presStyleCnt="0"/>
      <dgm:spPr/>
    </dgm:pt>
    <dgm:pt modelId="{BA60CE58-2DF9-49BC-8559-008FE50DF2D5}" type="pres">
      <dgm:prSet presAssocID="{01590F5F-2FFD-40A5-A01F-08E6C3C66529}" presName="sibTrans" presStyleLbl="sibTrans2D1" presStyleIdx="5" presStyleCnt="6"/>
      <dgm:spPr/>
      <dgm:t>
        <a:bodyPr/>
        <a:lstStyle/>
        <a:p>
          <a:endParaRPr lang="en-US"/>
        </a:p>
      </dgm:t>
    </dgm:pt>
  </dgm:ptLst>
  <dgm:cxnLst>
    <dgm:cxn modelId="{7E00D43A-76E4-4224-B469-B5B66395D3C6}" type="presOf" srcId="{F7181698-641E-4D5C-9C09-17234202F645}" destId="{FC65D894-B364-4E36-AF09-76CCF3CB570A}" srcOrd="0" destOrd="0" presId="urn:microsoft.com/office/officeart/2005/8/layout/radial6"/>
    <dgm:cxn modelId="{2BE2EE05-601F-43AB-97B2-DB6FCBB3EC3D}" srcId="{664A49CA-4B4E-48A0-B44D-2355B5FA6241}" destId="{A7561CB9-D979-45F0-9CC6-508EA15EB09C}" srcOrd="0" destOrd="0" parTransId="{D6EDDB69-A41C-41A8-AE75-699E82056961}" sibTransId="{2B131AD0-A84A-4309-9509-5FA4715FA734}"/>
    <dgm:cxn modelId="{727EA02D-44DD-4583-8FE5-0FFE54E2CD40}" srcId="{EA5B22BD-6C9D-4F8C-9A5F-1AA0F76ADCFE}" destId="{664A49CA-4B4E-48A0-B44D-2355B5FA6241}" srcOrd="0" destOrd="0" parTransId="{AEF11CED-B1C3-4701-8050-C0DCF35D9C79}" sibTransId="{B7B4F6EB-00A9-4B88-87A4-2D64CCDF1DC6}"/>
    <dgm:cxn modelId="{7E5F9674-F58C-4463-8A2D-75030803B1A4}" type="presOf" srcId="{693B8EFF-BF91-4794-9AB6-395A96DE7573}" destId="{4E36D911-3820-4E40-B9FC-43571AC86031}" srcOrd="0" destOrd="0" presId="urn:microsoft.com/office/officeart/2005/8/layout/radial6"/>
    <dgm:cxn modelId="{8A8AD9AE-6FE2-4C34-89F0-4D55C76033DE}" srcId="{664A49CA-4B4E-48A0-B44D-2355B5FA6241}" destId="{5AD064E4-E931-40DD-9CA1-72217D61C2D2}" srcOrd="5" destOrd="0" parTransId="{339209B7-B99F-45A0-8816-E5BD02426293}" sibTransId="{01590F5F-2FFD-40A5-A01F-08E6C3C66529}"/>
    <dgm:cxn modelId="{84AEF885-9AD7-4070-95CB-E030F2F510ED}" type="presOf" srcId="{2B131AD0-A84A-4309-9509-5FA4715FA734}" destId="{780E08DD-F8A4-4C40-A87E-E6FF75E04DCB}" srcOrd="0" destOrd="0" presId="urn:microsoft.com/office/officeart/2005/8/layout/radial6"/>
    <dgm:cxn modelId="{6F350965-8CB9-4E64-8A13-4253D4BCDB1D}" srcId="{664A49CA-4B4E-48A0-B44D-2355B5FA6241}" destId="{3526C49A-7C82-409C-847D-96F1C40CDA01}" srcOrd="1" destOrd="0" parTransId="{4631FA21-9403-4423-8DD9-BE9BFA5334DB}" sibTransId="{DAFE1758-06F2-4D42-92A3-4FD5834F6DDC}"/>
    <dgm:cxn modelId="{D064D46C-31F8-4876-9CE3-567380450C62}" type="presOf" srcId="{8A0FCD78-4CF5-424C-B890-602963A59F6B}" destId="{844B0B35-70B0-4ECF-B581-BF5080ADC201}" srcOrd="0" destOrd="0" presId="urn:microsoft.com/office/officeart/2005/8/layout/radial6"/>
    <dgm:cxn modelId="{BCD83BD6-A3D0-4680-89E9-0AF288B416E8}" type="presOf" srcId="{A7561CB9-D979-45F0-9CC6-508EA15EB09C}" destId="{DC142B7B-CAD8-4E71-BAD9-B3B9ED80BCA6}" srcOrd="0" destOrd="0" presId="urn:microsoft.com/office/officeart/2005/8/layout/radial6"/>
    <dgm:cxn modelId="{27F20A9B-FC0F-41E7-91CC-C734D0711649}" type="presOf" srcId="{664A49CA-4B4E-48A0-B44D-2355B5FA6241}" destId="{55CE52EC-B4AB-4696-89B0-AD6CFF8317BC}" srcOrd="0" destOrd="0" presId="urn:microsoft.com/office/officeart/2005/8/layout/radial6"/>
    <dgm:cxn modelId="{E97C03BD-E57A-4739-BD8C-B91914F1F223}" type="presOf" srcId="{F82BE17B-A183-4D3F-A169-C4C081A2F3ED}" destId="{A040774E-586E-4718-8D7B-59141C1339F9}" srcOrd="0" destOrd="0" presId="urn:microsoft.com/office/officeart/2005/8/layout/radial6"/>
    <dgm:cxn modelId="{5BE32F42-EF4C-4532-8093-4633E4F71BA6}" srcId="{664A49CA-4B4E-48A0-B44D-2355B5FA6241}" destId="{8A0FCD78-4CF5-424C-B890-602963A59F6B}" srcOrd="3" destOrd="0" parTransId="{2CFEC7BA-EB14-4A08-9A45-8813F658F3D3}" sibTransId="{693B8EFF-BF91-4794-9AB6-395A96DE7573}"/>
    <dgm:cxn modelId="{18C118E0-A222-42D2-B406-18257543BED1}" srcId="{664A49CA-4B4E-48A0-B44D-2355B5FA6241}" destId="{F7181698-641E-4D5C-9C09-17234202F645}" srcOrd="2" destOrd="0" parTransId="{B0B0B7C1-E589-493A-B4AD-46545C4EE312}" sibTransId="{F82BE17B-A183-4D3F-A169-C4C081A2F3ED}"/>
    <dgm:cxn modelId="{C4FACD0F-5830-463E-8B04-D0B9D71675E5}" type="presOf" srcId="{82C7087B-D558-4EC6-82EB-3724C8BB5F97}" destId="{1BA4AF01-9E9B-476E-9BC5-2274402F74FC}" srcOrd="0" destOrd="0" presId="urn:microsoft.com/office/officeart/2005/8/layout/radial6"/>
    <dgm:cxn modelId="{AA7B368F-E6CA-45BB-880C-6C5274399BDC}" type="presOf" srcId="{01590F5F-2FFD-40A5-A01F-08E6C3C66529}" destId="{BA60CE58-2DF9-49BC-8559-008FE50DF2D5}" srcOrd="0" destOrd="0" presId="urn:microsoft.com/office/officeart/2005/8/layout/radial6"/>
    <dgm:cxn modelId="{16996E9C-8A65-4C17-B377-23AD56BF8E32}" srcId="{664A49CA-4B4E-48A0-B44D-2355B5FA6241}" destId="{C17B88BC-DE56-40D9-8FA2-0A41226A9C1D}" srcOrd="4" destOrd="0" parTransId="{00B0DDB9-A202-4A43-A97D-A07CFAF79D2C}" sibTransId="{82C7087B-D558-4EC6-82EB-3724C8BB5F97}"/>
    <dgm:cxn modelId="{A32BD34D-5B6E-41B3-AF4C-30CF3CB382D4}" type="presOf" srcId="{5AD064E4-E931-40DD-9CA1-72217D61C2D2}" destId="{D5550511-5307-4242-8699-605136404EF6}" srcOrd="0" destOrd="0" presId="urn:microsoft.com/office/officeart/2005/8/layout/radial6"/>
    <dgm:cxn modelId="{11A452C1-75CD-451E-A815-BA65ECB39233}" type="presOf" srcId="{EA5B22BD-6C9D-4F8C-9A5F-1AA0F76ADCFE}" destId="{6075CB28-200F-46F5-8693-A9BD98F08F49}" srcOrd="0" destOrd="0" presId="urn:microsoft.com/office/officeart/2005/8/layout/radial6"/>
    <dgm:cxn modelId="{2254EBBA-1A37-4A88-8D91-29667F9488DE}" type="presOf" srcId="{DAFE1758-06F2-4D42-92A3-4FD5834F6DDC}" destId="{11294817-1B51-4B6E-87BB-B5CAF30A05EB}" srcOrd="0" destOrd="0" presId="urn:microsoft.com/office/officeart/2005/8/layout/radial6"/>
    <dgm:cxn modelId="{02E67A19-8DA5-40FC-85E6-34026E7B1457}" type="presOf" srcId="{3526C49A-7C82-409C-847D-96F1C40CDA01}" destId="{D6DA4EEE-2762-4C24-A58A-8B331DCABD78}" srcOrd="0" destOrd="0" presId="urn:microsoft.com/office/officeart/2005/8/layout/radial6"/>
    <dgm:cxn modelId="{2F424CDA-ECA0-4F71-A67F-CDF99073470C}" type="presOf" srcId="{C17B88BC-DE56-40D9-8FA2-0A41226A9C1D}" destId="{B2179DBF-4E00-4357-99FB-74D2F47E6043}" srcOrd="0" destOrd="0" presId="urn:microsoft.com/office/officeart/2005/8/layout/radial6"/>
    <dgm:cxn modelId="{7093660F-9EB9-44D8-9841-C6068CFDF5FE}" type="presParOf" srcId="{6075CB28-200F-46F5-8693-A9BD98F08F49}" destId="{55CE52EC-B4AB-4696-89B0-AD6CFF8317BC}" srcOrd="0" destOrd="0" presId="urn:microsoft.com/office/officeart/2005/8/layout/radial6"/>
    <dgm:cxn modelId="{79056C50-C583-497A-9626-1A8A92149169}" type="presParOf" srcId="{6075CB28-200F-46F5-8693-A9BD98F08F49}" destId="{DC142B7B-CAD8-4E71-BAD9-B3B9ED80BCA6}" srcOrd="1" destOrd="0" presId="urn:microsoft.com/office/officeart/2005/8/layout/radial6"/>
    <dgm:cxn modelId="{E9ABA184-4256-4015-963F-4624C84057D4}" type="presParOf" srcId="{6075CB28-200F-46F5-8693-A9BD98F08F49}" destId="{6AB4B414-A4EF-4BA9-97C6-74A6E1AE596A}" srcOrd="2" destOrd="0" presId="urn:microsoft.com/office/officeart/2005/8/layout/radial6"/>
    <dgm:cxn modelId="{AC628AD1-5C99-4DB9-941F-E74F0930405D}" type="presParOf" srcId="{6075CB28-200F-46F5-8693-A9BD98F08F49}" destId="{780E08DD-F8A4-4C40-A87E-E6FF75E04DCB}" srcOrd="3" destOrd="0" presId="urn:microsoft.com/office/officeart/2005/8/layout/radial6"/>
    <dgm:cxn modelId="{929F7562-A8B3-45EA-9BA0-09C87D8669A2}" type="presParOf" srcId="{6075CB28-200F-46F5-8693-A9BD98F08F49}" destId="{D6DA4EEE-2762-4C24-A58A-8B331DCABD78}" srcOrd="4" destOrd="0" presId="urn:microsoft.com/office/officeart/2005/8/layout/radial6"/>
    <dgm:cxn modelId="{A8B3051A-3ED2-4AF5-BBE5-B0FA7C57CC2C}" type="presParOf" srcId="{6075CB28-200F-46F5-8693-A9BD98F08F49}" destId="{DB3180FE-BE5C-4574-A207-B3FB8692C839}" srcOrd="5" destOrd="0" presId="urn:microsoft.com/office/officeart/2005/8/layout/radial6"/>
    <dgm:cxn modelId="{9B96DF9C-FCB0-4BCE-A3B7-0D84F1734C27}" type="presParOf" srcId="{6075CB28-200F-46F5-8693-A9BD98F08F49}" destId="{11294817-1B51-4B6E-87BB-B5CAF30A05EB}" srcOrd="6" destOrd="0" presId="urn:microsoft.com/office/officeart/2005/8/layout/radial6"/>
    <dgm:cxn modelId="{D37E14C7-17A7-4895-B695-5ADAFE9918A9}" type="presParOf" srcId="{6075CB28-200F-46F5-8693-A9BD98F08F49}" destId="{FC65D894-B364-4E36-AF09-76CCF3CB570A}" srcOrd="7" destOrd="0" presId="urn:microsoft.com/office/officeart/2005/8/layout/radial6"/>
    <dgm:cxn modelId="{CE25F35D-07B8-4805-AF12-765D02C2467E}" type="presParOf" srcId="{6075CB28-200F-46F5-8693-A9BD98F08F49}" destId="{C6CF7E80-00FD-42E0-81C9-D40189DD7162}" srcOrd="8" destOrd="0" presId="urn:microsoft.com/office/officeart/2005/8/layout/radial6"/>
    <dgm:cxn modelId="{F17B8105-FF59-47F8-ABE3-53AF4AF22B3C}" type="presParOf" srcId="{6075CB28-200F-46F5-8693-A9BD98F08F49}" destId="{A040774E-586E-4718-8D7B-59141C1339F9}" srcOrd="9" destOrd="0" presId="urn:microsoft.com/office/officeart/2005/8/layout/radial6"/>
    <dgm:cxn modelId="{23FF5160-3515-48F4-BCCC-2FF901B2926F}" type="presParOf" srcId="{6075CB28-200F-46F5-8693-A9BD98F08F49}" destId="{844B0B35-70B0-4ECF-B581-BF5080ADC201}" srcOrd="10" destOrd="0" presId="urn:microsoft.com/office/officeart/2005/8/layout/radial6"/>
    <dgm:cxn modelId="{89E0B9B2-3BED-4B93-824C-BC2D8F6D1823}" type="presParOf" srcId="{6075CB28-200F-46F5-8693-A9BD98F08F49}" destId="{BEBC059B-0C6D-44DA-98F5-53055FCBB17B}" srcOrd="11" destOrd="0" presId="urn:microsoft.com/office/officeart/2005/8/layout/radial6"/>
    <dgm:cxn modelId="{51D0054B-9251-4340-B38C-BCA93F511127}" type="presParOf" srcId="{6075CB28-200F-46F5-8693-A9BD98F08F49}" destId="{4E36D911-3820-4E40-B9FC-43571AC86031}" srcOrd="12" destOrd="0" presId="urn:microsoft.com/office/officeart/2005/8/layout/radial6"/>
    <dgm:cxn modelId="{505EAD29-46C9-4142-9F81-C4D4CDFD007C}" type="presParOf" srcId="{6075CB28-200F-46F5-8693-A9BD98F08F49}" destId="{B2179DBF-4E00-4357-99FB-74D2F47E6043}" srcOrd="13" destOrd="0" presId="urn:microsoft.com/office/officeart/2005/8/layout/radial6"/>
    <dgm:cxn modelId="{E08B5DE3-0CFB-4BAF-8A33-D3787ADD10FD}" type="presParOf" srcId="{6075CB28-200F-46F5-8693-A9BD98F08F49}" destId="{CA318BE6-75C5-43E0-9C3A-987B15667E84}" srcOrd="14" destOrd="0" presId="urn:microsoft.com/office/officeart/2005/8/layout/radial6"/>
    <dgm:cxn modelId="{1C66A79B-3C7E-47FC-860A-1BAA27308039}" type="presParOf" srcId="{6075CB28-200F-46F5-8693-A9BD98F08F49}" destId="{1BA4AF01-9E9B-476E-9BC5-2274402F74FC}" srcOrd="15" destOrd="0" presId="urn:microsoft.com/office/officeart/2005/8/layout/radial6"/>
    <dgm:cxn modelId="{6176C680-2352-4409-B089-89B705E7ACB2}" type="presParOf" srcId="{6075CB28-200F-46F5-8693-A9BD98F08F49}" destId="{D5550511-5307-4242-8699-605136404EF6}" srcOrd="16" destOrd="0" presId="urn:microsoft.com/office/officeart/2005/8/layout/radial6"/>
    <dgm:cxn modelId="{B8550BF6-75C6-4D66-BC30-9E0B7E863C5D}" type="presParOf" srcId="{6075CB28-200F-46F5-8693-A9BD98F08F49}" destId="{0AC5A307-AFD6-4310-8334-B71C9D21347B}" srcOrd="17" destOrd="0" presId="urn:microsoft.com/office/officeart/2005/8/layout/radial6"/>
    <dgm:cxn modelId="{02CAE592-0084-461F-913B-0723E9124040}" type="presParOf" srcId="{6075CB28-200F-46F5-8693-A9BD98F08F49}" destId="{BA60CE58-2DF9-49BC-8559-008FE50DF2D5}" srcOrd="18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60CE58-2DF9-49BC-8559-008FE50DF2D5}">
      <dsp:nvSpPr>
        <dsp:cNvPr id="0" name=""/>
        <dsp:cNvSpPr/>
      </dsp:nvSpPr>
      <dsp:spPr>
        <a:xfrm>
          <a:off x="1744380" y="577568"/>
          <a:ext cx="3950263" cy="3950263"/>
        </a:xfrm>
        <a:prstGeom prst="blockArc">
          <a:avLst>
            <a:gd name="adj1" fmla="val 12600000"/>
            <a:gd name="adj2" fmla="val 16200000"/>
            <a:gd name="adj3" fmla="val 4523"/>
          </a:avLst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A4AF01-9E9B-476E-9BC5-2274402F74FC}">
      <dsp:nvSpPr>
        <dsp:cNvPr id="0" name=""/>
        <dsp:cNvSpPr/>
      </dsp:nvSpPr>
      <dsp:spPr>
        <a:xfrm>
          <a:off x="1744380" y="577568"/>
          <a:ext cx="3950263" cy="3950263"/>
        </a:xfrm>
        <a:prstGeom prst="blockArc">
          <a:avLst>
            <a:gd name="adj1" fmla="val 9000000"/>
            <a:gd name="adj2" fmla="val 12600000"/>
            <a:gd name="adj3" fmla="val 4523"/>
          </a:avLst>
        </a:prstGeom>
        <a:solidFill>
          <a:schemeClr val="accent3">
            <a:hueOff val="9000211"/>
            <a:satOff val="-13504"/>
            <a:lumOff val="-219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36D911-3820-4E40-B9FC-43571AC86031}">
      <dsp:nvSpPr>
        <dsp:cNvPr id="0" name=""/>
        <dsp:cNvSpPr/>
      </dsp:nvSpPr>
      <dsp:spPr>
        <a:xfrm>
          <a:off x="1744380" y="577568"/>
          <a:ext cx="3950263" cy="3950263"/>
        </a:xfrm>
        <a:prstGeom prst="blockArc">
          <a:avLst>
            <a:gd name="adj1" fmla="val 5400000"/>
            <a:gd name="adj2" fmla="val 9000000"/>
            <a:gd name="adj3" fmla="val 4523"/>
          </a:avLst>
        </a:prstGeom>
        <a:solidFill>
          <a:schemeClr val="accent3">
            <a:hueOff val="6750158"/>
            <a:satOff val="-10128"/>
            <a:lumOff val="-164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40774E-586E-4718-8D7B-59141C1339F9}">
      <dsp:nvSpPr>
        <dsp:cNvPr id="0" name=""/>
        <dsp:cNvSpPr/>
      </dsp:nvSpPr>
      <dsp:spPr>
        <a:xfrm>
          <a:off x="1744380" y="577568"/>
          <a:ext cx="3950263" cy="3950263"/>
        </a:xfrm>
        <a:prstGeom prst="blockArc">
          <a:avLst>
            <a:gd name="adj1" fmla="val 1800000"/>
            <a:gd name="adj2" fmla="val 5400000"/>
            <a:gd name="adj3" fmla="val 4523"/>
          </a:avLst>
        </a:prstGeom>
        <a:solidFill>
          <a:schemeClr val="accent3">
            <a:hueOff val="4500106"/>
            <a:satOff val="-6752"/>
            <a:lumOff val="-109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294817-1B51-4B6E-87BB-B5CAF30A05EB}">
      <dsp:nvSpPr>
        <dsp:cNvPr id="0" name=""/>
        <dsp:cNvSpPr/>
      </dsp:nvSpPr>
      <dsp:spPr>
        <a:xfrm>
          <a:off x="1744380" y="577568"/>
          <a:ext cx="3950263" cy="3950263"/>
        </a:xfrm>
        <a:prstGeom prst="blockArc">
          <a:avLst>
            <a:gd name="adj1" fmla="val 19800000"/>
            <a:gd name="adj2" fmla="val 1800000"/>
            <a:gd name="adj3" fmla="val 4523"/>
          </a:avLst>
        </a:prstGeom>
        <a:solidFill>
          <a:schemeClr val="accent3">
            <a:hueOff val="2250053"/>
            <a:satOff val="-3376"/>
            <a:lumOff val="-54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0E08DD-F8A4-4C40-A87E-E6FF75E04DCB}">
      <dsp:nvSpPr>
        <dsp:cNvPr id="0" name=""/>
        <dsp:cNvSpPr/>
      </dsp:nvSpPr>
      <dsp:spPr>
        <a:xfrm>
          <a:off x="1744380" y="577568"/>
          <a:ext cx="3950263" cy="3950263"/>
        </a:xfrm>
        <a:prstGeom prst="blockArc">
          <a:avLst>
            <a:gd name="adj1" fmla="val 16200000"/>
            <a:gd name="adj2" fmla="val 19800000"/>
            <a:gd name="adj3" fmla="val 4523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CE52EC-B4AB-4696-89B0-AD6CFF8317BC}">
      <dsp:nvSpPr>
        <dsp:cNvPr id="0" name=""/>
        <dsp:cNvSpPr/>
      </dsp:nvSpPr>
      <dsp:spPr>
        <a:xfrm>
          <a:off x="2696157" y="1666409"/>
          <a:ext cx="2046709" cy="177258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chemeClr val="tx1"/>
              </a:solidFill>
            </a:rPr>
            <a:t>Single Sourcing Certification </a:t>
          </a:r>
          <a:r>
            <a:rPr lang="en-US" sz="2000" b="1" kern="1200" dirty="0" err="1" smtClean="0">
              <a:solidFill>
                <a:schemeClr val="tx1"/>
              </a:solidFill>
            </a:rPr>
            <a:t>Programme</a:t>
          </a:r>
          <a:endParaRPr lang="en-US" sz="2000" b="1" kern="1200" dirty="0">
            <a:solidFill>
              <a:schemeClr val="tx1"/>
            </a:solidFill>
          </a:endParaRPr>
        </a:p>
      </dsp:txBody>
      <dsp:txXfrm>
        <a:off x="2995891" y="1925997"/>
        <a:ext cx="1447241" cy="1253404"/>
      </dsp:txXfrm>
    </dsp:sp>
    <dsp:sp modelId="{DC142B7B-CAD8-4E71-BAD9-B3B9ED80BCA6}">
      <dsp:nvSpPr>
        <dsp:cNvPr id="0" name=""/>
        <dsp:cNvSpPr/>
      </dsp:nvSpPr>
      <dsp:spPr>
        <a:xfrm>
          <a:off x="2899569" y="1833"/>
          <a:ext cx="1639886" cy="124080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tx1"/>
              </a:solidFill>
            </a:rPr>
            <a:t>Value Analysis Effort</a:t>
          </a:r>
          <a:endParaRPr lang="en-US" sz="1800" b="1" kern="1200" dirty="0">
            <a:solidFill>
              <a:schemeClr val="tx1"/>
            </a:solidFill>
          </a:endParaRPr>
        </a:p>
      </dsp:txBody>
      <dsp:txXfrm>
        <a:off x="3139725" y="183545"/>
        <a:ext cx="1159574" cy="877382"/>
      </dsp:txXfrm>
    </dsp:sp>
    <dsp:sp modelId="{D6DA4EEE-2762-4C24-A58A-8B331DCABD78}">
      <dsp:nvSpPr>
        <dsp:cNvPr id="0" name=""/>
        <dsp:cNvSpPr/>
      </dsp:nvSpPr>
      <dsp:spPr>
        <a:xfrm>
          <a:off x="4571399" y="967065"/>
          <a:ext cx="1639886" cy="1240806"/>
        </a:xfrm>
        <a:prstGeom prst="ellipse">
          <a:avLst/>
        </a:prstGeom>
        <a:solidFill>
          <a:schemeClr val="accent3">
            <a:hueOff val="2250053"/>
            <a:satOff val="-3376"/>
            <a:lumOff val="-54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tx1"/>
              </a:solidFill>
            </a:rPr>
            <a:t>Financial Capability</a:t>
          </a:r>
          <a:endParaRPr lang="en-US" sz="1800" b="1" kern="1200" dirty="0">
            <a:solidFill>
              <a:schemeClr val="tx1"/>
            </a:solidFill>
          </a:endParaRPr>
        </a:p>
      </dsp:txBody>
      <dsp:txXfrm>
        <a:off x="4811555" y="1148777"/>
        <a:ext cx="1159574" cy="877382"/>
      </dsp:txXfrm>
    </dsp:sp>
    <dsp:sp modelId="{FC65D894-B364-4E36-AF09-76CCF3CB570A}">
      <dsp:nvSpPr>
        <dsp:cNvPr id="0" name=""/>
        <dsp:cNvSpPr/>
      </dsp:nvSpPr>
      <dsp:spPr>
        <a:xfrm>
          <a:off x="4571399" y="2897528"/>
          <a:ext cx="1639886" cy="1240806"/>
        </a:xfrm>
        <a:prstGeom prst="ellipse">
          <a:avLst/>
        </a:prstGeom>
        <a:solidFill>
          <a:schemeClr val="accent3">
            <a:hueOff val="4500106"/>
            <a:satOff val="-6752"/>
            <a:lumOff val="-109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tx1"/>
              </a:solidFill>
            </a:rPr>
            <a:t>Cost Structure</a:t>
          </a:r>
          <a:endParaRPr lang="en-US" sz="1800" b="1" kern="1200" dirty="0">
            <a:solidFill>
              <a:schemeClr val="tx1"/>
            </a:solidFill>
          </a:endParaRPr>
        </a:p>
      </dsp:txBody>
      <dsp:txXfrm>
        <a:off x="4811555" y="3079240"/>
        <a:ext cx="1159574" cy="877382"/>
      </dsp:txXfrm>
    </dsp:sp>
    <dsp:sp modelId="{844B0B35-70B0-4ECF-B581-BF5080ADC201}">
      <dsp:nvSpPr>
        <dsp:cNvPr id="0" name=""/>
        <dsp:cNvSpPr/>
      </dsp:nvSpPr>
      <dsp:spPr>
        <a:xfrm>
          <a:off x="2899569" y="3862759"/>
          <a:ext cx="1639886" cy="1240806"/>
        </a:xfrm>
        <a:prstGeom prst="ellipse">
          <a:avLst/>
        </a:prstGeom>
        <a:solidFill>
          <a:schemeClr val="accent3">
            <a:hueOff val="6750158"/>
            <a:satOff val="-10128"/>
            <a:lumOff val="-164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solidFill>
                <a:schemeClr val="tx1"/>
              </a:solidFill>
            </a:rPr>
            <a:t>Contract Performance</a:t>
          </a:r>
          <a:endParaRPr lang="en-US" sz="1600" b="1" kern="1200" dirty="0">
            <a:solidFill>
              <a:schemeClr val="tx1"/>
            </a:solidFill>
          </a:endParaRPr>
        </a:p>
      </dsp:txBody>
      <dsp:txXfrm>
        <a:off x="3139725" y="4044471"/>
        <a:ext cx="1159574" cy="877382"/>
      </dsp:txXfrm>
    </dsp:sp>
    <dsp:sp modelId="{B2179DBF-4E00-4357-99FB-74D2F47E6043}">
      <dsp:nvSpPr>
        <dsp:cNvPr id="0" name=""/>
        <dsp:cNvSpPr/>
      </dsp:nvSpPr>
      <dsp:spPr>
        <a:xfrm>
          <a:off x="1227739" y="2897528"/>
          <a:ext cx="1639886" cy="1240806"/>
        </a:xfrm>
        <a:prstGeom prst="ellipse">
          <a:avLst/>
        </a:prstGeom>
        <a:solidFill>
          <a:schemeClr val="accent3">
            <a:hueOff val="9000211"/>
            <a:satOff val="-13504"/>
            <a:lumOff val="-219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tx1"/>
              </a:solidFill>
            </a:rPr>
            <a:t>Equipment Capability</a:t>
          </a:r>
          <a:endParaRPr lang="en-US" sz="1800" b="1" kern="1200" dirty="0">
            <a:solidFill>
              <a:schemeClr val="tx1"/>
            </a:solidFill>
          </a:endParaRPr>
        </a:p>
      </dsp:txBody>
      <dsp:txXfrm>
        <a:off x="1467895" y="3079240"/>
        <a:ext cx="1159574" cy="877382"/>
      </dsp:txXfrm>
    </dsp:sp>
    <dsp:sp modelId="{D5550511-5307-4242-8699-605136404EF6}">
      <dsp:nvSpPr>
        <dsp:cNvPr id="0" name=""/>
        <dsp:cNvSpPr/>
      </dsp:nvSpPr>
      <dsp:spPr>
        <a:xfrm>
          <a:off x="1227739" y="967065"/>
          <a:ext cx="1639886" cy="1240806"/>
        </a:xfrm>
        <a:prstGeom prst="ellipse">
          <a:avLst/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tx1"/>
              </a:solidFill>
            </a:rPr>
            <a:t>Quality Assurance</a:t>
          </a:r>
          <a:endParaRPr lang="en-US" sz="1800" b="1" kern="1200" dirty="0">
            <a:solidFill>
              <a:schemeClr val="tx1"/>
            </a:solidFill>
          </a:endParaRPr>
        </a:p>
      </dsp:txBody>
      <dsp:txXfrm>
        <a:off x="1467895" y="1148777"/>
        <a:ext cx="1159574" cy="8773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fld id="{FC474A88-C891-4F77-8540-E1FF48BD4EF5}" type="datetimeFigureOut">
              <a:rPr lang="en-US"/>
              <a:pPr>
                <a:defRPr/>
              </a:pPr>
              <a:t>8/19/2015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fld id="{92D7414D-9604-4421-9627-2603E355C6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0415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fld id="{17F5BC69-1838-44FE-ACC8-1BEC9B7AB1EF}" type="datetimeFigureOut">
              <a:rPr lang="en-US"/>
              <a:pPr>
                <a:defRPr/>
              </a:pPr>
              <a:t>8/19/2015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fld id="{3646AA83-1A30-4439-936B-2945AE0ECF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3441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E16295-8217-44E6-9E8A-FABA4AA39B56}" type="datetimeFigureOut">
              <a:rPr lang="en-US"/>
              <a:pPr>
                <a:defRPr/>
              </a:pPr>
              <a:t>8/19/2015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8CA610-856E-4C7D-89A5-B9F6668648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408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49A443-FD23-4066-96C5-19D516BAB5C3}" type="datetimeFigureOut">
              <a:rPr lang="en-US"/>
              <a:pPr>
                <a:defRPr/>
              </a:pPr>
              <a:t>8/19/2015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A30D37-74F5-4910-8CC6-74C7988D37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469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0C1038-E9C4-427E-BD7E-77A89D4E09EF}" type="datetimeFigureOut">
              <a:rPr lang="en-US"/>
              <a:pPr>
                <a:defRPr/>
              </a:pPr>
              <a:t>8/19/2015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3E9163-BB2C-455B-A9CB-3914494FE0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0447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911400-691E-4B03-8B70-BFDAF6A86F7E}" type="datetimeFigureOut">
              <a:rPr lang="en-US" smtClean="0"/>
              <a:pPr>
                <a:defRPr/>
              </a:pPr>
              <a:t>8/19/2015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3BF2EF-37C3-4BF0-8B4C-BAA620EFF9B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45" t="1540" r="26912" b="2026"/>
          <a:stretch/>
        </p:blipFill>
        <p:spPr>
          <a:xfrm>
            <a:off x="3345189" y="1"/>
            <a:ext cx="5815584" cy="6882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4085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4BBB11-3EEF-41C5-91D6-CBE084E98297}" type="datetimeFigureOut">
              <a:rPr lang="en-US" smtClean="0"/>
              <a:pPr>
                <a:defRPr/>
              </a:pPr>
              <a:t>8/19/2015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5587F7-4FBF-45F8-B945-751E50BDE5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76200" y="6553200"/>
            <a:ext cx="46942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600" i="1" dirty="0" smtClean="0">
                <a:latin typeface="Calibri" pitchFamily="34" charset="0"/>
              </a:rPr>
              <a:t>                                                                                                 </a:t>
            </a:r>
            <a:endParaRPr lang="en-US" sz="1600" i="1" dirty="0" smtClean="0">
              <a:solidFill>
                <a:schemeClr val="bg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0250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390D2C-E982-41E0-A3F9-E8A66B198024}" type="datetimeFigureOut">
              <a:rPr lang="en-US" smtClean="0"/>
              <a:pPr>
                <a:defRPr/>
              </a:pPr>
              <a:t>8/19/2015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2A03C4-79AC-45B6-9FB0-D8090D09B63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5859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99F0BA-F427-4B00-87F5-CE5733CFDE3C}" type="datetimeFigureOut">
              <a:rPr lang="en-US" smtClean="0"/>
              <a:pPr>
                <a:defRPr/>
              </a:pPr>
              <a:t>8/19/2015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5B0F2A-5117-4DFF-AE1D-49E04956626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0529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5C8F2B-D1F7-4891-9B1B-D003662AA577}" type="datetimeFigureOut">
              <a:rPr lang="en-US" smtClean="0"/>
              <a:pPr>
                <a:defRPr/>
              </a:pPr>
              <a:t>8/19/2015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C17B86-8A21-4961-9760-2EEC3C80DB9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2352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9E1001-8F12-4BA3-9198-B61A8ED0316A}" type="datetimeFigureOut">
              <a:rPr lang="en-US" smtClean="0"/>
              <a:pPr>
                <a:defRPr/>
              </a:pPr>
              <a:t>8/19/2015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316484-2169-4588-B4D3-D25F5AD9979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TextBox 5"/>
          <p:cNvSpPr txBox="1">
            <a:spLocks noChangeArrowheads="1"/>
          </p:cNvSpPr>
          <p:nvPr userDrawn="1"/>
        </p:nvSpPr>
        <p:spPr bwMode="auto">
          <a:xfrm>
            <a:off x="76200" y="6553200"/>
            <a:ext cx="46942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600" i="1" smtClean="0">
                <a:latin typeface="Calibri" pitchFamily="34" charset="0"/>
              </a:rPr>
              <a:t>                                                                                                 </a:t>
            </a:r>
            <a:endParaRPr lang="en-US" sz="1600" i="1" smtClean="0">
              <a:solidFill>
                <a:schemeClr val="bg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41831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553332-539D-43A1-BB07-1E99F20653B6}" type="datetimeFigureOut">
              <a:rPr lang="en-US" smtClean="0"/>
              <a:pPr>
                <a:defRPr/>
              </a:pPr>
              <a:t>8/19/2015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E51564-D7AC-48A4-9166-7AE7BFECD13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4572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7C10FE-F6BD-4AB7-BDA6-EF1AB54CD9EE}" type="datetimeFigureOut">
              <a:rPr lang="en-US" smtClean="0"/>
              <a:pPr>
                <a:defRPr/>
              </a:pPr>
              <a:t>8/19/2015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DFB83E-5747-477E-A498-353DF5895BA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800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1DD3E8-ED86-4614-86D1-FA3A63E0BC41}" type="datetimeFigureOut">
              <a:rPr lang="en-US"/>
              <a:pPr>
                <a:defRPr/>
              </a:pPr>
              <a:t>8/19/2015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5587F7-4FBF-45F8-B945-751E50BDE5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2503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CF8060-28C3-484C-B772-7DAE813C11A0}" type="datetimeFigureOut">
              <a:rPr lang="en-US" smtClean="0"/>
              <a:pPr>
                <a:defRPr/>
              </a:pPr>
              <a:t>8/19/2015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69CC01-DF4B-452E-8C5E-CBDFDB05A4A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1157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03DDF5-CAB3-481D-8395-B6DC2DAC5D09}" type="datetimeFigureOut">
              <a:rPr lang="en-US" smtClean="0"/>
              <a:pPr>
                <a:defRPr/>
              </a:pPr>
              <a:t>8/19/2015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11E4AC-8268-4FAE-ABD5-ECF533EDBC9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46945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67F388-8AD7-4BAD-8229-54943A75EC40}" type="datetimeFigureOut">
              <a:rPr lang="en-US" smtClean="0"/>
              <a:pPr>
                <a:defRPr/>
              </a:pPr>
              <a:t>8/19/2015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9C755D-1CE9-4740-8698-29E00459B9B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04470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66738" y="1752600"/>
            <a:ext cx="8001000" cy="42672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2BEE44-DF50-410D-955A-E845F387B4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17379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"/>
          <p:cNvGrpSpPr>
            <a:grpSpLocks/>
          </p:cNvGrpSpPr>
          <p:nvPr userDrawn="1"/>
        </p:nvGrpSpPr>
        <p:grpSpPr bwMode="auto">
          <a:xfrm>
            <a:off x="0" y="0"/>
            <a:ext cx="9144000" cy="304800"/>
            <a:chOff x="0" y="0"/>
            <a:chExt cx="9144000" cy="304800"/>
          </a:xfrm>
        </p:grpSpPr>
        <p:sp>
          <p:nvSpPr>
            <p:cNvPr id="3" name="Rectangle 2"/>
            <p:cNvSpPr/>
            <p:nvPr userDrawn="1"/>
          </p:nvSpPr>
          <p:spPr>
            <a:xfrm>
              <a:off x="4572000" y="0"/>
              <a:ext cx="4572000" cy="3048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" name="Rectangle 3"/>
            <p:cNvSpPr/>
            <p:nvPr userDrawn="1"/>
          </p:nvSpPr>
          <p:spPr>
            <a:xfrm>
              <a:off x="0" y="0"/>
              <a:ext cx="4572000" cy="3048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5" name="Group 11"/>
          <p:cNvGrpSpPr>
            <a:grpSpLocks/>
          </p:cNvGrpSpPr>
          <p:nvPr userDrawn="1"/>
        </p:nvGrpSpPr>
        <p:grpSpPr bwMode="auto">
          <a:xfrm>
            <a:off x="0" y="6553200"/>
            <a:ext cx="9144000" cy="304800"/>
            <a:chOff x="0" y="0"/>
            <a:chExt cx="9144000" cy="304800"/>
          </a:xfrm>
        </p:grpSpPr>
        <p:sp>
          <p:nvSpPr>
            <p:cNvPr id="6" name="Rectangle 5"/>
            <p:cNvSpPr/>
            <p:nvPr userDrawn="1"/>
          </p:nvSpPr>
          <p:spPr>
            <a:xfrm>
              <a:off x="4572000" y="0"/>
              <a:ext cx="4572000" cy="3048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0" y="0"/>
              <a:ext cx="4572000" cy="3048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8618602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34208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00206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46101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76200" y="6553200"/>
            <a:ext cx="46942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600" i="1" dirty="0" smtClean="0">
                <a:latin typeface="Calibri" pitchFamily="34" charset="0"/>
              </a:rPr>
              <a:t>                                                                                                 </a:t>
            </a:r>
            <a:endParaRPr lang="en-US" sz="1600" i="1" dirty="0" smtClean="0">
              <a:solidFill>
                <a:schemeClr val="bg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191797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A2EC66-7195-4836-BD64-16DE953EFF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79107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rrowheads="1"/>
          </p:cNvSpPr>
          <p:nvPr userDrawn="1"/>
        </p:nvSpPr>
        <p:spPr bwMode="auto">
          <a:xfrm>
            <a:off x="76200" y="6553200"/>
            <a:ext cx="46942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600" i="1" smtClean="0">
                <a:latin typeface="Calibri" pitchFamily="34" charset="0"/>
              </a:rPr>
              <a:t>                                                                                                 </a:t>
            </a:r>
            <a:endParaRPr lang="en-US" sz="1600" i="1" smtClean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9E1001-8F12-4BA3-9198-B61A8ED0316A}" type="datetimeFigureOut">
              <a:rPr lang="en-US"/>
              <a:pPr>
                <a:defRPr/>
              </a:pPr>
              <a:t>8/19/2015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316484-2169-4588-B4D3-D25F5AD997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2143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96BE08-EC82-47C6-9D43-4177432D0C73}" type="datetimeFigureOut">
              <a:rPr lang="en-US"/>
              <a:pPr>
                <a:defRPr/>
              </a:pPr>
              <a:t>8/19/2015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99039D-79A4-495E-95A5-2197D3DBC4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58593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"/>
          <p:cNvGrpSpPr>
            <a:grpSpLocks/>
          </p:cNvGrpSpPr>
          <p:nvPr userDrawn="1"/>
        </p:nvGrpSpPr>
        <p:grpSpPr bwMode="auto">
          <a:xfrm>
            <a:off x="0" y="0"/>
            <a:ext cx="9144000" cy="304800"/>
            <a:chOff x="0" y="0"/>
            <a:chExt cx="9144000" cy="304800"/>
          </a:xfrm>
        </p:grpSpPr>
        <p:sp>
          <p:nvSpPr>
            <p:cNvPr id="3" name="Rectangle 2"/>
            <p:cNvSpPr/>
            <p:nvPr userDrawn="1"/>
          </p:nvSpPr>
          <p:spPr>
            <a:xfrm>
              <a:off x="4572000" y="0"/>
              <a:ext cx="4572000" cy="3048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" name="Rectangle 3"/>
            <p:cNvSpPr/>
            <p:nvPr userDrawn="1"/>
          </p:nvSpPr>
          <p:spPr>
            <a:xfrm>
              <a:off x="0" y="0"/>
              <a:ext cx="4572000" cy="3048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5" name="Group 11"/>
          <p:cNvGrpSpPr>
            <a:grpSpLocks/>
          </p:cNvGrpSpPr>
          <p:nvPr userDrawn="1"/>
        </p:nvGrpSpPr>
        <p:grpSpPr bwMode="auto">
          <a:xfrm>
            <a:off x="0" y="6553200"/>
            <a:ext cx="9144000" cy="304800"/>
            <a:chOff x="0" y="0"/>
            <a:chExt cx="9144000" cy="304800"/>
          </a:xfrm>
        </p:grpSpPr>
        <p:sp>
          <p:nvSpPr>
            <p:cNvPr id="6" name="Rectangle 5"/>
            <p:cNvSpPr/>
            <p:nvPr userDrawn="1"/>
          </p:nvSpPr>
          <p:spPr>
            <a:xfrm>
              <a:off x="4572000" y="0"/>
              <a:ext cx="4572000" cy="3048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0" y="0"/>
              <a:ext cx="4572000" cy="3048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8618602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66738" y="1752600"/>
            <a:ext cx="8001000" cy="4267200"/>
          </a:xfrm>
          <a:prstGeom prst="rect">
            <a:avLst/>
          </a:prstGeo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2BEE44-DF50-410D-955A-E845F387B4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173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420751-3A8C-44CB-9528-D63A3A159E7E}" type="datetimeFigureOut">
              <a:rPr lang="en-US"/>
              <a:pPr>
                <a:defRPr/>
              </a:pPr>
              <a:t>8/19/2015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4617A4-B870-4D77-B0E3-5CFD826AF6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052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D681B0-9113-44EE-BA6E-6575365C35D4}" type="datetimeFigureOut">
              <a:rPr lang="en-US"/>
              <a:pPr>
                <a:defRPr/>
              </a:pPr>
              <a:t>8/19/2015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04FDB6-DE5F-4A66-A039-FF9741C895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235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A896D1-6B35-4786-8CE0-FA2E99C06B47}" type="datetimeFigureOut">
              <a:rPr lang="en-US"/>
              <a:pPr>
                <a:defRPr/>
              </a:pPr>
              <a:t>8/19/2015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F44204-A3E4-41B5-A4CF-9BFFF9DD8E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183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630AB8-6821-42CA-86E0-B03160494A16}" type="datetimeFigureOut">
              <a:rPr lang="en-US"/>
              <a:pPr>
                <a:defRPr/>
              </a:pPr>
              <a:t>8/19/2015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99507D-CED1-4964-A7DB-A5EA9D80B4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45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5BC1C1-692D-417A-B8EE-548057758B46}" type="datetimeFigureOut">
              <a:rPr lang="en-US"/>
              <a:pPr>
                <a:defRPr/>
              </a:pPr>
              <a:t>8/19/2015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CF6A69-A699-407B-879F-969CEB4A07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800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D7F678-AA83-4D89-AEBA-38C0C74CAE75}" type="datetimeFigureOut">
              <a:rPr lang="en-US"/>
              <a:pPr>
                <a:defRPr/>
              </a:pPr>
              <a:t>8/19/2015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DD6C00-D848-4E33-85C3-1C03FDC646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11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8.xml"/><Relationship Id="rId9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885A6D35-785B-4D83-8C81-3B44401C6A67}" type="datetimeFigureOut">
              <a:rPr lang="en-US"/>
              <a:pPr>
                <a:defRPr/>
              </a:pPr>
              <a:t>8/19/2015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D07E0E0-E6D3-4306-93EF-EA40808A01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21" r:id="rId1"/>
    <p:sldLayoutId id="2147484822" r:id="rId2"/>
    <p:sldLayoutId id="2147484823" r:id="rId3"/>
    <p:sldLayoutId id="2147484824" r:id="rId4"/>
    <p:sldLayoutId id="2147484825" r:id="rId5"/>
    <p:sldLayoutId id="2147484826" r:id="rId6"/>
    <p:sldLayoutId id="2147484827" r:id="rId7"/>
    <p:sldLayoutId id="2147484828" r:id="rId8"/>
    <p:sldLayoutId id="2147484829" r:id="rId9"/>
    <p:sldLayoutId id="2147484830" r:id="rId10"/>
    <p:sldLayoutId id="2147484831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US" altLang="en-US" smtClean="0"/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US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64B5658E-2FC6-4275-AFD0-F081B6D4E36F}" type="datetimeFigureOut">
              <a:rPr lang="en-US" smtClean="0"/>
              <a:pPr>
                <a:defRPr/>
              </a:pPr>
              <a:t>8/19/2015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7B6463E5-CB4F-45FD-B08E-79966E5CC38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37" r:id="rId1"/>
    <p:sldLayoutId id="2147484838" r:id="rId2"/>
    <p:sldLayoutId id="2147484839" r:id="rId3"/>
    <p:sldLayoutId id="2147484840" r:id="rId4"/>
    <p:sldLayoutId id="2147484841" r:id="rId5"/>
    <p:sldLayoutId id="2147484842" r:id="rId6"/>
    <p:sldLayoutId id="2147484843" r:id="rId7"/>
    <p:sldLayoutId id="2147484844" r:id="rId8"/>
    <p:sldLayoutId id="2147484845" r:id="rId9"/>
    <p:sldLayoutId id="2147484846" r:id="rId10"/>
    <p:sldLayoutId id="2147484847" r:id="rId11"/>
    <p:sldLayoutId id="2147484848" r:id="rId12"/>
    <p:sldLayoutId id="2147484834" r:id="rId13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2"/>
          <p:cNvSpPr>
            <a:spLocks noChangeArrowheads="1"/>
          </p:cNvSpPr>
          <p:nvPr/>
        </p:nvSpPr>
        <p:spPr bwMode="gray">
          <a:xfrm>
            <a:off x="-1588" y="6408738"/>
            <a:ext cx="9145588" cy="457200"/>
          </a:xfrm>
          <a:prstGeom prst="rect">
            <a:avLst/>
          </a:prstGeom>
          <a:solidFill>
            <a:srgbClr val="364395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pic>
        <p:nvPicPr>
          <p:cNvPr id="1027" name="Picture 19" descr="Pearson_Bound_White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7613" y="6400800"/>
            <a:ext cx="1528762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Rectangle 8"/>
          <p:cNvSpPr>
            <a:spLocks noChangeArrowheads="1"/>
          </p:cNvSpPr>
          <p:nvPr/>
        </p:nvSpPr>
        <p:spPr bwMode="auto">
          <a:xfrm>
            <a:off x="4982010" y="6494236"/>
            <a:ext cx="42672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en-US" sz="1200" b="1" dirty="0" smtClean="0">
                <a:solidFill>
                  <a:schemeClr val="bg1"/>
                </a:solidFill>
                <a:latin typeface="Verdana" pitchFamily="34" charset="0"/>
              </a:rPr>
              <a:t>Author: B. </a:t>
            </a:r>
            <a:r>
              <a:rPr lang="en-US" altLang="en-US" sz="1200" b="1" dirty="0" err="1" smtClean="0">
                <a:solidFill>
                  <a:schemeClr val="bg1"/>
                </a:solidFill>
                <a:latin typeface="Verdana" pitchFamily="34" charset="0"/>
              </a:rPr>
              <a:t>Mahadevan</a:t>
            </a:r>
            <a:endParaRPr lang="en-US" altLang="en-US" sz="1200" b="1" dirty="0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1029" name="Rectangle 9"/>
          <p:cNvSpPr>
            <a:spLocks noChangeArrowheads="1"/>
          </p:cNvSpPr>
          <p:nvPr/>
        </p:nvSpPr>
        <p:spPr bwMode="auto">
          <a:xfrm>
            <a:off x="152400" y="6489700"/>
            <a:ext cx="4572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en-US" sz="1200" b="1" dirty="0">
                <a:solidFill>
                  <a:schemeClr val="bg1"/>
                </a:solidFill>
                <a:latin typeface="Verdana" pitchFamily="34" charset="0"/>
              </a:rPr>
              <a:t>Operations </a:t>
            </a:r>
            <a:r>
              <a:rPr lang="en-US" altLang="en-US" sz="1200" b="1" dirty="0" smtClean="0">
                <a:solidFill>
                  <a:schemeClr val="bg1"/>
                </a:solidFill>
                <a:latin typeface="Verdana" pitchFamily="34" charset="0"/>
              </a:rPr>
              <a:t>Management: Theory</a:t>
            </a:r>
            <a:r>
              <a:rPr lang="en-US" altLang="en-US" sz="1200" b="1" baseline="0" dirty="0" smtClean="0">
                <a:solidFill>
                  <a:schemeClr val="bg1"/>
                </a:solidFill>
                <a:latin typeface="Verdana" pitchFamily="34" charset="0"/>
              </a:rPr>
              <a:t> and Practice</a:t>
            </a:r>
            <a:r>
              <a:rPr lang="en-US" altLang="en-US" sz="1200" b="1" dirty="0" smtClean="0">
                <a:solidFill>
                  <a:schemeClr val="bg1"/>
                </a:solidFill>
                <a:latin typeface="Verdana" pitchFamily="34" charset="0"/>
              </a:rPr>
              <a:t>, 3e</a:t>
            </a:r>
            <a:endParaRPr lang="en-US" altLang="en-US" sz="1200" b="1" dirty="0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1030" name="Rectangle 10"/>
          <p:cNvSpPr>
            <a:spLocks noChangeArrowheads="1"/>
          </p:cNvSpPr>
          <p:nvPr/>
        </p:nvSpPr>
        <p:spPr bwMode="auto">
          <a:xfrm rot="-5400000">
            <a:off x="6816725" y="3460750"/>
            <a:ext cx="4119563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en-US" sz="1000">
                <a:latin typeface="Verdana" pitchFamily="34" charset="0"/>
              </a:rPr>
              <a:t>Copyright © 2016 Pearson India Education Services Pvt. Ltd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50" r:id="rId1"/>
    <p:sldLayoutId id="2147484851" r:id="rId2"/>
    <p:sldLayoutId id="2147484852" r:id="rId3"/>
    <p:sldLayoutId id="2147484853" r:id="rId4"/>
    <p:sldLayoutId id="2147484854" r:id="rId5"/>
    <p:sldLayoutId id="2147484855" r:id="rId6"/>
    <p:sldLayoutId id="2147484856" r:id="rId7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jpeg"/><Relationship Id="rId4" Type="http://schemas.openxmlformats.org/officeDocument/2006/relationships/image" Target="../media/image3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3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1578893"/>
            <a:ext cx="7772400" cy="1470025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Chapter 7</a:t>
            </a:r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334668"/>
            <a:ext cx="6400800" cy="1752600"/>
          </a:xfrm>
        </p:spPr>
        <p:txBody>
          <a:bodyPr/>
          <a:lstStyle/>
          <a:p>
            <a:pPr eaLnBrk="1" hangingPunct="1"/>
            <a:r>
              <a:rPr lang="en-US" altLang="en-US" sz="4400" b="1" dirty="0" smtClean="0">
                <a:solidFill>
                  <a:srgbClr val="0000FF"/>
                </a:solidFill>
              </a:rPr>
              <a:t>Sourcing </a:t>
            </a:r>
            <a:r>
              <a:rPr lang="en-US" altLang="en-US" sz="4400" b="1" dirty="0" smtClean="0">
                <a:solidFill>
                  <a:srgbClr val="0000FF"/>
                </a:solidFill>
              </a:rPr>
              <a:t>and </a:t>
            </a:r>
            <a:r>
              <a:rPr lang="en-US" altLang="en-US" sz="4400" b="1" dirty="0" smtClean="0">
                <a:solidFill>
                  <a:srgbClr val="0000FF"/>
                </a:solidFill>
              </a:rPr>
              <a:t>Supply Management</a:t>
            </a:r>
            <a:endParaRPr lang="en-US" altLang="en-US" sz="44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783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altLang="en-US" sz="3600" dirty="0" smtClean="0">
                <a:solidFill>
                  <a:schemeClr val="tx1"/>
                </a:solidFill>
              </a:rPr>
              <a:t>Traditional supply management practices</a:t>
            </a:r>
            <a:br>
              <a:rPr lang="en-GB" altLang="en-US" sz="3600" dirty="0" smtClean="0">
                <a:solidFill>
                  <a:schemeClr val="tx1"/>
                </a:solidFill>
              </a:rPr>
            </a:br>
            <a:r>
              <a:rPr lang="en-GB" altLang="en-US" sz="3200" b="1" dirty="0" smtClean="0">
                <a:solidFill>
                  <a:srgbClr val="0000FF"/>
                </a:solidFill>
                <a:latin typeface="Comic Sans MS" pitchFamily="66" charset="0"/>
              </a:rPr>
              <a:t>Hidden Costs</a:t>
            </a:r>
            <a:endParaRPr lang="en-GB" altLang="en-US" sz="4800" b="1" dirty="0" smtClean="0">
              <a:solidFill>
                <a:srgbClr val="0000FF"/>
              </a:solidFill>
            </a:endParaRPr>
          </a:p>
        </p:txBody>
      </p:sp>
      <p:graphicFrame>
        <p:nvGraphicFramePr>
          <p:cNvPr id="1026" name="Object 4" descr="Recycled paper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5337526"/>
              </p:ext>
            </p:extLst>
          </p:nvPr>
        </p:nvGraphicFramePr>
        <p:xfrm>
          <a:off x="685800" y="1592262"/>
          <a:ext cx="7735888" cy="5037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8" name="Document" r:id="rId3" imgW="5811380" imgH="3901440" progId="Word.Document.8">
                  <p:embed/>
                </p:oleObj>
              </mc:Choice>
              <mc:Fallback>
                <p:oleObj name="Document" r:id="rId3" imgW="5811380" imgH="390144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592262"/>
                        <a:ext cx="7735888" cy="5037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 r:embed="rId5"/>
                              <a:srcRect/>
                              <a:tile tx="0" ty="0" sx="100000" sy="100000" flip="none" algn="tl"/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20243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71442"/>
            <a:ext cx="8229600" cy="1143000"/>
          </a:xfrm>
        </p:spPr>
        <p:txBody>
          <a:bodyPr/>
          <a:lstStyle/>
          <a:p>
            <a:r>
              <a:rPr lang="en-US" dirty="0" smtClean="0"/>
              <a:t>Alternative Procurement Processes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244604"/>
            <a:ext cx="8229600" cy="4525963"/>
          </a:xfrm>
        </p:spPr>
        <p:txBody>
          <a:bodyPr/>
          <a:lstStyle/>
          <a:p>
            <a:r>
              <a:rPr lang="en-US" sz="2600" b="1" u="sng" dirty="0" smtClean="0"/>
              <a:t>Single Tender</a:t>
            </a:r>
            <a:r>
              <a:rPr lang="en-US" sz="2600" dirty="0" smtClean="0"/>
              <a:t>: Resorted to when there is emergency, procurement is very specialized, only one source available</a:t>
            </a:r>
          </a:p>
          <a:p>
            <a:r>
              <a:rPr lang="en-US" sz="2600" b="1" u="sng" dirty="0" smtClean="0"/>
              <a:t>Limited Tender</a:t>
            </a:r>
            <a:r>
              <a:rPr lang="en-US" sz="2600" dirty="0" smtClean="0"/>
              <a:t>: Procurement is highly technical, emphasis on Quality, few empaneled vendors available</a:t>
            </a:r>
          </a:p>
          <a:p>
            <a:r>
              <a:rPr lang="en-US" sz="2600" b="1" u="sng" dirty="0" smtClean="0"/>
              <a:t>Repeat Order</a:t>
            </a:r>
            <a:r>
              <a:rPr lang="en-US" sz="2600" dirty="0" smtClean="0"/>
              <a:t>: Order on the same supplier, on same terms (price, delivery, payment terms etc.)</a:t>
            </a:r>
          </a:p>
          <a:p>
            <a:r>
              <a:rPr lang="en-US" sz="2600" b="1" u="sng" dirty="0" smtClean="0"/>
              <a:t>Annual Rate Contract</a:t>
            </a:r>
            <a:r>
              <a:rPr lang="en-US" sz="2600" dirty="0" smtClean="0"/>
              <a:t>: Supply of stores items at specified rate and at agreed terms &amp; conditions.</a:t>
            </a:r>
          </a:p>
          <a:p>
            <a:r>
              <a:rPr lang="en-US" sz="2600" b="1" u="sng" dirty="0" smtClean="0"/>
              <a:t>Emergency Purchases</a:t>
            </a:r>
            <a:r>
              <a:rPr lang="en-US" sz="2600" dirty="0" smtClean="0"/>
              <a:t>: To meet any urgency such as repairs, operational usage; only budgeted items (low value) are purchased.</a:t>
            </a:r>
          </a:p>
          <a:p>
            <a:endParaRPr lang="en-US" sz="2600" dirty="0" smtClean="0"/>
          </a:p>
          <a:p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6429508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 smtClean="0"/>
              <a:t>Ranbaxy Laboratories</a:t>
            </a:r>
            <a:br>
              <a:rPr lang="en-GB" altLang="en-US" dirty="0" smtClean="0"/>
            </a:br>
            <a:r>
              <a:rPr lang="en-GB" altLang="en-US" sz="3200" b="1" dirty="0" smtClean="0">
                <a:solidFill>
                  <a:srgbClr val="0000FF"/>
                </a:solidFill>
                <a:latin typeface="Comic Sans MS" pitchFamily="66" charset="0"/>
              </a:rPr>
              <a:t>Recent initiatives</a:t>
            </a:r>
            <a:endParaRPr lang="en-GB" altLang="en-US" sz="3200" dirty="0" smtClean="0">
              <a:solidFill>
                <a:srgbClr val="0000FF"/>
              </a:solidFill>
            </a:endParaRPr>
          </a:p>
        </p:txBody>
      </p:sp>
      <p:sp>
        <p:nvSpPr>
          <p:cNvPr id="13315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altLang="en-US" sz="3000" dirty="0" smtClean="0"/>
              <a:t>Experiments with Associated Capsules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dirty="0" smtClean="0"/>
              <a:t>Sharing of data, process improvements, extensive training, technical support …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3000" dirty="0" smtClean="0"/>
              <a:t>Supplier of printed aluminium foils with multiple joints - solved quality (sealing) problems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3000" dirty="0" smtClean="0"/>
              <a:t>Quality problems (black particles) in sugar 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dirty="0" smtClean="0"/>
              <a:t>Cast iron pipes in sugar plant changed after detailed study, loan provided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3000" dirty="0" smtClean="0"/>
              <a:t>Third vendor meet (1995) - name changed to Partners’ meet, Vendor Awards instituted</a:t>
            </a:r>
          </a:p>
        </p:txBody>
      </p:sp>
    </p:spTree>
    <p:extLst>
      <p:ext uri="{BB962C8B-B14F-4D97-AF65-F5344CB8AC3E}">
        <p14:creationId xmlns:p14="http://schemas.microsoft.com/office/powerpoint/2010/main" val="852709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95948" y="-30156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Stages in Supplier Development</a:t>
            </a:r>
          </a:p>
        </p:txBody>
      </p:sp>
      <p:sp>
        <p:nvSpPr>
          <p:cNvPr id="14339" name="AutoShape 3"/>
          <p:cNvSpPr>
            <a:spLocks noChangeArrowheads="1"/>
          </p:cNvSpPr>
          <p:nvPr/>
        </p:nvSpPr>
        <p:spPr bwMode="auto">
          <a:xfrm>
            <a:off x="2726423" y="3278194"/>
            <a:ext cx="1704975" cy="573087"/>
          </a:xfrm>
          <a:prstGeom prst="roundRect">
            <a:avLst>
              <a:gd name="adj" fmla="val 16667"/>
            </a:avLst>
          </a:prstGeom>
          <a:solidFill>
            <a:srgbClr val="DCB9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GB" altLang="en-US" sz="1400"/>
              <a:t>New Vendor Development</a:t>
            </a:r>
          </a:p>
        </p:txBody>
      </p:sp>
      <p:sp>
        <p:nvSpPr>
          <p:cNvPr id="14340" name="AutoShape 4"/>
          <p:cNvSpPr>
            <a:spLocks noChangeArrowheads="1"/>
          </p:cNvSpPr>
          <p:nvPr/>
        </p:nvSpPr>
        <p:spPr bwMode="auto">
          <a:xfrm>
            <a:off x="2797861" y="2055819"/>
            <a:ext cx="1673225" cy="573087"/>
          </a:xfrm>
          <a:prstGeom prst="roundRect">
            <a:avLst>
              <a:gd name="adj" fmla="val 16667"/>
            </a:avLst>
          </a:prstGeom>
          <a:solidFill>
            <a:srgbClr val="DCB9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GB" altLang="en-US" sz="1400"/>
              <a:t>Search Existing Vendors</a:t>
            </a:r>
          </a:p>
        </p:txBody>
      </p:sp>
      <p:sp>
        <p:nvSpPr>
          <p:cNvPr id="14341" name="AutoShape 5"/>
          <p:cNvSpPr>
            <a:spLocks noChangeArrowheads="1"/>
          </p:cNvSpPr>
          <p:nvPr/>
        </p:nvSpPr>
        <p:spPr bwMode="auto">
          <a:xfrm>
            <a:off x="30848" y="1981206"/>
            <a:ext cx="2146300" cy="736600"/>
          </a:xfrm>
          <a:prstGeom prst="roundRect">
            <a:avLst>
              <a:gd name="adj" fmla="val 12495"/>
            </a:avLst>
          </a:prstGeom>
          <a:solidFill>
            <a:srgbClr val="DCB9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488" tIns="44450" rIns="90488" bIns="44450" anchor="ctr"/>
          <a:lstStyle>
            <a:lvl1pPr marL="119063" indent="-119063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buFontTx/>
              <a:buChar char="•"/>
            </a:pPr>
            <a:r>
              <a:rPr lang="en-GB" altLang="en-US" sz="1400"/>
              <a:t>Volume of business</a:t>
            </a:r>
          </a:p>
          <a:p>
            <a:pPr>
              <a:buFontTx/>
              <a:buChar char="•"/>
            </a:pPr>
            <a:r>
              <a:rPr lang="en-GB" altLang="en-US" sz="1400"/>
              <a:t>Existing history</a:t>
            </a:r>
          </a:p>
        </p:txBody>
      </p:sp>
      <p:sp>
        <p:nvSpPr>
          <p:cNvPr id="14342" name="AutoShape 6"/>
          <p:cNvSpPr>
            <a:spLocks noChangeArrowheads="1"/>
          </p:cNvSpPr>
          <p:nvPr/>
        </p:nvSpPr>
        <p:spPr bwMode="auto">
          <a:xfrm>
            <a:off x="-27889" y="2987681"/>
            <a:ext cx="2230437" cy="1165225"/>
          </a:xfrm>
          <a:prstGeom prst="roundRect">
            <a:avLst>
              <a:gd name="adj" fmla="val 12495"/>
            </a:avLst>
          </a:prstGeom>
          <a:solidFill>
            <a:srgbClr val="DCB9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488" tIns="44450" rIns="90488" bIns="44450" anchor="ctr"/>
          <a:lstStyle>
            <a:lvl1pPr marL="119063" indent="-119063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buFontTx/>
              <a:buChar char="•"/>
            </a:pPr>
            <a:r>
              <a:rPr lang="en-GB" altLang="en-US" sz="1400"/>
              <a:t>Initial assessment</a:t>
            </a:r>
          </a:p>
          <a:p>
            <a:pPr>
              <a:buFontTx/>
              <a:buChar char="•"/>
            </a:pPr>
            <a:r>
              <a:rPr lang="en-GB" altLang="en-US" sz="1400"/>
              <a:t>Visit of vendor works</a:t>
            </a:r>
          </a:p>
          <a:p>
            <a:pPr>
              <a:buFontTx/>
              <a:buChar char="•"/>
            </a:pPr>
            <a:r>
              <a:rPr lang="en-GB" altLang="en-US" sz="1400"/>
              <a:t>Sample order</a:t>
            </a:r>
          </a:p>
          <a:p>
            <a:pPr>
              <a:buFontTx/>
              <a:buChar char="•"/>
            </a:pPr>
            <a:r>
              <a:rPr lang="en-GB" altLang="en-US" sz="1400"/>
              <a:t>Bulk or regular order</a:t>
            </a:r>
          </a:p>
        </p:txBody>
      </p:sp>
      <p:cxnSp>
        <p:nvCxnSpPr>
          <p:cNvPr id="14343" name="AutoShape 7"/>
          <p:cNvCxnSpPr>
            <a:cxnSpLocks noChangeShapeType="1"/>
            <a:stCxn id="14341" idx="3"/>
            <a:endCxn id="14340" idx="1"/>
          </p:cNvCxnSpPr>
          <p:nvPr/>
        </p:nvCxnSpPr>
        <p:spPr bwMode="auto">
          <a:xfrm flipV="1">
            <a:off x="2177148" y="2343156"/>
            <a:ext cx="620713" cy="63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44" name="AutoShape 10"/>
          <p:cNvCxnSpPr>
            <a:cxnSpLocks noChangeShapeType="1"/>
            <a:stCxn id="14342" idx="3"/>
            <a:endCxn id="14339" idx="1"/>
          </p:cNvCxnSpPr>
          <p:nvPr/>
        </p:nvCxnSpPr>
        <p:spPr bwMode="auto">
          <a:xfrm flipV="1">
            <a:off x="2202548" y="3565531"/>
            <a:ext cx="523875" cy="476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45" name="Text Box 11"/>
          <p:cNvSpPr txBox="1">
            <a:spLocks noChangeArrowheads="1"/>
          </p:cNvSpPr>
          <p:nvPr/>
        </p:nvSpPr>
        <p:spPr bwMode="auto">
          <a:xfrm>
            <a:off x="29261" y="1450981"/>
            <a:ext cx="4368800" cy="366713"/>
          </a:xfrm>
          <a:prstGeom prst="rect">
            <a:avLst/>
          </a:prstGeom>
          <a:solidFill>
            <a:srgbClr val="DCB9FF"/>
          </a:solidFill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 eaLnBrk="1" hangingPunct="1"/>
            <a:r>
              <a:rPr lang="en-US" altLang="en-US" dirty="0"/>
              <a:t>Initial screening of potential sources</a:t>
            </a:r>
          </a:p>
        </p:txBody>
      </p:sp>
      <p:sp>
        <p:nvSpPr>
          <p:cNvPr id="14346" name="AutoShape 12"/>
          <p:cNvSpPr>
            <a:spLocks noChangeArrowheads="1"/>
          </p:cNvSpPr>
          <p:nvPr/>
        </p:nvSpPr>
        <p:spPr bwMode="auto">
          <a:xfrm>
            <a:off x="4945748" y="1917706"/>
            <a:ext cx="3797300" cy="2044700"/>
          </a:xfrm>
          <a:prstGeom prst="roundRect">
            <a:avLst>
              <a:gd name="adj" fmla="val 12495"/>
            </a:avLst>
          </a:prstGeom>
          <a:solidFill>
            <a:srgbClr val="FFCC66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488" tIns="44450" rIns="90488" bIns="44450" anchor="ctr"/>
          <a:lstStyle>
            <a:lvl1pPr marL="119063" indent="-119063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buFontTx/>
              <a:buChar char="•"/>
            </a:pPr>
            <a:r>
              <a:rPr lang="en-GB" altLang="en-US" sz="1400"/>
              <a:t>Prompt payment to suppliers</a:t>
            </a:r>
          </a:p>
          <a:p>
            <a:pPr>
              <a:buFontTx/>
              <a:buChar char="•"/>
            </a:pPr>
            <a:r>
              <a:rPr lang="en-GB" altLang="en-US" sz="1400"/>
              <a:t>Establishing communication channels</a:t>
            </a:r>
          </a:p>
          <a:p>
            <a:pPr>
              <a:buFontTx/>
              <a:buChar char="•"/>
            </a:pPr>
            <a:r>
              <a:rPr lang="en-GB" altLang="en-US" sz="1400"/>
              <a:t>Mutual visits by buyer and supplier</a:t>
            </a:r>
          </a:p>
          <a:p>
            <a:pPr>
              <a:buFontTx/>
              <a:buChar char="•"/>
            </a:pPr>
            <a:r>
              <a:rPr lang="en-GB" altLang="en-US" sz="1400"/>
              <a:t>Supplier visiting buyer</a:t>
            </a:r>
          </a:p>
          <a:p>
            <a:pPr>
              <a:buFontTx/>
              <a:buChar char="•"/>
            </a:pPr>
            <a:r>
              <a:rPr lang="en-GB" altLang="en-US" sz="1400"/>
              <a:t>Technical assistance</a:t>
            </a:r>
          </a:p>
          <a:p>
            <a:pPr>
              <a:buFontTx/>
              <a:buChar char="•"/>
            </a:pPr>
            <a:r>
              <a:rPr lang="en-GB" altLang="en-US" sz="1400"/>
              <a:t>Financial assistance, </a:t>
            </a:r>
          </a:p>
          <a:p>
            <a:pPr>
              <a:buFontTx/>
              <a:buChar char="•"/>
            </a:pPr>
            <a:r>
              <a:rPr lang="en-GB" altLang="en-US" sz="1400"/>
              <a:t>Infrastructure support</a:t>
            </a:r>
          </a:p>
          <a:p>
            <a:pPr>
              <a:buFontTx/>
              <a:buChar char="•"/>
            </a:pPr>
            <a:r>
              <a:rPr lang="en-GB" altLang="en-US" sz="1400"/>
              <a:t>Information exchange</a:t>
            </a:r>
          </a:p>
        </p:txBody>
      </p:sp>
      <p:sp>
        <p:nvSpPr>
          <p:cNvPr id="14347" name="Text Box 13"/>
          <p:cNvSpPr txBox="1">
            <a:spLocks noChangeArrowheads="1"/>
          </p:cNvSpPr>
          <p:nvPr/>
        </p:nvSpPr>
        <p:spPr bwMode="auto">
          <a:xfrm>
            <a:off x="4685398" y="1452569"/>
            <a:ext cx="4160838" cy="366712"/>
          </a:xfrm>
          <a:prstGeom prst="rect">
            <a:avLst/>
          </a:prstGeom>
          <a:solidFill>
            <a:srgbClr val="FFCC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 eaLnBrk="1" hangingPunct="1"/>
            <a:r>
              <a:rPr lang="en-US" altLang="en-US"/>
              <a:t>Coming closer to potential sources</a:t>
            </a:r>
          </a:p>
        </p:txBody>
      </p:sp>
      <p:sp>
        <p:nvSpPr>
          <p:cNvPr id="14348" name="AutoShape 14"/>
          <p:cNvSpPr>
            <a:spLocks noChangeArrowheads="1"/>
          </p:cNvSpPr>
          <p:nvPr/>
        </p:nvSpPr>
        <p:spPr bwMode="auto">
          <a:xfrm>
            <a:off x="3993248" y="4381506"/>
            <a:ext cx="3898900" cy="1409700"/>
          </a:xfrm>
          <a:prstGeom prst="roundRect">
            <a:avLst>
              <a:gd name="adj" fmla="val 12495"/>
            </a:avLst>
          </a:prstGeom>
          <a:solidFill>
            <a:srgbClr val="CCFFCC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488" tIns="44450" rIns="90488" bIns="44450" anchor="ctr"/>
          <a:lstStyle>
            <a:lvl1pPr marL="119063" indent="-119063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buFontTx/>
              <a:buChar char="•"/>
            </a:pPr>
            <a:r>
              <a:rPr lang="en-GB" altLang="en-US" sz="1400"/>
              <a:t>A clear understanding of what is </a:t>
            </a:r>
          </a:p>
          <a:p>
            <a:r>
              <a:rPr lang="en-GB" altLang="en-US" sz="1400"/>
              <a:t>	expected of both the parties &amp; the </a:t>
            </a:r>
          </a:p>
          <a:p>
            <a:r>
              <a:rPr lang="en-GB" altLang="en-US" sz="1400"/>
              <a:t>	consequences of not meeting them</a:t>
            </a:r>
          </a:p>
          <a:p>
            <a:pPr>
              <a:buFontTx/>
              <a:buChar char="•"/>
            </a:pPr>
            <a:r>
              <a:rPr lang="en-GB" altLang="en-US" sz="1400"/>
              <a:t>Vendor rating system</a:t>
            </a:r>
          </a:p>
          <a:p>
            <a:pPr>
              <a:buFontTx/>
              <a:buChar char="•"/>
            </a:pPr>
            <a:r>
              <a:rPr lang="en-GB" altLang="en-US" sz="1400"/>
              <a:t>Single source certification Programme</a:t>
            </a:r>
          </a:p>
        </p:txBody>
      </p:sp>
      <p:sp>
        <p:nvSpPr>
          <p:cNvPr id="14349" name="AutoShape 17"/>
          <p:cNvSpPr>
            <a:spLocks noChangeArrowheads="1"/>
          </p:cNvSpPr>
          <p:nvPr/>
        </p:nvSpPr>
        <p:spPr bwMode="auto">
          <a:xfrm>
            <a:off x="356286" y="4729169"/>
            <a:ext cx="2930525" cy="709612"/>
          </a:xfrm>
          <a:prstGeom prst="roundRect">
            <a:avLst>
              <a:gd name="adj" fmla="val 16667"/>
            </a:avLst>
          </a:prstGeom>
          <a:solidFill>
            <a:srgbClr val="FFCC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 eaLnBrk="1" hangingPunct="1"/>
            <a:r>
              <a:rPr lang="en-US" altLang="en-US"/>
              <a:t>Single Source</a:t>
            </a:r>
          </a:p>
          <a:p>
            <a:pPr algn="ctr" eaLnBrk="1" hangingPunct="1"/>
            <a:r>
              <a:rPr lang="en-US" altLang="en-US"/>
              <a:t>Self-certified Deliveries</a:t>
            </a:r>
          </a:p>
        </p:txBody>
      </p:sp>
      <p:cxnSp>
        <p:nvCxnSpPr>
          <p:cNvPr id="14350" name="AutoShape 18"/>
          <p:cNvCxnSpPr>
            <a:cxnSpLocks noChangeShapeType="1"/>
            <a:stCxn id="14348" idx="1"/>
            <a:endCxn id="14349" idx="3"/>
          </p:cNvCxnSpPr>
          <p:nvPr/>
        </p:nvCxnSpPr>
        <p:spPr bwMode="auto">
          <a:xfrm flipH="1" flipV="1">
            <a:off x="3286811" y="5084769"/>
            <a:ext cx="706437" cy="15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51" name="Text Box 19"/>
          <p:cNvSpPr txBox="1">
            <a:spLocks noChangeArrowheads="1"/>
          </p:cNvSpPr>
          <p:nvPr/>
        </p:nvSpPr>
        <p:spPr bwMode="auto">
          <a:xfrm>
            <a:off x="4310748" y="5856294"/>
            <a:ext cx="3213100" cy="366712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 eaLnBrk="1" hangingPunct="1"/>
            <a:r>
              <a:rPr lang="en-US" altLang="en-US"/>
              <a:t>Towards single source</a:t>
            </a:r>
          </a:p>
        </p:txBody>
      </p:sp>
      <p:cxnSp>
        <p:nvCxnSpPr>
          <p:cNvPr id="14352" name="AutoShape 20"/>
          <p:cNvCxnSpPr>
            <a:cxnSpLocks noChangeShapeType="1"/>
            <a:stCxn id="14346" idx="2"/>
            <a:endCxn id="14348" idx="0"/>
          </p:cNvCxnSpPr>
          <p:nvPr/>
        </p:nvCxnSpPr>
        <p:spPr bwMode="auto">
          <a:xfrm rot="5400000">
            <a:off x="6183998" y="3721106"/>
            <a:ext cx="419100" cy="901700"/>
          </a:xfrm>
          <a:prstGeom prst="bentConnector3">
            <a:avLst>
              <a:gd name="adj1" fmla="val 50000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53" name="Line 21"/>
          <p:cNvSpPr>
            <a:spLocks noChangeShapeType="1"/>
          </p:cNvSpPr>
          <p:nvPr/>
        </p:nvSpPr>
        <p:spPr bwMode="auto">
          <a:xfrm flipV="1">
            <a:off x="4437748" y="3530606"/>
            <a:ext cx="533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54" name="Line 22"/>
          <p:cNvSpPr>
            <a:spLocks noChangeShapeType="1"/>
          </p:cNvSpPr>
          <p:nvPr/>
        </p:nvSpPr>
        <p:spPr bwMode="auto">
          <a:xfrm>
            <a:off x="4488548" y="2387606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508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181434"/>
            <a:ext cx="7772400" cy="1143000"/>
          </a:xfrm>
          <a:noFill/>
        </p:spPr>
        <p:txBody>
          <a:bodyPr anchor="ctr"/>
          <a:lstStyle/>
          <a:p>
            <a:pPr eaLnBrk="1" hangingPunct="1"/>
            <a:r>
              <a:rPr lang="en-GB" altLang="en-US" sz="4000" dirty="0" smtClean="0"/>
              <a:t>Benefits of Buyer – Supplier Visits</a:t>
            </a:r>
            <a:br>
              <a:rPr lang="en-GB" altLang="en-US" sz="4000" dirty="0" smtClean="0"/>
            </a:br>
            <a:r>
              <a:rPr lang="en-GB" altLang="en-US" sz="3200" b="1" dirty="0" smtClean="0">
                <a:solidFill>
                  <a:srgbClr val="0000FF"/>
                </a:solidFill>
                <a:latin typeface="Comic Sans MS" pitchFamily="66" charset="0"/>
              </a:rPr>
              <a:t>An illustration</a:t>
            </a:r>
            <a:endParaRPr lang="en-GB" altLang="en-US" sz="3200" dirty="0" smtClean="0">
              <a:solidFill>
                <a:srgbClr val="0000FF"/>
              </a:solidFill>
              <a:latin typeface="Comic Sans MS" pitchFamily="66" charset="0"/>
            </a:endParaRPr>
          </a:p>
        </p:txBody>
      </p:sp>
      <p:graphicFrame>
        <p:nvGraphicFramePr>
          <p:cNvPr id="2050" name="Object 3"/>
          <p:cNvGraphicFramePr>
            <a:graphicFrameLocks noGrp="1" noChangeAspect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1735219982"/>
              </p:ext>
            </p:extLst>
          </p:nvPr>
        </p:nvGraphicFramePr>
        <p:xfrm>
          <a:off x="777875" y="1476834"/>
          <a:ext cx="7577138" cy="426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2" name="Document" r:id="rId3" imgW="7704254" imgH="4338013" progId="Word.Document.8">
                  <p:embed/>
                </p:oleObj>
              </mc:Choice>
              <mc:Fallback>
                <p:oleObj name="Document" r:id="rId3" imgW="7704254" imgH="433801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875" y="1476834"/>
                        <a:ext cx="7577138" cy="426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2" name="Text Box 5"/>
          <p:cNvSpPr txBox="1">
            <a:spLocks noChangeArrowheads="1"/>
          </p:cNvSpPr>
          <p:nvPr/>
        </p:nvSpPr>
        <p:spPr bwMode="auto">
          <a:xfrm>
            <a:off x="593725" y="5820234"/>
            <a:ext cx="7712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34950" indent="-23495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altLang="en-US" sz="1200" i="1"/>
              <a:t>* 	Source: Dyer, J.H. (1994), “Dedicated Assets: Japan’s Manufacturing Edge” Harvard Business Review, </a:t>
            </a:r>
            <a:r>
              <a:rPr lang="en-US" altLang="en-US" sz="1200" b="1" i="1"/>
              <a:t>72 </a:t>
            </a:r>
            <a:r>
              <a:rPr lang="en-US" altLang="en-US" sz="1200" i="1"/>
              <a:t>(6) , 174 – 178.</a:t>
            </a:r>
          </a:p>
        </p:txBody>
      </p:sp>
    </p:spTree>
    <p:extLst>
      <p:ext uri="{BB962C8B-B14F-4D97-AF65-F5344CB8AC3E}">
        <p14:creationId xmlns:p14="http://schemas.microsoft.com/office/powerpoint/2010/main" val="200322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692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Supplier Certification </a:t>
            </a:r>
            <a:r>
              <a:rPr lang="en-US" dirty="0" err="1" smtClean="0"/>
              <a:t>Programme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0366913"/>
              </p:ext>
            </p:extLst>
          </p:nvPr>
        </p:nvGraphicFramePr>
        <p:xfrm>
          <a:off x="838200" y="1134840"/>
          <a:ext cx="743902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27122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/>
          <p:cNvSpPr>
            <a:spLocks noGrp="1" noChangeArrowheads="1"/>
          </p:cNvSpPr>
          <p:nvPr>
            <p:ph type="title"/>
          </p:nvPr>
        </p:nvSpPr>
        <p:spPr>
          <a:xfrm>
            <a:off x="312060" y="187554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Vendor Rating</a:t>
            </a:r>
            <a:br>
              <a:rPr lang="en-US" altLang="en-US" dirty="0" smtClean="0"/>
            </a:br>
            <a:r>
              <a:rPr lang="en-US" altLang="en-US" sz="3200" b="1" dirty="0" smtClean="0">
                <a:solidFill>
                  <a:srgbClr val="0000FF"/>
                </a:solidFill>
                <a:latin typeface="Comic Sans MS" pitchFamily="66" charset="0"/>
              </a:rPr>
              <a:t>An illustration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6983057"/>
              </p:ext>
            </p:extLst>
          </p:nvPr>
        </p:nvGraphicFramePr>
        <p:xfrm>
          <a:off x="310472" y="1513116"/>
          <a:ext cx="8229601" cy="2603671"/>
        </p:xfrm>
        <a:graphic>
          <a:graphicData uri="http://schemas.openxmlformats.org/drawingml/2006/table">
            <a:tbl>
              <a:tblPr/>
              <a:tblGrid>
                <a:gridCol w="700392"/>
                <a:gridCol w="2276271"/>
                <a:gridCol w="700392"/>
                <a:gridCol w="1021405"/>
                <a:gridCol w="773349"/>
                <a:gridCol w="963038"/>
                <a:gridCol w="1021405"/>
                <a:gridCol w="773349"/>
              </a:tblGrid>
              <a:tr h="160489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latin typeface="+mn-lt"/>
                        </a:rPr>
                        <a:t>Sl. No.</a:t>
                      </a:r>
                    </a:p>
                  </a:txBody>
                  <a:tcPr marL="8106" marR="8106" marT="81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latin typeface="+mn-lt"/>
                        </a:rPr>
                        <a:t>Criterion for rating</a:t>
                      </a:r>
                    </a:p>
                  </a:txBody>
                  <a:tcPr marL="8106" marR="8106" marT="81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latin typeface="+mn-lt"/>
                        </a:rPr>
                        <a:t>Weights</a:t>
                      </a:r>
                    </a:p>
                  </a:txBody>
                  <a:tcPr marL="8106" marR="8106" marT="81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latin typeface="+mn-lt"/>
                        </a:rPr>
                        <a:t>Yardstick for measuring performance against each factor</a:t>
                      </a:r>
                    </a:p>
                  </a:txBody>
                  <a:tcPr marL="8106" marR="8106" marT="81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1287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latin typeface="+mn-lt"/>
                        </a:rPr>
                        <a:t>Excellent</a:t>
                      </a:r>
                    </a:p>
                  </a:txBody>
                  <a:tcPr marL="8106" marR="8106" marT="81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latin typeface="+mn-lt"/>
                        </a:rPr>
                        <a:t>V Good</a:t>
                      </a:r>
                    </a:p>
                  </a:txBody>
                  <a:tcPr marL="8106" marR="8106" marT="81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latin typeface="+mn-lt"/>
                        </a:rPr>
                        <a:t>Good</a:t>
                      </a:r>
                    </a:p>
                  </a:txBody>
                  <a:tcPr marL="8106" marR="8106" marT="81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latin typeface="+mn-lt"/>
                        </a:rPr>
                        <a:t>Average</a:t>
                      </a:r>
                    </a:p>
                  </a:txBody>
                  <a:tcPr marL="8106" marR="8106" marT="81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latin typeface="+mn-lt"/>
                        </a:rPr>
                        <a:t>Below Average</a:t>
                      </a:r>
                    </a:p>
                  </a:txBody>
                  <a:tcPr marL="8106" marR="8106" marT="81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  <a:tr h="16048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latin typeface="+mn-lt"/>
                        </a:rPr>
                        <a:t>5</a:t>
                      </a:r>
                    </a:p>
                  </a:txBody>
                  <a:tcPr marL="8106" marR="8106" marT="81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latin typeface="+mn-lt"/>
                        </a:rPr>
                        <a:t>4</a:t>
                      </a:r>
                    </a:p>
                  </a:txBody>
                  <a:tcPr marL="8106" marR="8106" marT="81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latin typeface="+mn-lt"/>
                        </a:rPr>
                        <a:t>3</a:t>
                      </a:r>
                    </a:p>
                  </a:txBody>
                  <a:tcPr marL="8106" marR="8106" marT="81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latin typeface="+mn-lt"/>
                        </a:rPr>
                        <a:t>2</a:t>
                      </a:r>
                    </a:p>
                  </a:txBody>
                  <a:tcPr marL="8106" marR="8106" marT="81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latin typeface="+mn-lt"/>
                        </a:rPr>
                        <a:t>1</a:t>
                      </a:r>
                    </a:p>
                  </a:txBody>
                  <a:tcPr marL="8106" marR="8106" marT="81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  <a:tr h="312874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1" i="0" u="none" strike="noStrike">
                          <a:latin typeface="+mn-lt"/>
                        </a:rPr>
                        <a:t>1</a:t>
                      </a:r>
                    </a:p>
                  </a:txBody>
                  <a:tcPr marL="8106" marR="8106" marT="810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b="0" i="0" u="none" strike="noStrike">
                          <a:latin typeface="+mn-lt"/>
                        </a:rPr>
                        <a:t>Quality                    </a:t>
                      </a:r>
                    </a:p>
                  </a:txBody>
                  <a:tcPr marL="8106" marR="8106" marT="810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1" i="0" u="none" strike="noStrike">
                          <a:latin typeface="+mn-lt"/>
                        </a:rPr>
                        <a:t>28</a:t>
                      </a:r>
                    </a:p>
                  </a:txBody>
                  <a:tcPr marL="8106" marR="8106" marT="810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latin typeface="+mn-lt"/>
                        </a:rPr>
                        <a:t>&lt; 1,000 ppm</a:t>
                      </a:r>
                    </a:p>
                  </a:txBody>
                  <a:tcPr marL="8106" marR="8106" marT="810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latin typeface="+mn-lt"/>
                        </a:rPr>
                        <a:t>1,001 - 5,000 ppm</a:t>
                      </a:r>
                    </a:p>
                  </a:txBody>
                  <a:tcPr marL="8106" marR="8106" marT="810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latin typeface="+mn-lt"/>
                        </a:rPr>
                        <a:t>5001 - 10,000 ppm</a:t>
                      </a:r>
                    </a:p>
                  </a:txBody>
                  <a:tcPr marL="8106" marR="8106" marT="810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latin typeface="+mn-lt"/>
                        </a:rPr>
                        <a:t>10,001 - 50,000</a:t>
                      </a:r>
                    </a:p>
                  </a:txBody>
                  <a:tcPr marL="8106" marR="8106" marT="810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latin typeface="+mn-lt"/>
                        </a:rPr>
                        <a:t>&lt; 50,001 ppm</a:t>
                      </a:r>
                    </a:p>
                  </a:txBody>
                  <a:tcPr marL="8106" marR="8106" marT="810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  <a:tr h="46525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1" i="0" u="none" strike="noStrike">
                          <a:latin typeface="+mn-lt"/>
                        </a:rPr>
                        <a:t>2</a:t>
                      </a:r>
                    </a:p>
                  </a:txBody>
                  <a:tcPr marL="8106" marR="8106" marT="810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b="0" i="0" u="none" strike="noStrike">
                          <a:latin typeface="+mn-lt"/>
                        </a:rPr>
                        <a:t>Delivery Reliability        </a:t>
                      </a:r>
                    </a:p>
                  </a:txBody>
                  <a:tcPr marL="8106" marR="8106" marT="810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1" i="0" u="none" strike="noStrike">
                          <a:latin typeface="+mn-lt"/>
                        </a:rPr>
                        <a:t>24</a:t>
                      </a:r>
                    </a:p>
                  </a:txBody>
                  <a:tcPr marL="8106" marR="8106" marT="810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latin typeface="+mn-lt"/>
                        </a:rPr>
                        <a:t>100% schedule adherence</a:t>
                      </a:r>
                    </a:p>
                  </a:txBody>
                  <a:tcPr marL="8106" marR="8106" marT="810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latin typeface="+mn-lt"/>
                        </a:rPr>
                        <a:t>1 day after due date</a:t>
                      </a:r>
                    </a:p>
                  </a:txBody>
                  <a:tcPr marL="8106" marR="8106" marT="810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latin typeface="+mn-lt"/>
                        </a:rPr>
                        <a:t>2 - 4 days after due date</a:t>
                      </a:r>
                    </a:p>
                  </a:txBody>
                  <a:tcPr marL="8106" marR="8106" marT="810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latin typeface="+mn-lt"/>
                        </a:rPr>
                        <a:t>5 - 7 days after due date</a:t>
                      </a:r>
                    </a:p>
                  </a:txBody>
                  <a:tcPr marL="8106" marR="8106" marT="810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latin typeface="+mn-lt"/>
                        </a:rPr>
                        <a:t>&gt; 7 days after due date</a:t>
                      </a:r>
                    </a:p>
                  </a:txBody>
                  <a:tcPr marL="8106" marR="8106" marT="810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  <a:tr h="46525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1" i="0" u="none" strike="noStrike">
                          <a:latin typeface="+mn-lt"/>
                        </a:rPr>
                        <a:t>3</a:t>
                      </a:r>
                    </a:p>
                  </a:txBody>
                  <a:tcPr marL="8106" marR="8106" marT="810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b="0" i="0" u="none" strike="noStrike">
                          <a:latin typeface="+mn-lt"/>
                        </a:rPr>
                        <a:t>Price                     </a:t>
                      </a:r>
                    </a:p>
                  </a:txBody>
                  <a:tcPr marL="8106" marR="8106" marT="810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1" i="0" u="none" strike="noStrike">
                          <a:latin typeface="+mn-lt"/>
                        </a:rPr>
                        <a:t>21</a:t>
                      </a:r>
                    </a:p>
                  </a:txBody>
                  <a:tcPr marL="8106" marR="8106" marT="810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latin typeface="+mn-lt"/>
                        </a:rPr>
                        <a:t>Base price</a:t>
                      </a:r>
                    </a:p>
                  </a:txBody>
                  <a:tcPr marL="8106" marR="8106" marT="810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latin typeface="+mn-lt"/>
                        </a:rPr>
                        <a:t>up to 1% above base price</a:t>
                      </a:r>
                    </a:p>
                  </a:txBody>
                  <a:tcPr marL="8106" marR="8106" marT="810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latin typeface="+mn-lt"/>
                        </a:rPr>
                        <a:t>2 - 3% above base price</a:t>
                      </a:r>
                    </a:p>
                  </a:txBody>
                  <a:tcPr marL="8106" marR="8106" marT="810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latin typeface="+mn-lt"/>
                        </a:rPr>
                        <a:t>4 - 5% above base price</a:t>
                      </a:r>
                    </a:p>
                  </a:txBody>
                  <a:tcPr marL="8106" marR="8106" marT="810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latin typeface="+mn-lt"/>
                        </a:rPr>
                        <a:t>&gt; 5% above base price</a:t>
                      </a:r>
                    </a:p>
                  </a:txBody>
                  <a:tcPr marL="8106" marR="8106" marT="810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  <a:tr h="413383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1" i="0" u="none" strike="noStrike">
                          <a:latin typeface="+mn-lt"/>
                        </a:rPr>
                        <a:t>4</a:t>
                      </a:r>
                    </a:p>
                  </a:txBody>
                  <a:tcPr marL="8106" marR="8106" marT="810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b="0" i="0" u="none" strike="noStrike" dirty="0">
                          <a:latin typeface="+mn-lt"/>
                        </a:rPr>
                        <a:t>Delivery terms            </a:t>
                      </a:r>
                    </a:p>
                  </a:txBody>
                  <a:tcPr marL="8106" marR="8106" marT="810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1" i="0" u="none" strike="noStrike">
                          <a:latin typeface="+mn-lt"/>
                        </a:rPr>
                        <a:t>14</a:t>
                      </a:r>
                    </a:p>
                  </a:txBody>
                  <a:tcPr marL="8106" marR="8106" marT="810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latin typeface="+mn-lt"/>
                        </a:rPr>
                        <a:t>Free Delivery</a:t>
                      </a:r>
                    </a:p>
                  </a:txBody>
                  <a:tcPr marL="8106" marR="8106" marT="810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latin typeface="+mn-lt"/>
                        </a:rPr>
                        <a:t>FOB</a:t>
                      </a:r>
                    </a:p>
                  </a:txBody>
                  <a:tcPr marL="8106" marR="8106" marT="810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latin typeface="+mn-lt"/>
                        </a:rPr>
                        <a:t>Only collection free</a:t>
                      </a:r>
                    </a:p>
                  </a:txBody>
                  <a:tcPr marL="8106" marR="8106" marT="810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latin typeface="+mn-lt"/>
                        </a:rPr>
                        <a:t>Chargeable basis</a:t>
                      </a:r>
                    </a:p>
                  </a:txBody>
                  <a:tcPr marL="8106" marR="8106" marT="810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latin typeface="+mn-lt"/>
                        </a:rPr>
                        <a:t>Ex-works, Ex-Godown</a:t>
                      </a:r>
                    </a:p>
                  </a:txBody>
                  <a:tcPr marL="8106" marR="8106" marT="810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  <a:tr h="312874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1" i="0" u="none" strike="noStrike">
                          <a:latin typeface="+mn-lt"/>
                        </a:rPr>
                        <a:t>5</a:t>
                      </a:r>
                    </a:p>
                  </a:txBody>
                  <a:tcPr marL="8106" marR="8106" marT="810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b="0" i="0" u="none" strike="noStrike">
                          <a:latin typeface="+mn-lt"/>
                        </a:rPr>
                        <a:t>Payment terms             </a:t>
                      </a:r>
                    </a:p>
                  </a:txBody>
                  <a:tcPr marL="8106" marR="8106" marT="810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1" i="0" u="none" strike="noStrike">
                          <a:latin typeface="+mn-lt"/>
                        </a:rPr>
                        <a:t>13</a:t>
                      </a:r>
                    </a:p>
                  </a:txBody>
                  <a:tcPr marL="8106" marR="8106" marT="810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latin typeface="+mn-lt"/>
                        </a:rPr>
                        <a:t>60 days</a:t>
                      </a:r>
                    </a:p>
                  </a:txBody>
                  <a:tcPr marL="8106" marR="8106" marT="810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latin typeface="+mn-lt"/>
                        </a:rPr>
                        <a:t>45 days</a:t>
                      </a:r>
                    </a:p>
                  </a:txBody>
                  <a:tcPr marL="8106" marR="8106" marT="810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latin typeface="+mn-lt"/>
                        </a:rPr>
                        <a:t>30 days</a:t>
                      </a:r>
                    </a:p>
                  </a:txBody>
                  <a:tcPr marL="8106" marR="8106" marT="810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latin typeface="+mn-lt"/>
                        </a:rPr>
                        <a:t>10 - 15 days</a:t>
                      </a:r>
                    </a:p>
                  </a:txBody>
                  <a:tcPr marL="8106" marR="8106" marT="810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 dirty="0">
                          <a:latin typeface="+mn-lt"/>
                        </a:rPr>
                        <a:t>Immediate, Advance</a:t>
                      </a:r>
                    </a:p>
                  </a:txBody>
                  <a:tcPr marL="8106" marR="8106" marT="810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7790602"/>
              </p:ext>
            </p:extLst>
          </p:nvPr>
        </p:nvGraphicFramePr>
        <p:xfrm>
          <a:off x="159660" y="4237266"/>
          <a:ext cx="8458202" cy="2054234"/>
        </p:xfrm>
        <a:graphic>
          <a:graphicData uri="http://schemas.openxmlformats.org/drawingml/2006/table">
            <a:tbl>
              <a:tblPr/>
              <a:tblGrid>
                <a:gridCol w="647001"/>
                <a:gridCol w="2102756"/>
                <a:gridCol w="647001"/>
                <a:gridCol w="943545"/>
                <a:gridCol w="707659"/>
                <a:gridCol w="889627"/>
                <a:gridCol w="943545"/>
                <a:gridCol w="707659"/>
                <a:gridCol w="869409"/>
              </a:tblGrid>
              <a:tr h="15966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latin typeface="+mn-lt"/>
                        </a:rPr>
                        <a:t>Sl. No.</a:t>
                      </a:r>
                    </a:p>
                  </a:txBody>
                  <a:tcPr marL="7269" marR="7269" marT="72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latin typeface="+mn-lt"/>
                        </a:rPr>
                        <a:t>Criterion for rating</a:t>
                      </a:r>
                    </a:p>
                  </a:txBody>
                  <a:tcPr marL="7269" marR="7269" marT="72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latin typeface="+mn-lt"/>
                        </a:rPr>
                        <a:t>Weights</a:t>
                      </a:r>
                    </a:p>
                  </a:txBody>
                  <a:tcPr marL="7269" marR="7269" marT="72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latin typeface="+mn-lt"/>
                        </a:rPr>
                        <a:t>Vendor 1</a:t>
                      </a:r>
                    </a:p>
                  </a:txBody>
                  <a:tcPr marL="7269" marR="7269" marT="72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latin typeface="+mn-lt"/>
                        </a:rPr>
                        <a:t>Vendor 2</a:t>
                      </a:r>
                    </a:p>
                  </a:txBody>
                  <a:tcPr marL="7269" marR="7269" marT="72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1206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latin typeface="+mn-lt"/>
                        </a:rPr>
                        <a:t>Performance</a:t>
                      </a:r>
                    </a:p>
                  </a:txBody>
                  <a:tcPr marL="7269" marR="7269" marT="72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latin typeface="+mn-lt"/>
                        </a:rPr>
                        <a:t>Rating</a:t>
                      </a:r>
                    </a:p>
                  </a:txBody>
                  <a:tcPr marL="7269" marR="7269" marT="72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latin typeface="+mn-lt"/>
                        </a:rPr>
                        <a:t>Factor score</a:t>
                      </a:r>
                    </a:p>
                  </a:txBody>
                  <a:tcPr marL="7269" marR="7269" marT="72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latin typeface="+mn-lt"/>
                        </a:rPr>
                        <a:t>Performance</a:t>
                      </a:r>
                    </a:p>
                  </a:txBody>
                  <a:tcPr marL="7269" marR="7269" marT="72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latin typeface="+mn-lt"/>
                        </a:rPr>
                        <a:t>Rating</a:t>
                      </a:r>
                    </a:p>
                  </a:txBody>
                  <a:tcPr marL="7269" marR="7269" marT="72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latin typeface="+mn-lt"/>
                        </a:rPr>
                        <a:t>Factor score</a:t>
                      </a:r>
                    </a:p>
                  </a:txBody>
                  <a:tcPr marL="7269" marR="7269" marT="72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15966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1" i="0" u="none" strike="noStrike">
                          <a:latin typeface="+mn-lt"/>
                        </a:rPr>
                        <a:t>1</a:t>
                      </a:r>
                    </a:p>
                  </a:txBody>
                  <a:tcPr marL="7269" marR="7269" marT="726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b="0" i="0" u="none" strike="noStrike">
                          <a:latin typeface="+mn-lt"/>
                        </a:rPr>
                        <a:t>Quality                    </a:t>
                      </a:r>
                    </a:p>
                  </a:txBody>
                  <a:tcPr marL="7269" marR="7269" marT="726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1" i="0" u="none" strike="noStrike">
                          <a:latin typeface="+mn-lt"/>
                        </a:rPr>
                        <a:t>28</a:t>
                      </a:r>
                    </a:p>
                  </a:txBody>
                  <a:tcPr marL="7269" marR="7269" marT="726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b="0" i="0" u="none" strike="noStrike">
                          <a:latin typeface="+mn-lt"/>
                        </a:rPr>
                        <a:t>792 ppm</a:t>
                      </a:r>
                    </a:p>
                  </a:txBody>
                  <a:tcPr marL="7269" marR="7269" marT="726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latin typeface="+mn-lt"/>
                        </a:rPr>
                        <a:t>5</a:t>
                      </a:r>
                    </a:p>
                  </a:txBody>
                  <a:tcPr marL="7269" marR="7269" marT="726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latin typeface="+mn-lt"/>
                        </a:rPr>
                        <a:t>140</a:t>
                      </a:r>
                    </a:p>
                  </a:txBody>
                  <a:tcPr marL="7269" marR="7269" marT="726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b="0" i="0" u="none" strike="noStrike">
                          <a:latin typeface="+mn-lt"/>
                        </a:rPr>
                        <a:t>5400 ppm</a:t>
                      </a:r>
                    </a:p>
                  </a:txBody>
                  <a:tcPr marL="7269" marR="7269" marT="726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latin typeface="+mn-lt"/>
                        </a:rPr>
                        <a:t>3</a:t>
                      </a:r>
                    </a:p>
                  </a:txBody>
                  <a:tcPr marL="7269" marR="7269" marT="726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latin typeface="+mn-lt"/>
                        </a:rPr>
                        <a:t>84</a:t>
                      </a:r>
                    </a:p>
                  </a:txBody>
                  <a:tcPr marL="7269" marR="7269" marT="726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312067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1" i="0" u="none" strike="noStrike">
                          <a:latin typeface="+mn-lt"/>
                        </a:rPr>
                        <a:t>2</a:t>
                      </a:r>
                    </a:p>
                  </a:txBody>
                  <a:tcPr marL="7269" marR="7269" marT="726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b="0" i="0" u="none" strike="noStrike" dirty="0">
                          <a:latin typeface="+mn-lt"/>
                        </a:rPr>
                        <a:t>Delivery Reliability        </a:t>
                      </a:r>
                    </a:p>
                  </a:txBody>
                  <a:tcPr marL="7269" marR="7269" marT="726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1" i="0" u="none" strike="noStrike">
                          <a:latin typeface="+mn-lt"/>
                        </a:rPr>
                        <a:t>24</a:t>
                      </a:r>
                    </a:p>
                  </a:txBody>
                  <a:tcPr marL="7269" marR="7269" marT="726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latin typeface="+mn-lt"/>
                        </a:rPr>
                        <a:t>1 day after due date</a:t>
                      </a:r>
                    </a:p>
                  </a:txBody>
                  <a:tcPr marL="7269" marR="7269" marT="726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latin typeface="+mn-lt"/>
                        </a:rPr>
                        <a:t>4</a:t>
                      </a:r>
                    </a:p>
                  </a:txBody>
                  <a:tcPr marL="7269" marR="7269" marT="726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latin typeface="+mn-lt"/>
                        </a:rPr>
                        <a:t>96</a:t>
                      </a:r>
                    </a:p>
                  </a:txBody>
                  <a:tcPr marL="7269" marR="7269" marT="726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latin typeface="+mn-lt"/>
                        </a:rPr>
                        <a:t>2 - 4 days after due date</a:t>
                      </a:r>
                    </a:p>
                  </a:txBody>
                  <a:tcPr marL="7269" marR="7269" marT="726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latin typeface="+mn-lt"/>
                        </a:rPr>
                        <a:t>3</a:t>
                      </a:r>
                    </a:p>
                  </a:txBody>
                  <a:tcPr marL="7269" marR="7269" marT="726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latin typeface="+mn-lt"/>
                        </a:rPr>
                        <a:t>72</a:t>
                      </a:r>
                    </a:p>
                  </a:txBody>
                  <a:tcPr marL="7269" marR="7269" marT="726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46446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1" i="0" u="none" strike="noStrike">
                          <a:latin typeface="+mn-lt"/>
                        </a:rPr>
                        <a:t>3</a:t>
                      </a:r>
                    </a:p>
                  </a:txBody>
                  <a:tcPr marL="7269" marR="7269" marT="726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b="0" i="0" u="none" strike="noStrike">
                          <a:latin typeface="+mn-lt"/>
                        </a:rPr>
                        <a:t>Price                     </a:t>
                      </a:r>
                    </a:p>
                  </a:txBody>
                  <a:tcPr marL="7269" marR="7269" marT="726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1" i="0" u="none" strike="noStrike">
                          <a:latin typeface="+mn-lt"/>
                        </a:rPr>
                        <a:t>21</a:t>
                      </a:r>
                    </a:p>
                  </a:txBody>
                  <a:tcPr marL="7269" marR="7269" marT="726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latin typeface="+mn-lt"/>
                        </a:rPr>
                        <a:t>2 - 3 % above base price</a:t>
                      </a:r>
                    </a:p>
                  </a:txBody>
                  <a:tcPr marL="7269" marR="7269" marT="726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latin typeface="+mn-lt"/>
                        </a:rPr>
                        <a:t>3</a:t>
                      </a:r>
                    </a:p>
                  </a:txBody>
                  <a:tcPr marL="7269" marR="7269" marT="726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latin typeface="+mn-lt"/>
                        </a:rPr>
                        <a:t>63</a:t>
                      </a:r>
                    </a:p>
                  </a:txBody>
                  <a:tcPr marL="7269" marR="7269" marT="726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latin typeface="+mn-lt"/>
                        </a:rPr>
                        <a:t>up to 1% above base price</a:t>
                      </a:r>
                    </a:p>
                  </a:txBody>
                  <a:tcPr marL="7269" marR="7269" marT="726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latin typeface="+mn-lt"/>
                        </a:rPr>
                        <a:t>4</a:t>
                      </a:r>
                    </a:p>
                  </a:txBody>
                  <a:tcPr marL="7269" marR="7269" marT="726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latin typeface="+mn-lt"/>
                        </a:rPr>
                        <a:t>84</a:t>
                      </a:r>
                    </a:p>
                  </a:txBody>
                  <a:tcPr marL="7269" marR="7269" marT="726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15966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1" i="0" u="none" strike="noStrike">
                          <a:latin typeface="+mn-lt"/>
                        </a:rPr>
                        <a:t>4</a:t>
                      </a:r>
                    </a:p>
                  </a:txBody>
                  <a:tcPr marL="7269" marR="7269" marT="726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b="0" i="0" u="none" strike="noStrike">
                          <a:latin typeface="+mn-lt"/>
                        </a:rPr>
                        <a:t>Delivery terms            </a:t>
                      </a:r>
                    </a:p>
                  </a:txBody>
                  <a:tcPr marL="7269" marR="7269" marT="726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1" i="0" u="none" strike="noStrike">
                          <a:latin typeface="+mn-lt"/>
                        </a:rPr>
                        <a:t>14</a:t>
                      </a:r>
                    </a:p>
                  </a:txBody>
                  <a:tcPr marL="7269" marR="7269" marT="726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b="0" i="0" u="none" strike="noStrike">
                          <a:latin typeface="+mn-lt"/>
                        </a:rPr>
                        <a:t>FOB</a:t>
                      </a:r>
                    </a:p>
                  </a:txBody>
                  <a:tcPr marL="7269" marR="7269" marT="726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latin typeface="+mn-lt"/>
                        </a:rPr>
                        <a:t>4</a:t>
                      </a:r>
                    </a:p>
                  </a:txBody>
                  <a:tcPr marL="7269" marR="7269" marT="726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latin typeface="+mn-lt"/>
                        </a:rPr>
                        <a:t>56</a:t>
                      </a:r>
                    </a:p>
                  </a:txBody>
                  <a:tcPr marL="7269" marR="7269" marT="726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b="0" i="0" u="none" strike="noStrike">
                          <a:latin typeface="+mn-lt"/>
                        </a:rPr>
                        <a:t>FOB</a:t>
                      </a:r>
                    </a:p>
                  </a:txBody>
                  <a:tcPr marL="7269" marR="7269" marT="726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latin typeface="+mn-lt"/>
                        </a:rPr>
                        <a:t>4</a:t>
                      </a:r>
                    </a:p>
                  </a:txBody>
                  <a:tcPr marL="7269" marR="7269" marT="726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latin typeface="+mn-lt"/>
                        </a:rPr>
                        <a:t>56</a:t>
                      </a:r>
                    </a:p>
                  </a:txBody>
                  <a:tcPr marL="7269" marR="7269" marT="726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15966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1" i="0" u="none" strike="noStrike">
                          <a:latin typeface="+mn-lt"/>
                        </a:rPr>
                        <a:t>5</a:t>
                      </a:r>
                    </a:p>
                  </a:txBody>
                  <a:tcPr marL="7269" marR="7269" marT="726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b="0" i="0" u="none" strike="noStrike">
                          <a:latin typeface="+mn-lt"/>
                        </a:rPr>
                        <a:t>Payment terms             </a:t>
                      </a:r>
                    </a:p>
                  </a:txBody>
                  <a:tcPr marL="7269" marR="7269" marT="726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1" i="0" u="none" strike="noStrike">
                          <a:latin typeface="+mn-lt"/>
                        </a:rPr>
                        <a:t>13</a:t>
                      </a:r>
                    </a:p>
                  </a:txBody>
                  <a:tcPr marL="7269" marR="7269" marT="726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b="0" i="0" u="none" strike="noStrike">
                          <a:latin typeface="+mn-lt"/>
                        </a:rPr>
                        <a:t>45 days</a:t>
                      </a:r>
                    </a:p>
                  </a:txBody>
                  <a:tcPr marL="7269" marR="7269" marT="726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latin typeface="+mn-lt"/>
                        </a:rPr>
                        <a:t>4</a:t>
                      </a:r>
                    </a:p>
                  </a:txBody>
                  <a:tcPr marL="7269" marR="7269" marT="726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latin typeface="+mn-lt"/>
                        </a:rPr>
                        <a:t>52</a:t>
                      </a:r>
                    </a:p>
                  </a:txBody>
                  <a:tcPr marL="7269" marR="7269" marT="726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b="0" i="0" u="none" strike="noStrike">
                          <a:latin typeface="+mn-lt"/>
                        </a:rPr>
                        <a:t>60 days</a:t>
                      </a:r>
                    </a:p>
                  </a:txBody>
                  <a:tcPr marL="7269" marR="7269" marT="726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latin typeface="+mn-lt"/>
                        </a:rPr>
                        <a:t>5</a:t>
                      </a:r>
                    </a:p>
                  </a:txBody>
                  <a:tcPr marL="7269" marR="7269" marT="726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latin typeface="+mn-lt"/>
                        </a:rPr>
                        <a:t>65</a:t>
                      </a:r>
                    </a:p>
                  </a:txBody>
                  <a:tcPr marL="7269" marR="7269" marT="726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159668">
                <a:tc>
                  <a:txBody>
                    <a:bodyPr/>
                    <a:lstStyle/>
                    <a:p>
                      <a:pPr algn="just" fontAlgn="b"/>
                      <a:r>
                        <a:rPr lang="en-US" sz="1000" b="0" i="0" u="none" strike="noStrike">
                          <a:latin typeface="+mn-lt"/>
                        </a:rPr>
                        <a:t> </a:t>
                      </a:r>
                    </a:p>
                  </a:txBody>
                  <a:tcPr marL="7269" marR="7269" marT="726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n-US" sz="1000" b="0" i="0" u="none" strike="noStrike">
                          <a:latin typeface="+mn-lt"/>
                        </a:rPr>
                        <a:t>Total</a:t>
                      </a:r>
                    </a:p>
                  </a:txBody>
                  <a:tcPr marL="7269" marR="7269" marT="72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latin typeface="+mn-lt"/>
                        </a:rPr>
                        <a:t>100</a:t>
                      </a:r>
                    </a:p>
                  </a:txBody>
                  <a:tcPr marL="7269" marR="7269" marT="72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latin typeface="+mn-lt"/>
                        </a:rPr>
                        <a:t> </a:t>
                      </a:r>
                    </a:p>
                  </a:txBody>
                  <a:tcPr marL="7269" marR="7269" marT="726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n-US" sz="1000" b="0" i="0" u="none" strike="noStrike">
                          <a:latin typeface="+mn-lt"/>
                        </a:rPr>
                        <a:t> </a:t>
                      </a:r>
                    </a:p>
                  </a:txBody>
                  <a:tcPr marL="7269" marR="7269" marT="72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latin typeface="+mn-lt"/>
                        </a:rPr>
                        <a:t>407</a:t>
                      </a:r>
                    </a:p>
                  </a:txBody>
                  <a:tcPr marL="7269" marR="7269" marT="72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latin typeface="+mn-lt"/>
                        </a:rPr>
                        <a:t> </a:t>
                      </a:r>
                    </a:p>
                  </a:txBody>
                  <a:tcPr marL="7269" marR="7269" marT="726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n-US" sz="1000" b="0" i="0" u="none" strike="noStrike">
                          <a:latin typeface="+mn-lt"/>
                        </a:rPr>
                        <a:t> </a:t>
                      </a:r>
                    </a:p>
                  </a:txBody>
                  <a:tcPr marL="7269" marR="7269" marT="72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latin typeface="+mn-lt"/>
                        </a:rPr>
                        <a:t>361</a:t>
                      </a:r>
                    </a:p>
                  </a:txBody>
                  <a:tcPr marL="7269" marR="7269" marT="72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16728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latin typeface="+mn-lt"/>
                        </a:rPr>
                        <a:t> </a:t>
                      </a:r>
                    </a:p>
                  </a:txBody>
                  <a:tcPr marL="7269" marR="7269" marT="726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b="1" i="0" u="none" strike="noStrike">
                          <a:latin typeface="+mn-lt"/>
                        </a:rPr>
                        <a:t>Vendor rating</a:t>
                      </a:r>
                    </a:p>
                  </a:txBody>
                  <a:tcPr marL="7269" marR="7269" marT="726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latin typeface="+mn-lt"/>
                        </a:rPr>
                        <a:t> </a:t>
                      </a:r>
                    </a:p>
                  </a:txBody>
                  <a:tcPr marL="7269" marR="7269" marT="7269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latin typeface="+mn-lt"/>
                        </a:rPr>
                        <a:t> </a:t>
                      </a:r>
                    </a:p>
                  </a:txBody>
                  <a:tcPr marL="7269" marR="7269" marT="726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n-US" sz="1000" b="1" i="0" u="none" strike="noStrike">
                          <a:latin typeface="+mn-lt"/>
                        </a:rPr>
                        <a:t> </a:t>
                      </a:r>
                    </a:p>
                  </a:txBody>
                  <a:tcPr marL="7269" marR="7269" marT="7269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latin typeface="+mn-lt"/>
                        </a:rPr>
                        <a:t>81%</a:t>
                      </a:r>
                    </a:p>
                  </a:txBody>
                  <a:tcPr marL="7269" marR="7269" marT="7269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latin typeface="+mn-lt"/>
                        </a:rPr>
                        <a:t> </a:t>
                      </a:r>
                    </a:p>
                  </a:txBody>
                  <a:tcPr marL="7269" marR="7269" marT="726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latin typeface="+mn-lt"/>
                        </a:rPr>
                        <a:t> </a:t>
                      </a:r>
                    </a:p>
                  </a:txBody>
                  <a:tcPr marL="7269" marR="7269" marT="7269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 dirty="0">
                          <a:latin typeface="+mn-lt"/>
                        </a:rPr>
                        <a:t>72%</a:t>
                      </a:r>
                    </a:p>
                  </a:txBody>
                  <a:tcPr marL="7269" marR="7269" marT="7269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1825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13658" y="202068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Sourcing &amp; Supply Management</a:t>
            </a:r>
            <a:r>
              <a:rPr lang="en-US" altLang="en-US" sz="6000" dirty="0" smtClean="0"/>
              <a:t> </a:t>
            </a: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sz="3200" b="1" dirty="0" smtClean="0">
                <a:solidFill>
                  <a:srgbClr val="0000FF"/>
                </a:solidFill>
                <a:latin typeface="Comic Sans MS" pitchFamily="66" charset="0"/>
              </a:rPr>
              <a:t>Measures of Performance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3013842"/>
              </p:ext>
            </p:extLst>
          </p:nvPr>
        </p:nvGraphicFramePr>
        <p:xfrm>
          <a:off x="337458" y="1756230"/>
          <a:ext cx="8381999" cy="4602415"/>
        </p:xfrm>
        <a:graphic>
          <a:graphicData uri="http://schemas.openxmlformats.org/drawingml/2006/table">
            <a:tbl>
              <a:tblPr/>
              <a:tblGrid>
                <a:gridCol w="725892"/>
                <a:gridCol w="2076757"/>
                <a:gridCol w="5579350"/>
              </a:tblGrid>
              <a:tr h="54857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+mn-lt"/>
                          <a:ea typeface="Times New Roman"/>
                        </a:rPr>
                        <a:t>Sl. No.</a:t>
                      </a:r>
                      <a:endParaRPr lang="en-US" sz="1400" dirty="0">
                        <a:latin typeface="+mn-lt"/>
                        <a:ea typeface="Times New Roman"/>
                      </a:endParaRPr>
                    </a:p>
                  </a:txBody>
                  <a:tcPr marL="56619" marR="566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latin typeface="+mn-lt"/>
                          <a:ea typeface="Times New Roman"/>
                        </a:rPr>
                        <a:t>Sourcing &amp; </a:t>
                      </a:r>
                      <a:r>
                        <a:rPr lang="en-US" sz="1400" b="1" dirty="0">
                          <a:latin typeface="+mn-lt"/>
                          <a:ea typeface="Times New Roman"/>
                        </a:rPr>
                        <a:t>Supply Performance Perspective</a:t>
                      </a:r>
                      <a:endParaRPr lang="en-US" sz="1400" dirty="0">
                        <a:latin typeface="+mn-lt"/>
                        <a:ea typeface="Times New Roman"/>
                      </a:endParaRPr>
                    </a:p>
                  </a:txBody>
                  <a:tcPr marL="56619" marR="566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+mn-lt"/>
                          <a:ea typeface="Times New Roman"/>
                        </a:rPr>
                        <a:t>Applicable </a:t>
                      </a:r>
                      <a:r>
                        <a:rPr lang="en-US" sz="1400" b="1" dirty="0" smtClean="0">
                          <a:latin typeface="+mn-lt"/>
                          <a:ea typeface="Times New Roman"/>
                        </a:rPr>
                        <a:t>Measures</a:t>
                      </a:r>
                      <a:endParaRPr lang="en-US" sz="1400" dirty="0">
                        <a:latin typeface="+mn-lt"/>
                        <a:ea typeface="Times New Roman"/>
                      </a:endParaRPr>
                    </a:p>
                  </a:txBody>
                  <a:tcPr marL="56619" marR="566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  <a:tr h="96145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+mn-lt"/>
                          <a:ea typeface="Times New Roman"/>
                        </a:rPr>
                        <a:t>1</a:t>
                      </a:r>
                      <a:endParaRPr lang="en-US" sz="1400">
                        <a:latin typeface="+mn-lt"/>
                        <a:ea typeface="Times New Roman"/>
                      </a:endParaRPr>
                    </a:p>
                  </a:txBody>
                  <a:tcPr marL="56619" marR="56619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Times New Roman"/>
                        </a:rPr>
                        <a:t>Basic supplier performance </a:t>
                      </a:r>
                    </a:p>
                  </a:txBody>
                  <a:tcPr marL="56619" marR="5661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"/>
                        <a:tabLst>
                          <a:tab pos="228600" algn="l"/>
                        </a:tabLst>
                      </a:pPr>
                      <a:r>
                        <a:rPr lang="en-US" sz="1400">
                          <a:latin typeface="+mn-lt"/>
                          <a:ea typeface="Times New Roman"/>
                        </a:rPr>
                        <a:t>Total Cost of Ownership </a:t>
                      </a: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"/>
                        <a:tabLst>
                          <a:tab pos="228600" algn="l"/>
                        </a:tabLst>
                      </a:pPr>
                      <a:r>
                        <a:rPr lang="en-US" sz="1400">
                          <a:latin typeface="+mn-lt"/>
                          <a:ea typeface="Times New Roman"/>
                        </a:rPr>
                        <a:t>Percent On time Delivery (Delivery Schedule Adherence)</a:t>
                      </a: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"/>
                        <a:tabLst>
                          <a:tab pos="228600" algn="l"/>
                        </a:tabLst>
                      </a:pPr>
                      <a:r>
                        <a:rPr lang="en-US" sz="1400">
                          <a:latin typeface="+mn-lt"/>
                          <a:ea typeface="Times New Roman"/>
                        </a:rPr>
                        <a:t>Improvement rate in Lead time, Quality &amp; Delivery performances </a:t>
                      </a: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"/>
                        <a:tabLst>
                          <a:tab pos="228600" algn="l"/>
                        </a:tabLst>
                      </a:pPr>
                      <a:r>
                        <a:rPr lang="en-US" sz="1400">
                          <a:latin typeface="+mn-lt"/>
                          <a:ea typeface="Times New Roman"/>
                        </a:rPr>
                        <a:t>Vendor rating score</a:t>
                      </a: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"/>
                        <a:tabLst>
                          <a:tab pos="228600" algn="l"/>
                        </a:tabLst>
                      </a:pPr>
                      <a:r>
                        <a:rPr lang="en-US" sz="1400">
                          <a:latin typeface="+mn-lt"/>
                          <a:ea typeface="Times New Roman"/>
                        </a:rPr>
                        <a:t>Raw Material Inventory (Days)</a:t>
                      </a:r>
                    </a:p>
                  </a:txBody>
                  <a:tcPr marL="56619" marR="5661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</a:tr>
              <a:tr h="13460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+mn-lt"/>
                          <a:ea typeface="Times New Roman"/>
                        </a:rPr>
                        <a:t>2</a:t>
                      </a:r>
                      <a:endParaRPr lang="en-US" sz="1400">
                        <a:latin typeface="+mn-lt"/>
                        <a:ea typeface="Times New Roman"/>
                      </a:endParaRPr>
                    </a:p>
                  </a:txBody>
                  <a:tcPr marL="56619" marR="56619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Times New Roman"/>
                        </a:rPr>
                        <a:t>Long term partnership</a:t>
                      </a:r>
                    </a:p>
                  </a:txBody>
                  <a:tcPr marL="56619" marR="5661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"/>
                        <a:tabLst>
                          <a:tab pos="228600" algn="l"/>
                        </a:tabLst>
                      </a:pPr>
                      <a:r>
                        <a:rPr lang="en-US" sz="1400">
                          <a:latin typeface="+mn-lt"/>
                          <a:ea typeface="Times New Roman"/>
                        </a:rPr>
                        <a:t>Percentage of suppliers who have entered into long term contract</a:t>
                      </a: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"/>
                        <a:tabLst>
                          <a:tab pos="228600" algn="l"/>
                        </a:tabLst>
                      </a:pPr>
                      <a:r>
                        <a:rPr lang="en-US" sz="1400">
                          <a:latin typeface="+mn-lt"/>
                          <a:ea typeface="Times New Roman"/>
                        </a:rPr>
                        <a:t>Percentage of value of purchase under long term contract</a:t>
                      </a: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"/>
                        <a:tabLst>
                          <a:tab pos="228600" algn="l"/>
                        </a:tabLst>
                      </a:pPr>
                      <a:r>
                        <a:rPr lang="en-US" sz="1400">
                          <a:latin typeface="+mn-lt"/>
                          <a:ea typeface="Times New Roman"/>
                        </a:rPr>
                        <a:t>Rate of shrinkage of the supplier base</a:t>
                      </a: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"/>
                        <a:tabLst>
                          <a:tab pos="228600" algn="l"/>
                        </a:tabLst>
                      </a:pPr>
                      <a:r>
                        <a:rPr lang="en-US" sz="1400">
                          <a:latin typeface="+mn-lt"/>
                          <a:ea typeface="Times New Roman"/>
                        </a:rPr>
                        <a:t>Number of certified deliveries</a:t>
                      </a: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"/>
                        <a:tabLst>
                          <a:tab pos="228600" algn="l"/>
                        </a:tabLst>
                      </a:pPr>
                      <a:r>
                        <a:rPr lang="en-US" sz="1400">
                          <a:latin typeface="+mn-lt"/>
                          <a:ea typeface="Times New Roman"/>
                        </a:rPr>
                        <a:t>Total man-days spent in technical assistance for supplier problem solving</a:t>
                      </a: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"/>
                        <a:tabLst>
                          <a:tab pos="228600" algn="l"/>
                        </a:tabLst>
                      </a:pPr>
                      <a:r>
                        <a:rPr lang="en-US" sz="1400">
                          <a:latin typeface="+mn-lt"/>
                          <a:ea typeface="Times New Roman"/>
                        </a:rPr>
                        <a:t>Quantum of financial assistance to suppliers</a:t>
                      </a:r>
                    </a:p>
                  </a:txBody>
                  <a:tcPr marL="56619" marR="5661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</a:tr>
              <a:tr h="38458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+mn-lt"/>
                          <a:ea typeface="Times New Roman"/>
                        </a:rPr>
                        <a:t>3</a:t>
                      </a:r>
                      <a:endParaRPr lang="en-US" sz="1400">
                        <a:latin typeface="+mn-lt"/>
                        <a:ea typeface="Times New Roman"/>
                      </a:endParaRPr>
                    </a:p>
                  </a:txBody>
                  <a:tcPr marL="56619" marR="56619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Times New Roman"/>
                        </a:rPr>
                        <a:t>Joint cost reduction</a:t>
                      </a:r>
                    </a:p>
                  </a:txBody>
                  <a:tcPr marL="56619" marR="5661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"/>
                        <a:tabLst>
                          <a:tab pos="228600" algn="l"/>
                        </a:tabLst>
                      </a:pPr>
                      <a:r>
                        <a:rPr lang="en-US" sz="1400">
                          <a:latin typeface="+mn-lt"/>
                          <a:ea typeface="Times New Roman"/>
                        </a:rPr>
                        <a:t>Number and value of Value Engineering assignments done</a:t>
                      </a: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"/>
                        <a:tabLst>
                          <a:tab pos="228600" algn="l"/>
                        </a:tabLst>
                      </a:pPr>
                      <a:r>
                        <a:rPr lang="en-US" sz="1400">
                          <a:latin typeface="+mn-lt"/>
                          <a:ea typeface="Times New Roman"/>
                        </a:rPr>
                        <a:t>Average cost reduction achieved over the previous year</a:t>
                      </a:r>
                    </a:p>
                  </a:txBody>
                  <a:tcPr marL="56619" marR="5661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</a:tr>
              <a:tr h="96145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+mn-lt"/>
                          <a:ea typeface="Times New Roman"/>
                        </a:rPr>
                        <a:t>4</a:t>
                      </a:r>
                      <a:endParaRPr lang="en-US" sz="1400">
                        <a:latin typeface="+mn-lt"/>
                        <a:ea typeface="Times New Roman"/>
                      </a:endParaRPr>
                    </a:p>
                  </a:txBody>
                  <a:tcPr marL="56619" marR="56619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Times New Roman"/>
                        </a:rPr>
                        <a:t>New capability building initiatives</a:t>
                      </a:r>
                    </a:p>
                  </a:txBody>
                  <a:tcPr marL="56619" marR="5661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"/>
                        <a:tabLst>
                          <a:tab pos="228600" algn="l"/>
                        </a:tabLst>
                      </a:pPr>
                      <a:r>
                        <a:rPr lang="en-US" sz="1400" dirty="0">
                          <a:latin typeface="+mn-lt"/>
                          <a:ea typeface="Times New Roman"/>
                        </a:rPr>
                        <a:t>Number of import substitution exercises and the value of savings</a:t>
                      </a: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"/>
                        <a:tabLst>
                          <a:tab pos="228600" algn="l"/>
                        </a:tabLst>
                      </a:pPr>
                      <a:r>
                        <a:rPr lang="en-US" sz="1400" dirty="0">
                          <a:latin typeface="+mn-lt"/>
                          <a:ea typeface="Times New Roman"/>
                        </a:rPr>
                        <a:t>Number of new product development exercises with supplier participation</a:t>
                      </a: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"/>
                        <a:tabLst>
                          <a:tab pos="228600" algn="l"/>
                        </a:tabLst>
                      </a:pPr>
                      <a:r>
                        <a:rPr lang="en-US" sz="1400" dirty="0">
                          <a:latin typeface="+mn-lt"/>
                          <a:ea typeface="Times New Roman"/>
                        </a:rPr>
                        <a:t>Number of ongoing and completed target costing exercises with the suppliers</a:t>
                      </a:r>
                    </a:p>
                  </a:txBody>
                  <a:tcPr marL="56619" marR="5661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CC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0981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Total Cost of Ownership (TCO)</a:t>
            </a:r>
            <a:br>
              <a:rPr lang="en-US" altLang="en-US" dirty="0" smtClean="0"/>
            </a:br>
            <a:r>
              <a:rPr lang="en-US" altLang="en-US" sz="3200" b="1" dirty="0" smtClean="0">
                <a:solidFill>
                  <a:srgbClr val="0000FF"/>
                </a:solidFill>
                <a:latin typeface="Comic Sans MS" pitchFamily="66" charset="0"/>
              </a:rPr>
              <a:t>An illustration</a:t>
            </a:r>
            <a:endParaRPr lang="en-US" altLang="en-US" sz="4800" b="1" dirty="0" smtClean="0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66738" y="1711325"/>
            <a:ext cx="8001000" cy="4267200"/>
          </a:xfrm>
        </p:spPr>
        <p:txBody>
          <a:bodyPr/>
          <a:lstStyle/>
          <a:p>
            <a:pPr eaLnBrk="1" hangingPunct="1"/>
            <a:r>
              <a:rPr lang="en-US" altLang="en-US" sz="1800" i="1" dirty="0" smtClean="0"/>
              <a:t>Total cost of ownership</a:t>
            </a:r>
            <a:r>
              <a:rPr lang="en-US" altLang="en-US" sz="1800" dirty="0" smtClean="0"/>
              <a:t> (TCO) is a concept in which all the costs associated with purchasing are included in addition to the purchase price</a:t>
            </a:r>
          </a:p>
          <a:p>
            <a:pPr eaLnBrk="1" hangingPunct="1"/>
            <a:r>
              <a:rPr lang="en-US" altLang="en-US" sz="1800" dirty="0" smtClean="0"/>
              <a:t>the TCO, costs are categorized into three groups: </a:t>
            </a:r>
          </a:p>
          <a:p>
            <a:pPr marL="682625" lvl="1" indent="-211138" eaLnBrk="1" hangingPunct="1"/>
            <a:r>
              <a:rPr lang="en-US" altLang="en-US" sz="1600" b="1" dirty="0" smtClean="0">
                <a:solidFill>
                  <a:srgbClr val="C00000"/>
                </a:solidFill>
              </a:rPr>
              <a:t>Purchase cost </a:t>
            </a:r>
            <a:r>
              <a:rPr lang="en-US" altLang="en-US" sz="1600" dirty="0" smtClean="0"/>
              <a:t>is the price of the component, as mentioned in the purchase order</a:t>
            </a:r>
          </a:p>
          <a:p>
            <a:pPr marL="682625" lvl="1" indent="-211138" eaLnBrk="1" hangingPunct="1"/>
            <a:r>
              <a:rPr lang="en-US" altLang="en-US" sz="1600" b="1" dirty="0" smtClean="0">
                <a:solidFill>
                  <a:srgbClr val="C00000"/>
                </a:solidFill>
              </a:rPr>
              <a:t>Internal company costs </a:t>
            </a:r>
            <a:r>
              <a:rPr lang="en-US" altLang="en-US" sz="1600" dirty="0" smtClean="0"/>
              <a:t>include inventory carrying, cost of incoming inspection, personnel and instrumentation costs, internal transportation and cost of quality.</a:t>
            </a:r>
          </a:p>
          <a:p>
            <a:pPr marL="682625" lvl="1" indent="-211138" eaLnBrk="1" hangingPunct="1"/>
            <a:r>
              <a:rPr lang="en-US" altLang="en-US" sz="1600" b="1" dirty="0" smtClean="0">
                <a:solidFill>
                  <a:srgbClr val="C00000"/>
                </a:solidFill>
              </a:rPr>
              <a:t>Joint supplier, company, customer costs include costs </a:t>
            </a:r>
            <a:r>
              <a:rPr lang="en-US" altLang="en-US" sz="1600" dirty="0" smtClean="0"/>
              <a:t>of order processing, monitoring, follow-up, R&amp;D expenses, process improvements, transportation, handling and joint inventory holding</a:t>
            </a:r>
          </a:p>
          <a:p>
            <a:pPr eaLnBrk="1" hangingPunct="1"/>
            <a:endParaRPr lang="en-US" altLang="en-US" sz="2000" dirty="0" smtClean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2680949"/>
              </p:ext>
            </p:extLst>
          </p:nvPr>
        </p:nvGraphicFramePr>
        <p:xfrm>
          <a:off x="1306513" y="4419600"/>
          <a:ext cx="6553200" cy="1898822"/>
        </p:xfrm>
        <a:graphic>
          <a:graphicData uri="http://schemas.openxmlformats.org/drawingml/2006/table">
            <a:tbl>
              <a:tblPr/>
              <a:tblGrid>
                <a:gridCol w="2731824"/>
                <a:gridCol w="1023217"/>
                <a:gridCol w="1275845"/>
                <a:gridCol w="1522314"/>
              </a:tblGrid>
              <a:tr h="27733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+mn-lt"/>
                          <a:ea typeface="Times New Roman"/>
                          <a:cs typeface="Times New Roman"/>
                        </a:rPr>
                        <a:t>TCO Category</a:t>
                      </a:r>
                      <a:endParaRPr lang="en-US" sz="14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T="45714" marB="1828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+mn-lt"/>
                          <a:ea typeface="Times New Roman"/>
                          <a:cs typeface="Times New Roman"/>
                        </a:rPr>
                        <a:t>Cost as a percentage of TCO</a:t>
                      </a:r>
                      <a:endParaRPr lang="en-US" sz="140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T="45714" marB="1828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9066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T="45714" marB="1828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+mn-lt"/>
                          <a:ea typeface="Times New Roman"/>
                          <a:cs typeface="Times New Roman"/>
                        </a:rPr>
                        <a:t>Inserts</a:t>
                      </a:r>
                      <a:endParaRPr lang="en-US" sz="140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T="45714" marB="1828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+mn-lt"/>
                          <a:ea typeface="Times New Roman"/>
                          <a:cs typeface="Times New Roman"/>
                        </a:rPr>
                        <a:t>Bleed screws</a:t>
                      </a:r>
                      <a:endParaRPr lang="en-US" sz="140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T="45714" marB="1828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+mn-lt"/>
                          <a:ea typeface="Times New Roman"/>
                          <a:cs typeface="Times New Roman"/>
                        </a:rPr>
                        <a:t>Adjuster sleeves</a:t>
                      </a:r>
                      <a:endParaRPr lang="en-US" sz="140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T="45714" marB="1828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30657">
                <a:tc>
                  <a:txBody>
                    <a:bodyPr/>
                    <a:lstStyle/>
                    <a:p>
                      <a:pPr marL="0" marR="0" indent="117475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+mn-lt"/>
                          <a:ea typeface="Times New Roman"/>
                          <a:cs typeface="Times New Roman"/>
                        </a:rPr>
                        <a:t>Purchase cost</a:t>
                      </a:r>
                    </a:p>
                    <a:p>
                      <a:pPr marL="117475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+mn-lt"/>
                          <a:ea typeface="Times New Roman"/>
                          <a:cs typeface="Times New Roman"/>
                        </a:rPr>
                        <a:t>Joint supplier, company customer costs</a:t>
                      </a:r>
                    </a:p>
                    <a:p>
                      <a:pPr marL="0" marR="0" indent="117475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+mn-lt"/>
                          <a:ea typeface="Times New Roman"/>
                          <a:cs typeface="Times New Roman"/>
                        </a:rPr>
                        <a:t>Internal company costs</a:t>
                      </a:r>
                    </a:p>
                    <a:p>
                      <a:pPr marL="0" marR="0" indent="117475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+mn-lt"/>
                          <a:ea typeface="Times New Roman"/>
                          <a:cs typeface="Times New Roman"/>
                        </a:rPr>
                        <a:t>Freight cost</a:t>
                      </a:r>
                    </a:p>
                  </a:txBody>
                  <a:tcPr marT="45714" marB="1828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+mn-lt"/>
                          <a:ea typeface="Times New Roman"/>
                          <a:cs typeface="Times New Roman"/>
                        </a:rPr>
                        <a:t>77.0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+mn-lt"/>
                          <a:ea typeface="Times New Roman"/>
                          <a:cs typeface="Times New Roman"/>
                        </a:rPr>
                        <a:t>16.0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+mn-lt"/>
                          <a:ea typeface="Times New Roman"/>
                          <a:cs typeface="Times New Roman"/>
                        </a:rPr>
                        <a:t>  </a:t>
                      </a:r>
                      <a:endParaRPr lang="en-US" sz="1400" dirty="0" smtClean="0">
                        <a:latin typeface="+mn-lt"/>
                        <a:ea typeface="Times New Roman"/>
                        <a:cs typeface="Times New Roman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400" baseline="0" dirty="0" smtClean="0"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400" dirty="0" smtClean="0">
                          <a:latin typeface="+mn-lt"/>
                          <a:ea typeface="Times New Roman"/>
                          <a:cs typeface="Times New Roman"/>
                        </a:rPr>
                        <a:t>0.6</a:t>
                      </a:r>
                      <a:endParaRPr lang="en-US" sz="1400" dirty="0">
                        <a:latin typeface="+mn-lt"/>
                        <a:ea typeface="Times New Roman"/>
                        <a:cs typeface="Times New Roman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+mn-lt"/>
                          <a:ea typeface="Times New Roman"/>
                          <a:cs typeface="Times New Roman"/>
                        </a:rPr>
                        <a:t>  6.4</a:t>
                      </a:r>
                      <a:endParaRPr lang="en-US" sz="14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T="45714" marB="1828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+mn-lt"/>
                          <a:ea typeface="Times New Roman"/>
                          <a:cs typeface="Times New Roman"/>
                        </a:rPr>
                        <a:t>79.4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+mn-lt"/>
                          <a:ea typeface="Times New Roman"/>
                          <a:cs typeface="Times New Roman"/>
                        </a:rPr>
                        <a:t>14.0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400" dirty="0" smtClean="0"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+mn-lt"/>
                          <a:ea typeface="Times New Roman"/>
                          <a:cs typeface="Times New Roman"/>
                        </a:rPr>
                        <a:t>  1.1</a:t>
                      </a:r>
                      <a:endParaRPr lang="en-US" sz="1400" dirty="0">
                        <a:latin typeface="+mn-lt"/>
                        <a:ea typeface="Times New Roman"/>
                        <a:cs typeface="Times New Roman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+mn-lt"/>
                          <a:ea typeface="Times New Roman"/>
                          <a:cs typeface="Times New Roman"/>
                        </a:rPr>
                        <a:t>  5.5</a:t>
                      </a:r>
                      <a:endParaRPr lang="en-US" sz="14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T="45714" marB="1828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+mn-lt"/>
                          <a:ea typeface="Times New Roman"/>
                          <a:cs typeface="Times New Roman"/>
                        </a:rPr>
                        <a:t> 88.7</a:t>
                      </a:r>
                      <a:endParaRPr lang="en-US" sz="1400" dirty="0">
                        <a:latin typeface="+mn-lt"/>
                        <a:ea typeface="Times New Roman"/>
                        <a:cs typeface="Times New Roman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+mn-lt"/>
                          <a:ea typeface="Times New Roman"/>
                          <a:cs typeface="Times New Roman"/>
                        </a:rPr>
                        <a:t>  9.0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+mn-lt"/>
                          <a:ea typeface="Times New Roman"/>
                          <a:cs typeface="Times New Roman"/>
                        </a:rPr>
                        <a:t>  </a:t>
                      </a:r>
                      <a:endParaRPr lang="en-US" sz="1400" dirty="0" smtClean="0">
                        <a:latin typeface="+mn-lt"/>
                        <a:ea typeface="Times New Roman"/>
                        <a:cs typeface="Times New Roman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+mn-lt"/>
                          <a:ea typeface="Times New Roman"/>
                          <a:cs typeface="Times New Roman"/>
                        </a:rPr>
                        <a:t>  0.5</a:t>
                      </a:r>
                      <a:endParaRPr lang="en-US" sz="1400" dirty="0">
                        <a:latin typeface="+mn-lt"/>
                        <a:ea typeface="Times New Roman"/>
                        <a:cs typeface="Times New Roman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+mn-lt"/>
                          <a:ea typeface="Times New Roman"/>
                          <a:cs typeface="Times New Roman"/>
                        </a:rPr>
                        <a:t>  1.8</a:t>
                      </a:r>
                      <a:endParaRPr lang="en-US" sz="14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T="45714" marB="1828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8411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Make or Buy Decision</a:t>
            </a:r>
            <a:br>
              <a:rPr lang="en-US" altLang="en-US" dirty="0" smtClean="0"/>
            </a:br>
            <a:r>
              <a:rPr lang="en-US" altLang="en-US" sz="3200" b="1" dirty="0" smtClean="0">
                <a:solidFill>
                  <a:srgbClr val="0000FF"/>
                </a:solidFill>
                <a:latin typeface="Comic Sans MS" pitchFamily="66" charset="0"/>
              </a:rPr>
              <a:t>Relevant Factors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 smtClean="0"/>
              <a:t>Recent spurt of BPO signals the tendency of </a:t>
            </a:r>
            <a:r>
              <a:rPr lang="en-US" altLang="en-US" sz="2800" dirty="0" err="1" smtClean="0"/>
              <a:t>organisations</a:t>
            </a:r>
            <a:r>
              <a:rPr lang="en-US" altLang="en-US" sz="2800" dirty="0" smtClean="0"/>
              <a:t> to buy rather than make in-house their requirements </a:t>
            </a:r>
          </a:p>
          <a:p>
            <a:pPr eaLnBrk="1" hangingPunct="1"/>
            <a:r>
              <a:rPr lang="en-US" altLang="en-US" sz="2800" dirty="0" smtClean="0"/>
              <a:t>Trend towards outsourcing in several </a:t>
            </a:r>
            <a:r>
              <a:rPr lang="en-US" altLang="en-US" sz="2800" dirty="0" err="1" smtClean="0"/>
              <a:t>organisations</a:t>
            </a:r>
            <a:r>
              <a:rPr lang="en-US" altLang="en-US" sz="2800" dirty="0" smtClean="0"/>
              <a:t> is driven primarily by four factors: </a:t>
            </a:r>
          </a:p>
          <a:p>
            <a:pPr lvl="1" eaLnBrk="1" hangingPunct="1"/>
            <a:r>
              <a:rPr lang="en-US" altLang="en-US" sz="2400" dirty="0" smtClean="0"/>
              <a:t>Cost</a:t>
            </a:r>
          </a:p>
          <a:p>
            <a:pPr lvl="1" eaLnBrk="1" hangingPunct="1"/>
            <a:r>
              <a:rPr lang="en-US" altLang="en-US" sz="2400" dirty="0" smtClean="0"/>
              <a:t>Core Vs Non-core activities </a:t>
            </a:r>
          </a:p>
          <a:p>
            <a:pPr lvl="1" eaLnBrk="1" hangingPunct="1"/>
            <a:r>
              <a:rPr lang="en-US" altLang="en-US" sz="2400" dirty="0" smtClean="0"/>
              <a:t>Managing capacity expansion </a:t>
            </a:r>
          </a:p>
          <a:p>
            <a:pPr lvl="1" eaLnBrk="1" hangingPunct="1"/>
            <a:r>
              <a:rPr lang="en-US" altLang="en-US" sz="2400" dirty="0" smtClean="0"/>
              <a:t>Strategic restructuring </a:t>
            </a:r>
          </a:p>
        </p:txBody>
      </p:sp>
    </p:spTree>
    <p:extLst>
      <p:ext uri="{BB962C8B-B14F-4D97-AF65-F5344CB8AC3E}">
        <p14:creationId xmlns:p14="http://schemas.microsoft.com/office/powerpoint/2010/main" val="4165522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900"/>
            <a:ext cx="8229600" cy="1143000"/>
          </a:xfrm>
        </p:spPr>
        <p:txBody>
          <a:bodyPr/>
          <a:lstStyle/>
          <a:p>
            <a:r>
              <a:rPr lang="en-US" dirty="0" smtClean="0"/>
              <a:t>Supplier as Stakeholder in Business</a:t>
            </a:r>
            <a:br>
              <a:rPr lang="en-US" dirty="0" smtClean="0"/>
            </a:br>
            <a:r>
              <a:rPr lang="en-US" sz="3200" b="1" dirty="0">
                <a:solidFill>
                  <a:srgbClr val="0000FF"/>
                </a:solidFill>
                <a:latin typeface="Comic Sans MS" pitchFamily="66" charset="0"/>
              </a:rPr>
              <a:t>The case of EID Parry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7262"/>
            <a:ext cx="8229600" cy="4525963"/>
          </a:xfrm>
        </p:spPr>
        <p:txBody>
          <a:bodyPr/>
          <a:lstStyle/>
          <a:p>
            <a:r>
              <a:rPr lang="en-US" sz="2400" b="1" dirty="0" smtClean="0"/>
              <a:t>EID Parry Initiatives</a:t>
            </a:r>
          </a:p>
          <a:p>
            <a:pPr lvl="1"/>
            <a:r>
              <a:rPr lang="en-US" sz="2000" dirty="0" smtClean="0"/>
              <a:t>Cyclonic storm leading to distress to farmers on account of uprooted stock of sugarcane</a:t>
            </a:r>
          </a:p>
          <a:p>
            <a:pPr lvl="1"/>
            <a:r>
              <a:rPr lang="en-US" sz="2000" dirty="0" smtClean="0"/>
              <a:t>EID Parry chose to crush additional capacity of sugar to save the farmers from distress</a:t>
            </a:r>
          </a:p>
          <a:p>
            <a:pPr lvl="1"/>
            <a:r>
              <a:rPr lang="en-US" sz="2000" dirty="0" smtClean="0"/>
              <a:t>Cane Management system as a support service for Farmers</a:t>
            </a:r>
          </a:p>
          <a:p>
            <a:pPr lvl="1"/>
            <a:r>
              <a:rPr lang="en-US" sz="2000" dirty="0" smtClean="0"/>
              <a:t>Setting up of retail outlets by EID Parry to make agro inputs available for farmers</a:t>
            </a:r>
          </a:p>
          <a:p>
            <a:pPr lvl="1"/>
            <a:r>
              <a:rPr lang="en-US" sz="2000" dirty="0" smtClean="0"/>
              <a:t>Making available about 25,000 </a:t>
            </a:r>
            <a:r>
              <a:rPr lang="en-US" sz="2000" dirty="0" err="1" smtClean="0"/>
              <a:t>labourers</a:t>
            </a:r>
            <a:r>
              <a:rPr lang="en-US" sz="2000" dirty="0" smtClean="0"/>
              <a:t> for farmers to deploy in harvesting</a:t>
            </a:r>
          </a:p>
          <a:p>
            <a:r>
              <a:rPr lang="en-US" sz="2400" b="1" dirty="0" smtClean="0"/>
              <a:t>Benefits to EID Parry</a:t>
            </a:r>
          </a:p>
          <a:p>
            <a:pPr lvl="1"/>
            <a:r>
              <a:rPr lang="en-US" sz="2000" dirty="0" smtClean="0"/>
              <a:t>Mitigating supply side uncertainties in the agro sector</a:t>
            </a:r>
          </a:p>
          <a:p>
            <a:pPr lvl="1"/>
            <a:r>
              <a:rPr lang="en-US" sz="2000" dirty="0" smtClean="0"/>
              <a:t>Increased productivity in the command area</a:t>
            </a:r>
          </a:p>
          <a:p>
            <a:pPr lvl="1"/>
            <a:r>
              <a:rPr lang="en-US" sz="2000" dirty="0" smtClean="0"/>
              <a:t>Crushing plants operational for more than 300 days in a year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954566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6928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E- Procurement</a:t>
            </a:r>
            <a:br>
              <a:rPr lang="en-US" altLang="en-US" dirty="0" smtClean="0"/>
            </a:br>
            <a:r>
              <a:rPr lang="en-US" altLang="en-US" sz="3200" b="1" dirty="0" smtClean="0">
                <a:solidFill>
                  <a:srgbClr val="0000FF"/>
                </a:solidFill>
                <a:latin typeface="Comic Sans MS" pitchFamily="66" charset="0"/>
              </a:rPr>
              <a:t>Three emerging forms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82490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en-US" sz="2800" dirty="0" smtClean="0"/>
              <a:t>E-Procurement denotes the set of strategies a purchase manager could employ to identify appropriate sources of supply, </a:t>
            </a:r>
            <a:r>
              <a:rPr lang="en-US" altLang="en-US" sz="2800" dirty="0" err="1" smtClean="0"/>
              <a:t>finalise</a:t>
            </a:r>
            <a:r>
              <a:rPr lang="en-US" altLang="en-US" sz="2800" dirty="0" smtClean="0"/>
              <a:t> the terms of the trade and place the order, all electronically</a:t>
            </a:r>
          </a:p>
          <a:p>
            <a:pPr eaLnBrk="1" hangingPunct="1"/>
            <a:r>
              <a:rPr lang="en-US" altLang="en-US" sz="2800" dirty="0" smtClean="0"/>
              <a:t>Three E-market forms exists today</a:t>
            </a:r>
          </a:p>
          <a:p>
            <a:pPr lvl="1" eaLnBrk="1" hangingPunct="1"/>
            <a:r>
              <a:rPr lang="en-US" altLang="en-US" sz="2400" dirty="0" smtClean="0"/>
              <a:t>Collaborative market structures</a:t>
            </a:r>
          </a:p>
          <a:p>
            <a:pPr lvl="2" eaLnBrk="1" hangingPunct="1"/>
            <a:r>
              <a:rPr lang="en-US" altLang="en-US" sz="2000" dirty="0" smtClean="0"/>
              <a:t>Fundamentally enable market participants to exploit electronic integration effects</a:t>
            </a:r>
          </a:p>
          <a:p>
            <a:pPr lvl="1" eaLnBrk="1" hangingPunct="1"/>
            <a:r>
              <a:rPr lang="en-US" altLang="en-US" sz="2400" dirty="0" smtClean="0"/>
              <a:t>Quasi-Market structures</a:t>
            </a:r>
          </a:p>
          <a:p>
            <a:pPr lvl="2" eaLnBrk="1" hangingPunct="1"/>
            <a:r>
              <a:rPr lang="en-US" altLang="en-US" sz="2000" dirty="0" smtClean="0"/>
              <a:t>One or a small group of either the buyers or sellers will host, monitor and even moderate the </a:t>
            </a:r>
            <a:r>
              <a:rPr lang="en-US" altLang="en-US" sz="2000" dirty="0" err="1" smtClean="0"/>
              <a:t>behaviour</a:t>
            </a:r>
            <a:endParaRPr lang="en-US" altLang="en-US" sz="2000" dirty="0" smtClean="0"/>
          </a:p>
          <a:p>
            <a:pPr lvl="1" eaLnBrk="1" hangingPunct="1"/>
            <a:r>
              <a:rPr lang="en-US" altLang="en-US" sz="2400" dirty="0" smtClean="0"/>
              <a:t>Neutral Market structures</a:t>
            </a:r>
          </a:p>
        </p:txBody>
      </p:sp>
    </p:spTree>
    <p:extLst>
      <p:ext uri="{BB962C8B-B14F-4D97-AF65-F5344CB8AC3E}">
        <p14:creationId xmlns:p14="http://schemas.microsoft.com/office/powerpoint/2010/main" val="770090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3048000" y="4152900"/>
            <a:ext cx="5638800" cy="12319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3048000" y="2717800"/>
            <a:ext cx="5638800" cy="1371600"/>
          </a:xfrm>
          <a:prstGeom prst="rect">
            <a:avLst/>
          </a:prstGeom>
          <a:solidFill>
            <a:srgbClr val="DCB9FF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3048000" y="1752600"/>
            <a:ext cx="56388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1509" name="Text Box 5"/>
          <p:cNvSpPr txBox="1">
            <a:spLocks noChangeArrowheads="1"/>
          </p:cNvSpPr>
          <p:nvPr/>
        </p:nvSpPr>
        <p:spPr bwMode="auto">
          <a:xfrm>
            <a:off x="1736725" y="2014538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endParaRPr lang="en-US" altLang="en-US" sz="2400">
              <a:latin typeface="Tahoma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28600" y="2362200"/>
            <a:ext cx="2681288" cy="3716338"/>
            <a:chOff x="228600" y="2362200"/>
            <a:chExt cx="2681288" cy="3716338"/>
          </a:xfrm>
        </p:grpSpPr>
        <p:sp>
          <p:nvSpPr>
            <p:cNvPr id="21513" name="AutoShape 7"/>
            <p:cNvSpPr>
              <a:spLocks noChangeArrowheads="1"/>
            </p:cNvSpPr>
            <p:nvPr/>
          </p:nvSpPr>
          <p:spPr bwMode="auto">
            <a:xfrm rot="19991471">
              <a:off x="304800" y="2362200"/>
              <a:ext cx="2541588" cy="1125538"/>
            </a:xfrm>
            <a:prstGeom prst="rightArrow">
              <a:avLst>
                <a:gd name="adj1" fmla="val 50000"/>
                <a:gd name="adj2" fmla="val 56453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 eaLnBrk="1" hangingPunct="1"/>
              <a:r>
                <a:rPr lang="en-US" altLang="en-US">
                  <a:latin typeface="Tahoma" pitchFamily="34" charset="0"/>
                </a:rPr>
                <a:t>Collaborative</a:t>
              </a:r>
            </a:p>
            <a:p>
              <a:pPr algn="ctr" eaLnBrk="1" hangingPunct="1"/>
              <a:r>
                <a:rPr lang="en-US" altLang="en-US">
                  <a:latin typeface="Tahoma" pitchFamily="34" charset="0"/>
                </a:rPr>
                <a:t>structures</a:t>
              </a:r>
            </a:p>
          </p:txBody>
        </p:sp>
        <p:sp>
          <p:nvSpPr>
            <p:cNvPr id="21514" name="AutoShape 8"/>
            <p:cNvSpPr>
              <a:spLocks noChangeArrowheads="1"/>
            </p:cNvSpPr>
            <p:nvPr/>
          </p:nvSpPr>
          <p:spPr bwMode="auto">
            <a:xfrm rot="19991471">
              <a:off x="368300" y="3673475"/>
              <a:ext cx="2541588" cy="1125538"/>
            </a:xfrm>
            <a:prstGeom prst="rightArrow">
              <a:avLst>
                <a:gd name="adj1" fmla="val 50000"/>
                <a:gd name="adj2" fmla="val 56453"/>
              </a:avLst>
            </a:prstGeom>
            <a:solidFill>
              <a:srgbClr val="DCB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 eaLnBrk="1" hangingPunct="1"/>
              <a:r>
                <a:rPr lang="en-US" altLang="en-US">
                  <a:latin typeface="Tahoma" pitchFamily="34" charset="0"/>
                </a:rPr>
                <a:t>Quasi-Market</a:t>
              </a:r>
            </a:p>
            <a:p>
              <a:pPr algn="ctr" eaLnBrk="1" hangingPunct="1"/>
              <a:r>
                <a:rPr lang="en-US" altLang="en-US">
                  <a:latin typeface="Tahoma" pitchFamily="34" charset="0"/>
                </a:rPr>
                <a:t>structures</a:t>
              </a:r>
            </a:p>
          </p:txBody>
        </p:sp>
        <p:sp>
          <p:nvSpPr>
            <p:cNvPr id="21515" name="AutoShape 9"/>
            <p:cNvSpPr>
              <a:spLocks noChangeArrowheads="1"/>
            </p:cNvSpPr>
            <p:nvPr/>
          </p:nvSpPr>
          <p:spPr bwMode="auto">
            <a:xfrm rot="19991471">
              <a:off x="228600" y="4953000"/>
              <a:ext cx="2541588" cy="1125538"/>
            </a:xfrm>
            <a:prstGeom prst="rightArrow">
              <a:avLst>
                <a:gd name="adj1" fmla="val 50000"/>
                <a:gd name="adj2" fmla="val 56453"/>
              </a:avLst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 eaLnBrk="1" hangingPunct="1"/>
              <a:r>
                <a:rPr lang="en-US" altLang="en-US" dirty="0">
                  <a:latin typeface="Tahoma" pitchFamily="34" charset="0"/>
                </a:rPr>
                <a:t>Neutral-market</a:t>
              </a:r>
            </a:p>
            <a:p>
              <a:pPr algn="ctr" eaLnBrk="1" hangingPunct="1"/>
              <a:r>
                <a:rPr lang="en-US" altLang="en-US" dirty="0">
                  <a:latin typeface="Tahoma" pitchFamily="34" charset="0"/>
                </a:rPr>
                <a:t>structures</a:t>
              </a:r>
            </a:p>
          </p:txBody>
        </p:sp>
      </p:grpSp>
      <p:sp>
        <p:nvSpPr>
          <p:cNvPr id="21511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B2B Market Structures</a:t>
            </a:r>
            <a:br>
              <a:rPr lang="en-US" altLang="en-US" dirty="0" smtClean="0"/>
            </a:br>
            <a:r>
              <a:rPr lang="en-US" altLang="en-US" sz="3200" b="1" dirty="0" smtClean="0">
                <a:solidFill>
                  <a:srgbClr val="0000FF"/>
                </a:solidFill>
                <a:latin typeface="Comic Sans MS" pitchFamily="66" charset="0"/>
              </a:rPr>
              <a:t>12 Dominant types</a:t>
            </a:r>
          </a:p>
        </p:txBody>
      </p:sp>
      <p:sp>
        <p:nvSpPr>
          <p:cNvPr id="21512" name="Text Box 11"/>
          <p:cNvSpPr>
            <a:spLocks noGrp="1" noChangeArrowheads="1"/>
          </p:cNvSpPr>
          <p:nvPr>
            <p:ph idx="1"/>
          </p:nvPr>
        </p:nvSpPr>
        <p:spPr>
          <a:xfrm>
            <a:off x="3327400" y="1752600"/>
            <a:ext cx="5334000" cy="4267200"/>
          </a:xfrm>
          <a:noFill/>
        </p:spPr>
        <p:txBody>
          <a:bodyPr/>
          <a:lstStyle/>
          <a:p>
            <a:pPr eaLnBrk="1" hangingPunct="1">
              <a:spcBef>
                <a:spcPct val="0"/>
              </a:spcBef>
              <a:buClrTx/>
              <a:buFontTx/>
              <a:buChar char="•"/>
            </a:pPr>
            <a:r>
              <a:rPr lang="en-US" altLang="en-US" sz="1900" dirty="0" smtClean="0"/>
              <a:t>  Extranets</a:t>
            </a:r>
          </a:p>
          <a:p>
            <a:pPr eaLnBrk="1" hangingPunct="1">
              <a:spcBef>
                <a:spcPct val="0"/>
              </a:spcBef>
              <a:buClrTx/>
              <a:buFontTx/>
              <a:buChar char="•"/>
            </a:pPr>
            <a:r>
              <a:rPr lang="en-US" altLang="en-US" sz="1900" dirty="0" smtClean="0"/>
              <a:t>  Trading Partner Networks (TPNs)</a:t>
            </a:r>
          </a:p>
          <a:p>
            <a:pPr eaLnBrk="1" hangingPunct="1">
              <a:spcBef>
                <a:spcPct val="0"/>
              </a:spcBef>
              <a:buClrTx/>
              <a:buFontTx/>
              <a:buChar char="•"/>
            </a:pPr>
            <a:r>
              <a:rPr lang="en-US" altLang="en-US" sz="1900" dirty="0" smtClean="0"/>
              <a:t>  Web EDIs</a:t>
            </a:r>
          </a:p>
          <a:p>
            <a:pPr eaLnBrk="1" hangingPunct="1">
              <a:spcBef>
                <a:spcPct val="0"/>
              </a:spcBef>
              <a:buClrTx/>
              <a:buFontTx/>
              <a:buChar char="•"/>
            </a:pPr>
            <a:r>
              <a:rPr lang="en-US" altLang="en-US" sz="1900" dirty="0" smtClean="0"/>
              <a:t>  Buyer Centric Private Market Place</a:t>
            </a:r>
          </a:p>
          <a:p>
            <a:pPr eaLnBrk="1" hangingPunct="1">
              <a:spcBef>
                <a:spcPct val="0"/>
              </a:spcBef>
              <a:buClrTx/>
              <a:buFontTx/>
              <a:buChar char="•"/>
            </a:pPr>
            <a:r>
              <a:rPr lang="en-US" altLang="en-US" sz="1900" dirty="0" smtClean="0"/>
              <a:t>  Supplier Centric Private Market Place</a:t>
            </a:r>
          </a:p>
          <a:p>
            <a:pPr eaLnBrk="1" hangingPunct="1">
              <a:spcBef>
                <a:spcPct val="0"/>
              </a:spcBef>
              <a:buClrTx/>
              <a:buFontTx/>
              <a:buChar char="•"/>
            </a:pPr>
            <a:r>
              <a:rPr lang="en-US" altLang="en-US" sz="1900" dirty="0" smtClean="0"/>
              <a:t>  Consortia Market Place</a:t>
            </a:r>
          </a:p>
          <a:p>
            <a:pPr eaLnBrk="1" hangingPunct="1">
              <a:spcBef>
                <a:spcPct val="0"/>
              </a:spcBef>
              <a:buClrTx/>
              <a:buFontTx/>
              <a:buChar char="•"/>
            </a:pPr>
            <a:r>
              <a:rPr lang="en-US" altLang="en-US" sz="1900" dirty="0" smtClean="0"/>
              <a:t>  Forward Auctions</a:t>
            </a:r>
          </a:p>
          <a:p>
            <a:pPr eaLnBrk="1" hangingPunct="1">
              <a:spcBef>
                <a:spcPct val="0"/>
              </a:spcBef>
              <a:buClrTx/>
              <a:buFontTx/>
              <a:buChar char="•"/>
            </a:pPr>
            <a:r>
              <a:rPr lang="en-US" altLang="en-US" sz="1900" dirty="0" smtClean="0"/>
              <a:t>  Reverse Auctions</a:t>
            </a:r>
          </a:p>
          <a:p>
            <a:pPr eaLnBrk="1" hangingPunct="1">
              <a:spcBef>
                <a:spcPct val="0"/>
              </a:spcBef>
              <a:buClrTx/>
              <a:buFontTx/>
              <a:buChar char="•"/>
            </a:pPr>
            <a:r>
              <a:rPr lang="en-US" altLang="en-US" sz="1900" dirty="0" smtClean="0"/>
              <a:t>  Neutral Auctions</a:t>
            </a:r>
          </a:p>
          <a:p>
            <a:pPr eaLnBrk="1" hangingPunct="1">
              <a:spcBef>
                <a:spcPct val="0"/>
              </a:spcBef>
              <a:buClrTx/>
              <a:buFontTx/>
              <a:buChar char="•"/>
            </a:pPr>
            <a:r>
              <a:rPr lang="en-US" altLang="en-US" sz="1900" dirty="0" smtClean="0"/>
              <a:t>  Exchanges</a:t>
            </a:r>
          </a:p>
          <a:p>
            <a:pPr eaLnBrk="1" hangingPunct="1">
              <a:spcBef>
                <a:spcPct val="0"/>
              </a:spcBef>
              <a:buClrTx/>
              <a:buFontTx/>
              <a:buChar char="•"/>
            </a:pPr>
            <a:r>
              <a:rPr lang="en-US" altLang="en-US" sz="1900" dirty="0" smtClean="0"/>
              <a:t>  Aggregators</a:t>
            </a:r>
          </a:p>
          <a:p>
            <a:pPr eaLnBrk="1" hangingPunct="1">
              <a:spcBef>
                <a:spcPct val="0"/>
              </a:spcBef>
              <a:buClrTx/>
              <a:buFontTx/>
              <a:buChar char="•"/>
            </a:pPr>
            <a:r>
              <a:rPr lang="en-US" altLang="en-US" sz="1900" dirty="0" smtClean="0"/>
              <a:t>  Online Communities</a:t>
            </a:r>
          </a:p>
        </p:txBody>
      </p:sp>
    </p:spTree>
    <p:extLst>
      <p:ext uri="{BB962C8B-B14F-4D97-AF65-F5344CB8AC3E}">
        <p14:creationId xmlns:p14="http://schemas.microsoft.com/office/powerpoint/2010/main" val="1555883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Purchasing &amp; Supply Management</a:t>
            </a:r>
            <a:br>
              <a:rPr lang="en-US" altLang="en-US" dirty="0" smtClean="0"/>
            </a:br>
            <a:r>
              <a:rPr lang="en-US" altLang="en-US" sz="3200" b="1" dirty="0" smtClean="0">
                <a:solidFill>
                  <a:srgbClr val="0000FF"/>
                </a:solidFill>
                <a:latin typeface="Comic Sans MS" pitchFamily="66" charset="0"/>
              </a:rPr>
              <a:t>Implications of E-Procurement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 smtClean="0"/>
              <a:t>Restructuring the supply chain will be inevitable for every </a:t>
            </a:r>
            <a:r>
              <a:rPr lang="en-US" altLang="en-US" sz="2800" dirty="0" err="1" smtClean="0"/>
              <a:t>organisation</a:t>
            </a:r>
            <a:endParaRPr lang="en-US" altLang="en-US" sz="2800" dirty="0" smtClean="0"/>
          </a:p>
          <a:p>
            <a:pPr lvl="1" eaLnBrk="1" hangingPunct="1"/>
            <a:r>
              <a:rPr lang="en-US" altLang="en-US" sz="2400" dirty="0" smtClean="0"/>
              <a:t>Some suppliers with close relationships will be required to participate in more competitive mechanisms</a:t>
            </a:r>
          </a:p>
          <a:p>
            <a:pPr lvl="1" eaLnBrk="1" hangingPunct="1"/>
            <a:r>
              <a:rPr lang="en-US" altLang="en-US" sz="2400" dirty="0" smtClean="0"/>
              <a:t>Still others will be replaced with fiercely competitive neutral market structures</a:t>
            </a:r>
          </a:p>
          <a:p>
            <a:pPr lvl="1" eaLnBrk="1" hangingPunct="1"/>
            <a:r>
              <a:rPr lang="en-US" altLang="en-US" sz="2400" dirty="0" smtClean="0"/>
              <a:t>Traditional channels and intermediaries may be dis-intermediated</a:t>
            </a:r>
          </a:p>
          <a:p>
            <a:pPr eaLnBrk="1" hangingPunct="1"/>
            <a:r>
              <a:rPr lang="en-US" altLang="en-US" sz="2800" dirty="0" smtClean="0"/>
              <a:t>Launching several pilot projects in the next 2 years will be a valuable exercise for </a:t>
            </a:r>
            <a:r>
              <a:rPr lang="en-US" altLang="en-US" sz="2800" dirty="0" err="1" smtClean="0"/>
              <a:t>organisations</a:t>
            </a:r>
            <a:endParaRPr lang="en-US" alt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153510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4467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Purchasing &amp; Supply Management</a:t>
            </a:r>
            <a:br>
              <a:rPr lang="en-US" altLang="en-US" dirty="0" smtClean="0"/>
            </a:br>
            <a:r>
              <a:rPr lang="en-US" altLang="en-US" sz="3200" b="1" dirty="0" smtClean="0">
                <a:solidFill>
                  <a:srgbClr val="0000FF"/>
                </a:solidFill>
                <a:latin typeface="Comic Sans MS" pitchFamily="66" charset="0"/>
              </a:rPr>
              <a:t>Chapter Highlights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80892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en-US" sz="2600" dirty="0" smtClean="0"/>
              <a:t>Recent developments have redefined the role of purchasing and supply management in </a:t>
            </a:r>
            <a:r>
              <a:rPr lang="en-US" altLang="en-US" sz="2600" dirty="0" err="1" smtClean="0"/>
              <a:t>organisations</a:t>
            </a:r>
            <a:r>
              <a:rPr lang="en-US" altLang="en-US" sz="2600" dirty="0" smtClean="0"/>
              <a:t>. These include: </a:t>
            </a:r>
          </a:p>
          <a:p>
            <a:pPr lvl="1" eaLnBrk="1" hangingPunct="1"/>
            <a:r>
              <a:rPr lang="en-US" altLang="en-US" sz="1800" dirty="0" smtClean="0"/>
              <a:t>New quality management initiatives</a:t>
            </a:r>
          </a:p>
          <a:p>
            <a:pPr lvl="1" eaLnBrk="1" hangingPunct="1"/>
            <a:r>
              <a:rPr lang="en-US" altLang="en-US" sz="1800" dirty="0" smtClean="0"/>
              <a:t>Changing nature of cost structures</a:t>
            </a:r>
          </a:p>
          <a:p>
            <a:pPr lvl="1" eaLnBrk="1" hangingPunct="1"/>
            <a:r>
              <a:rPr lang="en-US" altLang="en-US" sz="1800" dirty="0" smtClean="0"/>
              <a:t>Creating lean </a:t>
            </a:r>
            <a:r>
              <a:rPr lang="en-US" altLang="en-US" sz="1800" dirty="0" err="1" smtClean="0"/>
              <a:t>organisations</a:t>
            </a:r>
            <a:endParaRPr lang="en-US" altLang="en-US" sz="1800" dirty="0" smtClean="0"/>
          </a:p>
          <a:p>
            <a:pPr lvl="1" eaLnBrk="1" hangingPunct="1"/>
            <a:r>
              <a:rPr lang="en-US" altLang="en-US" sz="1800" dirty="0" smtClean="0"/>
              <a:t>Quick response requirements</a:t>
            </a:r>
          </a:p>
          <a:p>
            <a:pPr eaLnBrk="1" hangingPunct="1"/>
            <a:r>
              <a:rPr lang="en-US" altLang="en-US" sz="2600" dirty="0" smtClean="0"/>
              <a:t>A typical procurement process consists of six steps:</a:t>
            </a:r>
          </a:p>
          <a:p>
            <a:pPr lvl="1" eaLnBrk="1" hangingPunct="1"/>
            <a:r>
              <a:rPr lang="en-US" altLang="en-US" sz="1800" dirty="0" smtClean="0"/>
              <a:t>Need Identification</a:t>
            </a:r>
          </a:p>
          <a:p>
            <a:pPr lvl="1" eaLnBrk="1" hangingPunct="1"/>
            <a:r>
              <a:rPr lang="en-US" altLang="en-US" sz="1800" dirty="0" smtClean="0"/>
              <a:t>Vendor Selection</a:t>
            </a:r>
          </a:p>
          <a:p>
            <a:pPr lvl="1" eaLnBrk="1" hangingPunct="1"/>
            <a:r>
              <a:rPr lang="en-US" altLang="en-US" sz="1800" dirty="0" smtClean="0"/>
              <a:t>Order Placement</a:t>
            </a:r>
          </a:p>
          <a:p>
            <a:pPr lvl="1" eaLnBrk="1" hangingPunct="1"/>
            <a:r>
              <a:rPr lang="en-US" altLang="en-US" sz="1800" dirty="0" smtClean="0"/>
              <a:t>Order Receipt</a:t>
            </a:r>
          </a:p>
          <a:p>
            <a:pPr lvl="1" eaLnBrk="1" hangingPunct="1"/>
            <a:r>
              <a:rPr lang="en-US" altLang="en-US" sz="1800" dirty="0" smtClean="0"/>
              <a:t>Order Acceptance</a:t>
            </a:r>
          </a:p>
          <a:p>
            <a:pPr lvl="1" eaLnBrk="1" hangingPunct="1"/>
            <a:r>
              <a:rPr lang="en-US" altLang="en-US" sz="1800" dirty="0" smtClean="0"/>
              <a:t>Vendor Rating</a:t>
            </a:r>
          </a:p>
        </p:txBody>
      </p:sp>
    </p:spTree>
    <p:extLst>
      <p:ext uri="{BB962C8B-B14F-4D97-AF65-F5344CB8AC3E}">
        <p14:creationId xmlns:p14="http://schemas.microsoft.com/office/powerpoint/2010/main" val="2642178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Purchasing &amp; Supply Management</a:t>
            </a:r>
            <a:br>
              <a:rPr lang="en-US" altLang="en-US" dirty="0" smtClean="0"/>
            </a:br>
            <a:r>
              <a:rPr lang="en-US" altLang="en-US" sz="3200" b="1" dirty="0" smtClean="0">
                <a:solidFill>
                  <a:srgbClr val="0000FF"/>
                </a:solidFill>
                <a:latin typeface="Comic Sans MS" pitchFamily="66" charset="0"/>
              </a:rPr>
              <a:t>Chapter Highlights…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566738" y="1689100"/>
            <a:ext cx="8348662" cy="4267200"/>
          </a:xfrm>
        </p:spPr>
        <p:txBody>
          <a:bodyPr/>
          <a:lstStyle/>
          <a:p>
            <a:pPr eaLnBrk="1" hangingPunct="1"/>
            <a:r>
              <a:rPr lang="en-US" altLang="en-US" sz="2000" dirty="0" smtClean="0"/>
              <a:t>Traditionally </a:t>
            </a:r>
            <a:r>
              <a:rPr lang="en-US" altLang="en-US" sz="2000" dirty="0" err="1" smtClean="0"/>
              <a:t>organisations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utilised</a:t>
            </a:r>
            <a:r>
              <a:rPr lang="en-US" altLang="en-US" sz="2000" dirty="0" smtClean="0"/>
              <a:t> a multiple sourcing model for vendor selection. However, in recent times </a:t>
            </a:r>
            <a:r>
              <a:rPr lang="en-US" altLang="en-US" sz="2000" dirty="0" err="1" smtClean="0"/>
              <a:t>organisations</a:t>
            </a:r>
            <a:r>
              <a:rPr lang="en-US" altLang="en-US" sz="2000" dirty="0" smtClean="0"/>
              <a:t> employ a single sourcing model. </a:t>
            </a:r>
          </a:p>
          <a:p>
            <a:pPr eaLnBrk="1" hangingPunct="1"/>
            <a:r>
              <a:rPr lang="en-US" altLang="en-US" sz="2000" dirty="0" smtClean="0"/>
              <a:t>The single sourcing model provides several advantages over the traditional model. </a:t>
            </a:r>
          </a:p>
          <a:p>
            <a:pPr eaLnBrk="1" hangingPunct="1"/>
            <a:r>
              <a:rPr lang="en-US" altLang="en-US" sz="2000" dirty="0" smtClean="0"/>
              <a:t>Supplier certification and vendor rating are important components of modern day supplier development and management initiatives </a:t>
            </a:r>
          </a:p>
          <a:p>
            <a:pPr eaLnBrk="1" hangingPunct="1"/>
            <a:r>
              <a:rPr lang="en-US" altLang="en-US" sz="2000" dirty="0" smtClean="0"/>
              <a:t>The make or buy decision is made on the basis of </a:t>
            </a:r>
          </a:p>
          <a:p>
            <a:pPr lvl="1" eaLnBrk="1" hangingPunct="1"/>
            <a:r>
              <a:rPr lang="en-US" altLang="en-US" sz="1800" dirty="0" smtClean="0"/>
              <a:t>Criticality of the item under consideration </a:t>
            </a:r>
          </a:p>
          <a:p>
            <a:pPr lvl="1" eaLnBrk="1" hangingPunct="1"/>
            <a:r>
              <a:rPr lang="en-US" altLang="en-US" sz="1800" dirty="0" smtClean="0"/>
              <a:t>Cost </a:t>
            </a:r>
          </a:p>
          <a:p>
            <a:pPr lvl="1" eaLnBrk="1" hangingPunct="1"/>
            <a:r>
              <a:rPr lang="en-US" altLang="en-US" sz="1800" dirty="0" smtClean="0"/>
              <a:t>Capacity issues</a:t>
            </a:r>
          </a:p>
          <a:p>
            <a:pPr lvl="1" eaLnBrk="1" hangingPunct="1"/>
            <a:r>
              <a:rPr lang="en-US" altLang="en-US" sz="1800" dirty="0" smtClean="0"/>
              <a:t>Strategic restructuring initiatives</a:t>
            </a:r>
          </a:p>
          <a:p>
            <a:pPr eaLnBrk="1" hangingPunct="1"/>
            <a:r>
              <a:rPr lang="en-US" altLang="en-US" sz="2000" dirty="0" smtClean="0"/>
              <a:t>E Procurement offers several advantages to an </a:t>
            </a:r>
            <a:r>
              <a:rPr lang="en-US" altLang="en-US" sz="2000" dirty="0" err="1" smtClean="0"/>
              <a:t>organisation</a:t>
            </a:r>
            <a:r>
              <a:rPr lang="en-US" altLang="en-US" sz="2000" dirty="0" smtClean="0"/>
              <a:t> such as reduced cost and lead time </a:t>
            </a:r>
          </a:p>
        </p:txBody>
      </p:sp>
    </p:spTree>
    <p:extLst>
      <p:ext uri="{BB962C8B-B14F-4D97-AF65-F5344CB8AC3E}">
        <p14:creationId xmlns:p14="http://schemas.microsoft.com/office/powerpoint/2010/main" val="1152275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6928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Sourcing &amp; Supply Management</a:t>
            </a:r>
            <a:br>
              <a:rPr lang="en-US" altLang="en-US" dirty="0" smtClean="0"/>
            </a:br>
            <a:r>
              <a:rPr lang="en-US" altLang="en-US" sz="3200" b="1" dirty="0" smtClean="0">
                <a:solidFill>
                  <a:srgbClr val="0000FF"/>
                </a:solidFill>
                <a:latin typeface="Comic Sans MS" pitchFamily="66" charset="0"/>
              </a:rPr>
              <a:t>Issues to be addressed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82490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en-US" sz="2400" dirty="0" smtClean="0"/>
              <a:t>Every organization engaged in procuring goods &amp; services faces certain important questions:</a:t>
            </a:r>
          </a:p>
          <a:p>
            <a:pPr lvl="1" eaLnBrk="1" hangingPunct="1"/>
            <a:r>
              <a:rPr lang="en-US" altLang="en-US" sz="2400" dirty="0" smtClean="0"/>
              <a:t>Did the organization fetch a good price for the procurement? </a:t>
            </a:r>
          </a:p>
          <a:p>
            <a:pPr lvl="1" eaLnBrk="1" hangingPunct="1"/>
            <a:r>
              <a:rPr lang="en-US" altLang="en-US" sz="2400" dirty="0" smtClean="0"/>
              <a:t>Are the suppliers reliable? </a:t>
            </a:r>
          </a:p>
          <a:p>
            <a:pPr lvl="1" eaLnBrk="1" hangingPunct="1"/>
            <a:r>
              <a:rPr lang="en-US" altLang="en-US" sz="2400" dirty="0" smtClean="0"/>
              <a:t>Will they deliver good quality at the right time? </a:t>
            </a:r>
          </a:p>
          <a:p>
            <a:pPr lvl="1" eaLnBrk="1" hangingPunct="1"/>
            <a:r>
              <a:rPr lang="en-US" altLang="en-US" sz="2400" dirty="0" smtClean="0"/>
              <a:t>How efficient is the procurement process? </a:t>
            </a:r>
          </a:p>
          <a:p>
            <a:pPr lvl="1" eaLnBrk="1" hangingPunct="1"/>
            <a:r>
              <a:rPr lang="en-US" altLang="en-US" sz="2400" dirty="0" smtClean="0"/>
              <a:t>How can an organization benefit from its suppliers? </a:t>
            </a:r>
          </a:p>
          <a:p>
            <a:pPr lvl="1" eaLnBrk="1" hangingPunct="1"/>
            <a:r>
              <a:rPr lang="en-US" altLang="en-US" sz="2400" dirty="0" smtClean="0"/>
              <a:t>Should the organization develop new sources? </a:t>
            </a:r>
          </a:p>
          <a:p>
            <a:pPr eaLnBrk="1" hangingPunct="1"/>
            <a:r>
              <a:rPr lang="en-US" altLang="en-US" sz="2400" dirty="0" smtClean="0"/>
              <a:t>Sourcing &amp; Supply Management is a structured set of planning methodologies that enables organizations to answer the above questions </a:t>
            </a:r>
          </a:p>
        </p:txBody>
      </p:sp>
    </p:spTree>
    <p:extLst>
      <p:ext uri="{BB962C8B-B14F-4D97-AF65-F5344CB8AC3E}">
        <p14:creationId xmlns:p14="http://schemas.microsoft.com/office/powerpoint/2010/main" val="1331030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pPr eaLnBrk="1" hangingPunct="1"/>
            <a:r>
              <a:rPr lang="en-GB" altLang="en-US" dirty="0" smtClean="0"/>
              <a:t>Sourcing &amp; Supply Management</a:t>
            </a:r>
            <a:r>
              <a:rPr lang="en-GB" altLang="en-US" b="1" dirty="0" smtClean="0"/>
              <a:t/>
            </a:r>
            <a:br>
              <a:rPr lang="en-GB" altLang="en-US" b="1" dirty="0" smtClean="0"/>
            </a:br>
            <a:r>
              <a:rPr lang="en-GB" altLang="en-US" sz="3200" b="1" dirty="0" smtClean="0">
                <a:solidFill>
                  <a:srgbClr val="0000FF"/>
                </a:solidFill>
                <a:latin typeface="Comic Sans MS" pitchFamily="66" charset="0"/>
              </a:rPr>
              <a:t>Current Requirements</a:t>
            </a:r>
            <a:endParaRPr lang="en-GB" altLang="en-US" sz="3600" dirty="0" smtClean="0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 lIns="90488" tIns="44450" rIns="90488" bIns="44450"/>
          <a:lstStyle/>
          <a:p>
            <a:pPr algn="just" eaLnBrk="1" hangingPunct="1"/>
            <a:r>
              <a:rPr lang="en-GB" altLang="en-US" dirty="0" smtClean="0"/>
              <a:t>Shift in Quality Management Methods</a:t>
            </a:r>
            <a:endParaRPr lang="en-GB" altLang="en-US" sz="3600" dirty="0" smtClean="0"/>
          </a:p>
          <a:p>
            <a:pPr lvl="1" eaLnBrk="1" hangingPunct="1"/>
            <a:r>
              <a:rPr lang="en-GB" altLang="en-US" sz="3200" dirty="0" smtClean="0"/>
              <a:t>Transition from Detection &amp; Correction to Prevention &amp; Elimination</a:t>
            </a:r>
          </a:p>
          <a:p>
            <a:pPr eaLnBrk="1" hangingPunct="1"/>
            <a:r>
              <a:rPr lang="en-GB" altLang="en-US" dirty="0" smtClean="0"/>
              <a:t>Changing Cost Structure</a:t>
            </a:r>
          </a:p>
          <a:p>
            <a:pPr eaLnBrk="1" hangingPunct="1"/>
            <a:r>
              <a:rPr lang="en-GB" altLang="en-US" dirty="0" smtClean="0"/>
              <a:t>Quick Response requirements</a:t>
            </a:r>
          </a:p>
          <a:p>
            <a:pPr eaLnBrk="1" hangingPunct="1"/>
            <a:r>
              <a:rPr lang="en-GB" altLang="en-US" dirty="0" smtClean="0"/>
              <a:t>Need to create Lean organisations</a:t>
            </a:r>
          </a:p>
          <a:p>
            <a:pPr eaLnBrk="1" hangingPunct="1"/>
            <a:r>
              <a:rPr lang="en-GB" altLang="en-US" dirty="0" smtClean="0"/>
              <a:t>Importance of New Product Development</a:t>
            </a:r>
          </a:p>
        </p:txBody>
      </p:sp>
    </p:spTree>
    <p:extLst>
      <p:ext uri="{BB962C8B-B14F-4D97-AF65-F5344CB8AC3E}">
        <p14:creationId xmlns:p14="http://schemas.microsoft.com/office/powerpoint/2010/main" val="11716354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55602" y="-160782"/>
            <a:ext cx="8229600" cy="1143000"/>
          </a:xfrm>
        </p:spPr>
        <p:txBody>
          <a:bodyPr/>
          <a:lstStyle/>
          <a:p>
            <a:pPr eaLnBrk="1" hangingPunct="1"/>
            <a:r>
              <a:rPr lang="en-GB" altLang="en-US" dirty="0" smtClean="0"/>
              <a:t>Sourcing &amp; Supply Management</a:t>
            </a:r>
            <a:r>
              <a:rPr lang="en-GB" altLang="en-US" sz="6000" dirty="0" smtClean="0"/>
              <a:t> </a:t>
            </a:r>
            <a:r>
              <a:rPr lang="en-GB" altLang="en-US" dirty="0" smtClean="0"/>
              <a:t/>
            </a:r>
            <a:br>
              <a:rPr lang="en-GB" altLang="en-US" dirty="0" smtClean="0"/>
            </a:br>
            <a:r>
              <a:rPr lang="en-GB" altLang="en-US" sz="3200" b="1" dirty="0" smtClean="0">
                <a:solidFill>
                  <a:srgbClr val="0000FF"/>
                </a:solidFill>
                <a:latin typeface="Comic Sans MS" pitchFamily="66" charset="0"/>
              </a:rPr>
              <a:t>Transition in Recent Years</a:t>
            </a:r>
            <a:endParaRPr lang="en-GB" altLang="en-US" sz="3200" dirty="0" smtClean="0">
              <a:solidFill>
                <a:srgbClr val="0000FF"/>
              </a:solidFill>
            </a:endParaRPr>
          </a:p>
        </p:txBody>
      </p:sp>
      <p:sp>
        <p:nvSpPr>
          <p:cNvPr id="8195" name="Rectangle 4"/>
          <p:cNvSpPr>
            <a:spLocks noChangeArrowheads="1"/>
          </p:cNvSpPr>
          <p:nvPr/>
        </p:nvSpPr>
        <p:spPr bwMode="auto">
          <a:xfrm>
            <a:off x="279402" y="4923980"/>
            <a:ext cx="8382000" cy="1143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8196" name="Text Box 5"/>
          <p:cNvSpPr txBox="1">
            <a:spLocks noChangeArrowheads="1"/>
          </p:cNvSpPr>
          <p:nvPr/>
        </p:nvSpPr>
        <p:spPr bwMode="auto">
          <a:xfrm>
            <a:off x="835027" y="5143055"/>
            <a:ext cx="1171575" cy="65087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GB" altLang="en-US"/>
              <a:t>Multiple </a:t>
            </a:r>
          </a:p>
          <a:p>
            <a:r>
              <a:rPr lang="en-GB" altLang="en-US"/>
              <a:t>Supplier</a:t>
            </a:r>
          </a:p>
        </p:txBody>
      </p:sp>
      <p:sp>
        <p:nvSpPr>
          <p:cNvPr id="8197" name="Text Box 6"/>
          <p:cNvSpPr txBox="1">
            <a:spLocks noChangeArrowheads="1"/>
          </p:cNvSpPr>
          <p:nvPr/>
        </p:nvSpPr>
        <p:spPr bwMode="auto">
          <a:xfrm>
            <a:off x="2779715" y="5128768"/>
            <a:ext cx="1381125" cy="65087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/>
            <a:r>
              <a:rPr lang="en-GB" altLang="en-US"/>
              <a:t>Long </a:t>
            </a:r>
          </a:p>
          <a:p>
            <a:pPr algn="ctr"/>
            <a:r>
              <a:rPr lang="en-GB" altLang="en-US"/>
              <a:t>Lead Time</a:t>
            </a:r>
          </a:p>
        </p:txBody>
      </p:sp>
      <p:sp>
        <p:nvSpPr>
          <p:cNvPr id="8198" name="Text Box 7"/>
          <p:cNvSpPr txBox="1">
            <a:spLocks noChangeArrowheads="1"/>
          </p:cNvSpPr>
          <p:nvPr/>
        </p:nvSpPr>
        <p:spPr bwMode="auto">
          <a:xfrm>
            <a:off x="6991352" y="5108130"/>
            <a:ext cx="1468438" cy="65087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/>
            <a:r>
              <a:rPr lang="en-GB" altLang="en-US"/>
              <a:t>Short-term</a:t>
            </a:r>
          </a:p>
          <a:p>
            <a:pPr algn="ctr"/>
            <a:r>
              <a:rPr lang="en-GB" altLang="en-US"/>
              <a:t>Contract</a:t>
            </a:r>
          </a:p>
        </p:txBody>
      </p:sp>
      <p:sp>
        <p:nvSpPr>
          <p:cNvPr id="8199" name="Text Box 8"/>
          <p:cNvSpPr txBox="1">
            <a:spLocks noChangeArrowheads="1"/>
          </p:cNvSpPr>
          <p:nvPr/>
        </p:nvSpPr>
        <p:spPr bwMode="auto">
          <a:xfrm>
            <a:off x="4546602" y="5116068"/>
            <a:ext cx="1879600" cy="65087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GB" altLang="en-US"/>
              <a:t>Long distance</a:t>
            </a:r>
          </a:p>
          <a:p>
            <a:r>
              <a:rPr lang="en-GB" altLang="en-US"/>
              <a:t>from customer</a:t>
            </a:r>
          </a:p>
        </p:txBody>
      </p:sp>
      <p:sp>
        <p:nvSpPr>
          <p:cNvPr id="8200" name="Rectangle 10"/>
          <p:cNvSpPr>
            <a:spLocks noChangeArrowheads="1"/>
          </p:cNvSpPr>
          <p:nvPr/>
        </p:nvSpPr>
        <p:spPr bwMode="auto">
          <a:xfrm>
            <a:off x="279402" y="1266380"/>
            <a:ext cx="8382000" cy="838200"/>
          </a:xfrm>
          <a:prstGeom prst="rect">
            <a:avLst/>
          </a:prstGeom>
          <a:solidFill>
            <a:srgbClr val="DCB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8201" name="Text Box 11"/>
          <p:cNvSpPr txBox="1">
            <a:spLocks noChangeArrowheads="1"/>
          </p:cNvSpPr>
          <p:nvPr/>
        </p:nvSpPr>
        <p:spPr bwMode="auto">
          <a:xfrm>
            <a:off x="611190" y="1512443"/>
            <a:ext cx="1609725" cy="376237"/>
          </a:xfrm>
          <a:prstGeom prst="rect">
            <a:avLst/>
          </a:prstGeom>
          <a:solidFill>
            <a:srgbClr val="FFFFCC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GB" altLang="en-US"/>
              <a:t>High Quality</a:t>
            </a:r>
          </a:p>
        </p:txBody>
      </p:sp>
      <p:sp>
        <p:nvSpPr>
          <p:cNvPr id="8202" name="Text Box 12"/>
          <p:cNvSpPr txBox="1">
            <a:spLocks noChangeArrowheads="1"/>
          </p:cNvSpPr>
          <p:nvPr/>
        </p:nvSpPr>
        <p:spPr bwMode="auto">
          <a:xfrm>
            <a:off x="2447927" y="1507680"/>
            <a:ext cx="2044700" cy="369888"/>
          </a:xfrm>
          <a:prstGeom prst="rect">
            <a:avLst/>
          </a:prstGeom>
          <a:solidFill>
            <a:srgbClr val="FFFFCC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GB" altLang="en-US"/>
              <a:t>Short Lead time</a:t>
            </a:r>
          </a:p>
        </p:txBody>
      </p:sp>
      <p:sp>
        <p:nvSpPr>
          <p:cNvPr id="8203" name="Text Box 13"/>
          <p:cNvSpPr txBox="1">
            <a:spLocks noChangeArrowheads="1"/>
          </p:cNvSpPr>
          <p:nvPr/>
        </p:nvSpPr>
        <p:spPr bwMode="auto">
          <a:xfrm>
            <a:off x="5872165" y="1499743"/>
            <a:ext cx="2241550" cy="376237"/>
          </a:xfrm>
          <a:prstGeom prst="rect">
            <a:avLst/>
          </a:prstGeom>
          <a:solidFill>
            <a:srgbClr val="FFFFCC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GB" altLang="en-US"/>
              <a:t>Frequent Delivery</a:t>
            </a:r>
          </a:p>
        </p:txBody>
      </p:sp>
      <p:sp>
        <p:nvSpPr>
          <p:cNvPr id="8204" name="Rectangle 15"/>
          <p:cNvSpPr>
            <a:spLocks noChangeArrowheads="1"/>
          </p:cNvSpPr>
          <p:nvPr/>
        </p:nvSpPr>
        <p:spPr bwMode="auto">
          <a:xfrm>
            <a:off x="279402" y="2104580"/>
            <a:ext cx="8382000" cy="28194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8205" name="Text Box 17"/>
          <p:cNvSpPr txBox="1">
            <a:spLocks noChangeArrowheads="1"/>
          </p:cNvSpPr>
          <p:nvPr/>
        </p:nvSpPr>
        <p:spPr bwMode="auto">
          <a:xfrm>
            <a:off x="2178052" y="3725418"/>
            <a:ext cx="2582863" cy="65087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/>
            <a:r>
              <a:rPr lang="en-GB" altLang="en-US"/>
              <a:t>Well selected vendor</a:t>
            </a:r>
          </a:p>
          <a:p>
            <a:pPr algn="ctr"/>
            <a:r>
              <a:rPr lang="en-GB" altLang="en-US"/>
              <a:t>with short lead time</a:t>
            </a:r>
          </a:p>
        </p:txBody>
      </p:sp>
      <p:sp>
        <p:nvSpPr>
          <p:cNvPr id="8206" name="Text Box 18"/>
          <p:cNvSpPr txBox="1">
            <a:spLocks noChangeArrowheads="1"/>
          </p:cNvSpPr>
          <p:nvPr/>
        </p:nvSpPr>
        <p:spPr bwMode="auto">
          <a:xfrm>
            <a:off x="5226052" y="3447605"/>
            <a:ext cx="2514600" cy="120015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/>
            <a:r>
              <a:rPr lang="en-GB" altLang="en-US"/>
              <a:t>Geographically close</a:t>
            </a:r>
          </a:p>
          <a:p>
            <a:pPr algn="ctr"/>
            <a:r>
              <a:rPr lang="en-GB" altLang="en-US"/>
              <a:t>&amp; concentrated vendors</a:t>
            </a:r>
          </a:p>
        </p:txBody>
      </p:sp>
      <p:sp>
        <p:nvSpPr>
          <p:cNvPr id="8207" name="Text Box 19"/>
          <p:cNvSpPr txBox="1">
            <a:spLocks noChangeArrowheads="1"/>
          </p:cNvSpPr>
          <p:nvPr/>
        </p:nvSpPr>
        <p:spPr bwMode="auto">
          <a:xfrm>
            <a:off x="361952" y="2330005"/>
            <a:ext cx="2112963" cy="65087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/>
            <a:r>
              <a:rPr lang="en-GB" altLang="en-US"/>
              <a:t>Single supplier </a:t>
            </a:r>
          </a:p>
          <a:p>
            <a:pPr algn="ctr"/>
            <a:r>
              <a:rPr lang="en-GB" altLang="en-US"/>
              <a:t>with high quality</a:t>
            </a:r>
          </a:p>
        </p:txBody>
      </p:sp>
      <p:sp>
        <p:nvSpPr>
          <p:cNvPr id="8208" name="Text Box 20"/>
          <p:cNvSpPr txBox="1">
            <a:spLocks noChangeArrowheads="1"/>
          </p:cNvSpPr>
          <p:nvPr/>
        </p:nvSpPr>
        <p:spPr bwMode="auto">
          <a:xfrm>
            <a:off x="5451477" y="2558605"/>
            <a:ext cx="3092450" cy="65087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/>
            <a:r>
              <a:rPr lang="en-GB" altLang="en-US"/>
              <a:t>Co-operative relationship</a:t>
            </a:r>
          </a:p>
          <a:p>
            <a:pPr algn="ctr"/>
            <a:r>
              <a:rPr lang="en-GB" altLang="en-US"/>
              <a:t>using long term contract</a:t>
            </a:r>
          </a:p>
        </p:txBody>
      </p:sp>
      <p:cxnSp>
        <p:nvCxnSpPr>
          <p:cNvPr id="8209" name="AutoShape 30"/>
          <p:cNvCxnSpPr>
            <a:cxnSpLocks noChangeShapeType="1"/>
            <a:stCxn id="8196" idx="0"/>
            <a:endCxn id="8207" idx="2"/>
          </p:cNvCxnSpPr>
          <p:nvPr/>
        </p:nvCxnSpPr>
        <p:spPr bwMode="auto">
          <a:xfrm flipH="1" flipV="1">
            <a:off x="1418434" y="3079160"/>
            <a:ext cx="2381" cy="1965614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10" name="AutoShape 31"/>
          <p:cNvCxnSpPr>
            <a:cxnSpLocks noChangeShapeType="1"/>
            <a:stCxn id="8197" idx="0"/>
            <a:endCxn id="8205" idx="2"/>
          </p:cNvCxnSpPr>
          <p:nvPr/>
        </p:nvCxnSpPr>
        <p:spPr bwMode="auto">
          <a:xfrm flipH="1" flipV="1">
            <a:off x="3469484" y="4410496"/>
            <a:ext cx="794" cy="68406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11" name="AutoShape 32"/>
          <p:cNvCxnSpPr>
            <a:cxnSpLocks noChangeShapeType="1"/>
            <a:stCxn id="8199" idx="0"/>
            <a:endCxn id="8206" idx="2"/>
          </p:cNvCxnSpPr>
          <p:nvPr/>
        </p:nvCxnSpPr>
        <p:spPr bwMode="auto">
          <a:xfrm flipV="1">
            <a:off x="5486402" y="4669042"/>
            <a:ext cx="996950" cy="425739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12" name="AutoShape 33"/>
          <p:cNvCxnSpPr>
            <a:cxnSpLocks noChangeShapeType="1"/>
            <a:stCxn id="8205" idx="0"/>
            <a:endCxn id="8202" idx="2"/>
          </p:cNvCxnSpPr>
          <p:nvPr/>
        </p:nvCxnSpPr>
        <p:spPr bwMode="auto">
          <a:xfrm flipV="1">
            <a:off x="3469484" y="1961561"/>
            <a:ext cx="793" cy="1679864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13" name="AutoShape 34"/>
          <p:cNvCxnSpPr>
            <a:cxnSpLocks noChangeShapeType="1"/>
            <a:stCxn id="8207" idx="0"/>
            <a:endCxn id="8201" idx="2"/>
          </p:cNvCxnSpPr>
          <p:nvPr/>
        </p:nvCxnSpPr>
        <p:spPr bwMode="auto">
          <a:xfrm flipH="1" flipV="1">
            <a:off x="1416053" y="1908740"/>
            <a:ext cx="2381" cy="40120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14" name="AutoShape 35"/>
          <p:cNvCxnSpPr>
            <a:cxnSpLocks noChangeShapeType="1"/>
            <a:stCxn id="8208" idx="0"/>
            <a:endCxn id="8203" idx="2"/>
          </p:cNvCxnSpPr>
          <p:nvPr/>
        </p:nvCxnSpPr>
        <p:spPr bwMode="auto">
          <a:xfrm flipH="1" flipV="1">
            <a:off x="6992940" y="1907008"/>
            <a:ext cx="4762" cy="62056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15" name="AutoShape 36"/>
          <p:cNvCxnSpPr>
            <a:cxnSpLocks noChangeShapeType="1"/>
            <a:stCxn id="8206" idx="1"/>
            <a:endCxn id="8205" idx="3"/>
          </p:cNvCxnSpPr>
          <p:nvPr/>
        </p:nvCxnSpPr>
        <p:spPr bwMode="auto">
          <a:xfrm flipH="1">
            <a:off x="4760915" y="4047825"/>
            <a:ext cx="465137" cy="28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16" name="Line 37"/>
          <p:cNvSpPr>
            <a:spLocks noChangeShapeType="1"/>
          </p:cNvSpPr>
          <p:nvPr/>
        </p:nvSpPr>
        <p:spPr bwMode="auto">
          <a:xfrm flipV="1">
            <a:off x="7948615" y="3198368"/>
            <a:ext cx="0" cy="1905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934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Strategic Sourcing</a:t>
            </a:r>
            <a:br>
              <a:rPr lang="en-US" altLang="en-US" dirty="0" smtClean="0"/>
            </a:br>
            <a:r>
              <a:rPr lang="en-US" altLang="en-US" sz="3200" b="1" dirty="0" smtClean="0">
                <a:solidFill>
                  <a:srgbClr val="0000FF"/>
                </a:solidFill>
                <a:latin typeface="Comic Sans MS" pitchFamily="66" charset="0"/>
              </a:rPr>
              <a:t>A framework</a:t>
            </a:r>
            <a:endParaRPr lang="en-US" altLang="en-US" sz="4800" b="1" dirty="0" smtClean="0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93788" y="1590675"/>
            <a:ext cx="2397125" cy="52387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 b="1" dirty="0"/>
              <a:t>Product &amp; Component</a:t>
            </a:r>
          </a:p>
          <a:p>
            <a:pPr algn="ctr">
              <a:defRPr/>
            </a:pPr>
            <a:r>
              <a:rPr lang="en-US" sz="1400" b="1" dirty="0"/>
              <a:t>Categorization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47725" y="2495550"/>
            <a:ext cx="2884488" cy="73818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marL="171450" indent="-171450">
              <a:buFont typeface="Arial" pitchFamily="34" charset="0"/>
              <a:buChar char="•"/>
              <a:defRPr/>
            </a:pPr>
            <a:r>
              <a:rPr lang="en-US" sz="1400" dirty="0"/>
              <a:t>Spend /Technical Analysis</a:t>
            </a:r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en-US" sz="1400" dirty="0"/>
              <a:t>Internal Capability  Analysis</a:t>
            </a:r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en-US" sz="1400" dirty="0"/>
              <a:t>Supply Base Analysis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12800" y="3570288"/>
            <a:ext cx="2957513" cy="73818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marL="171450" indent="-171450">
              <a:buFont typeface="Arial" pitchFamily="34" charset="0"/>
              <a:buChar char="•"/>
              <a:defRPr/>
            </a:pPr>
            <a:r>
              <a:rPr lang="en-US" sz="1400" dirty="0"/>
              <a:t>Classification of Components</a:t>
            </a:r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en-US" sz="1400" dirty="0"/>
              <a:t>Make of Buy Decisions</a:t>
            </a:r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en-US" sz="1400" dirty="0"/>
              <a:t>Supply Base Requirements</a:t>
            </a:r>
          </a:p>
        </p:txBody>
      </p:sp>
      <p:cxnSp>
        <p:nvCxnSpPr>
          <p:cNvPr id="8" name="Straight Arrow Connector 7"/>
          <p:cNvCxnSpPr>
            <a:stCxn id="4" idx="2"/>
            <a:endCxn id="5" idx="0"/>
          </p:cNvCxnSpPr>
          <p:nvPr/>
        </p:nvCxnSpPr>
        <p:spPr>
          <a:xfrm rot="5400000">
            <a:off x="2101057" y="2304256"/>
            <a:ext cx="381000" cy="158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2"/>
            <a:endCxn id="6" idx="0"/>
          </p:cNvCxnSpPr>
          <p:nvPr/>
        </p:nvCxnSpPr>
        <p:spPr>
          <a:xfrm rot="16200000" flipH="1">
            <a:off x="2122488" y="3402013"/>
            <a:ext cx="33655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943475" y="1590675"/>
            <a:ext cx="2841625" cy="523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 b="1" dirty="0"/>
              <a:t>New Source Development </a:t>
            </a:r>
          </a:p>
          <a:p>
            <a:pPr algn="ctr">
              <a:defRPr/>
            </a:pPr>
            <a:r>
              <a:rPr lang="en-US" sz="1400" b="1" dirty="0"/>
              <a:t>Supply Management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943475" y="2481263"/>
            <a:ext cx="2854325" cy="739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marL="171450" indent="-171450">
              <a:buFont typeface="Arial" pitchFamily="34" charset="0"/>
              <a:buChar char="•"/>
              <a:defRPr/>
            </a:pPr>
            <a:r>
              <a:rPr lang="en-US" sz="1400" dirty="0"/>
              <a:t>Supplier Evaluation</a:t>
            </a:r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en-US" sz="1400" dirty="0"/>
              <a:t>Supply Base Rationalization</a:t>
            </a:r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en-US" sz="1400" dirty="0"/>
              <a:t>Supply Development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800600" y="3560763"/>
            <a:ext cx="3168650" cy="73818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marL="171450" indent="-171450">
              <a:buFont typeface="Arial" pitchFamily="34" charset="0"/>
              <a:buChar char="•"/>
              <a:defRPr/>
            </a:pPr>
            <a:r>
              <a:rPr lang="en-US" sz="1400" dirty="0"/>
              <a:t>Approved list of suppliers</a:t>
            </a:r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en-US" sz="1400" dirty="0"/>
              <a:t>Joint cost reduction</a:t>
            </a:r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en-US" sz="1400" dirty="0"/>
              <a:t>R &amp; D/Innovation Collaboration</a:t>
            </a:r>
          </a:p>
        </p:txBody>
      </p:sp>
      <p:cxnSp>
        <p:nvCxnSpPr>
          <p:cNvPr id="16" name="Straight Arrow Connector 15"/>
          <p:cNvCxnSpPr>
            <a:stCxn id="13" idx="2"/>
            <a:endCxn id="14" idx="0"/>
          </p:cNvCxnSpPr>
          <p:nvPr/>
        </p:nvCxnSpPr>
        <p:spPr>
          <a:xfrm rot="16200000" flipH="1">
            <a:off x="6184106" y="2294732"/>
            <a:ext cx="366713" cy="635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4" idx="2"/>
            <a:endCxn id="15" idx="0"/>
          </p:cNvCxnSpPr>
          <p:nvPr/>
        </p:nvCxnSpPr>
        <p:spPr>
          <a:xfrm>
            <a:off x="6370638" y="3221038"/>
            <a:ext cx="14287" cy="33972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39775" y="4595813"/>
            <a:ext cx="7632700" cy="33813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b="1" dirty="0"/>
              <a:t>Logistics &amp; Supply Organization</a:t>
            </a:r>
          </a:p>
        </p:txBody>
      </p:sp>
      <p:sp>
        <p:nvSpPr>
          <p:cNvPr id="9230" name="TextBox 18"/>
          <p:cNvSpPr txBox="1">
            <a:spLocks noChangeArrowheads="1"/>
          </p:cNvSpPr>
          <p:nvPr/>
        </p:nvSpPr>
        <p:spPr bwMode="auto">
          <a:xfrm>
            <a:off x="638175" y="6042025"/>
            <a:ext cx="7848600" cy="338138"/>
          </a:xfrm>
          <a:prstGeom prst="rect">
            <a:avLst/>
          </a:prstGeom>
          <a:solidFill>
            <a:srgbClr val="FFC000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/>
            <a:r>
              <a:rPr lang="en-US" altLang="en-US" sz="1600" b="1"/>
              <a:t>Performance Metrics for Sourcing &amp; Supply Management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857375" y="5103813"/>
            <a:ext cx="5410200" cy="73818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pPr marL="171450" indent="-171450">
              <a:buFont typeface="Arial" pitchFamily="34" charset="0"/>
              <a:buChar char="•"/>
              <a:defRPr/>
            </a:pPr>
            <a:r>
              <a:rPr lang="en-US" sz="1400" dirty="0"/>
              <a:t>Aggregation, Bundling of Requirements</a:t>
            </a:r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en-US" sz="1400" dirty="0"/>
              <a:t>Organization for Sourcing  &amp; Supply Management</a:t>
            </a:r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en-US" sz="1400" dirty="0"/>
              <a:t>JIT &amp; Other Sourcing Systems</a:t>
            </a:r>
          </a:p>
        </p:txBody>
      </p:sp>
      <p:cxnSp>
        <p:nvCxnSpPr>
          <p:cNvPr id="26" name="Straight Arrow Connector 25"/>
          <p:cNvCxnSpPr>
            <a:stCxn id="6" idx="2"/>
          </p:cNvCxnSpPr>
          <p:nvPr/>
        </p:nvCxnSpPr>
        <p:spPr>
          <a:xfrm rot="5400000">
            <a:off x="2123281" y="4461669"/>
            <a:ext cx="320675" cy="1428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4" idx="2"/>
            <a:endCxn id="9230" idx="0"/>
          </p:cNvCxnSpPr>
          <p:nvPr/>
        </p:nvCxnSpPr>
        <p:spPr>
          <a:xfrm rot="5400000">
            <a:off x="4464050" y="5942013"/>
            <a:ext cx="198437" cy="158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8" idx="2"/>
            <a:endCxn id="24" idx="0"/>
          </p:cNvCxnSpPr>
          <p:nvPr/>
        </p:nvCxnSpPr>
        <p:spPr>
          <a:xfrm rot="16200000" flipH="1">
            <a:off x="4474368" y="5015707"/>
            <a:ext cx="169863" cy="635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6" idx="3"/>
            <a:endCxn id="13" idx="1"/>
          </p:cNvCxnSpPr>
          <p:nvPr/>
        </p:nvCxnSpPr>
        <p:spPr>
          <a:xfrm flipV="1">
            <a:off x="3770313" y="1852613"/>
            <a:ext cx="1173162" cy="2085975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5" idx="2"/>
          </p:cNvCxnSpPr>
          <p:nvPr/>
        </p:nvCxnSpPr>
        <p:spPr>
          <a:xfrm>
            <a:off x="6384925" y="4298950"/>
            <a:ext cx="22225" cy="29686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8093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95948" y="129498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Procurement Process</a:t>
            </a:r>
            <a:br>
              <a:rPr lang="en-US" altLang="en-US" dirty="0" smtClean="0"/>
            </a:br>
            <a:r>
              <a:rPr lang="en-US" altLang="en-US" sz="3200" b="1" dirty="0" smtClean="0">
                <a:solidFill>
                  <a:srgbClr val="0000FF"/>
                </a:solidFill>
                <a:latin typeface="Comic Sans MS" pitchFamily="66" charset="0"/>
              </a:rPr>
              <a:t>Steps</a:t>
            </a:r>
          </a:p>
        </p:txBody>
      </p:sp>
      <p:sp>
        <p:nvSpPr>
          <p:cNvPr id="10243" name="Rectangle 4"/>
          <p:cNvSpPr>
            <a:spLocks noChangeArrowheads="1"/>
          </p:cNvSpPr>
          <p:nvPr/>
        </p:nvSpPr>
        <p:spPr bwMode="auto">
          <a:xfrm>
            <a:off x="43548" y="1658260"/>
            <a:ext cx="2590800" cy="1295400"/>
          </a:xfrm>
          <a:prstGeom prst="rect">
            <a:avLst/>
          </a:prstGeom>
          <a:solidFill>
            <a:srgbClr val="DCB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marL="119063" indent="-119063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en-US" altLang="en-US">
                <a:latin typeface="Times New Roman" pitchFamily="18" charset="0"/>
              </a:rPr>
              <a:t>    </a:t>
            </a:r>
            <a:r>
              <a:rPr lang="en-US" altLang="en-US" b="1" u="sng">
                <a:latin typeface="Times New Roman" pitchFamily="18" charset="0"/>
              </a:rPr>
              <a:t>Need Identification</a:t>
            </a:r>
          </a:p>
          <a:p>
            <a:pPr eaLnBrk="1" hangingPunct="1">
              <a:buFontTx/>
              <a:buChar char="•"/>
            </a:pPr>
            <a:r>
              <a:rPr lang="en-US" altLang="en-US" sz="1600">
                <a:latin typeface="Times New Roman" pitchFamily="18" charset="0"/>
              </a:rPr>
              <a:t>Receive purchase request</a:t>
            </a:r>
          </a:p>
          <a:p>
            <a:pPr eaLnBrk="1" hangingPunct="1">
              <a:buFontTx/>
              <a:buChar char="•"/>
            </a:pPr>
            <a:r>
              <a:rPr lang="en-US" altLang="en-US" sz="1600">
                <a:latin typeface="Times New Roman" pitchFamily="18" charset="0"/>
              </a:rPr>
              <a:t>Estimate the order size</a:t>
            </a:r>
          </a:p>
          <a:p>
            <a:pPr eaLnBrk="1" hangingPunct="1">
              <a:buFontTx/>
              <a:buChar char="•"/>
            </a:pPr>
            <a:r>
              <a:rPr lang="en-US" altLang="en-US" sz="1600">
                <a:latin typeface="Times New Roman" pitchFamily="18" charset="0"/>
              </a:rPr>
              <a:t>Finalise the specifications</a:t>
            </a:r>
            <a:endParaRPr lang="en-US" altLang="en-US" sz="2000">
              <a:latin typeface="Times New Roman" pitchFamily="18" charset="0"/>
            </a:endParaRPr>
          </a:p>
        </p:txBody>
      </p:sp>
      <p:sp>
        <p:nvSpPr>
          <p:cNvPr id="10244" name="Rectangle 5"/>
          <p:cNvSpPr>
            <a:spLocks noChangeArrowheads="1"/>
          </p:cNvSpPr>
          <p:nvPr/>
        </p:nvSpPr>
        <p:spPr bwMode="auto">
          <a:xfrm>
            <a:off x="3091548" y="1658260"/>
            <a:ext cx="2667000" cy="1295400"/>
          </a:xfrm>
          <a:prstGeom prst="rect">
            <a:avLst/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marL="119063" indent="-119063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en-US" altLang="en-US">
                <a:latin typeface="Times New Roman" pitchFamily="18" charset="0"/>
              </a:rPr>
              <a:t>        </a:t>
            </a:r>
            <a:r>
              <a:rPr lang="en-US" altLang="en-US" b="1" u="sng">
                <a:latin typeface="Times New Roman" pitchFamily="18" charset="0"/>
              </a:rPr>
              <a:t>Vendor Selection</a:t>
            </a:r>
          </a:p>
          <a:p>
            <a:pPr eaLnBrk="1" hangingPunct="1">
              <a:buFontTx/>
              <a:buChar char="•"/>
            </a:pPr>
            <a:r>
              <a:rPr lang="en-US" altLang="en-US" sz="1600">
                <a:latin typeface="Times New Roman" pitchFamily="18" charset="0"/>
              </a:rPr>
              <a:t>Search for Vendors</a:t>
            </a:r>
          </a:p>
          <a:p>
            <a:pPr eaLnBrk="1" hangingPunct="1">
              <a:buFontTx/>
              <a:buChar char="•"/>
            </a:pPr>
            <a:r>
              <a:rPr lang="en-US" altLang="en-US" sz="1600">
                <a:latin typeface="Times New Roman" pitchFamily="18" charset="0"/>
              </a:rPr>
              <a:t>RFP/RFQ</a:t>
            </a:r>
          </a:p>
          <a:p>
            <a:pPr eaLnBrk="1" hangingPunct="1">
              <a:buFontTx/>
              <a:buChar char="•"/>
            </a:pPr>
            <a:r>
              <a:rPr lang="en-US" altLang="en-US" sz="1600">
                <a:latin typeface="Times New Roman" pitchFamily="18" charset="0"/>
              </a:rPr>
              <a:t>Negotiations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10245" name="Rectangle 6"/>
          <p:cNvSpPr>
            <a:spLocks noChangeArrowheads="1"/>
          </p:cNvSpPr>
          <p:nvPr/>
        </p:nvSpPr>
        <p:spPr bwMode="auto">
          <a:xfrm>
            <a:off x="6139548" y="1658260"/>
            <a:ext cx="2590800" cy="12954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marL="119063" indent="-119063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en-US" altLang="en-US">
                <a:latin typeface="Times New Roman" pitchFamily="18" charset="0"/>
              </a:rPr>
              <a:t>      </a:t>
            </a:r>
            <a:r>
              <a:rPr lang="en-US" altLang="en-US" b="1" u="sng">
                <a:latin typeface="Times New Roman" pitchFamily="18" charset="0"/>
              </a:rPr>
              <a:t>Order Placement</a:t>
            </a:r>
          </a:p>
          <a:p>
            <a:pPr eaLnBrk="1" hangingPunct="1">
              <a:buFontTx/>
              <a:buChar char="•"/>
            </a:pPr>
            <a:r>
              <a:rPr lang="en-US" altLang="en-US" sz="1600">
                <a:latin typeface="Times New Roman" pitchFamily="18" charset="0"/>
              </a:rPr>
              <a:t>Price Fixation</a:t>
            </a:r>
          </a:p>
          <a:p>
            <a:pPr eaLnBrk="1" hangingPunct="1">
              <a:buFontTx/>
              <a:buChar char="•"/>
            </a:pPr>
            <a:r>
              <a:rPr lang="en-US" altLang="en-US" sz="1600">
                <a:latin typeface="Times New Roman" pitchFamily="18" charset="0"/>
              </a:rPr>
              <a:t>Delivery &amp; payment terms</a:t>
            </a:r>
          </a:p>
          <a:p>
            <a:pPr eaLnBrk="1" hangingPunct="1">
              <a:buFontTx/>
              <a:buChar char="•"/>
            </a:pPr>
            <a:r>
              <a:rPr lang="en-US" altLang="en-US" sz="1600">
                <a:latin typeface="Times New Roman" pitchFamily="18" charset="0"/>
              </a:rPr>
              <a:t>Purchase order generation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10246" name="Rectangle 7"/>
          <p:cNvSpPr>
            <a:spLocks noChangeArrowheads="1"/>
          </p:cNvSpPr>
          <p:nvPr/>
        </p:nvSpPr>
        <p:spPr bwMode="auto">
          <a:xfrm>
            <a:off x="6139548" y="4249060"/>
            <a:ext cx="2590800" cy="12954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marL="119063" indent="-119063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en-US" altLang="en-US">
                <a:latin typeface="Times New Roman" pitchFamily="18" charset="0"/>
              </a:rPr>
              <a:t>         </a:t>
            </a:r>
            <a:r>
              <a:rPr lang="en-US" altLang="en-US" b="1" u="sng">
                <a:latin typeface="Times New Roman" pitchFamily="18" charset="0"/>
              </a:rPr>
              <a:t>Order Receipt</a:t>
            </a:r>
          </a:p>
          <a:p>
            <a:pPr eaLnBrk="1" hangingPunct="1">
              <a:buFontTx/>
              <a:buChar char="•"/>
            </a:pPr>
            <a:r>
              <a:rPr lang="en-US" altLang="en-US" sz="1600">
                <a:latin typeface="Times New Roman" pitchFamily="18" charset="0"/>
              </a:rPr>
              <a:t>Follow-up with vendor</a:t>
            </a:r>
          </a:p>
          <a:p>
            <a:pPr eaLnBrk="1" hangingPunct="1">
              <a:buFontTx/>
              <a:buChar char="•"/>
            </a:pPr>
            <a:r>
              <a:rPr lang="en-US" altLang="en-US" sz="1600">
                <a:latin typeface="Times New Roman" pitchFamily="18" charset="0"/>
              </a:rPr>
              <a:t>Receipt of material as per </a:t>
            </a:r>
          </a:p>
          <a:p>
            <a:pPr eaLnBrk="1" hangingPunct="1"/>
            <a:r>
              <a:rPr lang="en-US" altLang="en-US" sz="1600">
                <a:latin typeface="Times New Roman" pitchFamily="18" charset="0"/>
              </a:rPr>
              <a:t>	specifications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10247" name="Rectangle 8"/>
          <p:cNvSpPr>
            <a:spLocks noChangeArrowheads="1"/>
          </p:cNvSpPr>
          <p:nvPr/>
        </p:nvSpPr>
        <p:spPr bwMode="auto">
          <a:xfrm>
            <a:off x="3091548" y="4249060"/>
            <a:ext cx="2667000" cy="12954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marL="119063" indent="-119063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en-US" altLang="en-US">
                <a:latin typeface="Times New Roman" pitchFamily="18" charset="0"/>
              </a:rPr>
              <a:t>       </a:t>
            </a:r>
            <a:r>
              <a:rPr lang="en-US" altLang="en-US" b="1" u="sng">
                <a:latin typeface="Times New Roman" pitchFamily="18" charset="0"/>
              </a:rPr>
              <a:t>Order Acceptance</a:t>
            </a:r>
          </a:p>
          <a:p>
            <a:pPr eaLnBrk="1" hangingPunct="1">
              <a:buFontTx/>
              <a:buChar char="•"/>
            </a:pPr>
            <a:r>
              <a:rPr lang="en-US" altLang="en-US" sz="1600">
                <a:latin typeface="Times New Roman" pitchFamily="18" charset="0"/>
              </a:rPr>
              <a:t>Inward goods inspection</a:t>
            </a:r>
          </a:p>
          <a:p>
            <a:pPr eaLnBrk="1" hangingPunct="1">
              <a:buFontTx/>
              <a:buChar char="•"/>
            </a:pPr>
            <a:r>
              <a:rPr lang="en-US" altLang="en-US" sz="1600">
                <a:latin typeface="Times New Roman" pitchFamily="18" charset="0"/>
              </a:rPr>
              <a:t>Acceptance/Rejection</a:t>
            </a:r>
          </a:p>
          <a:p>
            <a:pPr eaLnBrk="1" hangingPunct="1">
              <a:buFontTx/>
              <a:buChar char="•"/>
            </a:pPr>
            <a:r>
              <a:rPr lang="en-US" altLang="en-US" sz="1600">
                <a:latin typeface="Times New Roman" pitchFamily="18" charset="0"/>
              </a:rPr>
              <a:t>Updating stocks in stores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10248" name="Rectangle 9"/>
          <p:cNvSpPr>
            <a:spLocks noChangeArrowheads="1"/>
          </p:cNvSpPr>
          <p:nvPr/>
        </p:nvSpPr>
        <p:spPr bwMode="auto">
          <a:xfrm>
            <a:off x="43548" y="4249060"/>
            <a:ext cx="2590800" cy="1295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marL="119063" indent="-119063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en-US" altLang="en-US" b="1" u="sng">
                <a:latin typeface="Times New Roman" pitchFamily="18" charset="0"/>
              </a:rPr>
              <a:t>Payment, Vendor Rating</a:t>
            </a:r>
          </a:p>
          <a:p>
            <a:pPr eaLnBrk="1" hangingPunct="1">
              <a:buFontTx/>
              <a:buChar char="•"/>
            </a:pPr>
            <a:r>
              <a:rPr lang="en-US" altLang="en-US" sz="1600">
                <a:latin typeface="Times New Roman" pitchFamily="18" charset="0"/>
              </a:rPr>
              <a:t>Payment authorisation</a:t>
            </a:r>
          </a:p>
          <a:p>
            <a:pPr eaLnBrk="1" hangingPunct="1">
              <a:buFontTx/>
              <a:buChar char="•"/>
            </a:pPr>
            <a:r>
              <a:rPr lang="en-US" altLang="en-US" sz="1600">
                <a:latin typeface="Times New Roman" pitchFamily="18" charset="0"/>
              </a:rPr>
              <a:t>Performance rating</a:t>
            </a:r>
          </a:p>
          <a:p>
            <a:pPr eaLnBrk="1" hangingPunct="1">
              <a:buFontTx/>
              <a:buChar char="•"/>
            </a:pPr>
            <a:r>
              <a:rPr lang="en-US" altLang="en-US" sz="1600">
                <a:latin typeface="Times New Roman" pitchFamily="18" charset="0"/>
              </a:rPr>
              <a:t>Vendor record updation</a:t>
            </a:r>
            <a:endParaRPr lang="en-US" altLang="en-US" sz="2400">
              <a:latin typeface="Times New Roman" pitchFamily="18" charset="0"/>
            </a:endParaRPr>
          </a:p>
        </p:txBody>
      </p:sp>
      <p:cxnSp>
        <p:nvCxnSpPr>
          <p:cNvPr id="10249" name="AutoShape 10"/>
          <p:cNvCxnSpPr>
            <a:cxnSpLocks noChangeShapeType="1"/>
            <a:stCxn id="10243" idx="3"/>
            <a:endCxn id="10244" idx="1"/>
          </p:cNvCxnSpPr>
          <p:nvPr/>
        </p:nvCxnSpPr>
        <p:spPr bwMode="auto">
          <a:xfrm>
            <a:off x="2634348" y="2305960"/>
            <a:ext cx="457200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50" name="AutoShape 11"/>
          <p:cNvCxnSpPr>
            <a:cxnSpLocks noChangeShapeType="1"/>
            <a:stCxn id="10244" idx="3"/>
            <a:endCxn id="10245" idx="1"/>
          </p:cNvCxnSpPr>
          <p:nvPr/>
        </p:nvCxnSpPr>
        <p:spPr bwMode="auto">
          <a:xfrm>
            <a:off x="5758548" y="2305960"/>
            <a:ext cx="381000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51" name="AutoShape 12"/>
          <p:cNvCxnSpPr>
            <a:cxnSpLocks noChangeShapeType="1"/>
            <a:stCxn id="10245" idx="2"/>
            <a:endCxn id="10246" idx="0"/>
          </p:cNvCxnSpPr>
          <p:nvPr/>
        </p:nvCxnSpPr>
        <p:spPr bwMode="auto">
          <a:xfrm>
            <a:off x="7434948" y="2953660"/>
            <a:ext cx="0" cy="12954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52" name="AutoShape 13"/>
          <p:cNvCxnSpPr>
            <a:cxnSpLocks noChangeShapeType="1"/>
            <a:stCxn id="10246" idx="1"/>
            <a:endCxn id="10247" idx="3"/>
          </p:cNvCxnSpPr>
          <p:nvPr/>
        </p:nvCxnSpPr>
        <p:spPr bwMode="auto">
          <a:xfrm flipH="1">
            <a:off x="5758548" y="4896760"/>
            <a:ext cx="381000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53" name="AutoShape 14"/>
          <p:cNvCxnSpPr>
            <a:cxnSpLocks noChangeShapeType="1"/>
            <a:stCxn id="10247" idx="1"/>
            <a:endCxn id="10248" idx="3"/>
          </p:cNvCxnSpPr>
          <p:nvPr/>
        </p:nvCxnSpPr>
        <p:spPr bwMode="auto">
          <a:xfrm flipH="1">
            <a:off x="2634348" y="4896760"/>
            <a:ext cx="457200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54" name="Line 15"/>
          <p:cNvSpPr>
            <a:spLocks noChangeShapeType="1"/>
          </p:cNvSpPr>
          <p:nvPr/>
        </p:nvSpPr>
        <p:spPr bwMode="auto">
          <a:xfrm>
            <a:off x="43548" y="3334660"/>
            <a:ext cx="868680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5" name="Text Box 16"/>
          <p:cNvSpPr txBox="1">
            <a:spLocks noChangeArrowheads="1"/>
          </p:cNvSpPr>
          <p:nvPr/>
        </p:nvSpPr>
        <p:spPr bwMode="auto">
          <a:xfrm>
            <a:off x="2554973" y="2991760"/>
            <a:ext cx="35179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en-US" altLang="en-US" b="1">
                <a:latin typeface="Times New Roman" pitchFamily="18" charset="0"/>
              </a:rPr>
              <a:t>Procurement Lead time (Internal)</a:t>
            </a:r>
          </a:p>
        </p:txBody>
      </p:sp>
      <p:sp>
        <p:nvSpPr>
          <p:cNvPr id="10256" name="Line 17"/>
          <p:cNvSpPr>
            <a:spLocks noChangeShapeType="1"/>
          </p:cNvSpPr>
          <p:nvPr/>
        </p:nvSpPr>
        <p:spPr bwMode="auto">
          <a:xfrm flipH="1">
            <a:off x="6139548" y="5696860"/>
            <a:ext cx="259080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7" name="Text Box 19"/>
          <p:cNvSpPr txBox="1">
            <a:spLocks noChangeArrowheads="1"/>
          </p:cNvSpPr>
          <p:nvPr/>
        </p:nvSpPr>
        <p:spPr bwMode="auto">
          <a:xfrm>
            <a:off x="6203048" y="5747660"/>
            <a:ext cx="2565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 eaLnBrk="1" hangingPunct="1"/>
            <a:r>
              <a:rPr lang="en-US" altLang="en-US" b="1">
                <a:latin typeface="Times New Roman" pitchFamily="18" charset="0"/>
              </a:rPr>
              <a:t>Procurement Lead time </a:t>
            </a:r>
          </a:p>
          <a:p>
            <a:pPr algn="ctr" eaLnBrk="1" hangingPunct="1"/>
            <a:r>
              <a:rPr lang="en-US" altLang="en-US" b="1">
                <a:latin typeface="Times New Roman" pitchFamily="18" charset="0"/>
              </a:rPr>
              <a:t>(External)</a:t>
            </a:r>
          </a:p>
        </p:txBody>
      </p:sp>
      <p:sp>
        <p:nvSpPr>
          <p:cNvPr id="10258" name="Line 20"/>
          <p:cNvSpPr>
            <a:spLocks noChangeShapeType="1"/>
          </p:cNvSpPr>
          <p:nvPr/>
        </p:nvSpPr>
        <p:spPr bwMode="auto">
          <a:xfrm flipH="1">
            <a:off x="3091548" y="5773060"/>
            <a:ext cx="266700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9" name="Text Box 21"/>
          <p:cNvSpPr txBox="1">
            <a:spLocks noChangeArrowheads="1"/>
          </p:cNvSpPr>
          <p:nvPr/>
        </p:nvSpPr>
        <p:spPr bwMode="auto">
          <a:xfrm>
            <a:off x="3167748" y="5747660"/>
            <a:ext cx="2565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 eaLnBrk="1" hangingPunct="1"/>
            <a:r>
              <a:rPr lang="en-US" altLang="en-US" b="1">
                <a:latin typeface="Times New Roman" pitchFamily="18" charset="0"/>
              </a:rPr>
              <a:t>Procurement Lead time </a:t>
            </a:r>
          </a:p>
          <a:p>
            <a:pPr algn="ctr" eaLnBrk="1" hangingPunct="1"/>
            <a:r>
              <a:rPr lang="en-US" altLang="en-US" b="1">
                <a:latin typeface="Times New Roman" pitchFamily="18" charset="0"/>
              </a:rPr>
              <a:t>(Internal)</a:t>
            </a:r>
          </a:p>
        </p:txBody>
      </p:sp>
    </p:spTree>
    <p:extLst>
      <p:ext uri="{BB962C8B-B14F-4D97-AF65-F5344CB8AC3E}">
        <p14:creationId xmlns:p14="http://schemas.microsoft.com/office/powerpoint/2010/main" val="3389630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-GB" altLang="en-US" dirty="0" smtClean="0"/>
              <a:t>Supply Management </a:t>
            </a:r>
            <a:br>
              <a:rPr lang="en-GB" altLang="en-US" dirty="0" smtClean="0"/>
            </a:br>
            <a:r>
              <a:rPr lang="en-GB" altLang="en-US" sz="3200" b="1" dirty="0" smtClean="0">
                <a:solidFill>
                  <a:srgbClr val="0000FF"/>
                </a:solidFill>
                <a:latin typeface="Comic Sans MS" pitchFamily="66" charset="0"/>
              </a:rPr>
              <a:t>Alternative Approaches</a:t>
            </a:r>
          </a:p>
        </p:txBody>
      </p:sp>
      <p:sp>
        <p:nvSpPr>
          <p:cNvPr id="11267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b="1" dirty="0" smtClean="0"/>
              <a:t>Multiple Sourcing (Traditional)</a:t>
            </a:r>
          </a:p>
          <a:p>
            <a:pPr lvl="1" eaLnBrk="1" hangingPunct="1"/>
            <a:r>
              <a:rPr lang="en-US" altLang="en-US" dirty="0" smtClean="0"/>
              <a:t>Dealing with multiple suppliers every time an item is procured and obtaining some gains from the competitive scenario that a supplier faces in the process </a:t>
            </a:r>
          </a:p>
          <a:p>
            <a:pPr eaLnBrk="1" hangingPunct="1"/>
            <a:r>
              <a:rPr lang="en-US" altLang="en-US" b="1" dirty="0" smtClean="0"/>
              <a:t>Single Sourcing</a:t>
            </a:r>
          </a:p>
          <a:p>
            <a:pPr lvl="1" eaLnBrk="1" hangingPunct="1"/>
            <a:r>
              <a:rPr lang="en-US" altLang="en-US" dirty="0" smtClean="0"/>
              <a:t>Developing long term collaborative relationship based on mutual trust and dependability to obtain lower prices and several other benefits that were missed out in a multiple sourcing model </a:t>
            </a:r>
          </a:p>
        </p:txBody>
      </p:sp>
    </p:spTree>
    <p:extLst>
      <p:ext uri="{BB962C8B-B14F-4D97-AF65-F5344CB8AC3E}">
        <p14:creationId xmlns:p14="http://schemas.microsoft.com/office/powerpoint/2010/main" val="1465706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81434" y="114984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4000" dirty="0" smtClean="0"/>
              <a:t>Multiple Sourcing &amp; Single Sourcing </a:t>
            </a:r>
            <a:br>
              <a:rPr lang="en-US" altLang="en-US" sz="4000" dirty="0" smtClean="0"/>
            </a:br>
            <a:r>
              <a:rPr lang="en-US" altLang="en-US" sz="3200" b="1" dirty="0" smtClean="0">
                <a:solidFill>
                  <a:srgbClr val="0000FF"/>
                </a:solidFill>
                <a:latin typeface="Comic Sans MS" pitchFamily="66" charset="0"/>
              </a:rPr>
              <a:t>A comparison</a:t>
            </a:r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48084" y="1269096"/>
            <a:ext cx="3048000" cy="525463"/>
          </a:xfrm>
          <a:prstGeom prst="rect">
            <a:avLst/>
          </a:prstGeom>
          <a:solidFill>
            <a:srgbClr val="DCB9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/>
            <a:r>
              <a:rPr lang="en-US" altLang="en-US" sz="1400" dirty="0"/>
              <a:t>Deal with several suppliers for every item procured</a:t>
            </a: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48084" y="1980296"/>
            <a:ext cx="3048000" cy="762000"/>
          </a:xfrm>
          <a:prstGeom prst="rect">
            <a:avLst/>
          </a:prstGeom>
          <a:solidFill>
            <a:srgbClr val="DCB9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/>
            <a:r>
              <a:rPr lang="en-US" altLang="en-US" sz="1400"/>
              <a:t>Set up competitive situation among the suppliers when an item needs to be procured</a:t>
            </a:r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48084" y="2945496"/>
            <a:ext cx="3048000" cy="525463"/>
          </a:xfrm>
          <a:prstGeom prst="rect">
            <a:avLst/>
          </a:prstGeom>
          <a:solidFill>
            <a:srgbClr val="DCB9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/>
            <a:r>
              <a:rPr lang="en-US" altLang="en-US" sz="1400"/>
              <a:t>Engage in price negotiation every time an item is procured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48084" y="3767821"/>
            <a:ext cx="3048000" cy="503238"/>
          </a:xfrm>
          <a:prstGeom prst="rect">
            <a:avLst/>
          </a:prstGeom>
          <a:solidFill>
            <a:srgbClr val="DCB9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/>
            <a:r>
              <a:rPr lang="en-US" altLang="en-US" sz="1400"/>
              <a:t>Withhold information; Obtain better price in the process</a:t>
            </a:r>
          </a:p>
        </p:txBody>
      </p:sp>
      <p:sp>
        <p:nvSpPr>
          <p:cNvPr id="12295" name="Text Box 7"/>
          <p:cNvSpPr txBox="1">
            <a:spLocks noChangeArrowheads="1"/>
          </p:cNvSpPr>
          <p:nvPr/>
        </p:nvSpPr>
        <p:spPr bwMode="auto">
          <a:xfrm>
            <a:off x="48084" y="4545696"/>
            <a:ext cx="3048000" cy="914400"/>
          </a:xfrm>
          <a:prstGeom prst="rect">
            <a:avLst/>
          </a:prstGeom>
          <a:solidFill>
            <a:srgbClr val="DCB9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/>
            <a:r>
              <a:rPr lang="en-US" altLang="en-US" sz="1400"/>
              <a:t>Suppliers face uncertainty about future business; Business uncertainty weakens supplier position</a:t>
            </a:r>
          </a:p>
        </p:txBody>
      </p:sp>
      <p:sp>
        <p:nvSpPr>
          <p:cNvPr id="12296" name="Text Box 8"/>
          <p:cNvSpPr txBox="1">
            <a:spLocks noChangeArrowheads="1"/>
          </p:cNvSpPr>
          <p:nvPr/>
        </p:nvSpPr>
        <p:spPr bwMode="auto">
          <a:xfrm>
            <a:off x="48084" y="5688696"/>
            <a:ext cx="3048000" cy="571500"/>
          </a:xfrm>
          <a:prstGeom prst="rect">
            <a:avLst/>
          </a:prstGeom>
          <a:solidFill>
            <a:srgbClr val="DCB9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/>
            <a:r>
              <a:rPr lang="en-US" altLang="en-US" sz="1400"/>
              <a:t>Benefit from their weaknesses, confusions and fears</a:t>
            </a:r>
          </a:p>
        </p:txBody>
      </p:sp>
      <p:cxnSp>
        <p:nvCxnSpPr>
          <p:cNvPr id="12297" name="AutoShape 9"/>
          <p:cNvCxnSpPr>
            <a:cxnSpLocks noChangeShapeType="1"/>
            <a:stCxn id="12291" idx="2"/>
            <a:endCxn id="12292" idx="0"/>
          </p:cNvCxnSpPr>
          <p:nvPr/>
        </p:nvCxnSpPr>
        <p:spPr bwMode="auto">
          <a:xfrm>
            <a:off x="1572084" y="1803001"/>
            <a:ext cx="0" cy="16885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298" name="AutoShape 10"/>
          <p:cNvCxnSpPr>
            <a:cxnSpLocks noChangeShapeType="1"/>
            <a:stCxn id="12292" idx="2"/>
            <a:endCxn id="12293" idx="0"/>
          </p:cNvCxnSpPr>
          <p:nvPr/>
        </p:nvCxnSpPr>
        <p:spPr bwMode="auto">
          <a:xfrm>
            <a:off x="1572084" y="2751533"/>
            <a:ext cx="0" cy="18472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299" name="AutoShape 11"/>
          <p:cNvCxnSpPr>
            <a:cxnSpLocks noChangeShapeType="1"/>
            <a:stCxn id="12293" idx="2"/>
            <a:endCxn id="12294" idx="0"/>
          </p:cNvCxnSpPr>
          <p:nvPr/>
        </p:nvCxnSpPr>
        <p:spPr bwMode="auto">
          <a:xfrm>
            <a:off x="1572084" y="3484453"/>
            <a:ext cx="0" cy="269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00" name="AutoShape 12"/>
          <p:cNvCxnSpPr>
            <a:cxnSpLocks noChangeShapeType="1"/>
            <a:stCxn id="12294" idx="2"/>
            <a:endCxn id="12295" idx="0"/>
          </p:cNvCxnSpPr>
          <p:nvPr/>
        </p:nvCxnSpPr>
        <p:spPr bwMode="auto">
          <a:xfrm>
            <a:off x="1572084" y="4283542"/>
            <a:ext cx="0" cy="24967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01" name="AutoShape 13"/>
          <p:cNvCxnSpPr>
            <a:cxnSpLocks noChangeShapeType="1"/>
            <a:stCxn id="12295" idx="2"/>
            <a:endCxn id="12296" idx="0"/>
          </p:cNvCxnSpPr>
          <p:nvPr/>
        </p:nvCxnSpPr>
        <p:spPr bwMode="auto">
          <a:xfrm>
            <a:off x="1572084" y="5470487"/>
            <a:ext cx="0" cy="20781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302" name="Text Box 14"/>
          <p:cNvSpPr txBox="1">
            <a:spLocks noChangeArrowheads="1"/>
          </p:cNvSpPr>
          <p:nvPr/>
        </p:nvSpPr>
        <p:spPr bwMode="auto">
          <a:xfrm>
            <a:off x="5610684" y="1269096"/>
            <a:ext cx="3048000" cy="533400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altLang="en-US" sz="1400"/>
              <a:t>Deal with only one supplier for every item, rarely with two</a:t>
            </a:r>
          </a:p>
        </p:txBody>
      </p:sp>
      <p:sp>
        <p:nvSpPr>
          <p:cNvPr id="12303" name="Text Box 15"/>
          <p:cNvSpPr txBox="1">
            <a:spLocks noChangeArrowheads="1"/>
          </p:cNvSpPr>
          <p:nvPr/>
        </p:nvSpPr>
        <p:spPr bwMode="auto">
          <a:xfrm>
            <a:off x="5610684" y="2045384"/>
            <a:ext cx="3048000" cy="493712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altLang="en-US" sz="1400"/>
              <a:t>Avoid engaging in any conflicts with the supplier </a:t>
            </a:r>
          </a:p>
        </p:txBody>
      </p:sp>
      <p:sp>
        <p:nvSpPr>
          <p:cNvPr id="12304" name="Text Box 16"/>
          <p:cNvSpPr txBox="1">
            <a:spLocks noChangeArrowheads="1"/>
          </p:cNvSpPr>
          <p:nvPr/>
        </p:nvSpPr>
        <p:spPr bwMode="auto">
          <a:xfrm>
            <a:off x="5610684" y="2793096"/>
            <a:ext cx="3048000" cy="685800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altLang="en-US" sz="1400"/>
              <a:t>Engage in joint cost reduction exercises to obtain low cost inputs</a:t>
            </a:r>
          </a:p>
        </p:txBody>
      </p:sp>
      <p:sp>
        <p:nvSpPr>
          <p:cNvPr id="12305" name="Text Box 17"/>
          <p:cNvSpPr txBox="1">
            <a:spLocks noChangeArrowheads="1"/>
          </p:cNvSpPr>
          <p:nvPr/>
        </p:nvSpPr>
        <p:spPr bwMode="auto">
          <a:xfrm>
            <a:off x="5610684" y="3686859"/>
            <a:ext cx="3048000" cy="685800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altLang="en-US" sz="1400"/>
              <a:t>Exchange relevant business information; Obtain better business gains</a:t>
            </a:r>
          </a:p>
        </p:txBody>
      </p:sp>
      <p:sp>
        <p:nvSpPr>
          <p:cNvPr id="12306" name="Text Box 18"/>
          <p:cNvSpPr txBox="1">
            <a:spLocks noChangeArrowheads="1"/>
          </p:cNvSpPr>
          <p:nvPr/>
        </p:nvSpPr>
        <p:spPr bwMode="auto">
          <a:xfrm>
            <a:off x="5610684" y="4545696"/>
            <a:ext cx="3048000" cy="901700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altLang="en-US" sz="1400"/>
              <a:t>Suppliers informed of future business prospects; Capacity and Technology investments on account of certainty </a:t>
            </a:r>
          </a:p>
        </p:txBody>
      </p:sp>
      <p:sp>
        <p:nvSpPr>
          <p:cNvPr id="12307" name="Text Box 19"/>
          <p:cNvSpPr txBox="1">
            <a:spLocks noChangeArrowheads="1"/>
          </p:cNvSpPr>
          <p:nvPr/>
        </p:nvSpPr>
        <p:spPr bwMode="auto">
          <a:xfrm>
            <a:off x="5610684" y="5688696"/>
            <a:ext cx="3048000" cy="571500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/>
            <a:r>
              <a:rPr lang="en-US" altLang="en-US" sz="1400"/>
              <a:t>Benefit from cooperation, mutual trust, &amp; dependability</a:t>
            </a:r>
          </a:p>
        </p:txBody>
      </p:sp>
      <p:cxnSp>
        <p:nvCxnSpPr>
          <p:cNvPr id="12308" name="AutoShape 20"/>
          <p:cNvCxnSpPr>
            <a:cxnSpLocks noChangeShapeType="1"/>
            <a:stCxn id="12302" idx="2"/>
            <a:endCxn id="12303" idx="0"/>
          </p:cNvCxnSpPr>
          <p:nvPr/>
        </p:nvCxnSpPr>
        <p:spPr bwMode="auto">
          <a:xfrm>
            <a:off x="7134684" y="1813537"/>
            <a:ext cx="0" cy="22080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09" name="AutoShape 21"/>
          <p:cNvCxnSpPr>
            <a:cxnSpLocks noChangeShapeType="1"/>
            <a:stCxn id="12303" idx="2"/>
            <a:endCxn id="12304" idx="0"/>
          </p:cNvCxnSpPr>
          <p:nvPr/>
        </p:nvCxnSpPr>
        <p:spPr bwMode="auto">
          <a:xfrm>
            <a:off x="7134684" y="2550642"/>
            <a:ext cx="0" cy="23090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10" name="AutoShape 22"/>
          <p:cNvCxnSpPr>
            <a:cxnSpLocks noChangeShapeType="1"/>
            <a:stCxn id="12304" idx="2"/>
            <a:endCxn id="12305" idx="0"/>
          </p:cNvCxnSpPr>
          <p:nvPr/>
        </p:nvCxnSpPr>
        <p:spPr bwMode="auto">
          <a:xfrm>
            <a:off x="7134684" y="3488349"/>
            <a:ext cx="0" cy="18905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11" name="AutoShape 23"/>
          <p:cNvCxnSpPr>
            <a:cxnSpLocks noChangeShapeType="1"/>
            <a:stCxn id="12305" idx="2"/>
            <a:endCxn id="12306" idx="0"/>
          </p:cNvCxnSpPr>
          <p:nvPr/>
        </p:nvCxnSpPr>
        <p:spPr bwMode="auto">
          <a:xfrm>
            <a:off x="7134684" y="4380524"/>
            <a:ext cx="0" cy="15730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12" name="AutoShape 24"/>
          <p:cNvCxnSpPr>
            <a:cxnSpLocks noChangeShapeType="1"/>
            <a:stCxn id="12306" idx="2"/>
            <a:endCxn id="12307" idx="0"/>
          </p:cNvCxnSpPr>
          <p:nvPr/>
        </p:nvCxnSpPr>
        <p:spPr bwMode="auto">
          <a:xfrm>
            <a:off x="7134684" y="5458364"/>
            <a:ext cx="0" cy="21936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313" name="AutoShape 25"/>
          <p:cNvSpPr>
            <a:spLocks noChangeArrowheads="1"/>
          </p:cNvSpPr>
          <p:nvPr/>
        </p:nvSpPr>
        <p:spPr bwMode="auto">
          <a:xfrm>
            <a:off x="3413584" y="4545696"/>
            <a:ext cx="2133600" cy="1066800"/>
          </a:xfrm>
          <a:prstGeom prst="chevron">
            <a:avLst>
              <a:gd name="adj" fmla="val 50000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 eaLnBrk="1" hangingPunct="1"/>
            <a:endParaRPr lang="en-US" altLang="en-US" sz="2800"/>
          </a:p>
        </p:txBody>
      </p:sp>
      <p:sp>
        <p:nvSpPr>
          <p:cNvPr id="12314" name="AutoShape 26"/>
          <p:cNvSpPr>
            <a:spLocks noChangeArrowheads="1"/>
          </p:cNvSpPr>
          <p:nvPr/>
        </p:nvSpPr>
        <p:spPr bwMode="auto">
          <a:xfrm flipH="1">
            <a:off x="3146884" y="1878696"/>
            <a:ext cx="2133600" cy="1066800"/>
          </a:xfrm>
          <a:prstGeom prst="chevron">
            <a:avLst>
              <a:gd name="adj" fmla="val 50000"/>
            </a:avLst>
          </a:prstGeom>
          <a:solidFill>
            <a:srgbClr val="DCB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 eaLnBrk="1" hangingPunct="1"/>
            <a:endParaRPr lang="en-US" altLang="en-US" sz="2800"/>
          </a:p>
        </p:txBody>
      </p:sp>
      <p:sp>
        <p:nvSpPr>
          <p:cNvPr id="12315" name="Text Box 27"/>
          <p:cNvSpPr txBox="1">
            <a:spLocks noChangeArrowheads="1"/>
          </p:cNvSpPr>
          <p:nvPr/>
        </p:nvSpPr>
        <p:spPr bwMode="auto">
          <a:xfrm>
            <a:off x="3785059" y="4653646"/>
            <a:ext cx="1528763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 eaLnBrk="1" hangingPunct="1"/>
            <a:r>
              <a:rPr lang="en-US" altLang="en-US" sz="2400"/>
              <a:t>Single</a:t>
            </a:r>
          </a:p>
          <a:p>
            <a:pPr algn="ctr" eaLnBrk="1" hangingPunct="1"/>
            <a:r>
              <a:rPr lang="en-US" altLang="en-US" sz="2400"/>
              <a:t>Sourcing</a:t>
            </a:r>
          </a:p>
        </p:txBody>
      </p:sp>
      <p:sp>
        <p:nvSpPr>
          <p:cNvPr id="12316" name="Text Box 28"/>
          <p:cNvSpPr txBox="1">
            <a:spLocks noChangeArrowheads="1"/>
          </p:cNvSpPr>
          <p:nvPr/>
        </p:nvSpPr>
        <p:spPr bwMode="auto">
          <a:xfrm>
            <a:off x="3402472" y="1996171"/>
            <a:ext cx="1528762" cy="82232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 eaLnBrk="1" hangingPunct="1"/>
            <a:r>
              <a:rPr lang="en-US" altLang="en-US" sz="2400" dirty="0"/>
              <a:t>Multiple</a:t>
            </a:r>
          </a:p>
          <a:p>
            <a:pPr algn="ctr" eaLnBrk="1" hangingPunct="1"/>
            <a:r>
              <a:rPr lang="en-US" altLang="en-US" sz="2400" dirty="0"/>
              <a:t>Sourcing</a:t>
            </a:r>
          </a:p>
        </p:txBody>
      </p:sp>
    </p:spTree>
    <p:extLst>
      <p:ext uri="{BB962C8B-B14F-4D97-AF65-F5344CB8AC3E}">
        <p14:creationId xmlns:p14="http://schemas.microsoft.com/office/powerpoint/2010/main" val="1670502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perations Management, 3e_NEW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perations Management, 3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3168</TotalTime>
  <Words>1859</Words>
  <Application>Microsoft Office PowerPoint</Application>
  <PresentationFormat>On-screen Show (4:3)</PresentationFormat>
  <Paragraphs>424</Paragraphs>
  <Slides>24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Custom Design</vt:lpstr>
      <vt:lpstr>Operations Management, 3e_NEW</vt:lpstr>
      <vt:lpstr>Operations Management, 3e</vt:lpstr>
      <vt:lpstr>Document</vt:lpstr>
      <vt:lpstr>Chapter 7</vt:lpstr>
      <vt:lpstr>Supplier as Stakeholder in Business The case of EID Parry</vt:lpstr>
      <vt:lpstr>Sourcing &amp; Supply Management Issues to be addressed</vt:lpstr>
      <vt:lpstr>Sourcing &amp; Supply Management Current Requirements</vt:lpstr>
      <vt:lpstr>Sourcing &amp; Supply Management  Transition in Recent Years</vt:lpstr>
      <vt:lpstr>Strategic Sourcing A framework</vt:lpstr>
      <vt:lpstr>Procurement Process Steps</vt:lpstr>
      <vt:lpstr>Supply Management  Alternative Approaches</vt:lpstr>
      <vt:lpstr>Multiple Sourcing &amp; Single Sourcing  A comparison</vt:lpstr>
      <vt:lpstr>Traditional supply management practices Hidden Costs</vt:lpstr>
      <vt:lpstr>Alternative Procurement Processes</vt:lpstr>
      <vt:lpstr>Ranbaxy Laboratories Recent initiatives</vt:lpstr>
      <vt:lpstr>Stages in Supplier Development</vt:lpstr>
      <vt:lpstr>Benefits of Buyer – Supplier Visits An illustration</vt:lpstr>
      <vt:lpstr>Supplier Certification Programme</vt:lpstr>
      <vt:lpstr>Vendor Rating An illustration</vt:lpstr>
      <vt:lpstr>Sourcing &amp; Supply Management  Measures of Performance</vt:lpstr>
      <vt:lpstr>Total Cost of Ownership (TCO) An illustration</vt:lpstr>
      <vt:lpstr>Make or Buy Decision Relevant Factors</vt:lpstr>
      <vt:lpstr>E- Procurement Three emerging forms</vt:lpstr>
      <vt:lpstr>B2B Market Structures 12 Dominant types</vt:lpstr>
      <vt:lpstr>Purchasing &amp; Supply Management Implications of E-Procurement</vt:lpstr>
      <vt:lpstr>Purchasing &amp; Supply Management Chapter Highlights</vt:lpstr>
      <vt:lpstr>Purchasing &amp; Supply Management Chapter Highlights…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shephali.tandon</dc:creator>
  <cp:lastModifiedBy>C, Purushothaman</cp:lastModifiedBy>
  <cp:revision>190</cp:revision>
  <dcterms:created xsi:type="dcterms:W3CDTF">2009-06-23T09:59:21Z</dcterms:created>
  <dcterms:modified xsi:type="dcterms:W3CDTF">2015-08-18T18:35:18Z</dcterms:modified>
</cp:coreProperties>
</file>