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4835" r:id="rId2"/>
    <p:sldMasterId id="2147484847" r:id="rId3"/>
    <p:sldMasterId id="2147484861" r:id="rId4"/>
  </p:sldMasterIdLst>
  <p:notesMasterIdLst>
    <p:notesMasterId r:id="rId52"/>
  </p:notesMasterIdLst>
  <p:handoutMasterIdLst>
    <p:handoutMasterId r:id="rId53"/>
  </p:handoutMasterIdLst>
  <p:sldIdLst>
    <p:sldId id="428" r:id="rId5"/>
    <p:sldId id="572" r:id="rId6"/>
    <p:sldId id="573" r:id="rId7"/>
    <p:sldId id="574" r:id="rId8"/>
    <p:sldId id="575" r:id="rId9"/>
    <p:sldId id="576" r:id="rId10"/>
    <p:sldId id="577" r:id="rId11"/>
    <p:sldId id="578" r:id="rId12"/>
    <p:sldId id="579" r:id="rId13"/>
    <p:sldId id="580" r:id="rId14"/>
    <p:sldId id="581" r:id="rId15"/>
    <p:sldId id="582" r:id="rId16"/>
    <p:sldId id="583" r:id="rId17"/>
    <p:sldId id="584" r:id="rId18"/>
    <p:sldId id="585" r:id="rId19"/>
    <p:sldId id="586" r:id="rId20"/>
    <p:sldId id="587" r:id="rId21"/>
    <p:sldId id="621" r:id="rId22"/>
    <p:sldId id="588" r:id="rId23"/>
    <p:sldId id="589" r:id="rId24"/>
    <p:sldId id="590" r:id="rId25"/>
    <p:sldId id="622" r:id="rId26"/>
    <p:sldId id="597" r:id="rId27"/>
    <p:sldId id="598" r:id="rId28"/>
    <p:sldId id="599" r:id="rId29"/>
    <p:sldId id="623" r:id="rId30"/>
    <p:sldId id="600" r:id="rId31"/>
    <p:sldId id="601" r:id="rId32"/>
    <p:sldId id="602" r:id="rId33"/>
    <p:sldId id="603" r:id="rId34"/>
    <p:sldId id="604" r:id="rId35"/>
    <p:sldId id="624" r:id="rId36"/>
    <p:sldId id="606" r:id="rId37"/>
    <p:sldId id="607" r:id="rId38"/>
    <p:sldId id="608" r:id="rId39"/>
    <p:sldId id="609" r:id="rId40"/>
    <p:sldId id="610" r:id="rId41"/>
    <p:sldId id="611" r:id="rId42"/>
    <p:sldId id="612" r:id="rId43"/>
    <p:sldId id="613" r:id="rId44"/>
    <p:sldId id="614" r:id="rId45"/>
    <p:sldId id="615" r:id="rId46"/>
    <p:sldId id="616" r:id="rId47"/>
    <p:sldId id="617" r:id="rId48"/>
    <p:sldId id="618" r:id="rId49"/>
    <p:sldId id="619" r:id="rId50"/>
    <p:sldId id="620" r:id="rId5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D85D"/>
    <a:srgbClr val="DCB9FF"/>
    <a:srgbClr val="FFFF66"/>
    <a:srgbClr val="FFCE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showGuides="1">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16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8D602D-AA47-4F20-AD10-BD02F4B7B0A6}"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A6201FC5-2147-4328-9D30-AF72FC555B32}">
      <dgm:prSet phldrT="[Text]" custT="1"/>
      <dgm:spPr/>
      <dgm:t>
        <a:bodyPr/>
        <a:lstStyle/>
        <a:p>
          <a:r>
            <a:rPr lang="en-US" sz="2800" dirty="0" smtClean="0"/>
            <a:t>Step 1</a:t>
          </a:r>
          <a:endParaRPr lang="en-US" sz="2800" dirty="0"/>
        </a:p>
      </dgm:t>
    </dgm:pt>
    <dgm:pt modelId="{A203E3BD-A61D-4354-B3E1-D83CB791F870}" type="parTrans" cxnId="{372A4C0D-ED37-49F9-9D3B-E14113D037C2}">
      <dgm:prSet/>
      <dgm:spPr/>
      <dgm:t>
        <a:bodyPr/>
        <a:lstStyle/>
        <a:p>
          <a:endParaRPr lang="en-US" sz="2000"/>
        </a:p>
      </dgm:t>
    </dgm:pt>
    <dgm:pt modelId="{A0536792-DBAC-416E-BCA5-F910E6826D23}" type="sibTrans" cxnId="{372A4C0D-ED37-49F9-9D3B-E14113D037C2}">
      <dgm:prSet/>
      <dgm:spPr/>
      <dgm:t>
        <a:bodyPr/>
        <a:lstStyle/>
        <a:p>
          <a:endParaRPr lang="en-US" sz="2000"/>
        </a:p>
      </dgm:t>
    </dgm:pt>
    <dgm:pt modelId="{7CFBA7F7-B2A7-4E8F-963B-F483D6488FB7}">
      <dgm:prSet phldrT="[Text]" custT="1"/>
      <dgm:spPr/>
      <dgm:t>
        <a:bodyPr/>
        <a:lstStyle/>
        <a:p>
          <a:r>
            <a:rPr lang="en-US" sz="2000" dirty="0" smtClean="0"/>
            <a:t>Estimating the capacity requirements for the planning Horizon</a:t>
          </a:r>
          <a:endParaRPr lang="en-US" sz="2000" dirty="0"/>
        </a:p>
      </dgm:t>
    </dgm:pt>
    <dgm:pt modelId="{CFAF53AF-EF83-4D79-9985-0CBD58850415}" type="parTrans" cxnId="{6EA5DCB0-1DAE-49E2-ADC9-59EB3B1D62FF}">
      <dgm:prSet/>
      <dgm:spPr/>
      <dgm:t>
        <a:bodyPr/>
        <a:lstStyle/>
        <a:p>
          <a:endParaRPr lang="en-US" sz="2000"/>
        </a:p>
      </dgm:t>
    </dgm:pt>
    <dgm:pt modelId="{053CB0E3-C188-4939-B751-DB0993938442}" type="sibTrans" cxnId="{6EA5DCB0-1DAE-49E2-ADC9-59EB3B1D62FF}">
      <dgm:prSet/>
      <dgm:spPr/>
      <dgm:t>
        <a:bodyPr/>
        <a:lstStyle/>
        <a:p>
          <a:endParaRPr lang="en-US" sz="2000"/>
        </a:p>
      </dgm:t>
    </dgm:pt>
    <dgm:pt modelId="{512D94C6-4F8D-4271-8CA0-6F75FD5FCA59}">
      <dgm:prSet phldrT="[Text]" custT="1"/>
      <dgm:spPr/>
      <dgm:t>
        <a:bodyPr/>
        <a:lstStyle/>
        <a:p>
          <a:r>
            <a:rPr lang="en-US" sz="2800" dirty="0" smtClean="0"/>
            <a:t>Step 2</a:t>
          </a:r>
          <a:endParaRPr lang="en-US" sz="2800" dirty="0"/>
        </a:p>
      </dgm:t>
    </dgm:pt>
    <dgm:pt modelId="{86933BCB-904C-47B3-AA32-FEB0B167A494}" type="parTrans" cxnId="{3F1573D8-AE83-4207-B8C5-B95D12A6918E}">
      <dgm:prSet/>
      <dgm:spPr/>
      <dgm:t>
        <a:bodyPr/>
        <a:lstStyle/>
        <a:p>
          <a:endParaRPr lang="en-US" sz="2000"/>
        </a:p>
      </dgm:t>
    </dgm:pt>
    <dgm:pt modelId="{3C90C465-E9D8-42CE-A61D-75D4E8FD595B}" type="sibTrans" cxnId="{3F1573D8-AE83-4207-B8C5-B95D12A6918E}">
      <dgm:prSet/>
      <dgm:spPr/>
      <dgm:t>
        <a:bodyPr/>
        <a:lstStyle/>
        <a:p>
          <a:endParaRPr lang="en-US" sz="2000"/>
        </a:p>
      </dgm:t>
    </dgm:pt>
    <dgm:pt modelId="{0D685093-8F5A-431D-B3C1-89E29EBEC912}">
      <dgm:prSet phldrT="[Text]" custT="1"/>
      <dgm:spPr/>
      <dgm:t>
        <a:bodyPr/>
        <a:lstStyle/>
        <a:p>
          <a:r>
            <a:rPr lang="en-US" sz="2000" dirty="0" smtClean="0"/>
            <a:t>Computing the available capacity</a:t>
          </a:r>
          <a:endParaRPr lang="en-US" sz="2000" dirty="0"/>
        </a:p>
      </dgm:t>
    </dgm:pt>
    <dgm:pt modelId="{D927BA90-55D2-4C48-888A-8C2ACD75AE71}" type="parTrans" cxnId="{690BB373-BB06-4EBC-8650-BA7C0405BAB7}">
      <dgm:prSet/>
      <dgm:spPr/>
      <dgm:t>
        <a:bodyPr/>
        <a:lstStyle/>
        <a:p>
          <a:endParaRPr lang="en-US" sz="2000"/>
        </a:p>
      </dgm:t>
    </dgm:pt>
    <dgm:pt modelId="{271A844F-1669-4FE6-9F93-1D768A524943}" type="sibTrans" cxnId="{690BB373-BB06-4EBC-8650-BA7C0405BAB7}">
      <dgm:prSet/>
      <dgm:spPr/>
      <dgm:t>
        <a:bodyPr/>
        <a:lstStyle/>
        <a:p>
          <a:endParaRPr lang="en-US" sz="2000"/>
        </a:p>
      </dgm:t>
    </dgm:pt>
    <dgm:pt modelId="{E7292A67-EF05-49EA-9BD3-8DA4EF5A1A40}">
      <dgm:prSet phldrT="[Text]" custT="1"/>
      <dgm:spPr/>
      <dgm:t>
        <a:bodyPr/>
        <a:lstStyle/>
        <a:p>
          <a:r>
            <a:rPr lang="en-US" sz="2000" dirty="0" smtClean="0"/>
            <a:t>Estimating the quantum of capacity to be augmented</a:t>
          </a:r>
          <a:endParaRPr lang="en-US" sz="2000" dirty="0"/>
        </a:p>
      </dgm:t>
    </dgm:pt>
    <dgm:pt modelId="{054D09A3-4301-4769-8222-C0EE216526F5}" type="parTrans" cxnId="{EF05A361-20C4-49D9-AF6A-C7FCE4D7D1A1}">
      <dgm:prSet/>
      <dgm:spPr/>
      <dgm:t>
        <a:bodyPr/>
        <a:lstStyle/>
        <a:p>
          <a:endParaRPr lang="en-US" sz="2000"/>
        </a:p>
      </dgm:t>
    </dgm:pt>
    <dgm:pt modelId="{1E9B906C-94D8-4B5D-8698-487C95BECD41}" type="sibTrans" cxnId="{EF05A361-20C4-49D9-AF6A-C7FCE4D7D1A1}">
      <dgm:prSet/>
      <dgm:spPr/>
      <dgm:t>
        <a:bodyPr/>
        <a:lstStyle/>
        <a:p>
          <a:endParaRPr lang="en-US" sz="2000"/>
        </a:p>
      </dgm:t>
    </dgm:pt>
    <dgm:pt modelId="{AB1A0019-5041-4EED-8226-2693F47E4A11}">
      <dgm:prSet phldrT="[Text]" custT="1"/>
      <dgm:spPr/>
      <dgm:t>
        <a:bodyPr/>
        <a:lstStyle/>
        <a:p>
          <a:r>
            <a:rPr lang="en-US" sz="2800" dirty="0" smtClean="0"/>
            <a:t>Step 3</a:t>
          </a:r>
          <a:endParaRPr lang="en-US" sz="2800" dirty="0"/>
        </a:p>
      </dgm:t>
    </dgm:pt>
    <dgm:pt modelId="{C98D95B5-4637-4178-84AA-CBB02135CA22}" type="parTrans" cxnId="{58CB1CEB-C9B7-412D-B3EA-3E7378704085}">
      <dgm:prSet/>
      <dgm:spPr/>
      <dgm:t>
        <a:bodyPr/>
        <a:lstStyle/>
        <a:p>
          <a:endParaRPr lang="en-US" sz="2000"/>
        </a:p>
      </dgm:t>
    </dgm:pt>
    <dgm:pt modelId="{FD82A3F0-ADB9-4E50-A619-45F93846F82E}" type="sibTrans" cxnId="{58CB1CEB-C9B7-412D-B3EA-3E7378704085}">
      <dgm:prSet/>
      <dgm:spPr/>
      <dgm:t>
        <a:bodyPr/>
        <a:lstStyle/>
        <a:p>
          <a:endParaRPr lang="en-US" sz="2000"/>
        </a:p>
      </dgm:t>
    </dgm:pt>
    <dgm:pt modelId="{45F448FA-299C-41D6-BDF8-A79E18427C20}">
      <dgm:prSet phldrT="[Text]" custT="1"/>
      <dgm:spPr/>
      <dgm:t>
        <a:bodyPr/>
        <a:lstStyle/>
        <a:p>
          <a:r>
            <a:rPr lang="en-US" sz="2000" dirty="0" smtClean="0"/>
            <a:t>Identifying the available alternatives</a:t>
          </a:r>
          <a:endParaRPr lang="en-US" sz="2000" dirty="0"/>
        </a:p>
      </dgm:t>
    </dgm:pt>
    <dgm:pt modelId="{4EB36AEC-92F5-4F1E-9CE8-C68D2918595B}" type="parTrans" cxnId="{13684957-7239-4730-B81D-1AECC14F9E9C}">
      <dgm:prSet/>
      <dgm:spPr/>
      <dgm:t>
        <a:bodyPr/>
        <a:lstStyle/>
        <a:p>
          <a:endParaRPr lang="en-US" sz="2000"/>
        </a:p>
      </dgm:t>
    </dgm:pt>
    <dgm:pt modelId="{B325D0B7-05C8-414C-A8A2-8AD6B84DC7A5}" type="sibTrans" cxnId="{13684957-7239-4730-B81D-1AECC14F9E9C}">
      <dgm:prSet/>
      <dgm:spPr/>
      <dgm:t>
        <a:bodyPr/>
        <a:lstStyle/>
        <a:p>
          <a:endParaRPr lang="en-US" sz="2000"/>
        </a:p>
      </dgm:t>
    </dgm:pt>
    <dgm:pt modelId="{36269D90-3BC8-420C-8757-CCE2D200ACA6}">
      <dgm:prSet phldrT="[Text]" custT="1"/>
      <dgm:spPr/>
      <dgm:t>
        <a:bodyPr/>
        <a:lstStyle/>
        <a:p>
          <a:r>
            <a:rPr lang="en-US" sz="2000" dirty="0" smtClean="0"/>
            <a:t>Selecting the best one for capacity augmentation</a:t>
          </a:r>
          <a:endParaRPr lang="en-US" sz="2000" dirty="0"/>
        </a:p>
      </dgm:t>
    </dgm:pt>
    <dgm:pt modelId="{2023C112-96C9-4A0A-B988-D5F05ED06451}" type="parTrans" cxnId="{4538121A-5F35-43E2-BD33-3F7ED4346063}">
      <dgm:prSet/>
      <dgm:spPr/>
      <dgm:t>
        <a:bodyPr/>
        <a:lstStyle/>
        <a:p>
          <a:endParaRPr lang="en-US" sz="2000"/>
        </a:p>
      </dgm:t>
    </dgm:pt>
    <dgm:pt modelId="{C0D88B8C-276D-425B-B6C0-ECB3132935B2}" type="sibTrans" cxnId="{4538121A-5F35-43E2-BD33-3F7ED4346063}">
      <dgm:prSet/>
      <dgm:spPr/>
      <dgm:t>
        <a:bodyPr/>
        <a:lstStyle/>
        <a:p>
          <a:endParaRPr lang="en-US" sz="2000"/>
        </a:p>
      </dgm:t>
    </dgm:pt>
    <dgm:pt modelId="{B6E5542A-0312-46BE-8C79-1536A1D2214A}" type="pres">
      <dgm:prSet presAssocID="{5E8D602D-AA47-4F20-AD10-BD02F4B7B0A6}" presName="linearFlow" presStyleCnt="0">
        <dgm:presLayoutVars>
          <dgm:dir/>
          <dgm:animLvl val="lvl"/>
          <dgm:resizeHandles val="exact"/>
        </dgm:presLayoutVars>
      </dgm:prSet>
      <dgm:spPr/>
      <dgm:t>
        <a:bodyPr/>
        <a:lstStyle/>
        <a:p>
          <a:endParaRPr lang="en-US"/>
        </a:p>
      </dgm:t>
    </dgm:pt>
    <dgm:pt modelId="{3EB0D4F4-24B7-450E-8600-F665DD51A1A3}" type="pres">
      <dgm:prSet presAssocID="{A6201FC5-2147-4328-9D30-AF72FC555B32}" presName="composite" presStyleCnt="0"/>
      <dgm:spPr/>
    </dgm:pt>
    <dgm:pt modelId="{D36559EE-ADC2-4F99-A555-ACD2D7F33E1C}" type="pres">
      <dgm:prSet presAssocID="{A6201FC5-2147-4328-9D30-AF72FC555B32}" presName="parentText" presStyleLbl="alignNode1" presStyleIdx="0" presStyleCnt="3">
        <dgm:presLayoutVars>
          <dgm:chMax val="1"/>
          <dgm:bulletEnabled val="1"/>
        </dgm:presLayoutVars>
      </dgm:prSet>
      <dgm:spPr/>
      <dgm:t>
        <a:bodyPr/>
        <a:lstStyle/>
        <a:p>
          <a:endParaRPr lang="en-US"/>
        </a:p>
      </dgm:t>
    </dgm:pt>
    <dgm:pt modelId="{A6E0F051-DC16-4733-BEA9-3B938C5E67E7}" type="pres">
      <dgm:prSet presAssocID="{A6201FC5-2147-4328-9D30-AF72FC555B32}" presName="descendantText" presStyleLbl="alignAcc1" presStyleIdx="0" presStyleCnt="3">
        <dgm:presLayoutVars>
          <dgm:bulletEnabled val="1"/>
        </dgm:presLayoutVars>
      </dgm:prSet>
      <dgm:spPr/>
      <dgm:t>
        <a:bodyPr/>
        <a:lstStyle/>
        <a:p>
          <a:endParaRPr lang="en-US"/>
        </a:p>
      </dgm:t>
    </dgm:pt>
    <dgm:pt modelId="{A03F7FF3-8A0A-486C-AFAF-BAF82E950A39}" type="pres">
      <dgm:prSet presAssocID="{A0536792-DBAC-416E-BCA5-F910E6826D23}" presName="sp" presStyleCnt="0"/>
      <dgm:spPr/>
    </dgm:pt>
    <dgm:pt modelId="{F2160A1F-889A-4500-B836-C49A6496CA5C}" type="pres">
      <dgm:prSet presAssocID="{512D94C6-4F8D-4271-8CA0-6F75FD5FCA59}" presName="composite" presStyleCnt="0"/>
      <dgm:spPr/>
    </dgm:pt>
    <dgm:pt modelId="{C08D7C27-FF7D-4ABB-B285-D5ABE6941362}" type="pres">
      <dgm:prSet presAssocID="{512D94C6-4F8D-4271-8CA0-6F75FD5FCA59}" presName="parentText" presStyleLbl="alignNode1" presStyleIdx="1" presStyleCnt="3">
        <dgm:presLayoutVars>
          <dgm:chMax val="1"/>
          <dgm:bulletEnabled val="1"/>
        </dgm:presLayoutVars>
      </dgm:prSet>
      <dgm:spPr/>
      <dgm:t>
        <a:bodyPr/>
        <a:lstStyle/>
        <a:p>
          <a:endParaRPr lang="en-US"/>
        </a:p>
      </dgm:t>
    </dgm:pt>
    <dgm:pt modelId="{E0BD825B-71A5-44E8-85B6-3F81F61BF99B}" type="pres">
      <dgm:prSet presAssocID="{512D94C6-4F8D-4271-8CA0-6F75FD5FCA59}" presName="descendantText" presStyleLbl="alignAcc1" presStyleIdx="1" presStyleCnt="3">
        <dgm:presLayoutVars>
          <dgm:bulletEnabled val="1"/>
        </dgm:presLayoutVars>
      </dgm:prSet>
      <dgm:spPr/>
      <dgm:t>
        <a:bodyPr/>
        <a:lstStyle/>
        <a:p>
          <a:endParaRPr lang="en-US"/>
        </a:p>
      </dgm:t>
    </dgm:pt>
    <dgm:pt modelId="{B67164C7-DE31-4747-B4F3-CD0FECCAB53A}" type="pres">
      <dgm:prSet presAssocID="{3C90C465-E9D8-42CE-A61D-75D4E8FD595B}" presName="sp" presStyleCnt="0"/>
      <dgm:spPr/>
    </dgm:pt>
    <dgm:pt modelId="{9AE1CC47-E420-43AD-AD1C-FD053739BBE7}" type="pres">
      <dgm:prSet presAssocID="{AB1A0019-5041-4EED-8226-2693F47E4A11}" presName="composite" presStyleCnt="0"/>
      <dgm:spPr/>
    </dgm:pt>
    <dgm:pt modelId="{69C2D1FE-BC99-4A36-8882-B398B6295F1D}" type="pres">
      <dgm:prSet presAssocID="{AB1A0019-5041-4EED-8226-2693F47E4A11}" presName="parentText" presStyleLbl="alignNode1" presStyleIdx="2" presStyleCnt="3">
        <dgm:presLayoutVars>
          <dgm:chMax val="1"/>
          <dgm:bulletEnabled val="1"/>
        </dgm:presLayoutVars>
      </dgm:prSet>
      <dgm:spPr/>
      <dgm:t>
        <a:bodyPr/>
        <a:lstStyle/>
        <a:p>
          <a:endParaRPr lang="en-US"/>
        </a:p>
      </dgm:t>
    </dgm:pt>
    <dgm:pt modelId="{47E70D3A-6BBD-4457-B65D-E3B8453716FE}" type="pres">
      <dgm:prSet presAssocID="{AB1A0019-5041-4EED-8226-2693F47E4A11}" presName="descendantText" presStyleLbl="alignAcc1" presStyleIdx="2" presStyleCnt="3">
        <dgm:presLayoutVars>
          <dgm:bulletEnabled val="1"/>
        </dgm:presLayoutVars>
      </dgm:prSet>
      <dgm:spPr/>
      <dgm:t>
        <a:bodyPr/>
        <a:lstStyle/>
        <a:p>
          <a:endParaRPr lang="en-US"/>
        </a:p>
      </dgm:t>
    </dgm:pt>
  </dgm:ptLst>
  <dgm:cxnLst>
    <dgm:cxn modelId="{4538121A-5F35-43E2-BD33-3F7ED4346063}" srcId="{AB1A0019-5041-4EED-8226-2693F47E4A11}" destId="{36269D90-3BC8-420C-8757-CCE2D200ACA6}" srcOrd="1" destOrd="0" parTransId="{2023C112-96C9-4A0A-B988-D5F05ED06451}" sibTransId="{C0D88B8C-276D-425B-B6C0-ECB3132935B2}"/>
    <dgm:cxn modelId="{262F493A-08D0-4711-907F-963C0A2D930F}" type="presOf" srcId="{36269D90-3BC8-420C-8757-CCE2D200ACA6}" destId="{47E70D3A-6BBD-4457-B65D-E3B8453716FE}" srcOrd="0" destOrd="1" presId="urn:microsoft.com/office/officeart/2005/8/layout/chevron2"/>
    <dgm:cxn modelId="{0705D3D6-A07B-4F14-82E5-3504D5BF257E}" type="presOf" srcId="{E7292A67-EF05-49EA-9BD3-8DA4EF5A1A40}" destId="{E0BD825B-71A5-44E8-85B6-3F81F61BF99B}" srcOrd="0" destOrd="1" presId="urn:microsoft.com/office/officeart/2005/8/layout/chevron2"/>
    <dgm:cxn modelId="{FB385CB4-36D8-490C-9337-2B52E30DDBD2}" type="presOf" srcId="{512D94C6-4F8D-4271-8CA0-6F75FD5FCA59}" destId="{C08D7C27-FF7D-4ABB-B285-D5ABE6941362}" srcOrd="0" destOrd="0" presId="urn:microsoft.com/office/officeart/2005/8/layout/chevron2"/>
    <dgm:cxn modelId="{372A4C0D-ED37-49F9-9D3B-E14113D037C2}" srcId="{5E8D602D-AA47-4F20-AD10-BD02F4B7B0A6}" destId="{A6201FC5-2147-4328-9D30-AF72FC555B32}" srcOrd="0" destOrd="0" parTransId="{A203E3BD-A61D-4354-B3E1-D83CB791F870}" sibTransId="{A0536792-DBAC-416E-BCA5-F910E6826D23}"/>
    <dgm:cxn modelId="{E779E1F4-8F0B-4687-9F09-292BD4CED31D}" type="presOf" srcId="{7CFBA7F7-B2A7-4E8F-963B-F483D6488FB7}" destId="{A6E0F051-DC16-4733-BEA9-3B938C5E67E7}" srcOrd="0" destOrd="0" presId="urn:microsoft.com/office/officeart/2005/8/layout/chevron2"/>
    <dgm:cxn modelId="{880ED2E4-AEA1-407F-93F2-47DC32516809}" type="presOf" srcId="{0D685093-8F5A-431D-B3C1-89E29EBEC912}" destId="{E0BD825B-71A5-44E8-85B6-3F81F61BF99B}" srcOrd="0" destOrd="0" presId="urn:microsoft.com/office/officeart/2005/8/layout/chevron2"/>
    <dgm:cxn modelId="{EF05A361-20C4-49D9-AF6A-C7FCE4D7D1A1}" srcId="{512D94C6-4F8D-4271-8CA0-6F75FD5FCA59}" destId="{E7292A67-EF05-49EA-9BD3-8DA4EF5A1A40}" srcOrd="1" destOrd="0" parTransId="{054D09A3-4301-4769-8222-C0EE216526F5}" sibTransId="{1E9B906C-94D8-4B5D-8698-487C95BECD41}"/>
    <dgm:cxn modelId="{58CB1CEB-C9B7-412D-B3EA-3E7378704085}" srcId="{5E8D602D-AA47-4F20-AD10-BD02F4B7B0A6}" destId="{AB1A0019-5041-4EED-8226-2693F47E4A11}" srcOrd="2" destOrd="0" parTransId="{C98D95B5-4637-4178-84AA-CBB02135CA22}" sibTransId="{FD82A3F0-ADB9-4E50-A619-45F93846F82E}"/>
    <dgm:cxn modelId="{078084B6-153D-4801-A14C-DB89B3481AD0}" type="presOf" srcId="{5E8D602D-AA47-4F20-AD10-BD02F4B7B0A6}" destId="{B6E5542A-0312-46BE-8C79-1536A1D2214A}" srcOrd="0" destOrd="0" presId="urn:microsoft.com/office/officeart/2005/8/layout/chevron2"/>
    <dgm:cxn modelId="{6EA5DCB0-1DAE-49E2-ADC9-59EB3B1D62FF}" srcId="{A6201FC5-2147-4328-9D30-AF72FC555B32}" destId="{7CFBA7F7-B2A7-4E8F-963B-F483D6488FB7}" srcOrd="0" destOrd="0" parTransId="{CFAF53AF-EF83-4D79-9985-0CBD58850415}" sibTransId="{053CB0E3-C188-4939-B751-DB0993938442}"/>
    <dgm:cxn modelId="{13684957-7239-4730-B81D-1AECC14F9E9C}" srcId="{AB1A0019-5041-4EED-8226-2693F47E4A11}" destId="{45F448FA-299C-41D6-BDF8-A79E18427C20}" srcOrd="0" destOrd="0" parTransId="{4EB36AEC-92F5-4F1E-9CE8-C68D2918595B}" sibTransId="{B325D0B7-05C8-414C-A8A2-8AD6B84DC7A5}"/>
    <dgm:cxn modelId="{A72D1F85-E5BF-4050-9010-E946DBC41E4C}" type="presOf" srcId="{AB1A0019-5041-4EED-8226-2693F47E4A11}" destId="{69C2D1FE-BC99-4A36-8882-B398B6295F1D}" srcOrd="0" destOrd="0" presId="urn:microsoft.com/office/officeart/2005/8/layout/chevron2"/>
    <dgm:cxn modelId="{DFBE1544-D4CF-48AD-B1E1-107B6AD489B2}" type="presOf" srcId="{45F448FA-299C-41D6-BDF8-A79E18427C20}" destId="{47E70D3A-6BBD-4457-B65D-E3B8453716FE}" srcOrd="0" destOrd="0" presId="urn:microsoft.com/office/officeart/2005/8/layout/chevron2"/>
    <dgm:cxn modelId="{690BB373-BB06-4EBC-8650-BA7C0405BAB7}" srcId="{512D94C6-4F8D-4271-8CA0-6F75FD5FCA59}" destId="{0D685093-8F5A-431D-B3C1-89E29EBEC912}" srcOrd="0" destOrd="0" parTransId="{D927BA90-55D2-4C48-888A-8C2ACD75AE71}" sibTransId="{271A844F-1669-4FE6-9F93-1D768A524943}"/>
    <dgm:cxn modelId="{3F1573D8-AE83-4207-B8C5-B95D12A6918E}" srcId="{5E8D602D-AA47-4F20-AD10-BD02F4B7B0A6}" destId="{512D94C6-4F8D-4271-8CA0-6F75FD5FCA59}" srcOrd="1" destOrd="0" parTransId="{86933BCB-904C-47B3-AA32-FEB0B167A494}" sibTransId="{3C90C465-E9D8-42CE-A61D-75D4E8FD595B}"/>
    <dgm:cxn modelId="{9648438D-9683-4484-8ED8-48175E2A05E8}" type="presOf" srcId="{A6201FC5-2147-4328-9D30-AF72FC555B32}" destId="{D36559EE-ADC2-4F99-A555-ACD2D7F33E1C}" srcOrd="0" destOrd="0" presId="urn:microsoft.com/office/officeart/2005/8/layout/chevron2"/>
    <dgm:cxn modelId="{9B2C5D93-2984-4081-AA29-2D7FE08BA49D}" type="presParOf" srcId="{B6E5542A-0312-46BE-8C79-1536A1D2214A}" destId="{3EB0D4F4-24B7-450E-8600-F665DD51A1A3}" srcOrd="0" destOrd="0" presId="urn:microsoft.com/office/officeart/2005/8/layout/chevron2"/>
    <dgm:cxn modelId="{B444BF30-7855-4C82-AEB2-7EC869FAE065}" type="presParOf" srcId="{3EB0D4F4-24B7-450E-8600-F665DD51A1A3}" destId="{D36559EE-ADC2-4F99-A555-ACD2D7F33E1C}" srcOrd="0" destOrd="0" presId="urn:microsoft.com/office/officeart/2005/8/layout/chevron2"/>
    <dgm:cxn modelId="{A8398384-3393-4A4A-A1DF-8F49E6F0A6FA}" type="presParOf" srcId="{3EB0D4F4-24B7-450E-8600-F665DD51A1A3}" destId="{A6E0F051-DC16-4733-BEA9-3B938C5E67E7}" srcOrd="1" destOrd="0" presId="urn:microsoft.com/office/officeart/2005/8/layout/chevron2"/>
    <dgm:cxn modelId="{E55C752F-FD6B-474E-9BC6-901170D75074}" type="presParOf" srcId="{B6E5542A-0312-46BE-8C79-1536A1D2214A}" destId="{A03F7FF3-8A0A-486C-AFAF-BAF82E950A39}" srcOrd="1" destOrd="0" presId="urn:microsoft.com/office/officeart/2005/8/layout/chevron2"/>
    <dgm:cxn modelId="{5A898EC2-E176-47F0-B41B-97A5FD1EF701}" type="presParOf" srcId="{B6E5542A-0312-46BE-8C79-1536A1D2214A}" destId="{F2160A1F-889A-4500-B836-C49A6496CA5C}" srcOrd="2" destOrd="0" presId="urn:microsoft.com/office/officeart/2005/8/layout/chevron2"/>
    <dgm:cxn modelId="{616482FA-2360-4AB4-8C47-49410057B619}" type="presParOf" srcId="{F2160A1F-889A-4500-B836-C49A6496CA5C}" destId="{C08D7C27-FF7D-4ABB-B285-D5ABE6941362}" srcOrd="0" destOrd="0" presId="urn:microsoft.com/office/officeart/2005/8/layout/chevron2"/>
    <dgm:cxn modelId="{F8302788-9D0C-4C22-B3E6-DC91C5A9EFCD}" type="presParOf" srcId="{F2160A1F-889A-4500-B836-C49A6496CA5C}" destId="{E0BD825B-71A5-44E8-85B6-3F81F61BF99B}" srcOrd="1" destOrd="0" presId="urn:microsoft.com/office/officeart/2005/8/layout/chevron2"/>
    <dgm:cxn modelId="{F09CF4C2-584E-4B03-B37A-D77821A3E409}" type="presParOf" srcId="{B6E5542A-0312-46BE-8C79-1536A1D2214A}" destId="{B67164C7-DE31-4747-B4F3-CD0FECCAB53A}" srcOrd="3" destOrd="0" presId="urn:microsoft.com/office/officeart/2005/8/layout/chevron2"/>
    <dgm:cxn modelId="{29DC2DA5-62B6-4CB3-9D88-A81EE6F363AE}" type="presParOf" srcId="{B6E5542A-0312-46BE-8C79-1536A1D2214A}" destId="{9AE1CC47-E420-43AD-AD1C-FD053739BBE7}" srcOrd="4" destOrd="0" presId="urn:microsoft.com/office/officeart/2005/8/layout/chevron2"/>
    <dgm:cxn modelId="{6F3CA637-6CED-40CD-AAF2-A4BF308FB5F4}" type="presParOf" srcId="{9AE1CC47-E420-43AD-AD1C-FD053739BBE7}" destId="{69C2D1FE-BC99-4A36-8882-B398B6295F1D}" srcOrd="0" destOrd="0" presId="urn:microsoft.com/office/officeart/2005/8/layout/chevron2"/>
    <dgm:cxn modelId="{0B94EAEB-8D56-4685-B214-A9E3ED65ABF9}" type="presParOf" srcId="{9AE1CC47-E420-43AD-AD1C-FD053739BBE7}" destId="{47E70D3A-6BBD-4457-B65D-E3B8453716F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559EE-ADC2-4F99-A555-ACD2D7F33E1C}">
      <dsp:nvSpPr>
        <dsp:cNvPr id="0" name=""/>
        <dsp:cNvSpPr/>
      </dsp:nvSpPr>
      <dsp:spPr>
        <a:xfrm rot="5400000">
          <a:off x="-222429" y="225592"/>
          <a:ext cx="1482862" cy="103800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Step 1</a:t>
          </a:r>
          <a:endParaRPr lang="en-US" sz="2800" kern="1200" dirty="0"/>
        </a:p>
      </dsp:txBody>
      <dsp:txXfrm rot="-5400000">
        <a:off x="0" y="522165"/>
        <a:ext cx="1038004" cy="444858"/>
      </dsp:txXfrm>
    </dsp:sp>
    <dsp:sp modelId="{A6E0F051-DC16-4733-BEA9-3B938C5E67E7}">
      <dsp:nvSpPr>
        <dsp:cNvPr id="0" name=""/>
        <dsp:cNvSpPr/>
      </dsp:nvSpPr>
      <dsp:spPr>
        <a:xfrm rot="5400000">
          <a:off x="3085071" y="-2043904"/>
          <a:ext cx="963860" cy="505799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Estimating the capacity requirements for the planning Horizon</a:t>
          </a:r>
          <a:endParaRPr lang="en-US" sz="2000" kern="1200" dirty="0"/>
        </a:p>
      </dsp:txBody>
      <dsp:txXfrm rot="-5400000">
        <a:off x="1038004" y="50215"/>
        <a:ext cx="5010943" cy="869756"/>
      </dsp:txXfrm>
    </dsp:sp>
    <dsp:sp modelId="{C08D7C27-FF7D-4ABB-B285-D5ABE6941362}">
      <dsp:nvSpPr>
        <dsp:cNvPr id="0" name=""/>
        <dsp:cNvSpPr/>
      </dsp:nvSpPr>
      <dsp:spPr>
        <a:xfrm rot="5400000">
          <a:off x="-222429" y="1512997"/>
          <a:ext cx="1482862" cy="1038004"/>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Step 2</a:t>
          </a:r>
          <a:endParaRPr lang="en-US" sz="2800" kern="1200" dirty="0"/>
        </a:p>
      </dsp:txBody>
      <dsp:txXfrm rot="-5400000">
        <a:off x="0" y="1809570"/>
        <a:ext cx="1038004" cy="444858"/>
      </dsp:txXfrm>
    </dsp:sp>
    <dsp:sp modelId="{E0BD825B-71A5-44E8-85B6-3F81F61BF99B}">
      <dsp:nvSpPr>
        <dsp:cNvPr id="0" name=""/>
        <dsp:cNvSpPr/>
      </dsp:nvSpPr>
      <dsp:spPr>
        <a:xfrm rot="5400000">
          <a:off x="3085071" y="-756498"/>
          <a:ext cx="963860" cy="5057995"/>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Computing the available capacity</a:t>
          </a:r>
          <a:endParaRPr lang="en-US" sz="2000" kern="1200" dirty="0"/>
        </a:p>
        <a:p>
          <a:pPr marL="228600" lvl="1" indent="-228600" algn="l" defTabSz="889000">
            <a:lnSpc>
              <a:spcPct val="90000"/>
            </a:lnSpc>
            <a:spcBef>
              <a:spcPct val="0"/>
            </a:spcBef>
            <a:spcAft>
              <a:spcPct val="15000"/>
            </a:spcAft>
            <a:buChar char="••"/>
          </a:pPr>
          <a:r>
            <a:rPr lang="en-US" sz="2000" kern="1200" dirty="0" smtClean="0"/>
            <a:t>Estimating the quantum of capacity to be augmented</a:t>
          </a:r>
          <a:endParaRPr lang="en-US" sz="2000" kern="1200" dirty="0"/>
        </a:p>
      </dsp:txBody>
      <dsp:txXfrm rot="-5400000">
        <a:off x="1038004" y="1337621"/>
        <a:ext cx="5010943" cy="869756"/>
      </dsp:txXfrm>
    </dsp:sp>
    <dsp:sp modelId="{69C2D1FE-BC99-4A36-8882-B398B6295F1D}">
      <dsp:nvSpPr>
        <dsp:cNvPr id="0" name=""/>
        <dsp:cNvSpPr/>
      </dsp:nvSpPr>
      <dsp:spPr>
        <a:xfrm rot="5400000">
          <a:off x="-222429" y="2800403"/>
          <a:ext cx="1482862" cy="1038004"/>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Step 3</a:t>
          </a:r>
          <a:endParaRPr lang="en-US" sz="2800" kern="1200" dirty="0"/>
        </a:p>
      </dsp:txBody>
      <dsp:txXfrm rot="-5400000">
        <a:off x="0" y="3096976"/>
        <a:ext cx="1038004" cy="444858"/>
      </dsp:txXfrm>
    </dsp:sp>
    <dsp:sp modelId="{47E70D3A-6BBD-4457-B65D-E3B8453716FE}">
      <dsp:nvSpPr>
        <dsp:cNvPr id="0" name=""/>
        <dsp:cNvSpPr/>
      </dsp:nvSpPr>
      <dsp:spPr>
        <a:xfrm rot="5400000">
          <a:off x="3085071" y="530906"/>
          <a:ext cx="963860" cy="5057995"/>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Identifying the available alternatives</a:t>
          </a:r>
          <a:endParaRPr lang="en-US" sz="2000" kern="1200" dirty="0"/>
        </a:p>
        <a:p>
          <a:pPr marL="228600" lvl="1" indent="-228600" algn="l" defTabSz="889000">
            <a:lnSpc>
              <a:spcPct val="90000"/>
            </a:lnSpc>
            <a:spcBef>
              <a:spcPct val="0"/>
            </a:spcBef>
            <a:spcAft>
              <a:spcPct val="15000"/>
            </a:spcAft>
            <a:buChar char="••"/>
          </a:pPr>
          <a:r>
            <a:rPr lang="en-US" sz="2000" kern="1200" dirty="0" smtClean="0"/>
            <a:t>Selecting the best one for capacity augmentation</a:t>
          </a:r>
          <a:endParaRPr lang="en-US" sz="2000" kern="1200" dirty="0"/>
        </a:p>
      </dsp:txBody>
      <dsp:txXfrm rot="-5400000">
        <a:off x="1038004" y="2625025"/>
        <a:ext cx="5010943" cy="8697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FC474A88-C891-4F77-8540-E1FF48BD4EF5}" type="datetimeFigureOut">
              <a:rPr lang="en-US"/>
              <a:pPr>
                <a:defRPr/>
              </a:pPr>
              <a:t>8/19/2015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92D7414D-9604-4421-9627-2603E355C661}" type="slidenum">
              <a:rPr lang="en-US"/>
              <a:pPr>
                <a:defRPr/>
              </a:pPr>
              <a:t>‹#›</a:t>
            </a:fld>
            <a:endParaRPr lang="en-US"/>
          </a:p>
        </p:txBody>
      </p:sp>
    </p:spTree>
    <p:extLst>
      <p:ext uri="{BB962C8B-B14F-4D97-AF65-F5344CB8AC3E}">
        <p14:creationId xmlns:p14="http://schemas.microsoft.com/office/powerpoint/2010/main" val="2441041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17F5BC69-1838-44FE-ACC8-1BEC9B7AB1EF}" type="datetimeFigureOut">
              <a:rPr lang="en-US"/>
              <a:pPr>
                <a:defRPr/>
              </a:pPr>
              <a:t>8/19/2015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3646AA83-1A30-4439-936B-2945AE0ECFF3}" type="slidenum">
              <a:rPr lang="en-US"/>
              <a:pPr>
                <a:defRPr/>
              </a:pPr>
              <a:t>‹#›</a:t>
            </a:fld>
            <a:endParaRPr lang="en-US"/>
          </a:p>
        </p:txBody>
      </p:sp>
    </p:spTree>
    <p:extLst>
      <p:ext uri="{BB962C8B-B14F-4D97-AF65-F5344CB8AC3E}">
        <p14:creationId xmlns:p14="http://schemas.microsoft.com/office/powerpoint/2010/main" val="3813344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BE16295-8217-44E6-9E8A-FABA4AA39B56}"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CA610-856E-4C7D-89A5-B9F666864842}" type="slidenum">
              <a:rPr lang="en-US"/>
              <a:pPr>
                <a:defRPr/>
              </a:pPr>
              <a:t>‹#›</a:t>
            </a:fld>
            <a:endParaRPr lang="en-US"/>
          </a:p>
        </p:txBody>
      </p:sp>
    </p:spTree>
    <p:extLst>
      <p:ext uri="{BB962C8B-B14F-4D97-AF65-F5344CB8AC3E}">
        <p14:creationId xmlns:p14="http://schemas.microsoft.com/office/powerpoint/2010/main" val="42784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49A443-FD23-4066-96C5-19D516BAB5C3}"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A30D37-74F5-4910-8CC6-74C7988D3784}" type="slidenum">
              <a:rPr lang="en-US"/>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0C1038-E9C4-427E-BD7E-77A89D4E09EF}"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3E9163-BB2C-455B-A9CB-3914494FE0DB}" type="slidenum">
              <a:rPr lang="en-US"/>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8911400-691E-4B03-8B70-BFDAF6A86F7E}"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F3BF2EF-37C3-4BF0-8B4C-BAA620EFF9BD}" type="slidenum">
              <a:rPr lang="en-US" smtClean="0"/>
              <a:pPr>
                <a:defRPr/>
              </a:pPr>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7845" t="1540" r="26912" b="2026"/>
          <a:stretch/>
        </p:blipFill>
        <p:spPr>
          <a:xfrm>
            <a:off x="3345189" y="1"/>
            <a:ext cx="5815584" cy="6882343"/>
          </a:xfrm>
          <a:prstGeom prst="rect">
            <a:avLst/>
          </a:prstGeom>
        </p:spPr>
      </p:pic>
    </p:spTree>
    <p:extLst>
      <p:ext uri="{BB962C8B-B14F-4D97-AF65-F5344CB8AC3E}">
        <p14:creationId xmlns:p14="http://schemas.microsoft.com/office/powerpoint/2010/main" val="4278408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4BBB11-3EEF-41C5-91D6-CBE084E98297}" type="datetimeFigureOut">
              <a:rPr lang="en-US" smtClean="0"/>
              <a:pPr>
                <a:defRPr/>
              </a:pPr>
              <a:t>8/19/2015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390D2C-E982-41E0-A3F9-E8A66B198024}"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03C4-79AC-45B6-9FB0-D8090D09B63B}" type="slidenum">
              <a:rPr lang="en-US" smtClean="0"/>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5C8F2B-D1F7-4891-9B1B-D003662AA577}" type="datetimeFigureOut">
              <a:rPr lang="en-US" smtClean="0"/>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C17B86-8A21-4961-9760-2EEC3C80DB97}" type="slidenum">
              <a:rPr lang="en-US" smtClean="0"/>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553332-539D-43A1-BB07-1E99F20653B6}" type="datetimeFigureOut">
              <a:rPr lang="en-US" smtClean="0"/>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E51564-D7AC-48A4-9166-7AE7BFECD13F}" type="slidenum">
              <a:rPr lang="en-US" smtClean="0"/>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7C10FE-F6BD-4AB7-BDA6-EF1AB54CD9EE}"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DFB83E-5747-477E-A498-353DF5895BA9}" type="slidenum">
              <a:rPr lang="en-US" smtClean="0"/>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1DD3E8-ED86-4614-86D1-FA3A63E0BC41}"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Tree>
    <p:extLst>
      <p:ext uri="{BB962C8B-B14F-4D97-AF65-F5344CB8AC3E}">
        <p14:creationId xmlns:p14="http://schemas.microsoft.com/office/powerpoint/2010/main" val="276025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CF8060-28C3-484C-B772-7DAE813C11A0}"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69CC01-DF4B-452E-8C5E-CBDFDB05A4A1}" type="slidenum">
              <a:rPr lang="en-US" smtClean="0"/>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03DDF5-CAB3-481D-8395-B6DC2DAC5D09}"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11E4AC-8268-4FAE-ABD5-ECF533EDBC93}" type="slidenum">
              <a:rPr lang="en-US" smtClean="0"/>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67F388-8AD7-4BAD-8229-54943A75EC40}"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9C755D-1CE9-4740-8698-29E00459B9B7}" type="slidenum">
              <a:rPr lang="en-US" smtClean="0"/>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8911400-691E-4B03-8B70-BFDAF6A86F7E}"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F3BF2EF-37C3-4BF0-8B4C-BAA620EFF9BD}" type="slidenum">
              <a:rPr lang="en-US" smtClean="0"/>
              <a:pPr>
                <a:defRPr/>
              </a:pPr>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7845" t="1540" r="26912" b="2026"/>
          <a:stretch/>
        </p:blipFill>
        <p:spPr>
          <a:xfrm>
            <a:off x="3345189" y="1"/>
            <a:ext cx="5815584" cy="6882343"/>
          </a:xfrm>
          <a:prstGeom prst="rect">
            <a:avLst/>
          </a:prstGeom>
        </p:spPr>
      </p:pic>
    </p:spTree>
    <p:extLst>
      <p:ext uri="{BB962C8B-B14F-4D97-AF65-F5344CB8AC3E}">
        <p14:creationId xmlns:p14="http://schemas.microsoft.com/office/powerpoint/2010/main" val="42784085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4BBB11-3EEF-41C5-91D6-CBE084E98297}" type="datetimeFigureOut">
              <a:rPr lang="en-US" smtClean="0"/>
              <a:pPr>
                <a:defRPr/>
              </a:pPr>
              <a:t>8/19/2015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390D2C-E982-41E0-A3F9-E8A66B198024}"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03C4-79AC-45B6-9FB0-D8090D09B63B}" type="slidenum">
              <a:rPr lang="en-US" smtClean="0"/>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5C8F2B-D1F7-4891-9B1B-D003662AA577}" type="datetimeFigureOut">
              <a:rPr lang="en-US" smtClean="0"/>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C17B86-8A21-4961-9760-2EEC3C80DB97}" type="slidenum">
              <a:rPr lang="en-US" smtClean="0"/>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496BE08-EC82-47C6-9D43-4177432D0C73}"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99039D-79A4-495E-95A5-2197D3DBC40F}" type="slidenum">
              <a:rPr lang="en-US"/>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553332-539D-43A1-BB07-1E99F20653B6}" type="datetimeFigureOut">
              <a:rPr lang="en-US" smtClean="0"/>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E51564-D7AC-48A4-9166-7AE7BFECD13F}" type="slidenum">
              <a:rPr lang="en-US" smtClean="0"/>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7C10FE-F6BD-4AB7-BDA6-EF1AB54CD9EE}"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DFB83E-5747-477E-A498-353DF5895BA9}" type="slidenum">
              <a:rPr lang="en-US" smtClean="0"/>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CF8060-28C3-484C-B772-7DAE813C11A0}"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69CC01-DF4B-452E-8C5E-CBDFDB05A4A1}" type="slidenum">
              <a:rPr lang="en-US" smtClean="0"/>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03DDF5-CAB3-481D-8395-B6DC2DAC5D09}"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11E4AC-8268-4FAE-ABD5-ECF533EDBC93}" type="slidenum">
              <a:rPr lang="en-US" smtClean="0"/>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67F388-8AD7-4BAD-8229-54943A75EC40}"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9C755D-1CE9-4740-8698-29E00459B9B7}" type="slidenum">
              <a:rPr lang="en-US" smtClean="0"/>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pPr lvl="0"/>
            <a:r>
              <a:rPr lang="en-US" noProof="0" smtClean="0"/>
              <a:t>Click icon to add table</a:t>
            </a:r>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420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20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4724610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165191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20751-3A8C-44CB-9528-D63A3A159E7E}"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4617A4-B870-4D77-B0E3-5CFD826AF6D0}" type="slidenum">
              <a:rPr lang="en-US"/>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19812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1981200" cy="476250"/>
          </a:xfrm>
          <a:prstGeom prst="rect">
            <a:avLst/>
          </a:prstGeom>
        </p:spPr>
        <p:txBody>
          <a:bodyPr/>
          <a:lstStyle>
            <a:lvl1pPr>
              <a:defRPr/>
            </a:lvl1pPr>
          </a:lstStyle>
          <a:p>
            <a:pPr>
              <a:defRPr/>
            </a:pPr>
            <a:fld id="{7BA2EC66-7195-4836-BD64-16DE953EFFA7}" type="slidenum">
              <a:rPr lang="en-US"/>
              <a:pPr>
                <a:defRPr/>
              </a:pPr>
              <a:t>‹#›</a:t>
            </a:fld>
            <a:endParaRPr lang="en-US"/>
          </a:p>
        </p:txBody>
      </p:sp>
    </p:spTree>
    <p:extLst>
      <p:ext uri="{BB962C8B-B14F-4D97-AF65-F5344CB8AC3E}">
        <p14:creationId xmlns:p14="http://schemas.microsoft.com/office/powerpoint/2010/main" val="12397910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09E1001-8F12-4BA3-9198-B61A8ED0316A}" type="datetimeFigureOut">
              <a:rPr lang="en-US"/>
              <a:pPr>
                <a:defRPr/>
              </a:pPr>
              <a:t>8/19/2015</a:t>
            </a:fld>
            <a:endParaRPr lang="en-US"/>
          </a:p>
        </p:txBody>
      </p:sp>
      <p:sp>
        <p:nvSpPr>
          <p:cNvPr id="5" name="Slide Number Placeholder 5"/>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86316484-2169-4588-B4D3-D25F5AD9979B}" type="slidenum">
              <a:rPr lang="en-US"/>
              <a:pPr>
                <a:defRPr/>
              </a:pPr>
              <a:t>‹#›</a:t>
            </a:fld>
            <a:endParaRPr lang="en-US"/>
          </a:p>
        </p:txBody>
      </p:sp>
    </p:spTree>
    <p:extLst>
      <p:ext uri="{BB962C8B-B14F-4D97-AF65-F5344CB8AC3E}">
        <p14:creationId xmlns:p14="http://schemas.microsoft.com/office/powerpoint/2010/main" val="291421432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a:prstGeom prst="rect">
            <a:avLst/>
          </a:prstGeom>
        </p:spPr>
        <p:txBody>
          <a:bodyPr/>
          <a:lstStyle/>
          <a:p>
            <a:pPr lvl="0"/>
            <a:r>
              <a:rPr lang="en-US" noProof="0" smtClean="0"/>
              <a:t>Click icon to add table</a:t>
            </a:r>
            <a:endParaRPr lang="en-US" noProof="0" smtClean="0"/>
          </a:p>
        </p:txBody>
      </p:sp>
      <p:sp>
        <p:nvSpPr>
          <p:cNvPr id="4" name="Rectangle 6"/>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5" name="Rectangle 7"/>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D681B0-9113-44EE-BA6E-6575365C35D4}" type="datetimeFigureOut">
              <a:rPr lang="en-US"/>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04FDB6-DE5F-4A66-A039-FF9741C89532}" type="slidenum">
              <a:rPr lang="en-US"/>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A896D1-6B35-4786-8CE0-FA2E99C06B47}" type="datetimeFigureOut">
              <a:rPr lang="en-US"/>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F44204-A3E4-41B5-A4CF-9BFFF9DD8ED0}" type="slidenum">
              <a:rPr lang="en-US"/>
              <a:pPr>
                <a:defRPr/>
              </a:pPr>
              <a:t>‹#›</a:t>
            </a:fld>
            <a:endParaRPr lang="en-US"/>
          </a:p>
        </p:txBody>
      </p:sp>
    </p:spTree>
    <p:extLst>
      <p:ext uri="{BB962C8B-B14F-4D97-AF65-F5344CB8AC3E}">
        <p14:creationId xmlns:p14="http://schemas.microsoft.com/office/powerpoint/2010/main" val="254418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630AB8-6821-42CA-86E0-B03160494A16}" type="datetimeFigureOut">
              <a:rPr lang="en-US"/>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99507D-CED1-4964-A7DB-A5EA9D80B497}" type="slidenum">
              <a:rPr lang="en-US"/>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5BC1C1-692D-417A-B8EE-548057758B46}"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CF6A69-A699-407B-879F-969CEB4A0717}" type="slidenum">
              <a:rPr lang="en-US"/>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D7F678-AA83-4D89-AEBA-38C0C74CAE75}"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DD6C00-D848-4E33-85C3-1C03FDC646C7}" type="slidenum">
              <a:rPr lang="en-US"/>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85A6D35-785B-4D83-8C81-3B44401C6A67}" type="datetimeFigureOut">
              <a:rPr lang="en-US"/>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D07E0E0-E6D3-4306-93EF-EA40808A01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21" r:id="rId1"/>
    <p:sldLayoutId id="2147484822" r:id="rId2"/>
    <p:sldLayoutId id="2147484823" r:id="rId3"/>
    <p:sldLayoutId id="2147484824" r:id="rId4"/>
    <p:sldLayoutId id="2147484825" r:id="rId5"/>
    <p:sldLayoutId id="2147484826" r:id="rId6"/>
    <p:sldLayoutId id="2147484827" r:id="rId7"/>
    <p:sldLayoutId id="2147484828" r:id="rId8"/>
    <p:sldLayoutId id="2147484829" r:id="rId9"/>
    <p:sldLayoutId id="2147484830" r:id="rId10"/>
    <p:sldLayoutId id="214748483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4B5658E-2FC6-4275-AFD0-F081B6D4E36F}" type="datetimeFigureOut">
              <a:rPr lang="en-US" smtClean="0"/>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B6463E5-CB4F-45FD-B08E-79966E5CC38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36"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 id="2147484834" r:id="rId1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4B5658E-2FC6-4275-AFD0-F081B6D4E36F}" type="datetimeFigureOut">
              <a:rPr lang="en-US" smtClean="0"/>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B6463E5-CB4F-45FD-B08E-79966E5CC38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48" r:id="rId1"/>
    <p:sldLayoutId id="2147484849" r:id="rId2"/>
    <p:sldLayoutId id="2147484850" r:id="rId3"/>
    <p:sldLayoutId id="2147484851" r:id="rId4"/>
    <p:sldLayoutId id="2147484852" r:id="rId5"/>
    <p:sldLayoutId id="2147484853" r:id="rId6"/>
    <p:sldLayoutId id="2147484854" r:id="rId7"/>
    <p:sldLayoutId id="2147484855" r:id="rId8"/>
    <p:sldLayoutId id="2147484856" r:id="rId9"/>
    <p:sldLayoutId id="2147484857" r:id="rId10"/>
    <p:sldLayoutId id="2147484858" r:id="rId11"/>
    <p:sldLayoutId id="2147484859" r:id="rId12"/>
    <p:sldLayoutId id="2147484860" r:id="rId1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gray">
          <a:xfrm>
            <a:off x="-1588" y="6408738"/>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solidFill>
                <a:srgbClr val="000000"/>
              </a:solidFill>
            </a:endParaRPr>
          </a:p>
        </p:txBody>
      </p:sp>
      <p:pic>
        <p:nvPicPr>
          <p:cNvPr id="1027" name="Picture 19" descr="Pearson_Bound_Whit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7613" y="640080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8"/>
          <p:cNvSpPr>
            <a:spLocks noChangeArrowheads="1"/>
          </p:cNvSpPr>
          <p:nvPr/>
        </p:nvSpPr>
        <p:spPr bwMode="auto">
          <a:xfrm>
            <a:off x="4982010" y="6494236"/>
            <a:ext cx="426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smtClean="0">
                <a:solidFill>
                  <a:schemeClr val="bg1"/>
                </a:solidFill>
                <a:latin typeface="Verdana" pitchFamily="34" charset="0"/>
              </a:rPr>
              <a:t>Author: B. </a:t>
            </a:r>
            <a:r>
              <a:rPr lang="en-US" altLang="en-US" sz="1200" b="1" dirty="0" err="1" smtClean="0">
                <a:solidFill>
                  <a:schemeClr val="bg1"/>
                </a:solidFill>
                <a:latin typeface="Verdana" pitchFamily="34" charset="0"/>
              </a:rPr>
              <a:t>Mahadevan</a:t>
            </a:r>
            <a:endParaRPr lang="en-US" altLang="en-US" sz="1200" b="1" dirty="0">
              <a:solidFill>
                <a:schemeClr val="bg1"/>
              </a:solidFill>
              <a:latin typeface="Verdana" pitchFamily="34" charset="0"/>
            </a:endParaRPr>
          </a:p>
        </p:txBody>
      </p:sp>
      <p:sp>
        <p:nvSpPr>
          <p:cNvPr id="1029" name="Rectangle 9"/>
          <p:cNvSpPr>
            <a:spLocks noChangeArrowheads="1"/>
          </p:cNvSpPr>
          <p:nvPr/>
        </p:nvSpPr>
        <p:spPr bwMode="auto">
          <a:xfrm>
            <a:off x="152400" y="6489700"/>
            <a:ext cx="457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a:solidFill>
                  <a:schemeClr val="bg1"/>
                </a:solidFill>
                <a:latin typeface="Verdana" pitchFamily="34" charset="0"/>
              </a:rPr>
              <a:t>Operations </a:t>
            </a:r>
            <a:r>
              <a:rPr lang="en-US" altLang="en-US" sz="1200" b="1" dirty="0" smtClean="0">
                <a:solidFill>
                  <a:schemeClr val="bg1"/>
                </a:solidFill>
                <a:latin typeface="Verdana" pitchFamily="34" charset="0"/>
              </a:rPr>
              <a:t>Management: Theory</a:t>
            </a:r>
            <a:r>
              <a:rPr lang="en-US" altLang="en-US" sz="1200" b="1" baseline="0" dirty="0" smtClean="0">
                <a:solidFill>
                  <a:schemeClr val="bg1"/>
                </a:solidFill>
                <a:latin typeface="Verdana" pitchFamily="34" charset="0"/>
              </a:rPr>
              <a:t> and Practice</a:t>
            </a:r>
            <a:r>
              <a:rPr lang="en-US" altLang="en-US" sz="1200" b="1" dirty="0" smtClean="0">
                <a:solidFill>
                  <a:schemeClr val="bg1"/>
                </a:solidFill>
                <a:latin typeface="Verdana" pitchFamily="34" charset="0"/>
              </a:rPr>
              <a:t>, 3e</a:t>
            </a:r>
            <a:endParaRPr lang="en-US" altLang="en-US" sz="1200" b="1" dirty="0">
              <a:solidFill>
                <a:schemeClr val="bg1"/>
              </a:solidFill>
              <a:latin typeface="Verdana" pitchFamily="34" charset="0"/>
            </a:endParaRPr>
          </a:p>
        </p:txBody>
      </p:sp>
      <p:sp>
        <p:nvSpPr>
          <p:cNvPr id="1030" name="Rectangle 10"/>
          <p:cNvSpPr>
            <a:spLocks noChangeArrowheads="1"/>
          </p:cNvSpPr>
          <p:nvPr/>
        </p:nvSpPr>
        <p:spPr bwMode="auto">
          <a:xfrm rot="-5400000">
            <a:off x="6816725" y="3460750"/>
            <a:ext cx="41195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000">
                <a:latin typeface="Verdana" pitchFamily="34" charset="0"/>
              </a:rPr>
              <a:t>Copyright © 2016 Pearson India Education Services Pvt. Ltd</a:t>
            </a:r>
          </a:p>
        </p:txBody>
      </p:sp>
    </p:spTree>
  </p:cSld>
  <p:clrMap bg1="lt1" tx1="dk1" bg2="lt2" tx2="dk2" accent1="accent1" accent2="accent2" accent3="accent3" accent4="accent4" accent5="accent5" accent6="accent6" hlink="hlink" folHlink="folHlink"/>
  <p:sldLayoutIdLst>
    <p:sldLayoutId id="2147484862" r:id="rId1"/>
    <p:sldLayoutId id="2147484863" r:id="rId2"/>
    <p:sldLayoutId id="2147484864" r:id="rId3"/>
    <p:sldLayoutId id="2147484865" r:id="rId4"/>
    <p:sldLayoutId id="2147484866" r:id="rId5"/>
    <p:sldLayoutId id="2147484867" r:id="rId6"/>
    <p:sldLayoutId id="2147484868" r:id="rId7"/>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41.x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CQ2IGZYTTNw" TargetMode="External"/><Relationship Id="rId2" Type="http://schemas.openxmlformats.org/officeDocument/2006/relationships/hyperlink" Target="http://www.youtube.com/watch?v=q5-7ZeORixk" TargetMode="Externa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9.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39.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584505"/>
            <a:ext cx="7772400" cy="1470025"/>
          </a:xfrm>
        </p:spPr>
        <p:txBody>
          <a:bodyPr/>
          <a:lstStyle/>
          <a:p>
            <a:pPr eaLnBrk="1" hangingPunct="1"/>
            <a:r>
              <a:rPr lang="en-US" altLang="en-US" dirty="0" smtClean="0"/>
              <a:t>Chapter </a:t>
            </a:r>
            <a:r>
              <a:rPr lang="en-US" altLang="en-US" dirty="0"/>
              <a:t>8</a:t>
            </a:r>
            <a:endParaRPr lang="en-US" altLang="en-US" dirty="0" smtClean="0"/>
          </a:p>
        </p:txBody>
      </p:sp>
      <p:sp>
        <p:nvSpPr>
          <p:cNvPr id="3075" name="Rectangle 5"/>
          <p:cNvSpPr>
            <a:spLocks noGrp="1" noChangeArrowheads="1"/>
          </p:cNvSpPr>
          <p:nvPr>
            <p:ph type="subTitle" idx="1"/>
          </p:nvPr>
        </p:nvSpPr>
        <p:spPr>
          <a:xfrm>
            <a:off x="1371600" y="3340280"/>
            <a:ext cx="6400800" cy="1752600"/>
          </a:xfrm>
        </p:spPr>
        <p:txBody>
          <a:bodyPr/>
          <a:lstStyle/>
          <a:p>
            <a:pPr eaLnBrk="1" hangingPunct="1"/>
            <a:r>
              <a:rPr lang="en-US" altLang="en-US" sz="4400" b="1" dirty="0" smtClean="0">
                <a:solidFill>
                  <a:srgbClr val="0000FF"/>
                </a:solidFill>
              </a:rPr>
              <a:t>Process </a:t>
            </a:r>
            <a:r>
              <a:rPr lang="en-US" altLang="en-US" sz="4400" b="1" dirty="0" smtClean="0">
                <a:solidFill>
                  <a:srgbClr val="0000FF"/>
                </a:solidFill>
              </a:rPr>
              <a:t>and </a:t>
            </a:r>
            <a:r>
              <a:rPr lang="en-US" altLang="en-US" sz="4400" b="1" dirty="0" smtClean="0">
                <a:solidFill>
                  <a:srgbClr val="0000FF"/>
                </a:solidFill>
              </a:rPr>
              <a:t>Capacity Analysis</a:t>
            </a:r>
            <a:endParaRPr lang="en-US" altLang="en-US" sz="4400" b="1" dirty="0">
              <a:solidFill>
                <a:srgbClr val="0000FF"/>
              </a:solidFill>
            </a:endParaRPr>
          </a:p>
        </p:txBody>
      </p:sp>
    </p:spTree>
    <p:extLst>
      <p:ext uri="{BB962C8B-B14F-4D97-AF65-F5344CB8AC3E}">
        <p14:creationId xmlns:p14="http://schemas.microsoft.com/office/powerpoint/2010/main" val="163678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smtClean="0"/>
              <a:t>Process Analysis</a:t>
            </a:r>
            <a:br>
              <a:rPr lang="en-US" altLang="en-US" dirty="0" smtClean="0"/>
            </a:br>
            <a:r>
              <a:rPr lang="en-US" altLang="en-US" sz="3200" b="1" dirty="0" smtClean="0">
                <a:solidFill>
                  <a:srgbClr val="0000FF"/>
                </a:solidFill>
                <a:latin typeface="Comic Sans MS" pitchFamily="66" charset="0"/>
              </a:rPr>
              <a:t>Performance Metrics</a:t>
            </a:r>
            <a:endParaRPr lang="en-US" altLang="en-US" sz="4800" b="1" dirty="0" smtClean="0">
              <a:solidFill>
                <a:srgbClr val="0000FF"/>
              </a:solidFill>
              <a:latin typeface="Comic Sans MS" pitchFamily="66" charset="0"/>
            </a:endParaRPr>
          </a:p>
        </p:txBody>
      </p:sp>
      <p:sp>
        <p:nvSpPr>
          <p:cNvPr id="12291" name="Content Placeholder 2"/>
          <p:cNvSpPr>
            <a:spLocks noGrp="1"/>
          </p:cNvSpPr>
          <p:nvPr>
            <p:ph idx="1"/>
          </p:nvPr>
        </p:nvSpPr>
        <p:spPr/>
        <p:txBody>
          <a:bodyPr/>
          <a:lstStyle/>
          <a:p>
            <a:pPr eaLnBrk="1" hangingPunct="1"/>
            <a:r>
              <a:rPr lang="en-US" altLang="en-US" sz="2600" b="1" i="1" u="sng" dirty="0" smtClean="0"/>
              <a:t>Throughput time</a:t>
            </a:r>
            <a:r>
              <a:rPr lang="en-US" altLang="en-US" sz="2600" dirty="0" smtClean="0"/>
              <a:t>:  Throughput time (TPUT) is the elapsed time from the first stage of the process to the last stage of the process. It is also known as lead time. </a:t>
            </a:r>
          </a:p>
          <a:p>
            <a:pPr eaLnBrk="1" hangingPunct="1"/>
            <a:r>
              <a:rPr lang="en-US" altLang="en-US" sz="2600" b="1" i="1" u="sng" dirty="0" smtClean="0"/>
              <a:t>Cycle Time</a:t>
            </a:r>
            <a:r>
              <a:rPr lang="en-US" altLang="en-US" sz="2600" dirty="0" smtClean="0"/>
              <a:t>: Cycle time is the elapsed time between two successive output from a process that is continuously operating in a given period of time. </a:t>
            </a:r>
          </a:p>
          <a:p>
            <a:pPr eaLnBrk="1" hangingPunct="1"/>
            <a:r>
              <a:rPr lang="en-US" altLang="en-US" sz="2600" b="1" i="1" u="sng" dirty="0" smtClean="0"/>
              <a:t>Bottleneck</a:t>
            </a:r>
            <a:r>
              <a:rPr lang="en-US" altLang="en-US" sz="2600" dirty="0" smtClean="0"/>
              <a:t>: That stage of the process that dictates the output of a process is the bottleneck. </a:t>
            </a:r>
          </a:p>
          <a:p>
            <a:pPr eaLnBrk="1" hangingPunct="1"/>
            <a:r>
              <a:rPr lang="en-US" altLang="en-US" sz="2600" dirty="0" smtClean="0"/>
              <a:t>TPUT is a relevant measure for MTO systems. </a:t>
            </a:r>
          </a:p>
          <a:p>
            <a:pPr eaLnBrk="1" hangingPunct="1"/>
            <a:r>
              <a:rPr lang="en-US" altLang="en-US" sz="2600" dirty="0" smtClean="0"/>
              <a:t>Measures such as Cycle Time and Bottleneck are relevant in the case of MTS systems.</a:t>
            </a:r>
            <a:endParaRPr lang="en-US" altLang="en-US" sz="2600" b="1" dirty="0" smtClean="0"/>
          </a:p>
          <a:p>
            <a:pPr eaLnBrk="1" hangingPunct="1">
              <a:buFont typeface="Wingdings" pitchFamily="2" charset="2"/>
              <a:buNone/>
            </a:pPr>
            <a:endParaRPr lang="en-US" altLang="en-US" sz="2600" b="1" dirty="0" smtClean="0"/>
          </a:p>
        </p:txBody>
      </p:sp>
    </p:spTree>
    <p:extLst>
      <p:ext uri="{BB962C8B-B14F-4D97-AF65-F5344CB8AC3E}">
        <p14:creationId xmlns:p14="http://schemas.microsoft.com/office/powerpoint/2010/main" val="372521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34368" y="274638"/>
            <a:ext cx="8229600" cy="1143000"/>
          </a:xfrm>
        </p:spPr>
        <p:txBody>
          <a:bodyPr/>
          <a:lstStyle/>
          <a:p>
            <a:pPr eaLnBrk="1" hangingPunct="1"/>
            <a:r>
              <a:rPr lang="en-US" altLang="en-US" dirty="0" smtClean="0"/>
              <a:t>Process Analysis</a:t>
            </a:r>
            <a:br>
              <a:rPr lang="en-US" altLang="en-US" dirty="0" smtClean="0"/>
            </a:br>
            <a:r>
              <a:rPr lang="en-US" altLang="en-US" sz="3200" b="1" dirty="0" smtClean="0">
                <a:solidFill>
                  <a:srgbClr val="0000FF"/>
                </a:solidFill>
                <a:latin typeface="Comic Sans MS" pitchFamily="66" charset="0"/>
              </a:rPr>
              <a:t>Toy Manufacturing (Example 8.1)</a:t>
            </a:r>
            <a:endParaRPr lang="en-US" altLang="en-US" sz="4800" b="1" dirty="0" smtClean="0">
              <a:solidFill>
                <a:srgbClr val="0000FF"/>
              </a:solidFill>
              <a:latin typeface="Comic Sans MS" pitchFamily="66" charset="0"/>
            </a:endParaRPr>
          </a:p>
        </p:txBody>
      </p:sp>
      <p:sp>
        <p:nvSpPr>
          <p:cNvPr id="13315" name="Line 3"/>
          <p:cNvSpPr>
            <a:spLocks noChangeShapeType="1"/>
          </p:cNvSpPr>
          <p:nvPr/>
        </p:nvSpPr>
        <p:spPr bwMode="auto">
          <a:xfrm>
            <a:off x="1422490" y="2667000"/>
            <a:ext cx="739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6" name="Rectangle 4"/>
          <p:cNvSpPr>
            <a:spLocks noChangeArrowheads="1"/>
          </p:cNvSpPr>
          <p:nvPr/>
        </p:nvSpPr>
        <p:spPr bwMode="auto">
          <a:xfrm>
            <a:off x="20043" y="1905000"/>
            <a:ext cx="1614488"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Prepare</a:t>
            </a:r>
          </a:p>
          <a:p>
            <a:pPr algn="ctr"/>
            <a:r>
              <a:rPr lang="en-US" altLang="en-US" sz="2000" b="1">
                <a:latin typeface="Calibri" pitchFamily="34" charset="0"/>
              </a:rPr>
              <a:t>8 minutes</a:t>
            </a:r>
          </a:p>
        </p:txBody>
      </p:sp>
      <p:sp>
        <p:nvSpPr>
          <p:cNvPr id="13317" name="Rectangle 5"/>
          <p:cNvSpPr>
            <a:spLocks noChangeArrowheads="1"/>
          </p:cNvSpPr>
          <p:nvPr/>
        </p:nvSpPr>
        <p:spPr bwMode="auto">
          <a:xfrm>
            <a:off x="1953618" y="1905000"/>
            <a:ext cx="15811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Pre-treat</a:t>
            </a:r>
          </a:p>
          <a:p>
            <a:pPr algn="ctr"/>
            <a:r>
              <a:rPr lang="en-US" altLang="en-US" sz="2000" b="1">
                <a:latin typeface="Calibri" pitchFamily="34" charset="0"/>
              </a:rPr>
              <a:t>12 minutes</a:t>
            </a:r>
          </a:p>
        </p:txBody>
      </p:sp>
      <p:sp>
        <p:nvSpPr>
          <p:cNvPr id="13318" name="Rectangle 6"/>
          <p:cNvSpPr>
            <a:spLocks noChangeArrowheads="1"/>
          </p:cNvSpPr>
          <p:nvPr/>
        </p:nvSpPr>
        <p:spPr bwMode="auto">
          <a:xfrm>
            <a:off x="3763368" y="1905000"/>
            <a:ext cx="1543050" cy="15240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Paint</a:t>
            </a:r>
          </a:p>
          <a:p>
            <a:pPr algn="ctr"/>
            <a:r>
              <a:rPr lang="en-US" altLang="en-US" sz="2000" b="1">
                <a:latin typeface="Calibri" pitchFamily="34" charset="0"/>
              </a:rPr>
              <a:t>20 minutes</a:t>
            </a:r>
          </a:p>
        </p:txBody>
      </p:sp>
      <p:sp>
        <p:nvSpPr>
          <p:cNvPr id="13319" name="Rectangle 7"/>
          <p:cNvSpPr>
            <a:spLocks noChangeArrowheads="1"/>
          </p:cNvSpPr>
          <p:nvPr/>
        </p:nvSpPr>
        <p:spPr bwMode="auto">
          <a:xfrm>
            <a:off x="5475024" y="1905000"/>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Dry</a:t>
            </a:r>
          </a:p>
          <a:p>
            <a:pPr algn="ctr"/>
            <a:r>
              <a:rPr lang="en-US" altLang="en-US" sz="2000" b="1">
                <a:latin typeface="Calibri" pitchFamily="34" charset="0"/>
              </a:rPr>
              <a:t>45minutes</a:t>
            </a:r>
          </a:p>
        </p:txBody>
      </p:sp>
      <p:sp>
        <p:nvSpPr>
          <p:cNvPr id="13320" name="Rectangle 8"/>
          <p:cNvSpPr>
            <a:spLocks noChangeArrowheads="1"/>
          </p:cNvSpPr>
          <p:nvPr/>
        </p:nvSpPr>
        <p:spPr bwMode="auto">
          <a:xfrm>
            <a:off x="7145736" y="1905000"/>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dirty="0">
                <a:latin typeface="Calibri" pitchFamily="34" charset="0"/>
              </a:rPr>
              <a:t>Inspect &amp;</a:t>
            </a:r>
          </a:p>
          <a:p>
            <a:pPr algn="ctr"/>
            <a:r>
              <a:rPr lang="en-US" altLang="en-US" sz="2000" b="1" dirty="0">
                <a:latin typeface="Calibri" pitchFamily="34" charset="0"/>
              </a:rPr>
              <a:t>Pack</a:t>
            </a:r>
          </a:p>
          <a:p>
            <a:pPr algn="ctr"/>
            <a:r>
              <a:rPr lang="en-US" altLang="en-US" sz="2000" b="1" dirty="0">
                <a:latin typeface="Calibri" pitchFamily="34" charset="0"/>
              </a:rPr>
              <a:t>5 minutes</a:t>
            </a:r>
          </a:p>
        </p:txBody>
      </p:sp>
      <p:sp>
        <p:nvSpPr>
          <p:cNvPr id="17" name="TextBox 16"/>
          <p:cNvSpPr txBox="1"/>
          <p:nvPr/>
        </p:nvSpPr>
        <p:spPr>
          <a:xfrm>
            <a:off x="486768" y="3962400"/>
            <a:ext cx="7772400" cy="1477963"/>
          </a:xfrm>
          <a:prstGeom prst="rect">
            <a:avLst/>
          </a:prstGeom>
          <a:solidFill>
            <a:srgbClr val="DCB9FF"/>
          </a:solidFill>
        </p:spPr>
        <p:txBody>
          <a:bodyPr>
            <a:spAutoFit/>
          </a:bodyPr>
          <a:lstStyle/>
          <a:p>
            <a:pPr marL="231775" indent="-163513">
              <a:buFont typeface="Arial" pitchFamily="34" charset="0"/>
              <a:buChar char="•"/>
              <a:defRPr/>
            </a:pPr>
            <a:r>
              <a:rPr lang="en-US" i="1" dirty="0"/>
              <a:t>The throughput time for the process is 55 minutes</a:t>
            </a:r>
          </a:p>
          <a:p>
            <a:pPr marL="231775" indent="-163513">
              <a:buFont typeface="Arial" pitchFamily="34" charset="0"/>
              <a:buChar char="•"/>
              <a:defRPr/>
            </a:pPr>
            <a:r>
              <a:rPr lang="en-US" i="1" dirty="0"/>
              <a:t>The spray painting is the bottleneck in the process</a:t>
            </a:r>
          </a:p>
          <a:p>
            <a:pPr marL="231775" indent="-163513">
              <a:buFont typeface="Arial" pitchFamily="34" charset="0"/>
              <a:buChar char="•"/>
              <a:defRPr/>
            </a:pPr>
            <a:r>
              <a:rPr lang="en-US" i="1" dirty="0"/>
              <a:t>Cycle time is 20 minutes. The implication of this is that when the process operates in a continuous manner, a pallet of finished toys come out every 20 minutes.</a:t>
            </a:r>
          </a:p>
        </p:txBody>
      </p:sp>
    </p:spTree>
    <p:extLst>
      <p:ext uri="{BB962C8B-B14F-4D97-AF65-F5344CB8AC3E}">
        <p14:creationId xmlns:p14="http://schemas.microsoft.com/office/powerpoint/2010/main" val="776911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eaLnBrk="1" hangingPunct="1"/>
            <a:r>
              <a:rPr lang="en-US" altLang="en-US" sz="3600" dirty="0" smtClean="0"/>
              <a:t>Process Analysis (Example 8.1)</a:t>
            </a:r>
            <a:r>
              <a:rPr lang="en-US" altLang="en-US" sz="2400" dirty="0" smtClean="0"/>
              <a:t/>
            </a:r>
            <a:br>
              <a:rPr lang="en-US" altLang="en-US" sz="2400" dirty="0" smtClean="0"/>
            </a:br>
            <a:r>
              <a:rPr lang="en-US" altLang="en-US" sz="2400" b="1" dirty="0" smtClean="0">
                <a:solidFill>
                  <a:srgbClr val="0000FF"/>
                </a:solidFill>
                <a:latin typeface="Comic Sans MS" pitchFamily="66" charset="0"/>
              </a:rPr>
              <a:t>A graphical representation with start and end times</a:t>
            </a:r>
          </a:p>
        </p:txBody>
      </p:sp>
      <p:pic>
        <p:nvPicPr>
          <p:cNvPr id="14339" name="Object 10"/>
          <p:cNvPicPr>
            <a:picLocks noChangeArrowheads="1"/>
          </p:cNvPicPr>
          <p:nvPr/>
        </p:nvPicPr>
        <p:blipFill>
          <a:blip r:embed="rId2">
            <a:extLst>
              <a:ext uri="{28A0092B-C50C-407E-A947-70E740481C1C}">
                <a14:useLocalDpi xmlns:a14="http://schemas.microsoft.com/office/drawing/2010/main" val="0"/>
              </a:ext>
            </a:extLst>
          </a:blip>
          <a:srcRect b="-201"/>
          <a:stretch>
            <a:fillRect/>
          </a:stretch>
        </p:blipFill>
        <p:spPr bwMode="auto">
          <a:xfrm>
            <a:off x="533400" y="1752600"/>
            <a:ext cx="80772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85800" y="5715000"/>
            <a:ext cx="7924800" cy="584200"/>
          </a:xfrm>
          <a:prstGeom prst="rect">
            <a:avLst/>
          </a:prstGeom>
          <a:solidFill>
            <a:srgbClr val="DCB9FF"/>
          </a:solidFill>
        </p:spPr>
        <p:txBody>
          <a:bodyPr>
            <a:spAutoFit/>
          </a:bodyPr>
          <a:lstStyle/>
          <a:p>
            <a:pPr>
              <a:defRPr/>
            </a:pPr>
            <a:r>
              <a:rPr lang="en-US" sz="1600" i="1" dirty="0"/>
              <a:t>Every batch of four toys come out exactly in an interval of 20 minutes which is the cycle time for the process</a:t>
            </a:r>
          </a:p>
        </p:txBody>
      </p:sp>
    </p:spTree>
    <p:extLst>
      <p:ext uri="{BB962C8B-B14F-4D97-AF65-F5344CB8AC3E}">
        <p14:creationId xmlns:p14="http://schemas.microsoft.com/office/powerpoint/2010/main" val="1305908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334368" y="274638"/>
            <a:ext cx="8229600" cy="1143000"/>
          </a:xfrm>
        </p:spPr>
        <p:txBody>
          <a:bodyPr/>
          <a:lstStyle/>
          <a:p>
            <a:pPr eaLnBrk="1" hangingPunct="1"/>
            <a:r>
              <a:rPr lang="en-US" altLang="en-US" sz="3600" dirty="0" smtClean="0"/>
              <a:t>Process Analysis (Example 8.1)</a:t>
            </a:r>
            <a:r>
              <a:rPr lang="en-US" altLang="en-US" sz="4000" dirty="0" smtClean="0"/>
              <a:t/>
            </a:r>
            <a:br>
              <a:rPr lang="en-US" altLang="en-US" sz="4000" dirty="0" smtClean="0"/>
            </a:br>
            <a:r>
              <a:rPr lang="en-US" altLang="en-US" sz="3200" b="1" dirty="0" smtClean="0">
                <a:solidFill>
                  <a:srgbClr val="0000FF"/>
                </a:solidFill>
                <a:latin typeface="Comic Sans MS" pitchFamily="66" charset="0"/>
              </a:rPr>
              <a:t>Production Capacity of the system</a:t>
            </a:r>
            <a:endParaRPr lang="en-US" altLang="en-US" dirty="0" smtClean="0">
              <a:solidFill>
                <a:srgbClr val="0000FF"/>
              </a:solidFill>
            </a:endParaRPr>
          </a:p>
        </p:txBody>
      </p:sp>
      <p:sp>
        <p:nvSpPr>
          <p:cNvPr id="15363" name="Line 3"/>
          <p:cNvSpPr>
            <a:spLocks noChangeShapeType="1"/>
          </p:cNvSpPr>
          <p:nvPr/>
        </p:nvSpPr>
        <p:spPr bwMode="auto">
          <a:xfrm>
            <a:off x="1363775" y="3048000"/>
            <a:ext cx="739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4" name="Rectangle 10"/>
          <p:cNvSpPr>
            <a:spLocks noChangeArrowheads="1"/>
          </p:cNvSpPr>
          <p:nvPr/>
        </p:nvSpPr>
        <p:spPr bwMode="auto">
          <a:xfrm>
            <a:off x="29568" y="2286000"/>
            <a:ext cx="1616075"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Prepare</a:t>
            </a:r>
          </a:p>
          <a:p>
            <a:pPr algn="ctr"/>
            <a:r>
              <a:rPr lang="en-US" altLang="en-US" sz="2000" b="1">
                <a:latin typeface="Calibri" pitchFamily="34" charset="0"/>
              </a:rPr>
              <a:t>7.5 pallets/hr</a:t>
            </a:r>
          </a:p>
        </p:txBody>
      </p:sp>
      <p:sp>
        <p:nvSpPr>
          <p:cNvPr id="15365" name="Rectangle 11"/>
          <p:cNvSpPr>
            <a:spLocks noChangeArrowheads="1"/>
          </p:cNvSpPr>
          <p:nvPr/>
        </p:nvSpPr>
        <p:spPr bwMode="auto">
          <a:xfrm>
            <a:off x="1853959" y="2286000"/>
            <a:ext cx="15811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Pre-treat</a:t>
            </a:r>
          </a:p>
          <a:p>
            <a:pPr algn="ctr"/>
            <a:r>
              <a:rPr lang="en-US" altLang="en-US" sz="2000" b="1">
                <a:latin typeface="Calibri" pitchFamily="34" charset="0"/>
              </a:rPr>
              <a:t>5 pallets/hr</a:t>
            </a:r>
          </a:p>
        </p:txBody>
      </p:sp>
      <p:sp>
        <p:nvSpPr>
          <p:cNvPr id="15366" name="Rectangle 12"/>
          <p:cNvSpPr>
            <a:spLocks noChangeArrowheads="1"/>
          </p:cNvSpPr>
          <p:nvPr/>
        </p:nvSpPr>
        <p:spPr bwMode="auto">
          <a:xfrm>
            <a:off x="3663709" y="2286000"/>
            <a:ext cx="1543050" cy="15240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Paint</a:t>
            </a:r>
          </a:p>
          <a:p>
            <a:pPr algn="ctr"/>
            <a:r>
              <a:rPr lang="en-US" altLang="en-US" sz="2000" b="1">
                <a:latin typeface="Calibri" pitchFamily="34" charset="0"/>
              </a:rPr>
              <a:t>3 pallets/hr</a:t>
            </a:r>
          </a:p>
        </p:txBody>
      </p:sp>
      <p:sp>
        <p:nvSpPr>
          <p:cNvPr id="15367" name="Rectangle 13"/>
          <p:cNvSpPr>
            <a:spLocks noChangeArrowheads="1"/>
          </p:cNvSpPr>
          <p:nvPr/>
        </p:nvSpPr>
        <p:spPr bwMode="auto">
          <a:xfrm>
            <a:off x="5416309" y="2286000"/>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Dry</a:t>
            </a:r>
          </a:p>
        </p:txBody>
      </p:sp>
      <p:sp>
        <p:nvSpPr>
          <p:cNvPr id="15368" name="Rectangle 14"/>
          <p:cNvSpPr>
            <a:spLocks noChangeArrowheads="1"/>
          </p:cNvSpPr>
          <p:nvPr/>
        </p:nvSpPr>
        <p:spPr bwMode="auto">
          <a:xfrm>
            <a:off x="7100669" y="2286000"/>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dirty="0">
                <a:latin typeface="Calibri" pitchFamily="34" charset="0"/>
              </a:rPr>
              <a:t>Inspect &amp;</a:t>
            </a:r>
          </a:p>
          <a:p>
            <a:pPr algn="ctr"/>
            <a:r>
              <a:rPr lang="en-US" altLang="en-US" sz="2000" b="1" dirty="0">
                <a:latin typeface="Calibri" pitchFamily="34" charset="0"/>
              </a:rPr>
              <a:t>Pack</a:t>
            </a:r>
          </a:p>
          <a:p>
            <a:pPr algn="ctr"/>
            <a:r>
              <a:rPr lang="en-US" altLang="en-US" sz="2000" b="1" dirty="0">
                <a:latin typeface="Calibri" pitchFamily="34" charset="0"/>
              </a:rPr>
              <a:t>12 pallets/</a:t>
            </a:r>
            <a:r>
              <a:rPr lang="en-US" altLang="en-US" sz="2000" b="1" dirty="0" err="1">
                <a:latin typeface="Calibri" pitchFamily="34" charset="0"/>
              </a:rPr>
              <a:t>hr</a:t>
            </a:r>
            <a:endParaRPr lang="en-US" altLang="en-US" sz="2000" b="1" dirty="0">
              <a:latin typeface="Calibri" pitchFamily="34" charset="0"/>
            </a:endParaRPr>
          </a:p>
        </p:txBody>
      </p:sp>
      <p:sp>
        <p:nvSpPr>
          <p:cNvPr id="11" name="TextBox 10"/>
          <p:cNvSpPr txBox="1"/>
          <p:nvPr/>
        </p:nvSpPr>
        <p:spPr>
          <a:xfrm>
            <a:off x="562968" y="4800600"/>
            <a:ext cx="7924800" cy="830263"/>
          </a:xfrm>
          <a:prstGeom prst="rect">
            <a:avLst/>
          </a:prstGeom>
          <a:solidFill>
            <a:srgbClr val="DCB9FF"/>
          </a:solidFill>
        </p:spPr>
        <p:txBody>
          <a:bodyPr>
            <a:spAutoFit/>
          </a:bodyPr>
          <a:lstStyle/>
          <a:p>
            <a:pPr marL="231775" indent="-231775">
              <a:buFont typeface="Arial" pitchFamily="34" charset="0"/>
              <a:buChar char="•"/>
              <a:defRPr/>
            </a:pPr>
            <a:r>
              <a:rPr lang="en-US" sz="1600" i="1" dirty="0"/>
              <a:t>The system can produce at the rate of 3 pallets per hour (12 toys)</a:t>
            </a:r>
          </a:p>
          <a:p>
            <a:pPr marL="231775" indent="-231775">
              <a:buFont typeface="Arial" pitchFamily="34" charset="0"/>
              <a:buChar char="•"/>
              <a:defRPr/>
            </a:pPr>
            <a:r>
              <a:rPr lang="en-US" sz="1600" i="1" dirty="0"/>
              <a:t>For a 8 hour operation the daily production is 24 pallets (72 toys)</a:t>
            </a:r>
          </a:p>
          <a:p>
            <a:pPr marL="231775" indent="-231775">
              <a:buFont typeface="Arial" pitchFamily="34" charset="0"/>
              <a:buChar char="•"/>
              <a:defRPr/>
            </a:pPr>
            <a:r>
              <a:rPr lang="en-US" sz="1600" i="1" dirty="0"/>
              <a:t>Capacity is unbalanced across different stages of the process</a:t>
            </a:r>
          </a:p>
        </p:txBody>
      </p:sp>
    </p:spTree>
    <p:extLst>
      <p:ext uri="{BB962C8B-B14F-4D97-AF65-F5344CB8AC3E}">
        <p14:creationId xmlns:p14="http://schemas.microsoft.com/office/powerpoint/2010/main" val="574991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3"/>
          <p:cNvSpPr>
            <a:spLocks noChangeShapeType="1"/>
          </p:cNvSpPr>
          <p:nvPr/>
        </p:nvSpPr>
        <p:spPr bwMode="auto">
          <a:xfrm>
            <a:off x="1391071" y="1801572"/>
            <a:ext cx="739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7" name="Rectangle 10"/>
          <p:cNvSpPr>
            <a:spLocks noChangeArrowheads="1"/>
          </p:cNvSpPr>
          <p:nvPr/>
        </p:nvSpPr>
        <p:spPr bwMode="auto">
          <a:xfrm>
            <a:off x="15920" y="1039572"/>
            <a:ext cx="1616075"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dirty="0">
                <a:latin typeface="Calibri" pitchFamily="34" charset="0"/>
              </a:rPr>
              <a:t>Prepare</a:t>
            </a:r>
          </a:p>
          <a:p>
            <a:pPr algn="ctr"/>
            <a:r>
              <a:rPr lang="en-US" altLang="en-US" sz="2000" b="1" dirty="0">
                <a:latin typeface="Calibri" pitchFamily="34" charset="0"/>
              </a:rPr>
              <a:t>(8 minutes)</a:t>
            </a:r>
          </a:p>
          <a:p>
            <a:pPr algn="ctr"/>
            <a:r>
              <a:rPr lang="en-US" altLang="en-US" sz="2000" b="1" dirty="0">
                <a:latin typeface="Calibri" pitchFamily="34" charset="0"/>
              </a:rPr>
              <a:t>7.5 pallets/</a:t>
            </a:r>
            <a:r>
              <a:rPr lang="en-US" altLang="en-US" sz="2000" b="1" dirty="0" err="1">
                <a:latin typeface="Calibri" pitchFamily="34" charset="0"/>
              </a:rPr>
              <a:t>hr</a:t>
            </a:r>
            <a:endParaRPr lang="en-US" altLang="en-US" sz="2000" b="1" dirty="0">
              <a:latin typeface="Calibri" pitchFamily="34" charset="0"/>
            </a:endParaRPr>
          </a:p>
        </p:txBody>
      </p:sp>
      <p:sp>
        <p:nvSpPr>
          <p:cNvPr id="16388" name="Rectangle 11"/>
          <p:cNvSpPr>
            <a:spLocks noChangeArrowheads="1"/>
          </p:cNvSpPr>
          <p:nvPr/>
        </p:nvSpPr>
        <p:spPr bwMode="auto">
          <a:xfrm>
            <a:off x="1799367" y="1039572"/>
            <a:ext cx="15811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dirty="0">
                <a:latin typeface="Calibri" pitchFamily="34" charset="0"/>
              </a:rPr>
              <a:t>Pre-treat</a:t>
            </a:r>
          </a:p>
          <a:p>
            <a:pPr algn="ctr"/>
            <a:r>
              <a:rPr lang="en-US" altLang="en-US" sz="2000" b="1" dirty="0">
                <a:latin typeface="Calibri" pitchFamily="34" charset="0"/>
              </a:rPr>
              <a:t>(12 minutes)</a:t>
            </a:r>
          </a:p>
          <a:p>
            <a:pPr algn="ctr"/>
            <a:r>
              <a:rPr lang="en-US" altLang="en-US" sz="2000" b="1" dirty="0">
                <a:latin typeface="Calibri" pitchFamily="34" charset="0"/>
              </a:rPr>
              <a:t>5 pallets/</a:t>
            </a:r>
            <a:r>
              <a:rPr lang="en-US" altLang="en-US" sz="2000" b="1" dirty="0" err="1">
                <a:latin typeface="Calibri" pitchFamily="34" charset="0"/>
              </a:rPr>
              <a:t>hr</a:t>
            </a:r>
            <a:endParaRPr lang="en-US" altLang="en-US" sz="2000" b="1" dirty="0">
              <a:latin typeface="Calibri" pitchFamily="34" charset="0"/>
            </a:endParaRPr>
          </a:p>
        </p:txBody>
      </p:sp>
      <p:sp>
        <p:nvSpPr>
          <p:cNvPr id="16389" name="Rectangle 12"/>
          <p:cNvSpPr>
            <a:spLocks noChangeArrowheads="1"/>
          </p:cNvSpPr>
          <p:nvPr/>
        </p:nvSpPr>
        <p:spPr bwMode="auto">
          <a:xfrm>
            <a:off x="3609117" y="1039572"/>
            <a:ext cx="1543050" cy="15240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Paint</a:t>
            </a:r>
          </a:p>
          <a:p>
            <a:pPr algn="ctr"/>
            <a:r>
              <a:rPr lang="en-US" altLang="en-US" sz="2000" b="1">
                <a:latin typeface="Calibri" pitchFamily="34" charset="0"/>
              </a:rPr>
              <a:t>(20 minutes)</a:t>
            </a:r>
          </a:p>
          <a:p>
            <a:pPr algn="ctr"/>
            <a:r>
              <a:rPr lang="en-US" altLang="en-US" sz="2000" b="1">
                <a:latin typeface="Calibri" pitchFamily="34" charset="0"/>
              </a:rPr>
              <a:t>3 pallets/hr</a:t>
            </a:r>
          </a:p>
        </p:txBody>
      </p:sp>
      <p:sp>
        <p:nvSpPr>
          <p:cNvPr id="16390" name="Rectangle 13"/>
          <p:cNvSpPr>
            <a:spLocks noChangeArrowheads="1"/>
          </p:cNvSpPr>
          <p:nvPr/>
        </p:nvSpPr>
        <p:spPr bwMode="auto">
          <a:xfrm>
            <a:off x="5361717" y="1039572"/>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Dry</a:t>
            </a:r>
          </a:p>
        </p:txBody>
      </p:sp>
      <p:sp>
        <p:nvSpPr>
          <p:cNvPr id="16391" name="Rectangle 14"/>
          <p:cNvSpPr>
            <a:spLocks noChangeArrowheads="1"/>
          </p:cNvSpPr>
          <p:nvPr/>
        </p:nvSpPr>
        <p:spPr bwMode="auto">
          <a:xfrm>
            <a:off x="7114317" y="1039572"/>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Inspect &amp;</a:t>
            </a:r>
          </a:p>
          <a:p>
            <a:pPr algn="ctr"/>
            <a:r>
              <a:rPr lang="en-US" altLang="en-US" sz="2000" b="1">
                <a:latin typeface="Calibri" pitchFamily="34" charset="0"/>
              </a:rPr>
              <a:t>Pack</a:t>
            </a:r>
          </a:p>
          <a:p>
            <a:pPr algn="ctr"/>
            <a:r>
              <a:rPr lang="en-US" altLang="en-US" sz="2000" b="1">
                <a:latin typeface="Calibri" pitchFamily="34" charset="0"/>
              </a:rPr>
              <a:t>(5 minutes)</a:t>
            </a:r>
          </a:p>
          <a:p>
            <a:pPr algn="ctr"/>
            <a:r>
              <a:rPr lang="en-US" altLang="en-US" sz="2000" b="1">
                <a:latin typeface="Calibri" pitchFamily="34" charset="0"/>
              </a:rPr>
              <a:t>12 pallets/hr</a:t>
            </a:r>
          </a:p>
        </p:txBody>
      </p:sp>
      <p:sp>
        <p:nvSpPr>
          <p:cNvPr id="10" name="TextBox 9"/>
          <p:cNvSpPr txBox="1"/>
          <p:nvPr/>
        </p:nvSpPr>
        <p:spPr>
          <a:xfrm>
            <a:off x="-60280" y="701434"/>
            <a:ext cx="6427788" cy="338138"/>
          </a:xfrm>
          <a:prstGeom prst="rect">
            <a:avLst/>
          </a:prstGeom>
          <a:noFill/>
        </p:spPr>
        <p:txBody>
          <a:bodyPr wrap="none">
            <a:spAutoFit/>
          </a:bodyPr>
          <a:lstStyle/>
          <a:p>
            <a:pPr>
              <a:defRPr/>
            </a:pPr>
            <a:r>
              <a:rPr lang="en-US" sz="1600" b="1" dirty="0">
                <a:latin typeface="+mn-lt"/>
              </a:rPr>
              <a:t>Existing Scenario: Batch Size of the Process = 1 pallet</a:t>
            </a:r>
          </a:p>
        </p:txBody>
      </p:sp>
      <p:sp>
        <p:nvSpPr>
          <p:cNvPr id="17" name="TextBox 16"/>
          <p:cNvSpPr txBox="1"/>
          <p:nvPr/>
        </p:nvSpPr>
        <p:spPr>
          <a:xfrm>
            <a:off x="-60280" y="2630247"/>
            <a:ext cx="5772150" cy="338137"/>
          </a:xfrm>
          <a:prstGeom prst="rect">
            <a:avLst/>
          </a:prstGeom>
          <a:noFill/>
        </p:spPr>
        <p:txBody>
          <a:bodyPr wrap="none">
            <a:spAutoFit/>
          </a:bodyPr>
          <a:lstStyle/>
          <a:p>
            <a:pPr>
              <a:defRPr/>
            </a:pPr>
            <a:r>
              <a:rPr lang="en-US" sz="1600" b="1" dirty="0">
                <a:latin typeface="+mn-lt"/>
              </a:rPr>
              <a:t>Scenario 1: Batch Size of the Process = 2 pallets</a:t>
            </a:r>
          </a:p>
        </p:txBody>
      </p:sp>
      <p:sp>
        <p:nvSpPr>
          <p:cNvPr id="16394" name="Line 3"/>
          <p:cNvSpPr>
            <a:spLocks noChangeShapeType="1"/>
          </p:cNvSpPr>
          <p:nvPr/>
        </p:nvSpPr>
        <p:spPr bwMode="auto">
          <a:xfrm>
            <a:off x="1404719" y="3730384"/>
            <a:ext cx="739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5" name="Rectangle 10"/>
          <p:cNvSpPr>
            <a:spLocks noChangeArrowheads="1"/>
          </p:cNvSpPr>
          <p:nvPr/>
        </p:nvSpPr>
        <p:spPr bwMode="auto">
          <a:xfrm>
            <a:off x="15920" y="2968384"/>
            <a:ext cx="1616075"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Prepare</a:t>
            </a:r>
          </a:p>
          <a:p>
            <a:pPr algn="ctr"/>
            <a:r>
              <a:rPr lang="en-US" altLang="en-US" sz="2000" b="1">
                <a:latin typeface="Calibri" pitchFamily="34" charset="0"/>
              </a:rPr>
              <a:t>(4+ (2*4) = </a:t>
            </a:r>
          </a:p>
          <a:p>
            <a:pPr algn="ctr"/>
            <a:r>
              <a:rPr lang="en-US" altLang="en-US" sz="2000" b="1">
                <a:latin typeface="Calibri" pitchFamily="34" charset="0"/>
              </a:rPr>
              <a:t>12 minutes)</a:t>
            </a:r>
          </a:p>
          <a:p>
            <a:pPr algn="ctr"/>
            <a:r>
              <a:rPr lang="en-US" altLang="en-US" sz="2000" b="1">
                <a:latin typeface="Calibri" pitchFamily="34" charset="0"/>
              </a:rPr>
              <a:t>10 pallets/hr</a:t>
            </a:r>
          </a:p>
        </p:txBody>
      </p:sp>
      <p:sp>
        <p:nvSpPr>
          <p:cNvPr id="16396" name="Rectangle 11"/>
          <p:cNvSpPr>
            <a:spLocks noChangeArrowheads="1"/>
          </p:cNvSpPr>
          <p:nvPr/>
        </p:nvSpPr>
        <p:spPr bwMode="auto">
          <a:xfrm>
            <a:off x="1813015" y="2968384"/>
            <a:ext cx="1581150" cy="15240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Pre-treat</a:t>
            </a:r>
          </a:p>
          <a:p>
            <a:pPr algn="ctr"/>
            <a:r>
              <a:rPr lang="en-US" altLang="en-US" sz="2000" b="1">
                <a:latin typeface="Calibri" pitchFamily="34" charset="0"/>
              </a:rPr>
              <a:t>(12 minutes)</a:t>
            </a:r>
          </a:p>
          <a:p>
            <a:pPr algn="ctr"/>
            <a:r>
              <a:rPr lang="en-US" altLang="en-US" sz="2000" b="1">
                <a:latin typeface="Calibri" pitchFamily="34" charset="0"/>
              </a:rPr>
              <a:t>5 pallets/hr</a:t>
            </a:r>
          </a:p>
        </p:txBody>
      </p:sp>
      <p:sp>
        <p:nvSpPr>
          <p:cNvPr id="16397" name="Rectangle 12"/>
          <p:cNvSpPr>
            <a:spLocks noChangeArrowheads="1"/>
          </p:cNvSpPr>
          <p:nvPr/>
        </p:nvSpPr>
        <p:spPr bwMode="auto">
          <a:xfrm>
            <a:off x="3622765" y="2968384"/>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Paint</a:t>
            </a:r>
          </a:p>
          <a:p>
            <a:pPr algn="ctr"/>
            <a:r>
              <a:rPr lang="en-US" altLang="en-US" sz="2000" b="1">
                <a:latin typeface="Calibri" pitchFamily="34" charset="0"/>
              </a:rPr>
              <a:t>(20 minutes)</a:t>
            </a:r>
          </a:p>
          <a:p>
            <a:pPr algn="ctr"/>
            <a:r>
              <a:rPr lang="en-US" altLang="en-US" sz="2000" b="1">
                <a:latin typeface="Calibri" pitchFamily="34" charset="0"/>
              </a:rPr>
              <a:t>6 pallets/hr</a:t>
            </a:r>
          </a:p>
        </p:txBody>
      </p:sp>
      <p:sp>
        <p:nvSpPr>
          <p:cNvPr id="16398" name="Rectangle 13"/>
          <p:cNvSpPr>
            <a:spLocks noChangeArrowheads="1"/>
          </p:cNvSpPr>
          <p:nvPr/>
        </p:nvSpPr>
        <p:spPr bwMode="auto">
          <a:xfrm>
            <a:off x="5375365" y="2968384"/>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Dry</a:t>
            </a:r>
          </a:p>
        </p:txBody>
      </p:sp>
      <p:sp>
        <p:nvSpPr>
          <p:cNvPr id="16399" name="Rectangle 14"/>
          <p:cNvSpPr>
            <a:spLocks noChangeArrowheads="1"/>
          </p:cNvSpPr>
          <p:nvPr/>
        </p:nvSpPr>
        <p:spPr bwMode="auto">
          <a:xfrm>
            <a:off x="7127965" y="2968384"/>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Inspect &amp;</a:t>
            </a:r>
          </a:p>
          <a:p>
            <a:pPr algn="ctr"/>
            <a:r>
              <a:rPr lang="en-US" altLang="en-US" sz="2000" b="1">
                <a:latin typeface="Calibri" pitchFamily="34" charset="0"/>
              </a:rPr>
              <a:t>Pack</a:t>
            </a:r>
          </a:p>
          <a:p>
            <a:pPr algn="ctr"/>
            <a:r>
              <a:rPr lang="en-US" altLang="en-US" sz="2000" b="1">
                <a:latin typeface="Calibri" pitchFamily="34" charset="0"/>
              </a:rPr>
              <a:t>(5 minutes)</a:t>
            </a:r>
          </a:p>
          <a:p>
            <a:pPr algn="ctr"/>
            <a:r>
              <a:rPr lang="en-US" altLang="en-US" sz="2000" b="1">
                <a:latin typeface="Calibri" pitchFamily="34" charset="0"/>
              </a:rPr>
              <a:t>12 pallets/hr</a:t>
            </a:r>
          </a:p>
        </p:txBody>
      </p:sp>
      <p:sp>
        <p:nvSpPr>
          <p:cNvPr id="30" name="TextBox 29"/>
          <p:cNvSpPr txBox="1"/>
          <p:nvPr/>
        </p:nvSpPr>
        <p:spPr>
          <a:xfrm>
            <a:off x="-60280" y="4495559"/>
            <a:ext cx="5772150" cy="339725"/>
          </a:xfrm>
          <a:prstGeom prst="rect">
            <a:avLst/>
          </a:prstGeom>
          <a:noFill/>
        </p:spPr>
        <p:txBody>
          <a:bodyPr wrap="none">
            <a:spAutoFit/>
          </a:bodyPr>
          <a:lstStyle/>
          <a:p>
            <a:pPr>
              <a:defRPr/>
            </a:pPr>
            <a:r>
              <a:rPr lang="en-US" sz="1600" b="1" dirty="0">
                <a:latin typeface="+mn-lt"/>
              </a:rPr>
              <a:t>Scenario 2: Batch Size of the Process = 3 pallets</a:t>
            </a:r>
          </a:p>
        </p:txBody>
      </p:sp>
      <p:sp>
        <p:nvSpPr>
          <p:cNvPr id="16401" name="Line 3"/>
          <p:cNvSpPr>
            <a:spLocks noChangeShapeType="1"/>
          </p:cNvSpPr>
          <p:nvPr/>
        </p:nvSpPr>
        <p:spPr bwMode="auto">
          <a:xfrm>
            <a:off x="1404719" y="5597284"/>
            <a:ext cx="739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02" name="Rectangle 10"/>
          <p:cNvSpPr>
            <a:spLocks noChangeArrowheads="1"/>
          </p:cNvSpPr>
          <p:nvPr/>
        </p:nvSpPr>
        <p:spPr bwMode="auto">
          <a:xfrm>
            <a:off x="15920" y="4835284"/>
            <a:ext cx="1616075"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Prepare</a:t>
            </a:r>
          </a:p>
          <a:p>
            <a:pPr algn="ctr"/>
            <a:r>
              <a:rPr lang="en-US" altLang="en-US" sz="2000" b="1">
                <a:latin typeface="Calibri" pitchFamily="34" charset="0"/>
              </a:rPr>
              <a:t>(4+ (3*4) = </a:t>
            </a:r>
          </a:p>
          <a:p>
            <a:pPr algn="ctr"/>
            <a:r>
              <a:rPr lang="en-US" altLang="en-US" sz="2000" b="1">
                <a:latin typeface="Calibri" pitchFamily="34" charset="0"/>
              </a:rPr>
              <a:t>16 minutes)</a:t>
            </a:r>
          </a:p>
          <a:p>
            <a:pPr algn="ctr"/>
            <a:r>
              <a:rPr lang="en-US" altLang="en-US" sz="2000" b="1">
                <a:latin typeface="Calibri" pitchFamily="34" charset="0"/>
              </a:rPr>
              <a:t>11.25 pallets/hr</a:t>
            </a:r>
          </a:p>
        </p:txBody>
      </p:sp>
      <p:sp>
        <p:nvSpPr>
          <p:cNvPr id="16403" name="Rectangle 11"/>
          <p:cNvSpPr>
            <a:spLocks noChangeArrowheads="1"/>
          </p:cNvSpPr>
          <p:nvPr/>
        </p:nvSpPr>
        <p:spPr bwMode="auto">
          <a:xfrm>
            <a:off x="1813015" y="4835284"/>
            <a:ext cx="1581150" cy="15240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Pre-treat</a:t>
            </a:r>
          </a:p>
          <a:p>
            <a:pPr algn="ctr"/>
            <a:r>
              <a:rPr lang="en-US" altLang="en-US" sz="2000" b="1">
                <a:latin typeface="Calibri" pitchFamily="34" charset="0"/>
              </a:rPr>
              <a:t>(12 minutes)</a:t>
            </a:r>
          </a:p>
          <a:p>
            <a:pPr algn="ctr"/>
            <a:r>
              <a:rPr lang="en-US" altLang="en-US" sz="2000" b="1">
                <a:latin typeface="Calibri" pitchFamily="34" charset="0"/>
              </a:rPr>
              <a:t>5 pallets/hr</a:t>
            </a:r>
          </a:p>
        </p:txBody>
      </p:sp>
      <p:sp>
        <p:nvSpPr>
          <p:cNvPr id="16404" name="Rectangle 12"/>
          <p:cNvSpPr>
            <a:spLocks noChangeArrowheads="1"/>
          </p:cNvSpPr>
          <p:nvPr/>
        </p:nvSpPr>
        <p:spPr bwMode="auto">
          <a:xfrm>
            <a:off x="3622765" y="4835284"/>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Paint</a:t>
            </a:r>
          </a:p>
          <a:p>
            <a:pPr algn="ctr"/>
            <a:r>
              <a:rPr lang="en-US" altLang="en-US" sz="2000" b="1">
                <a:latin typeface="Calibri" pitchFamily="34" charset="0"/>
              </a:rPr>
              <a:t>(20 minutes)</a:t>
            </a:r>
          </a:p>
          <a:p>
            <a:pPr algn="ctr"/>
            <a:r>
              <a:rPr lang="en-US" altLang="en-US" sz="2000" b="1">
                <a:latin typeface="Calibri" pitchFamily="34" charset="0"/>
              </a:rPr>
              <a:t>9 pallets/hr</a:t>
            </a:r>
          </a:p>
        </p:txBody>
      </p:sp>
      <p:sp>
        <p:nvSpPr>
          <p:cNvPr id="16405" name="Rectangle 13"/>
          <p:cNvSpPr>
            <a:spLocks noChangeArrowheads="1"/>
          </p:cNvSpPr>
          <p:nvPr/>
        </p:nvSpPr>
        <p:spPr bwMode="auto">
          <a:xfrm>
            <a:off x="5375365" y="4835284"/>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Dry</a:t>
            </a:r>
          </a:p>
        </p:txBody>
      </p:sp>
      <p:sp>
        <p:nvSpPr>
          <p:cNvPr id="16406" name="Rectangle 14"/>
          <p:cNvSpPr>
            <a:spLocks noChangeArrowheads="1"/>
          </p:cNvSpPr>
          <p:nvPr/>
        </p:nvSpPr>
        <p:spPr bwMode="auto">
          <a:xfrm>
            <a:off x="7127965" y="4835284"/>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Inspect &amp;</a:t>
            </a:r>
          </a:p>
          <a:p>
            <a:pPr algn="ctr"/>
            <a:r>
              <a:rPr lang="en-US" altLang="en-US" sz="2000" b="1">
                <a:latin typeface="Calibri" pitchFamily="34" charset="0"/>
              </a:rPr>
              <a:t>Pack</a:t>
            </a:r>
          </a:p>
          <a:p>
            <a:pPr algn="ctr"/>
            <a:r>
              <a:rPr lang="en-US" altLang="en-US" sz="2000" b="1">
                <a:latin typeface="Calibri" pitchFamily="34" charset="0"/>
              </a:rPr>
              <a:t>(5 minutes)</a:t>
            </a:r>
          </a:p>
          <a:p>
            <a:pPr algn="ctr"/>
            <a:r>
              <a:rPr lang="en-US" altLang="en-US" sz="2000" b="1">
                <a:latin typeface="Calibri" pitchFamily="34" charset="0"/>
              </a:rPr>
              <a:t>12 pallets/hr</a:t>
            </a:r>
          </a:p>
        </p:txBody>
      </p:sp>
      <p:sp>
        <p:nvSpPr>
          <p:cNvPr id="16407" name="Title 22"/>
          <p:cNvSpPr>
            <a:spLocks noGrp="1"/>
          </p:cNvSpPr>
          <p:nvPr>
            <p:ph type="title"/>
          </p:nvPr>
        </p:nvSpPr>
        <p:spPr>
          <a:xfrm>
            <a:off x="438195" y="-54216"/>
            <a:ext cx="8001000" cy="889000"/>
          </a:xfrm>
        </p:spPr>
        <p:txBody>
          <a:bodyPr/>
          <a:lstStyle/>
          <a:p>
            <a:pPr eaLnBrk="1" hangingPunct="1"/>
            <a:r>
              <a:rPr lang="en-US" altLang="en-US" sz="2400" dirty="0" smtClean="0"/>
              <a:t>Production Capacity under varying batch sizes </a:t>
            </a:r>
            <a:r>
              <a:rPr lang="en-US" altLang="en-US" sz="2400" b="1" dirty="0" smtClean="0">
                <a:solidFill>
                  <a:srgbClr val="0000FF"/>
                </a:solidFill>
                <a:latin typeface="Comic Sans MS" pitchFamily="66" charset="0"/>
              </a:rPr>
              <a:t>(Example 8.2)</a:t>
            </a:r>
          </a:p>
        </p:txBody>
      </p:sp>
    </p:spTree>
    <p:extLst>
      <p:ext uri="{BB962C8B-B14F-4D97-AF65-F5344CB8AC3E}">
        <p14:creationId xmlns:p14="http://schemas.microsoft.com/office/powerpoint/2010/main" val="420773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7"/>
                                        </p:tgtEl>
                                        <p:attrNameLst>
                                          <p:attrName>style.visibility</p:attrName>
                                        </p:attrNameLst>
                                      </p:cBhvr>
                                      <p:to>
                                        <p:strVal val="visible"/>
                                      </p:to>
                                    </p:set>
                                    <p:animEffect transition="in" filter="fade">
                                      <p:cBhvr>
                                        <p:cTn id="10" dur="500"/>
                                        <p:tgtEl>
                                          <p:spTgt spid="1638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388"/>
                                        </p:tgtEl>
                                        <p:attrNameLst>
                                          <p:attrName>style.visibility</p:attrName>
                                        </p:attrNameLst>
                                      </p:cBhvr>
                                      <p:to>
                                        <p:strVal val="visible"/>
                                      </p:to>
                                    </p:set>
                                    <p:animEffect transition="in" filter="fade">
                                      <p:cBhvr>
                                        <p:cTn id="13" dur="500"/>
                                        <p:tgtEl>
                                          <p:spTgt spid="1638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89"/>
                                        </p:tgtEl>
                                        <p:attrNameLst>
                                          <p:attrName>style.visibility</p:attrName>
                                        </p:attrNameLst>
                                      </p:cBhvr>
                                      <p:to>
                                        <p:strVal val="visible"/>
                                      </p:to>
                                    </p:set>
                                    <p:animEffect transition="in" filter="fade">
                                      <p:cBhvr>
                                        <p:cTn id="16" dur="500"/>
                                        <p:tgtEl>
                                          <p:spTgt spid="1638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390"/>
                                        </p:tgtEl>
                                        <p:attrNameLst>
                                          <p:attrName>style.visibility</p:attrName>
                                        </p:attrNameLst>
                                      </p:cBhvr>
                                      <p:to>
                                        <p:strVal val="visible"/>
                                      </p:to>
                                    </p:set>
                                    <p:animEffect transition="in" filter="fade">
                                      <p:cBhvr>
                                        <p:cTn id="19" dur="500"/>
                                        <p:tgtEl>
                                          <p:spTgt spid="1639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391"/>
                                        </p:tgtEl>
                                        <p:attrNameLst>
                                          <p:attrName>style.visibility</p:attrName>
                                        </p:attrNameLst>
                                      </p:cBhvr>
                                      <p:to>
                                        <p:strVal val="visible"/>
                                      </p:to>
                                    </p:set>
                                    <p:animEffect transition="in" filter="fade">
                                      <p:cBhvr>
                                        <p:cTn id="22" dur="500"/>
                                        <p:tgtEl>
                                          <p:spTgt spid="1639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394"/>
                                        </p:tgtEl>
                                        <p:attrNameLst>
                                          <p:attrName>style.visibility</p:attrName>
                                        </p:attrNameLst>
                                      </p:cBhvr>
                                      <p:to>
                                        <p:strVal val="visible"/>
                                      </p:to>
                                    </p:set>
                                    <p:animEffect transition="in" filter="fade">
                                      <p:cBhvr>
                                        <p:cTn id="33" dur="500"/>
                                        <p:tgtEl>
                                          <p:spTgt spid="1639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395"/>
                                        </p:tgtEl>
                                        <p:attrNameLst>
                                          <p:attrName>style.visibility</p:attrName>
                                        </p:attrNameLst>
                                      </p:cBhvr>
                                      <p:to>
                                        <p:strVal val="visible"/>
                                      </p:to>
                                    </p:set>
                                    <p:animEffect transition="in" filter="fade">
                                      <p:cBhvr>
                                        <p:cTn id="36" dur="500"/>
                                        <p:tgtEl>
                                          <p:spTgt spid="1639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396"/>
                                        </p:tgtEl>
                                        <p:attrNameLst>
                                          <p:attrName>style.visibility</p:attrName>
                                        </p:attrNameLst>
                                      </p:cBhvr>
                                      <p:to>
                                        <p:strVal val="visible"/>
                                      </p:to>
                                    </p:set>
                                    <p:animEffect transition="in" filter="fade">
                                      <p:cBhvr>
                                        <p:cTn id="39" dur="500"/>
                                        <p:tgtEl>
                                          <p:spTgt spid="1639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397"/>
                                        </p:tgtEl>
                                        <p:attrNameLst>
                                          <p:attrName>style.visibility</p:attrName>
                                        </p:attrNameLst>
                                      </p:cBhvr>
                                      <p:to>
                                        <p:strVal val="visible"/>
                                      </p:to>
                                    </p:set>
                                    <p:animEffect transition="in" filter="fade">
                                      <p:cBhvr>
                                        <p:cTn id="42" dur="500"/>
                                        <p:tgtEl>
                                          <p:spTgt spid="1639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398"/>
                                        </p:tgtEl>
                                        <p:attrNameLst>
                                          <p:attrName>style.visibility</p:attrName>
                                        </p:attrNameLst>
                                      </p:cBhvr>
                                      <p:to>
                                        <p:strVal val="visible"/>
                                      </p:to>
                                    </p:set>
                                    <p:animEffect transition="in" filter="fade">
                                      <p:cBhvr>
                                        <p:cTn id="45" dur="500"/>
                                        <p:tgtEl>
                                          <p:spTgt spid="1639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399"/>
                                        </p:tgtEl>
                                        <p:attrNameLst>
                                          <p:attrName>style.visibility</p:attrName>
                                        </p:attrNameLst>
                                      </p:cBhvr>
                                      <p:to>
                                        <p:strVal val="visible"/>
                                      </p:to>
                                    </p:set>
                                    <p:animEffect transition="in" filter="fade">
                                      <p:cBhvr>
                                        <p:cTn id="48" dur="500"/>
                                        <p:tgtEl>
                                          <p:spTgt spid="1639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401"/>
                                        </p:tgtEl>
                                        <p:attrNameLst>
                                          <p:attrName>style.visibility</p:attrName>
                                        </p:attrNameLst>
                                      </p:cBhvr>
                                      <p:to>
                                        <p:strVal val="visible"/>
                                      </p:to>
                                    </p:set>
                                    <p:animEffect transition="in" filter="fade">
                                      <p:cBhvr>
                                        <p:cTn id="56" dur="500"/>
                                        <p:tgtEl>
                                          <p:spTgt spid="1640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402"/>
                                        </p:tgtEl>
                                        <p:attrNameLst>
                                          <p:attrName>style.visibility</p:attrName>
                                        </p:attrNameLst>
                                      </p:cBhvr>
                                      <p:to>
                                        <p:strVal val="visible"/>
                                      </p:to>
                                    </p:set>
                                    <p:animEffect transition="in" filter="fade">
                                      <p:cBhvr>
                                        <p:cTn id="59" dur="500"/>
                                        <p:tgtEl>
                                          <p:spTgt spid="1640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403"/>
                                        </p:tgtEl>
                                        <p:attrNameLst>
                                          <p:attrName>style.visibility</p:attrName>
                                        </p:attrNameLst>
                                      </p:cBhvr>
                                      <p:to>
                                        <p:strVal val="visible"/>
                                      </p:to>
                                    </p:set>
                                    <p:animEffect transition="in" filter="fade">
                                      <p:cBhvr>
                                        <p:cTn id="62" dur="500"/>
                                        <p:tgtEl>
                                          <p:spTgt spid="1640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404"/>
                                        </p:tgtEl>
                                        <p:attrNameLst>
                                          <p:attrName>style.visibility</p:attrName>
                                        </p:attrNameLst>
                                      </p:cBhvr>
                                      <p:to>
                                        <p:strVal val="visible"/>
                                      </p:to>
                                    </p:set>
                                    <p:animEffect transition="in" filter="fade">
                                      <p:cBhvr>
                                        <p:cTn id="65" dur="500"/>
                                        <p:tgtEl>
                                          <p:spTgt spid="1640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6405"/>
                                        </p:tgtEl>
                                        <p:attrNameLst>
                                          <p:attrName>style.visibility</p:attrName>
                                        </p:attrNameLst>
                                      </p:cBhvr>
                                      <p:to>
                                        <p:strVal val="visible"/>
                                      </p:to>
                                    </p:set>
                                    <p:animEffect transition="in" filter="fade">
                                      <p:cBhvr>
                                        <p:cTn id="68" dur="500"/>
                                        <p:tgtEl>
                                          <p:spTgt spid="1640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6406"/>
                                        </p:tgtEl>
                                        <p:attrNameLst>
                                          <p:attrName>style.visibility</p:attrName>
                                        </p:attrNameLst>
                                      </p:cBhvr>
                                      <p:to>
                                        <p:strVal val="visible"/>
                                      </p:to>
                                    </p:set>
                                    <p:animEffect transition="in" filter="fade">
                                      <p:cBhvr>
                                        <p:cTn id="71" dur="500"/>
                                        <p:tgtEl>
                                          <p:spTgt spid="16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animBg="1"/>
      <p:bldP spid="16388" grpId="0" animBg="1"/>
      <p:bldP spid="16389" grpId="0" animBg="1"/>
      <p:bldP spid="16390" grpId="0" animBg="1"/>
      <p:bldP spid="16391" grpId="0" animBg="1"/>
      <p:bldP spid="10" grpId="0"/>
      <p:bldP spid="17" grpId="0"/>
      <p:bldP spid="16394" grpId="0" animBg="1"/>
      <p:bldP spid="16395" grpId="0" animBg="1"/>
      <p:bldP spid="16396" grpId="0" animBg="1"/>
      <p:bldP spid="16397" grpId="0" animBg="1"/>
      <p:bldP spid="16398" grpId="0" animBg="1"/>
      <p:bldP spid="16399" grpId="0" animBg="1"/>
      <p:bldP spid="30" grpId="0"/>
      <p:bldP spid="16401" grpId="0" animBg="1"/>
      <p:bldP spid="16402" grpId="0" animBg="1"/>
      <p:bldP spid="16403" grpId="0" animBg="1"/>
      <p:bldP spid="16404" grpId="0" animBg="1"/>
      <p:bldP spid="16405" grpId="0" animBg="1"/>
      <p:bldP spid="1640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0" name="Straight Arrow Connector 20"/>
          <p:cNvCxnSpPr>
            <a:cxnSpLocks noChangeShapeType="1"/>
          </p:cNvCxnSpPr>
          <p:nvPr/>
        </p:nvCxnSpPr>
        <p:spPr bwMode="auto">
          <a:xfrm>
            <a:off x="1522811" y="4932806"/>
            <a:ext cx="7327900"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11" name="Title 1"/>
          <p:cNvSpPr>
            <a:spLocks noGrp="1"/>
          </p:cNvSpPr>
          <p:nvPr>
            <p:ph type="title"/>
          </p:nvPr>
        </p:nvSpPr>
        <p:spPr>
          <a:xfrm>
            <a:off x="361664" y="-107506"/>
            <a:ext cx="8229600" cy="1143000"/>
          </a:xfrm>
        </p:spPr>
        <p:txBody>
          <a:bodyPr/>
          <a:lstStyle/>
          <a:p>
            <a:pPr eaLnBrk="1" hangingPunct="1"/>
            <a:r>
              <a:rPr lang="en-US" altLang="en-US" dirty="0" smtClean="0"/>
              <a:t>Production Capacity under varying resource availability </a:t>
            </a:r>
            <a:r>
              <a:rPr lang="en-US" altLang="en-US" sz="3200" b="1" dirty="0" smtClean="0">
                <a:solidFill>
                  <a:srgbClr val="0000FF"/>
                </a:solidFill>
                <a:latin typeface="Comic Sans MS" pitchFamily="66" charset="0"/>
              </a:rPr>
              <a:t>(Example 8.2)</a:t>
            </a:r>
            <a:endParaRPr lang="en-US" altLang="en-US" sz="3200" dirty="0" smtClean="0">
              <a:solidFill>
                <a:srgbClr val="0000FF"/>
              </a:solidFill>
            </a:endParaRPr>
          </a:p>
        </p:txBody>
      </p:sp>
      <p:sp>
        <p:nvSpPr>
          <p:cNvPr id="4" name="TextBox 3"/>
          <p:cNvSpPr txBox="1"/>
          <p:nvPr/>
        </p:nvSpPr>
        <p:spPr>
          <a:xfrm>
            <a:off x="-19336" y="3351656"/>
            <a:ext cx="8415338" cy="338138"/>
          </a:xfrm>
          <a:prstGeom prst="rect">
            <a:avLst/>
          </a:prstGeom>
          <a:noFill/>
        </p:spPr>
        <p:txBody>
          <a:bodyPr wrap="none">
            <a:spAutoFit/>
          </a:bodyPr>
          <a:lstStyle/>
          <a:p>
            <a:pPr>
              <a:defRPr/>
            </a:pPr>
            <a:r>
              <a:rPr lang="en-US" sz="1600" b="1" dirty="0">
                <a:latin typeface="+mn-lt"/>
              </a:rPr>
              <a:t>Scenario 1: Batch Size of the Process = 3 pallets, 2 pre-treatment units</a:t>
            </a:r>
          </a:p>
        </p:txBody>
      </p:sp>
      <p:sp>
        <p:nvSpPr>
          <p:cNvPr id="17413" name="Rectangle 10"/>
          <p:cNvSpPr>
            <a:spLocks noChangeArrowheads="1"/>
          </p:cNvSpPr>
          <p:nvPr/>
        </p:nvSpPr>
        <p:spPr bwMode="auto">
          <a:xfrm>
            <a:off x="56864" y="4170806"/>
            <a:ext cx="1616075" cy="1524000"/>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Prepare</a:t>
            </a:r>
          </a:p>
          <a:p>
            <a:pPr algn="ctr"/>
            <a:r>
              <a:rPr lang="en-US" altLang="en-US" sz="2000" b="1">
                <a:latin typeface="Calibri" pitchFamily="34" charset="0"/>
              </a:rPr>
              <a:t>(4+ (3*4) = </a:t>
            </a:r>
          </a:p>
          <a:p>
            <a:pPr algn="ctr"/>
            <a:r>
              <a:rPr lang="en-US" altLang="en-US" sz="2000" b="1">
                <a:latin typeface="Calibri" pitchFamily="34" charset="0"/>
              </a:rPr>
              <a:t>16 minutes)</a:t>
            </a:r>
          </a:p>
          <a:p>
            <a:pPr algn="ctr"/>
            <a:r>
              <a:rPr lang="en-US" altLang="en-US" sz="2000" b="1">
                <a:latin typeface="Calibri" pitchFamily="34" charset="0"/>
              </a:rPr>
              <a:t>11.25 pallets/hr</a:t>
            </a:r>
          </a:p>
        </p:txBody>
      </p:sp>
      <p:sp>
        <p:nvSpPr>
          <p:cNvPr id="17414" name="Rectangle 11"/>
          <p:cNvSpPr>
            <a:spLocks noChangeArrowheads="1"/>
          </p:cNvSpPr>
          <p:nvPr/>
        </p:nvSpPr>
        <p:spPr bwMode="auto">
          <a:xfrm>
            <a:off x="3776730" y="4170806"/>
            <a:ext cx="1581150" cy="152400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Paint</a:t>
            </a:r>
          </a:p>
          <a:p>
            <a:pPr algn="ctr"/>
            <a:r>
              <a:rPr lang="en-US" altLang="en-US" sz="2000" b="1">
                <a:latin typeface="Calibri" pitchFamily="34" charset="0"/>
              </a:rPr>
              <a:t>(20 minutes)</a:t>
            </a:r>
          </a:p>
          <a:p>
            <a:pPr algn="ctr"/>
            <a:r>
              <a:rPr lang="en-US" altLang="en-US" sz="2000" b="1">
                <a:latin typeface="Calibri" pitchFamily="34" charset="0"/>
              </a:rPr>
              <a:t>9 pallets/hr</a:t>
            </a:r>
          </a:p>
        </p:txBody>
      </p:sp>
      <p:sp>
        <p:nvSpPr>
          <p:cNvPr id="17415" name="Rectangle 12"/>
          <p:cNvSpPr>
            <a:spLocks noChangeArrowheads="1"/>
          </p:cNvSpPr>
          <p:nvPr/>
        </p:nvSpPr>
        <p:spPr bwMode="auto">
          <a:xfrm>
            <a:off x="1851093" y="3713606"/>
            <a:ext cx="1698625" cy="1066800"/>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dirty="0">
                <a:latin typeface="Calibri" pitchFamily="34" charset="0"/>
              </a:rPr>
              <a:t>Pre-treat</a:t>
            </a:r>
          </a:p>
          <a:p>
            <a:pPr algn="ctr"/>
            <a:r>
              <a:rPr lang="en-US" altLang="en-US" sz="2000" b="1" dirty="0">
                <a:latin typeface="Calibri" pitchFamily="34" charset="0"/>
              </a:rPr>
              <a:t>(12 minutes)</a:t>
            </a:r>
          </a:p>
          <a:p>
            <a:pPr algn="ctr"/>
            <a:r>
              <a:rPr lang="en-US" altLang="en-US" sz="2000" b="1" dirty="0">
                <a:latin typeface="Calibri" pitchFamily="34" charset="0"/>
              </a:rPr>
              <a:t>5 pallets/</a:t>
            </a:r>
            <a:r>
              <a:rPr lang="en-US" altLang="en-US" sz="2000" b="1" dirty="0" err="1">
                <a:latin typeface="Calibri" pitchFamily="34" charset="0"/>
              </a:rPr>
              <a:t>hr</a:t>
            </a:r>
            <a:endParaRPr lang="en-US" altLang="en-US" sz="2000" b="1" dirty="0">
              <a:latin typeface="Calibri" pitchFamily="34" charset="0"/>
            </a:endParaRPr>
          </a:p>
        </p:txBody>
      </p:sp>
      <p:sp>
        <p:nvSpPr>
          <p:cNvPr id="17416" name="Rectangle 13"/>
          <p:cNvSpPr>
            <a:spLocks noChangeArrowheads="1"/>
          </p:cNvSpPr>
          <p:nvPr/>
        </p:nvSpPr>
        <p:spPr bwMode="auto">
          <a:xfrm>
            <a:off x="5434080" y="4170806"/>
            <a:ext cx="1543050" cy="1524000"/>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Dry</a:t>
            </a:r>
          </a:p>
        </p:txBody>
      </p:sp>
      <p:sp>
        <p:nvSpPr>
          <p:cNvPr id="17417" name="Rectangle 14"/>
          <p:cNvSpPr>
            <a:spLocks noChangeArrowheads="1"/>
          </p:cNvSpPr>
          <p:nvPr/>
        </p:nvSpPr>
        <p:spPr bwMode="auto">
          <a:xfrm>
            <a:off x="7118440" y="4170806"/>
            <a:ext cx="1543050" cy="1524000"/>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Inspect &amp;</a:t>
            </a:r>
          </a:p>
          <a:p>
            <a:pPr algn="ctr"/>
            <a:r>
              <a:rPr lang="en-US" altLang="en-US" sz="2000" b="1">
                <a:latin typeface="Calibri" pitchFamily="34" charset="0"/>
              </a:rPr>
              <a:t>Pack</a:t>
            </a:r>
          </a:p>
          <a:p>
            <a:pPr algn="ctr"/>
            <a:r>
              <a:rPr lang="en-US" altLang="en-US" sz="2000" b="1">
                <a:latin typeface="Calibri" pitchFamily="34" charset="0"/>
              </a:rPr>
              <a:t>(5 minutes)</a:t>
            </a:r>
          </a:p>
          <a:p>
            <a:pPr algn="ctr"/>
            <a:r>
              <a:rPr lang="en-US" altLang="en-US" sz="2000" b="1">
                <a:latin typeface="Calibri" pitchFamily="34" charset="0"/>
              </a:rPr>
              <a:t>12 pallets/hr</a:t>
            </a:r>
          </a:p>
        </p:txBody>
      </p:sp>
      <p:sp>
        <p:nvSpPr>
          <p:cNvPr id="17418" name="Line 3"/>
          <p:cNvSpPr>
            <a:spLocks noChangeShapeType="1"/>
          </p:cNvSpPr>
          <p:nvPr/>
        </p:nvSpPr>
        <p:spPr bwMode="auto">
          <a:xfrm>
            <a:off x="1432015" y="2513456"/>
            <a:ext cx="739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9" name="Rectangle 10"/>
          <p:cNvSpPr>
            <a:spLocks noChangeArrowheads="1"/>
          </p:cNvSpPr>
          <p:nvPr/>
        </p:nvSpPr>
        <p:spPr bwMode="auto">
          <a:xfrm>
            <a:off x="56864" y="1751456"/>
            <a:ext cx="1616075"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Prepare</a:t>
            </a:r>
          </a:p>
          <a:p>
            <a:pPr algn="ctr"/>
            <a:r>
              <a:rPr lang="en-US" altLang="en-US" sz="2000" b="1">
                <a:latin typeface="Calibri" pitchFamily="34" charset="0"/>
              </a:rPr>
              <a:t>(8 minutes)</a:t>
            </a:r>
          </a:p>
          <a:p>
            <a:pPr algn="ctr"/>
            <a:r>
              <a:rPr lang="en-US" altLang="en-US" sz="2000" b="1">
                <a:latin typeface="Calibri" pitchFamily="34" charset="0"/>
              </a:rPr>
              <a:t>7.5 pallets/hr</a:t>
            </a:r>
          </a:p>
        </p:txBody>
      </p:sp>
      <p:sp>
        <p:nvSpPr>
          <p:cNvPr id="17420" name="Rectangle 11"/>
          <p:cNvSpPr>
            <a:spLocks noChangeArrowheads="1"/>
          </p:cNvSpPr>
          <p:nvPr/>
        </p:nvSpPr>
        <p:spPr bwMode="auto">
          <a:xfrm>
            <a:off x="1853959" y="1751456"/>
            <a:ext cx="15811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Pre-treat</a:t>
            </a:r>
          </a:p>
          <a:p>
            <a:pPr algn="ctr"/>
            <a:r>
              <a:rPr lang="en-US" altLang="en-US" sz="2000" b="1">
                <a:latin typeface="Calibri" pitchFamily="34" charset="0"/>
              </a:rPr>
              <a:t>(12 minutes)</a:t>
            </a:r>
          </a:p>
          <a:p>
            <a:pPr algn="ctr"/>
            <a:r>
              <a:rPr lang="en-US" altLang="en-US" sz="2000" b="1">
                <a:latin typeface="Calibri" pitchFamily="34" charset="0"/>
              </a:rPr>
              <a:t>5 pallets/hr</a:t>
            </a:r>
          </a:p>
        </p:txBody>
      </p:sp>
      <p:sp>
        <p:nvSpPr>
          <p:cNvPr id="17421" name="Rectangle 12"/>
          <p:cNvSpPr>
            <a:spLocks noChangeArrowheads="1"/>
          </p:cNvSpPr>
          <p:nvPr/>
        </p:nvSpPr>
        <p:spPr bwMode="auto">
          <a:xfrm>
            <a:off x="3663709" y="1751456"/>
            <a:ext cx="1543050" cy="15240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Paint</a:t>
            </a:r>
          </a:p>
          <a:p>
            <a:pPr algn="ctr"/>
            <a:r>
              <a:rPr lang="en-US" altLang="en-US" sz="2000" b="1">
                <a:latin typeface="Calibri" pitchFamily="34" charset="0"/>
              </a:rPr>
              <a:t>(20 minutes)</a:t>
            </a:r>
          </a:p>
          <a:p>
            <a:pPr algn="ctr"/>
            <a:r>
              <a:rPr lang="en-US" altLang="en-US" sz="2000" b="1">
                <a:latin typeface="Calibri" pitchFamily="34" charset="0"/>
              </a:rPr>
              <a:t>3 pallets/hr</a:t>
            </a:r>
          </a:p>
        </p:txBody>
      </p:sp>
      <p:sp>
        <p:nvSpPr>
          <p:cNvPr id="17422" name="Rectangle 13"/>
          <p:cNvSpPr>
            <a:spLocks noChangeArrowheads="1"/>
          </p:cNvSpPr>
          <p:nvPr/>
        </p:nvSpPr>
        <p:spPr bwMode="auto">
          <a:xfrm>
            <a:off x="5416309" y="1751456"/>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Dry</a:t>
            </a:r>
          </a:p>
        </p:txBody>
      </p:sp>
      <p:sp>
        <p:nvSpPr>
          <p:cNvPr id="17423" name="Rectangle 14"/>
          <p:cNvSpPr>
            <a:spLocks noChangeArrowheads="1"/>
          </p:cNvSpPr>
          <p:nvPr/>
        </p:nvSpPr>
        <p:spPr bwMode="auto">
          <a:xfrm>
            <a:off x="7168909" y="1751456"/>
            <a:ext cx="1543050" cy="1524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Inspect &amp;</a:t>
            </a:r>
          </a:p>
          <a:p>
            <a:pPr algn="ctr"/>
            <a:r>
              <a:rPr lang="en-US" altLang="en-US" sz="2000" b="1">
                <a:latin typeface="Calibri" pitchFamily="34" charset="0"/>
              </a:rPr>
              <a:t>Pack</a:t>
            </a:r>
          </a:p>
          <a:p>
            <a:pPr algn="ctr"/>
            <a:r>
              <a:rPr lang="en-US" altLang="en-US" sz="2000" b="1">
                <a:latin typeface="Calibri" pitchFamily="34" charset="0"/>
              </a:rPr>
              <a:t>(5 minutes)</a:t>
            </a:r>
          </a:p>
          <a:p>
            <a:pPr algn="ctr"/>
            <a:r>
              <a:rPr lang="en-US" altLang="en-US" sz="2000" b="1">
                <a:latin typeface="Calibri" pitchFamily="34" charset="0"/>
              </a:rPr>
              <a:t>12 pallets/hr</a:t>
            </a:r>
          </a:p>
        </p:txBody>
      </p:sp>
      <p:sp>
        <p:nvSpPr>
          <p:cNvPr id="17" name="TextBox 16"/>
          <p:cNvSpPr txBox="1"/>
          <p:nvPr/>
        </p:nvSpPr>
        <p:spPr>
          <a:xfrm>
            <a:off x="-19336" y="1370456"/>
            <a:ext cx="8477250" cy="338138"/>
          </a:xfrm>
          <a:prstGeom prst="rect">
            <a:avLst/>
          </a:prstGeom>
          <a:noFill/>
        </p:spPr>
        <p:txBody>
          <a:bodyPr wrap="none">
            <a:spAutoFit/>
          </a:bodyPr>
          <a:lstStyle/>
          <a:p>
            <a:pPr>
              <a:defRPr/>
            </a:pPr>
            <a:r>
              <a:rPr lang="en-US" sz="1600" b="1" dirty="0">
                <a:latin typeface="+mn-lt"/>
              </a:rPr>
              <a:t>Existing Scenario: Batch Size of the Process = 1 pallet, 1 painting booth</a:t>
            </a:r>
          </a:p>
        </p:txBody>
      </p:sp>
      <p:sp>
        <p:nvSpPr>
          <p:cNvPr id="17425" name="Rectangle 12"/>
          <p:cNvSpPr>
            <a:spLocks noChangeArrowheads="1"/>
          </p:cNvSpPr>
          <p:nvPr/>
        </p:nvSpPr>
        <p:spPr bwMode="auto">
          <a:xfrm>
            <a:off x="1852680" y="5104256"/>
            <a:ext cx="1697038" cy="1066800"/>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b="1">
                <a:latin typeface="Calibri" pitchFamily="34" charset="0"/>
              </a:rPr>
              <a:t>Pre-treat</a:t>
            </a:r>
          </a:p>
          <a:p>
            <a:pPr algn="ctr"/>
            <a:r>
              <a:rPr lang="en-US" altLang="en-US" sz="2000" b="1">
                <a:latin typeface="Calibri" pitchFamily="34" charset="0"/>
              </a:rPr>
              <a:t>(12 minutes)</a:t>
            </a:r>
          </a:p>
          <a:p>
            <a:pPr algn="ctr"/>
            <a:r>
              <a:rPr lang="en-US" altLang="en-US" sz="2000" b="1">
                <a:latin typeface="Calibri" pitchFamily="34" charset="0"/>
              </a:rPr>
              <a:t>5 pallets/hr</a:t>
            </a:r>
          </a:p>
        </p:txBody>
      </p:sp>
      <p:cxnSp>
        <p:nvCxnSpPr>
          <p:cNvPr id="17426" name="Elbow Connector 6"/>
          <p:cNvCxnSpPr>
            <a:cxnSpLocks noChangeShapeType="1"/>
            <a:endCxn id="17415" idx="1"/>
          </p:cNvCxnSpPr>
          <p:nvPr/>
        </p:nvCxnSpPr>
        <p:spPr bwMode="auto">
          <a:xfrm flipV="1">
            <a:off x="1577403" y="4247006"/>
            <a:ext cx="273690" cy="685800"/>
          </a:xfrm>
          <a:prstGeom prst="bentConnector3">
            <a:avLst>
              <a:gd name="adj1" fmla="val 50000"/>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27" name="Elbow Connector 9"/>
          <p:cNvCxnSpPr>
            <a:cxnSpLocks noChangeShapeType="1"/>
            <a:stCxn id="17415" idx="3"/>
            <a:endCxn id="17414" idx="1"/>
          </p:cNvCxnSpPr>
          <p:nvPr/>
        </p:nvCxnSpPr>
        <p:spPr bwMode="auto">
          <a:xfrm>
            <a:off x="3549718" y="4247006"/>
            <a:ext cx="227012" cy="685800"/>
          </a:xfrm>
          <a:prstGeom prst="bentConnector3">
            <a:avLst>
              <a:gd name="adj1" fmla="val 50000"/>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28" name="Elbow Connector 12"/>
          <p:cNvCxnSpPr>
            <a:cxnSpLocks noChangeShapeType="1"/>
            <a:stCxn id="17413" idx="3"/>
            <a:endCxn id="17425" idx="1"/>
          </p:cNvCxnSpPr>
          <p:nvPr/>
        </p:nvCxnSpPr>
        <p:spPr bwMode="auto">
          <a:xfrm>
            <a:off x="1672939" y="4932806"/>
            <a:ext cx="179741" cy="704850"/>
          </a:xfrm>
          <a:prstGeom prst="bentConnector3">
            <a:avLst>
              <a:gd name="adj1" fmla="val 50000"/>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29" name="Elbow Connector 15"/>
          <p:cNvCxnSpPr>
            <a:cxnSpLocks noChangeShapeType="1"/>
            <a:stCxn id="17425" idx="3"/>
            <a:endCxn id="17414" idx="1"/>
          </p:cNvCxnSpPr>
          <p:nvPr/>
        </p:nvCxnSpPr>
        <p:spPr bwMode="auto">
          <a:xfrm flipV="1">
            <a:off x="3549718" y="4932806"/>
            <a:ext cx="227012" cy="704850"/>
          </a:xfrm>
          <a:prstGeom prst="bentConnector3">
            <a:avLst>
              <a:gd name="adj1" fmla="val 50000"/>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2221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8"/>
                                        </p:tgtEl>
                                        <p:attrNameLst>
                                          <p:attrName>style.visibility</p:attrName>
                                        </p:attrNameLst>
                                      </p:cBhvr>
                                      <p:to>
                                        <p:strVal val="visible"/>
                                      </p:to>
                                    </p:set>
                                    <p:animEffect transition="in" filter="fade">
                                      <p:cBhvr>
                                        <p:cTn id="7" dur="500"/>
                                        <p:tgtEl>
                                          <p:spTgt spid="174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9"/>
                                        </p:tgtEl>
                                        <p:attrNameLst>
                                          <p:attrName>style.visibility</p:attrName>
                                        </p:attrNameLst>
                                      </p:cBhvr>
                                      <p:to>
                                        <p:strVal val="visible"/>
                                      </p:to>
                                    </p:set>
                                    <p:animEffect transition="in" filter="fade">
                                      <p:cBhvr>
                                        <p:cTn id="10" dur="500"/>
                                        <p:tgtEl>
                                          <p:spTgt spid="174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420"/>
                                        </p:tgtEl>
                                        <p:attrNameLst>
                                          <p:attrName>style.visibility</p:attrName>
                                        </p:attrNameLst>
                                      </p:cBhvr>
                                      <p:to>
                                        <p:strVal val="visible"/>
                                      </p:to>
                                    </p:set>
                                    <p:animEffect transition="in" filter="fade">
                                      <p:cBhvr>
                                        <p:cTn id="13" dur="500"/>
                                        <p:tgtEl>
                                          <p:spTgt spid="174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421"/>
                                        </p:tgtEl>
                                        <p:attrNameLst>
                                          <p:attrName>style.visibility</p:attrName>
                                        </p:attrNameLst>
                                      </p:cBhvr>
                                      <p:to>
                                        <p:strVal val="visible"/>
                                      </p:to>
                                    </p:set>
                                    <p:animEffect transition="in" filter="fade">
                                      <p:cBhvr>
                                        <p:cTn id="16" dur="500"/>
                                        <p:tgtEl>
                                          <p:spTgt spid="174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422"/>
                                        </p:tgtEl>
                                        <p:attrNameLst>
                                          <p:attrName>style.visibility</p:attrName>
                                        </p:attrNameLst>
                                      </p:cBhvr>
                                      <p:to>
                                        <p:strVal val="visible"/>
                                      </p:to>
                                    </p:set>
                                    <p:animEffect transition="in" filter="fade">
                                      <p:cBhvr>
                                        <p:cTn id="19" dur="500"/>
                                        <p:tgtEl>
                                          <p:spTgt spid="174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423"/>
                                        </p:tgtEl>
                                        <p:attrNameLst>
                                          <p:attrName>style.visibility</p:attrName>
                                        </p:attrNameLst>
                                      </p:cBhvr>
                                      <p:to>
                                        <p:strVal val="visible"/>
                                      </p:to>
                                    </p:set>
                                    <p:animEffect transition="in" filter="fade">
                                      <p:cBhvr>
                                        <p:cTn id="22" dur="500"/>
                                        <p:tgtEl>
                                          <p:spTgt spid="174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410"/>
                                        </p:tgtEl>
                                        <p:attrNameLst>
                                          <p:attrName>style.visibility</p:attrName>
                                        </p:attrNameLst>
                                      </p:cBhvr>
                                      <p:to>
                                        <p:strVal val="visible"/>
                                      </p:to>
                                    </p:set>
                                    <p:animEffect transition="in" filter="fade">
                                      <p:cBhvr>
                                        <p:cTn id="30" dur="500"/>
                                        <p:tgtEl>
                                          <p:spTgt spid="174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413"/>
                                        </p:tgtEl>
                                        <p:attrNameLst>
                                          <p:attrName>style.visibility</p:attrName>
                                        </p:attrNameLst>
                                      </p:cBhvr>
                                      <p:to>
                                        <p:strVal val="visible"/>
                                      </p:to>
                                    </p:set>
                                    <p:animEffect transition="in" filter="fade">
                                      <p:cBhvr>
                                        <p:cTn id="36" dur="500"/>
                                        <p:tgtEl>
                                          <p:spTgt spid="174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414"/>
                                        </p:tgtEl>
                                        <p:attrNameLst>
                                          <p:attrName>style.visibility</p:attrName>
                                        </p:attrNameLst>
                                      </p:cBhvr>
                                      <p:to>
                                        <p:strVal val="visible"/>
                                      </p:to>
                                    </p:set>
                                    <p:animEffect transition="in" filter="fade">
                                      <p:cBhvr>
                                        <p:cTn id="39" dur="500"/>
                                        <p:tgtEl>
                                          <p:spTgt spid="174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415"/>
                                        </p:tgtEl>
                                        <p:attrNameLst>
                                          <p:attrName>style.visibility</p:attrName>
                                        </p:attrNameLst>
                                      </p:cBhvr>
                                      <p:to>
                                        <p:strVal val="visible"/>
                                      </p:to>
                                    </p:set>
                                    <p:animEffect transition="in" filter="fade">
                                      <p:cBhvr>
                                        <p:cTn id="42" dur="500"/>
                                        <p:tgtEl>
                                          <p:spTgt spid="174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416"/>
                                        </p:tgtEl>
                                        <p:attrNameLst>
                                          <p:attrName>style.visibility</p:attrName>
                                        </p:attrNameLst>
                                      </p:cBhvr>
                                      <p:to>
                                        <p:strVal val="visible"/>
                                      </p:to>
                                    </p:set>
                                    <p:animEffect transition="in" filter="fade">
                                      <p:cBhvr>
                                        <p:cTn id="45" dur="500"/>
                                        <p:tgtEl>
                                          <p:spTgt spid="174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417"/>
                                        </p:tgtEl>
                                        <p:attrNameLst>
                                          <p:attrName>style.visibility</p:attrName>
                                        </p:attrNameLst>
                                      </p:cBhvr>
                                      <p:to>
                                        <p:strVal val="visible"/>
                                      </p:to>
                                    </p:set>
                                    <p:animEffect transition="in" filter="fade">
                                      <p:cBhvr>
                                        <p:cTn id="48" dur="500"/>
                                        <p:tgtEl>
                                          <p:spTgt spid="174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425"/>
                                        </p:tgtEl>
                                        <p:attrNameLst>
                                          <p:attrName>style.visibility</p:attrName>
                                        </p:attrNameLst>
                                      </p:cBhvr>
                                      <p:to>
                                        <p:strVal val="visible"/>
                                      </p:to>
                                    </p:set>
                                    <p:animEffect transition="in" filter="fade">
                                      <p:cBhvr>
                                        <p:cTn id="51" dur="500"/>
                                        <p:tgtEl>
                                          <p:spTgt spid="17425"/>
                                        </p:tgtEl>
                                      </p:cBhvr>
                                    </p:animEffect>
                                  </p:childTnLst>
                                </p:cTn>
                              </p:par>
                              <p:par>
                                <p:cTn id="52" presetID="10" presetClass="entr" presetSubtype="0" fill="hold" nodeType="withEffect">
                                  <p:stCondLst>
                                    <p:cond delay="0"/>
                                  </p:stCondLst>
                                  <p:childTnLst>
                                    <p:set>
                                      <p:cBhvr>
                                        <p:cTn id="53" dur="1" fill="hold">
                                          <p:stCondLst>
                                            <p:cond delay="0"/>
                                          </p:stCondLst>
                                        </p:cTn>
                                        <p:tgtEl>
                                          <p:spTgt spid="17426"/>
                                        </p:tgtEl>
                                        <p:attrNameLst>
                                          <p:attrName>style.visibility</p:attrName>
                                        </p:attrNameLst>
                                      </p:cBhvr>
                                      <p:to>
                                        <p:strVal val="visible"/>
                                      </p:to>
                                    </p:set>
                                    <p:animEffect transition="in" filter="fade">
                                      <p:cBhvr>
                                        <p:cTn id="54" dur="500"/>
                                        <p:tgtEl>
                                          <p:spTgt spid="17426"/>
                                        </p:tgtEl>
                                      </p:cBhvr>
                                    </p:animEffect>
                                  </p:childTnLst>
                                </p:cTn>
                              </p:par>
                              <p:par>
                                <p:cTn id="55" presetID="10" presetClass="entr" presetSubtype="0" fill="hold" nodeType="withEffect">
                                  <p:stCondLst>
                                    <p:cond delay="0"/>
                                  </p:stCondLst>
                                  <p:childTnLst>
                                    <p:set>
                                      <p:cBhvr>
                                        <p:cTn id="56" dur="1" fill="hold">
                                          <p:stCondLst>
                                            <p:cond delay="0"/>
                                          </p:stCondLst>
                                        </p:cTn>
                                        <p:tgtEl>
                                          <p:spTgt spid="17427"/>
                                        </p:tgtEl>
                                        <p:attrNameLst>
                                          <p:attrName>style.visibility</p:attrName>
                                        </p:attrNameLst>
                                      </p:cBhvr>
                                      <p:to>
                                        <p:strVal val="visible"/>
                                      </p:to>
                                    </p:set>
                                    <p:animEffect transition="in" filter="fade">
                                      <p:cBhvr>
                                        <p:cTn id="57" dur="500"/>
                                        <p:tgtEl>
                                          <p:spTgt spid="17427"/>
                                        </p:tgtEl>
                                      </p:cBhvr>
                                    </p:animEffect>
                                  </p:childTnLst>
                                </p:cTn>
                              </p:par>
                              <p:par>
                                <p:cTn id="58" presetID="10" presetClass="entr" presetSubtype="0" fill="hold" nodeType="withEffect">
                                  <p:stCondLst>
                                    <p:cond delay="0"/>
                                  </p:stCondLst>
                                  <p:childTnLst>
                                    <p:set>
                                      <p:cBhvr>
                                        <p:cTn id="59" dur="1" fill="hold">
                                          <p:stCondLst>
                                            <p:cond delay="0"/>
                                          </p:stCondLst>
                                        </p:cTn>
                                        <p:tgtEl>
                                          <p:spTgt spid="17428"/>
                                        </p:tgtEl>
                                        <p:attrNameLst>
                                          <p:attrName>style.visibility</p:attrName>
                                        </p:attrNameLst>
                                      </p:cBhvr>
                                      <p:to>
                                        <p:strVal val="visible"/>
                                      </p:to>
                                    </p:set>
                                    <p:animEffect transition="in" filter="fade">
                                      <p:cBhvr>
                                        <p:cTn id="60" dur="500"/>
                                        <p:tgtEl>
                                          <p:spTgt spid="17428"/>
                                        </p:tgtEl>
                                      </p:cBhvr>
                                    </p:animEffect>
                                  </p:childTnLst>
                                </p:cTn>
                              </p:par>
                              <p:par>
                                <p:cTn id="61" presetID="10" presetClass="entr" presetSubtype="0" fill="hold" nodeType="withEffect">
                                  <p:stCondLst>
                                    <p:cond delay="0"/>
                                  </p:stCondLst>
                                  <p:childTnLst>
                                    <p:set>
                                      <p:cBhvr>
                                        <p:cTn id="62" dur="1" fill="hold">
                                          <p:stCondLst>
                                            <p:cond delay="0"/>
                                          </p:stCondLst>
                                        </p:cTn>
                                        <p:tgtEl>
                                          <p:spTgt spid="17429"/>
                                        </p:tgtEl>
                                        <p:attrNameLst>
                                          <p:attrName>style.visibility</p:attrName>
                                        </p:attrNameLst>
                                      </p:cBhvr>
                                      <p:to>
                                        <p:strVal val="visible"/>
                                      </p:to>
                                    </p:set>
                                    <p:animEffect transition="in" filter="fade">
                                      <p:cBhvr>
                                        <p:cTn id="63" dur="500"/>
                                        <p:tgtEl>
                                          <p:spTgt spid="17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413" grpId="0" animBg="1"/>
      <p:bldP spid="17414" grpId="0" animBg="1"/>
      <p:bldP spid="17415" grpId="0" animBg="1"/>
      <p:bldP spid="17416" grpId="0" animBg="1"/>
      <p:bldP spid="17417" grpId="0" animBg="1"/>
      <p:bldP spid="17418" grpId="0" animBg="1"/>
      <p:bldP spid="17419" grpId="0" animBg="1"/>
      <p:bldP spid="17420" grpId="0" animBg="1"/>
      <p:bldP spid="17421" grpId="0" animBg="1"/>
      <p:bldP spid="17422" grpId="0" animBg="1"/>
      <p:bldP spid="17423" grpId="0" animBg="1"/>
      <p:bldP spid="17" grpId="0"/>
      <p:bldP spid="174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dirty="0" smtClean="0"/>
              <a:t>Process Analysis (Example 8.2)</a:t>
            </a:r>
            <a:br>
              <a:rPr lang="en-US" altLang="en-US" dirty="0" smtClean="0"/>
            </a:br>
            <a:r>
              <a:rPr lang="en-US" altLang="en-US" sz="3200" b="1" dirty="0" smtClean="0">
                <a:solidFill>
                  <a:srgbClr val="0000FF"/>
                </a:solidFill>
                <a:latin typeface="Comic Sans MS" pitchFamily="66" charset="0"/>
              </a:rPr>
              <a:t>Some important observations</a:t>
            </a:r>
            <a:endParaRPr lang="en-US" altLang="en-US" sz="4800" b="1" dirty="0" smtClean="0">
              <a:solidFill>
                <a:srgbClr val="0000FF"/>
              </a:solidFill>
              <a:latin typeface="Comic Sans MS" pitchFamily="66" charset="0"/>
            </a:endParaRPr>
          </a:p>
        </p:txBody>
      </p:sp>
      <p:sp>
        <p:nvSpPr>
          <p:cNvPr id="18435" name="Content Placeholder 2"/>
          <p:cNvSpPr>
            <a:spLocks noGrp="1"/>
          </p:cNvSpPr>
          <p:nvPr>
            <p:ph idx="1"/>
          </p:nvPr>
        </p:nvSpPr>
        <p:spPr/>
        <p:txBody>
          <a:bodyPr/>
          <a:lstStyle/>
          <a:p>
            <a:pPr eaLnBrk="1" hangingPunct="1"/>
            <a:r>
              <a:rPr lang="en-US" altLang="en-US" dirty="0" smtClean="0"/>
              <a:t>Batch sizes play a crucial role in determining the bottleneck of a process</a:t>
            </a:r>
          </a:p>
          <a:p>
            <a:pPr eaLnBrk="1" hangingPunct="1"/>
            <a:r>
              <a:rPr lang="en-US" altLang="en-US" dirty="0" smtClean="0"/>
              <a:t>As several choices are made with respect to the resources and batch size bottleneck shifts from one stage of the process to another. This is referred to as </a:t>
            </a:r>
            <a:r>
              <a:rPr lang="en-US" altLang="en-US" i="1" dirty="0" smtClean="0">
                <a:solidFill>
                  <a:srgbClr val="0000FF"/>
                </a:solidFill>
              </a:rPr>
              <a:t>wandering bottleneck</a:t>
            </a:r>
            <a:r>
              <a:rPr lang="en-US" altLang="en-US" dirty="0" smtClean="0"/>
              <a:t>. </a:t>
            </a:r>
          </a:p>
          <a:p>
            <a:pPr eaLnBrk="1" hangingPunct="1"/>
            <a:r>
              <a:rPr lang="en-US" altLang="en-US" dirty="0" smtClean="0"/>
              <a:t>A process analysis exercise often leads to the issue of improving the process</a:t>
            </a:r>
          </a:p>
        </p:txBody>
      </p:sp>
    </p:spTree>
    <p:extLst>
      <p:ext uri="{BB962C8B-B14F-4D97-AF65-F5344CB8AC3E}">
        <p14:creationId xmlns:p14="http://schemas.microsoft.com/office/powerpoint/2010/main" val="1833621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42622"/>
            <a:ext cx="8229600" cy="1143000"/>
          </a:xfrm>
        </p:spPr>
        <p:txBody>
          <a:bodyPr/>
          <a:lstStyle/>
          <a:p>
            <a:pPr eaLnBrk="1" hangingPunct="1"/>
            <a:r>
              <a:rPr lang="en-US" altLang="en-US" dirty="0" smtClean="0"/>
              <a:t>Business Process Engineering</a:t>
            </a:r>
            <a:br>
              <a:rPr lang="en-US" altLang="en-US" dirty="0" smtClean="0"/>
            </a:br>
            <a:r>
              <a:rPr lang="en-US" altLang="en-US" sz="3200" b="1" dirty="0" smtClean="0">
                <a:solidFill>
                  <a:srgbClr val="0000FF"/>
                </a:solidFill>
                <a:latin typeface="Comic Sans MS" pitchFamily="66" charset="0"/>
              </a:rPr>
              <a:t>Some guidelines to identify scope</a:t>
            </a:r>
          </a:p>
        </p:txBody>
      </p:sp>
      <p:sp>
        <p:nvSpPr>
          <p:cNvPr id="19459" name="Rectangle 3"/>
          <p:cNvSpPr>
            <a:spLocks noGrp="1" noChangeArrowheads="1"/>
          </p:cNvSpPr>
          <p:nvPr>
            <p:ph idx="1"/>
          </p:nvPr>
        </p:nvSpPr>
        <p:spPr>
          <a:xfrm>
            <a:off x="457200" y="1291984"/>
            <a:ext cx="8229600" cy="4525963"/>
          </a:xfrm>
        </p:spPr>
        <p:txBody>
          <a:bodyPr/>
          <a:lstStyle/>
          <a:p>
            <a:pPr eaLnBrk="1" hangingPunct="1"/>
            <a:r>
              <a:rPr lang="en-US" altLang="en-US" sz="2400" dirty="0" smtClean="0"/>
              <a:t>Extensive information exchange, data redundancy and re-keying of data points to arbitrary fragmentation of a natural process</a:t>
            </a:r>
          </a:p>
          <a:p>
            <a:pPr eaLnBrk="1" hangingPunct="1"/>
            <a:r>
              <a:rPr lang="en-US" altLang="en-US" sz="2400" dirty="0" smtClean="0"/>
              <a:t>Large investment in inventory, buffers and other assets indicates that the existing process is unable to cope up with uncertainty</a:t>
            </a:r>
          </a:p>
          <a:p>
            <a:pPr eaLnBrk="1" hangingPunct="1"/>
            <a:r>
              <a:rPr lang="en-US" altLang="en-US" sz="2400" dirty="0" smtClean="0"/>
              <a:t>High proportion of checking, control and progress monitoring implies too much fragmentation of the process</a:t>
            </a:r>
          </a:p>
          <a:p>
            <a:pPr eaLnBrk="1" hangingPunct="1"/>
            <a:r>
              <a:rPr lang="en-US" altLang="en-US" sz="2400" dirty="0" smtClean="0"/>
              <a:t>Inadequate feedback in the process results in excessive rework and iteration</a:t>
            </a:r>
          </a:p>
          <a:p>
            <a:pPr eaLnBrk="1" hangingPunct="1"/>
            <a:r>
              <a:rPr lang="en-US" altLang="en-US" sz="2400" dirty="0" smtClean="0"/>
              <a:t>Increase in complexity of operations, exceptions and special cases also indicate the need for simplifying the process by revisiting the process fundamentals</a:t>
            </a:r>
          </a:p>
        </p:txBody>
      </p:sp>
    </p:spTree>
    <p:extLst>
      <p:ext uri="{BB962C8B-B14F-4D97-AF65-F5344CB8AC3E}">
        <p14:creationId xmlns:p14="http://schemas.microsoft.com/office/powerpoint/2010/main" val="2902826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000" dirty="0" smtClean="0"/>
              <a:t>Components of Lead Time in Organizations</a:t>
            </a:r>
            <a:endParaRPr lang="en-US" sz="4000" dirty="0"/>
          </a:p>
        </p:txBody>
      </p:sp>
      <p:sp>
        <p:nvSpPr>
          <p:cNvPr id="8" name="Rectangle 7"/>
          <p:cNvSpPr/>
          <p:nvPr/>
        </p:nvSpPr>
        <p:spPr>
          <a:xfrm>
            <a:off x="847825" y="2209800"/>
            <a:ext cx="7467600" cy="3657600"/>
          </a:xfrm>
          <a:prstGeom prst="rect">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7825" y="2209800"/>
            <a:ext cx="3733801" cy="2590800"/>
          </a:xfrm>
          <a:prstGeom prst="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847825" y="2209800"/>
            <a:ext cx="1742975" cy="1219200"/>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Actual Operations </a:t>
            </a:r>
          </a:p>
          <a:p>
            <a:pPr algn="ctr"/>
            <a:r>
              <a:rPr lang="en-US" b="1" dirty="0" smtClean="0">
                <a:solidFill>
                  <a:schemeClr val="tx1"/>
                </a:solidFill>
              </a:rPr>
              <a:t>Time</a:t>
            </a:r>
            <a:endParaRPr lang="en-US" b="1" dirty="0">
              <a:solidFill>
                <a:schemeClr val="tx1"/>
              </a:solidFill>
            </a:endParaRPr>
          </a:p>
        </p:txBody>
      </p:sp>
      <p:sp>
        <p:nvSpPr>
          <p:cNvPr id="11" name="Rectangle 10"/>
          <p:cNvSpPr/>
          <p:nvPr/>
        </p:nvSpPr>
        <p:spPr>
          <a:xfrm>
            <a:off x="5148312" y="2209800"/>
            <a:ext cx="3167114" cy="8382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Lost Time</a:t>
            </a:r>
          </a:p>
          <a:p>
            <a:pPr algn="ctr"/>
            <a:r>
              <a:rPr lang="en-US" sz="1400" dirty="0" smtClean="0">
                <a:solidFill>
                  <a:schemeClr val="tx1"/>
                </a:solidFill>
              </a:rPr>
              <a:t>(Scrap, Rework, </a:t>
            </a:r>
          </a:p>
          <a:p>
            <a:pPr algn="ctr"/>
            <a:r>
              <a:rPr lang="en-US" sz="1400" dirty="0" smtClean="0">
                <a:solidFill>
                  <a:schemeClr val="tx1"/>
                </a:solidFill>
              </a:rPr>
              <a:t>Unnecessary Activities)</a:t>
            </a:r>
            <a:endParaRPr lang="en-US" sz="1400" dirty="0">
              <a:solidFill>
                <a:schemeClr val="tx1"/>
              </a:solidFill>
            </a:endParaRPr>
          </a:p>
        </p:txBody>
      </p:sp>
      <p:sp>
        <p:nvSpPr>
          <p:cNvPr id="12" name="Rectangle 11"/>
          <p:cNvSpPr/>
          <p:nvPr/>
        </p:nvSpPr>
        <p:spPr>
          <a:xfrm>
            <a:off x="4581625" y="2209800"/>
            <a:ext cx="566687" cy="1228025"/>
          </a:xfrm>
          <a:prstGeom prst="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24950" y="2219425"/>
            <a:ext cx="381000" cy="119995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58560" y="2863334"/>
            <a:ext cx="1575303" cy="400110"/>
          </a:xfrm>
          <a:prstGeom prst="rect">
            <a:avLst/>
          </a:prstGeom>
          <a:noFill/>
        </p:spPr>
        <p:txBody>
          <a:bodyPr wrap="none" rtlCol="0">
            <a:spAutoFit/>
          </a:bodyPr>
          <a:lstStyle/>
          <a:p>
            <a:r>
              <a:rPr lang="en-US" sz="2000" b="1" dirty="0" smtClean="0"/>
              <a:t>Moving Time</a:t>
            </a:r>
            <a:endParaRPr lang="en-US" sz="2000" b="1" dirty="0"/>
          </a:p>
        </p:txBody>
      </p:sp>
      <p:sp>
        <p:nvSpPr>
          <p:cNvPr id="15" name="TextBox 14"/>
          <p:cNvSpPr txBox="1"/>
          <p:nvPr/>
        </p:nvSpPr>
        <p:spPr>
          <a:xfrm>
            <a:off x="1371600" y="3733800"/>
            <a:ext cx="2767661" cy="584775"/>
          </a:xfrm>
          <a:prstGeom prst="rect">
            <a:avLst/>
          </a:prstGeom>
          <a:noFill/>
        </p:spPr>
        <p:txBody>
          <a:bodyPr wrap="square" rtlCol="0">
            <a:spAutoFit/>
          </a:bodyPr>
          <a:lstStyle/>
          <a:p>
            <a:r>
              <a:rPr lang="en-US" sz="1600" dirty="0" smtClean="0"/>
              <a:t>Between Processing Units, People </a:t>
            </a:r>
            <a:r>
              <a:rPr lang="en-US" sz="1600" dirty="0"/>
              <a:t>a</a:t>
            </a:r>
            <a:r>
              <a:rPr lang="en-US" sz="1600" dirty="0" smtClean="0"/>
              <a:t>cross Departments  </a:t>
            </a:r>
            <a:endParaRPr lang="en-US" sz="1600" dirty="0"/>
          </a:p>
        </p:txBody>
      </p:sp>
      <p:sp>
        <p:nvSpPr>
          <p:cNvPr id="16" name="TextBox 15"/>
          <p:cNvSpPr txBox="1"/>
          <p:nvPr/>
        </p:nvSpPr>
        <p:spPr>
          <a:xfrm>
            <a:off x="5562600" y="3729335"/>
            <a:ext cx="1875963" cy="461665"/>
          </a:xfrm>
          <a:prstGeom prst="rect">
            <a:avLst/>
          </a:prstGeom>
          <a:noFill/>
        </p:spPr>
        <p:txBody>
          <a:bodyPr wrap="none" rtlCol="0">
            <a:spAutoFit/>
          </a:bodyPr>
          <a:lstStyle/>
          <a:p>
            <a:r>
              <a:rPr lang="en-US" sz="2400" b="1" dirty="0" smtClean="0"/>
              <a:t>Waiting Time</a:t>
            </a:r>
            <a:endParaRPr lang="en-US" sz="2400" b="1" dirty="0"/>
          </a:p>
        </p:txBody>
      </p:sp>
      <p:sp>
        <p:nvSpPr>
          <p:cNvPr id="17" name="Rectangle 16"/>
          <p:cNvSpPr/>
          <p:nvPr/>
        </p:nvSpPr>
        <p:spPr>
          <a:xfrm>
            <a:off x="5148312" y="2971800"/>
            <a:ext cx="566688" cy="466825"/>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67562" y="2773675"/>
            <a:ext cx="566688" cy="270491"/>
          </a:xfrm>
          <a:prstGeom prst="rect">
            <a:avLst/>
          </a:prstGeom>
          <a:solidFill>
            <a:schemeClr val="accent6">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371600" y="4741608"/>
            <a:ext cx="6781800" cy="1138773"/>
          </a:xfrm>
          <a:prstGeom prst="rect">
            <a:avLst/>
          </a:prstGeom>
          <a:noFill/>
        </p:spPr>
        <p:txBody>
          <a:bodyPr wrap="square" rtlCol="0">
            <a:spAutoFit/>
          </a:bodyPr>
          <a:lstStyle/>
          <a:p>
            <a:r>
              <a:rPr lang="en-US" sz="1700" dirty="0" smtClean="0"/>
              <a:t>Unclear Instructions, Missing Information, Approvals,  Authorizations, </a:t>
            </a:r>
          </a:p>
          <a:p>
            <a:r>
              <a:rPr lang="en-US" sz="1700" dirty="0" smtClean="0"/>
              <a:t>Non-availability of Material &amp; Components, Resources</a:t>
            </a:r>
          </a:p>
          <a:p>
            <a:r>
              <a:rPr lang="en-US" sz="1700" dirty="0" smtClean="0"/>
              <a:t>Awaiting Approvals, Decisions</a:t>
            </a:r>
          </a:p>
          <a:p>
            <a:r>
              <a:rPr lang="en-US" sz="1700" dirty="0" smtClean="0"/>
              <a:t>Time lost in coordination among chain of customers</a:t>
            </a:r>
            <a:endParaRPr lang="en-US" sz="1700" dirty="0"/>
          </a:p>
        </p:txBody>
      </p:sp>
    </p:spTree>
    <p:extLst>
      <p:ext uri="{BB962C8B-B14F-4D97-AF65-F5344CB8AC3E}">
        <p14:creationId xmlns:p14="http://schemas.microsoft.com/office/powerpoint/2010/main" val="923562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AutoShape 13"/>
          <p:cNvCxnSpPr>
            <a:cxnSpLocks noChangeShapeType="1"/>
            <a:stCxn id="20488" idx="3"/>
            <a:endCxn id="20490" idx="1"/>
          </p:cNvCxnSpPr>
          <p:nvPr/>
        </p:nvCxnSpPr>
        <p:spPr bwMode="auto">
          <a:xfrm>
            <a:off x="2660409" y="5404512"/>
            <a:ext cx="343217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3" name="AutoShape 12"/>
          <p:cNvCxnSpPr>
            <a:cxnSpLocks noChangeShapeType="1"/>
            <a:stCxn id="20485" idx="3"/>
            <a:endCxn id="20487" idx="1"/>
          </p:cNvCxnSpPr>
          <p:nvPr/>
        </p:nvCxnSpPr>
        <p:spPr bwMode="auto">
          <a:xfrm>
            <a:off x="2663584" y="2586700"/>
            <a:ext cx="343217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84" name="Rectangle 2"/>
          <p:cNvSpPr>
            <a:spLocks noGrp="1" noChangeArrowheads="1"/>
          </p:cNvSpPr>
          <p:nvPr>
            <p:ph type="title"/>
          </p:nvPr>
        </p:nvSpPr>
        <p:spPr>
          <a:xfrm>
            <a:off x="225184" y="192750"/>
            <a:ext cx="8229600" cy="1143000"/>
          </a:xfrm>
        </p:spPr>
        <p:txBody>
          <a:bodyPr/>
          <a:lstStyle/>
          <a:p>
            <a:pPr eaLnBrk="1" hangingPunct="1"/>
            <a:r>
              <a:rPr lang="en-US" altLang="en-US" dirty="0" smtClean="0"/>
              <a:t>Implementing BPR</a:t>
            </a:r>
            <a:br>
              <a:rPr lang="en-US" altLang="en-US" dirty="0" smtClean="0"/>
            </a:br>
            <a:r>
              <a:rPr lang="en-US" altLang="en-US" sz="3200" b="1" dirty="0" smtClean="0">
                <a:solidFill>
                  <a:srgbClr val="0000FF"/>
                </a:solidFill>
                <a:latin typeface="Comic Sans MS" pitchFamily="66" charset="0"/>
              </a:rPr>
              <a:t>A three-step methodology</a:t>
            </a:r>
          </a:p>
        </p:txBody>
      </p:sp>
      <p:sp>
        <p:nvSpPr>
          <p:cNvPr id="20485" name="Rectangle 4"/>
          <p:cNvSpPr>
            <a:spLocks noChangeArrowheads="1"/>
          </p:cNvSpPr>
          <p:nvPr/>
        </p:nvSpPr>
        <p:spPr bwMode="auto">
          <a:xfrm>
            <a:off x="75959" y="1746753"/>
            <a:ext cx="2587625" cy="1679893"/>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dirty="0"/>
              <a:t>Understand </a:t>
            </a:r>
          </a:p>
          <a:p>
            <a:pPr algn="ctr" eaLnBrk="1" hangingPunct="1"/>
            <a:r>
              <a:rPr lang="en-US" altLang="en-US" sz="2400" dirty="0"/>
              <a:t>the existing </a:t>
            </a:r>
          </a:p>
          <a:p>
            <a:pPr algn="ctr" eaLnBrk="1" hangingPunct="1"/>
            <a:r>
              <a:rPr lang="en-US" altLang="en-US" sz="2400" dirty="0"/>
              <a:t>Process</a:t>
            </a:r>
          </a:p>
        </p:txBody>
      </p:sp>
      <p:sp>
        <p:nvSpPr>
          <p:cNvPr id="20486" name="Rectangle 5"/>
          <p:cNvSpPr>
            <a:spLocks noChangeArrowheads="1"/>
          </p:cNvSpPr>
          <p:nvPr/>
        </p:nvSpPr>
        <p:spPr bwMode="auto">
          <a:xfrm>
            <a:off x="3044584" y="1746753"/>
            <a:ext cx="2587625" cy="1679893"/>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Simplify the</a:t>
            </a:r>
          </a:p>
          <a:p>
            <a:pPr algn="ctr" eaLnBrk="1" hangingPunct="1"/>
            <a:r>
              <a:rPr lang="en-US" altLang="en-US" sz="2400"/>
              <a:t>Process by</a:t>
            </a:r>
          </a:p>
          <a:p>
            <a:pPr algn="ctr" eaLnBrk="1" hangingPunct="1"/>
            <a:r>
              <a:rPr lang="en-US" altLang="en-US" sz="2400"/>
              <a:t>eliminating NVA</a:t>
            </a:r>
          </a:p>
        </p:txBody>
      </p:sp>
      <p:sp>
        <p:nvSpPr>
          <p:cNvPr id="20487" name="Rectangle 6"/>
          <p:cNvSpPr>
            <a:spLocks noChangeArrowheads="1"/>
          </p:cNvSpPr>
          <p:nvPr/>
        </p:nvSpPr>
        <p:spPr bwMode="auto">
          <a:xfrm>
            <a:off x="6095759" y="1746753"/>
            <a:ext cx="2587625" cy="1679893"/>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Automate</a:t>
            </a:r>
          </a:p>
          <a:p>
            <a:pPr algn="ctr" eaLnBrk="1" hangingPunct="1"/>
            <a:r>
              <a:rPr lang="en-US" altLang="en-US" sz="2400"/>
              <a:t>the Process</a:t>
            </a:r>
          </a:p>
        </p:txBody>
      </p:sp>
      <p:sp>
        <p:nvSpPr>
          <p:cNvPr id="20488" name="Rectangle 7"/>
          <p:cNvSpPr>
            <a:spLocks noChangeArrowheads="1"/>
          </p:cNvSpPr>
          <p:nvPr/>
        </p:nvSpPr>
        <p:spPr bwMode="auto">
          <a:xfrm>
            <a:off x="72784" y="4566312"/>
            <a:ext cx="2587625" cy="16764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Process Mapping</a:t>
            </a:r>
          </a:p>
          <a:p>
            <a:pPr algn="ctr" eaLnBrk="1" hangingPunct="1"/>
            <a:r>
              <a:rPr lang="en-US" altLang="en-US" sz="2400"/>
              <a:t>Brainstorming</a:t>
            </a:r>
          </a:p>
          <a:p>
            <a:pPr algn="ctr" eaLnBrk="1" hangingPunct="1"/>
            <a:r>
              <a:rPr lang="en-US" altLang="en-US" sz="2400"/>
              <a:t>“As-is” analysis</a:t>
            </a:r>
          </a:p>
        </p:txBody>
      </p:sp>
      <p:sp>
        <p:nvSpPr>
          <p:cNvPr id="20489" name="Rectangle 8"/>
          <p:cNvSpPr>
            <a:spLocks noChangeArrowheads="1"/>
          </p:cNvSpPr>
          <p:nvPr/>
        </p:nvSpPr>
        <p:spPr bwMode="auto">
          <a:xfrm>
            <a:off x="3044584" y="4566312"/>
            <a:ext cx="2590800" cy="16764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NVA Analysis</a:t>
            </a:r>
          </a:p>
          <a:p>
            <a:pPr algn="ctr" eaLnBrk="1" hangingPunct="1"/>
            <a:r>
              <a:rPr lang="en-US" altLang="en-US" sz="2400"/>
              <a:t>“Should-be” </a:t>
            </a:r>
          </a:p>
          <a:p>
            <a:pPr algn="ctr" eaLnBrk="1" hangingPunct="1"/>
            <a:r>
              <a:rPr lang="en-US" altLang="en-US" sz="2400"/>
              <a:t>analysis</a:t>
            </a:r>
          </a:p>
        </p:txBody>
      </p:sp>
      <p:sp>
        <p:nvSpPr>
          <p:cNvPr id="20490" name="Rectangle 10"/>
          <p:cNvSpPr>
            <a:spLocks noChangeArrowheads="1"/>
          </p:cNvSpPr>
          <p:nvPr/>
        </p:nvSpPr>
        <p:spPr bwMode="auto">
          <a:xfrm>
            <a:off x="6092584" y="4566312"/>
            <a:ext cx="2590800" cy="167640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EDI</a:t>
            </a:r>
          </a:p>
          <a:p>
            <a:pPr algn="ctr" eaLnBrk="1" hangingPunct="1"/>
            <a:r>
              <a:rPr lang="en-US" altLang="en-US" sz="2400"/>
              <a:t>ERP</a:t>
            </a:r>
          </a:p>
          <a:p>
            <a:pPr algn="ctr" eaLnBrk="1" hangingPunct="1"/>
            <a:r>
              <a:rPr lang="en-US" altLang="en-US" sz="2400"/>
              <a:t>Internet tools</a:t>
            </a:r>
          </a:p>
        </p:txBody>
      </p:sp>
      <p:sp>
        <p:nvSpPr>
          <p:cNvPr id="20491" name="AutoShape 15"/>
          <p:cNvSpPr>
            <a:spLocks noChangeArrowheads="1"/>
          </p:cNvSpPr>
          <p:nvPr/>
        </p:nvSpPr>
        <p:spPr bwMode="auto">
          <a:xfrm>
            <a:off x="72784" y="3449982"/>
            <a:ext cx="8610600" cy="1089660"/>
          </a:xfrm>
          <a:prstGeom prst="downArrow">
            <a:avLst>
              <a:gd name="adj1" fmla="val 25222"/>
              <a:gd name="adj2" fmla="val 73556"/>
            </a:avLst>
          </a:prstGeom>
          <a:solidFill>
            <a:srgbClr val="FFD85D"/>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Tools used in each step</a:t>
            </a:r>
          </a:p>
        </p:txBody>
      </p:sp>
    </p:spTree>
    <p:extLst>
      <p:ext uri="{BB962C8B-B14F-4D97-AF65-F5344CB8AC3E}">
        <p14:creationId xmlns:p14="http://schemas.microsoft.com/office/powerpoint/2010/main" val="364428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dirty="0" smtClean="0"/>
              <a:t>Process &amp; Capacity Analysis</a:t>
            </a:r>
            <a:br>
              <a:rPr lang="en-US" altLang="en-US" dirty="0" smtClean="0"/>
            </a:br>
            <a:r>
              <a:rPr lang="en-US" altLang="en-US" sz="3200" b="1" dirty="0" smtClean="0">
                <a:solidFill>
                  <a:srgbClr val="0000FF"/>
                </a:solidFill>
                <a:latin typeface="Comic Sans MS" pitchFamily="66" charset="0"/>
              </a:rPr>
              <a:t>Context</a:t>
            </a:r>
            <a:endParaRPr lang="en-US" altLang="en-US" b="1" dirty="0" smtClean="0">
              <a:solidFill>
                <a:srgbClr val="0000FF"/>
              </a:solidFill>
              <a:latin typeface="Comic Sans MS" pitchFamily="66" charset="0"/>
            </a:endParaRPr>
          </a:p>
        </p:txBody>
      </p:sp>
      <p:sp>
        <p:nvSpPr>
          <p:cNvPr id="3" name="Content Placeholder 2"/>
          <p:cNvSpPr>
            <a:spLocks noGrp="1"/>
          </p:cNvSpPr>
          <p:nvPr>
            <p:ph idx="1"/>
          </p:nvPr>
        </p:nvSpPr>
        <p:spPr>
          <a:xfrm>
            <a:off x="566738" y="1752600"/>
            <a:ext cx="8001000" cy="4724400"/>
          </a:xfrm>
        </p:spPr>
        <p:txBody>
          <a:bodyPr/>
          <a:lstStyle/>
          <a:p>
            <a:pPr eaLnBrk="1" hangingPunct="1">
              <a:defRPr/>
            </a:pPr>
            <a:r>
              <a:rPr lang="en-US" sz="2800" dirty="0" smtClean="0"/>
              <a:t>Decisions taken with respect to</a:t>
            </a:r>
          </a:p>
          <a:p>
            <a:pPr lvl="1" eaLnBrk="1" hangingPunct="1">
              <a:defRPr/>
            </a:pPr>
            <a:r>
              <a:rPr lang="en-US" sz="2400" dirty="0" smtClean="0">
                <a:ea typeface="+mn-ea"/>
                <a:cs typeface="+mn-cs"/>
              </a:rPr>
              <a:t>The amount of capacity that an operating unit has</a:t>
            </a:r>
          </a:p>
          <a:p>
            <a:pPr lvl="1" eaLnBrk="1" hangingPunct="1">
              <a:defRPr/>
            </a:pPr>
            <a:r>
              <a:rPr lang="en-US" sz="2400" dirty="0" smtClean="0">
                <a:ea typeface="+mn-ea"/>
                <a:cs typeface="+mn-cs"/>
              </a:rPr>
              <a:t>The manner in which the existing capacity is put to use </a:t>
            </a:r>
          </a:p>
          <a:p>
            <a:pPr eaLnBrk="1" hangingPunct="1">
              <a:buFont typeface="Wingdings" pitchFamily="2" charset="2"/>
              <a:buNone/>
              <a:defRPr/>
            </a:pPr>
            <a:r>
              <a:rPr lang="en-US" sz="2800" dirty="0" smtClean="0"/>
              <a:t>	will lead to loss of productivity &amp; overall reduction in the profitability of the operating system</a:t>
            </a:r>
          </a:p>
          <a:p>
            <a:pPr eaLnBrk="1" hangingPunct="1">
              <a:defRPr/>
            </a:pPr>
            <a:r>
              <a:rPr lang="en-US" sz="2800" dirty="0" smtClean="0"/>
              <a:t>Examples</a:t>
            </a:r>
          </a:p>
          <a:p>
            <a:pPr lvl="1" eaLnBrk="1" hangingPunct="1">
              <a:defRPr/>
            </a:pPr>
            <a:r>
              <a:rPr lang="en-US" sz="2400" dirty="0" smtClean="0">
                <a:ea typeface="+mn-ea"/>
                <a:cs typeface="+mn-cs"/>
              </a:rPr>
              <a:t>Excessive delay and waiting in service systems such as a teller counter in a bank</a:t>
            </a:r>
          </a:p>
          <a:p>
            <a:pPr lvl="1" eaLnBrk="1" hangingPunct="1">
              <a:defRPr/>
            </a:pPr>
            <a:r>
              <a:rPr lang="en-US" sz="2400" dirty="0" smtClean="0">
                <a:ea typeface="+mn-ea"/>
                <a:cs typeface="+mn-cs"/>
              </a:rPr>
              <a:t>Some factories working with near 100 percent utilization of their resources</a:t>
            </a:r>
          </a:p>
        </p:txBody>
      </p:sp>
    </p:spTree>
    <p:extLst>
      <p:ext uri="{BB962C8B-B14F-4D97-AF65-F5344CB8AC3E}">
        <p14:creationId xmlns:p14="http://schemas.microsoft.com/office/powerpoint/2010/main" val="1914144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smtClean="0"/>
              <a:t>Process or Value Stream Mapping</a:t>
            </a:r>
            <a:r>
              <a:rPr lang="en-US" altLang="en-US" sz="5400" dirty="0" smtClean="0"/>
              <a:t/>
            </a:r>
            <a:br>
              <a:rPr lang="en-US" altLang="en-US" sz="5400" dirty="0" smtClean="0"/>
            </a:br>
            <a:r>
              <a:rPr lang="en-US" altLang="en-US" sz="3200" b="1" dirty="0" smtClean="0">
                <a:solidFill>
                  <a:srgbClr val="0000FF"/>
                </a:solidFill>
                <a:latin typeface="Comic Sans MS" pitchFamily="66" charset="0"/>
              </a:rPr>
              <a:t>Some alternatives…</a:t>
            </a:r>
          </a:p>
        </p:txBody>
      </p:sp>
      <p:sp>
        <p:nvSpPr>
          <p:cNvPr id="21507" name="Rectangle 3"/>
          <p:cNvSpPr>
            <a:spLocks noGrp="1" noChangeArrowheads="1"/>
          </p:cNvSpPr>
          <p:nvPr>
            <p:ph idx="1"/>
          </p:nvPr>
        </p:nvSpPr>
        <p:spPr/>
        <p:txBody>
          <a:bodyPr/>
          <a:lstStyle/>
          <a:p>
            <a:pPr eaLnBrk="1" hangingPunct="1"/>
            <a:r>
              <a:rPr lang="en-US" altLang="en-US" smtClean="0"/>
              <a:t>Customer order “walk through”</a:t>
            </a:r>
          </a:p>
          <a:p>
            <a:pPr eaLnBrk="1" hangingPunct="1"/>
            <a:r>
              <a:rPr lang="en-US" altLang="en-US" smtClean="0"/>
              <a:t>Collaborative brainstorming/charting</a:t>
            </a:r>
          </a:p>
          <a:p>
            <a:pPr eaLnBrk="1" hangingPunct="1"/>
            <a:r>
              <a:rPr lang="en-US" altLang="en-US" smtClean="0"/>
              <a:t>Bottom-up approach – Interviews of staff in functional departments</a:t>
            </a:r>
          </a:p>
          <a:p>
            <a:pPr eaLnBrk="1" hangingPunct="1"/>
            <a:r>
              <a:rPr lang="en-US" altLang="en-US" smtClean="0"/>
              <a:t>Executive judgment</a:t>
            </a:r>
          </a:p>
        </p:txBody>
      </p:sp>
    </p:spTree>
    <p:extLst>
      <p:ext uri="{BB962C8B-B14F-4D97-AF65-F5344CB8AC3E}">
        <p14:creationId xmlns:p14="http://schemas.microsoft.com/office/powerpoint/2010/main" val="2786218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altLang="en-US" dirty="0" smtClean="0"/>
              <a:t>Process Improvement</a:t>
            </a:r>
            <a:br>
              <a:rPr lang="en-US" altLang="en-US" dirty="0" smtClean="0"/>
            </a:br>
            <a:r>
              <a:rPr lang="en-US" altLang="en-US" sz="3200" b="1" dirty="0" smtClean="0">
                <a:solidFill>
                  <a:srgbClr val="0000FF"/>
                </a:solidFill>
                <a:latin typeface="Comic Sans MS" pitchFamily="66" charset="0"/>
              </a:rPr>
              <a:t>NVA Analysis</a:t>
            </a:r>
          </a:p>
        </p:txBody>
      </p:sp>
      <p:sp>
        <p:nvSpPr>
          <p:cNvPr id="22531" name="Rectangle 5"/>
          <p:cNvSpPr>
            <a:spLocks noGrp="1" noChangeArrowheads="1"/>
          </p:cNvSpPr>
          <p:nvPr>
            <p:ph idx="1"/>
          </p:nvPr>
        </p:nvSpPr>
        <p:spPr/>
        <p:txBody>
          <a:bodyPr/>
          <a:lstStyle/>
          <a:p>
            <a:pPr eaLnBrk="1" hangingPunct="1">
              <a:lnSpc>
                <a:spcPct val="90000"/>
              </a:lnSpc>
            </a:pPr>
            <a:r>
              <a:rPr lang="en-US" altLang="en-US" b="1" dirty="0" smtClean="0"/>
              <a:t>Categorize activities </a:t>
            </a:r>
          </a:p>
          <a:p>
            <a:pPr lvl="1" eaLnBrk="1" hangingPunct="1">
              <a:lnSpc>
                <a:spcPct val="90000"/>
              </a:lnSpc>
            </a:pPr>
            <a:r>
              <a:rPr lang="en-US" altLang="en-US" dirty="0" smtClean="0"/>
              <a:t>Value Added (VA)</a:t>
            </a:r>
          </a:p>
          <a:p>
            <a:pPr lvl="1" eaLnBrk="1" hangingPunct="1">
              <a:lnSpc>
                <a:spcPct val="90000"/>
              </a:lnSpc>
            </a:pPr>
            <a:r>
              <a:rPr lang="en-US" altLang="en-US" dirty="0" smtClean="0"/>
              <a:t>Non-value added (NVA)</a:t>
            </a:r>
          </a:p>
          <a:p>
            <a:pPr lvl="1" eaLnBrk="1" hangingPunct="1">
              <a:lnSpc>
                <a:spcPct val="90000"/>
              </a:lnSpc>
            </a:pPr>
            <a:r>
              <a:rPr lang="en-US" altLang="en-US" dirty="0" smtClean="0"/>
              <a:t>Necessary but non-value added (NNVA)</a:t>
            </a:r>
          </a:p>
          <a:p>
            <a:pPr eaLnBrk="1" hangingPunct="1">
              <a:lnSpc>
                <a:spcPct val="90000"/>
              </a:lnSpc>
            </a:pPr>
            <a:r>
              <a:rPr lang="en-US" altLang="en-US" b="1" dirty="0" smtClean="0"/>
              <a:t>Obtain measures to assess the process</a:t>
            </a:r>
          </a:p>
          <a:p>
            <a:pPr lvl="1" eaLnBrk="1" hangingPunct="1">
              <a:lnSpc>
                <a:spcPct val="90000"/>
              </a:lnSpc>
            </a:pPr>
            <a:r>
              <a:rPr lang="en-US" altLang="en-US" dirty="0" smtClean="0"/>
              <a:t>Distance, Time, Staff deployed, categories of NVA</a:t>
            </a:r>
          </a:p>
          <a:p>
            <a:pPr eaLnBrk="1" hangingPunct="1">
              <a:lnSpc>
                <a:spcPct val="90000"/>
              </a:lnSpc>
            </a:pPr>
            <a:r>
              <a:rPr lang="en-US" altLang="en-US" b="1" dirty="0" smtClean="0"/>
              <a:t>Brainstorm improvement opportunities</a:t>
            </a:r>
          </a:p>
          <a:p>
            <a:pPr lvl="1" eaLnBrk="1" hangingPunct="1">
              <a:lnSpc>
                <a:spcPct val="90000"/>
              </a:lnSpc>
            </a:pPr>
            <a:r>
              <a:rPr lang="en-US" altLang="en-US" dirty="0" smtClean="0"/>
              <a:t>Low hanging fruits</a:t>
            </a:r>
          </a:p>
          <a:p>
            <a:pPr lvl="1" eaLnBrk="1" hangingPunct="1">
              <a:lnSpc>
                <a:spcPct val="90000"/>
              </a:lnSpc>
            </a:pPr>
            <a:r>
              <a:rPr lang="en-US" altLang="en-US" dirty="0" smtClean="0"/>
              <a:t>Medium term solutions</a:t>
            </a:r>
          </a:p>
          <a:p>
            <a:pPr lvl="1" eaLnBrk="1" hangingPunct="1">
              <a:lnSpc>
                <a:spcPct val="90000"/>
              </a:lnSpc>
            </a:pPr>
            <a:r>
              <a:rPr lang="en-US" altLang="en-US" dirty="0" smtClean="0"/>
              <a:t>Longer term solutions</a:t>
            </a:r>
          </a:p>
        </p:txBody>
      </p:sp>
    </p:spTree>
    <p:extLst>
      <p:ext uri="{BB962C8B-B14F-4D97-AF65-F5344CB8AC3E}">
        <p14:creationId xmlns:p14="http://schemas.microsoft.com/office/powerpoint/2010/main" val="716969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Mapping Study</a:t>
            </a:r>
            <a:r>
              <a:rPr lang="en-US" sz="5400" dirty="0" smtClean="0"/>
              <a:t/>
            </a:r>
            <a:br>
              <a:rPr lang="en-US" sz="5400" dirty="0" smtClean="0"/>
            </a:br>
            <a:r>
              <a:rPr lang="en-US" sz="3200" b="1" dirty="0">
                <a:solidFill>
                  <a:srgbClr val="0000FF"/>
                </a:solidFill>
                <a:latin typeface="Comic Sans MS" panose="030F0702030302020204" pitchFamily="66" charset="0"/>
              </a:rPr>
              <a:t>A </a:t>
            </a:r>
            <a:r>
              <a:rPr lang="en-US" sz="3200" b="1" dirty="0" smtClean="0">
                <a:solidFill>
                  <a:srgbClr val="0000FF"/>
                </a:solidFill>
                <a:latin typeface="Comic Sans MS" panose="030F0702030302020204" pitchFamily="66" charset="0"/>
              </a:rPr>
              <a:t>Summary of outcome</a:t>
            </a:r>
            <a:endParaRPr lang="en-US" sz="3200" b="1" dirty="0">
              <a:solidFill>
                <a:srgbClr val="0000FF"/>
              </a:solidFill>
              <a:latin typeface="Comic Sans MS" panose="030F0702030302020204" pitchFamily="66"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82597769"/>
              </p:ext>
            </p:extLst>
          </p:nvPr>
        </p:nvGraphicFramePr>
        <p:xfrm>
          <a:off x="1524000" y="2057400"/>
          <a:ext cx="6324600" cy="3503896"/>
        </p:xfrm>
        <a:graphic>
          <a:graphicData uri="http://schemas.openxmlformats.org/drawingml/2006/table">
            <a:tbl>
              <a:tblPr firstRow="1" bandRow="1">
                <a:tableStyleId>{5C22544A-7EE6-4342-B048-85BDC9FD1C3A}</a:tableStyleId>
              </a:tblPr>
              <a:tblGrid>
                <a:gridCol w="1756833"/>
                <a:gridCol w="1405467"/>
                <a:gridCol w="1581150"/>
                <a:gridCol w="1581150"/>
              </a:tblGrid>
              <a:tr h="801730">
                <a:tc>
                  <a:txBody>
                    <a:bodyPr/>
                    <a:lstStyle/>
                    <a:p>
                      <a:pPr algn="ctr"/>
                      <a:r>
                        <a:rPr lang="en-US" sz="2400" dirty="0" smtClean="0"/>
                        <a:t>Category of Activity</a:t>
                      </a:r>
                      <a:endParaRPr lang="en-US" sz="2400" dirty="0"/>
                    </a:p>
                  </a:txBody>
                  <a:tcPr marL="68580" marR="68580"/>
                </a:tc>
                <a:tc>
                  <a:txBody>
                    <a:bodyPr/>
                    <a:lstStyle/>
                    <a:p>
                      <a:pPr algn="ctr"/>
                      <a:r>
                        <a:rPr lang="en-US" sz="2400" dirty="0" smtClean="0"/>
                        <a:t>No. of activities</a:t>
                      </a:r>
                      <a:endParaRPr lang="en-US" sz="2400" dirty="0"/>
                    </a:p>
                  </a:txBody>
                  <a:tcPr marL="68580" marR="68580"/>
                </a:tc>
                <a:tc>
                  <a:txBody>
                    <a:bodyPr/>
                    <a:lstStyle/>
                    <a:p>
                      <a:pPr algn="ctr"/>
                      <a:r>
                        <a:rPr lang="en-US" sz="2400" dirty="0" smtClean="0"/>
                        <a:t>Time (Hours)</a:t>
                      </a:r>
                      <a:endParaRPr lang="en-US" sz="2400" dirty="0"/>
                    </a:p>
                  </a:txBody>
                  <a:tcPr marL="68580" marR="68580"/>
                </a:tc>
                <a:tc>
                  <a:txBody>
                    <a:bodyPr/>
                    <a:lstStyle/>
                    <a:p>
                      <a:pPr algn="ctr"/>
                      <a:r>
                        <a:rPr lang="en-US" sz="2400" dirty="0" smtClean="0"/>
                        <a:t>% of Total Time</a:t>
                      </a:r>
                      <a:endParaRPr lang="en-US" sz="2400" dirty="0"/>
                    </a:p>
                  </a:txBody>
                  <a:tcPr marL="68580" marR="68580"/>
                </a:tc>
              </a:tr>
              <a:tr h="464494">
                <a:tc>
                  <a:txBody>
                    <a:bodyPr/>
                    <a:lstStyle/>
                    <a:p>
                      <a:r>
                        <a:rPr lang="en-US" sz="2400" dirty="0" smtClean="0"/>
                        <a:t>Waiting</a:t>
                      </a:r>
                      <a:endParaRPr lang="en-US" sz="2400" dirty="0"/>
                    </a:p>
                  </a:txBody>
                  <a:tcPr marL="68580" marR="68580"/>
                </a:tc>
                <a:tc>
                  <a:txBody>
                    <a:bodyPr/>
                    <a:lstStyle/>
                    <a:p>
                      <a:pPr algn="ctr"/>
                      <a:r>
                        <a:rPr lang="en-US" sz="2400" dirty="0" smtClean="0"/>
                        <a:t>53</a:t>
                      </a:r>
                      <a:endParaRPr lang="en-US" sz="2400" dirty="0"/>
                    </a:p>
                  </a:txBody>
                  <a:tcPr marL="68580" marR="68580"/>
                </a:tc>
                <a:tc>
                  <a:txBody>
                    <a:bodyPr/>
                    <a:lstStyle/>
                    <a:p>
                      <a:pPr algn="ctr"/>
                      <a:r>
                        <a:rPr lang="en-US" sz="2400" dirty="0" smtClean="0"/>
                        <a:t>1098</a:t>
                      </a:r>
                      <a:endParaRPr lang="en-US" sz="2400" dirty="0"/>
                    </a:p>
                  </a:txBody>
                  <a:tcPr marL="68580" marR="68580"/>
                </a:tc>
                <a:tc>
                  <a:txBody>
                    <a:bodyPr/>
                    <a:lstStyle/>
                    <a:p>
                      <a:pPr algn="ctr"/>
                      <a:r>
                        <a:rPr lang="en-US" sz="2400" dirty="0" smtClean="0"/>
                        <a:t>65.4</a:t>
                      </a:r>
                      <a:endParaRPr lang="en-US" sz="2400" dirty="0"/>
                    </a:p>
                  </a:txBody>
                  <a:tcPr marL="68580" marR="68580"/>
                </a:tc>
              </a:tr>
              <a:tr h="464494">
                <a:tc>
                  <a:txBody>
                    <a:bodyPr/>
                    <a:lstStyle/>
                    <a:p>
                      <a:r>
                        <a:rPr lang="en-US" sz="2400" dirty="0" smtClean="0"/>
                        <a:t>Moving</a:t>
                      </a:r>
                      <a:endParaRPr lang="en-US" sz="2400" dirty="0"/>
                    </a:p>
                  </a:txBody>
                  <a:tcPr marL="68580" marR="68580"/>
                </a:tc>
                <a:tc>
                  <a:txBody>
                    <a:bodyPr/>
                    <a:lstStyle/>
                    <a:p>
                      <a:pPr algn="ctr"/>
                      <a:r>
                        <a:rPr lang="en-US" sz="2400" dirty="0" smtClean="0"/>
                        <a:t>18</a:t>
                      </a:r>
                      <a:endParaRPr lang="en-US" sz="2400" dirty="0"/>
                    </a:p>
                  </a:txBody>
                  <a:tcPr marL="68580" marR="68580"/>
                </a:tc>
                <a:tc>
                  <a:txBody>
                    <a:bodyPr/>
                    <a:lstStyle/>
                    <a:p>
                      <a:pPr algn="ctr"/>
                      <a:r>
                        <a:rPr lang="en-US" sz="2400" dirty="0" smtClean="0"/>
                        <a:t>  373</a:t>
                      </a:r>
                      <a:endParaRPr lang="en-US" sz="2400" dirty="0"/>
                    </a:p>
                  </a:txBody>
                  <a:tcPr marL="68580" marR="68580"/>
                </a:tc>
                <a:tc>
                  <a:txBody>
                    <a:bodyPr/>
                    <a:lstStyle/>
                    <a:p>
                      <a:pPr algn="ctr"/>
                      <a:r>
                        <a:rPr lang="en-US" sz="2400" dirty="0" smtClean="0"/>
                        <a:t>22.2</a:t>
                      </a:r>
                      <a:endParaRPr lang="en-US" sz="2400" dirty="0"/>
                    </a:p>
                  </a:txBody>
                  <a:tcPr marL="68580" marR="68580"/>
                </a:tc>
              </a:tr>
              <a:tr h="464494">
                <a:tc>
                  <a:txBody>
                    <a:bodyPr/>
                    <a:lstStyle/>
                    <a:p>
                      <a:r>
                        <a:rPr lang="en-US" sz="2400" dirty="0" smtClean="0"/>
                        <a:t>Adding Value</a:t>
                      </a:r>
                      <a:endParaRPr lang="en-US" sz="2400" dirty="0"/>
                    </a:p>
                  </a:txBody>
                  <a:tcPr marL="68580" marR="68580"/>
                </a:tc>
                <a:tc>
                  <a:txBody>
                    <a:bodyPr/>
                    <a:lstStyle/>
                    <a:p>
                      <a:pPr algn="ctr"/>
                      <a:r>
                        <a:rPr lang="en-US" sz="2400" dirty="0" smtClean="0"/>
                        <a:t>  5</a:t>
                      </a:r>
                      <a:endParaRPr lang="en-US" sz="2400" dirty="0"/>
                    </a:p>
                  </a:txBody>
                  <a:tcPr marL="68580" marR="68580"/>
                </a:tc>
                <a:tc>
                  <a:txBody>
                    <a:bodyPr/>
                    <a:lstStyle/>
                    <a:p>
                      <a:pPr algn="ctr"/>
                      <a:r>
                        <a:rPr lang="en-US" sz="2400" dirty="0" smtClean="0"/>
                        <a:t>  106</a:t>
                      </a:r>
                      <a:endParaRPr lang="en-US" sz="2400" dirty="0"/>
                    </a:p>
                  </a:txBody>
                  <a:tcPr marL="68580" marR="68580"/>
                </a:tc>
                <a:tc>
                  <a:txBody>
                    <a:bodyPr/>
                    <a:lstStyle/>
                    <a:p>
                      <a:pPr algn="ctr"/>
                      <a:r>
                        <a:rPr lang="en-US" sz="2400" dirty="0" smtClean="0"/>
                        <a:t>  6.3</a:t>
                      </a:r>
                      <a:endParaRPr lang="en-US" sz="2400" dirty="0"/>
                    </a:p>
                  </a:txBody>
                  <a:tcPr marL="68580" marR="68580"/>
                </a:tc>
              </a:tr>
              <a:tr h="464494">
                <a:tc>
                  <a:txBody>
                    <a:bodyPr/>
                    <a:lstStyle/>
                    <a:p>
                      <a:r>
                        <a:rPr lang="en-US" sz="2400" dirty="0" smtClean="0"/>
                        <a:t>Adding Cost</a:t>
                      </a:r>
                      <a:endParaRPr lang="en-US" sz="2400" dirty="0"/>
                    </a:p>
                  </a:txBody>
                  <a:tcPr marL="68580" marR="68580"/>
                </a:tc>
                <a:tc>
                  <a:txBody>
                    <a:bodyPr/>
                    <a:lstStyle/>
                    <a:p>
                      <a:pPr algn="ctr"/>
                      <a:r>
                        <a:rPr lang="en-US" sz="2400" dirty="0" smtClean="0"/>
                        <a:t>  5</a:t>
                      </a:r>
                      <a:endParaRPr lang="en-US" sz="2400" dirty="0"/>
                    </a:p>
                  </a:txBody>
                  <a:tcPr marL="68580" marR="68580"/>
                </a:tc>
                <a:tc>
                  <a:txBody>
                    <a:bodyPr/>
                    <a:lstStyle/>
                    <a:p>
                      <a:pPr algn="ctr"/>
                      <a:r>
                        <a:rPr lang="en-US" sz="2400" dirty="0" smtClean="0"/>
                        <a:t>  104</a:t>
                      </a:r>
                      <a:endParaRPr lang="en-US" sz="2400" dirty="0"/>
                    </a:p>
                  </a:txBody>
                  <a:tcPr marL="68580" marR="68580"/>
                </a:tc>
                <a:tc>
                  <a:txBody>
                    <a:bodyPr/>
                    <a:lstStyle/>
                    <a:p>
                      <a:pPr algn="ctr"/>
                      <a:r>
                        <a:rPr lang="en-US" sz="2400" dirty="0" smtClean="0"/>
                        <a:t>  6.1</a:t>
                      </a:r>
                      <a:endParaRPr lang="en-US" sz="2400" dirty="0"/>
                    </a:p>
                  </a:txBody>
                  <a:tcPr marL="68580" marR="68580"/>
                </a:tc>
              </a:tr>
              <a:tr h="464494">
                <a:tc>
                  <a:txBody>
                    <a:bodyPr/>
                    <a:lstStyle/>
                    <a:p>
                      <a:r>
                        <a:rPr lang="en-US" sz="2400" b="1" dirty="0" smtClean="0"/>
                        <a:t>Total</a:t>
                      </a:r>
                      <a:endParaRPr lang="en-US" sz="2400" b="1" dirty="0"/>
                    </a:p>
                  </a:txBody>
                  <a:tcPr marL="68580" marR="68580"/>
                </a:tc>
                <a:tc>
                  <a:txBody>
                    <a:bodyPr/>
                    <a:lstStyle/>
                    <a:p>
                      <a:pPr algn="ctr"/>
                      <a:r>
                        <a:rPr lang="en-US" sz="2400" b="1" dirty="0" smtClean="0"/>
                        <a:t>81</a:t>
                      </a:r>
                      <a:endParaRPr lang="en-US" sz="2400" b="1" dirty="0"/>
                    </a:p>
                  </a:txBody>
                  <a:tcPr marL="68580" marR="68580"/>
                </a:tc>
                <a:tc>
                  <a:txBody>
                    <a:bodyPr/>
                    <a:lstStyle/>
                    <a:p>
                      <a:pPr algn="ctr"/>
                      <a:r>
                        <a:rPr lang="en-US" sz="2400" b="1" dirty="0" smtClean="0"/>
                        <a:t>1680</a:t>
                      </a:r>
                      <a:endParaRPr lang="en-US" sz="2400" b="1" dirty="0"/>
                    </a:p>
                  </a:txBody>
                  <a:tcPr marL="68580" marR="68580"/>
                </a:tc>
                <a:tc>
                  <a:txBody>
                    <a:bodyPr/>
                    <a:lstStyle/>
                    <a:p>
                      <a:pPr algn="ctr"/>
                      <a:r>
                        <a:rPr lang="en-US" sz="2400" b="1" dirty="0" smtClean="0"/>
                        <a:t>100.0</a:t>
                      </a:r>
                      <a:endParaRPr lang="en-US" sz="2400" b="1" dirty="0"/>
                    </a:p>
                  </a:txBody>
                  <a:tcPr marL="68580" marR="68580"/>
                </a:tc>
              </a:tr>
            </a:tbl>
          </a:graphicData>
        </a:graphic>
      </p:graphicFrame>
    </p:spTree>
    <p:extLst>
      <p:ext uri="{BB962C8B-B14F-4D97-AF65-F5344CB8AC3E}">
        <p14:creationId xmlns:p14="http://schemas.microsoft.com/office/powerpoint/2010/main" val="2478895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326"/>
            <a:ext cx="8229600" cy="1143000"/>
          </a:xfrm>
        </p:spPr>
        <p:txBody>
          <a:bodyPr/>
          <a:lstStyle/>
          <a:p>
            <a:pPr eaLnBrk="1" hangingPunct="1"/>
            <a:r>
              <a:rPr lang="en-US" altLang="en-US" smtClean="0"/>
              <a:t>Capacity Planning</a:t>
            </a:r>
          </a:p>
        </p:txBody>
      </p:sp>
      <p:sp>
        <p:nvSpPr>
          <p:cNvPr id="29699" name="Rectangle 3"/>
          <p:cNvSpPr>
            <a:spLocks noGrp="1" noChangeArrowheads="1"/>
          </p:cNvSpPr>
          <p:nvPr>
            <p:ph idx="1"/>
          </p:nvPr>
        </p:nvSpPr>
        <p:spPr>
          <a:xfrm>
            <a:off x="457200" y="1340888"/>
            <a:ext cx="8229600" cy="4525963"/>
          </a:xfrm>
        </p:spPr>
        <p:txBody>
          <a:bodyPr/>
          <a:lstStyle/>
          <a:p>
            <a:pPr eaLnBrk="1" hangingPunct="1"/>
            <a:r>
              <a:rPr lang="en-US" altLang="en-US" sz="2400" dirty="0" smtClean="0"/>
              <a:t>Capacity denotes in general the extent of availability of these resources for use by various processes </a:t>
            </a:r>
          </a:p>
          <a:p>
            <a:pPr eaLnBrk="1" hangingPunct="1"/>
            <a:r>
              <a:rPr lang="en-US" altLang="en-US" sz="2400" dirty="0" smtClean="0"/>
              <a:t>It also denotes the maximum output of products and services one can achieve using these resources </a:t>
            </a:r>
          </a:p>
          <a:p>
            <a:pPr eaLnBrk="1" hangingPunct="1"/>
            <a:r>
              <a:rPr lang="en-US" altLang="en-US" sz="2400" dirty="0" smtClean="0"/>
              <a:t>Capacity planning is a systematic approach to </a:t>
            </a:r>
          </a:p>
          <a:p>
            <a:pPr lvl="1" eaLnBrk="1" hangingPunct="1"/>
            <a:r>
              <a:rPr lang="en-US" altLang="en-US" sz="2000" dirty="0" smtClean="0"/>
              <a:t>Estimate the amount of capacity required, </a:t>
            </a:r>
          </a:p>
          <a:p>
            <a:pPr lvl="1" eaLnBrk="1" hangingPunct="1"/>
            <a:r>
              <a:rPr lang="en-US" altLang="en-US" sz="2000" dirty="0" smtClean="0"/>
              <a:t>Evaluation of alternative methods of augmenting capacity </a:t>
            </a:r>
          </a:p>
          <a:p>
            <a:pPr lvl="1" eaLnBrk="1" hangingPunct="1"/>
            <a:r>
              <a:rPr lang="en-US" altLang="en-US" sz="2000" dirty="0" smtClean="0"/>
              <a:t>Devise methods to use capacity effectively</a:t>
            </a:r>
          </a:p>
          <a:p>
            <a:pPr eaLnBrk="1" hangingPunct="1"/>
            <a:r>
              <a:rPr lang="en-US" altLang="en-US" sz="2400" dirty="0" smtClean="0"/>
              <a:t>Capacity planning is important</a:t>
            </a:r>
          </a:p>
          <a:p>
            <a:pPr lvl="1" eaLnBrk="1" hangingPunct="1"/>
            <a:r>
              <a:rPr lang="en-US" altLang="en-US" sz="2000" dirty="0" smtClean="0"/>
              <a:t>It has a significant impact on the cost of operation of the system due to large fixed costs associated with capacity</a:t>
            </a:r>
          </a:p>
          <a:p>
            <a:pPr eaLnBrk="1" hangingPunct="1"/>
            <a:r>
              <a:rPr lang="en-US" altLang="en-US" sz="2400" dirty="0" smtClean="0"/>
              <a:t>Economies of scale is an concept in economics related to capacity</a:t>
            </a:r>
          </a:p>
        </p:txBody>
      </p:sp>
    </p:spTree>
    <p:extLst>
      <p:ext uri="{BB962C8B-B14F-4D97-AF65-F5344CB8AC3E}">
        <p14:creationId xmlns:p14="http://schemas.microsoft.com/office/powerpoint/2010/main" val="3373835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smtClean="0"/>
              <a:t>Economies of Scale</a:t>
            </a:r>
            <a:br>
              <a:rPr lang="en-US" altLang="en-US" dirty="0" smtClean="0"/>
            </a:br>
            <a:r>
              <a:rPr lang="en-US" altLang="en-US" sz="3200" b="1" dirty="0" smtClean="0">
                <a:solidFill>
                  <a:srgbClr val="0000FF"/>
                </a:solidFill>
                <a:latin typeface="Comic Sans MS" pitchFamily="66" charset="0"/>
              </a:rPr>
              <a:t>An illustration</a:t>
            </a:r>
          </a:p>
        </p:txBody>
      </p:sp>
      <p:sp>
        <p:nvSpPr>
          <p:cNvPr id="30723" name="Line 3"/>
          <p:cNvSpPr>
            <a:spLocks noChangeShapeType="1"/>
          </p:cNvSpPr>
          <p:nvPr/>
        </p:nvSpPr>
        <p:spPr bwMode="auto">
          <a:xfrm>
            <a:off x="1371600" y="1765300"/>
            <a:ext cx="0" cy="419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4" name="Line 4"/>
          <p:cNvSpPr>
            <a:spLocks noChangeShapeType="1"/>
          </p:cNvSpPr>
          <p:nvPr/>
        </p:nvSpPr>
        <p:spPr bwMode="auto">
          <a:xfrm>
            <a:off x="1371600" y="5956300"/>
            <a:ext cx="6934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Freeform 5"/>
          <p:cNvSpPr>
            <a:spLocks/>
          </p:cNvSpPr>
          <p:nvPr/>
        </p:nvSpPr>
        <p:spPr bwMode="auto">
          <a:xfrm>
            <a:off x="1536700" y="2628900"/>
            <a:ext cx="2895600" cy="1066800"/>
          </a:xfrm>
          <a:custGeom>
            <a:avLst/>
            <a:gdLst>
              <a:gd name="T0" fmla="*/ 0 w 1824"/>
              <a:gd name="T1" fmla="*/ 241935000 h 672"/>
              <a:gd name="T2" fmla="*/ 604837500 w 1824"/>
              <a:gd name="T3" fmla="*/ 846772500 h 672"/>
              <a:gd name="T4" fmla="*/ 1451610000 w 1824"/>
              <a:gd name="T5" fmla="*/ 1451610000 h 672"/>
              <a:gd name="T6" fmla="*/ 2147483647 w 1824"/>
              <a:gd name="T7" fmla="*/ 1572577500 h 672"/>
              <a:gd name="T8" fmla="*/ 2147483647 w 1824"/>
              <a:gd name="T9" fmla="*/ 725805000 h 672"/>
              <a:gd name="T10" fmla="*/ 2147483647 w 1824"/>
              <a:gd name="T11" fmla="*/ 0 h 672"/>
              <a:gd name="T12" fmla="*/ 0 60000 65536"/>
              <a:gd name="T13" fmla="*/ 0 60000 65536"/>
              <a:gd name="T14" fmla="*/ 0 60000 65536"/>
              <a:gd name="T15" fmla="*/ 0 60000 65536"/>
              <a:gd name="T16" fmla="*/ 0 60000 65536"/>
              <a:gd name="T17" fmla="*/ 0 60000 65536"/>
              <a:gd name="T18" fmla="*/ 0 w 1824"/>
              <a:gd name="T19" fmla="*/ 0 h 672"/>
              <a:gd name="T20" fmla="*/ 1824 w 1824"/>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1824" h="672">
                <a:moveTo>
                  <a:pt x="0" y="96"/>
                </a:moveTo>
                <a:cubicBezTo>
                  <a:pt x="72" y="176"/>
                  <a:pt x="144" y="256"/>
                  <a:pt x="240" y="336"/>
                </a:cubicBezTo>
                <a:cubicBezTo>
                  <a:pt x="336" y="416"/>
                  <a:pt x="432" y="528"/>
                  <a:pt x="576" y="576"/>
                </a:cubicBezTo>
                <a:cubicBezTo>
                  <a:pt x="720" y="624"/>
                  <a:pt x="936" y="672"/>
                  <a:pt x="1104" y="624"/>
                </a:cubicBezTo>
                <a:cubicBezTo>
                  <a:pt x="1272" y="576"/>
                  <a:pt x="1464" y="392"/>
                  <a:pt x="1584" y="288"/>
                </a:cubicBezTo>
                <a:cubicBezTo>
                  <a:pt x="1704" y="184"/>
                  <a:pt x="1764" y="92"/>
                  <a:pt x="1824" y="0"/>
                </a:cubicBezTo>
              </a:path>
            </a:pathLst>
          </a:custGeom>
          <a:noFill/>
          <a:ln w="28575"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26" name="Freeform 6"/>
          <p:cNvSpPr>
            <a:spLocks/>
          </p:cNvSpPr>
          <p:nvPr/>
        </p:nvSpPr>
        <p:spPr bwMode="auto">
          <a:xfrm>
            <a:off x="3467100" y="3162300"/>
            <a:ext cx="2895600" cy="1066800"/>
          </a:xfrm>
          <a:custGeom>
            <a:avLst/>
            <a:gdLst>
              <a:gd name="T0" fmla="*/ 0 w 1824"/>
              <a:gd name="T1" fmla="*/ 241935000 h 672"/>
              <a:gd name="T2" fmla="*/ 604837500 w 1824"/>
              <a:gd name="T3" fmla="*/ 846772500 h 672"/>
              <a:gd name="T4" fmla="*/ 1451610000 w 1824"/>
              <a:gd name="T5" fmla="*/ 1451610000 h 672"/>
              <a:gd name="T6" fmla="*/ 2147483647 w 1824"/>
              <a:gd name="T7" fmla="*/ 1572577500 h 672"/>
              <a:gd name="T8" fmla="*/ 2147483647 w 1824"/>
              <a:gd name="T9" fmla="*/ 725805000 h 672"/>
              <a:gd name="T10" fmla="*/ 2147483647 w 1824"/>
              <a:gd name="T11" fmla="*/ 0 h 672"/>
              <a:gd name="T12" fmla="*/ 0 60000 65536"/>
              <a:gd name="T13" fmla="*/ 0 60000 65536"/>
              <a:gd name="T14" fmla="*/ 0 60000 65536"/>
              <a:gd name="T15" fmla="*/ 0 60000 65536"/>
              <a:gd name="T16" fmla="*/ 0 60000 65536"/>
              <a:gd name="T17" fmla="*/ 0 60000 65536"/>
              <a:gd name="T18" fmla="*/ 0 w 1824"/>
              <a:gd name="T19" fmla="*/ 0 h 672"/>
              <a:gd name="T20" fmla="*/ 1824 w 1824"/>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1824" h="672">
                <a:moveTo>
                  <a:pt x="0" y="96"/>
                </a:moveTo>
                <a:cubicBezTo>
                  <a:pt x="72" y="176"/>
                  <a:pt x="144" y="256"/>
                  <a:pt x="240" y="336"/>
                </a:cubicBezTo>
                <a:cubicBezTo>
                  <a:pt x="336" y="416"/>
                  <a:pt x="432" y="528"/>
                  <a:pt x="576" y="576"/>
                </a:cubicBezTo>
                <a:cubicBezTo>
                  <a:pt x="720" y="624"/>
                  <a:pt x="936" y="672"/>
                  <a:pt x="1104" y="624"/>
                </a:cubicBezTo>
                <a:cubicBezTo>
                  <a:pt x="1272" y="576"/>
                  <a:pt x="1464" y="392"/>
                  <a:pt x="1584" y="288"/>
                </a:cubicBezTo>
                <a:cubicBezTo>
                  <a:pt x="1704" y="184"/>
                  <a:pt x="1764" y="92"/>
                  <a:pt x="1824" y="0"/>
                </a:cubicBezTo>
              </a:path>
            </a:pathLst>
          </a:custGeom>
          <a:noFill/>
          <a:ln w="28575"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27" name="Freeform 7"/>
          <p:cNvSpPr>
            <a:spLocks/>
          </p:cNvSpPr>
          <p:nvPr/>
        </p:nvSpPr>
        <p:spPr bwMode="auto">
          <a:xfrm>
            <a:off x="5638800" y="2933700"/>
            <a:ext cx="2895600" cy="1066800"/>
          </a:xfrm>
          <a:custGeom>
            <a:avLst/>
            <a:gdLst>
              <a:gd name="T0" fmla="*/ 0 w 1824"/>
              <a:gd name="T1" fmla="*/ 241935000 h 672"/>
              <a:gd name="T2" fmla="*/ 604837500 w 1824"/>
              <a:gd name="T3" fmla="*/ 846772500 h 672"/>
              <a:gd name="T4" fmla="*/ 1451610000 w 1824"/>
              <a:gd name="T5" fmla="*/ 1451610000 h 672"/>
              <a:gd name="T6" fmla="*/ 2147483647 w 1824"/>
              <a:gd name="T7" fmla="*/ 1572577500 h 672"/>
              <a:gd name="T8" fmla="*/ 2147483647 w 1824"/>
              <a:gd name="T9" fmla="*/ 725805000 h 672"/>
              <a:gd name="T10" fmla="*/ 2147483647 w 1824"/>
              <a:gd name="T11" fmla="*/ 0 h 672"/>
              <a:gd name="T12" fmla="*/ 0 60000 65536"/>
              <a:gd name="T13" fmla="*/ 0 60000 65536"/>
              <a:gd name="T14" fmla="*/ 0 60000 65536"/>
              <a:gd name="T15" fmla="*/ 0 60000 65536"/>
              <a:gd name="T16" fmla="*/ 0 60000 65536"/>
              <a:gd name="T17" fmla="*/ 0 60000 65536"/>
              <a:gd name="T18" fmla="*/ 0 w 1824"/>
              <a:gd name="T19" fmla="*/ 0 h 672"/>
              <a:gd name="T20" fmla="*/ 1824 w 1824"/>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1824" h="672">
                <a:moveTo>
                  <a:pt x="0" y="96"/>
                </a:moveTo>
                <a:cubicBezTo>
                  <a:pt x="72" y="176"/>
                  <a:pt x="144" y="256"/>
                  <a:pt x="240" y="336"/>
                </a:cubicBezTo>
                <a:cubicBezTo>
                  <a:pt x="336" y="416"/>
                  <a:pt x="432" y="528"/>
                  <a:pt x="576" y="576"/>
                </a:cubicBezTo>
                <a:cubicBezTo>
                  <a:pt x="720" y="624"/>
                  <a:pt x="936" y="672"/>
                  <a:pt x="1104" y="624"/>
                </a:cubicBezTo>
                <a:cubicBezTo>
                  <a:pt x="1272" y="576"/>
                  <a:pt x="1464" y="392"/>
                  <a:pt x="1584" y="288"/>
                </a:cubicBezTo>
                <a:cubicBezTo>
                  <a:pt x="1704" y="184"/>
                  <a:pt x="1764" y="92"/>
                  <a:pt x="1824" y="0"/>
                </a:cubicBezTo>
              </a:path>
            </a:pathLst>
          </a:custGeom>
          <a:noFill/>
          <a:ln w="28575" cmpd="sng">
            <a:solidFill>
              <a:srgbClr val="99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28" name="Text Box 8"/>
          <p:cNvSpPr txBox="1">
            <a:spLocks noChangeArrowheads="1"/>
          </p:cNvSpPr>
          <p:nvPr/>
        </p:nvSpPr>
        <p:spPr bwMode="auto">
          <a:xfrm>
            <a:off x="2082800" y="2624138"/>
            <a:ext cx="1312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t>2000 units </a:t>
            </a:r>
          </a:p>
          <a:p>
            <a:pPr algn="ctr" eaLnBrk="1" hangingPunct="1"/>
            <a:r>
              <a:rPr lang="en-US" altLang="en-US" sz="1400" b="1"/>
              <a:t>per month</a:t>
            </a:r>
          </a:p>
        </p:txBody>
      </p:sp>
      <p:sp>
        <p:nvSpPr>
          <p:cNvPr id="30729" name="Text Box 9"/>
          <p:cNvSpPr txBox="1">
            <a:spLocks noChangeArrowheads="1"/>
          </p:cNvSpPr>
          <p:nvPr/>
        </p:nvSpPr>
        <p:spPr bwMode="auto">
          <a:xfrm>
            <a:off x="4268788" y="3186113"/>
            <a:ext cx="13128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t>5000 units </a:t>
            </a:r>
          </a:p>
          <a:p>
            <a:pPr algn="ctr" eaLnBrk="1" hangingPunct="1"/>
            <a:r>
              <a:rPr lang="en-US" altLang="en-US" sz="1400" b="1"/>
              <a:t>per month</a:t>
            </a:r>
          </a:p>
        </p:txBody>
      </p:sp>
      <p:sp>
        <p:nvSpPr>
          <p:cNvPr id="30730" name="Text Box 10"/>
          <p:cNvSpPr txBox="1">
            <a:spLocks noChangeArrowheads="1"/>
          </p:cNvSpPr>
          <p:nvPr/>
        </p:nvSpPr>
        <p:spPr bwMode="auto">
          <a:xfrm>
            <a:off x="6383338" y="3081338"/>
            <a:ext cx="15033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t>10,000 units </a:t>
            </a:r>
          </a:p>
          <a:p>
            <a:pPr algn="ctr" eaLnBrk="1" hangingPunct="1"/>
            <a:r>
              <a:rPr lang="en-US" altLang="en-US" sz="1400" b="1"/>
              <a:t>per month</a:t>
            </a:r>
          </a:p>
        </p:txBody>
      </p:sp>
      <p:sp>
        <p:nvSpPr>
          <p:cNvPr id="30731" name="Line 11"/>
          <p:cNvSpPr>
            <a:spLocks noChangeShapeType="1"/>
          </p:cNvSpPr>
          <p:nvPr/>
        </p:nvSpPr>
        <p:spPr bwMode="auto">
          <a:xfrm>
            <a:off x="3124200" y="3670300"/>
            <a:ext cx="0" cy="2286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Line 12"/>
          <p:cNvSpPr>
            <a:spLocks noChangeShapeType="1"/>
          </p:cNvSpPr>
          <p:nvPr/>
        </p:nvSpPr>
        <p:spPr bwMode="auto">
          <a:xfrm>
            <a:off x="4953000" y="4203700"/>
            <a:ext cx="0" cy="17526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Line 13"/>
          <p:cNvSpPr>
            <a:spLocks noChangeShapeType="1"/>
          </p:cNvSpPr>
          <p:nvPr/>
        </p:nvSpPr>
        <p:spPr bwMode="auto">
          <a:xfrm>
            <a:off x="7162800" y="3975100"/>
            <a:ext cx="0" cy="19812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34" name="Freeform 15"/>
          <p:cNvSpPr>
            <a:spLocks/>
          </p:cNvSpPr>
          <p:nvPr/>
        </p:nvSpPr>
        <p:spPr bwMode="auto">
          <a:xfrm>
            <a:off x="1600200" y="3073400"/>
            <a:ext cx="6858000" cy="1155700"/>
          </a:xfrm>
          <a:custGeom>
            <a:avLst/>
            <a:gdLst>
              <a:gd name="T0" fmla="*/ 0 w 4320"/>
              <a:gd name="T1" fmla="*/ 0 h 728"/>
              <a:gd name="T2" fmla="*/ 1209675000 w 4320"/>
              <a:gd name="T3" fmla="*/ 725805000 h 728"/>
              <a:gd name="T4" fmla="*/ 2147483647 w 4320"/>
              <a:gd name="T5" fmla="*/ 1088707500 h 728"/>
              <a:gd name="T6" fmla="*/ 2147483647 w 4320"/>
              <a:gd name="T7" fmla="*/ 1572577500 h 728"/>
              <a:gd name="T8" fmla="*/ 2147483647 w 4320"/>
              <a:gd name="T9" fmla="*/ 1814512500 h 728"/>
              <a:gd name="T10" fmla="*/ 2147483647 w 4320"/>
              <a:gd name="T11" fmla="*/ 1693545000 h 728"/>
              <a:gd name="T12" fmla="*/ 2147483647 w 4320"/>
              <a:gd name="T13" fmla="*/ 1572577500 h 728"/>
              <a:gd name="T14" fmla="*/ 2147483647 w 4320"/>
              <a:gd name="T15" fmla="*/ 1088707500 h 728"/>
              <a:gd name="T16" fmla="*/ 2147483647 w 4320"/>
              <a:gd name="T17" fmla="*/ 241935000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20"/>
              <a:gd name="T28" fmla="*/ 0 h 728"/>
              <a:gd name="T29" fmla="*/ 4320 w 4320"/>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20" h="728">
                <a:moveTo>
                  <a:pt x="0" y="0"/>
                </a:moveTo>
                <a:cubicBezTo>
                  <a:pt x="160" y="108"/>
                  <a:pt x="320" y="216"/>
                  <a:pt x="480" y="288"/>
                </a:cubicBezTo>
                <a:cubicBezTo>
                  <a:pt x="640" y="360"/>
                  <a:pt x="768" y="376"/>
                  <a:pt x="960" y="432"/>
                </a:cubicBezTo>
                <a:cubicBezTo>
                  <a:pt x="1152" y="488"/>
                  <a:pt x="1432" y="576"/>
                  <a:pt x="1632" y="624"/>
                </a:cubicBezTo>
                <a:cubicBezTo>
                  <a:pt x="1832" y="672"/>
                  <a:pt x="1960" y="712"/>
                  <a:pt x="2160" y="720"/>
                </a:cubicBezTo>
                <a:cubicBezTo>
                  <a:pt x="2360" y="728"/>
                  <a:pt x="2632" y="688"/>
                  <a:pt x="2832" y="672"/>
                </a:cubicBezTo>
                <a:cubicBezTo>
                  <a:pt x="3032" y="656"/>
                  <a:pt x="3176" y="664"/>
                  <a:pt x="3360" y="624"/>
                </a:cubicBezTo>
                <a:cubicBezTo>
                  <a:pt x="3544" y="584"/>
                  <a:pt x="3776" y="520"/>
                  <a:pt x="3936" y="432"/>
                </a:cubicBezTo>
                <a:cubicBezTo>
                  <a:pt x="4096" y="344"/>
                  <a:pt x="4208" y="220"/>
                  <a:pt x="4320"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35" name="Text Box 16"/>
          <p:cNvSpPr txBox="1">
            <a:spLocks noChangeArrowheads="1"/>
          </p:cNvSpPr>
          <p:nvPr/>
        </p:nvSpPr>
        <p:spPr bwMode="auto">
          <a:xfrm>
            <a:off x="3838575" y="6038850"/>
            <a:ext cx="2085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t>Units of output</a:t>
            </a:r>
          </a:p>
        </p:txBody>
      </p:sp>
      <p:sp>
        <p:nvSpPr>
          <p:cNvPr id="30736" name="Text Box 17"/>
          <p:cNvSpPr txBox="1">
            <a:spLocks noChangeArrowheads="1"/>
          </p:cNvSpPr>
          <p:nvPr/>
        </p:nvSpPr>
        <p:spPr bwMode="auto">
          <a:xfrm rot="-5400000">
            <a:off x="-908843" y="3618706"/>
            <a:ext cx="3668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t>Average unit cost of output</a:t>
            </a:r>
          </a:p>
        </p:txBody>
      </p:sp>
    </p:spTree>
    <p:extLst>
      <p:ext uri="{BB962C8B-B14F-4D97-AF65-F5344CB8AC3E}">
        <p14:creationId xmlns:p14="http://schemas.microsoft.com/office/powerpoint/2010/main" val="3680625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94728" y="10232"/>
            <a:ext cx="7772400" cy="1143000"/>
          </a:xfrm>
        </p:spPr>
        <p:txBody>
          <a:bodyPr/>
          <a:lstStyle/>
          <a:p>
            <a:pPr eaLnBrk="1" hangingPunct="1"/>
            <a:r>
              <a:rPr lang="en-US" altLang="en-US" dirty="0" smtClean="0"/>
              <a:t>Capacity buildup </a:t>
            </a:r>
            <a:br>
              <a:rPr lang="en-US" altLang="en-US" dirty="0" smtClean="0"/>
            </a:br>
            <a:r>
              <a:rPr lang="en-US" altLang="en-US" sz="3200" b="1" dirty="0" smtClean="0">
                <a:solidFill>
                  <a:srgbClr val="0000FF"/>
                </a:solidFill>
                <a:latin typeface="Comic Sans MS" pitchFamily="66" charset="0"/>
              </a:rPr>
              <a:t>Alternative modes</a:t>
            </a:r>
          </a:p>
        </p:txBody>
      </p:sp>
      <p:pic>
        <p:nvPicPr>
          <p:cNvPr id="31747" name="Picture 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8328" y="1102432"/>
            <a:ext cx="3979863"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066" y="3769432"/>
            <a:ext cx="3979862"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466" y="3782132"/>
            <a:ext cx="3979862"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Line 59"/>
          <p:cNvSpPr>
            <a:spLocks noChangeShapeType="1"/>
          </p:cNvSpPr>
          <p:nvPr/>
        </p:nvSpPr>
        <p:spPr bwMode="auto">
          <a:xfrm>
            <a:off x="570928" y="1915232"/>
            <a:ext cx="457200" cy="0"/>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1" name="Text Box 60"/>
          <p:cNvSpPr txBox="1">
            <a:spLocks noChangeArrowheads="1"/>
          </p:cNvSpPr>
          <p:nvPr/>
        </p:nvSpPr>
        <p:spPr bwMode="auto">
          <a:xfrm>
            <a:off x="1088453" y="1769182"/>
            <a:ext cx="947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a:t>Capacity</a:t>
            </a:r>
          </a:p>
        </p:txBody>
      </p:sp>
      <p:sp>
        <p:nvSpPr>
          <p:cNvPr id="31752" name="Line 61"/>
          <p:cNvSpPr>
            <a:spLocks noChangeShapeType="1"/>
          </p:cNvSpPr>
          <p:nvPr/>
        </p:nvSpPr>
        <p:spPr bwMode="auto">
          <a:xfrm>
            <a:off x="570928" y="2296232"/>
            <a:ext cx="45720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Text Box 62"/>
          <p:cNvSpPr txBox="1">
            <a:spLocks noChangeArrowheads="1"/>
          </p:cNvSpPr>
          <p:nvPr/>
        </p:nvSpPr>
        <p:spPr bwMode="auto">
          <a:xfrm>
            <a:off x="1104328" y="2132720"/>
            <a:ext cx="930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a:t>Demand</a:t>
            </a:r>
          </a:p>
        </p:txBody>
      </p:sp>
      <p:sp>
        <p:nvSpPr>
          <p:cNvPr id="31754" name="AutoShape 63"/>
          <p:cNvSpPr>
            <a:spLocks noChangeArrowheads="1"/>
          </p:cNvSpPr>
          <p:nvPr/>
        </p:nvSpPr>
        <p:spPr bwMode="auto">
          <a:xfrm>
            <a:off x="6590728" y="1483432"/>
            <a:ext cx="2133600" cy="381000"/>
          </a:xfrm>
          <a:prstGeom prst="wedgeRoundRectCallout">
            <a:avLst>
              <a:gd name="adj1" fmla="val -87204"/>
              <a:gd name="adj2" fmla="val 142917"/>
              <a:gd name="adj3" fmla="val 16667"/>
            </a:avLst>
          </a:prstGeom>
          <a:solidFill>
            <a:srgbClr val="FFD85D"/>
          </a:solidFill>
          <a:ln w="9525">
            <a:solidFill>
              <a:schemeClr val="tx1"/>
            </a:solidFill>
            <a:miter lim="800000"/>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t>Typical mode</a:t>
            </a:r>
          </a:p>
        </p:txBody>
      </p:sp>
      <p:sp>
        <p:nvSpPr>
          <p:cNvPr id="31755" name="AutoShape 64"/>
          <p:cNvSpPr>
            <a:spLocks noChangeArrowheads="1"/>
          </p:cNvSpPr>
          <p:nvPr/>
        </p:nvSpPr>
        <p:spPr bwMode="auto">
          <a:xfrm>
            <a:off x="4914328" y="3540832"/>
            <a:ext cx="2133600" cy="381000"/>
          </a:xfrm>
          <a:prstGeom prst="wedgeRoundRectCallout">
            <a:avLst>
              <a:gd name="adj1" fmla="val 64361"/>
              <a:gd name="adj2" fmla="val 156667"/>
              <a:gd name="adj3" fmla="val 16667"/>
            </a:avLst>
          </a:prstGeom>
          <a:solidFill>
            <a:srgbClr val="CC99FF"/>
          </a:solidFill>
          <a:ln w="9525">
            <a:solidFill>
              <a:schemeClr val="tx1"/>
            </a:solidFill>
            <a:miter lim="800000"/>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dirty="0"/>
              <a:t>Proactive mode</a:t>
            </a:r>
          </a:p>
        </p:txBody>
      </p:sp>
      <p:sp>
        <p:nvSpPr>
          <p:cNvPr id="31756" name="AutoShape 65"/>
          <p:cNvSpPr>
            <a:spLocks noChangeArrowheads="1"/>
          </p:cNvSpPr>
          <p:nvPr/>
        </p:nvSpPr>
        <p:spPr bwMode="auto">
          <a:xfrm>
            <a:off x="799528" y="3540832"/>
            <a:ext cx="2133600" cy="381000"/>
          </a:xfrm>
          <a:prstGeom prst="wedgeRoundRectCallout">
            <a:avLst>
              <a:gd name="adj1" fmla="val 64361"/>
              <a:gd name="adj2" fmla="val 156667"/>
              <a:gd name="adj3" fmla="val 16667"/>
            </a:avLst>
          </a:prstGeom>
          <a:solidFill>
            <a:srgbClr val="CCFFCC"/>
          </a:solidFill>
          <a:ln w="9525">
            <a:solidFill>
              <a:schemeClr val="tx1"/>
            </a:solidFill>
            <a:miter lim="800000"/>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t>Reactive mode</a:t>
            </a:r>
          </a:p>
        </p:txBody>
      </p:sp>
      <p:sp>
        <p:nvSpPr>
          <p:cNvPr id="31757" name="Text Box 66"/>
          <p:cNvSpPr txBox="1">
            <a:spLocks noChangeArrowheads="1"/>
          </p:cNvSpPr>
          <p:nvPr/>
        </p:nvSpPr>
        <p:spPr bwMode="auto">
          <a:xfrm>
            <a:off x="4071366" y="3356682"/>
            <a:ext cx="614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a:latin typeface="Times New Roman" pitchFamily="18" charset="0"/>
              </a:rPr>
              <a:t>Time</a:t>
            </a:r>
          </a:p>
        </p:txBody>
      </p:sp>
    </p:spTree>
    <p:extLst>
      <p:ext uri="{BB962C8B-B14F-4D97-AF65-F5344CB8AC3E}">
        <p14:creationId xmlns:p14="http://schemas.microsoft.com/office/powerpoint/2010/main" val="459162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lvl="0"/>
            <a:r>
              <a:rPr lang="en-US" dirty="0" smtClean="0"/>
              <a:t>Video Insight 8.1</a:t>
            </a:r>
            <a:br>
              <a:rPr lang="en-US" dirty="0" smtClean="0"/>
            </a:br>
            <a:r>
              <a:rPr lang="en-US" sz="3200" b="1" dirty="0">
                <a:solidFill>
                  <a:srgbClr val="0000FF"/>
                </a:solidFill>
              </a:rPr>
              <a:t>Capacity Planning in Melbourne Rail </a:t>
            </a:r>
            <a:r>
              <a:rPr lang="en-US" sz="3200" b="1" dirty="0" smtClean="0">
                <a:solidFill>
                  <a:srgbClr val="0000FF"/>
                </a:solidFill>
              </a:rPr>
              <a:t>Network</a:t>
            </a:r>
            <a:endParaRPr lang="en-US" sz="3200" b="1" dirty="0">
              <a:solidFill>
                <a:srgbClr val="0000FF"/>
              </a:solidFill>
            </a:endParaRPr>
          </a:p>
        </p:txBody>
      </p:sp>
      <p:sp>
        <p:nvSpPr>
          <p:cNvPr id="3" name="TextBox 2"/>
          <p:cNvSpPr txBox="1"/>
          <p:nvPr/>
        </p:nvSpPr>
        <p:spPr>
          <a:xfrm>
            <a:off x="1104900" y="2986326"/>
            <a:ext cx="6934200" cy="861774"/>
          </a:xfrm>
          <a:prstGeom prst="rect">
            <a:avLst/>
          </a:prstGeom>
          <a:noFill/>
        </p:spPr>
        <p:txBody>
          <a:bodyPr wrap="square" rtlCol="0">
            <a:spAutoFit/>
          </a:bodyPr>
          <a:lstStyle/>
          <a:p>
            <a:pPr algn="ctr"/>
            <a:r>
              <a:rPr lang="en-US" sz="1600" i="1" dirty="0" smtClean="0"/>
              <a:t>Right click on the URL below to open the hyperlink in the web browser…</a:t>
            </a:r>
          </a:p>
          <a:p>
            <a:pPr algn="ctr"/>
            <a:endParaRPr lang="en-US" sz="1600" i="1" dirty="0">
              <a:hlinkClick r:id="rId2"/>
            </a:endParaRPr>
          </a:p>
          <a:p>
            <a:pPr algn="ctr"/>
            <a:r>
              <a:rPr lang="en-US" u="sng" dirty="0">
                <a:hlinkClick r:id="rId3"/>
              </a:rPr>
              <a:t>https://www.youtube.com/watch?v=CQ2IGZYTTNw</a:t>
            </a:r>
            <a:endParaRPr lang="en-US" dirty="0"/>
          </a:p>
        </p:txBody>
      </p:sp>
    </p:spTree>
    <p:extLst>
      <p:ext uri="{BB962C8B-B14F-4D97-AF65-F5344CB8AC3E}">
        <p14:creationId xmlns:p14="http://schemas.microsoft.com/office/powerpoint/2010/main" val="1084993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Input measures of capacity</a:t>
            </a:r>
          </a:p>
        </p:txBody>
      </p:sp>
      <p:sp>
        <p:nvSpPr>
          <p:cNvPr id="32771" name="Rectangle 3"/>
          <p:cNvSpPr>
            <a:spLocks noGrp="1" noChangeArrowheads="1"/>
          </p:cNvSpPr>
          <p:nvPr>
            <p:ph idx="1"/>
          </p:nvPr>
        </p:nvSpPr>
        <p:spPr/>
        <p:txBody>
          <a:bodyPr/>
          <a:lstStyle/>
          <a:p>
            <a:pPr eaLnBrk="1" hangingPunct="1"/>
            <a:r>
              <a:rPr lang="en-US" altLang="en-US" sz="2800" dirty="0" smtClean="0"/>
              <a:t>Firms operating in low volume, high variety situation find it relevant </a:t>
            </a:r>
          </a:p>
          <a:p>
            <a:pPr lvl="1" eaLnBrk="1" hangingPunct="1"/>
            <a:r>
              <a:rPr lang="en-US" altLang="en-US" sz="2400" dirty="0" smtClean="0"/>
              <a:t>Refining capacity of BPCL refinery in Mumbai is 260,000 barrels of crude per day </a:t>
            </a:r>
          </a:p>
          <a:p>
            <a:pPr lvl="1" eaLnBrk="1" hangingPunct="1"/>
            <a:r>
              <a:rPr lang="en-US" altLang="en-US" sz="2400" dirty="0" smtClean="0"/>
              <a:t>Television manufacturer often measures its capacity by millions of picture tubes that it produces </a:t>
            </a:r>
          </a:p>
          <a:p>
            <a:pPr lvl="1" eaLnBrk="1" hangingPunct="1"/>
            <a:r>
              <a:rPr lang="en-US" altLang="en-US" sz="2400" dirty="0" smtClean="0"/>
              <a:t>Tool room facility will measure its capacity in terms of machine hours</a:t>
            </a:r>
          </a:p>
          <a:p>
            <a:pPr lvl="1" eaLnBrk="1" hangingPunct="1"/>
            <a:r>
              <a:rPr lang="en-US" altLang="en-US" sz="2400" dirty="0" smtClean="0"/>
              <a:t>A hospital will measure the capacity in terms of number of beds.  </a:t>
            </a:r>
          </a:p>
        </p:txBody>
      </p:sp>
    </p:spTree>
    <p:extLst>
      <p:ext uri="{BB962C8B-B14F-4D97-AF65-F5344CB8AC3E}">
        <p14:creationId xmlns:p14="http://schemas.microsoft.com/office/powerpoint/2010/main" val="31399485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Output measures of capacity</a:t>
            </a:r>
          </a:p>
        </p:txBody>
      </p:sp>
      <p:sp>
        <p:nvSpPr>
          <p:cNvPr id="33795" name="Rectangle 3"/>
          <p:cNvSpPr>
            <a:spLocks noGrp="1" noChangeArrowheads="1"/>
          </p:cNvSpPr>
          <p:nvPr>
            <p:ph idx="1"/>
          </p:nvPr>
        </p:nvSpPr>
        <p:spPr/>
        <p:txBody>
          <a:bodyPr/>
          <a:lstStyle/>
          <a:p>
            <a:pPr eaLnBrk="1" hangingPunct="1"/>
            <a:r>
              <a:rPr lang="en-US" altLang="en-US" sz="2600" dirty="0" smtClean="0"/>
              <a:t>When the volume of production is high and the variety is relatively low output measures are useful</a:t>
            </a:r>
          </a:p>
          <a:p>
            <a:pPr lvl="1" eaLnBrk="1" hangingPunct="1"/>
            <a:r>
              <a:rPr lang="en-US" altLang="en-US" sz="2400" dirty="0" smtClean="0"/>
              <a:t>Toyota </a:t>
            </a:r>
            <a:r>
              <a:rPr lang="en-US" altLang="en-US" sz="2400" dirty="0" err="1" smtClean="0"/>
              <a:t>Kirloskar</a:t>
            </a:r>
            <a:r>
              <a:rPr lang="en-US" altLang="en-US" sz="2400" dirty="0" smtClean="0"/>
              <a:t> Auto Parts measures it capacity in terms of number of transmission gear boxes it can produce </a:t>
            </a:r>
          </a:p>
          <a:p>
            <a:pPr lvl="1" eaLnBrk="1" hangingPunct="1"/>
            <a:r>
              <a:rPr lang="en-US" altLang="en-US" sz="2400" dirty="0" smtClean="0"/>
              <a:t>Tata Bearings, a division of Tata Steel, has a capacity of 25 million pieces per annum </a:t>
            </a:r>
          </a:p>
          <a:p>
            <a:pPr lvl="1" eaLnBrk="1" hangingPunct="1"/>
            <a:r>
              <a:rPr lang="en-US" altLang="en-US" sz="2400" dirty="0" smtClean="0"/>
              <a:t>MICO Bosch has an installed capacity of one lakh distributor pumps at its Jaipur plant </a:t>
            </a:r>
          </a:p>
          <a:p>
            <a:pPr lvl="1" eaLnBrk="1" hangingPunct="1"/>
            <a:r>
              <a:rPr lang="en-US" altLang="en-US" sz="2400" dirty="0" smtClean="0"/>
              <a:t>An automated car wash facility’s capacity can be measured in terms of number of cars serviced per day </a:t>
            </a:r>
          </a:p>
        </p:txBody>
      </p:sp>
    </p:spTree>
    <p:extLst>
      <p:ext uri="{BB962C8B-B14F-4D97-AF65-F5344CB8AC3E}">
        <p14:creationId xmlns:p14="http://schemas.microsoft.com/office/powerpoint/2010/main" val="3668248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Japanese notion of capacity</a:t>
            </a:r>
          </a:p>
        </p:txBody>
      </p:sp>
      <p:sp>
        <p:nvSpPr>
          <p:cNvPr id="34819" name="Rectangle 3"/>
          <p:cNvSpPr>
            <a:spLocks noGrp="1" noChangeArrowheads="1"/>
          </p:cNvSpPr>
          <p:nvPr>
            <p:ph idx="1"/>
          </p:nvPr>
        </p:nvSpPr>
        <p:spPr/>
        <p:txBody>
          <a:bodyPr/>
          <a:lstStyle/>
          <a:p>
            <a:pPr eaLnBrk="1" hangingPunct="1">
              <a:lnSpc>
                <a:spcPct val="90000"/>
              </a:lnSpc>
            </a:pPr>
            <a:r>
              <a:rPr lang="en-US" altLang="en-US" dirty="0" smtClean="0">
                <a:solidFill>
                  <a:srgbClr val="0000FF"/>
                </a:solidFill>
              </a:rPr>
              <a:t>Capacity  = Work + Waste</a:t>
            </a:r>
          </a:p>
          <a:p>
            <a:pPr eaLnBrk="1" hangingPunct="1">
              <a:lnSpc>
                <a:spcPct val="90000"/>
              </a:lnSpc>
            </a:pPr>
            <a:r>
              <a:rPr lang="en-US" altLang="en-US" sz="2600" dirty="0" smtClean="0"/>
              <a:t>Nine types of waste according to Canon production system:</a:t>
            </a:r>
          </a:p>
          <a:p>
            <a:pPr lvl="1" eaLnBrk="1" hangingPunct="1">
              <a:lnSpc>
                <a:spcPct val="90000"/>
              </a:lnSpc>
            </a:pPr>
            <a:r>
              <a:rPr lang="en-US" altLang="en-US" sz="2200" dirty="0" smtClean="0"/>
              <a:t>Waste in Operations</a:t>
            </a:r>
          </a:p>
          <a:p>
            <a:pPr lvl="1" eaLnBrk="1" hangingPunct="1">
              <a:lnSpc>
                <a:spcPct val="90000"/>
              </a:lnSpc>
            </a:pPr>
            <a:r>
              <a:rPr lang="en-US" altLang="en-US" sz="2200" dirty="0" smtClean="0"/>
              <a:t>Waste in Startup</a:t>
            </a:r>
          </a:p>
          <a:p>
            <a:pPr lvl="1" eaLnBrk="1" hangingPunct="1">
              <a:lnSpc>
                <a:spcPct val="90000"/>
              </a:lnSpc>
            </a:pPr>
            <a:r>
              <a:rPr lang="en-US" altLang="en-US" sz="2200" dirty="0" smtClean="0"/>
              <a:t>Waste in Equipment</a:t>
            </a:r>
          </a:p>
          <a:p>
            <a:pPr lvl="1" eaLnBrk="1" hangingPunct="1">
              <a:lnSpc>
                <a:spcPct val="90000"/>
              </a:lnSpc>
            </a:pPr>
            <a:r>
              <a:rPr lang="en-US" altLang="en-US" sz="2200" dirty="0" smtClean="0"/>
              <a:t>Waste in Defects</a:t>
            </a:r>
          </a:p>
          <a:p>
            <a:pPr lvl="1" eaLnBrk="1" hangingPunct="1">
              <a:lnSpc>
                <a:spcPct val="90000"/>
              </a:lnSpc>
            </a:pPr>
            <a:r>
              <a:rPr lang="en-US" altLang="en-US" sz="2200" dirty="0" smtClean="0"/>
              <a:t>Waste in Materials</a:t>
            </a:r>
          </a:p>
          <a:p>
            <a:pPr lvl="1" eaLnBrk="1" hangingPunct="1">
              <a:lnSpc>
                <a:spcPct val="90000"/>
              </a:lnSpc>
            </a:pPr>
            <a:r>
              <a:rPr lang="en-US" altLang="en-US" sz="2200" dirty="0" smtClean="0"/>
              <a:t>Waste in Indirect </a:t>
            </a:r>
            <a:r>
              <a:rPr lang="en-US" altLang="en-US" sz="2200" dirty="0" err="1" smtClean="0"/>
              <a:t>Labour</a:t>
            </a:r>
            <a:endParaRPr lang="en-US" altLang="en-US" sz="2200" dirty="0" smtClean="0"/>
          </a:p>
          <a:p>
            <a:pPr lvl="1" eaLnBrk="1" hangingPunct="1">
              <a:lnSpc>
                <a:spcPct val="90000"/>
              </a:lnSpc>
            </a:pPr>
            <a:r>
              <a:rPr lang="en-US" altLang="en-US" sz="2200" dirty="0" smtClean="0"/>
              <a:t>Waste in Human Resources</a:t>
            </a:r>
          </a:p>
          <a:p>
            <a:pPr lvl="1" eaLnBrk="1" hangingPunct="1">
              <a:lnSpc>
                <a:spcPct val="90000"/>
              </a:lnSpc>
            </a:pPr>
            <a:r>
              <a:rPr lang="en-US" altLang="en-US" sz="2200" dirty="0" smtClean="0"/>
              <a:t>Waste in expense</a:t>
            </a:r>
          </a:p>
        </p:txBody>
      </p:sp>
    </p:spTree>
    <p:extLst>
      <p:ext uri="{BB962C8B-B14F-4D97-AF65-F5344CB8AC3E}">
        <p14:creationId xmlns:p14="http://schemas.microsoft.com/office/powerpoint/2010/main" val="294211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smtClean="0"/>
              <a:t>Issues in Process Analysis</a:t>
            </a:r>
          </a:p>
        </p:txBody>
      </p:sp>
      <p:sp>
        <p:nvSpPr>
          <p:cNvPr id="3" name="Content Placeholder 2"/>
          <p:cNvSpPr>
            <a:spLocks noGrp="1"/>
          </p:cNvSpPr>
          <p:nvPr>
            <p:ph idx="1"/>
          </p:nvPr>
        </p:nvSpPr>
        <p:spPr/>
        <p:txBody>
          <a:bodyPr/>
          <a:lstStyle/>
          <a:p>
            <a:pPr eaLnBrk="1" hangingPunct="1">
              <a:defRPr/>
            </a:pPr>
            <a:r>
              <a:rPr lang="en-US" sz="2800" dirty="0" smtClean="0"/>
              <a:t>Do I have adequate number of resources to meet the demand? </a:t>
            </a:r>
          </a:p>
          <a:p>
            <a:pPr lvl="1" eaLnBrk="1" hangingPunct="1">
              <a:defRPr/>
            </a:pPr>
            <a:r>
              <a:rPr lang="en-US" sz="2400" i="1" dirty="0" smtClean="0">
                <a:ea typeface="+mn-ea"/>
                <a:cs typeface="+mn-cs"/>
              </a:rPr>
              <a:t>If I need to add some extra resources where should I add?</a:t>
            </a:r>
          </a:p>
          <a:p>
            <a:pPr eaLnBrk="1" hangingPunct="1">
              <a:defRPr/>
            </a:pPr>
            <a:r>
              <a:rPr lang="en-US" sz="2800" dirty="0" smtClean="0"/>
              <a:t>What is the utilization of my resources?</a:t>
            </a:r>
          </a:p>
          <a:p>
            <a:pPr eaLnBrk="1" hangingPunct="1">
              <a:defRPr/>
            </a:pPr>
            <a:r>
              <a:rPr lang="en-US" sz="2800" dirty="0" smtClean="0"/>
              <a:t>If I need to increase the capacity of my system how should I modify the process? </a:t>
            </a:r>
          </a:p>
          <a:p>
            <a:pPr lvl="1" eaLnBrk="1" hangingPunct="1">
              <a:defRPr/>
            </a:pPr>
            <a:r>
              <a:rPr lang="en-US" sz="2400" i="1" dirty="0" smtClean="0">
                <a:ea typeface="+mn-ea"/>
                <a:cs typeface="+mn-cs"/>
              </a:rPr>
              <a:t>Should I add some more resources?</a:t>
            </a:r>
          </a:p>
          <a:p>
            <a:pPr lvl="1" eaLnBrk="1" hangingPunct="1">
              <a:defRPr/>
            </a:pPr>
            <a:r>
              <a:rPr lang="en-US" sz="2400" i="1" dirty="0" smtClean="0">
                <a:ea typeface="+mn-ea"/>
                <a:cs typeface="+mn-cs"/>
              </a:rPr>
              <a:t>What will the cost of my operation?</a:t>
            </a:r>
          </a:p>
          <a:p>
            <a:pPr eaLnBrk="1" hangingPunct="1">
              <a:defRPr/>
            </a:pPr>
            <a:r>
              <a:rPr lang="en-US" sz="2800" dirty="0" smtClean="0"/>
              <a:t>One can find answers to the above questions by </a:t>
            </a:r>
            <a:r>
              <a:rPr lang="en-US" sz="2800" i="1" dirty="0" smtClean="0">
                <a:solidFill>
                  <a:srgbClr val="0000FF"/>
                </a:solidFill>
              </a:rPr>
              <a:t>process analysis</a:t>
            </a:r>
          </a:p>
          <a:p>
            <a:pPr eaLnBrk="1" hangingPunct="1">
              <a:defRPr/>
            </a:pPr>
            <a:endParaRPr lang="en-US" sz="2800" dirty="0" smtClean="0"/>
          </a:p>
        </p:txBody>
      </p:sp>
    </p:spTree>
    <p:extLst>
      <p:ext uri="{BB962C8B-B14F-4D97-AF65-F5344CB8AC3E}">
        <p14:creationId xmlns:p14="http://schemas.microsoft.com/office/powerpoint/2010/main" val="19858402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en-US" altLang="en-US" dirty="0" smtClean="0"/>
              <a:t>Nine Source of Waste</a:t>
            </a:r>
            <a:br>
              <a:rPr lang="en-US" altLang="en-US" dirty="0" smtClean="0"/>
            </a:br>
            <a:r>
              <a:rPr lang="en-US" altLang="en-US" sz="3000" b="1" dirty="0" smtClean="0">
                <a:solidFill>
                  <a:srgbClr val="0000FF"/>
                </a:solidFill>
                <a:latin typeface="Comic Sans MS" pitchFamily="66" charset="0"/>
              </a:rPr>
              <a:t>An illustration (Ideas at work 8.2)</a:t>
            </a:r>
          </a:p>
        </p:txBody>
      </p:sp>
      <p:graphicFrame>
        <p:nvGraphicFramePr>
          <p:cNvPr id="6" name="Table 5"/>
          <p:cNvGraphicFramePr>
            <a:graphicFrameLocks noGrp="1"/>
          </p:cNvGraphicFramePr>
          <p:nvPr/>
        </p:nvGraphicFramePr>
        <p:xfrm>
          <a:off x="1219200" y="1905000"/>
          <a:ext cx="6096000" cy="4038605"/>
        </p:xfrm>
        <a:graphic>
          <a:graphicData uri="http://schemas.openxmlformats.org/drawingml/2006/table">
            <a:tbl>
              <a:tblPr/>
              <a:tblGrid>
                <a:gridCol w="3381249"/>
                <a:gridCol w="1365504"/>
                <a:gridCol w="1349247"/>
              </a:tblGrid>
              <a:tr h="284881">
                <a:tc>
                  <a:txBody>
                    <a:bodyPr/>
                    <a:lstStyle/>
                    <a:p>
                      <a:pPr algn="ctr" fontAlgn="b"/>
                      <a:r>
                        <a:rPr lang="en-US" sz="1600" b="0" i="0" u="none" strike="noStrike" dirty="0">
                          <a:latin typeface="+mn-lt"/>
                        </a:rPr>
                        <a:t>Source of waste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gridSpan="2">
                  <a:txBody>
                    <a:bodyPr/>
                    <a:lstStyle/>
                    <a:p>
                      <a:pPr algn="ctr" fontAlgn="b"/>
                      <a:r>
                        <a:rPr lang="en-US" sz="1600" b="0" i="0" u="none" strike="noStrike">
                          <a:latin typeface="+mn-lt"/>
                        </a:rPr>
                        <a:t>Amount (in INR million)</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hMerge="1">
                  <a:txBody>
                    <a:bodyPr/>
                    <a:lstStyle/>
                    <a:p>
                      <a:endParaRPr lang="en-US"/>
                    </a:p>
                  </a:txBody>
                  <a:tcPr/>
                </a:tc>
              </a:tr>
              <a:tr h="284881">
                <a:tc>
                  <a:txBody>
                    <a:bodyPr/>
                    <a:lstStyle/>
                    <a:p>
                      <a:pPr algn="l" fontAlgn="b"/>
                      <a:r>
                        <a:rPr lang="en-US" sz="1600" b="0" i="0" u="none" strike="noStrike">
                          <a:latin typeface="+mn-lt"/>
                        </a:rPr>
                        <a:t>Waste due to human resources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l" fontAlgn="b"/>
                      <a:r>
                        <a:rPr lang="en-US" sz="1600" b="0" i="0" u="none" strike="noStrike">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r" fontAlgn="b"/>
                      <a:r>
                        <a:rPr lang="en-US" sz="1600" b="0" i="0" u="none" strike="noStrike" dirty="0">
                          <a:solidFill>
                            <a:srgbClr val="000000"/>
                          </a:solidFill>
                          <a:latin typeface="+mn-lt"/>
                        </a:rPr>
                        <a:t>1.96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r>
              <a:tr h="284881">
                <a:tc>
                  <a:txBody>
                    <a:bodyPr/>
                    <a:lstStyle/>
                    <a:p>
                      <a:pPr algn="l" fontAlgn="b"/>
                      <a:r>
                        <a:rPr lang="en-US" sz="1600" b="0" i="0" u="none" strike="noStrike">
                          <a:latin typeface="+mn-lt"/>
                        </a:rPr>
                        <a:t>Waste due to materials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l" fontAlgn="b"/>
                      <a:r>
                        <a:rPr lang="en-US" sz="1600" b="0" i="0" u="none" strike="noStrike">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r" fontAlgn="b"/>
                      <a:r>
                        <a:rPr lang="en-US" sz="1600" b="0" i="0" u="none" strike="noStrike">
                          <a:solidFill>
                            <a:srgbClr val="000000"/>
                          </a:solidFill>
                          <a:latin typeface="+mn-lt"/>
                        </a:rPr>
                        <a:t>21.53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r>
              <a:tr h="284881">
                <a:tc>
                  <a:txBody>
                    <a:bodyPr/>
                    <a:lstStyle/>
                    <a:p>
                      <a:pPr algn="l" fontAlgn="b"/>
                      <a:r>
                        <a:rPr lang="en-US" sz="1600" b="0" i="0" u="none" strike="noStrike">
                          <a:solidFill>
                            <a:srgbClr val="000000"/>
                          </a:solidFill>
                          <a:latin typeface="+mn-lt"/>
                        </a:rPr>
                        <a:t>Waste due to operations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l" fontAlgn="b"/>
                      <a:r>
                        <a:rPr lang="en-US" sz="1600" b="0" i="0" u="none" strike="noStrike">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r" fontAlgn="b"/>
                      <a:r>
                        <a:rPr lang="en-US" sz="1600" b="0" i="0" u="none" strike="noStrike">
                          <a:latin typeface="+mn-lt"/>
                        </a:rPr>
                        <a:t>1.47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r>
              <a:tr h="284881">
                <a:tc>
                  <a:txBody>
                    <a:bodyPr/>
                    <a:lstStyle/>
                    <a:p>
                      <a:pPr algn="l" fontAlgn="b"/>
                      <a:r>
                        <a:rPr lang="en-US" sz="1600" b="0" i="0" u="none" strike="noStrike">
                          <a:solidFill>
                            <a:srgbClr val="000000"/>
                          </a:solidFill>
                          <a:latin typeface="+mn-lt"/>
                        </a:rPr>
                        <a:t>Waste due to start up</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l" fontAlgn="b"/>
                      <a:r>
                        <a:rPr lang="en-US" sz="1600" b="0" i="0" u="none" strike="noStrike">
                          <a:solidFill>
                            <a:srgbClr val="000000"/>
                          </a:solidFill>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r" fontAlgn="b"/>
                      <a:r>
                        <a:rPr lang="en-US" sz="1600" b="0" i="0" u="none" strike="noStrike">
                          <a:latin typeface="+mn-lt"/>
                        </a:rPr>
                        <a:t>5.24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r>
              <a:tr h="284881">
                <a:tc>
                  <a:txBody>
                    <a:bodyPr/>
                    <a:lstStyle/>
                    <a:p>
                      <a:pPr algn="l" fontAlgn="b"/>
                      <a:r>
                        <a:rPr lang="en-US" sz="1600" b="0" i="0" u="none" strike="noStrike">
                          <a:solidFill>
                            <a:srgbClr val="000000"/>
                          </a:solidFill>
                          <a:latin typeface="+mn-lt"/>
                        </a:rPr>
                        <a:t>Waste due to equipment</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l" fontAlgn="b"/>
                      <a:r>
                        <a:rPr lang="en-US" sz="1600" b="0" i="0" u="none" strike="noStrike">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r" fontAlgn="b"/>
                      <a:r>
                        <a:rPr lang="en-US" sz="1600" b="0" i="0" u="none" strike="noStrike">
                          <a:latin typeface="+mn-lt"/>
                        </a:rPr>
                        <a:t>12.90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r>
              <a:tr h="284881">
                <a:tc>
                  <a:txBody>
                    <a:bodyPr/>
                    <a:lstStyle/>
                    <a:p>
                      <a:pPr algn="l" fontAlgn="b"/>
                      <a:r>
                        <a:rPr lang="en-US" sz="1600" b="0" i="1" u="none" strike="noStrike">
                          <a:solidFill>
                            <a:srgbClr val="000000"/>
                          </a:solidFill>
                          <a:latin typeface="+mn-lt"/>
                        </a:rPr>
                        <a:t>   Under utilisation of machines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r" fontAlgn="b"/>
                      <a:r>
                        <a:rPr lang="en-US" sz="1600" b="0" i="1" u="none" strike="noStrike">
                          <a:latin typeface="+mn-lt"/>
                        </a:rPr>
                        <a:t>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l" fontAlgn="b"/>
                      <a:r>
                        <a:rPr lang="en-US" sz="1600" b="0" i="0" u="none" strike="noStrike">
                          <a:latin typeface="+mn-lt"/>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r>
              <a:tr h="284881">
                <a:tc>
                  <a:txBody>
                    <a:bodyPr/>
                    <a:lstStyle/>
                    <a:p>
                      <a:pPr algn="l" fontAlgn="b"/>
                      <a:r>
                        <a:rPr lang="en-US" sz="1600" b="0" i="1" u="none" strike="noStrike">
                          <a:solidFill>
                            <a:srgbClr val="000000"/>
                          </a:solidFill>
                          <a:latin typeface="+mn-lt"/>
                        </a:rPr>
                        <a:t>   Unused machine capacity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r" fontAlgn="b"/>
                      <a:r>
                        <a:rPr lang="en-US" sz="1600" b="0" i="1" u="none" strike="noStrike" dirty="0" smtClean="0">
                          <a:solidFill>
                            <a:srgbClr val="000000"/>
                          </a:solidFill>
                          <a:latin typeface="+mn-lt"/>
                        </a:rPr>
                        <a:t>2.50</a:t>
                      </a:r>
                      <a:endParaRPr lang="en-US" sz="1600" b="0" i="1" u="none" strike="noStrike" dirty="0">
                        <a:solidFill>
                          <a:srgbClr val="000000"/>
                        </a:solidFill>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l" fontAlgn="b"/>
                      <a:r>
                        <a:rPr lang="en-US" sz="1600" b="0" i="0" u="none" strike="noStrike">
                          <a:latin typeface="+mn-lt"/>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r>
              <a:tr h="301638">
                <a:tc>
                  <a:txBody>
                    <a:bodyPr/>
                    <a:lstStyle/>
                    <a:p>
                      <a:pPr algn="l" fontAlgn="b"/>
                      <a:r>
                        <a:rPr lang="en-US" sz="1400" b="0" i="1" u="none" strike="noStrike">
                          <a:latin typeface="+mn-lt"/>
                        </a:rPr>
                        <a:t>   Not maintaining specifications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r" fontAlgn="b"/>
                      <a:r>
                        <a:rPr lang="en-US" sz="1600" b="0" i="1" u="none" strike="noStrike">
                          <a:latin typeface="+mn-lt"/>
                        </a:rPr>
                        <a:t>0.65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l" fontAlgn="b"/>
                      <a:r>
                        <a:rPr lang="en-US" sz="1600" b="0" i="0" u="none" strike="noStrike">
                          <a:latin typeface="+mn-lt"/>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301638">
                <a:tc>
                  <a:txBody>
                    <a:bodyPr/>
                    <a:lstStyle/>
                    <a:p>
                      <a:pPr algn="l" fontAlgn="b"/>
                      <a:endParaRPr lang="en-US" sz="1600" b="0" i="0" u="none" strike="noStrike">
                        <a:latin typeface="+mn-lt"/>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latin typeface="+mn-lt"/>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latin typeface="+mn-lt"/>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881">
                <a:tc>
                  <a:txBody>
                    <a:bodyPr/>
                    <a:lstStyle/>
                    <a:p>
                      <a:pPr algn="l" fontAlgn="b"/>
                      <a:r>
                        <a:rPr lang="en-US" sz="1600" b="0" i="0" u="none" strike="noStrike">
                          <a:latin typeface="+mn-lt"/>
                        </a:rPr>
                        <a:t>Total of the above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600" b="0" i="0" u="none" strike="noStrike">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en-US" sz="1600" b="0" i="0" u="none" strike="noStrike" dirty="0" smtClean="0">
                          <a:latin typeface="+mn-lt"/>
                        </a:rPr>
                        <a:t>43.10</a:t>
                      </a:r>
                      <a:endParaRPr lang="en-US" sz="1600" b="0" i="0" u="none" strike="noStrike" dirty="0">
                        <a:latin typeface="+mn-lt"/>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284881">
                <a:tc>
                  <a:txBody>
                    <a:bodyPr/>
                    <a:lstStyle/>
                    <a:p>
                      <a:pPr algn="l" fontAlgn="b"/>
                      <a:r>
                        <a:rPr lang="en-US" sz="1600" b="0" i="0" u="none" strike="noStrike">
                          <a:latin typeface="+mn-lt"/>
                        </a:rPr>
                        <a:t>Divisional turnover</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600" b="0" i="0" u="none" strike="noStrike">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en-US" sz="1600" b="0" i="0" u="none" strike="noStrike">
                          <a:latin typeface="+mn-lt"/>
                        </a:rPr>
                        <a:t>135.92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284881">
                <a:tc>
                  <a:txBody>
                    <a:bodyPr/>
                    <a:lstStyle/>
                    <a:p>
                      <a:pPr algn="l" fontAlgn="b"/>
                      <a:endParaRPr lang="en-US" sz="1600" b="0" i="0" u="none" strike="noStrike">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1638">
                <a:tc>
                  <a:txBody>
                    <a:bodyPr/>
                    <a:lstStyle/>
                    <a:p>
                      <a:pPr algn="l" fontAlgn="b"/>
                      <a:r>
                        <a:rPr lang="en-US" sz="1600" b="0" i="0" u="none" strike="noStrike">
                          <a:latin typeface="+mn-lt"/>
                        </a:rPr>
                        <a:t>Waste as a percent of turnover</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l" fontAlgn="b"/>
                      <a:r>
                        <a:rPr lang="en-US" sz="1600" b="0" i="0" u="none" strike="noStrike">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r" fontAlgn="b"/>
                      <a:r>
                        <a:rPr lang="en-US" sz="1600" b="0" i="0" u="none" strike="noStrike" dirty="0" smtClean="0">
                          <a:latin typeface="+mn-lt"/>
                        </a:rPr>
                        <a:t>31.70%</a:t>
                      </a:r>
                      <a:endParaRPr lang="en-US" sz="1600" b="0" i="0" u="none" strike="noStrike" dirty="0">
                        <a:latin typeface="+mn-lt"/>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bl>
          </a:graphicData>
        </a:graphic>
      </p:graphicFrame>
    </p:spTree>
    <p:extLst>
      <p:ext uri="{BB962C8B-B14F-4D97-AF65-F5344CB8AC3E}">
        <p14:creationId xmlns:p14="http://schemas.microsoft.com/office/powerpoint/2010/main" val="33702187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252480" y="-25618"/>
            <a:ext cx="8229600" cy="1143000"/>
          </a:xfrm>
        </p:spPr>
        <p:txBody>
          <a:bodyPr/>
          <a:lstStyle/>
          <a:p>
            <a:pPr eaLnBrk="1" hangingPunct="1"/>
            <a:r>
              <a:rPr lang="en-US" altLang="en-US" dirty="0" smtClean="0"/>
              <a:t>Capacity Planning</a:t>
            </a:r>
            <a:br>
              <a:rPr lang="en-US" altLang="en-US" dirty="0" smtClean="0"/>
            </a:br>
            <a:r>
              <a:rPr lang="en-US" altLang="en-US" sz="3200" b="1" dirty="0" smtClean="0">
                <a:solidFill>
                  <a:srgbClr val="0000FF"/>
                </a:solidFill>
                <a:latin typeface="Comic Sans MS" pitchFamily="66" charset="0"/>
              </a:rPr>
              <a:t>Time Horizon</a:t>
            </a:r>
          </a:p>
        </p:txBody>
      </p:sp>
      <p:graphicFrame>
        <p:nvGraphicFramePr>
          <p:cNvPr id="6" name="Table 5"/>
          <p:cNvGraphicFramePr>
            <a:graphicFrameLocks noGrp="1"/>
          </p:cNvGraphicFramePr>
          <p:nvPr>
            <p:extLst>
              <p:ext uri="{D42A27DB-BD31-4B8C-83A1-F6EECF244321}">
                <p14:modId xmlns:p14="http://schemas.microsoft.com/office/powerpoint/2010/main" val="2952126515"/>
              </p:ext>
            </p:extLst>
          </p:nvPr>
        </p:nvGraphicFramePr>
        <p:xfrm>
          <a:off x="127068" y="1299944"/>
          <a:ext cx="8458199" cy="4847122"/>
        </p:xfrm>
        <a:graphic>
          <a:graphicData uri="http://schemas.openxmlformats.org/drawingml/2006/table">
            <a:tbl>
              <a:tblPr/>
              <a:tblGrid>
                <a:gridCol w="1967863"/>
                <a:gridCol w="1994536"/>
                <a:gridCol w="2057400"/>
                <a:gridCol w="2438400"/>
              </a:tblGrid>
              <a:tr h="304884">
                <a:tc rowSpan="2">
                  <a:txBody>
                    <a:bodyPr/>
                    <a:lstStyle/>
                    <a:p>
                      <a:pPr algn="ctr" fontAlgn="ctr"/>
                      <a:r>
                        <a:rPr lang="en-US" sz="1600" b="1" i="0" u="none" strike="noStrike" dirty="0">
                          <a:latin typeface="+mn-lt"/>
                        </a:rPr>
                        <a:t>Criterion</a:t>
                      </a:r>
                    </a:p>
                  </a:txBody>
                  <a:tcPr marT="45733" marB="45733"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gridSpan="3">
                  <a:txBody>
                    <a:bodyPr/>
                    <a:lstStyle/>
                    <a:p>
                      <a:pPr algn="ctr" fontAlgn="b"/>
                      <a:r>
                        <a:rPr lang="en-US" sz="1600" b="1" i="0" u="none" strike="noStrike">
                          <a:latin typeface="+mn-lt"/>
                        </a:rPr>
                        <a:t>Time Horizon for planning</a:t>
                      </a:r>
                    </a:p>
                  </a:txBody>
                  <a:tcPr marT="45733" marB="45733"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hMerge="1">
                  <a:txBody>
                    <a:bodyPr/>
                    <a:lstStyle/>
                    <a:p>
                      <a:endParaRPr lang="en-US"/>
                    </a:p>
                  </a:txBody>
                  <a:tcPr/>
                </a:tc>
                <a:tc hMerge="1">
                  <a:txBody>
                    <a:bodyPr/>
                    <a:lstStyle/>
                    <a:p>
                      <a:endParaRPr lang="en-US"/>
                    </a:p>
                  </a:txBody>
                  <a:tcPr/>
                </a:tc>
              </a:tr>
              <a:tr h="304884">
                <a:tc vMerge="1">
                  <a:txBody>
                    <a:bodyPr/>
                    <a:lstStyle/>
                    <a:p>
                      <a:endParaRPr lang="en-US"/>
                    </a:p>
                  </a:txBody>
                  <a:tcPr/>
                </a:tc>
                <a:tc>
                  <a:txBody>
                    <a:bodyPr/>
                    <a:lstStyle/>
                    <a:p>
                      <a:pPr algn="ctr" fontAlgn="b"/>
                      <a:r>
                        <a:rPr lang="en-US" sz="1600" b="1" i="0" u="none" strike="noStrike">
                          <a:latin typeface="+mn-lt"/>
                        </a:rPr>
                        <a:t>Long term</a:t>
                      </a:r>
                    </a:p>
                  </a:txBody>
                  <a:tcPr marT="45733" marB="4573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600" b="1" i="0" u="none" strike="noStrike">
                          <a:latin typeface="+mn-lt"/>
                        </a:rPr>
                        <a:t>Medium term</a:t>
                      </a:r>
                    </a:p>
                  </a:txBody>
                  <a:tcPr marT="45733" marB="4573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600" b="1" i="0" u="none" strike="noStrike">
                          <a:latin typeface="+mn-lt"/>
                        </a:rPr>
                        <a:t>Short-term</a:t>
                      </a:r>
                    </a:p>
                  </a:txBody>
                  <a:tcPr marT="45733" marB="45733"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304884">
                <a:tc>
                  <a:txBody>
                    <a:bodyPr/>
                    <a:lstStyle/>
                    <a:p>
                      <a:pPr algn="l" fontAlgn="b"/>
                      <a:r>
                        <a:rPr lang="en-US" sz="1600" b="1" i="0" u="none" strike="noStrike">
                          <a:latin typeface="+mn-lt"/>
                        </a:rPr>
                        <a:t>Time frame</a:t>
                      </a:r>
                    </a:p>
                  </a:txBody>
                  <a:tcPr marT="45733" marB="45733"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l" fontAlgn="b"/>
                      <a:r>
                        <a:rPr lang="en-US" sz="1600" b="0" i="0" u="none" strike="noStrike">
                          <a:latin typeface="+mn-lt"/>
                        </a:rPr>
                        <a:t>2 - 5 years</a:t>
                      </a:r>
                    </a:p>
                  </a:txBody>
                  <a:tcPr marT="45733" marB="4573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l" fontAlgn="b"/>
                      <a:r>
                        <a:rPr lang="en-US" sz="1600" b="0" i="0" u="none" strike="noStrike">
                          <a:latin typeface="+mn-lt"/>
                        </a:rPr>
                        <a:t>Typically 1 year</a:t>
                      </a:r>
                    </a:p>
                  </a:txBody>
                  <a:tcPr marT="45733" marB="4573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b"/>
                      <a:r>
                        <a:rPr lang="en-US" sz="1600" b="0" i="0" u="none" strike="noStrike">
                          <a:latin typeface="+mn-lt"/>
                        </a:rPr>
                        <a:t>1 week to 3 months</a:t>
                      </a:r>
                    </a:p>
                  </a:txBody>
                  <a:tcPr marT="45733" marB="45733"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731722">
                <a:tc>
                  <a:txBody>
                    <a:bodyPr/>
                    <a:lstStyle/>
                    <a:p>
                      <a:pPr algn="l" fontAlgn="ctr"/>
                      <a:r>
                        <a:rPr lang="en-US" sz="1600" b="1" i="0" u="none" strike="noStrike" dirty="0">
                          <a:latin typeface="+mn-lt"/>
                        </a:rPr>
                        <a:t>Planning premise</a:t>
                      </a:r>
                    </a:p>
                  </a:txBody>
                  <a:tcPr marT="45733" marB="45733"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l" fontAlgn="t"/>
                      <a:r>
                        <a:rPr lang="en-US" sz="1600" b="0" i="0" u="none" strike="noStrike">
                          <a:latin typeface="+mn-lt"/>
                        </a:rPr>
                        <a:t>Augmenting capacity for projected growth </a:t>
                      </a:r>
                    </a:p>
                  </a:txBody>
                  <a:tcPr marT="45733" marB="4573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l" fontAlgn="t"/>
                      <a:r>
                        <a:rPr lang="en-US" sz="1600" b="0" i="0" u="none" strike="noStrike">
                          <a:latin typeface="+mn-lt"/>
                        </a:rPr>
                        <a:t>Balancing demand - supply</a:t>
                      </a:r>
                    </a:p>
                  </a:txBody>
                  <a:tcPr marT="45733" marB="4573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t"/>
                      <a:r>
                        <a:rPr lang="en-US" sz="1600" b="0" i="0" u="none" strike="noStrike">
                          <a:latin typeface="+mn-lt"/>
                        </a:rPr>
                        <a:t>Maximising availability; Efficent use of resources</a:t>
                      </a:r>
                    </a:p>
                  </a:txBody>
                  <a:tcPr marT="45733" marB="45733">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1158560">
                <a:tc>
                  <a:txBody>
                    <a:bodyPr/>
                    <a:lstStyle/>
                    <a:p>
                      <a:pPr algn="l" fontAlgn="ctr"/>
                      <a:r>
                        <a:rPr lang="en-US" sz="1600" b="1" i="0" u="none" strike="noStrike">
                          <a:latin typeface="+mn-lt"/>
                        </a:rPr>
                        <a:t>Key decisions made</a:t>
                      </a:r>
                    </a:p>
                  </a:txBody>
                  <a:tcPr marT="45733" marB="45733"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l" fontAlgn="t"/>
                      <a:r>
                        <a:rPr lang="en-US" sz="1600" b="0" i="0" u="none" strike="noStrike" dirty="0">
                          <a:latin typeface="+mn-lt"/>
                        </a:rPr>
                        <a:t>Capacity Augmentation; Capital Budgeting Exercises</a:t>
                      </a:r>
                    </a:p>
                  </a:txBody>
                  <a:tcPr marT="45733" marB="4573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l" fontAlgn="t"/>
                      <a:r>
                        <a:rPr lang="en-US" sz="1600" b="0" i="0" u="none" strike="noStrike">
                          <a:latin typeface="+mn-lt"/>
                        </a:rPr>
                        <a:t>Adjusting demand and supply attributes to balance available capacity to requirement</a:t>
                      </a:r>
                    </a:p>
                  </a:txBody>
                  <a:tcPr marT="45733" marB="4573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t"/>
                      <a:r>
                        <a:rPr lang="en-US" sz="1600" b="0" i="0" u="none" strike="noStrike">
                          <a:latin typeface="+mn-lt"/>
                        </a:rPr>
                        <a:t>Resource deployment strategies, Maintenance routines, Improvement projects to be undertaken</a:t>
                      </a:r>
                    </a:p>
                  </a:txBody>
                  <a:tcPr marT="45733" marB="45733">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1798816">
                <a:tc>
                  <a:txBody>
                    <a:bodyPr/>
                    <a:lstStyle/>
                    <a:p>
                      <a:pPr algn="l" fontAlgn="ctr"/>
                      <a:r>
                        <a:rPr lang="en-US" sz="1600" b="1" i="0" u="none" strike="noStrike">
                          <a:latin typeface="+mn-lt"/>
                        </a:rPr>
                        <a:t>Tools &amp; Techniques used</a:t>
                      </a:r>
                    </a:p>
                  </a:txBody>
                  <a:tcPr marT="45733" marB="45733"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l" fontAlgn="t"/>
                      <a:r>
                        <a:rPr lang="en-US" sz="1600" b="0" i="0" u="none" strike="noStrike">
                          <a:latin typeface="+mn-lt"/>
                        </a:rPr>
                        <a:t>Investment planning; Break-even analysis, Discounted cash flow techniques; Decision Trees </a:t>
                      </a:r>
                    </a:p>
                  </a:txBody>
                  <a:tcPr marT="45733" marB="4573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l" fontAlgn="t"/>
                      <a:r>
                        <a:rPr lang="en-US" sz="1600" b="0" i="0" u="none" strike="noStrike" dirty="0">
                          <a:latin typeface="+mn-lt"/>
                        </a:rPr>
                        <a:t>Aggregate Production Planning; Make or Buy </a:t>
                      </a:r>
                    </a:p>
                  </a:txBody>
                  <a:tcPr marT="45733" marB="4573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l" fontAlgn="t"/>
                      <a:r>
                        <a:rPr lang="en-US" sz="1600" b="0" i="0" u="none" strike="noStrike" dirty="0">
                          <a:latin typeface="+mn-lt"/>
                        </a:rPr>
                        <a:t>Planning &amp; Scheduling, Total Productive Maintenance, Waste elimination by continuous improvement; Simulation; Heuristics</a:t>
                      </a:r>
                      <a:r>
                        <a:rPr lang="en-US" sz="1600" b="0" i="0" u="none" strike="noStrike" dirty="0" smtClean="0">
                          <a:latin typeface="+mn-lt"/>
                        </a:rPr>
                        <a:t>; Waiting </a:t>
                      </a:r>
                      <a:r>
                        <a:rPr lang="en-US" sz="1600" b="0" i="0" u="none" strike="noStrike" dirty="0">
                          <a:latin typeface="+mn-lt"/>
                        </a:rPr>
                        <a:t>line models</a:t>
                      </a:r>
                    </a:p>
                  </a:txBody>
                  <a:tcPr marT="45733" marB="45733">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bl>
          </a:graphicData>
        </a:graphic>
      </p:graphicFrame>
    </p:spTree>
    <p:extLst>
      <p:ext uri="{BB962C8B-B14F-4D97-AF65-F5344CB8AC3E}">
        <p14:creationId xmlns:p14="http://schemas.microsoft.com/office/powerpoint/2010/main" val="4287383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Capacity Planning Framework</a:t>
            </a:r>
            <a:endParaRPr lang="en-US" dirty="0"/>
          </a:p>
        </p:txBody>
      </p:sp>
      <p:graphicFrame>
        <p:nvGraphicFramePr>
          <p:cNvPr id="3" name="Diagram 2"/>
          <p:cNvGraphicFramePr/>
          <p:nvPr>
            <p:extLst>
              <p:ext uri="{D42A27DB-BD31-4B8C-83A1-F6EECF244321}">
                <p14:modId xmlns:p14="http://schemas.microsoft.com/office/powerpoint/2010/main" val="611795484"/>
              </p:ext>
            </p:extLst>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969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smtClean="0"/>
              <a:t>Capacity Planning</a:t>
            </a:r>
            <a:br>
              <a:rPr lang="en-US" altLang="en-US" dirty="0" smtClean="0"/>
            </a:br>
            <a:r>
              <a:rPr lang="en-US" altLang="en-US" sz="3200" b="1" dirty="0" smtClean="0">
                <a:solidFill>
                  <a:srgbClr val="0000FF"/>
                </a:solidFill>
                <a:latin typeface="Comic Sans MS" pitchFamily="66" charset="0"/>
              </a:rPr>
              <a:t>Computational steps</a:t>
            </a:r>
          </a:p>
        </p:txBody>
      </p:sp>
      <p:sp>
        <p:nvSpPr>
          <p:cNvPr id="38915" name="Rectangle 3"/>
          <p:cNvSpPr>
            <a:spLocks noGrp="1" noChangeArrowheads="1"/>
          </p:cNvSpPr>
          <p:nvPr>
            <p:ph idx="1"/>
          </p:nvPr>
        </p:nvSpPr>
        <p:spPr/>
        <p:txBody>
          <a:bodyPr/>
          <a:lstStyle/>
          <a:p>
            <a:pPr eaLnBrk="1" hangingPunct="1">
              <a:lnSpc>
                <a:spcPct val="90000"/>
              </a:lnSpc>
            </a:pPr>
            <a:r>
              <a:rPr lang="en-US" altLang="en-US" b="1" u="sng" dirty="0" smtClean="0"/>
              <a:t>Step 1</a:t>
            </a:r>
            <a:r>
              <a:rPr lang="en-US" altLang="en-US" dirty="0" smtClean="0"/>
              <a:t>: Estimate the total requirement for the planning horizon</a:t>
            </a:r>
          </a:p>
          <a:p>
            <a:pPr eaLnBrk="1" hangingPunct="1">
              <a:lnSpc>
                <a:spcPct val="90000"/>
              </a:lnSpc>
            </a:pPr>
            <a:r>
              <a:rPr lang="en-US" altLang="en-US" b="1" u="sng" dirty="0" smtClean="0"/>
              <a:t>Step 2</a:t>
            </a:r>
            <a:r>
              <a:rPr lang="en-US" altLang="en-US" dirty="0" smtClean="0"/>
              <a:t>: Estimate </a:t>
            </a:r>
            <a:r>
              <a:rPr lang="en-US" altLang="en-US" dirty="0" err="1" smtClean="0"/>
              <a:t>Labour</a:t>
            </a:r>
            <a:r>
              <a:rPr lang="en-US" altLang="en-US" dirty="0" smtClean="0"/>
              <a:t> and Machine requirements</a:t>
            </a:r>
          </a:p>
          <a:p>
            <a:pPr eaLnBrk="1" hangingPunct="1">
              <a:lnSpc>
                <a:spcPct val="90000"/>
              </a:lnSpc>
            </a:pPr>
            <a:r>
              <a:rPr lang="en-US" altLang="en-US" b="1" u="sng" dirty="0" smtClean="0"/>
              <a:t>Step 3</a:t>
            </a:r>
            <a:r>
              <a:rPr lang="en-US" altLang="en-US" dirty="0" smtClean="0"/>
              <a:t>: Compute Capacity Availability</a:t>
            </a:r>
          </a:p>
          <a:p>
            <a:pPr eaLnBrk="1" hangingPunct="1">
              <a:lnSpc>
                <a:spcPct val="90000"/>
              </a:lnSpc>
            </a:pPr>
            <a:r>
              <a:rPr lang="en-US" altLang="en-US" b="1" u="sng" dirty="0" smtClean="0"/>
              <a:t>Step 4</a:t>
            </a:r>
            <a:r>
              <a:rPr lang="en-US" altLang="en-US" dirty="0" smtClean="0"/>
              <a:t>: Compare availability with Requirement</a:t>
            </a:r>
          </a:p>
          <a:p>
            <a:pPr eaLnBrk="1" hangingPunct="1">
              <a:lnSpc>
                <a:spcPct val="90000"/>
              </a:lnSpc>
            </a:pPr>
            <a:r>
              <a:rPr lang="en-US" altLang="en-US" b="1" u="sng" dirty="0" smtClean="0"/>
              <a:t>Step 5</a:t>
            </a:r>
            <a:r>
              <a:rPr lang="en-US" altLang="en-US" dirty="0" smtClean="0"/>
              <a:t>: Evaluate alternative methods for capacity augmentation</a:t>
            </a:r>
          </a:p>
        </p:txBody>
      </p:sp>
    </p:spTree>
    <p:extLst>
      <p:ext uri="{BB962C8B-B14F-4D97-AF65-F5344CB8AC3E}">
        <p14:creationId xmlns:p14="http://schemas.microsoft.com/office/powerpoint/2010/main" val="3889773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Capacity requirements</a:t>
            </a:r>
          </a:p>
        </p:txBody>
      </p:sp>
      <p:sp>
        <p:nvSpPr>
          <p:cNvPr id="39939" name="Rectangle 3"/>
          <p:cNvSpPr>
            <a:spLocks noGrp="1" noChangeArrowheads="1"/>
          </p:cNvSpPr>
          <p:nvPr>
            <p:ph idx="1"/>
          </p:nvPr>
        </p:nvSpPr>
        <p:spPr/>
        <p:txBody>
          <a:bodyPr/>
          <a:lstStyle/>
          <a:p>
            <a:pPr eaLnBrk="1" hangingPunct="1"/>
            <a:r>
              <a:rPr lang="en-US" altLang="en-US" sz="2800" dirty="0" smtClean="0"/>
              <a:t>Projected demand per unit time during the planning horizon = D</a:t>
            </a:r>
          </a:p>
          <a:p>
            <a:pPr eaLnBrk="1" hangingPunct="1"/>
            <a:r>
              <a:rPr lang="en-US" altLang="en-US" sz="2600" dirty="0" smtClean="0"/>
              <a:t>Standard </a:t>
            </a:r>
            <a:r>
              <a:rPr lang="en-US" altLang="en-US" sz="2600" dirty="0" err="1" smtClean="0"/>
              <a:t>labour</a:t>
            </a:r>
            <a:r>
              <a:rPr lang="en-US" altLang="en-US" sz="2600" dirty="0" smtClean="0"/>
              <a:t> hours required per unit of product = S</a:t>
            </a:r>
            <a:r>
              <a:rPr lang="en-US" altLang="en-US" sz="2600" baseline="-25000" dirty="0" smtClean="0"/>
              <a:t>L</a:t>
            </a:r>
          </a:p>
          <a:p>
            <a:pPr eaLnBrk="1" hangingPunct="1"/>
            <a:r>
              <a:rPr lang="en-US" altLang="en-US" sz="2800" dirty="0" smtClean="0"/>
              <a:t>Efficiency of </a:t>
            </a:r>
            <a:r>
              <a:rPr lang="en-US" altLang="en-US" sz="2800" dirty="0" err="1" smtClean="0"/>
              <a:t>labour</a:t>
            </a:r>
            <a:r>
              <a:rPr lang="en-US" altLang="en-US" sz="2800" dirty="0" smtClean="0"/>
              <a:t> = E</a:t>
            </a:r>
            <a:r>
              <a:rPr lang="en-US" altLang="en-US" sz="2800" baseline="-25000" dirty="0" smtClean="0"/>
              <a:t>L</a:t>
            </a:r>
          </a:p>
          <a:p>
            <a:pPr eaLnBrk="1" hangingPunct="1"/>
            <a:r>
              <a:rPr lang="en-US" altLang="en-US" sz="2800" dirty="0" smtClean="0"/>
              <a:t>Capacity requirements (</a:t>
            </a:r>
            <a:r>
              <a:rPr lang="en-US" altLang="en-US" sz="2800" dirty="0" err="1" smtClean="0"/>
              <a:t>Labour</a:t>
            </a:r>
            <a:r>
              <a:rPr lang="en-US" altLang="en-US" sz="2800" dirty="0" smtClean="0"/>
              <a:t>)  = </a:t>
            </a:r>
          </a:p>
          <a:p>
            <a:pPr eaLnBrk="1" hangingPunct="1"/>
            <a:endParaRPr lang="en-US" altLang="en-US" sz="2000" dirty="0" smtClean="0"/>
          </a:p>
          <a:p>
            <a:pPr eaLnBrk="1" hangingPunct="1"/>
            <a:r>
              <a:rPr lang="en-US" altLang="en-US" sz="2800" dirty="0" smtClean="0"/>
              <a:t>Capacity requirements (Machine) =</a:t>
            </a:r>
            <a:r>
              <a:rPr lang="en-US" altLang="en-US" sz="4000" dirty="0" smtClean="0"/>
              <a:t> </a:t>
            </a:r>
          </a:p>
        </p:txBody>
      </p:sp>
      <p:sp>
        <p:nvSpPr>
          <p:cNvPr id="39940" name="Rectangle 5"/>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39941" name="Object 4"/>
          <p:cNvGraphicFramePr>
            <a:graphicFrameLocks noChangeAspect="1"/>
          </p:cNvGraphicFramePr>
          <p:nvPr>
            <p:extLst>
              <p:ext uri="{D42A27DB-BD31-4B8C-83A1-F6EECF244321}">
                <p14:modId xmlns:p14="http://schemas.microsoft.com/office/powerpoint/2010/main" val="2172084298"/>
              </p:ext>
            </p:extLst>
          </p:nvPr>
        </p:nvGraphicFramePr>
        <p:xfrm>
          <a:off x="5943600" y="3429000"/>
          <a:ext cx="825500" cy="746125"/>
        </p:xfrm>
        <a:graphic>
          <a:graphicData uri="http://schemas.openxmlformats.org/presentationml/2006/ole">
            <mc:AlternateContent xmlns:mc="http://schemas.openxmlformats.org/markup-compatibility/2006">
              <mc:Choice xmlns:v="urn:schemas-microsoft-com:vml" Requires="v">
                <p:oleObj spid="_x0000_s22560" name="Equation" r:id="rId3" imgW="418918" imgH="380835" progId="Equation.3">
                  <p:embed/>
                </p:oleObj>
              </mc:Choice>
              <mc:Fallback>
                <p:oleObj name="Equation" r:id="rId3" imgW="418918" imgH="3808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429000"/>
                        <a:ext cx="8255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Rectangle 7"/>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39943" name="Object 6"/>
          <p:cNvGraphicFramePr>
            <a:graphicFrameLocks noChangeAspect="1"/>
          </p:cNvGraphicFramePr>
          <p:nvPr>
            <p:extLst>
              <p:ext uri="{D42A27DB-BD31-4B8C-83A1-F6EECF244321}">
                <p14:modId xmlns:p14="http://schemas.microsoft.com/office/powerpoint/2010/main" val="118655548"/>
              </p:ext>
            </p:extLst>
          </p:nvPr>
        </p:nvGraphicFramePr>
        <p:xfrm>
          <a:off x="6096000" y="4419600"/>
          <a:ext cx="914400" cy="774700"/>
        </p:xfrm>
        <a:graphic>
          <a:graphicData uri="http://schemas.openxmlformats.org/presentationml/2006/ole">
            <mc:AlternateContent xmlns:mc="http://schemas.openxmlformats.org/markup-compatibility/2006">
              <mc:Choice xmlns:v="urn:schemas-microsoft-com:vml" Requires="v">
                <p:oleObj spid="_x0000_s22561" name="Equation" r:id="rId5" imgW="444307" imgH="380835" progId="Equation.3">
                  <p:embed/>
                </p:oleObj>
              </mc:Choice>
              <mc:Fallback>
                <p:oleObj name="Equation" r:id="rId5" imgW="444307" imgH="3808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419600"/>
                        <a:ext cx="914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28626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Capacity Availability</a:t>
            </a:r>
          </a:p>
        </p:txBody>
      </p:sp>
      <p:sp>
        <p:nvSpPr>
          <p:cNvPr id="40963" name="Rectangle 3"/>
          <p:cNvSpPr>
            <a:spLocks noGrp="1" noChangeArrowheads="1"/>
          </p:cNvSpPr>
          <p:nvPr>
            <p:ph idx="1"/>
          </p:nvPr>
        </p:nvSpPr>
        <p:spPr>
          <a:xfrm>
            <a:off x="457200" y="1295400"/>
            <a:ext cx="8229600" cy="4525963"/>
          </a:xfrm>
        </p:spPr>
        <p:txBody>
          <a:bodyPr/>
          <a:lstStyle/>
          <a:p>
            <a:pPr eaLnBrk="1" hangingPunct="1"/>
            <a:r>
              <a:rPr lang="en-US" altLang="en-US" sz="2400" b="1" i="1" u="sng" dirty="0" smtClean="0"/>
              <a:t>System availability</a:t>
            </a:r>
            <a:endParaRPr lang="en-US" altLang="en-US" sz="2400" b="1" dirty="0" smtClean="0"/>
          </a:p>
          <a:p>
            <a:pPr lvl="1" eaLnBrk="1" hangingPunct="1"/>
            <a:r>
              <a:rPr lang="en-US" altLang="en-US" sz="2000" dirty="0" smtClean="0"/>
              <a:t>Number of working days in the planning horizon: </a:t>
            </a:r>
            <a:r>
              <a:rPr lang="en-US" altLang="en-US" sz="2000" i="1" dirty="0" err="1" smtClean="0"/>
              <a:t>N</a:t>
            </a:r>
            <a:r>
              <a:rPr lang="en-US" altLang="en-US" sz="2000" i="1" baseline="-25000" dirty="0" err="1" smtClean="0"/>
              <a:t>d</a:t>
            </a:r>
            <a:endParaRPr lang="en-US" altLang="en-US" sz="2000" i="1" baseline="-25000" dirty="0" smtClean="0"/>
          </a:p>
          <a:p>
            <a:pPr lvl="1" eaLnBrk="1" hangingPunct="1"/>
            <a:r>
              <a:rPr lang="en-US" altLang="en-US" sz="2000" dirty="0" smtClean="0"/>
              <a:t>Number of working hours per day: </a:t>
            </a:r>
            <a:r>
              <a:rPr lang="en-US" altLang="en-US" sz="2000" i="1" dirty="0" smtClean="0"/>
              <a:t>h</a:t>
            </a:r>
            <a:endParaRPr lang="en-US" altLang="en-US" sz="2000" dirty="0" smtClean="0"/>
          </a:p>
          <a:p>
            <a:pPr lvl="1" eaLnBrk="1" hangingPunct="1"/>
            <a:r>
              <a:rPr lang="en-US" altLang="en-US" sz="2000" dirty="0" smtClean="0"/>
              <a:t>System availability (Hours) = </a:t>
            </a:r>
            <a:r>
              <a:rPr lang="en-US" altLang="en-US" sz="2000" i="1" dirty="0" err="1" smtClean="0"/>
              <a:t>N</a:t>
            </a:r>
            <a:r>
              <a:rPr lang="en-US" altLang="en-US" sz="2000" i="1" baseline="-25000" dirty="0" err="1" smtClean="0"/>
              <a:t>d</a:t>
            </a:r>
            <a:r>
              <a:rPr lang="en-US" altLang="en-US" sz="2000" i="1" dirty="0" smtClean="0"/>
              <a:t> * h</a:t>
            </a:r>
          </a:p>
          <a:p>
            <a:pPr lvl="1" eaLnBrk="1" hangingPunct="1">
              <a:buFont typeface="Wingdings" pitchFamily="2" charset="2"/>
              <a:buNone/>
            </a:pPr>
            <a:endParaRPr lang="en-US" altLang="en-US" sz="1400" i="1" u="sng" dirty="0" smtClean="0"/>
          </a:p>
          <a:p>
            <a:pPr eaLnBrk="1" hangingPunct="1"/>
            <a:r>
              <a:rPr lang="en-US" altLang="en-US" sz="2400" b="1" i="1" u="sng" dirty="0" smtClean="0"/>
              <a:t>Resource availability</a:t>
            </a:r>
            <a:endParaRPr lang="en-US" altLang="en-US" sz="2400" b="1" dirty="0" smtClean="0"/>
          </a:p>
          <a:p>
            <a:pPr lvl="1" eaLnBrk="1" hangingPunct="1"/>
            <a:r>
              <a:rPr lang="en-US" altLang="en-US" sz="2000" dirty="0" smtClean="0"/>
              <a:t>Number of machines available:</a:t>
            </a:r>
            <a:r>
              <a:rPr lang="en-US" altLang="en-US" sz="2000" i="1" dirty="0" smtClean="0"/>
              <a:t> N</a:t>
            </a:r>
            <a:r>
              <a:rPr lang="en-US" altLang="en-US" sz="2000" i="1" baseline="-25000" dirty="0" smtClean="0"/>
              <a:t>m</a:t>
            </a:r>
          </a:p>
          <a:p>
            <a:pPr lvl="1" eaLnBrk="1" hangingPunct="1"/>
            <a:r>
              <a:rPr lang="en-US" altLang="en-US" sz="2000" dirty="0" smtClean="0"/>
              <a:t>Machine: Time lost in breakdowns &amp; maintenance = </a:t>
            </a:r>
            <a:r>
              <a:rPr lang="en-US" altLang="en-US" sz="2000" i="1" dirty="0" smtClean="0"/>
              <a:t>b %</a:t>
            </a:r>
            <a:endParaRPr lang="en-US" altLang="en-US" sz="2000" dirty="0" smtClean="0"/>
          </a:p>
          <a:p>
            <a:pPr lvl="1" eaLnBrk="1" hangingPunct="1"/>
            <a:r>
              <a:rPr lang="en-US" altLang="en-US" sz="2000" dirty="0" smtClean="0"/>
              <a:t>Number of workers available: </a:t>
            </a:r>
            <a:r>
              <a:rPr lang="en-US" altLang="en-US" sz="2000" i="1" dirty="0" smtClean="0"/>
              <a:t>N</a:t>
            </a:r>
            <a:r>
              <a:rPr lang="en-US" altLang="en-US" sz="2000" i="1" baseline="-25000" dirty="0" smtClean="0"/>
              <a:t>L</a:t>
            </a:r>
          </a:p>
          <a:p>
            <a:pPr lvl="1" eaLnBrk="1" hangingPunct="1"/>
            <a:r>
              <a:rPr lang="en-US" altLang="en-US" sz="2000" dirty="0" err="1" smtClean="0"/>
              <a:t>Labour</a:t>
            </a:r>
            <a:r>
              <a:rPr lang="en-US" altLang="en-US" sz="2000" dirty="0" smtClean="0"/>
              <a:t>: Absenteeism of the workers = </a:t>
            </a:r>
            <a:r>
              <a:rPr lang="en-US" altLang="en-US" sz="2000" i="1" dirty="0" smtClean="0"/>
              <a:t>a %</a:t>
            </a:r>
          </a:p>
          <a:p>
            <a:pPr lvl="1" eaLnBrk="1" hangingPunct="1">
              <a:buFont typeface="Wingdings" pitchFamily="2" charset="2"/>
              <a:buNone/>
            </a:pPr>
            <a:endParaRPr lang="en-US" altLang="en-US" sz="1400" i="1" u="sng" dirty="0" smtClean="0"/>
          </a:p>
          <a:p>
            <a:pPr eaLnBrk="1" hangingPunct="1"/>
            <a:r>
              <a:rPr lang="en-US" altLang="en-US" sz="2400" b="1" i="1" u="sng" dirty="0" smtClean="0"/>
              <a:t>Capacity available in the system (Hours)</a:t>
            </a:r>
            <a:endParaRPr lang="en-US" altLang="en-US" sz="2400" b="1" dirty="0" smtClean="0"/>
          </a:p>
          <a:p>
            <a:pPr lvl="1" eaLnBrk="1" hangingPunct="1"/>
            <a:r>
              <a:rPr lang="en-US" altLang="en-US" sz="2000" dirty="0" smtClean="0"/>
              <a:t>Machine: </a:t>
            </a:r>
            <a:r>
              <a:rPr lang="en-US" altLang="en-US" sz="2000" i="1" dirty="0" err="1" smtClean="0"/>
              <a:t>N</a:t>
            </a:r>
            <a:r>
              <a:rPr lang="en-US" altLang="en-US" sz="2000" i="1" baseline="-25000" dirty="0" err="1" smtClean="0"/>
              <a:t>d</a:t>
            </a:r>
            <a:r>
              <a:rPr lang="en-US" altLang="en-US" sz="2000" i="1" dirty="0" smtClean="0"/>
              <a:t> * h * N</a:t>
            </a:r>
            <a:r>
              <a:rPr lang="en-US" altLang="en-US" sz="2000" i="1" baseline="-25000" dirty="0" smtClean="0"/>
              <a:t>m</a:t>
            </a:r>
            <a:r>
              <a:rPr lang="en-US" altLang="en-US" sz="2000" i="1" dirty="0" smtClean="0"/>
              <a:t> * (1 – b/100)</a:t>
            </a:r>
            <a:endParaRPr lang="en-US" altLang="en-US" sz="2000" dirty="0" smtClean="0"/>
          </a:p>
          <a:p>
            <a:pPr lvl="1" eaLnBrk="1" hangingPunct="1"/>
            <a:r>
              <a:rPr lang="en-US" altLang="en-US" sz="2000" dirty="0" err="1" smtClean="0"/>
              <a:t>Labour</a:t>
            </a:r>
            <a:r>
              <a:rPr lang="en-US" altLang="en-US" sz="2000" dirty="0" smtClean="0"/>
              <a:t>: </a:t>
            </a:r>
            <a:r>
              <a:rPr lang="en-US" altLang="en-US" sz="2000" i="1" dirty="0" err="1" smtClean="0"/>
              <a:t>N</a:t>
            </a:r>
            <a:r>
              <a:rPr lang="en-US" altLang="en-US" sz="2000" i="1" baseline="-25000" dirty="0" err="1" smtClean="0"/>
              <a:t>d</a:t>
            </a:r>
            <a:r>
              <a:rPr lang="en-US" altLang="en-US" sz="2000" i="1" dirty="0" smtClean="0"/>
              <a:t> * h * N</a:t>
            </a:r>
            <a:r>
              <a:rPr lang="en-US" altLang="en-US" sz="2000" i="1" baseline="-25000" dirty="0" smtClean="0"/>
              <a:t>L</a:t>
            </a:r>
            <a:r>
              <a:rPr lang="en-US" altLang="en-US" sz="2000" i="1" dirty="0" smtClean="0"/>
              <a:t> * (1 – a/100)	</a:t>
            </a:r>
            <a:r>
              <a:rPr lang="en-US" altLang="en-US" sz="2000" dirty="0" smtClean="0"/>
              <a:t> </a:t>
            </a:r>
          </a:p>
        </p:txBody>
      </p:sp>
    </p:spTree>
    <p:extLst>
      <p:ext uri="{BB962C8B-B14F-4D97-AF65-F5344CB8AC3E}">
        <p14:creationId xmlns:p14="http://schemas.microsoft.com/office/powerpoint/2010/main" val="38251954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dirty="0" smtClean="0"/>
              <a:t>Capacity Augmentation</a:t>
            </a:r>
            <a:br>
              <a:rPr lang="en-US" altLang="en-US" dirty="0" smtClean="0"/>
            </a:br>
            <a:r>
              <a:rPr lang="en-US" altLang="en-US" sz="3200" b="1" dirty="0" smtClean="0">
                <a:solidFill>
                  <a:srgbClr val="0000FF"/>
                </a:solidFill>
                <a:latin typeface="Comic Sans MS" pitchFamily="66" charset="0"/>
              </a:rPr>
              <a:t>Alternatives</a:t>
            </a:r>
          </a:p>
        </p:txBody>
      </p:sp>
      <p:sp>
        <p:nvSpPr>
          <p:cNvPr id="41987" name="Rectangle 3"/>
          <p:cNvSpPr>
            <a:spLocks noGrp="1" noChangeArrowheads="1"/>
          </p:cNvSpPr>
          <p:nvPr>
            <p:ph idx="1"/>
          </p:nvPr>
        </p:nvSpPr>
        <p:spPr/>
        <p:txBody>
          <a:bodyPr/>
          <a:lstStyle/>
          <a:p>
            <a:pPr eaLnBrk="1" hangingPunct="1"/>
            <a:r>
              <a:rPr lang="en-US" altLang="en-US" dirty="0" smtClean="0"/>
              <a:t>Waste Elimination</a:t>
            </a:r>
          </a:p>
          <a:p>
            <a:pPr eaLnBrk="1" hangingPunct="1"/>
            <a:r>
              <a:rPr lang="en-US" altLang="en-US" dirty="0" smtClean="0"/>
              <a:t>Multi-skilling of workforce</a:t>
            </a:r>
          </a:p>
          <a:p>
            <a:pPr eaLnBrk="1" hangingPunct="1"/>
            <a:r>
              <a:rPr lang="en-US" altLang="en-US" dirty="0" smtClean="0"/>
              <a:t>Sub-contracting/Outsourcing</a:t>
            </a:r>
          </a:p>
          <a:p>
            <a:pPr eaLnBrk="1" hangingPunct="1"/>
            <a:r>
              <a:rPr lang="en-US" altLang="en-US" dirty="0" smtClean="0"/>
              <a:t>De-bottlenecking</a:t>
            </a:r>
          </a:p>
          <a:p>
            <a:pPr eaLnBrk="1" hangingPunct="1"/>
            <a:r>
              <a:rPr lang="en-US" altLang="en-US" dirty="0" smtClean="0"/>
              <a:t>Addition of new capacity</a:t>
            </a:r>
          </a:p>
        </p:txBody>
      </p:sp>
    </p:spTree>
    <p:extLst>
      <p:ext uri="{BB962C8B-B14F-4D97-AF65-F5344CB8AC3E}">
        <p14:creationId xmlns:p14="http://schemas.microsoft.com/office/powerpoint/2010/main" val="212013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smtClean="0"/>
              <a:t>Example 8.5</a:t>
            </a:r>
          </a:p>
        </p:txBody>
      </p:sp>
      <p:sp>
        <p:nvSpPr>
          <p:cNvPr id="43011" name="Rectangle 3"/>
          <p:cNvSpPr>
            <a:spLocks noGrp="1" noChangeArrowheads="1"/>
          </p:cNvSpPr>
          <p:nvPr>
            <p:ph idx="1"/>
          </p:nvPr>
        </p:nvSpPr>
        <p:spPr/>
        <p:txBody>
          <a:bodyPr/>
          <a:lstStyle/>
          <a:p>
            <a:pPr eaLnBrk="1" hangingPunct="1"/>
            <a:r>
              <a:rPr lang="en-US" altLang="en-US" sz="1800" dirty="0" smtClean="0"/>
              <a:t>A product is manufactured in a shop using a five-stage process. The first step in the process is to cut the sheet metal to required shapes and sizes using a shearing process. After the shearing process, the components are subjected to pressing operations to alter the shape of the flat sheet as per the design. In the third stage of the process welding is done to join the components. The next step in the process is a painting operation. After painting, the components are packed and kept ready for dispatch. </a:t>
            </a:r>
          </a:p>
          <a:p>
            <a:pPr eaLnBrk="1" hangingPunct="1"/>
            <a:r>
              <a:rPr lang="en-US" altLang="en-US" sz="1800" dirty="0" smtClean="0"/>
              <a:t>The time take for each of these operations are 20, 30, 15, 12 and 6 minutes respectively. </a:t>
            </a:r>
          </a:p>
          <a:p>
            <a:pPr eaLnBrk="1" hangingPunct="1"/>
            <a:r>
              <a:rPr lang="en-US" altLang="en-US" sz="1800" dirty="0" smtClean="0"/>
              <a:t>Presently, each stage has only one machine for operation. </a:t>
            </a:r>
          </a:p>
          <a:p>
            <a:pPr eaLnBrk="1" hangingPunct="1"/>
            <a:r>
              <a:rPr lang="en-US" altLang="en-US" sz="1800" dirty="0" smtClean="0"/>
              <a:t>Map the process and </a:t>
            </a:r>
            <a:r>
              <a:rPr lang="en-US" altLang="en-US" sz="1800" dirty="0" err="1" smtClean="0"/>
              <a:t>analyse</a:t>
            </a:r>
            <a:r>
              <a:rPr lang="en-US" altLang="en-US" sz="1800" dirty="0" smtClean="0"/>
              <a:t> the capacity with respect to the following scenarios:</a:t>
            </a:r>
          </a:p>
          <a:p>
            <a:pPr lvl="1" eaLnBrk="1" hangingPunct="1"/>
            <a:r>
              <a:rPr lang="en-US" altLang="en-US" sz="1600" dirty="0" smtClean="0"/>
              <a:t>If the shop works for an 8-hour shift with an effective available time of 450 minutes, what is the production capacity of the shop?</a:t>
            </a:r>
          </a:p>
          <a:p>
            <a:pPr lvl="1" eaLnBrk="1" hangingPunct="1"/>
            <a:r>
              <a:rPr lang="en-US" altLang="en-US" sz="1600" dirty="0" smtClean="0"/>
              <a:t>Where is the bottleneck in the system? If we want to add one machine, where should we make the investment?</a:t>
            </a:r>
          </a:p>
          <a:p>
            <a:pPr lvl="1" eaLnBrk="1" hangingPunct="1"/>
            <a:r>
              <a:rPr lang="en-US" altLang="en-US" sz="1600" dirty="0" smtClean="0"/>
              <a:t>Identify the additional capacity required for a daily production target of 25 units. Compute the </a:t>
            </a:r>
            <a:r>
              <a:rPr lang="en-US" altLang="en-US" sz="1600" dirty="0" err="1" smtClean="0"/>
              <a:t>utilisation</a:t>
            </a:r>
            <a:r>
              <a:rPr lang="en-US" altLang="en-US" sz="1600" dirty="0" smtClean="0"/>
              <a:t> of the machines as per the revised capacity calculations.</a:t>
            </a:r>
          </a:p>
        </p:txBody>
      </p:sp>
    </p:spTree>
    <p:extLst>
      <p:ext uri="{BB962C8B-B14F-4D97-AF65-F5344CB8AC3E}">
        <p14:creationId xmlns:p14="http://schemas.microsoft.com/office/powerpoint/2010/main" val="9354639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38832" y="15326"/>
            <a:ext cx="8229600" cy="1143000"/>
          </a:xfrm>
        </p:spPr>
        <p:txBody>
          <a:bodyPr/>
          <a:lstStyle/>
          <a:p>
            <a:pPr eaLnBrk="1" hangingPunct="1"/>
            <a:r>
              <a:rPr lang="en-US" altLang="en-US" dirty="0" smtClean="0"/>
              <a:t>Solution to example 8.5</a:t>
            </a:r>
          </a:p>
        </p:txBody>
      </p:sp>
      <p:sp>
        <p:nvSpPr>
          <p:cNvPr id="44035" name="Rectangle 3"/>
          <p:cNvSpPr>
            <a:spLocks noGrp="1" noChangeArrowheads="1"/>
          </p:cNvSpPr>
          <p:nvPr>
            <p:ph idx="1"/>
          </p:nvPr>
        </p:nvSpPr>
        <p:spPr>
          <a:xfrm>
            <a:off x="238832" y="1463125"/>
            <a:ext cx="8229600" cy="4525963"/>
          </a:xfrm>
        </p:spPr>
        <p:txBody>
          <a:bodyPr/>
          <a:lstStyle/>
          <a:p>
            <a:pPr marL="571500" indent="-571500" eaLnBrk="1" hangingPunct="1"/>
            <a:endParaRPr lang="en-US" altLang="en-US" sz="2400" dirty="0" smtClean="0"/>
          </a:p>
          <a:p>
            <a:pPr marL="571500" indent="-571500" eaLnBrk="1" hangingPunct="1">
              <a:buFont typeface="Wingdings" pitchFamily="2" charset="2"/>
              <a:buNone/>
            </a:pPr>
            <a:r>
              <a:rPr lang="en-US" altLang="en-US" sz="1800" dirty="0" smtClean="0"/>
              <a:t>The production capacities are:</a:t>
            </a:r>
          </a:p>
          <a:p>
            <a:pPr marL="571500" indent="-571500" eaLnBrk="1" hangingPunct="1">
              <a:buFont typeface="Wingdings" pitchFamily="2" charset="2"/>
              <a:buNone/>
            </a:pPr>
            <a:endParaRPr lang="en-US" altLang="en-US" sz="1800" dirty="0" smtClean="0"/>
          </a:p>
          <a:p>
            <a:pPr marL="966788" lvl="1" indent="-495300" eaLnBrk="1" hangingPunct="1"/>
            <a:r>
              <a:rPr lang="en-US" altLang="en-US" sz="1800" dirty="0" smtClean="0"/>
              <a:t>Shearing: 450/20 = 22.50		Pressing: 450/30 = 15.00</a:t>
            </a:r>
          </a:p>
          <a:p>
            <a:pPr marL="966788" lvl="1" indent="-495300" eaLnBrk="1" hangingPunct="1"/>
            <a:r>
              <a:rPr lang="en-US" altLang="en-US" sz="1800" dirty="0" smtClean="0"/>
              <a:t>Welding: 450/15 = 30.00		Painting: 450/12 = 37.50</a:t>
            </a:r>
          </a:p>
          <a:p>
            <a:pPr marL="966788" lvl="1" indent="-495300" eaLnBrk="1" hangingPunct="1"/>
            <a:r>
              <a:rPr lang="en-US" altLang="en-US" sz="1800" dirty="0" smtClean="0"/>
              <a:t>Packing: 450/6 = 75.00</a:t>
            </a:r>
          </a:p>
          <a:p>
            <a:pPr marL="471488" lvl="1" indent="0" eaLnBrk="1" hangingPunct="1">
              <a:buNone/>
            </a:pPr>
            <a:endParaRPr lang="en-US" altLang="en-US" sz="1800" dirty="0" smtClean="0"/>
          </a:p>
          <a:p>
            <a:pPr marL="571500" indent="-571500" eaLnBrk="1" hangingPunct="1"/>
            <a:r>
              <a:rPr lang="en-US" altLang="en-US" sz="1800" dirty="0" smtClean="0"/>
              <a:t>The smallest number in the above calculation limits the production capacity for the shop. Therefore, the current production capacity is 15 units per day. </a:t>
            </a:r>
          </a:p>
        </p:txBody>
      </p:sp>
      <p:sp>
        <p:nvSpPr>
          <p:cNvPr id="44036" name="Text Box 4"/>
          <p:cNvSpPr txBox="1">
            <a:spLocks noChangeArrowheads="1"/>
          </p:cNvSpPr>
          <p:nvPr/>
        </p:nvSpPr>
        <p:spPr bwMode="auto">
          <a:xfrm>
            <a:off x="86432" y="1112288"/>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Shearing  (20 minutes)</a:t>
            </a:r>
          </a:p>
        </p:txBody>
      </p:sp>
      <p:sp>
        <p:nvSpPr>
          <p:cNvPr id="44037" name="Text Box 5"/>
          <p:cNvSpPr txBox="1">
            <a:spLocks noChangeArrowheads="1"/>
          </p:cNvSpPr>
          <p:nvPr/>
        </p:nvSpPr>
        <p:spPr bwMode="auto">
          <a:xfrm>
            <a:off x="1915232" y="1112288"/>
            <a:ext cx="1447800" cy="650875"/>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Pressing   (30 minutes)</a:t>
            </a:r>
          </a:p>
        </p:txBody>
      </p:sp>
      <p:sp>
        <p:nvSpPr>
          <p:cNvPr id="44038" name="Text Box 6"/>
          <p:cNvSpPr txBox="1">
            <a:spLocks noChangeArrowheads="1"/>
          </p:cNvSpPr>
          <p:nvPr/>
        </p:nvSpPr>
        <p:spPr bwMode="auto">
          <a:xfrm>
            <a:off x="3744032" y="1112288"/>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Welding   (15 minutes)</a:t>
            </a:r>
          </a:p>
        </p:txBody>
      </p:sp>
      <p:sp>
        <p:nvSpPr>
          <p:cNvPr id="44039" name="Text Box 7"/>
          <p:cNvSpPr txBox="1">
            <a:spLocks noChangeArrowheads="1"/>
          </p:cNvSpPr>
          <p:nvPr/>
        </p:nvSpPr>
        <p:spPr bwMode="auto">
          <a:xfrm>
            <a:off x="5572832" y="1112288"/>
            <a:ext cx="1524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Painting    (12 minutes)</a:t>
            </a:r>
          </a:p>
        </p:txBody>
      </p:sp>
      <p:sp>
        <p:nvSpPr>
          <p:cNvPr id="44040" name="Text Box 8"/>
          <p:cNvSpPr txBox="1">
            <a:spLocks noChangeArrowheads="1"/>
          </p:cNvSpPr>
          <p:nvPr/>
        </p:nvSpPr>
        <p:spPr bwMode="auto">
          <a:xfrm>
            <a:off x="7477832" y="1112288"/>
            <a:ext cx="12954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Packing   (6 minutes)</a:t>
            </a:r>
          </a:p>
        </p:txBody>
      </p:sp>
      <p:cxnSp>
        <p:nvCxnSpPr>
          <p:cNvPr id="44041" name="AutoShape 9"/>
          <p:cNvCxnSpPr>
            <a:cxnSpLocks noChangeShapeType="1"/>
            <a:stCxn id="44036" idx="3"/>
            <a:endCxn id="44037" idx="1"/>
          </p:cNvCxnSpPr>
          <p:nvPr/>
        </p:nvCxnSpPr>
        <p:spPr bwMode="auto">
          <a:xfrm>
            <a:off x="1534232" y="1437726"/>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42" name="AutoShape 10"/>
          <p:cNvCxnSpPr>
            <a:cxnSpLocks noChangeShapeType="1"/>
            <a:stCxn id="44037" idx="3"/>
            <a:endCxn id="44038" idx="1"/>
          </p:cNvCxnSpPr>
          <p:nvPr/>
        </p:nvCxnSpPr>
        <p:spPr bwMode="auto">
          <a:xfrm>
            <a:off x="3363032" y="1437726"/>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43" name="AutoShape 11"/>
          <p:cNvCxnSpPr>
            <a:cxnSpLocks noChangeShapeType="1"/>
            <a:stCxn id="44038" idx="3"/>
            <a:endCxn id="44039" idx="1"/>
          </p:cNvCxnSpPr>
          <p:nvPr/>
        </p:nvCxnSpPr>
        <p:spPr bwMode="auto">
          <a:xfrm>
            <a:off x="5191832" y="1437726"/>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44" name="AutoShape 12"/>
          <p:cNvCxnSpPr>
            <a:cxnSpLocks noChangeShapeType="1"/>
            <a:stCxn id="44039" idx="3"/>
            <a:endCxn id="44040" idx="1"/>
          </p:cNvCxnSpPr>
          <p:nvPr/>
        </p:nvCxnSpPr>
        <p:spPr bwMode="auto">
          <a:xfrm>
            <a:off x="7096832" y="1437726"/>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45" name="Text Box 13"/>
          <p:cNvSpPr txBox="1">
            <a:spLocks noChangeArrowheads="1"/>
          </p:cNvSpPr>
          <p:nvPr/>
        </p:nvSpPr>
        <p:spPr bwMode="auto">
          <a:xfrm>
            <a:off x="86432" y="5154063"/>
            <a:ext cx="1447800" cy="650875"/>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Shearing  (20 minutes)</a:t>
            </a:r>
          </a:p>
        </p:txBody>
      </p:sp>
      <p:sp>
        <p:nvSpPr>
          <p:cNvPr id="44046" name="Text Box 14"/>
          <p:cNvSpPr txBox="1">
            <a:spLocks noChangeArrowheads="1"/>
          </p:cNvSpPr>
          <p:nvPr/>
        </p:nvSpPr>
        <p:spPr bwMode="auto">
          <a:xfrm>
            <a:off x="1915232" y="4592088"/>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Pressing   (30 minutes)</a:t>
            </a:r>
          </a:p>
        </p:txBody>
      </p:sp>
      <p:sp>
        <p:nvSpPr>
          <p:cNvPr id="44047" name="Text Box 15"/>
          <p:cNvSpPr txBox="1">
            <a:spLocks noChangeArrowheads="1"/>
          </p:cNvSpPr>
          <p:nvPr/>
        </p:nvSpPr>
        <p:spPr bwMode="auto">
          <a:xfrm>
            <a:off x="3744032" y="5154063"/>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Welding   (15 minutes)</a:t>
            </a:r>
          </a:p>
        </p:txBody>
      </p:sp>
      <p:sp>
        <p:nvSpPr>
          <p:cNvPr id="44048" name="Text Box 16"/>
          <p:cNvSpPr txBox="1">
            <a:spLocks noChangeArrowheads="1"/>
          </p:cNvSpPr>
          <p:nvPr/>
        </p:nvSpPr>
        <p:spPr bwMode="auto">
          <a:xfrm>
            <a:off x="5572832" y="5154063"/>
            <a:ext cx="1524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Painting    (12 minutes)</a:t>
            </a:r>
          </a:p>
        </p:txBody>
      </p:sp>
      <p:sp>
        <p:nvSpPr>
          <p:cNvPr id="44049" name="Text Box 17"/>
          <p:cNvSpPr txBox="1">
            <a:spLocks noChangeArrowheads="1"/>
          </p:cNvSpPr>
          <p:nvPr/>
        </p:nvSpPr>
        <p:spPr bwMode="auto">
          <a:xfrm>
            <a:off x="7477832" y="5154063"/>
            <a:ext cx="12954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Packing   (6 minutes)</a:t>
            </a:r>
          </a:p>
        </p:txBody>
      </p:sp>
      <p:cxnSp>
        <p:nvCxnSpPr>
          <p:cNvPr id="44050" name="AutoShape 18"/>
          <p:cNvCxnSpPr>
            <a:cxnSpLocks noChangeShapeType="1"/>
            <a:stCxn id="44045" idx="3"/>
            <a:endCxn id="44046" idx="1"/>
          </p:cNvCxnSpPr>
          <p:nvPr/>
        </p:nvCxnSpPr>
        <p:spPr bwMode="auto">
          <a:xfrm flipV="1">
            <a:off x="1534232" y="4917526"/>
            <a:ext cx="381000" cy="5619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51" name="AutoShape 19"/>
          <p:cNvCxnSpPr>
            <a:cxnSpLocks noChangeShapeType="1"/>
            <a:stCxn id="44046" idx="3"/>
            <a:endCxn id="44047" idx="1"/>
          </p:cNvCxnSpPr>
          <p:nvPr/>
        </p:nvCxnSpPr>
        <p:spPr bwMode="auto">
          <a:xfrm>
            <a:off x="3363032" y="4917526"/>
            <a:ext cx="381000" cy="5619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52" name="AutoShape 20"/>
          <p:cNvCxnSpPr>
            <a:cxnSpLocks noChangeShapeType="1"/>
            <a:stCxn id="44047" idx="3"/>
            <a:endCxn id="44048" idx="1"/>
          </p:cNvCxnSpPr>
          <p:nvPr/>
        </p:nvCxnSpPr>
        <p:spPr bwMode="auto">
          <a:xfrm>
            <a:off x="5191832" y="5479501"/>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53" name="AutoShape 21"/>
          <p:cNvCxnSpPr>
            <a:cxnSpLocks noChangeShapeType="1"/>
            <a:stCxn id="44048" idx="3"/>
            <a:endCxn id="44049" idx="1"/>
          </p:cNvCxnSpPr>
          <p:nvPr/>
        </p:nvCxnSpPr>
        <p:spPr bwMode="auto">
          <a:xfrm>
            <a:off x="7096832" y="5479501"/>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54" name="Text Box 22"/>
          <p:cNvSpPr txBox="1">
            <a:spLocks noChangeArrowheads="1"/>
          </p:cNvSpPr>
          <p:nvPr/>
        </p:nvSpPr>
        <p:spPr bwMode="auto">
          <a:xfrm>
            <a:off x="1915232" y="5617613"/>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Pressing   (30 minutes)</a:t>
            </a:r>
          </a:p>
        </p:txBody>
      </p:sp>
      <p:cxnSp>
        <p:nvCxnSpPr>
          <p:cNvPr id="44055" name="AutoShape 23"/>
          <p:cNvCxnSpPr>
            <a:cxnSpLocks noChangeShapeType="1"/>
            <a:stCxn id="44045" idx="3"/>
            <a:endCxn id="44054" idx="1"/>
          </p:cNvCxnSpPr>
          <p:nvPr/>
        </p:nvCxnSpPr>
        <p:spPr bwMode="auto">
          <a:xfrm>
            <a:off x="1534232" y="5479501"/>
            <a:ext cx="381000" cy="4635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56" name="AutoShape 24"/>
          <p:cNvCxnSpPr>
            <a:cxnSpLocks noChangeShapeType="1"/>
            <a:stCxn id="44054" idx="3"/>
            <a:endCxn id="44047" idx="1"/>
          </p:cNvCxnSpPr>
          <p:nvPr/>
        </p:nvCxnSpPr>
        <p:spPr bwMode="auto">
          <a:xfrm flipV="1">
            <a:off x="3363032" y="5479501"/>
            <a:ext cx="381000" cy="4635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57" name="Rectangle 25"/>
          <p:cNvSpPr>
            <a:spLocks noChangeArrowheads="1"/>
          </p:cNvSpPr>
          <p:nvPr/>
        </p:nvSpPr>
        <p:spPr bwMode="auto">
          <a:xfrm>
            <a:off x="6563432" y="6039888"/>
            <a:ext cx="304800" cy="2286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44058" name="Text Box 26"/>
          <p:cNvSpPr txBox="1">
            <a:spLocks noChangeArrowheads="1"/>
          </p:cNvSpPr>
          <p:nvPr/>
        </p:nvSpPr>
        <p:spPr bwMode="auto">
          <a:xfrm>
            <a:off x="7080957" y="5944638"/>
            <a:ext cx="1395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Bottleneck</a:t>
            </a:r>
          </a:p>
        </p:txBody>
      </p:sp>
      <p:sp>
        <p:nvSpPr>
          <p:cNvPr id="44059" name="Line 27"/>
          <p:cNvSpPr>
            <a:spLocks noChangeShapeType="1"/>
          </p:cNvSpPr>
          <p:nvPr/>
        </p:nvSpPr>
        <p:spPr bwMode="auto">
          <a:xfrm>
            <a:off x="6944432" y="614148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521766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dirty="0" smtClean="0"/>
              <a:t>Solution to example 8.5</a:t>
            </a:r>
          </a:p>
        </p:txBody>
      </p:sp>
      <p:sp>
        <p:nvSpPr>
          <p:cNvPr id="45059" name="Rectangle 3"/>
          <p:cNvSpPr>
            <a:spLocks noGrp="1" noChangeArrowheads="1"/>
          </p:cNvSpPr>
          <p:nvPr>
            <p:ph idx="1"/>
          </p:nvPr>
        </p:nvSpPr>
        <p:spPr/>
        <p:txBody>
          <a:bodyPr/>
          <a:lstStyle/>
          <a:p>
            <a:pPr eaLnBrk="1" hangingPunct="1"/>
            <a:r>
              <a:rPr lang="en-US" altLang="en-US" sz="2000" dirty="0" smtClean="0"/>
              <a:t>The production target is 25 per day now. Since a day has 450 minutes, the maximum time that the process can take in each stage is 18 minutes. </a:t>
            </a:r>
          </a:p>
          <a:p>
            <a:pPr lvl="1" eaLnBrk="1" hangingPunct="1"/>
            <a:r>
              <a:rPr lang="en-US" altLang="en-US" sz="1800" dirty="0" smtClean="0"/>
              <a:t>Packing, Painting and Welding sections have timings less than 18. Therefore, they do not need any more investment in capacity. </a:t>
            </a:r>
          </a:p>
          <a:p>
            <a:pPr lvl="1" eaLnBrk="1" hangingPunct="1"/>
            <a:r>
              <a:rPr lang="en-US" altLang="en-US" sz="1800" dirty="0" smtClean="0"/>
              <a:t>By adding one more machine at the pressing stage, the effective time will be less than 18 minutes. </a:t>
            </a:r>
          </a:p>
          <a:p>
            <a:pPr lvl="1" eaLnBrk="1" hangingPunct="1"/>
            <a:r>
              <a:rPr lang="en-US" altLang="en-US" sz="1800" dirty="0" smtClean="0"/>
              <a:t>Similarly, by adding one more machine at the shearing stage, the effective time will be 10 minutes. </a:t>
            </a:r>
          </a:p>
          <a:p>
            <a:pPr lvl="1" eaLnBrk="1" hangingPunct="1"/>
            <a:r>
              <a:rPr lang="en-US" altLang="en-US" sz="2000" dirty="0" err="1" smtClean="0"/>
              <a:t>Utilisation</a:t>
            </a:r>
            <a:r>
              <a:rPr lang="en-US" altLang="en-US" sz="2000" dirty="0" smtClean="0"/>
              <a:t> of Shearing = </a:t>
            </a:r>
          </a:p>
          <a:p>
            <a:pPr marL="457200" lvl="1" indent="0" eaLnBrk="1" hangingPunct="1">
              <a:buNone/>
            </a:pPr>
            <a:endParaRPr lang="en-US" altLang="en-US" sz="2400" dirty="0" smtClean="0"/>
          </a:p>
          <a:p>
            <a:pPr lvl="1" eaLnBrk="1" hangingPunct="1"/>
            <a:r>
              <a:rPr lang="en-US" altLang="en-US" sz="2000" dirty="0" err="1" smtClean="0"/>
              <a:t>Utilisation</a:t>
            </a:r>
            <a:r>
              <a:rPr lang="en-US" altLang="en-US" sz="2000" dirty="0" smtClean="0"/>
              <a:t> of Pressing = </a:t>
            </a:r>
          </a:p>
          <a:p>
            <a:pPr lvl="1" eaLnBrk="1" hangingPunct="1"/>
            <a:endParaRPr lang="en-US" altLang="en-US" sz="1050" dirty="0" smtClean="0"/>
          </a:p>
          <a:p>
            <a:pPr lvl="1" eaLnBrk="1" hangingPunct="1"/>
            <a:r>
              <a:rPr lang="en-US" altLang="en-US" sz="2000" dirty="0" err="1" smtClean="0"/>
              <a:t>Utilisation</a:t>
            </a:r>
            <a:r>
              <a:rPr lang="en-US" altLang="en-US" sz="2000" dirty="0" smtClean="0"/>
              <a:t> of Welding = </a:t>
            </a:r>
          </a:p>
          <a:p>
            <a:pPr lvl="1" eaLnBrk="1" hangingPunct="1"/>
            <a:endParaRPr lang="en-US" altLang="en-US" sz="1050" dirty="0" smtClean="0"/>
          </a:p>
          <a:p>
            <a:pPr lvl="1" eaLnBrk="1" hangingPunct="1"/>
            <a:r>
              <a:rPr lang="en-US" altLang="en-US" sz="1800" dirty="0" err="1" smtClean="0"/>
              <a:t>Utilisation</a:t>
            </a:r>
            <a:r>
              <a:rPr lang="en-US" altLang="en-US" sz="1800" dirty="0" smtClean="0"/>
              <a:t> of Painting = 66.67%     </a:t>
            </a:r>
            <a:r>
              <a:rPr lang="en-US" altLang="en-US" sz="1800" dirty="0" err="1" smtClean="0"/>
              <a:t>Utilisation</a:t>
            </a:r>
            <a:r>
              <a:rPr lang="en-US" altLang="en-US" sz="1800" dirty="0" smtClean="0"/>
              <a:t> of Packing = 33.33%</a:t>
            </a:r>
          </a:p>
        </p:txBody>
      </p:sp>
      <p:sp>
        <p:nvSpPr>
          <p:cNvPr id="45060" name="Rectangle 5"/>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45061" name="Object 4"/>
          <p:cNvGraphicFramePr>
            <a:graphicFrameLocks noChangeAspect="1"/>
          </p:cNvGraphicFramePr>
          <p:nvPr>
            <p:extLst>
              <p:ext uri="{D42A27DB-BD31-4B8C-83A1-F6EECF244321}">
                <p14:modId xmlns:p14="http://schemas.microsoft.com/office/powerpoint/2010/main" val="3358361137"/>
              </p:ext>
            </p:extLst>
          </p:nvPr>
        </p:nvGraphicFramePr>
        <p:xfrm>
          <a:off x="3886200" y="4038600"/>
          <a:ext cx="4933950" cy="608521"/>
        </p:xfrm>
        <a:graphic>
          <a:graphicData uri="http://schemas.openxmlformats.org/presentationml/2006/ole">
            <mc:AlternateContent xmlns:mc="http://schemas.openxmlformats.org/markup-compatibility/2006">
              <mc:Choice xmlns:v="urn:schemas-microsoft-com:vml" Requires="v">
                <p:oleObj spid="_x0000_s23599" name="Equation" r:id="rId3" imgW="3086100" imgH="381000" progId="Equation.3">
                  <p:embed/>
                </p:oleObj>
              </mc:Choice>
              <mc:Fallback>
                <p:oleObj name="Equation" r:id="rId3" imgW="3086100" imgH="38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038600"/>
                        <a:ext cx="4933950" cy="608521"/>
                      </a:xfrm>
                      <a:prstGeom prst="rect">
                        <a:avLst/>
                      </a:prstGeom>
                      <a:noFill/>
                      <a:ln>
                        <a:noFill/>
                      </a:ln>
                    </p:spPr>
                  </p:pic>
                </p:oleObj>
              </mc:Fallback>
            </mc:AlternateContent>
          </a:graphicData>
        </a:graphic>
      </p:graphicFrame>
      <p:sp>
        <p:nvSpPr>
          <p:cNvPr id="45062" name="Rectangle 7"/>
          <p:cNvSpPr>
            <a:spLocks noChangeArrowheads="1"/>
          </p:cNvSpPr>
          <p:nvPr/>
        </p:nvSpPr>
        <p:spPr bwMode="auto">
          <a:xfrm>
            <a:off x="0" y="3228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45063" name="Object 6"/>
          <p:cNvGraphicFramePr>
            <a:graphicFrameLocks noChangeAspect="1"/>
          </p:cNvGraphicFramePr>
          <p:nvPr>
            <p:extLst>
              <p:ext uri="{D42A27DB-BD31-4B8C-83A1-F6EECF244321}">
                <p14:modId xmlns:p14="http://schemas.microsoft.com/office/powerpoint/2010/main" val="1520970313"/>
              </p:ext>
            </p:extLst>
          </p:nvPr>
        </p:nvGraphicFramePr>
        <p:xfrm>
          <a:off x="3898900" y="4800600"/>
          <a:ext cx="1346200" cy="487362"/>
        </p:xfrm>
        <a:graphic>
          <a:graphicData uri="http://schemas.openxmlformats.org/presentationml/2006/ole">
            <mc:AlternateContent xmlns:mc="http://schemas.openxmlformats.org/markup-compatibility/2006">
              <mc:Choice xmlns:v="urn:schemas-microsoft-com:vml" Requires="v">
                <p:oleObj spid="_x0000_s23600" name="Equation" r:id="rId5" imgW="939392" imgH="330057" progId="Equation.3">
                  <p:embed/>
                </p:oleObj>
              </mc:Choice>
              <mc:Fallback>
                <p:oleObj name="Equation" r:id="rId5" imgW="939392" imgH="3300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8900" y="4800600"/>
                        <a:ext cx="1346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4" name="Rectangle 9"/>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45065" name="Object 8"/>
          <p:cNvGraphicFramePr>
            <a:graphicFrameLocks noChangeAspect="1"/>
          </p:cNvGraphicFramePr>
          <p:nvPr>
            <p:extLst>
              <p:ext uri="{D42A27DB-BD31-4B8C-83A1-F6EECF244321}">
                <p14:modId xmlns:p14="http://schemas.microsoft.com/office/powerpoint/2010/main" val="1324088206"/>
              </p:ext>
            </p:extLst>
          </p:nvPr>
        </p:nvGraphicFramePr>
        <p:xfrm>
          <a:off x="3848100" y="5410200"/>
          <a:ext cx="1447800" cy="536575"/>
        </p:xfrm>
        <a:graphic>
          <a:graphicData uri="http://schemas.openxmlformats.org/presentationml/2006/ole">
            <mc:AlternateContent xmlns:mc="http://schemas.openxmlformats.org/markup-compatibility/2006">
              <mc:Choice xmlns:v="urn:schemas-microsoft-com:vml" Requires="v">
                <p:oleObj spid="_x0000_s23601" name="Equation" r:id="rId7" imgW="926698" imgH="342751" progId="Equation.3">
                  <p:embed/>
                </p:oleObj>
              </mc:Choice>
              <mc:Fallback>
                <p:oleObj name="Equation" r:id="rId7" imgW="926698" imgH="34275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8100" y="5410200"/>
                        <a:ext cx="14478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6001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dirty="0" smtClean="0"/>
              <a:t>Process Analysis</a:t>
            </a:r>
            <a:br>
              <a:rPr lang="en-US" altLang="en-US" dirty="0" smtClean="0"/>
            </a:br>
            <a:r>
              <a:rPr lang="en-US" altLang="en-US" sz="3200" b="1" dirty="0" smtClean="0">
                <a:solidFill>
                  <a:srgbClr val="0000FF"/>
                </a:solidFill>
                <a:latin typeface="Comic Sans MS" pitchFamily="66" charset="0"/>
              </a:rPr>
              <a:t>Definition &amp; Scope</a:t>
            </a:r>
            <a:endParaRPr lang="en-US" altLang="en-US" sz="4800" b="1" dirty="0" smtClean="0">
              <a:solidFill>
                <a:srgbClr val="0000FF"/>
              </a:solidFill>
              <a:latin typeface="Comic Sans MS" pitchFamily="66" charset="0"/>
            </a:endParaRPr>
          </a:p>
        </p:txBody>
      </p:sp>
      <p:sp>
        <p:nvSpPr>
          <p:cNvPr id="3" name="Content Placeholder 2"/>
          <p:cNvSpPr>
            <a:spLocks noGrp="1"/>
          </p:cNvSpPr>
          <p:nvPr>
            <p:ph idx="1"/>
          </p:nvPr>
        </p:nvSpPr>
        <p:spPr/>
        <p:txBody>
          <a:bodyPr/>
          <a:lstStyle/>
          <a:p>
            <a:pPr eaLnBrk="1" hangingPunct="1">
              <a:defRPr/>
            </a:pPr>
            <a:r>
              <a:rPr lang="en-US" sz="3600" dirty="0" smtClean="0"/>
              <a:t>Process analysis utilizes some analytical mechanism to understand the impact of </a:t>
            </a:r>
          </a:p>
          <a:p>
            <a:pPr lvl="1" eaLnBrk="1" hangingPunct="1">
              <a:defRPr/>
            </a:pPr>
            <a:r>
              <a:rPr lang="en-US" sz="3200" dirty="0" smtClean="0">
                <a:ea typeface="+mn-ea"/>
                <a:cs typeface="+mn-cs"/>
              </a:rPr>
              <a:t>process design on output, cost or any other performance metric </a:t>
            </a:r>
          </a:p>
          <a:p>
            <a:pPr lvl="1" eaLnBrk="1" hangingPunct="1">
              <a:defRPr/>
            </a:pPr>
            <a:r>
              <a:rPr lang="en-US" sz="3200" dirty="0" smtClean="0">
                <a:ea typeface="+mn-ea"/>
                <a:cs typeface="+mn-cs"/>
              </a:rPr>
              <a:t>alternative process configurations on the chosen performance metric</a:t>
            </a:r>
          </a:p>
          <a:p>
            <a:pPr eaLnBrk="1" hangingPunct="1">
              <a:defRPr/>
            </a:pPr>
            <a:endParaRPr lang="en-US" sz="3600" dirty="0" smtClean="0"/>
          </a:p>
        </p:txBody>
      </p:sp>
    </p:spTree>
    <p:extLst>
      <p:ext uri="{BB962C8B-B14F-4D97-AF65-F5344CB8AC3E}">
        <p14:creationId xmlns:p14="http://schemas.microsoft.com/office/powerpoint/2010/main" val="13303184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7888" y="274638"/>
            <a:ext cx="8229600" cy="1143000"/>
          </a:xfrm>
        </p:spPr>
        <p:txBody>
          <a:bodyPr/>
          <a:lstStyle/>
          <a:p>
            <a:pPr eaLnBrk="1" hangingPunct="1"/>
            <a:r>
              <a:rPr lang="en-US" altLang="en-US" dirty="0" smtClean="0"/>
              <a:t>Bottleneck &amp; Capacity Analysis </a:t>
            </a:r>
            <a:br>
              <a:rPr lang="en-US" altLang="en-US" dirty="0" smtClean="0"/>
            </a:br>
            <a:r>
              <a:rPr lang="en-US" altLang="en-US" sz="3200" b="1" dirty="0" smtClean="0">
                <a:solidFill>
                  <a:srgbClr val="0000FF"/>
                </a:solidFill>
                <a:latin typeface="Comic Sans MS" pitchFamily="66" charset="0"/>
              </a:rPr>
              <a:t>The Wandering Bottleneck</a:t>
            </a:r>
          </a:p>
        </p:txBody>
      </p:sp>
      <p:sp>
        <p:nvSpPr>
          <p:cNvPr id="46083" name="Text Box 13"/>
          <p:cNvSpPr txBox="1">
            <a:spLocks noChangeArrowheads="1"/>
          </p:cNvSpPr>
          <p:nvPr/>
        </p:nvSpPr>
        <p:spPr bwMode="auto">
          <a:xfrm>
            <a:off x="45488" y="27432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Shearing  (20 minutes)</a:t>
            </a:r>
          </a:p>
        </p:txBody>
      </p:sp>
      <p:sp>
        <p:nvSpPr>
          <p:cNvPr id="46084" name="Text Box 14"/>
          <p:cNvSpPr txBox="1">
            <a:spLocks noChangeArrowheads="1"/>
          </p:cNvSpPr>
          <p:nvPr/>
        </p:nvSpPr>
        <p:spPr bwMode="auto">
          <a:xfrm>
            <a:off x="1874288" y="2743200"/>
            <a:ext cx="1447800" cy="650875"/>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Pressing   (30 minutes)</a:t>
            </a:r>
          </a:p>
        </p:txBody>
      </p:sp>
      <p:sp>
        <p:nvSpPr>
          <p:cNvPr id="46085" name="Text Box 15"/>
          <p:cNvSpPr txBox="1">
            <a:spLocks noChangeArrowheads="1"/>
          </p:cNvSpPr>
          <p:nvPr/>
        </p:nvSpPr>
        <p:spPr bwMode="auto">
          <a:xfrm>
            <a:off x="3703088" y="27432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Welding   (15 minutes)</a:t>
            </a:r>
          </a:p>
        </p:txBody>
      </p:sp>
      <p:sp>
        <p:nvSpPr>
          <p:cNvPr id="46086" name="Text Box 16"/>
          <p:cNvSpPr txBox="1">
            <a:spLocks noChangeArrowheads="1"/>
          </p:cNvSpPr>
          <p:nvPr/>
        </p:nvSpPr>
        <p:spPr bwMode="auto">
          <a:xfrm>
            <a:off x="5531888" y="2743200"/>
            <a:ext cx="1524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Painting    (12 minutes)</a:t>
            </a:r>
          </a:p>
        </p:txBody>
      </p:sp>
      <p:sp>
        <p:nvSpPr>
          <p:cNvPr id="46087" name="Text Box 17"/>
          <p:cNvSpPr txBox="1">
            <a:spLocks noChangeArrowheads="1"/>
          </p:cNvSpPr>
          <p:nvPr/>
        </p:nvSpPr>
        <p:spPr bwMode="auto">
          <a:xfrm>
            <a:off x="7436888" y="2743200"/>
            <a:ext cx="12954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Packing   (6 minutes)</a:t>
            </a:r>
          </a:p>
        </p:txBody>
      </p:sp>
      <p:cxnSp>
        <p:nvCxnSpPr>
          <p:cNvPr id="46088" name="AutoShape 18"/>
          <p:cNvCxnSpPr>
            <a:cxnSpLocks noChangeShapeType="1"/>
            <a:stCxn id="46083" idx="3"/>
            <a:endCxn id="46084" idx="1"/>
          </p:cNvCxnSpPr>
          <p:nvPr/>
        </p:nvCxnSpPr>
        <p:spPr bwMode="auto">
          <a:xfrm>
            <a:off x="1493288" y="3068638"/>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9" name="AutoShape 19"/>
          <p:cNvCxnSpPr>
            <a:cxnSpLocks noChangeShapeType="1"/>
            <a:stCxn id="46084" idx="3"/>
            <a:endCxn id="46085" idx="1"/>
          </p:cNvCxnSpPr>
          <p:nvPr/>
        </p:nvCxnSpPr>
        <p:spPr bwMode="auto">
          <a:xfrm>
            <a:off x="3322088" y="3068638"/>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0" name="AutoShape 20"/>
          <p:cNvCxnSpPr>
            <a:cxnSpLocks noChangeShapeType="1"/>
            <a:stCxn id="46085" idx="3"/>
            <a:endCxn id="46086" idx="1"/>
          </p:cNvCxnSpPr>
          <p:nvPr/>
        </p:nvCxnSpPr>
        <p:spPr bwMode="auto">
          <a:xfrm>
            <a:off x="5150888" y="3068638"/>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1" name="AutoShape 21"/>
          <p:cNvCxnSpPr>
            <a:cxnSpLocks noChangeShapeType="1"/>
            <a:stCxn id="46086" idx="3"/>
            <a:endCxn id="46087" idx="1"/>
          </p:cNvCxnSpPr>
          <p:nvPr/>
        </p:nvCxnSpPr>
        <p:spPr bwMode="auto">
          <a:xfrm>
            <a:off x="7055888" y="3068638"/>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092" name="Text Box 22"/>
          <p:cNvSpPr txBox="1">
            <a:spLocks noChangeArrowheads="1"/>
          </p:cNvSpPr>
          <p:nvPr/>
        </p:nvSpPr>
        <p:spPr bwMode="auto">
          <a:xfrm>
            <a:off x="45488" y="4600575"/>
            <a:ext cx="1447800" cy="650875"/>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Shearing  (20 minutes)</a:t>
            </a:r>
          </a:p>
        </p:txBody>
      </p:sp>
      <p:sp>
        <p:nvSpPr>
          <p:cNvPr id="46093" name="Text Box 23"/>
          <p:cNvSpPr txBox="1">
            <a:spLocks noChangeArrowheads="1"/>
          </p:cNvSpPr>
          <p:nvPr/>
        </p:nvSpPr>
        <p:spPr bwMode="auto">
          <a:xfrm>
            <a:off x="1874288" y="40386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Pressing   (30 minutes)</a:t>
            </a:r>
          </a:p>
        </p:txBody>
      </p:sp>
      <p:sp>
        <p:nvSpPr>
          <p:cNvPr id="46094" name="Text Box 24"/>
          <p:cNvSpPr txBox="1">
            <a:spLocks noChangeArrowheads="1"/>
          </p:cNvSpPr>
          <p:nvPr/>
        </p:nvSpPr>
        <p:spPr bwMode="auto">
          <a:xfrm>
            <a:off x="3703088" y="4600575"/>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Welding   (15 minutes)</a:t>
            </a:r>
          </a:p>
        </p:txBody>
      </p:sp>
      <p:sp>
        <p:nvSpPr>
          <p:cNvPr id="46095" name="Text Box 25"/>
          <p:cNvSpPr txBox="1">
            <a:spLocks noChangeArrowheads="1"/>
          </p:cNvSpPr>
          <p:nvPr/>
        </p:nvSpPr>
        <p:spPr bwMode="auto">
          <a:xfrm>
            <a:off x="5531888" y="4600575"/>
            <a:ext cx="1524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Painting    (12 minutes)</a:t>
            </a:r>
          </a:p>
        </p:txBody>
      </p:sp>
      <p:sp>
        <p:nvSpPr>
          <p:cNvPr id="46096" name="Text Box 26"/>
          <p:cNvSpPr txBox="1">
            <a:spLocks noChangeArrowheads="1"/>
          </p:cNvSpPr>
          <p:nvPr/>
        </p:nvSpPr>
        <p:spPr bwMode="auto">
          <a:xfrm>
            <a:off x="7436888" y="4600575"/>
            <a:ext cx="12954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Packing   (6 minutes)</a:t>
            </a:r>
          </a:p>
        </p:txBody>
      </p:sp>
      <p:cxnSp>
        <p:nvCxnSpPr>
          <p:cNvPr id="46097" name="AutoShape 27"/>
          <p:cNvCxnSpPr>
            <a:cxnSpLocks noChangeShapeType="1"/>
            <a:stCxn id="46092" idx="3"/>
            <a:endCxn id="46093" idx="1"/>
          </p:cNvCxnSpPr>
          <p:nvPr/>
        </p:nvCxnSpPr>
        <p:spPr bwMode="auto">
          <a:xfrm flipV="1">
            <a:off x="1493288" y="4364038"/>
            <a:ext cx="381000" cy="5619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8" name="AutoShape 28"/>
          <p:cNvCxnSpPr>
            <a:cxnSpLocks noChangeShapeType="1"/>
            <a:stCxn id="46093" idx="3"/>
            <a:endCxn id="46094" idx="1"/>
          </p:cNvCxnSpPr>
          <p:nvPr/>
        </p:nvCxnSpPr>
        <p:spPr bwMode="auto">
          <a:xfrm>
            <a:off x="3322088" y="4364038"/>
            <a:ext cx="381000" cy="5619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9" name="AutoShape 29"/>
          <p:cNvCxnSpPr>
            <a:cxnSpLocks noChangeShapeType="1"/>
            <a:stCxn id="46094" idx="3"/>
            <a:endCxn id="46095" idx="1"/>
          </p:cNvCxnSpPr>
          <p:nvPr/>
        </p:nvCxnSpPr>
        <p:spPr bwMode="auto">
          <a:xfrm>
            <a:off x="5150888" y="4926013"/>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00" name="AutoShape 30"/>
          <p:cNvCxnSpPr>
            <a:cxnSpLocks noChangeShapeType="1"/>
            <a:stCxn id="46095" idx="3"/>
            <a:endCxn id="46096" idx="1"/>
          </p:cNvCxnSpPr>
          <p:nvPr/>
        </p:nvCxnSpPr>
        <p:spPr bwMode="auto">
          <a:xfrm>
            <a:off x="7055888" y="4926013"/>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101" name="Text Box 31"/>
          <p:cNvSpPr txBox="1">
            <a:spLocks noChangeArrowheads="1"/>
          </p:cNvSpPr>
          <p:nvPr/>
        </p:nvSpPr>
        <p:spPr bwMode="auto">
          <a:xfrm>
            <a:off x="1874288" y="5064125"/>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Pressing   (30 minutes)</a:t>
            </a:r>
          </a:p>
        </p:txBody>
      </p:sp>
      <p:cxnSp>
        <p:nvCxnSpPr>
          <p:cNvPr id="46102" name="AutoShape 32"/>
          <p:cNvCxnSpPr>
            <a:cxnSpLocks noChangeShapeType="1"/>
            <a:stCxn id="46092" idx="3"/>
            <a:endCxn id="46101" idx="1"/>
          </p:cNvCxnSpPr>
          <p:nvPr/>
        </p:nvCxnSpPr>
        <p:spPr bwMode="auto">
          <a:xfrm>
            <a:off x="1493288" y="4926013"/>
            <a:ext cx="381000" cy="4635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03" name="AutoShape 33"/>
          <p:cNvCxnSpPr>
            <a:cxnSpLocks noChangeShapeType="1"/>
            <a:stCxn id="46101" idx="3"/>
            <a:endCxn id="46094" idx="1"/>
          </p:cNvCxnSpPr>
          <p:nvPr/>
        </p:nvCxnSpPr>
        <p:spPr bwMode="auto">
          <a:xfrm flipV="1">
            <a:off x="3322088" y="4926013"/>
            <a:ext cx="381000" cy="4635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17419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5184" y="274638"/>
            <a:ext cx="8229600" cy="1143000"/>
          </a:xfrm>
        </p:spPr>
        <p:txBody>
          <a:bodyPr/>
          <a:lstStyle/>
          <a:p>
            <a:pPr eaLnBrk="1" hangingPunct="1"/>
            <a:r>
              <a:rPr lang="en-US" altLang="en-US" dirty="0" smtClean="0"/>
              <a:t>Hierarchies in Capacity </a:t>
            </a:r>
            <a:r>
              <a:rPr lang="en-US" altLang="en-US" dirty="0"/>
              <a:t>E</a:t>
            </a:r>
            <a:r>
              <a:rPr lang="en-US" altLang="en-US" dirty="0" smtClean="0"/>
              <a:t>stimation</a:t>
            </a:r>
          </a:p>
        </p:txBody>
      </p:sp>
      <p:sp>
        <p:nvSpPr>
          <p:cNvPr id="47107" name="Text Box 3"/>
          <p:cNvSpPr txBox="1">
            <a:spLocks noChangeArrowheads="1"/>
          </p:cNvSpPr>
          <p:nvPr/>
        </p:nvSpPr>
        <p:spPr bwMode="auto">
          <a:xfrm>
            <a:off x="72784" y="2168525"/>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First operation</a:t>
            </a:r>
          </a:p>
        </p:txBody>
      </p:sp>
      <p:sp>
        <p:nvSpPr>
          <p:cNvPr id="47108" name="Text Box 4"/>
          <p:cNvSpPr txBox="1">
            <a:spLocks noChangeArrowheads="1"/>
          </p:cNvSpPr>
          <p:nvPr/>
        </p:nvSpPr>
        <p:spPr bwMode="auto">
          <a:xfrm>
            <a:off x="1901584" y="2168525"/>
            <a:ext cx="1447800" cy="650875"/>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Fabrication Shop</a:t>
            </a:r>
          </a:p>
        </p:txBody>
      </p:sp>
      <p:sp>
        <p:nvSpPr>
          <p:cNvPr id="47109" name="Text Box 5"/>
          <p:cNvSpPr txBox="1">
            <a:spLocks noChangeArrowheads="1"/>
          </p:cNvSpPr>
          <p:nvPr/>
        </p:nvSpPr>
        <p:spPr bwMode="auto">
          <a:xfrm>
            <a:off x="3730384" y="2168525"/>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Paint     Shop</a:t>
            </a:r>
          </a:p>
        </p:txBody>
      </p:sp>
      <p:sp>
        <p:nvSpPr>
          <p:cNvPr id="47110" name="Text Box 6"/>
          <p:cNvSpPr txBox="1">
            <a:spLocks noChangeArrowheads="1"/>
          </p:cNvSpPr>
          <p:nvPr/>
        </p:nvSpPr>
        <p:spPr bwMode="auto">
          <a:xfrm>
            <a:off x="5559184" y="2168525"/>
            <a:ext cx="1524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Electrical &amp; Wiring</a:t>
            </a:r>
          </a:p>
        </p:txBody>
      </p:sp>
      <p:sp>
        <p:nvSpPr>
          <p:cNvPr id="47111" name="Text Box 7"/>
          <p:cNvSpPr txBox="1">
            <a:spLocks noChangeArrowheads="1"/>
          </p:cNvSpPr>
          <p:nvPr/>
        </p:nvSpPr>
        <p:spPr bwMode="auto">
          <a:xfrm>
            <a:off x="7464184" y="2168525"/>
            <a:ext cx="12954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Assembly &amp; Testing</a:t>
            </a:r>
          </a:p>
        </p:txBody>
      </p:sp>
      <p:cxnSp>
        <p:nvCxnSpPr>
          <p:cNvPr id="47112" name="AutoShape 8"/>
          <p:cNvCxnSpPr>
            <a:cxnSpLocks noChangeShapeType="1"/>
            <a:stCxn id="47107" idx="3"/>
            <a:endCxn id="47108" idx="1"/>
          </p:cNvCxnSpPr>
          <p:nvPr/>
        </p:nvCxnSpPr>
        <p:spPr bwMode="auto">
          <a:xfrm>
            <a:off x="1520584" y="2493963"/>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13" name="AutoShape 9"/>
          <p:cNvCxnSpPr>
            <a:cxnSpLocks noChangeShapeType="1"/>
            <a:stCxn id="47108" idx="3"/>
            <a:endCxn id="47109" idx="1"/>
          </p:cNvCxnSpPr>
          <p:nvPr/>
        </p:nvCxnSpPr>
        <p:spPr bwMode="auto">
          <a:xfrm>
            <a:off x="3349384" y="2493963"/>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14" name="AutoShape 10"/>
          <p:cNvCxnSpPr>
            <a:cxnSpLocks noChangeShapeType="1"/>
            <a:stCxn id="47109" idx="3"/>
            <a:endCxn id="47110" idx="1"/>
          </p:cNvCxnSpPr>
          <p:nvPr/>
        </p:nvCxnSpPr>
        <p:spPr bwMode="auto">
          <a:xfrm>
            <a:off x="5178184" y="2493963"/>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15" name="AutoShape 11"/>
          <p:cNvCxnSpPr>
            <a:cxnSpLocks noChangeShapeType="1"/>
            <a:stCxn id="47110" idx="3"/>
            <a:endCxn id="47111" idx="1"/>
          </p:cNvCxnSpPr>
          <p:nvPr/>
        </p:nvCxnSpPr>
        <p:spPr bwMode="auto">
          <a:xfrm>
            <a:off x="7083184" y="2493963"/>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16" name="Text Box 12"/>
          <p:cNvSpPr txBox="1">
            <a:spLocks noChangeArrowheads="1"/>
          </p:cNvSpPr>
          <p:nvPr/>
        </p:nvSpPr>
        <p:spPr bwMode="auto">
          <a:xfrm>
            <a:off x="72784" y="34290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Shearing  Unit</a:t>
            </a:r>
          </a:p>
        </p:txBody>
      </p:sp>
      <p:sp>
        <p:nvSpPr>
          <p:cNvPr id="47117" name="Text Box 13"/>
          <p:cNvSpPr txBox="1">
            <a:spLocks noChangeArrowheads="1"/>
          </p:cNvSpPr>
          <p:nvPr/>
        </p:nvSpPr>
        <p:spPr bwMode="auto">
          <a:xfrm>
            <a:off x="1901584" y="3429000"/>
            <a:ext cx="1447800" cy="650875"/>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Pressing   Unit</a:t>
            </a:r>
          </a:p>
        </p:txBody>
      </p:sp>
      <p:sp>
        <p:nvSpPr>
          <p:cNvPr id="47118" name="Text Box 14"/>
          <p:cNvSpPr txBox="1">
            <a:spLocks noChangeArrowheads="1"/>
          </p:cNvSpPr>
          <p:nvPr/>
        </p:nvSpPr>
        <p:spPr bwMode="auto">
          <a:xfrm>
            <a:off x="3730384" y="34290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Welding   Unit</a:t>
            </a:r>
          </a:p>
        </p:txBody>
      </p:sp>
      <p:cxnSp>
        <p:nvCxnSpPr>
          <p:cNvPr id="47119" name="AutoShape 15"/>
          <p:cNvCxnSpPr>
            <a:cxnSpLocks noChangeShapeType="1"/>
            <a:stCxn id="47116" idx="3"/>
            <a:endCxn id="47117" idx="1"/>
          </p:cNvCxnSpPr>
          <p:nvPr/>
        </p:nvCxnSpPr>
        <p:spPr bwMode="auto">
          <a:xfrm>
            <a:off x="1520584" y="3754438"/>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0" name="AutoShape 16"/>
          <p:cNvCxnSpPr>
            <a:cxnSpLocks noChangeShapeType="1"/>
            <a:stCxn id="47117" idx="3"/>
            <a:endCxn id="47118" idx="1"/>
          </p:cNvCxnSpPr>
          <p:nvPr/>
        </p:nvCxnSpPr>
        <p:spPr bwMode="auto">
          <a:xfrm>
            <a:off x="3349384" y="3754438"/>
            <a:ext cx="3810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21" name="Line 17"/>
          <p:cNvSpPr>
            <a:spLocks noChangeShapeType="1"/>
          </p:cNvSpPr>
          <p:nvPr/>
        </p:nvSpPr>
        <p:spPr bwMode="auto">
          <a:xfrm flipV="1">
            <a:off x="72784" y="2819400"/>
            <a:ext cx="1828800" cy="6096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7122" name="Line 18"/>
          <p:cNvSpPr>
            <a:spLocks noChangeShapeType="1"/>
          </p:cNvSpPr>
          <p:nvPr/>
        </p:nvSpPr>
        <p:spPr bwMode="auto">
          <a:xfrm>
            <a:off x="3349384" y="2819400"/>
            <a:ext cx="1828800" cy="6096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7123" name="Text Box 19"/>
          <p:cNvSpPr txBox="1">
            <a:spLocks noChangeArrowheads="1"/>
          </p:cNvSpPr>
          <p:nvPr/>
        </p:nvSpPr>
        <p:spPr bwMode="auto">
          <a:xfrm>
            <a:off x="72784" y="5210175"/>
            <a:ext cx="1447800" cy="650875"/>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CNC Turret Press</a:t>
            </a:r>
          </a:p>
        </p:txBody>
      </p:sp>
      <p:sp>
        <p:nvSpPr>
          <p:cNvPr id="47124" name="Text Box 20"/>
          <p:cNvSpPr txBox="1">
            <a:spLocks noChangeArrowheads="1"/>
          </p:cNvSpPr>
          <p:nvPr/>
        </p:nvSpPr>
        <p:spPr bwMode="auto">
          <a:xfrm>
            <a:off x="1901584" y="46482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Hydraulic Press</a:t>
            </a:r>
          </a:p>
        </p:txBody>
      </p:sp>
      <p:sp>
        <p:nvSpPr>
          <p:cNvPr id="47125" name="Text Box 21"/>
          <p:cNvSpPr txBox="1">
            <a:spLocks noChangeArrowheads="1"/>
          </p:cNvSpPr>
          <p:nvPr/>
        </p:nvSpPr>
        <p:spPr bwMode="auto">
          <a:xfrm>
            <a:off x="3730384" y="5210175"/>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NC Press Brake</a:t>
            </a:r>
          </a:p>
        </p:txBody>
      </p:sp>
      <p:cxnSp>
        <p:nvCxnSpPr>
          <p:cNvPr id="47126" name="AutoShape 22"/>
          <p:cNvCxnSpPr>
            <a:cxnSpLocks noChangeShapeType="1"/>
            <a:stCxn id="47123" idx="3"/>
            <a:endCxn id="47124" idx="1"/>
          </p:cNvCxnSpPr>
          <p:nvPr/>
        </p:nvCxnSpPr>
        <p:spPr bwMode="auto">
          <a:xfrm flipV="1">
            <a:off x="1520584" y="4973638"/>
            <a:ext cx="381000" cy="5619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7" name="AutoShape 23"/>
          <p:cNvCxnSpPr>
            <a:cxnSpLocks noChangeShapeType="1"/>
            <a:stCxn id="47124" idx="3"/>
            <a:endCxn id="47125" idx="1"/>
          </p:cNvCxnSpPr>
          <p:nvPr/>
        </p:nvCxnSpPr>
        <p:spPr bwMode="auto">
          <a:xfrm>
            <a:off x="3349384" y="4973638"/>
            <a:ext cx="381000" cy="5619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28" name="Text Box 24"/>
          <p:cNvSpPr txBox="1">
            <a:spLocks noChangeArrowheads="1"/>
          </p:cNvSpPr>
          <p:nvPr/>
        </p:nvSpPr>
        <p:spPr bwMode="auto">
          <a:xfrm>
            <a:off x="1901584" y="5673725"/>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63 Tonne ECC Press</a:t>
            </a:r>
          </a:p>
        </p:txBody>
      </p:sp>
      <p:cxnSp>
        <p:nvCxnSpPr>
          <p:cNvPr id="47129" name="AutoShape 25"/>
          <p:cNvCxnSpPr>
            <a:cxnSpLocks noChangeShapeType="1"/>
            <a:stCxn id="47123" idx="3"/>
            <a:endCxn id="47128" idx="1"/>
          </p:cNvCxnSpPr>
          <p:nvPr/>
        </p:nvCxnSpPr>
        <p:spPr bwMode="auto">
          <a:xfrm>
            <a:off x="1520584" y="5535613"/>
            <a:ext cx="381000" cy="4635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30" name="AutoShape 26"/>
          <p:cNvCxnSpPr>
            <a:cxnSpLocks noChangeShapeType="1"/>
            <a:stCxn id="47128" idx="3"/>
            <a:endCxn id="47125" idx="1"/>
          </p:cNvCxnSpPr>
          <p:nvPr/>
        </p:nvCxnSpPr>
        <p:spPr bwMode="auto">
          <a:xfrm flipV="1">
            <a:off x="3349384" y="5535613"/>
            <a:ext cx="381000" cy="4635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31" name="Line 27"/>
          <p:cNvSpPr>
            <a:spLocks noChangeShapeType="1"/>
          </p:cNvSpPr>
          <p:nvPr/>
        </p:nvSpPr>
        <p:spPr bwMode="auto">
          <a:xfrm flipV="1">
            <a:off x="72784" y="4114800"/>
            <a:ext cx="1828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7132" name="Line 28"/>
          <p:cNvSpPr>
            <a:spLocks noChangeShapeType="1"/>
          </p:cNvSpPr>
          <p:nvPr/>
        </p:nvSpPr>
        <p:spPr bwMode="auto">
          <a:xfrm>
            <a:off x="3349384" y="4114800"/>
            <a:ext cx="1828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7133" name="Rectangle 29"/>
          <p:cNvSpPr>
            <a:spLocks noChangeArrowheads="1"/>
          </p:cNvSpPr>
          <p:nvPr/>
        </p:nvSpPr>
        <p:spPr bwMode="auto">
          <a:xfrm>
            <a:off x="6092584" y="5257800"/>
            <a:ext cx="5334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47134" name="Text Box 30"/>
          <p:cNvSpPr txBox="1">
            <a:spLocks noChangeArrowheads="1"/>
          </p:cNvSpPr>
          <p:nvPr/>
        </p:nvSpPr>
        <p:spPr bwMode="auto">
          <a:xfrm>
            <a:off x="6724409" y="5154613"/>
            <a:ext cx="187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b="1">
                <a:latin typeface="Times New Roman" pitchFamily="18" charset="0"/>
              </a:rPr>
              <a:t>Denotes bottleneck </a:t>
            </a:r>
          </a:p>
          <a:p>
            <a:pPr algn="ctr" eaLnBrk="1" hangingPunct="1"/>
            <a:r>
              <a:rPr lang="en-US" altLang="en-US" sz="1600" b="1">
                <a:latin typeface="Times New Roman" pitchFamily="18" charset="0"/>
              </a:rPr>
              <a:t>in the process</a:t>
            </a:r>
          </a:p>
        </p:txBody>
      </p:sp>
    </p:spTree>
    <p:extLst>
      <p:ext uri="{BB962C8B-B14F-4D97-AF65-F5344CB8AC3E}">
        <p14:creationId xmlns:p14="http://schemas.microsoft.com/office/powerpoint/2010/main" val="31365882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7888" y="42622"/>
            <a:ext cx="8229600" cy="1143000"/>
          </a:xfrm>
        </p:spPr>
        <p:txBody>
          <a:bodyPr/>
          <a:lstStyle/>
          <a:p>
            <a:pPr eaLnBrk="1" hangingPunct="1"/>
            <a:r>
              <a:rPr lang="en-US" altLang="en-US" dirty="0" smtClean="0"/>
              <a:t>Capacity Planning </a:t>
            </a:r>
            <a:br>
              <a:rPr lang="en-US" altLang="en-US" dirty="0" smtClean="0"/>
            </a:br>
            <a:r>
              <a:rPr lang="en-US" altLang="en-US" sz="3200" b="1" dirty="0" smtClean="0">
                <a:solidFill>
                  <a:srgbClr val="0000FF"/>
                </a:solidFill>
                <a:latin typeface="Comic Sans MS" pitchFamily="66" charset="0"/>
              </a:rPr>
              <a:t>Decision tree analysis (Example 8.6)</a:t>
            </a:r>
          </a:p>
        </p:txBody>
      </p:sp>
      <p:sp>
        <p:nvSpPr>
          <p:cNvPr id="48131" name="Text Box 3"/>
          <p:cNvSpPr txBox="1">
            <a:spLocks noChangeArrowheads="1"/>
          </p:cNvSpPr>
          <p:nvPr/>
        </p:nvSpPr>
        <p:spPr bwMode="auto">
          <a:xfrm>
            <a:off x="731288" y="3250959"/>
            <a:ext cx="533400" cy="466725"/>
          </a:xfrm>
          <a:prstGeom prst="rect">
            <a:avLst/>
          </a:prstGeom>
          <a:solidFill>
            <a:srgbClr val="CCFFCC"/>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400">
                <a:latin typeface="Times New Roman" pitchFamily="18" charset="0"/>
              </a:rPr>
              <a:t>1</a:t>
            </a:r>
          </a:p>
        </p:txBody>
      </p:sp>
      <p:sp>
        <p:nvSpPr>
          <p:cNvPr id="48132" name="Oval 4"/>
          <p:cNvSpPr>
            <a:spLocks noChangeArrowheads="1"/>
          </p:cNvSpPr>
          <p:nvPr/>
        </p:nvSpPr>
        <p:spPr bwMode="auto">
          <a:xfrm>
            <a:off x="2750588" y="1942859"/>
            <a:ext cx="569913" cy="638175"/>
          </a:xfrm>
          <a:prstGeom prst="ellipse">
            <a:avLst/>
          </a:prstGeom>
          <a:solidFill>
            <a:srgbClr val="FFFFCC"/>
          </a:solidFill>
          <a:ln w="28575">
            <a:solidFill>
              <a:schemeClr val="tx1"/>
            </a:solidFill>
            <a:round/>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400">
                <a:latin typeface="Times New Roman" pitchFamily="18" charset="0"/>
              </a:rPr>
              <a:t>A</a:t>
            </a:r>
          </a:p>
        </p:txBody>
      </p:sp>
      <p:cxnSp>
        <p:nvCxnSpPr>
          <p:cNvPr id="48133" name="AutoShape 7"/>
          <p:cNvCxnSpPr>
            <a:cxnSpLocks noChangeShapeType="1"/>
            <a:stCxn id="48131" idx="3"/>
            <a:endCxn id="48132" idx="2"/>
          </p:cNvCxnSpPr>
          <p:nvPr/>
        </p:nvCxnSpPr>
        <p:spPr bwMode="auto">
          <a:xfrm flipV="1">
            <a:off x="1264688" y="2261947"/>
            <a:ext cx="1471613" cy="1222375"/>
          </a:xfrm>
          <a:prstGeom prst="straightConnector1">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48134" name="Rectangle 10"/>
          <p:cNvSpPr>
            <a:spLocks noChangeArrowheads="1"/>
          </p:cNvSpPr>
          <p:nvPr/>
        </p:nvSpPr>
        <p:spPr bwMode="auto">
          <a:xfrm rot="-2340598">
            <a:off x="1290088" y="2295284"/>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latin typeface="Times New Roman" pitchFamily="18" charset="0"/>
              </a:rPr>
              <a:t>Add new </a:t>
            </a:r>
          </a:p>
          <a:p>
            <a:pPr algn="ctr" eaLnBrk="1" hangingPunct="1"/>
            <a:r>
              <a:rPr lang="en-US" altLang="en-US">
                <a:latin typeface="Times New Roman" pitchFamily="18" charset="0"/>
              </a:rPr>
              <a:t>capacity</a:t>
            </a:r>
          </a:p>
        </p:txBody>
      </p:sp>
      <p:sp>
        <p:nvSpPr>
          <p:cNvPr id="48135" name="Rectangle 11"/>
          <p:cNvSpPr>
            <a:spLocks noChangeArrowheads="1"/>
          </p:cNvSpPr>
          <p:nvPr/>
        </p:nvSpPr>
        <p:spPr bwMode="auto">
          <a:xfrm rot="2316456">
            <a:off x="1264688" y="4035184"/>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latin typeface="Times New Roman" pitchFamily="18" charset="0"/>
              </a:rPr>
              <a:t>Go for </a:t>
            </a:r>
          </a:p>
          <a:p>
            <a:pPr algn="ctr" eaLnBrk="1" hangingPunct="1"/>
            <a:r>
              <a:rPr lang="en-US" altLang="en-US">
                <a:latin typeface="Times New Roman" pitchFamily="18" charset="0"/>
              </a:rPr>
              <a:t>Sub-contracting</a:t>
            </a:r>
          </a:p>
        </p:txBody>
      </p:sp>
      <p:sp>
        <p:nvSpPr>
          <p:cNvPr id="48136" name="Rectangle 12"/>
          <p:cNvSpPr>
            <a:spLocks noChangeArrowheads="1"/>
          </p:cNvSpPr>
          <p:nvPr/>
        </p:nvSpPr>
        <p:spPr bwMode="auto">
          <a:xfrm rot="2994">
            <a:off x="1531388" y="3196984"/>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latin typeface="Times New Roman" pitchFamily="18" charset="0"/>
              </a:rPr>
              <a:t>Expand</a:t>
            </a:r>
          </a:p>
        </p:txBody>
      </p:sp>
      <p:sp>
        <p:nvSpPr>
          <p:cNvPr id="48137" name="Oval 13"/>
          <p:cNvSpPr>
            <a:spLocks noChangeArrowheads="1"/>
          </p:cNvSpPr>
          <p:nvPr/>
        </p:nvSpPr>
        <p:spPr bwMode="auto">
          <a:xfrm>
            <a:off x="2750588" y="3171584"/>
            <a:ext cx="573088" cy="619125"/>
          </a:xfrm>
          <a:prstGeom prst="ellipse">
            <a:avLst/>
          </a:prstGeom>
          <a:solidFill>
            <a:srgbClr val="FFFFCC"/>
          </a:solidFill>
          <a:ln w="9525">
            <a:solidFill>
              <a:schemeClr val="tx1"/>
            </a:solidFill>
            <a:round/>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400">
                <a:latin typeface="Times New Roman" pitchFamily="18" charset="0"/>
              </a:rPr>
              <a:t>B</a:t>
            </a:r>
          </a:p>
        </p:txBody>
      </p:sp>
      <p:sp>
        <p:nvSpPr>
          <p:cNvPr id="48138" name="Oval 14"/>
          <p:cNvSpPr>
            <a:spLocks noChangeArrowheads="1"/>
          </p:cNvSpPr>
          <p:nvPr/>
        </p:nvSpPr>
        <p:spPr bwMode="auto">
          <a:xfrm>
            <a:off x="2750588" y="4406659"/>
            <a:ext cx="573088" cy="619125"/>
          </a:xfrm>
          <a:prstGeom prst="ellipse">
            <a:avLst/>
          </a:prstGeom>
          <a:solidFill>
            <a:srgbClr val="FFFFCC"/>
          </a:solidFill>
          <a:ln w="9525">
            <a:solidFill>
              <a:schemeClr val="tx1"/>
            </a:solidFill>
            <a:round/>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400">
                <a:latin typeface="Times New Roman" pitchFamily="18" charset="0"/>
              </a:rPr>
              <a:t>C</a:t>
            </a:r>
          </a:p>
        </p:txBody>
      </p:sp>
      <p:cxnSp>
        <p:nvCxnSpPr>
          <p:cNvPr id="48139" name="AutoShape 15"/>
          <p:cNvCxnSpPr>
            <a:cxnSpLocks noChangeShapeType="1"/>
            <a:stCxn id="48131" idx="3"/>
            <a:endCxn id="48137" idx="2"/>
          </p:cNvCxnSpPr>
          <p:nvPr/>
        </p:nvCxnSpPr>
        <p:spPr bwMode="auto">
          <a:xfrm flipV="1">
            <a:off x="1264688" y="3481147"/>
            <a:ext cx="148590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0" name="AutoShape 16"/>
          <p:cNvCxnSpPr>
            <a:cxnSpLocks noChangeShapeType="1"/>
            <a:stCxn id="48131" idx="3"/>
            <a:endCxn id="48138" idx="2"/>
          </p:cNvCxnSpPr>
          <p:nvPr/>
        </p:nvCxnSpPr>
        <p:spPr bwMode="auto">
          <a:xfrm>
            <a:off x="1264688" y="3484322"/>
            <a:ext cx="1485900" cy="1231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8141" name="Freeform 18"/>
          <p:cNvSpPr>
            <a:spLocks/>
          </p:cNvSpPr>
          <p:nvPr/>
        </p:nvSpPr>
        <p:spPr bwMode="auto">
          <a:xfrm>
            <a:off x="3322088" y="1863484"/>
            <a:ext cx="4419600" cy="342900"/>
          </a:xfrm>
          <a:custGeom>
            <a:avLst/>
            <a:gdLst>
              <a:gd name="T0" fmla="*/ 0 w 1632"/>
              <a:gd name="T1" fmla="*/ 408265313 h 288"/>
              <a:gd name="T2" fmla="*/ 2147483647 w 1632"/>
              <a:gd name="T3" fmla="*/ 0 h 288"/>
              <a:gd name="T4" fmla="*/ 2147483647 w 1632"/>
              <a:gd name="T5" fmla="*/ 0 h 288"/>
              <a:gd name="T6" fmla="*/ 0 60000 65536"/>
              <a:gd name="T7" fmla="*/ 0 60000 65536"/>
              <a:gd name="T8" fmla="*/ 0 60000 65536"/>
              <a:gd name="T9" fmla="*/ 0 w 1632"/>
              <a:gd name="T10" fmla="*/ 0 h 288"/>
              <a:gd name="T11" fmla="*/ 1632 w 1632"/>
              <a:gd name="T12" fmla="*/ 288 h 288"/>
            </a:gdLst>
            <a:ahLst/>
            <a:cxnLst>
              <a:cxn ang="T6">
                <a:pos x="T0" y="T1"/>
              </a:cxn>
              <a:cxn ang="T7">
                <a:pos x="T2" y="T3"/>
              </a:cxn>
              <a:cxn ang="T8">
                <a:pos x="T4" y="T5"/>
              </a:cxn>
            </a:cxnLst>
            <a:rect l="T9" t="T10" r="T11" b="T12"/>
            <a:pathLst>
              <a:path w="1632" h="288">
                <a:moveTo>
                  <a:pt x="0" y="288"/>
                </a:moveTo>
                <a:lnTo>
                  <a:pt x="384" y="0"/>
                </a:lnTo>
                <a:lnTo>
                  <a:pt x="1632"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2" name="Freeform 22"/>
          <p:cNvSpPr>
            <a:spLocks/>
          </p:cNvSpPr>
          <p:nvPr/>
        </p:nvSpPr>
        <p:spPr bwMode="auto">
          <a:xfrm>
            <a:off x="3322088" y="4216159"/>
            <a:ext cx="4419600" cy="457200"/>
          </a:xfrm>
          <a:custGeom>
            <a:avLst/>
            <a:gdLst>
              <a:gd name="T0" fmla="*/ 0 w 1632"/>
              <a:gd name="T1" fmla="*/ 725805000 h 288"/>
              <a:gd name="T2" fmla="*/ 2147483647 w 1632"/>
              <a:gd name="T3" fmla="*/ 0 h 288"/>
              <a:gd name="T4" fmla="*/ 2147483647 w 1632"/>
              <a:gd name="T5" fmla="*/ 0 h 288"/>
              <a:gd name="T6" fmla="*/ 0 60000 65536"/>
              <a:gd name="T7" fmla="*/ 0 60000 65536"/>
              <a:gd name="T8" fmla="*/ 0 60000 65536"/>
              <a:gd name="T9" fmla="*/ 0 w 1632"/>
              <a:gd name="T10" fmla="*/ 0 h 288"/>
              <a:gd name="T11" fmla="*/ 1632 w 1632"/>
              <a:gd name="T12" fmla="*/ 288 h 288"/>
            </a:gdLst>
            <a:ahLst/>
            <a:cxnLst>
              <a:cxn ang="T6">
                <a:pos x="T0" y="T1"/>
              </a:cxn>
              <a:cxn ang="T7">
                <a:pos x="T2" y="T3"/>
              </a:cxn>
              <a:cxn ang="T8">
                <a:pos x="T4" y="T5"/>
              </a:cxn>
            </a:cxnLst>
            <a:rect l="T9" t="T10" r="T11" b="T12"/>
            <a:pathLst>
              <a:path w="1632" h="288">
                <a:moveTo>
                  <a:pt x="0" y="288"/>
                </a:moveTo>
                <a:lnTo>
                  <a:pt x="384" y="0"/>
                </a:lnTo>
                <a:lnTo>
                  <a:pt x="1632"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3" name="Rectangle 24"/>
          <p:cNvSpPr>
            <a:spLocks noChangeArrowheads="1"/>
          </p:cNvSpPr>
          <p:nvPr/>
        </p:nvSpPr>
        <p:spPr bwMode="auto">
          <a:xfrm>
            <a:off x="4084088" y="2358784"/>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Demand High</a:t>
            </a:r>
          </a:p>
        </p:txBody>
      </p:sp>
      <p:sp>
        <p:nvSpPr>
          <p:cNvPr id="48144" name="Rectangle 26"/>
          <p:cNvSpPr>
            <a:spLocks noChangeArrowheads="1"/>
          </p:cNvSpPr>
          <p:nvPr/>
        </p:nvSpPr>
        <p:spPr bwMode="auto">
          <a:xfrm>
            <a:off x="4084088" y="4974984"/>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Demand High</a:t>
            </a:r>
          </a:p>
        </p:txBody>
      </p:sp>
      <p:sp>
        <p:nvSpPr>
          <p:cNvPr id="48145" name="Text Box 27"/>
          <p:cNvSpPr txBox="1">
            <a:spLocks noChangeArrowheads="1"/>
          </p:cNvSpPr>
          <p:nvPr/>
        </p:nvSpPr>
        <p:spPr bwMode="auto">
          <a:xfrm>
            <a:off x="5150888" y="5244859"/>
            <a:ext cx="533400" cy="466725"/>
          </a:xfrm>
          <a:prstGeom prst="rect">
            <a:avLst/>
          </a:prstGeom>
          <a:solidFill>
            <a:srgbClr val="CCFFCC"/>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400">
                <a:latin typeface="Times New Roman" pitchFamily="18" charset="0"/>
              </a:rPr>
              <a:t>2</a:t>
            </a:r>
          </a:p>
        </p:txBody>
      </p:sp>
      <p:sp>
        <p:nvSpPr>
          <p:cNvPr id="48146" name="Freeform 28"/>
          <p:cNvSpPr>
            <a:spLocks/>
          </p:cNvSpPr>
          <p:nvPr/>
        </p:nvSpPr>
        <p:spPr bwMode="auto">
          <a:xfrm>
            <a:off x="5684288" y="4987684"/>
            <a:ext cx="1981200" cy="482600"/>
          </a:xfrm>
          <a:custGeom>
            <a:avLst/>
            <a:gdLst>
              <a:gd name="T0" fmla="*/ 0 w 1344"/>
              <a:gd name="T1" fmla="*/ 808690139 h 288"/>
              <a:gd name="T2" fmla="*/ 625821869 w 1344"/>
              <a:gd name="T3" fmla="*/ 0 h 288"/>
              <a:gd name="T4" fmla="*/ 2147483647 w 1344"/>
              <a:gd name="T5" fmla="*/ 0 h 288"/>
              <a:gd name="T6" fmla="*/ 0 60000 65536"/>
              <a:gd name="T7" fmla="*/ 0 60000 65536"/>
              <a:gd name="T8" fmla="*/ 0 60000 65536"/>
              <a:gd name="T9" fmla="*/ 0 w 1344"/>
              <a:gd name="T10" fmla="*/ 0 h 288"/>
              <a:gd name="T11" fmla="*/ 1344 w 1344"/>
              <a:gd name="T12" fmla="*/ 288 h 288"/>
            </a:gdLst>
            <a:ahLst/>
            <a:cxnLst>
              <a:cxn ang="T6">
                <a:pos x="T0" y="T1"/>
              </a:cxn>
              <a:cxn ang="T7">
                <a:pos x="T2" y="T3"/>
              </a:cxn>
              <a:cxn ang="T8">
                <a:pos x="T4" y="T5"/>
              </a:cxn>
            </a:cxnLst>
            <a:rect l="T9" t="T10" r="T11" b="T12"/>
            <a:pathLst>
              <a:path w="1344" h="288">
                <a:moveTo>
                  <a:pt x="0" y="288"/>
                </a:moveTo>
                <a:lnTo>
                  <a:pt x="288" y="0"/>
                </a:lnTo>
                <a:lnTo>
                  <a:pt x="1344" y="0"/>
                </a:lnTo>
              </a:path>
            </a:pathLst>
          </a:custGeom>
          <a:noFill/>
          <a:ln w="38100" cmpd="sng">
            <a:solidFill>
              <a:srgbClr val="00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7" name="Freeform 29"/>
          <p:cNvSpPr>
            <a:spLocks/>
          </p:cNvSpPr>
          <p:nvPr/>
        </p:nvSpPr>
        <p:spPr bwMode="auto">
          <a:xfrm flipV="1">
            <a:off x="5684288" y="5457584"/>
            <a:ext cx="1981200" cy="482600"/>
          </a:xfrm>
          <a:custGeom>
            <a:avLst/>
            <a:gdLst>
              <a:gd name="T0" fmla="*/ 0 w 1344"/>
              <a:gd name="T1" fmla="*/ 808690139 h 288"/>
              <a:gd name="T2" fmla="*/ 625821869 w 1344"/>
              <a:gd name="T3" fmla="*/ 0 h 288"/>
              <a:gd name="T4" fmla="*/ 2147483647 w 1344"/>
              <a:gd name="T5" fmla="*/ 0 h 288"/>
              <a:gd name="T6" fmla="*/ 0 60000 65536"/>
              <a:gd name="T7" fmla="*/ 0 60000 65536"/>
              <a:gd name="T8" fmla="*/ 0 60000 65536"/>
              <a:gd name="T9" fmla="*/ 0 w 1344"/>
              <a:gd name="T10" fmla="*/ 0 h 288"/>
              <a:gd name="T11" fmla="*/ 1344 w 1344"/>
              <a:gd name="T12" fmla="*/ 288 h 288"/>
            </a:gdLst>
            <a:ahLst/>
            <a:cxnLst>
              <a:cxn ang="T6">
                <a:pos x="T0" y="T1"/>
              </a:cxn>
              <a:cxn ang="T7">
                <a:pos x="T2" y="T3"/>
              </a:cxn>
              <a:cxn ang="T8">
                <a:pos x="T4" y="T5"/>
              </a:cxn>
            </a:cxnLst>
            <a:rect l="T9" t="T10" r="T11" b="T12"/>
            <a:pathLst>
              <a:path w="1344" h="288">
                <a:moveTo>
                  <a:pt x="0" y="288"/>
                </a:moveTo>
                <a:lnTo>
                  <a:pt x="288" y="0"/>
                </a:lnTo>
                <a:lnTo>
                  <a:pt x="1344"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8" name="Freeform 30"/>
          <p:cNvSpPr>
            <a:spLocks/>
          </p:cNvSpPr>
          <p:nvPr/>
        </p:nvSpPr>
        <p:spPr bwMode="auto">
          <a:xfrm flipV="1">
            <a:off x="3322088" y="2358784"/>
            <a:ext cx="4419600" cy="342900"/>
          </a:xfrm>
          <a:custGeom>
            <a:avLst/>
            <a:gdLst>
              <a:gd name="T0" fmla="*/ 0 w 1632"/>
              <a:gd name="T1" fmla="*/ 408265313 h 288"/>
              <a:gd name="T2" fmla="*/ 2147483647 w 1632"/>
              <a:gd name="T3" fmla="*/ 0 h 288"/>
              <a:gd name="T4" fmla="*/ 2147483647 w 1632"/>
              <a:gd name="T5" fmla="*/ 0 h 288"/>
              <a:gd name="T6" fmla="*/ 0 60000 65536"/>
              <a:gd name="T7" fmla="*/ 0 60000 65536"/>
              <a:gd name="T8" fmla="*/ 0 60000 65536"/>
              <a:gd name="T9" fmla="*/ 0 w 1632"/>
              <a:gd name="T10" fmla="*/ 0 h 288"/>
              <a:gd name="T11" fmla="*/ 1632 w 1632"/>
              <a:gd name="T12" fmla="*/ 288 h 288"/>
            </a:gdLst>
            <a:ahLst/>
            <a:cxnLst>
              <a:cxn ang="T6">
                <a:pos x="T0" y="T1"/>
              </a:cxn>
              <a:cxn ang="T7">
                <a:pos x="T2" y="T3"/>
              </a:cxn>
              <a:cxn ang="T8">
                <a:pos x="T4" y="T5"/>
              </a:cxn>
            </a:cxnLst>
            <a:rect l="T9" t="T10" r="T11" b="T12"/>
            <a:pathLst>
              <a:path w="1632" h="288">
                <a:moveTo>
                  <a:pt x="0" y="288"/>
                </a:moveTo>
                <a:lnTo>
                  <a:pt x="384" y="0"/>
                </a:lnTo>
                <a:lnTo>
                  <a:pt x="1632"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9" name="Freeform 32"/>
          <p:cNvSpPr>
            <a:spLocks/>
          </p:cNvSpPr>
          <p:nvPr/>
        </p:nvSpPr>
        <p:spPr bwMode="auto">
          <a:xfrm>
            <a:off x="3322088" y="2993784"/>
            <a:ext cx="4419600" cy="431800"/>
          </a:xfrm>
          <a:custGeom>
            <a:avLst/>
            <a:gdLst>
              <a:gd name="T0" fmla="*/ 0 w 1632"/>
              <a:gd name="T1" fmla="*/ 647400139 h 288"/>
              <a:gd name="T2" fmla="*/ 2147483647 w 1632"/>
              <a:gd name="T3" fmla="*/ 0 h 288"/>
              <a:gd name="T4" fmla="*/ 2147483647 w 1632"/>
              <a:gd name="T5" fmla="*/ 0 h 288"/>
              <a:gd name="T6" fmla="*/ 0 60000 65536"/>
              <a:gd name="T7" fmla="*/ 0 60000 65536"/>
              <a:gd name="T8" fmla="*/ 0 60000 65536"/>
              <a:gd name="T9" fmla="*/ 0 w 1632"/>
              <a:gd name="T10" fmla="*/ 0 h 288"/>
              <a:gd name="T11" fmla="*/ 1632 w 1632"/>
              <a:gd name="T12" fmla="*/ 288 h 288"/>
            </a:gdLst>
            <a:ahLst/>
            <a:cxnLst>
              <a:cxn ang="T6">
                <a:pos x="T0" y="T1"/>
              </a:cxn>
              <a:cxn ang="T7">
                <a:pos x="T2" y="T3"/>
              </a:cxn>
              <a:cxn ang="T8">
                <a:pos x="T4" y="T5"/>
              </a:cxn>
            </a:cxnLst>
            <a:rect l="T9" t="T10" r="T11" b="T12"/>
            <a:pathLst>
              <a:path w="1632" h="288">
                <a:moveTo>
                  <a:pt x="0" y="288"/>
                </a:moveTo>
                <a:lnTo>
                  <a:pt x="384" y="0"/>
                </a:lnTo>
                <a:lnTo>
                  <a:pt x="1632"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0" name="Rectangle 33"/>
          <p:cNvSpPr>
            <a:spLocks noChangeArrowheads="1"/>
          </p:cNvSpPr>
          <p:nvPr/>
        </p:nvSpPr>
        <p:spPr bwMode="auto">
          <a:xfrm>
            <a:off x="4084088" y="3603384"/>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Demand High</a:t>
            </a:r>
          </a:p>
        </p:txBody>
      </p:sp>
      <p:sp>
        <p:nvSpPr>
          <p:cNvPr id="48151" name="Freeform 34"/>
          <p:cNvSpPr>
            <a:spLocks/>
          </p:cNvSpPr>
          <p:nvPr/>
        </p:nvSpPr>
        <p:spPr bwMode="auto">
          <a:xfrm flipV="1">
            <a:off x="3322088" y="3577984"/>
            <a:ext cx="4419600" cy="419100"/>
          </a:xfrm>
          <a:custGeom>
            <a:avLst/>
            <a:gdLst>
              <a:gd name="T0" fmla="*/ 0 w 1632"/>
              <a:gd name="T1" fmla="*/ 609877813 h 288"/>
              <a:gd name="T2" fmla="*/ 2147483647 w 1632"/>
              <a:gd name="T3" fmla="*/ 0 h 288"/>
              <a:gd name="T4" fmla="*/ 2147483647 w 1632"/>
              <a:gd name="T5" fmla="*/ 0 h 288"/>
              <a:gd name="T6" fmla="*/ 0 60000 65536"/>
              <a:gd name="T7" fmla="*/ 0 60000 65536"/>
              <a:gd name="T8" fmla="*/ 0 60000 65536"/>
              <a:gd name="T9" fmla="*/ 0 w 1632"/>
              <a:gd name="T10" fmla="*/ 0 h 288"/>
              <a:gd name="T11" fmla="*/ 1632 w 1632"/>
              <a:gd name="T12" fmla="*/ 288 h 288"/>
            </a:gdLst>
            <a:ahLst/>
            <a:cxnLst>
              <a:cxn ang="T6">
                <a:pos x="T0" y="T1"/>
              </a:cxn>
              <a:cxn ang="T7">
                <a:pos x="T2" y="T3"/>
              </a:cxn>
              <a:cxn ang="T8">
                <a:pos x="T4" y="T5"/>
              </a:cxn>
            </a:cxnLst>
            <a:rect l="T9" t="T10" r="T11" b="T12"/>
            <a:pathLst>
              <a:path w="1632" h="288">
                <a:moveTo>
                  <a:pt x="0" y="288"/>
                </a:moveTo>
                <a:lnTo>
                  <a:pt x="384" y="0"/>
                </a:lnTo>
                <a:lnTo>
                  <a:pt x="1632"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2" name="Rectangle 35"/>
          <p:cNvSpPr>
            <a:spLocks noChangeArrowheads="1"/>
          </p:cNvSpPr>
          <p:nvPr/>
        </p:nvSpPr>
        <p:spPr bwMode="auto">
          <a:xfrm rot="35457">
            <a:off x="5989088" y="4659072"/>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Add new capacity</a:t>
            </a:r>
          </a:p>
        </p:txBody>
      </p:sp>
      <p:sp>
        <p:nvSpPr>
          <p:cNvPr id="48153" name="Freeform 36"/>
          <p:cNvSpPr>
            <a:spLocks/>
          </p:cNvSpPr>
          <p:nvPr/>
        </p:nvSpPr>
        <p:spPr bwMode="auto">
          <a:xfrm>
            <a:off x="3322088" y="4797184"/>
            <a:ext cx="1828800" cy="685800"/>
          </a:xfrm>
          <a:custGeom>
            <a:avLst/>
            <a:gdLst>
              <a:gd name="T0" fmla="*/ 0 w 1200"/>
              <a:gd name="T1" fmla="*/ 0 h 384"/>
              <a:gd name="T2" fmla="*/ 1560771072 w 1200"/>
              <a:gd name="T3" fmla="*/ 1224795938 h 384"/>
              <a:gd name="T4" fmla="*/ 2147483647 w 1200"/>
              <a:gd name="T5" fmla="*/ 1224795938 h 384"/>
              <a:gd name="T6" fmla="*/ 0 60000 65536"/>
              <a:gd name="T7" fmla="*/ 0 60000 65536"/>
              <a:gd name="T8" fmla="*/ 0 60000 65536"/>
              <a:gd name="T9" fmla="*/ 0 w 1200"/>
              <a:gd name="T10" fmla="*/ 0 h 384"/>
              <a:gd name="T11" fmla="*/ 1200 w 1200"/>
              <a:gd name="T12" fmla="*/ 384 h 384"/>
            </a:gdLst>
            <a:ahLst/>
            <a:cxnLst>
              <a:cxn ang="T6">
                <a:pos x="T0" y="T1"/>
              </a:cxn>
              <a:cxn ang="T7">
                <a:pos x="T2" y="T3"/>
              </a:cxn>
              <a:cxn ang="T8">
                <a:pos x="T4" y="T5"/>
              </a:cxn>
            </a:cxnLst>
            <a:rect l="T9" t="T10" r="T11" b="T12"/>
            <a:pathLst>
              <a:path w="1200" h="384">
                <a:moveTo>
                  <a:pt x="0" y="0"/>
                </a:moveTo>
                <a:lnTo>
                  <a:pt x="672" y="384"/>
                </a:lnTo>
                <a:lnTo>
                  <a:pt x="1200" y="38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4" name="Rectangle 37"/>
          <p:cNvSpPr>
            <a:spLocks noChangeArrowheads="1"/>
          </p:cNvSpPr>
          <p:nvPr/>
        </p:nvSpPr>
        <p:spPr bwMode="auto">
          <a:xfrm>
            <a:off x="4147588" y="4327284"/>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Demand Moderate</a:t>
            </a:r>
          </a:p>
        </p:txBody>
      </p:sp>
      <p:sp>
        <p:nvSpPr>
          <p:cNvPr id="48155" name="Rectangle 38"/>
          <p:cNvSpPr>
            <a:spLocks noChangeArrowheads="1"/>
          </p:cNvSpPr>
          <p:nvPr/>
        </p:nvSpPr>
        <p:spPr bwMode="auto">
          <a:xfrm>
            <a:off x="4160288" y="3044584"/>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Demand Moderate</a:t>
            </a:r>
          </a:p>
        </p:txBody>
      </p:sp>
      <p:sp>
        <p:nvSpPr>
          <p:cNvPr id="48156" name="Rectangle 39"/>
          <p:cNvSpPr>
            <a:spLocks noChangeArrowheads="1"/>
          </p:cNvSpPr>
          <p:nvPr/>
        </p:nvSpPr>
        <p:spPr bwMode="auto">
          <a:xfrm>
            <a:off x="4160288" y="1520584"/>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Demand Moderate</a:t>
            </a:r>
          </a:p>
        </p:txBody>
      </p:sp>
      <p:sp>
        <p:nvSpPr>
          <p:cNvPr id="48157" name="Rectangle 40"/>
          <p:cNvSpPr>
            <a:spLocks noChangeArrowheads="1"/>
          </p:cNvSpPr>
          <p:nvPr/>
        </p:nvSpPr>
        <p:spPr bwMode="auto">
          <a:xfrm rot="35457">
            <a:off x="6077988" y="5470284"/>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Continue with </a:t>
            </a:r>
          </a:p>
          <a:p>
            <a:pPr algn="ctr" eaLnBrk="1" hangingPunct="1"/>
            <a:r>
              <a:rPr lang="en-US" altLang="en-US" sz="1600">
                <a:latin typeface="Times New Roman" pitchFamily="18" charset="0"/>
              </a:rPr>
              <a:t>sub-contracting</a:t>
            </a:r>
          </a:p>
        </p:txBody>
      </p:sp>
      <p:sp>
        <p:nvSpPr>
          <p:cNvPr id="48158" name="Rectangle 41"/>
          <p:cNvSpPr>
            <a:spLocks noChangeArrowheads="1"/>
          </p:cNvSpPr>
          <p:nvPr/>
        </p:nvSpPr>
        <p:spPr bwMode="auto">
          <a:xfrm rot="-2411661">
            <a:off x="1582188" y="2676284"/>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(Rs. 750,000)</a:t>
            </a:r>
          </a:p>
        </p:txBody>
      </p:sp>
      <p:sp>
        <p:nvSpPr>
          <p:cNvPr id="48159" name="Rectangle 42"/>
          <p:cNvSpPr>
            <a:spLocks noChangeArrowheads="1"/>
          </p:cNvSpPr>
          <p:nvPr/>
        </p:nvSpPr>
        <p:spPr bwMode="auto">
          <a:xfrm rot="5808">
            <a:off x="1493288" y="3425584"/>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(Rs. 275,000)</a:t>
            </a:r>
          </a:p>
        </p:txBody>
      </p:sp>
      <p:sp>
        <p:nvSpPr>
          <p:cNvPr id="48160" name="Rectangle 43"/>
          <p:cNvSpPr>
            <a:spLocks noChangeArrowheads="1"/>
          </p:cNvSpPr>
          <p:nvPr/>
        </p:nvSpPr>
        <p:spPr bwMode="auto">
          <a:xfrm rot="5808">
            <a:off x="6217688" y="4924184"/>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(Rs. 787,500)</a:t>
            </a:r>
          </a:p>
        </p:txBody>
      </p:sp>
      <p:sp>
        <p:nvSpPr>
          <p:cNvPr id="48161" name="Rectangle 44"/>
          <p:cNvSpPr>
            <a:spLocks noChangeArrowheads="1"/>
          </p:cNvSpPr>
          <p:nvPr/>
        </p:nvSpPr>
        <p:spPr bwMode="auto">
          <a:xfrm>
            <a:off x="5608088" y="1520584"/>
            <a:ext cx="2755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Revenue: Rs. 400,000 per year</a:t>
            </a:r>
          </a:p>
        </p:txBody>
      </p:sp>
      <p:sp>
        <p:nvSpPr>
          <p:cNvPr id="48162" name="Rectangle 45"/>
          <p:cNvSpPr>
            <a:spLocks noChangeArrowheads="1"/>
          </p:cNvSpPr>
          <p:nvPr/>
        </p:nvSpPr>
        <p:spPr bwMode="auto">
          <a:xfrm>
            <a:off x="5912888" y="5101984"/>
            <a:ext cx="2755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Revenue: Rs. 850,000 per year</a:t>
            </a:r>
          </a:p>
        </p:txBody>
      </p:sp>
      <p:sp>
        <p:nvSpPr>
          <p:cNvPr id="48163" name="Rectangle 46"/>
          <p:cNvSpPr>
            <a:spLocks noChangeArrowheads="1"/>
          </p:cNvSpPr>
          <p:nvPr/>
        </p:nvSpPr>
        <p:spPr bwMode="auto">
          <a:xfrm>
            <a:off x="5760488" y="3044584"/>
            <a:ext cx="2755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Revenue: Rs. 200,000 per year</a:t>
            </a:r>
          </a:p>
        </p:txBody>
      </p:sp>
      <p:sp>
        <p:nvSpPr>
          <p:cNvPr id="48164" name="Rectangle 47"/>
          <p:cNvSpPr>
            <a:spLocks noChangeArrowheads="1"/>
          </p:cNvSpPr>
          <p:nvPr/>
        </p:nvSpPr>
        <p:spPr bwMode="auto">
          <a:xfrm>
            <a:off x="5747788" y="3654184"/>
            <a:ext cx="2755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Revenue: Rs. 450,000 per year</a:t>
            </a:r>
          </a:p>
        </p:txBody>
      </p:sp>
      <p:sp>
        <p:nvSpPr>
          <p:cNvPr id="48165" name="Rectangle 48"/>
          <p:cNvSpPr>
            <a:spLocks noChangeArrowheads="1"/>
          </p:cNvSpPr>
          <p:nvPr/>
        </p:nvSpPr>
        <p:spPr bwMode="auto">
          <a:xfrm>
            <a:off x="5760488" y="4339984"/>
            <a:ext cx="2755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Revenue: Rs. 180,000 per year</a:t>
            </a:r>
          </a:p>
        </p:txBody>
      </p:sp>
      <p:sp>
        <p:nvSpPr>
          <p:cNvPr id="48166" name="Rectangle 49"/>
          <p:cNvSpPr>
            <a:spLocks noChangeArrowheads="1"/>
          </p:cNvSpPr>
          <p:nvPr/>
        </p:nvSpPr>
        <p:spPr bwMode="auto">
          <a:xfrm>
            <a:off x="5912888" y="6016384"/>
            <a:ext cx="2755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Revenue: Rs. 350,000 per year</a:t>
            </a:r>
          </a:p>
        </p:txBody>
      </p:sp>
      <p:sp>
        <p:nvSpPr>
          <p:cNvPr id="48167" name="Rectangle 50"/>
          <p:cNvSpPr>
            <a:spLocks noChangeArrowheads="1"/>
          </p:cNvSpPr>
          <p:nvPr/>
        </p:nvSpPr>
        <p:spPr bwMode="auto">
          <a:xfrm>
            <a:off x="5595388" y="2358784"/>
            <a:ext cx="2755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Revenue: Rs. 850,000 per year</a:t>
            </a:r>
          </a:p>
        </p:txBody>
      </p:sp>
      <p:sp>
        <p:nvSpPr>
          <p:cNvPr id="48168" name="Line 52"/>
          <p:cNvSpPr>
            <a:spLocks noChangeShapeType="1"/>
          </p:cNvSpPr>
          <p:nvPr/>
        </p:nvSpPr>
        <p:spPr bwMode="auto">
          <a:xfrm>
            <a:off x="45488" y="5863984"/>
            <a:ext cx="381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69" name="Text Box 53"/>
          <p:cNvSpPr txBox="1">
            <a:spLocks noChangeArrowheads="1"/>
          </p:cNvSpPr>
          <p:nvPr/>
        </p:nvSpPr>
        <p:spPr bwMode="auto">
          <a:xfrm>
            <a:off x="524913" y="5616334"/>
            <a:ext cx="2078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i="1"/>
              <a:t>Denotes the best option </a:t>
            </a:r>
          </a:p>
          <a:p>
            <a:r>
              <a:rPr lang="en-US" altLang="en-US" sz="1200" i="1"/>
              <a:t>at each decision point</a:t>
            </a:r>
          </a:p>
        </p:txBody>
      </p:sp>
    </p:spTree>
    <p:extLst>
      <p:ext uri="{BB962C8B-B14F-4D97-AF65-F5344CB8AC3E}">
        <p14:creationId xmlns:p14="http://schemas.microsoft.com/office/powerpoint/2010/main" val="123185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dirty="0" smtClean="0"/>
              <a:t>Solution to Example 8.6</a:t>
            </a:r>
          </a:p>
        </p:txBody>
      </p:sp>
      <p:sp>
        <p:nvSpPr>
          <p:cNvPr id="49155" name="Rectangle 3"/>
          <p:cNvSpPr>
            <a:spLocks noGrp="1" noChangeArrowheads="1"/>
          </p:cNvSpPr>
          <p:nvPr>
            <p:ph idx="1"/>
          </p:nvPr>
        </p:nvSpPr>
        <p:spPr/>
        <p:txBody>
          <a:bodyPr/>
          <a:lstStyle/>
          <a:p>
            <a:pPr marL="0" indent="0" eaLnBrk="1" hangingPunct="1">
              <a:lnSpc>
                <a:spcPct val="80000"/>
              </a:lnSpc>
              <a:buNone/>
            </a:pPr>
            <a:r>
              <a:rPr lang="en-US" altLang="en-US" sz="1800" b="1" u="sng" dirty="0" smtClean="0"/>
              <a:t>Decision point 2</a:t>
            </a:r>
          </a:p>
          <a:p>
            <a:pPr eaLnBrk="1" hangingPunct="1">
              <a:lnSpc>
                <a:spcPct val="80000"/>
              </a:lnSpc>
            </a:pPr>
            <a:r>
              <a:rPr lang="en-US" altLang="en-US" sz="1800" dirty="0" smtClean="0"/>
              <a:t>Revenue from adding new capacity = </a:t>
            </a:r>
            <a:r>
              <a:rPr lang="en-US" altLang="en-US" sz="1800" dirty="0" err="1" smtClean="0"/>
              <a:t>Rs</a:t>
            </a:r>
            <a:r>
              <a:rPr lang="en-US" altLang="en-US" sz="1800" dirty="0" smtClean="0"/>
              <a:t>. 850,000 x 4 	= </a:t>
            </a:r>
            <a:r>
              <a:rPr lang="en-US" altLang="en-US" sz="1800" dirty="0" err="1" smtClean="0"/>
              <a:t>Rs</a:t>
            </a:r>
            <a:r>
              <a:rPr lang="en-US" altLang="en-US" sz="1800" dirty="0" smtClean="0"/>
              <a:t>. 34,00,000.00</a:t>
            </a:r>
          </a:p>
          <a:p>
            <a:pPr eaLnBrk="1" hangingPunct="1">
              <a:lnSpc>
                <a:spcPct val="80000"/>
              </a:lnSpc>
            </a:pPr>
            <a:r>
              <a:rPr lang="en-US" altLang="en-US" sz="1800" dirty="0" smtClean="0"/>
              <a:t>Cost of adding new capacity			= </a:t>
            </a:r>
            <a:r>
              <a:rPr lang="en-US" altLang="en-US" sz="1800" dirty="0" err="1" smtClean="0"/>
              <a:t>Rs</a:t>
            </a:r>
            <a:r>
              <a:rPr lang="en-US" altLang="en-US" sz="1800" dirty="0" smtClean="0"/>
              <a:t>.   7,87,500.00</a:t>
            </a:r>
          </a:p>
          <a:p>
            <a:pPr eaLnBrk="1" hangingPunct="1">
              <a:lnSpc>
                <a:spcPct val="80000"/>
              </a:lnSpc>
            </a:pPr>
            <a:r>
              <a:rPr lang="en-US" altLang="en-US" sz="1800" dirty="0" smtClean="0"/>
              <a:t>Net revenue from this option			= </a:t>
            </a:r>
            <a:r>
              <a:rPr lang="en-US" altLang="en-US" sz="1800" dirty="0" err="1" smtClean="0"/>
              <a:t>Rs</a:t>
            </a:r>
            <a:r>
              <a:rPr lang="en-US" altLang="en-US" sz="1800" dirty="0" smtClean="0"/>
              <a:t>. 26,12,500.00</a:t>
            </a:r>
          </a:p>
          <a:p>
            <a:pPr eaLnBrk="1" hangingPunct="1">
              <a:lnSpc>
                <a:spcPct val="80000"/>
              </a:lnSpc>
            </a:pPr>
            <a:r>
              <a:rPr lang="en-US" altLang="en-US" sz="1800" dirty="0" smtClean="0"/>
              <a:t>Revenue from sub-contracting option= </a:t>
            </a:r>
            <a:r>
              <a:rPr lang="en-US" altLang="en-US" sz="1800" dirty="0" err="1" smtClean="0"/>
              <a:t>Rs</a:t>
            </a:r>
            <a:r>
              <a:rPr lang="en-US" altLang="en-US" sz="1800" dirty="0" smtClean="0"/>
              <a:t>. 350,000 x 4 	= </a:t>
            </a:r>
            <a:r>
              <a:rPr lang="en-US" altLang="en-US" sz="1800" dirty="0" err="1" smtClean="0"/>
              <a:t>Rs</a:t>
            </a:r>
            <a:r>
              <a:rPr lang="en-US" altLang="en-US" sz="1800" dirty="0" smtClean="0"/>
              <a:t>. 14,00,000.00</a:t>
            </a:r>
          </a:p>
          <a:p>
            <a:pPr eaLnBrk="1" hangingPunct="1">
              <a:lnSpc>
                <a:spcPct val="80000"/>
              </a:lnSpc>
              <a:buFont typeface="Wingdings" pitchFamily="2" charset="2"/>
              <a:buNone/>
            </a:pPr>
            <a:endParaRPr lang="en-US" altLang="en-US" sz="1800" dirty="0" smtClean="0"/>
          </a:p>
          <a:p>
            <a:pPr eaLnBrk="1" hangingPunct="1">
              <a:lnSpc>
                <a:spcPct val="80000"/>
              </a:lnSpc>
              <a:buFont typeface="Wingdings" pitchFamily="2" charset="2"/>
              <a:buNone/>
            </a:pPr>
            <a:r>
              <a:rPr lang="en-US" altLang="en-US" sz="1800" b="1" dirty="0" smtClean="0"/>
              <a:t>Therefore the best option at this stage is to go for adding new capacity</a:t>
            </a:r>
          </a:p>
          <a:p>
            <a:pPr eaLnBrk="1" hangingPunct="1">
              <a:lnSpc>
                <a:spcPct val="80000"/>
              </a:lnSpc>
              <a:buFont typeface="Wingdings" pitchFamily="2" charset="2"/>
              <a:buNone/>
            </a:pPr>
            <a:endParaRPr lang="en-US" altLang="en-US" sz="1800" b="1" u="sng" dirty="0" smtClean="0"/>
          </a:p>
          <a:p>
            <a:pPr marL="0" indent="0" eaLnBrk="1" hangingPunct="1">
              <a:lnSpc>
                <a:spcPct val="80000"/>
              </a:lnSpc>
              <a:buNone/>
            </a:pPr>
            <a:r>
              <a:rPr lang="en-US" altLang="en-US" sz="1800" b="1" u="sng" dirty="0" smtClean="0"/>
              <a:t>Node A</a:t>
            </a:r>
          </a:p>
          <a:p>
            <a:pPr eaLnBrk="1" hangingPunct="1">
              <a:lnSpc>
                <a:spcPct val="80000"/>
              </a:lnSpc>
            </a:pPr>
            <a:r>
              <a:rPr lang="en-US" altLang="en-US" sz="1800" dirty="0" smtClean="0"/>
              <a:t>Revenue in the case of high demand = </a:t>
            </a:r>
            <a:r>
              <a:rPr lang="en-US" altLang="en-US" sz="1800" dirty="0" err="1" smtClean="0"/>
              <a:t>Rs</a:t>
            </a:r>
            <a:r>
              <a:rPr lang="en-US" altLang="en-US" sz="1800" dirty="0" smtClean="0"/>
              <a:t>. 850,000 x 5 	= </a:t>
            </a:r>
            <a:r>
              <a:rPr lang="en-US" altLang="en-US" sz="1800" dirty="0" err="1" smtClean="0"/>
              <a:t>Rs</a:t>
            </a:r>
            <a:r>
              <a:rPr lang="en-US" altLang="en-US" sz="1800" dirty="0" smtClean="0"/>
              <a:t>. 42,50,000.00</a:t>
            </a:r>
          </a:p>
          <a:p>
            <a:pPr eaLnBrk="1" hangingPunct="1">
              <a:lnSpc>
                <a:spcPct val="80000"/>
              </a:lnSpc>
            </a:pPr>
            <a:r>
              <a:rPr lang="en-US" altLang="en-US" sz="1800" dirty="0" smtClean="0"/>
              <a:t>Revenue (moderate demand) = </a:t>
            </a:r>
            <a:r>
              <a:rPr lang="en-US" altLang="en-US" sz="1800" dirty="0" err="1" smtClean="0"/>
              <a:t>Rs</a:t>
            </a:r>
            <a:r>
              <a:rPr lang="en-US" altLang="en-US" sz="1800" dirty="0" smtClean="0"/>
              <a:t>. 400,000 x 5	= </a:t>
            </a:r>
            <a:r>
              <a:rPr lang="en-US" altLang="en-US" sz="1800" dirty="0" err="1" smtClean="0"/>
              <a:t>Rs</a:t>
            </a:r>
            <a:r>
              <a:rPr lang="en-US" altLang="en-US" sz="1800" dirty="0" smtClean="0"/>
              <a:t>. 20,00,000.00</a:t>
            </a:r>
          </a:p>
          <a:p>
            <a:pPr eaLnBrk="1" hangingPunct="1">
              <a:lnSpc>
                <a:spcPct val="80000"/>
              </a:lnSpc>
            </a:pPr>
            <a:r>
              <a:rPr lang="en-US" altLang="en-US" sz="1800" dirty="0" smtClean="0"/>
              <a:t>Expected revenue at node A </a:t>
            </a:r>
          </a:p>
          <a:p>
            <a:pPr eaLnBrk="1" hangingPunct="1">
              <a:lnSpc>
                <a:spcPct val="80000"/>
              </a:lnSpc>
              <a:buFont typeface="Wingdings" pitchFamily="2" charset="2"/>
              <a:buNone/>
            </a:pPr>
            <a:r>
              <a:rPr lang="en-US" altLang="en-US" sz="1800" i="1" dirty="0" smtClean="0">
                <a:solidFill>
                  <a:schemeClr val="hlink"/>
                </a:solidFill>
              </a:rPr>
              <a:t>	E[A] = (42,50,000 * 0.40 + 20,00,000 * 0.60) 	= </a:t>
            </a:r>
            <a:r>
              <a:rPr lang="en-US" altLang="en-US" sz="1800" i="1" dirty="0" err="1" smtClean="0">
                <a:solidFill>
                  <a:schemeClr val="hlink"/>
                </a:solidFill>
              </a:rPr>
              <a:t>Rs</a:t>
            </a:r>
            <a:r>
              <a:rPr lang="en-US" altLang="en-US" sz="1800" i="1" dirty="0" smtClean="0">
                <a:solidFill>
                  <a:schemeClr val="hlink"/>
                </a:solidFill>
              </a:rPr>
              <a:t>. 29,00,000.00</a:t>
            </a:r>
          </a:p>
          <a:p>
            <a:pPr eaLnBrk="1" hangingPunct="1">
              <a:lnSpc>
                <a:spcPct val="80000"/>
              </a:lnSpc>
            </a:pPr>
            <a:r>
              <a:rPr lang="en-US" altLang="en-US" sz="1800" dirty="0" smtClean="0"/>
              <a:t>Cost of adding new capacity 			= </a:t>
            </a:r>
            <a:r>
              <a:rPr lang="en-US" altLang="en-US" sz="1800" dirty="0" err="1" smtClean="0"/>
              <a:t>Rs</a:t>
            </a:r>
            <a:r>
              <a:rPr lang="en-US" altLang="en-US" sz="1800" dirty="0" smtClean="0"/>
              <a:t>.   7,50,000.00 </a:t>
            </a:r>
          </a:p>
          <a:p>
            <a:pPr eaLnBrk="1" hangingPunct="1">
              <a:lnSpc>
                <a:spcPct val="80000"/>
              </a:lnSpc>
              <a:buFont typeface="Wingdings" pitchFamily="2" charset="2"/>
              <a:buNone/>
            </a:pPr>
            <a:endParaRPr lang="en-US" altLang="en-US" sz="1800" dirty="0" smtClean="0"/>
          </a:p>
          <a:p>
            <a:pPr eaLnBrk="1" hangingPunct="1">
              <a:lnSpc>
                <a:spcPct val="80000"/>
              </a:lnSpc>
              <a:buFont typeface="Wingdings" pitchFamily="2" charset="2"/>
              <a:buNone/>
            </a:pPr>
            <a:r>
              <a:rPr lang="en-US" altLang="en-US" sz="1800" b="1" dirty="0" smtClean="0"/>
              <a:t>Net revenue from this option			= </a:t>
            </a:r>
            <a:r>
              <a:rPr lang="en-US" altLang="en-US" sz="1800" b="1" dirty="0" err="1" smtClean="0"/>
              <a:t>Rs</a:t>
            </a:r>
            <a:r>
              <a:rPr lang="en-US" altLang="en-US" sz="1800" b="1" dirty="0" smtClean="0"/>
              <a:t>. 21,50,000.00</a:t>
            </a:r>
            <a:endParaRPr lang="en-US" altLang="en-US" sz="1800" u="sng" dirty="0" smtClean="0"/>
          </a:p>
        </p:txBody>
      </p:sp>
    </p:spTree>
    <p:extLst>
      <p:ext uri="{BB962C8B-B14F-4D97-AF65-F5344CB8AC3E}">
        <p14:creationId xmlns:p14="http://schemas.microsoft.com/office/powerpoint/2010/main" val="12034875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dirty="0" smtClean="0"/>
              <a:t>Solution to Example 8.6</a:t>
            </a:r>
          </a:p>
        </p:txBody>
      </p:sp>
      <p:sp>
        <p:nvSpPr>
          <p:cNvPr id="50179" name="Rectangle 3"/>
          <p:cNvSpPr>
            <a:spLocks noGrp="1" noChangeArrowheads="1"/>
          </p:cNvSpPr>
          <p:nvPr>
            <p:ph idx="1"/>
          </p:nvPr>
        </p:nvSpPr>
        <p:spPr>
          <a:xfrm>
            <a:off x="457200" y="1371600"/>
            <a:ext cx="8229600" cy="4525963"/>
          </a:xfrm>
        </p:spPr>
        <p:txBody>
          <a:bodyPr/>
          <a:lstStyle/>
          <a:p>
            <a:pPr marL="0" indent="0" eaLnBrk="1" hangingPunct="1">
              <a:lnSpc>
                <a:spcPct val="80000"/>
              </a:lnSpc>
              <a:buNone/>
            </a:pPr>
            <a:r>
              <a:rPr lang="en-US" altLang="en-US" sz="1600" b="1" u="sng" dirty="0" smtClean="0"/>
              <a:t>Node B</a:t>
            </a:r>
          </a:p>
          <a:p>
            <a:pPr eaLnBrk="1" hangingPunct="1">
              <a:lnSpc>
                <a:spcPct val="80000"/>
              </a:lnSpc>
            </a:pPr>
            <a:r>
              <a:rPr lang="en-US" altLang="en-US" sz="1600" dirty="0" smtClean="0"/>
              <a:t>Revenue in the case of high demand = </a:t>
            </a:r>
            <a:r>
              <a:rPr lang="en-US" altLang="en-US" sz="1600" dirty="0" err="1" smtClean="0"/>
              <a:t>Rs</a:t>
            </a:r>
            <a:r>
              <a:rPr lang="en-US" altLang="en-US" sz="1600" dirty="0" smtClean="0"/>
              <a:t>. 550,000 x 5	= </a:t>
            </a:r>
            <a:r>
              <a:rPr lang="en-US" altLang="en-US" sz="1600" dirty="0" err="1" smtClean="0"/>
              <a:t>Rs</a:t>
            </a:r>
            <a:r>
              <a:rPr lang="en-US" altLang="en-US" sz="1600" dirty="0" smtClean="0"/>
              <a:t>. 27,50,000.00</a:t>
            </a:r>
          </a:p>
          <a:p>
            <a:pPr eaLnBrk="1" hangingPunct="1">
              <a:lnSpc>
                <a:spcPct val="80000"/>
              </a:lnSpc>
            </a:pPr>
            <a:r>
              <a:rPr lang="en-US" altLang="en-US" sz="1600" dirty="0" smtClean="0"/>
              <a:t>Revenue (moderate demand) = </a:t>
            </a:r>
            <a:r>
              <a:rPr lang="en-US" altLang="en-US" sz="1600" dirty="0" err="1" smtClean="0"/>
              <a:t>Rs</a:t>
            </a:r>
            <a:r>
              <a:rPr lang="en-US" altLang="en-US" sz="1600" dirty="0" smtClean="0"/>
              <a:t>. 300,000 x 5		= </a:t>
            </a:r>
            <a:r>
              <a:rPr lang="en-US" altLang="en-US" sz="1600" dirty="0" err="1" smtClean="0"/>
              <a:t>Rs</a:t>
            </a:r>
            <a:r>
              <a:rPr lang="en-US" altLang="en-US" sz="1600" dirty="0" smtClean="0"/>
              <a:t>. 15,00,000.00</a:t>
            </a:r>
          </a:p>
          <a:p>
            <a:pPr eaLnBrk="1" hangingPunct="1">
              <a:lnSpc>
                <a:spcPct val="80000"/>
              </a:lnSpc>
            </a:pPr>
            <a:r>
              <a:rPr lang="en-US" altLang="en-US" sz="1600" dirty="0" smtClean="0"/>
              <a:t>Expected revenue at node B </a:t>
            </a:r>
          </a:p>
          <a:p>
            <a:pPr eaLnBrk="1" hangingPunct="1">
              <a:lnSpc>
                <a:spcPct val="80000"/>
              </a:lnSpc>
              <a:buFont typeface="Wingdings" pitchFamily="2" charset="2"/>
              <a:buNone/>
            </a:pPr>
            <a:r>
              <a:rPr lang="en-US" altLang="en-US" sz="1600" b="1" i="1" dirty="0" smtClean="0">
                <a:solidFill>
                  <a:schemeClr val="hlink"/>
                </a:solidFill>
              </a:rPr>
              <a:t>	E[B] = (27,50,000 * 0.40 + 15,00,000 * 0.60) 		= </a:t>
            </a:r>
            <a:r>
              <a:rPr lang="en-US" altLang="en-US" sz="1600" b="1" i="1" dirty="0" err="1" smtClean="0">
                <a:solidFill>
                  <a:schemeClr val="hlink"/>
                </a:solidFill>
              </a:rPr>
              <a:t>Rs</a:t>
            </a:r>
            <a:r>
              <a:rPr lang="en-US" altLang="en-US" sz="1600" b="1" i="1" dirty="0" smtClean="0">
                <a:solidFill>
                  <a:schemeClr val="hlink"/>
                </a:solidFill>
              </a:rPr>
              <a:t>. 20,00,000.00</a:t>
            </a:r>
          </a:p>
          <a:p>
            <a:pPr eaLnBrk="1" hangingPunct="1">
              <a:lnSpc>
                <a:spcPct val="80000"/>
              </a:lnSpc>
            </a:pPr>
            <a:r>
              <a:rPr lang="en-US" altLang="en-US" sz="1600" dirty="0" smtClean="0"/>
              <a:t>Cost of expanding the capacity 			= </a:t>
            </a:r>
            <a:r>
              <a:rPr lang="en-US" altLang="en-US" sz="1600" dirty="0" err="1" smtClean="0"/>
              <a:t>Rs</a:t>
            </a:r>
            <a:r>
              <a:rPr lang="en-US" altLang="en-US" sz="1600" dirty="0" smtClean="0"/>
              <a:t>.   2,75,000.00</a:t>
            </a:r>
          </a:p>
          <a:p>
            <a:pPr eaLnBrk="1" hangingPunct="1">
              <a:lnSpc>
                <a:spcPct val="80000"/>
              </a:lnSpc>
              <a:buFont typeface="Wingdings" pitchFamily="2" charset="2"/>
              <a:buNone/>
            </a:pPr>
            <a:r>
              <a:rPr lang="en-US" altLang="en-US" sz="1600" dirty="0" smtClean="0"/>
              <a:t> </a:t>
            </a:r>
            <a:endParaRPr lang="en-US" altLang="en-US" sz="1600" b="1" dirty="0" smtClean="0"/>
          </a:p>
          <a:p>
            <a:pPr eaLnBrk="1" hangingPunct="1">
              <a:lnSpc>
                <a:spcPct val="80000"/>
              </a:lnSpc>
              <a:buFont typeface="Wingdings" pitchFamily="2" charset="2"/>
              <a:buNone/>
            </a:pPr>
            <a:r>
              <a:rPr lang="en-US" altLang="en-US" sz="1600" b="1" dirty="0" smtClean="0"/>
              <a:t>Net revenue from this option				= </a:t>
            </a:r>
            <a:r>
              <a:rPr lang="en-US" altLang="en-US" sz="1600" b="1" dirty="0" err="1" smtClean="0"/>
              <a:t>Rs</a:t>
            </a:r>
            <a:r>
              <a:rPr lang="en-US" altLang="en-US" sz="1600" b="1" dirty="0" smtClean="0"/>
              <a:t>. 17,25,000.00</a:t>
            </a:r>
          </a:p>
          <a:p>
            <a:pPr eaLnBrk="1" hangingPunct="1">
              <a:lnSpc>
                <a:spcPct val="80000"/>
              </a:lnSpc>
              <a:buFont typeface="Wingdings" pitchFamily="2" charset="2"/>
              <a:buNone/>
            </a:pPr>
            <a:endParaRPr lang="en-US" altLang="en-US" sz="1600" u="sng" dirty="0" smtClean="0"/>
          </a:p>
          <a:p>
            <a:pPr marL="0" indent="0" eaLnBrk="1" hangingPunct="1">
              <a:lnSpc>
                <a:spcPct val="80000"/>
              </a:lnSpc>
              <a:buNone/>
            </a:pPr>
            <a:r>
              <a:rPr lang="en-US" altLang="en-US" sz="1600" b="1" u="sng" dirty="0" smtClean="0"/>
              <a:t>Node C</a:t>
            </a:r>
            <a:endParaRPr lang="en-US" altLang="en-US" sz="1600" dirty="0" smtClean="0"/>
          </a:p>
          <a:p>
            <a:pPr eaLnBrk="1" hangingPunct="1">
              <a:lnSpc>
                <a:spcPct val="80000"/>
              </a:lnSpc>
            </a:pPr>
            <a:r>
              <a:rPr lang="en-US" altLang="en-US" sz="1600" dirty="0" smtClean="0"/>
              <a:t>In the case of high demand, it is better to add new capacity after I year than continuing with the sub-contracting option. This will fetch a net revenue of </a:t>
            </a:r>
            <a:r>
              <a:rPr lang="en-US" altLang="en-US" sz="1600" dirty="0" err="1" smtClean="0"/>
              <a:t>Rs</a:t>
            </a:r>
            <a:r>
              <a:rPr lang="en-US" altLang="en-US" sz="1600" dirty="0" smtClean="0"/>
              <a:t>. 26,12,500.00 during the last four years. Moreover, in the first year, it would have fetched a revenue of </a:t>
            </a:r>
            <a:r>
              <a:rPr lang="en-US" altLang="en-US" sz="1600" dirty="0" err="1" smtClean="0"/>
              <a:t>Rs</a:t>
            </a:r>
            <a:r>
              <a:rPr lang="en-US" altLang="en-US" sz="1600" dirty="0" smtClean="0"/>
              <a:t>. 3,50,000.00. Therefore, </a:t>
            </a:r>
          </a:p>
          <a:p>
            <a:pPr eaLnBrk="1" hangingPunct="1">
              <a:lnSpc>
                <a:spcPct val="80000"/>
              </a:lnSpc>
            </a:pPr>
            <a:r>
              <a:rPr lang="en-US" altLang="en-US" sz="1600" dirty="0" smtClean="0"/>
              <a:t>Revenue in the case of high demand  		= </a:t>
            </a:r>
            <a:r>
              <a:rPr lang="en-US" altLang="en-US" sz="1600" dirty="0" err="1" smtClean="0"/>
              <a:t>Rs</a:t>
            </a:r>
            <a:r>
              <a:rPr lang="en-US" altLang="en-US" sz="1600" dirty="0" smtClean="0"/>
              <a:t>. 29,62,500.00</a:t>
            </a:r>
          </a:p>
          <a:p>
            <a:pPr eaLnBrk="1" hangingPunct="1">
              <a:lnSpc>
                <a:spcPct val="80000"/>
              </a:lnSpc>
            </a:pPr>
            <a:r>
              <a:rPr lang="en-US" altLang="en-US" sz="1600" dirty="0" smtClean="0"/>
              <a:t>Revenue (moderate demand) = </a:t>
            </a:r>
            <a:r>
              <a:rPr lang="en-US" altLang="en-US" sz="1600" dirty="0" err="1" smtClean="0"/>
              <a:t>Rs</a:t>
            </a:r>
            <a:r>
              <a:rPr lang="en-US" altLang="en-US" sz="1600" dirty="0" smtClean="0"/>
              <a:t>. 180,000 x 5	= </a:t>
            </a:r>
            <a:r>
              <a:rPr lang="en-US" altLang="en-US" sz="1600" dirty="0" err="1" smtClean="0"/>
              <a:t>Rs</a:t>
            </a:r>
            <a:r>
              <a:rPr lang="en-US" altLang="en-US" sz="1600" dirty="0" smtClean="0"/>
              <a:t>.   9,00,000.00</a:t>
            </a:r>
          </a:p>
          <a:p>
            <a:pPr eaLnBrk="1" hangingPunct="1">
              <a:lnSpc>
                <a:spcPct val="80000"/>
              </a:lnSpc>
            </a:pPr>
            <a:r>
              <a:rPr lang="en-US" altLang="en-US" sz="1600" dirty="0" smtClean="0"/>
              <a:t>Expected revenue at node C </a:t>
            </a:r>
          </a:p>
          <a:p>
            <a:pPr eaLnBrk="1" hangingPunct="1">
              <a:lnSpc>
                <a:spcPct val="80000"/>
              </a:lnSpc>
              <a:buFont typeface="Wingdings" pitchFamily="2" charset="2"/>
              <a:buNone/>
            </a:pPr>
            <a:r>
              <a:rPr lang="en-US" altLang="en-US" sz="1600" i="1" dirty="0" smtClean="0">
                <a:solidFill>
                  <a:schemeClr val="hlink"/>
                </a:solidFill>
              </a:rPr>
              <a:t>	E[C] = (29,62,500 * 0.40 + 9,00,000 * 0.60) 	= </a:t>
            </a:r>
            <a:r>
              <a:rPr lang="en-US" altLang="en-US" sz="1600" i="1" dirty="0" err="1" smtClean="0">
                <a:solidFill>
                  <a:schemeClr val="hlink"/>
                </a:solidFill>
              </a:rPr>
              <a:t>Rs</a:t>
            </a:r>
            <a:r>
              <a:rPr lang="en-US" altLang="en-US" sz="1600" i="1" dirty="0" smtClean="0">
                <a:solidFill>
                  <a:schemeClr val="hlink"/>
                </a:solidFill>
              </a:rPr>
              <a:t>. 17,05,000.00</a:t>
            </a:r>
          </a:p>
          <a:p>
            <a:pPr eaLnBrk="1" hangingPunct="1">
              <a:lnSpc>
                <a:spcPct val="80000"/>
              </a:lnSpc>
            </a:pPr>
            <a:r>
              <a:rPr lang="en-US" altLang="en-US" sz="1600" dirty="0" smtClean="0"/>
              <a:t>Cost of sub-contracting is none.  </a:t>
            </a:r>
          </a:p>
          <a:p>
            <a:pPr eaLnBrk="1" hangingPunct="1">
              <a:lnSpc>
                <a:spcPct val="80000"/>
              </a:lnSpc>
              <a:buFont typeface="Wingdings" pitchFamily="2" charset="2"/>
              <a:buNone/>
            </a:pPr>
            <a:endParaRPr lang="en-US" altLang="en-US" sz="1600" b="1" dirty="0" smtClean="0"/>
          </a:p>
          <a:p>
            <a:pPr eaLnBrk="1" hangingPunct="1">
              <a:lnSpc>
                <a:spcPct val="80000"/>
              </a:lnSpc>
            </a:pPr>
            <a:r>
              <a:rPr lang="en-US" altLang="en-US" sz="1600" b="1" dirty="0" smtClean="0"/>
              <a:t>Net revenue from this option			= </a:t>
            </a:r>
            <a:r>
              <a:rPr lang="en-US" altLang="en-US" sz="1600" b="1" dirty="0" err="1" smtClean="0"/>
              <a:t>Rs</a:t>
            </a:r>
            <a:r>
              <a:rPr lang="en-US" altLang="en-US" sz="1600" b="1" dirty="0" smtClean="0"/>
              <a:t>. 17,05,000.00</a:t>
            </a:r>
          </a:p>
        </p:txBody>
      </p:sp>
    </p:spTree>
    <p:extLst>
      <p:ext uri="{BB962C8B-B14F-4D97-AF65-F5344CB8AC3E}">
        <p14:creationId xmlns:p14="http://schemas.microsoft.com/office/powerpoint/2010/main" val="40807059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28974"/>
            <a:ext cx="8229600" cy="1143000"/>
          </a:xfrm>
        </p:spPr>
        <p:txBody>
          <a:bodyPr/>
          <a:lstStyle/>
          <a:p>
            <a:pPr eaLnBrk="1" hangingPunct="1"/>
            <a:r>
              <a:rPr lang="en-US" altLang="en-US" dirty="0" smtClean="0"/>
              <a:t>Capacity Planning</a:t>
            </a:r>
            <a:br>
              <a:rPr lang="en-US" altLang="en-US" dirty="0" smtClean="0"/>
            </a:br>
            <a:r>
              <a:rPr lang="en-US" altLang="en-US" sz="3200" b="1" dirty="0" smtClean="0">
                <a:solidFill>
                  <a:srgbClr val="0000FF"/>
                </a:solidFill>
                <a:latin typeface="Comic Sans MS" pitchFamily="66" charset="0"/>
              </a:rPr>
              <a:t>Chapter Highlights</a:t>
            </a:r>
            <a:endParaRPr lang="en-US" altLang="en-US" dirty="0" smtClean="0">
              <a:solidFill>
                <a:srgbClr val="0000FF"/>
              </a:solidFill>
            </a:endParaRPr>
          </a:p>
        </p:txBody>
      </p:sp>
      <p:sp>
        <p:nvSpPr>
          <p:cNvPr id="51203" name="Content Placeholder 2"/>
          <p:cNvSpPr>
            <a:spLocks noGrp="1"/>
          </p:cNvSpPr>
          <p:nvPr>
            <p:ph idx="1"/>
          </p:nvPr>
        </p:nvSpPr>
        <p:spPr>
          <a:xfrm>
            <a:off x="457200" y="1354536"/>
            <a:ext cx="8229600" cy="4525963"/>
          </a:xfrm>
        </p:spPr>
        <p:txBody>
          <a:bodyPr/>
          <a:lstStyle/>
          <a:p>
            <a:pPr eaLnBrk="1" hangingPunct="1"/>
            <a:r>
              <a:rPr lang="en-US" altLang="en-US" sz="2600" dirty="0" smtClean="0"/>
              <a:t>Process analysis is the mechanism to understand the impact of the process design on output, cost or any other performance metric using some analytical tools </a:t>
            </a:r>
          </a:p>
          <a:p>
            <a:pPr eaLnBrk="1" hangingPunct="1"/>
            <a:r>
              <a:rPr lang="en-US" altLang="en-US" sz="2600" dirty="0" smtClean="0"/>
              <a:t>A pictorial representation of all process related information could be developed using </a:t>
            </a:r>
            <a:r>
              <a:rPr lang="en-US" altLang="en-US" sz="2600" i="1" dirty="0" smtClean="0"/>
              <a:t>process flow charting</a:t>
            </a:r>
            <a:r>
              <a:rPr lang="en-US" altLang="en-US" sz="2600" dirty="0" smtClean="0"/>
              <a:t> </a:t>
            </a:r>
          </a:p>
          <a:p>
            <a:pPr eaLnBrk="1" hangingPunct="1"/>
            <a:r>
              <a:rPr lang="en-US" altLang="en-US" sz="2600" dirty="0" smtClean="0"/>
              <a:t>Process flow charting employs a set of standard symbols and graphical tools to represent all the information pertaining to the process </a:t>
            </a:r>
          </a:p>
          <a:p>
            <a:pPr eaLnBrk="1" hangingPunct="1"/>
            <a:r>
              <a:rPr lang="en-US" altLang="en-US" sz="2600" dirty="0" smtClean="0"/>
              <a:t>Three generic planning premises are in use in operations management: make-to-stock, make-to-order and assemble-to-order</a:t>
            </a:r>
          </a:p>
        </p:txBody>
      </p:sp>
    </p:spTree>
    <p:extLst>
      <p:ext uri="{BB962C8B-B14F-4D97-AF65-F5344CB8AC3E}">
        <p14:creationId xmlns:p14="http://schemas.microsoft.com/office/powerpoint/2010/main" val="27466019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65454"/>
            <a:ext cx="8229600" cy="1143000"/>
          </a:xfrm>
        </p:spPr>
        <p:txBody>
          <a:bodyPr/>
          <a:lstStyle/>
          <a:p>
            <a:pPr eaLnBrk="1" hangingPunct="1"/>
            <a:r>
              <a:rPr lang="en-US" altLang="en-US" dirty="0" smtClean="0"/>
              <a:t>Capacity Planning</a:t>
            </a:r>
            <a:br>
              <a:rPr lang="en-US" altLang="en-US" dirty="0" smtClean="0"/>
            </a:br>
            <a:r>
              <a:rPr lang="en-US" altLang="en-US" sz="3200" b="1" dirty="0" smtClean="0">
                <a:solidFill>
                  <a:srgbClr val="0000FF"/>
                </a:solidFill>
                <a:latin typeface="Comic Sans MS" pitchFamily="66" charset="0"/>
              </a:rPr>
              <a:t>Chapter Highlights…</a:t>
            </a:r>
          </a:p>
        </p:txBody>
      </p:sp>
      <p:sp>
        <p:nvSpPr>
          <p:cNvPr id="52227" name="Rectangle 3"/>
          <p:cNvSpPr>
            <a:spLocks noGrp="1" noChangeArrowheads="1"/>
          </p:cNvSpPr>
          <p:nvPr>
            <p:ph idx="1"/>
          </p:nvPr>
        </p:nvSpPr>
        <p:spPr>
          <a:xfrm>
            <a:off x="566738" y="1338616"/>
            <a:ext cx="8001000" cy="4572000"/>
          </a:xfrm>
        </p:spPr>
        <p:txBody>
          <a:bodyPr/>
          <a:lstStyle/>
          <a:p>
            <a:pPr eaLnBrk="1" hangingPunct="1"/>
            <a:r>
              <a:rPr lang="en-US" altLang="en-US" sz="2600" dirty="0" smtClean="0"/>
              <a:t>The basic approach to planning in made-to stock system is to schedule production for the purpose of replenishing stock to some predetermined level </a:t>
            </a:r>
          </a:p>
          <a:p>
            <a:pPr eaLnBrk="1" hangingPunct="1"/>
            <a:r>
              <a:rPr lang="en-US" altLang="en-US" sz="2600" dirty="0" smtClean="0"/>
              <a:t>MTO planning methodology is used by organizations that manufactures high product variety in low volumes</a:t>
            </a:r>
          </a:p>
          <a:p>
            <a:pPr eaLnBrk="1" hangingPunct="1"/>
            <a:r>
              <a:rPr lang="en-US" altLang="en-US" sz="2600" dirty="0" smtClean="0"/>
              <a:t>Organizations use input and output based measures for defining capacity </a:t>
            </a:r>
          </a:p>
          <a:p>
            <a:pPr lvl="1" eaLnBrk="1" hangingPunct="1"/>
            <a:r>
              <a:rPr lang="en-US" altLang="en-US" sz="2400" dirty="0" smtClean="0"/>
              <a:t>High volume low variety manufacturers use output bases measures for defining capacity.</a:t>
            </a:r>
          </a:p>
          <a:p>
            <a:pPr eaLnBrk="1" hangingPunct="1"/>
            <a:r>
              <a:rPr lang="en-US" altLang="en-US" sz="2600" dirty="0" smtClean="0"/>
              <a:t>Capacity = Work + Waste. Therefore, one way of augmenting capacity in organizations is to eliminate waste from the system.</a:t>
            </a:r>
          </a:p>
        </p:txBody>
      </p:sp>
    </p:spTree>
    <p:extLst>
      <p:ext uri="{BB962C8B-B14F-4D97-AF65-F5344CB8AC3E}">
        <p14:creationId xmlns:p14="http://schemas.microsoft.com/office/powerpoint/2010/main" val="25720875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smtClean="0"/>
              <a:t>Capacity Planning</a:t>
            </a:r>
            <a:br>
              <a:rPr lang="en-US" altLang="en-US" dirty="0" smtClean="0"/>
            </a:br>
            <a:r>
              <a:rPr lang="en-US" altLang="en-US" sz="3200" b="1" dirty="0" smtClean="0">
                <a:solidFill>
                  <a:srgbClr val="0000FF"/>
                </a:solidFill>
                <a:latin typeface="Comic Sans MS" pitchFamily="66" charset="0"/>
              </a:rPr>
              <a:t>Chapter Highlights…</a:t>
            </a:r>
          </a:p>
        </p:txBody>
      </p:sp>
      <p:sp>
        <p:nvSpPr>
          <p:cNvPr id="53251" name="Rectangle 3"/>
          <p:cNvSpPr>
            <a:spLocks noGrp="1" noChangeArrowheads="1"/>
          </p:cNvSpPr>
          <p:nvPr>
            <p:ph idx="1"/>
          </p:nvPr>
        </p:nvSpPr>
        <p:spPr>
          <a:xfrm>
            <a:off x="566738" y="1689100"/>
            <a:ext cx="8001000" cy="4787900"/>
          </a:xfrm>
        </p:spPr>
        <p:txBody>
          <a:bodyPr/>
          <a:lstStyle/>
          <a:p>
            <a:pPr eaLnBrk="1" hangingPunct="1"/>
            <a:r>
              <a:rPr lang="en-US" altLang="en-US" sz="2400" dirty="0" smtClean="0"/>
              <a:t>The capacity planning framework changes with the time horizon </a:t>
            </a:r>
          </a:p>
          <a:p>
            <a:pPr lvl="1" eaLnBrk="1" hangingPunct="1"/>
            <a:r>
              <a:rPr lang="en-US" altLang="en-US" sz="2000" dirty="0" smtClean="0"/>
              <a:t>The emphasis in the short term is to maximize capacity availability through efficient use of resources. </a:t>
            </a:r>
          </a:p>
          <a:p>
            <a:pPr lvl="1" eaLnBrk="1" hangingPunct="1"/>
            <a:r>
              <a:rPr lang="en-US" altLang="en-US" sz="2000" dirty="0" smtClean="0"/>
              <a:t>On the other hand, in the medium term the emphasis is on matching the supply with the demand on a period by period basis.</a:t>
            </a:r>
          </a:p>
          <a:p>
            <a:pPr eaLnBrk="1" hangingPunct="1">
              <a:lnSpc>
                <a:spcPct val="90000"/>
              </a:lnSpc>
            </a:pPr>
            <a:r>
              <a:rPr lang="en-US" altLang="en-US" sz="2400" dirty="0" smtClean="0"/>
              <a:t>The capacity planning framework consists of a three step process:</a:t>
            </a:r>
          </a:p>
          <a:p>
            <a:pPr lvl="1" eaLnBrk="1" hangingPunct="1">
              <a:lnSpc>
                <a:spcPct val="90000"/>
              </a:lnSpc>
            </a:pPr>
            <a:r>
              <a:rPr lang="en-US" altLang="en-US" sz="2000" dirty="0" smtClean="0"/>
              <a:t>Estimate the capacity requirement for the planning horizon</a:t>
            </a:r>
          </a:p>
          <a:p>
            <a:pPr lvl="1" eaLnBrk="1" hangingPunct="1">
              <a:lnSpc>
                <a:spcPct val="90000"/>
              </a:lnSpc>
            </a:pPr>
            <a:r>
              <a:rPr lang="en-US" altLang="en-US" sz="2000" dirty="0" smtClean="0"/>
              <a:t>Identify the quantum of capacity to be augmented</a:t>
            </a:r>
          </a:p>
          <a:p>
            <a:pPr lvl="1" eaLnBrk="1" hangingPunct="1">
              <a:lnSpc>
                <a:spcPct val="90000"/>
              </a:lnSpc>
            </a:pPr>
            <a:r>
              <a:rPr lang="en-US" altLang="en-US" sz="2000" dirty="0" smtClean="0"/>
              <a:t>Select an appropriate alternative for capacity augmentation</a:t>
            </a:r>
          </a:p>
          <a:p>
            <a:pPr eaLnBrk="1" hangingPunct="1">
              <a:lnSpc>
                <a:spcPct val="90000"/>
              </a:lnSpc>
            </a:pPr>
            <a:r>
              <a:rPr lang="en-US" altLang="en-US" sz="2400" dirty="0" smtClean="0"/>
              <a:t>Selection of an appropriate alternative for capacity augmentation could be done using a decision tree model</a:t>
            </a:r>
          </a:p>
        </p:txBody>
      </p:sp>
    </p:spTree>
    <p:extLst>
      <p:ext uri="{BB962C8B-B14F-4D97-AF65-F5344CB8AC3E}">
        <p14:creationId xmlns:p14="http://schemas.microsoft.com/office/powerpoint/2010/main" val="776425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56270"/>
            <a:ext cx="8229600" cy="1143000"/>
          </a:xfrm>
        </p:spPr>
        <p:txBody>
          <a:bodyPr/>
          <a:lstStyle/>
          <a:p>
            <a:pPr eaLnBrk="1" hangingPunct="1"/>
            <a:r>
              <a:rPr lang="en-US" altLang="en-US" smtClean="0"/>
              <a:t>Process Flow Charting</a:t>
            </a:r>
          </a:p>
        </p:txBody>
      </p:sp>
      <p:sp>
        <p:nvSpPr>
          <p:cNvPr id="3" name="Content Placeholder 2"/>
          <p:cNvSpPr>
            <a:spLocks noGrp="1"/>
          </p:cNvSpPr>
          <p:nvPr>
            <p:ph idx="1"/>
          </p:nvPr>
        </p:nvSpPr>
        <p:spPr>
          <a:xfrm>
            <a:off x="457200" y="1381832"/>
            <a:ext cx="8229600" cy="4525963"/>
          </a:xfrm>
        </p:spPr>
        <p:txBody>
          <a:bodyPr/>
          <a:lstStyle/>
          <a:p>
            <a:pPr eaLnBrk="1" hangingPunct="1">
              <a:defRPr/>
            </a:pPr>
            <a:r>
              <a:rPr lang="en-US" sz="2400" dirty="0" smtClean="0"/>
              <a:t>Design &amp; Analysis of process begins with identification of </a:t>
            </a:r>
          </a:p>
          <a:p>
            <a:pPr lvl="1" eaLnBrk="1" hangingPunct="1">
              <a:defRPr/>
            </a:pPr>
            <a:r>
              <a:rPr lang="en-US" sz="2000" dirty="0" smtClean="0">
                <a:ea typeface="+mn-ea"/>
                <a:cs typeface="+mn-cs"/>
              </a:rPr>
              <a:t>activities that constitute the process</a:t>
            </a:r>
          </a:p>
          <a:p>
            <a:pPr lvl="1" eaLnBrk="1" hangingPunct="1">
              <a:defRPr/>
            </a:pPr>
            <a:r>
              <a:rPr lang="en-US" sz="2000" dirty="0" smtClean="0">
                <a:ea typeface="+mn-ea"/>
                <a:cs typeface="+mn-cs"/>
              </a:rPr>
              <a:t>time taken for each of the activity</a:t>
            </a:r>
          </a:p>
          <a:p>
            <a:pPr lvl="1" eaLnBrk="1" hangingPunct="1">
              <a:defRPr/>
            </a:pPr>
            <a:r>
              <a:rPr lang="en-US" sz="2000" dirty="0" smtClean="0">
                <a:ea typeface="+mn-ea"/>
                <a:cs typeface="+mn-cs"/>
              </a:rPr>
              <a:t>nature of flow of materials/information in the process. </a:t>
            </a:r>
          </a:p>
          <a:p>
            <a:pPr eaLnBrk="1" hangingPunct="1">
              <a:defRPr/>
            </a:pPr>
            <a:r>
              <a:rPr lang="en-US" sz="2400" dirty="0" smtClean="0"/>
              <a:t>A pictorial representation of all these information could be developed using </a:t>
            </a:r>
            <a:r>
              <a:rPr lang="en-US" sz="2400" i="1" dirty="0" smtClean="0"/>
              <a:t>process flow charting</a:t>
            </a:r>
            <a:r>
              <a:rPr lang="en-US" sz="2400" dirty="0" smtClean="0"/>
              <a:t>. </a:t>
            </a:r>
          </a:p>
          <a:p>
            <a:pPr eaLnBrk="1" hangingPunct="1">
              <a:defRPr/>
            </a:pPr>
            <a:r>
              <a:rPr lang="en-US" sz="2400" dirty="0" smtClean="0">
                <a:solidFill>
                  <a:srgbClr val="0000FF"/>
                </a:solidFill>
              </a:rPr>
              <a:t>Process flow charting </a:t>
            </a:r>
            <a:r>
              <a:rPr lang="en-US" sz="2400" dirty="0" smtClean="0"/>
              <a:t>employs a set of standard symbols and graphical tools to represent all the information pertaining to the process</a:t>
            </a:r>
          </a:p>
          <a:p>
            <a:pPr eaLnBrk="1" hangingPunct="1">
              <a:defRPr/>
            </a:pPr>
            <a:r>
              <a:rPr lang="en-US" sz="2400" dirty="0" smtClean="0"/>
              <a:t>The symbols used are</a:t>
            </a:r>
          </a:p>
          <a:p>
            <a:pPr lvl="1" eaLnBrk="1" hangingPunct="1">
              <a:defRPr/>
            </a:pPr>
            <a:r>
              <a:rPr lang="en-US" sz="1800" dirty="0" smtClean="0">
                <a:ea typeface="+mn-ea"/>
                <a:cs typeface="+mn-cs"/>
              </a:rPr>
              <a:t>A step in the Process</a:t>
            </a:r>
          </a:p>
          <a:p>
            <a:pPr lvl="1" eaLnBrk="1" hangingPunct="1">
              <a:defRPr/>
            </a:pPr>
            <a:r>
              <a:rPr lang="en-US" sz="1800" dirty="0" smtClean="0">
                <a:ea typeface="+mn-ea"/>
                <a:cs typeface="+mn-cs"/>
              </a:rPr>
              <a:t>Transportation (Move)</a:t>
            </a:r>
          </a:p>
          <a:p>
            <a:pPr lvl="1" eaLnBrk="1" hangingPunct="1">
              <a:defRPr/>
            </a:pPr>
            <a:r>
              <a:rPr lang="en-US" sz="1800" dirty="0" smtClean="0">
                <a:ea typeface="+mn-ea"/>
                <a:cs typeface="+mn-cs"/>
              </a:rPr>
              <a:t>Storage or Inventory</a:t>
            </a:r>
          </a:p>
        </p:txBody>
      </p:sp>
      <p:sp>
        <p:nvSpPr>
          <p:cNvPr id="7172" name="AutoShape 2"/>
          <p:cNvSpPr>
            <a:spLocks noChangeArrowheads="1"/>
          </p:cNvSpPr>
          <p:nvPr/>
        </p:nvSpPr>
        <p:spPr bwMode="auto">
          <a:xfrm>
            <a:off x="3505200" y="5420432"/>
            <a:ext cx="285750" cy="238125"/>
          </a:xfrm>
          <a:prstGeom prst="flowChartProcess">
            <a:avLst/>
          </a:prstGeom>
          <a:solidFill>
            <a:srgbClr val="00B0F0"/>
          </a:solidFill>
          <a:ln w="9525">
            <a:solidFill>
              <a:srgbClr val="000000"/>
            </a:solidFill>
            <a:miter lim="800000"/>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cxnSp>
        <p:nvCxnSpPr>
          <p:cNvPr id="7173" name="AutoShape 3"/>
          <p:cNvCxnSpPr>
            <a:cxnSpLocks noChangeShapeType="1"/>
          </p:cNvCxnSpPr>
          <p:nvPr/>
        </p:nvCxnSpPr>
        <p:spPr bwMode="auto">
          <a:xfrm>
            <a:off x="3575050" y="5858582"/>
            <a:ext cx="28575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74" name="AutoShape 5"/>
          <p:cNvSpPr>
            <a:spLocks noChangeArrowheads="1"/>
          </p:cNvSpPr>
          <p:nvPr/>
        </p:nvSpPr>
        <p:spPr bwMode="auto">
          <a:xfrm rot="10800000">
            <a:off x="3575050" y="6037970"/>
            <a:ext cx="190500" cy="219075"/>
          </a:xfrm>
          <a:prstGeom prst="triangle">
            <a:avLst>
              <a:gd name="adj" fmla="val 50000"/>
            </a:avLst>
          </a:prstGeom>
          <a:solidFill>
            <a:srgbClr val="00B0F0"/>
          </a:solidFill>
          <a:ln w="9525">
            <a:solidFill>
              <a:srgbClr val="000000"/>
            </a:solidFill>
            <a:miter lim="800000"/>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Tree>
    <p:extLst>
      <p:ext uri="{BB962C8B-B14F-4D97-AF65-F5344CB8AC3E}">
        <p14:creationId xmlns:p14="http://schemas.microsoft.com/office/powerpoint/2010/main" val="1487455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5184" y="274638"/>
            <a:ext cx="8229600" cy="1143000"/>
          </a:xfrm>
        </p:spPr>
        <p:txBody>
          <a:bodyPr/>
          <a:lstStyle/>
          <a:p>
            <a:pPr eaLnBrk="1" hangingPunct="1"/>
            <a:r>
              <a:rPr lang="en-US" altLang="en-US" dirty="0" smtClean="0"/>
              <a:t>A Simplified Process Flow Chart </a:t>
            </a:r>
            <a:r>
              <a:rPr lang="en-US" altLang="en-US" dirty="0"/>
              <a:t/>
            </a:r>
            <a:br>
              <a:rPr lang="en-US" altLang="en-US" dirty="0"/>
            </a:br>
            <a:r>
              <a:rPr lang="en-US" altLang="en-US" sz="3200" b="1" dirty="0">
                <a:solidFill>
                  <a:srgbClr val="0000FF"/>
                </a:solidFill>
                <a:latin typeface="Comic Sans MS" pitchFamily="66" charset="0"/>
              </a:rPr>
              <a:t>Case of Shirt Manufacturing</a:t>
            </a:r>
          </a:p>
        </p:txBody>
      </p:sp>
      <p:sp>
        <p:nvSpPr>
          <p:cNvPr id="8195" name="Flowchart: Merge 3"/>
          <p:cNvSpPr>
            <a:spLocks noChangeArrowheads="1"/>
          </p:cNvSpPr>
          <p:nvPr/>
        </p:nvSpPr>
        <p:spPr bwMode="auto">
          <a:xfrm>
            <a:off x="529984" y="2952750"/>
            <a:ext cx="1066800" cy="838200"/>
          </a:xfrm>
          <a:prstGeom prst="flowChartMerge">
            <a:avLst/>
          </a:prstGeom>
          <a:solidFill>
            <a:srgbClr val="00B0F0"/>
          </a:solidFill>
          <a:ln w="9525" algn="ctr">
            <a:solidFill>
              <a:schemeClr val="tx1"/>
            </a:solidFill>
            <a:round/>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sz="2400">
              <a:latin typeface="Times New Roman" pitchFamily="18" charset="0"/>
            </a:endParaRPr>
          </a:p>
        </p:txBody>
      </p:sp>
      <p:sp>
        <p:nvSpPr>
          <p:cNvPr id="8196" name="TextBox 4"/>
          <p:cNvSpPr txBox="1">
            <a:spLocks noChangeArrowheads="1"/>
          </p:cNvSpPr>
          <p:nvPr/>
        </p:nvSpPr>
        <p:spPr bwMode="auto">
          <a:xfrm>
            <a:off x="-155816" y="1676400"/>
            <a:ext cx="205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Inventory  of Cloth &amp; Other materials</a:t>
            </a:r>
          </a:p>
        </p:txBody>
      </p:sp>
      <p:sp>
        <p:nvSpPr>
          <p:cNvPr id="8197" name="TextBox 5"/>
          <p:cNvSpPr txBox="1">
            <a:spLocks noChangeArrowheads="1"/>
          </p:cNvSpPr>
          <p:nvPr/>
        </p:nvSpPr>
        <p:spPr bwMode="auto">
          <a:xfrm>
            <a:off x="1860309" y="3124200"/>
            <a:ext cx="1431925" cy="4619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Spreading</a:t>
            </a:r>
          </a:p>
        </p:txBody>
      </p:sp>
      <p:sp>
        <p:nvSpPr>
          <p:cNvPr id="8198" name="TextBox 6"/>
          <p:cNvSpPr txBox="1">
            <a:spLocks noChangeArrowheads="1"/>
          </p:cNvSpPr>
          <p:nvPr/>
        </p:nvSpPr>
        <p:spPr bwMode="auto">
          <a:xfrm>
            <a:off x="3692284" y="3124200"/>
            <a:ext cx="1182688" cy="4619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Cutting </a:t>
            </a:r>
          </a:p>
        </p:txBody>
      </p:sp>
      <p:sp>
        <p:nvSpPr>
          <p:cNvPr id="8199" name="TextBox 7"/>
          <p:cNvSpPr txBox="1">
            <a:spLocks noChangeArrowheads="1"/>
          </p:cNvSpPr>
          <p:nvPr/>
        </p:nvSpPr>
        <p:spPr bwMode="auto">
          <a:xfrm>
            <a:off x="5367097" y="2586038"/>
            <a:ext cx="1524000" cy="46196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Stitching 1</a:t>
            </a:r>
          </a:p>
        </p:txBody>
      </p:sp>
      <p:sp>
        <p:nvSpPr>
          <p:cNvPr id="8200" name="TextBox 8"/>
          <p:cNvSpPr txBox="1">
            <a:spLocks noChangeArrowheads="1"/>
          </p:cNvSpPr>
          <p:nvPr/>
        </p:nvSpPr>
        <p:spPr bwMode="auto">
          <a:xfrm>
            <a:off x="5368684" y="3500438"/>
            <a:ext cx="1524000" cy="46196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Stitching 2</a:t>
            </a:r>
          </a:p>
        </p:txBody>
      </p:sp>
      <p:sp>
        <p:nvSpPr>
          <p:cNvPr id="8201" name="TextBox 9"/>
          <p:cNvSpPr txBox="1">
            <a:spLocks noChangeArrowheads="1"/>
          </p:cNvSpPr>
          <p:nvPr/>
        </p:nvSpPr>
        <p:spPr bwMode="auto">
          <a:xfrm>
            <a:off x="7343534" y="4948238"/>
            <a:ext cx="1416050" cy="46196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Assembly</a:t>
            </a:r>
          </a:p>
        </p:txBody>
      </p:sp>
      <p:sp>
        <p:nvSpPr>
          <p:cNvPr id="8202" name="Flowchart: Merge 10"/>
          <p:cNvSpPr>
            <a:spLocks noChangeArrowheads="1"/>
          </p:cNvSpPr>
          <p:nvPr/>
        </p:nvSpPr>
        <p:spPr bwMode="auto">
          <a:xfrm>
            <a:off x="7521334" y="2895600"/>
            <a:ext cx="1066800" cy="838200"/>
          </a:xfrm>
          <a:prstGeom prst="flowChartMerge">
            <a:avLst/>
          </a:prstGeom>
          <a:solidFill>
            <a:srgbClr val="00B0F0"/>
          </a:solidFill>
          <a:ln w="9525" algn="ctr">
            <a:solidFill>
              <a:schemeClr val="tx1"/>
            </a:solidFill>
            <a:round/>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sz="2400">
              <a:latin typeface="Times New Roman" pitchFamily="18" charset="0"/>
            </a:endParaRPr>
          </a:p>
        </p:txBody>
      </p:sp>
      <p:sp>
        <p:nvSpPr>
          <p:cNvPr id="8203" name="TextBox 11"/>
          <p:cNvSpPr txBox="1">
            <a:spLocks noChangeArrowheads="1"/>
          </p:cNvSpPr>
          <p:nvPr/>
        </p:nvSpPr>
        <p:spPr bwMode="auto">
          <a:xfrm>
            <a:off x="4778134" y="4762500"/>
            <a:ext cx="1544638" cy="8302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Pressing &amp;</a:t>
            </a:r>
          </a:p>
          <a:p>
            <a:pPr algn="ctr"/>
            <a:r>
              <a:rPr lang="en-US" altLang="en-US"/>
              <a:t>Inspection</a:t>
            </a:r>
          </a:p>
        </p:txBody>
      </p:sp>
      <p:sp>
        <p:nvSpPr>
          <p:cNvPr id="8204" name="Flowchart: Merge 12"/>
          <p:cNvSpPr>
            <a:spLocks noChangeArrowheads="1"/>
          </p:cNvSpPr>
          <p:nvPr/>
        </p:nvSpPr>
        <p:spPr bwMode="auto">
          <a:xfrm>
            <a:off x="2892184" y="4762500"/>
            <a:ext cx="1066800" cy="838200"/>
          </a:xfrm>
          <a:prstGeom prst="flowChartMerge">
            <a:avLst/>
          </a:prstGeom>
          <a:solidFill>
            <a:srgbClr val="00B0F0"/>
          </a:solidFill>
          <a:ln w="9525" algn="ctr">
            <a:solidFill>
              <a:schemeClr val="tx1"/>
            </a:solidFill>
            <a:round/>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sz="2400">
              <a:latin typeface="Times New Roman" pitchFamily="18" charset="0"/>
            </a:endParaRPr>
          </a:p>
        </p:txBody>
      </p:sp>
      <p:sp>
        <p:nvSpPr>
          <p:cNvPr id="8205" name="TextBox 13"/>
          <p:cNvSpPr txBox="1">
            <a:spLocks noChangeArrowheads="1"/>
          </p:cNvSpPr>
          <p:nvPr/>
        </p:nvSpPr>
        <p:spPr bwMode="auto">
          <a:xfrm>
            <a:off x="7140334" y="2019300"/>
            <a:ext cx="1676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WIP </a:t>
            </a:r>
          </a:p>
          <a:p>
            <a:pPr algn="ctr"/>
            <a:r>
              <a:rPr lang="en-US" altLang="en-US"/>
              <a:t>Inventory </a:t>
            </a:r>
          </a:p>
        </p:txBody>
      </p:sp>
      <p:cxnSp>
        <p:nvCxnSpPr>
          <p:cNvPr id="8206" name="Straight Arrow Connector 14"/>
          <p:cNvCxnSpPr>
            <a:cxnSpLocks noChangeShapeType="1"/>
            <a:stCxn id="8195" idx="3"/>
            <a:endCxn id="8197" idx="1"/>
          </p:cNvCxnSpPr>
          <p:nvPr/>
        </p:nvCxnSpPr>
        <p:spPr bwMode="auto">
          <a:xfrm flipV="1">
            <a:off x="1330084" y="3354388"/>
            <a:ext cx="530225" cy="174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7" name="Straight Arrow Connector 15"/>
          <p:cNvCxnSpPr>
            <a:cxnSpLocks noChangeShapeType="1"/>
            <a:stCxn id="8197" idx="3"/>
            <a:endCxn id="8198" idx="1"/>
          </p:cNvCxnSpPr>
          <p:nvPr/>
        </p:nvCxnSpPr>
        <p:spPr bwMode="auto">
          <a:xfrm>
            <a:off x="3292234" y="3354388"/>
            <a:ext cx="4000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8" name="Elbow Connector 16"/>
          <p:cNvCxnSpPr>
            <a:cxnSpLocks noChangeShapeType="1"/>
            <a:stCxn id="8198" idx="3"/>
            <a:endCxn id="8199" idx="1"/>
          </p:cNvCxnSpPr>
          <p:nvPr/>
        </p:nvCxnSpPr>
        <p:spPr bwMode="auto">
          <a:xfrm flipV="1">
            <a:off x="4874972" y="2817813"/>
            <a:ext cx="492125" cy="536575"/>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9" name="Elbow Connector 17"/>
          <p:cNvCxnSpPr>
            <a:cxnSpLocks noChangeShapeType="1"/>
            <a:stCxn id="8198" idx="3"/>
            <a:endCxn id="8200" idx="1"/>
          </p:cNvCxnSpPr>
          <p:nvPr/>
        </p:nvCxnSpPr>
        <p:spPr bwMode="auto">
          <a:xfrm>
            <a:off x="4874972" y="3354388"/>
            <a:ext cx="493712" cy="377825"/>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10" name="Elbow Connector 18"/>
          <p:cNvCxnSpPr>
            <a:cxnSpLocks noChangeShapeType="1"/>
            <a:stCxn id="8199" idx="3"/>
            <a:endCxn id="8202" idx="1"/>
          </p:cNvCxnSpPr>
          <p:nvPr/>
        </p:nvCxnSpPr>
        <p:spPr bwMode="auto">
          <a:xfrm>
            <a:off x="6891097" y="2817813"/>
            <a:ext cx="896937" cy="496887"/>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11" name="Elbow Connector 19"/>
          <p:cNvCxnSpPr>
            <a:cxnSpLocks noChangeShapeType="1"/>
            <a:stCxn id="8200" idx="3"/>
            <a:endCxn id="8202" idx="1"/>
          </p:cNvCxnSpPr>
          <p:nvPr/>
        </p:nvCxnSpPr>
        <p:spPr bwMode="auto">
          <a:xfrm flipV="1">
            <a:off x="6892684" y="3314700"/>
            <a:ext cx="895350" cy="417513"/>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12" name="Straight Arrow Connector 20"/>
          <p:cNvCxnSpPr>
            <a:cxnSpLocks noChangeShapeType="1"/>
            <a:stCxn id="8202" idx="2"/>
            <a:endCxn id="8201" idx="0"/>
          </p:cNvCxnSpPr>
          <p:nvPr/>
        </p:nvCxnSpPr>
        <p:spPr bwMode="auto">
          <a:xfrm rot="5400000">
            <a:off x="7445928" y="4339431"/>
            <a:ext cx="1214438"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13" name="Straight Arrow Connector 21"/>
          <p:cNvCxnSpPr>
            <a:cxnSpLocks noChangeShapeType="1"/>
            <a:stCxn id="8201" idx="1"/>
            <a:endCxn id="8203" idx="3"/>
          </p:cNvCxnSpPr>
          <p:nvPr/>
        </p:nvCxnSpPr>
        <p:spPr bwMode="auto">
          <a:xfrm rot="10800000">
            <a:off x="6322772" y="5178425"/>
            <a:ext cx="102076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14" name="Straight Arrow Connector 22"/>
          <p:cNvCxnSpPr>
            <a:cxnSpLocks noChangeShapeType="1"/>
            <a:stCxn id="8203" idx="1"/>
            <a:endCxn id="8204" idx="3"/>
          </p:cNvCxnSpPr>
          <p:nvPr/>
        </p:nvCxnSpPr>
        <p:spPr bwMode="auto">
          <a:xfrm rot="10800000" flipV="1">
            <a:off x="3692284" y="5178425"/>
            <a:ext cx="1085850"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215" name="TextBox 23"/>
          <p:cNvSpPr txBox="1">
            <a:spLocks noChangeArrowheads="1"/>
          </p:cNvSpPr>
          <p:nvPr/>
        </p:nvSpPr>
        <p:spPr bwMode="auto">
          <a:xfrm>
            <a:off x="2587384" y="5715000"/>
            <a:ext cx="1676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Inventory  of Shirts</a:t>
            </a:r>
          </a:p>
        </p:txBody>
      </p:sp>
    </p:spTree>
    <p:extLst>
      <p:ext uri="{BB962C8B-B14F-4D97-AF65-F5344CB8AC3E}">
        <p14:creationId xmlns:p14="http://schemas.microsoft.com/office/powerpoint/2010/main" val="2982462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z="4000" dirty="0" smtClean="0"/>
              <a:t>Planning Premises in Process Design</a:t>
            </a:r>
          </a:p>
        </p:txBody>
      </p:sp>
      <p:sp>
        <p:nvSpPr>
          <p:cNvPr id="9219" name="Rectangle 3"/>
          <p:cNvSpPr>
            <a:spLocks noGrp="1" noChangeArrowheads="1"/>
          </p:cNvSpPr>
          <p:nvPr>
            <p:ph idx="1"/>
          </p:nvPr>
        </p:nvSpPr>
        <p:spPr/>
        <p:txBody>
          <a:bodyPr/>
          <a:lstStyle/>
          <a:p>
            <a:pPr eaLnBrk="1" hangingPunct="1"/>
            <a:r>
              <a:rPr lang="en-US" altLang="en-US" sz="2800" dirty="0" smtClean="0"/>
              <a:t>Three generic planning premises are in use in operations management </a:t>
            </a:r>
          </a:p>
          <a:p>
            <a:pPr lvl="1" eaLnBrk="1" hangingPunct="1"/>
            <a:r>
              <a:rPr lang="en-US" altLang="en-US" sz="2400" b="1" u="sng" dirty="0" smtClean="0">
                <a:solidFill>
                  <a:srgbClr val="0000FF"/>
                </a:solidFill>
              </a:rPr>
              <a:t>Make-to-Stock (MTS)</a:t>
            </a:r>
            <a:r>
              <a:rPr lang="en-US" altLang="en-US" sz="2400" dirty="0" smtClean="0"/>
              <a:t>: more amenable for systems with fewer product varieties and high production volume as in the case of continuous and streamlined flow systems </a:t>
            </a:r>
          </a:p>
          <a:p>
            <a:pPr lvl="1" eaLnBrk="1" hangingPunct="1"/>
            <a:r>
              <a:rPr lang="en-US" altLang="en-US" sz="2400" b="1" u="sng" dirty="0" smtClean="0">
                <a:solidFill>
                  <a:srgbClr val="0000FF"/>
                </a:solidFill>
              </a:rPr>
              <a:t>Assemble-to-order (ATO)</a:t>
            </a:r>
            <a:r>
              <a:rPr lang="en-US" altLang="en-US" sz="2400" dirty="0" smtClean="0"/>
              <a:t>: useful for intermittent flow systems catering to the mid-volume mid-variety situations</a:t>
            </a:r>
          </a:p>
          <a:p>
            <a:pPr lvl="1" eaLnBrk="1" hangingPunct="1"/>
            <a:r>
              <a:rPr lang="en-US" altLang="en-US" sz="2400" b="1" u="sng" dirty="0" smtClean="0">
                <a:solidFill>
                  <a:srgbClr val="0000FF"/>
                </a:solidFill>
              </a:rPr>
              <a:t>Make-to-order (MTO)</a:t>
            </a:r>
            <a:r>
              <a:rPr lang="en-US" altLang="en-US" sz="2400" dirty="0" smtClean="0"/>
              <a:t>: organizations typically belong to manufacturer of high product variety (jumbled flow process systems) use this planning methodology</a:t>
            </a:r>
          </a:p>
        </p:txBody>
      </p:sp>
    </p:spTree>
    <p:extLst>
      <p:ext uri="{BB962C8B-B14F-4D97-AF65-F5344CB8AC3E}">
        <p14:creationId xmlns:p14="http://schemas.microsoft.com/office/powerpoint/2010/main" val="959100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74674" y="304800"/>
            <a:ext cx="8188325" cy="1216025"/>
          </a:xfrm>
        </p:spPr>
        <p:txBody>
          <a:bodyPr/>
          <a:lstStyle/>
          <a:p>
            <a:pPr eaLnBrk="1" hangingPunct="1"/>
            <a:r>
              <a:rPr lang="en-US" altLang="en-US" sz="3600" dirty="0" smtClean="0"/>
              <a:t>Capacity Planning using MTS, ATO &amp; MTO</a:t>
            </a:r>
            <a:r>
              <a:rPr lang="en-US" altLang="en-US" dirty="0" smtClean="0"/>
              <a:t>: </a:t>
            </a:r>
            <a:r>
              <a:rPr lang="en-US" altLang="en-US" sz="3200" b="1" dirty="0" smtClean="0">
                <a:solidFill>
                  <a:srgbClr val="0000FF"/>
                </a:solidFill>
                <a:latin typeface="Comic Sans MS" pitchFamily="66" charset="0"/>
              </a:rPr>
              <a:t>The case of services</a:t>
            </a:r>
            <a:endParaRPr lang="en-US" altLang="en-US" sz="3000" b="1" dirty="0" smtClean="0">
              <a:solidFill>
                <a:srgbClr val="0000FF"/>
              </a:solidFill>
              <a:latin typeface="Comic Sans MS" pitchFamily="66" charset="0"/>
            </a:endParaRPr>
          </a:p>
        </p:txBody>
      </p:sp>
      <p:sp>
        <p:nvSpPr>
          <p:cNvPr id="20483" name="Rectangle 3"/>
          <p:cNvSpPr>
            <a:spLocks noGrp="1" noChangeArrowheads="1"/>
          </p:cNvSpPr>
          <p:nvPr>
            <p:ph sz="half" idx="1"/>
          </p:nvPr>
        </p:nvSpPr>
        <p:spPr/>
        <p:txBody>
          <a:bodyPr/>
          <a:lstStyle/>
          <a:p>
            <a:pPr eaLnBrk="1" hangingPunct="1">
              <a:lnSpc>
                <a:spcPct val="90000"/>
              </a:lnSpc>
              <a:buFont typeface="Wingdings" pitchFamily="2" charset="2"/>
              <a:buNone/>
              <a:defRPr/>
            </a:pPr>
            <a:r>
              <a:rPr lang="en-US" sz="2600" dirty="0" smtClean="0"/>
              <a:t>         </a:t>
            </a:r>
            <a:r>
              <a:rPr lang="en-US" sz="2600" u="sng" dirty="0" smtClean="0">
                <a:effectLst>
                  <a:outerShdw blurRad="38100" dist="38100" dir="2700000" algn="tl">
                    <a:srgbClr val="C0C0C0"/>
                  </a:outerShdw>
                </a:effectLst>
              </a:rPr>
              <a:t>Peak Hour</a:t>
            </a:r>
          </a:p>
          <a:p>
            <a:pPr eaLnBrk="1" hangingPunct="1">
              <a:lnSpc>
                <a:spcPct val="90000"/>
              </a:lnSpc>
              <a:defRPr/>
            </a:pPr>
            <a:r>
              <a:rPr lang="en-US" sz="2600" dirty="0" smtClean="0"/>
              <a:t>Assemble to order</a:t>
            </a:r>
          </a:p>
          <a:p>
            <a:pPr eaLnBrk="1" hangingPunct="1">
              <a:lnSpc>
                <a:spcPct val="90000"/>
              </a:lnSpc>
              <a:defRPr/>
            </a:pPr>
            <a:r>
              <a:rPr lang="en-US" sz="2600" dirty="0" smtClean="0"/>
              <a:t>Service Portfolio (narrow)</a:t>
            </a:r>
          </a:p>
          <a:p>
            <a:pPr eaLnBrk="1" hangingPunct="1">
              <a:lnSpc>
                <a:spcPct val="90000"/>
              </a:lnSpc>
              <a:defRPr/>
            </a:pPr>
            <a:r>
              <a:rPr lang="en-US" sz="2600" dirty="0" smtClean="0"/>
              <a:t>Demand Mgmt.</a:t>
            </a:r>
          </a:p>
          <a:p>
            <a:pPr lvl="1" eaLnBrk="1" hangingPunct="1">
              <a:lnSpc>
                <a:spcPct val="90000"/>
              </a:lnSpc>
              <a:defRPr/>
            </a:pPr>
            <a:r>
              <a:rPr lang="en-US" sz="2200" dirty="0" smtClean="0"/>
              <a:t>Reservations</a:t>
            </a:r>
          </a:p>
          <a:p>
            <a:pPr eaLnBrk="1" hangingPunct="1">
              <a:lnSpc>
                <a:spcPct val="90000"/>
              </a:lnSpc>
              <a:defRPr/>
            </a:pPr>
            <a:r>
              <a:rPr lang="en-US" sz="2600" dirty="0" smtClean="0"/>
              <a:t>Exploiting </a:t>
            </a:r>
          </a:p>
          <a:p>
            <a:pPr lvl="1" eaLnBrk="1" hangingPunct="1">
              <a:lnSpc>
                <a:spcPct val="90000"/>
              </a:lnSpc>
              <a:defRPr/>
            </a:pPr>
            <a:r>
              <a:rPr lang="en-US" sz="2200" dirty="0" smtClean="0"/>
              <a:t>Multi-skill </a:t>
            </a:r>
            <a:r>
              <a:rPr lang="en-US" sz="2200" dirty="0" err="1" smtClean="0"/>
              <a:t>labour</a:t>
            </a:r>
            <a:endParaRPr lang="en-US" sz="2200" dirty="0" smtClean="0"/>
          </a:p>
          <a:p>
            <a:pPr lvl="1" eaLnBrk="1" hangingPunct="1">
              <a:lnSpc>
                <a:spcPct val="90000"/>
              </a:lnSpc>
              <a:defRPr/>
            </a:pPr>
            <a:r>
              <a:rPr lang="en-US" sz="2200" dirty="0" smtClean="0"/>
              <a:t>Flexible work force</a:t>
            </a:r>
          </a:p>
        </p:txBody>
      </p:sp>
      <p:sp>
        <p:nvSpPr>
          <p:cNvPr id="20484" name="Rectangle 4"/>
          <p:cNvSpPr>
            <a:spLocks noGrp="1" noChangeArrowheads="1"/>
          </p:cNvSpPr>
          <p:nvPr>
            <p:ph sz="half" idx="2"/>
          </p:nvPr>
        </p:nvSpPr>
        <p:spPr/>
        <p:txBody>
          <a:bodyPr/>
          <a:lstStyle/>
          <a:p>
            <a:pPr eaLnBrk="1" hangingPunct="1">
              <a:buFont typeface="Wingdings" pitchFamily="2" charset="2"/>
              <a:buNone/>
              <a:defRPr/>
            </a:pPr>
            <a:r>
              <a:rPr lang="en-US" sz="2600" dirty="0" smtClean="0"/>
              <a:t>      </a:t>
            </a:r>
            <a:r>
              <a:rPr lang="en-US" sz="2600" u="sng" dirty="0" smtClean="0">
                <a:solidFill>
                  <a:schemeClr val="hlink"/>
                </a:solidFill>
                <a:effectLst>
                  <a:outerShdw blurRad="38100" dist="38100" dir="2700000" algn="tl">
                    <a:srgbClr val="C0C0C0"/>
                  </a:outerShdw>
                </a:effectLst>
              </a:rPr>
              <a:t>Non-Peak Hour</a:t>
            </a:r>
          </a:p>
          <a:p>
            <a:pPr eaLnBrk="1" hangingPunct="1">
              <a:defRPr/>
            </a:pPr>
            <a:r>
              <a:rPr lang="en-US" sz="2600" dirty="0" smtClean="0">
                <a:solidFill>
                  <a:schemeClr val="hlink"/>
                </a:solidFill>
              </a:rPr>
              <a:t>Made to order</a:t>
            </a:r>
          </a:p>
          <a:p>
            <a:pPr eaLnBrk="1" hangingPunct="1">
              <a:defRPr/>
            </a:pPr>
            <a:r>
              <a:rPr lang="en-US" sz="2600" dirty="0" smtClean="0">
                <a:solidFill>
                  <a:schemeClr val="hlink"/>
                </a:solidFill>
              </a:rPr>
              <a:t>Service Portfolio (wide)</a:t>
            </a:r>
          </a:p>
          <a:p>
            <a:pPr eaLnBrk="1" hangingPunct="1">
              <a:defRPr/>
            </a:pPr>
            <a:r>
              <a:rPr lang="en-US" sz="2600" dirty="0" smtClean="0">
                <a:solidFill>
                  <a:schemeClr val="hlink"/>
                </a:solidFill>
              </a:rPr>
              <a:t>Demand Mgmt.</a:t>
            </a:r>
          </a:p>
          <a:p>
            <a:pPr lvl="1" eaLnBrk="1" hangingPunct="1">
              <a:defRPr/>
            </a:pPr>
            <a:r>
              <a:rPr lang="en-US" sz="2200" dirty="0" smtClean="0">
                <a:solidFill>
                  <a:schemeClr val="hlink"/>
                </a:solidFill>
              </a:rPr>
              <a:t>Special Tariffs, offers</a:t>
            </a:r>
          </a:p>
          <a:p>
            <a:pPr eaLnBrk="1" hangingPunct="1">
              <a:buFont typeface="Wingdings" pitchFamily="2" charset="2"/>
              <a:buNone/>
              <a:defRPr/>
            </a:pPr>
            <a:endParaRPr lang="en-US" sz="2600" dirty="0" smtClean="0">
              <a:solidFill>
                <a:schemeClr val="hlink"/>
              </a:solidFill>
            </a:endParaRPr>
          </a:p>
        </p:txBody>
      </p:sp>
    </p:spTree>
    <p:extLst>
      <p:ext uri="{BB962C8B-B14F-4D97-AF65-F5344CB8AC3E}">
        <p14:creationId xmlns:p14="http://schemas.microsoft.com/office/powerpoint/2010/main" val="539143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smtClean="0"/>
              <a:t>Process Analysis issues for MTS</a:t>
            </a:r>
          </a:p>
        </p:txBody>
      </p:sp>
      <p:sp>
        <p:nvSpPr>
          <p:cNvPr id="3" name="Content Placeholder 2"/>
          <p:cNvSpPr>
            <a:spLocks noGrp="1"/>
          </p:cNvSpPr>
          <p:nvPr>
            <p:ph idx="1"/>
          </p:nvPr>
        </p:nvSpPr>
        <p:spPr/>
        <p:txBody>
          <a:bodyPr/>
          <a:lstStyle/>
          <a:p>
            <a:pPr eaLnBrk="1" hangingPunct="1">
              <a:defRPr/>
            </a:pPr>
            <a:r>
              <a:rPr lang="en-US" sz="2800" dirty="0" smtClean="0"/>
              <a:t>From a process and capacity analysis perspective MTS is related to mass production systems. Therefore the relevant questions for process and capacity analysis are:</a:t>
            </a:r>
          </a:p>
          <a:p>
            <a:pPr lvl="1" eaLnBrk="1" hangingPunct="1">
              <a:defRPr/>
            </a:pPr>
            <a:r>
              <a:rPr lang="en-US" sz="2400" dirty="0" smtClean="0">
                <a:ea typeface="+mn-ea"/>
                <a:cs typeface="+mn-cs"/>
              </a:rPr>
              <a:t>What is the productive capacity of my process per shift or per day?</a:t>
            </a:r>
          </a:p>
          <a:p>
            <a:pPr lvl="1" eaLnBrk="1" hangingPunct="1">
              <a:defRPr/>
            </a:pPr>
            <a:r>
              <a:rPr lang="en-US" sz="2400" dirty="0" smtClean="0">
                <a:ea typeface="+mn-ea"/>
                <a:cs typeface="+mn-cs"/>
              </a:rPr>
              <a:t>Where is the bottleneck for this process? </a:t>
            </a:r>
          </a:p>
          <a:p>
            <a:pPr lvl="1" eaLnBrk="1" hangingPunct="1">
              <a:defRPr/>
            </a:pPr>
            <a:r>
              <a:rPr lang="en-US" sz="2400" dirty="0" smtClean="0">
                <a:ea typeface="+mn-ea"/>
                <a:cs typeface="+mn-cs"/>
              </a:rPr>
              <a:t>If I need to increase the capacity of the process at which stage of the process should I invest?</a:t>
            </a:r>
          </a:p>
          <a:p>
            <a:pPr lvl="1" eaLnBrk="1" hangingPunct="1">
              <a:defRPr/>
            </a:pPr>
            <a:r>
              <a:rPr lang="en-US" sz="2400" dirty="0" smtClean="0">
                <a:ea typeface="+mn-ea"/>
                <a:cs typeface="+mn-cs"/>
              </a:rPr>
              <a:t>Can I improve the productive capacity by other means than investing in new resources?</a:t>
            </a:r>
          </a:p>
          <a:p>
            <a:pPr eaLnBrk="1" hangingPunct="1">
              <a:defRPr/>
            </a:pPr>
            <a:endParaRPr lang="en-US" sz="2800" dirty="0" smtClean="0"/>
          </a:p>
        </p:txBody>
      </p:sp>
    </p:spTree>
    <p:extLst>
      <p:ext uri="{BB962C8B-B14F-4D97-AF65-F5344CB8AC3E}">
        <p14:creationId xmlns:p14="http://schemas.microsoft.com/office/powerpoint/2010/main" val="983774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perations Management, 3e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3308</TotalTime>
  <Words>3084</Words>
  <Application>Microsoft Office PowerPoint</Application>
  <PresentationFormat>On-screen Show (4:3)</PresentationFormat>
  <Paragraphs>583</Paragraphs>
  <Slides>47</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47</vt:i4>
      </vt:variant>
    </vt:vector>
  </HeadingPairs>
  <TitlesOfParts>
    <vt:vector size="52" baseType="lpstr">
      <vt:lpstr>Custom Design</vt:lpstr>
      <vt:lpstr>Operations Management, 3e</vt:lpstr>
      <vt:lpstr>Operations Management, 3e_NEW</vt:lpstr>
      <vt:lpstr>1_Operations Management, 3e</vt:lpstr>
      <vt:lpstr>Equation</vt:lpstr>
      <vt:lpstr>Chapter 8</vt:lpstr>
      <vt:lpstr>Process &amp; Capacity Analysis Context</vt:lpstr>
      <vt:lpstr>Issues in Process Analysis</vt:lpstr>
      <vt:lpstr>Process Analysis Definition &amp; Scope</vt:lpstr>
      <vt:lpstr>Process Flow Charting</vt:lpstr>
      <vt:lpstr>A Simplified Process Flow Chart  Case of Shirt Manufacturing</vt:lpstr>
      <vt:lpstr>Planning Premises in Process Design</vt:lpstr>
      <vt:lpstr>Capacity Planning using MTS, ATO &amp; MTO: The case of services</vt:lpstr>
      <vt:lpstr>Process Analysis issues for MTS</vt:lpstr>
      <vt:lpstr>Process Analysis Performance Metrics</vt:lpstr>
      <vt:lpstr>Process Analysis Toy Manufacturing (Example 8.1)</vt:lpstr>
      <vt:lpstr>Process Analysis (Example 8.1) A graphical representation with start and end times</vt:lpstr>
      <vt:lpstr>Process Analysis (Example 8.1) Production Capacity of the system</vt:lpstr>
      <vt:lpstr>Production Capacity under varying batch sizes (Example 8.2)</vt:lpstr>
      <vt:lpstr>Production Capacity under varying resource availability (Example 8.2)</vt:lpstr>
      <vt:lpstr>Process Analysis (Example 8.2) Some important observations</vt:lpstr>
      <vt:lpstr>Business Process Engineering Some guidelines to identify scope</vt:lpstr>
      <vt:lpstr>Components of Lead Time in Organizations</vt:lpstr>
      <vt:lpstr>Implementing BPR A three-step methodology</vt:lpstr>
      <vt:lpstr>Process or Value Stream Mapping Some alternatives…</vt:lpstr>
      <vt:lpstr>Process Improvement NVA Analysis</vt:lpstr>
      <vt:lpstr>Process Mapping Study A Summary of outcome</vt:lpstr>
      <vt:lpstr>Capacity Planning</vt:lpstr>
      <vt:lpstr>Economies of Scale An illustration</vt:lpstr>
      <vt:lpstr>Capacity buildup  Alternative modes</vt:lpstr>
      <vt:lpstr>Video Insight 8.1 Capacity Planning in Melbourne Rail Network</vt:lpstr>
      <vt:lpstr>Input measures of capacity</vt:lpstr>
      <vt:lpstr>Output measures of capacity</vt:lpstr>
      <vt:lpstr>Japanese notion of capacity</vt:lpstr>
      <vt:lpstr>Nine Source of Waste An illustration (Ideas at work 8.2)</vt:lpstr>
      <vt:lpstr>Capacity Planning Time Horizon</vt:lpstr>
      <vt:lpstr>Capacity Planning Framework</vt:lpstr>
      <vt:lpstr>Capacity Planning Computational steps</vt:lpstr>
      <vt:lpstr>Capacity requirements</vt:lpstr>
      <vt:lpstr>Capacity Availability</vt:lpstr>
      <vt:lpstr>Capacity Augmentation Alternatives</vt:lpstr>
      <vt:lpstr>Example 8.5</vt:lpstr>
      <vt:lpstr>Solution to example 8.5</vt:lpstr>
      <vt:lpstr>Solution to example 8.5</vt:lpstr>
      <vt:lpstr>Bottleneck &amp; Capacity Analysis  The Wandering Bottleneck</vt:lpstr>
      <vt:lpstr>Hierarchies in Capacity Estimation</vt:lpstr>
      <vt:lpstr>Capacity Planning  Decision tree analysis (Example 8.6)</vt:lpstr>
      <vt:lpstr>Solution to Example 8.6</vt:lpstr>
      <vt:lpstr>Solution to Example 8.6</vt:lpstr>
      <vt:lpstr>Capacity Planning Chapter Highlights</vt:lpstr>
      <vt:lpstr>Capacity Planning Chapter Highlights…</vt:lpstr>
      <vt:lpstr>Capacity Planning Chapter Highlights…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shephali.tandon</dc:creator>
  <cp:lastModifiedBy>C, Purushothaman</cp:lastModifiedBy>
  <cp:revision>200</cp:revision>
  <dcterms:created xsi:type="dcterms:W3CDTF">2009-06-23T09:59:21Z</dcterms:created>
  <dcterms:modified xsi:type="dcterms:W3CDTF">2015-08-19T16:49:25Z</dcterms:modified>
</cp:coreProperties>
</file>