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6" r:id="rId2"/>
    <p:sldMasterId id="2147484849" r:id="rId3"/>
    <p:sldMasterId id="2147484863" r:id="rId4"/>
  </p:sldMasterIdLst>
  <p:notesMasterIdLst>
    <p:notesMasterId r:id="rId64"/>
  </p:notesMasterIdLst>
  <p:handoutMasterIdLst>
    <p:handoutMasterId r:id="rId65"/>
  </p:handoutMasterIdLst>
  <p:sldIdLst>
    <p:sldId id="428" r:id="rId5"/>
    <p:sldId id="625" r:id="rId6"/>
    <p:sldId id="626" r:id="rId7"/>
    <p:sldId id="627" r:id="rId8"/>
    <p:sldId id="628" r:id="rId9"/>
    <p:sldId id="629" r:id="rId10"/>
    <p:sldId id="630" r:id="rId11"/>
    <p:sldId id="631" r:id="rId12"/>
    <p:sldId id="632" r:id="rId13"/>
    <p:sldId id="684" r:id="rId14"/>
    <p:sldId id="633" r:id="rId15"/>
    <p:sldId id="634" r:id="rId16"/>
    <p:sldId id="683" r:id="rId17"/>
    <p:sldId id="635" r:id="rId18"/>
    <p:sldId id="636" r:id="rId19"/>
    <p:sldId id="637" r:id="rId20"/>
    <p:sldId id="638" r:id="rId21"/>
    <p:sldId id="639" r:id="rId22"/>
    <p:sldId id="640" r:id="rId23"/>
    <p:sldId id="641" r:id="rId24"/>
    <p:sldId id="642" r:id="rId25"/>
    <p:sldId id="643" r:id="rId26"/>
    <p:sldId id="644" r:id="rId27"/>
    <p:sldId id="645" r:id="rId28"/>
    <p:sldId id="646" r:id="rId29"/>
    <p:sldId id="647" r:id="rId30"/>
    <p:sldId id="648" r:id="rId31"/>
    <p:sldId id="649" r:id="rId32"/>
    <p:sldId id="650" r:id="rId33"/>
    <p:sldId id="651" r:id="rId34"/>
    <p:sldId id="652" r:id="rId35"/>
    <p:sldId id="653" r:id="rId36"/>
    <p:sldId id="654" r:id="rId37"/>
    <p:sldId id="655" r:id="rId38"/>
    <p:sldId id="656" r:id="rId39"/>
    <p:sldId id="657" r:id="rId40"/>
    <p:sldId id="658" r:id="rId41"/>
    <p:sldId id="659" r:id="rId42"/>
    <p:sldId id="660" r:id="rId43"/>
    <p:sldId id="661" r:id="rId44"/>
    <p:sldId id="662" r:id="rId45"/>
    <p:sldId id="663" r:id="rId46"/>
    <p:sldId id="664" r:id="rId47"/>
    <p:sldId id="665" r:id="rId48"/>
    <p:sldId id="666" r:id="rId49"/>
    <p:sldId id="667" r:id="rId50"/>
    <p:sldId id="668" r:id="rId51"/>
    <p:sldId id="669" r:id="rId52"/>
    <p:sldId id="670" r:id="rId53"/>
    <p:sldId id="673" r:id="rId54"/>
    <p:sldId id="674" r:id="rId55"/>
    <p:sldId id="675" r:id="rId56"/>
    <p:sldId id="676" r:id="rId57"/>
    <p:sldId id="677" r:id="rId58"/>
    <p:sldId id="678" r:id="rId59"/>
    <p:sldId id="685" r:id="rId60"/>
    <p:sldId id="680" r:id="rId61"/>
    <p:sldId id="681" r:id="rId62"/>
    <p:sldId id="682" r:id="rId6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D85D"/>
    <a:srgbClr val="FFCE33"/>
    <a:srgbClr val="CC99FF"/>
    <a:srgbClr val="DCB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5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DEB65-2534-4B88-A7CA-DDD479547C44}"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n-US"/>
        </a:p>
      </dgm:t>
    </dgm:pt>
    <dgm:pt modelId="{30A0C809-1470-4E96-910B-3FACEF723B97}">
      <dgm:prSet phldrT="[Text]"/>
      <dgm:spPr/>
      <dgm:t>
        <a:bodyPr/>
        <a:lstStyle/>
        <a:p>
          <a:endParaRPr lang="en-US" dirty="0"/>
        </a:p>
      </dgm:t>
    </dgm:pt>
    <dgm:pt modelId="{4328269C-F1A4-4ED2-89A4-3F48B07BF362}" type="sibTrans" cxnId="{81DE5FF2-B6C2-4529-BAB4-1C4D9B2097B7}">
      <dgm:prSet/>
      <dgm:spPr/>
      <dgm:t>
        <a:bodyPr/>
        <a:lstStyle/>
        <a:p>
          <a:endParaRPr lang="en-US"/>
        </a:p>
      </dgm:t>
    </dgm:pt>
    <dgm:pt modelId="{8E40D9A1-48AE-4001-9367-CB6AE480CCBC}" type="parTrans" cxnId="{81DE5FF2-B6C2-4529-BAB4-1C4D9B2097B7}">
      <dgm:prSet/>
      <dgm:spPr/>
      <dgm:t>
        <a:bodyPr/>
        <a:lstStyle/>
        <a:p>
          <a:endParaRPr lang="en-US"/>
        </a:p>
      </dgm:t>
    </dgm:pt>
    <dgm:pt modelId="{CC804A75-F8FB-4564-8624-1D94B1DDC026}">
      <dgm:prSet/>
      <dgm:spPr/>
      <dgm:t>
        <a:bodyPr/>
        <a:lstStyle/>
        <a:p>
          <a:r>
            <a:rPr lang="en-US" b="1" dirty="0" smtClean="0">
              <a:solidFill>
                <a:schemeClr val="tx1"/>
              </a:solidFill>
            </a:rPr>
            <a:t>Moderate Complexity</a:t>
          </a:r>
          <a:endParaRPr lang="en-US" b="1" dirty="0">
            <a:solidFill>
              <a:schemeClr val="tx1"/>
            </a:solidFill>
          </a:endParaRPr>
        </a:p>
      </dgm:t>
    </dgm:pt>
    <dgm:pt modelId="{DA129C80-9D41-4E37-B61F-C046556F87FD}" type="parTrans" cxnId="{01EA825A-46D2-4CA0-A4B0-8B06D5845481}">
      <dgm:prSet/>
      <dgm:spPr/>
      <dgm:t>
        <a:bodyPr/>
        <a:lstStyle/>
        <a:p>
          <a:endParaRPr lang="en-US"/>
        </a:p>
      </dgm:t>
    </dgm:pt>
    <dgm:pt modelId="{9AB9CBA8-185E-40F1-83C3-E4DF04540956}" type="sibTrans" cxnId="{01EA825A-46D2-4CA0-A4B0-8B06D5845481}">
      <dgm:prSet/>
      <dgm:spPr/>
      <dgm:t>
        <a:bodyPr/>
        <a:lstStyle/>
        <a:p>
          <a:endParaRPr lang="en-US"/>
        </a:p>
      </dgm:t>
    </dgm:pt>
    <dgm:pt modelId="{83270758-ECD7-4B4E-97F0-42B14C45CC2B}">
      <dgm:prSet/>
      <dgm:spPr/>
      <dgm:t>
        <a:bodyPr/>
        <a:lstStyle/>
        <a:p>
          <a:r>
            <a:rPr lang="en-US" b="1" dirty="0" smtClean="0">
              <a:solidFill>
                <a:schemeClr val="tx1"/>
              </a:solidFill>
            </a:rPr>
            <a:t>High Complexity</a:t>
          </a:r>
          <a:endParaRPr lang="en-US" b="1" dirty="0">
            <a:solidFill>
              <a:schemeClr val="tx1"/>
            </a:solidFill>
          </a:endParaRPr>
        </a:p>
      </dgm:t>
    </dgm:pt>
    <dgm:pt modelId="{FE70A761-EBD0-4F8E-B3FF-712E44D3CD36}" type="parTrans" cxnId="{9295D2AA-B8AA-4067-9230-01AF49E3DCD1}">
      <dgm:prSet/>
      <dgm:spPr/>
      <dgm:t>
        <a:bodyPr/>
        <a:lstStyle/>
        <a:p>
          <a:endParaRPr lang="en-US"/>
        </a:p>
      </dgm:t>
    </dgm:pt>
    <dgm:pt modelId="{481C55CE-8F98-4FCD-B185-358A4757434E}" type="sibTrans" cxnId="{9295D2AA-B8AA-4067-9230-01AF49E3DCD1}">
      <dgm:prSet/>
      <dgm:spPr/>
      <dgm:t>
        <a:bodyPr/>
        <a:lstStyle/>
        <a:p>
          <a:endParaRPr lang="en-US"/>
        </a:p>
      </dgm:t>
    </dgm:pt>
    <dgm:pt modelId="{AAA2E3C7-6247-41A1-9B16-E5BFF88C8060}">
      <dgm:prSet/>
      <dgm:spPr/>
      <dgm:t>
        <a:bodyPr/>
        <a:lstStyle/>
        <a:p>
          <a:r>
            <a:rPr lang="en-US" b="1" dirty="0" smtClean="0">
              <a:solidFill>
                <a:schemeClr val="tx1"/>
              </a:solidFill>
            </a:rPr>
            <a:t>Low Complexity</a:t>
          </a:r>
          <a:endParaRPr lang="en-US" b="1" dirty="0">
            <a:solidFill>
              <a:schemeClr val="tx1"/>
            </a:solidFill>
          </a:endParaRPr>
        </a:p>
      </dgm:t>
    </dgm:pt>
    <dgm:pt modelId="{05B93619-DE17-47D7-ADA0-41CEADF790B1}" type="parTrans" cxnId="{8A8B7EE7-CEA4-45BE-AAF5-C9322D44461F}">
      <dgm:prSet/>
      <dgm:spPr/>
      <dgm:t>
        <a:bodyPr/>
        <a:lstStyle/>
        <a:p>
          <a:endParaRPr lang="en-US"/>
        </a:p>
      </dgm:t>
    </dgm:pt>
    <dgm:pt modelId="{E22FBF3A-614C-4D03-8E38-F1528A6E7BEB}" type="sibTrans" cxnId="{8A8B7EE7-CEA4-45BE-AAF5-C9322D44461F}">
      <dgm:prSet/>
      <dgm:spPr/>
      <dgm:t>
        <a:bodyPr/>
        <a:lstStyle/>
        <a:p>
          <a:endParaRPr lang="en-US"/>
        </a:p>
      </dgm:t>
    </dgm:pt>
    <dgm:pt modelId="{F979D7BA-C396-4F32-9B3D-46501F9A93C0}">
      <dgm:prSet/>
      <dgm:spPr/>
      <dgm:t>
        <a:bodyPr/>
        <a:lstStyle/>
        <a:p>
          <a:r>
            <a:rPr lang="en-US" b="1" dirty="0" smtClean="0">
              <a:solidFill>
                <a:schemeClr val="tx1"/>
              </a:solidFill>
            </a:rPr>
            <a:t>Moderate Complexity</a:t>
          </a:r>
          <a:endParaRPr lang="en-US" b="1" dirty="0">
            <a:solidFill>
              <a:schemeClr val="tx1"/>
            </a:solidFill>
          </a:endParaRPr>
        </a:p>
      </dgm:t>
    </dgm:pt>
    <dgm:pt modelId="{B9784F90-7FF6-4598-BC90-1C943E13AB98}" type="parTrans" cxnId="{FCD260DC-A078-4A81-91BA-E0AFCE3BE35E}">
      <dgm:prSet/>
      <dgm:spPr/>
      <dgm:t>
        <a:bodyPr/>
        <a:lstStyle/>
        <a:p>
          <a:endParaRPr lang="en-US"/>
        </a:p>
      </dgm:t>
    </dgm:pt>
    <dgm:pt modelId="{53A6263A-9202-418D-8503-9E47CDD9C39B}" type="sibTrans" cxnId="{FCD260DC-A078-4A81-91BA-E0AFCE3BE35E}">
      <dgm:prSet/>
      <dgm:spPr/>
      <dgm:t>
        <a:bodyPr/>
        <a:lstStyle/>
        <a:p>
          <a:endParaRPr lang="en-US"/>
        </a:p>
      </dgm:t>
    </dgm:pt>
    <dgm:pt modelId="{B284C48E-289D-4697-9CA3-576471D31615}" type="pres">
      <dgm:prSet presAssocID="{265DEB65-2534-4B88-A7CA-DDD479547C44}" presName="diagram" presStyleCnt="0">
        <dgm:presLayoutVars>
          <dgm:chMax val="1"/>
          <dgm:dir/>
          <dgm:animLvl val="ctr"/>
          <dgm:resizeHandles val="exact"/>
        </dgm:presLayoutVars>
      </dgm:prSet>
      <dgm:spPr/>
      <dgm:t>
        <a:bodyPr/>
        <a:lstStyle/>
        <a:p>
          <a:endParaRPr lang="en-US"/>
        </a:p>
      </dgm:t>
    </dgm:pt>
    <dgm:pt modelId="{70564CDB-D8DB-41D9-83CE-DFEA2FF70851}" type="pres">
      <dgm:prSet presAssocID="{265DEB65-2534-4B88-A7CA-DDD479547C44}" presName="matrix" presStyleCnt="0"/>
      <dgm:spPr/>
    </dgm:pt>
    <dgm:pt modelId="{A83AE0C9-EEA2-49D4-B649-4A7B4E0FA5D5}" type="pres">
      <dgm:prSet presAssocID="{265DEB65-2534-4B88-A7CA-DDD479547C44}" presName="tile1" presStyleLbl="node1" presStyleIdx="0" presStyleCnt="4"/>
      <dgm:spPr/>
      <dgm:t>
        <a:bodyPr/>
        <a:lstStyle/>
        <a:p>
          <a:endParaRPr lang="en-US"/>
        </a:p>
      </dgm:t>
    </dgm:pt>
    <dgm:pt modelId="{7A1043F1-74EC-4D45-9036-B1ED6356C967}" type="pres">
      <dgm:prSet presAssocID="{265DEB65-2534-4B88-A7CA-DDD479547C44}" presName="tile1text" presStyleLbl="node1" presStyleIdx="0" presStyleCnt="4">
        <dgm:presLayoutVars>
          <dgm:chMax val="0"/>
          <dgm:chPref val="0"/>
          <dgm:bulletEnabled val="1"/>
        </dgm:presLayoutVars>
      </dgm:prSet>
      <dgm:spPr/>
      <dgm:t>
        <a:bodyPr/>
        <a:lstStyle/>
        <a:p>
          <a:endParaRPr lang="en-US"/>
        </a:p>
      </dgm:t>
    </dgm:pt>
    <dgm:pt modelId="{B077A6BE-D00B-41ED-A005-E5A25B441FCA}" type="pres">
      <dgm:prSet presAssocID="{265DEB65-2534-4B88-A7CA-DDD479547C44}" presName="tile2" presStyleLbl="node1" presStyleIdx="1" presStyleCnt="4"/>
      <dgm:spPr/>
      <dgm:t>
        <a:bodyPr/>
        <a:lstStyle/>
        <a:p>
          <a:endParaRPr lang="en-US"/>
        </a:p>
      </dgm:t>
    </dgm:pt>
    <dgm:pt modelId="{E2F995F2-308B-46B4-9DCC-786C012793A1}" type="pres">
      <dgm:prSet presAssocID="{265DEB65-2534-4B88-A7CA-DDD479547C44}" presName="tile2text" presStyleLbl="node1" presStyleIdx="1" presStyleCnt="4">
        <dgm:presLayoutVars>
          <dgm:chMax val="0"/>
          <dgm:chPref val="0"/>
          <dgm:bulletEnabled val="1"/>
        </dgm:presLayoutVars>
      </dgm:prSet>
      <dgm:spPr/>
      <dgm:t>
        <a:bodyPr/>
        <a:lstStyle/>
        <a:p>
          <a:endParaRPr lang="en-US"/>
        </a:p>
      </dgm:t>
    </dgm:pt>
    <dgm:pt modelId="{8E8A0B12-B098-473A-BA62-FDA8362E8F76}" type="pres">
      <dgm:prSet presAssocID="{265DEB65-2534-4B88-A7CA-DDD479547C44}" presName="tile3" presStyleLbl="node1" presStyleIdx="2" presStyleCnt="4"/>
      <dgm:spPr/>
      <dgm:t>
        <a:bodyPr/>
        <a:lstStyle/>
        <a:p>
          <a:endParaRPr lang="en-US"/>
        </a:p>
      </dgm:t>
    </dgm:pt>
    <dgm:pt modelId="{84A76B61-D943-4705-AEFB-6ACFA22F6F16}" type="pres">
      <dgm:prSet presAssocID="{265DEB65-2534-4B88-A7CA-DDD479547C44}" presName="tile3text" presStyleLbl="node1" presStyleIdx="2" presStyleCnt="4">
        <dgm:presLayoutVars>
          <dgm:chMax val="0"/>
          <dgm:chPref val="0"/>
          <dgm:bulletEnabled val="1"/>
        </dgm:presLayoutVars>
      </dgm:prSet>
      <dgm:spPr/>
      <dgm:t>
        <a:bodyPr/>
        <a:lstStyle/>
        <a:p>
          <a:endParaRPr lang="en-US"/>
        </a:p>
      </dgm:t>
    </dgm:pt>
    <dgm:pt modelId="{19650166-FEC1-489C-AA19-2414DB554B18}" type="pres">
      <dgm:prSet presAssocID="{265DEB65-2534-4B88-A7CA-DDD479547C44}" presName="tile4" presStyleLbl="node1" presStyleIdx="3" presStyleCnt="4"/>
      <dgm:spPr/>
      <dgm:t>
        <a:bodyPr/>
        <a:lstStyle/>
        <a:p>
          <a:endParaRPr lang="en-US"/>
        </a:p>
      </dgm:t>
    </dgm:pt>
    <dgm:pt modelId="{BB163228-B398-4873-B17C-4ED60E05269E}" type="pres">
      <dgm:prSet presAssocID="{265DEB65-2534-4B88-A7CA-DDD479547C44}" presName="tile4text" presStyleLbl="node1" presStyleIdx="3" presStyleCnt="4">
        <dgm:presLayoutVars>
          <dgm:chMax val="0"/>
          <dgm:chPref val="0"/>
          <dgm:bulletEnabled val="1"/>
        </dgm:presLayoutVars>
      </dgm:prSet>
      <dgm:spPr/>
      <dgm:t>
        <a:bodyPr/>
        <a:lstStyle/>
        <a:p>
          <a:endParaRPr lang="en-US"/>
        </a:p>
      </dgm:t>
    </dgm:pt>
    <dgm:pt modelId="{883D2189-EC18-4200-B0B6-7F7653403B5F}" type="pres">
      <dgm:prSet presAssocID="{265DEB65-2534-4B88-A7CA-DDD479547C44}" presName="centerTile" presStyleLbl="fgShp" presStyleIdx="0" presStyleCnt="1" custFlipHor="1" custScaleX="2500" custScaleY="4500">
        <dgm:presLayoutVars>
          <dgm:chMax val="0"/>
          <dgm:chPref val="0"/>
        </dgm:presLayoutVars>
      </dgm:prSet>
      <dgm:spPr/>
      <dgm:t>
        <a:bodyPr/>
        <a:lstStyle/>
        <a:p>
          <a:endParaRPr lang="en-US"/>
        </a:p>
      </dgm:t>
    </dgm:pt>
  </dgm:ptLst>
  <dgm:cxnLst>
    <dgm:cxn modelId="{92BCFC67-56E1-4F0D-94DC-FFF74873CDD3}" type="presOf" srcId="{265DEB65-2534-4B88-A7CA-DDD479547C44}" destId="{B284C48E-289D-4697-9CA3-576471D31615}" srcOrd="0" destOrd="0" presId="urn:microsoft.com/office/officeart/2005/8/layout/matrix1"/>
    <dgm:cxn modelId="{A876C79A-8E60-4BBA-B6F5-24DE28824C90}" type="presOf" srcId="{CC804A75-F8FB-4564-8624-1D94B1DDC026}" destId="{7A1043F1-74EC-4D45-9036-B1ED6356C967}" srcOrd="1" destOrd="0" presId="urn:microsoft.com/office/officeart/2005/8/layout/matrix1"/>
    <dgm:cxn modelId="{87069D7E-BB6E-4AE0-9094-6948B15476FE}" type="presOf" srcId="{83270758-ECD7-4B4E-97F0-42B14C45CC2B}" destId="{B077A6BE-D00B-41ED-A005-E5A25B441FCA}" srcOrd="0" destOrd="0" presId="urn:microsoft.com/office/officeart/2005/8/layout/matrix1"/>
    <dgm:cxn modelId="{FCD260DC-A078-4A81-91BA-E0AFCE3BE35E}" srcId="{30A0C809-1470-4E96-910B-3FACEF723B97}" destId="{F979D7BA-C396-4F32-9B3D-46501F9A93C0}" srcOrd="3" destOrd="0" parTransId="{B9784F90-7FF6-4598-BC90-1C943E13AB98}" sibTransId="{53A6263A-9202-418D-8503-9E47CDD9C39B}"/>
    <dgm:cxn modelId="{C1B91FC5-0003-4D23-8CBD-965E9D3FD8D4}" type="presOf" srcId="{83270758-ECD7-4B4E-97F0-42B14C45CC2B}" destId="{E2F995F2-308B-46B4-9DCC-786C012793A1}" srcOrd="1" destOrd="0" presId="urn:microsoft.com/office/officeart/2005/8/layout/matrix1"/>
    <dgm:cxn modelId="{562256BF-AB48-4DCF-9D20-93935D9A6CA3}" type="presOf" srcId="{F979D7BA-C396-4F32-9B3D-46501F9A93C0}" destId="{BB163228-B398-4873-B17C-4ED60E05269E}" srcOrd="1" destOrd="0" presId="urn:microsoft.com/office/officeart/2005/8/layout/matrix1"/>
    <dgm:cxn modelId="{01EA825A-46D2-4CA0-A4B0-8B06D5845481}" srcId="{30A0C809-1470-4E96-910B-3FACEF723B97}" destId="{CC804A75-F8FB-4564-8624-1D94B1DDC026}" srcOrd="0" destOrd="0" parTransId="{DA129C80-9D41-4E37-B61F-C046556F87FD}" sibTransId="{9AB9CBA8-185E-40F1-83C3-E4DF04540956}"/>
    <dgm:cxn modelId="{8A8B7EE7-CEA4-45BE-AAF5-C9322D44461F}" srcId="{30A0C809-1470-4E96-910B-3FACEF723B97}" destId="{AAA2E3C7-6247-41A1-9B16-E5BFF88C8060}" srcOrd="2" destOrd="0" parTransId="{05B93619-DE17-47D7-ADA0-41CEADF790B1}" sibTransId="{E22FBF3A-614C-4D03-8E38-F1528A6E7BEB}"/>
    <dgm:cxn modelId="{26DD2D10-A7F7-45C0-A7DB-781846C78CAA}" type="presOf" srcId="{CC804A75-F8FB-4564-8624-1D94B1DDC026}" destId="{A83AE0C9-EEA2-49D4-B649-4A7B4E0FA5D5}" srcOrd="0" destOrd="0" presId="urn:microsoft.com/office/officeart/2005/8/layout/matrix1"/>
    <dgm:cxn modelId="{466C00A2-910E-4460-9A8D-6BB75174819C}" type="presOf" srcId="{F979D7BA-C396-4F32-9B3D-46501F9A93C0}" destId="{19650166-FEC1-489C-AA19-2414DB554B18}" srcOrd="0" destOrd="0" presId="urn:microsoft.com/office/officeart/2005/8/layout/matrix1"/>
    <dgm:cxn modelId="{142939E7-1EDE-4D42-8299-33C471754F07}" type="presOf" srcId="{AAA2E3C7-6247-41A1-9B16-E5BFF88C8060}" destId="{84A76B61-D943-4705-AEFB-6ACFA22F6F16}" srcOrd="1" destOrd="0" presId="urn:microsoft.com/office/officeart/2005/8/layout/matrix1"/>
    <dgm:cxn modelId="{1F80605C-99F5-4BBA-AE94-2F2D8743EC83}" type="presOf" srcId="{AAA2E3C7-6247-41A1-9B16-E5BFF88C8060}" destId="{8E8A0B12-B098-473A-BA62-FDA8362E8F76}" srcOrd="0" destOrd="0" presId="urn:microsoft.com/office/officeart/2005/8/layout/matrix1"/>
    <dgm:cxn modelId="{81DE5FF2-B6C2-4529-BAB4-1C4D9B2097B7}" srcId="{265DEB65-2534-4B88-A7CA-DDD479547C44}" destId="{30A0C809-1470-4E96-910B-3FACEF723B97}" srcOrd="0" destOrd="0" parTransId="{8E40D9A1-48AE-4001-9367-CB6AE480CCBC}" sibTransId="{4328269C-F1A4-4ED2-89A4-3F48B07BF362}"/>
    <dgm:cxn modelId="{CEE92159-E1A9-4785-BB52-2AC53E5F6B24}" type="presOf" srcId="{30A0C809-1470-4E96-910B-3FACEF723B97}" destId="{883D2189-EC18-4200-B0B6-7F7653403B5F}" srcOrd="0" destOrd="0" presId="urn:microsoft.com/office/officeart/2005/8/layout/matrix1"/>
    <dgm:cxn modelId="{9295D2AA-B8AA-4067-9230-01AF49E3DCD1}" srcId="{30A0C809-1470-4E96-910B-3FACEF723B97}" destId="{83270758-ECD7-4B4E-97F0-42B14C45CC2B}" srcOrd="1" destOrd="0" parTransId="{FE70A761-EBD0-4F8E-B3FF-712E44D3CD36}" sibTransId="{481C55CE-8F98-4FCD-B185-358A4757434E}"/>
    <dgm:cxn modelId="{E1CC1DB2-FE77-404B-8158-67B04F54C4C4}" type="presParOf" srcId="{B284C48E-289D-4697-9CA3-576471D31615}" destId="{70564CDB-D8DB-41D9-83CE-DFEA2FF70851}" srcOrd="0" destOrd="0" presId="urn:microsoft.com/office/officeart/2005/8/layout/matrix1"/>
    <dgm:cxn modelId="{7F79D55C-6FD5-470A-A9A9-B6A89B982AAB}" type="presParOf" srcId="{70564CDB-D8DB-41D9-83CE-DFEA2FF70851}" destId="{A83AE0C9-EEA2-49D4-B649-4A7B4E0FA5D5}" srcOrd="0" destOrd="0" presId="urn:microsoft.com/office/officeart/2005/8/layout/matrix1"/>
    <dgm:cxn modelId="{F28F4437-1535-4D35-8990-9254A20B9F2E}" type="presParOf" srcId="{70564CDB-D8DB-41D9-83CE-DFEA2FF70851}" destId="{7A1043F1-74EC-4D45-9036-B1ED6356C967}" srcOrd="1" destOrd="0" presId="urn:microsoft.com/office/officeart/2005/8/layout/matrix1"/>
    <dgm:cxn modelId="{902681C1-5AA0-4DF3-985C-0084A6D2AF70}" type="presParOf" srcId="{70564CDB-D8DB-41D9-83CE-DFEA2FF70851}" destId="{B077A6BE-D00B-41ED-A005-E5A25B441FCA}" srcOrd="2" destOrd="0" presId="urn:microsoft.com/office/officeart/2005/8/layout/matrix1"/>
    <dgm:cxn modelId="{6350ED06-88FD-48A4-AF4B-30F2EDC78565}" type="presParOf" srcId="{70564CDB-D8DB-41D9-83CE-DFEA2FF70851}" destId="{E2F995F2-308B-46B4-9DCC-786C012793A1}" srcOrd="3" destOrd="0" presId="urn:microsoft.com/office/officeart/2005/8/layout/matrix1"/>
    <dgm:cxn modelId="{A5B6EA6F-7BBE-4154-B6C5-3F7F688AC9D8}" type="presParOf" srcId="{70564CDB-D8DB-41D9-83CE-DFEA2FF70851}" destId="{8E8A0B12-B098-473A-BA62-FDA8362E8F76}" srcOrd="4" destOrd="0" presId="urn:microsoft.com/office/officeart/2005/8/layout/matrix1"/>
    <dgm:cxn modelId="{E0BD8F81-48E9-42D6-B14E-0BCE462C8FEF}" type="presParOf" srcId="{70564CDB-D8DB-41D9-83CE-DFEA2FF70851}" destId="{84A76B61-D943-4705-AEFB-6ACFA22F6F16}" srcOrd="5" destOrd="0" presId="urn:microsoft.com/office/officeart/2005/8/layout/matrix1"/>
    <dgm:cxn modelId="{A3847C4F-C05F-4C65-AF3B-9955C4DA843C}" type="presParOf" srcId="{70564CDB-D8DB-41D9-83CE-DFEA2FF70851}" destId="{19650166-FEC1-489C-AA19-2414DB554B18}" srcOrd="6" destOrd="0" presId="urn:microsoft.com/office/officeart/2005/8/layout/matrix1"/>
    <dgm:cxn modelId="{BAB4648B-CED8-4147-A468-FD848FB474DE}" type="presParOf" srcId="{70564CDB-D8DB-41D9-83CE-DFEA2FF70851}" destId="{BB163228-B398-4873-B17C-4ED60E05269E}" srcOrd="7" destOrd="0" presId="urn:microsoft.com/office/officeart/2005/8/layout/matrix1"/>
    <dgm:cxn modelId="{F4E13329-B8EB-47F8-AB60-1DCA1F1A597F}" type="presParOf" srcId="{B284C48E-289D-4697-9CA3-576471D31615}" destId="{883D2189-EC18-4200-B0B6-7F7653403B5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AE0C9-EEA2-49D4-B649-4A7B4E0FA5D5}">
      <dsp:nvSpPr>
        <dsp:cNvPr id="0" name=""/>
        <dsp:cNvSpPr/>
      </dsp:nvSpPr>
      <dsp:spPr>
        <a:xfrm rot="16200000">
          <a:off x="508000" y="-508000"/>
          <a:ext cx="2031999" cy="3048000"/>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tx1"/>
              </a:solidFill>
            </a:rPr>
            <a:t>Moderate Complexity</a:t>
          </a:r>
          <a:endParaRPr lang="en-US" sz="3600" b="1" kern="1200" dirty="0">
            <a:solidFill>
              <a:schemeClr val="tx1"/>
            </a:solidFill>
          </a:endParaRPr>
        </a:p>
      </dsp:txBody>
      <dsp:txXfrm rot="5400000">
        <a:off x="0" y="0"/>
        <a:ext cx="3048000" cy="1524000"/>
      </dsp:txXfrm>
    </dsp:sp>
    <dsp:sp modelId="{B077A6BE-D00B-41ED-A005-E5A25B441FCA}">
      <dsp:nvSpPr>
        <dsp:cNvPr id="0" name=""/>
        <dsp:cNvSpPr/>
      </dsp:nvSpPr>
      <dsp:spPr>
        <a:xfrm>
          <a:off x="3048000" y="0"/>
          <a:ext cx="3048000" cy="2031999"/>
        </a:xfrm>
        <a:prstGeom prst="round1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tx1"/>
              </a:solidFill>
            </a:rPr>
            <a:t>High Complexity</a:t>
          </a:r>
          <a:endParaRPr lang="en-US" sz="3600" b="1" kern="1200" dirty="0">
            <a:solidFill>
              <a:schemeClr val="tx1"/>
            </a:solidFill>
          </a:endParaRPr>
        </a:p>
      </dsp:txBody>
      <dsp:txXfrm>
        <a:off x="3048000" y="0"/>
        <a:ext cx="3048000" cy="1524000"/>
      </dsp:txXfrm>
    </dsp:sp>
    <dsp:sp modelId="{8E8A0B12-B098-473A-BA62-FDA8362E8F76}">
      <dsp:nvSpPr>
        <dsp:cNvPr id="0" name=""/>
        <dsp:cNvSpPr/>
      </dsp:nvSpPr>
      <dsp:spPr>
        <a:xfrm rot="10800000">
          <a:off x="0" y="2031999"/>
          <a:ext cx="3048000" cy="2031999"/>
        </a:xfrm>
        <a:prstGeom prst="round1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tx1"/>
              </a:solidFill>
            </a:rPr>
            <a:t>Low Complexity</a:t>
          </a:r>
          <a:endParaRPr lang="en-US" sz="3600" b="1" kern="1200" dirty="0">
            <a:solidFill>
              <a:schemeClr val="tx1"/>
            </a:solidFill>
          </a:endParaRPr>
        </a:p>
      </dsp:txBody>
      <dsp:txXfrm rot="10800000">
        <a:off x="0" y="2539999"/>
        <a:ext cx="3048000" cy="1524000"/>
      </dsp:txXfrm>
    </dsp:sp>
    <dsp:sp modelId="{19650166-FEC1-489C-AA19-2414DB554B18}">
      <dsp:nvSpPr>
        <dsp:cNvPr id="0" name=""/>
        <dsp:cNvSpPr/>
      </dsp:nvSpPr>
      <dsp:spPr>
        <a:xfrm rot="5400000">
          <a:off x="3556000" y="1523999"/>
          <a:ext cx="2031999" cy="3048000"/>
        </a:xfrm>
        <a:prstGeom prst="round1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tx1"/>
              </a:solidFill>
            </a:rPr>
            <a:t>Moderate Complexity</a:t>
          </a:r>
          <a:endParaRPr lang="en-US" sz="3600" b="1" kern="1200" dirty="0">
            <a:solidFill>
              <a:schemeClr val="tx1"/>
            </a:solidFill>
          </a:endParaRPr>
        </a:p>
      </dsp:txBody>
      <dsp:txXfrm rot="-5400000">
        <a:off x="3048000" y="2539999"/>
        <a:ext cx="3048000" cy="1524000"/>
      </dsp:txXfrm>
    </dsp:sp>
    <dsp:sp modelId="{883D2189-EC18-4200-B0B6-7F7653403B5F}">
      <dsp:nvSpPr>
        <dsp:cNvPr id="0" name=""/>
        <dsp:cNvSpPr/>
      </dsp:nvSpPr>
      <dsp:spPr>
        <a:xfrm flipH="1">
          <a:off x="3025139" y="2009139"/>
          <a:ext cx="45720" cy="45720"/>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dirty="0"/>
        </a:p>
      </dsp:txBody>
      <dsp:txXfrm>
        <a:off x="3027371" y="2011371"/>
        <a:ext cx="41256" cy="4125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4CF33E1-45F1-457E-9702-DB359BE7BA60}" type="slidenum">
              <a:rPr lang="en-US"/>
              <a:pPr>
                <a:defRPr/>
              </a:pPr>
              <a:t>‹#›</a:t>
            </a:fld>
            <a:endParaRPr lang="en-US"/>
          </a:p>
        </p:txBody>
      </p:sp>
    </p:spTree>
    <p:extLst>
      <p:ext uri="{BB962C8B-B14F-4D97-AF65-F5344CB8AC3E}">
        <p14:creationId xmlns:p14="http://schemas.microsoft.com/office/powerpoint/2010/main" val="2921505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7" r:id="rId1"/>
    <p:sldLayoutId id="2147484838" r:id="rId2"/>
    <p:sldLayoutId id="2147484839" r:id="rId3"/>
    <p:sldLayoutId id="2147484840" r:id="rId4"/>
    <p:sldLayoutId id="2147484841" r:id="rId5"/>
    <p:sldLayoutId id="2147484842" r:id="rId6"/>
    <p:sldLayoutId id="2147484843" r:id="rId7"/>
    <p:sldLayoutId id="2147484844" r:id="rId8"/>
    <p:sldLayoutId id="2147484845" r:id="rId9"/>
    <p:sldLayoutId id="2147484846" r:id="rId10"/>
    <p:sldLayoutId id="2147484847" r:id="rId11"/>
    <p:sldLayoutId id="2147484848" r:id="rId12"/>
    <p:sldLayoutId id="2147484834"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9" r:id="rId6"/>
    <p:sldLayoutId id="2147484870"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HxGLdTARCMk#aid=P8YcoLTqiEA" TargetMode="External"/><Relationship Id="rId2" Type="http://schemas.openxmlformats.org/officeDocument/2006/relationships/hyperlink" Target="https://www.youtube.com/watch?v=R9J7pOU5FSg#aid=P9Ci8i1FfNA" TargetMode="Externa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r5xmVPr8Aa8" TargetMode="External"/><Relationship Id="rId2" Type="http://schemas.openxmlformats.org/officeDocument/2006/relationships/hyperlink" Target="https://www.youtube.com/watch?v=A4Ar8ZLnZU0" TargetMode="Externa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2.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0.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4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0.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40.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4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40.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4.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2.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2.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535672" y="1570857"/>
            <a:ext cx="7772400" cy="1470025"/>
          </a:xfrm>
        </p:spPr>
        <p:txBody>
          <a:bodyPr/>
          <a:lstStyle/>
          <a:p>
            <a:pPr eaLnBrk="1" hangingPunct="1"/>
            <a:r>
              <a:rPr lang="en-US" altLang="en-US" dirty="0" smtClean="0"/>
              <a:t>Chapter 9</a:t>
            </a:r>
          </a:p>
        </p:txBody>
      </p:sp>
      <p:sp>
        <p:nvSpPr>
          <p:cNvPr id="3075" name="Rectangle 5"/>
          <p:cNvSpPr>
            <a:spLocks noGrp="1" noChangeArrowheads="1"/>
          </p:cNvSpPr>
          <p:nvPr>
            <p:ph type="subTitle" idx="1"/>
          </p:nvPr>
        </p:nvSpPr>
        <p:spPr>
          <a:xfrm>
            <a:off x="1221472" y="3326632"/>
            <a:ext cx="6400800" cy="1752600"/>
          </a:xfrm>
        </p:spPr>
        <p:txBody>
          <a:bodyPr/>
          <a:lstStyle/>
          <a:p>
            <a:pPr eaLnBrk="1" hangingPunct="1"/>
            <a:r>
              <a:rPr lang="en-US" altLang="en-US" sz="4400" b="1" dirty="0" smtClean="0">
                <a:solidFill>
                  <a:srgbClr val="0000FF"/>
                </a:solidFill>
              </a:rPr>
              <a:t>Design of Manufacturing Processes</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9.1</a:t>
            </a:r>
            <a:br>
              <a:rPr lang="en-US" dirty="0" smtClean="0"/>
            </a:br>
            <a:r>
              <a:rPr lang="en-US" sz="3200" b="1" dirty="0" smtClean="0">
                <a:solidFill>
                  <a:srgbClr val="0000FF"/>
                </a:solidFill>
              </a:rPr>
              <a:t>Manufacturing of Sugar &amp; Apparels</a:t>
            </a:r>
            <a:endParaRPr lang="en-US" sz="3200" b="1" dirty="0">
              <a:solidFill>
                <a:srgbClr val="0000FF"/>
              </a:solidFill>
            </a:endParaRPr>
          </a:p>
        </p:txBody>
      </p:sp>
      <p:sp>
        <p:nvSpPr>
          <p:cNvPr id="3" name="TextBox 2"/>
          <p:cNvSpPr txBox="1"/>
          <p:nvPr/>
        </p:nvSpPr>
        <p:spPr>
          <a:xfrm>
            <a:off x="704850" y="2581275"/>
            <a:ext cx="7734300" cy="1692771"/>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smtClean="0"/>
          </a:p>
          <a:p>
            <a:pPr marL="342900" lvl="0" indent="-342900">
              <a:buFont typeface="+mj-lt"/>
              <a:buAutoNum type="arabicPeriod"/>
            </a:pPr>
            <a:r>
              <a:rPr lang="en-US" dirty="0"/>
              <a:t>Plant tour to understand how Sugar is being </a:t>
            </a:r>
            <a:r>
              <a:rPr lang="en-US" dirty="0" smtClean="0"/>
              <a:t>manufactured </a:t>
            </a:r>
            <a:r>
              <a:rPr lang="en-US" u="sng" dirty="0" smtClean="0">
                <a:hlinkClick r:id="rId2"/>
              </a:rPr>
              <a:t>https</a:t>
            </a:r>
            <a:r>
              <a:rPr lang="en-US" u="sng" dirty="0">
                <a:hlinkClick r:id="rId2"/>
              </a:rPr>
              <a:t>://www.youtube.com/watch?v=R9J7pOU5FSg#aid=P9Ci8i1FfNA</a:t>
            </a:r>
            <a:r>
              <a:rPr lang="en-US" dirty="0"/>
              <a:t> </a:t>
            </a:r>
          </a:p>
          <a:p>
            <a:pPr marL="342900" indent="-342900">
              <a:buFont typeface="+mj-lt"/>
              <a:buAutoNum type="arabicPeriod"/>
            </a:pPr>
            <a:r>
              <a:rPr lang="en-US" dirty="0"/>
              <a:t>A modern apparel manufacturing unit: Best &amp; Crompton Apparels </a:t>
            </a:r>
            <a:r>
              <a:rPr lang="en-US" u="sng" dirty="0">
                <a:hlinkClick r:id="rId3"/>
              </a:rPr>
              <a:t>http://www.youtube.com/watch?v=HxGLdTARCMk#aid=P8YcoLTqiEA</a:t>
            </a:r>
            <a:r>
              <a:rPr lang="en-US" dirty="0"/>
              <a:t> </a:t>
            </a:r>
          </a:p>
        </p:txBody>
      </p:sp>
    </p:spTree>
    <p:extLst>
      <p:ext uri="{BB962C8B-B14F-4D97-AF65-F5344CB8AC3E}">
        <p14:creationId xmlns:p14="http://schemas.microsoft.com/office/powerpoint/2010/main" val="1082393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3400" smtClean="0"/>
              <a:t>Continuous Flow System</a:t>
            </a:r>
            <a:br>
              <a:rPr lang="en-US" altLang="en-US" sz="3400" smtClean="0"/>
            </a:br>
            <a:r>
              <a:rPr lang="en-US" altLang="en-US" sz="2800" b="1" smtClean="0">
                <a:solidFill>
                  <a:schemeClr val="accent2"/>
                </a:solidFill>
                <a:latin typeface="Comic Sans MS" pitchFamily="66" charset="0"/>
              </a:rPr>
              <a:t>Mass production in discrete manufacturing</a:t>
            </a:r>
          </a:p>
        </p:txBody>
      </p:sp>
      <p:sp>
        <p:nvSpPr>
          <p:cNvPr id="12291" name="Rectangle 3"/>
          <p:cNvSpPr>
            <a:spLocks noGrp="1" noChangeArrowheads="1"/>
          </p:cNvSpPr>
          <p:nvPr>
            <p:ph idx="1"/>
          </p:nvPr>
        </p:nvSpPr>
        <p:spPr/>
        <p:txBody>
          <a:bodyPr/>
          <a:lstStyle/>
          <a:p>
            <a:pPr eaLnBrk="1" hangingPunct="1"/>
            <a:r>
              <a:rPr lang="en-US" altLang="en-US" sz="2000" smtClean="0"/>
              <a:t>In discrete manufacturing various components are manufactured in discrete fashion and the final product is obtained through an assembly process </a:t>
            </a:r>
          </a:p>
          <a:p>
            <a:pPr eaLnBrk="1" hangingPunct="1"/>
            <a:r>
              <a:rPr lang="en-US" altLang="en-US" sz="2000" smtClean="0"/>
              <a:t>In a mass production system, the volume of production is very high and the number of variations in the final product is low</a:t>
            </a:r>
          </a:p>
          <a:p>
            <a:pPr lvl="1" eaLnBrk="1" hangingPunct="1"/>
            <a:r>
              <a:rPr lang="en-US" altLang="en-US" sz="1800" smtClean="0"/>
              <a:t>Examples: </a:t>
            </a:r>
          </a:p>
          <a:p>
            <a:pPr lvl="2" eaLnBrk="1" hangingPunct="1"/>
            <a:r>
              <a:rPr lang="en-US" altLang="en-US" sz="1700" smtClean="0"/>
              <a:t>Automobile and two wheeler manufacturers,</a:t>
            </a:r>
          </a:p>
          <a:p>
            <a:pPr lvl="2" eaLnBrk="1" hangingPunct="1"/>
            <a:r>
              <a:rPr lang="en-US" altLang="en-US" sz="1700" smtClean="0"/>
              <a:t>Manufacturers of electrical components such as switches and health care products such as disposable syringes </a:t>
            </a:r>
          </a:p>
          <a:p>
            <a:pPr eaLnBrk="1" hangingPunct="1"/>
            <a:r>
              <a:rPr lang="en-US" altLang="en-US" sz="2000" smtClean="0"/>
              <a:t>The entire manufacturing is organised by arranging the resources one after the other as per the manufacturing sequence (known as product line structure) </a:t>
            </a:r>
          </a:p>
        </p:txBody>
      </p:sp>
    </p:spTree>
    <p:extLst>
      <p:ext uri="{BB962C8B-B14F-4D97-AF65-F5344CB8AC3E}">
        <p14:creationId xmlns:p14="http://schemas.microsoft.com/office/powerpoint/2010/main" val="583967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AutoShape 4"/>
          <p:cNvSpPr>
            <a:spLocks noChangeArrowheads="1"/>
          </p:cNvSpPr>
          <p:nvPr/>
        </p:nvSpPr>
        <p:spPr bwMode="auto">
          <a:xfrm>
            <a:off x="1231900" y="2297556"/>
            <a:ext cx="1968500" cy="26670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en-GB" altLang="en-US">
              <a:latin typeface="Arial" charset="0"/>
            </a:endParaRPr>
          </a:p>
        </p:txBody>
      </p:sp>
      <p:sp>
        <p:nvSpPr>
          <p:cNvPr id="13315" name="Rectangle 2" descr="Green marble"/>
          <p:cNvSpPr>
            <a:spLocks noGrp="1" noChangeArrowheads="1"/>
          </p:cNvSpPr>
          <p:nvPr>
            <p:ph type="title"/>
          </p:nvPr>
        </p:nvSpPr>
        <p:spPr>
          <a:xfrm>
            <a:off x="620713" y="-77344"/>
            <a:ext cx="7837487" cy="1123950"/>
          </a:xfrm>
          <a:noFill/>
        </p:spPr>
        <p:txBody>
          <a:bodyPr anchor="ctr"/>
          <a:lstStyle/>
          <a:p>
            <a:pPr eaLnBrk="1" hangingPunct="1"/>
            <a:r>
              <a:rPr lang="en-GB" altLang="en-US" sz="3400" smtClean="0"/>
              <a:t>Process Design for Mass Production Systems</a:t>
            </a:r>
            <a:endParaRPr lang="en-GB" altLang="en-US" sz="3000" smtClean="0">
              <a:solidFill>
                <a:schemeClr val="tx1"/>
              </a:solidFill>
            </a:endParaRPr>
          </a:p>
        </p:txBody>
      </p:sp>
      <p:sp>
        <p:nvSpPr>
          <p:cNvPr id="13316" name="AutoShape 3"/>
          <p:cNvSpPr>
            <a:spLocks noChangeArrowheads="1"/>
          </p:cNvSpPr>
          <p:nvPr/>
        </p:nvSpPr>
        <p:spPr bwMode="auto">
          <a:xfrm>
            <a:off x="1219200" y="1345056"/>
            <a:ext cx="6705600" cy="812800"/>
          </a:xfrm>
          <a:prstGeom prst="roundRect">
            <a:avLst>
              <a:gd name="adj" fmla="val 12495"/>
            </a:avLst>
          </a:prstGeom>
          <a:solidFill>
            <a:srgbClr val="CCCCFF"/>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Footlight MT Light" pitchFamily="18" charset="0"/>
              </a:rPr>
              <a:t>Pre manufacturing Activities</a:t>
            </a:r>
          </a:p>
          <a:p>
            <a:pPr algn="ctr"/>
            <a:endParaRPr lang="en-GB" altLang="en-US" sz="2000">
              <a:latin typeface="Footlight MT Light" pitchFamily="18" charset="0"/>
            </a:endParaRPr>
          </a:p>
          <a:p>
            <a:pPr algn="ctr"/>
            <a:endParaRPr lang="en-GB" altLang="en-US">
              <a:latin typeface="Footlight MT Light" pitchFamily="18" charset="0"/>
            </a:endParaRPr>
          </a:p>
        </p:txBody>
      </p:sp>
      <p:sp>
        <p:nvSpPr>
          <p:cNvPr id="13317" name="AutoShape 11"/>
          <p:cNvSpPr>
            <a:spLocks noChangeArrowheads="1"/>
          </p:cNvSpPr>
          <p:nvPr/>
        </p:nvSpPr>
        <p:spPr bwMode="auto">
          <a:xfrm>
            <a:off x="1524000" y="2526156"/>
            <a:ext cx="1371600" cy="3683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Machining</a:t>
            </a:r>
          </a:p>
        </p:txBody>
      </p:sp>
      <p:sp>
        <p:nvSpPr>
          <p:cNvPr id="13318" name="AutoShape 12"/>
          <p:cNvSpPr>
            <a:spLocks noChangeArrowheads="1"/>
          </p:cNvSpPr>
          <p:nvPr/>
        </p:nvSpPr>
        <p:spPr bwMode="auto">
          <a:xfrm>
            <a:off x="1524000" y="3211956"/>
            <a:ext cx="1371600" cy="3683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Fabrication</a:t>
            </a:r>
          </a:p>
        </p:txBody>
      </p:sp>
      <p:sp>
        <p:nvSpPr>
          <p:cNvPr id="13319" name="AutoShape 13"/>
          <p:cNvSpPr>
            <a:spLocks noChangeArrowheads="1"/>
          </p:cNvSpPr>
          <p:nvPr/>
        </p:nvSpPr>
        <p:spPr bwMode="auto">
          <a:xfrm>
            <a:off x="1524000" y="3821556"/>
            <a:ext cx="1371600" cy="3683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Assembly</a:t>
            </a:r>
          </a:p>
        </p:txBody>
      </p:sp>
      <p:sp>
        <p:nvSpPr>
          <p:cNvPr id="13320" name="AutoShape 14"/>
          <p:cNvSpPr>
            <a:spLocks noChangeArrowheads="1"/>
          </p:cNvSpPr>
          <p:nvPr/>
        </p:nvSpPr>
        <p:spPr bwMode="auto">
          <a:xfrm>
            <a:off x="1524000" y="4431156"/>
            <a:ext cx="1371600" cy="3683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Testing</a:t>
            </a:r>
          </a:p>
        </p:txBody>
      </p:sp>
      <p:sp>
        <p:nvSpPr>
          <p:cNvPr id="13321" name="Line 16" descr="Recycled paper"/>
          <p:cNvSpPr>
            <a:spLocks noChangeShapeType="1"/>
          </p:cNvSpPr>
          <p:nvPr/>
        </p:nvSpPr>
        <p:spPr bwMode="auto">
          <a:xfrm>
            <a:off x="2168525" y="2907156"/>
            <a:ext cx="0" cy="292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17" descr="Recycled paper"/>
          <p:cNvSpPr>
            <a:spLocks noChangeShapeType="1"/>
          </p:cNvSpPr>
          <p:nvPr/>
        </p:nvSpPr>
        <p:spPr bwMode="auto">
          <a:xfrm>
            <a:off x="2168525" y="35929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8" descr="Recycled paper"/>
          <p:cNvSpPr>
            <a:spLocks noChangeShapeType="1"/>
          </p:cNvSpPr>
          <p:nvPr/>
        </p:nvSpPr>
        <p:spPr bwMode="auto">
          <a:xfrm>
            <a:off x="2168525" y="42025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4" name="AutoShape 35"/>
          <p:cNvSpPr>
            <a:spLocks noChangeArrowheads="1"/>
          </p:cNvSpPr>
          <p:nvPr/>
        </p:nvSpPr>
        <p:spPr bwMode="auto">
          <a:xfrm>
            <a:off x="1524000" y="5062981"/>
            <a:ext cx="6108700" cy="374650"/>
          </a:xfrm>
          <a:prstGeom prst="roundRect">
            <a:avLst>
              <a:gd name="adj" fmla="val 12495"/>
            </a:avLst>
          </a:prstGeom>
          <a:solidFill>
            <a:srgbClr val="FF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Footlight MT Light" pitchFamily="18" charset="0"/>
              </a:rPr>
              <a:t>Dedicated &amp; Decentralised Manufacturing Support</a:t>
            </a:r>
          </a:p>
        </p:txBody>
      </p:sp>
      <p:sp>
        <p:nvSpPr>
          <p:cNvPr id="13325" name="AutoShape 40"/>
          <p:cNvSpPr>
            <a:spLocks noChangeArrowheads="1"/>
          </p:cNvSpPr>
          <p:nvPr/>
        </p:nvSpPr>
        <p:spPr bwMode="auto">
          <a:xfrm>
            <a:off x="3594100" y="2297556"/>
            <a:ext cx="1968500" cy="26670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en-GB" altLang="en-US">
              <a:latin typeface="Arial" charset="0"/>
            </a:endParaRPr>
          </a:p>
        </p:txBody>
      </p:sp>
      <p:sp>
        <p:nvSpPr>
          <p:cNvPr id="13326" name="AutoShape 41"/>
          <p:cNvSpPr>
            <a:spLocks noChangeArrowheads="1"/>
          </p:cNvSpPr>
          <p:nvPr/>
        </p:nvSpPr>
        <p:spPr bwMode="auto">
          <a:xfrm>
            <a:off x="3886200" y="2526156"/>
            <a:ext cx="1371600" cy="3683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Machining</a:t>
            </a:r>
          </a:p>
        </p:txBody>
      </p:sp>
      <p:sp>
        <p:nvSpPr>
          <p:cNvPr id="13327" name="AutoShape 42"/>
          <p:cNvSpPr>
            <a:spLocks noChangeArrowheads="1"/>
          </p:cNvSpPr>
          <p:nvPr/>
        </p:nvSpPr>
        <p:spPr bwMode="auto">
          <a:xfrm>
            <a:off x="3886200" y="3211956"/>
            <a:ext cx="1371600" cy="3683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Fabrication</a:t>
            </a:r>
          </a:p>
        </p:txBody>
      </p:sp>
      <p:sp>
        <p:nvSpPr>
          <p:cNvPr id="13328" name="AutoShape 43"/>
          <p:cNvSpPr>
            <a:spLocks noChangeArrowheads="1"/>
          </p:cNvSpPr>
          <p:nvPr/>
        </p:nvSpPr>
        <p:spPr bwMode="auto">
          <a:xfrm>
            <a:off x="3886200" y="3821556"/>
            <a:ext cx="1371600" cy="3683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Assembly</a:t>
            </a:r>
          </a:p>
        </p:txBody>
      </p:sp>
      <p:sp>
        <p:nvSpPr>
          <p:cNvPr id="13329" name="AutoShape 44"/>
          <p:cNvSpPr>
            <a:spLocks noChangeArrowheads="1"/>
          </p:cNvSpPr>
          <p:nvPr/>
        </p:nvSpPr>
        <p:spPr bwMode="auto">
          <a:xfrm>
            <a:off x="3886200" y="4431156"/>
            <a:ext cx="1371600" cy="3683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Testing</a:t>
            </a:r>
          </a:p>
        </p:txBody>
      </p:sp>
      <p:sp>
        <p:nvSpPr>
          <p:cNvPr id="13330" name="Line 45" descr="Recycled paper"/>
          <p:cNvSpPr>
            <a:spLocks noChangeShapeType="1"/>
          </p:cNvSpPr>
          <p:nvPr/>
        </p:nvSpPr>
        <p:spPr bwMode="auto">
          <a:xfrm>
            <a:off x="4530725" y="2907156"/>
            <a:ext cx="0" cy="292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46" descr="Recycled paper"/>
          <p:cNvSpPr>
            <a:spLocks noChangeShapeType="1"/>
          </p:cNvSpPr>
          <p:nvPr/>
        </p:nvSpPr>
        <p:spPr bwMode="auto">
          <a:xfrm>
            <a:off x="4530725" y="35929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47" descr="Recycled paper"/>
          <p:cNvSpPr>
            <a:spLocks noChangeShapeType="1"/>
          </p:cNvSpPr>
          <p:nvPr/>
        </p:nvSpPr>
        <p:spPr bwMode="auto">
          <a:xfrm>
            <a:off x="4530725" y="42025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3" name="AutoShape 48"/>
          <p:cNvSpPr>
            <a:spLocks noChangeArrowheads="1"/>
          </p:cNvSpPr>
          <p:nvPr/>
        </p:nvSpPr>
        <p:spPr bwMode="auto">
          <a:xfrm>
            <a:off x="5956300" y="2297556"/>
            <a:ext cx="1968500" cy="26670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en-GB" altLang="en-US">
              <a:latin typeface="Arial" charset="0"/>
            </a:endParaRPr>
          </a:p>
        </p:txBody>
      </p:sp>
      <p:sp>
        <p:nvSpPr>
          <p:cNvPr id="13334" name="AutoShape 49"/>
          <p:cNvSpPr>
            <a:spLocks noChangeArrowheads="1"/>
          </p:cNvSpPr>
          <p:nvPr/>
        </p:nvSpPr>
        <p:spPr bwMode="auto">
          <a:xfrm>
            <a:off x="6248400" y="2526156"/>
            <a:ext cx="1371600" cy="3683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Machining</a:t>
            </a:r>
          </a:p>
        </p:txBody>
      </p:sp>
      <p:sp>
        <p:nvSpPr>
          <p:cNvPr id="13335" name="AutoShape 50"/>
          <p:cNvSpPr>
            <a:spLocks noChangeArrowheads="1"/>
          </p:cNvSpPr>
          <p:nvPr/>
        </p:nvSpPr>
        <p:spPr bwMode="auto">
          <a:xfrm>
            <a:off x="6248400" y="3211956"/>
            <a:ext cx="1371600" cy="3683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Fabrication</a:t>
            </a:r>
          </a:p>
        </p:txBody>
      </p:sp>
      <p:sp>
        <p:nvSpPr>
          <p:cNvPr id="13336" name="AutoShape 51"/>
          <p:cNvSpPr>
            <a:spLocks noChangeArrowheads="1"/>
          </p:cNvSpPr>
          <p:nvPr/>
        </p:nvSpPr>
        <p:spPr bwMode="auto">
          <a:xfrm>
            <a:off x="6248400" y="3821556"/>
            <a:ext cx="1371600" cy="3683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Assembly</a:t>
            </a:r>
          </a:p>
        </p:txBody>
      </p:sp>
      <p:sp>
        <p:nvSpPr>
          <p:cNvPr id="13337" name="AutoShape 52"/>
          <p:cNvSpPr>
            <a:spLocks noChangeArrowheads="1"/>
          </p:cNvSpPr>
          <p:nvPr/>
        </p:nvSpPr>
        <p:spPr bwMode="auto">
          <a:xfrm>
            <a:off x="6248400" y="4431156"/>
            <a:ext cx="1371600" cy="3683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Testing</a:t>
            </a:r>
          </a:p>
        </p:txBody>
      </p:sp>
      <p:sp>
        <p:nvSpPr>
          <p:cNvPr id="13338" name="Line 53"/>
          <p:cNvSpPr>
            <a:spLocks noChangeShapeType="1"/>
          </p:cNvSpPr>
          <p:nvPr/>
        </p:nvSpPr>
        <p:spPr bwMode="auto">
          <a:xfrm>
            <a:off x="6892925" y="2907156"/>
            <a:ext cx="0" cy="292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54"/>
          <p:cNvSpPr>
            <a:spLocks noChangeShapeType="1"/>
          </p:cNvSpPr>
          <p:nvPr/>
        </p:nvSpPr>
        <p:spPr bwMode="auto">
          <a:xfrm>
            <a:off x="6892925" y="35929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55"/>
          <p:cNvSpPr>
            <a:spLocks noChangeShapeType="1"/>
          </p:cNvSpPr>
          <p:nvPr/>
        </p:nvSpPr>
        <p:spPr bwMode="auto">
          <a:xfrm>
            <a:off x="6892925" y="4202556"/>
            <a:ext cx="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1" name="AutoShape 56"/>
          <p:cNvSpPr>
            <a:spLocks noChangeArrowheads="1"/>
          </p:cNvSpPr>
          <p:nvPr/>
        </p:nvSpPr>
        <p:spPr bwMode="auto">
          <a:xfrm>
            <a:off x="1524000" y="1624456"/>
            <a:ext cx="1371600" cy="368300"/>
          </a:xfrm>
          <a:prstGeom prst="roundRect">
            <a:avLst>
              <a:gd name="adj" fmla="val 12495"/>
            </a:avLst>
          </a:prstGeom>
          <a:solidFill>
            <a:srgbClr val="FFCC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Product A</a:t>
            </a:r>
          </a:p>
        </p:txBody>
      </p:sp>
      <p:cxnSp>
        <p:nvCxnSpPr>
          <p:cNvPr id="13342" name="AutoShape 57"/>
          <p:cNvCxnSpPr>
            <a:cxnSpLocks noChangeShapeType="1"/>
            <a:stCxn id="13341" idx="2"/>
            <a:endCxn id="13317" idx="0"/>
          </p:cNvCxnSpPr>
          <p:nvPr/>
        </p:nvCxnSpPr>
        <p:spPr bwMode="auto">
          <a:xfrm>
            <a:off x="2209800" y="2002281"/>
            <a:ext cx="0" cy="514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3" name="AutoShape 58"/>
          <p:cNvSpPr>
            <a:spLocks noChangeArrowheads="1"/>
          </p:cNvSpPr>
          <p:nvPr/>
        </p:nvSpPr>
        <p:spPr bwMode="auto">
          <a:xfrm>
            <a:off x="3886200" y="1624456"/>
            <a:ext cx="1371600" cy="3683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Product B</a:t>
            </a:r>
          </a:p>
        </p:txBody>
      </p:sp>
      <p:cxnSp>
        <p:nvCxnSpPr>
          <p:cNvPr id="13344" name="AutoShape 59"/>
          <p:cNvCxnSpPr>
            <a:cxnSpLocks noChangeShapeType="1"/>
            <a:stCxn id="13343" idx="2"/>
            <a:endCxn id="13326" idx="0"/>
          </p:cNvCxnSpPr>
          <p:nvPr/>
        </p:nvCxnSpPr>
        <p:spPr bwMode="auto">
          <a:xfrm>
            <a:off x="4572000" y="2002281"/>
            <a:ext cx="0" cy="514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5" name="AutoShape 60"/>
          <p:cNvSpPr>
            <a:spLocks noChangeArrowheads="1"/>
          </p:cNvSpPr>
          <p:nvPr/>
        </p:nvSpPr>
        <p:spPr bwMode="auto">
          <a:xfrm>
            <a:off x="6248400" y="1624456"/>
            <a:ext cx="1371600" cy="368300"/>
          </a:xfrm>
          <a:prstGeom prst="roundRect">
            <a:avLst>
              <a:gd name="adj" fmla="val 12495"/>
            </a:avLst>
          </a:prstGeom>
          <a:solidFill>
            <a:srgbClr val="CCFFCC"/>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a:latin typeface="Arial" charset="0"/>
              </a:rPr>
              <a:t>Product C</a:t>
            </a:r>
          </a:p>
        </p:txBody>
      </p:sp>
      <p:cxnSp>
        <p:nvCxnSpPr>
          <p:cNvPr id="13346" name="AutoShape 61"/>
          <p:cNvCxnSpPr>
            <a:cxnSpLocks noChangeShapeType="1"/>
            <a:stCxn id="13345" idx="2"/>
            <a:endCxn id="13334" idx="0"/>
          </p:cNvCxnSpPr>
          <p:nvPr/>
        </p:nvCxnSpPr>
        <p:spPr bwMode="auto">
          <a:xfrm>
            <a:off x="6934200" y="2002281"/>
            <a:ext cx="0" cy="514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Line 62"/>
          <p:cNvSpPr>
            <a:spLocks noChangeShapeType="1"/>
          </p:cNvSpPr>
          <p:nvPr/>
        </p:nvSpPr>
        <p:spPr bwMode="auto">
          <a:xfrm>
            <a:off x="685800" y="5974206"/>
            <a:ext cx="838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8" name="Text Box 63"/>
          <p:cNvSpPr txBox="1">
            <a:spLocks noChangeArrowheads="1"/>
          </p:cNvSpPr>
          <p:nvPr/>
        </p:nvSpPr>
        <p:spPr bwMode="auto">
          <a:xfrm>
            <a:off x="1524000" y="5593206"/>
            <a:ext cx="1066800" cy="59055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b="1">
                <a:latin typeface="Times New Roman" pitchFamily="18" charset="0"/>
              </a:rPr>
              <a:t>Machine 1</a:t>
            </a:r>
          </a:p>
        </p:txBody>
      </p:sp>
      <p:sp>
        <p:nvSpPr>
          <p:cNvPr id="13349" name="Text Box 64"/>
          <p:cNvSpPr txBox="1">
            <a:spLocks noChangeArrowheads="1"/>
          </p:cNvSpPr>
          <p:nvPr/>
        </p:nvSpPr>
        <p:spPr bwMode="auto">
          <a:xfrm>
            <a:off x="2794000" y="5593206"/>
            <a:ext cx="1066800" cy="59055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b="1">
                <a:latin typeface="Times New Roman" pitchFamily="18" charset="0"/>
              </a:rPr>
              <a:t>Machine 2</a:t>
            </a:r>
          </a:p>
        </p:txBody>
      </p:sp>
      <p:sp>
        <p:nvSpPr>
          <p:cNvPr id="13350" name="Text Box 65"/>
          <p:cNvSpPr txBox="1">
            <a:spLocks noChangeArrowheads="1"/>
          </p:cNvSpPr>
          <p:nvPr/>
        </p:nvSpPr>
        <p:spPr bwMode="auto">
          <a:xfrm>
            <a:off x="4064000" y="5593206"/>
            <a:ext cx="1066800" cy="59055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b="1">
                <a:latin typeface="Times New Roman" pitchFamily="18" charset="0"/>
              </a:rPr>
              <a:t>Machine 3</a:t>
            </a:r>
          </a:p>
        </p:txBody>
      </p:sp>
      <p:sp>
        <p:nvSpPr>
          <p:cNvPr id="13351" name="Text Box 66"/>
          <p:cNvSpPr txBox="1">
            <a:spLocks noChangeArrowheads="1"/>
          </p:cNvSpPr>
          <p:nvPr/>
        </p:nvSpPr>
        <p:spPr bwMode="auto">
          <a:xfrm>
            <a:off x="7162800" y="5593206"/>
            <a:ext cx="1066800" cy="59055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b="1">
                <a:latin typeface="Times New Roman" pitchFamily="18" charset="0"/>
              </a:rPr>
              <a:t>Machine </a:t>
            </a:r>
            <a:r>
              <a:rPr lang="en-US" altLang="en-US" sz="1600" b="1" i="1">
                <a:latin typeface="Times New Roman" pitchFamily="18" charset="0"/>
              </a:rPr>
              <a:t>m</a:t>
            </a:r>
            <a:endParaRPr lang="en-US" altLang="en-US" sz="1600" b="1">
              <a:latin typeface="Times New Roman" pitchFamily="18" charset="0"/>
            </a:endParaRPr>
          </a:p>
        </p:txBody>
      </p:sp>
      <p:sp>
        <p:nvSpPr>
          <p:cNvPr id="13352" name="Text Box 67"/>
          <p:cNvSpPr txBox="1">
            <a:spLocks noChangeArrowheads="1"/>
          </p:cNvSpPr>
          <p:nvPr/>
        </p:nvSpPr>
        <p:spPr bwMode="auto">
          <a:xfrm>
            <a:off x="5445125" y="5497956"/>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200" b="1">
                <a:latin typeface="Times New Roman" pitchFamily="18" charset="0"/>
              </a:rPr>
              <a:t>. . . </a:t>
            </a:r>
          </a:p>
        </p:txBody>
      </p:sp>
      <p:sp>
        <p:nvSpPr>
          <p:cNvPr id="13353" name="Text Box 68"/>
          <p:cNvSpPr txBox="1">
            <a:spLocks noChangeArrowheads="1"/>
          </p:cNvSpPr>
          <p:nvPr/>
        </p:nvSpPr>
        <p:spPr bwMode="auto">
          <a:xfrm>
            <a:off x="152400" y="5558281"/>
            <a:ext cx="968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rPr>
              <a:t>Product A</a:t>
            </a:r>
          </a:p>
        </p:txBody>
      </p:sp>
      <p:sp>
        <p:nvSpPr>
          <p:cNvPr id="13354" name="Freeform 69"/>
          <p:cNvSpPr>
            <a:spLocks/>
          </p:cNvSpPr>
          <p:nvPr/>
        </p:nvSpPr>
        <p:spPr bwMode="auto">
          <a:xfrm>
            <a:off x="571500" y="2767456"/>
            <a:ext cx="952500" cy="3200400"/>
          </a:xfrm>
          <a:custGeom>
            <a:avLst/>
            <a:gdLst>
              <a:gd name="T0" fmla="*/ 1643580163 w 552"/>
              <a:gd name="T1" fmla="*/ 0 h 2016"/>
              <a:gd name="T2" fmla="*/ 71459932 w 552"/>
              <a:gd name="T3" fmla="*/ 2147483647 h 2016"/>
              <a:gd name="T4" fmla="*/ 1214820571 w 552"/>
              <a:gd name="T5" fmla="*/ 2147483647 h 2016"/>
              <a:gd name="T6" fmla="*/ 0 60000 65536"/>
              <a:gd name="T7" fmla="*/ 0 60000 65536"/>
              <a:gd name="T8" fmla="*/ 0 60000 65536"/>
              <a:gd name="T9" fmla="*/ 0 w 552"/>
              <a:gd name="T10" fmla="*/ 0 h 2016"/>
              <a:gd name="T11" fmla="*/ 552 w 552"/>
              <a:gd name="T12" fmla="*/ 2016 h 2016"/>
            </a:gdLst>
            <a:ahLst/>
            <a:cxnLst>
              <a:cxn ang="T6">
                <a:pos x="T0" y="T1"/>
              </a:cxn>
              <a:cxn ang="T7">
                <a:pos x="T2" y="T3"/>
              </a:cxn>
              <a:cxn ang="T8">
                <a:pos x="T4" y="T5"/>
              </a:cxn>
            </a:cxnLst>
            <a:rect l="T9" t="T10" r="T11" b="T12"/>
            <a:pathLst>
              <a:path w="552" h="2016">
                <a:moveTo>
                  <a:pt x="552" y="0"/>
                </a:moveTo>
                <a:cubicBezTo>
                  <a:pt x="300" y="264"/>
                  <a:pt x="48" y="528"/>
                  <a:pt x="24" y="864"/>
                </a:cubicBezTo>
                <a:cubicBezTo>
                  <a:pt x="0" y="1200"/>
                  <a:pt x="204" y="1608"/>
                  <a:pt x="408" y="2016"/>
                </a:cubicBez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5800318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9.2</a:t>
            </a:r>
            <a:br>
              <a:rPr lang="en-US" dirty="0" smtClean="0"/>
            </a:br>
            <a:r>
              <a:rPr lang="en-US" sz="3200" b="1" dirty="0" smtClean="0">
                <a:solidFill>
                  <a:srgbClr val="0000FF"/>
                </a:solidFill>
              </a:rPr>
              <a:t>Manufacturing of Honda Amaze &amp; Benz  C Class</a:t>
            </a:r>
            <a:endParaRPr lang="en-US" sz="3200" b="1" dirty="0">
              <a:solidFill>
                <a:srgbClr val="0000FF"/>
              </a:solidFill>
            </a:endParaRPr>
          </a:p>
        </p:txBody>
      </p:sp>
      <p:sp>
        <p:nvSpPr>
          <p:cNvPr id="3" name="TextBox 2"/>
          <p:cNvSpPr txBox="1"/>
          <p:nvPr/>
        </p:nvSpPr>
        <p:spPr>
          <a:xfrm>
            <a:off x="1104900" y="2986326"/>
            <a:ext cx="6934200" cy="1692771"/>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smtClean="0"/>
          </a:p>
          <a:p>
            <a:pPr marL="342900" lvl="0" indent="-342900">
              <a:buFont typeface="+mj-lt"/>
              <a:buAutoNum type="arabicPeriod"/>
            </a:pPr>
            <a:r>
              <a:rPr lang="en-US" dirty="0" smtClean="0"/>
              <a:t>Honda </a:t>
            </a:r>
            <a:r>
              <a:rPr lang="en-US" dirty="0"/>
              <a:t>manufacturing plant in </a:t>
            </a:r>
            <a:r>
              <a:rPr lang="en-US" dirty="0" err="1"/>
              <a:t>Tapukara</a:t>
            </a:r>
            <a:r>
              <a:rPr lang="en-US" dirty="0"/>
              <a:t> India </a:t>
            </a:r>
            <a:r>
              <a:rPr lang="en-US" u="sng" dirty="0">
                <a:hlinkClick r:id="rId2"/>
              </a:rPr>
              <a:t>https://www.youtube.com/watch?v=A4Ar8ZLnZU0</a:t>
            </a:r>
            <a:r>
              <a:rPr lang="en-US" dirty="0"/>
              <a:t>  </a:t>
            </a:r>
            <a:endParaRPr lang="en-US" dirty="0" smtClean="0"/>
          </a:p>
          <a:p>
            <a:pPr marL="342900" indent="-342900">
              <a:buFont typeface="+mj-lt"/>
              <a:buAutoNum type="arabicPeriod"/>
            </a:pPr>
            <a:r>
              <a:rPr lang="en-US" dirty="0"/>
              <a:t>Manufacture of Mercedes Benz C Class Cars </a:t>
            </a:r>
            <a:r>
              <a:rPr lang="en-US" u="sng" dirty="0">
                <a:hlinkClick r:id="rId3"/>
              </a:rPr>
              <a:t>http://</a:t>
            </a:r>
            <a:r>
              <a:rPr lang="en-US" u="sng" dirty="0" smtClean="0">
                <a:hlinkClick r:id="rId3"/>
              </a:rPr>
              <a:t>www.youtube.com/watch?v=r5xmVPr8Aa8</a:t>
            </a:r>
            <a:endParaRPr lang="en-US" dirty="0"/>
          </a:p>
        </p:txBody>
      </p:sp>
    </p:spTree>
    <p:extLst>
      <p:ext uri="{BB962C8B-B14F-4D97-AF65-F5344CB8AC3E}">
        <p14:creationId xmlns:p14="http://schemas.microsoft.com/office/powerpoint/2010/main" val="3795536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Intermittent Flow System</a:t>
            </a:r>
          </a:p>
        </p:txBody>
      </p:sp>
      <p:sp>
        <p:nvSpPr>
          <p:cNvPr id="14339" name="Rectangle 3"/>
          <p:cNvSpPr>
            <a:spLocks noGrp="1" noChangeArrowheads="1"/>
          </p:cNvSpPr>
          <p:nvPr>
            <p:ph idx="1"/>
          </p:nvPr>
        </p:nvSpPr>
        <p:spPr/>
        <p:txBody>
          <a:bodyPr/>
          <a:lstStyle/>
          <a:p>
            <a:pPr eaLnBrk="1" hangingPunct="1">
              <a:lnSpc>
                <a:spcPct val="90000"/>
              </a:lnSpc>
            </a:pPr>
            <a:r>
              <a:rPr lang="en-US" altLang="en-US" dirty="0" err="1" smtClean="0"/>
              <a:t>Characterised</a:t>
            </a:r>
            <a:r>
              <a:rPr lang="en-US" altLang="en-US" dirty="0" smtClean="0"/>
              <a:t> by mid-volume, mid-variety products/services</a:t>
            </a:r>
          </a:p>
          <a:p>
            <a:pPr eaLnBrk="1" hangingPunct="1">
              <a:lnSpc>
                <a:spcPct val="90000"/>
              </a:lnSpc>
            </a:pPr>
            <a:r>
              <a:rPr lang="en-US" altLang="en-US" dirty="0" smtClean="0"/>
              <a:t>Increases the flow complexities</a:t>
            </a:r>
          </a:p>
          <a:p>
            <a:pPr eaLnBrk="1" hangingPunct="1">
              <a:lnSpc>
                <a:spcPct val="90000"/>
              </a:lnSpc>
            </a:pPr>
            <a:r>
              <a:rPr lang="en-US" altLang="en-US" dirty="0" smtClean="0"/>
              <a:t>Flow and capacity balancing are difficult but important</a:t>
            </a:r>
          </a:p>
          <a:p>
            <a:pPr lvl="1" eaLnBrk="1" hangingPunct="1">
              <a:lnSpc>
                <a:spcPct val="90000"/>
              </a:lnSpc>
            </a:pPr>
            <a:r>
              <a:rPr lang="en-US" altLang="en-US" dirty="0" smtClean="0"/>
              <a:t>Process industries use batch production methods</a:t>
            </a:r>
          </a:p>
          <a:p>
            <a:pPr lvl="1" eaLnBrk="1" hangingPunct="1">
              <a:lnSpc>
                <a:spcPct val="90000"/>
              </a:lnSpc>
            </a:pPr>
            <a:r>
              <a:rPr lang="en-US" altLang="en-US" dirty="0" smtClean="0"/>
              <a:t>Discrete industries use alternative methods of designing layout issues </a:t>
            </a:r>
          </a:p>
          <a:p>
            <a:pPr eaLnBrk="1" hangingPunct="1">
              <a:lnSpc>
                <a:spcPct val="90000"/>
              </a:lnSpc>
            </a:pPr>
            <a:r>
              <a:rPr lang="en-US" altLang="en-US" dirty="0" smtClean="0"/>
              <a:t>Capacity Estimation is hard</a:t>
            </a:r>
          </a:p>
          <a:p>
            <a:pPr eaLnBrk="1" hangingPunct="1">
              <a:lnSpc>
                <a:spcPct val="90000"/>
              </a:lnSpc>
            </a:pPr>
            <a:r>
              <a:rPr lang="en-US" altLang="en-US" dirty="0" smtClean="0"/>
              <a:t>Production Planning &amp; Control is complex</a:t>
            </a:r>
          </a:p>
        </p:txBody>
      </p:sp>
    </p:spTree>
    <p:extLst>
      <p:ext uri="{BB962C8B-B14F-4D97-AF65-F5344CB8AC3E}">
        <p14:creationId xmlns:p14="http://schemas.microsoft.com/office/powerpoint/2010/main" val="4147121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2185988" y="2063750"/>
            <a:ext cx="5122862" cy="520700"/>
          </a:xfrm>
          <a:prstGeom prst="roundRect">
            <a:avLst>
              <a:gd name="adj" fmla="val 12495"/>
            </a:avLst>
          </a:prstGeom>
          <a:solidFill>
            <a:srgbClr val="C8FEC8"/>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400">
                <a:latin typeface="Arial" charset="0"/>
              </a:rPr>
              <a:t>Pre-manufacturing activities</a:t>
            </a:r>
          </a:p>
        </p:txBody>
      </p:sp>
      <p:sp>
        <p:nvSpPr>
          <p:cNvPr id="15363" name="AutoShape 3"/>
          <p:cNvSpPr>
            <a:spLocks noChangeArrowheads="1"/>
          </p:cNvSpPr>
          <p:nvPr/>
        </p:nvSpPr>
        <p:spPr bwMode="auto">
          <a:xfrm>
            <a:off x="779463" y="2901950"/>
            <a:ext cx="1465262" cy="673100"/>
          </a:xfrm>
          <a:prstGeom prst="roundRect">
            <a:avLst>
              <a:gd name="adj" fmla="val 12495"/>
            </a:avLst>
          </a:prstGeom>
          <a:solidFill>
            <a:srgbClr val="FFCC99"/>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Gear </a:t>
            </a:r>
          </a:p>
          <a:p>
            <a:pPr algn="ctr"/>
            <a:r>
              <a:rPr lang="en-GB" altLang="en-US" sz="2000">
                <a:latin typeface="Arial" charset="0"/>
              </a:rPr>
              <a:t>Components</a:t>
            </a:r>
            <a:endParaRPr lang="en-GB" altLang="en-US" sz="2000">
              <a:solidFill>
                <a:schemeClr val="bg2"/>
              </a:solidFill>
              <a:latin typeface="Arial" charset="0"/>
            </a:endParaRPr>
          </a:p>
        </p:txBody>
      </p:sp>
      <p:sp>
        <p:nvSpPr>
          <p:cNvPr id="15364" name="AutoShape 4" descr="Stationery"/>
          <p:cNvSpPr>
            <a:spLocks noChangeArrowheads="1"/>
          </p:cNvSpPr>
          <p:nvPr/>
        </p:nvSpPr>
        <p:spPr bwMode="auto">
          <a:xfrm>
            <a:off x="2678113" y="3740150"/>
            <a:ext cx="1589087" cy="673100"/>
          </a:xfrm>
          <a:prstGeom prst="roundRect">
            <a:avLst>
              <a:gd name="adj" fmla="val 12495"/>
            </a:avLst>
          </a:prstGeom>
          <a:blipFill dpi="0" rotWithShape="0">
            <a:blip r:embed="rId2"/>
            <a:srcRect/>
            <a:tile tx="0" ty="0" sx="100000" sy="100000" flip="none" algn="tl"/>
          </a:blip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Prismatic </a:t>
            </a:r>
          </a:p>
          <a:p>
            <a:pPr algn="ctr"/>
            <a:r>
              <a:rPr lang="en-GB" altLang="en-US" sz="2000">
                <a:latin typeface="Arial" charset="0"/>
              </a:rPr>
              <a:t>Components</a:t>
            </a:r>
            <a:endParaRPr lang="en-GB" altLang="en-US" sz="2000">
              <a:solidFill>
                <a:schemeClr val="bg2"/>
              </a:solidFill>
              <a:latin typeface="Arial" charset="0"/>
            </a:endParaRPr>
          </a:p>
        </p:txBody>
      </p:sp>
      <p:sp>
        <p:nvSpPr>
          <p:cNvPr id="15365" name="AutoShape 5" descr="Newsprint"/>
          <p:cNvSpPr>
            <a:spLocks noChangeArrowheads="1"/>
          </p:cNvSpPr>
          <p:nvPr/>
        </p:nvSpPr>
        <p:spPr bwMode="auto">
          <a:xfrm>
            <a:off x="6969125" y="2825750"/>
            <a:ext cx="1536700" cy="673100"/>
          </a:xfrm>
          <a:prstGeom prst="roundRect">
            <a:avLst>
              <a:gd name="adj" fmla="val 12495"/>
            </a:avLst>
          </a:prstGeom>
          <a:blipFill dpi="0" rotWithShape="0">
            <a:blip r:embed="rId3"/>
            <a:srcRect/>
            <a:tile tx="0" ty="0" sx="100000" sy="100000" flip="none" algn="tl"/>
          </a:blip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Other </a:t>
            </a:r>
          </a:p>
          <a:p>
            <a:pPr algn="ctr"/>
            <a:r>
              <a:rPr lang="en-GB" altLang="en-US" sz="2000">
                <a:latin typeface="Arial" charset="0"/>
              </a:rPr>
              <a:t>rotating parts</a:t>
            </a:r>
          </a:p>
        </p:txBody>
      </p:sp>
      <p:sp>
        <p:nvSpPr>
          <p:cNvPr id="15366" name="AutoShape 6" descr="Blue tissue paper"/>
          <p:cNvSpPr>
            <a:spLocks noChangeArrowheads="1"/>
          </p:cNvSpPr>
          <p:nvPr/>
        </p:nvSpPr>
        <p:spPr bwMode="auto">
          <a:xfrm>
            <a:off x="849313" y="3892550"/>
            <a:ext cx="1465262" cy="673100"/>
          </a:xfrm>
          <a:prstGeom prst="roundRect">
            <a:avLst>
              <a:gd name="adj" fmla="val 12495"/>
            </a:avLst>
          </a:prstGeom>
          <a:blipFill dpi="0" rotWithShape="0">
            <a:blip r:embed="rId4"/>
            <a:srcRect/>
            <a:tile tx="0" ty="0" sx="100000" sy="100000" flip="none" algn="tl"/>
          </a:blip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Sheet </a:t>
            </a:r>
          </a:p>
          <a:p>
            <a:pPr algn="ctr"/>
            <a:r>
              <a:rPr lang="en-GB" altLang="en-US" sz="2000">
                <a:latin typeface="Arial" charset="0"/>
              </a:rPr>
              <a:t>Metal parts</a:t>
            </a:r>
          </a:p>
        </p:txBody>
      </p:sp>
      <p:sp>
        <p:nvSpPr>
          <p:cNvPr id="15367" name="AutoShape 7" descr="Recycled paper"/>
          <p:cNvSpPr>
            <a:spLocks noChangeArrowheads="1"/>
          </p:cNvSpPr>
          <p:nvPr/>
        </p:nvSpPr>
        <p:spPr bwMode="auto">
          <a:xfrm>
            <a:off x="4718050" y="3511550"/>
            <a:ext cx="1465263" cy="444500"/>
          </a:xfrm>
          <a:prstGeom prst="roundRect">
            <a:avLst>
              <a:gd name="adj" fmla="val 12495"/>
            </a:avLst>
          </a:prstGeom>
          <a:blipFill dpi="0" rotWithShape="0">
            <a:blip r:embed="rId5"/>
            <a:srcRect/>
            <a:tile tx="0" ty="0" sx="100000" sy="100000" flip="none" algn="tl"/>
          </a:blip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Housings</a:t>
            </a:r>
          </a:p>
        </p:txBody>
      </p:sp>
      <p:sp>
        <p:nvSpPr>
          <p:cNvPr id="15368" name="AutoShape 8"/>
          <p:cNvSpPr>
            <a:spLocks noChangeArrowheads="1"/>
          </p:cNvSpPr>
          <p:nvPr/>
        </p:nvSpPr>
        <p:spPr bwMode="auto">
          <a:xfrm>
            <a:off x="3381375" y="2901950"/>
            <a:ext cx="1466850" cy="368300"/>
          </a:xfrm>
          <a:prstGeom prst="roundRect">
            <a:avLst>
              <a:gd name="adj" fmla="val 12495"/>
            </a:avLst>
          </a:prstGeom>
          <a:solidFill>
            <a:srgbClr val="CCFFFF"/>
          </a:solidFill>
          <a:ln w="1905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Shafts </a:t>
            </a:r>
          </a:p>
        </p:txBody>
      </p:sp>
      <p:sp>
        <p:nvSpPr>
          <p:cNvPr id="15369" name="Line 9"/>
          <p:cNvSpPr>
            <a:spLocks noChangeShapeType="1"/>
          </p:cNvSpPr>
          <p:nvPr/>
        </p:nvSpPr>
        <p:spPr bwMode="auto">
          <a:xfrm flipH="1">
            <a:off x="1471613" y="2292350"/>
            <a:ext cx="714375"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10"/>
          <p:cNvSpPr>
            <a:spLocks noChangeShapeType="1"/>
          </p:cNvSpPr>
          <p:nvPr/>
        </p:nvSpPr>
        <p:spPr bwMode="auto">
          <a:xfrm flipH="1">
            <a:off x="2174875" y="2597150"/>
            <a:ext cx="785813" cy="1282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1" name="Line 11"/>
          <p:cNvSpPr>
            <a:spLocks noChangeShapeType="1"/>
          </p:cNvSpPr>
          <p:nvPr/>
        </p:nvSpPr>
        <p:spPr bwMode="auto">
          <a:xfrm>
            <a:off x="3165475" y="2597150"/>
            <a:ext cx="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2"/>
          <p:cNvSpPr>
            <a:spLocks noChangeShapeType="1"/>
          </p:cNvSpPr>
          <p:nvPr/>
        </p:nvSpPr>
        <p:spPr bwMode="auto">
          <a:xfrm>
            <a:off x="3944938" y="2597150"/>
            <a:ext cx="198437"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3"/>
          <p:cNvSpPr>
            <a:spLocks noChangeShapeType="1"/>
          </p:cNvSpPr>
          <p:nvPr/>
        </p:nvSpPr>
        <p:spPr bwMode="auto">
          <a:xfrm>
            <a:off x="5421313" y="2597150"/>
            <a:ext cx="58737"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4"/>
          <p:cNvSpPr>
            <a:spLocks noChangeShapeType="1"/>
          </p:cNvSpPr>
          <p:nvPr/>
        </p:nvSpPr>
        <p:spPr bwMode="auto">
          <a:xfrm>
            <a:off x="7321550" y="2292350"/>
            <a:ext cx="409575"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5" name="Rectangle 15" descr="Pink tissue paper"/>
          <p:cNvSpPr>
            <a:spLocks noChangeArrowheads="1"/>
          </p:cNvSpPr>
          <p:nvPr/>
        </p:nvSpPr>
        <p:spPr bwMode="auto">
          <a:xfrm>
            <a:off x="1131888" y="4883150"/>
            <a:ext cx="7302500" cy="596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Assembly &amp; Test           Assembly &amp; Test       Assembly &amp; Test</a:t>
            </a:r>
          </a:p>
          <a:p>
            <a:pPr algn="ctr"/>
            <a:r>
              <a:rPr lang="en-GB" altLang="en-US" sz="2000">
                <a:latin typeface="Arial" charset="0"/>
              </a:rPr>
              <a:t>Product A                    Product B                   Product C</a:t>
            </a:r>
          </a:p>
        </p:txBody>
      </p:sp>
      <p:sp>
        <p:nvSpPr>
          <p:cNvPr id="15376" name="Line 16"/>
          <p:cNvSpPr>
            <a:spLocks noChangeShapeType="1"/>
          </p:cNvSpPr>
          <p:nvPr/>
        </p:nvSpPr>
        <p:spPr bwMode="auto">
          <a:xfrm>
            <a:off x="2257425" y="3282950"/>
            <a:ext cx="409575" cy="1587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17"/>
          <p:cNvSpPr>
            <a:spLocks noChangeShapeType="1"/>
          </p:cNvSpPr>
          <p:nvPr/>
        </p:nvSpPr>
        <p:spPr bwMode="auto">
          <a:xfrm>
            <a:off x="1617663" y="4578350"/>
            <a:ext cx="0"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18"/>
          <p:cNvSpPr>
            <a:spLocks noChangeShapeType="1"/>
          </p:cNvSpPr>
          <p:nvPr/>
        </p:nvSpPr>
        <p:spPr bwMode="auto">
          <a:xfrm>
            <a:off x="3452813" y="4425950"/>
            <a:ext cx="128587"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19"/>
          <p:cNvSpPr>
            <a:spLocks noChangeShapeType="1"/>
          </p:cNvSpPr>
          <p:nvPr/>
        </p:nvSpPr>
        <p:spPr bwMode="auto">
          <a:xfrm>
            <a:off x="4360863" y="3282950"/>
            <a:ext cx="0" cy="1587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20"/>
          <p:cNvSpPr>
            <a:spLocks noChangeShapeType="1"/>
          </p:cNvSpPr>
          <p:nvPr/>
        </p:nvSpPr>
        <p:spPr bwMode="auto">
          <a:xfrm>
            <a:off x="5556250" y="3968750"/>
            <a:ext cx="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21"/>
          <p:cNvSpPr>
            <a:spLocks noChangeShapeType="1"/>
          </p:cNvSpPr>
          <p:nvPr/>
        </p:nvSpPr>
        <p:spPr bwMode="auto">
          <a:xfrm flipH="1">
            <a:off x="7308850" y="3511550"/>
            <a:ext cx="434975" cy="1358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2" name="AutoShape 22"/>
          <p:cNvSpPr>
            <a:spLocks noChangeArrowheads="1"/>
          </p:cNvSpPr>
          <p:nvPr/>
        </p:nvSpPr>
        <p:spPr bwMode="auto">
          <a:xfrm>
            <a:off x="2057400" y="5803900"/>
            <a:ext cx="5738813" cy="444500"/>
          </a:xfrm>
          <a:prstGeom prst="roundRect">
            <a:avLst>
              <a:gd name="adj" fmla="val 12495"/>
            </a:avLst>
          </a:prstGeom>
          <a:solidFill>
            <a:srgbClr val="33CCCC"/>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latin typeface="Arial" charset="0"/>
              </a:rPr>
              <a:t>Dedicated Manufacturing Support for the products</a:t>
            </a:r>
            <a:endParaRPr lang="en-GB" altLang="en-US" sz="2400">
              <a:latin typeface="Arial" charset="0"/>
            </a:endParaRPr>
          </a:p>
        </p:txBody>
      </p:sp>
      <p:sp>
        <p:nvSpPr>
          <p:cNvPr id="15383" name="Rectangle 23" descr="Green marble"/>
          <p:cNvSpPr>
            <a:spLocks noGrp="1" noChangeArrowheads="1"/>
          </p:cNvSpPr>
          <p:nvPr>
            <p:ph type="title"/>
          </p:nvPr>
        </p:nvSpPr>
        <p:spPr>
          <a:xfrm>
            <a:off x="304800" y="381000"/>
            <a:ext cx="8458200" cy="990600"/>
          </a:xfrm>
          <a:noFill/>
        </p:spPr>
        <p:txBody>
          <a:bodyPr anchor="ctr"/>
          <a:lstStyle/>
          <a:p>
            <a:pPr eaLnBrk="1" hangingPunct="1"/>
            <a:r>
              <a:rPr lang="en-GB" altLang="en-US" sz="3400" smtClean="0"/>
              <a:t>Process Design for Intermittent Flow in Discrete Manufacturing </a:t>
            </a:r>
            <a:endParaRPr lang="en-GB" altLang="en-US" sz="3000" smtClean="0">
              <a:solidFill>
                <a:schemeClr val="tx1"/>
              </a:solidFill>
            </a:endParaRPr>
          </a:p>
        </p:txBody>
      </p:sp>
    </p:spTree>
    <p:extLst>
      <p:ext uri="{BB962C8B-B14F-4D97-AF65-F5344CB8AC3E}">
        <p14:creationId xmlns:p14="http://schemas.microsoft.com/office/powerpoint/2010/main" val="42616807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457200" y="42622"/>
            <a:ext cx="8229600" cy="1143000"/>
          </a:xfrm>
        </p:spPr>
        <p:txBody>
          <a:bodyPr/>
          <a:lstStyle/>
          <a:p>
            <a:pPr eaLnBrk="1" hangingPunct="1"/>
            <a:r>
              <a:rPr lang="en-US" altLang="en-US" sz="3200" dirty="0" smtClean="0"/>
              <a:t>Layout redesign to </a:t>
            </a:r>
            <a:r>
              <a:rPr lang="en-US" altLang="en-US" sz="3200" dirty="0" err="1" smtClean="0"/>
              <a:t>minimise</a:t>
            </a:r>
            <a:r>
              <a:rPr lang="en-US" altLang="en-US" sz="3200" dirty="0" smtClean="0"/>
              <a:t> complexity in Intermittent flow </a:t>
            </a:r>
            <a:br>
              <a:rPr lang="en-US" altLang="en-US" sz="3200" dirty="0" smtClean="0"/>
            </a:br>
            <a:r>
              <a:rPr lang="en-US" altLang="en-US" sz="2600" b="1" dirty="0" smtClean="0">
                <a:solidFill>
                  <a:srgbClr val="0000FF"/>
                </a:solidFill>
                <a:latin typeface="Comic Sans MS" pitchFamily="66" charset="0"/>
              </a:rPr>
              <a:t>An example (Ideas at Work 9.3)</a:t>
            </a:r>
          </a:p>
        </p:txBody>
      </p:sp>
      <p:pic>
        <p:nvPicPr>
          <p:cNvPr id="1638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r="4123"/>
          <a:stretch>
            <a:fillRect/>
          </a:stretch>
        </p:blipFill>
        <p:spPr bwMode="auto">
          <a:xfrm>
            <a:off x="1028700" y="1477722"/>
            <a:ext cx="731520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706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1143000"/>
          </a:xfrm>
        </p:spPr>
        <p:txBody>
          <a:bodyPr/>
          <a:lstStyle/>
          <a:p>
            <a:pPr eaLnBrk="1" hangingPunct="1"/>
            <a:r>
              <a:rPr lang="en-GB" altLang="en-US" dirty="0" smtClean="0"/>
              <a:t>Intermittent Flow System</a:t>
            </a:r>
            <a:br>
              <a:rPr lang="en-GB" altLang="en-US" dirty="0" smtClean="0"/>
            </a:br>
            <a:r>
              <a:rPr lang="en-GB" altLang="en-US" sz="3200" b="1" dirty="0" smtClean="0">
                <a:solidFill>
                  <a:srgbClr val="0000FF"/>
                </a:solidFill>
                <a:latin typeface="Comic Sans MS" pitchFamily="66" charset="0"/>
              </a:rPr>
              <a:t>Sources of Problems</a:t>
            </a:r>
            <a:endParaRPr lang="en-GB" altLang="en-US" sz="3200" dirty="0" smtClean="0">
              <a:solidFill>
                <a:srgbClr val="0000FF"/>
              </a:solidFill>
            </a:endParaRPr>
          </a:p>
        </p:txBody>
      </p:sp>
      <p:sp>
        <p:nvSpPr>
          <p:cNvPr id="5123" name="Rectangle 3"/>
          <p:cNvSpPr>
            <a:spLocks noGrp="1" noChangeArrowheads="1"/>
          </p:cNvSpPr>
          <p:nvPr>
            <p:ph idx="1"/>
          </p:nvPr>
        </p:nvSpPr>
        <p:spPr>
          <a:xfrm>
            <a:off x="228600" y="1981200"/>
            <a:ext cx="8686800" cy="4114800"/>
          </a:xfrm>
        </p:spPr>
        <p:txBody>
          <a:bodyPr/>
          <a:lstStyle/>
          <a:p>
            <a:pPr eaLnBrk="1" hangingPunct="1">
              <a:defRPr/>
            </a:pPr>
            <a:r>
              <a:rPr lang="en-GB" dirty="0" smtClean="0"/>
              <a:t>A bad choice on structure &amp; people issues</a:t>
            </a:r>
          </a:p>
          <a:p>
            <a:pPr algn="ctr" eaLnBrk="1" hangingPunct="1">
              <a:buFont typeface="Wingdings" pitchFamily="2" charset="2"/>
              <a:buNone/>
              <a:defRPr/>
            </a:pPr>
            <a:r>
              <a:rPr lang="en-GB" dirty="0" smtClean="0">
                <a:solidFill>
                  <a:srgbClr val="0000FF"/>
                </a:solidFill>
                <a:effectLst>
                  <a:outerShdw blurRad="38100" dist="38100" dir="2700000" algn="tl">
                    <a:srgbClr val="C0C0C0"/>
                  </a:outerShdw>
                </a:effectLst>
                <a:latin typeface="Arial" pitchFamily="34" charset="0"/>
              </a:rPr>
              <a:t>Leads to</a:t>
            </a:r>
            <a:endParaRPr lang="en-GB" dirty="0" smtClean="0">
              <a:solidFill>
                <a:srgbClr val="0000FF"/>
              </a:solidFill>
              <a:latin typeface="Arial" pitchFamily="34" charset="0"/>
            </a:endParaRPr>
          </a:p>
          <a:p>
            <a:pPr eaLnBrk="1" hangingPunct="1">
              <a:defRPr/>
            </a:pPr>
            <a:r>
              <a:rPr lang="en-GB" dirty="0" smtClean="0"/>
              <a:t>Complicated Material &amp; Information Flows</a:t>
            </a:r>
          </a:p>
          <a:p>
            <a:pPr algn="ctr" eaLnBrk="1" hangingPunct="1">
              <a:buFont typeface="Wingdings" pitchFamily="2" charset="2"/>
              <a:buNone/>
              <a:defRPr/>
            </a:pPr>
            <a:r>
              <a:rPr lang="en-GB" dirty="0" smtClean="0">
                <a:solidFill>
                  <a:srgbClr val="0000FF"/>
                </a:solidFill>
                <a:effectLst>
                  <a:outerShdw blurRad="38100" dist="38100" dir="2700000" algn="tl">
                    <a:srgbClr val="C0C0C0"/>
                  </a:outerShdw>
                </a:effectLst>
                <a:latin typeface="Arial" pitchFamily="34" charset="0"/>
              </a:rPr>
              <a:t>Thereby</a:t>
            </a:r>
          </a:p>
          <a:p>
            <a:pPr eaLnBrk="1" hangingPunct="1">
              <a:defRPr/>
            </a:pPr>
            <a:r>
              <a:rPr lang="en-GB" sz="2800" dirty="0" smtClean="0"/>
              <a:t>Making Production Planning &amp; Control Complex</a:t>
            </a:r>
          </a:p>
          <a:p>
            <a:pPr algn="ctr" eaLnBrk="1" hangingPunct="1">
              <a:buFont typeface="Wingdings" pitchFamily="2" charset="2"/>
              <a:buNone/>
              <a:defRPr/>
            </a:pPr>
            <a:r>
              <a:rPr lang="en-GB" sz="2800" dirty="0" smtClean="0">
                <a:solidFill>
                  <a:srgbClr val="0000FF"/>
                </a:solidFill>
                <a:effectLst>
                  <a:outerShdw blurRad="38100" dist="38100" dir="2700000" algn="tl">
                    <a:srgbClr val="C0C0C0"/>
                  </a:outerShdw>
                </a:effectLst>
                <a:latin typeface="Arial" pitchFamily="34" charset="0"/>
              </a:rPr>
              <a:t>Which Demands</a:t>
            </a:r>
          </a:p>
          <a:p>
            <a:pPr eaLnBrk="1" hangingPunct="1">
              <a:defRPr/>
            </a:pPr>
            <a:r>
              <a:rPr lang="en-GB" sz="2800" dirty="0" smtClean="0"/>
              <a:t>Special mechanisms to bring order out of chaos</a:t>
            </a:r>
          </a:p>
        </p:txBody>
      </p:sp>
      <p:sp>
        <p:nvSpPr>
          <p:cNvPr id="17412" name="AutoShape 4"/>
          <p:cNvSpPr>
            <a:spLocks noChangeArrowheads="1"/>
          </p:cNvSpPr>
          <p:nvPr/>
        </p:nvSpPr>
        <p:spPr bwMode="auto">
          <a:xfrm rot="9834853">
            <a:off x="5715000" y="2590800"/>
            <a:ext cx="1219200" cy="533400"/>
          </a:xfrm>
          <a:prstGeom prst="rightArrow">
            <a:avLst>
              <a:gd name="adj1" fmla="val 50000"/>
              <a:gd name="adj2" fmla="val 57143"/>
            </a:avLst>
          </a:prstGeom>
          <a:solidFill>
            <a:srgbClr val="FFD85D"/>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7413" name="AutoShape 5"/>
          <p:cNvSpPr>
            <a:spLocks noChangeArrowheads="1"/>
          </p:cNvSpPr>
          <p:nvPr/>
        </p:nvSpPr>
        <p:spPr bwMode="auto">
          <a:xfrm rot="9834853">
            <a:off x="6172200" y="4800600"/>
            <a:ext cx="1219200" cy="533400"/>
          </a:xfrm>
          <a:prstGeom prst="rightArrow">
            <a:avLst>
              <a:gd name="adj1" fmla="val 50000"/>
              <a:gd name="adj2" fmla="val 57143"/>
            </a:avLst>
          </a:prstGeom>
          <a:solidFill>
            <a:srgbClr val="FFD85D"/>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7414" name="AutoShape 6"/>
          <p:cNvSpPr>
            <a:spLocks noChangeArrowheads="1"/>
          </p:cNvSpPr>
          <p:nvPr/>
        </p:nvSpPr>
        <p:spPr bwMode="auto">
          <a:xfrm rot="1231062">
            <a:off x="2590800" y="3733800"/>
            <a:ext cx="1219200" cy="533400"/>
          </a:xfrm>
          <a:prstGeom prst="rightArrow">
            <a:avLst>
              <a:gd name="adj1" fmla="val 50000"/>
              <a:gd name="adj2" fmla="val 57143"/>
            </a:avLst>
          </a:prstGeom>
          <a:solidFill>
            <a:srgbClr val="FFD85D"/>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Tree>
    <p:extLst>
      <p:ext uri="{BB962C8B-B14F-4D97-AF65-F5344CB8AC3E}">
        <p14:creationId xmlns:p14="http://schemas.microsoft.com/office/powerpoint/2010/main" val="2399427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685800" y="381000"/>
            <a:ext cx="7772400" cy="1143000"/>
          </a:xfrm>
        </p:spPr>
        <p:txBody>
          <a:bodyPr/>
          <a:lstStyle/>
          <a:p>
            <a:pPr eaLnBrk="1" hangingPunct="1"/>
            <a:r>
              <a:rPr lang="en-GB" altLang="en-US" dirty="0" smtClean="0"/>
              <a:t>Special Mechanisms</a:t>
            </a:r>
            <a:r>
              <a:rPr lang="en-GB" altLang="en-US" b="1" dirty="0" smtClean="0"/>
              <a:t> </a:t>
            </a:r>
            <a:br>
              <a:rPr lang="en-GB" altLang="en-US" b="1" dirty="0" smtClean="0"/>
            </a:br>
            <a:r>
              <a:rPr lang="en-GB" altLang="en-US" sz="3200" b="1" dirty="0" smtClean="0">
                <a:solidFill>
                  <a:srgbClr val="0000FF"/>
                </a:solidFill>
                <a:latin typeface="Comic Sans MS" pitchFamily="66" charset="0"/>
              </a:rPr>
              <a:t>To bring order out of Chaos</a:t>
            </a:r>
            <a:endParaRPr lang="en-GB" altLang="en-US" sz="3200" dirty="0" smtClean="0">
              <a:solidFill>
                <a:srgbClr val="0000FF"/>
              </a:solidFill>
            </a:endParaRPr>
          </a:p>
        </p:txBody>
      </p:sp>
      <p:sp>
        <p:nvSpPr>
          <p:cNvPr id="6148" name="Rectangle 4"/>
          <p:cNvSpPr>
            <a:spLocks noGrp="1" noChangeArrowheads="1"/>
          </p:cNvSpPr>
          <p:nvPr>
            <p:ph idx="1"/>
          </p:nvPr>
        </p:nvSpPr>
        <p:spPr>
          <a:xfrm>
            <a:off x="685800" y="1981200"/>
            <a:ext cx="8153400" cy="4114800"/>
          </a:xfrm>
        </p:spPr>
        <p:txBody>
          <a:bodyPr/>
          <a:lstStyle/>
          <a:p>
            <a:pPr eaLnBrk="1" hangingPunct="1">
              <a:defRPr/>
            </a:pPr>
            <a:r>
              <a:rPr lang="en-GB" smtClean="0"/>
              <a:t>Lot of paper work</a:t>
            </a:r>
          </a:p>
          <a:p>
            <a:pPr eaLnBrk="1" hangingPunct="1">
              <a:defRPr/>
            </a:pPr>
            <a:r>
              <a:rPr lang="en-GB" smtClean="0"/>
              <a:t>Enormous supervision/Co-ordination</a:t>
            </a:r>
          </a:p>
          <a:p>
            <a:pPr eaLnBrk="1" hangingPunct="1">
              <a:defRPr/>
            </a:pPr>
            <a:r>
              <a:rPr lang="en-GB" smtClean="0"/>
              <a:t>Progress Chasing/Expedition</a:t>
            </a:r>
          </a:p>
          <a:p>
            <a:pPr algn="ctr" eaLnBrk="1" hangingPunct="1">
              <a:buFont typeface="Wingdings" pitchFamily="2" charset="2"/>
              <a:buNone/>
              <a:defRPr/>
            </a:pPr>
            <a:r>
              <a:rPr lang="en-GB" u="sng" smtClean="0">
                <a:solidFill>
                  <a:srgbClr val="336600"/>
                </a:solidFill>
                <a:effectLst>
                  <a:outerShdw blurRad="38100" dist="38100" dir="2700000" algn="tl">
                    <a:srgbClr val="C0C0C0"/>
                  </a:outerShdw>
                </a:effectLst>
              </a:rPr>
              <a:t>All these finally result in </a:t>
            </a:r>
          </a:p>
          <a:p>
            <a:pPr eaLnBrk="1" hangingPunct="1">
              <a:defRPr/>
            </a:pPr>
            <a:r>
              <a:rPr lang="en-GB" smtClean="0"/>
              <a:t>Long Lead Times/Poor Delivery Reliability</a:t>
            </a:r>
          </a:p>
          <a:p>
            <a:pPr eaLnBrk="1" hangingPunct="1">
              <a:defRPr/>
            </a:pPr>
            <a:r>
              <a:rPr lang="en-GB" smtClean="0"/>
              <a:t>Excess and Unwanted Inventory</a:t>
            </a:r>
          </a:p>
          <a:p>
            <a:pPr eaLnBrk="1" hangingPunct="1">
              <a:defRPr/>
            </a:pPr>
            <a:r>
              <a:rPr lang="en-GB" smtClean="0"/>
              <a:t>High Overhead/High Cost</a:t>
            </a:r>
            <a:endParaRPr lang="en-GB" smtClean="0">
              <a:effectLst>
                <a:outerShdw blurRad="38100" dist="38100" dir="2700000" algn="tl">
                  <a:srgbClr val="C0C0C0"/>
                </a:outerShdw>
              </a:effectLst>
            </a:endParaRPr>
          </a:p>
        </p:txBody>
      </p:sp>
    </p:spTree>
    <p:extLst>
      <p:ext uri="{BB962C8B-B14F-4D97-AF65-F5344CB8AC3E}">
        <p14:creationId xmlns:p14="http://schemas.microsoft.com/office/powerpoint/2010/main" val="4178965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56270"/>
            <a:ext cx="8229600" cy="1143000"/>
          </a:xfrm>
        </p:spPr>
        <p:txBody>
          <a:bodyPr/>
          <a:lstStyle/>
          <a:p>
            <a:pPr eaLnBrk="1" hangingPunct="1"/>
            <a:r>
              <a:rPr lang="en-US" altLang="en-US" smtClean="0"/>
              <a:t>Jumbled Flow System</a:t>
            </a:r>
          </a:p>
        </p:txBody>
      </p:sp>
      <p:sp>
        <p:nvSpPr>
          <p:cNvPr id="19459" name="Rectangle 3"/>
          <p:cNvSpPr>
            <a:spLocks noGrp="1" noChangeArrowheads="1"/>
          </p:cNvSpPr>
          <p:nvPr>
            <p:ph idx="1"/>
          </p:nvPr>
        </p:nvSpPr>
        <p:spPr>
          <a:xfrm>
            <a:off x="457200" y="1381832"/>
            <a:ext cx="8229600" cy="4525963"/>
          </a:xfrm>
        </p:spPr>
        <p:txBody>
          <a:bodyPr/>
          <a:lstStyle/>
          <a:p>
            <a:pPr eaLnBrk="1" hangingPunct="1"/>
            <a:r>
              <a:rPr lang="en-US" altLang="en-US" sz="2400" dirty="0" smtClean="0"/>
              <a:t>Occurs on account of non-standard and complex flow patterns characteristic in certain systems </a:t>
            </a:r>
          </a:p>
          <a:p>
            <a:pPr lvl="1" eaLnBrk="1" hangingPunct="1"/>
            <a:r>
              <a:rPr lang="en-US" altLang="en-US" sz="2400" dirty="0" smtClean="0"/>
              <a:t>Highly </a:t>
            </a:r>
            <a:r>
              <a:rPr lang="en-US" altLang="en-US" sz="2400" dirty="0" err="1" smtClean="0"/>
              <a:t>customised</a:t>
            </a:r>
            <a:r>
              <a:rPr lang="en-US" altLang="en-US" sz="2400" dirty="0" smtClean="0"/>
              <a:t> items </a:t>
            </a:r>
          </a:p>
          <a:p>
            <a:pPr lvl="1" eaLnBrk="1" hangingPunct="1"/>
            <a:r>
              <a:rPr lang="en-US" altLang="en-US" sz="2400" dirty="0" smtClean="0"/>
              <a:t>customer orders for one or a few</a:t>
            </a:r>
          </a:p>
          <a:p>
            <a:pPr eaLnBrk="1" hangingPunct="1"/>
            <a:r>
              <a:rPr lang="en-US" altLang="en-US" sz="2400" dirty="0" smtClean="0"/>
              <a:t>Examples</a:t>
            </a:r>
          </a:p>
          <a:p>
            <a:pPr lvl="1" eaLnBrk="1" hangingPunct="1"/>
            <a:r>
              <a:rPr lang="en-US" altLang="en-US" sz="2400" dirty="0" smtClean="0"/>
              <a:t>turnkey project executor such as BHEL or L&amp;T </a:t>
            </a:r>
          </a:p>
          <a:p>
            <a:pPr lvl="1" eaLnBrk="1" hangingPunct="1"/>
            <a:r>
              <a:rPr lang="en-US" altLang="en-US" sz="2400" dirty="0" err="1" smtClean="0"/>
              <a:t>customised</a:t>
            </a:r>
            <a:r>
              <a:rPr lang="en-US" altLang="en-US" sz="2400" dirty="0" smtClean="0"/>
              <a:t> manufacturing systems such as PCB fabricators, sheet metal fabricators, tool room operators and printing and publishing </a:t>
            </a:r>
          </a:p>
          <a:p>
            <a:pPr eaLnBrk="1" hangingPunct="1"/>
            <a:r>
              <a:rPr lang="en-US" altLang="en-US" sz="2400" dirty="0" smtClean="0"/>
              <a:t>Operational complexity arising out of jumbled flow is high</a:t>
            </a:r>
          </a:p>
          <a:p>
            <a:pPr eaLnBrk="1" hangingPunct="1"/>
            <a:r>
              <a:rPr lang="en-US" altLang="en-US" sz="2400" dirty="0" smtClean="0"/>
              <a:t>Discrete manufacturing with Jumbled flow uses a Job Shop structure</a:t>
            </a:r>
          </a:p>
        </p:txBody>
      </p:sp>
    </p:spTree>
    <p:extLst>
      <p:ext uri="{BB962C8B-B14F-4D97-AF65-F5344CB8AC3E}">
        <p14:creationId xmlns:p14="http://schemas.microsoft.com/office/powerpoint/2010/main" val="140675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97214"/>
            <a:ext cx="8229600" cy="1143000"/>
          </a:xfrm>
        </p:spPr>
        <p:txBody>
          <a:bodyPr/>
          <a:lstStyle/>
          <a:p>
            <a:pPr eaLnBrk="1" hangingPunct="1"/>
            <a:r>
              <a:rPr lang="en-US" altLang="en-US" dirty="0" smtClean="0"/>
              <a:t>Factors Influencing Process Choices</a:t>
            </a:r>
          </a:p>
        </p:txBody>
      </p:sp>
      <p:sp>
        <p:nvSpPr>
          <p:cNvPr id="4099" name="Rectangle 3"/>
          <p:cNvSpPr>
            <a:spLocks noGrp="1" noChangeArrowheads="1"/>
          </p:cNvSpPr>
          <p:nvPr>
            <p:ph idx="1"/>
          </p:nvPr>
        </p:nvSpPr>
        <p:spPr>
          <a:xfrm>
            <a:off x="457200" y="1041776"/>
            <a:ext cx="8305800" cy="4525963"/>
          </a:xfrm>
        </p:spPr>
        <p:txBody>
          <a:bodyPr/>
          <a:lstStyle/>
          <a:p>
            <a:pPr eaLnBrk="1" hangingPunct="1"/>
            <a:r>
              <a:rPr lang="en-US" altLang="en-US" sz="2300" b="1" u="sng" dirty="0" smtClean="0"/>
              <a:t>Volume</a:t>
            </a:r>
            <a:r>
              <a:rPr lang="en-US" altLang="en-US" sz="2300" dirty="0" smtClean="0"/>
              <a:t>: Average quantity of the products produced in a manufacturing system </a:t>
            </a:r>
          </a:p>
          <a:p>
            <a:pPr lvl="1" eaLnBrk="1" hangingPunct="1"/>
            <a:r>
              <a:rPr lang="en-US" altLang="en-US" sz="2000" dirty="0" smtClean="0"/>
              <a:t>Low volume: Turnkey project management firms such as L&amp;T and BHEL </a:t>
            </a:r>
          </a:p>
          <a:p>
            <a:pPr lvl="1" eaLnBrk="1" hangingPunct="1"/>
            <a:r>
              <a:rPr lang="en-US" altLang="en-US" sz="2000" dirty="0" smtClean="0"/>
              <a:t>High volume: Consumer non-durable and FMCG sector firms, Automobile, Chemical Processing  </a:t>
            </a:r>
          </a:p>
          <a:p>
            <a:pPr lvl="1" eaLnBrk="1" hangingPunct="1"/>
            <a:r>
              <a:rPr lang="en-US" altLang="en-US" sz="2000" dirty="0" smtClean="0"/>
              <a:t>Mid-volume: Consumer durables, white goods and several industrial products</a:t>
            </a:r>
          </a:p>
          <a:p>
            <a:pPr eaLnBrk="1" hangingPunct="1"/>
            <a:r>
              <a:rPr lang="en-US" altLang="en-US" sz="2300" b="1" u="sng" dirty="0" smtClean="0"/>
              <a:t>Variety</a:t>
            </a:r>
            <a:r>
              <a:rPr lang="en-US" altLang="en-US" sz="2300" dirty="0" smtClean="0"/>
              <a:t>: Number of alternative products and variants of each product that is offered by a manufacturing system  </a:t>
            </a:r>
          </a:p>
          <a:p>
            <a:pPr lvl="1" eaLnBrk="1" hangingPunct="1"/>
            <a:r>
              <a:rPr lang="en-US" altLang="en-US" sz="2000" dirty="0" smtClean="0"/>
              <a:t>Variety of product offerings is likely to introduce variety at various processes in the system; alternative production resources, materials, and skill of workers</a:t>
            </a:r>
          </a:p>
          <a:p>
            <a:pPr eaLnBrk="1" hangingPunct="1"/>
            <a:r>
              <a:rPr lang="en-US" altLang="en-US" sz="2300" b="1" u="sng" dirty="0" smtClean="0"/>
              <a:t>Flow</a:t>
            </a:r>
            <a:r>
              <a:rPr lang="en-US" altLang="en-US" sz="2300" dirty="0" smtClean="0"/>
              <a:t>: Flow indicates the nature and intensity of activities involved in conversion of components and material from raw material stage to finished goods stage </a:t>
            </a:r>
          </a:p>
        </p:txBody>
      </p:sp>
    </p:spTree>
    <p:extLst>
      <p:ext uri="{BB962C8B-B14F-4D97-AF65-F5344CB8AC3E}">
        <p14:creationId xmlns:p14="http://schemas.microsoft.com/office/powerpoint/2010/main" val="664229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Process flow in Job Shops</a:t>
            </a:r>
          </a:p>
        </p:txBody>
      </p:sp>
      <p:sp>
        <p:nvSpPr>
          <p:cNvPr id="20483" name="Freeform 3"/>
          <p:cNvSpPr>
            <a:spLocks/>
          </p:cNvSpPr>
          <p:nvPr/>
        </p:nvSpPr>
        <p:spPr bwMode="auto">
          <a:xfrm>
            <a:off x="1371600" y="2673350"/>
            <a:ext cx="7239000" cy="2432050"/>
          </a:xfrm>
          <a:custGeom>
            <a:avLst/>
            <a:gdLst>
              <a:gd name="T0" fmla="*/ 2147483647 w 4560"/>
              <a:gd name="T1" fmla="*/ 0 h 1532"/>
              <a:gd name="T2" fmla="*/ 2147483647 w 4560"/>
              <a:gd name="T3" fmla="*/ 0 h 1532"/>
              <a:gd name="T4" fmla="*/ 0 w 4560"/>
              <a:gd name="T5" fmla="*/ 2147483647 h 1532"/>
              <a:gd name="T6" fmla="*/ 0 w 4560"/>
              <a:gd name="T7" fmla="*/ 594756875 h 1532"/>
              <a:gd name="T8" fmla="*/ 2147483647 w 4560"/>
              <a:gd name="T9" fmla="*/ 2147483647 h 1532"/>
              <a:gd name="T10" fmla="*/ 2147483647 w 4560"/>
              <a:gd name="T11" fmla="*/ 957659375 h 1532"/>
              <a:gd name="T12" fmla="*/ 2147483647 w 4560"/>
              <a:gd name="T13" fmla="*/ 2147483647 h 1532"/>
              <a:gd name="T14" fmla="*/ 2147483647 w 4560"/>
              <a:gd name="T15" fmla="*/ 2147483647 h 1532"/>
              <a:gd name="T16" fmla="*/ 2147483647 w 4560"/>
              <a:gd name="T17" fmla="*/ 2147483647 h 1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0"/>
              <a:gd name="T28" fmla="*/ 0 h 1532"/>
              <a:gd name="T29" fmla="*/ 4560 w 4560"/>
              <a:gd name="T30" fmla="*/ 1532 h 1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0" h="1532">
                <a:moveTo>
                  <a:pt x="1298" y="0"/>
                </a:moveTo>
                <a:cubicBezTo>
                  <a:pt x="1368" y="0"/>
                  <a:pt x="1437" y="0"/>
                  <a:pt x="1507" y="0"/>
                </a:cubicBezTo>
                <a:lnTo>
                  <a:pt x="0" y="1340"/>
                </a:lnTo>
                <a:lnTo>
                  <a:pt x="0" y="236"/>
                </a:lnTo>
                <a:lnTo>
                  <a:pt x="1488" y="860"/>
                </a:lnTo>
                <a:lnTo>
                  <a:pt x="3408" y="380"/>
                </a:lnTo>
                <a:lnTo>
                  <a:pt x="3840" y="1292"/>
                </a:lnTo>
                <a:lnTo>
                  <a:pt x="4080" y="1532"/>
                </a:lnTo>
                <a:lnTo>
                  <a:pt x="4560" y="1532"/>
                </a:lnTo>
              </a:path>
            </a:pathLst>
          </a:custGeom>
          <a:noFill/>
          <a:ln w="28575" cap="flat" cmpd="sng">
            <a:solidFill>
              <a:srgbClr val="C00000"/>
            </a:solidFill>
            <a:prstDash val="dash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4" name="Freeform 4"/>
          <p:cNvSpPr>
            <a:spLocks/>
          </p:cNvSpPr>
          <p:nvPr/>
        </p:nvSpPr>
        <p:spPr bwMode="auto">
          <a:xfrm>
            <a:off x="609600" y="2806700"/>
            <a:ext cx="8001000" cy="2895600"/>
          </a:xfrm>
          <a:custGeom>
            <a:avLst/>
            <a:gdLst>
              <a:gd name="T0" fmla="*/ 0 w 4944"/>
              <a:gd name="T1" fmla="*/ 2147483647 h 1824"/>
              <a:gd name="T2" fmla="*/ 754265792 w 4944"/>
              <a:gd name="T3" fmla="*/ 2147483647 h 1824"/>
              <a:gd name="T4" fmla="*/ 2147483647 w 4944"/>
              <a:gd name="T5" fmla="*/ 0 h 1824"/>
              <a:gd name="T6" fmla="*/ 2147483647 w 4944"/>
              <a:gd name="T7" fmla="*/ 1693545000 h 1824"/>
              <a:gd name="T8" fmla="*/ 2147483647 w 4944"/>
              <a:gd name="T9" fmla="*/ 2147483647 h 1824"/>
              <a:gd name="T10" fmla="*/ 2147483647 w 4944"/>
              <a:gd name="T11" fmla="*/ 2147483647 h 1824"/>
              <a:gd name="T12" fmla="*/ 2147483647 w 4944"/>
              <a:gd name="T13" fmla="*/ 1209675000 h 1824"/>
              <a:gd name="T14" fmla="*/ 2147483647 w 4944"/>
              <a:gd name="T15" fmla="*/ 1209675000 h 1824"/>
              <a:gd name="T16" fmla="*/ 0 60000 65536"/>
              <a:gd name="T17" fmla="*/ 0 60000 65536"/>
              <a:gd name="T18" fmla="*/ 0 60000 65536"/>
              <a:gd name="T19" fmla="*/ 0 60000 65536"/>
              <a:gd name="T20" fmla="*/ 0 60000 65536"/>
              <a:gd name="T21" fmla="*/ 0 60000 65536"/>
              <a:gd name="T22" fmla="*/ 0 60000 65536"/>
              <a:gd name="T23" fmla="*/ 0 60000 65536"/>
              <a:gd name="T24" fmla="*/ 0 w 4944"/>
              <a:gd name="T25" fmla="*/ 0 h 1824"/>
              <a:gd name="T26" fmla="*/ 4944 w 4944"/>
              <a:gd name="T27" fmla="*/ 1824 h 1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4" h="1824">
                <a:moveTo>
                  <a:pt x="0" y="1488"/>
                </a:moveTo>
                <a:lnTo>
                  <a:pt x="288" y="1536"/>
                </a:lnTo>
                <a:lnTo>
                  <a:pt x="1920" y="0"/>
                </a:lnTo>
                <a:lnTo>
                  <a:pt x="2208" y="672"/>
                </a:lnTo>
                <a:lnTo>
                  <a:pt x="4224" y="1248"/>
                </a:lnTo>
                <a:lnTo>
                  <a:pt x="2592" y="1824"/>
                </a:lnTo>
                <a:lnTo>
                  <a:pt x="3840" y="480"/>
                </a:lnTo>
                <a:lnTo>
                  <a:pt x="4944" y="480"/>
                </a:ln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5" name="Freeform 5"/>
          <p:cNvSpPr>
            <a:spLocks/>
          </p:cNvSpPr>
          <p:nvPr/>
        </p:nvSpPr>
        <p:spPr bwMode="auto">
          <a:xfrm>
            <a:off x="914400" y="2743200"/>
            <a:ext cx="7696200" cy="2971800"/>
          </a:xfrm>
          <a:custGeom>
            <a:avLst/>
            <a:gdLst>
              <a:gd name="T0" fmla="*/ 0 w 4848"/>
              <a:gd name="T1" fmla="*/ 0 h 1872"/>
              <a:gd name="T2" fmla="*/ 362902500 w 4848"/>
              <a:gd name="T3" fmla="*/ 120967500 h 1872"/>
              <a:gd name="T4" fmla="*/ 2147483647 w 4848"/>
              <a:gd name="T5" fmla="*/ 120967500 h 1872"/>
              <a:gd name="T6" fmla="*/ 2147483647 w 4848"/>
              <a:gd name="T7" fmla="*/ 2147483647 h 1872"/>
              <a:gd name="T8" fmla="*/ 2056447500 w 4848"/>
              <a:gd name="T9" fmla="*/ 2147483647 h 1872"/>
              <a:gd name="T10" fmla="*/ 2147483647 w 4848"/>
              <a:gd name="T11" fmla="*/ 2147483647 h 1872"/>
              <a:gd name="T12" fmla="*/ 2147483647 w 4848"/>
              <a:gd name="T13" fmla="*/ 967740000 h 1872"/>
              <a:gd name="T14" fmla="*/ 2147483647 w 4848"/>
              <a:gd name="T15" fmla="*/ 967740000 h 1872"/>
              <a:gd name="T16" fmla="*/ 0 60000 65536"/>
              <a:gd name="T17" fmla="*/ 0 60000 65536"/>
              <a:gd name="T18" fmla="*/ 0 60000 65536"/>
              <a:gd name="T19" fmla="*/ 0 60000 65536"/>
              <a:gd name="T20" fmla="*/ 0 60000 65536"/>
              <a:gd name="T21" fmla="*/ 0 60000 65536"/>
              <a:gd name="T22" fmla="*/ 0 60000 65536"/>
              <a:gd name="T23" fmla="*/ 0 60000 65536"/>
              <a:gd name="T24" fmla="*/ 0 w 4848"/>
              <a:gd name="T25" fmla="*/ 0 h 1872"/>
              <a:gd name="T26" fmla="*/ 4848 w 4848"/>
              <a:gd name="T27" fmla="*/ 1872 h 18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8" h="1872">
                <a:moveTo>
                  <a:pt x="0" y="0"/>
                </a:moveTo>
                <a:lnTo>
                  <a:pt x="144" y="48"/>
                </a:lnTo>
                <a:lnTo>
                  <a:pt x="1248" y="48"/>
                </a:lnTo>
                <a:lnTo>
                  <a:pt x="1776" y="912"/>
                </a:lnTo>
                <a:lnTo>
                  <a:pt x="816" y="1536"/>
                </a:lnTo>
                <a:lnTo>
                  <a:pt x="1776" y="1872"/>
                </a:lnTo>
                <a:lnTo>
                  <a:pt x="3696" y="384"/>
                </a:lnTo>
                <a:lnTo>
                  <a:pt x="4848" y="384"/>
                </a:lnTo>
              </a:path>
            </a:pathLst>
          </a:custGeom>
          <a:noFill/>
          <a:ln w="28575" cap="flat" cmpd="sng">
            <a:solidFill>
              <a:srgbClr val="0000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6" name="Text Box 6"/>
          <p:cNvSpPr txBox="1">
            <a:spLocks noChangeArrowheads="1"/>
          </p:cNvSpPr>
          <p:nvPr/>
        </p:nvSpPr>
        <p:spPr bwMode="auto">
          <a:xfrm>
            <a:off x="1143000" y="2438400"/>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dirty="0">
                <a:latin typeface="Times New Roman" pitchFamily="18" charset="0"/>
              </a:rPr>
              <a:t>Machine 1</a:t>
            </a:r>
          </a:p>
        </p:txBody>
      </p:sp>
      <p:sp>
        <p:nvSpPr>
          <p:cNvPr id="20487" name="Text Box 7"/>
          <p:cNvSpPr txBox="1">
            <a:spLocks noChangeArrowheads="1"/>
          </p:cNvSpPr>
          <p:nvPr/>
        </p:nvSpPr>
        <p:spPr bwMode="auto">
          <a:xfrm>
            <a:off x="1143000" y="4759325"/>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2</a:t>
            </a:r>
          </a:p>
        </p:txBody>
      </p:sp>
      <p:sp>
        <p:nvSpPr>
          <p:cNvPr id="20488" name="Text Box 8"/>
          <p:cNvSpPr txBox="1">
            <a:spLocks noChangeArrowheads="1"/>
          </p:cNvSpPr>
          <p:nvPr/>
        </p:nvSpPr>
        <p:spPr bwMode="auto">
          <a:xfrm>
            <a:off x="3733800" y="2473325"/>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3</a:t>
            </a:r>
          </a:p>
        </p:txBody>
      </p:sp>
      <p:sp>
        <p:nvSpPr>
          <p:cNvPr id="20489" name="Text Box 9"/>
          <p:cNvSpPr txBox="1">
            <a:spLocks noChangeArrowheads="1"/>
          </p:cNvSpPr>
          <p:nvPr/>
        </p:nvSpPr>
        <p:spPr bwMode="auto">
          <a:xfrm>
            <a:off x="6781800" y="3048000"/>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6</a:t>
            </a:r>
          </a:p>
        </p:txBody>
      </p:sp>
      <p:sp>
        <p:nvSpPr>
          <p:cNvPr id="20490" name="Text Box 10"/>
          <p:cNvSpPr txBox="1">
            <a:spLocks noChangeArrowheads="1"/>
          </p:cNvSpPr>
          <p:nvPr/>
        </p:nvSpPr>
        <p:spPr bwMode="auto">
          <a:xfrm>
            <a:off x="3733800" y="5368925"/>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5</a:t>
            </a:r>
          </a:p>
        </p:txBody>
      </p:sp>
      <p:sp>
        <p:nvSpPr>
          <p:cNvPr id="20491" name="Text Box 11"/>
          <p:cNvSpPr txBox="1">
            <a:spLocks noChangeArrowheads="1"/>
          </p:cNvSpPr>
          <p:nvPr/>
        </p:nvSpPr>
        <p:spPr bwMode="auto">
          <a:xfrm>
            <a:off x="3733800" y="3844925"/>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4</a:t>
            </a:r>
          </a:p>
        </p:txBody>
      </p:sp>
      <p:sp>
        <p:nvSpPr>
          <p:cNvPr id="20492" name="Text Box 12"/>
          <p:cNvSpPr txBox="1">
            <a:spLocks noChangeArrowheads="1"/>
          </p:cNvSpPr>
          <p:nvPr/>
        </p:nvSpPr>
        <p:spPr bwMode="auto">
          <a:xfrm>
            <a:off x="6781800" y="4724400"/>
            <a:ext cx="1066800" cy="650875"/>
          </a:xfrm>
          <a:prstGeom prst="rect">
            <a:avLst/>
          </a:prstGeom>
          <a:solidFill>
            <a:srgbClr val="FFD85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b="1">
                <a:latin typeface="Times New Roman" pitchFamily="18" charset="0"/>
              </a:rPr>
              <a:t>Machine 7</a:t>
            </a:r>
          </a:p>
        </p:txBody>
      </p:sp>
      <p:sp>
        <p:nvSpPr>
          <p:cNvPr id="20493" name="Text Box 14"/>
          <p:cNvSpPr txBox="1">
            <a:spLocks noChangeArrowheads="1"/>
          </p:cNvSpPr>
          <p:nvPr/>
        </p:nvSpPr>
        <p:spPr bwMode="auto">
          <a:xfrm>
            <a:off x="7940675" y="2971800"/>
            <a:ext cx="59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rPr>
              <a:t>Job 1</a:t>
            </a:r>
          </a:p>
        </p:txBody>
      </p:sp>
      <p:sp>
        <p:nvSpPr>
          <p:cNvPr id="20494" name="Text Box 15"/>
          <p:cNvSpPr txBox="1">
            <a:spLocks noChangeArrowheads="1"/>
          </p:cNvSpPr>
          <p:nvPr/>
        </p:nvSpPr>
        <p:spPr bwMode="auto">
          <a:xfrm>
            <a:off x="7924800" y="5181600"/>
            <a:ext cx="59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rPr>
              <a:t>Job 2</a:t>
            </a:r>
          </a:p>
        </p:txBody>
      </p:sp>
      <p:sp>
        <p:nvSpPr>
          <p:cNvPr id="20495" name="Text Box 16"/>
          <p:cNvSpPr txBox="1">
            <a:spLocks noChangeArrowheads="1"/>
          </p:cNvSpPr>
          <p:nvPr/>
        </p:nvSpPr>
        <p:spPr bwMode="auto">
          <a:xfrm>
            <a:off x="7924800" y="3632200"/>
            <a:ext cx="59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rPr>
              <a:t>Job 3</a:t>
            </a:r>
          </a:p>
        </p:txBody>
      </p:sp>
    </p:spTree>
    <p:extLst>
      <p:ext uri="{BB962C8B-B14F-4D97-AF65-F5344CB8AC3E}">
        <p14:creationId xmlns:p14="http://schemas.microsoft.com/office/powerpoint/2010/main" val="340794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Jumbled Flow System</a:t>
            </a:r>
          </a:p>
        </p:txBody>
      </p:sp>
      <p:sp>
        <p:nvSpPr>
          <p:cNvPr id="21507" name="Rectangle 3"/>
          <p:cNvSpPr>
            <a:spLocks noGrp="1" noChangeArrowheads="1"/>
          </p:cNvSpPr>
          <p:nvPr>
            <p:ph idx="1"/>
          </p:nvPr>
        </p:nvSpPr>
        <p:spPr/>
        <p:txBody>
          <a:bodyPr/>
          <a:lstStyle/>
          <a:p>
            <a:pPr eaLnBrk="1" hangingPunct="1"/>
            <a:r>
              <a:rPr lang="en-US" altLang="en-US" sz="2800" dirty="0" smtClean="0"/>
              <a:t>Complex issue is capacity management </a:t>
            </a:r>
          </a:p>
          <a:p>
            <a:pPr lvl="1" eaLnBrk="1" hangingPunct="1"/>
            <a:r>
              <a:rPr lang="en-US" altLang="en-US" sz="2400" dirty="0" smtClean="0"/>
              <a:t>Considerable time is lost due to repeated setup of processes </a:t>
            </a:r>
          </a:p>
          <a:p>
            <a:pPr eaLnBrk="1" hangingPunct="1"/>
            <a:r>
              <a:rPr lang="en-US" altLang="en-US" sz="2800" dirty="0" smtClean="0"/>
              <a:t>Due to jumbled flow, crisscrossing of jobs in the system results in poor visibility. </a:t>
            </a:r>
          </a:p>
          <a:p>
            <a:pPr lvl="1" eaLnBrk="1" hangingPunct="1"/>
            <a:r>
              <a:rPr lang="en-US" altLang="en-US" sz="2400" dirty="0" smtClean="0"/>
              <a:t>Problems are often hidden and build up of work in process inventory takes place</a:t>
            </a:r>
          </a:p>
          <a:p>
            <a:pPr eaLnBrk="1" hangingPunct="1"/>
            <a:r>
              <a:rPr lang="en-US" altLang="en-US" sz="2800" dirty="0" smtClean="0"/>
              <a:t>Cost accounting and estimation systems are crucial as there is a constant need to quote for specific customer orders </a:t>
            </a:r>
          </a:p>
        </p:txBody>
      </p:sp>
    </p:spTree>
    <p:extLst>
      <p:ext uri="{BB962C8B-B14F-4D97-AF65-F5344CB8AC3E}">
        <p14:creationId xmlns:p14="http://schemas.microsoft.com/office/powerpoint/2010/main" val="2697767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7072" y="-66562"/>
            <a:ext cx="8229600" cy="1143000"/>
          </a:xfrm>
        </p:spPr>
        <p:txBody>
          <a:bodyPr/>
          <a:lstStyle/>
          <a:p>
            <a:pPr eaLnBrk="1" hangingPunct="1"/>
            <a:r>
              <a:rPr lang="en-US" altLang="en-US" dirty="0" smtClean="0"/>
              <a:t>Process design for operations</a:t>
            </a:r>
            <a:br>
              <a:rPr lang="en-US" altLang="en-US" dirty="0" smtClean="0"/>
            </a:br>
            <a:r>
              <a:rPr lang="en-US" altLang="en-US" sz="3200" b="1" dirty="0" smtClean="0">
                <a:solidFill>
                  <a:srgbClr val="0000FF"/>
                </a:solidFill>
                <a:latin typeface="Comic Sans MS" pitchFamily="66" charset="0"/>
              </a:rPr>
              <a:t>Salient features of alternative choices</a:t>
            </a:r>
          </a:p>
        </p:txBody>
      </p:sp>
      <p:graphicFrame>
        <p:nvGraphicFramePr>
          <p:cNvPr id="90" name="Table 89"/>
          <p:cNvGraphicFramePr>
            <a:graphicFrameLocks noGrp="1"/>
          </p:cNvGraphicFramePr>
          <p:nvPr>
            <p:extLst>
              <p:ext uri="{D42A27DB-BD31-4B8C-83A1-F6EECF244321}">
                <p14:modId xmlns:p14="http://schemas.microsoft.com/office/powerpoint/2010/main" val="1713651478"/>
              </p:ext>
            </p:extLst>
          </p:nvPr>
        </p:nvGraphicFramePr>
        <p:xfrm>
          <a:off x="53072" y="1173275"/>
          <a:ext cx="8763000" cy="4998762"/>
        </p:xfrm>
        <a:graphic>
          <a:graphicData uri="http://schemas.openxmlformats.org/drawingml/2006/table">
            <a:tbl>
              <a:tblPr/>
              <a:tblGrid>
                <a:gridCol w="1828800"/>
                <a:gridCol w="2286000"/>
                <a:gridCol w="2362200"/>
                <a:gridCol w="2286000"/>
              </a:tblGrid>
              <a:tr h="518186">
                <a:tc>
                  <a:txBody>
                    <a:bodyPr/>
                    <a:lstStyle/>
                    <a:p>
                      <a:pPr algn="ctr" fontAlgn="t"/>
                      <a:r>
                        <a:rPr lang="en-US" sz="1500" b="1" i="0" u="none" strike="noStrike" dirty="0">
                          <a:latin typeface="+mn-lt"/>
                        </a:rPr>
                        <a:t>Flow Characteristics</a:t>
                      </a:r>
                    </a:p>
                  </a:txBody>
                  <a:tcPr marT="45722" marB="45722">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500" b="1" i="0" u="none" strike="noStrike" dirty="0">
                          <a:latin typeface="+mn-lt"/>
                        </a:rPr>
                        <a:t>Continuous</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500" b="1" i="0" u="none" strike="noStrike">
                          <a:latin typeface="+mn-lt"/>
                        </a:rPr>
                        <a:t>Intermittent</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500" b="1" i="0" u="none" strike="noStrike">
                          <a:latin typeface="+mn-lt"/>
                        </a:rPr>
                        <a:t>Jumbled</a:t>
                      </a:r>
                    </a:p>
                  </a:txBody>
                  <a:tcPr marT="45722" marB="4572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518186">
                <a:tc>
                  <a:txBody>
                    <a:bodyPr/>
                    <a:lstStyle/>
                    <a:p>
                      <a:pPr algn="l" fontAlgn="t"/>
                      <a:r>
                        <a:rPr lang="en-US" sz="1500" b="1" i="0" u="none" strike="noStrike">
                          <a:latin typeface="+mn-lt"/>
                        </a:rPr>
                        <a:t>Product Characteristics</a:t>
                      </a:r>
                    </a:p>
                  </a:txBody>
                  <a:tcPr marT="45722" marB="45722">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en-US" sz="1500" b="0" i="0" u="none" strike="noStrike">
                          <a:latin typeface="+mn-lt"/>
                        </a:rPr>
                        <a:t>High Volume, Very low variety</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en-US" sz="1500" b="0" i="0" u="none" strike="noStrike">
                          <a:latin typeface="+mn-lt"/>
                        </a:rPr>
                        <a:t>Mid volume, Mid variety</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en-US" sz="1500" b="0" i="0" u="none" strike="noStrike">
                          <a:latin typeface="+mn-lt"/>
                        </a:rPr>
                        <a:t>Very high variety, low volume</a:t>
                      </a:r>
                    </a:p>
                  </a:txBody>
                  <a:tcPr marT="45722" marB="4572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731557">
                <a:tc>
                  <a:txBody>
                    <a:bodyPr/>
                    <a:lstStyle/>
                    <a:p>
                      <a:pPr algn="l" fontAlgn="t"/>
                      <a:r>
                        <a:rPr lang="en-US" sz="1500" b="1" i="0" u="none" strike="noStrike" dirty="0">
                          <a:latin typeface="+mn-lt"/>
                        </a:rPr>
                        <a:t>Examples of production systems</a:t>
                      </a:r>
                    </a:p>
                  </a:txBody>
                  <a:tcPr marT="45722" marB="45722">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500" b="0" i="0" u="none" strike="noStrike" dirty="0">
                          <a:latin typeface="+mn-lt"/>
                        </a:rPr>
                        <a:t>Process Industry, Mass production systems in discrete manufacturing</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500" b="0" i="0" u="none" strike="noStrike">
                          <a:latin typeface="+mn-lt"/>
                        </a:rPr>
                        <a:t>Batch production in Process and discrete manufacturing</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l" fontAlgn="t"/>
                      <a:r>
                        <a:rPr lang="en-US" sz="1500" b="0" i="0" u="none" strike="noStrike">
                          <a:latin typeface="+mn-lt"/>
                        </a:rPr>
                        <a:t>Project Organisations, Tool Rooms, General purpose fabricators</a:t>
                      </a:r>
                    </a:p>
                  </a:txBody>
                  <a:tcPr marT="45722" marB="4572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1172956">
                <a:tc>
                  <a:txBody>
                    <a:bodyPr/>
                    <a:lstStyle/>
                    <a:p>
                      <a:pPr algn="l" fontAlgn="t"/>
                      <a:r>
                        <a:rPr lang="en-US" sz="1500" b="1" i="0" u="none" strike="noStrike" dirty="0">
                          <a:latin typeface="+mn-lt"/>
                        </a:rPr>
                        <a:t>Issues of importance</a:t>
                      </a:r>
                    </a:p>
                  </a:txBody>
                  <a:tcPr marT="45722" marB="45722">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t"/>
                      <a:r>
                        <a:rPr lang="en-US" sz="1500" b="0" i="0" u="none" strike="noStrike" dirty="0">
                          <a:latin typeface="+mn-lt"/>
                        </a:rPr>
                        <a:t>Flow Balancing, Maintenance, Capacity </a:t>
                      </a:r>
                      <a:r>
                        <a:rPr lang="en-US" sz="1500" b="0" i="0" u="none" strike="noStrike" dirty="0" smtClean="0">
                          <a:latin typeface="+mn-lt"/>
                        </a:rPr>
                        <a:t>utilization </a:t>
                      </a:r>
                      <a:r>
                        <a:rPr lang="en-US" sz="1500" b="0" i="0" u="none" strike="noStrike" dirty="0">
                          <a:latin typeface="+mn-lt"/>
                        </a:rPr>
                        <a:t>and debottlenecking, Vertical integration</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t"/>
                      <a:r>
                        <a:rPr lang="en-US" sz="1500" b="0" i="0" u="none" strike="noStrike" dirty="0">
                          <a:latin typeface="+mn-lt"/>
                        </a:rPr>
                        <a:t>Manufacturing system  and layout design, Changeover management, Capacity planning and estimation</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t"/>
                      <a:r>
                        <a:rPr lang="en-US" sz="1500" b="0" i="0" u="none" strike="noStrike">
                          <a:latin typeface="+mn-lt"/>
                        </a:rPr>
                        <a:t>Capacity Estimation, Scheduling, Production Control, Cost estimation</a:t>
                      </a:r>
                    </a:p>
                  </a:txBody>
                  <a:tcPr marT="45722" marB="4572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1897816">
                <a:tc>
                  <a:txBody>
                    <a:bodyPr/>
                    <a:lstStyle/>
                    <a:p>
                      <a:pPr algn="l" fontAlgn="t"/>
                      <a:r>
                        <a:rPr lang="en-US" sz="1500" b="1" i="0" u="none" strike="noStrike">
                          <a:latin typeface="+mn-lt"/>
                        </a:rPr>
                        <a:t>Operations Management Tools &amp; Techniques</a:t>
                      </a:r>
                    </a:p>
                  </a:txBody>
                  <a:tcPr marT="45722" marB="45722">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500" b="0" i="0" u="none" strike="noStrike">
                          <a:latin typeface="+mn-lt"/>
                        </a:rPr>
                        <a:t>Line Balancing, Maintenance management, Process optimisation, Product layout design, Flow shope scheduling, Pull type scheduling, Single piece flow design</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500" b="0" i="0" u="none" strike="noStrike" dirty="0">
                          <a:latin typeface="+mn-lt"/>
                        </a:rPr>
                        <a:t>Forecasting, Capacity Planning and estimation, </a:t>
                      </a:r>
                      <a:r>
                        <a:rPr lang="en-US" sz="1500" b="0" i="0" u="none" strike="noStrike" dirty="0" smtClean="0">
                          <a:latin typeface="+mn-lt"/>
                        </a:rPr>
                        <a:t>Optimized </a:t>
                      </a:r>
                      <a:r>
                        <a:rPr lang="en-US" sz="1500" b="0" i="0" u="none" strike="noStrike" dirty="0">
                          <a:latin typeface="+mn-lt"/>
                        </a:rPr>
                        <a:t>production planning and product sequencing, Group Technology layout design, Materials Management</a:t>
                      </a:r>
                    </a:p>
                  </a:txBody>
                  <a:tcPr marT="45722" marB="4572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l" fontAlgn="t"/>
                      <a:r>
                        <a:rPr lang="en-US" sz="1500" b="0" i="0" u="none" strike="noStrike" dirty="0">
                          <a:latin typeface="+mn-lt"/>
                        </a:rPr>
                        <a:t>Project Management &amp; Scheduling, Capacity planning and </a:t>
                      </a:r>
                      <a:r>
                        <a:rPr lang="en-US" sz="1500" b="0" i="0" u="none" strike="noStrike" dirty="0" smtClean="0">
                          <a:latin typeface="+mn-lt"/>
                        </a:rPr>
                        <a:t>optimization</a:t>
                      </a:r>
                      <a:r>
                        <a:rPr lang="en-US" sz="1500" b="0" i="0" u="none" strike="noStrike" dirty="0">
                          <a:latin typeface="+mn-lt"/>
                        </a:rPr>
                        <a:t>, Job shop scheduling, Functional Layout design, Job order costing, Work in Process Management</a:t>
                      </a:r>
                    </a:p>
                  </a:txBody>
                  <a:tcPr marT="45722" marB="4572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bl>
          </a:graphicData>
        </a:graphic>
      </p:graphicFrame>
    </p:spTree>
    <p:extLst>
      <p:ext uri="{BB962C8B-B14F-4D97-AF65-F5344CB8AC3E}">
        <p14:creationId xmlns:p14="http://schemas.microsoft.com/office/powerpoint/2010/main" val="3957976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2968" y="-112863"/>
            <a:ext cx="7772400" cy="1143000"/>
          </a:xfrm>
        </p:spPr>
        <p:txBody>
          <a:bodyPr/>
          <a:lstStyle/>
          <a:p>
            <a:pPr eaLnBrk="1" hangingPunct="1"/>
            <a:r>
              <a:rPr lang="en-US" altLang="en-US" smtClean="0"/>
              <a:t>Product – Process Matrix</a:t>
            </a:r>
          </a:p>
        </p:txBody>
      </p:sp>
      <p:sp>
        <p:nvSpPr>
          <p:cNvPr id="27655" name="Rectangle 7"/>
          <p:cNvSpPr>
            <a:spLocks noChangeArrowheads="1"/>
          </p:cNvSpPr>
          <p:nvPr/>
        </p:nvSpPr>
        <p:spPr bwMode="auto">
          <a:xfrm>
            <a:off x="1490068" y="985687"/>
            <a:ext cx="1828800" cy="762000"/>
          </a:xfrm>
          <a:prstGeom prst="rect">
            <a:avLst/>
          </a:prstGeom>
          <a:solidFill>
            <a:srgbClr val="CCFFCC"/>
          </a:solidFill>
          <a:ln w="9525">
            <a:solidFill>
              <a:schemeClr val="tx1"/>
            </a:solidFill>
            <a:miter lim="800000"/>
            <a:headEnd/>
            <a:tailEnd/>
          </a:ln>
          <a:effectLst/>
        </p:spPr>
        <p:txBody>
          <a:bodyPr wrap="none" anchor="ctr"/>
          <a:lstStyle/>
          <a:p>
            <a:pPr algn="ctr" eaLnBrk="1" hangingPunct="1">
              <a:defRPr/>
            </a:pPr>
            <a:r>
              <a:rPr lang="en-US" sz="1400" dirty="0">
                <a:latin typeface="+mn-lt"/>
              </a:rPr>
              <a:t>Low Volume</a:t>
            </a:r>
          </a:p>
          <a:p>
            <a:pPr algn="ctr" eaLnBrk="1" hangingPunct="1">
              <a:defRPr/>
            </a:pPr>
            <a:r>
              <a:rPr lang="en-US" sz="1400" dirty="0">
                <a:latin typeface="+mn-lt"/>
              </a:rPr>
              <a:t>Low </a:t>
            </a:r>
            <a:r>
              <a:rPr lang="en-US" sz="1400" dirty="0" err="1">
                <a:latin typeface="+mn-lt"/>
              </a:rPr>
              <a:t>Standardisation</a:t>
            </a:r>
            <a:endParaRPr lang="en-US" sz="1400" dirty="0">
              <a:latin typeface="+mn-lt"/>
            </a:endParaRPr>
          </a:p>
          <a:p>
            <a:pPr algn="ctr" eaLnBrk="1" hangingPunct="1">
              <a:defRPr/>
            </a:pPr>
            <a:r>
              <a:rPr lang="en-US" sz="1400" dirty="0">
                <a:latin typeface="+mn-lt"/>
              </a:rPr>
              <a:t>One of a kind</a:t>
            </a:r>
          </a:p>
        </p:txBody>
      </p:sp>
      <p:sp>
        <p:nvSpPr>
          <p:cNvPr id="27657" name="Rectangle 9"/>
          <p:cNvSpPr>
            <a:spLocks noChangeArrowheads="1"/>
          </p:cNvSpPr>
          <p:nvPr/>
        </p:nvSpPr>
        <p:spPr bwMode="auto">
          <a:xfrm>
            <a:off x="3331568" y="985687"/>
            <a:ext cx="1828800" cy="762000"/>
          </a:xfrm>
          <a:prstGeom prst="rect">
            <a:avLst/>
          </a:prstGeom>
          <a:solidFill>
            <a:srgbClr val="CCCCFF"/>
          </a:solidFill>
          <a:ln w="9525">
            <a:solidFill>
              <a:schemeClr val="tx1"/>
            </a:solidFill>
            <a:miter lim="800000"/>
            <a:headEnd/>
            <a:tailEnd/>
          </a:ln>
          <a:effectLst/>
        </p:spPr>
        <p:txBody>
          <a:bodyPr wrap="none" anchor="ctr"/>
          <a:lstStyle/>
          <a:p>
            <a:pPr algn="ctr" eaLnBrk="1" hangingPunct="1">
              <a:defRPr/>
            </a:pPr>
            <a:r>
              <a:rPr lang="en-US" sz="1400">
                <a:latin typeface="+mn-lt"/>
              </a:rPr>
              <a:t>Multiple Products</a:t>
            </a:r>
          </a:p>
          <a:p>
            <a:pPr algn="ctr" eaLnBrk="1" hangingPunct="1">
              <a:defRPr/>
            </a:pPr>
            <a:r>
              <a:rPr lang="en-US" sz="1400">
                <a:latin typeface="+mn-lt"/>
              </a:rPr>
              <a:t>Low Volume</a:t>
            </a:r>
          </a:p>
        </p:txBody>
      </p:sp>
      <p:sp>
        <p:nvSpPr>
          <p:cNvPr id="27658" name="Rectangle 10"/>
          <p:cNvSpPr>
            <a:spLocks noChangeArrowheads="1"/>
          </p:cNvSpPr>
          <p:nvPr/>
        </p:nvSpPr>
        <p:spPr bwMode="auto">
          <a:xfrm>
            <a:off x="5173068" y="985687"/>
            <a:ext cx="1828800" cy="762000"/>
          </a:xfrm>
          <a:prstGeom prst="rect">
            <a:avLst/>
          </a:prstGeom>
          <a:solidFill>
            <a:srgbClr val="FFCCFF"/>
          </a:solidFill>
          <a:ln w="9525">
            <a:solidFill>
              <a:schemeClr val="tx1"/>
            </a:solidFill>
            <a:miter lim="800000"/>
            <a:headEnd/>
            <a:tailEnd/>
          </a:ln>
          <a:effectLst/>
        </p:spPr>
        <p:txBody>
          <a:bodyPr wrap="none" anchor="ctr"/>
          <a:lstStyle/>
          <a:p>
            <a:pPr algn="ctr" eaLnBrk="1" hangingPunct="1">
              <a:defRPr/>
            </a:pPr>
            <a:r>
              <a:rPr lang="en-US" sz="1400">
                <a:latin typeface="+mn-lt"/>
              </a:rPr>
              <a:t>Few Major Products</a:t>
            </a:r>
          </a:p>
          <a:p>
            <a:pPr algn="ctr" eaLnBrk="1" hangingPunct="1">
              <a:defRPr/>
            </a:pPr>
            <a:r>
              <a:rPr lang="en-US" sz="1400">
                <a:latin typeface="+mn-lt"/>
              </a:rPr>
              <a:t>Higher Volume</a:t>
            </a:r>
          </a:p>
        </p:txBody>
      </p:sp>
      <p:sp>
        <p:nvSpPr>
          <p:cNvPr id="27659" name="Rectangle 11"/>
          <p:cNvSpPr>
            <a:spLocks noChangeArrowheads="1"/>
          </p:cNvSpPr>
          <p:nvPr/>
        </p:nvSpPr>
        <p:spPr bwMode="auto">
          <a:xfrm>
            <a:off x="6879036" y="985687"/>
            <a:ext cx="1828800" cy="762000"/>
          </a:xfrm>
          <a:prstGeom prst="rect">
            <a:avLst/>
          </a:prstGeom>
          <a:solidFill>
            <a:srgbClr val="FFFFCC"/>
          </a:solidFill>
          <a:ln w="9525">
            <a:solidFill>
              <a:schemeClr val="tx1"/>
            </a:solidFill>
            <a:miter lim="800000"/>
            <a:headEnd/>
            <a:tailEnd/>
          </a:ln>
          <a:effectLst/>
        </p:spPr>
        <p:txBody>
          <a:bodyPr wrap="none" anchor="ctr"/>
          <a:lstStyle/>
          <a:p>
            <a:pPr algn="ctr" eaLnBrk="1" hangingPunct="1">
              <a:defRPr/>
            </a:pPr>
            <a:r>
              <a:rPr lang="en-US" sz="1400">
                <a:latin typeface="+mn-lt"/>
              </a:rPr>
              <a:t>High Volume</a:t>
            </a:r>
          </a:p>
          <a:p>
            <a:pPr algn="ctr" eaLnBrk="1" hangingPunct="1">
              <a:defRPr/>
            </a:pPr>
            <a:r>
              <a:rPr lang="en-US" sz="1400">
                <a:latin typeface="+mn-lt"/>
              </a:rPr>
              <a:t>High Standardisation</a:t>
            </a:r>
          </a:p>
          <a:p>
            <a:pPr algn="ctr" eaLnBrk="1" hangingPunct="1">
              <a:defRPr/>
            </a:pPr>
            <a:r>
              <a:rPr lang="en-US" sz="1400">
                <a:latin typeface="+mn-lt"/>
              </a:rPr>
              <a:t>Commodity Products</a:t>
            </a:r>
          </a:p>
        </p:txBody>
      </p:sp>
      <p:sp>
        <p:nvSpPr>
          <p:cNvPr id="27660" name="Rectangle 12"/>
          <p:cNvSpPr>
            <a:spLocks noChangeArrowheads="1"/>
          </p:cNvSpPr>
          <p:nvPr/>
        </p:nvSpPr>
        <p:spPr bwMode="auto">
          <a:xfrm>
            <a:off x="4168" y="4681387"/>
            <a:ext cx="1524000" cy="990600"/>
          </a:xfrm>
          <a:prstGeom prst="rect">
            <a:avLst/>
          </a:prstGeom>
          <a:solidFill>
            <a:srgbClr val="FFFFCC"/>
          </a:solidFill>
          <a:ln w="9525">
            <a:solidFill>
              <a:schemeClr val="tx1"/>
            </a:solidFill>
            <a:miter lim="800000"/>
            <a:headEnd/>
            <a:tailEnd/>
          </a:ln>
          <a:effectLst/>
        </p:spPr>
        <p:txBody>
          <a:bodyPr wrap="none" anchor="ctr"/>
          <a:lstStyle/>
          <a:p>
            <a:pPr algn="ctr" eaLnBrk="1" hangingPunct="1">
              <a:defRPr/>
            </a:pPr>
            <a:r>
              <a:rPr lang="en-US" sz="1400" b="1">
                <a:latin typeface="+mn-lt"/>
              </a:rPr>
              <a:t>Continuous </a:t>
            </a:r>
          </a:p>
          <a:p>
            <a:pPr algn="ctr" eaLnBrk="1" hangingPunct="1">
              <a:defRPr/>
            </a:pPr>
            <a:r>
              <a:rPr lang="en-US" sz="1400" b="1">
                <a:latin typeface="+mn-lt"/>
              </a:rPr>
              <a:t>Flow</a:t>
            </a:r>
          </a:p>
        </p:txBody>
      </p:sp>
      <p:sp>
        <p:nvSpPr>
          <p:cNvPr id="27661" name="Rectangle 13"/>
          <p:cNvSpPr>
            <a:spLocks noChangeArrowheads="1"/>
          </p:cNvSpPr>
          <p:nvPr/>
        </p:nvSpPr>
        <p:spPr bwMode="auto">
          <a:xfrm>
            <a:off x="4168" y="3690787"/>
            <a:ext cx="1524000" cy="990600"/>
          </a:xfrm>
          <a:prstGeom prst="rect">
            <a:avLst/>
          </a:prstGeom>
          <a:solidFill>
            <a:srgbClr val="FFCCFF"/>
          </a:solidFill>
          <a:ln w="9525">
            <a:solidFill>
              <a:schemeClr val="tx1"/>
            </a:solidFill>
            <a:miter lim="800000"/>
            <a:headEnd/>
            <a:tailEnd/>
          </a:ln>
          <a:effectLst/>
        </p:spPr>
        <p:txBody>
          <a:bodyPr wrap="none" anchor="ctr"/>
          <a:lstStyle/>
          <a:p>
            <a:pPr algn="ctr" eaLnBrk="1" hangingPunct="1">
              <a:defRPr/>
            </a:pPr>
            <a:r>
              <a:rPr lang="en-US" sz="1400" b="1">
                <a:latin typeface="+mn-lt"/>
              </a:rPr>
              <a:t>Connected Line</a:t>
            </a:r>
          </a:p>
          <a:p>
            <a:pPr algn="ctr" eaLnBrk="1" hangingPunct="1">
              <a:defRPr/>
            </a:pPr>
            <a:r>
              <a:rPr lang="en-US" sz="1400" b="1">
                <a:latin typeface="+mn-lt"/>
              </a:rPr>
              <a:t>Flow (Assembly</a:t>
            </a:r>
          </a:p>
          <a:p>
            <a:pPr algn="ctr" eaLnBrk="1" hangingPunct="1">
              <a:defRPr/>
            </a:pPr>
            <a:r>
              <a:rPr lang="en-US" sz="1400" b="1">
                <a:latin typeface="+mn-lt"/>
              </a:rPr>
              <a:t>Line)</a:t>
            </a:r>
          </a:p>
        </p:txBody>
      </p:sp>
      <p:sp>
        <p:nvSpPr>
          <p:cNvPr id="27662" name="Rectangle 14"/>
          <p:cNvSpPr>
            <a:spLocks noChangeArrowheads="1"/>
          </p:cNvSpPr>
          <p:nvPr/>
        </p:nvSpPr>
        <p:spPr bwMode="auto">
          <a:xfrm>
            <a:off x="4168" y="2700187"/>
            <a:ext cx="1524000" cy="990600"/>
          </a:xfrm>
          <a:prstGeom prst="rect">
            <a:avLst/>
          </a:prstGeom>
          <a:solidFill>
            <a:srgbClr val="CCCCFF"/>
          </a:solidFill>
          <a:ln w="9525">
            <a:solidFill>
              <a:schemeClr val="tx1"/>
            </a:solidFill>
            <a:miter lim="800000"/>
            <a:headEnd/>
            <a:tailEnd/>
          </a:ln>
          <a:effectLst/>
        </p:spPr>
        <p:txBody>
          <a:bodyPr wrap="none" anchor="ctr"/>
          <a:lstStyle/>
          <a:p>
            <a:pPr algn="ctr" eaLnBrk="1" hangingPunct="1">
              <a:defRPr/>
            </a:pPr>
            <a:r>
              <a:rPr lang="en-US" sz="1400" b="1">
                <a:latin typeface="+mn-lt"/>
              </a:rPr>
              <a:t>Disconnected </a:t>
            </a:r>
          </a:p>
          <a:p>
            <a:pPr algn="ctr" eaLnBrk="1" hangingPunct="1">
              <a:defRPr/>
            </a:pPr>
            <a:r>
              <a:rPr lang="en-US" sz="1400" b="1">
                <a:latin typeface="+mn-lt"/>
              </a:rPr>
              <a:t>Line Flow </a:t>
            </a:r>
          </a:p>
          <a:p>
            <a:pPr algn="ctr" eaLnBrk="1" hangingPunct="1">
              <a:defRPr/>
            </a:pPr>
            <a:r>
              <a:rPr lang="en-US" sz="1400" b="1">
                <a:latin typeface="+mn-lt"/>
              </a:rPr>
              <a:t>(Batch)</a:t>
            </a:r>
          </a:p>
        </p:txBody>
      </p:sp>
      <p:sp>
        <p:nvSpPr>
          <p:cNvPr id="27663" name="Rectangle 15"/>
          <p:cNvSpPr>
            <a:spLocks noChangeArrowheads="1"/>
          </p:cNvSpPr>
          <p:nvPr/>
        </p:nvSpPr>
        <p:spPr bwMode="auto">
          <a:xfrm>
            <a:off x="4168" y="1709587"/>
            <a:ext cx="1524000" cy="990600"/>
          </a:xfrm>
          <a:prstGeom prst="rect">
            <a:avLst/>
          </a:prstGeom>
          <a:solidFill>
            <a:srgbClr val="CCFFCC"/>
          </a:solidFill>
          <a:ln w="9525">
            <a:solidFill>
              <a:schemeClr val="tx1"/>
            </a:solidFill>
            <a:miter lim="800000"/>
            <a:headEnd/>
            <a:tailEnd/>
          </a:ln>
          <a:effectLst/>
        </p:spPr>
        <p:txBody>
          <a:bodyPr wrap="none" anchor="ctr"/>
          <a:lstStyle/>
          <a:p>
            <a:pPr algn="ctr" eaLnBrk="1" hangingPunct="1">
              <a:defRPr/>
            </a:pPr>
            <a:r>
              <a:rPr lang="en-US" sz="1400" b="1" dirty="0">
                <a:latin typeface="+mn-lt"/>
              </a:rPr>
              <a:t>Jumbled </a:t>
            </a:r>
          </a:p>
          <a:p>
            <a:pPr algn="ctr" eaLnBrk="1" hangingPunct="1">
              <a:defRPr/>
            </a:pPr>
            <a:r>
              <a:rPr lang="en-US" sz="1400" b="1" dirty="0">
                <a:latin typeface="+mn-lt"/>
              </a:rPr>
              <a:t>Flow </a:t>
            </a:r>
          </a:p>
          <a:p>
            <a:pPr algn="ctr" eaLnBrk="1" hangingPunct="1">
              <a:defRPr/>
            </a:pPr>
            <a:r>
              <a:rPr lang="en-US" sz="1400" b="1" dirty="0">
                <a:latin typeface="+mn-lt"/>
              </a:rPr>
              <a:t>(Job Shop)</a:t>
            </a:r>
          </a:p>
        </p:txBody>
      </p:sp>
      <p:sp>
        <p:nvSpPr>
          <p:cNvPr id="27664" name="Rectangle 16"/>
          <p:cNvSpPr>
            <a:spLocks noChangeArrowheads="1"/>
          </p:cNvSpPr>
          <p:nvPr/>
        </p:nvSpPr>
        <p:spPr bwMode="auto">
          <a:xfrm>
            <a:off x="1490068" y="1698474"/>
            <a:ext cx="7196732" cy="397668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1400">
              <a:latin typeface="+mn-lt"/>
            </a:endParaRPr>
          </a:p>
        </p:txBody>
      </p:sp>
      <p:sp>
        <p:nvSpPr>
          <p:cNvPr id="27665" name="Oval 17"/>
          <p:cNvSpPr>
            <a:spLocks noChangeArrowheads="1"/>
          </p:cNvSpPr>
          <p:nvPr/>
        </p:nvSpPr>
        <p:spPr bwMode="auto">
          <a:xfrm>
            <a:off x="1566268" y="1761974"/>
            <a:ext cx="1828800" cy="838200"/>
          </a:xfrm>
          <a:prstGeom prst="ellipse">
            <a:avLst/>
          </a:prstGeom>
          <a:solidFill>
            <a:srgbClr val="FFCC99"/>
          </a:solidFill>
          <a:ln w="9525">
            <a:solidFill>
              <a:schemeClr val="tx1"/>
            </a:solidFill>
            <a:round/>
            <a:headEnd/>
            <a:tailEnd/>
          </a:ln>
          <a:effectLst/>
        </p:spPr>
        <p:txBody>
          <a:bodyPr wrap="none" anchor="ctr"/>
          <a:lstStyle/>
          <a:p>
            <a:pPr algn="ctr" eaLnBrk="1" hangingPunct="1">
              <a:defRPr/>
            </a:pPr>
            <a:r>
              <a:rPr lang="en-US" sz="1400" b="1" dirty="0">
                <a:latin typeface="+mn-lt"/>
              </a:rPr>
              <a:t>Satellite Launch </a:t>
            </a:r>
          </a:p>
          <a:p>
            <a:pPr algn="ctr" eaLnBrk="1" hangingPunct="1">
              <a:defRPr/>
            </a:pPr>
            <a:r>
              <a:rPr lang="en-US" sz="1400" b="1" dirty="0">
                <a:latin typeface="+mn-lt"/>
              </a:rPr>
              <a:t>Vehicle</a:t>
            </a:r>
          </a:p>
        </p:txBody>
      </p:sp>
      <p:sp>
        <p:nvSpPr>
          <p:cNvPr id="27666" name="Oval 18"/>
          <p:cNvSpPr>
            <a:spLocks noChangeArrowheads="1"/>
          </p:cNvSpPr>
          <p:nvPr/>
        </p:nvSpPr>
        <p:spPr bwMode="auto">
          <a:xfrm>
            <a:off x="3547468" y="2828774"/>
            <a:ext cx="1752600" cy="696913"/>
          </a:xfrm>
          <a:prstGeom prst="ellipse">
            <a:avLst/>
          </a:prstGeom>
          <a:solidFill>
            <a:srgbClr val="FFCC99"/>
          </a:solidFill>
          <a:ln w="9525">
            <a:solidFill>
              <a:schemeClr val="tx1"/>
            </a:solidFill>
            <a:round/>
            <a:headEnd/>
            <a:tailEnd/>
          </a:ln>
          <a:effectLst/>
        </p:spPr>
        <p:txBody>
          <a:bodyPr wrap="none" anchor="ctr"/>
          <a:lstStyle/>
          <a:p>
            <a:pPr algn="ctr" eaLnBrk="1" hangingPunct="1">
              <a:defRPr/>
            </a:pPr>
            <a:r>
              <a:rPr lang="en-US" sz="1400" b="1">
                <a:latin typeface="+mn-lt"/>
              </a:rPr>
              <a:t>Machine Tools</a:t>
            </a:r>
          </a:p>
        </p:txBody>
      </p:sp>
      <p:sp>
        <p:nvSpPr>
          <p:cNvPr id="27667" name="Oval 19"/>
          <p:cNvSpPr>
            <a:spLocks noChangeArrowheads="1"/>
          </p:cNvSpPr>
          <p:nvPr/>
        </p:nvSpPr>
        <p:spPr bwMode="auto">
          <a:xfrm>
            <a:off x="5452468" y="3830487"/>
            <a:ext cx="1600200" cy="685800"/>
          </a:xfrm>
          <a:prstGeom prst="ellipse">
            <a:avLst/>
          </a:prstGeom>
          <a:solidFill>
            <a:srgbClr val="FFCC99"/>
          </a:solidFill>
          <a:ln w="9525">
            <a:solidFill>
              <a:schemeClr val="tx1"/>
            </a:solidFill>
            <a:round/>
            <a:headEnd/>
            <a:tailEnd/>
          </a:ln>
          <a:effectLst/>
        </p:spPr>
        <p:txBody>
          <a:bodyPr wrap="none" anchor="ctr"/>
          <a:lstStyle/>
          <a:p>
            <a:pPr algn="ctr" eaLnBrk="1" hangingPunct="1">
              <a:defRPr/>
            </a:pPr>
            <a:r>
              <a:rPr lang="en-US" sz="1400" b="1">
                <a:latin typeface="+mn-lt"/>
              </a:rPr>
              <a:t>Auto electric </a:t>
            </a:r>
          </a:p>
          <a:p>
            <a:pPr algn="ctr" eaLnBrk="1" hangingPunct="1">
              <a:defRPr/>
            </a:pPr>
            <a:r>
              <a:rPr lang="en-US" sz="1400" b="1">
                <a:latin typeface="+mn-lt"/>
              </a:rPr>
              <a:t>parts</a:t>
            </a:r>
          </a:p>
        </p:txBody>
      </p:sp>
      <p:sp>
        <p:nvSpPr>
          <p:cNvPr id="27668" name="Oval 20"/>
          <p:cNvSpPr>
            <a:spLocks noChangeArrowheads="1"/>
          </p:cNvSpPr>
          <p:nvPr/>
        </p:nvSpPr>
        <p:spPr bwMode="auto">
          <a:xfrm>
            <a:off x="7134932" y="4897287"/>
            <a:ext cx="1568838" cy="685800"/>
          </a:xfrm>
          <a:prstGeom prst="ellipse">
            <a:avLst/>
          </a:prstGeom>
          <a:solidFill>
            <a:srgbClr val="FFCC99"/>
          </a:solidFill>
          <a:ln w="9525">
            <a:solidFill>
              <a:schemeClr val="tx1"/>
            </a:solidFill>
            <a:round/>
            <a:headEnd/>
            <a:tailEnd/>
          </a:ln>
          <a:effectLst/>
        </p:spPr>
        <p:txBody>
          <a:bodyPr wrap="none" anchor="ctr"/>
          <a:lstStyle/>
          <a:p>
            <a:pPr algn="ctr" eaLnBrk="1" hangingPunct="1">
              <a:defRPr/>
            </a:pPr>
            <a:r>
              <a:rPr lang="en-US" sz="1400" b="1">
                <a:latin typeface="+mn-lt"/>
              </a:rPr>
              <a:t>Polyethylene</a:t>
            </a:r>
          </a:p>
        </p:txBody>
      </p:sp>
      <p:cxnSp>
        <p:nvCxnSpPr>
          <p:cNvPr id="23568" name="AutoShape 21"/>
          <p:cNvCxnSpPr>
            <a:cxnSpLocks noChangeShapeType="1"/>
            <a:stCxn id="27665" idx="5"/>
            <a:endCxn id="27666" idx="1"/>
          </p:cNvCxnSpPr>
          <p:nvPr/>
        </p:nvCxnSpPr>
        <p:spPr bwMode="auto">
          <a:xfrm>
            <a:off x="3126781" y="2477937"/>
            <a:ext cx="677862" cy="452437"/>
          </a:xfrm>
          <a:prstGeom prst="straightConnector1">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3569" name="AutoShape 22"/>
          <p:cNvCxnSpPr>
            <a:cxnSpLocks noChangeShapeType="1"/>
          </p:cNvCxnSpPr>
          <p:nvPr/>
        </p:nvCxnSpPr>
        <p:spPr bwMode="auto">
          <a:xfrm>
            <a:off x="4842868" y="3463774"/>
            <a:ext cx="774700" cy="504825"/>
          </a:xfrm>
          <a:prstGeom prst="straightConnector1">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3570" name="AutoShape 23"/>
          <p:cNvCxnSpPr>
            <a:cxnSpLocks noChangeShapeType="1"/>
            <a:endCxn id="27668" idx="1"/>
          </p:cNvCxnSpPr>
          <p:nvPr/>
        </p:nvCxnSpPr>
        <p:spPr bwMode="auto">
          <a:xfrm>
            <a:off x="6538032" y="4505174"/>
            <a:ext cx="826651" cy="492546"/>
          </a:xfrm>
          <a:prstGeom prst="straightConnector1">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cxnSp>
      <p:sp>
        <p:nvSpPr>
          <p:cNvPr id="27672" name="AutoShape 24"/>
          <p:cNvSpPr>
            <a:spLocks noChangeArrowheads="1"/>
          </p:cNvSpPr>
          <p:nvPr/>
        </p:nvSpPr>
        <p:spPr bwMode="auto">
          <a:xfrm>
            <a:off x="1490068" y="4376587"/>
            <a:ext cx="2362200" cy="1295400"/>
          </a:xfrm>
          <a:prstGeom prst="rtTriangle">
            <a:avLst/>
          </a:prstGeom>
          <a:solidFill>
            <a:schemeClr val="accent2"/>
          </a:solidFill>
          <a:ln w="9525">
            <a:solidFill>
              <a:schemeClr val="tx1"/>
            </a:solidFill>
            <a:miter lim="800000"/>
            <a:headEnd/>
            <a:tailEnd/>
          </a:ln>
          <a:effectLst/>
        </p:spPr>
        <p:txBody>
          <a:bodyPr wrap="none" anchor="ctr"/>
          <a:lstStyle/>
          <a:p>
            <a:pPr algn="ctr" eaLnBrk="1" hangingPunct="1">
              <a:defRPr/>
            </a:pPr>
            <a:r>
              <a:rPr lang="en-US" b="1">
                <a:solidFill>
                  <a:schemeClr val="bg1"/>
                </a:solidFill>
                <a:latin typeface="+mn-lt"/>
              </a:rPr>
              <a:t>None</a:t>
            </a:r>
          </a:p>
        </p:txBody>
      </p:sp>
      <p:sp>
        <p:nvSpPr>
          <p:cNvPr id="27673" name="AutoShape 25"/>
          <p:cNvSpPr>
            <a:spLocks noChangeArrowheads="1"/>
          </p:cNvSpPr>
          <p:nvPr/>
        </p:nvSpPr>
        <p:spPr bwMode="auto">
          <a:xfrm rot="10800000">
            <a:off x="6372931" y="1709587"/>
            <a:ext cx="2315903" cy="1295400"/>
          </a:xfrm>
          <a:prstGeom prst="rtTriangle">
            <a:avLst/>
          </a:prstGeom>
          <a:solidFill>
            <a:schemeClr val="accent2"/>
          </a:solidFill>
          <a:ln w="9525">
            <a:solidFill>
              <a:schemeClr val="tx1"/>
            </a:solidFill>
            <a:miter lim="800000"/>
            <a:headEnd/>
            <a:tailEnd/>
          </a:ln>
          <a:effectLst/>
        </p:spPr>
        <p:txBody>
          <a:bodyPr rot="10800000" wrap="none" anchor="ctr"/>
          <a:lstStyle/>
          <a:p>
            <a:pPr algn="ctr" eaLnBrk="1" hangingPunct="1">
              <a:defRPr/>
            </a:pPr>
            <a:r>
              <a:rPr lang="en-US" b="1">
                <a:solidFill>
                  <a:schemeClr val="bg1"/>
                </a:solidFill>
                <a:latin typeface="+mn-lt"/>
              </a:rPr>
              <a:t>None</a:t>
            </a:r>
          </a:p>
        </p:txBody>
      </p:sp>
      <p:sp>
        <p:nvSpPr>
          <p:cNvPr id="27674" name="Text Box 26"/>
          <p:cNvSpPr txBox="1">
            <a:spLocks noChangeArrowheads="1"/>
          </p:cNvSpPr>
          <p:nvPr/>
        </p:nvSpPr>
        <p:spPr bwMode="auto">
          <a:xfrm>
            <a:off x="67668" y="5865662"/>
            <a:ext cx="8801100" cy="215900"/>
          </a:xfrm>
          <a:prstGeom prst="rect">
            <a:avLst/>
          </a:prstGeom>
          <a:noFill/>
          <a:ln w="9525">
            <a:noFill/>
            <a:miter lim="800000"/>
            <a:headEnd/>
            <a:tailEnd/>
          </a:ln>
          <a:effectLst/>
        </p:spPr>
        <p:txBody>
          <a:bodyPr>
            <a:spAutoFit/>
          </a:bodyPr>
          <a:lstStyle/>
          <a:p>
            <a:pPr eaLnBrk="1" hangingPunct="1">
              <a:defRPr/>
            </a:pPr>
            <a:r>
              <a:rPr lang="en-US" sz="800">
                <a:latin typeface="+mn-lt"/>
              </a:rPr>
              <a:t>Source: Adapted from </a:t>
            </a:r>
            <a:r>
              <a:rPr lang="en-US" sz="800" i="1">
                <a:latin typeface="+mn-lt"/>
                <a:cs typeface="Times New Roman" pitchFamily="18" charset="0"/>
              </a:rPr>
              <a:t>Hayes, R.H. and Wheelright, S.C., (1979), “Link manufacturing process and product life cycles”, Harvard Business Review, 57 (1), 133 – 140.</a:t>
            </a:r>
            <a:r>
              <a:rPr lang="en-US" sz="800">
                <a:latin typeface="+mn-lt"/>
              </a:rPr>
              <a:t> </a:t>
            </a:r>
          </a:p>
        </p:txBody>
      </p:sp>
    </p:spTree>
    <p:extLst>
      <p:ext uri="{BB962C8B-B14F-4D97-AF65-F5344CB8AC3E}">
        <p14:creationId xmlns:p14="http://schemas.microsoft.com/office/powerpoint/2010/main" val="1344429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Layout Planning</a:t>
            </a:r>
          </a:p>
        </p:txBody>
      </p:sp>
      <p:sp>
        <p:nvSpPr>
          <p:cNvPr id="24579" name="Rectangle 3"/>
          <p:cNvSpPr>
            <a:spLocks noGrp="1" noChangeArrowheads="1"/>
          </p:cNvSpPr>
          <p:nvPr>
            <p:ph idx="1"/>
          </p:nvPr>
        </p:nvSpPr>
        <p:spPr/>
        <p:txBody>
          <a:bodyPr/>
          <a:lstStyle/>
          <a:p>
            <a:pPr eaLnBrk="1" hangingPunct="1"/>
            <a:r>
              <a:rPr lang="en-US" altLang="en-US" sz="2800" dirty="0" smtClean="0"/>
              <a:t>Layout planning in manufacturing &amp; service </a:t>
            </a:r>
            <a:r>
              <a:rPr lang="en-US" altLang="en-US" sz="2800" dirty="0" err="1" smtClean="0"/>
              <a:t>organisations</a:t>
            </a:r>
            <a:r>
              <a:rPr lang="en-US" altLang="en-US" sz="2800" dirty="0" smtClean="0"/>
              <a:t> </a:t>
            </a:r>
          </a:p>
          <a:p>
            <a:pPr lvl="1" eaLnBrk="1" hangingPunct="1"/>
            <a:r>
              <a:rPr lang="en-US" altLang="en-US" sz="2400" dirty="0" smtClean="0"/>
              <a:t>deals with physical arrangement of various resources that are available in the system </a:t>
            </a:r>
          </a:p>
          <a:p>
            <a:pPr lvl="1" eaLnBrk="1" hangingPunct="1"/>
            <a:r>
              <a:rPr lang="en-US" altLang="en-US" sz="2400" dirty="0" smtClean="0"/>
              <a:t>with an objective to improve the performance of the operating system</a:t>
            </a:r>
          </a:p>
          <a:p>
            <a:pPr eaLnBrk="1" hangingPunct="1"/>
            <a:r>
              <a:rPr lang="en-US" altLang="en-US" sz="2800" dirty="0" smtClean="0"/>
              <a:t>Benefits of good layout design </a:t>
            </a:r>
          </a:p>
          <a:p>
            <a:pPr lvl="1" eaLnBrk="1" hangingPunct="1"/>
            <a:r>
              <a:rPr lang="en-US" altLang="en-US" sz="2400" dirty="0" smtClean="0"/>
              <a:t>Jobs in a manufacturing system travel lesser distance</a:t>
            </a:r>
          </a:p>
          <a:p>
            <a:pPr lvl="1" eaLnBrk="1" hangingPunct="1"/>
            <a:r>
              <a:rPr lang="en-US" altLang="en-US" sz="2400" dirty="0" smtClean="0"/>
              <a:t>Customers spend less time in service systems</a:t>
            </a:r>
          </a:p>
          <a:p>
            <a:pPr lvl="1" eaLnBrk="1" hangingPunct="1"/>
            <a:r>
              <a:rPr lang="en-US" altLang="en-US" sz="2400" dirty="0" smtClean="0"/>
              <a:t>Costs &amp; Lead time come down</a:t>
            </a:r>
          </a:p>
          <a:p>
            <a:pPr lvl="1" eaLnBrk="1" hangingPunct="1"/>
            <a:r>
              <a:rPr lang="en-US" altLang="en-US" sz="2400" dirty="0" smtClean="0"/>
              <a:t>Improved quality</a:t>
            </a:r>
          </a:p>
        </p:txBody>
      </p:sp>
    </p:spTree>
    <p:extLst>
      <p:ext uri="{BB962C8B-B14F-4D97-AF65-F5344CB8AC3E}">
        <p14:creationId xmlns:p14="http://schemas.microsoft.com/office/powerpoint/2010/main" val="504278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Types of Layout</a:t>
            </a:r>
          </a:p>
        </p:txBody>
      </p:sp>
      <p:sp>
        <p:nvSpPr>
          <p:cNvPr id="25603" name="Rectangle 3"/>
          <p:cNvSpPr>
            <a:spLocks noGrp="1" noChangeArrowheads="1"/>
          </p:cNvSpPr>
          <p:nvPr>
            <p:ph idx="1"/>
          </p:nvPr>
        </p:nvSpPr>
        <p:spPr/>
        <p:txBody>
          <a:bodyPr/>
          <a:lstStyle/>
          <a:p>
            <a:pPr eaLnBrk="1" hangingPunct="1"/>
            <a:r>
              <a:rPr lang="en-US" altLang="en-US" sz="2400" b="1" u="sng" dirty="0" smtClean="0">
                <a:solidFill>
                  <a:srgbClr val="0000FF"/>
                </a:solidFill>
              </a:rPr>
              <a:t>Process Layout</a:t>
            </a:r>
          </a:p>
          <a:p>
            <a:pPr lvl="1" eaLnBrk="1" hangingPunct="1"/>
            <a:r>
              <a:rPr lang="en-US" altLang="en-US" sz="2000" dirty="0" smtClean="0"/>
              <a:t>arrangement of resources on the basis of the process characteristics of the resources available </a:t>
            </a:r>
          </a:p>
          <a:p>
            <a:pPr eaLnBrk="1" hangingPunct="1"/>
            <a:r>
              <a:rPr lang="en-US" altLang="en-US" sz="2400" b="1" u="sng" dirty="0" smtClean="0">
                <a:solidFill>
                  <a:srgbClr val="0000FF"/>
                </a:solidFill>
              </a:rPr>
              <a:t>Product Layout</a:t>
            </a:r>
          </a:p>
          <a:p>
            <a:pPr lvl="1" eaLnBrk="1" hangingPunct="1"/>
            <a:r>
              <a:rPr lang="en-US" altLang="en-US" sz="2000" dirty="0" smtClean="0"/>
              <a:t>order in which the resources are placed follow exactly the visitation sequence dictated by a product </a:t>
            </a:r>
          </a:p>
          <a:p>
            <a:pPr eaLnBrk="1" hangingPunct="1"/>
            <a:r>
              <a:rPr lang="en-US" altLang="en-US" sz="2400" b="1" u="sng" dirty="0" smtClean="0">
                <a:solidFill>
                  <a:srgbClr val="0000FF"/>
                </a:solidFill>
              </a:rPr>
              <a:t>Group Technology (GT) Layout</a:t>
            </a:r>
          </a:p>
          <a:p>
            <a:pPr lvl="1" eaLnBrk="1" hangingPunct="1"/>
            <a:r>
              <a:rPr lang="en-US" altLang="en-US" sz="2000" dirty="0" smtClean="0"/>
              <a:t>seeks to exploit commonality in manufacturing and uses this as the basis for grouping components and resources </a:t>
            </a:r>
          </a:p>
          <a:p>
            <a:pPr eaLnBrk="1" hangingPunct="1"/>
            <a:r>
              <a:rPr lang="en-US" altLang="en-US" sz="2400" b="1" u="sng" dirty="0" smtClean="0">
                <a:solidFill>
                  <a:srgbClr val="0000FF"/>
                </a:solidFill>
              </a:rPr>
              <a:t>Fixed Position Layout</a:t>
            </a:r>
          </a:p>
          <a:p>
            <a:pPr lvl="1" eaLnBrk="1" hangingPunct="1"/>
            <a:r>
              <a:rPr lang="en-US" altLang="en-US" sz="2000" dirty="0" smtClean="0"/>
              <a:t>emphasis is not so much on optimum position of resources required for the process, since the product itself largely dictates this; the focus is on gaining better control of material flow and reducing delays  </a:t>
            </a:r>
          </a:p>
        </p:txBody>
      </p:sp>
    </p:spTree>
    <p:extLst>
      <p:ext uri="{BB962C8B-B14F-4D97-AF65-F5344CB8AC3E}">
        <p14:creationId xmlns:p14="http://schemas.microsoft.com/office/powerpoint/2010/main" val="970182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en-US" dirty="0" smtClean="0"/>
              <a:t>Volume – Variety – Flow </a:t>
            </a:r>
            <a:br>
              <a:rPr lang="en-US" altLang="en-US" dirty="0" smtClean="0"/>
            </a:br>
            <a:r>
              <a:rPr lang="en-US" altLang="en-US" sz="3200" b="1" dirty="0" smtClean="0">
                <a:solidFill>
                  <a:srgbClr val="0000FF"/>
                </a:solidFill>
                <a:latin typeface="Comic Sans MS" pitchFamily="66" charset="0"/>
              </a:rPr>
              <a:t>Implications for layout planning</a:t>
            </a:r>
          </a:p>
        </p:txBody>
      </p:sp>
      <p:graphicFrame>
        <p:nvGraphicFramePr>
          <p:cNvPr id="5" name="Table 4"/>
          <p:cNvGraphicFramePr>
            <a:graphicFrameLocks noGrp="1"/>
          </p:cNvGraphicFramePr>
          <p:nvPr>
            <p:extLst>
              <p:ext uri="{D42A27DB-BD31-4B8C-83A1-F6EECF244321}">
                <p14:modId xmlns:p14="http://schemas.microsoft.com/office/powerpoint/2010/main" val="724546171"/>
              </p:ext>
            </p:extLst>
          </p:nvPr>
        </p:nvGraphicFramePr>
        <p:xfrm>
          <a:off x="762000" y="1905000"/>
          <a:ext cx="7467600" cy="4377283"/>
        </p:xfrm>
        <a:graphic>
          <a:graphicData uri="http://schemas.openxmlformats.org/drawingml/2006/table">
            <a:tbl>
              <a:tblPr/>
              <a:tblGrid>
                <a:gridCol w="1666996"/>
                <a:gridCol w="1590198"/>
                <a:gridCol w="1463704"/>
                <a:gridCol w="1373351"/>
                <a:gridCol w="1373351"/>
              </a:tblGrid>
              <a:tr h="304805">
                <a:tc rowSpan="2">
                  <a:txBody>
                    <a:bodyPr/>
                    <a:lstStyle/>
                    <a:p>
                      <a:pPr algn="ctr" fontAlgn="b"/>
                      <a:r>
                        <a:rPr lang="en-US" sz="1600" b="0" i="0" u="none" strike="noStrike" dirty="0">
                          <a:latin typeface="+mn-lt"/>
                        </a:rPr>
                        <a:t> </a:t>
                      </a:r>
                    </a:p>
                  </a:txBody>
                  <a:tcPr marT="45721" marB="45721"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gridSpan="4">
                  <a:txBody>
                    <a:bodyPr/>
                    <a:lstStyle/>
                    <a:p>
                      <a:pPr algn="ctr" fontAlgn="b"/>
                      <a:r>
                        <a:rPr lang="en-US" sz="1600" b="1" i="0" u="none" strike="noStrike">
                          <a:latin typeface="+mn-lt"/>
                        </a:rPr>
                        <a:t>Variety</a:t>
                      </a:r>
                    </a:p>
                  </a:txBody>
                  <a:tcPr marT="45721" marB="45721"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50267">
                <a:tc vMerge="1">
                  <a:txBody>
                    <a:bodyPr/>
                    <a:lstStyle/>
                    <a:p>
                      <a:endParaRPr lang="en-US"/>
                    </a:p>
                  </a:txBody>
                  <a:tcPr/>
                </a:tc>
                <a:tc>
                  <a:txBody>
                    <a:bodyPr/>
                    <a:lstStyle/>
                    <a:p>
                      <a:pPr algn="ctr" fontAlgn="b"/>
                      <a:r>
                        <a:rPr lang="en-US" sz="1600" b="1" i="0" u="none" strike="noStrike">
                          <a:latin typeface="+mn-lt"/>
                        </a:rPr>
                        <a:t>Very low variety</a:t>
                      </a:r>
                    </a:p>
                  </a:txBody>
                  <a:tcPr marT="45721" marB="457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600" b="1" i="0" u="none" strike="noStrike">
                          <a:latin typeface="+mn-lt"/>
                        </a:rPr>
                        <a:t>Medium Variety</a:t>
                      </a:r>
                    </a:p>
                  </a:txBody>
                  <a:tcPr marT="45721" marB="457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600" b="1" i="0" u="none" strike="noStrike">
                          <a:latin typeface="+mn-lt"/>
                        </a:rPr>
                        <a:t>High Variety</a:t>
                      </a:r>
                    </a:p>
                  </a:txBody>
                  <a:tcPr marT="45721" marB="457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600" b="1" i="0" u="none" strike="noStrike">
                          <a:latin typeface="+mn-lt"/>
                        </a:rPr>
                        <a:t>One off execution</a:t>
                      </a:r>
                    </a:p>
                  </a:txBody>
                  <a:tcPr marT="45721" marB="45721"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731531">
                <a:tc>
                  <a:txBody>
                    <a:bodyPr/>
                    <a:lstStyle/>
                    <a:p>
                      <a:pPr algn="l" fontAlgn="ctr"/>
                      <a:r>
                        <a:rPr lang="en-US" sz="1600" b="1" i="0" u="none" strike="noStrike" dirty="0">
                          <a:latin typeface="+mn-lt"/>
                        </a:rPr>
                        <a:t>Flow attributes</a:t>
                      </a:r>
                    </a:p>
                  </a:txBody>
                  <a:tcPr marT="45721" marB="4572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600" b="0" i="0" u="none" strike="noStrike">
                          <a:latin typeface="+mn-lt"/>
                        </a:rPr>
                        <a:t>Stream lined flow</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dirty="0">
                          <a:latin typeface="+mn-lt"/>
                        </a:rPr>
                        <a:t>Multiple flow paths</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a:latin typeface="+mn-lt"/>
                        </a:rPr>
                        <a:t>Dis-organised flow </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a:latin typeface="+mn-lt"/>
                        </a:rPr>
                        <a:t>Jumbled flow</a:t>
                      </a:r>
                    </a:p>
                  </a:txBody>
                  <a:tcPr marT="45721" marB="4572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518168">
                <a:tc>
                  <a:txBody>
                    <a:bodyPr/>
                    <a:lstStyle/>
                    <a:p>
                      <a:pPr algn="l" fontAlgn="ctr"/>
                      <a:r>
                        <a:rPr lang="en-US" sz="1600" b="1" i="0" u="none" strike="noStrike" dirty="0">
                          <a:latin typeface="+mn-lt"/>
                        </a:rPr>
                        <a:t>Volume attributes</a:t>
                      </a:r>
                    </a:p>
                  </a:txBody>
                  <a:tcPr marT="45721" marB="4572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600" b="0" i="0" u="none" strike="noStrike" dirty="0">
                          <a:latin typeface="+mn-lt"/>
                        </a:rPr>
                        <a:t>High Volume</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Mid-volume</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Low volume</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One piece</a:t>
                      </a:r>
                    </a:p>
                  </a:txBody>
                  <a:tcPr marT="45721" marB="4572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1165270">
                <a:tc>
                  <a:txBody>
                    <a:bodyPr/>
                    <a:lstStyle/>
                    <a:p>
                      <a:pPr algn="l" fontAlgn="b"/>
                      <a:r>
                        <a:rPr lang="en-US" sz="1600" b="1" i="0" u="none" strike="noStrike" dirty="0">
                          <a:latin typeface="+mn-lt"/>
                        </a:rPr>
                        <a:t>Examples of operating systems</a:t>
                      </a:r>
                    </a:p>
                  </a:txBody>
                  <a:tcPr marT="45721" marB="45721"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600" b="0" i="0" u="none" strike="noStrike" dirty="0">
                          <a:latin typeface="+mn-lt"/>
                        </a:rPr>
                        <a:t>Process industry; Mass Product/ Service provider</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dirty="0">
                          <a:latin typeface="+mn-lt"/>
                        </a:rPr>
                        <a:t>Batch Manufacturing firms</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dirty="0">
                          <a:latin typeface="+mn-lt"/>
                        </a:rPr>
                        <a:t>Job shops; </a:t>
                      </a:r>
                      <a:r>
                        <a:rPr lang="en-US" sz="1600" b="0" i="0" u="none" strike="noStrike" dirty="0" smtClean="0">
                          <a:latin typeface="+mn-lt"/>
                        </a:rPr>
                        <a:t>Customized </a:t>
                      </a:r>
                      <a:r>
                        <a:rPr lang="en-US" sz="1600" b="0" i="0" u="none" strike="noStrike" dirty="0">
                          <a:latin typeface="+mn-lt"/>
                        </a:rPr>
                        <a:t>Product/ Service Provider</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600" b="0" i="0" u="none" strike="noStrike">
                          <a:latin typeface="+mn-lt"/>
                        </a:rPr>
                        <a:t>Project Shops</a:t>
                      </a:r>
                    </a:p>
                  </a:txBody>
                  <a:tcPr marT="45721" marB="4572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841584">
                <a:tc>
                  <a:txBody>
                    <a:bodyPr/>
                    <a:lstStyle/>
                    <a:p>
                      <a:pPr algn="l" fontAlgn="b"/>
                      <a:r>
                        <a:rPr lang="en-US" sz="1600" b="1" i="0" u="none" strike="noStrike" dirty="0">
                          <a:latin typeface="+mn-lt"/>
                        </a:rPr>
                        <a:t>Types of layout used</a:t>
                      </a:r>
                    </a:p>
                  </a:txBody>
                  <a:tcPr marT="45721" marB="45721"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600" b="0" i="0" u="none" strike="noStrike" dirty="0">
                          <a:latin typeface="+mn-lt"/>
                        </a:rPr>
                        <a:t>Line Layout; Product Layout</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Group Technology Layout</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Process Layout</a:t>
                      </a:r>
                    </a:p>
                  </a:txBody>
                  <a:tcPr marT="45721" marB="457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600" b="0" i="0" u="none" strike="noStrike" dirty="0">
                          <a:latin typeface="+mn-lt"/>
                        </a:rPr>
                        <a:t>Fixed Position Layout</a:t>
                      </a:r>
                    </a:p>
                  </a:txBody>
                  <a:tcPr marT="45721" marB="4572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211987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Process Layout </a:t>
            </a:r>
            <a:br>
              <a:rPr lang="en-US" altLang="en-US" dirty="0" smtClean="0"/>
            </a:br>
            <a:r>
              <a:rPr lang="en-US" altLang="en-US" sz="3200" b="1" dirty="0" smtClean="0">
                <a:solidFill>
                  <a:srgbClr val="0000FF"/>
                </a:solidFill>
                <a:latin typeface="Comic Sans MS" pitchFamily="66" charset="0"/>
              </a:rPr>
              <a:t>An example</a:t>
            </a:r>
          </a:p>
        </p:txBody>
      </p:sp>
      <p:sp>
        <p:nvSpPr>
          <p:cNvPr id="27651" name="Rectangle 41"/>
          <p:cNvSpPr>
            <a:spLocks noChangeArrowheads="1"/>
          </p:cNvSpPr>
          <p:nvPr/>
        </p:nvSpPr>
        <p:spPr bwMode="auto">
          <a:xfrm>
            <a:off x="1524000" y="2057400"/>
            <a:ext cx="6705600" cy="3733800"/>
          </a:xfrm>
          <a:prstGeom prst="rect">
            <a:avLst/>
          </a:prstGeom>
          <a:solidFill>
            <a:schemeClr val="accent1"/>
          </a:solidFill>
          <a:ln w="9525">
            <a:solidFill>
              <a:schemeClr val="accent1">
                <a:lumMod val="40000"/>
                <a:lumOff val="60000"/>
              </a:schemeClr>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52" name="Rectangle 42"/>
          <p:cNvSpPr>
            <a:spLocks noChangeArrowheads="1"/>
          </p:cNvSpPr>
          <p:nvPr/>
        </p:nvSpPr>
        <p:spPr bwMode="auto">
          <a:xfrm>
            <a:off x="20574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53" name="Rectangle 43"/>
          <p:cNvSpPr>
            <a:spLocks noChangeArrowheads="1"/>
          </p:cNvSpPr>
          <p:nvPr/>
        </p:nvSpPr>
        <p:spPr bwMode="auto">
          <a:xfrm>
            <a:off x="26670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54" name="Rectangle 44"/>
          <p:cNvSpPr>
            <a:spLocks noChangeArrowheads="1"/>
          </p:cNvSpPr>
          <p:nvPr/>
        </p:nvSpPr>
        <p:spPr bwMode="auto">
          <a:xfrm>
            <a:off x="32766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55" name="Rectangle 45"/>
          <p:cNvSpPr>
            <a:spLocks noChangeArrowheads="1"/>
          </p:cNvSpPr>
          <p:nvPr/>
        </p:nvSpPr>
        <p:spPr bwMode="auto">
          <a:xfrm>
            <a:off x="38862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56" name="Rectangle 46"/>
          <p:cNvSpPr>
            <a:spLocks noChangeArrowheads="1"/>
          </p:cNvSpPr>
          <p:nvPr/>
        </p:nvSpPr>
        <p:spPr bwMode="auto">
          <a:xfrm>
            <a:off x="2057400" y="42672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M</a:t>
            </a:r>
          </a:p>
        </p:txBody>
      </p:sp>
      <p:sp>
        <p:nvSpPr>
          <p:cNvPr id="27657" name="Rectangle 47"/>
          <p:cNvSpPr>
            <a:spLocks noChangeArrowheads="1"/>
          </p:cNvSpPr>
          <p:nvPr/>
        </p:nvSpPr>
        <p:spPr bwMode="auto">
          <a:xfrm>
            <a:off x="2667000" y="42672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M</a:t>
            </a:r>
          </a:p>
        </p:txBody>
      </p:sp>
      <p:sp>
        <p:nvSpPr>
          <p:cNvPr id="27658" name="Rectangle 48"/>
          <p:cNvSpPr>
            <a:spLocks noChangeArrowheads="1"/>
          </p:cNvSpPr>
          <p:nvPr/>
        </p:nvSpPr>
        <p:spPr bwMode="auto">
          <a:xfrm>
            <a:off x="2057400" y="51816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M</a:t>
            </a:r>
          </a:p>
        </p:txBody>
      </p:sp>
      <p:sp>
        <p:nvSpPr>
          <p:cNvPr id="27659" name="Rectangle 49"/>
          <p:cNvSpPr>
            <a:spLocks noChangeArrowheads="1"/>
          </p:cNvSpPr>
          <p:nvPr/>
        </p:nvSpPr>
        <p:spPr bwMode="auto">
          <a:xfrm>
            <a:off x="2667000" y="51816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M</a:t>
            </a:r>
          </a:p>
        </p:txBody>
      </p:sp>
      <p:sp>
        <p:nvSpPr>
          <p:cNvPr id="27660" name="Rectangle 50"/>
          <p:cNvSpPr>
            <a:spLocks noChangeArrowheads="1"/>
          </p:cNvSpPr>
          <p:nvPr/>
        </p:nvSpPr>
        <p:spPr bwMode="auto">
          <a:xfrm>
            <a:off x="5715000" y="26670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1" name="Rectangle 51"/>
          <p:cNvSpPr>
            <a:spLocks noChangeArrowheads="1"/>
          </p:cNvSpPr>
          <p:nvPr/>
        </p:nvSpPr>
        <p:spPr bwMode="auto">
          <a:xfrm>
            <a:off x="6324600" y="26670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2" name="Rectangle 52"/>
          <p:cNvSpPr>
            <a:spLocks noChangeArrowheads="1"/>
          </p:cNvSpPr>
          <p:nvPr/>
        </p:nvSpPr>
        <p:spPr bwMode="auto">
          <a:xfrm>
            <a:off x="5715000" y="33528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3" name="Rectangle 53"/>
          <p:cNvSpPr>
            <a:spLocks noChangeArrowheads="1"/>
          </p:cNvSpPr>
          <p:nvPr/>
        </p:nvSpPr>
        <p:spPr bwMode="auto">
          <a:xfrm>
            <a:off x="6324600" y="33528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4" name="Rectangle 54"/>
          <p:cNvSpPr>
            <a:spLocks noChangeArrowheads="1"/>
          </p:cNvSpPr>
          <p:nvPr/>
        </p:nvSpPr>
        <p:spPr bwMode="auto">
          <a:xfrm>
            <a:off x="5715000" y="40386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5" name="Rectangle 55"/>
          <p:cNvSpPr>
            <a:spLocks noChangeArrowheads="1"/>
          </p:cNvSpPr>
          <p:nvPr/>
        </p:nvSpPr>
        <p:spPr bwMode="auto">
          <a:xfrm>
            <a:off x="6324600" y="40386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D</a:t>
            </a:r>
          </a:p>
        </p:txBody>
      </p:sp>
      <p:sp>
        <p:nvSpPr>
          <p:cNvPr id="27666" name="Rectangle 56"/>
          <p:cNvSpPr>
            <a:spLocks noChangeArrowheads="1"/>
          </p:cNvSpPr>
          <p:nvPr/>
        </p:nvSpPr>
        <p:spPr bwMode="auto">
          <a:xfrm>
            <a:off x="5410200" y="49530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G</a:t>
            </a:r>
          </a:p>
        </p:txBody>
      </p:sp>
      <p:sp>
        <p:nvSpPr>
          <p:cNvPr id="27667" name="Rectangle 57"/>
          <p:cNvSpPr>
            <a:spLocks noChangeArrowheads="1"/>
          </p:cNvSpPr>
          <p:nvPr/>
        </p:nvSpPr>
        <p:spPr bwMode="auto">
          <a:xfrm>
            <a:off x="6019800" y="49530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G</a:t>
            </a:r>
          </a:p>
        </p:txBody>
      </p:sp>
      <p:sp>
        <p:nvSpPr>
          <p:cNvPr id="27668" name="Rectangle 58"/>
          <p:cNvSpPr>
            <a:spLocks noChangeArrowheads="1"/>
          </p:cNvSpPr>
          <p:nvPr/>
        </p:nvSpPr>
        <p:spPr bwMode="auto">
          <a:xfrm>
            <a:off x="6629400" y="49530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G</a:t>
            </a:r>
          </a:p>
        </p:txBody>
      </p:sp>
      <p:sp>
        <p:nvSpPr>
          <p:cNvPr id="27669" name="Rectangle 59"/>
          <p:cNvSpPr>
            <a:spLocks noChangeArrowheads="1"/>
          </p:cNvSpPr>
          <p:nvPr/>
        </p:nvSpPr>
        <p:spPr bwMode="auto">
          <a:xfrm>
            <a:off x="2057400" y="35814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70" name="Rectangle 60"/>
          <p:cNvSpPr>
            <a:spLocks noChangeArrowheads="1"/>
          </p:cNvSpPr>
          <p:nvPr/>
        </p:nvSpPr>
        <p:spPr bwMode="auto">
          <a:xfrm>
            <a:off x="2667000" y="35814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71" name="Rectangle 61"/>
          <p:cNvSpPr>
            <a:spLocks noChangeArrowheads="1"/>
          </p:cNvSpPr>
          <p:nvPr/>
        </p:nvSpPr>
        <p:spPr bwMode="auto">
          <a:xfrm>
            <a:off x="3276600" y="35814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sp>
        <p:nvSpPr>
          <p:cNvPr id="27672" name="Rectangle 62"/>
          <p:cNvSpPr>
            <a:spLocks noChangeArrowheads="1"/>
          </p:cNvSpPr>
          <p:nvPr/>
        </p:nvSpPr>
        <p:spPr bwMode="auto">
          <a:xfrm>
            <a:off x="3886200" y="35814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L</a:t>
            </a:r>
          </a:p>
        </p:txBody>
      </p:sp>
      <p:grpSp>
        <p:nvGrpSpPr>
          <p:cNvPr id="2" name="Group 1"/>
          <p:cNvGrpSpPr/>
          <p:nvPr/>
        </p:nvGrpSpPr>
        <p:grpSpPr>
          <a:xfrm>
            <a:off x="914400" y="2819400"/>
            <a:ext cx="7924800" cy="2286000"/>
            <a:chOff x="914400" y="2819400"/>
            <a:chExt cx="7924800" cy="2286000"/>
          </a:xfrm>
        </p:grpSpPr>
        <p:cxnSp>
          <p:nvCxnSpPr>
            <p:cNvPr id="4159" name="AutoShape 63"/>
            <p:cNvCxnSpPr>
              <a:cxnSpLocks noChangeShapeType="1"/>
            </p:cNvCxnSpPr>
            <p:nvPr/>
          </p:nvCxnSpPr>
          <p:spPr bwMode="auto">
            <a:xfrm>
              <a:off x="914400" y="3733800"/>
              <a:ext cx="1143000" cy="0"/>
            </a:xfrm>
            <a:prstGeom prst="straightConnector1">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7674" name="AutoShape 71"/>
            <p:cNvCxnSpPr>
              <a:cxnSpLocks noChangeShapeType="1"/>
              <a:stCxn id="27669" idx="0"/>
              <a:endCxn id="27660" idx="2"/>
            </p:cNvCxnSpPr>
            <p:nvPr/>
          </p:nvCxnSpPr>
          <p:spPr bwMode="auto">
            <a:xfrm rot="-5400000">
              <a:off x="3810000" y="1447800"/>
              <a:ext cx="609600" cy="3657600"/>
            </a:xfrm>
            <a:prstGeom prst="bentConnector3">
              <a:avLst>
                <a:gd name="adj1" fmla="val 50000"/>
              </a:avLst>
            </a:prstGeom>
            <a:noFill/>
            <a:ln w="28575">
              <a:solidFill>
                <a:srgbClr val="FFFF00"/>
              </a:solidFill>
              <a:miter lim="800000"/>
              <a:headEnd/>
              <a:tailEnd type="triangle" w="med" len="med"/>
            </a:ln>
            <a:extLst>
              <a:ext uri="{909E8E84-426E-40DD-AFC4-6F175D3DCCD1}">
                <a14:hiddenFill xmlns:a14="http://schemas.microsoft.com/office/drawing/2010/main">
                  <a:noFill/>
                </a14:hiddenFill>
              </a:ext>
            </a:extLst>
          </p:spPr>
        </p:cxnSp>
        <p:cxnSp>
          <p:nvCxnSpPr>
            <p:cNvPr id="27675" name="AutoShape 72"/>
            <p:cNvCxnSpPr>
              <a:cxnSpLocks noChangeShapeType="1"/>
              <a:stCxn id="27660" idx="1"/>
              <a:endCxn id="27657" idx="3"/>
            </p:cNvCxnSpPr>
            <p:nvPr/>
          </p:nvCxnSpPr>
          <p:spPr bwMode="auto">
            <a:xfrm rot="10800000" flipV="1">
              <a:off x="3124200" y="2819400"/>
              <a:ext cx="2590800" cy="1600200"/>
            </a:xfrm>
            <a:prstGeom prst="bentConnector3">
              <a:avLst>
                <a:gd name="adj1" fmla="val 50000"/>
              </a:avLst>
            </a:prstGeom>
            <a:noFill/>
            <a:ln w="28575">
              <a:solidFill>
                <a:srgbClr val="FFFF00"/>
              </a:solidFill>
              <a:miter lim="800000"/>
              <a:headEnd/>
              <a:tailEnd type="triangle" w="med" len="med"/>
            </a:ln>
            <a:extLst>
              <a:ext uri="{909E8E84-426E-40DD-AFC4-6F175D3DCCD1}">
                <a14:hiddenFill xmlns:a14="http://schemas.microsoft.com/office/drawing/2010/main">
                  <a:noFill/>
                </a14:hiddenFill>
              </a:ext>
            </a:extLst>
          </p:spPr>
        </p:cxnSp>
        <p:cxnSp>
          <p:nvCxnSpPr>
            <p:cNvPr id="27676" name="AutoShape 73"/>
            <p:cNvCxnSpPr>
              <a:cxnSpLocks noChangeShapeType="1"/>
              <a:stCxn id="27657" idx="0"/>
              <a:endCxn id="27672" idx="2"/>
            </p:cNvCxnSpPr>
            <p:nvPr/>
          </p:nvCxnSpPr>
          <p:spPr bwMode="auto">
            <a:xfrm rot="-5400000">
              <a:off x="3314700" y="3467100"/>
              <a:ext cx="381000" cy="1219200"/>
            </a:xfrm>
            <a:prstGeom prst="bentConnector3">
              <a:avLst>
                <a:gd name="adj1" fmla="val 50000"/>
              </a:avLst>
            </a:prstGeom>
            <a:noFill/>
            <a:ln w="28575">
              <a:solidFill>
                <a:srgbClr val="FFFF00"/>
              </a:solidFill>
              <a:miter lim="800000"/>
              <a:headEnd/>
              <a:tailEnd type="triangle" w="med" len="med"/>
            </a:ln>
            <a:extLst>
              <a:ext uri="{909E8E84-426E-40DD-AFC4-6F175D3DCCD1}">
                <a14:hiddenFill xmlns:a14="http://schemas.microsoft.com/office/drawing/2010/main">
                  <a:noFill/>
                </a14:hiddenFill>
              </a:ext>
            </a:extLst>
          </p:spPr>
        </p:cxnSp>
        <p:cxnSp>
          <p:nvCxnSpPr>
            <p:cNvPr id="27677" name="AutoShape 74"/>
            <p:cNvCxnSpPr>
              <a:cxnSpLocks noChangeShapeType="1"/>
              <a:stCxn id="27672" idx="3"/>
              <a:endCxn id="27666" idx="1"/>
            </p:cNvCxnSpPr>
            <p:nvPr/>
          </p:nvCxnSpPr>
          <p:spPr bwMode="auto">
            <a:xfrm>
              <a:off x="4343400" y="3733800"/>
              <a:ext cx="1066800" cy="1371600"/>
            </a:xfrm>
            <a:prstGeom prst="bentConnector3">
              <a:avLst>
                <a:gd name="adj1" fmla="val 50000"/>
              </a:avLst>
            </a:prstGeom>
            <a:noFill/>
            <a:ln w="28575">
              <a:solidFill>
                <a:srgbClr val="FFFF00"/>
              </a:solidFill>
              <a:miter lim="800000"/>
              <a:headEnd/>
              <a:tailEnd type="triangle" w="med" len="med"/>
            </a:ln>
            <a:extLst>
              <a:ext uri="{909E8E84-426E-40DD-AFC4-6F175D3DCCD1}">
                <a14:hiddenFill xmlns:a14="http://schemas.microsoft.com/office/drawing/2010/main">
                  <a:noFill/>
                </a14:hiddenFill>
              </a:ext>
            </a:extLst>
          </p:spPr>
        </p:cxnSp>
        <p:cxnSp>
          <p:nvCxnSpPr>
            <p:cNvPr id="27678" name="AutoShape 75"/>
            <p:cNvCxnSpPr>
              <a:cxnSpLocks noChangeShapeType="1"/>
              <a:stCxn id="27666" idx="0"/>
            </p:cNvCxnSpPr>
            <p:nvPr/>
          </p:nvCxnSpPr>
          <p:spPr bwMode="auto">
            <a:xfrm rot="-5400000">
              <a:off x="7124700" y="3238500"/>
              <a:ext cx="228600" cy="3200400"/>
            </a:xfrm>
            <a:prstGeom prst="bentConnector2">
              <a:avLst/>
            </a:prstGeom>
            <a:noFill/>
            <a:ln w="28575">
              <a:solidFill>
                <a:srgbClr val="FFFF00"/>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3"/>
          <p:cNvGrpSpPr/>
          <p:nvPr/>
        </p:nvGrpSpPr>
        <p:grpSpPr>
          <a:xfrm>
            <a:off x="914400" y="2667000"/>
            <a:ext cx="7848600" cy="2819400"/>
            <a:chOff x="914400" y="2667000"/>
            <a:chExt cx="7848600" cy="2819400"/>
          </a:xfrm>
        </p:grpSpPr>
        <p:cxnSp>
          <p:nvCxnSpPr>
            <p:cNvPr id="27681" name="AutoShape 78"/>
            <p:cNvCxnSpPr>
              <a:cxnSpLocks noChangeShapeType="1"/>
              <a:stCxn id="27661" idx="3"/>
              <a:endCxn id="27656" idx="2"/>
            </p:cNvCxnSpPr>
            <p:nvPr/>
          </p:nvCxnSpPr>
          <p:spPr bwMode="auto">
            <a:xfrm flipH="1">
              <a:off x="2286000" y="2819400"/>
              <a:ext cx="4495800" cy="1752600"/>
            </a:xfrm>
            <a:prstGeom prst="bentConnector4">
              <a:avLst>
                <a:gd name="adj1" fmla="val -5083"/>
                <a:gd name="adj2" fmla="val 115940"/>
              </a:avLst>
            </a:prstGeom>
            <a:noFill/>
            <a:ln w="28575">
              <a:solidFill>
                <a:schemeClr val="accent5">
                  <a:lumMod val="60000"/>
                  <a:lumOff val="40000"/>
                </a:schemeClr>
              </a:solidFill>
              <a:prstDash val="sysDot"/>
              <a:miter lim="800000"/>
              <a:headEnd/>
              <a:tailEnd type="triangle" w="med" len="med"/>
            </a:ln>
            <a:extLst>
              <a:ext uri="{909E8E84-426E-40DD-AFC4-6F175D3DCCD1}">
                <a14:hiddenFill xmlns:a14="http://schemas.microsoft.com/office/drawing/2010/main">
                  <a:noFill/>
                </a14:hiddenFill>
              </a:ext>
            </a:extLst>
          </p:spPr>
        </p:cxnSp>
        <p:grpSp>
          <p:nvGrpSpPr>
            <p:cNvPr id="3" name="Group 2"/>
            <p:cNvGrpSpPr/>
            <p:nvPr/>
          </p:nvGrpSpPr>
          <p:grpSpPr>
            <a:xfrm>
              <a:off x="914400" y="2667000"/>
              <a:ext cx="7848600" cy="2819400"/>
              <a:chOff x="914400" y="2667000"/>
              <a:chExt cx="7848600" cy="2819400"/>
            </a:xfrm>
          </p:grpSpPr>
          <p:cxnSp>
            <p:nvCxnSpPr>
              <p:cNvPr id="27679" name="AutoShape 76"/>
              <p:cNvCxnSpPr>
                <a:cxnSpLocks noChangeShapeType="1"/>
                <a:endCxn id="27652" idx="1"/>
              </p:cNvCxnSpPr>
              <p:nvPr/>
            </p:nvCxnSpPr>
            <p:spPr bwMode="auto">
              <a:xfrm>
                <a:off x="914400" y="2819400"/>
                <a:ext cx="1143000" cy="0"/>
              </a:xfrm>
              <a:prstGeom prst="straightConnector1">
                <a:avLst/>
              </a:prstGeom>
              <a:noFill/>
              <a:ln w="28575">
                <a:solidFill>
                  <a:schemeClr val="accent5">
                    <a:lumMod val="60000"/>
                    <a:lumOff val="40000"/>
                  </a:schemeClr>
                </a:solidFill>
                <a:prstDash val="sysDot"/>
                <a:round/>
                <a:headEnd/>
                <a:tailEnd type="triangle" w="med" len="med"/>
              </a:ln>
              <a:extLst>
                <a:ext uri="{909E8E84-426E-40DD-AFC4-6F175D3DCCD1}">
                  <a14:hiddenFill xmlns:a14="http://schemas.microsoft.com/office/drawing/2010/main">
                    <a:noFill/>
                  </a14:hiddenFill>
                </a:ext>
              </a:extLst>
            </p:spPr>
          </p:cxnSp>
          <p:cxnSp>
            <p:nvCxnSpPr>
              <p:cNvPr id="27680" name="AutoShape 77"/>
              <p:cNvCxnSpPr>
                <a:cxnSpLocks noChangeShapeType="1"/>
                <a:stCxn id="27652" idx="0"/>
                <a:endCxn id="27661" idx="0"/>
              </p:cNvCxnSpPr>
              <p:nvPr/>
            </p:nvCxnSpPr>
            <p:spPr bwMode="auto">
              <a:xfrm rot="5400000" flipV="1">
                <a:off x="4418806" y="534194"/>
                <a:ext cx="1588" cy="4267200"/>
              </a:xfrm>
              <a:prstGeom prst="bentConnector3">
                <a:avLst>
                  <a:gd name="adj1" fmla="val -14400005"/>
                </a:avLst>
              </a:prstGeom>
              <a:noFill/>
              <a:ln w="28575">
                <a:solidFill>
                  <a:schemeClr val="accent5">
                    <a:lumMod val="60000"/>
                    <a:lumOff val="40000"/>
                  </a:schemeClr>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27682" name="AutoShape 79"/>
              <p:cNvCxnSpPr>
                <a:cxnSpLocks noChangeShapeType="1"/>
                <a:stCxn id="27656" idx="1"/>
                <a:endCxn id="27667" idx="2"/>
              </p:cNvCxnSpPr>
              <p:nvPr/>
            </p:nvCxnSpPr>
            <p:spPr bwMode="auto">
              <a:xfrm rot="10800000" flipH="1" flipV="1">
                <a:off x="2057400" y="4419600"/>
                <a:ext cx="4191000" cy="838200"/>
              </a:xfrm>
              <a:prstGeom prst="bentConnector4">
                <a:avLst>
                  <a:gd name="adj1" fmla="val -5454"/>
                  <a:gd name="adj2" fmla="val 144694"/>
                </a:avLst>
              </a:prstGeom>
              <a:noFill/>
              <a:ln w="28575">
                <a:solidFill>
                  <a:schemeClr val="accent5">
                    <a:lumMod val="60000"/>
                    <a:lumOff val="40000"/>
                  </a:schemeClr>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27683" name="AutoShape 80"/>
              <p:cNvCxnSpPr>
                <a:cxnSpLocks noChangeShapeType="1"/>
                <a:stCxn id="27667" idx="3"/>
              </p:cNvCxnSpPr>
              <p:nvPr/>
            </p:nvCxnSpPr>
            <p:spPr bwMode="auto">
              <a:xfrm>
                <a:off x="6477000" y="5105400"/>
                <a:ext cx="2286000" cy="381000"/>
              </a:xfrm>
              <a:prstGeom prst="bentConnector3">
                <a:avLst>
                  <a:gd name="adj1" fmla="val 4167"/>
                </a:avLst>
              </a:prstGeom>
              <a:noFill/>
              <a:ln w="28575">
                <a:solidFill>
                  <a:schemeClr val="accent5">
                    <a:lumMod val="60000"/>
                    <a:lumOff val="40000"/>
                  </a:schemeClr>
                </a:solidFill>
                <a:prstDash val="sysDot"/>
                <a:miter lim="800000"/>
                <a:headEnd/>
                <a:tailEnd type="triangle" w="med" len="med"/>
              </a:ln>
              <a:extLst>
                <a:ext uri="{909E8E84-426E-40DD-AFC4-6F175D3DCCD1}">
                  <a14:hiddenFill xmlns:a14="http://schemas.microsoft.com/office/drawing/2010/main">
                    <a:noFill/>
                  </a14:hiddenFill>
                </a:ext>
              </a:extLst>
            </p:spPr>
          </p:cxnSp>
        </p:grpSp>
      </p:grpSp>
      <p:sp>
        <p:nvSpPr>
          <p:cNvPr id="27684" name="Text Box 81"/>
          <p:cNvSpPr txBox="1">
            <a:spLocks noChangeArrowheads="1"/>
          </p:cNvSpPr>
          <p:nvPr/>
        </p:nvSpPr>
        <p:spPr bwMode="auto">
          <a:xfrm>
            <a:off x="276225" y="2343150"/>
            <a:ext cx="1290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Product A</a:t>
            </a:r>
          </a:p>
        </p:txBody>
      </p:sp>
      <p:sp>
        <p:nvSpPr>
          <p:cNvPr id="27685" name="Text Box 82"/>
          <p:cNvSpPr txBox="1">
            <a:spLocks noChangeArrowheads="1"/>
          </p:cNvSpPr>
          <p:nvPr/>
        </p:nvSpPr>
        <p:spPr bwMode="auto">
          <a:xfrm>
            <a:off x="273050" y="32924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Product C</a:t>
            </a:r>
          </a:p>
        </p:txBody>
      </p:sp>
      <p:sp>
        <p:nvSpPr>
          <p:cNvPr id="27686" name="Freeform 83"/>
          <p:cNvSpPr>
            <a:spLocks/>
          </p:cNvSpPr>
          <p:nvPr/>
        </p:nvSpPr>
        <p:spPr bwMode="auto">
          <a:xfrm>
            <a:off x="914400" y="3124200"/>
            <a:ext cx="2590800" cy="457200"/>
          </a:xfrm>
          <a:custGeom>
            <a:avLst/>
            <a:gdLst>
              <a:gd name="T0" fmla="*/ 0 w 1248"/>
              <a:gd name="T1" fmla="*/ 0 h 288"/>
              <a:gd name="T2" fmla="*/ 2147483647 w 1248"/>
              <a:gd name="T3" fmla="*/ 0 h 288"/>
              <a:gd name="T4" fmla="*/ 2147483647 w 1248"/>
              <a:gd name="T5" fmla="*/ 725805000 h 288"/>
              <a:gd name="T6" fmla="*/ 0 60000 65536"/>
              <a:gd name="T7" fmla="*/ 0 60000 65536"/>
              <a:gd name="T8" fmla="*/ 0 60000 65536"/>
              <a:gd name="T9" fmla="*/ 0 w 1248"/>
              <a:gd name="T10" fmla="*/ 0 h 288"/>
              <a:gd name="T11" fmla="*/ 1248 w 1248"/>
              <a:gd name="T12" fmla="*/ 288 h 288"/>
            </a:gdLst>
            <a:ahLst/>
            <a:cxnLst>
              <a:cxn ang="T6">
                <a:pos x="T0" y="T1"/>
              </a:cxn>
              <a:cxn ang="T7">
                <a:pos x="T2" y="T3"/>
              </a:cxn>
              <a:cxn ang="T8">
                <a:pos x="T4" y="T5"/>
              </a:cxn>
            </a:cxnLst>
            <a:rect l="T9" t="T10" r="T11" b="T12"/>
            <a:pathLst>
              <a:path w="1248" h="288">
                <a:moveTo>
                  <a:pt x="0" y="0"/>
                </a:moveTo>
                <a:lnTo>
                  <a:pt x="1248" y="0"/>
                </a:lnTo>
                <a:lnTo>
                  <a:pt x="1248" y="288"/>
                </a:lnTo>
              </a:path>
            </a:pathLst>
          </a:custGeom>
          <a:noFill/>
          <a:ln w="28575" cap="flat" cmpd="sng">
            <a:solidFill>
              <a:schemeClr val="tx1"/>
            </a:solidFill>
            <a:prstDash val="dash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27687" name="AutoShape 84"/>
          <p:cNvCxnSpPr>
            <a:cxnSpLocks noChangeShapeType="1"/>
            <a:stCxn id="27671" idx="2"/>
            <a:endCxn id="27664" idx="1"/>
          </p:cNvCxnSpPr>
          <p:nvPr/>
        </p:nvCxnSpPr>
        <p:spPr bwMode="auto">
          <a:xfrm rot="16200000" flipH="1">
            <a:off x="4457700" y="2933700"/>
            <a:ext cx="304800" cy="2209800"/>
          </a:xfrm>
          <a:prstGeom prst="bentConnector2">
            <a:avLst/>
          </a:prstGeom>
          <a:noFill/>
          <a:ln w="28575">
            <a:solidFill>
              <a:schemeClr val="tx1"/>
            </a:solidFill>
            <a:prstDash val="dashDot"/>
            <a:miter lim="800000"/>
            <a:headEnd/>
            <a:tailEnd type="triangle" w="med" len="med"/>
          </a:ln>
          <a:extLst>
            <a:ext uri="{909E8E84-426E-40DD-AFC4-6F175D3DCCD1}">
              <a14:hiddenFill xmlns:a14="http://schemas.microsoft.com/office/drawing/2010/main">
                <a:noFill/>
              </a14:hiddenFill>
            </a:ext>
          </a:extLst>
        </p:spPr>
      </p:cxnSp>
      <p:sp>
        <p:nvSpPr>
          <p:cNvPr id="27688" name="Text Box 91"/>
          <p:cNvSpPr txBox="1">
            <a:spLocks noChangeArrowheads="1"/>
          </p:cNvSpPr>
          <p:nvPr/>
        </p:nvSpPr>
        <p:spPr bwMode="auto">
          <a:xfrm>
            <a:off x="266700" y="2762250"/>
            <a:ext cx="1292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Product B</a:t>
            </a:r>
          </a:p>
        </p:txBody>
      </p:sp>
      <p:sp>
        <p:nvSpPr>
          <p:cNvPr id="27689" name="Freeform 92"/>
          <p:cNvSpPr>
            <a:spLocks/>
          </p:cNvSpPr>
          <p:nvPr/>
        </p:nvSpPr>
        <p:spPr bwMode="auto">
          <a:xfrm>
            <a:off x="4114800" y="2209800"/>
            <a:ext cx="1828800" cy="1828800"/>
          </a:xfrm>
          <a:custGeom>
            <a:avLst/>
            <a:gdLst>
              <a:gd name="T0" fmla="*/ 2147483647 w 1152"/>
              <a:gd name="T1" fmla="*/ 2147483647 h 1152"/>
              <a:gd name="T2" fmla="*/ 2147483647 w 1152"/>
              <a:gd name="T3" fmla="*/ 2147483647 h 1152"/>
              <a:gd name="T4" fmla="*/ 1814512500 w 1152"/>
              <a:gd name="T5" fmla="*/ 2147483647 h 1152"/>
              <a:gd name="T6" fmla="*/ 1814512500 w 1152"/>
              <a:gd name="T7" fmla="*/ 0 h 1152"/>
              <a:gd name="T8" fmla="*/ 0 w 1152"/>
              <a:gd name="T9" fmla="*/ 0 h 1152"/>
              <a:gd name="T10" fmla="*/ 0 w 1152"/>
              <a:gd name="T11" fmla="*/ 725805000 h 1152"/>
              <a:gd name="T12" fmla="*/ 0 60000 65536"/>
              <a:gd name="T13" fmla="*/ 0 60000 65536"/>
              <a:gd name="T14" fmla="*/ 0 60000 65536"/>
              <a:gd name="T15" fmla="*/ 0 60000 65536"/>
              <a:gd name="T16" fmla="*/ 0 60000 65536"/>
              <a:gd name="T17" fmla="*/ 0 60000 65536"/>
              <a:gd name="T18" fmla="*/ 0 w 1152"/>
              <a:gd name="T19" fmla="*/ 0 h 1152"/>
              <a:gd name="T20" fmla="*/ 1152 w 115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1152" h="1152">
                <a:moveTo>
                  <a:pt x="1152" y="1152"/>
                </a:moveTo>
                <a:lnTo>
                  <a:pt x="1152" y="1008"/>
                </a:lnTo>
                <a:lnTo>
                  <a:pt x="720" y="1008"/>
                </a:lnTo>
                <a:lnTo>
                  <a:pt x="720" y="0"/>
                </a:lnTo>
                <a:lnTo>
                  <a:pt x="0" y="0"/>
                </a:lnTo>
                <a:lnTo>
                  <a:pt x="0" y="288"/>
                </a:lnTo>
              </a:path>
            </a:pathLst>
          </a:custGeom>
          <a:noFill/>
          <a:ln w="28575" cap="flat" cmpd="sng">
            <a:solidFill>
              <a:schemeClr val="tx1"/>
            </a:solidFill>
            <a:prstDash val="dash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0" name="Freeform 93"/>
          <p:cNvSpPr>
            <a:spLocks/>
          </p:cNvSpPr>
          <p:nvPr/>
        </p:nvSpPr>
        <p:spPr bwMode="auto">
          <a:xfrm>
            <a:off x="4114800" y="2971800"/>
            <a:ext cx="2743200" cy="1981200"/>
          </a:xfrm>
          <a:custGeom>
            <a:avLst/>
            <a:gdLst>
              <a:gd name="T0" fmla="*/ 0 w 1728"/>
              <a:gd name="T1" fmla="*/ 0 h 1248"/>
              <a:gd name="T2" fmla="*/ 0 w 1728"/>
              <a:gd name="T3" fmla="*/ 725805000 h 1248"/>
              <a:gd name="T4" fmla="*/ 846772500 w 1728"/>
              <a:gd name="T5" fmla="*/ 725805000 h 1248"/>
              <a:gd name="T6" fmla="*/ 846772500 w 1728"/>
              <a:gd name="T7" fmla="*/ 2147483647 h 1248"/>
              <a:gd name="T8" fmla="*/ 2147483647 w 1728"/>
              <a:gd name="T9" fmla="*/ 2147483647 h 1248"/>
              <a:gd name="T10" fmla="*/ 2147483647 w 1728"/>
              <a:gd name="T11" fmla="*/ 2147483647 h 1248"/>
              <a:gd name="T12" fmla="*/ 0 60000 65536"/>
              <a:gd name="T13" fmla="*/ 0 60000 65536"/>
              <a:gd name="T14" fmla="*/ 0 60000 65536"/>
              <a:gd name="T15" fmla="*/ 0 60000 65536"/>
              <a:gd name="T16" fmla="*/ 0 60000 65536"/>
              <a:gd name="T17" fmla="*/ 0 60000 65536"/>
              <a:gd name="T18" fmla="*/ 0 w 1728"/>
              <a:gd name="T19" fmla="*/ 0 h 1248"/>
              <a:gd name="T20" fmla="*/ 1728 w 172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1728" h="1248">
                <a:moveTo>
                  <a:pt x="0" y="0"/>
                </a:moveTo>
                <a:lnTo>
                  <a:pt x="0" y="288"/>
                </a:lnTo>
                <a:lnTo>
                  <a:pt x="336" y="288"/>
                </a:lnTo>
                <a:lnTo>
                  <a:pt x="336" y="1056"/>
                </a:lnTo>
                <a:lnTo>
                  <a:pt x="1728" y="1056"/>
                </a:lnTo>
                <a:lnTo>
                  <a:pt x="1728" y="1248"/>
                </a:lnTo>
              </a:path>
            </a:pathLst>
          </a:custGeom>
          <a:noFill/>
          <a:ln w="28575" cap="flat" cmpd="sng">
            <a:solidFill>
              <a:schemeClr val="tx1"/>
            </a:solidFill>
            <a:prstDash val="dash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27691" name="AutoShape 95"/>
          <p:cNvCxnSpPr>
            <a:cxnSpLocks noChangeShapeType="1"/>
            <a:stCxn id="27668" idx="3"/>
          </p:cNvCxnSpPr>
          <p:nvPr/>
        </p:nvCxnSpPr>
        <p:spPr bwMode="auto">
          <a:xfrm>
            <a:off x="7086600" y="5105400"/>
            <a:ext cx="1676400" cy="0"/>
          </a:xfrm>
          <a:prstGeom prst="straightConnector1">
            <a:avLst/>
          </a:prstGeom>
          <a:noFill/>
          <a:ln w="28575">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21132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219200" y="2209800"/>
            <a:ext cx="6705600" cy="3429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8675" name="Line 33"/>
          <p:cNvSpPr>
            <a:spLocks noChangeShapeType="1"/>
          </p:cNvSpPr>
          <p:nvPr/>
        </p:nvSpPr>
        <p:spPr bwMode="auto">
          <a:xfrm>
            <a:off x="1524000" y="4814888"/>
            <a:ext cx="5943600"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6" name="Rectangle 5"/>
          <p:cNvSpPr>
            <a:spLocks noChangeArrowheads="1"/>
          </p:cNvSpPr>
          <p:nvPr/>
        </p:nvSpPr>
        <p:spPr bwMode="auto">
          <a:xfrm>
            <a:off x="1905000" y="4637088"/>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28677" name="Rectangle 8"/>
          <p:cNvSpPr>
            <a:spLocks noChangeArrowheads="1"/>
          </p:cNvSpPr>
          <p:nvPr/>
        </p:nvSpPr>
        <p:spPr bwMode="auto">
          <a:xfrm>
            <a:off x="5105400" y="4637088"/>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28678" name="Rectangle 9"/>
          <p:cNvSpPr>
            <a:spLocks noChangeArrowheads="1"/>
          </p:cNvSpPr>
          <p:nvPr/>
        </p:nvSpPr>
        <p:spPr bwMode="auto">
          <a:xfrm>
            <a:off x="4038600" y="4637088"/>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28679" name="Rectangle 13"/>
          <p:cNvSpPr>
            <a:spLocks noChangeArrowheads="1"/>
          </p:cNvSpPr>
          <p:nvPr/>
        </p:nvSpPr>
        <p:spPr bwMode="auto">
          <a:xfrm>
            <a:off x="2895600" y="4637088"/>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28680" name="Rectangle 20"/>
          <p:cNvSpPr>
            <a:spLocks noChangeArrowheads="1"/>
          </p:cNvSpPr>
          <p:nvPr/>
        </p:nvSpPr>
        <p:spPr bwMode="auto">
          <a:xfrm>
            <a:off x="6400800" y="4637088"/>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28681" name="Rectangle 2"/>
          <p:cNvSpPr>
            <a:spLocks noGrp="1" noChangeArrowheads="1"/>
          </p:cNvSpPr>
          <p:nvPr>
            <p:ph type="title"/>
          </p:nvPr>
        </p:nvSpPr>
        <p:spPr/>
        <p:txBody>
          <a:bodyPr/>
          <a:lstStyle/>
          <a:p>
            <a:pPr eaLnBrk="1" hangingPunct="1"/>
            <a:r>
              <a:rPr lang="en-US" altLang="en-US" dirty="0" smtClean="0"/>
              <a:t>Product Layout </a:t>
            </a:r>
            <a:br>
              <a:rPr lang="en-US" altLang="en-US" dirty="0" smtClean="0"/>
            </a:br>
            <a:r>
              <a:rPr lang="en-US" altLang="en-US" sz="3200" b="1" dirty="0">
                <a:solidFill>
                  <a:srgbClr val="0000FF"/>
                </a:solidFill>
                <a:latin typeface="Comic Sans MS" pitchFamily="66" charset="0"/>
              </a:rPr>
              <a:t>An example</a:t>
            </a:r>
            <a:endParaRPr lang="en-US" altLang="en-US" dirty="0" smtClean="0"/>
          </a:p>
        </p:txBody>
      </p:sp>
      <p:sp>
        <p:nvSpPr>
          <p:cNvPr id="28682" name="Line 34"/>
          <p:cNvSpPr>
            <a:spLocks noChangeShapeType="1"/>
          </p:cNvSpPr>
          <p:nvPr/>
        </p:nvSpPr>
        <p:spPr bwMode="auto">
          <a:xfrm>
            <a:off x="1524000" y="2830513"/>
            <a:ext cx="5943600" cy="0"/>
          </a:xfrm>
          <a:prstGeom prst="line">
            <a:avLst/>
          </a:prstGeom>
          <a:noFill/>
          <a:ln w="28575">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Rectangle 35"/>
          <p:cNvSpPr>
            <a:spLocks noChangeArrowheads="1"/>
          </p:cNvSpPr>
          <p:nvPr/>
        </p:nvSpPr>
        <p:spPr bwMode="auto">
          <a:xfrm>
            <a:off x="1905000" y="2652713"/>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28684" name="Rectangle 37"/>
          <p:cNvSpPr>
            <a:spLocks noChangeArrowheads="1"/>
          </p:cNvSpPr>
          <p:nvPr/>
        </p:nvSpPr>
        <p:spPr bwMode="auto">
          <a:xfrm>
            <a:off x="4038600" y="2652713"/>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28685" name="Rectangle 38"/>
          <p:cNvSpPr>
            <a:spLocks noChangeArrowheads="1"/>
          </p:cNvSpPr>
          <p:nvPr/>
        </p:nvSpPr>
        <p:spPr bwMode="auto">
          <a:xfrm>
            <a:off x="2895600" y="2652713"/>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28686" name="Rectangle 39"/>
          <p:cNvSpPr>
            <a:spLocks noChangeArrowheads="1"/>
          </p:cNvSpPr>
          <p:nvPr/>
        </p:nvSpPr>
        <p:spPr bwMode="auto">
          <a:xfrm>
            <a:off x="6400800" y="2652713"/>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28687" name="Line 40"/>
          <p:cNvSpPr>
            <a:spLocks noChangeShapeType="1"/>
          </p:cNvSpPr>
          <p:nvPr/>
        </p:nvSpPr>
        <p:spPr bwMode="auto">
          <a:xfrm>
            <a:off x="1524000" y="3835400"/>
            <a:ext cx="5943600" cy="0"/>
          </a:xfrm>
          <a:prstGeom prst="line">
            <a:avLst/>
          </a:prstGeom>
          <a:noFill/>
          <a:ln w="28575">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Rectangle 41"/>
          <p:cNvSpPr>
            <a:spLocks noChangeArrowheads="1"/>
          </p:cNvSpPr>
          <p:nvPr/>
        </p:nvSpPr>
        <p:spPr bwMode="auto">
          <a:xfrm>
            <a:off x="1905000" y="36576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28689" name="Rectangle 42"/>
          <p:cNvSpPr>
            <a:spLocks noChangeArrowheads="1"/>
          </p:cNvSpPr>
          <p:nvPr/>
        </p:nvSpPr>
        <p:spPr bwMode="auto">
          <a:xfrm>
            <a:off x="5105400" y="36576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28690" name="Rectangle 44"/>
          <p:cNvSpPr>
            <a:spLocks noChangeArrowheads="1"/>
          </p:cNvSpPr>
          <p:nvPr/>
        </p:nvSpPr>
        <p:spPr bwMode="auto">
          <a:xfrm>
            <a:off x="2895600" y="36576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28691" name="Rectangle 45"/>
          <p:cNvSpPr>
            <a:spLocks noChangeArrowheads="1"/>
          </p:cNvSpPr>
          <p:nvPr/>
        </p:nvSpPr>
        <p:spPr bwMode="auto">
          <a:xfrm>
            <a:off x="6400800" y="36576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28692" name="Text Box 46"/>
          <p:cNvSpPr txBox="1">
            <a:spLocks noChangeArrowheads="1"/>
          </p:cNvSpPr>
          <p:nvPr/>
        </p:nvSpPr>
        <p:spPr bwMode="auto">
          <a:xfrm>
            <a:off x="6807200" y="4495800"/>
            <a:ext cx="1081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Product C</a:t>
            </a:r>
          </a:p>
        </p:txBody>
      </p:sp>
      <p:sp>
        <p:nvSpPr>
          <p:cNvPr id="28693" name="Text Box 47"/>
          <p:cNvSpPr txBox="1">
            <a:spLocks noChangeArrowheads="1"/>
          </p:cNvSpPr>
          <p:nvPr/>
        </p:nvSpPr>
        <p:spPr bwMode="auto">
          <a:xfrm>
            <a:off x="6832600" y="2474913"/>
            <a:ext cx="1081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Product A</a:t>
            </a:r>
          </a:p>
        </p:txBody>
      </p:sp>
      <p:sp>
        <p:nvSpPr>
          <p:cNvPr id="28694" name="Text Box 48"/>
          <p:cNvSpPr txBox="1">
            <a:spLocks noChangeArrowheads="1"/>
          </p:cNvSpPr>
          <p:nvPr/>
        </p:nvSpPr>
        <p:spPr bwMode="auto">
          <a:xfrm>
            <a:off x="6832600" y="3541713"/>
            <a:ext cx="106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Product B</a:t>
            </a:r>
          </a:p>
        </p:txBody>
      </p:sp>
    </p:spTree>
    <p:extLst>
      <p:ext uri="{BB962C8B-B14F-4D97-AF65-F5344CB8AC3E}">
        <p14:creationId xmlns:p14="http://schemas.microsoft.com/office/powerpoint/2010/main" val="3424074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2622"/>
            <a:ext cx="8229600" cy="1143000"/>
          </a:xfrm>
        </p:spPr>
        <p:txBody>
          <a:bodyPr/>
          <a:lstStyle/>
          <a:p>
            <a:pPr eaLnBrk="1" hangingPunct="1"/>
            <a:r>
              <a:rPr lang="en-US" altLang="en-US" dirty="0" smtClean="0"/>
              <a:t>Alternative Layouts</a:t>
            </a:r>
            <a:br>
              <a:rPr lang="en-US" altLang="en-US" dirty="0" smtClean="0"/>
            </a:br>
            <a:r>
              <a:rPr lang="en-US" altLang="en-US" sz="3200" b="1" dirty="0" smtClean="0">
                <a:solidFill>
                  <a:srgbClr val="0000FF"/>
                </a:solidFill>
                <a:latin typeface="Comic Sans MS" pitchFamily="66" charset="0"/>
              </a:rPr>
              <a:t>An example from Banking</a:t>
            </a:r>
          </a:p>
        </p:txBody>
      </p:sp>
      <p:grpSp>
        <p:nvGrpSpPr>
          <p:cNvPr id="29699" name="Group 3"/>
          <p:cNvGrpSpPr>
            <a:grpSpLocks/>
          </p:cNvGrpSpPr>
          <p:nvPr/>
        </p:nvGrpSpPr>
        <p:grpSpPr bwMode="auto">
          <a:xfrm>
            <a:off x="1371600" y="1139584"/>
            <a:ext cx="6629400" cy="5181600"/>
            <a:chOff x="1440" y="4500"/>
            <a:chExt cx="8632" cy="6266"/>
          </a:xfrm>
        </p:grpSpPr>
        <p:pic>
          <p:nvPicPr>
            <p:cNvPr id="2970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t="8688"/>
            <a:stretch>
              <a:fillRect/>
            </a:stretch>
          </p:blipFill>
          <p:spPr bwMode="auto">
            <a:xfrm>
              <a:off x="1440" y="5091"/>
              <a:ext cx="8632" cy="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 y="4500"/>
              <a:ext cx="660"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0" name="Text Box 6"/>
          <p:cNvSpPr txBox="1">
            <a:spLocks noChangeArrowheads="1"/>
          </p:cNvSpPr>
          <p:nvPr/>
        </p:nvSpPr>
        <p:spPr bwMode="auto">
          <a:xfrm>
            <a:off x="2651125" y="1384059"/>
            <a:ext cx="1011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a:latin typeface="Times New Roman" pitchFamily="18" charset="0"/>
              </a:rPr>
              <a:t>Bank A</a:t>
            </a:r>
          </a:p>
        </p:txBody>
      </p:sp>
      <p:sp>
        <p:nvSpPr>
          <p:cNvPr id="29701" name="Text Box 7"/>
          <p:cNvSpPr txBox="1">
            <a:spLocks noChangeArrowheads="1"/>
          </p:cNvSpPr>
          <p:nvPr/>
        </p:nvSpPr>
        <p:spPr bwMode="auto">
          <a:xfrm>
            <a:off x="6648450" y="1380884"/>
            <a:ext cx="99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a:latin typeface="Times New Roman" pitchFamily="18" charset="0"/>
              </a:rPr>
              <a:t>Bank B</a:t>
            </a:r>
          </a:p>
        </p:txBody>
      </p:sp>
    </p:spTree>
    <p:extLst>
      <p:ext uri="{BB962C8B-B14F-4D97-AF65-F5344CB8AC3E}">
        <p14:creationId xmlns:p14="http://schemas.microsoft.com/office/powerpoint/2010/main" val="274677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 y="2133600"/>
            <a:ext cx="8001000" cy="3581400"/>
          </a:xfrm>
          <a:prstGeom prst="rect">
            <a:avLst/>
          </a:prstGeom>
          <a:solidFill>
            <a:srgbClr val="FFD85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06" name="Rectangle 2"/>
          <p:cNvSpPr>
            <a:spLocks noGrp="1" noChangeArrowheads="1"/>
          </p:cNvSpPr>
          <p:nvPr>
            <p:ph type="title"/>
          </p:nvPr>
        </p:nvSpPr>
        <p:spPr/>
        <p:txBody>
          <a:bodyPr>
            <a:normAutofit fontScale="90000"/>
          </a:bodyPr>
          <a:lstStyle/>
          <a:p>
            <a:pPr eaLnBrk="1" hangingPunct="1">
              <a:defRPr/>
            </a:pPr>
            <a:r>
              <a:rPr lang="en-US" dirty="0"/>
              <a:t>Relationship between </a:t>
            </a:r>
            <a:r>
              <a:rPr lang="en-US" dirty="0" smtClean="0"/>
              <a:t>Volume &amp; Variety</a:t>
            </a:r>
            <a:endParaRPr lang="en-US" dirty="0"/>
          </a:p>
        </p:txBody>
      </p:sp>
      <p:sp>
        <p:nvSpPr>
          <p:cNvPr id="5124" name="Text Box 6"/>
          <p:cNvSpPr txBox="1">
            <a:spLocks noChangeArrowheads="1"/>
          </p:cNvSpPr>
          <p:nvPr/>
        </p:nvSpPr>
        <p:spPr bwMode="auto">
          <a:xfrm>
            <a:off x="1036638" y="2463800"/>
            <a:ext cx="181133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High Volume</a:t>
            </a:r>
          </a:p>
        </p:txBody>
      </p:sp>
      <p:sp>
        <p:nvSpPr>
          <p:cNvPr id="5125" name="Text Box 8"/>
          <p:cNvSpPr txBox="1">
            <a:spLocks noChangeArrowheads="1"/>
          </p:cNvSpPr>
          <p:nvPr/>
        </p:nvSpPr>
        <p:spPr bwMode="auto">
          <a:xfrm>
            <a:off x="6470650" y="2463800"/>
            <a:ext cx="17589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High Variety</a:t>
            </a:r>
          </a:p>
        </p:txBody>
      </p:sp>
      <p:sp>
        <p:nvSpPr>
          <p:cNvPr id="21514" name="Text Box 10"/>
          <p:cNvSpPr txBox="1">
            <a:spLocks noChangeArrowheads="1"/>
          </p:cNvSpPr>
          <p:nvPr/>
        </p:nvSpPr>
        <p:spPr bwMode="auto">
          <a:xfrm>
            <a:off x="742950" y="3803650"/>
            <a:ext cx="2441575" cy="1323975"/>
          </a:xfrm>
          <a:prstGeom prst="rect">
            <a:avLst/>
          </a:prstGeom>
          <a:solidFill>
            <a:schemeClr val="tx2">
              <a:lumMod val="20000"/>
              <a:lumOff val="80000"/>
            </a:schemeClr>
          </a:solidFill>
          <a:ln w="9525">
            <a:noFill/>
            <a:miter lim="800000"/>
            <a:headEnd/>
            <a:tailEnd/>
          </a:ln>
          <a:effectLst/>
        </p:spPr>
        <p:txBody>
          <a:bodyPr wrap="none">
            <a:spAutoFit/>
          </a:bodyPr>
          <a:lstStyle/>
          <a:p>
            <a:pPr algn="ctr">
              <a:defRPr/>
            </a:pPr>
            <a:r>
              <a:rPr lang="en-US" sz="1600" u="sng" dirty="0">
                <a:latin typeface="Arial" charset="0"/>
              </a:rPr>
              <a:t>Mass Production</a:t>
            </a:r>
          </a:p>
          <a:p>
            <a:pPr algn="ctr">
              <a:defRPr/>
            </a:pPr>
            <a:r>
              <a:rPr lang="en-US" sz="1600" dirty="0">
                <a:latin typeface="Arial" charset="0"/>
              </a:rPr>
              <a:t>Petrochemicals, </a:t>
            </a:r>
          </a:p>
          <a:p>
            <a:pPr algn="ctr">
              <a:defRPr/>
            </a:pPr>
            <a:r>
              <a:rPr lang="en-US" sz="1600" dirty="0">
                <a:latin typeface="Arial" charset="0"/>
              </a:rPr>
              <a:t>Automobile</a:t>
            </a:r>
          </a:p>
          <a:p>
            <a:pPr algn="ctr">
              <a:defRPr/>
            </a:pPr>
            <a:r>
              <a:rPr lang="en-US" sz="1600" dirty="0">
                <a:latin typeface="Arial" charset="0"/>
              </a:rPr>
              <a:t>FMCGs</a:t>
            </a:r>
          </a:p>
          <a:p>
            <a:pPr algn="ctr">
              <a:defRPr/>
            </a:pPr>
            <a:r>
              <a:rPr lang="en-US" sz="1600" dirty="0">
                <a:latin typeface="Arial" charset="0"/>
              </a:rPr>
              <a:t>Consumer  non-durables</a:t>
            </a:r>
          </a:p>
        </p:txBody>
      </p:sp>
      <p:sp>
        <p:nvSpPr>
          <p:cNvPr id="21513" name="Text Box 9"/>
          <p:cNvSpPr txBox="1">
            <a:spLocks noChangeArrowheads="1"/>
          </p:cNvSpPr>
          <p:nvPr/>
        </p:nvSpPr>
        <p:spPr bwMode="auto">
          <a:xfrm>
            <a:off x="6265863" y="3810000"/>
            <a:ext cx="2193925" cy="1323975"/>
          </a:xfrm>
          <a:prstGeom prst="rect">
            <a:avLst/>
          </a:prstGeom>
          <a:solidFill>
            <a:schemeClr val="tx2">
              <a:lumMod val="20000"/>
              <a:lumOff val="80000"/>
            </a:schemeClr>
          </a:solidFill>
          <a:ln w="9525">
            <a:noFill/>
            <a:miter lim="800000"/>
            <a:headEnd/>
            <a:tailEnd/>
          </a:ln>
          <a:effectLst/>
        </p:spPr>
        <p:txBody>
          <a:bodyPr wrap="none">
            <a:spAutoFit/>
          </a:bodyPr>
          <a:lstStyle/>
          <a:p>
            <a:pPr algn="ctr">
              <a:defRPr/>
            </a:pPr>
            <a:r>
              <a:rPr lang="en-US" sz="1600" u="sng" dirty="0">
                <a:latin typeface="Arial" charset="0"/>
              </a:rPr>
              <a:t>Project Organizations</a:t>
            </a:r>
          </a:p>
          <a:p>
            <a:pPr algn="ctr">
              <a:defRPr/>
            </a:pPr>
            <a:r>
              <a:rPr lang="en-US" sz="1600" dirty="0">
                <a:latin typeface="Arial" charset="0"/>
              </a:rPr>
              <a:t>Power plants</a:t>
            </a:r>
          </a:p>
          <a:p>
            <a:pPr algn="ctr">
              <a:defRPr/>
            </a:pPr>
            <a:r>
              <a:rPr lang="en-US" sz="1600" dirty="0">
                <a:latin typeface="Arial" charset="0"/>
              </a:rPr>
              <a:t>Aircraft manufacturing</a:t>
            </a:r>
          </a:p>
          <a:p>
            <a:pPr algn="ctr">
              <a:defRPr/>
            </a:pPr>
            <a:r>
              <a:rPr lang="en-US" sz="1600" dirty="0">
                <a:latin typeface="Arial" charset="0"/>
              </a:rPr>
              <a:t>Bridges &amp; Large </a:t>
            </a:r>
          </a:p>
          <a:p>
            <a:pPr algn="ctr">
              <a:defRPr/>
            </a:pPr>
            <a:r>
              <a:rPr lang="en-US" sz="1600" dirty="0">
                <a:latin typeface="Arial" charset="0"/>
              </a:rPr>
              <a:t>Constructions</a:t>
            </a:r>
          </a:p>
        </p:txBody>
      </p:sp>
      <p:sp>
        <p:nvSpPr>
          <p:cNvPr id="21515" name="Text Box 11"/>
          <p:cNvSpPr txBox="1">
            <a:spLocks noChangeArrowheads="1"/>
          </p:cNvSpPr>
          <p:nvPr/>
        </p:nvSpPr>
        <p:spPr bwMode="auto">
          <a:xfrm>
            <a:off x="3625850" y="3962400"/>
            <a:ext cx="2127250" cy="1077913"/>
          </a:xfrm>
          <a:prstGeom prst="rect">
            <a:avLst/>
          </a:prstGeom>
          <a:solidFill>
            <a:schemeClr val="tx2">
              <a:lumMod val="20000"/>
              <a:lumOff val="80000"/>
            </a:schemeClr>
          </a:solidFill>
          <a:ln w="9525">
            <a:noFill/>
            <a:miter lim="800000"/>
            <a:headEnd/>
            <a:tailEnd/>
          </a:ln>
          <a:effectLst/>
        </p:spPr>
        <p:txBody>
          <a:bodyPr wrap="none">
            <a:spAutoFit/>
          </a:bodyPr>
          <a:lstStyle/>
          <a:p>
            <a:pPr algn="ctr">
              <a:defRPr/>
            </a:pPr>
            <a:r>
              <a:rPr lang="en-US" sz="1600" dirty="0">
                <a:latin typeface="Arial" charset="0"/>
              </a:rPr>
              <a:t>Motor Manufacturing </a:t>
            </a:r>
          </a:p>
          <a:p>
            <a:pPr algn="ctr">
              <a:defRPr/>
            </a:pPr>
            <a:r>
              <a:rPr lang="en-US" sz="1600" dirty="0">
                <a:latin typeface="Arial" charset="0"/>
              </a:rPr>
              <a:t>Pharmaceuticals</a:t>
            </a:r>
          </a:p>
          <a:p>
            <a:pPr algn="ctr">
              <a:defRPr/>
            </a:pPr>
            <a:r>
              <a:rPr lang="en-US" sz="1600" dirty="0">
                <a:latin typeface="Arial" charset="0"/>
              </a:rPr>
              <a:t>White Goods</a:t>
            </a:r>
          </a:p>
          <a:p>
            <a:pPr algn="ctr">
              <a:defRPr/>
            </a:pPr>
            <a:r>
              <a:rPr lang="en-US" sz="1600" dirty="0">
                <a:latin typeface="Arial" charset="0"/>
              </a:rPr>
              <a:t>Consumer Durables</a:t>
            </a:r>
          </a:p>
        </p:txBody>
      </p:sp>
      <p:sp>
        <p:nvSpPr>
          <p:cNvPr id="5129" name="Text Box 6"/>
          <p:cNvSpPr txBox="1">
            <a:spLocks noChangeArrowheads="1"/>
          </p:cNvSpPr>
          <p:nvPr/>
        </p:nvSpPr>
        <p:spPr bwMode="auto">
          <a:xfrm>
            <a:off x="3810000" y="2286000"/>
            <a:ext cx="1684338"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Mid-volume</a:t>
            </a:r>
          </a:p>
          <a:p>
            <a:r>
              <a:rPr lang="en-US" altLang="en-US" sz="2000"/>
              <a:t>Mid-variety</a:t>
            </a:r>
          </a:p>
        </p:txBody>
      </p:sp>
      <p:cxnSp>
        <p:nvCxnSpPr>
          <p:cNvPr id="30" name="Straight Arrow Connector 29"/>
          <p:cNvCxnSpPr/>
          <p:nvPr/>
        </p:nvCxnSpPr>
        <p:spPr>
          <a:xfrm>
            <a:off x="1143000" y="3429000"/>
            <a:ext cx="7086600"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131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Product &amp; Process Layout</a:t>
            </a:r>
            <a:br>
              <a:rPr lang="en-US" altLang="en-US" dirty="0" smtClean="0"/>
            </a:br>
            <a:r>
              <a:rPr lang="en-US" altLang="en-US" sz="3200" b="1" dirty="0" smtClean="0">
                <a:solidFill>
                  <a:srgbClr val="0000FF"/>
                </a:solidFill>
                <a:latin typeface="Comic Sans MS" pitchFamily="66" charset="0"/>
              </a:rPr>
              <a:t>Pros &amp; Cons</a:t>
            </a:r>
          </a:p>
        </p:txBody>
      </p:sp>
      <p:graphicFrame>
        <p:nvGraphicFramePr>
          <p:cNvPr id="4" name="Table 3"/>
          <p:cNvGraphicFramePr>
            <a:graphicFrameLocks noGrp="1"/>
          </p:cNvGraphicFramePr>
          <p:nvPr>
            <p:extLst>
              <p:ext uri="{D42A27DB-BD31-4B8C-83A1-F6EECF244321}">
                <p14:modId xmlns:p14="http://schemas.microsoft.com/office/powerpoint/2010/main" val="3542637220"/>
              </p:ext>
            </p:extLst>
          </p:nvPr>
        </p:nvGraphicFramePr>
        <p:xfrm>
          <a:off x="685800" y="1828800"/>
          <a:ext cx="7848599" cy="4480658"/>
        </p:xfrm>
        <a:graphic>
          <a:graphicData uri="http://schemas.openxmlformats.org/drawingml/2006/table">
            <a:tbl>
              <a:tblPr firstRow="1">
                <a:tableStyleId>{E929F9F4-4A8F-4326-A1B4-22849713DDAB}</a:tableStyleId>
              </a:tblPr>
              <a:tblGrid>
                <a:gridCol w="2567505"/>
                <a:gridCol w="2638334"/>
                <a:gridCol w="2642760"/>
              </a:tblGrid>
              <a:tr h="335333">
                <a:tc>
                  <a:txBody>
                    <a:bodyPr/>
                    <a:lstStyle/>
                    <a:p>
                      <a:pPr algn="l" fontAlgn="b"/>
                      <a:r>
                        <a:rPr lang="en-US" sz="1800" u="none" strike="noStrike" dirty="0"/>
                        <a:t> </a:t>
                      </a:r>
                      <a:endParaRPr lang="en-US" sz="1800" b="0" i="0" u="none" strike="noStrike" dirty="0">
                        <a:latin typeface="+mn-lt"/>
                      </a:endParaRPr>
                    </a:p>
                  </a:txBody>
                  <a:tcPr marT="45727" marB="45727"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t>Process Layout</a:t>
                      </a:r>
                      <a:endParaRPr lang="en-US" sz="1800" b="1" i="0" u="none" strike="noStrike">
                        <a:latin typeface="+mn-lt"/>
                      </a:endParaRPr>
                    </a:p>
                  </a:txBody>
                  <a:tcPr marT="45727" marB="45727"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t>Product Layout</a:t>
                      </a:r>
                      <a:endParaRPr lang="en-US" sz="1800" b="1" i="0" u="none" strike="noStrike">
                        <a:latin typeface="+mn-lt"/>
                      </a:endParaRPr>
                    </a:p>
                  </a:txBody>
                  <a:tcPr marT="45727" marB="45727" anchor="b">
                    <a:lnB w="12700" cap="flat" cmpd="sng" algn="ctr">
                      <a:solidFill>
                        <a:schemeClr val="tx1"/>
                      </a:solidFill>
                      <a:prstDash val="solid"/>
                      <a:round/>
                      <a:headEnd type="none" w="med" len="med"/>
                      <a:tailEnd type="none" w="med" len="med"/>
                    </a:lnB>
                  </a:tcPr>
                </a:tc>
              </a:tr>
              <a:tr h="579211">
                <a:tc rowSpan="3">
                  <a:txBody>
                    <a:bodyPr/>
                    <a:lstStyle/>
                    <a:p>
                      <a:pPr algn="ctr" fontAlgn="ctr"/>
                      <a:r>
                        <a:rPr lang="en-US" sz="1800" b="1" u="none" strike="noStrike" dirty="0">
                          <a:solidFill>
                            <a:schemeClr val="tx1"/>
                          </a:solidFill>
                        </a:rPr>
                        <a:t>Advantages</a:t>
                      </a:r>
                      <a:endParaRPr lang="en-US" sz="1800" b="1" i="0" u="none" strike="noStrike" dirty="0">
                        <a:solidFill>
                          <a:schemeClr val="tx1"/>
                        </a:solidFill>
                        <a:latin typeface="+mn-lt"/>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800" u="none" strike="noStrike" dirty="0">
                          <a:solidFill>
                            <a:schemeClr val="tx1"/>
                          </a:solidFill>
                        </a:rPr>
                        <a:t>Sharing of </a:t>
                      </a:r>
                      <a:r>
                        <a:rPr lang="en-US" sz="1800" u="none" strike="noStrike" dirty="0" smtClean="0">
                          <a:solidFill>
                            <a:schemeClr val="tx1"/>
                          </a:solidFill>
                        </a:rPr>
                        <a:t>specialized </a:t>
                      </a:r>
                      <a:r>
                        <a:rPr lang="en-US" sz="1800" u="none" strike="noStrike" dirty="0">
                          <a:solidFill>
                            <a:schemeClr val="tx1"/>
                          </a:solidFill>
                        </a:rPr>
                        <a:t>and costly equipments</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800" u="none" strike="noStrike">
                          <a:solidFill>
                            <a:schemeClr val="tx1"/>
                          </a:solidFill>
                        </a:rPr>
                        <a:t>Standardised product/ process routing</a:t>
                      </a:r>
                      <a:endParaRPr lang="en-US" sz="1800" b="0" i="0" u="none" strike="noStrike">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79211">
                <a:tc vMerge="1">
                  <a:txBody>
                    <a:bodyPr/>
                    <a:lstStyle/>
                    <a:p>
                      <a:endParaRPr lang="en-US"/>
                    </a:p>
                  </a:txBody>
                  <a:tcPr/>
                </a:tc>
                <a:tc>
                  <a:txBody>
                    <a:bodyPr/>
                    <a:lstStyle/>
                    <a:p>
                      <a:pPr algn="l" fontAlgn="b"/>
                      <a:r>
                        <a:rPr lang="en-US" sz="1800" u="none" strike="noStrike" dirty="0">
                          <a:solidFill>
                            <a:schemeClr val="tx1"/>
                          </a:solidFill>
                        </a:rPr>
                        <a:t>More flexibility</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800" u="none" strike="noStrike">
                          <a:solidFill>
                            <a:schemeClr val="tx1"/>
                          </a:solidFill>
                        </a:rPr>
                        <a:t>Operational Control is simpler</a:t>
                      </a:r>
                      <a:endParaRPr lang="en-US" sz="1800" b="0" i="0" u="none" strike="noStrike">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79211">
                <a:tc vMerge="1">
                  <a:txBody>
                    <a:bodyPr/>
                    <a:lstStyle/>
                    <a:p>
                      <a:endParaRPr lang="en-US"/>
                    </a:p>
                  </a:txBody>
                  <a:tcPr/>
                </a:tc>
                <a:tc>
                  <a:txBody>
                    <a:bodyPr/>
                    <a:lstStyle/>
                    <a:p>
                      <a:pPr algn="l" fontAlgn="b"/>
                      <a:r>
                        <a:rPr lang="en-US" sz="1800" u="none" strike="noStrike" dirty="0">
                          <a:solidFill>
                            <a:schemeClr val="tx1"/>
                          </a:solidFill>
                        </a:rPr>
                        <a:t>Less vulnerable to breakdowns</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800" u="none" strike="noStrike" dirty="0">
                          <a:solidFill>
                            <a:schemeClr val="tx1"/>
                          </a:solidFill>
                        </a:rPr>
                        <a:t>High output rate is possible</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79211">
                <a:tc rowSpan="3">
                  <a:txBody>
                    <a:bodyPr/>
                    <a:lstStyle/>
                    <a:p>
                      <a:pPr algn="ctr" fontAlgn="ctr"/>
                      <a:r>
                        <a:rPr lang="en-US" sz="1800" b="1" u="none" strike="noStrike" dirty="0">
                          <a:solidFill>
                            <a:schemeClr val="tx1"/>
                          </a:solidFill>
                        </a:rPr>
                        <a:t>Disadvantages</a:t>
                      </a:r>
                      <a:endParaRPr lang="en-US" sz="1800" b="1" i="0" u="none" strike="noStrike" dirty="0">
                        <a:solidFill>
                          <a:schemeClr val="tx1"/>
                        </a:solidFill>
                        <a:latin typeface="+mn-lt"/>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u="none" strike="noStrike" dirty="0">
                          <a:solidFill>
                            <a:schemeClr val="tx1"/>
                          </a:solidFill>
                        </a:rPr>
                        <a:t>Large Inventory buildup</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u="none" strike="noStrike" dirty="0">
                          <a:solidFill>
                            <a:schemeClr val="tx1"/>
                          </a:solidFill>
                        </a:rPr>
                        <a:t>Low tolerance for breakdowns</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23089">
                <a:tc vMerge="1">
                  <a:txBody>
                    <a:bodyPr/>
                    <a:lstStyle/>
                    <a:p>
                      <a:endParaRPr lang="en-US"/>
                    </a:p>
                  </a:txBody>
                  <a:tcPr/>
                </a:tc>
                <a:tc>
                  <a:txBody>
                    <a:bodyPr/>
                    <a:lstStyle/>
                    <a:p>
                      <a:pPr algn="l" fontAlgn="b"/>
                      <a:r>
                        <a:rPr lang="en-US" sz="1800" u="none" strike="noStrike" dirty="0">
                          <a:solidFill>
                            <a:schemeClr val="tx1"/>
                          </a:solidFill>
                        </a:rPr>
                        <a:t>Operational control difficult</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u="none" strike="noStrike" dirty="0">
                          <a:solidFill>
                            <a:schemeClr val="tx1"/>
                          </a:solidFill>
                        </a:rPr>
                        <a:t>Duplication of equipments leading to high cost</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79211">
                <a:tc vMerge="1">
                  <a:txBody>
                    <a:bodyPr/>
                    <a:lstStyle/>
                    <a:p>
                      <a:endParaRPr lang="en-US"/>
                    </a:p>
                  </a:txBody>
                  <a:tcPr/>
                </a:tc>
                <a:tc>
                  <a:txBody>
                    <a:bodyPr/>
                    <a:lstStyle/>
                    <a:p>
                      <a:pPr algn="l" fontAlgn="b"/>
                      <a:r>
                        <a:rPr lang="en-US" sz="1800" u="none" strike="noStrike" dirty="0">
                          <a:solidFill>
                            <a:schemeClr val="tx1"/>
                          </a:solidFill>
                        </a:rPr>
                        <a:t>Excess Material Handling</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u="none" strike="noStrike" dirty="0">
                          <a:solidFill>
                            <a:schemeClr val="tx1"/>
                          </a:solidFill>
                        </a:rPr>
                        <a:t>Less flexibility due to dedication of resources</a:t>
                      </a:r>
                      <a:endParaRPr lang="en-US" sz="1800" b="0" i="0" u="none" strike="noStrike" dirty="0">
                        <a:solidFill>
                          <a:schemeClr val="tx1"/>
                        </a:solidFill>
                        <a:latin typeface="+mn-lt"/>
                      </a:endParaRPr>
                    </a:p>
                  </a:txBody>
                  <a:tcPr marT="45727" marB="4572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05903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smtClean="0"/>
              <a:t>Group Technology Layout</a:t>
            </a:r>
            <a:br>
              <a:rPr lang="en-US" altLang="en-US" dirty="0" smtClean="0"/>
            </a:br>
            <a:r>
              <a:rPr lang="en-US" altLang="en-US" sz="3200" b="1" dirty="0" smtClean="0">
                <a:solidFill>
                  <a:srgbClr val="0000FF"/>
                </a:solidFill>
                <a:latin typeface="Comic Sans MS" pitchFamily="66" charset="0"/>
              </a:rPr>
              <a:t>An example</a:t>
            </a:r>
          </a:p>
        </p:txBody>
      </p:sp>
      <p:sp>
        <p:nvSpPr>
          <p:cNvPr id="31747" name="Rectangle 3"/>
          <p:cNvSpPr>
            <a:spLocks noChangeArrowheads="1"/>
          </p:cNvSpPr>
          <p:nvPr/>
        </p:nvSpPr>
        <p:spPr bwMode="auto">
          <a:xfrm>
            <a:off x="1143000" y="1981200"/>
            <a:ext cx="7010400" cy="411480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31748" name="Rectangle 4"/>
          <p:cNvSpPr>
            <a:spLocks noChangeArrowheads="1"/>
          </p:cNvSpPr>
          <p:nvPr/>
        </p:nvSpPr>
        <p:spPr bwMode="auto">
          <a:xfrm>
            <a:off x="19812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49" name="Rectangle 5"/>
          <p:cNvSpPr>
            <a:spLocks noChangeArrowheads="1"/>
          </p:cNvSpPr>
          <p:nvPr/>
        </p:nvSpPr>
        <p:spPr bwMode="auto">
          <a:xfrm>
            <a:off x="2743200" y="33528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50" name="Rectangle 6"/>
          <p:cNvSpPr>
            <a:spLocks noChangeArrowheads="1"/>
          </p:cNvSpPr>
          <p:nvPr/>
        </p:nvSpPr>
        <p:spPr bwMode="auto">
          <a:xfrm>
            <a:off x="2667000" y="50292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51" name="Rectangle 7"/>
          <p:cNvSpPr>
            <a:spLocks noChangeArrowheads="1"/>
          </p:cNvSpPr>
          <p:nvPr/>
        </p:nvSpPr>
        <p:spPr bwMode="auto">
          <a:xfrm>
            <a:off x="6934200" y="3429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52" name="Rectangle 8"/>
          <p:cNvSpPr>
            <a:spLocks noChangeArrowheads="1"/>
          </p:cNvSpPr>
          <p:nvPr/>
        </p:nvSpPr>
        <p:spPr bwMode="auto">
          <a:xfrm>
            <a:off x="5562600" y="26670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31753" name="Rectangle 9"/>
          <p:cNvSpPr>
            <a:spLocks noChangeArrowheads="1"/>
          </p:cNvSpPr>
          <p:nvPr/>
        </p:nvSpPr>
        <p:spPr bwMode="auto">
          <a:xfrm>
            <a:off x="2743200" y="26670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31754" name="Rectangle 10"/>
          <p:cNvSpPr>
            <a:spLocks noChangeArrowheads="1"/>
          </p:cNvSpPr>
          <p:nvPr/>
        </p:nvSpPr>
        <p:spPr bwMode="auto">
          <a:xfrm>
            <a:off x="2057400" y="50292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31755" name="Rectangle 11"/>
          <p:cNvSpPr>
            <a:spLocks noChangeArrowheads="1"/>
          </p:cNvSpPr>
          <p:nvPr/>
        </p:nvSpPr>
        <p:spPr bwMode="auto">
          <a:xfrm>
            <a:off x="6629400" y="5105400"/>
            <a:ext cx="457200" cy="3048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M</a:t>
            </a:r>
          </a:p>
        </p:txBody>
      </p:sp>
      <p:sp>
        <p:nvSpPr>
          <p:cNvPr id="31756" name="Rectangle 38"/>
          <p:cNvSpPr>
            <a:spLocks noChangeArrowheads="1"/>
          </p:cNvSpPr>
          <p:nvPr/>
        </p:nvSpPr>
        <p:spPr bwMode="auto">
          <a:xfrm>
            <a:off x="1828800" y="4191000"/>
            <a:ext cx="2209800" cy="1371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757" name="Rectangle 12"/>
          <p:cNvSpPr>
            <a:spLocks noChangeArrowheads="1"/>
          </p:cNvSpPr>
          <p:nvPr/>
        </p:nvSpPr>
        <p:spPr bwMode="auto">
          <a:xfrm>
            <a:off x="3429000" y="26670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58" name="Rectangle 13"/>
          <p:cNvSpPr>
            <a:spLocks noChangeArrowheads="1"/>
          </p:cNvSpPr>
          <p:nvPr/>
        </p:nvSpPr>
        <p:spPr bwMode="auto">
          <a:xfrm>
            <a:off x="6248400" y="26670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59" name="Rectangle 14"/>
          <p:cNvSpPr>
            <a:spLocks noChangeArrowheads="1"/>
          </p:cNvSpPr>
          <p:nvPr/>
        </p:nvSpPr>
        <p:spPr bwMode="auto">
          <a:xfrm>
            <a:off x="1968500" y="33528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60" name="Rectangle 15"/>
          <p:cNvSpPr>
            <a:spLocks noChangeArrowheads="1"/>
          </p:cNvSpPr>
          <p:nvPr/>
        </p:nvSpPr>
        <p:spPr bwMode="auto">
          <a:xfrm>
            <a:off x="6248400" y="34290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61" name="Rectangle 16"/>
          <p:cNvSpPr>
            <a:spLocks noChangeArrowheads="1"/>
          </p:cNvSpPr>
          <p:nvPr/>
        </p:nvSpPr>
        <p:spPr bwMode="auto">
          <a:xfrm>
            <a:off x="2667000" y="44196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62" name="Rectangle 17"/>
          <p:cNvSpPr>
            <a:spLocks noChangeArrowheads="1"/>
          </p:cNvSpPr>
          <p:nvPr/>
        </p:nvSpPr>
        <p:spPr bwMode="auto">
          <a:xfrm>
            <a:off x="6629400" y="4419600"/>
            <a:ext cx="457200" cy="304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D</a:t>
            </a:r>
          </a:p>
        </p:txBody>
      </p:sp>
      <p:sp>
        <p:nvSpPr>
          <p:cNvPr id="31763" name="Rectangle 18"/>
          <p:cNvSpPr>
            <a:spLocks noChangeArrowheads="1"/>
          </p:cNvSpPr>
          <p:nvPr/>
        </p:nvSpPr>
        <p:spPr bwMode="auto">
          <a:xfrm>
            <a:off x="3429000" y="33528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31764" name="Rectangle 19"/>
          <p:cNvSpPr>
            <a:spLocks noChangeArrowheads="1"/>
          </p:cNvSpPr>
          <p:nvPr/>
        </p:nvSpPr>
        <p:spPr bwMode="auto">
          <a:xfrm>
            <a:off x="5562600" y="34290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31765" name="Rectangle 20"/>
          <p:cNvSpPr>
            <a:spLocks noChangeArrowheads="1"/>
          </p:cNvSpPr>
          <p:nvPr/>
        </p:nvSpPr>
        <p:spPr bwMode="auto">
          <a:xfrm>
            <a:off x="3352800" y="5029200"/>
            <a:ext cx="457200" cy="3048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G</a:t>
            </a:r>
          </a:p>
        </p:txBody>
      </p:sp>
      <p:sp>
        <p:nvSpPr>
          <p:cNvPr id="31766" name="Rectangle 21"/>
          <p:cNvSpPr>
            <a:spLocks noChangeArrowheads="1"/>
          </p:cNvSpPr>
          <p:nvPr/>
        </p:nvSpPr>
        <p:spPr bwMode="auto">
          <a:xfrm>
            <a:off x="5867400" y="44196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67" name="Rectangle 22"/>
          <p:cNvSpPr>
            <a:spLocks noChangeArrowheads="1"/>
          </p:cNvSpPr>
          <p:nvPr/>
        </p:nvSpPr>
        <p:spPr bwMode="auto">
          <a:xfrm>
            <a:off x="2057400" y="44196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68" name="Rectangle 23"/>
          <p:cNvSpPr>
            <a:spLocks noChangeArrowheads="1"/>
          </p:cNvSpPr>
          <p:nvPr/>
        </p:nvSpPr>
        <p:spPr bwMode="auto">
          <a:xfrm>
            <a:off x="5867400" y="51054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69" name="Rectangle 24"/>
          <p:cNvSpPr>
            <a:spLocks noChangeArrowheads="1"/>
          </p:cNvSpPr>
          <p:nvPr/>
        </p:nvSpPr>
        <p:spPr bwMode="auto">
          <a:xfrm>
            <a:off x="6934200" y="2667000"/>
            <a:ext cx="457200" cy="304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
            </a:r>
          </a:p>
        </p:txBody>
      </p:sp>
      <p:sp>
        <p:nvSpPr>
          <p:cNvPr id="31770" name="Rectangle 39"/>
          <p:cNvSpPr>
            <a:spLocks noChangeArrowheads="1"/>
          </p:cNvSpPr>
          <p:nvPr/>
        </p:nvSpPr>
        <p:spPr bwMode="auto">
          <a:xfrm>
            <a:off x="5638800" y="4267200"/>
            <a:ext cx="1752600" cy="1371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771" name="Rectangle 40"/>
          <p:cNvSpPr>
            <a:spLocks noChangeArrowheads="1"/>
          </p:cNvSpPr>
          <p:nvPr/>
        </p:nvSpPr>
        <p:spPr bwMode="auto">
          <a:xfrm>
            <a:off x="1676400" y="2514600"/>
            <a:ext cx="2590800" cy="1371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772" name="Rectangle 41"/>
          <p:cNvSpPr>
            <a:spLocks noChangeArrowheads="1"/>
          </p:cNvSpPr>
          <p:nvPr/>
        </p:nvSpPr>
        <p:spPr bwMode="auto">
          <a:xfrm>
            <a:off x="5334000" y="2438400"/>
            <a:ext cx="2438400" cy="152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773" name="Text Box 42"/>
          <p:cNvSpPr txBox="1">
            <a:spLocks noChangeArrowheads="1"/>
          </p:cNvSpPr>
          <p:nvPr/>
        </p:nvSpPr>
        <p:spPr bwMode="auto">
          <a:xfrm>
            <a:off x="2538413" y="2095500"/>
            <a:ext cx="687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Cell 1</a:t>
            </a:r>
          </a:p>
        </p:txBody>
      </p:sp>
      <p:sp>
        <p:nvSpPr>
          <p:cNvPr id="31774" name="Text Box 43"/>
          <p:cNvSpPr txBox="1">
            <a:spLocks noChangeArrowheads="1"/>
          </p:cNvSpPr>
          <p:nvPr/>
        </p:nvSpPr>
        <p:spPr bwMode="auto">
          <a:xfrm>
            <a:off x="6246813" y="2120900"/>
            <a:ext cx="687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Cell 2</a:t>
            </a:r>
          </a:p>
        </p:txBody>
      </p:sp>
      <p:sp>
        <p:nvSpPr>
          <p:cNvPr id="31775" name="Text Box 44"/>
          <p:cNvSpPr txBox="1">
            <a:spLocks noChangeArrowheads="1"/>
          </p:cNvSpPr>
          <p:nvPr/>
        </p:nvSpPr>
        <p:spPr bwMode="auto">
          <a:xfrm>
            <a:off x="6248400" y="5683250"/>
            <a:ext cx="687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Cell 3</a:t>
            </a:r>
          </a:p>
        </p:txBody>
      </p:sp>
      <p:sp>
        <p:nvSpPr>
          <p:cNvPr id="31776" name="Text Box 45"/>
          <p:cNvSpPr txBox="1">
            <a:spLocks noChangeArrowheads="1"/>
          </p:cNvSpPr>
          <p:nvPr/>
        </p:nvSpPr>
        <p:spPr bwMode="auto">
          <a:xfrm>
            <a:off x="2514600" y="5689600"/>
            <a:ext cx="687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Cell 4</a:t>
            </a:r>
          </a:p>
        </p:txBody>
      </p:sp>
    </p:spTree>
    <p:extLst>
      <p:ext uri="{BB962C8B-B14F-4D97-AF65-F5344CB8AC3E}">
        <p14:creationId xmlns:p14="http://schemas.microsoft.com/office/powerpoint/2010/main" val="4069213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80210"/>
            <a:ext cx="8229600" cy="1143000"/>
          </a:xfrm>
        </p:spPr>
        <p:txBody>
          <a:bodyPr/>
          <a:lstStyle/>
          <a:p>
            <a:pPr eaLnBrk="1" hangingPunct="1"/>
            <a:r>
              <a:rPr lang="en-US" altLang="en-US" dirty="0" smtClean="0"/>
              <a:t>Fixed Position Layout</a:t>
            </a:r>
            <a:br>
              <a:rPr lang="en-US" altLang="en-US" dirty="0" smtClean="0"/>
            </a:br>
            <a:r>
              <a:rPr lang="en-US" altLang="en-US" sz="3200" b="1" dirty="0" smtClean="0">
                <a:solidFill>
                  <a:srgbClr val="0000FF"/>
                </a:solidFill>
                <a:latin typeface="Comic Sans MS" pitchFamily="66" charset="0"/>
              </a:rPr>
              <a:t>Example from </a:t>
            </a:r>
            <a:r>
              <a:rPr lang="en-US" altLang="en-US" sz="3200" b="1" dirty="0" err="1" smtClean="0">
                <a:solidFill>
                  <a:srgbClr val="0000FF"/>
                </a:solidFill>
                <a:latin typeface="Comic Sans MS" pitchFamily="66" charset="0"/>
              </a:rPr>
              <a:t>Thermax</a:t>
            </a:r>
            <a:endParaRPr lang="en-US" altLang="en-US" sz="3200" b="1" dirty="0" smtClean="0">
              <a:solidFill>
                <a:srgbClr val="0000FF"/>
              </a:solidFill>
              <a:latin typeface="Comic Sans MS" pitchFamily="66" charset="0"/>
            </a:endParaRPr>
          </a:p>
        </p:txBody>
      </p:sp>
      <p:pic>
        <p:nvPicPr>
          <p:cNvPr id="32771"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1321552"/>
            <a:ext cx="3973513"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46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pPr eaLnBrk="1" hangingPunct="1"/>
            <a:r>
              <a:rPr lang="en-US" altLang="en-US" dirty="0" smtClean="0"/>
              <a:t>Layout Design</a:t>
            </a:r>
            <a:br>
              <a:rPr lang="en-US" altLang="en-US" dirty="0" smtClean="0"/>
            </a:br>
            <a:r>
              <a:rPr lang="en-US" altLang="en-US" sz="3200" b="1" dirty="0" smtClean="0">
                <a:solidFill>
                  <a:srgbClr val="0000FF"/>
                </a:solidFill>
                <a:latin typeface="Comic Sans MS" pitchFamily="66" charset="0"/>
              </a:rPr>
              <a:t>Performance implications</a:t>
            </a:r>
          </a:p>
        </p:txBody>
      </p:sp>
      <p:pic>
        <p:nvPicPr>
          <p:cNvPr id="33795"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l="6667" r="6667" b="8360"/>
          <a:stretch>
            <a:fillRect/>
          </a:stretch>
        </p:blipFill>
        <p:spPr bwMode="auto">
          <a:xfrm>
            <a:off x="609600" y="1905000"/>
            <a:ext cx="792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1029"/>
          <p:cNvSpPr>
            <a:spLocks noChangeArrowheads="1"/>
          </p:cNvSpPr>
          <p:nvPr/>
        </p:nvSpPr>
        <p:spPr bwMode="auto">
          <a:xfrm>
            <a:off x="685800" y="4191000"/>
            <a:ext cx="7772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1400" i="1" dirty="0">
                <a:ea typeface="Arial Unicode MS" pitchFamily="34" charset="-128"/>
                <a:cs typeface="Arial Unicode MS" pitchFamily="34" charset="-128"/>
              </a:rPr>
              <a:t>* The total distance travelled includes only those of the items manufactured on the shop floor. The number of items that finally get assembled into the final product includes many bought out items in addition to these.</a:t>
            </a:r>
            <a:endParaRPr lang="en-US" altLang="en-US" sz="1400" dirty="0"/>
          </a:p>
        </p:txBody>
      </p:sp>
    </p:spTree>
    <p:extLst>
      <p:ext uri="{BB962C8B-B14F-4D97-AF65-F5344CB8AC3E}">
        <p14:creationId xmlns:p14="http://schemas.microsoft.com/office/powerpoint/2010/main" val="2744861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9266"/>
            <a:ext cx="8229600" cy="1143000"/>
          </a:xfrm>
        </p:spPr>
        <p:txBody>
          <a:bodyPr/>
          <a:lstStyle/>
          <a:p>
            <a:pPr eaLnBrk="1" hangingPunct="1"/>
            <a:r>
              <a:rPr lang="en-US" altLang="en-US" dirty="0" smtClean="0"/>
              <a:t>Layout Design </a:t>
            </a:r>
            <a:br>
              <a:rPr lang="en-US" altLang="en-US" dirty="0" smtClean="0"/>
            </a:br>
            <a:r>
              <a:rPr lang="en-US" altLang="en-US" sz="3200" b="1" dirty="0" smtClean="0">
                <a:solidFill>
                  <a:srgbClr val="0000FF"/>
                </a:solidFill>
                <a:latin typeface="Comic Sans MS" pitchFamily="66" charset="0"/>
              </a:rPr>
              <a:t>Performance Measures</a:t>
            </a:r>
          </a:p>
        </p:txBody>
      </p:sp>
      <p:graphicFrame>
        <p:nvGraphicFramePr>
          <p:cNvPr id="4" name="Table 3"/>
          <p:cNvGraphicFramePr>
            <a:graphicFrameLocks noGrp="1"/>
          </p:cNvGraphicFramePr>
          <p:nvPr>
            <p:extLst>
              <p:ext uri="{D42A27DB-BD31-4B8C-83A1-F6EECF244321}">
                <p14:modId xmlns:p14="http://schemas.microsoft.com/office/powerpoint/2010/main" val="556391764"/>
              </p:ext>
            </p:extLst>
          </p:nvPr>
        </p:nvGraphicFramePr>
        <p:xfrm>
          <a:off x="609600" y="1514896"/>
          <a:ext cx="8001000" cy="4663077"/>
        </p:xfrm>
        <a:graphic>
          <a:graphicData uri="http://schemas.openxmlformats.org/drawingml/2006/table">
            <a:tbl>
              <a:tblPr firstRow="1">
                <a:tableStyleId>{37CE84F3-28C3-443E-9E96-99CF82512B78}</a:tableStyleId>
              </a:tblPr>
              <a:tblGrid>
                <a:gridCol w="3942718"/>
                <a:gridCol w="4058282"/>
              </a:tblGrid>
              <a:tr h="304751">
                <a:tc>
                  <a:txBody>
                    <a:bodyPr/>
                    <a:lstStyle/>
                    <a:p>
                      <a:pPr algn="ctr" fontAlgn="ctr"/>
                      <a:r>
                        <a:rPr lang="en-US" sz="1600" u="none" strike="noStrike" dirty="0"/>
                        <a:t>Performance Measure</a:t>
                      </a:r>
                      <a:endParaRPr lang="en-US" sz="1600" b="1" i="0" u="none" strike="noStrike" dirty="0">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t>Basis for measurement</a:t>
                      </a:r>
                      <a:endParaRPr lang="en-US" sz="1600" b="1" i="0" u="none" strike="noStrike">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087">
                <a:tc>
                  <a:txBody>
                    <a:bodyPr/>
                    <a:lstStyle/>
                    <a:p>
                      <a:pPr algn="l" fontAlgn="ctr"/>
                      <a:r>
                        <a:rPr lang="en-US" sz="1600" u="none" strike="noStrike" dirty="0">
                          <a:solidFill>
                            <a:schemeClr val="tx1"/>
                          </a:solidFill>
                        </a:rPr>
                        <a:t>Distance travelled by jobs in the </a:t>
                      </a:r>
                      <a:r>
                        <a:rPr lang="en-US" sz="1600" u="none" strike="noStrike" dirty="0" smtClean="0">
                          <a:solidFill>
                            <a:schemeClr val="tx1"/>
                          </a:solidFill>
                        </a:rPr>
                        <a:t>shop floor</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Kg - Metres of job movement for each product</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18087">
                <a:tc>
                  <a:txBody>
                    <a:bodyPr/>
                    <a:lstStyle/>
                    <a:p>
                      <a:pPr algn="l" fontAlgn="ctr"/>
                      <a:r>
                        <a:rPr lang="en-US" sz="1600" u="none" strike="noStrike" dirty="0">
                          <a:solidFill>
                            <a:schemeClr val="tx1"/>
                          </a:solidFill>
                        </a:rPr>
                        <a:t>Space </a:t>
                      </a:r>
                      <a:r>
                        <a:rPr lang="en-US" sz="1600" u="none" strike="noStrike" dirty="0" smtClean="0">
                          <a:solidFill>
                            <a:schemeClr val="tx1"/>
                          </a:solidFill>
                        </a:rPr>
                        <a:t>utilization </a:t>
                      </a:r>
                      <a:r>
                        <a:rPr lang="en-US" sz="1600" u="none" strike="noStrike" dirty="0">
                          <a:solidFill>
                            <a:schemeClr val="tx1"/>
                          </a:solidFill>
                        </a:rPr>
                        <a:t>index</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Minimum space required to actual space utilised</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04751">
                <a:tc>
                  <a:txBody>
                    <a:bodyPr/>
                    <a:lstStyle/>
                    <a:p>
                      <a:pPr algn="l" fontAlgn="ctr"/>
                      <a:r>
                        <a:rPr lang="en-US" sz="1600" u="none" strike="noStrike" dirty="0">
                          <a:solidFill>
                            <a:schemeClr val="tx1"/>
                          </a:solidFill>
                        </a:rPr>
                        <a:t>Material Handling costs</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Rupees per month</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04751">
                <a:tc>
                  <a:txBody>
                    <a:bodyPr/>
                    <a:lstStyle/>
                    <a:p>
                      <a:pPr algn="l" fontAlgn="ctr"/>
                      <a:r>
                        <a:rPr lang="en-US" sz="1600" u="none" strike="noStrike">
                          <a:solidFill>
                            <a:schemeClr val="tx1"/>
                          </a:solidFill>
                        </a:rPr>
                        <a:t>Lead time of the processes</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Hours per average product</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04751">
                <a:tc>
                  <a:txBody>
                    <a:bodyPr/>
                    <a:lstStyle/>
                    <a:p>
                      <a:pPr algn="l" fontAlgn="ctr"/>
                      <a:r>
                        <a:rPr lang="en-US" sz="1600" u="none" strike="noStrike">
                          <a:solidFill>
                            <a:schemeClr val="tx1"/>
                          </a:solidFill>
                        </a:rPr>
                        <a:t>Investment in work-in-progress</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Rupees per month</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18087">
                <a:tc>
                  <a:txBody>
                    <a:bodyPr/>
                    <a:lstStyle/>
                    <a:p>
                      <a:pPr algn="l" fontAlgn="ctr"/>
                      <a:r>
                        <a:rPr lang="en-US" sz="1600" u="none" strike="noStrike" dirty="0">
                          <a:solidFill>
                            <a:schemeClr val="tx1"/>
                          </a:solidFill>
                        </a:rPr>
                        <a:t>Inter-departmental moves</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a:solidFill>
                            <a:schemeClr val="tx1"/>
                          </a:solidFill>
                        </a:rPr>
                        <a:t>Number and quantum of inter-departmental moves</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04751">
                <a:tc>
                  <a:txBody>
                    <a:bodyPr/>
                    <a:lstStyle/>
                    <a:p>
                      <a:pPr algn="l" fontAlgn="ctr"/>
                      <a:r>
                        <a:rPr lang="en-US" sz="1600" u="none" strike="noStrike">
                          <a:solidFill>
                            <a:schemeClr val="tx1"/>
                          </a:solidFill>
                        </a:rPr>
                        <a:t>Utilisation of the resources</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dirty="0">
                          <a:solidFill>
                            <a:schemeClr val="tx1"/>
                          </a:solidFill>
                        </a:rPr>
                        <a:t>Percent to total capacity</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31422">
                <a:tc>
                  <a:txBody>
                    <a:bodyPr/>
                    <a:lstStyle/>
                    <a:p>
                      <a:pPr algn="l" fontAlgn="ctr"/>
                      <a:r>
                        <a:rPr lang="en-US" sz="1600" u="none" strike="noStrike">
                          <a:solidFill>
                            <a:schemeClr val="tx1"/>
                          </a:solidFill>
                        </a:rPr>
                        <a:t>Ease of production control</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dirty="0">
                          <a:solidFill>
                            <a:schemeClr val="tx1"/>
                          </a:solidFill>
                        </a:rPr>
                        <a:t>Number of job cards and control documents generated; Size of the progress chasing staff</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18087">
                <a:tc>
                  <a:txBody>
                    <a:bodyPr/>
                    <a:lstStyle/>
                    <a:p>
                      <a:pPr algn="l" fontAlgn="ctr"/>
                      <a:r>
                        <a:rPr lang="en-US" sz="1600" u="none" strike="noStrike">
                          <a:solidFill>
                            <a:schemeClr val="tx1"/>
                          </a:solidFill>
                        </a:rPr>
                        <a:t>Number of ownership changes</a:t>
                      </a:r>
                      <a:endParaRPr lang="en-US" sz="1600" b="0" i="0" u="none" strike="noStrike">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600" u="none" strike="noStrike" dirty="0">
                          <a:solidFill>
                            <a:schemeClr val="tx1"/>
                          </a:solidFill>
                        </a:rPr>
                        <a:t>Number of times the responsibility for the job changes hands</a:t>
                      </a:r>
                      <a:endParaRPr lang="en-US" sz="1600" b="0" i="0" u="none" strike="noStrike" dirty="0">
                        <a:solidFill>
                          <a:schemeClr val="tx1"/>
                        </a:solidFill>
                        <a:latin typeface="+mn-lt"/>
                      </a:endParaRPr>
                    </a:p>
                  </a:txBody>
                  <a:tcPr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321849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t>Design of Process Layouts</a:t>
            </a:r>
            <a:br>
              <a:rPr lang="en-US" altLang="en-US" dirty="0" smtClean="0"/>
            </a:br>
            <a:r>
              <a:rPr lang="en-US" altLang="en-US" sz="3200" b="1" dirty="0" smtClean="0">
                <a:solidFill>
                  <a:srgbClr val="0000FF"/>
                </a:solidFill>
                <a:latin typeface="Comic Sans MS" pitchFamily="66" charset="0"/>
              </a:rPr>
              <a:t>Alternatives</a:t>
            </a:r>
          </a:p>
        </p:txBody>
      </p:sp>
      <p:sp>
        <p:nvSpPr>
          <p:cNvPr id="35843" name="Rectangle 3"/>
          <p:cNvSpPr>
            <a:spLocks noGrp="1" noChangeArrowheads="1"/>
          </p:cNvSpPr>
          <p:nvPr>
            <p:ph idx="1"/>
          </p:nvPr>
        </p:nvSpPr>
        <p:spPr/>
        <p:txBody>
          <a:bodyPr/>
          <a:lstStyle/>
          <a:p>
            <a:pPr eaLnBrk="1" hangingPunct="1"/>
            <a:r>
              <a:rPr lang="en-US" altLang="en-US" sz="2400" b="1" dirty="0" smtClean="0"/>
              <a:t>Qualitative Method</a:t>
            </a:r>
          </a:p>
          <a:p>
            <a:pPr lvl="1" eaLnBrk="1" hangingPunct="1"/>
            <a:r>
              <a:rPr lang="en-US" altLang="en-US" sz="2200" dirty="0" smtClean="0"/>
              <a:t>Links some criteria to the closeness required between a pair of resources</a:t>
            </a:r>
          </a:p>
          <a:p>
            <a:pPr lvl="1" eaLnBrk="1" hangingPunct="1"/>
            <a:r>
              <a:rPr lang="en-US" altLang="en-US" sz="2200" dirty="0" smtClean="0"/>
              <a:t>Computer packages such as ALDEP and CORELAP are available</a:t>
            </a:r>
          </a:p>
          <a:p>
            <a:pPr eaLnBrk="1" hangingPunct="1"/>
            <a:r>
              <a:rPr lang="en-US" altLang="en-US" sz="2400" b="1" dirty="0" smtClean="0"/>
              <a:t>Quantitative Method</a:t>
            </a:r>
          </a:p>
          <a:p>
            <a:pPr lvl="1" eaLnBrk="1" hangingPunct="1"/>
            <a:r>
              <a:rPr lang="en-US" altLang="en-US" sz="2200" dirty="0" smtClean="0"/>
              <a:t>Uses some quantitative performance measures for assessing the impact of a layout design </a:t>
            </a:r>
          </a:p>
          <a:p>
            <a:pPr lvl="1" eaLnBrk="1" hangingPunct="1"/>
            <a:r>
              <a:rPr lang="en-US" altLang="en-US" sz="2200" dirty="0" smtClean="0"/>
              <a:t>Seeks to arrive at the best layout design by </a:t>
            </a:r>
            <a:r>
              <a:rPr lang="en-US" altLang="en-US" sz="2200" dirty="0" err="1" smtClean="0"/>
              <a:t>optimising</a:t>
            </a:r>
            <a:r>
              <a:rPr lang="en-US" altLang="en-US" sz="2200" dirty="0" smtClean="0"/>
              <a:t> on this performance measure</a:t>
            </a:r>
          </a:p>
          <a:p>
            <a:pPr lvl="1" eaLnBrk="1" hangingPunct="1"/>
            <a:r>
              <a:rPr lang="en-US" altLang="en-US" sz="2200" dirty="0" smtClean="0"/>
              <a:t>One of the popular method used in CRAFT</a:t>
            </a:r>
          </a:p>
          <a:p>
            <a:pPr eaLnBrk="1" hangingPunct="1"/>
            <a:r>
              <a:rPr lang="en-US" altLang="en-US" sz="2400" b="1" dirty="0" smtClean="0"/>
              <a:t>Performance evaluation models </a:t>
            </a:r>
            <a:r>
              <a:rPr lang="en-US" altLang="en-US" sz="2400" dirty="0" smtClean="0"/>
              <a:t>using computer simulation techniques</a:t>
            </a:r>
          </a:p>
        </p:txBody>
      </p:sp>
    </p:spTree>
    <p:extLst>
      <p:ext uri="{BB962C8B-B14F-4D97-AF65-F5344CB8AC3E}">
        <p14:creationId xmlns:p14="http://schemas.microsoft.com/office/powerpoint/2010/main" val="2145819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smtClean="0"/>
              <a:t>Design of process layouts </a:t>
            </a:r>
            <a:br>
              <a:rPr lang="en-US" altLang="en-US" dirty="0" smtClean="0"/>
            </a:br>
            <a:r>
              <a:rPr lang="en-US" altLang="en-US" sz="3200" b="1" dirty="0" smtClean="0">
                <a:solidFill>
                  <a:srgbClr val="0000FF"/>
                </a:solidFill>
                <a:latin typeface="Comic Sans MS" pitchFamily="66" charset="0"/>
              </a:rPr>
              <a:t>Qualitative method</a:t>
            </a:r>
          </a:p>
        </p:txBody>
      </p:sp>
      <p:sp>
        <p:nvSpPr>
          <p:cNvPr id="36867" name="Text Box 3"/>
          <p:cNvSpPr txBox="1">
            <a:spLocks noChangeArrowheads="1"/>
          </p:cNvSpPr>
          <p:nvPr/>
        </p:nvSpPr>
        <p:spPr bwMode="auto">
          <a:xfrm>
            <a:off x="4953000" y="2273300"/>
            <a:ext cx="153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1</a:t>
            </a:r>
          </a:p>
        </p:txBody>
      </p:sp>
      <p:sp>
        <p:nvSpPr>
          <p:cNvPr id="36868" name="Text Box 4"/>
          <p:cNvSpPr txBox="1">
            <a:spLocks noChangeArrowheads="1"/>
          </p:cNvSpPr>
          <p:nvPr/>
        </p:nvSpPr>
        <p:spPr bwMode="auto">
          <a:xfrm>
            <a:off x="4968875" y="27955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2</a:t>
            </a:r>
          </a:p>
        </p:txBody>
      </p:sp>
      <p:sp>
        <p:nvSpPr>
          <p:cNvPr id="36869" name="Text Box 5"/>
          <p:cNvSpPr txBox="1">
            <a:spLocks noChangeArrowheads="1"/>
          </p:cNvSpPr>
          <p:nvPr/>
        </p:nvSpPr>
        <p:spPr bwMode="auto">
          <a:xfrm>
            <a:off x="4968875" y="32400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3</a:t>
            </a:r>
          </a:p>
        </p:txBody>
      </p:sp>
      <p:sp>
        <p:nvSpPr>
          <p:cNvPr id="36870" name="Text Box 6"/>
          <p:cNvSpPr txBox="1">
            <a:spLocks noChangeArrowheads="1"/>
          </p:cNvSpPr>
          <p:nvPr/>
        </p:nvSpPr>
        <p:spPr bwMode="auto">
          <a:xfrm>
            <a:off x="4984750" y="36718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4</a:t>
            </a:r>
          </a:p>
        </p:txBody>
      </p:sp>
      <p:sp>
        <p:nvSpPr>
          <p:cNvPr id="36871" name="Text Box 7"/>
          <p:cNvSpPr txBox="1">
            <a:spLocks noChangeArrowheads="1"/>
          </p:cNvSpPr>
          <p:nvPr/>
        </p:nvSpPr>
        <p:spPr bwMode="auto">
          <a:xfrm>
            <a:off x="4968875" y="4114800"/>
            <a:ext cx="153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5</a:t>
            </a:r>
          </a:p>
        </p:txBody>
      </p:sp>
      <p:sp>
        <p:nvSpPr>
          <p:cNvPr id="36872" name="Text Box 8"/>
          <p:cNvSpPr txBox="1">
            <a:spLocks noChangeArrowheads="1"/>
          </p:cNvSpPr>
          <p:nvPr/>
        </p:nvSpPr>
        <p:spPr bwMode="auto">
          <a:xfrm>
            <a:off x="4984750" y="45862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Department 6</a:t>
            </a:r>
          </a:p>
        </p:txBody>
      </p:sp>
      <p:sp>
        <p:nvSpPr>
          <p:cNvPr id="36873" name="Text Box 14"/>
          <p:cNvSpPr txBox="1">
            <a:spLocks noChangeArrowheads="1"/>
          </p:cNvSpPr>
          <p:nvPr/>
        </p:nvSpPr>
        <p:spPr bwMode="auto">
          <a:xfrm>
            <a:off x="6756400" y="25527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O</a:t>
            </a:r>
          </a:p>
        </p:txBody>
      </p:sp>
      <p:sp>
        <p:nvSpPr>
          <p:cNvPr id="36874" name="Text Box 15"/>
          <p:cNvSpPr txBox="1">
            <a:spLocks noChangeArrowheads="1"/>
          </p:cNvSpPr>
          <p:nvPr/>
        </p:nvSpPr>
        <p:spPr bwMode="auto">
          <a:xfrm>
            <a:off x="6765925" y="29718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U</a:t>
            </a:r>
          </a:p>
        </p:txBody>
      </p:sp>
      <p:sp>
        <p:nvSpPr>
          <p:cNvPr id="36875" name="Text Box 16"/>
          <p:cNvSpPr txBox="1">
            <a:spLocks noChangeArrowheads="1"/>
          </p:cNvSpPr>
          <p:nvPr/>
        </p:nvSpPr>
        <p:spPr bwMode="auto">
          <a:xfrm>
            <a:off x="6772275" y="34432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A</a:t>
            </a:r>
          </a:p>
        </p:txBody>
      </p:sp>
      <p:sp>
        <p:nvSpPr>
          <p:cNvPr id="36876" name="Text Box 17"/>
          <p:cNvSpPr txBox="1">
            <a:spLocks noChangeArrowheads="1"/>
          </p:cNvSpPr>
          <p:nvPr/>
        </p:nvSpPr>
        <p:spPr bwMode="auto">
          <a:xfrm>
            <a:off x="6772275" y="39004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U</a:t>
            </a:r>
          </a:p>
        </p:txBody>
      </p:sp>
      <p:sp>
        <p:nvSpPr>
          <p:cNvPr id="36877" name="Text Box 18"/>
          <p:cNvSpPr txBox="1">
            <a:spLocks noChangeArrowheads="1"/>
          </p:cNvSpPr>
          <p:nvPr/>
        </p:nvSpPr>
        <p:spPr bwMode="auto">
          <a:xfrm>
            <a:off x="6772275" y="43576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O</a:t>
            </a:r>
          </a:p>
        </p:txBody>
      </p:sp>
      <p:sp>
        <p:nvSpPr>
          <p:cNvPr id="36878" name="Text Box 19"/>
          <p:cNvSpPr txBox="1">
            <a:spLocks noChangeArrowheads="1"/>
          </p:cNvSpPr>
          <p:nvPr/>
        </p:nvSpPr>
        <p:spPr bwMode="auto">
          <a:xfrm>
            <a:off x="7178675" y="28067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A</a:t>
            </a:r>
          </a:p>
        </p:txBody>
      </p:sp>
      <p:sp>
        <p:nvSpPr>
          <p:cNvPr id="36879" name="Text Box 20"/>
          <p:cNvSpPr txBox="1">
            <a:spLocks noChangeArrowheads="1"/>
          </p:cNvSpPr>
          <p:nvPr/>
        </p:nvSpPr>
        <p:spPr bwMode="auto">
          <a:xfrm>
            <a:off x="7185025" y="32781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O</a:t>
            </a:r>
          </a:p>
        </p:txBody>
      </p:sp>
      <p:sp>
        <p:nvSpPr>
          <p:cNvPr id="36880" name="Text Box 21"/>
          <p:cNvSpPr txBox="1">
            <a:spLocks noChangeArrowheads="1"/>
          </p:cNvSpPr>
          <p:nvPr/>
        </p:nvSpPr>
        <p:spPr bwMode="auto">
          <a:xfrm>
            <a:off x="7185025" y="3735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U</a:t>
            </a:r>
          </a:p>
        </p:txBody>
      </p:sp>
      <p:sp>
        <p:nvSpPr>
          <p:cNvPr id="36881" name="Text Box 22"/>
          <p:cNvSpPr txBox="1">
            <a:spLocks noChangeArrowheads="1"/>
          </p:cNvSpPr>
          <p:nvPr/>
        </p:nvSpPr>
        <p:spPr bwMode="auto">
          <a:xfrm>
            <a:off x="7185025" y="41925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O</a:t>
            </a:r>
          </a:p>
        </p:txBody>
      </p:sp>
      <p:sp>
        <p:nvSpPr>
          <p:cNvPr id="36882" name="Text Box 23"/>
          <p:cNvSpPr txBox="1">
            <a:spLocks noChangeArrowheads="1"/>
          </p:cNvSpPr>
          <p:nvPr/>
        </p:nvSpPr>
        <p:spPr bwMode="auto">
          <a:xfrm>
            <a:off x="7572375" y="2984500"/>
            <a:ext cx="27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I</a:t>
            </a:r>
          </a:p>
        </p:txBody>
      </p:sp>
      <p:sp>
        <p:nvSpPr>
          <p:cNvPr id="36883" name="Text Box 24"/>
          <p:cNvSpPr txBox="1">
            <a:spLocks noChangeArrowheads="1"/>
          </p:cNvSpPr>
          <p:nvPr/>
        </p:nvSpPr>
        <p:spPr bwMode="auto">
          <a:xfrm>
            <a:off x="7578725" y="34559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X</a:t>
            </a:r>
          </a:p>
        </p:txBody>
      </p:sp>
      <p:sp>
        <p:nvSpPr>
          <p:cNvPr id="36884" name="Text Box 25"/>
          <p:cNvSpPr txBox="1">
            <a:spLocks noChangeArrowheads="1"/>
          </p:cNvSpPr>
          <p:nvPr/>
        </p:nvSpPr>
        <p:spPr bwMode="auto">
          <a:xfrm>
            <a:off x="7578725" y="39131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O</a:t>
            </a:r>
          </a:p>
        </p:txBody>
      </p:sp>
      <p:sp>
        <p:nvSpPr>
          <p:cNvPr id="36885" name="Text Box 26"/>
          <p:cNvSpPr txBox="1">
            <a:spLocks noChangeArrowheads="1"/>
          </p:cNvSpPr>
          <p:nvPr/>
        </p:nvSpPr>
        <p:spPr bwMode="auto">
          <a:xfrm>
            <a:off x="7959725" y="32639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E</a:t>
            </a:r>
          </a:p>
        </p:txBody>
      </p:sp>
      <p:sp>
        <p:nvSpPr>
          <p:cNvPr id="36886" name="Text Box 27"/>
          <p:cNvSpPr txBox="1">
            <a:spLocks noChangeArrowheads="1"/>
          </p:cNvSpPr>
          <p:nvPr/>
        </p:nvSpPr>
        <p:spPr bwMode="auto">
          <a:xfrm>
            <a:off x="7959725" y="37211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U</a:t>
            </a:r>
          </a:p>
        </p:txBody>
      </p:sp>
      <p:sp>
        <p:nvSpPr>
          <p:cNvPr id="36887" name="Text Box 28"/>
          <p:cNvSpPr txBox="1">
            <a:spLocks noChangeArrowheads="1"/>
          </p:cNvSpPr>
          <p:nvPr/>
        </p:nvSpPr>
        <p:spPr bwMode="auto">
          <a:xfrm>
            <a:off x="8328025" y="34544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A</a:t>
            </a:r>
          </a:p>
        </p:txBody>
      </p:sp>
      <p:sp>
        <p:nvSpPr>
          <p:cNvPr id="36888" name="Line 29"/>
          <p:cNvSpPr>
            <a:spLocks noChangeShapeType="1"/>
          </p:cNvSpPr>
          <p:nvPr/>
        </p:nvSpPr>
        <p:spPr bwMode="auto">
          <a:xfrm flipV="1">
            <a:off x="6581775" y="3683000"/>
            <a:ext cx="2209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30"/>
          <p:cNvSpPr>
            <a:spLocks noChangeShapeType="1"/>
          </p:cNvSpPr>
          <p:nvPr/>
        </p:nvSpPr>
        <p:spPr bwMode="auto">
          <a:xfrm flipV="1">
            <a:off x="6569075" y="3429000"/>
            <a:ext cx="1919288" cy="1155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31"/>
          <p:cNvSpPr>
            <a:spLocks noChangeShapeType="1"/>
          </p:cNvSpPr>
          <p:nvPr/>
        </p:nvSpPr>
        <p:spPr bwMode="auto">
          <a:xfrm flipV="1">
            <a:off x="6569075" y="3200400"/>
            <a:ext cx="1508125"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2"/>
          <p:cNvSpPr>
            <a:spLocks noChangeShapeType="1"/>
          </p:cNvSpPr>
          <p:nvPr/>
        </p:nvSpPr>
        <p:spPr bwMode="auto">
          <a:xfrm flipV="1">
            <a:off x="6569075" y="2971800"/>
            <a:ext cx="1143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3"/>
          <p:cNvSpPr>
            <a:spLocks noChangeShapeType="1"/>
          </p:cNvSpPr>
          <p:nvPr/>
        </p:nvSpPr>
        <p:spPr bwMode="auto">
          <a:xfrm flipV="1">
            <a:off x="6569075" y="2743200"/>
            <a:ext cx="712788"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4"/>
          <p:cNvSpPr>
            <a:spLocks noChangeShapeType="1"/>
          </p:cNvSpPr>
          <p:nvPr/>
        </p:nvSpPr>
        <p:spPr bwMode="auto">
          <a:xfrm flipV="1">
            <a:off x="6569075" y="2514600"/>
            <a:ext cx="347663"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5"/>
          <p:cNvSpPr>
            <a:spLocks noChangeShapeType="1"/>
          </p:cNvSpPr>
          <p:nvPr/>
        </p:nvSpPr>
        <p:spPr bwMode="auto">
          <a:xfrm>
            <a:off x="5045075" y="2667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6"/>
          <p:cNvSpPr>
            <a:spLocks noChangeShapeType="1"/>
          </p:cNvSpPr>
          <p:nvPr/>
        </p:nvSpPr>
        <p:spPr bwMode="auto">
          <a:xfrm>
            <a:off x="5045075" y="31242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7"/>
          <p:cNvSpPr>
            <a:spLocks noChangeShapeType="1"/>
          </p:cNvSpPr>
          <p:nvPr/>
        </p:nvSpPr>
        <p:spPr bwMode="auto">
          <a:xfrm>
            <a:off x="5045075" y="36576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8"/>
          <p:cNvSpPr>
            <a:spLocks noChangeShapeType="1"/>
          </p:cNvSpPr>
          <p:nvPr/>
        </p:nvSpPr>
        <p:spPr bwMode="auto">
          <a:xfrm>
            <a:off x="5045075" y="41148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39"/>
          <p:cNvSpPr>
            <a:spLocks noChangeShapeType="1"/>
          </p:cNvSpPr>
          <p:nvPr/>
        </p:nvSpPr>
        <p:spPr bwMode="auto">
          <a:xfrm>
            <a:off x="5045075" y="45847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40"/>
          <p:cNvSpPr>
            <a:spLocks noChangeShapeType="1"/>
          </p:cNvSpPr>
          <p:nvPr/>
        </p:nvSpPr>
        <p:spPr bwMode="auto">
          <a:xfrm>
            <a:off x="5045075" y="49784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41"/>
          <p:cNvSpPr>
            <a:spLocks noChangeShapeType="1"/>
          </p:cNvSpPr>
          <p:nvPr/>
        </p:nvSpPr>
        <p:spPr bwMode="auto">
          <a:xfrm flipH="1" flipV="1">
            <a:off x="6569075" y="2286000"/>
            <a:ext cx="2209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42"/>
          <p:cNvSpPr>
            <a:spLocks noChangeShapeType="1"/>
          </p:cNvSpPr>
          <p:nvPr/>
        </p:nvSpPr>
        <p:spPr bwMode="auto">
          <a:xfrm>
            <a:off x="5045075" y="2286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43"/>
          <p:cNvSpPr>
            <a:spLocks noChangeShapeType="1"/>
          </p:cNvSpPr>
          <p:nvPr/>
        </p:nvSpPr>
        <p:spPr bwMode="auto">
          <a:xfrm flipH="1" flipV="1">
            <a:off x="6569075" y="2667000"/>
            <a:ext cx="18923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44"/>
          <p:cNvSpPr>
            <a:spLocks noChangeShapeType="1"/>
          </p:cNvSpPr>
          <p:nvPr/>
        </p:nvSpPr>
        <p:spPr bwMode="auto">
          <a:xfrm flipH="1" flipV="1">
            <a:off x="6569075" y="3124200"/>
            <a:ext cx="1524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5"/>
          <p:cNvSpPr>
            <a:spLocks noChangeShapeType="1"/>
          </p:cNvSpPr>
          <p:nvPr/>
        </p:nvSpPr>
        <p:spPr bwMode="auto">
          <a:xfrm flipH="1" flipV="1">
            <a:off x="6569075" y="3657600"/>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6"/>
          <p:cNvSpPr>
            <a:spLocks noChangeShapeType="1"/>
          </p:cNvSpPr>
          <p:nvPr/>
        </p:nvSpPr>
        <p:spPr bwMode="auto">
          <a:xfrm flipH="1" flipV="1">
            <a:off x="6569075" y="4114800"/>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7"/>
          <p:cNvSpPr>
            <a:spLocks noChangeShapeType="1"/>
          </p:cNvSpPr>
          <p:nvPr/>
        </p:nvSpPr>
        <p:spPr bwMode="auto">
          <a:xfrm flipH="1" flipV="1">
            <a:off x="6569075" y="4572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907"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r="56204"/>
          <a:stretch>
            <a:fillRect/>
          </a:stretch>
        </p:blipFill>
        <p:spPr bwMode="auto">
          <a:xfrm>
            <a:off x="533400" y="2590800"/>
            <a:ext cx="40386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442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smtClean="0"/>
              <a:t>Design of Process Layout</a:t>
            </a:r>
            <a:br>
              <a:rPr lang="en-US" altLang="en-US" dirty="0" smtClean="0"/>
            </a:br>
            <a:r>
              <a:rPr lang="en-US" altLang="en-US" sz="3200" b="1" dirty="0" smtClean="0">
                <a:solidFill>
                  <a:srgbClr val="0000FF"/>
                </a:solidFill>
                <a:latin typeface="Comic Sans MS" pitchFamily="66" charset="0"/>
              </a:rPr>
              <a:t>Quantitative Method</a:t>
            </a:r>
          </a:p>
        </p:txBody>
      </p:sp>
      <p:sp>
        <p:nvSpPr>
          <p:cNvPr id="37891" name="Rectangle 3"/>
          <p:cNvSpPr>
            <a:spLocks noGrp="1" noChangeArrowheads="1"/>
          </p:cNvSpPr>
          <p:nvPr>
            <p:ph idx="1"/>
          </p:nvPr>
        </p:nvSpPr>
        <p:spPr/>
        <p:txBody>
          <a:bodyPr/>
          <a:lstStyle/>
          <a:p>
            <a:pPr eaLnBrk="1" hangingPunct="1"/>
            <a:r>
              <a:rPr lang="en-US" altLang="en-US" sz="2400" i="1" dirty="0" err="1" smtClean="0"/>
              <a:t>C</a:t>
            </a:r>
            <a:r>
              <a:rPr lang="en-US" altLang="en-US" sz="2400" i="1" baseline="-25000" dirty="0" err="1" smtClean="0"/>
              <a:t>ij</a:t>
            </a:r>
            <a:r>
              <a:rPr lang="en-US" altLang="en-US" sz="2400" dirty="0" smtClean="0"/>
              <a:t> = Cost per unit of transporting a unit distance from department “</a:t>
            </a:r>
            <a:r>
              <a:rPr lang="en-US" altLang="en-US" sz="2400" i="1" dirty="0" smtClean="0"/>
              <a:t>i</a:t>
            </a:r>
            <a:r>
              <a:rPr lang="en-US" altLang="en-US" sz="2400" dirty="0" smtClean="0"/>
              <a:t>” to department “</a:t>
            </a:r>
            <a:r>
              <a:rPr lang="en-US" altLang="en-US" sz="2400" i="1" dirty="0" smtClean="0"/>
              <a:t>j</a:t>
            </a:r>
            <a:r>
              <a:rPr lang="en-US" altLang="en-US" sz="2400" dirty="0" smtClean="0"/>
              <a:t>”</a:t>
            </a:r>
            <a:endParaRPr lang="en-US" altLang="en-US" sz="2400" i="1" dirty="0" smtClean="0"/>
          </a:p>
          <a:p>
            <a:pPr eaLnBrk="1" hangingPunct="1"/>
            <a:r>
              <a:rPr lang="en-US" altLang="en-US" sz="2400" i="1" dirty="0" err="1" smtClean="0"/>
              <a:t>F</a:t>
            </a:r>
            <a:r>
              <a:rPr lang="en-US" altLang="en-US" sz="2400" i="1" baseline="-25000" dirty="0" err="1" smtClean="0"/>
              <a:t>ij</a:t>
            </a:r>
            <a:r>
              <a:rPr lang="en-US" altLang="en-US" sz="2400" i="1" dirty="0" smtClean="0"/>
              <a:t> = I</a:t>
            </a:r>
            <a:r>
              <a:rPr lang="en-US" altLang="en-US" sz="2400" dirty="0" smtClean="0"/>
              <a:t>nter-departmental flow between department “</a:t>
            </a:r>
            <a:r>
              <a:rPr lang="en-US" altLang="en-US" sz="2400" i="1" dirty="0" smtClean="0"/>
              <a:t>i</a:t>
            </a:r>
            <a:r>
              <a:rPr lang="en-US" altLang="en-US" sz="2400" dirty="0" smtClean="0"/>
              <a:t>” and department “</a:t>
            </a:r>
            <a:r>
              <a:rPr lang="en-US" altLang="en-US" sz="2400" i="1" dirty="0" smtClean="0"/>
              <a:t>j</a:t>
            </a:r>
            <a:r>
              <a:rPr lang="en-US" altLang="en-US" sz="2400" dirty="0" smtClean="0"/>
              <a:t>”</a:t>
            </a:r>
            <a:endParaRPr lang="en-US" altLang="en-US" sz="2400" i="1" dirty="0" smtClean="0"/>
          </a:p>
          <a:p>
            <a:pPr eaLnBrk="1" hangingPunct="1"/>
            <a:r>
              <a:rPr lang="en-US" altLang="en-US" sz="2400" i="1" dirty="0" err="1" smtClean="0"/>
              <a:t>D</a:t>
            </a:r>
            <a:r>
              <a:rPr lang="en-US" altLang="en-US" sz="2400" i="1" baseline="-25000" dirty="0" err="1" smtClean="0"/>
              <a:t>ij</a:t>
            </a:r>
            <a:r>
              <a:rPr lang="en-US" altLang="en-US" sz="2400" dirty="0" smtClean="0"/>
              <a:t> = Distance between department “</a:t>
            </a:r>
            <a:r>
              <a:rPr lang="en-US" altLang="en-US" sz="2400" i="1" dirty="0" smtClean="0"/>
              <a:t>i</a:t>
            </a:r>
            <a:r>
              <a:rPr lang="en-US" altLang="en-US" sz="2400" dirty="0" smtClean="0"/>
              <a:t>” and department “</a:t>
            </a:r>
            <a:r>
              <a:rPr lang="en-US" altLang="en-US" sz="2400" i="1" dirty="0" smtClean="0"/>
              <a:t>j</a:t>
            </a:r>
            <a:r>
              <a:rPr lang="en-US" altLang="en-US" sz="2400" dirty="0" smtClean="0"/>
              <a:t>”</a:t>
            </a:r>
            <a:endParaRPr lang="en-US" altLang="en-US" sz="2400" i="1" dirty="0" smtClean="0"/>
          </a:p>
          <a:p>
            <a:pPr eaLnBrk="1" hangingPunct="1"/>
            <a:r>
              <a:rPr lang="en-US" altLang="en-US" sz="2400" i="1" dirty="0" smtClean="0"/>
              <a:t>n = N</a:t>
            </a:r>
            <a:r>
              <a:rPr lang="en-US" altLang="en-US" sz="2400" dirty="0" smtClean="0"/>
              <a:t>umber of departments to be laid out</a:t>
            </a:r>
          </a:p>
          <a:p>
            <a:pPr eaLnBrk="1" hangingPunct="1"/>
            <a:r>
              <a:rPr lang="en-US" altLang="en-US" sz="2400" dirty="0" smtClean="0"/>
              <a:t>The total cost of the plan is given by:</a:t>
            </a:r>
          </a:p>
          <a:p>
            <a:pPr eaLnBrk="1" hangingPunct="1"/>
            <a:endParaRPr lang="en-US" altLang="en-US" sz="2400" dirty="0" smtClean="0"/>
          </a:p>
          <a:p>
            <a:pPr eaLnBrk="1" hangingPunct="1"/>
            <a:r>
              <a:rPr lang="en-US" altLang="en-US" sz="2400" dirty="0" smtClean="0"/>
              <a:t>One can model the above as a mathematical programming problem with the objective function of </a:t>
            </a:r>
            <a:r>
              <a:rPr lang="en-US" altLang="en-US" sz="2400" dirty="0" err="1" smtClean="0"/>
              <a:t>minimising</a:t>
            </a:r>
            <a:r>
              <a:rPr lang="en-US" altLang="en-US" sz="2400" dirty="0" smtClean="0"/>
              <a:t> the total cost of the plan  </a:t>
            </a:r>
          </a:p>
        </p:txBody>
      </p:sp>
      <p:sp>
        <p:nvSpPr>
          <p:cNvPr id="37892" name="Rectangle 5"/>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37893" name="Object 2"/>
          <p:cNvGraphicFramePr>
            <a:graphicFrameLocks noChangeAspect="1"/>
          </p:cNvGraphicFramePr>
          <p:nvPr>
            <p:extLst>
              <p:ext uri="{D42A27DB-BD31-4B8C-83A1-F6EECF244321}">
                <p14:modId xmlns:p14="http://schemas.microsoft.com/office/powerpoint/2010/main" val="2035346711"/>
              </p:ext>
            </p:extLst>
          </p:nvPr>
        </p:nvGraphicFramePr>
        <p:xfrm>
          <a:off x="5638800" y="3838575"/>
          <a:ext cx="2438400" cy="962025"/>
        </p:xfrm>
        <a:graphic>
          <a:graphicData uri="http://schemas.openxmlformats.org/presentationml/2006/ole">
            <mc:AlternateContent xmlns:mc="http://schemas.openxmlformats.org/markup-compatibility/2006">
              <mc:Choice xmlns:v="urn:schemas-microsoft-com:vml" Requires="v">
                <p:oleObj spid="_x0000_s24590" name="Equation" r:id="rId3" imgW="1168400" imgH="457200" progId="Equation.3">
                  <p:embed/>
                </p:oleObj>
              </mc:Choice>
              <mc:Fallback>
                <p:oleObj name="Equation" r:id="rId3" imgW="1168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838575"/>
                        <a:ext cx="24384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53672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Design of Product Layout</a:t>
            </a:r>
          </a:p>
        </p:txBody>
      </p:sp>
      <p:sp>
        <p:nvSpPr>
          <p:cNvPr id="38915" name="Rectangle 3"/>
          <p:cNvSpPr>
            <a:spLocks noGrp="1" noChangeArrowheads="1"/>
          </p:cNvSpPr>
          <p:nvPr>
            <p:ph idx="1"/>
          </p:nvPr>
        </p:nvSpPr>
        <p:spPr/>
        <p:txBody>
          <a:bodyPr/>
          <a:lstStyle/>
          <a:p>
            <a:pPr eaLnBrk="1" hangingPunct="1"/>
            <a:r>
              <a:rPr lang="en-US" altLang="en-US" sz="2400" dirty="0" smtClean="0"/>
              <a:t>Several Mass Production Systems are in operation today</a:t>
            </a:r>
          </a:p>
          <a:p>
            <a:pPr lvl="1" eaLnBrk="1" hangingPunct="1"/>
            <a:r>
              <a:rPr lang="en-US" altLang="en-US" sz="2400" dirty="0" smtClean="0"/>
              <a:t>Various sub-assemblies in a mass producer need to be configured to match the production rate</a:t>
            </a:r>
          </a:p>
          <a:p>
            <a:pPr lvl="1" eaLnBrk="1" hangingPunct="1"/>
            <a:r>
              <a:rPr lang="en-US" altLang="en-US" sz="2400" dirty="0" smtClean="0"/>
              <a:t>Similarly, the final assembly stations also need to have the required number of resources at each station to meet the targeted demand </a:t>
            </a:r>
          </a:p>
          <a:p>
            <a:pPr eaLnBrk="1" hangingPunct="1"/>
            <a:r>
              <a:rPr lang="en-US" altLang="en-US" sz="2400" dirty="0" smtClean="0"/>
              <a:t>A product layout design </a:t>
            </a:r>
          </a:p>
          <a:p>
            <a:pPr lvl="1" eaLnBrk="1" hangingPunct="1"/>
            <a:r>
              <a:rPr lang="en-US" altLang="en-US" sz="2400" dirty="0" smtClean="0"/>
              <a:t>seeks to identify the minimum number of resources required to meet a targeted production rate and the order in which these resources are to be arranged </a:t>
            </a:r>
          </a:p>
          <a:p>
            <a:pPr lvl="1" eaLnBrk="1" hangingPunct="1"/>
            <a:r>
              <a:rPr lang="en-US" altLang="en-US" sz="2400" dirty="0" smtClean="0"/>
              <a:t>Technique employed for designing of product layout is known as </a:t>
            </a:r>
            <a:r>
              <a:rPr lang="en-US" altLang="en-US" sz="2400" u="sng" dirty="0" smtClean="0">
                <a:solidFill>
                  <a:srgbClr val="0000FF"/>
                </a:solidFill>
              </a:rPr>
              <a:t>line balancing</a:t>
            </a:r>
          </a:p>
        </p:txBody>
      </p:sp>
    </p:spTree>
    <p:extLst>
      <p:ext uri="{BB962C8B-B14F-4D97-AF65-F5344CB8AC3E}">
        <p14:creationId xmlns:p14="http://schemas.microsoft.com/office/powerpoint/2010/main" val="3347668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Line Balancing</a:t>
            </a:r>
            <a:br>
              <a:rPr lang="en-US" altLang="en-US" dirty="0" smtClean="0"/>
            </a:br>
            <a:r>
              <a:rPr lang="en-US" altLang="en-US" sz="3200" b="1" dirty="0" smtClean="0">
                <a:solidFill>
                  <a:srgbClr val="0000FF"/>
                </a:solidFill>
                <a:latin typeface="Comic Sans MS" pitchFamily="66" charset="0"/>
              </a:rPr>
              <a:t>Decisions &amp; Trade-offs</a:t>
            </a:r>
          </a:p>
        </p:txBody>
      </p:sp>
      <p:sp>
        <p:nvSpPr>
          <p:cNvPr id="39939" name="Rectangle 3"/>
          <p:cNvSpPr>
            <a:spLocks noGrp="1" noChangeArrowheads="1"/>
          </p:cNvSpPr>
          <p:nvPr>
            <p:ph idx="1"/>
          </p:nvPr>
        </p:nvSpPr>
        <p:spPr/>
        <p:txBody>
          <a:bodyPr/>
          <a:lstStyle/>
          <a:p>
            <a:pPr eaLnBrk="1" hangingPunct="1"/>
            <a:r>
              <a:rPr lang="en-US" altLang="en-US" sz="2800" b="1" dirty="0" smtClean="0">
                <a:solidFill>
                  <a:srgbClr val="0000FF"/>
                </a:solidFill>
              </a:rPr>
              <a:t>Line balancing </a:t>
            </a:r>
          </a:p>
          <a:p>
            <a:pPr lvl="1" eaLnBrk="1" hangingPunct="1"/>
            <a:r>
              <a:rPr lang="en-US" altLang="en-US" sz="2400" dirty="0" smtClean="0"/>
              <a:t>A method by which the tasks are optimally combined without violating precedence constraints and a certain number of workstations designed to complete the tasks</a:t>
            </a:r>
          </a:p>
          <a:p>
            <a:pPr lvl="1" eaLnBrk="1" hangingPunct="1"/>
            <a:r>
              <a:rPr lang="en-US" altLang="en-US" sz="2400" dirty="0" smtClean="0"/>
              <a:t>Key decision variables are production rate, cycle time and the number of workstations, which are inter-related </a:t>
            </a:r>
          </a:p>
          <a:p>
            <a:pPr lvl="1" eaLnBrk="1" hangingPunct="1"/>
            <a:r>
              <a:rPr lang="en-US" altLang="en-US" sz="2400" dirty="0" smtClean="0"/>
              <a:t>Solving the “line balancing” problem calls for striking the right trade-off between increased production and better </a:t>
            </a:r>
            <a:r>
              <a:rPr lang="en-US" altLang="en-US" sz="2400" dirty="0" err="1" smtClean="0"/>
              <a:t>utilisation</a:t>
            </a:r>
            <a:r>
              <a:rPr lang="en-US" altLang="en-US" sz="2400" dirty="0" smtClean="0"/>
              <a:t> of resources </a:t>
            </a:r>
          </a:p>
          <a:p>
            <a:pPr eaLnBrk="1" hangingPunct="1"/>
            <a:r>
              <a:rPr lang="en-US" altLang="en-US" sz="2800" b="1" u="sng" dirty="0" smtClean="0">
                <a:solidFill>
                  <a:srgbClr val="0000FF"/>
                </a:solidFill>
              </a:rPr>
              <a:t>Cycle time</a:t>
            </a:r>
            <a:r>
              <a:rPr lang="en-US" altLang="en-US" sz="2800" b="1" dirty="0" smtClean="0">
                <a:solidFill>
                  <a:srgbClr val="0000FF"/>
                </a:solidFill>
              </a:rPr>
              <a:t> </a:t>
            </a:r>
            <a:r>
              <a:rPr lang="en-US" altLang="en-US" sz="2800" dirty="0" smtClean="0"/>
              <a:t>is the ratio of the available time to the actual (desired) production rate</a:t>
            </a:r>
          </a:p>
        </p:txBody>
      </p:sp>
    </p:spTree>
    <p:extLst>
      <p:ext uri="{BB962C8B-B14F-4D97-AF65-F5344CB8AC3E}">
        <p14:creationId xmlns:p14="http://schemas.microsoft.com/office/powerpoint/2010/main" val="4029268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3400" dirty="0" smtClean="0"/>
              <a:t>Processes &amp; Operations Systems</a:t>
            </a:r>
            <a:br>
              <a:rPr lang="en-US" altLang="en-US" sz="3400" dirty="0" smtClean="0"/>
            </a:br>
            <a:r>
              <a:rPr lang="en-US" altLang="en-US" sz="3200" b="1" dirty="0" smtClean="0">
                <a:latin typeface="Comic Sans MS" pitchFamily="66" charset="0"/>
              </a:rPr>
              <a:t>Available Alternatives</a:t>
            </a:r>
          </a:p>
        </p:txBody>
      </p:sp>
      <p:sp>
        <p:nvSpPr>
          <p:cNvPr id="6147" name="Rectangle 3"/>
          <p:cNvSpPr>
            <a:spLocks noGrp="1" noChangeArrowheads="1"/>
          </p:cNvSpPr>
          <p:nvPr>
            <p:ph idx="1"/>
          </p:nvPr>
        </p:nvSpPr>
        <p:spPr/>
        <p:txBody>
          <a:bodyPr/>
          <a:lstStyle/>
          <a:p>
            <a:pPr eaLnBrk="1" hangingPunct="1"/>
            <a:r>
              <a:rPr lang="en-US" altLang="en-US" dirty="0" smtClean="0"/>
              <a:t>Process characteristics are largely determined by the flow of products in the operating system </a:t>
            </a:r>
          </a:p>
          <a:p>
            <a:pPr eaLnBrk="1" hangingPunct="1"/>
            <a:r>
              <a:rPr lang="en-US" altLang="en-US" dirty="0" smtClean="0"/>
              <a:t>Three types of flows occur in operating systems: </a:t>
            </a:r>
          </a:p>
          <a:p>
            <a:pPr lvl="1" eaLnBrk="1" hangingPunct="1"/>
            <a:r>
              <a:rPr lang="en-US" altLang="en-US" dirty="0" smtClean="0"/>
              <a:t>Continuous </a:t>
            </a:r>
          </a:p>
          <a:p>
            <a:pPr lvl="1" eaLnBrk="1" hangingPunct="1"/>
            <a:r>
              <a:rPr lang="en-US" altLang="en-US" dirty="0" smtClean="0"/>
              <a:t>Intermittent</a:t>
            </a:r>
          </a:p>
          <a:p>
            <a:pPr lvl="1" eaLnBrk="1" hangingPunct="1"/>
            <a:r>
              <a:rPr lang="en-US" altLang="en-US" dirty="0" smtClean="0"/>
              <a:t>Jumbled</a:t>
            </a:r>
          </a:p>
        </p:txBody>
      </p:sp>
    </p:spTree>
    <p:extLst>
      <p:ext uri="{BB962C8B-B14F-4D97-AF65-F5344CB8AC3E}">
        <p14:creationId xmlns:p14="http://schemas.microsoft.com/office/powerpoint/2010/main" val="358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smtClean="0"/>
              <a:t>Line Balancing</a:t>
            </a:r>
            <a:br>
              <a:rPr lang="en-US" altLang="en-US" dirty="0" smtClean="0"/>
            </a:br>
            <a:r>
              <a:rPr lang="en-US" altLang="en-US" sz="3200" b="1" dirty="0" smtClean="0">
                <a:solidFill>
                  <a:srgbClr val="0000FF"/>
                </a:solidFill>
                <a:latin typeface="Comic Sans MS" pitchFamily="66" charset="0"/>
              </a:rPr>
              <a:t>Some measures of interest</a:t>
            </a:r>
          </a:p>
        </p:txBody>
      </p:sp>
      <p:sp>
        <p:nvSpPr>
          <p:cNvPr id="4096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0964" name="Object 2"/>
          <p:cNvGraphicFramePr>
            <a:graphicFrameLocks noChangeAspect="1"/>
          </p:cNvGraphicFramePr>
          <p:nvPr/>
        </p:nvGraphicFramePr>
        <p:xfrm>
          <a:off x="838200" y="2209800"/>
          <a:ext cx="7543800" cy="892175"/>
        </p:xfrm>
        <a:graphic>
          <a:graphicData uri="http://schemas.openxmlformats.org/presentationml/2006/ole">
            <mc:AlternateContent xmlns:mc="http://schemas.openxmlformats.org/markup-compatibility/2006">
              <mc:Choice xmlns:v="urn:schemas-microsoft-com:vml" Requires="v">
                <p:oleObj spid="_x0000_s25638" name="Equation" r:id="rId3" imgW="3200400" imgH="381000" progId="Equation.3">
                  <p:embed/>
                </p:oleObj>
              </mc:Choice>
              <mc:Fallback>
                <p:oleObj name="Equation" r:id="rId3" imgW="32004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3"/>
          <p:cNvGraphicFramePr>
            <a:graphicFrameLocks noChangeAspect="1"/>
          </p:cNvGraphicFramePr>
          <p:nvPr/>
        </p:nvGraphicFramePr>
        <p:xfrm>
          <a:off x="762000" y="3643313"/>
          <a:ext cx="7467600" cy="852487"/>
        </p:xfrm>
        <a:graphic>
          <a:graphicData uri="http://schemas.openxmlformats.org/presentationml/2006/ole">
            <mc:AlternateContent xmlns:mc="http://schemas.openxmlformats.org/markup-compatibility/2006">
              <mc:Choice xmlns:v="urn:schemas-microsoft-com:vml" Requires="v">
                <p:oleObj spid="_x0000_s25639" name="Equation" r:id="rId5" imgW="3352800" imgH="381000" progId="Equation.3">
                  <p:embed/>
                </p:oleObj>
              </mc:Choice>
              <mc:Fallback>
                <p:oleObj name="Equation" r:id="rId5" imgW="3352800"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43313"/>
                        <a:ext cx="74676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4"/>
          <p:cNvGraphicFramePr>
            <a:graphicFrameLocks noChangeAspect="1"/>
          </p:cNvGraphicFramePr>
          <p:nvPr/>
        </p:nvGraphicFramePr>
        <p:xfrm>
          <a:off x="685800" y="4694238"/>
          <a:ext cx="7848600" cy="792162"/>
        </p:xfrm>
        <a:graphic>
          <a:graphicData uri="http://schemas.openxmlformats.org/presentationml/2006/ole">
            <mc:AlternateContent xmlns:mc="http://schemas.openxmlformats.org/markup-compatibility/2006">
              <mc:Choice xmlns:v="urn:schemas-microsoft-com:vml" Requires="v">
                <p:oleObj spid="_x0000_s25640" name="Equation" r:id="rId7" imgW="3721100" imgH="381000" progId="Equation.3">
                  <p:embed/>
                </p:oleObj>
              </mc:Choice>
              <mc:Fallback>
                <p:oleObj name="Equation" r:id="rId7" imgW="3721100" imgH="38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694238"/>
                        <a:ext cx="7848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42972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Example 9.1.</a:t>
            </a:r>
          </a:p>
        </p:txBody>
      </p:sp>
      <p:sp>
        <p:nvSpPr>
          <p:cNvPr id="41987" name="Rectangle 3"/>
          <p:cNvSpPr>
            <a:spLocks noGrp="1" noChangeArrowheads="1"/>
          </p:cNvSpPr>
          <p:nvPr>
            <p:ph idx="1"/>
          </p:nvPr>
        </p:nvSpPr>
        <p:spPr/>
        <p:txBody>
          <a:bodyPr/>
          <a:lstStyle/>
          <a:p>
            <a:pPr eaLnBrk="1" hangingPunct="1"/>
            <a:r>
              <a:rPr lang="en-US" altLang="en-US" sz="2800" dirty="0" smtClean="0"/>
              <a:t>A factory working in 2 shifts each of 8 hours produces 24,000 electric bulbs using a set of workstations. Using this information compute the actual cycle time of the plant operation. </a:t>
            </a:r>
          </a:p>
          <a:p>
            <a:pPr eaLnBrk="1" hangingPunct="1"/>
            <a:r>
              <a:rPr lang="en-US" altLang="en-US" sz="2800" dirty="0" smtClean="0"/>
              <a:t>There are 8 tasks required to manufacture the bulb. The sum of all task times is equal to 12 seconds. How many workstations are required to maintain this level of production if combining of tasks into that many workstations is a feasible alternative?</a:t>
            </a:r>
          </a:p>
        </p:txBody>
      </p:sp>
    </p:spTree>
    <p:extLst>
      <p:ext uri="{BB962C8B-B14F-4D97-AF65-F5344CB8AC3E}">
        <p14:creationId xmlns:p14="http://schemas.microsoft.com/office/powerpoint/2010/main" val="39376593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56270"/>
            <a:ext cx="8229600" cy="1143000"/>
          </a:xfrm>
        </p:spPr>
        <p:txBody>
          <a:bodyPr/>
          <a:lstStyle/>
          <a:p>
            <a:pPr eaLnBrk="1" hangingPunct="1"/>
            <a:r>
              <a:rPr lang="en-US" altLang="en-US" dirty="0" smtClean="0"/>
              <a:t>Solution to example 9.1.</a:t>
            </a:r>
          </a:p>
        </p:txBody>
      </p:sp>
      <p:sp>
        <p:nvSpPr>
          <p:cNvPr id="43011" name="Rectangle 3"/>
          <p:cNvSpPr>
            <a:spLocks noGrp="1" noChangeArrowheads="1"/>
          </p:cNvSpPr>
          <p:nvPr>
            <p:ph idx="1"/>
          </p:nvPr>
        </p:nvSpPr>
        <p:spPr>
          <a:xfrm>
            <a:off x="457200" y="1381832"/>
            <a:ext cx="8229600" cy="4525963"/>
          </a:xfrm>
        </p:spPr>
        <p:txBody>
          <a:bodyPr/>
          <a:lstStyle/>
          <a:p>
            <a:pPr eaLnBrk="1" hangingPunct="1"/>
            <a:r>
              <a:rPr lang="en-US" altLang="en-US" sz="2400" dirty="0" smtClean="0"/>
              <a:t>Available time = 2*8*60*60 = 57,600 seconds</a:t>
            </a:r>
          </a:p>
          <a:p>
            <a:pPr eaLnBrk="1" hangingPunct="1"/>
            <a:r>
              <a:rPr lang="en-US" altLang="en-US" sz="2400" dirty="0" smtClean="0"/>
              <a:t>Actual production = 24,000 electric bulbs</a:t>
            </a:r>
          </a:p>
          <a:p>
            <a:pPr eaLnBrk="1" hangingPunct="1"/>
            <a:r>
              <a:rPr lang="en-US" altLang="en-US" sz="2400" dirty="0" smtClean="0"/>
              <a:t>Therefore, using equation 9.2 </a:t>
            </a:r>
          </a:p>
          <a:p>
            <a:pPr eaLnBrk="1" hangingPunct="1"/>
            <a:endParaRPr lang="en-US" altLang="en-US" sz="1000" dirty="0" smtClean="0"/>
          </a:p>
          <a:p>
            <a:pPr eaLnBrk="1" hangingPunct="1">
              <a:buFont typeface="Wingdings" pitchFamily="2" charset="2"/>
              <a:buNone/>
            </a:pPr>
            <a:r>
              <a:rPr lang="en-US" altLang="en-US" sz="2400" dirty="0" smtClean="0"/>
              <a:t>		Cycle time for each bulb is                         seconds</a:t>
            </a:r>
          </a:p>
          <a:p>
            <a:pPr eaLnBrk="1" hangingPunct="1"/>
            <a:endParaRPr lang="en-US" altLang="en-US" sz="1800" dirty="0" smtClean="0"/>
          </a:p>
          <a:p>
            <a:pPr eaLnBrk="1" hangingPunct="1"/>
            <a:r>
              <a:rPr lang="en-US" altLang="en-US" sz="2400" dirty="0" smtClean="0"/>
              <a:t>This means that the factory is producing a bulb every 2.4 seconds. </a:t>
            </a:r>
          </a:p>
          <a:p>
            <a:pPr eaLnBrk="1" hangingPunct="1"/>
            <a:r>
              <a:rPr lang="en-US" altLang="en-US" sz="2400" dirty="0" smtClean="0"/>
              <a:t>No. of work stations required = </a:t>
            </a:r>
          </a:p>
          <a:p>
            <a:pPr eaLnBrk="1" hangingPunct="1"/>
            <a:endParaRPr lang="en-US" altLang="en-US" sz="1800" dirty="0" smtClean="0"/>
          </a:p>
          <a:p>
            <a:pPr eaLnBrk="1" hangingPunct="1"/>
            <a:r>
              <a:rPr lang="en-US" altLang="en-US" sz="2400" dirty="0" smtClean="0"/>
              <a:t>Therefore the tasks are to be split among the five stations such that each workstation will have sum of the task times to be 2.4 seconds. </a:t>
            </a:r>
          </a:p>
        </p:txBody>
      </p:sp>
      <p:sp>
        <p:nvSpPr>
          <p:cNvPr id="43012" name="Rectangle 5"/>
          <p:cNvSpPr>
            <a:spLocks noChangeArrowheads="1"/>
          </p:cNvSpPr>
          <p:nvPr/>
        </p:nvSpPr>
        <p:spPr bwMode="auto">
          <a:xfrm>
            <a:off x="0" y="299155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3013" name="Object 2"/>
          <p:cNvGraphicFramePr>
            <a:graphicFrameLocks noChangeAspect="1"/>
          </p:cNvGraphicFramePr>
          <p:nvPr>
            <p:extLst>
              <p:ext uri="{D42A27DB-BD31-4B8C-83A1-F6EECF244321}">
                <p14:modId xmlns:p14="http://schemas.microsoft.com/office/powerpoint/2010/main" val="1473432482"/>
              </p:ext>
            </p:extLst>
          </p:nvPr>
        </p:nvGraphicFramePr>
        <p:xfrm>
          <a:off x="4800600" y="2768513"/>
          <a:ext cx="1524000" cy="769937"/>
        </p:xfrm>
        <a:graphic>
          <a:graphicData uri="http://schemas.openxmlformats.org/presentationml/2006/ole">
            <mc:AlternateContent xmlns:mc="http://schemas.openxmlformats.org/markup-compatibility/2006">
              <mc:Choice xmlns:v="urn:schemas-microsoft-com:vml" Requires="v">
                <p:oleObj spid="_x0000_s26650" name="Equation" r:id="rId3" imgW="710891" imgH="355446" progId="Equation.3">
                  <p:embed/>
                </p:oleObj>
              </mc:Choice>
              <mc:Fallback>
                <p:oleObj name="Equation" r:id="rId3" imgW="710891" imgH="3554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768513"/>
                        <a:ext cx="152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3"/>
          <p:cNvGraphicFramePr>
            <a:graphicFrameLocks noChangeAspect="1"/>
          </p:cNvGraphicFramePr>
          <p:nvPr>
            <p:extLst>
              <p:ext uri="{D42A27DB-BD31-4B8C-83A1-F6EECF244321}">
                <p14:modId xmlns:p14="http://schemas.microsoft.com/office/powerpoint/2010/main" val="865375266"/>
              </p:ext>
            </p:extLst>
          </p:nvPr>
        </p:nvGraphicFramePr>
        <p:xfrm>
          <a:off x="4800600" y="4342520"/>
          <a:ext cx="914400" cy="696912"/>
        </p:xfrm>
        <a:graphic>
          <a:graphicData uri="http://schemas.openxmlformats.org/presentationml/2006/ole">
            <mc:AlternateContent xmlns:mc="http://schemas.openxmlformats.org/markup-compatibility/2006">
              <mc:Choice xmlns:v="urn:schemas-microsoft-com:vml" Requires="v">
                <p:oleObj spid="_x0000_s26651" name="Equation" r:id="rId5" imgW="431613" imgH="330057" progId="Equation.3">
                  <p:embed/>
                </p:oleObj>
              </mc:Choice>
              <mc:Fallback>
                <p:oleObj name="Equation" r:id="rId5" imgW="431613" imgH="330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342520"/>
                        <a:ext cx="9144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0354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11536" y="28974"/>
            <a:ext cx="8229600" cy="1143000"/>
          </a:xfrm>
        </p:spPr>
        <p:txBody>
          <a:bodyPr/>
          <a:lstStyle/>
          <a:p>
            <a:pPr eaLnBrk="1" hangingPunct="1"/>
            <a:r>
              <a:rPr lang="en-US" altLang="en-US" dirty="0" smtClean="0"/>
              <a:t>Example 9.2.</a:t>
            </a:r>
          </a:p>
        </p:txBody>
      </p:sp>
      <p:sp>
        <p:nvSpPr>
          <p:cNvPr id="44035" name="Rectangle 3"/>
          <p:cNvSpPr>
            <a:spLocks noGrp="1" noChangeArrowheads="1"/>
          </p:cNvSpPr>
          <p:nvPr>
            <p:ph idx="1"/>
          </p:nvPr>
        </p:nvSpPr>
        <p:spPr>
          <a:xfrm>
            <a:off x="211536" y="897336"/>
            <a:ext cx="8229600" cy="4525963"/>
          </a:xfrm>
        </p:spPr>
        <p:txBody>
          <a:bodyPr/>
          <a:lstStyle/>
          <a:p>
            <a:pPr marL="0" indent="0" eaLnBrk="1" hangingPunct="1">
              <a:buNone/>
            </a:pPr>
            <a:r>
              <a:rPr lang="en-US" altLang="en-US" sz="2000" dirty="0" smtClean="0"/>
              <a:t>A computer manufacturer needs to design the assembly stations in the factory where the cabinet housing the hard disk, motherboard and other accessories are to be done. The factory currently works for one shift of 8 hours. The tasks, their duration and their precedence relationships are given below:</a:t>
            </a:r>
          </a:p>
          <a:p>
            <a:pPr marL="571500" indent="-571500" eaLnBrk="1" hangingPunct="1"/>
            <a:endParaRPr lang="en-US" altLang="en-US" sz="2000" dirty="0" smtClean="0"/>
          </a:p>
          <a:p>
            <a:pPr marL="571500" indent="-571500" eaLnBrk="1" hangingPunct="1"/>
            <a:endParaRPr lang="en-US" altLang="en-US" sz="2000" dirty="0" smtClean="0"/>
          </a:p>
          <a:p>
            <a:pPr marL="571500" indent="-571500" eaLnBrk="1" hangingPunct="1"/>
            <a:endParaRPr lang="en-US" altLang="en-US" sz="2000" dirty="0" smtClean="0"/>
          </a:p>
          <a:p>
            <a:pPr marL="571500" indent="-571500" eaLnBrk="1" hangingPunct="1"/>
            <a:endParaRPr lang="en-US" altLang="en-US" sz="2000" dirty="0" smtClean="0"/>
          </a:p>
          <a:p>
            <a:pPr marL="571500" indent="-571500" eaLnBrk="1" hangingPunct="1"/>
            <a:endParaRPr lang="en-US" altLang="en-US" sz="2000" dirty="0" smtClean="0"/>
          </a:p>
          <a:p>
            <a:pPr marL="0" indent="0" eaLnBrk="1" hangingPunct="1">
              <a:buNone/>
            </a:pPr>
            <a:endParaRPr lang="en-US" altLang="en-US" sz="2000" dirty="0" smtClean="0"/>
          </a:p>
          <a:p>
            <a:pPr marL="228600" indent="-228600" eaLnBrk="1" hangingPunct="1"/>
            <a:r>
              <a:rPr lang="en-US" altLang="en-US" sz="1600" dirty="0" smtClean="0"/>
              <a:t>If the cycle time is 80 seconds, what will be the daily production of cabinets?</a:t>
            </a:r>
          </a:p>
          <a:p>
            <a:pPr marL="228600" indent="-228600" eaLnBrk="1" hangingPunct="1"/>
            <a:r>
              <a:rPr lang="en-US" altLang="en-US" sz="1600" dirty="0" smtClean="0"/>
              <a:t>If the desired production rate is 320 cabinets per day, what is the maximum permissible cycle time?</a:t>
            </a:r>
          </a:p>
          <a:p>
            <a:pPr marL="228600" indent="-228600" eaLnBrk="1" hangingPunct="1"/>
            <a:r>
              <a:rPr lang="en-US" altLang="en-US" sz="1600" dirty="0" smtClean="0"/>
              <a:t>What is the maximum and minimum number of workstations required to maintain this daily production rate?</a:t>
            </a:r>
          </a:p>
          <a:p>
            <a:pPr marL="228600" indent="-228600" eaLnBrk="1" hangingPunct="1"/>
            <a:r>
              <a:rPr lang="en-US" altLang="en-US" sz="1600" dirty="0" smtClean="0"/>
              <a:t>Design an assembly setup with 5 workstations and 6 workstations. </a:t>
            </a:r>
          </a:p>
        </p:txBody>
      </p:sp>
      <p:pic>
        <p:nvPicPr>
          <p:cNvPr id="44036" name="Picture 178"/>
          <p:cNvPicPr>
            <a:picLocks noChangeAspect="1" noChangeArrowheads="1"/>
          </p:cNvPicPr>
          <p:nvPr/>
        </p:nvPicPr>
        <p:blipFill>
          <a:blip r:embed="rId2" cstate="print">
            <a:extLst>
              <a:ext uri="{28A0092B-C50C-407E-A947-70E740481C1C}">
                <a14:useLocalDpi xmlns:a14="http://schemas.microsoft.com/office/drawing/2010/main" val="0"/>
              </a:ext>
            </a:extLst>
          </a:blip>
          <a:srcRect l="8046" r="8046" b="5571"/>
          <a:stretch>
            <a:fillRect/>
          </a:stretch>
        </p:blipFill>
        <p:spPr bwMode="auto">
          <a:xfrm>
            <a:off x="59136" y="2486423"/>
            <a:ext cx="5181600"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rcRect r="16328"/>
          <a:stretch>
            <a:fillRect/>
          </a:stretch>
        </p:blipFill>
        <p:spPr bwMode="auto">
          <a:xfrm>
            <a:off x="5113736" y="2345136"/>
            <a:ext cx="373380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627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69918"/>
            <a:ext cx="8229600" cy="1143000"/>
          </a:xfrm>
        </p:spPr>
        <p:txBody>
          <a:bodyPr/>
          <a:lstStyle/>
          <a:p>
            <a:pPr eaLnBrk="1" hangingPunct="1"/>
            <a:r>
              <a:rPr lang="en-US" altLang="en-US" dirty="0" smtClean="0"/>
              <a:t>Solution to example 9.2.</a:t>
            </a:r>
          </a:p>
        </p:txBody>
      </p:sp>
      <p:sp>
        <p:nvSpPr>
          <p:cNvPr id="45059" name="Rectangle 5"/>
          <p:cNvSpPr>
            <a:spLocks noGrp="1" noChangeArrowheads="1"/>
          </p:cNvSpPr>
          <p:nvPr>
            <p:ph idx="1"/>
          </p:nvPr>
        </p:nvSpPr>
        <p:spPr>
          <a:xfrm>
            <a:off x="457200" y="1243080"/>
            <a:ext cx="8229600" cy="4525963"/>
          </a:xfrm>
        </p:spPr>
        <p:txBody>
          <a:bodyPr/>
          <a:lstStyle/>
          <a:p>
            <a:pPr eaLnBrk="1" hangingPunct="1">
              <a:lnSpc>
                <a:spcPct val="90000"/>
              </a:lnSpc>
            </a:pPr>
            <a:r>
              <a:rPr lang="en-US" altLang="en-US" sz="2400" dirty="0" smtClean="0"/>
              <a:t>Total available time per day = 8*60*60 = 28,800 seconds</a:t>
            </a:r>
          </a:p>
          <a:p>
            <a:pPr eaLnBrk="1" hangingPunct="1">
              <a:lnSpc>
                <a:spcPct val="90000"/>
              </a:lnSpc>
            </a:pPr>
            <a:r>
              <a:rPr lang="en-US" altLang="en-US" sz="2400" dirty="0" smtClean="0"/>
              <a:t>If the cycle time is 80 seconds, then</a:t>
            </a:r>
          </a:p>
          <a:p>
            <a:pPr eaLnBrk="1" hangingPunct="1">
              <a:lnSpc>
                <a:spcPct val="90000"/>
              </a:lnSpc>
              <a:buFont typeface="Wingdings" pitchFamily="2" charset="2"/>
              <a:buNone/>
            </a:pPr>
            <a:endParaRPr lang="en-US" altLang="en-US" sz="1100" dirty="0" smtClean="0"/>
          </a:p>
          <a:p>
            <a:pPr eaLnBrk="1" hangingPunct="1">
              <a:lnSpc>
                <a:spcPct val="90000"/>
              </a:lnSpc>
            </a:pPr>
            <a:r>
              <a:rPr lang="en-US" altLang="en-US" sz="2400" dirty="0" smtClean="0"/>
              <a:t>Daily production rate = </a:t>
            </a:r>
          </a:p>
          <a:p>
            <a:pPr eaLnBrk="1" hangingPunct="1">
              <a:lnSpc>
                <a:spcPct val="90000"/>
              </a:lnSpc>
            </a:pPr>
            <a:endParaRPr lang="en-US" altLang="en-US" sz="2400" dirty="0" smtClean="0"/>
          </a:p>
          <a:p>
            <a:pPr eaLnBrk="1" hangingPunct="1">
              <a:lnSpc>
                <a:spcPct val="90000"/>
              </a:lnSpc>
            </a:pPr>
            <a:r>
              <a:rPr lang="en-US" altLang="en-US" sz="2400" dirty="0" smtClean="0"/>
              <a:t>Since the desired production rate is only 320 cabinets, one can obtain the maximum permissible cycle time for the assembly stations</a:t>
            </a:r>
          </a:p>
          <a:p>
            <a:pPr eaLnBrk="1" hangingPunct="1">
              <a:lnSpc>
                <a:spcPct val="90000"/>
              </a:lnSpc>
            </a:pPr>
            <a:r>
              <a:rPr lang="en-US" altLang="en-US" sz="2400" dirty="0" smtClean="0"/>
              <a:t>Maximum Cycle Time = </a:t>
            </a:r>
          </a:p>
          <a:p>
            <a:pPr marL="0" indent="0" eaLnBrk="1" hangingPunct="1">
              <a:lnSpc>
                <a:spcPct val="90000"/>
              </a:lnSpc>
              <a:buNone/>
            </a:pPr>
            <a:endParaRPr lang="en-US" altLang="en-US" sz="1100" dirty="0" smtClean="0"/>
          </a:p>
          <a:p>
            <a:pPr eaLnBrk="1" hangingPunct="1">
              <a:lnSpc>
                <a:spcPct val="90000"/>
              </a:lnSpc>
            </a:pPr>
            <a:r>
              <a:rPr lang="en-US" altLang="en-US" sz="2400" dirty="0" smtClean="0"/>
              <a:t>Minimum number of workstations is dictated by the maximum cycle time permissible</a:t>
            </a:r>
          </a:p>
          <a:p>
            <a:pPr eaLnBrk="1" hangingPunct="1">
              <a:lnSpc>
                <a:spcPct val="90000"/>
              </a:lnSpc>
            </a:pPr>
            <a:r>
              <a:rPr lang="en-US" altLang="en-US" sz="2400" dirty="0" smtClean="0"/>
              <a:t>Sum of all task times = 380 seconds</a:t>
            </a:r>
          </a:p>
          <a:p>
            <a:pPr eaLnBrk="1" hangingPunct="1">
              <a:lnSpc>
                <a:spcPct val="90000"/>
              </a:lnSpc>
            </a:pPr>
            <a:r>
              <a:rPr lang="en-US" altLang="en-US" sz="2400" dirty="0" smtClean="0"/>
              <a:t>Minimum number of workstations =  </a:t>
            </a:r>
          </a:p>
        </p:txBody>
      </p:sp>
      <p:sp>
        <p:nvSpPr>
          <p:cNvPr id="45060" name="Rectangle 7"/>
          <p:cNvSpPr>
            <a:spLocks noChangeArrowheads="1"/>
          </p:cNvSpPr>
          <p:nvPr/>
        </p:nvSpPr>
        <p:spPr bwMode="auto">
          <a:xfrm>
            <a:off x="0" y="30099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1" name="Object 2"/>
          <p:cNvGraphicFramePr>
            <a:graphicFrameLocks noChangeAspect="1"/>
          </p:cNvGraphicFramePr>
          <p:nvPr>
            <p:extLst>
              <p:ext uri="{D42A27DB-BD31-4B8C-83A1-F6EECF244321}">
                <p14:modId xmlns:p14="http://schemas.microsoft.com/office/powerpoint/2010/main" val="3194130629"/>
              </p:ext>
            </p:extLst>
          </p:nvPr>
        </p:nvGraphicFramePr>
        <p:xfrm>
          <a:off x="3886200" y="2082868"/>
          <a:ext cx="3810000" cy="742950"/>
        </p:xfrm>
        <a:graphic>
          <a:graphicData uri="http://schemas.openxmlformats.org/presentationml/2006/ole">
            <mc:AlternateContent xmlns:mc="http://schemas.openxmlformats.org/markup-compatibility/2006">
              <mc:Choice xmlns:v="urn:schemas-microsoft-com:vml" Requires="v">
                <p:oleObj spid="_x0000_s27689" name="Equation" r:id="rId3" imgW="1955800" imgH="381000" progId="Equation.3">
                  <p:embed/>
                </p:oleObj>
              </mc:Choice>
              <mc:Fallback>
                <p:oleObj name="Equation" r:id="rId3" imgW="19558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082868"/>
                        <a:ext cx="3810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9"/>
          <p:cNvSpPr>
            <a:spLocks noChangeArrowheads="1"/>
          </p:cNvSpPr>
          <p:nvPr/>
        </p:nvSpPr>
        <p:spPr bwMode="auto">
          <a:xfrm>
            <a:off x="0" y="299568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3" name="Object 3"/>
          <p:cNvGraphicFramePr>
            <a:graphicFrameLocks noChangeAspect="1"/>
          </p:cNvGraphicFramePr>
          <p:nvPr>
            <p:extLst>
              <p:ext uri="{D42A27DB-BD31-4B8C-83A1-F6EECF244321}">
                <p14:modId xmlns:p14="http://schemas.microsoft.com/office/powerpoint/2010/main" val="280925372"/>
              </p:ext>
            </p:extLst>
          </p:nvPr>
        </p:nvGraphicFramePr>
        <p:xfrm>
          <a:off x="3810000" y="3910080"/>
          <a:ext cx="4876800" cy="703263"/>
        </p:xfrm>
        <a:graphic>
          <a:graphicData uri="http://schemas.openxmlformats.org/presentationml/2006/ole">
            <mc:AlternateContent xmlns:mc="http://schemas.openxmlformats.org/markup-compatibility/2006">
              <mc:Choice xmlns:v="urn:schemas-microsoft-com:vml" Requires="v">
                <p:oleObj spid="_x0000_s27690" name="Equation" r:id="rId5" imgW="2641600" imgH="381000" progId="Equation.3">
                  <p:embed/>
                </p:oleObj>
              </mc:Choice>
              <mc:Fallback>
                <p:oleObj name="Equation" r:id="rId5" imgW="2641600"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910080"/>
                        <a:ext cx="4876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11"/>
          <p:cNvSpPr>
            <a:spLocks noChangeArrowheads="1"/>
          </p:cNvSpPr>
          <p:nvPr/>
        </p:nvSpPr>
        <p:spPr bwMode="auto">
          <a:xfrm>
            <a:off x="0" y="300520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5065" name="Object 4"/>
          <p:cNvGraphicFramePr>
            <a:graphicFrameLocks noChangeAspect="1"/>
          </p:cNvGraphicFramePr>
          <p:nvPr>
            <p:extLst>
              <p:ext uri="{D42A27DB-BD31-4B8C-83A1-F6EECF244321}">
                <p14:modId xmlns:p14="http://schemas.microsoft.com/office/powerpoint/2010/main" val="3781771415"/>
              </p:ext>
            </p:extLst>
          </p:nvPr>
        </p:nvGraphicFramePr>
        <p:xfrm>
          <a:off x="5410200" y="5586480"/>
          <a:ext cx="1752600" cy="760412"/>
        </p:xfrm>
        <a:graphic>
          <a:graphicData uri="http://schemas.openxmlformats.org/presentationml/2006/ole">
            <mc:AlternateContent xmlns:mc="http://schemas.openxmlformats.org/markup-compatibility/2006">
              <mc:Choice xmlns:v="urn:schemas-microsoft-com:vml" Requires="v">
                <p:oleObj spid="_x0000_s27691" name="Equation" r:id="rId7" imgW="799753" imgH="355446" progId="Equation.3">
                  <p:embed/>
                </p:oleObj>
              </mc:Choice>
              <mc:Fallback>
                <p:oleObj name="Equation" r:id="rId7" imgW="799753"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5586480"/>
                        <a:ext cx="17526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8208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smtClean="0"/>
              <a:t>Solution to example 9.2.</a:t>
            </a:r>
            <a:br>
              <a:rPr lang="en-US" altLang="en-US" dirty="0" smtClean="0"/>
            </a:br>
            <a:r>
              <a:rPr lang="en-US" altLang="en-US" sz="3200" b="1" dirty="0" smtClean="0">
                <a:solidFill>
                  <a:srgbClr val="0000FF"/>
                </a:solidFill>
                <a:latin typeface="Comic Sans MS" pitchFamily="66" charset="0"/>
              </a:rPr>
              <a:t>Design with 5 work stations</a:t>
            </a:r>
          </a:p>
        </p:txBody>
      </p:sp>
      <p:sp>
        <p:nvSpPr>
          <p:cNvPr id="46083" name="Rectangle 3"/>
          <p:cNvSpPr>
            <a:spLocks noGrp="1" noChangeArrowheads="1"/>
          </p:cNvSpPr>
          <p:nvPr>
            <p:ph idx="1"/>
          </p:nvPr>
        </p:nvSpPr>
        <p:spPr/>
        <p:txBody>
          <a:bodyPr/>
          <a:lstStyle/>
          <a:p>
            <a:pPr eaLnBrk="1" hangingPunct="1"/>
            <a:r>
              <a:rPr lang="en-US" altLang="en-US" sz="2000" dirty="0" smtClean="0"/>
              <a:t>We assign tasks to the five workstations on the basis of the following two criteria:</a:t>
            </a:r>
          </a:p>
          <a:p>
            <a:pPr lvl="1" eaLnBrk="1" hangingPunct="1"/>
            <a:r>
              <a:rPr lang="en-US" altLang="en-US" sz="1800" dirty="0" smtClean="0"/>
              <a:t>Workstation times should not exceed maximum permissible cycle time of 90 seconds</a:t>
            </a:r>
          </a:p>
          <a:p>
            <a:pPr lvl="1" eaLnBrk="1" hangingPunct="1"/>
            <a:r>
              <a:rPr lang="en-US" altLang="en-US" sz="1800" dirty="0" smtClean="0"/>
              <a:t>The precedence relationships need to be </a:t>
            </a:r>
            <a:r>
              <a:rPr lang="en-US" altLang="en-US" sz="1800" dirty="0" err="1" smtClean="0"/>
              <a:t>honoured</a:t>
            </a:r>
            <a:r>
              <a:rPr lang="en-US" altLang="en-US" sz="1800" dirty="0" smtClean="0"/>
              <a:t> </a:t>
            </a:r>
          </a:p>
          <a:p>
            <a:pPr lvl="1" eaLnBrk="1" hangingPunct="1"/>
            <a:endParaRPr lang="en-US" altLang="en-US" sz="1800" dirty="0" smtClean="0"/>
          </a:p>
          <a:p>
            <a:pPr lvl="1" eaLnBrk="1" hangingPunct="1"/>
            <a:endParaRPr lang="en-US" altLang="en-US" sz="1800" dirty="0" smtClean="0"/>
          </a:p>
          <a:p>
            <a:pPr eaLnBrk="1" hangingPunct="1"/>
            <a:endParaRPr lang="en-US" altLang="en-US" sz="2000" dirty="0" smtClean="0"/>
          </a:p>
          <a:p>
            <a:pPr lvl="1" eaLnBrk="1" hangingPunct="1"/>
            <a:endParaRPr lang="en-US" altLang="en-US" sz="1800" dirty="0" smtClean="0"/>
          </a:p>
          <a:p>
            <a:pPr lvl="1" eaLnBrk="1" hangingPunct="1"/>
            <a:endParaRPr lang="en-US" altLang="en-US" sz="1800" dirty="0" smtClean="0"/>
          </a:p>
          <a:p>
            <a:pPr lvl="1" eaLnBrk="1" hangingPunct="1"/>
            <a:endParaRPr lang="en-US" altLang="en-US" sz="1800" dirty="0" smtClean="0"/>
          </a:p>
          <a:p>
            <a:pPr lvl="1" eaLnBrk="1" hangingPunct="1"/>
            <a:endParaRPr lang="en-US" altLang="en-US" sz="1800" dirty="0" smtClean="0"/>
          </a:p>
          <a:p>
            <a:pPr lvl="1" eaLnBrk="1" hangingPunct="1"/>
            <a:endParaRPr lang="en-US" altLang="en-US" sz="1800" dirty="0" smtClean="0"/>
          </a:p>
          <a:p>
            <a:pPr lvl="1" eaLnBrk="1" hangingPunct="1">
              <a:buFont typeface="Wingdings" pitchFamily="2" charset="2"/>
              <a:buNone/>
            </a:pPr>
            <a:r>
              <a:rPr lang="en-US" altLang="en-US" sz="2000" dirty="0" smtClean="0"/>
              <a:t>Average </a:t>
            </a:r>
            <a:r>
              <a:rPr lang="en-US" altLang="en-US" sz="2000" dirty="0" err="1" smtClean="0"/>
              <a:t>Utilisation</a:t>
            </a:r>
            <a:r>
              <a:rPr lang="en-US" altLang="en-US" sz="2000" dirty="0" smtClean="0"/>
              <a:t> = </a:t>
            </a:r>
            <a:r>
              <a:rPr lang="en-US" altLang="en-US" sz="1050" dirty="0" smtClean="0"/>
              <a:t/>
            </a:r>
            <a:br>
              <a:rPr lang="en-US" altLang="en-US" sz="1050" dirty="0" smtClean="0"/>
            </a:br>
            <a:endParaRPr lang="en-US" altLang="en-US" sz="1050" dirty="0" smtClean="0"/>
          </a:p>
        </p:txBody>
      </p:sp>
      <p:pic>
        <p:nvPicPr>
          <p:cNvPr id="460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1763" y="3276600"/>
            <a:ext cx="65992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6"/>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6086" name="Object 2"/>
          <p:cNvGraphicFramePr>
            <a:graphicFrameLocks noChangeAspect="1"/>
          </p:cNvGraphicFramePr>
          <p:nvPr>
            <p:extLst>
              <p:ext uri="{D42A27DB-BD31-4B8C-83A1-F6EECF244321}">
                <p14:modId xmlns:p14="http://schemas.microsoft.com/office/powerpoint/2010/main" val="3511216893"/>
              </p:ext>
            </p:extLst>
          </p:nvPr>
        </p:nvGraphicFramePr>
        <p:xfrm>
          <a:off x="3276600" y="5702300"/>
          <a:ext cx="5168900" cy="698500"/>
        </p:xfrm>
        <a:graphic>
          <a:graphicData uri="http://schemas.openxmlformats.org/presentationml/2006/ole">
            <mc:AlternateContent xmlns:mc="http://schemas.openxmlformats.org/markup-compatibility/2006">
              <mc:Choice xmlns:v="urn:schemas-microsoft-com:vml" Requires="v">
                <p:oleObj spid="_x0000_s28686" name="Equation" r:id="rId4" imgW="2641600" imgH="368300" progId="Equation.3">
                  <p:embed/>
                </p:oleObj>
              </mc:Choice>
              <mc:Fallback>
                <p:oleObj name="Equation" r:id="rId4" imgW="26416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702300"/>
                        <a:ext cx="5168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5579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smtClean="0"/>
              <a:t>Solution to example 9.2.</a:t>
            </a:r>
            <a:br>
              <a:rPr lang="en-US" altLang="en-US" dirty="0" smtClean="0"/>
            </a:br>
            <a:r>
              <a:rPr lang="en-US" altLang="en-US" sz="3200" b="1" dirty="0" smtClean="0">
                <a:solidFill>
                  <a:srgbClr val="0000FF"/>
                </a:solidFill>
                <a:latin typeface="Comic Sans MS" pitchFamily="66" charset="0"/>
              </a:rPr>
              <a:t>Design with 6 work stations</a:t>
            </a:r>
          </a:p>
        </p:txBody>
      </p:sp>
      <p:sp>
        <p:nvSpPr>
          <p:cNvPr id="47107" name="Rectangle 13"/>
          <p:cNvSpPr>
            <a:spLocks noChangeArrowheads="1"/>
          </p:cNvSpPr>
          <p:nvPr/>
        </p:nvSpPr>
        <p:spPr bwMode="auto">
          <a:xfrm>
            <a:off x="0" y="2136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altLang="en-US" sz="2400">
              <a:latin typeface="Times New Roman" pitchFamily="18" charset="0"/>
            </a:endParaRPr>
          </a:p>
        </p:txBody>
      </p:sp>
      <p:graphicFrame>
        <p:nvGraphicFramePr>
          <p:cNvPr id="48427" name="Group 299"/>
          <p:cNvGraphicFramePr>
            <a:graphicFrameLocks noGrp="1"/>
          </p:cNvGraphicFramePr>
          <p:nvPr/>
        </p:nvGraphicFramePr>
        <p:xfrm>
          <a:off x="609600" y="1828800"/>
          <a:ext cx="7924800" cy="3448051"/>
        </p:xfrm>
        <a:graphic>
          <a:graphicData uri="http://schemas.openxmlformats.org/drawingml/2006/table">
            <a:tbl>
              <a:tblPr/>
              <a:tblGrid>
                <a:gridCol w="1447800"/>
                <a:gridCol w="990600"/>
                <a:gridCol w="1025525"/>
                <a:gridCol w="1114425"/>
                <a:gridCol w="1116013"/>
                <a:gridCol w="1114425"/>
                <a:gridCol w="1116012"/>
              </a:tblGrid>
              <a:tr h="73158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30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1</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2</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3</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4</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5</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 station 6</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Tasks Assigned</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C,D</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E,F</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H</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Workstation Times</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70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60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70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50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50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Cycle time</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Workstation idle time</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10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20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10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30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30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Workstation utilisation</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87.5%</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100%</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75%</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87.5%</a:t>
                      </a:r>
                      <a:endParaRPr kumimoji="0" lang="en-US" sz="1200" b="0" i="0" u="none" strike="noStrike" cap="none" normalizeH="0" baseline="0" smtClean="0">
                        <a:ln>
                          <a:noFill/>
                        </a:ln>
                        <a:solidFill>
                          <a:schemeClr val="tx1"/>
                        </a:solidFill>
                        <a:effectLst/>
                        <a:latin typeface="Verdana" pitchFamily="34" charset="0"/>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62.5%</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62.5%</a:t>
                      </a:r>
                      <a:endParaRPr kumimoji="0" lang="en-US" sz="2800" b="0" i="0" u="none" strike="noStrike" cap="none" normalizeH="0" baseline="0" smtClean="0">
                        <a:ln>
                          <a:noFill/>
                        </a:ln>
                        <a:solidFill>
                          <a:schemeClr val="tx1"/>
                        </a:solidFill>
                        <a:effectLst/>
                        <a:latin typeface="Verdan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66" name="Rectangle 289"/>
          <p:cNvSpPr>
            <a:spLocks noChangeArrowheads="1"/>
          </p:cNvSpPr>
          <p:nvPr/>
        </p:nvSpPr>
        <p:spPr bwMode="auto">
          <a:xfrm>
            <a:off x="0" y="472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altLang="en-US" sz="2400">
              <a:latin typeface="Times New Roman" pitchFamily="18" charset="0"/>
            </a:endParaRPr>
          </a:p>
        </p:txBody>
      </p:sp>
      <p:sp>
        <p:nvSpPr>
          <p:cNvPr id="47167" name="Rectangle 301"/>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47168" name="Object 2"/>
          <p:cNvGraphicFramePr>
            <a:graphicFrameLocks noChangeAspect="1"/>
          </p:cNvGraphicFramePr>
          <p:nvPr/>
        </p:nvGraphicFramePr>
        <p:xfrm>
          <a:off x="3048000" y="5567363"/>
          <a:ext cx="5486400" cy="757237"/>
        </p:xfrm>
        <a:graphic>
          <a:graphicData uri="http://schemas.openxmlformats.org/presentationml/2006/ole">
            <mc:AlternateContent xmlns:mc="http://schemas.openxmlformats.org/markup-compatibility/2006">
              <mc:Choice xmlns:v="urn:schemas-microsoft-com:vml" Requires="v">
                <p:oleObj spid="_x0000_s29710" name="Equation" r:id="rId3" imgW="2692400" imgH="381000" progId="Equation.3">
                  <p:embed/>
                </p:oleObj>
              </mc:Choice>
              <mc:Fallback>
                <p:oleObj name="Equation" r:id="rId3" imgW="26924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567363"/>
                        <a:ext cx="5486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69" name="Text Box 302"/>
          <p:cNvSpPr txBox="1">
            <a:spLocks noChangeArrowheads="1"/>
          </p:cNvSpPr>
          <p:nvPr/>
        </p:nvSpPr>
        <p:spPr bwMode="auto">
          <a:xfrm>
            <a:off x="517525" y="5734050"/>
            <a:ext cx="2613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Average Utilisation =</a:t>
            </a:r>
          </a:p>
        </p:txBody>
      </p:sp>
    </p:spTree>
    <p:extLst>
      <p:ext uri="{BB962C8B-B14F-4D97-AF65-F5344CB8AC3E}">
        <p14:creationId xmlns:p14="http://schemas.microsoft.com/office/powerpoint/2010/main" val="14908810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678"/>
            <a:ext cx="8229600" cy="1143000"/>
          </a:xfrm>
        </p:spPr>
        <p:txBody>
          <a:bodyPr/>
          <a:lstStyle/>
          <a:p>
            <a:pPr eaLnBrk="1" hangingPunct="1"/>
            <a:r>
              <a:rPr lang="en-US" altLang="en-US" dirty="0" smtClean="0"/>
              <a:t>Design of GT Layout</a:t>
            </a:r>
            <a:br>
              <a:rPr lang="en-US" altLang="en-US" dirty="0" smtClean="0"/>
            </a:br>
            <a:r>
              <a:rPr lang="en-US" altLang="en-US" sz="3200" b="1" dirty="0" smtClean="0">
                <a:solidFill>
                  <a:srgbClr val="0000FF"/>
                </a:solidFill>
                <a:latin typeface="Comic Sans MS" pitchFamily="66" charset="0"/>
              </a:rPr>
              <a:t>Guiding Principles</a:t>
            </a:r>
          </a:p>
        </p:txBody>
      </p:sp>
      <p:sp>
        <p:nvSpPr>
          <p:cNvPr id="48131" name="Rectangle 3"/>
          <p:cNvSpPr>
            <a:spLocks noGrp="1" noChangeArrowheads="1"/>
          </p:cNvSpPr>
          <p:nvPr>
            <p:ph idx="1"/>
          </p:nvPr>
        </p:nvSpPr>
        <p:spPr>
          <a:xfrm>
            <a:off x="566738" y="1098640"/>
            <a:ext cx="8001000" cy="4267200"/>
          </a:xfrm>
        </p:spPr>
        <p:txBody>
          <a:bodyPr/>
          <a:lstStyle/>
          <a:p>
            <a:pPr eaLnBrk="1" hangingPunct="1"/>
            <a:r>
              <a:rPr lang="en-US" altLang="en-US" sz="2400" dirty="0" smtClean="0"/>
              <a:t>The objective is one of sub-dividing an universe of machines and components into sub-groups </a:t>
            </a:r>
          </a:p>
          <a:p>
            <a:pPr lvl="1" eaLnBrk="1" hangingPunct="1"/>
            <a:r>
              <a:rPr lang="en-US" altLang="en-US" sz="2000" dirty="0" smtClean="0"/>
              <a:t>Each sub-group of components form a part family and is endowed with a corresponding sub-group of machines known as machine groups </a:t>
            </a:r>
          </a:p>
          <a:p>
            <a:pPr lvl="1" eaLnBrk="1" hangingPunct="1"/>
            <a:r>
              <a:rPr lang="en-US" altLang="en-US" sz="2000" dirty="0" smtClean="0"/>
              <a:t>Each sub-group is referred to as a cell</a:t>
            </a:r>
          </a:p>
          <a:p>
            <a:pPr eaLnBrk="1" hangingPunct="1"/>
            <a:r>
              <a:rPr lang="en-US" altLang="en-US" sz="2400" dirty="0" smtClean="0"/>
              <a:t>GT layout design is done with a systematic analysis of a machine-component incident matrix </a:t>
            </a:r>
          </a:p>
          <a:p>
            <a:pPr eaLnBrk="1" hangingPunct="1"/>
            <a:r>
              <a:rPr lang="en-US" altLang="en-US" sz="2400" dirty="0" smtClean="0"/>
              <a:t>Number of methods available for identifying sub-groups</a:t>
            </a:r>
          </a:p>
          <a:p>
            <a:pPr lvl="1" eaLnBrk="1" hangingPunct="1"/>
            <a:r>
              <a:rPr lang="en-US" altLang="en-US" sz="2000" dirty="0" smtClean="0"/>
              <a:t>Production Flow Analysis (PFA) </a:t>
            </a:r>
          </a:p>
          <a:p>
            <a:pPr lvl="1" eaLnBrk="1" hangingPunct="1"/>
            <a:r>
              <a:rPr lang="en-US" altLang="en-US" sz="2000" dirty="0" smtClean="0"/>
              <a:t>Clustering techniques </a:t>
            </a:r>
          </a:p>
          <a:p>
            <a:pPr lvl="1" eaLnBrk="1" hangingPunct="1"/>
            <a:r>
              <a:rPr lang="en-US" altLang="en-US" sz="2000" dirty="0" smtClean="0"/>
              <a:t>Matrix manipulation methods</a:t>
            </a:r>
          </a:p>
          <a:p>
            <a:pPr lvl="1" eaLnBrk="1" hangingPunct="1"/>
            <a:r>
              <a:rPr lang="en-US" altLang="en-US" sz="2000" dirty="0" smtClean="0"/>
              <a:t>Graph theory</a:t>
            </a:r>
          </a:p>
          <a:p>
            <a:pPr lvl="1" eaLnBrk="1" hangingPunct="1"/>
            <a:r>
              <a:rPr lang="en-US" altLang="en-US" sz="2000" dirty="0" smtClean="0"/>
              <a:t>Mathematical programming methods</a:t>
            </a:r>
          </a:p>
        </p:txBody>
      </p:sp>
    </p:spTree>
    <p:extLst>
      <p:ext uri="{BB962C8B-B14F-4D97-AF65-F5344CB8AC3E}">
        <p14:creationId xmlns:p14="http://schemas.microsoft.com/office/powerpoint/2010/main" val="212716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z="4000" dirty="0" smtClean="0"/>
              <a:t>Machine – Component Incident Matrix</a:t>
            </a:r>
            <a:r>
              <a:rPr lang="en-US" altLang="en-US" sz="3000" dirty="0" smtClean="0"/>
              <a:t/>
            </a:r>
            <a:br>
              <a:rPr lang="en-US" altLang="en-US" sz="3000" dirty="0" smtClean="0"/>
            </a:br>
            <a:r>
              <a:rPr lang="en-US" altLang="en-US" sz="3200" b="1" dirty="0" smtClean="0">
                <a:solidFill>
                  <a:srgbClr val="0000FF"/>
                </a:solidFill>
                <a:latin typeface="Comic Sans MS" pitchFamily="66" charset="0"/>
              </a:rPr>
              <a:t>Before Grouping</a:t>
            </a:r>
          </a:p>
        </p:txBody>
      </p:sp>
      <p:graphicFrame>
        <p:nvGraphicFramePr>
          <p:cNvPr id="49155" name="Object 2"/>
          <p:cNvGraphicFramePr>
            <a:graphicFrameLocks noChangeAspect="1"/>
          </p:cNvGraphicFramePr>
          <p:nvPr/>
        </p:nvGraphicFramePr>
        <p:xfrm>
          <a:off x="685800" y="2565400"/>
          <a:ext cx="7924800" cy="2159000"/>
        </p:xfrm>
        <a:graphic>
          <a:graphicData uri="http://schemas.openxmlformats.org/presentationml/2006/ole">
            <mc:AlternateContent xmlns:mc="http://schemas.openxmlformats.org/markup-compatibility/2006">
              <mc:Choice xmlns:v="urn:schemas-microsoft-com:vml" Requires="v">
                <p:oleObj spid="_x0000_s30734" name="Worksheet" r:id="rId3" imgW="6610502" imgH="1800149" progId="Excel.Sheet.8">
                  <p:embed/>
                </p:oleObj>
              </mc:Choice>
              <mc:Fallback>
                <p:oleObj name="Worksheet" r:id="rId3" imgW="6610502" imgH="180014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65400"/>
                        <a:ext cx="7924800" cy="2159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Text Box 6"/>
          <p:cNvSpPr txBox="1">
            <a:spLocks noChangeArrowheads="1"/>
          </p:cNvSpPr>
          <p:nvPr/>
        </p:nvSpPr>
        <p:spPr bwMode="auto">
          <a:xfrm rot="-5400000">
            <a:off x="-341313" y="3503613"/>
            <a:ext cx="1368425" cy="457200"/>
          </a:xfrm>
          <a:prstGeom prst="rect">
            <a:avLst/>
          </a:prstGeom>
          <a:solidFill>
            <a:schemeClr val="accent5">
              <a:lumMod val="40000"/>
              <a:lumOff val="60000"/>
            </a:schemeClr>
          </a:solidFill>
          <a:ln>
            <a:noFill/>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Machines</a:t>
            </a:r>
          </a:p>
        </p:txBody>
      </p:sp>
      <p:sp>
        <p:nvSpPr>
          <p:cNvPr id="49157" name="Text Box 7"/>
          <p:cNvSpPr txBox="1">
            <a:spLocks noChangeArrowheads="1"/>
          </p:cNvSpPr>
          <p:nvPr/>
        </p:nvSpPr>
        <p:spPr bwMode="auto">
          <a:xfrm>
            <a:off x="3711575" y="1971675"/>
            <a:ext cx="172402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Components</a:t>
            </a:r>
          </a:p>
        </p:txBody>
      </p:sp>
    </p:spTree>
    <p:extLst>
      <p:ext uri="{BB962C8B-B14F-4D97-AF65-F5344CB8AC3E}">
        <p14:creationId xmlns:p14="http://schemas.microsoft.com/office/powerpoint/2010/main" val="3000391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4000" dirty="0" smtClean="0"/>
              <a:t>Machine – Component Incident Matrix</a:t>
            </a:r>
            <a:r>
              <a:rPr lang="en-US" altLang="en-US" dirty="0" smtClean="0"/>
              <a:t/>
            </a:r>
            <a:br>
              <a:rPr lang="en-US" altLang="en-US" dirty="0" smtClean="0"/>
            </a:br>
            <a:r>
              <a:rPr lang="en-US" altLang="en-US" sz="2600" b="1" dirty="0" smtClean="0">
                <a:solidFill>
                  <a:srgbClr val="0000FF"/>
                </a:solidFill>
                <a:latin typeface="Comic Sans MS" pitchFamily="66" charset="0"/>
              </a:rPr>
              <a:t>After Grouping</a:t>
            </a:r>
          </a:p>
        </p:txBody>
      </p:sp>
      <p:graphicFrame>
        <p:nvGraphicFramePr>
          <p:cNvPr id="50179" name="Object 2"/>
          <p:cNvGraphicFramePr>
            <a:graphicFrameLocks noChangeAspect="1"/>
          </p:cNvGraphicFramePr>
          <p:nvPr/>
        </p:nvGraphicFramePr>
        <p:xfrm>
          <a:off x="685800" y="2971800"/>
          <a:ext cx="8278813" cy="2203450"/>
        </p:xfrm>
        <a:graphic>
          <a:graphicData uri="http://schemas.openxmlformats.org/presentationml/2006/ole">
            <mc:AlternateContent xmlns:mc="http://schemas.openxmlformats.org/markup-compatibility/2006">
              <mc:Choice xmlns:v="urn:schemas-microsoft-com:vml" Requires="v">
                <p:oleObj spid="_x0000_s31758" name="Worksheet" r:id="rId3" imgW="6905549" imgH="1838249" progId="Excel.Sheet.8">
                  <p:embed/>
                </p:oleObj>
              </mc:Choice>
              <mc:Fallback>
                <p:oleObj name="Worksheet" r:id="rId3" imgW="6905549" imgH="183824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971800"/>
                        <a:ext cx="8278813"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0" name="Text Box 4"/>
          <p:cNvSpPr txBox="1">
            <a:spLocks noChangeArrowheads="1"/>
          </p:cNvSpPr>
          <p:nvPr/>
        </p:nvSpPr>
        <p:spPr bwMode="auto">
          <a:xfrm rot="-5400000">
            <a:off x="-341313" y="3963988"/>
            <a:ext cx="1368425" cy="457200"/>
          </a:xfrm>
          <a:prstGeom prst="rect">
            <a:avLst/>
          </a:prstGeom>
          <a:solidFill>
            <a:schemeClr val="accent5">
              <a:lumMod val="40000"/>
              <a:lumOff val="60000"/>
            </a:schemeClr>
          </a:solidFill>
          <a:ln>
            <a:noFill/>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Machines</a:t>
            </a:r>
          </a:p>
        </p:txBody>
      </p:sp>
      <p:sp>
        <p:nvSpPr>
          <p:cNvPr id="50181" name="Text Box 5"/>
          <p:cNvSpPr txBox="1">
            <a:spLocks noChangeArrowheads="1"/>
          </p:cNvSpPr>
          <p:nvPr/>
        </p:nvSpPr>
        <p:spPr bwMode="auto">
          <a:xfrm>
            <a:off x="3711575" y="2416175"/>
            <a:ext cx="172402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Components</a:t>
            </a:r>
          </a:p>
        </p:txBody>
      </p:sp>
    </p:spTree>
    <p:extLst>
      <p:ext uri="{BB962C8B-B14F-4D97-AF65-F5344CB8AC3E}">
        <p14:creationId xmlns:p14="http://schemas.microsoft.com/office/powerpoint/2010/main" val="133885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Continuous Flow System</a:t>
            </a:r>
          </a:p>
        </p:txBody>
      </p:sp>
      <p:sp>
        <p:nvSpPr>
          <p:cNvPr id="7171" name="Rectangle 3"/>
          <p:cNvSpPr>
            <a:spLocks noGrp="1" noChangeArrowheads="1"/>
          </p:cNvSpPr>
          <p:nvPr>
            <p:ph idx="1"/>
          </p:nvPr>
        </p:nvSpPr>
        <p:spPr/>
        <p:txBody>
          <a:bodyPr/>
          <a:lstStyle/>
          <a:p>
            <a:pPr eaLnBrk="1" hangingPunct="1"/>
            <a:r>
              <a:rPr lang="en-US" altLang="en-US" sz="2400" dirty="0" smtClean="0"/>
              <a:t>Characterized by a streamlined flow of products in the operating system</a:t>
            </a:r>
          </a:p>
          <a:p>
            <a:pPr eaLnBrk="1" hangingPunct="1"/>
            <a:r>
              <a:rPr lang="en-US" altLang="en-US" sz="2400" dirty="0" smtClean="0"/>
              <a:t>Conversion process begins with input of raw material at one end, progresses through the system in an orderly fashion to finally become finished goods at the final stage</a:t>
            </a:r>
          </a:p>
          <a:p>
            <a:pPr eaLnBrk="1" hangingPunct="1"/>
            <a:r>
              <a:rPr lang="en-US" altLang="en-US" sz="2400" dirty="0" smtClean="0"/>
              <a:t>Production process is sequential and the required resources are organized in stages </a:t>
            </a:r>
          </a:p>
          <a:p>
            <a:pPr lvl="1" eaLnBrk="1" hangingPunct="1"/>
            <a:r>
              <a:rPr lang="en-US" altLang="en-US" sz="2000" i="1" dirty="0" smtClean="0">
                <a:solidFill>
                  <a:srgbClr val="0000FF"/>
                </a:solidFill>
              </a:rPr>
              <a:t>Examples: </a:t>
            </a:r>
          </a:p>
          <a:p>
            <a:pPr lvl="2" eaLnBrk="1" hangingPunct="1"/>
            <a:r>
              <a:rPr lang="en-US" altLang="en-US" sz="2000" i="1" dirty="0" smtClean="0">
                <a:solidFill>
                  <a:srgbClr val="0000FF"/>
                </a:solidFill>
              </a:rPr>
              <a:t>several chemical processing industries such as manufacture of petrochemicals, steel, pharmaceutical, cement and glass </a:t>
            </a:r>
          </a:p>
          <a:p>
            <a:pPr lvl="2" eaLnBrk="1" hangingPunct="1"/>
            <a:r>
              <a:rPr lang="en-US" altLang="en-US" sz="2000" i="1" dirty="0" smtClean="0">
                <a:solidFill>
                  <a:srgbClr val="0000FF"/>
                </a:solidFill>
              </a:rPr>
              <a:t>In a discrete manufacturing industry high volume production of very few varieties (such as electrical bulbs or spark plugs)</a:t>
            </a:r>
          </a:p>
        </p:txBody>
      </p:sp>
    </p:spTree>
    <p:extLst>
      <p:ext uri="{BB962C8B-B14F-4D97-AF65-F5344CB8AC3E}">
        <p14:creationId xmlns:p14="http://schemas.microsoft.com/office/powerpoint/2010/main" val="537180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76616" y="304800"/>
            <a:ext cx="7772400" cy="1143000"/>
          </a:xfrm>
        </p:spPr>
        <p:txBody>
          <a:bodyPr/>
          <a:lstStyle/>
          <a:p>
            <a:pPr eaLnBrk="1" hangingPunct="1"/>
            <a:r>
              <a:rPr lang="en-US" altLang="en-US" sz="4000" dirty="0" smtClean="0"/>
              <a:t>One man multiple machine layout </a:t>
            </a:r>
            <a:r>
              <a:rPr lang="en-US" altLang="en-US" sz="3400" dirty="0" smtClean="0"/>
              <a:t/>
            </a:r>
            <a:br>
              <a:rPr lang="en-US" altLang="en-US" sz="3400" dirty="0" smtClean="0"/>
            </a:br>
            <a:r>
              <a:rPr lang="en-US" altLang="en-US" sz="3200" b="1" dirty="0" smtClean="0">
                <a:solidFill>
                  <a:srgbClr val="0000FF"/>
                </a:solidFill>
                <a:latin typeface="Comic Sans MS" pitchFamily="66" charset="0"/>
              </a:rPr>
              <a:t>An example from Lucas TVS</a:t>
            </a:r>
          </a:p>
        </p:txBody>
      </p:sp>
      <p:sp>
        <p:nvSpPr>
          <p:cNvPr id="53251" name="Text Box 4"/>
          <p:cNvSpPr txBox="1">
            <a:spLocks noChangeArrowheads="1"/>
          </p:cNvSpPr>
          <p:nvPr/>
        </p:nvSpPr>
        <p:spPr bwMode="auto">
          <a:xfrm>
            <a:off x="2100616" y="2984500"/>
            <a:ext cx="838200" cy="466725"/>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Press</a:t>
            </a:r>
          </a:p>
        </p:txBody>
      </p:sp>
      <p:sp>
        <p:nvSpPr>
          <p:cNvPr id="53252" name="Rectangle 5"/>
          <p:cNvSpPr>
            <a:spLocks noChangeArrowheads="1"/>
          </p:cNvSpPr>
          <p:nvPr/>
        </p:nvSpPr>
        <p:spPr bwMode="auto">
          <a:xfrm>
            <a:off x="729016" y="2603500"/>
            <a:ext cx="1066800" cy="8382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Lathe</a:t>
            </a:r>
          </a:p>
        </p:txBody>
      </p:sp>
      <p:sp>
        <p:nvSpPr>
          <p:cNvPr id="53253" name="Rectangle 6"/>
          <p:cNvSpPr>
            <a:spLocks noChangeArrowheads="1"/>
          </p:cNvSpPr>
          <p:nvPr/>
        </p:nvSpPr>
        <p:spPr bwMode="auto">
          <a:xfrm>
            <a:off x="3472216" y="2374900"/>
            <a:ext cx="1066800" cy="685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4 way </a:t>
            </a:r>
          </a:p>
          <a:p>
            <a:pPr algn="ctr" eaLnBrk="1" hangingPunct="1"/>
            <a:r>
              <a:rPr lang="en-US" altLang="en-US" sz="2400">
                <a:latin typeface="Times New Roman" pitchFamily="18" charset="0"/>
              </a:rPr>
              <a:t>Drill</a:t>
            </a:r>
          </a:p>
        </p:txBody>
      </p:sp>
      <p:sp>
        <p:nvSpPr>
          <p:cNvPr id="53254" name="Rectangle 7"/>
          <p:cNvSpPr>
            <a:spLocks noChangeArrowheads="1"/>
          </p:cNvSpPr>
          <p:nvPr/>
        </p:nvSpPr>
        <p:spPr bwMode="auto">
          <a:xfrm>
            <a:off x="3472216" y="3213100"/>
            <a:ext cx="1066800" cy="685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SS</a:t>
            </a:r>
          </a:p>
          <a:p>
            <a:pPr algn="ctr" eaLnBrk="1" hangingPunct="1"/>
            <a:r>
              <a:rPr lang="en-US" altLang="en-US" sz="2400">
                <a:latin typeface="Times New Roman" pitchFamily="18" charset="0"/>
              </a:rPr>
              <a:t>Drill</a:t>
            </a:r>
          </a:p>
        </p:txBody>
      </p:sp>
      <p:sp>
        <p:nvSpPr>
          <p:cNvPr id="53255" name="Rectangle 8"/>
          <p:cNvSpPr>
            <a:spLocks noChangeArrowheads="1"/>
          </p:cNvSpPr>
          <p:nvPr/>
        </p:nvSpPr>
        <p:spPr bwMode="auto">
          <a:xfrm>
            <a:off x="3472216" y="4127500"/>
            <a:ext cx="1066800" cy="685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Bench</a:t>
            </a:r>
          </a:p>
        </p:txBody>
      </p:sp>
      <p:sp>
        <p:nvSpPr>
          <p:cNvPr id="53256" name="AutoShape 9"/>
          <p:cNvSpPr>
            <a:spLocks noChangeArrowheads="1"/>
          </p:cNvSpPr>
          <p:nvPr/>
        </p:nvSpPr>
        <p:spPr bwMode="auto">
          <a:xfrm>
            <a:off x="271816" y="35179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57" name="AutoShape 10"/>
          <p:cNvSpPr>
            <a:spLocks noChangeArrowheads="1"/>
          </p:cNvSpPr>
          <p:nvPr/>
        </p:nvSpPr>
        <p:spPr bwMode="auto">
          <a:xfrm>
            <a:off x="1719616" y="35179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58" name="AutoShape 11"/>
          <p:cNvSpPr>
            <a:spLocks noChangeArrowheads="1"/>
          </p:cNvSpPr>
          <p:nvPr/>
        </p:nvSpPr>
        <p:spPr bwMode="auto">
          <a:xfrm>
            <a:off x="2862616" y="35179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59" name="Freeform 12"/>
          <p:cNvSpPr>
            <a:spLocks/>
          </p:cNvSpPr>
          <p:nvPr/>
        </p:nvSpPr>
        <p:spPr bwMode="auto">
          <a:xfrm>
            <a:off x="830616" y="2146300"/>
            <a:ext cx="4114800" cy="3048000"/>
          </a:xfrm>
          <a:custGeom>
            <a:avLst/>
            <a:gdLst>
              <a:gd name="T0" fmla="*/ 0 w 2448"/>
              <a:gd name="T1" fmla="*/ 2147483647 h 1920"/>
              <a:gd name="T2" fmla="*/ 2147483647 w 2448"/>
              <a:gd name="T3" fmla="*/ 2147483647 h 1920"/>
              <a:gd name="T4" fmla="*/ 2147483647 w 2448"/>
              <a:gd name="T5" fmla="*/ 241935000 h 1920"/>
              <a:gd name="T6" fmla="*/ 2147483647 w 2448"/>
              <a:gd name="T7" fmla="*/ 0 h 1920"/>
              <a:gd name="T8" fmla="*/ 2147483647 w 2448"/>
              <a:gd name="T9" fmla="*/ 0 h 1920"/>
              <a:gd name="T10" fmla="*/ 2147483647 w 2448"/>
              <a:gd name="T11" fmla="*/ 2147483647 h 1920"/>
              <a:gd name="T12" fmla="*/ 2147483647 w 2448"/>
              <a:gd name="T13" fmla="*/ 2147483647 h 1920"/>
              <a:gd name="T14" fmla="*/ 0 60000 65536"/>
              <a:gd name="T15" fmla="*/ 0 60000 65536"/>
              <a:gd name="T16" fmla="*/ 0 60000 65536"/>
              <a:gd name="T17" fmla="*/ 0 60000 65536"/>
              <a:gd name="T18" fmla="*/ 0 60000 65536"/>
              <a:gd name="T19" fmla="*/ 0 60000 65536"/>
              <a:gd name="T20" fmla="*/ 0 60000 65536"/>
              <a:gd name="T21" fmla="*/ 0 w 2448"/>
              <a:gd name="T22" fmla="*/ 0 h 1920"/>
              <a:gd name="T23" fmla="*/ 2448 w 2448"/>
              <a:gd name="T24" fmla="*/ 1920 h 1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8" h="1920">
                <a:moveTo>
                  <a:pt x="0" y="1248"/>
                </a:moveTo>
                <a:lnTo>
                  <a:pt x="1344" y="1248"/>
                </a:lnTo>
                <a:lnTo>
                  <a:pt x="1344" y="96"/>
                </a:lnTo>
                <a:lnTo>
                  <a:pt x="1344" y="0"/>
                </a:lnTo>
                <a:lnTo>
                  <a:pt x="2448" y="0"/>
                </a:lnTo>
                <a:lnTo>
                  <a:pt x="2448" y="1728"/>
                </a:lnTo>
                <a:lnTo>
                  <a:pt x="2016" y="1920"/>
                </a:lnTo>
              </a:path>
            </a:pathLst>
          </a:custGeom>
          <a:noFill/>
          <a:ln w="38100" cap="flat"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0" name="Text Box 14"/>
          <p:cNvSpPr txBox="1">
            <a:spLocks noChangeArrowheads="1"/>
          </p:cNvSpPr>
          <p:nvPr/>
        </p:nvSpPr>
        <p:spPr bwMode="auto">
          <a:xfrm>
            <a:off x="925866" y="34036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a:latin typeface="Times New Roman" pitchFamily="18" charset="0"/>
                <a:sym typeface="Webdings" pitchFamily="18" charset="2"/>
              </a:rPr>
              <a:t></a:t>
            </a:r>
            <a:endParaRPr lang="en-US" altLang="en-US" sz="3600">
              <a:latin typeface="Times New Roman" pitchFamily="18" charset="0"/>
            </a:endParaRPr>
          </a:p>
        </p:txBody>
      </p:sp>
      <p:sp>
        <p:nvSpPr>
          <p:cNvPr id="53261" name="Text Box 15"/>
          <p:cNvSpPr txBox="1">
            <a:spLocks noChangeArrowheads="1"/>
          </p:cNvSpPr>
          <p:nvPr/>
        </p:nvSpPr>
        <p:spPr bwMode="auto">
          <a:xfrm>
            <a:off x="2176816" y="33909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a:latin typeface="Times New Roman" pitchFamily="18" charset="0"/>
                <a:sym typeface="Webdings" pitchFamily="18" charset="2"/>
              </a:rPr>
              <a:t></a:t>
            </a:r>
            <a:endParaRPr lang="en-US" altLang="en-US" sz="3600">
              <a:latin typeface="Times New Roman" pitchFamily="18" charset="0"/>
            </a:endParaRPr>
          </a:p>
        </p:txBody>
      </p:sp>
      <p:sp>
        <p:nvSpPr>
          <p:cNvPr id="53262" name="Text Box 16"/>
          <p:cNvSpPr txBox="1">
            <a:spLocks noChangeArrowheads="1"/>
          </p:cNvSpPr>
          <p:nvPr/>
        </p:nvSpPr>
        <p:spPr bwMode="auto">
          <a:xfrm>
            <a:off x="4431066" y="32067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a:latin typeface="Times New Roman" pitchFamily="18" charset="0"/>
                <a:sym typeface="Webdings" pitchFamily="18" charset="2"/>
              </a:rPr>
              <a:t></a:t>
            </a:r>
            <a:endParaRPr lang="en-US" altLang="en-US" sz="3600">
              <a:latin typeface="Times New Roman" pitchFamily="18" charset="0"/>
            </a:endParaRPr>
          </a:p>
        </p:txBody>
      </p:sp>
      <p:sp>
        <p:nvSpPr>
          <p:cNvPr id="53263" name="AutoShape 17"/>
          <p:cNvSpPr>
            <a:spLocks noChangeArrowheads="1"/>
          </p:cNvSpPr>
          <p:nvPr/>
        </p:nvSpPr>
        <p:spPr bwMode="auto">
          <a:xfrm>
            <a:off x="3777016" y="49530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64" name="Text Box 18"/>
          <p:cNvSpPr txBox="1">
            <a:spLocks noChangeArrowheads="1"/>
          </p:cNvSpPr>
          <p:nvPr/>
        </p:nvSpPr>
        <p:spPr bwMode="auto">
          <a:xfrm>
            <a:off x="5529616" y="3648075"/>
            <a:ext cx="838200" cy="466725"/>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400">
                <a:latin typeface="Times New Roman" pitchFamily="18" charset="0"/>
              </a:rPr>
              <a:t>Press</a:t>
            </a:r>
          </a:p>
        </p:txBody>
      </p:sp>
      <p:sp>
        <p:nvSpPr>
          <p:cNvPr id="53265" name="Rectangle 19"/>
          <p:cNvSpPr>
            <a:spLocks noChangeArrowheads="1"/>
          </p:cNvSpPr>
          <p:nvPr/>
        </p:nvSpPr>
        <p:spPr bwMode="auto">
          <a:xfrm>
            <a:off x="5377216" y="4495800"/>
            <a:ext cx="1066800" cy="83820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Lathe</a:t>
            </a:r>
          </a:p>
        </p:txBody>
      </p:sp>
      <p:sp>
        <p:nvSpPr>
          <p:cNvPr id="53266" name="Rectangle 20"/>
          <p:cNvSpPr>
            <a:spLocks noChangeArrowheads="1"/>
          </p:cNvSpPr>
          <p:nvPr/>
        </p:nvSpPr>
        <p:spPr bwMode="auto">
          <a:xfrm>
            <a:off x="6520216" y="2514600"/>
            <a:ext cx="1066800" cy="6858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4 way </a:t>
            </a:r>
          </a:p>
          <a:p>
            <a:pPr algn="ctr" eaLnBrk="1" hangingPunct="1"/>
            <a:r>
              <a:rPr lang="en-US" altLang="en-US" sz="2400">
                <a:latin typeface="Times New Roman" pitchFamily="18" charset="0"/>
              </a:rPr>
              <a:t>Drill</a:t>
            </a:r>
          </a:p>
        </p:txBody>
      </p:sp>
      <p:sp>
        <p:nvSpPr>
          <p:cNvPr id="53267" name="Rectangle 21"/>
          <p:cNvSpPr>
            <a:spLocks noChangeArrowheads="1"/>
          </p:cNvSpPr>
          <p:nvPr/>
        </p:nvSpPr>
        <p:spPr bwMode="auto">
          <a:xfrm>
            <a:off x="7739416" y="3581400"/>
            <a:ext cx="1066800" cy="6858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SS</a:t>
            </a:r>
          </a:p>
          <a:p>
            <a:pPr algn="ctr" eaLnBrk="1" hangingPunct="1"/>
            <a:r>
              <a:rPr lang="en-US" altLang="en-US" sz="2400">
                <a:latin typeface="Times New Roman" pitchFamily="18" charset="0"/>
              </a:rPr>
              <a:t>Drill</a:t>
            </a:r>
          </a:p>
        </p:txBody>
      </p:sp>
      <p:sp>
        <p:nvSpPr>
          <p:cNvPr id="53268" name="Rectangle 22"/>
          <p:cNvSpPr>
            <a:spLocks noChangeArrowheads="1"/>
          </p:cNvSpPr>
          <p:nvPr/>
        </p:nvSpPr>
        <p:spPr bwMode="auto">
          <a:xfrm>
            <a:off x="7739416" y="4724400"/>
            <a:ext cx="1066800" cy="685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latin typeface="Times New Roman" pitchFamily="18" charset="0"/>
              </a:rPr>
              <a:t>Bench</a:t>
            </a:r>
          </a:p>
        </p:txBody>
      </p:sp>
      <p:sp>
        <p:nvSpPr>
          <p:cNvPr id="53269" name="Freeform 24"/>
          <p:cNvSpPr>
            <a:spLocks/>
          </p:cNvSpPr>
          <p:nvPr/>
        </p:nvSpPr>
        <p:spPr bwMode="auto">
          <a:xfrm>
            <a:off x="6571016" y="3314700"/>
            <a:ext cx="1066800" cy="1943100"/>
          </a:xfrm>
          <a:custGeom>
            <a:avLst/>
            <a:gdLst>
              <a:gd name="T0" fmla="*/ 40322500 w 672"/>
              <a:gd name="T1" fmla="*/ 2147483647 h 1224"/>
              <a:gd name="T2" fmla="*/ 40322500 w 672"/>
              <a:gd name="T3" fmla="*/ 1391126250 h 1224"/>
              <a:gd name="T4" fmla="*/ 40322500 w 672"/>
              <a:gd name="T5" fmla="*/ 423386250 h 1224"/>
              <a:gd name="T6" fmla="*/ 282257500 w 672"/>
              <a:gd name="T7" fmla="*/ 60483750 h 1224"/>
              <a:gd name="T8" fmla="*/ 1129030000 w 672"/>
              <a:gd name="T9" fmla="*/ 60483750 h 1224"/>
              <a:gd name="T10" fmla="*/ 1612900000 w 672"/>
              <a:gd name="T11" fmla="*/ 302418750 h 1224"/>
              <a:gd name="T12" fmla="*/ 1612900000 w 672"/>
              <a:gd name="T13" fmla="*/ 1391126250 h 1224"/>
              <a:gd name="T14" fmla="*/ 1612900000 w 672"/>
              <a:gd name="T15" fmla="*/ 2147483647 h 1224"/>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1224"/>
              <a:gd name="T26" fmla="*/ 672 w 672"/>
              <a:gd name="T27" fmla="*/ 1224 h 1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1224">
                <a:moveTo>
                  <a:pt x="16" y="1224"/>
                </a:moveTo>
                <a:cubicBezTo>
                  <a:pt x="16" y="976"/>
                  <a:pt x="16" y="728"/>
                  <a:pt x="16" y="552"/>
                </a:cubicBezTo>
                <a:cubicBezTo>
                  <a:pt x="16" y="376"/>
                  <a:pt x="0" y="256"/>
                  <a:pt x="16" y="168"/>
                </a:cubicBezTo>
                <a:cubicBezTo>
                  <a:pt x="32" y="80"/>
                  <a:pt x="40" y="48"/>
                  <a:pt x="112" y="24"/>
                </a:cubicBezTo>
                <a:cubicBezTo>
                  <a:pt x="184" y="0"/>
                  <a:pt x="360" y="8"/>
                  <a:pt x="448" y="24"/>
                </a:cubicBezTo>
                <a:cubicBezTo>
                  <a:pt x="536" y="40"/>
                  <a:pt x="608" y="32"/>
                  <a:pt x="640" y="120"/>
                </a:cubicBezTo>
                <a:cubicBezTo>
                  <a:pt x="672" y="208"/>
                  <a:pt x="640" y="368"/>
                  <a:pt x="640" y="552"/>
                </a:cubicBezTo>
                <a:cubicBezTo>
                  <a:pt x="640" y="736"/>
                  <a:pt x="640" y="980"/>
                  <a:pt x="640" y="1224"/>
                </a:cubicBezTo>
              </a:path>
            </a:pathLst>
          </a:custGeom>
          <a:noFill/>
          <a:ln w="38100" cap="flat"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70" name="Text Box 25"/>
          <p:cNvSpPr txBox="1">
            <a:spLocks noChangeArrowheads="1"/>
          </p:cNvSpPr>
          <p:nvPr/>
        </p:nvSpPr>
        <p:spPr bwMode="auto">
          <a:xfrm>
            <a:off x="6793266" y="40386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a:latin typeface="Times New Roman" pitchFamily="18" charset="0"/>
                <a:sym typeface="Webdings" pitchFamily="18" charset="2"/>
              </a:rPr>
              <a:t></a:t>
            </a:r>
            <a:endParaRPr lang="en-US" altLang="en-US" sz="3600">
              <a:latin typeface="Times New Roman" pitchFamily="18" charset="0"/>
            </a:endParaRPr>
          </a:p>
        </p:txBody>
      </p:sp>
      <p:sp>
        <p:nvSpPr>
          <p:cNvPr id="53272" name="AutoShape 28"/>
          <p:cNvSpPr>
            <a:spLocks noChangeArrowheads="1"/>
          </p:cNvSpPr>
          <p:nvPr/>
        </p:nvSpPr>
        <p:spPr bwMode="auto">
          <a:xfrm>
            <a:off x="6215416" y="55626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73" name="AutoShape 29"/>
          <p:cNvSpPr>
            <a:spLocks noChangeArrowheads="1"/>
          </p:cNvSpPr>
          <p:nvPr/>
        </p:nvSpPr>
        <p:spPr bwMode="auto">
          <a:xfrm>
            <a:off x="7358416" y="55626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53274" name="AutoShape 30"/>
          <p:cNvSpPr>
            <a:spLocks noChangeArrowheads="1"/>
          </p:cNvSpPr>
          <p:nvPr/>
        </p:nvSpPr>
        <p:spPr bwMode="auto">
          <a:xfrm>
            <a:off x="4767616" y="1917700"/>
            <a:ext cx="457200" cy="457200"/>
          </a:xfrm>
          <a:prstGeom prst="flowChartSummingJunction">
            <a:avLst/>
          </a:prstGeom>
          <a:solidFill>
            <a:schemeClr val="bg2"/>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 name="TextBox 1"/>
          <p:cNvSpPr txBox="1"/>
          <p:nvPr/>
        </p:nvSpPr>
        <p:spPr>
          <a:xfrm>
            <a:off x="-90134" y="5989088"/>
            <a:ext cx="6918882" cy="261610"/>
          </a:xfrm>
          <a:prstGeom prst="rect">
            <a:avLst/>
          </a:prstGeom>
          <a:noFill/>
        </p:spPr>
        <p:txBody>
          <a:bodyPr wrap="none" rtlCol="0">
            <a:spAutoFit/>
          </a:bodyPr>
          <a:lstStyle/>
          <a:p>
            <a:r>
              <a:rPr lang="en-US" sz="1100" i="1" dirty="0" smtClean="0"/>
              <a:t>Source: N Ravichandran, “A Journey Toward Manufacturing Excellence” CII Quality Summit 2000, 61 – 115.</a:t>
            </a:r>
            <a:endParaRPr lang="en-US" sz="1100" i="1" dirty="0"/>
          </a:p>
        </p:txBody>
      </p:sp>
      <p:sp>
        <p:nvSpPr>
          <p:cNvPr id="3" name="TextBox 2"/>
          <p:cNvSpPr txBox="1"/>
          <p:nvPr/>
        </p:nvSpPr>
        <p:spPr>
          <a:xfrm>
            <a:off x="2100616" y="1552575"/>
            <a:ext cx="1523174" cy="400110"/>
          </a:xfrm>
          <a:prstGeom prst="rect">
            <a:avLst/>
          </a:prstGeom>
          <a:solidFill>
            <a:srgbClr val="FFD85D"/>
          </a:solidFill>
        </p:spPr>
        <p:txBody>
          <a:bodyPr wrap="none" rtlCol="0">
            <a:spAutoFit/>
          </a:bodyPr>
          <a:lstStyle/>
          <a:p>
            <a:r>
              <a:rPr lang="en-US" sz="2000" b="1" dirty="0" smtClean="0"/>
              <a:t>Old Layout</a:t>
            </a:r>
            <a:endParaRPr lang="en-US" sz="2000" b="1" dirty="0"/>
          </a:p>
        </p:txBody>
      </p:sp>
      <p:sp>
        <p:nvSpPr>
          <p:cNvPr id="29" name="TextBox 28"/>
          <p:cNvSpPr txBox="1"/>
          <p:nvPr/>
        </p:nvSpPr>
        <p:spPr>
          <a:xfrm>
            <a:off x="5986816" y="1571565"/>
            <a:ext cx="2081019" cy="400110"/>
          </a:xfrm>
          <a:prstGeom prst="rect">
            <a:avLst/>
          </a:prstGeom>
          <a:solidFill>
            <a:srgbClr val="FFD85D"/>
          </a:solidFill>
        </p:spPr>
        <p:txBody>
          <a:bodyPr wrap="none" rtlCol="0">
            <a:spAutoFit/>
          </a:bodyPr>
          <a:lstStyle/>
          <a:p>
            <a:r>
              <a:rPr lang="en-US" sz="2000" b="1" dirty="0" smtClean="0"/>
              <a:t>Revised Layout</a:t>
            </a:r>
            <a:endParaRPr lang="en-US" sz="2000" b="1" dirty="0"/>
          </a:p>
        </p:txBody>
      </p:sp>
    </p:spTree>
    <p:extLst>
      <p:ext uri="{BB962C8B-B14F-4D97-AF65-F5344CB8AC3E}">
        <p14:creationId xmlns:p14="http://schemas.microsoft.com/office/powerpoint/2010/main" val="3529697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smtClean="0"/>
              <a:t>Flexible Manufacturing System</a:t>
            </a:r>
            <a:br>
              <a:rPr lang="en-US" altLang="en-US" dirty="0" smtClean="0"/>
            </a:br>
            <a:r>
              <a:rPr lang="en-US" altLang="en-US" sz="3200" b="1" dirty="0" smtClean="0">
                <a:solidFill>
                  <a:srgbClr val="0000FF"/>
                </a:solidFill>
                <a:latin typeface="Comic Sans MS" pitchFamily="66" charset="0"/>
              </a:rPr>
              <a:t>Definition</a:t>
            </a:r>
          </a:p>
        </p:txBody>
      </p:sp>
      <p:sp>
        <p:nvSpPr>
          <p:cNvPr id="54275" name="Rectangle 3"/>
          <p:cNvSpPr>
            <a:spLocks noGrp="1" noChangeArrowheads="1"/>
          </p:cNvSpPr>
          <p:nvPr>
            <p:ph idx="1"/>
          </p:nvPr>
        </p:nvSpPr>
        <p:spPr/>
        <p:txBody>
          <a:bodyPr/>
          <a:lstStyle/>
          <a:p>
            <a:pPr eaLnBrk="1" hangingPunct="1"/>
            <a:r>
              <a:rPr lang="en-US" altLang="en-US" sz="2800" dirty="0" smtClean="0"/>
              <a:t>A Flexible Manufacturing Systems (FMS) is</a:t>
            </a:r>
          </a:p>
          <a:p>
            <a:pPr lvl="1" eaLnBrk="1" hangingPunct="1"/>
            <a:r>
              <a:rPr lang="en-US" altLang="en-US" sz="2400" dirty="0" smtClean="0"/>
              <a:t>A system consisting usually of numerical control (NC) machines </a:t>
            </a:r>
          </a:p>
          <a:p>
            <a:pPr lvl="1" eaLnBrk="1" hangingPunct="1"/>
            <a:r>
              <a:rPr lang="en-US" altLang="en-US" sz="2400" dirty="0" smtClean="0"/>
              <a:t>Connected by an automated material handling system.  </a:t>
            </a:r>
          </a:p>
          <a:p>
            <a:pPr lvl="1" eaLnBrk="1" hangingPunct="1"/>
            <a:r>
              <a:rPr lang="en-US" altLang="en-US" sz="2400" dirty="0" smtClean="0"/>
              <a:t>Operated under a central computer control </a:t>
            </a:r>
          </a:p>
          <a:p>
            <a:pPr lvl="1" eaLnBrk="1" hangingPunct="1"/>
            <a:r>
              <a:rPr lang="en-US" altLang="en-US" sz="2400" dirty="0" smtClean="0"/>
              <a:t>Capable of simultaneously processing a family of parts with low to medium demand, different process cycles and operation sequences </a:t>
            </a:r>
          </a:p>
          <a:p>
            <a:pPr eaLnBrk="1" hangingPunct="1"/>
            <a:r>
              <a:rPr lang="en-US" altLang="en-US" sz="2800" dirty="0" smtClean="0"/>
              <a:t>It is an attempt to solve the process complexities arising out of mid-volume and mid-variety parts </a:t>
            </a:r>
          </a:p>
        </p:txBody>
      </p:sp>
    </p:spTree>
    <p:extLst>
      <p:ext uri="{BB962C8B-B14F-4D97-AF65-F5344CB8AC3E}">
        <p14:creationId xmlns:p14="http://schemas.microsoft.com/office/powerpoint/2010/main" val="351689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52480" y="274638"/>
            <a:ext cx="8229600" cy="1143000"/>
          </a:xfrm>
        </p:spPr>
        <p:txBody>
          <a:bodyPr/>
          <a:lstStyle/>
          <a:p>
            <a:pPr eaLnBrk="1" hangingPunct="1"/>
            <a:r>
              <a:rPr lang="en-US" altLang="en-US" smtClean="0"/>
              <a:t>Typical Machines used in FMS</a:t>
            </a:r>
          </a:p>
        </p:txBody>
      </p:sp>
      <p:pic>
        <p:nvPicPr>
          <p:cNvPr id="55299" name="Picture 3" descr="Fm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143" y="2143125"/>
            <a:ext cx="417353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4" descr="Fm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30" y="2133600"/>
            <a:ext cx="43243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85416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Structure of an FMS</a:t>
            </a:r>
          </a:p>
        </p:txBody>
      </p:sp>
      <p:pic>
        <p:nvPicPr>
          <p:cNvPr id="56323"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76400"/>
            <a:ext cx="777240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5361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Flexibilities in FMS</a:t>
            </a:r>
          </a:p>
        </p:txBody>
      </p:sp>
      <p:sp>
        <p:nvSpPr>
          <p:cNvPr id="57347" name="Rectangle 3"/>
          <p:cNvSpPr>
            <a:spLocks noGrp="1" noChangeArrowheads="1"/>
          </p:cNvSpPr>
          <p:nvPr>
            <p:ph idx="1"/>
          </p:nvPr>
        </p:nvSpPr>
        <p:spPr>
          <a:xfrm>
            <a:off x="457200" y="1295400"/>
            <a:ext cx="8229600" cy="4525963"/>
          </a:xfrm>
        </p:spPr>
        <p:txBody>
          <a:bodyPr/>
          <a:lstStyle/>
          <a:p>
            <a:pPr eaLnBrk="1" hangingPunct="1"/>
            <a:r>
              <a:rPr lang="en-US" altLang="en-US" sz="2400" u="sng" dirty="0" smtClean="0"/>
              <a:t>Machine flexibility</a:t>
            </a:r>
            <a:r>
              <a:rPr lang="en-US" altLang="en-US" sz="2400" dirty="0" smtClean="0"/>
              <a:t>:</a:t>
            </a:r>
            <a:r>
              <a:rPr lang="en-US" altLang="en-US" sz="2400" b="1" dirty="0" smtClean="0"/>
              <a:t> </a:t>
            </a:r>
            <a:r>
              <a:rPr lang="en-US" altLang="en-US" sz="2400" dirty="0" smtClean="0"/>
              <a:t>the ease of making changes required to produce a given set of part types </a:t>
            </a:r>
          </a:p>
          <a:p>
            <a:pPr eaLnBrk="1" hangingPunct="1"/>
            <a:r>
              <a:rPr lang="en-US" altLang="en-US" sz="2400" u="sng" dirty="0" smtClean="0"/>
              <a:t>Process flexibility or mix flexibility</a:t>
            </a:r>
            <a:r>
              <a:rPr lang="en-US" altLang="en-US" sz="2400" dirty="0" smtClean="0"/>
              <a:t>:</a:t>
            </a:r>
            <a:r>
              <a:rPr lang="en-US" altLang="en-US" sz="2400" b="1" dirty="0" smtClean="0"/>
              <a:t> </a:t>
            </a:r>
            <a:r>
              <a:rPr lang="en-US" altLang="en-US" sz="2400" dirty="0" smtClean="0"/>
              <a:t>the ability to produce a given set of part types, each possibly using different materials in several ways</a:t>
            </a:r>
          </a:p>
          <a:p>
            <a:pPr eaLnBrk="1" hangingPunct="1"/>
            <a:r>
              <a:rPr lang="en-US" altLang="en-US" sz="2400" u="sng" dirty="0" smtClean="0"/>
              <a:t>Product flexibility</a:t>
            </a:r>
            <a:r>
              <a:rPr lang="en-US" altLang="en-US" sz="2400" dirty="0" smtClean="0"/>
              <a:t>:</a:t>
            </a:r>
            <a:r>
              <a:rPr lang="en-US" altLang="en-US" sz="2400" b="1" dirty="0" smtClean="0"/>
              <a:t> </a:t>
            </a:r>
            <a:r>
              <a:rPr lang="en-US" altLang="en-US" sz="2400" dirty="0" smtClean="0"/>
              <a:t>the ability to produce a new set of products very economically and quickly</a:t>
            </a:r>
          </a:p>
          <a:p>
            <a:pPr eaLnBrk="1" hangingPunct="1"/>
            <a:r>
              <a:rPr lang="en-US" altLang="en-US" sz="2400" u="sng" dirty="0" smtClean="0"/>
              <a:t>Routing flexibility</a:t>
            </a:r>
            <a:r>
              <a:rPr lang="en-US" altLang="en-US" sz="2400" dirty="0" smtClean="0"/>
              <a:t>:</a:t>
            </a:r>
            <a:r>
              <a:rPr lang="en-US" altLang="en-US" sz="2400" b="1" dirty="0" smtClean="0"/>
              <a:t> </a:t>
            </a:r>
            <a:r>
              <a:rPr lang="en-US" altLang="en-US" sz="2400" dirty="0" smtClean="0"/>
              <a:t>is the ability to handle breakdowns and to continue processing the given set of part types</a:t>
            </a:r>
          </a:p>
          <a:p>
            <a:pPr eaLnBrk="1" hangingPunct="1"/>
            <a:r>
              <a:rPr lang="en-US" altLang="en-US" sz="2400" u="sng" dirty="0" smtClean="0"/>
              <a:t>Volume flexibility</a:t>
            </a:r>
            <a:r>
              <a:rPr lang="en-US" altLang="en-US" sz="2400" dirty="0" smtClean="0"/>
              <a:t>:</a:t>
            </a:r>
            <a:r>
              <a:rPr lang="en-US" altLang="en-US" sz="2400" b="1" dirty="0" smtClean="0"/>
              <a:t> </a:t>
            </a:r>
            <a:r>
              <a:rPr lang="en-US" altLang="en-US" sz="2400" dirty="0" smtClean="0"/>
              <a:t>is a measure of the ability to operate an FMS profitably at different production volumes</a:t>
            </a:r>
          </a:p>
          <a:p>
            <a:pPr eaLnBrk="1" hangingPunct="1"/>
            <a:r>
              <a:rPr lang="en-US" altLang="en-US" sz="2400" u="sng" dirty="0" smtClean="0"/>
              <a:t>Expansion flexibility</a:t>
            </a:r>
            <a:r>
              <a:rPr lang="en-US" altLang="en-US" sz="2400" dirty="0" smtClean="0"/>
              <a:t>:</a:t>
            </a:r>
            <a:r>
              <a:rPr lang="en-US" altLang="en-US" sz="2400" b="1" dirty="0" smtClean="0"/>
              <a:t> </a:t>
            </a:r>
            <a:r>
              <a:rPr lang="en-US" altLang="en-US" sz="2400" dirty="0" smtClean="0"/>
              <a:t>is the capability of building a system, and expanding it as need arises, easily and in a modular fashion</a:t>
            </a:r>
          </a:p>
        </p:txBody>
      </p:sp>
    </p:spTree>
    <p:extLst>
      <p:ext uri="{BB962C8B-B14F-4D97-AF65-F5344CB8AC3E}">
        <p14:creationId xmlns:p14="http://schemas.microsoft.com/office/powerpoint/2010/main" val="3234499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Material Handling in FMSs</a:t>
            </a:r>
          </a:p>
        </p:txBody>
      </p:sp>
      <p:sp>
        <p:nvSpPr>
          <p:cNvPr id="58371" name="Rectangle 3"/>
          <p:cNvSpPr>
            <a:spLocks noGrp="1" noChangeArrowheads="1"/>
          </p:cNvSpPr>
          <p:nvPr>
            <p:ph idx="1"/>
          </p:nvPr>
        </p:nvSpPr>
        <p:spPr/>
        <p:txBody>
          <a:bodyPr/>
          <a:lstStyle/>
          <a:p>
            <a:pPr eaLnBrk="1" hangingPunct="1"/>
            <a:r>
              <a:rPr lang="en-US" altLang="en-US" sz="2400" b="1" u="sng" dirty="0" smtClean="0"/>
              <a:t>An automated storage system</a:t>
            </a:r>
            <a:r>
              <a:rPr lang="en-US" altLang="en-US" sz="2400" b="1" dirty="0" smtClean="0"/>
              <a:t> </a:t>
            </a:r>
            <a:r>
              <a:rPr lang="en-US" altLang="en-US" sz="2400" dirty="0" smtClean="0"/>
              <a:t>is used for large scale bulk storage as well as for small in line buffer storage </a:t>
            </a:r>
          </a:p>
          <a:p>
            <a:pPr lvl="1" eaLnBrk="1" hangingPunct="1"/>
            <a:r>
              <a:rPr lang="en-US" altLang="en-US" sz="2400" dirty="0" smtClean="0"/>
              <a:t>Automated Storage and Retrieval System (AS/RS) </a:t>
            </a:r>
          </a:p>
          <a:p>
            <a:pPr lvl="1" eaLnBrk="1" hangingPunct="1"/>
            <a:r>
              <a:rPr lang="en-US" altLang="en-US" sz="2400" dirty="0" smtClean="0"/>
              <a:t>Horizontal &amp; Vertical Carousels </a:t>
            </a:r>
          </a:p>
          <a:p>
            <a:pPr eaLnBrk="1" hangingPunct="1"/>
            <a:r>
              <a:rPr lang="en-US" altLang="en-US" sz="2400" b="1" u="sng" dirty="0" smtClean="0"/>
              <a:t>An automated transport system</a:t>
            </a:r>
            <a:r>
              <a:rPr lang="en-US" altLang="en-US" sz="2400" b="1" dirty="0" smtClean="0"/>
              <a:t> </a:t>
            </a:r>
            <a:r>
              <a:rPr lang="en-US" altLang="en-US" sz="2400" dirty="0" smtClean="0"/>
              <a:t>is used to move parts and products from the storage systems to the production operations </a:t>
            </a:r>
          </a:p>
          <a:p>
            <a:pPr lvl="1" eaLnBrk="1" hangingPunct="1"/>
            <a:r>
              <a:rPr lang="en-US" altLang="en-US" sz="2400" dirty="0" smtClean="0"/>
              <a:t>Automated Guided Vehicle (AGV) system </a:t>
            </a:r>
          </a:p>
          <a:p>
            <a:pPr lvl="1" eaLnBrk="1" hangingPunct="1"/>
            <a:r>
              <a:rPr lang="en-US" altLang="en-US" sz="2400" dirty="0" smtClean="0"/>
              <a:t>Conveyors in a wide variety of forms such as overhead, monorail, carry and free, power and free and under floor drag chain</a:t>
            </a:r>
          </a:p>
          <a:p>
            <a:pPr lvl="1" eaLnBrk="1" hangingPunct="1"/>
            <a:r>
              <a:rPr lang="en-US" altLang="en-US" sz="2400" dirty="0" smtClean="0"/>
              <a:t>Gantry and Pick &amp; Place Robots</a:t>
            </a:r>
          </a:p>
        </p:txBody>
      </p:sp>
    </p:spTree>
    <p:extLst>
      <p:ext uri="{BB962C8B-B14F-4D97-AF65-F5344CB8AC3E}">
        <p14:creationId xmlns:p14="http://schemas.microsoft.com/office/powerpoint/2010/main" val="461018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76"/>
            <a:ext cx="8229600" cy="1143000"/>
          </a:xfrm>
        </p:spPr>
        <p:txBody>
          <a:bodyPr>
            <a:normAutofit fontScale="90000"/>
          </a:bodyPr>
          <a:lstStyle/>
          <a:p>
            <a:r>
              <a:rPr lang="en-US" sz="3600" dirty="0" smtClean="0"/>
              <a:t>Factors affecting the complexity of Operations Management</a:t>
            </a:r>
            <a:endParaRPr lang="en-US" sz="3600" dirty="0"/>
          </a:p>
        </p:txBody>
      </p:sp>
      <p:graphicFrame>
        <p:nvGraphicFramePr>
          <p:cNvPr id="3" name="Diagram 2"/>
          <p:cNvGraphicFramePr/>
          <p:nvPr>
            <p:extLst>
              <p:ext uri="{D42A27DB-BD31-4B8C-83A1-F6EECF244321}">
                <p14:modId xmlns:p14="http://schemas.microsoft.com/office/powerpoint/2010/main" val="1156939509"/>
              </p:ext>
            </p:extLst>
          </p:nvPr>
        </p:nvGraphicFramePr>
        <p:xfrm>
          <a:off x="1524000" y="19054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3962400" y="6008424"/>
            <a:ext cx="1024896" cy="400110"/>
          </a:xfrm>
          <a:prstGeom prst="rect">
            <a:avLst/>
          </a:prstGeom>
          <a:noFill/>
        </p:spPr>
        <p:txBody>
          <a:bodyPr wrap="none" rtlCol="0">
            <a:spAutoFit/>
          </a:bodyPr>
          <a:lstStyle/>
          <a:p>
            <a:r>
              <a:rPr lang="en-US" sz="2000" b="1" dirty="0" smtClean="0"/>
              <a:t>Variety</a:t>
            </a:r>
            <a:endParaRPr lang="en-US" sz="2000" b="1" dirty="0"/>
          </a:p>
        </p:txBody>
      </p:sp>
      <p:sp>
        <p:nvSpPr>
          <p:cNvPr id="15" name="TextBox 14"/>
          <p:cNvSpPr txBox="1"/>
          <p:nvPr/>
        </p:nvSpPr>
        <p:spPr>
          <a:xfrm>
            <a:off x="1295400" y="6008424"/>
            <a:ext cx="576953" cy="369332"/>
          </a:xfrm>
          <a:prstGeom prst="rect">
            <a:avLst/>
          </a:prstGeom>
          <a:noFill/>
        </p:spPr>
        <p:txBody>
          <a:bodyPr wrap="none" rtlCol="0">
            <a:spAutoFit/>
          </a:bodyPr>
          <a:lstStyle/>
          <a:p>
            <a:r>
              <a:rPr lang="en-US" b="1" dirty="0" smtClean="0"/>
              <a:t>Low</a:t>
            </a:r>
            <a:endParaRPr lang="en-US" b="1" dirty="0"/>
          </a:p>
        </p:txBody>
      </p:sp>
      <p:sp>
        <p:nvSpPr>
          <p:cNvPr id="16" name="TextBox 15"/>
          <p:cNvSpPr txBox="1"/>
          <p:nvPr/>
        </p:nvSpPr>
        <p:spPr>
          <a:xfrm>
            <a:off x="7271647" y="6008424"/>
            <a:ext cx="619080" cy="369332"/>
          </a:xfrm>
          <a:prstGeom prst="rect">
            <a:avLst/>
          </a:prstGeom>
          <a:noFill/>
        </p:spPr>
        <p:txBody>
          <a:bodyPr wrap="none" rtlCol="0">
            <a:spAutoFit/>
          </a:bodyPr>
          <a:lstStyle/>
          <a:p>
            <a:r>
              <a:rPr lang="en-US" b="1" dirty="0" smtClean="0"/>
              <a:t>High</a:t>
            </a:r>
            <a:endParaRPr lang="en-US" b="1" dirty="0"/>
          </a:p>
        </p:txBody>
      </p:sp>
      <p:cxnSp>
        <p:nvCxnSpPr>
          <p:cNvPr id="21" name="Straight Arrow Connector 20"/>
          <p:cNvCxnSpPr>
            <a:stCxn id="14" idx="3"/>
            <a:endCxn id="16" idx="1"/>
          </p:cNvCxnSpPr>
          <p:nvPr/>
        </p:nvCxnSpPr>
        <p:spPr>
          <a:xfrm flipV="1">
            <a:off x="4987296" y="6193090"/>
            <a:ext cx="2284351" cy="153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91695" y="6210732"/>
            <a:ext cx="1970705" cy="26292"/>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188343" y="3744994"/>
            <a:ext cx="1822935" cy="400110"/>
          </a:xfrm>
          <a:prstGeom prst="rect">
            <a:avLst/>
          </a:prstGeom>
          <a:noFill/>
        </p:spPr>
        <p:txBody>
          <a:bodyPr wrap="none" rtlCol="0">
            <a:spAutoFit/>
          </a:bodyPr>
          <a:lstStyle/>
          <a:p>
            <a:r>
              <a:rPr lang="en-US" sz="2000" b="1" dirty="0" smtClean="0"/>
              <a:t>No. of Stages</a:t>
            </a:r>
            <a:endParaRPr lang="en-US" sz="2000" b="1" dirty="0"/>
          </a:p>
        </p:txBody>
      </p:sp>
      <p:sp>
        <p:nvSpPr>
          <p:cNvPr id="26" name="TextBox 25"/>
          <p:cNvSpPr txBox="1"/>
          <p:nvPr/>
        </p:nvSpPr>
        <p:spPr>
          <a:xfrm rot="16200000">
            <a:off x="823452" y="5726949"/>
            <a:ext cx="572849" cy="369332"/>
          </a:xfrm>
          <a:prstGeom prst="rect">
            <a:avLst/>
          </a:prstGeom>
          <a:noFill/>
        </p:spPr>
        <p:txBody>
          <a:bodyPr wrap="none" rtlCol="0">
            <a:spAutoFit/>
          </a:bodyPr>
          <a:lstStyle/>
          <a:p>
            <a:r>
              <a:rPr lang="en-US" b="1" dirty="0" smtClean="0"/>
              <a:t>Few</a:t>
            </a:r>
            <a:endParaRPr lang="en-US" b="1" dirty="0"/>
          </a:p>
        </p:txBody>
      </p:sp>
      <p:sp>
        <p:nvSpPr>
          <p:cNvPr id="27" name="TextBox 26"/>
          <p:cNvSpPr txBox="1"/>
          <p:nvPr/>
        </p:nvSpPr>
        <p:spPr>
          <a:xfrm rot="16200000">
            <a:off x="734704" y="1840749"/>
            <a:ext cx="728726" cy="369332"/>
          </a:xfrm>
          <a:prstGeom prst="rect">
            <a:avLst/>
          </a:prstGeom>
          <a:noFill/>
        </p:spPr>
        <p:txBody>
          <a:bodyPr wrap="none" rtlCol="0">
            <a:spAutoFit/>
          </a:bodyPr>
          <a:lstStyle/>
          <a:p>
            <a:r>
              <a:rPr lang="en-US" b="1" dirty="0" smtClean="0"/>
              <a:t>Many</a:t>
            </a:r>
            <a:endParaRPr lang="en-US" b="1" dirty="0"/>
          </a:p>
        </p:txBody>
      </p:sp>
      <p:cxnSp>
        <p:nvCxnSpPr>
          <p:cNvPr id="29" name="Straight Arrow Connector 28"/>
          <p:cNvCxnSpPr>
            <a:stCxn id="25" idx="3"/>
            <a:endCxn id="27" idx="1"/>
          </p:cNvCxnSpPr>
          <p:nvPr/>
        </p:nvCxnSpPr>
        <p:spPr>
          <a:xfrm flipH="1" flipV="1">
            <a:off x="1099067" y="2389778"/>
            <a:ext cx="744" cy="6438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111044" y="5085644"/>
            <a:ext cx="744" cy="485588"/>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4860" y="1321240"/>
            <a:ext cx="768159" cy="400110"/>
          </a:xfrm>
          <a:prstGeom prst="rect">
            <a:avLst/>
          </a:prstGeom>
          <a:noFill/>
        </p:spPr>
        <p:txBody>
          <a:bodyPr wrap="none" rtlCol="0">
            <a:spAutoFit/>
          </a:bodyPr>
          <a:lstStyle/>
          <a:p>
            <a:r>
              <a:rPr lang="en-US" sz="2000" b="1" dirty="0" smtClean="0"/>
              <a:t>Flow</a:t>
            </a:r>
            <a:endParaRPr lang="en-US" sz="2000" b="1" dirty="0"/>
          </a:p>
        </p:txBody>
      </p:sp>
      <p:sp>
        <p:nvSpPr>
          <p:cNvPr id="18" name="TextBox 17"/>
          <p:cNvSpPr txBox="1"/>
          <p:nvPr/>
        </p:nvSpPr>
        <p:spPr>
          <a:xfrm>
            <a:off x="1297860" y="1424476"/>
            <a:ext cx="1344279" cy="369332"/>
          </a:xfrm>
          <a:prstGeom prst="rect">
            <a:avLst/>
          </a:prstGeom>
          <a:noFill/>
        </p:spPr>
        <p:txBody>
          <a:bodyPr wrap="none" rtlCol="0">
            <a:spAutoFit/>
          </a:bodyPr>
          <a:lstStyle/>
          <a:p>
            <a:r>
              <a:rPr lang="en-US" b="1" dirty="0" smtClean="0"/>
              <a:t>Streamlined</a:t>
            </a:r>
            <a:endParaRPr lang="en-US" b="1" dirty="0"/>
          </a:p>
        </p:txBody>
      </p:sp>
      <p:sp>
        <p:nvSpPr>
          <p:cNvPr id="19" name="TextBox 18"/>
          <p:cNvSpPr txBox="1"/>
          <p:nvPr/>
        </p:nvSpPr>
        <p:spPr>
          <a:xfrm>
            <a:off x="6629400" y="1394980"/>
            <a:ext cx="990977" cy="369332"/>
          </a:xfrm>
          <a:prstGeom prst="rect">
            <a:avLst/>
          </a:prstGeom>
          <a:noFill/>
        </p:spPr>
        <p:txBody>
          <a:bodyPr wrap="none" rtlCol="0">
            <a:spAutoFit/>
          </a:bodyPr>
          <a:lstStyle/>
          <a:p>
            <a:r>
              <a:rPr lang="en-US" b="1" dirty="0" smtClean="0"/>
              <a:t>Jumbled</a:t>
            </a:r>
            <a:endParaRPr lang="en-US" b="1" dirty="0"/>
          </a:p>
        </p:txBody>
      </p:sp>
      <p:cxnSp>
        <p:nvCxnSpPr>
          <p:cNvPr id="20" name="Straight Arrow Connector 19"/>
          <p:cNvCxnSpPr/>
          <p:nvPr/>
        </p:nvCxnSpPr>
        <p:spPr>
          <a:xfrm>
            <a:off x="4862157" y="1597475"/>
            <a:ext cx="1767243" cy="2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723914" y="1603168"/>
            <a:ext cx="1238486" cy="5974"/>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0566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93858"/>
            <a:ext cx="8229600" cy="1143000"/>
          </a:xfrm>
        </p:spPr>
        <p:txBody>
          <a:bodyPr/>
          <a:lstStyle/>
          <a:p>
            <a:pPr eaLnBrk="1" hangingPunct="1"/>
            <a:r>
              <a:rPr lang="en-US" altLang="en-US" dirty="0" smtClean="0"/>
              <a:t>Design of Manufacturing Processes </a:t>
            </a:r>
            <a:r>
              <a:rPr lang="en-US" altLang="en-US" sz="4000" dirty="0" smtClean="0"/>
              <a:t/>
            </a:r>
            <a:br>
              <a:rPr lang="en-US" altLang="en-US" sz="4000" dirty="0" smtClean="0"/>
            </a:br>
            <a:r>
              <a:rPr lang="en-US" altLang="en-US" sz="3200" b="1" dirty="0" smtClean="0">
                <a:solidFill>
                  <a:srgbClr val="0000FF"/>
                </a:solidFill>
                <a:latin typeface="Comic Sans MS" pitchFamily="66" charset="0"/>
              </a:rPr>
              <a:t>Chapter Highlights</a:t>
            </a:r>
          </a:p>
        </p:txBody>
      </p:sp>
      <p:sp>
        <p:nvSpPr>
          <p:cNvPr id="60419" name="Rectangle 3"/>
          <p:cNvSpPr>
            <a:spLocks noGrp="1" noChangeArrowheads="1"/>
          </p:cNvSpPr>
          <p:nvPr>
            <p:ph idx="1"/>
          </p:nvPr>
        </p:nvSpPr>
        <p:spPr>
          <a:xfrm>
            <a:off x="457200" y="1003104"/>
            <a:ext cx="8458200" cy="4525963"/>
          </a:xfrm>
        </p:spPr>
        <p:txBody>
          <a:bodyPr/>
          <a:lstStyle/>
          <a:p>
            <a:pPr eaLnBrk="1" hangingPunct="1"/>
            <a:r>
              <a:rPr lang="en-US" altLang="en-US" sz="2300" dirty="0" smtClean="0"/>
              <a:t>Volume, variety and flow exert significant influence on process design in organizations.</a:t>
            </a:r>
          </a:p>
          <a:p>
            <a:pPr eaLnBrk="1" hangingPunct="1"/>
            <a:r>
              <a:rPr lang="en-US" altLang="en-US" sz="2300" dirty="0" smtClean="0"/>
              <a:t>Process industries and mass production systems generally have a streamlined flow of products. </a:t>
            </a:r>
          </a:p>
          <a:p>
            <a:pPr eaLnBrk="1" hangingPunct="1"/>
            <a:r>
              <a:rPr lang="en-US" altLang="en-US" sz="2300" dirty="0" smtClean="0"/>
              <a:t>Mid-volume and mid-variety manufacturing systems have intermittent flow. Capacity estimation is difficult in such systems compared to a continuous flow systems.</a:t>
            </a:r>
          </a:p>
          <a:p>
            <a:pPr eaLnBrk="1" hangingPunct="1"/>
            <a:r>
              <a:rPr lang="en-US" altLang="en-US" sz="2300" dirty="0" smtClean="0"/>
              <a:t>Project organizations &amp; customized manufacturing systems have jumbled flow. Capacity estimation and scheduling of jobs are quite difficult. Operations management complexity is high in jumbled flow systems.</a:t>
            </a:r>
          </a:p>
          <a:p>
            <a:pPr eaLnBrk="1" hangingPunct="1"/>
            <a:r>
              <a:rPr lang="en-US" altLang="en-US" sz="2300" dirty="0" smtClean="0"/>
              <a:t>A process – product matrix depicts the relationship between process flow characteristics and volume of production in any manufacturing organization. </a:t>
            </a:r>
          </a:p>
        </p:txBody>
      </p:sp>
    </p:spTree>
    <p:extLst>
      <p:ext uri="{BB962C8B-B14F-4D97-AF65-F5344CB8AC3E}">
        <p14:creationId xmlns:p14="http://schemas.microsoft.com/office/powerpoint/2010/main" val="35609944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56270"/>
            <a:ext cx="8229600" cy="1143000"/>
          </a:xfrm>
        </p:spPr>
        <p:txBody>
          <a:bodyPr/>
          <a:lstStyle/>
          <a:p>
            <a:pPr eaLnBrk="1" hangingPunct="1"/>
            <a:r>
              <a:rPr lang="en-US" altLang="en-US" dirty="0" smtClean="0"/>
              <a:t>Design of Manufacturing Processes</a:t>
            </a:r>
            <a:r>
              <a:rPr lang="en-US" altLang="en-US" sz="6000" dirty="0" smtClean="0"/>
              <a:t/>
            </a:r>
            <a:br>
              <a:rPr lang="en-US" altLang="en-US" sz="6000" dirty="0" smtClean="0"/>
            </a:br>
            <a:r>
              <a:rPr lang="en-US" altLang="en-US" sz="3200" b="1" dirty="0" smtClean="0">
                <a:solidFill>
                  <a:srgbClr val="0000FF"/>
                </a:solidFill>
                <a:latin typeface="Comic Sans MS" pitchFamily="66" charset="0"/>
              </a:rPr>
              <a:t>Chapter Highlights…</a:t>
            </a:r>
          </a:p>
        </p:txBody>
      </p:sp>
      <p:sp>
        <p:nvSpPr>
          <p:cNvPr id="61443" name="Rectangle 3"/>
          <p:cNvSpPr>
            <a:spLocks noGrp="1" noChangeArrowheads="1"/>
          </p:cNvSpPr>
          <p:nvPr>
            <p:ph idx="1"/>
          </p:nvPr>
        </p:nvSpPr>
        <p:spPr>
          <a:xfrm>
            <a:off x="457200" y="1381832"/>
            <a:ext cx="8229600" cy="4525963"/>
          </a:xfrm>
        </p:spPr>
        <p:txBody>
          <a:bodyPr/>
          <a:lstStyle/>
          <a:p>
            <a:pPr eaLnBrk="1" hangingPunct="1"/>
            <a:r>
              <a:rPr lang="en-US" altLang="en-US" sz="2400" dirty="0" smtClean="0"/>
              <a:t>Volume, variety and flow exert significant influence on the layout problem in organizations. </a:t>
            </a:r>
          </a:p>
          <a:p>
            <a:pPr lvl="1" eaLnBrk="1" hangingPunct="1"/>
            <a:r>
              <a:rPr lang="en-US" altLang="en-US" sz="2000" dirty="0" smtClean="0"/>
              <a:t>Product layouts are useful for high volume – low variety situations. </a:t>
            </a:r>
          </a:p>
          <a:p>
            <a:pPr lvl="1" eaLnBrk="1" hangingPunct="1"/>
            <a:r>
              <a:rPr lang="en-US" altLang="en-US" sz="2000" dirty="0" smtClean="0"/>
              <a:t>At the other extreme, fixed position and project layouts are useful for high variety situations.</a:t>
            </a:r>
          </a:p>
          <a:p>
            <a:pPr eaLnBrk="1" hangingPunct="1"/>
            <a:r>
              <a:rPr lang="en-US" altLang="en-US" sz="2400" dirty="0" smtClean="0"/>
              <a:t>Product layout and process layouts are used in discrete manufacturing industry. They have several advantages and disadvantages.</a:t>
            </a:r>
          </a:p>
          <a:p>
            <a:pPr eaLnBrk="1" hangingPunct="1"/>
            <a:r>
              <a:rPr lang="en-US" altLang="en-US" sz="2400" dirty="0" smtClean="0"/>
              <a:t>Mid-volume and mid-variety manufacturing systems can benefit from a Group Technology (GT) layout.</a:t>
            </a:r>
          </a:p>
          <a:p>
            <a:pPr eaLnBrk="1" hangingPunct="1"/>
            <a:r>
              <a:rPr lang="en-US" altLang="en-US" sz="2400" dirty="0" smtClean="0"/>
              <a:t>Several computer packages are available for designing process layouts. Popular among them include CORELAP, ALDEP COFAD and CRAFT.</a:t>
            </a:r>
          </a:p>
        </p:txBody>
      </p:sp>
    </p:spTree>
    <p:extLst>
      <p:ext uri="{BB962C8B-B14F-4D97-AF65-F5344CB8AC3E}">
        <p14:creationId xmlns:p14="http://schemas.microsoft.com/office/powerpoint/2010/main" val="17686134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678"/>
            <a:ext cx="8229600" cy="1143000"/>
          </a:xfrm>
        </p:spPr>
        <p:txBody>
          <a:bodyPr/>
          <a:lstStyle/>
          <a:p>
            <a:pPr eaLnBrk="1" hangingPunct="1"/>
            <a:r>
              <a:rPr lang="en-US" altLang="en-US" dirty="0" smtClean="0"/>
              <a:t>Design of Manufacturing Processes</a:t>
            </a:r>
            <a:r>
              <a:rPr lang="en-US" altLang="en-US" sz="6000" dirty="0" smtClean="0"/>
              <a:t/>
            </a:r>
            <a:br>
              <a:rPr lang="en-US" altLang="en-US" sz="6000" dirty="0" smtClean="0"/>
            </a:br>
            <a:r>
              <a:rPr lang="en-US" altLang="en-US" sz="3200" b="1" dirty="0" smtClean="0">
                <a:solidFill>
                  <a:srgbClr val="0000FF"/>
                </a:solidFill>
                <a:latin typeface="Comic Sans MS" pitchFamily="66" charset="0"/>
              </a:rPr>
              <a:t>Chapter Highlights…</a:t>
            </a:r>
          </a:p>
        </p:txBody>
      </p:sp>
      <p:sp>
        <p:nvSpPr>
          <p:cNvPr id="62467" name="Rectangle 3"/>
          <p:cNvSpPr>
            <a:spLocks noGrp="1" noChangeArrowheads="1"/>
          </p:cNvSpPr>
          <p:nvPr>
            <p:ph idx="1"/>
          </p:nvPr>
        </p:nvSpPr>
        <p:spPr>
          <a:xfrm>
            <a:off x="457200" y="1174840"/>
            <a:ext cx="8229600" cy="4525963"/>
          </a:xfrm>
        </p:spPr>
        <p:txBody>
          <a:bodyPr/>
          <a:lstStyle/>
          <a:p>
            <a:pPr eaLnBrk="1" hangingPunct="1"/>
            <a:r>
              <a:rPr lang="en-US" altLang="en-US" sz="2300" dirty="0" smtClean="0"/>
              <a:t>Product layout design seeks to identify the minimum number of resources required to meet a targeted production rate and the tasks to be assigned to each of these resources using a technique called line balancing.</a:t>
            </a:r>
          </a:p>
          <a:p>
            <a:pPr eaLnBrk="1" hangingPunct="1"/>
            <a:r>
              <a:rPr lang="en-US" altLang="en-US" sz="2300" dirty="0" smtClean="0"/>
              <a:t>GT layouts are designed with the objective of sub-dividing a universe of machines and components into sub-groups such that each sub-group consists of part families and machine groups. </a:t>
            </a:r>
          </a:p>
          <a:p>
            <a:pPr eaLnBrk="1" hangingPunct="1"/>
            <a:r>
              <a:rPr lang="en-US" altLang="en-US" sz="2300" dirty="0" smtClean="0"/>
              <a:t>New technology manufacturing such as Flexible Manufacturing Systems (FMS) have the potential to simplify flow complexities in mid-volume, mid-variety manufacturing organizations due to increased flexibility.</a:t>
            </a:r>
          </a:p>
          <a:p>
            <a:pPr eaLnBrk="1" hangingPunct="1"/>
            <a:r>
              <a:rPr lang="en-US" altLang="en-US" sz="2300" dirty="0" smtClean="0"/>
              <a:t>Volume, variety &amp; flow characteristics determine the complexity of operations management. By a careful design of the process, some of the complexities can be minimized.</a:t>
            </a:r>
          </a:p>
          <a:p>
            <a:pPr eaLnBrk="1" hangingPunct="1"/>
            <a:endParaRPr lang="en-US" altLang="en-US" sz="2300" dirty="0" smtClean="0"/>
          </a:p>
        </p:txBody>
      </p:sp>
    </p:spTree>
    <p:extLst>
      <p:ext uri="{BB962C8B-B14F-4D97-AF65-F5344CB8AC3E}">
        <p14:creationId xmlns:p14="http://schemas.microsoft.com/office/powerpoint/2010/main" val="2626716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Paper Manufacturing</a:t>
            </a:r>
            <a:br>
              <a:rPr lang="en-US" altLang="en-US" dirty="0" smtClean="0"/>
            </a:br>
            <a:r>
              <a:rPr lang="en-US" altLang="en-US" sz="3200" b="1" dirty="0" smtClean="0">
                <a:solidFill>
                  <a:srgbClr val="0000FF"/>
                </a:solidFill>
                <a:latin typeface="Comic Sans MS" pitchFamily="66" charset="0"/>
              </a:rPr>
              <a:t>An example of process industry</a:t>
            </a:r>
          </a:p>
        </p:txBody>
      </p:sp>
      <p:sp>
        <p:nvSpPr>
          <p:cNvPr id="8195" name="Text Box 4"/>
          <p:cNvSpPr txBox="1">
            <a:spLocks noChangeArrowheads="1"/>
          </p:cNvSpPr>
          <p:nvPr/>
        </p:nvSpPr>
        <p:spPr bwMode="auto">
          <a:xfrm>
            <a:off x="669925" y="1984375"/>
            <a:ext cx="1654175" cy="650875"/>
          </a:xfrm>
          <a:prstGeom prst="rect">
            <a:avLst/>
          </a:prstGeom>
          <a:solidFill>
            <a:srgbClr val="CC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Logs and chips</a:t>
            </a:r>
          </a:p>
          <a:p>
            <a:pPr eaLnBrk="1" hangingPunct="1"/>
            <a:r>
              <a:rPr lang="en-US" altLang="en-US" b="1">
                <a:latin typeface="Times New Roman" pitchFamily="18" charset="0"/>
              </a:rPr>
              <a:t>of wood stored</a:t>
            </a:r>
          </a:p>
        </p:txBody>
      </p:sp>
      <p:sp>
        <p:nvSpPr>
          <p:cNvPr id="8196" name="Text Box 5"/>
          <p:cNvSpPr txBox="1">
            <a:spLocks noChangeArrowheads="1"/>
          </p:cNvSpPr>
          <p:nvPr/>
        </p:nvSpPr>
        <p:spPr bwMode="auto">
          <a:xfrm>
            <a:off x="3006725" y="1984375"/>
            <a:ext cx="1565275" cy="650875"/>
          </a:xfrm>
          <a:prstGeom prst="rect">
            <a:avLst/>
          </a:prstGeom>
          <a:solidFill>
            <a:srgbClr val="CC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b="1">
                <a:latin typeface="Times New Roman" pitchFamily="18" charset="0"/>
              </a:rPr>
              <a:t>Crushing of</a:t>
            </a:r>
          </a:p>
          <a:p>
            <a:pPr algn="ctr" eaLnBrk="1" hangingPunct="1"/>
            <a:r>
              <a:rPr lang="en-US" altLang="en-US" b="1">
                <a:latin typeface="Times New Roman" pitchFamily="18" charset="0"/>
              </a:rPr>
              <a:t>logs and chips</a:t>
            </a:r>
          </a:p>
        </p:txBody>
      </p:sp>
      <p:sp>
        <p:nvSpPr>
          <p:cNvPr id="8197" name="Text Box 6"/>
          <p:cNvSpPr txBox="1">
            <a:spLocks noChangeArrowheads="1"/>
          </p:cNvSpPr>
          <p:nvPr/>
        </p:nvSpPr>
        <p:spPr bwMode="auto">
          <a:xfrm>
            <a:off x="5241925" y="1981200"/>
            <a:ext cx="1539875" cy="650875"/>
          </a:xfrm>
          <a:prstGeom prst="rect">
            <a:avLst/>
          </a:prstGeom>
          <a:solidFill>
            <a:srgbClr val="CC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b="1">
                <a:latin typeface="Times New Roman" pitchFamily="18" charset="0"/>
              </a:rPr>
              <a:t>Processing of </a:t>
            </a:r>
          </a:p>
          <a:p>
            <a:pPr algn="ctr" eaLnBrk="1" hangingPunct="1"/>
            <a:r>
              <a:rPr lang="en-US" altLang="en-US" b="1">
                <a:latin typeface="Times New Roman" pitchFamily="18" charset="0"/>
              </a:rPr>
              <a:t>the wood</a:t>
            </a:r>
          </a:p>
        </p:txBody>
      </p:sp>
      <p:sp>
        <p:nvSpPr>
          <p:cNvPr id="8198" name="Text Box 7"/>
          <p:cNvSpPr txBox="1">
            <a:spLocks noChangeArrowheads="1"/>
          </p:cNvSpPr>
          <p:nvPr/>
        </p:nvSpPr>
        <p:spPr bwMode="auto">
          <a:xfrm>
            <a:off x="7007225" y="3521075"/>
            <a:ext cx="1374775" cy="650875"/>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b="1">
                <a:latin typeface="Times New Roman" pitchFamily="18" charset="0"/>
              </a:rPr>
              <a:t>Cleaning &amp; </a:t>
            </a:r>
          </a:p>
          <a:p>
            <a:pPr algn="ctr" eaLnBrk="1" hangingPunct="1"/>
            <a:r>
              <a:rPr lang="en-US" altLang="en-US" b="1">
                <a:latin typeface="Times New Roman" pitchFamily="18" charset="0"/>
              </a:rPr>
              <a:t>Bleaching</a:t>
            </a:r>
          </a:p>
        </p:txBody>
      </p:sp>
      <p:sp>
        <p:nvSpPr>
          <p:cNvPr id="8199" name="Text Box 8"/>
          <p:cNvSpPr txBox="1">
            <a:spLocks noChangeArrowheads="1"/>
          </p:cNvSpPr>
          <p:nvPr/>
        </p:nvSpPr>
        <p:spPr bwMode="auto">
          <a:xfrm>
            <a:off x="5029200" y="3521075"/>
            <a:ext cx="1393825" cy="650875"/>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b="1">
                <a:latin typeface="Times New Roman" pitchFamily="18" charset="0"/>
              </a:rPr>
              <a:t>Refining the</a:t>
            </a:r>
          </a:p>
          <a:p>
            <a:pPr algn="ctr" eaLnBrk="1" hangingPunct="1"/>
            <a:r>
              <a:rPr lang="en-US" altLang="en-US" b="1">
                <a:latin typeface="Times New Roman" pitchFamily="18" charset="0"/>
              </a:rPr>
              <a:t>Wood pulp</a:t>
            </a:r>
          </a:p>
        </p:txBody>
      </p:sp>
      <p:sp>
        <p:nvSpPr>
          <p:cNvPr id="8200" name="Text Box 9"/>
          <p:cNvSpPr txBox="1">
            <a:spLocks noChangeArrowheads="1"/>
          </p:cNvSpPr>
          <p:nvPr/>
        </p:nvSpPr>
        <p:spPr bwMode="auto">
          <a:xfrm>
            <a:off x="2971800" y="3521075"/>
            <a:ext cx="1298575" cy="650875"/>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Drying the </a:t>
            </a:r>
          </a:p>
          <a:p>
            <a:pPr eaLnBrk="1" hangingPunct="1"/>
            <a:r>
              <a:rPr lang="en-US" altLang="en-US" b="1">
                <a:latin typeface="Times New Roman" pitchFamily="18" charset="0"/>
              </a:rPr>
              <a:t>wood pulp</a:t>
            </a:r>
          </a:p>
        </p:txBody>
      </p:sp>
      <p:sp>
        <p:nvSpPr>
          <p:cNvPr id="8201" name="Text Box 10"/>
          <p:cNvSpPr txBox="1">
            <a:spLocks noChangeArrowheads="1"/>
          </p:cNvSpPr>
          <p:nvPr/>
        </p:nvSpPr>
        <p:spPr bwMode="auto">
          <a:xfrm>
            <a:off x="1752600" y="5045075"/>
            <a:ext cx="1482725" cy="650875"/>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Stretching</a:t>
            </a:r>
          </a:p>
          <a:p>
            <a:pPr eaLnBrk="1" hangingPunct="1"/>
            <a:r>
              <a:rPr lang="en-US" altLang="en-US" b="1">
                <a:latin typeface="Times New Roman" pitchFamily="18" charset="0"/>
              </a:rPr>
              <a:t>Paper rolling</a:t>
            </a:r>
          </a:p>
        </p:txBody>
      </p:sp>
      <p:sp>
        <p:nvSpPr>
          <p:cNvPr id="8202" name="Text Box 11"/>
          <p:cNvSpPr txBox="1">
            <a:spLocks noChangeArrowheads="1"/>
          </p:cNvSpPr>
          <p:nvPr/>
        </p:nvSpPr>
        <p:spPr bwMode="auto">
          <a:xfrm>
            <a:off x="4648200" y="5045075"/>
            <a:ext cx="1533525" cy="650875"/>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b="1">
                <a:latin typeface="Times New Roman" pitchFamily="18" charset="0"/>
              </a:rPr>
              <a:t>Cutting</a:t>
            </a:r>
          </a:p>
          <a:p>
            <a:pPr eaLnBrk="1" hangingPunct="1"/>
            <a:r>
              <a:rPr lang="en-US" altLang="en-US" b="1">
                <a:latin typeface="Times New Roman" pitchFamily="18" charset="0"/>
              </a:rPr>
              <a:t>Final packing</a:t>
            </a:r>
          </a:p>
        </p:txBody>
      </p:sp>
      <p:cxnSp>
        <p:nvCxnSpPr>
          <p:cNvPr id="8203" name="AutoShape 14"/>
          <p:cNvCxnSpPr>
            <a:cxnSpLocks noChangeShapeType="1"/>
            <a:stCxn id="8195" idx="3"/>
            <a:endCxn id="8196" idx="1"/>
          </p:cNvCxnSpPr>
          <p:nvPr/>
        </p:nvCxnSpPr>
        <p:spPr bwMode="auto">
          <a:xfrm>
            <a:off x="2324100" y="2309813"/>
            <a:ext cx="682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4" name="AutoShape 15"/>
          <p:cNvCxnSpPr>
            <a:cxnSpLocks noChangeShapeType="1"/>
            <a:stCxn id="8196" idx="3"/>
            <a:endCxn id="8197" idx="1"/>
          </p:cNvCxnSpPr>
          <p:nvPr/>
        </p:nvCxnSpPr>
        <p:spPr bwMode="auto">
          <a:xfrm flipV="1">
            <a:off x="4572000" y="2306638"/>
            <a:ext cx="669925"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AutoShape 16"/>
          <p:cNvCxnSpPr>
            <a:cxnSpLocks noChangeShapeType="1"/>
            <a:stCxn id="8197" idx="3"/>
            <a:endCxn id="8198" idx="0"/>
          </p:cNvCxnSpPr>
          <p:nvPr/>
        </p:nvCxnSpPr>
        <p:spPr bwMode="auto">
          <a:xfrm>
            <a:off x="6781800" y="2306638"/>
            <a:ext cx="912813" cy="1214437"/>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206" name="AutoShape 17"/>
          <p:cNvCxnSpPr>
            <a:cxnSpLocks noChangeShapeType="1"/>
            <a:stCxn id="8198" idx="1"/>
            <a:endCxn id="8199" idx="3"/>
          </p:cNvCxnSpPr>
          <p:nvPr/>
        </p:nvCxnSpPr>
        <p:spPr bwMode="auto">
          <a:xfrm flipH="1">
            <a:off x="6423025" y="3846513"/>
            <a:ext cx="584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18"/>
          <p:cNvCxnSpPr>
            <a:cxnSpLocks noChangeShapeType="1"/>
            <a:stCxn id="8199" idx="1"/>
            <a:endCxn id="8200" idx="3"/>
          </p:cNvCxnSpPr>
          <p:nvPr/>
        </p:nvCxnSpPr>
        <p:spPr bwMode="auto">
          <a:xfrm flipH="1">
            <a:off x="4270375" y="3846513"/>
            <a:ext cx="7588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19"/>
          <p:cNvCxnSpPr>
            <a:cxnSpLocks noChangeShapeType="1"/>
            <a:stCxn id="8200" idx="1"/>
            <a:endCxn id="8201" idx="1"/>
          </p:cNvCxnSpPr>
          <p:nvPr/>
        </p:nvCxnSpPr>
        <p:spPr bwMode="auto">
          <a:xfrm rot="10800000" flipV="1">
            <a:off x="1752600" y="3846513"/>
            <a:ext cx="1219200" cy="1524000"/>
          </a:xfrm>
          <a:prstGeom prst="bentConnector3">
            <a:avLst>
              <a:gd name="adj1" fmla="val 11875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209" name="AutoShape 21"/>
          <p:cNvCxnSpPr>
            <a:cxnSpLocks noChangeShapeType="1"/>
            <a:stCxn id="8201" idx="3"/>
            <a:endCxn id="8202" idx="1"/>
          </p:cNvCxnSpPr>
          <p:nvPr/>
        </p:nvCxnSpPr>
        <p:spPr bwMode="auto">
          <a:xfrm>
            <a:off x="3235325" y="5370513"/>
            <a:ext cx="141287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2"/>
          <p:cNvSpPr txBox="1">
            <a:spLocks noChangeArrowheads="1"/>
          </p:cNvSpPr>
          <p:nvPr/>
        </p:nvSpPr>
        <p:spPr bwMode="auto">
          <a:xfrm>
            <a:off x="3032125" y="5737225"/>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i="1">
                <a:latin typeface="Times New Roman" pitchFamily="18" charset="0"/>
              </a:rPr>
              <a:t>Paper making</a:t>
            </a:r>
          </a:p>
        </p:txBody>
      </p:sp>
      <p:sp>
        <p:nvSpPr>
          <p:cNvPr id="8211" name="Text Box 23"/>
          <p:cNvSpPr txBox="1">
            <a:spLocks noChangeArrowheads="1"/>
          </p:cNvSpPr>
          <p:nvPr/>
        </p:nvSpPr>
        <p:spPr bwMode="auto">
          <a:xfrm>
            <a:off x="5032375" y="4171950"/>
            <a:ext cx="173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i="1">
                <a:latin typeface="Times New Roman" pitchFamily="18" charset="0"/>
              </a:rPr>
              <a:t>Pulp making</a:t>
            </a:r>
          </a:p>
        </p:txBody>
      </p:sp>
      <p:sp>
        <p:nvSpPr>
          <p:cNvPr id="8212" name="Text Box 24"/>
          <p:cNvSpPr txBox="1">
            <a:spLocks noChangeArrowheads="1"/>
          </p:cNvSpPr>
          <p:nvPr/>
        </p:nvSpPr>
        <p:spPr bwMode="auto">
          <a:xfrm>
            <a:off x="3449638" y="2647950"/>
            <a:ext cx="169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i="1">
                <a:latin typeface="Times New Roman" pitchFamily="18" charset="0"/>
              </a:rPr>
              <a:t>Preparatory</a:t>
            </a:r>
          </a:p>
        </p:txBody>
      </p:sp>
    </p:spTree>
    <p:extLst>
      <p:ext uri="{BB962C8B-B14F-4D97-AF65-F5344CB8AC3E}">
        <p14:creationId xmlns:p14="http://schemas.microsoft.com/office/powerpoint/2010/main" val="271947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8960" y="-25618"/>
            <a:ext cx="8229600" cy="1143000"/>
          </a:xfrm>
        </p:spPr>
        <p:txBody>
          <a:bodyPr/>
          <a:lstStyle/>
          <a:p>
            <a:pPr eaLnBrk="1" hangingPunct="1"/>
            <a:r>
              <a:rPr lang="en-US" altLang="en-US" dirty="0" smtClean="0"/>
              <a:t>Process Industry</a:t>
            </a:r>
            <a:br>
              <a:rPr lang="en-US" altLang="en-US" dirty="0" smtClean="0"/>
            </a:br>
            <a:r>
              <a:rPr lang="en-US" altLang="en-US" sz="3200" b="1" dirty="0" smtClean="0">
                <a:solidFill>
                  <a:srgbClr val="0000FF"/>
                </a:solidFill>
                <a:latin typeface="Comic Sans MS" pitchFamily="66" charset="0"/>
              </a:rPr>
              <a:t>Distinctive features</a:t>
            </a:r>
            <a:endParaRPr lang="en-US" altLang="en-US" sz="4800" b="1" dirty="0" smtClean="0">
              <a:solidFill>
                <a:srgbClr val="0000FF"/>
              </a:solidFill>
              <a:latin typeface="Comic Sans MS" pitchFamily="66" charset="0"/>
            </a:endParaRPr>
          </a:p>
        </p:txBody>
      </p:sp>
      <p:sp>
        <p:nvSpPr>
          <p:cNvPr id="9219" name="Content Placeholder 2"/>
          <p:cNvSpPr>
            <a:spLocks noGrp="1"/>
          </p:cNvSpPr>
          <p:nvPr>
            <p:ph idx="1"/>
          </p:nvPr>
        </p:nvSpPr>
        <p:spPr>
          <a:xfrm>
            <a:off x="388960" y="1223744"/>
            <a:ext cx="8229600" cy="4525963"/>
          </a:xfrm>
        </p:spPr>
        <p:txBody>
          <a:bodyPr/>
          <a:lstStyle/>
          <a:p>
            <a:pPr eaLnBrk="1" hangingPunct="1"/>
            <a:r>
              <a:rPr lang="en-US" altLang="en-US" sz="2400" dirty="0" smtClean="0"/>
              <a:t>There should be balance of capacity between all the stages in the manufacturing process to maintain an even flow of the material from the raw material stage to finished goods </a:t>
            </a:r>
          </a:p>
          <a:p>
            <a:pPr eaLnBrk="1" hangingPunct="1"/>
            <a:r>
              <a:rPr lang="en-US" altLang="en-US" sz="2400" dirty="0" smtClean="0"/>
              <a:t>Productivity of the system is directly related to the flow rate (or throughput) of the product </a:t>
            </a:r>
          </a:p>
          <a:p>
            <a:pPr eaLnBrk="1" hangingPunct="1"/>
            <a:r>
              <a:rPr lang="en-US" altLang="en-US" sz="2400" dirty="0" smtClean="0"/>
              <a:t>Requires huge capital investments, as incremental addition at a later stage not possible. High productivity implies lower cost of production and vice versa. </a:t>
            </a:r>
          </a:p>
          <a:p>
            <a:pPr eaLnBrk="1" hangingPunct="1"/>
            <a:r>
              <a:rPr lang="en-US" altLang="en-US" sz="2400" dirty="0" smtClean="0"/>
              <a:t>Need to make continuous process improvements and capacity de-bottlenecking to maximize the flow rate in the system </a:t>
            </a:r>
          </a:p>
          <a:p>
            <a:pPr eaLnBrk="1" hangingPunct="1"/>
            <a:r>
              <a:rPr lang="en-US" altLang="en-US" sz="2400" dirty="0" smtClean="0"/>
              <a:t>Failure of any intermediate stage in the system will have an adverse effect on the cost (see Ideas at work 9.2  for an illustration of this)</a:t>
            </a:r>
          </a:p>
          <a:p>
            <a:pPr eaLnBrk="1" hangingPunct="1"/>
            <a:endParaRPr lang="en-US" altLang="en-US" sz="2400" dirty="0" smtClean="0"/>
          </a:p>
        </p:txBody>
      </p:sp>
    </p:spTree>
    <p:extLst>
      <p:ext uri="{BB962C8B-B14F-4D97-AF65-F5344CB8AC3E}">
        <p14:creationId xmlns:p14="http://schemas.microsoft.com/office/powerpoint/2010/main" val="1240872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
          <p:cNvSpPr>
            <a:spLocks noChangeArrowheads="1"/>
          </p:cNvSpPr>
          <p:nvPr/>
        </p:nvSpPr>
        <p:spPr bwMode="auto">
          <a:xfrm>
            <a:off x="1567216" y="6084624"/>
            <a:ext cx="6324600" cy="304800"/>
          </a:xfrm>
          <a:prstGeom prst="roundRect">
            <a:avLst>
              <a:gd name="adj" fmla="val 16667"/>
            </a:avLst>
          </a:prstGeom>
          <a:solidFill>
            <a:srgbClr val="99CC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Oil &amp; Gas Exploration &amp; Production</a:t>
            </a:r>
          </a:p>
        </p:txBody>
      </p:sp>
      <p:sp>
        <p:nvSpPr>
          <p:cNvPr id="10243" name="AutoShape 4"/>
          <p:cNvSpPr>
            <a:spLocks noChangeArrowheads="1"/>
          </p:cNvSpPr>
          <p:nvPr/>
        </p:nvSpPr>
        <p:spPr bwMode="auto">
          <a:xfrm>
            <a:off x="1567216" y="5646760"/>
            <a:ext cx="6324600" cy="304800"/>
          </a:xfrm>
          <a:prstGeom prst="roundRect">
            <a:avLst>
              <a:gd name="adj" fmla="val 16667"/>
            </a:avLst>
          </a:prstGeom>
          <a:solidFill>
            <a:srgbClr val="FFFFCC"/>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Refining &amp; Marketing</a:t>
            </a:r>
          </a:p>
        </p:txBody>
      </p:sp>
      <p:sp>
        <p:nvSpPr>
          <p:cNvPr id="10244" name="Text Box 6"/>
          <p:cNvSpPr txBox="1">
            <a:spLocks noChangeArrowheads="1"/>
          </p:cNvSpPr>
          <p:nvPr/>
        </p:nvSpPr>
        <p:spPr bwMode="auto">
          <a:xfrm>
            <a:off x="1576741" y="5057798"/>
            <a:ext cx="481013" cy="284162"/>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LPG</a:t>
            </a:r>
          </a:p>
        </p:txBody>
      </p:sp>
      <p:sp>
        <p:nvSpPr>
          <p:cNvPr id="10245" name="Text Box 7"/>
          <p:cNvSpPr txBox="1">
            <a:spLocks noChangeArrowheads="1"/>
          </p:cNvSpPr>
          <p:nvPr/>
        </p:nvSpPr>
        <p:spPr bwMode="auto">
          <a:xfrm>
            <a:off x="2191104" y="5062560"/>
            <a:ext cx="635000"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Naptha</a:t>
            </a:r>
          </a:p>
        </p:txBody>
      </p:sp>
      <p:sp>
        <p:nvSpPr>
          <p:cNvPr id="10246" name="Text Box 8"/>
          <p:cNvSpPr txBox="1">
            <a:spLocks noChangeArrowheads="1"/>
          </p:cNvSpPr>
          <p:nvPr/>
        </p:nvSpPr>
        <p:spPr bwMode="auto">
          <a:xfrm>
            <a:off x="2938816" y="5062560"/>
            <a:ext cx="736600"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Gasoline</a:t>
            </a:r>
          </a:p>
        </p:txBody>
      </p:sp>
      <p:sp>
        <p:nvSpPr>
          <p:cNvPr id="10247" name="Text Box 9"/>
          <p:cNvSpPr txBox="1">
            <a:spLocks noChangeArrowheads="1"/>
          </p:cNvSpPr>
          <p:nvPr/>
        </p:nvSpPr>
        <p:spPr bwMode="auto">
          <a:xfrm>
            <a:off x="3827816" y="4960960"/>
            <a:ext cx="769938" cy="466725"/>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200">
                <a:latin typeface="Times New Roman" pitchFamily="18" charset="0"/>
              </a:rPr>
              <a:t>ATF</a:t>
            </a:r>
          </a:p>
          <a:p>
            <a:pPr algn="ctr" eaLnBrk="1" hangingPunct="1"/>
            <a:r>
              <a:rPr lang="en-US" altLang="en-US" sz="1200">
                <a:latin typeface="Times New Roman" pitchFamily="18" charset="0"/>
              </a:rPr>
              <a:t>Kerosene</a:t>
            </a:r>
          </a:p>
        </p:txBody>
      </p:sp>
      <p:sp>
        <p:nvSpPr>
          <p:cNvPr id="10248" name="Text Box 10"/>
          <p:cNvSpPr txBox="1">
            <a:spLocks noChangeArrowheads="1"/>
          </p:cNvSpPr>
          <p:nvPr/>
        </p:nvSpPr>
        <p:spPr bwMode="auto">
          <a:xfrm>
            <a:off x="4705704" y="5062560"/>
            <a:ext cx="584200"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Diesel</a:t>
            </a:r>
          </a:p>
        </p:txBody>
      </p:sp>
      <p:sp>
        <p:nvSpPr>
          <p:cNvPr id="10249" name="Text Box 11"/>
          <p:cNvSpPr txBox="1">
            <a:spLocks noChangeArrowheads="1"/>
          </p:cNvSpPr>
          <p:nvPr/>
        </p:nvSpPr>
        <p:spPr bwMode="auto">
          <a:xfrm>
            <a:off x="5453416" y="5062560"/>
            <a:ext cx="676275"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Sulphur</a:t>
            </a:r>
          </a:p>
        </p:txBody>
      </p:sp>
      <p:sp>
        <p:nvSpPr>
          <p:cNvPr id="10250" name="Text Box 12"/>
          <p:cNvSpPr txBox="1">
            <a:spLocks noChangeArrowheads="1"/>
          </p:cNvSpPr>
          <p:nvPr/>
        </p:nvSpPr>
        <p:spPr bwMode="auto">
          <a:xfrm>
            <a:off x="6240816" y="5062560"/>
            <a:ext cx="698500"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Fuel Oil</a:t>
            </a:r>
          </a:p>
        </p:txBody>
      </p:sp>
      <p:sp>
        <p:nvSpPr>
          <p:cNvPr id="10251" name="Text Box 13"/>
          <p:cNvSpPr txBox="1">
            <a:spLocks noChangeArrowheads="1"/>
          </p:cNvSpPr>
          <p:nvPr/>
        </p:nvSpPr>
        <p:spPr bwMode="auto">
          <a:xfrm>
            <a:off x="7088541" y="5062560"/>
            <a:ext cx="720725" cy="284163"/>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Bitumen</a:t>
            </a:r>
          </a:p>
        </p:txBody>
      </p:sp>
      <p:sp>
        <p:nvSpPr>
          <p:cNvPr id="10252" name="Line 14"/>
          <p:cNvSpPr>
            <a:spLocks noChangeShapeType="1"/>
          </p:cNvSpPr>
          <p:nvPr/>
        </p:nvSpPr>
        <p:spPr bwMode="auto">
          <a:xfrm flipV="1">
            <a:off x="17958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5"/>
          <p:cNvSpPr>
            <a:spLocks noChangeShapeType="1"/>
          </p:cNvSpPr>
          <p:nvPr/>
        </p:nvSpPr>
        <p:spPr bwMode="auto">
          <a:xfrm flipV="1">
            <a:off x="24816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6"/>
          <p:cNvSpPr>
            <a:spLocks noChangeShapeType="1"/>
          </p:cNvSpPr>
          <p:nvPr/>
        </p:nvSpPr>
        <p:spPr bwMode="auto">
          <a:xfrm flipV="1">
            <a:off x="33198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Line 17"/>
          <p:cNvSpPr>
            <a:spLocks noChangeShapeType="1"/>
          </p:cNvSpPr>
          <p:nvPr/>
        </p:nvSpPr>
        <p:spPr bwMode="auto">
          <a:xfrm flipV="1">
            <a:off x="49962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8"/>
          <p:cNvSpPr>
            <a:spLocks noChangeShapeType="1"/>
          </p:cNvSpPr>
          <p:nvPr/>
        </p:nvSpPr>
        <p:spPr bwMode="auto">
          <a:xfrm flipV="1">
            <a:off x="57582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Line 19"/>
          <p:cNvSpPr>
            <a:spLocks noChangeShapeType="1"/>
          </p:cNvSpPr>
          <p:nvPr/>
        </p:nvSpPr>
        <p:spPr bwMode="auto">
          <a:xfrm flipV="1">
            <a:off x="65964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8" name="Line 20"/>
          <p:cNvSpPr>
            <a:spLocks noChangeShapeType="1"/>
          </p:cNvSpPr>
          <p:nvPr/>
        </p:nvSpPr>
        <p:spPr bwMode="auto">
          <a:xfrm flipV="1">
            <a:off x="7434616" y="534196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9" name="Line 21"/>
          <p:cNvSpPr>
            <a:spLocks noChangeShapeType="1"/>
          </p:cNvSpPr>
          <p:nvPr/>
        </p:nvSpPr>
        <p:spPr bwMode="auto">
          <a:xfrm flipV="1">
            <a:off x="4208816" y="540546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0" name="AutoShape 22"/>
          <p:cNvSpPr>
            <a:spLocks noChangeArrowheads="1"/>
          </p:cNvSpPr>
          <p:nvPr/>
        </p:nvSpPr>
        <p:spPr bwMode="auto">
          <a:xfrm>
            <a:off x="1567216" y="4503760"/>
            <a:ext cx="5410200" cy="304800"/>
          </a:xfrm>
          <a:prstGeom prst="roundRect">
            <a:avLst>
              <a:gd name="adj" fmla="val 16667"/>
            </a:avLst>
          </a:prstGeom>
          <a:solidFill>
            <a:srgbClr val="FFCC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rPr>
              <a:t>Cracker</a:t>
            </a:r>
          </a:p>
        </p:txBody>
      </p:sp>
      <p:sp>
        <p:nvSpPr>
          <p:cNvPr id="10261" name="Text Box 23"/>
          <p:cNvSpPr txBox="1">
            <a:spLocks noChangeArrowheads="1"/>
          </p:cNvSpPr>
          <p:nvPr/>
        </p:nvSpPr>
        <p:spPr bwMode="auto">
          <a:xfrm>
            <a:off x="1567216" y="3995760"/>
            <a:ext cx="739775"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Fuel Gas</a:t>
            </a:r>
          </a:p>
        </p:txBody>
      </p:sp>
      <p:sp>
        <p:nvSpPr>
          <p:cNvPr id="10262" name="Text Box 24"/>
          <p:cNvSpPr txBox="1">
            <a:spLocks noChangeArrowheads="1"/>
          </p:cNvSpPr>
          <p:nvPr/>
        </p:nvSpPr>
        <p:spPr bwMode="auto">
          <a:xfrm>
            <a:off x="2365729" y="4000523"/>
            <a:ext cx="738187"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Ethylene</a:t>
            </a:r>
          </a:p>
        </p:txBody>
      </p:sp>
      <p:sp>
        <p:nvSpPr>
          <p:cNvPr id="10263" name="Text Box 25"/>
          <p:cNvSpPr txBox="1">
            <a:spLocks noChangeArrowheads="1"/>
          </p:cNvSpPr>
          <p:nvPr/>
        </p:nvSpPr>
        <p:spPr bwMode="auto">
          <a:xfrm>
            <a:off x="3205516" y="4000523"/>
            <a:ext cx="430213"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C4s</a:t>
            </a:r>
          </a:p>
        </p:txBody>
      </p:sp>
      <p:sp>
        <p:nvSpPr>
          <p:cNvPr id="10264" name="Text Box 26"/>
          <p:cNvSpPr txBox="1">
            <a:spLocks noChangeArrowheads="1"/>
          </p:cNvSpPr>
          <p:nvPr/>
        </p:nvSpPr>
        <p:spPr bwMode="auto">
          <a:xfrm>
            <a:off x="3738916" y="4000523"/>
            <a:ext cx="812800"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Propylene</a:t>
            </a:r>
          </a:p>
        </p:txBody>
      </p:sp>
      <p:sp>
        <p:nvSpPr>
          <p:cNvPr id="10265" name="Text Box 27"/>
          <p:cNvSpPr txBox="1">
            <a:spLocks noChangeArrowheads="1"/>
          </p:cNvSpPr>
          <p:nvPr/>
        </p:nvSpPr>
        <p:spPr bwMode="auto">
          <a:xfrm>
            <a:off x="4653316" y="4000523"/>
            <a:ext cx="695325"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Toluene</a:t>
            </a:r>
          </a:p>
        </p:txBody>
      </p:sp>
      <p:sp>
        <p:nvSpPr>
          <p:cNvPr id="10266" name="Text Box 28"/>
          <p:cNvSpPr txBox="1">
            <a:spLocks noChangeArrowheads="1"/>
          </p:cNvSpPr>
          <p:nvPr/>
        </p:nvSpPr>
        <p:spPr bwMode="auto">
          <a:xfrm>
            <a:off x="5440716" y="4000523"/>
            <a:ext cx="635000"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Xylene</a:t>
            </a:r>
          </a:p>
        </p:txBody>
      </p:sp>
      <p:sp>
        <p:nvSpPr>
          <p:cNvPr id="10267" name="Text Box 29"/>
          <p:cNvSpPr txBox="1">
            <a:spLocks noChangeArrowheads="1"/>
          </p:cNvSpPr>
          <p:nvPr/>
        </p:nvSpPr>
        <p:spPr bwMode="auto">
          <a:xfrm>
            <a:off x="6177316" y="4000523"/>
            <a:ext cx="720725"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Benzene</a:t>
            </a:r>
          </a:p>
        </p:txBody>
      </p:sp>
      <p:sp>
        <p:nvSpPr>
          <p:cNvPr id="10268" name="Line 30"/>
          <p:cNvSpPr>
            <a:spLocks noChangeShapeType="1"/>
          </p:cNvSpPr>
          <p:nvPr/>
        </p:nvSpPr>
        <p:spPr bwMode="auto">
          <a:xfrm flipV="1">
            <a:off x="1948216"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9" name="Line 31"/>
          <p:cNvSpPr>
            <a:spLocks noChangeShapeType="1"/>
          </p:cNvSpPr>
          <p:nvPr/>
        </p:nvSpPr>
        <p:spPr bwMode="auto">
          <a:xfrm flipV="1">
            <a:off x="2710216"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0" name="Line 32"/>
          <p:cNvSpPr>
            <a:spLocks noChangeShapeType="1"/>
          </p:cNvSpPr>
          <p:nvPr/>
        </p:nvSpPr>
        <p:spPr bwMode="auto">
          <a:xfrm flipV="1">
            <a:off x="3396016"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1" name="Line 33"/>
          <p:cNvSpPr>
            <a:spLocks noChangeShapeType="1"/>
          </p:cNvSpPr>
          <p:nvPr/>
        </p:nvSpPr>
        <p:spPr bwMode="auto">
          <a:xfrm flipH="1" flipV="1">
            <a:off x="4986691" y="4241823"/>
            <a:ext cx="9525"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2" name="Line 34"/>
          <p:cNvSpPr>
            <a:spLocks noChangeShapeType="1"/>
          </p:cNvSpPr>
          <p:nvPr/>
        </p:nvSpPr>
        <p:spPr bwMode="auto">
          <a:xfrm flipV="1">
            <a:off x="5748691"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3" name="Line 35"/>
          <p:cNvSpPr>
            <a:spLocks noChangeShapeType="1"/>
          </p:cNvSpPr>
          <p:nvPr/>
        </p:nvSpPr>
        <p:spPr bwMode="auto">
          <a:xfrm flipV="1">
            <a:off x="6586891"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4" name="Line 36"/>
          <p:cNvSpPr>
            <a:spLocks noChangeShapeType="1"/>
          </p:cNvSpPr>
          <p:nvPr/>
        </p:nvSpPr>
        <p:spPr bwMode="auto">
          <a:xfrm flipV="1">
            <a:off x="4158016" y="4241823"/>
            <a:ext cx="0" cy="255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5" name="Text Box 38"/>
          <p:cNvSpPr txBox="1">
            <a:spLocks noChangeArrowheads="1"/>
          </p:cNvSpPr>
          <p:nvPr/>
        </p:nvSpPr>
        <p:spPr bwMode="auto">
          <a:xfrm>
            <a:off x="7171091" y="3995760"/>
            <a:ext cx="431800"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Salt</a:t>
            </a:r>
          </a:p>
        </p:txBody>
      </p:sp>
      <p:sp>
        <p:nvSpPr>
          <p:cNvPr id="10276" name="Text Box 39"/>
          <p:cNvSpPr txBox="1">
            <a:spLocks noChangeArrowheads="1"/>
          </p:cNvSpPr>
          <p:nvPr/>
        </p:nvSpPr>
        <p:spPr bwMode="auto">
          <a:xfrm>
            <a:off x="6913916" y="3622698"/>
            <a:ext cx="962025"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Caustic Unit</a:t>
            </a:r>
          </a:p>
        </p:txBody>
      </p:sp>
      <p:sp>
        <p:nvSpPr>
          <p:cNvPr id="10277" name="Text Box 40"/>
          <p:cNvSpPr txBox="1">
            <a:spLocks noChangeArrowheads="1"/>
          </p:cNvSpPr>
          <p:nvPr/>
        </p:nvSpPr>
        <p:spPr bwMode="auto">
          <a:xfrm>
            <a:off x="7145691" y="3251223"/>
            <a:ext cx="498475"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EDC</a:t>
            </a:r>
          </a:p>
        </p:txBody>
      </p:sp>
      <p:sp>
        <p:nvSpPr>
          <p:cNvPr id="10278" name="Text Box 41"/>
          <p:cNvSpPr txBox="1">
            <a:spLocks noChangeArrowheads="1"/>
          </p:cNvSpPr>
          <p:nvPr/>
        </p:nvSpPr>
        <p:spPr bwMode="auto">
          <a:xfrm>
            <a:off x="7117116" y="2865460"/>
            <a:ext cx="539750"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VCM</a:t>
            </a:r>
          </a:p>
        </p:txBody>
      </p:sp>
      <p:sp>
        <p:nvSpPr>
          <p:cNvPr id="10279" name="Text Box 42"/>
          <p:cNvSpPr txBox="1">
            <a:spLocks noChangeArrowheads="1"/>
          </p:cNvSpPr>
          <p:nvPr/>
        </p:nvSpPr>
        <p:spPr bwMode="auto">
          <a:xfrm>
            <a:off x="7142516" y="2479698"/>
            <a:ext cx="488950"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PVC</a:t>
            </a:r>
          </a:p>
        </p:txBody>
      </p:sp>
      <p:sp>
        <p:nvSpPr>
          <p:cNvPr id="10280" name="Text Box 43"/>
          <p:cNvSpPr txBox="1">
            <a:spLocks noChangeArrowheads="1"/>
          </p:cNvSpPr>
          <p:nvPr/>
        </p:nvSpPr>
        <p:spPr bwMode="auto">
          <a:xfrm>
            <a:off x="3573816" y="2471760"/>
            <a:ext cx="1130300"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Poly Propylene</a:t>
            </a:r>
          </a:p>
        </p:txBody>
      </p:sp>
      <p:cxnSp>
        <p:nvCxnSpPr>
          <p:cNvPr id="10281" name="AutoShape 44"/>
          <p:cNvCxnSpPr>
            <a:cxnSpLocks noChangeShapeType="1"/>
            <a:stCxn id="10264" idx="0"/>
            <a:endCxn id="10280" idx="2"/>
          </p:cNvCxnSpPr>
          <p:nvPr/>
        </p:nvCxnSpPr>
        <p:spPr bwMode="auto">
          <a:xfrm flipH="1" flipV="1">
            <a:off x="4138966" y="2755923"/>
            <a:ext cx="6350" cy="1244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82" name="AutoShape 50"/>
          <p:cNvCxnSpPr>
            <a:cxnSpLocks noChangeShapeType="1"/>
            <a:stCxn id="10275" idx="0"/>
            <a:endCxn id="10276" idx="2"/>
          </p:cNvCxnSpPr>
          <p:nvPr/>
        </p:nvCxnSpPr>
        <p:spPr bwMode="auto">
          <a:xfrm flipV="1">
            <a:off x="7386991" y="3906860"/>
            <a:ext cx="7938" cy="88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83" name="AutoShape 51"/>
          <p:cNvCxnSpPr>
            <a:cxnSpLocks noChangeShapeType="1"/>
            <a:stCxn id="10276" idx="0"/>
            <a:endCxn id="10277" idx="2"/>
          </p:cNvCxnSpPr>
          <p:nvPr/>
        </p:nvCxnSpPr>
        <p:spPr bwMode="auto">
          <a:xfrm flipV="1">
            <a:off x="7394929" y="3535385"/>
            <a:ext cx="0" cy="87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84" name="AutoShape 52"/>
          <p:cNvCxnSpPr>
            <a:cxnSpLocks noChangeShapeType="1"/>
            <a:stCxn id="10277" idx="0"/>
            <a:endCxn id="10278" idx="2"/>
          </p:cNvCxnSpPr>
          <p:nvPr/>
        </p:nvCxnSpPr>
        <p:spPr bwMode="auto">
          <a:xfrm flipH="1" flipV="1">
            <a:off x="7386991" y="3149623"/>
            <a:ext cx="7938" cy="10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85" name="AutoShape 53"/>
          <p:cNvCxnSpPr>
            <a:cxnSpLocks noChangeShapeType="1"/>
            <a:stCxn id="10278" idx="0"/>
            <a:endCxn id="10279" idx="2"/>
          </p:cNvCxnSpPr>
          <p:nvPr/>
        </p:nvCxnSpPr>
        <p:spPr bwMode="auto">
          <a:xfrm flipV="1">
            <a:off x="7386991" y="2763860"/>
            <a:ext cx="0" cy="10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86" name="Text Box 55"/>
          <p:cNvSpPr txBox="1">
            <a:spLocks noChangeArrowheads="1"/>
          </p:cNvSpPr>
          <p:nvPr/>
        </p:nvSpPr>
        <p:spPr bwMode="auto">
          <a:xfrm>
            <a:off x="2481616" y="2598760"/>
            <a:ext cx="531813"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MEG</a:t>
            </a:r>
          </a:p>
        </p:txBody>
      </p:sp>
      <p:sp>
        <p:nvSpPr>
          <p:cNvPr id="10287" name="Text Box 56"/>
          <p:cNvSpPr txBox="1">
            <a:spLocks noChangeArrowheads="1"/>
          </p:cNvSpPr>
          <p:nvPr/>
        </p:nvSpPr>
        <p:spPr bwMode="auto">
          <a:xfrm>
            <a:off x="2541941" y="3022623"/>
            <a:ext cx="396875" cy="284162"/>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EO</a:t>
            </a:r>
          </a:p>
        </p:txBody>
      </p:sp>
      <p:sp>
        <p:nvSpPr>
          <p:cNvPr id="10288" name="Text Box 57"/>
          <p:cNvSpPr txBox="1">
            <a:spLocks noChangeArrowheads="1"/>
          </p:cNvSpPr>
          <p:nvPr/>
        </p:nvSpPr>
        <p:spPr bwMode="auto">
          <a:xfrm>
            <a:off x="3151541" y="3017860"/>
            <a:ext cx="676275"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Oxygen</a:t>
            </a:r>
          </a:p>
        </p:txBody>
      </p:sp>
      <p:sp>
        <p:nvSpPr>
          <p:cNvPr id="10289" name="Text Box 58"/>
          <p:cNvSpPr txBox="1">
            <a:spLocks noChangeArrowheads="1"/>
          </p:cNvSpPr>
          <p:nvPr/>
        </p:nvSpPr>
        <p:spPr bwMode="auto">
          <a:xfrm>
            <a:off x="1414816" y="2484460"/>
            <a:ext cx="992188" cy="284163"/>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Polyethylene</a:t>
            </a:r>
          </a:p>
        </p:txBody>
      </p:sp>
      <p:cxnSp>
        <p:nvCxnSpPr>
          <p:cNvPr id="10290" name="AutoShape 59"/>
          <p:cNvCxnSpPr>
            <a:cxnSpLocks noChangeShapeType="1"/>
            <a:stCxn id="10262" idx="0"/>
            <a:endCxn id="10289" idx="2"/>
          </p:cNvCxnSpPr>
          <p:nvPr/>
        </p:nvCxnSpPr>
        <p:spPr bwMode="auto">
          <a:xfrm rot="5400000" flipH="1">
            <a:off x="1707710" y="2972617"/>
            <a:ext cx="1231900" cy="823912"/>
          </a:xfrm>
          <a:prstGeom prst="bentConnector3">
            <a:avLst>
              <a:gd name="adj1" fmla="val 4870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291" name="AutoShape 60"/>
          <p:cNvCxnSpPr>
            <a:cxnSpLocks noChangeShapeType="1"/>
            <a:stCxn id="10262" idx="0"/>
            <a:endCxn id="10287" idx="2"/>
          </p:cNvCxnSpPr>
          <p:nvPr/>
        </p:nvCxnSpPr>
        <p:spPr bwMode="auto">
          <a:xfrm flipV="1">
            <a:off x="2735616" y="3306785"/>
            <a:ext cx="4763" cy="6937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92" name="Text Box 62"/>
          <p:cNvSpPr txBox="1">
            <a:spLocks noChangeArrowheads="1"/>
          </p:cNvSpPr>
          <p:nvPr/>
        </p:nvSpPr>
        <p:spPr bwMode="auto">
          <a:xfrm>
            <a:off x="6190016" y="1608160"/>
            <a:ext cx="498475"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LAB</a:t>
            </a:r>
          </a:p>
        </p:txBody>
      </p:sp>
      <p:sp>
        <p:nvSpPr>
          <p:cNvPr id="10293" name="Text Box 63"/>
          <p:cNvSpPr txBox="1">
            <a:spLocks noChangeArrowheads="1"/>
          </p:cNvSpPr>
          <p:nvPr/>
        </p:nvSpPr>
        <p:spPr bwMode="auto">
          <a:xfrm>
            <a:off x="6012216" y="1989160"/>
            <a:ext cx="854075"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N-Parafins</a:t>
            </a:r>
          </a:p>
        </p:txBody>
      </p:sp>
      <p:cxnSp>
        <p:nvCxnSpPr>
          <p:cNvPr id="10294" name="AutoShape 65"/>
          <p:cNvCxnSpPr>
            <a:cxnSpLocks noChangeShapeType="1"/>
            <a:stCxn id="10247" idx="0"/>
            <a:endCxn id="10293" idx="3"/>
          </p:cNvCxnSpPr>
          <p:nvPr/>
        </p:nvCxnSpPr>
        <p:spPr bwMode="auto">
          <a:xfrm rot="-5400000">
            <a:off x="4125472" y="2220142"/>
            <a:ext cx="2828925" cy="2652712"/>
          </a:xfrm>
          <a:prstGeom prst="bentConnector4">
            <a:avLst>
              <a:gd name="adj1" fmla="val 2468"/>
              <a:gd name="adj2" fmla="val 1409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295" name="AutoShape 66"/>
          <p:cNvCxnSpPr>
            <a:cxnSpLocks noChangeShapeType="1"/>
            <a:stCxn id="10293" idx="0"/>
            <a:endCxn id="10292" idx="2"/>
          </p:cNvCxnSpPr>
          <p:nvPr/>
        </p:nvCxnSpPr>
        <p:spPr bwMode="auto">
          <a:xfrm flipV="1">
            <a:off x="6439254" y="1892323"/>
            <a:ext cx="0" cy="96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96" name="AutoShape 67"/>
          <p:cNvCxnSpPr>
            <a:cxnSpLocks noChangeShapeType="1"/>
            <a:stCxn id="10267" idx="0"/>
            <a:endCxn id="10292" idx="3"/>
          </p:cNvCxnSpPr>
          <p:nvPr/>
        </p:nvCxnSpPr>
        <p:spPr bwMode="auto">
          <a:xfrm rot="-5400000">
            <a:off x="5488341" y="2800373"/>
            <a:ext cx="2249488" cy="150812"/>
          </a:xfrm>
          <a:prstGeom prst="bentConnector4">
            <a:avLst>
              <a:gd name="adj1" fmla="val 46861"/>
              <a:gd name="adj2" fmla="val 33999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297" name="Text Box 68"/>
          <p:cNvSpPr txBox="1">
            <a:spLocks noChangeArrowheads="1"/>
          </p:cNvSpPr>
          <p:nvPr/>
        </p:nvSpPr>
        <p:spPr bwMode="auto">
          <a:xfrm>
            <a:off x="3497616" y="1608160"/>
            <a:ext cx="471488"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PFY</a:t>
            </a:r>
          </a:p>
        </p:txBody>
      </p:sp>
      <p:sp>
        <p:nvSpPr>
          <p:cNvPr id="10298" name="Text Box 69"/>
          <p:cNvSpPr txBox="1">
            <a:spLocks noChangeArrowheads="1"/>
          </p:cNvSpPr>
          <p:nvPr/>
        </p:nvSpPr>
        <p:spPr bwMode="auto">
          <a:xfrm>
            <a:off x="2862616" y="1608160"/>
            <a:ext cx="446088"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PSF</a:t>
            </a:r>
          </a:p>
        </p:txBody>
      </p:sp>
      <p:sp>
        <p:nvSpPr>
          <p:cNvPr id="10299" name="Text Box 70"/>
          <p:cNvSpPr txBox="1">
            <a:spLocks noChangeArrowheads="1"/>
          </p:cNvSpPr>
          <p:nvPr/>
        </p:nvSpPr>
        <p:spPr bwMode="auto">
          <a:xfrm>
            <a:off x="2864204" y="2001860"/>
            <a:ext cx="1096962"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Polyester resin</a:t>
            </a:r>
          </a:p>
        </p:txBody>
      </p:sp>
      <p:sp>
        <p:nvSpPr>
          <p:cNvPr id="10300" name="Text Box 71"/>
          <p:cNvSpPr txBox="1">
            <a:spLocks noChangeArrowheads="1"/>
          </p:cNvSpPr>
          <p:nvPr/>
        </p:nvSpPr>
        <p:spPr bwMode="auto">
          <a:xfrm>
            <a:off x="1414816" y="2001860"/>
            <a:ext cx="1122363"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Polyester chips</a:t>
            </a:r>
          </a:p>
        </p:txBody>
      </p:sp>
      <p:cxnSp>
        <p:nvCxnSpPr>
          <p:cNvPr id="10301" name="AutoShape 74"/>
          <p:cNvCxnSpPr>
            <a:cxnSpLocks noChangeShapeType="1"/>
            <a:stCxn id="10299" idx="1"/>
            <a:endCxn id="10300" idx="3"/>
          </p:cNvCxnSpPr>
          <p:nvPr/>
        </p:nvCxnSpPr>
        <p:spPr bwMode="auto">
          <a:xfrm flipH="1">
            <a:off x="2537179" y="2144735"/>
            <a:ext cx="3270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02" name="Line 76"/>
          <p:cNvSpPr>
            <a:spLocks noChangeShapeType="1"/>
          </p:cNvSpPr>
          <p:nvPr/>
        </p:nvSpPr>
        <p:spPr bwMode="auto">
          <a:xfrm flipV="1">
            <a:off x="3715104" y="1874860"/>
            <a:ext cx="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03" name="Line 77"/>
          <p:cNvSpPr>
            <a:spLocks noChangeShapeType="1"/>
          </p:cNvSpPr>
          <p:nvPr/>
        </p:nvSpPr>
        <p:spPr bwMode="auto">
          <a:xfrm flipV="1">
            <a:off x="3067404" y="1874860"/>
            <a:ext cx="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0304" name="AutoShape 78"/>
          <p:cNvCxnSpPr>
            <a:cxnSpLocks noChangeShapeType="1"/>
            <a:stCxn id="10286" idx="0"/>
            <a:endCxn id="10299" idx="2"/>
          </p:cNvCxnSpPr>
          <p:nvPr/>
        </p:nvCxnSpPr>
        <p:spPr bwMode="auto">
          <a:xfrm rot="-5400000">
            <a:off x="2924529" y="2109810"/>
            <a:ext cx="312737" cy="665163"/>
          </a:xfrm>
          <a:prstGeom prst="bentConnector3">
            <a:avLst>
              <a:gd name="adj1" fmla="val 4974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05" name="AutoShape 79"/>
          <p:cNvCxnSpPr>
            <a:cxnSpLocks noChangeShapeType="1"/>
            <a:stCxn id="10262" idx="0"/>
            <a:endCxn id="10277" idx="1"/>
          </p:cNvCxnSpPr>
          <p:nvPr/>
        </p:nvCxnSpPr>
        <p:spPr bwMode="auto">
          <a:xfrm rot="-5400000">
            <a:off x="4637441" y="1492273"/>
            <a:ext cx="606425" cy="441007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06" name="AutoShape 80"/>
          <p:cNvCxnSpPr>
            <a:cxnSpLocks noChangeShapeType="1"/>
            <a:stCxn id="10287" idx="0"/>
            <a:endCxn id="10286" idx="2"/>
          </p:cNvCxnSpPr>
          <p:nvPr/>
        </p:nvCxnSpPr>
        <p:spPr bwMode="auto">
          <a:xfrm flipV="1">
            <a:off x="2740379" y="2882923"/>
            <a:ext cx="7937" cy="139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7" name="AutoShape 81"/>
          <p:cNvCxnSpPr>
            <a:cxnSpLocks noChangeShapeType="1"/>
            <a:stCxn id="10288" idx="1"/>
            <a:endCxn id="10287" idx="3"/>
          </p:cNvCxnSpPr>
          <p:nvPr/>
        </p:nvCxnSpPr>
        <p:spPr bwMode="auto">
          <a:xfrm flipH="1">
            <a:off x="2938816" y="3160735"/>
            <a:ext cx="2127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08" name="Text Box 82"/>
          <p:cNvSpPr txBox="1">
            <a:spLocks noChangeArrowheads="1"/>
          </p:cNvSpPr>
          <p:nvPr/>
        </p:nvSpPr>
        <p:spPr bwMode="auto">
          <a:xfrm>
            <a:off x="2908654" y="1171598"/>
            <a:ext cx="1190625" cy="284162"/>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Texturised Yarn</a:t>
            </a:r>
          </a:p>
        </p:txBody>
      </p:sp>
      <p:sp>
        <p:nvSpPr>
          <p:cNvPr id="10309" name="Text Box 83"/>
          <p:cNvSpPr txBox="1">
            <a:spLocks noChangeArrowheads="1"/>
          </p:cNvSpPr>
          <p:nvPr/>
        </p:nvSpPr>
        <p:spPr bwMode="auto">
          <a:xfrm>
            <a:off x="4796191" y="1176360"/>
            <a:ext cx="849313" cy="284163"/>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Spun Yarn</a:t>
            </a:r>
          </a:p>
        </p:txBody>
      </p:sp>
      <p:sp>
        <p:nvSpPr>
          <p:cNvPr id="10310" name="Text Box 84"/>
          <p:cNvSpPr txBox="1">
            <a:spLocks noChangeArrowheads="1"/>
          </p:cNvSpPr>
          <p:nvPr/>
        </p:nvSpPr>
        <p:spPr bwMode="auto">
          <a:xfrm>
            <a:off x="4032604" y="617560"/>
            <a:ext cx="584200" cy="284163"/>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Fabric</a:t>
            </a:r>
          </a:p>
        </p:txBody>
      </p:sp>
      <p:sp>
        <p:nvSpPr>
          <p:cNvPr id="10311" name="Text Box 85"/>
          <p:cNvSpPr txBox="1">
            <a:spLocks noChangeArrowheads="1"/>
          </p:cNvSpPr>
          <p:nvPr/>
        </p:nvSpPr>
        <p:spPr bwMode="auto">
          <a:xfrm>
            <a:off x="6051904" y="617560"/>
            <a:ext cx="855662" cy="284163"/>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Wool, Silk</a:t>
            </a:r>
          </a:p>
        </p:txBody>
      </p:sp>
      <p:cxnSp>
        <p:nvCxnSpPr>
          <p:cNvPr id="10312" name="AutoShape 86"/>
          <p:cNvCxnSpPr>
            <a:cxnSpLocks noChangeShapeType="1"/>
            <a:stCxn id="10298" idx="1"/>
            <a:endCxn id="10310" idx="1"/>
          </p:cNvCxnSpPr>
          <p:nvPr/>
        </p:nvCxnSpPr>
        <p:spPr bwMode="auto">
          <a:xfrm rot="10800000" flipH="1">
            <a:off x="2862616" y="760435"/>
            <a:ext cx="1169988" cy="990600"/>
          </a:xfrm>
          <a:prstGeom prst="bentConnector3">
            <a:avLst>
              <a:gd name="adj1" fmla="val -1953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13" name="AutoShape 87"/>
          <p:cNvCxnSpPr>
            <a:cxnSpLocks noChangeShapeType="1"/>
            <a:stCxn id="10308" idx="0"/>
            <a:endCxn id="10310" idx="2"/>
          </p:cNvCxnSpPr>
          <p:nvPr/>
        </p:nvCxnSpPr>
        <p:spPr bwMode="auto">
          <a:xfrm rot="-5400000">
            <a:off x="3779397" y="626292"/>
            <a:ext cx="269875" cy="82073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14" name="AutoShape 88"/>
          <p:cNvCxnSpPr>
            <a:cxnSpLocks noChangeShapeType="1"/>
            <a:stCxn id="10309" idx="0"/>
            <a:endCxn id="10310" idx="2"/>
          </p:cNvCxnSpPr>
          <p:nvPr/>
        </p:nvCxnSpPr>
        <p:spPr bwMode="auto">
          <a:xfrm rot="5400000" flipH="1">
            <a:off x="4635854" y="590573"/>
            <a:ext cx="274637" cy="896937"/>
          </a:xfrm>
          <a:prstGeom prst="bentConnector3">
            <a:avLst>
              <a:gd name="adj1" fmla="val 4971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315" name="AutoShape 89"/>
          <p:cNvCxnSpPr>
            <a:cxnSpLocks noChangeShapeType="1"/>
            <a:stCxn id="10311" idx="1"/>
            <a:endCxn id="10310" idx="3"/>
          </p:cNvCxnSpPr>
          <p:nvPr/>
        </p:nvCxnSpPr>
        <p:spPr bwMode="auto">
          <a:xfrm flipH="1">
            <a:off x="4616804" y="760435"/>
            <a:ext cx="1435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6" name="Text Box 90"/>
          <p:cNvSpPr txBox="1">
            <a:spLocks noChangeArrowheads="1"/>
          </p:cNvSpPr>
          <p:nvPr/>
        </p:nvSpPr>
        <p:spPr bwMode="auto">
          <a:xfrm>
            <a:off x="3954816" y="109560"/>
            <a:ext cx="755650" cy="284163"/>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Retailing</a:t>
            </a:r>
          </a:p>
        </p:txBody>
      </p:sp>
      <p:cxnSp>
        <p:nvCxnSpPr>
          <p:cNvPr id="10317" name="AutoShape 91"/>
          <p:cNvCxnSpPr>
            <a:cxnSpLocks noChangeShapeType="1"/>
            <a:stCxn id="10310" idx="0"/>
            <a:endCxn id="10316" idx="2"/>
          </p:cNvCxnSpPr>
          <p:nvPr/>
        </p:nvCxnSpPr>
        <p:spPr bwMode="auto">
          <a:xfrm flipV="1">
            <a:off x="4324704" y="393723"/>
            <a:ext cx="7937" cy="223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8" name="Text Box 92"/>
          <p:cNvSpPr txBox="1">
            <a:spLocks noChangeArrowheads="1"/>
          </p:cNvSpPr>
          <p:nvPr/>
        </p:nvSpPr>
        <p:spPr bwMode="auto">
          <a:xfrm>
            <a:off x="7875941" y="374673"/>
            <a:ext cx="841375" cy="3365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latin typeface="Times New Roman" pitchFamily="18" charset="0"/>
              </a:rPr>
              <a:t>Textiles</a:t>
            </a:r>
          </a:p>
        </p:txBody>
      </p:sp>
      <p:sp>
        <p:nvSpPr>
          <p:cNvPr id="10319" name="Text Box 93"/>
          <p:cNvSpPr txBox="1">
            <a:spLocks noChangeArrowheads="1"/>
          </p:cNvSpPr>
          <p:nvPr/>
        </p:nvSpPr>
        <p:spPr bwMode="auto">
          <a:xfrm>
            <a:off x="7526736" y="4227535"/>
            <a:ext cx="1254125" cy="58102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dirty="0">
                <a:latin typeface="Times New Roman" pitchFamily="18" charset="0"/>
              </a:rPr>
              <a:t>Polymers</a:t>
            </a:r>
          </a:p>
          <a:p>
            <a:pPr algn="ctr" eaLnBrk="1" hangingPunct="1"/>
            <a:r>
              <a:rPr lang="en-US" altLang="en-US" sz="1600" dirty="0">
                <a:latin typeface="Times New Roman" pitchFamily="18" charset="0"/>
              </a:rPr>
              <a:t>&amp; Chemicals</a:t>
            </a:r>
          </a:p>
        </p:txBody>
      </p:sp>
      <p:sp>
        <p:nvSpPr>
          <p:cNvPr id="10320" name="Text Box 94"/>
          <p:cNvSpPr txBox="1">
            <a:spLocks noChangeArrowheads="1"/>
          </p:cNvSpPr>
          <p:nvPr/>
        </p:nvSpPr>
        <p:spPr bwMode="auto">
          <a:xfrm>
            <a:off x="8041041" y="5615010"/>
            <a:ext cx="896938" cy="3365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latin typeface="Times New Roman" pitchFamily="18" charset="0"/>
              </a:rPr>
              <a:t>Refining</a:t>
            </a:r>
          </a:p>
        </p:txBody>
      </p:sp>
      <p:sp>
        <p:nvSpPr>
          <p:cNvPr id="10321" name="Text Box 95"/>
          <p:cNvSpPr txBox="1">
            <a:spLocks noChangeArrowheads="1"/>
          </p:cNvSpPr>
          <p:nvPr/>
        </p:nvSpPr>
        <p:spPr bwMode="auto">
          <a:xfrm>
            <a:off x="7942616" y="6065574"/>
            <a:ext cx="1020763" cy="3365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latin typeface="Times New Roman" pitchFamily="18" charset="0"/>
              </a:rPr>
              <a:t>Oil &amp; Gas</a:t>
            </a:r>
          </a:p>
        </p:txBody>
      </p:sp>
      <p:sp>
        <p:nvSpPr>
          <p:cNvPr id="10322" name="Text Box 96"/>
          <p:cNvSpPr txBox="1">
            <a:spLocks noChangeArrowheads="1"/>
          </p:cNvSpPr>
          <p:nvPr/>
        </p:nvSpPr>
        <p:spPr bwMode="auto">
          <a:xfrm>
            <a:off x="348016" y="1627210"/>
            <a:ext cx="1239838" cy="3365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latin typeface="Times New Roman" pitchFamily="18" charset="0"/>
              </a:rPr>
              <a:t>PG Complex</a:t>
            </a:r>
          </a:p>
        </p:txBody>
      </p:sp>
      <p:sp>
        <p:nvSpPr>
          <p:cNvPr id="10323" name="Text Box 97"/>
          <p:cNvSpPr txBox="1">
            <a:spLocks noChangeArrowheads="1"/>
          </p:cNvSpPr>
          <p:nvPr/>
        </p:nvSpPr>
        <p:spPr bwMode="auto">
          <a:xfrm>
            <a:off x="4524729" y="1997098"/>
            <a:ext cx="481012" cy="284162"/>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PTA</a:t>
            </a:r>
          </a:p>
        </p:txBody>
      </p:sp>
      <p:sp>
        <p:nvSpPr>
          <p:cNvPr id="10324" name="Text Box 98"/>
          <p:cNvSpPr txBox="1">
            <a:spLocks noChangeArrowheads="1"/>
          </p:cNvSpPr>
          <p:nvPr/>
        </p:nvSpPr>
        <p:spPr bwMode="auto">
          <a:xfrm>
            <a:off x="5561366" y="2001860"/>
            <a:ext cx="387350" cy="284163"/>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rPr>
              <a:t>PX</a:t>
            </a:r>
          </a:p>
        </p:txBody>
      </p:sp>
      <p:cxnSp>
        <p:nvCxnSpPr>
          <p:cNvPr id="10325" name="AutoShape 99"/>
          <p:cNvCxnSpPr>
            <a:cxnSpLocks noChangeShapeType="1"/>
            <a:stCxn id="10266" idx="0"/>
            <a:endCxn id="10324" idx="2"/>
          </p:cNvCxnSpPr>
          <p:nvPr/>
        </p:nvCxnSpPr>
        <p:spPr bwMode="auto">
          <a:xfrm flipH="1" flipV="1">
            <a:off x="5755041" y="2286023"/>
            <a:ext cx="3175"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26" name="AutoShape 100"/>
          <p:cNvCxnSpPr>
            <a:cxnSpLocks noChangeShapeType="1"/>
            <a:stCxn id="10324" idx="1"/>
            <a:endCxn id="10323" idx="3"/>
          </p:cNvCxnSpPr>
          <p:nvPr/>
        </p:nvCxnSpPr>
        <p:spPr bwMode="auto">
          <a:xfrm flipH="1" flipV="1">
            <a:off x="5005741" y="2139973"/>
            <a:ext cx="555625"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27" name="AutoShape 101"/>
          <p:cNvCxnSpPr>
            <a:cxnSpLocks noChangeShapeType="1"/>
            <a:stCxn id="10323" idx="1"/>
            <a:endCxn id="10299" idx="3"/>
          </p:cNvCxnSpPr>
          <p:nvPr/>
        </p:nvCxnSpPr>
        <p:spPr bwMode="auto">
          <a:xfrm flipH="1">
            <a:off x="3961166" y="2139973"/>
            <a:ext cx="563563"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28" name="Text Box 102"/>
          <p:cNvSpPr txBox="1">
            <a:spLocks noChangeArrowheads="1"/>
          </p:cNvSpPr>
          <p:nvPr/>
        </p:nvSpPr>
        <p:spPr bwMode="auto">
          <a:xfrm>
            <a:off x="348016" y="3252810"/>
            <a:ext cx="930275" cy="5810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Hazira </a:t>
            </a:r>
          </a:p>
          <a:p>
            <a:pPr algn="ctr" eaLnBrk="1" hangingPunct="1"/>
            <a:r>
              <a:rPr lang="en-US" altLang="en-US" sz="1600">
                <a:latin typeface="Times New Roman" pitchFamily="18" charset="0"/>
              </a:rPr>
              <a:t>Complex</a:t>
            </a:r>
          </a:p>
        </p:txBody>
      </p:sp>
      <p:sp>
        <p:nvSpPr>
          <p:cNvPr id="10329" name="Text Box 103"/>
          <p:cNvSpPr txBox="1">
            <a:spLocks noChangeArrowheads="1"/>
          </p:cNvSpPr>
          <p:nvPr/>
        </p:nvSpPr>
        <p:spPr bwMode="auto">
          <a:xfrm>
            <a:off x="306741" y="5141935"/>
            <a:ext cx="1016000" cy="5810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Jamnagar </a:t>
            </a:r>
          </a:p>
          <a:p>
            <a:pPr algn="ctr" eaLnBrk="1" hangingPunct="1"/>
            <a:r>
              <a:rPr lang="en-US" altLang="en-US" sz="1600">
                <a:latin typeface="Times New Roman" pitchFamily="18" charset="0"/>
              </a:rPr>
              <a:t>Complex</a:t>
            </a:r>
          </a:p>
        </p:txBody>
      </p:sp>
      <p:sp>
        <p:nvSpPr>
          <p:cNvPr id="10330" name="Text Box 104"/>
          <p:cNvSpPr txBox="1">
            <a:spLocks noChangeArrowheads="1"/>
          </p:cNvSpPr>
          <p:nvPr/>
        </p:nvSpPr>
        <p:spPr bwMode="auto">
          <a:xfrm>
            <a:off x="306742" y="5860854"/>
            <a:ext cx="1015999" cy="5847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dirty="0">
                <a:latin typeface="Times New Roman" pitchFamily="18" charset="0"/>
              </a:rPr>
              <a:t>Bombay</a:t>
            </a:r>
          </a:p>
          <a:p>
            <a:pPr algn="ctr" eaLnBrk="1" hangingPunct="1"/>
            <a:r>
              <a:rPr lang="en-US" altLang="en-US" sz="1600" dirty="0">
                <a:latin typeface="Times New Roman" pitchFamily="18" charset="0"/>
              </a:rPr>
              <a:t>High</a:t>
            </a:r>
          </a:p>
        </p:txBody>
      </p:sp>
      <p:sp>
        <p:nvSpPr>
          <p:cNvPr id="10331" name="Text Box 106"/>
          <p:cNvSpPr txBox="1">
            <a:spLocks noChangeArrowheads="1"/>
          </p:cNvSpPr>
          <p:nvPr/>
        </p:nvSpPr>
        <p:spPr bwMode="auto">
          <a:xfrm>
            <a:off x="348016" y="465160"/>
            <a:ext cx="930275" cy="5810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latin typeface="Times New Roman" pitchFamily="18" charset="0"/>
              </a:rPr>
              <a:t>Naroda </a:t>
            </a:r>
          </a:p>
          <a:p>
            <a:pPr algn="ctr" eaLnBrk="1" hangingPunct="1"/>
            <a:r>
              <a:rPr lang="en-US" altLang="en-US" sz="1600">
                <a:latin typeface="Times New Roman" pitchFamily="18" charset="0"/>
              </a:rPr>
              <a:t>Complex</a:t>
            </a:r>
          </a:p>
        </p:txBody>
      </p:sp>
      <p:sp>
        <p:nvSpPr>
          <p:cNvPr id="10332" name="Line 107"/>
          <p:cNvSpPr>
            <a:spLocks noChangeShapeType="1"/>
          </p:cNvSpPr>
          <p:nvPr/>
        </p:nvSpPr>
        <p:spPr bwMode="auto">
          <a:xfrm>
            <a:off x="119416" y="1531960"/>
            <a:ext cx="868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33" name="Line 108"/>
          <p:cNvSpPr>
            <a:spLocks noChangeShapeType="1"/>
          </p:cNvSpPr>
          <p:nvPr/>
        </p:nvSpPr>
        <p:spPr bwMode="auto">
          <a:xfrm>
            <a:off x="119416" y="4846660"/>
            <a:ext cx="868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34" name="Line 109"/>
          <p:cNvSpPr>
            <a:spLocks noChangeShapeType="1"/>
          </p:cNvSpPr>
          <p:nvPr/>
        </p:nvSpPr>
        <p:spPr bwMode="auto">
          <a:xfrm>
            <a:off x="119416" y="2420960"/>
            <a:ext cx="868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35" name="Line 110"/>
          <p:cNvSpPr>
            <a:spLocks noChangeShapeType="1"/>
          </p:cNvSpPr>
          <p:nvPr/>
        </p:nvSpPr>
        <p:spPr bwMode="auto">
          <a:xfrm>
            <a:off x="119416" y="6013164"/>
            <a:ext cx="868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36" name="Line 112"/>
          <p:cNvSpPr>
            <a:spLocks noChangeShapeType="1"/>
          </p:cNvSpPr>
          <p:nvPr/>
        </p:nvSpPr>
        <p:spPr bwMode="auto">
          <a:xfrm flipV="1">
            <a:off x="2557816" y="480856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37" name="Line 113"/>
          <p:cNvSpPr>
            <a:spLocks noChangeShapeType="1"/>
          </p:cNvSpPr>
          <p:nvPr/>
        </p:nvSpPr>
        <p:spPr bwMode="auto">
          <a:xfrm flipV="1">
            <a:off x="1795816" y="480856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738" name="Text Box 114"/>
          <p:cNvSpPr txBox="1">
            <a:spLocks noChangeArrowheads="1"/>
          </p:cNvSpPr>
          <p:nvPr/>
        </p:nvSpPr>
        <p:spPr bwMode="auto">
          <a:xfrm>
            <a:off x="119416" y="-74590"/>
            <a:ext cx="3946526" cy="400110"/>
          </a:xfrm>
          <a:prstGeom prst="rect">
            <a:avLst/>
          </a:prstGeom>
          <a:noFill/>
          <a:ln w="9525">
            <a:noFill/>
            <a:miter lim="800000"/>
            <a:headEnd/>
            <a:tailEnd/>
          </a:ln>
          <a:effectLst/>
        </p:spPr>
        <p:txBody>
          <a:bodyPr wrap="square">
            <a:spAutoFit/>
          </a:bodyPr>
          <a:lstStyle/>
          <a:p>
            <a:pPr eaLnBrk="1" hangingPunct="1">
              <a:defRPr/>
            </a:pPr>
            <a:r>
              <a:rPr lang="en-US" sz="2000" b="1" dirty="0">
                <a:solidFill>
                  <a:srgbClr val="FFCE33"/>
                </a:solidFill>
                <a:latin typeface="+mj-lt"/>
              </a:rPr>
              <a:t>Backward Integration </a:t>
            </a:r>
            <a:r>
              <a:rPr lang="en-US" sz="2000" b="1" dirty="0" smtClean="0">
                <a:solidFill>
                  <a:srgbClr val="FFCE33"/>
                </a:solidFill>
                <a:latin typeface="+mj-lt"/>
              </a:rPr>
              <a:t>at </a:t>
            </a:r>
            <a:r>
              <a:rPr lang="en-US" sz="2000" b="1" dirty="0">
                <a:solidFill>
                  <a:srgbClr val="FFCE33"/>
                </a:solidFill>
                <a:latin typeface="+mj-lt"/>
              </a:rPr>
              <a:t>Reliance</a:t>
            </a:r>
          </a:p>
        </p:txBody>
      </p:sp>
    </p:spTree>
    <p:extLst>
      <p:ext uri="{BB962C8B-B14F-4D97-AF65-F5344CB8AC3E}">
        <p14:creationId xmlns:p14="http://schemas.microsoft.com/office/powerpoint/2010/main" val="1796774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sz="3400" smtClean="0"/>
              <a:t>Operations Management Issues </a:t>
            </a:r>
            <a:br>
              <a:rPr lang="en-GB" altLang="en-US" sz="3400" smtClean="0"/>
            </a:br>
            <a:r>
              <a:rPr lang="en-GB" altLang="en-US" sz="2500" b="1" smtClean="0">
                <a:solidFill>
                  <a:schemeClr val="accent2"/>
                </a:solidFill>
                <a:latin typeface="Comic Sans MS" pitchFamily="66" charset="0"/>
              </a:rPr>
              <a:t>Process Industry</a:t>
            </a:r>
          </a:p>
        </p:txBody>
      </p:sp>
      <p:sp>
        <p:nvSpPr>
          <p:cNvPr id="11267" name="Rectangle 3"/>
          <p:cNvSpPr>
            <a:spLocks noGrp="1" noChangeArrowheads="1"/>
          </p:cNvSpPr>
          <p:nvPr>
            <p:ph idx="1"/>
          </p:nvPr>
        </p:nvSpPr>
        <p:spPr/>
        <p:txBody>
          <a:bodyPr/>
          <a:lstStyle/>
          <a:p>
            <a:pPr marL="396875" indent="-396875" eaLnBrk="1" hangingPunct="1">
              <a:lnSpc>
                <a:spcPct val="80000"/>
              </a:lnSpc>
            </a:pPr>
            <a:r>
              <a:rPr lang="en-GB" altLang="en-US" smtClean="0"/>
              <a:t>The notion of capacity</a:t>
            </a:r>
          </a:p>
          <a:p>
            <a:pPr marL="857250" lvl="1" indent="-285750" eaLnBrk="1" hangingPunct="1">
              <a:lnSpc>
                <a:spcPct val="80000"/>
              </a:lnSpc>
            </a:pPr>
            <a:r>
              <a:rPr lang="en-GB" altLang="en-US" smtClean="0"/>
              <a:t>Flow rate determines capacity</a:t>
            </a:r>
          </a:p>
          <a:p>
            <a:pPr marL="857250" lvl="1" indent="-285750" eaLnBrk="1" hangingPunct="1">
              <a:lnSpc>
                <a:spcPct val="80000"/>
              </a:lnSpc>
            </a:pPr>
            <a:r>
              <a:rPr lang="en-GB" altLang="en-US" smtClean="0"/>
              <a:t>Bottleneck easily identifiable</a:t>
            </a:r>
          </a:p>
          <a:p>
            <a:pPr marL="396875" indent="-396875" eaLnBrk="1" hangingPunct="1">
              <a:lnSpc>
                <a:spcPct val="80000"/>
              </a:lnSpc>
            </a:pPr>
            <a:r>
              <a:rPr lang="en-GB" altLang="en-US" smtClean="0"/>
              <a:t>Nature of inventories </a:t>
            </a:r>
          </a:p>
          <a:p>
            <a:pPr marL="857250" lvl="1" indent="-285750" eaLnBrk="1" hangingPunct="1">
              <a:lnSpc>
                <a:spcPct val="80000"/>
              </a:lnSpc>
            </a:pPr>
            <a:r>
              <a:rPr lang="en-GB" altLang="en-US" smtClean="0"/>
              <a:t>Work in Progress will be minimal</a:t>
            </a:r>
          </a:p>
          <a:p>
            <a:pPr marL="857250" lvl="1" indent="-285750" eaLnBrk="1" hangingPunct="1">
              <a:lnSpc>
                <a:spcPct val="80000"/>
              </a:lnSpc>
            </a:pPr>
            <a:r>
              <a:rPr lang="en-GB" altLang="en-US" smtClean="0"/>
              <a:t>Inventory of Spares &amp; Maintenance will be high</a:t>
            </a:r>
          </a:p>
          <a:p>
            <a:pPr marL="396875" indent="-396875" eaLnBrk="1" hangingPunct="1">
              <a:lnSpc>
                <a:spcPct val="80000"/>
              </a:lnSpc>
            </a:pPr>
            <a:r>
              <a:rPr lang="en-GB" altLang="en-US" smtClean="0"/>
              <a:t>Importance of maintenance</a:t>
            </a:r>
          </a:p>
          <a:p>
            <a:pPr marL="396875" indent="-396875" eaLnBrk="1" hangingPunct="1">
              <a:lnSpc>
                <a:spcPct val="80000"/>
              </a:lnSpc>
            </a:pPr>
            <a:r>
              <a:rPr lang="en-GB" altLang="en-US" smtClean="0"/>
              <a:t>Relevance of vertical integration</a:t>
            </a:r>
          </a:p>
          <a:p>
            <a:pPr marL="857250" lvl="1" indent="-285750" eaLnBrk="1" hangingPunct="1">
              <a:lnSpc>
                <a:spcPct val="80000"/>
              </a:lnSpc>
            </a:pPr>
            <a:r>
              <a:rPr lang="en-GB" altLang="en-US" smtClean="0"/>
              <a:t>Joint &amp; Bye Products are many</a:t>
            </a:r>
          </a:p>
          <a:p>
            <a:pPr marL="857250" lvl="1" indent="-285750" eaLnBrk="1" hangingPunct="1">
              <a:lnSpc>
                <a:spcPct val="80000"/>
              </a:lnSpc>
            </a:pPr>
            <a:r>
              <a:rPr lang="en-GB" altLang="en-US" smtClean="0"/>
              <a:t>Exploiting processing opportunities of these important</a:t>
            </a:r>
          </a:p>
        </p:txBody>
      </p:sp>
    </p:spTree>
    <p:extLst>
      <p:ext uri="{BB962C8B-B14F-4D97-AF65-F5344CB8AC3E}">
        <p14:creationId xmlns:p14="http://schemas.microsoft.com/office/powerpoint/2010/main" val="4155282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TotalTime>
  <Words>3530</Words>
  <Application>Microsoft Office PowerPoint</Application>
  <PresentationFormat>On-screen Show (4:3)</PresentationFormat>
  <Paragraphs>695</Paragraphs>
  <Slides>59</Slides>
  <Notes>0</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59</vt:i4>
      </vt:variant>
    </vt:vector>
  </HeadingPairs>
  <TitlesOfParts>
    <vt:vector size="65" baseType="lpstr">
      <vt:lpstr>Custom Design</vt:lpstr>
      <vt:lpstr>Operations Management, 3e</vt:lpstr>
      <vt:lpstr>Operations Management, 3e_NEW</vt:lpstr>
      <vt:lpstr>1_Operations Management, 3e</vt:lpstr>
      <vt:lpstr>Equation</vt:lpstr>
      <vt:lpstr>Worksheet</vt:lpstr>
      <vt:lpstr>Chapter 9</vt:lpstr>
      <vt:lpstr>Factors Influencing Process Choices</vt:lpstr>
      <vt:lpstr>Relationship between Volume &amp; Variety</vt:lpstr>
      <vt:lpstr>Processes &amp; Operations Systems Available Alternatives</vt:lpstr>
      <vt:lpstr>Continuous Flow System</vt:lpstr>
      <vt:lpstr>Paper Manufacturing An example of process industry</vt:lpstr>
      <vt:lpstr>Process Industry Distinctive features</vt:lpstr>
      <vt:lpstr>PowerPoint Presentation</vt:lpstr>
      <vt:lpstr>Operations Management Issues  Process Industry</vt:lpstr>
      <vt:lpstr>Video Insight 9.1 Manufacturing of Sugar &amp; Apparels</vt:lpstr>
      <vt:lpstr>Continuous Flow System Mass production in discrete manufacturing</vt:lpstr>
      <vt:lpstr>Process Design for Mass Production Systems</vt:lpstr>
      <vt:lpstr>Video Insight 9.2 Manufacturing of Honda Amaze &amp; Benz  C Class</vt:lpstr>
      <vt:lpstr>Intermittent Flow System</vt:lpstr>
      <vt:lpstr>Process Design for Intermittent Flow in Discrete Manufacturing </vt:lpstr>
      <vt:lpstr>Layout redesign to minimise complexity in Intermittent flow  An example (Ideas at Work 9.3)</vt:lpstr>
      <vt:lpstr>Intermittent Flow System Sources of Problems</vt:lpstr>
      <vt:lpstr>Special Mechanisms  To bring order out of Chaos</vt:lpstr>
      <vt:lpstr>Jumbled Flow System</vt:lpstr>
      <vt:lpstr>Process flow in Job Shops</vt:lpstr>
      <vt:lpstr>Jumbled Flow System</vt:lpstr>
      <vt:lpstr>Process design for operations Salient features of alternative choices</vt:lpstr>
      <vt:lpstr>Product – Process Matrix</vt:lpstr>
      <vt:lpstr>Layout Planning</vt:lpstr>
      <vt:lpstr>Types of Layout</vt:lpstr>
      <vt:lpstr>Volume – Variety – Flow  Implications for layout planning</vt:lpstr>
      <vt:lpstr>Process Layout  An example</vt:lpstr>
      <vt:lpstr>Product Layout  An example</vt:lpstr>
      <vt:lpstr>Alternative Layouts An example from Banking</vt:lpstr>
      <vt:lpstr>Product &amp; Process Layout Pros &amp; Cons</vt:lpstr>
      <vt:lpstr>Group Technology Layout An example</vt:lpstr>
      <vt:lpstr>Fixed Position Layout Example from Thermax</vt:lpstr>
      <vt:lpstr>Layout Design Performance implications</vt:lpstr>
      <vt:lpstr>Layout Design  Performance Measures</vt:lpstr>
      <vt:lpstr>Design of Process Layouts Alternatives</vt:lpstr>
      <vt:lpstr>Design of process layouts  Qualitative method</vt:lpstr>
      <vt:lpstr>Design of Process Layout Quantitative Method</vt:lpstr>
      <vt:lpstr>Design of Product Layout</vt:lpstr>
      <vt:lpstr>Line Balancing Decisions &amp; Trade-offs</vt:lpstr>
      <vt:lpstr>Line Balancing Some measures of interest</vt:lpstr>
      <vt:lpstr>Example 9.1.</vt:lpstr>
      <vt:lpstr>Solution to example 9.1.</vt:lpstr>
      <vt:lpstr>Example 9.2.</vt:lpstr>
      <vt:lpstr>Solution to example 9.2.</vt:lpstr>
      <vt:lpstr>Solution to example 9.2. Design with 5 work stations</vt:lpstr>
      <vt:lpstr>Solution to example 9.2. Design with 6 work stations</vt:lpstr>
      <vt:lpstr>Design of GT Layout Guiding Principles</vt:lpstr>
      <vt:lpstr>Machine – Component Incident Matrix Before Grouping</vt:lpstr>
      <vt:lpstr>Machine – Component Incident Matrix After Grouping</vt:lpstr>
      <vt:lpstr>One man multiple machine layout  An example from Lucas TVS</vt:lpstr>
      <vt:lpstr>Flexible Manufacturing System Definition</vt:lpstr>
      <vt:lpstr>Typical Machines used in FMS</vt:lpstr>
      <vt:lpstr>Structure of an FMS</vt:lpstr>
      <vt:lpstr>Flexibilities in FMS</vt:lpstr>
      <vt:lpstr>Material Handling in FMSs</vt:lpstr>
      <vt:lpstr>Factors affecting the complexity of Operations Management</vt:lpstr>
      <vt:lpstr>Design of Manufacturing Processes  Chapter Highlights</vt:lpstr>
      <vt:lpstr>Design of Manufacturing Processes Chapter Highlights…</vt:lpstr>
      <vt:lpstr>Design of Manufacturing Processes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205</cp:revision>
  <dcterms:created xsi:type="dcterms:W3CDTF">2009-06-23T09:59:21Z</dcterms:created>
  <dcterms:modified xsi:type="dcterms:W3CDTF">2015-08-19T17:00:31Z</dcterms:modified>
</cp:coreProperties>
</file>