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5" r:id="rId2"/>
    <p:sldMasterId id="2147484847" r:id="rId3"/>
    <p:sldMasterId id="2147484861" r:id="rId4"/>
  </p:sldMasterIdLst>
  <p:notesMasterIdLst>
    <p:notesMasterId r:id="rId24"/>
  </p:notesMasterIdLst>
  <p:handoutMasterIdLst>
    <p:handoutMasterId r:id="rId25"/>
  </p:handoutMasterIdLst>
  <p:sldIdLst>
    <p:sldId id="428" r:id="rId5"/>
    <p:sldId id="724" r:id="rId6"/>
    <p:sldId id="725" r:id="rId7"/>
    <p:sldId id="726" r:id="rId8"/>
    <p:sldId id="727" r:id="rId9"/>
    <p:sldId id="728" r:id="rId10"/>
    <p:sldId id="729" r:id="rId11"/>
    <p:sldId id="730" r:id="rId12"/>
    <p:sldId id="731" r:id="rId13"/>
    <p:sldId id="732" r:id="rId14"/>
    <p:sldId id="733" r:id="rId15"/>
    <p:sldId id="734" r:id="rId16"/>
    <p:sldId id="735" r:id="rId17"/>
    <p:sldId id="736" r:id="rId18"/>
    <p:sldId id="737" r:id="rId19"/>
    <p:sldId id="738" r:id="rId20"/>
    <p:sldId id="739" r:id="rId21"/>
    <p:sldId id="740" r:id="rId22"/>
    <p:sldId id="741"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CB9FF"/>
    <a:srgbClr val="FFD85D"/>
    <a:srgbClr val="FFCE33"/>
    <a:srgbClr val="CC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 id="2147484859" r:id="rId12"/>
    <p:sldLayoutId id="2147484860"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2" r:id="rId1"/>
    <p:sldLayoutId id="2147484863" r:id="rId2"/>
    <p:sldLayoutId id="2147484864" r:id="rId3"/>
    <p:sldLayoutId id="2147484865" r:id="rId4"/>
    <p:sldLayoutId id="2147484866" r:id="rId5"/>
    <p:sldLayoutId id="2147484867" r:id="rId6"/>
    <p:sldLayoutId id="2147484868"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611801"/>
            <a:ext cx="7772400" cy="1470025"/>
          </a:xfrm>
        </p:spPr>
        <p:txBody>
          <a:bodyPr/>
          <a:lstStyle/>
          <a:p>
            <a:pPr eaLnBrk="1" hangingPunct="1"/>
            <a:r>
              <a:rPr lang="en-US" altLang="en-US" dirty="0" smtClean="0"/>
              <a:t>Supplement 10A</a:t>
            </a:r>
          </a:p>
        </p:txBody>
      </p:sp>
      <p:sp>
        <p:nvSpPr>
          <p:cNvPr id="3075" name="Rectangle 5"/>
          <p:cNvSpPr>
            <a:spLocks noGrp="1" noChangeArrowheads="1"/>
          </p:cNvSpPr>
          <p:nvPr>
            <p:ph type="subTitle" idx="1"/>
          </p:nvPr>
        </p:nvSpPr>
        <p:spPr>
          <a:xfrm>
            <a:off x="1371600" y="3367576"/>
            <a:ext cx="6400800" cy="1752600"/>
          </a:xfrm>
        </p:spPr>
        <p:txBody>
          <a:bodyPr/>
          <a:lstStyle/>
          <a:p>
            <a:pPr eaLnBrk="1" hangingPunct="1"/>
            <a:r>
              <a:rPr lang="en-US" altLang="en-US" sz="4400" b="1" dirty="0" smtClean="0">
                <a:solidFill>
                  <a:srgbClr val="0000FF"/>
                </a:solidFill>
              </a:rPr>
              <a:t>Simulation Modelling</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Single server queueing system</a:t>
            </a:r>
            <a:br>
              <a:rPr lang="en-US" altLang="en-US" dirty="0" smtClean="0"/>
            </a:br>
            <a:r>
              <a:rPr lang="en-US" altLang="en-US" sz="3200" b="1" dirty="0" smtClean="0">
                <a:solidFill>
                  <a:srgbClr val="0000FF"/>
                </a:solidFill>
                <a:latin typeface="Comic Sans MS" pitchFamily="66" charset="0"/>
              </a:rPr>
              <a:t>Simulation results</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a:defRPr/>
            </a:pPr>
            <a:r>
              <a:rPr lang="en-US" sz="2400" dirty="0" smtClean="0"/>
              <a:t>In all, the total time of simulation for the 20 arrivals is 120 minutes as evident from the clock time of the exit of the last arrival</a:t>
            </a:r>
          </a:p>
          <a:p>
            <a:pPr>
              <a:defRPr/>
            </a:pPr>
            <a:r>
              <a:rPr lang="en-US" sz="2400" dirty="0" smtClean="0"/>
              <a:t>The cumulative waiting time in the system is 5 minutes</a:t>
            </a:r>
          </a:p>
          <a:p>
            <a:pPr lvl="1">
              <a:defRPr/>
            </a:pPr>
            <a:r>
              <a:rPr lang="en-US" sz="2000" dirty="0" smtClean="0">
                <a:solidFill>
                  <a:srgbClr val="0000FF"/>
                </a:solidFill>
                <a:ea typeface="+mn-ea"/>
                <a:cs typeface="+mn-cs"/>
              </a:rPr>
              <a:t>Average waiting time is 5/20 = 0.25 min (15 </a:t>
            </a:r>
            <a:r>
              <a:rPr lang="en-US" sz="2000" dirty="0" err="1" smtClean="0">
                <a:solidFill>
                  <a:srgbClr val="0000FF"/>
                </a:solidFill>
                <a:ea typeface="+mn-ea"/>
                <a:cs typeface="+mn-cs"/>
              </a:rPr>
              <a:t>secs</a:t>
            </a:r>
            <a:r>
              <a:rPr lang="en-US" sz="2000" dirty="0" smtClean="0">
                <a:solidFill>
                  <a:srgbClr val="0000FF"/>
                </a:solidFill>
                <a:ea typeface="+mn-ea"/>
                <a:cs typeface="+mn-cs"/>
              </a:rPr>
              <a:t>)</a:t>
            </a:r>
          </a:p>
          <a:p>
            <a:pPr>
              <a:defRPr/>
            </a:pPr>
            <a:r>
              <a:rPr lang="en-US" sz="2400" dirty="0" smtClean="0"/>
              <a:t>The 20 arrivals together have spent 68 minutes in the system in order to get their service</a:t>
            </a:r>
          </a:p>
          <a:p>
            <a:pPr lvl="1">
              <a:defRPr/>
            </a:pPr>
            <a:r>
              <a:rPr lang="en-US" sz="2000" dirty="0" smtClean="0">
                <a:solidFill>
                  <a:srgbClr val="0000FF"/>
                </a:solidFill>
                <a:ea typeface="+mn-ea"/>
                <a:cs typeface="+mn-cs"/>
              </a:rPr>
              <a:t>Average waiting time is 68/20 = 3.4 minutes</a:t>
            </a:r>
          </a:p>
          <a:p>
            <a:pPr>
              <a:defRPr/>
            </a:pPr>
            <a:r>
              <a:rPr lang="en-US" sz="2400" dirty="0" smtClean="0"/>
              <a:t>The total ideal time of the service provider at the service counter is 57 minutes</a:t>
            </a:r>
          </a:p>
          <a:p>
            <a:pPr lvl="1">
              <a:defRPr/>
            </a:pPr>
            <a:r>
              <a:rPr lang="en-US" sz="2000" dirty="0" smtClean="0">
                <a:solidFill>
                  <a:srgbClr val="0000FF"/>
                </a:solidFill>
                <a:ea typeface="+mn-ea"/>
                <a:cs typeface="+mn-cs"/>
              </a:rPr>
              <a:t>Server utilization = (120 – 57)/120 = 52.5%</a:t>
            </a:r>
          </a:p>
        </p:txBody>
      </p:sp>
    </p:spTree>
    <p:extLst>
      <p:ext uri="{BB962C8B-B14F-4D97-AF65-F5344CB8AC3E}">
        <p14:creationId xmlns:p14="http://schemas.microsoft.com/office/powerpoint/2010/main" val="3903035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News Vendor problem Simulation</a:t>
            </a:r>
          </a:p>
        </p:txBody>
      </p:sp>
      <p:graphicFrame>
        <p:nvGraphicFramePr>
          <p:cNvPr id="4" name="Content Placeholder 3"/>
          <p:cNvGraphicFramePr>
            <a:graphicFrameLocks noGrp="1"/>
          </p:cNvGraphicFramePr>
          <p:nvPr>
            <p:ph idx="1"/>
          </p:nvPr>
        </p:nvGraphicFramePr>
        <p:xfrm>
          <a:off x="5029200" y="2286000"/>
          <a:ext cx="3581400" cy="1682752"/>
        </p:xfrm>
        <a:graphic>
          <a:graphicData uri="http://schemas.openxmlformats.org/drawingml/2006/table">
            <a:tbl>
              <a:tblPr/>
              <a:tblGrid>
                <a:gridCol w="895350"/>
                <a:gridCol w="895350"/>
                <a:gridCol w="952500"/>
                <a:gridCol w="838200"/>
              </a:tblGrid>
              <a:tr h="210344">
                <a:tc>
                  <a:txBody>
                    <a:bodyPr/>
                    <a:lstStyle/>
                    <a:p>
                      <a:pPr marL="0" marR="0" algn="ctr">
                        <a:lnSpc>
                          <a:spcPct val="115000"/>
                        </a:lnSpc>
                        <a:spcBef>
                          <a:spcPts val="0"/>
                        </a:spcBef>
                        <a:spcAft>
                          <a:spcPts val="0"/>
                        </a:spcAft>
                      </a:pPr>
                      <a:r>
                        <a:rPr lang="en-US" sz="1200" b="1" dirty="0">
                          <a:latin typeface="+mn-lt"/>
                          <a:ea typeface="Times New Roman"/>
                          <a:cs typeface="Times New Roman"/>
                        </a:rPr>
                        <a:t>Demand</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Good</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latin typeface="+mn-lt"/>
                          <a:ea typeface="Calibri"/>
                          <a:cs typeface="Times New Roman"/>
                        </a:rPr>
                        <a:t>Fair</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latin typeface="+mn-lt"/>
                          <a:ea typeface="Times New Roman"/>
                          <a:cs typeface="Times New Roman"/>
                        </a:rPr>
                        <a:t>Poor</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40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44%</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50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5%</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18%</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22%</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15%</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16%</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20%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20%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12%</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35%</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6%</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90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15%</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mn-lt"/>
                          <a:ea typeface="Times New Roman"/>
                          <a:cs typeface="Times New Roman"/>
                        </a:rPr>
                        <a:t>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44">
                <a:tc>
                  <a:txBody>
                    <a:bodyPr/>
                    <a:lstStyle/>
                    <a:p>
                      <a:pPr marL="0" marR="0" algn="r">
                        <a:lnSpc>
                          <a:spcPct val="115000"/>
                        </a:lnSpc>
                        <a:spcBef>
                          <a:spcPts val="0"/>
                        </a:spcBef>
                        <a:spcAft>
                          <a:spcPts val="0"/>
                        </a:spcAft>
                      </a:pPr>
                      <a:r>
                        <a:rPr lang="en-US" sz="1200">
                          <a:latin typeface="+mn-lt"/>
                          <a:ea typeface="Times New Roman"/>
                          <a:cs typeface="Times New Roman"/>
                        </a:rPr>
                        <a:t>100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mn-lt"/>
                          <a:ea typeface="Times New Roman"/>
                          <a:cs typeface="Times New Roman"/>
                        </a:rPr>
                        <a:t>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Times New Roman"/>
                          <a:cs typeface="Times New Roman"/>
                        </a:rPr>
                        <a:t> </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184775" y="1871663"/>
            <a:ext cx="3273425" cy="338137"/>
          </a:xfrm>
          <a:prstGeom prst="rect">
            <a:avLst/>
          </a:prstGeom>
          <a:solidFill>
            <a:schemeClr val="accent2">
              <a:lumMod val="20000"/>
              <a:lumOff val="80000"/>
            </a:schemeClr>
          </a:solidFill>
        </p:spPr>
        <p:txBody>
          <a:bodyPr wrap="none">
            <a:spAutoFit/>
          </a:bodyPr>
          <a:lstStyle/>
          <a:p>
            <a:pPr>
              <a:defRPr/>
            </a:pPr>
            <a:r>
              <a:rPr lang="en-US" sz="1600" dirty="0"/>
              <a:t>Likely demand on a given day</a:t>
            </a:r>
          </a:p>
        </p:txBody>
      </p:sp>
      <p:sp>
        <p:nvSpPr>
          <p:cNvPr id="6" name="TextBox 5"/>
          <p:cNvSpPr txBox="1"/>
          <p:nvPr/>
        </p:nvSpPr>
        <p:spPr>
          <a:xfrm>
            <a:off x="609600" y="2362200"/>
            <a:ext cx="3505200" cy="923925"/>
          </a:xfrm>
          <a:prstGeom prst="rect">
            <a:avLst/>
          </a:prstGeom>
          <a:solidFill>
            <a:schemeClr val="bg1">
              <a:lumMod val="85000"/>
            </a:schemeClr>
          </a:solidFill>
        </p:spPr>
        <p:txBody>
          <a:bodyPr>
            <a:spAutoFit/>
          </a:bodyPr>
          <a:lstStyle/>
          <a:p>
            <a:pPr marL="231775" indent="-231775">
              <a:buFont typeface="Arial" pitchFamily="34" charset="0"/>
              <a:buChar char="•"/>
              <a:defRPr/>
            </a:pPr>
            <a:r>
              <a:rPr lang="en-US" dirty="0"/>
              <a:t>Poor demand - 20% </a:t>
            </a:r>
          </a:p>
          <a:p>
            <a:pPr marL="231775" indent="-231775">
              <a:buFont typeface="Arial" pitchFamily="34" charset="0"/>
              <a:buChar char="•"/>
              <a:defRPr/>
            </a:pPr>
            <a:r>
              <a:rPr lang="en-US" dirty="0"/>
              <a:t>Good demand – 35% </a:t>
            </a:r>
          </a:p>
          <a:p>
            <a:pPr marL="231775" indent="-231775">
              <a:buFont typeface="Arial" pitchFamily="34" charset="0"/>
              <a:buChar char="•"/>
              <a:defRPr/>
            </a:pPr>
            <a:r>
              <a:rPr lang="en-US" dirty="0"/>
              <a:t>Fair demand – 45%</a:t>
            </a:r>
          </a:p>
        </p:txBody>
      </p:sp>
      <p:sp>
        <p:nvSpPr>
          <p:cNvPr id="7" name="TextBox 6"/>
          <p:cNvSpPr txBox="1"/>
          <p:nvPr/>
        </p:nvSpPr>
        <p:spPr>
          <a:xfrm>
            <a:off x="1295400" y="1855788"/>
            <a:ext cx="1781175" cy="338137"/>
          </a:xfrm>
          <a:prstGeom prst="rect">
            <a:avLst/>
          </a:prstGeom>
          <a:solidFill>
            <a:schemeClr val="accent2">
              <a:lumMod val="20000"/>
              <a:lumOff val="80000"/>
            </a:schemeClr>
          </a:solidFill>
        </p:spPr>
        <p:txBody>
          <a:bodyPr wrap="none">
            <a:spAutoFit/>
          </a:bodyPr>
          <a:lstStyle/>
          <a:p>
            <a:pPr>
              <a:defRPr/>
            </a:pPr>
            <a:r>
              <a:rPr lang="en-US" sz="1600" dirty="0"/>
              <a:t>Type of the day</a:t>
            </a:r>
          </a:p>
        </p:txBody>
      </p:sp>
      <p:sp>
        <p:nvSpPr>
          <p:cNvPr id="13365" name="TextBox 7"/>
          <p:cNvSpPr txBox="1">
            <a:spLocks noChangeArrowheads="1"/>
          </p:cNvSpPr>
          <p:nvPr/>
        </p:nvSpPr>
        <p:spPr bwMode="auto">
          <a:xfrm>
            <a:off x="609600" y="3962400"/>
            <a:ext cx="3657600" cy="92392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9538" indent="-109538">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buFont typeface="Arial" charset="0"/>
              <a:buChar char="•"/>
            </a:pPr>
            <a:r>
              <a:rPr lang="en-US" altLang="en-US"/>
              <a:t>Buys a copy at Rs. 0.33 </a:t>
            </a:r>
          </a:p>
          <a:p>
            <a:pPr>
              <a:buFont typeface="Arial" charset="0"/>
              <a:buChar char="•"/>
            </a:pPr>
            <a:r>
              <a:rPr lang="en-US" altLang="en-US"/>
              <a:t>Sells it at Rs. 0.50. </a:t>
            </a:r>
          </a:p>
          <a:p>
            <a:pPr>
              <a:buFont typeface="Arial" charset="0"/>
              <a:buChar char="•"/>
            </a:pPr>
            <a:r>
              <a:rPr lang="en-US" altLang="en-US"/>
              <a:t>Salvage value is Rs. 0.05</a:t>
            </a:r>
          </a:p>
        </p:txBody>
      </p:sp>
      <p:sp>
        <p:nvSpPr>
          <p:cNvPr id="9" name="TextBox 8"/>
          <p:cNvSpPr txBox="1"/>
          <p:nvPr/>
        </p:nvSpPr>
        <p:spPr>
          <a:xfrm>
            <a:off x="1447800" y="3548063"/>
            <a:ext cx="1884363" cy="338137"/>
          </a:xfrm>
          <a:prstGeom prst="rect">
            <a:avLst/>
          </a:prstGeom>
          <a:solidFill>
            <a:schemeClr val="accent2">
              <a:lumMod val="20000"/>
              <a:lumOff val="80000"/>
            </a:schemeClr>
          </a:solidFill>
        </p:spPr>
        <p:txBody>
          <a:bodyPr wrap="none">
            <a:spAutoFit/>
          </a:bodyPr>
          <a:lstStyle/>
          <a:p>
            <a:pPr>
              <a:defRPr/>
            </a:pPr>
            <a:r>
              <a:rPr lang="en-US" sz="1600" dirty="0"/>
              <a:t>Costs, Revenues</a:t>
            </a:r>
          </a:p>
        </p:txBody>
      </p:sp>
      <p:sp>
        <p:nvSpPr>
          <p:cNvPr id="13367" name="TextBox 9"/>
          <p:cNvSpPr txBox="1">
            <a:spLocks noChangeArrowheads="1"/>
          </p:cNvSpPr>
          <p:nvPr/>
        </p:nvSpPr>
        <p:spPr bwMode="auto">
          <a:xfrm>
            <a:off x="533400" y="5257800"/>
            <a:ext cx="8077200" cy="646113"/>
          </a:xfrm>
          <a:prstGeom prst="rect">
            <a:avLst/>
          </a:prstGeom>
          <a:solidFill>
            <a:srgbClr val="FFD85D"/>
          </a:solidFill>
          <a:ln>
            <a:noFill/>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Decision the newspaper boy faces is the number of papers that he needs to buy daily</a:t>
            </a:r>
          </a:p>
        </p:txBody>
      </p:sp>
    </p:spTree>
    <p:extLst>
      <p:ext uri="{BB962C8B-B14F-4D97-AF65-F5344CB8AC3E}">
        <p14:creationId xmlns:p14="http://schemas.microsoft.com/office/powerpoint/2010/main" val="3331191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3600" dirty="0" smtClean="0"/>
              <a:t>Cumulative Distribution of the demand related to the type of the day</a:t>
            </a:r>
          </a:p>
        </p:txBody>
      </p:sp>
      <p:graphicFrame>
        <p:nvGraphicFramePr>
          <p:cNvPr id="4" name="Content Placeholder 3"/>
          <p:cNvGraphicFramePr>
            <a:graphicFrameLocks noGrp="1"/>
          </p:cNvGraphicFramePr>
          <p:nvPr>
            <p:ph idx="1"/>
          </p:nvPr>
        </p:nvGraphicFramePr>
        <p:xfrm>
          <a:off x="457200" y="2286000"/>
          <a:ext cx="8229599" cy="2208276"/>
        </p:xfrm>
        <a:graphic>
          <a:graphicData uri="http://schemas.openxmlformats.org/drawingml/2006/table">
            <a:tbl>
              <a:tblPr/>
              <a:tblGrid>
                <a:gridCol w="1172991"/>
                <a:gridCol w="1119356"/>
                <a:gridCol w="1289054"/>
                <a:gridCol w="1295400"/>
                <a:gridCol w="1295400"/>
                <a:gridCol w="914400"/>
                <a:gridCol w="1142998"/>
              </a:tblGrid>
              <a:tr h="490714">
                <a:tc>
                  <a:txBody>
                    <a:bodyPr/>
                    <a:lstStyle/>
                    <a:p>
                      <a:pPr marL="0" marR="0" algn="ctr">
                        <a:lnSpc>
                          <a:spcPct val="115000"/>
                        </a:lnSpc>
                        <a:spcBef>
                          <a:spcPts val="0"/>
                        </a:spcBef>
                        <a:spcAft>
                          <a:spcPts val="0"/>
                        </a:spcAft>
                      </a:pPr>
                      <a:r>
                        <a:rPr lang="en-US" sz="1400" b="1" dirty="0">
                          <a:latin typeface="+mn-lt"/>
                          <a:ea typeface="Times New Roman"/>
                          <a:cs typeface="Times New Roman"/>
                        </a:rPr>
                        <a:t>Demand</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1400" b="1">
                          <a:latin typeface="+mn-lt"/>
                          <a:ea typeface="Times New Roman"/>
                          <a:cs typeface="Times New Roman"/>
                        </a:rPr>
                        <a:t>Good</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ctr">
                        <a:lnSpc>
                          <a:spcPct val="115000"/>
                        </a:lnSpc>
                        <a:spcBef>
                          <a:spcPts val="0"/>
                        </a:spcBef>
                        <a:spcAft>
                          <a:spcPts val="0"/>
                        </a:spcAft>
                      </a:pPr>
                      <a:r>
                        <a:rPr lang="en-US" sz="1400" b="1">
                          <a:latin typeface="+mn-lt"/>
                          <a:ea typeface="Times New Roman"/>
                          <a:cs typeface="Times New Roman"/>
                        </a:rPr>
                        <a:t>Cum. Probability</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ctr">
                        <a:lnSpc>
                          <a:spcPct val="115000"/>
                        </a:lnSpc>
                        <a:spcBef>
                          <a:spcPts val="0"/>
                        </a:spcBef>
                        <a:spcAft>
                          <a:spcPts val="0"/>
                        </a:spcAft>
                      </a:pPr>
                      <a:r>
                        <a:rPr lang="en-US" sz="1400" b="1" dirty="0" smtClean="0">
                          <a:latin typeface="+mn-lt"/>
                          <a:ea typeface="Times New Roman"/>
                          <a:cs typeface="Times New Roman"/>
                        </a:rPr>
                        <a:t>Fair</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400" b="1">
                          <a:latin typeface="+mn-lt"/>
                          <a:ea typeface="Times New Roman"/>
                          <a:cs typeface="Times New Roman"/>
                        </a:rPr>
                        <a:t>Cum. Probability</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400" b="1" dirty="0" smtClean="0">
                          <a:latin typeface="+mn-lt"/>
                          <a:ea typeface="Times New Roman"/>
                          <a:cs typeface="Times New Roman"/>
                        </a:rPr>
                        <a:t>Poor</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15000"/>
                        </a:lnSpc>
                        <a:spcBef>
                          <a:spcPts val="0"/>
                        </a:spcBef>
                        <a:spcAft>
                          <a:spcPts val="0"/>
                        </a:spcAft>
                      </a:pPr>
                      <a:r>
                        <a:rPr lang="en-US" sz="1200" b="1" dirty="0">
                          <a:latin typeface="+mn-lt"/>
                          <a:ea typeface="Times New Roman"/>
                          <a:cs typeface="Times New Roman"/>
                        </a:rPr>
                        <a:t>Cum. Probability</a:t>
                      </a:r>
                      <a:endParaRPr lang="en-US" sz="12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40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3%</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0.03</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0.10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44%</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0.44</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50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5%</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0.08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0.28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22%</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0.66</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60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15%</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0.23</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40%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0.68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16%</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0.82</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70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20%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0.43</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20%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0.88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12%</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0.94</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80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35%</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0.78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8%</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0.96</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6%</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1.00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90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15%</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0.93</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4%</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1.00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nSpc>
                          <a:spcPct val="115000"/>
                        </a:lnSpc>
                        <a:spcBef>
                          <a:spcPts val="0"/>
                        </a:spcBef>
                        <a:spcAft>
                          <a:spcPts val="0"/>
                        </a:spcAft>
                      </a:pPr>
                      <a:r>
                        <a:rPr lang="en-US" sz="1400">
                          <a:latin typeface="+mn-lt"/>
                          <a:ea typeface="Times New Roman"/>
                          <a:cs typeface="Times New Roman"/>
                        </a:rPr>
                        <a:t> </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57">
                <a:tc>
                  <a:txBody>
                    <a:bodyPr/>
                    <a:lstStyle/>
                    <a:p>
                      <a:pPr marL="0" marR="0" algn="r">
                        <a:lnSpc>
                          <a:spcPct val="115000"/>
                        </a:lnSpc>
                        <a:spcBef>
                          <a:spcPts val="0"/>
                        </a:spcBef>
                        <a:spcAft>
                          <a:spcPts val="0"/>
                        </a:spcAft>
                      </a:pPr>
                      <a:r>
                        <a:rPr lang="en-US" sz="1400">
                          <a:latin typeface="+mn-lt"/>
                          <a:ea typeface="Times New Roman"/>
                          <a:cs typeface="Times New Roman"/>
                        </a:rPr>
                        <a:t>100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7%</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r">
                        <a:lnSpc>
                          <a:spcPct val="115000"/>
                        </a:lnSpc>
                        <a:spcBef>
                          <a:spcPts val="0"/>
                        </a:spcBef>
                        <a:spcAft>
                          <a:spcPts val="0"/>
                        </a:spcAft>
                      </a:pPr>
                      <a:r>
                        <a:rPr lang="en-US" sz="1400">
                          <a:latin typeface="+mn-lt"/>
                          <a:ea typeface="Times New Roman"/>
                          <a:cs typeface="Times New Roman"/>
                        </a:rPr>
                        <a:t>1.00</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nSpc>
                          <a:spcPct val="115000"/>
                        </a:lnSpc>
                        <a:spcBef>
                          <a:spcPts val="0"/>
                        </a:spcBef>
                        <a:spcAft>
                          <a:spcPts val="0"/>
                        </a:spcAft>
                      </a:pPr>
                      <a:r>
                        <a:rPr lang="en-US" sz="1400">
                          <a:latin typeface="+mn-lt"/>
                          <a:ea typeface="Times New Roman"/>
                          <a:cs typeface="Times New Roman"/>
                        </a:rPr>
                        <a:t> </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mn-lt"/>
                          <a:ea typeface="Times New Roman"/>
                          <a:cs typeface="Times New Roman"/>
                        </a:rPr>
                        <a:t> </a:t>
                      </a:r>
                      <a:endParaRPr lang="en-US" sz="14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577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6270"/>
            <a:ext cx="8229600" cy="1143000"/>
          </a:xfrm>
        </p:spPr>
        <p:txBody>
          <a:bodyPr/>
          <a:lstStyle/>
          <a:p>
            <a:r>
              <a:rPr lang="en-US" altLang="en-US" dirty="0" smtClean="0"/>
              <a:t>New Vendor Problem</a:t>
            </a:r>
            <a:br>
              <a:rPr lang="en-US" altLang="en-US" dirty="0" smtClean="0"/>
            </a:br>
            <a:r>
              <a:rPr lang="en-US" altLang="en-US" sz="3200" b="1" dirty="0" smtClean="0">
                <a:solidFill>
                  <a:srgbClr val="0000FF"/>
                </a:solidFill>
                <a:latin typeface="Comic Sans MS" pitchFamily="66" charset="0"/>
              </a:rPr>
              <a:t>Steps in the simulation</a:t>
            </a:r>
            <a:endParaRPr lang="en-US" altLang="en-US" b="1" dirty="0" smtClean="0">
              <a:solidFill>
                <a:srgbClr val="0000FF"/>
              </a:solidFill>
              <a:latin typeface="Comic Sans MS" pitchFamily="66" charset="0"/>
            </a:endParaRPr>
          </a:p>
        </p:txBody>
      </p:sp>
      <p:sp>
        <p:nvSpPr>
          <p:cNvPr id="15363" name="Content Placeholder 2"/>
          <p:cNvSpPr>
            <a:spLocks noGrp="1"/>
          </p:cNvSpPr>
          <p:nvPr>
            <p:ph idx="1"/>
          </p:nvPr>
        </p:nvSpPr>
        <p:spPr>
          <a:xfrm>
            <a:off x="566738" y="1381832"/>
            <a:ext cx="8001000" cy="4267200"/>
          </a:xfrm>
        </p:spPr>
        <p:txBody>
          <a:bodyPr/>
          <a:lstStyle/>
          <a:p>
            <a:r>
              <a:rPr lang="en-US" altLang="en-US" sz="1900" dirty="0" smtClean="0"/>
              <a:t>Fix the decision variable whose effect on the system needs to be studied. In the table below the effect of buying 60 newspapers every day is being studied. </a:t>
            </a:r>
          </a:p>
          <a:p>
            <a:r>
              <a:rPr lang="en-US" altLang="en-US" sz="1900" dirty="0" smtClean="0"/>
              <a:t>Sample random number from the random number generator and use it for deciding the type of the day using their cumulative distribution table for the type of the day</a:t>
            </a:r>
          </a:p>
          <a:p>
            <a:r>
              <a:rPr lang="en-US" altLang="en-US" sz="1900" dirty="0" smtClean="0"/>
              <a:t>Sample another random number from the random number generator and use it for deciding the demand expected using the community distribution of demand for the type of the day</a:t>
            </a:r>
          </a:p>
          <a:p>
            <a:r>
              <a:rPr lang="en-US" altLang="en-US" sz="1900" dirty="0" smtClean="0"/>
              <a:t>Since the number of copies bought is known as well as the demand calculate the revenue for the day, last profit if any, salvage if any and the daily profit (if any)</a:t>
            </a:r>
          </a:p>
          <a:p>
            <a:r>
              <a:rPr lang="en-US" altLang="en-US" sz="1900" dirty="0" smtClean="0"/>
              <a:t>This completes one day of simulation. </a:t>
            </a:r>
          </a:p>
          <a:p>
            <a:r>
              <a:rPr lang="en-US" altLang="en-US" sz="1900" dirty="0" smtClean="0"/>
              <a:t>Repeat the above steps as long as the terminating condition for the simulation is achieved. In our example the above steps are performed 20 times and the statistics is used to assess their impact on the system.</a:t>
            </a:r>
          </a:p>
          <a:p>
            <a:pPr>
              <a:buFont typeface="Wingdings" pitchFamily="2" charset="2"/>
              <a:buNone/>
            </a:pPr>
            <a:endParaRPr lang="en-US" altLang="en-US" sz="1900" dirty="0" smtClean="0"/>
          </a:p>
        </p:txBody>
      </p:sp>
    </p:spTree>
    <p:extLst>
      <p:ext uri="{BB962C8B-B14F-4D97-AF65-F5344CB8AC3E}">
        <p14:creationId xmlns:p14="http://schemas.microsoft.com/office/powerpoint/2010/main" val="3440358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152400"/>
            <a:ext cx="8001000" cy="911225"/>
          </a:xfrm>
        </p:spPr>
        <p:txBody>
          <a:bodyPr/>
          <a:lstStyle/>
          <a:p>
            <a:r>
              <a:rPr lang="en-US" altLang="en-US" dirty="0" smtClean="0"/>
              <a:t>Results of the Simulation</a:t>
            </a:r>
          </a:p>
        </p:txBody>
      </p:sp>
      <p:graphicFrame>
        <p:nvGraphicFramePr>
          <p:cNvPr id="4" name="Content Placeholder 3"/>
          <p:cNvGraphicFramePr>
            <a:graphicFrameLocks noGrp="1"/>
          </p:cNvGraphicFramePr>
          <p:nvPr>
            <p:ph idx="1"/>
          </p:nvPr>
        </p:nvGraphicFramePr>
        <p:xfrm>
          <a:off x="381000" y="1219200"/>
          <a:ext cx="8382000" cy="5131730"/>
        </p:xfrm>
        <a:graphic>
          <a:graphicData uri="http://schemas.openxmlformats.org/drawingml/2006/table">
            <a:tbl>
              <a:tblPr/>
              <a:tblGrid>
                <a:gridCol w="882801"/>
                <a:gridCol w="882801"/>
                <a:gridCol w="882801"/>
                <a:gridCol w="925100"/>
                <a:gridCol w="925100"/>
                <a:gridCol w="965562"/>
                <a:gridCol w="974758"/>
                <a:gridCol w="894753"/>
                <a:gridCol w="1048324"/>
              </a:tblGrid>
              <a:tr h="147277">
                <a:tc gridSpan="2">
                  <a:txBody>
                    <a:bodyPr/>
                    <a:lstStyle/>
                    <a:p>
                      <a:pPr marL="0" marR="0">
                        <a:lnSpc>
                          <a:spcPct val="115000"/>
                        </a:lnSpc>
                        <a:spcBef>
                          <a:spcPts val="0"/>
                        </a:spcBef>
                        <a:spcAft>
                          <a:spcPts val="0"/>
                        </a:spcAft>
                      </a:pPr>
                      <a:r>
                        <a:rPr lang="en-US" sz="1200">
                          <a:latin typeface="+mn-lt"/>
                          <a:ea typeface="Times New Roman"/>
                          <a:cs typeface="Times New Roman"/>
                        </a:rPr>
                        <a:t>Amount bought </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a:txBody>
                    <a:bodyPr/>
                    <a:lstStyle/>
                    <a:p>
                      <a:pPr marL="0" marR="0" algn="r">
                        <a:lnSpc>
                          <a:spcPct val="115000"/>
                        </a:lnSpc>
                        <a:spcBef>
                          <a:spcPts val="0"/>
                        </a:spcBef>
                        <a:spcAft>
                          <a:spcPts val="0"/>
                        </a:spcAft>
                      </a:pPr>
                      <a:r>
                        <a:rPr lang="en-US" sz="1200">
                          <a:latin typeface="+mn-lt"/>
                          <a:ea typeface="Times New Roman"/>
                          <a:cs typeface="Times New Roman"/>
                        </a:rPr>
                        <a:t>60.00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endParaRPr lang="en-US" sz="1200">
                        <a:latin typeface="+mn-lt"/>
                      </a:endParaRPr>
                    </a:p>
                  </a:txBody>
                  <a:tcPr marL="64276" marR="64276"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r>
              <a:tr h="294554">
                <a:tc>
                  <a:txBody>
                    <a:bodyPr/>
                    <a:lstStyle/>
                    <a:p>
                      <a:pPr marL="0" marR="0" algn="ctr">
                        <a:lnSpc>
                          <a:spcPct val="115000"/>
                        </a:lnSpc>
                        <a:spcBef>
                          <a:spcPts val="0"/>
                        </a:spcBef>
                        <a:spcAft>
                          <a:spcPts val="0"/>
                        </a:spcAft>
                      </a:pPr>
                      <a:r>
                        <a:rPr lang="en-US" sz="1200" b="1" dirty="0">
                          <a:latin typeface="+mn-lt"/>
                          <a:ea typeface="Times New Roman"/>
                          <a:cs typeface="Times New Roman"/>
                        </a:rPr>
                        <a:t>Day </a:t>
                      </a:r>
                      <a:endParaRPr lang="en-US" sz="1200" dirty="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RND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Day type</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RND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Demand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Revenue</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Lost profit</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Salvage</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200" b="1">
                          <a:latin typeface="+mn-lt"/>
                          <a:ea typeface="Times New Roman"/>
                          <a:cs typeface="Times New Roman"/>
                        </a:rPr>
                        <a:t>Daily profit</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94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Poor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10.20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2</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77</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25.00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49</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25.00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5.10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5.10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32</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49</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Poor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10.20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9</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24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12</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29</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25.00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14</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61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Poor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73</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17</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Good</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21</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10.20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97</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Poor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45</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25.00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19</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52</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1.70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8.50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pPr marL="0" marR="0" algn="r">
                        <a:lnSpc>
                          <a:spcPct val="115000"/>
                        </a:lnSpc>
                        <a:spcBef>
                          <a:spcPts val="0"/>
                        </a:spcBef>
                        <a:spcAft>
                          <a:spcPts val="0"/>
                        </a:spcAft>
                      </a:pPr>
                      <a:r>
                        <a:rPr lang="en-US" sz="1200">
                          <a:latin typeface="+mn-lt"/>
                          <a:ea typeface="Times New Roman"/>
                          <a:cs typeface="Times New Roman"/>
                        </a:rPr>
                        <a:t>20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78</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nSpc>
                          <a:spcPct val="115000"/>
                        </a:lnSpc>
                        <a:spcBef>
                          <a:spcPts val="0"/>
                        </a:spcBef>
                        <a:spcAft>
                          <a:spcPts val="0"/>
                        </a:spcAft>
                      </a:pPr>
                      <a:r>
                        <a:rPr lang="en-US" sz="1200">
                          <a:latin typeface="+mn-lt"/>
                          <a:ea typeface="Times New Roman"/>
                          <a:cs typeface="Times New Roman"/>
                        </a:rPr>
                        <a:t>Fair</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96</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3.40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0.00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6.80</a:t>
                      </a:r>
                      <a:endParaRPr lang="en-US" sz="1200">
                        <a:latin typeface="+mn-lt"/>
                        <a:ea typeface="Calibri"/>
                        <a:cs typeface="Times New Roman"/>
                      </a:endParaRPr>
                    </a:p>
                  </a:txBody>
                  <a:tcPr marL="64276" marR="642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7277">
                <a:tc>
                  <a:txBody>
                    <a:bodyPr/>
                    <a:lstStyle/>
                    <a:p>
                      <a:endParaRPr lang="en-US" sz="1200">
                        <a:latin typeface="+mn-lt"/>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200">
                        <a:latin typeface="+mn-lt"/>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200">
                        <a:latin typeface="+mn-lt"/>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200" b="1">
                          <a:latin typeface="+mn-lt"/>
                          <a:ea typeface="Times New Roman"/>
                          <a:cs typeface="Times New Roman"/>
                        </a:rPr>
                        <a:t>Total</a:t>
                      </a:r>
                      <a:endParaRPr lang="en-US" sz="1200">
                        <a:latin typeface="+mn-lt"/>
                        <a:ea typeface="Calibri"/>
                        <a:cs typeface="Times New Roman"/>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200">
                        <a:latin typeface="+mn-lt"/>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580.00</a:t>
                      </a:r>
                      <a:endParaRPr lang="en-US" sz="1200">
                        <a:latin typeface="+mn-lt"/>
                        <a:ea typeface="Calibri"/>
                        <a:cs typeface="Times New Roman"/>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35.70</a:t>
                      </a:r>
                      <a:endParaRPr lang="en-US" sz="1200">
                        <a:latin typeface="+mn-lt"/>
                        <a:ea typeface="Calibri"/>
                        <a:cs typeface="Times New Roman"/>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2.00</a:t>
                      </a:r>
                      <a:endParaRPr lang="en-US" sz="1200">
                        <a:latin typeface="+mn-lt"/>
                        <a:ea typeface="Calibri"/>
                        <a:cs typeface="Times New Roman"/>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150.30</a:t>
                      </a:r>
                      <a:endParaRPr lang="en-US" sz="1200">
                        <a:latin typeface="+mn-lt"/>
                        <a:ea typeface="Calibri"/>
                        <a:cs typeface="Times New Roman"/>
                      </a:endParaRPr>
                    </a:p>
                  </a:txBody>
                  <a:tcPr marL="64276" marR="64276" marT="0" marB="0" anchor="b">
                    <a:lnL>
                      <a:noFill/>
                    </a:lnL>
                    <a:lnR>
                      <a:noFill/>
                    </a:lnR>
                    <a:lnT w="12700" cap="flat" cmpd="sng" algn="ctr">
                      <a:solidFill>
                        <a:srgbClr val="000000"/>
                      </a:solidFill>
                      <a:prstDash val="solid"/>
                      <a:round/>
                      <a:headEnd type="none" w="med" len="med"/>
                      <a:tailEnd type="none" w="med" len="med"/>
                    </a:lnT>
                    <a:lnB>
                      <a:noFill/>
                    </a:lnB>
                  </a:tcPr>
                </a:tc>
              </a:tr>
              <a:tr h="147277">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pPr marL="0" marR="0">
                        <a:lnSpc>
                          <a:spcPct val="115000"/>
                        </a:lnSpc>
                        <a:spcBef>
                          <a:spcPts val="0"/>
                        </a:spcBef>
                        <a:spcAft>
                          <a:spcPts val="0"/>
                        </a:spcAft>
                      </a:pPr>
                      <a:r>
                        <a:rPr lang="en-US" sz="1200" b="1">
                          <a:latin typeface="+mn-lt"/>
                          <a:ea typeface="Times New Roman"/>
                          <a:cs typeface="Times New Roman"/>
                        </a:rPr>
                        <a:t>Average</a:t>
                      </a:r>
                      <a:endParaRPr lang="en-US" sz="1200">
                        <a:latin typeface="+mn-lt"/>
                        <a:ea typeface="Calibri"/>
                        <a:cs typeface="Times New Roman"/>
                      </a:endParaRPr>
                    </a:p>
                  </a:txBody>
                  <a:tcPr marL="64276" marR="64276" marT="0" marB="0" anchor="b">
                    <a:lnL>
                      <a:noFill/>
                    </a:lnL>
                    <a:lnR>
                      <a:noFill/>
                    </a:lnR>
                    <a:lnT>
                      <a:noFill/>
                    </a:lnT>
                    <a:lnB>
                      <a:noFill/>
                    </a:lnB>
                  </a:tcPr>
                </a:tc>
                <a:tc>
                  <a:txBody>
                    <a:bodyPr/>
                    <a:lstStyle/>
                    <a:p>
                      <a:endParaRPr lang="en-US" sz="1200">
                        <a:latin typeface="+mn-lt"/>
                      </a:endParaRPr>
                    </a:p>
                  </a:txBody>
                  <a:tcPr marL="64276" marR="64276" marT="0" marB="0" anchor="b">
                    <a:lnL>
                      <a:noFill/>
                    </a:lnL>
                    <a:lnR>
                      <a:noFill/>
                    </a:lnR>
                    <a:lnT>
                      <a:noFill/>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29.00</a:t>
                      </a:r>
                      <a:endParaRPr lang="en-US" sz="1200">
                        <a:latin typeface="+mn-lt"/>
                        <a:ea typeface="Calibri"/>
                        <a:cs typeface="Times New Roman"/>
                      </a:endParaRPr>
                    </a:p>
                  </a:txBody>
                  <a:tcPr marL="64276" marR="64276" marT="0" marB="0" anchor="b">
                    <a:lnL>
                      <a:noFill/>
                    </a:lnL>
                    <a:lnR>
                      <a:noFill/>
                    </a:lnR>
                    <a:lnT>
                      <a:noFill/>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1.79</a:t>
                      </a:r>
                      <a:endParaRPr lang="en-US" sz="1200">
                        <a:latin typeface="+mn-lt"/>
                        <a:ea typeface="Calibri"/>
                        <a:cs typeface="Times New Roman"/>
                      </a:endParaRPr>
                    </a:p>
                  </a:txBody>
                  <a:tcPr marL="64276" marR="64276" marT="0" marB="0" anchor="b">
                    <a:lnL>
                      <a:noFill/>
                    </a:lnL>
                    <a:lnR>
                      <a:noFill/>
                    </a:lnR>
                    <a:lnT>
                      <a:noFill/>
                    </a:lnT>
                    <a:lnB>
                      <a:noFill/>
                    </a:lnB>
                  </a:tcPr>
                </a:tc>
                <a:tc>
                  <a:txBody>
                    <a:bodyPr/>
                    <a:lstStyle/>
                    <a:p>
                      <a:pPr marL="0" marR="0" algn="r">
                        <a:lnSpc>
                          <a:spcPct val="115000"/>
                        </a:lnSpc>
                        <a:spcBef>
                          <a:spcPts val="0"/>
                        </a:spcBef>
                        <a:spcAft>
                          <a:spcPts val="0"/>
                        </a:spcAft>
                      </a:pPr>
                      <a:r>
                        <a:rPr lang="en-US" sz="1200" b="1">
                          <a:latin typeface="+mn-lt"/>
                          <a:ea typeface="Times New Roman"/>
                          <a:cs typeface="Times New Roman"/>
                        </a:rPr>
                        <a:t>0.10</a:t>
                      </a:r>
                      <a:endParaRPr lang="en-US" sz="1200">
                        <a:latin typeface="+mn-lt"/>
                        <a:ea typeface="Calibri"/>
                        <a:cs typeface="Times New Roman"/>
                      </a:endParaRPr>
                    </a:p>
                  </a:txBody>
                  <a:tcPr marL="64276" marR="64276" marT="0" marB="0" anchor="b">
                    <a:lnL>
                      <a:noFill/>
                    </a:lnL>
                    <a:lnR>
                      <a:noFill/>
                    </a:lnR>
                    <a:lnT>
                      <a:noFill/>
                    </a:lnT>
                    <a:lnB>
                      <a:noFill/>
                    </a:lnB>
                  </a:tcPr>
                </a:tc>
                <a:tc>
                  <a:txBody>
                    <a:bodyPr/>
                    <a:lstStyle/>
                    <a:p>
                      <a:pPr marL="0" marR="0" algn="r">
                        <a:lnSpc>
                          <a:spcPct val="115000"/>
                        </a:lnSpc>
                        <a:spcBef>
                          <a:spcPts val="0"/>
                        </a:spcBef>
                        <a:spcAft>
                          <a:spcPts val="0"/>
                        </a:spcAft>
                      </a:pPr>
                      <a:r>
                        <a:rPr lang="en-US" sz="1200" b="1" dirty="0">
                          <a:latin typeface="+mn-lt"/>
                          <a:ea typeface="Times New Roman"/>
                          <a:cs typeface="Times New Roman"/>
                        </a:rPr>
                        <a:t>7.52</a:t>
                      </a:r>
                      <a:endParaRPr lang="en-US" sz="1200" dirty="0">
                        <a:latin typeface="+mn-lt"/>
                        <a:ea typeface="Calibri"/>
                        <a:cs typeface="Times New Roman"/>
                      </a:endParaRPr>
                    </a:p>
                  </a:txBody>
                  <a:tcPr marL="64276" marR="64276" marT="0" marB="0" anchor="b">
                    <a:lnL>
                      <a:noFill/>
                    </a:lnL>
                    <a:lnR>
                      <a:noFill/>
                    </a:lnR>
                    <a:lnT>
                      <a:noFill/>
                    </a:lnT>
                    <a:lnB>
                      <a:noFill/>
                    </a:lnB>
                  </a:tcPr>
                </a:tc>
              </a:tr>
            </a:tbl>
          </a:graphicData>
        </a:graphic>
      </p:graphicFrame>
    </p:spTree>
    <p:extLst>
      <p:ext uri="{BB962C8B-B14F-4D97-AF65-F5344CB8AC3E}">
        <p14:creationId xmlns:p14="http://schemas.microsoft.com/office/powerpoint/2010/main" val="2814657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34368" y="192750"/>
            <a:ext cx="8229600" cy="1143000"/>
          </a:xfrm>
        </p:spPr>
        <p:txBody>
          <a:bodyPr/>
          <a:lstStyle/>
          <a:p>
            <a:r>
              <a:rPr lang="en-US" altLang="en-US" dirty="0" smtClean="0"/>
              <a:t>Analyzing Multiple Decision Options</a:t>
            </a:r>
          </a:p>
        </p:txBody>
      </p:sp>
      <p:pic>
        <p:nvPicPr>
          <p:cNvPr id="17411" name="Chart 2"/>
          <p:cNvPicPr>
            <a:picLocks noChangeArrowheads="1"/>
          </p:cNvPicPr>
          <p:nvPr/>
        </p:nvPicPr>
        <p:blipFill>
          <a:blip r:embed="rId2">
            <a:extLst>
              <a:ext uri="{28A0092B-C50C-407E-A947-70E740481C1C}">
                <a14:useLocalDpi xmlns:a14="http://schemas.microsoft.com/office/drawing/2010/main" val="0"/>
              </a:ext>
            </a:extLst>
          </a:blip>
          <a:srcRect b="-107"/>
          <a:stretch>
            <a:fillRect/>
          </a:stretch>
        </p:blipFill>
        <p:spPr bwMode="auto">
          <a:xfrm>
            <a:off x="3687168" y="1975512"/>
            <a:ext cx="50577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4110487621"/>
              </p:ext>
            </p:extLst>
          </p:nvPr>
        </p:nvGraphicFramePr>
        <p:xfrm>
          <a:off x="13693" y="2280312"/>
          <a:ext cx="3505200" cy="3084576"/>
        </p:xfrm>
        <a:graphic>
          <a:graphicData uri="http://schemas.openxmlformats.org/drawingml/2006/table">
            <a:tbl>
              <a:tblPr/>
              <a:tblGrid>
                <a:gridCol w="1222744"/>
                <a:gridCol w="1111405"/>
                <a:gridCol w="1171051"/>
              </a:tblGrid>
              <a:tr h="841087">
                <a:tc>
                  <a:txBody>
                    <a:bodyPr/>
                    <a:lstStyle/>
                    <a:p>
                      <a:pPr marL="0" marR="0" algn="ctr">
                        <a:lnSpc>
                          <a:spcPct val="115000"/>
                        </a:lnSpc>
                        <a:spcBef>
                          <a:spcPts val="0"/>
                        </a:spcBef>
                        <a:spcAft>
                          <a:spcPts val="0"/>
                        </a:spcAft>
                      </a:pPr>
                      <a:r>
                        <a:rPr lang="en-US" sz="1600" b="1" dirty="0">
                          <a:latin typeface="+mn-lt"/>
                          <a:ea typeface="Times New Roman"/>
                          <a:cs typeface="Times New Roman"/>
                        </a:rPr>
                        <a:t>No. of newspapers bought</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600" b="1">
                          <a:latin typeface="+mn-lt"/>
                          <a:ea typeface="Times New Roman"/>
                          <a:cs typeface="Times New Roman"/>
                        </a:rPr>
                        <a:t>Average Daily Revenue (Rs)</a:t>
                      </a:r>
                      <a:endParaRPr lang="en-US" sz="16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15000"/>
                        </a:lnSpc>
                        <a:spcBef>
                          <a:spcPts val="0"/>
                        </a:spcBef>
                        <a:spcAft>
                          <a:spcPts val="0"/>
                        </a:spcAft>
                      </a:pPr>
                      <a:r>
                        <a:rPr lang="en-US" sz="1600" b="1">
                          <a:latin typeface="+mn-lt"/>
                          <a:ea typeface="Times New Roman"/>
                          <a:cs typeface="Times New Roman"/>
                        </a:rPr>
                        <a:t>Average Daily Profit (Rs)</a:t>
                      </a:r>
                      <a:endParaRPr lang="en-US" sz="16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40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dirty="0">
                          <a:latin typeface="+mn-lt"/>
                          <a:ea typeface="Times New Roman"/>
                          <a:cs typeface="Times New Roman"/>
                        </a:rPr>
                        <a:t>     20.00 </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a:latin typeface="+mn-lt"/>
                          <a:ea typeface="Times New Roman"/>
                          <a:cs typeface="Times New Roman"/>
                        </a:rPr>
                        <a:t>          1.96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50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a:latin typeface="+mn-lt"/>
                          <a:ea typeface="Times New Roman"/>
                          <a:cs typeface="Times New Roman"/>
                        </a:rPr>
                        <a:t>     25.00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a:latin typeface="+mn-lt"/>
                          <a:ea typeface="Times New Roman"/>
                          <a:cs typeface="Times New Roman"/>
                        </a:rPr>
                        <a:t>          5.36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60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a:latin typeface="+mn-lt"/>
                          <a:ea typeface="Times New Roman"/>
                          <a:cs typeface="Times New Roman"/>
                        </a:rPr>
                        <a:t>     29.00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a:latin typeface="+mn-lt"/>
                          <a:ea typeface="Times New Roman"/>
                          <a:cs typeface="Times New Roman"/>
                        </a:rPr>
                        <a:t>          7.52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b="1">
                          <a:latin typeface="+mn-lt"/>
                          <a:ea typeface="Times New Roman"/>
                          <a:cs typeface="Times New Roman"/>
                        </a:rPr>
                        <a:t>70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b="1">
                          <a:latin typeface="+mn-lt"/>
                          <a:ea typeface="Times New Roman"/>
                          <a:cs typeface="Times New Roman"/>
                        </a:rPr>
                        <a:t>     32.25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b="1">
                          <a:latin typeface="+mn-lt"/>
                          <a:ea typeface="Times New Roman"/>
                          <a:cs typeface="Times New Roman"/>
                        </a:rPr>
                        <a:t>          8.75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80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a:latin typeface="+mn-lt"/>
                          <a:ea typeface="Times New Roman"/>
                          <a:cs typeface="Times New Roman"/>
                        </a:rPr>
                        <a:t>     34.00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a:latin typeface="+mn-lt"/>
                          <a:ea typeface="Times New Roman"/>
                          <a:cs typeface="Times New Roman"/>
                        </a:rPr>
                        <a:t>          8.12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90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a:latin typeface="+mn-lt"/>
                          <a:ea typeface="Times New Roman"/>
                          <a:cs typeface="Times New Roman"/>
                        </a:rPr>
                        <a:t>     34.25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a:latin typeface="+mn-lt"/>
                          <a:ea typeface="Times New Roman"/>
                          <a:cs typeface="Times New Roman"/>
                        </a:rPr>
                        <a:t>          5.63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210272">
                <a:tc>
                  <a:txBody>
                    <a:bodyPr/>
                    <a:lstStyle/>
                    <a:p>
                      <a:pPr marL="0" marR="0" algn="r">
                        <a:lnSpc>
                          <a:spcPct val="115000"/>
                        </a:lnSpc>
                        <a:spcBef>
                          <a:spcPts val="0"/>
                        </a:spcBef>
                        <a:spcAft>
                          <a:spcPts val="0"/>
                        </a:spcAft>
                      </a:pPr>
                      <a:r>
                        <a:rPr lang="en-US" sz="1600">
                          <a:latin typeface="+mn-lt"/>
                          <a:ea typeface="Times New Roman"/>
                          <a:cs typeface="Times New Roman"/>
                        </a:rPr>
                        <a:t>100</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a:latin typeface="+mn-lt"/>
                          <a:ea typeface="Times New Roman"/>
                          <a:cs typeface="Times New Roman"/>
                        </a:rPr>
                        <a:t>     34.25 </a:t>
                      </a:r>
                      <a:endParaRPr lang="en-US" sz="16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nSpc>
                          <a:spcPct val="115000"/>
                        </a:lnSpc>
                        <a:spcBef>
                          <a:spcPts val="0"/>
                        </a:spcBef>
                        <a:spcAft>
                          <a:spcPts val="0"/>
                        </a:spcAft>
                      </a:pPr>
                      <a:r>
                        <a:rPr lang="en-US" sz="1600" dirty="0">
                          <a:latin typeface="+mn-lt"/>
                          <a:ea typeface="Times New Roman"/>
                          <a:cs typeface="Times New Roman"/>
                        </a:rPr>
                        <a:t>          2.83 </a:t>
                      </a:r>
                      <a:endParaRPr lang="en-US" sz="16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bl>
          </a:graphicData>
        </a:graphic>
      </p:graphicFrame>
      <p:sp>
        <p:nvSpPr>
          <p:cNvPr id="6" name="TextBox 5"/>
          <p:cNvSpPr txBox="1"/>
          <p:nvPr/>
        </p:nvSpPr>
        <p:spPr>
          <a:xfrm>
            <a:off x="334368" y="5580725"/>
            <a:ext cx="8153400" cy="738187"/>
          </a:xfrm>
          <a:prstGeom prst="rect">
            <a:avLst/>
          </a:prstGeom>
          <a:solidFill>
            <a:srgbClr val="FFD85D"/>
          </a:solidFill>
        </p:spPr>
        <p:txBody>
          <a:bodyPr>
            <a:spAutoFit/>
          </a:bodyPr>
          <a:lstStyle/>
          <a:p>
            <a:pPr marL="109538" indent="-109538">
              <a:buFont typeface="Arial" pitchFamily="34" charset="0"/>
              <a:buChar char="•"/>
              <a:defRPr/>
            </a:pPr>
            <a:r>
              <a:rPr lang="en-US" sz="1400" i="1" dirty="0"/>
              <a:t>By buying 70 newspapers daily the news vendor can maximize his/her daily profit. </a:t>
            </a:r>
          </a:p>
          <a:p>
            <a:pPr marL="109538" indent="-109538">
              <a:buFont typeface="Arial" pitchFamily="34" charset="0"/>
              <a:buChar char="•"/>
              <a:defRPr/>
            </a:pPr>
            <a:r>
              <a:rPr lang="en-US" sz="1400" i="1" dirty="0"/>
              <a:t>On the other hand, by buying 90 or more number of newspapers that daily revenue flattens at Rs. 34.25 while the daily profit deteriorates.</a:t>
            </a:r>
          </a:p>
        </p:txBody>
      </p:sp>
    </p:spTree>
    <p:extLst>
      <p:ext uri="{BB962C8B-B14F-4D97-AF65-F5344CB8AC3E}">
        <p14:creationId xmlns:p14="http://schemas.microsoft.com/office/powerpoint/2010/main" val="2460504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408" y="42622"/>
            <a:ext cx="8229600" cy="1143000"/>
          </a:xfrm>
        </p:spPr>
        <p:txBody>
          <a:bodyPr/>
          <a:lstStyle/>
          <a:p>
            <a:r>
              <a:rPr lang="en-US" altLang="en-US" dirty="0" smtClean="0"/>
              <a:t>Simulation Modelling</a:t>
            </a:r>
            <a:br>
              <a:rPr lang="en-US" altLang="en-US" dirty="0" smtClean="0"/>
            </a:br>
            <a:r>
              <a:rPr lang="en-US" altLang="en-US" sz="3200" b="1" dirty="0" smtClean="0">
                <a:solidFill>
                  <a:srgbClr val="0000FF"/>
                </a:solidFill>
                <a:latin typeface="Comic Sans MS" pitchFamily="66" charset="0"/>
              </a:rPr>
              <a:t>Steps</a:t>
            </a:r>
            <a:endParaRPr lang="en-US" altLang="en-US" b="1" dirty="0" smtClean="0">
              <a:solidFill>
                <a:srgbClr val="0000FF"/>
              </a:solidFill>
              <a:latin typeface="Comic Sans MS" pitchFamily="66" charset="0"/>
            </a:endParaRPr>
          </a:p>
        </p:txBody>
      </p:sp>
      <p:sp>
        <p:nvSpPr>
          <p:cNvPr id="15" name="Rectangle 14"/>
          <p:cNvSpPr/>
          <p:nvPr/>
        </p:nvSpPr>
        <p:spPr>
          <a:xfrm>
            <a:off x="2728408" y="12157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Problem Definition</a:t>
            </a:r>
          </a:p>
        </p:txBody>
      </p:sp>
      <p:sp>
        <p:nvSpPr>
          <p:cNvPr id="16" name="Rectangle 15"/>
          <p:cNvSpPr/>
          <p:nvPr/>
        </p:nvSpPr>
        <p:spPr>
          <a:xfrm>
            <a:off x="2728408" y="22063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Model Formulation</a:t>
            </a:r>
          </a:p>
        </p:txBody>
      </p:sp>
      <p:sp>
        <p:nvSpPr>
          <p:cNvPr id="17" name="Rectangle 16"/>
          <p:cNvSpPr/>
          <p:nvPr/>
        </p:nvSpPr>
        <p:spPr>
          <a:xfrm>
            <a:off x="2728408" y="31969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Data Preparation</a:t>
            </a:r>
          </a:p>
        </p:txBody>
      </p:sp>
      <p:sp>
        <p:nvSpPr>
          <p:cNvPr id="18" name="Rectangle 17"/>
          <p:cNvSpPr/>
          <p:nvPr/>
        </p:nvSpPr>
        <p:spPr>
          <a:xfrm>
            <a:off x="2728408" y="4165359"/>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Model Building </a:t>
            </a:r>
          </a:p>
        </p:txBody>
      </p:sp>
      <p:sp>
        <p:nvSpPr>
          <p:cNvPr id="20" name="Flowchart: Decision 19"/>
          <p:cNvSpPr/>
          <p:nvPr/>
        </p:nvSpPr>
        <p:spPr>
          <a:xfrm>
            <a:off x="2225171" y="5213109"/>
            <a:ext cx="2514600" cy="990600"/>
          </a:xfrm>
          <a:prstGeom prst="flowChartDecision">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Model Validation</a:t>
            </a:r>
          </a:p>
        </p:txBody>
      </p:sp>
      <p:sp>
        <p:nvSpPr>
          <p:cNvPr id="21" name="Rectangle 20"/>
          <p:cNvSpPr/>
          <p:nvPr/>
        </p:nvSpPr>
        <p:spPr>
          <a:xfrm>
            <a:off x="6614608" y="12157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Strategic Planning</a:t>
            </a:r>
          </a:p>
        </p:txBody>
      </p:sp>
      <p:sp>
        <p:nvSpPr>
          <p:cNvPr id="22" name="Rectangle 21"/>
          <p:cNvSpPr/>
          <p:nvPr/>
        </p:nvSpPr>
        <p:spPr>
          <a:xfrm>
            <a:off x="6614608" y="22063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Tactical</a:t>
            </a:r>
          </a:p>
          <a:p>
            <a:pPr algn="ctr">
              <a:defRPr/>
            </a:pPr>
            <a:r>
              <a:rPr lang="en-US" sz="1600" dirty="0">
                <a:solidFill>
                  <a:schemeClr val="tx1"/>
                </a:solidFill>
              </a:rPr>
              <a:t>Planning</a:t>
            </a:r>
          </a:p>
        </p:txBody>
      </p:sp>
      <p:sp>
        <p:nvSpPr>
          <p:cNvPr id="23" name="Rectangle 22"/>
          <p:cNvSpPr/>
          <p:nvPr/>
        </p:nvSpPr>
        <p:spPr>
          <a:xfrm>
            <a:off x="6614608" y="3196984"/>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Running Simulation</a:t>
            </a:r>
          </a:p>
        </p:txBody>
      </p:sp>
      <p:sp>
        <p:nvSpPr>
          <p:cNvPr id="24" name="Flowchart: Decision 23"/>
          <p:cNvSpPr/>
          <p:nvPr/>
        </p:nvSpPr>
        <p:spPr>
          <a:xfrm>
            <a:off x="6233608" y="4165359"/>
            <a:ext cx="2286000" cy="990600"/>
          </a:xfrm>
          <a:prstGeom prst="flowChartDecision">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Analysis of Results </a:t>
            </a:r>
          </a:p>
        </p:txBody>
      </p:sp>
      <p:cxnSp>
        <p:nvCxnSpPr>
          <p:cNvPr id="26" name="Straight Arrow Connector 25"/>
          <p:cNvCxnSpPr>
            <a:stCxn id="15" idx="2"/>
            <a:endCxn id="16" idx="0"/>
          </p:cNvCxnSpPr>
          <p:nvPr/>
        </p:nvCxnSpPr>
        <p:spPr>
          <a:xfrm rot="5400000">
            <a:off x="3338009" y="2053984"/>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7" idx="0"/>
          </p:cNvCxnSpPr>
          <p:nvPr/>
        </p:nvCxnSpPr>
        <p:spPr>
          <a:xfrm rot="5400000">
            <a:off x="3338009" y="3044584"/>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2"/>
            <a:endCxn id="18" idx="0"/>
          </p:cNvCxnSpPr>
          <p:nvPr/>
        </p:nvCxnSpPr>
        <p:spPr>
          <a:xfrm rot="5400000">
            <a:off x="3349121" y="4024072"/>
            <a:ext cx="28257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20" idx="0"/>
          </p:cNvCxnSpPr>
          <p:nvPr/>
        </p:nvCxnSpPr>
        <p:spPr>
          <a:xfrm rot="5400000">
            <a:off x="3305465" y="5028165"/>
            <a:ext cx="361950"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0" idx="3"/>
            <a:endCxn id="21" idx="0"/>
          </p:cNvCxnSpPr>
          <p:nvPr/>
        </p:nvCxnSpPr>
        <p:spPr>
          <a:xfrm flipV="1">
            <a:off x="4739771" y="1215784"/>
            <a:ext cx="2636837" cy="4492625"/>
          </a:xfrm>
          <a:prstGeom prst="bentConnector4">
            <a:avLst>
              <a:gd name="adj1" fmla="val 35554"/>
              <a:gd name="adj2" fmla="val 10508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0" idx="1"/>
            <a:endCxn id="18" idx="1"/>
          </p:cNvCxnSpPr>
          <p:nvPr/>
        </p:nvCxnSpPr>
        <p:spPr>
          <a:xfrm rot="10800000" flipH="1">
            <a:off x="2225171" y="4508259"/>
            <a:ext cx="503237" cy="1200150"/>
          </a:xfrm>
          <a:prstGeom prst="bentConnector3">
            <a:avLst>
              <a:gd name="adj1" fmla="val -4537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0" idx="1"/>
            <a:endCxn id="17" idx="1"/>
          </p:cNvCxnSpPr>
          <p:nvPr/>
        </p:nvCxnSpPr>
        <p:spPr>
          <a:xfrm rot="10800000" flipH="1">
            <a:off x="2225171" y="3539884"/>
            <a:ext cx="503237" cy="2168525"/>
          </a:xfrm>
          <a:prstGeom prst="bentConnector3">
            <a:avLst>
              <a:gd name="adj1" fmla="val -4537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0" idx="1"/>
            <a:endCxn id="16" idx="1"/>
          </p:cNvCxnSpPr>
          <p:nvPr/>
        </p:nvCxnSpPr>
        <p:spPr>
          <a:xfrm rot="10800000" flipH="1">
            <a:off x="2225171" y="2549284"/>
            <a:ext cx="503237" cy="3159125"/>
          </a:xfrm>
          <a:prstGeom prst="bentConnector3">
            <a:avLst>
              <a:gd name="adj1" fmla="val -4537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1" idx="2"/>
            <a:endCxn id="22" idx="0"/>
          </p:cNvCxnSpPr>
          <p:nvPr/>
        </p:nvCxnSpPr>
        <p:spPr>
          <a:xfrm rot="5400000">
            <a:off x="7224209" y="2053984"/>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2" idx="2"/>
            <a:endCxn id="23" idx="0"/>
          </p:cNvCxnSpPr>
          <p:nvPr/>
        </p:nvCxnSpPr>
        <p:spPr>
          <a:xfrm rot="5400000">
            <a:off x="7224209" y="3044584"/>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4" idx="1"/>
            <a:endCxn id="16" idx="3"/>
          </p:cNvCxnSpPr>
          <p:nvPr/>
        </p:nvCxnSpPr>
        <p:spPr>
          <a:xfrm rot="10800000">
            <a:off x="4252408" y="2549284"/>
            <a:ext cx="1981200" cy="21113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3" idx="2"/>
            <a:endCxn id="24" idx="0"/>
          </p:cNvCxnSpPr>
          <p:nvPr/>
        </p:nvCxnSpPr>
        <p:spPr>
          <a:xfrm rot="5400000">
            <a:off x="7235321" y="4024072"/>
            <a:ext cx="28257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614608" y="5613159"/>
            <a:ext cx="1524000" cy="685800"/>
          </a:xfrm>
          <a:prstGeom prst="rect">
            <a:avLst/>
          </a:prstGeom>
          <a:solidFill>
            <a:srgbClr val="DCB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Document</a:t>
            </a:r>
          </a:p>
          <a:p>
            <a:pPr algn="ctr">
              <a:defRPr/>
            </a:pPr>
            <a:r>
              <a:rPr lang="en-US" sz="1600" dirty="0">
                <a:solidFill>
                  <a:schemeClr val="tx1"/>
                </a:solidFill>
              </a:rPr>
              <a:t>Implement</a:t>
            </a:r>
          </a:p>
        </p:txBody>
      </p:sp>
      <p:cxnSp>
        <p:nvCxnSpPr>
          <p:cNvPr id="70" name="Straight Arrow Connector 69"/>
          <p:cNvCxnSpPr>
            <a:stCxn id="24" idx="2"/>
            <a:endCxn id="68" idx="0"/>
          </p:cNvCxnSpPr>
          <p:nvPr/>
        </p:nvCxnSpPr>
        <p:spPr>
          <a:xfrm rot="5400000">
            <a:off x="7148009" y="5384559"/>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58" name="TextBox 81"/>
          <p:cNvSpPr txBox="1">
            <a:spLocks noChangeArrowheads="1"/>
          </p:cNvSpPr>
          <p:nvPr/>
        </p:nvSpPr>
        <p:spPr bwMode="auto">
          <a:xfrm>
            <a:off x="5795458" y="3917709"/>
            <a:ext cx="800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Not </a:t>
            </a:r>
          </a:p>
          <a:p>
            <a:pPr algn="ctr"/>
            <a:r>
              <a:rPr lang="en-US" altLang="en-US"/>
              <a:t>useful</a:t>
            </a:r>
          </a:p>
        </p:txBody>
      </p:sp>
      <p:sp>
        <p:nvSpPr>
          <p:cNvPr id="18459" name="TextBox 82"/>
          <p:cNvSpPr txBox="1">
            <a:spLocks noChangeArrowheads="1"/>
          </p:cNvSpPr>
          <p:nvPr/>
        </p:nvSpPr>
        <p:spPr bwMode="auto">
          <a:xfrm>
            <a:off x="7452808" y="5205172"/>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Useful</a:t>
            </a:r>
          </a:p>
        </p:txBody>
      </p:sp>
      <p:sp>
        <p:nvSpPr>
          <p:cNvPr id="18460" name="TextBox 83"/>
          <p:cNvSpPr txBox="1">
            <a:spLocks noChangeArrowheads="1"/>
          </p:cNvSpPr>
          <p:nvPr/>
        </p:nvSpPr>
        <p:spPr bwMode="auto">
          <a:xfrm>
            <a:off x="4633408" y="5270259"/>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Good</a:t>
            </a:r>
          </a:p>
        </p:txBody>
      </p:sp>
      <p:sp>
        <p:nvSpPr>
          <p:cNvPr id="18461" name="TextBox 84"/>
          <p:cNvSpPr txBox="1">
            <a:spLocks noChangeArrowheads="1"/>
          </p:cNvSpPr>
          <p:nvPr/>
        </p:nvSpPr>
        <p:spPr bwMode="auto">
          <a:xfrm>
            <a:off x="2118808" y="5117859"/>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Bad</a:t>
            </a:r>
          </a:p>
        </p:txBody>
      </p:sp>
    </p:spTree>
    <p:extLst>
      <p:ext uri="{BB962C8B-B14F-4D97-AF65-F5344CB8AC3E}">
        <p14:creationId xmlns:p14="http://schemas.microsoft.com/office/powerpoint/2010/main" val="1598835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r>
              <a:rPr lang="en-US" altLang="en-US" smtClean="0"/>
              <a:t>Applications of Simulation</a:t>
            </a:r>
          </a:p>
        </p:txBody>
      </p:sp>
      <p:sp>
        <p:nvSpPr>
          <p:cNvPr id="19459" name="Content Placeholder 3"/>
          <p:cNvSpPr>
            <a:spLocks noGrp="1"/>
          </p:cNvSpPr>
          <p:nvPr>
            <p:ph idx="1"/>
          </p:nvPr>
        </p:nvSpPr>
        <p:spPr/>
        <p:txBody>
          <a:bodyPr/>
          <a:lstStyle/>
          <a:p>
            <a:r>
              <a:rPr lang="en-US" altLang="en-US" sz="2000" b="1" u="sng" dirty="0" smtClean="0"/>
              <a:t>Capacity analysis</a:t>
            </a:r>
            <a:r>
              <a:rPr lang="en-US" altLang="en-US" sz="2000" dirty="0" smtClean="0"/>
              <a:t>: Use of capacity in operations often involves complex network of queues and several random behaviors of system entities. </a:t>
            </a:r>
          </a:p>
          <a:p>
            <a:r>
              <a:rPr lang="en-US" altLang="en-US" sz="2000" b="1" u="sng" dirty="0" smtClean="0"/>
              <a:t>Layout design</a:t>
            </a:r>
            <a:r>
              <a:rPr lang="en-US" altLang="en-US" sz="2000" dirty="0" smtClean="0"/>
              <a:t>: Design of manufacturing systems requires analysis with respect to number of resources to be deployed, utilization of resources, &amp; their impact on waiting time, inventory buildup and congestion in the shop floor </a:t>
            </a:r>
          </a:p>
          <a:p>
            <a:r>
              <a:rPr lang="en-US" altLang="en-US" sz="2000" b="1" u="sng" dirty="0" smtClean="0"/>
              <a:t>Operational performance of service systems</a:t>
            </a:r>
            <a:r>
              <a:rPr lang="en-US" altLang="en-US" sz="2000" dirty="0" smtClean="0"/>
              <a:t>: Service systems are characterized by high levels of heterogeneity and complexity. Service systems also often present a complex network of queues. </a:t>
            </a:r>
          </a:p>
          <a:p>
            <a:r>
              <a:rPr lang="en-US" altLang="en-US" sz="2000" b="1" u="sng" dirty="0" smtClean="0"/>
              <a:t>Traffic management system</a:t>
            </a:r>
            <a:r>
              <a:rPr lang="en-US" altLang="en-US" sz="2000" dirty="0" smtClean="0"/>
              <a:t>: Study of traffic management systems involve real-time &amp; dynamic aspects of congestion, queuing and waiting time </a:t>
            </a:r>
          </a:p>
          <a:p>
            <a:r>
              <a:rPr lang="en-US" altLang="en-US" sz="2000" b="1" u="sng" dirty="0" smtClean="0"/>
              <a:t>Supply-chain management</a:t>
            </a:r>
            <a:r>
              <a:rPr lang="en-US" altLang="en-US" sz="2000" dirty="0" smtClean="0"/>
              <a:t>: Several aspects of supply-chain require understanding of dynamic situations in order to address fleet management, logistics and distribution systems </a:t>
            </a:r>
          </a:p>
        </p:txBody>
      </p:sp>
    </p:spTree>
    <p:extLst>
      <p:ext uri="{BB962C8B-B14F-4D97-AF65-F5344CB8AC3E}">
        <p14:creationId xmlns:p14="http://schemas.microsoft.com/office/powerpoint/2010/main" val="3357763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48450"/>
            <a:ext cx="8229600" cy="1143000"/>
          </a:xfrm>
        </p:spPr>
        <p:txBody>
          <a:bodyPr/>
          <a:lstStyle/>
          <a:p>
            <a:pPr eaLnBrk="1" hangingPunct="1"/>
            <a:r>
              <a:rPr lang="en-US" altLang="en-US" dirty="0" smtClean="0"/>
              <a:t>Simulation Modelling</a:t>
            </a:r>
            <a:br>
              <a:rPr lang="en-US" altLang="en-US" dirty="0" smtClean="0"/>
            </a:br>
            <a:r>
              <a:rPr lang="en-US" altLang="en-US" sz="3200" b="1" dirty="0" smtClean="0">
                <a:solidFill>
                  <a:srgbClr val="0000FF"/>
                </a:solidFill>
                <a:latin typeface="Comic Sans MS" pitchFamily="66" charset="0"/>
              </a:rPr>
              <a:t>Chapter Highlights…</a:t>
            </a:r>
          </a:p>
        </p:txBody>
      </p:sp>
      <p:sp>
        <p:nvSpPr>
          <p:cNvPr id="41987" name="Rectangle 3"/>
          <p:cNvSpPr>
            <a:spLocks noGrp="1" noChangeArrowheads="1"/>
          </p:cNvSpPr>
          <p:nvPr>
            <p:ph idx="1"/>
          </p:nvPr>
        </p:nvSpPr>
        <p:spPr>
          <a:xfrm>
            <a:off x="457200" y="1177112"/>
            <a:ext cx="8382000" cy="4525963"/>
          </a:xfrm>
        </p:spPr>
        <p:txBody>
          <a:bodyPr/>
          <a:lstStyle/>
          <a:p>
            <a:pPr>
              <a:defRPr/>
            </a:pPr>
            <a:r>
              <a:rPr lang="en-US" sz="2200" dirty="0" smtClean="0"/>
              <a:t>Simulation is a mechanism in which a numerical model is to mimic the reality. </a:t>
            </a:r>
          </a:p>
          <a:p>
            <a:pPr>
              <a:defRPr/>
            </a:pPr>
            <a:r>
              <a:rPr lang="en-US" sz="2200" dirty="0" smtClean="0"/>
              <a:t>A simulation model is often resorted to when the system to be studied does not lend itself to any readily available mathematical model or when a complex set of random events tend to affect the behavior of the system.</a:t>
            </a:r>
          </a:p>
          <a:p>
            <a:pPr>
              <a:defRPr/>
            </a:pPr>
            <a:r>
              <a:rPr lang="en-US" sz="2200" dirty="0" smtClean="0"/>
              <a:t>Building a simulation model will invariably utilize </a:t>
            </a:r>
          </a:p>
          <a:p>
            <a:pPr lvl="1">
              <a:defRPr/>
            </a:pPr>
            <a:r>
              <a:rPr lang="en-US" sz="2000" dirty="0" smtClean="0"/>
              <a:t>a clock to keep track of the passage of time in which the behavior of the system is observed </a:t>
            </a:r>
          </a:p>
          <a:p>
            <a:pPr lvl="1">
              <a:defRPr/>
            </a:pPr>
            <a:r>
              <a:rPr lang="en-US" sz="2000" dirty="0" smtClean="0"/>
              <a:t>a random number generator to sample random numbers and mechanisms to collect data of interest as the clock advances from time zero to the end time</a:t>
            </a:r>
          </a:p>
          <a:p>
            <a:pPr>
              <a:defRPr/>
            </a:pPr>
            <a:r>
              <a:rPr lang="en-US" sz="2200" dirty="0" smtClean="0"/>
              <a:t>Central to the simulation methodology is the use of random numbers to model the stochastic behavior that we face in real life in several operations systems.</a:t>
            </a:r>
          </a:p>
        </p:txBody>
      </p:sp>
    </p:spTree>
    <p:extLst>
      <p:ext uri="{BB962C8B-B14F-4D97-AF65-F5344CB8AC3E}">
        <p14:creationId xmlns:p14="http://schemas.microsoft.com/office/powerpoint/2010/main" val="713084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66562"/>
            <a:ext cx="8229600" cy="1143000"/>
          </a:xfrm>
        </p:spPr>
        <p:txBody>
          <a:bodyPr/>
          <a:lstStyle/>
          <a:p>
            <a:r>
              <a:rPr lang="en-US" altLang="en-US" dirty="0" smtClean="0"/>
              <a:t>Simulation Modelling</a:t>
            </a:r>
            <a:br>
              <a:rPr lang="en-US" altLang="en-US" dirty="0" smtClean="0"/>
            </a:br>
            <a:r>
              <a:rPr lang="en-US" altLang="en-US" sz="3200" b="1" dirty="0" smtClean="0">
                <a:solidFill>
                  <a:srgbClr val="0000FF"/>
                </a:solidFill>
                <a:latin typeface="Comic Sans MS" pitchFamily="66" charset="0"/>
              </a:rPr>
              <a:t>Chapter Highlights…</a:t>
            </a:r>
            <a:endParaRPr lang="en-US" altLang="en-US" sz="4800" dirty="0" smtClean="0">
              <a:solidFill>
                <a:srgbClr val="0000FF"/>
              </a:solidFill>
            </a:endParaRPr>
          </a:p>
        </p:txBody>
      </p:sp>
      <p:sp>
        <p:nvSpPr>
          <p:cNvPr id="3" name="Content Placeholder 2"/>
          <p:cNvSpPr>
            <a:spLocks noGrp="1"/>
          </p:cNvSpPr>
          <p:nvPr>
            <p:ph idx="1"/>
          </p:nvPr>
        </p:nvSpPr>
        <p:spPr>
          <a:xfrm>
            <a:off x="457200" y="1106600"/>
            <a:ext cx="8229600" cy="4525963"/>
          </a:xfrm>
        </p:spPr>
        <p:txBody>
          <a:bodyPr/>
          <a:lstStyle/>
          <a:p>
            <a:pPr>
              <a:defRPr/>
            </a:pPr>
            <a:r>
              <a:rPr lang="en-US" sz="2300" dirty="0" smtClean="0"/>
              <a:t>The variance introduced on account of using one set of random number needs to be eliminated before the results of a simulation study are used for meaningful interpretation. This is known as </a:t>
            </a:r>
            <a:r>
              <a:rPr lang="en-US" sz="2300" i="1" dirty="0" smtClean="0"/>
              <a:t>tactical planning </a:t>
            </a:r>
            <a:r>
              <a:rPr lang="en-US" sz="2300" dirty="0" smtClean="0"/>
              <a:t>of a simulation experiment.</a:t>
            </a:r>
          </a:p>
          <a:p>
            <a:pPr>
              <a:defRPr/>
            </a:pPr>
            <a:r>
              <a:rPr lang="en-US" sz="2300" dirty="0" smtClean="0"/>
              <a:t>Owing to its popularity a number of computer packages are available for simulation study of operations systems. </a:t>
            </a:r>
          </a:p>
          <a:p>
            <a:pPr lvl="1">
              <a:defRPr/>
            </a:pPr>
            <a:r>
              <a:rPr lang="en-US" sz="2000" dirty="0" smtClean="0">
                <a:ea typeface="+mn-ea"/>
                <a:cs typeface="+mn-cs"/>
              </a:rPr>
              <a:t>The popular among them include ARENA, PROMODEL, @RISK, WITNESS and GPSS/H.</a:t>
            </a:r>
          </a:p>
          <a:p>
            <a:pPr>
              <a:defRPr/>
            </a:pPr>
            <a:r>
              <a:rPr lang="en-US" sz="2300" dirty="0" smtClean="0"/>
              <a:t>Simulation modeling finds a host of applications in operations management. Some of them are </a:t>
            </a:r>
          </a:p>
          <a:p>
            <a:pPr lvl="1">
              <a:defRPr/>
            </a:pPr>
            <a:r>
              <a:rPr lang="en-US" sz="2000" dirty="0" smtClean="0"/>
              <a:t>Capacity analysis, </a:t>
            </a:r>
          </a:p>
          <a:p>
            <a:pPr lvl="1">
              <a:defRPr/>
            </a:pPr>
            <a:r>
              <a:rPr lang="en-US" sz="2000" dirty="0" smtClean="0"/>
              <a:t>Layout design, </a:t>
            </a:r>
          </a:p>
          <a:p>
            <a:pPr lvl="1">
              <a:defRPr/>
            </a:pPr>
            <a:r>
              <a:rPr lang="en-US" sz="2000" dirty="0" smtClean="0"/>
              <a:t>Operational performance of service systems, </a:t>
            </a:r>
          </a:p>
          <a:p>
            <a:pPr lvl="1">
              <a:defRPr/>
            </a:pPr>
            <a:r>
              <a:rPr lang="en-US" sz="2000" dirty="0" smtClean="0"/>
              <a:t>Traffic management system and Supply-chain management</a:t>
            </a:r>
            <a:endParaRPr lang="en-US" sz="2000" dirty="0"/>
          </a:p>
        </p:txBody>
      </p:sp>
    </p:spTree>
    <p:extLst>
      <p:ext uri="{BB962C8B-B14F-4D97-AF65-F5344CB8AC3E}">
        <p14:creationId xmlns:p14="http://schemas.microsoft.com/office/powerpoint/2010/main" val="133304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Improving a Banking System</a:t>
            </a:r>
            <a:br>
              <a:rPr lang="en-US" altLang="en-US" dirty="0" smtClean="0"/>
            </a:br>
            <a:r>
              <a:rPr lang="en-US" altLang="en-US" sz="3200" b="1" dirty="0" smtClean="0">
                <a:solidFill>
                  <a:srgbClr val="0000FF"/>
                </a:solidFill>
                <a:latin typeface="Comic Sans MS" pitchFamily="66" charset="0"/>
              </a:rPr>
              <a:t>Problem context</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a:defRPr/>
            </a:pPr>
            <a:r>
              <a:rPr lang="en-US" sz="2400" dirty="0" smtClean="0"/>
              <a:t>Consider a branch of the State Bank of India in a centrally located place that has observed an increase in the waiting time of the customers</a:t>
            </a:r>
          </a:p>
          <a:p>
            <a:pPr>
              <a:defRPr/>
            </a:pPr>
            <a:r>
              <a:rPr lang="en-US" sz="2400" dirty="0" smtClean="0"/>
              <a:t>We want to understand the impact of alternative operational choices to address this problem:</a:t>
            </a:r>
          </a:p>
          <a:p>
            <a:pPr lvl="1">
              <a:defRPr/>
            </a:pPr>
            <a:r>
              <a:rPr lang="en-US" sz="1800" dirty="0" smtClean="0">
                <a:ea typeface="+mn-ea"/>
                <a:cs typeface="+mn-cs"/>
              </a:rPr>
              <a:t>Adding two more counters</a:t>
            </a:r>
          </a:p>
          <a:p>
            <a:pPr lvl="1">
              <a:defRPr/>
            </a:pPr>
            <a:r>
              <a:rPr lang="en-US" sz="1800" dirty="0" smtClean="0">
                <a:ea typeface="+mn-ea"/>
                <a:cs typeface="+mn-cs"/>
              </a:rPr>
              <a:t>Increasing the service rate by deploying some technology choices</a:t>
            </a:r>
          </a:p>
          <a:p>
            <a:pPr lvl="1">
              <a:defRPr/>
            </a:pPr>
            <a:r>
              <a:rPr lang="en-US" sz="1800" dirty="0" smtClean="0">
                <a:ea typeface="+mn-ea"/>
                <a:cs typeface="+mn-cs"/>
              </a:rPr>
              <a:t>Adding some waiting spaces and </a:t>
            </a:r>
          </a:p>
          <a:p>
            <a:pPr lvl="1">
              <a:defRPr/>
            </a:pPr>
            <a:r>
              <a:rPr lang="en-US" sz="1800" dirty="0" smtClean="0">
                <a:ea typeface="+mn-ea"/>
                <a:cs typeface="+mn-cs"/>
              </a:rPr>
              <a:t>Resorting to other mechanisms of reducing the demand placed on the servers </a:t>
            </a:r>
          </a:p>
          <a:p>
            <a:pPr>
              <a:defRPr/>
            </a:pPr>
            <a:r>
              <a:rPr lang="en-US" sz="2400" dirty="0" smtClean="0"/>
              <a:t>In order to analyze these alternatives we need to build a model of the system and study its behavior with respect to key performance metrics such as waiting time</a:t>
            </a:r>
          </a:p>
        </p:txBody>
      </p:sp>
    </p:spTree>
    <p:extLst>
      <p:ext uri="{BB962C8B-B14F-4D97-AF65-F5344CB8AC3E}">
        <p14:creationId xmlns:p14="http://schemas.microsoft.com/office/powerpoint/2010/main" val="3087250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4000" dirty="0" smtClean="0"/>
              <a:t>Modelling complexities in this problem</a:t>
            </a:r>
          </a:p>
        </p:txBody>
      </p:sp>
      <p:sp>
        <p:nvSpPr>
          <p:cNvPr id="3" name="Content Placeholder 2"/>
          <p:cNvSpPr>
            <a:spLocks noGrp="1"/>
          </p:cNvSpPr>
          <p:nvPr>
            <p:ph idx="1"/>
          </p:nvPr>
        </p:nvSpPr>
        <p:spPr/>
        <p:txBody>
          <a:bodyPr/>
          <a:lstStyle/>
          <a:p>
            <a:pPr>
              <a:defRPr/>
            </a:pPr>
            <a:r>
              <a:rPr lang="en-US" sz="2400" dirty="0" smtClean="0"/>
              <a:t>The bank in reality will cater to a variety of customers including </a:t>
            </a:r>
          </a:p>
          <a:p>
            <a:pPr lvl="1">
              <a:defRPr/>
            </a:pPr>
            <a:r>
              <a:rPr lang="en-US" sz="1800" dirty="0" smtClean="0">
                <a:ea typeface="+mn-ea"/>
                <a:cs typeface="+mn-cs"/>
              </a:rPr>
              <a:t>the retail customer having a personal savings bank account in the branch, </a:t>
            </a:r>
          </a:p>
          <a:p>
            <a:pPr lvl="1">
              <a:defRPr/>
            </a:pPr>
            <a:r>
              <a:rPr lang="en-US" sz="1800" dirty="0" smtClean="0">
                <a:ea typeface="+mn-ea"/>
                <a:cs typeface="+mn-cs"/>
              </a:rPr>
              <a:t>the small and medium business customers and </a:t>
            </a:r>
          </a:p>
          <a:p>
            <a:pPr lvl="1">
              <a:defRPr/>
            </a:pPr>
            <a:r>
              <a:rPr lang="en-US" sz="1800" dirty="0" smtClean="0">
                <a:ea typeface="+mn-ea"/>
                <a:cs typeface="+mn-cs"/>
              </a:rPr>
              <a:t>the large industrial clients. </a:t>
            </a:r>
          </a:p>
          <a:p>
            <a:pPr>
              <a:defRPr/>
            </a:pPr>
            <a:r>
              <a:rPr lang="en-US" sz="2400" dirty="0" smtClean="0"/>
              <a:t>There will be multiple counters with random fluctuations in arrival and service patterns </a:t>
            </a:r>
          </a:p>
          <a:p>
            <a:pPr lvl="1">
              <a:defRPr/>
            </a:pPr>
            <a:r>
              <a:rPr lang="en-US" sz="1800" dirty="0" smtClean="0"/>
              <a:t>Significant variations in the arrival patterns of the customers into the branch not only during the working hours on a particular day but also across calendar days </a:t>
            </a:r>
          </a:p>
          <a:p>
            <a:pPr lvl="1">
              <a:defRPr/>
            </a:pPr>
            <a:r>
              <a:rPr lang="en-US" sz="1800" dirty="0" smtClean="0"/>
              <a:t>Behavioral patterns of the service providers in the branch will vary across counters and time </a:t>
            </a:r>
          </a:p>
          <a:p>
            <a:pPr>
              <a:defRPr/>
            </a:pPr>
            <a:r>
              <a:rPr lang="en-US" sz="2400" dirty="0" smtClean="0"/>
              <a:t>Due to these, the operation system is likely to be much more complex than what the available </a:t>
            </a:r>
            <a:r>
              <a:rPr lang="en-US" sz="2400" dirty="0" err="1" smtClean="0"/>
              <a:t>queueing</a:t>
            </a:r>
            <a:r>
              <a:rPr lang="en-US" sz="2400" dirty="0" smtClean="0"/>
              <a:t> models can solve</a:t>
            </a:r>
          </a:p>
        </p:txBody>
      </p:sp>
    </p:spTree>
    <p:extLst>
      <p:ext uri="{BB962C8B-B14F-4D97-AF65-F5344CB8AC3E}">
        <p14:creationId xmlns:p14="http://schemas.microsoft.com/office/powerpoint/2010/main" val="1611225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Why Simulation Modelling?</a:t>
            </a:r>
          </a:p>
        </p:txBody>
      </p:sp>
      <p:sp>
        <p:nvSpPr>
          <p:cNvPr id="3" name="Content Placeholder 2"/>
          <p:cNvSpPr>
            <a:spLocks noGrp="1"/>
          </p:cNvSpPr>
          <p:nvPr>
            <p:ph idx="1"/>
          </p:nvPr>
        </p:nvSpPr>
        <p:spPr>
          <a:xfrm>
            <a:off x="457200" y="1295400"/>
            <a:ext cx="8229600" cy="4525963"/>
          </a:xfrm>
        </p:spPr>
        <p:txBody>
          <a:bodyPr/>
          <a:lstStyle/>
          <a:p>
            <a:pPr>
              <a:defRPr/>
            </a:pPr>
            <a:r>
              <a:rPr lang="en-US" sz="2400" dirty="0" smtClean="0"/>
              <a:t>Several operations management problems do not lend themselves to modeling and analysis using available simple mathematical models </a:t>
            </a:r>
          </a:p>
          <a:p>
            <a:pPr lvl="1">
              <a:defRPr/>
            </a:pPr>
            <a:r>
              <a:rPr lang="en-US" sz="2000" dirty="0" smtClean="0">
                <a:ea typeface="+mn-ea"/>
                <a:cs typeface="+mn-cs"/>
              </a:rPr>
              <a:t>Banking example (discussed previously)</a:t>
            </a:r>
          </a:p>
          <a:p>
            <a:pPr lvl="1">
              <a:defRPr/>
            </a:pPr>
            <a:r>
              <a:rPr lang="en-US" sz="2000" dirty="0" smtClean="0">
                <a:ea typeface="+mn-ea"/>
                <a:cs typeface="+mn-cs"/>
              </a:rPr>
              <a:t>In the traffic and capacity problem in a supermarket, using the simple single server queue with steady-state condition may not truly reflect the working conditions of the supermarket. </a:t>
            </a:r>
          </a:p>
          <a:p>
            <a:pPr lvl="1">
              <a:defRPr/>
            </a:pPr>
            <a:r>
              <a:rPr lang="en-US" sz="2000" dirty="0" smtClean="0">
                <a:ea typeface="+mn-ea"/>
                <a:cs typeface="+mn-cs"/>
              </a:rPr>
              <a:t>Study of realistic situations requires complex modeling techniques that not only makes the modeling effort difficult but also often times results in intractable solutions</a:t>
            </a:r>
          </a:p>
          <a:p>
            <a:pPr>
              <a:defRPr/>
            </a:pPr>
            <a:r>
              <a:rPr lang="en-US" sz="2400" dirty="0" smtClean="0"/>
              <a:t>Simulation is a well-known method developed during the Second World War time which enables an operations manager to model complex real-life situations and obtain some insights</a:t>
            </a:r>
          </a:p>
          <a:p>
            <a:pPr>
              <a:defRPr/>
            </a:pPr>
            <a:endParaRPr lang="en-US" sz="2400" dirty="0"/>
          </a:p>
        </p:txBody>
      </p:sp>
    </p:spTree>
    <p:extLst>
      <p:ext uri="{BB962C8B-B14F-4D97-AF65-F5344CB8AC3E}">
        <p14:creationId xmlns:p14="http://schemas.microsoft.com/office/powerpoint/2010/main" val="1559430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What is simulation?</a:t>
            </a:r>
          </a:p>
        </p:txBody>
      </p:sp>
      <p:sp>
        <p:nvSpPr>
          <p:cNvPr id="7171" name="Content Placeholder 2"/>
          <p:cNvSpPr>
            <a:spLocks noGrp="1"/>
          </p:cNvSpPr>
          <p:nvPr>
            <p:ph idx="1"/>
          </p:nvPr>
        </p:nvSpPr>
        <p:spPr/>
        <p:txBody>
          <a:bodyPr/>
          <a:lstStyle/>
          <a:p>
            <a:r>
              <a:rPr lang="en-US" altLang="en-US" sz="2800" dirty="0" smtClean="0"/>
              <a:t>A mechanism in which a numerical model is built in which the reality is mimicked. </a:t>
            </a:r>
          </a:p>
          <a:p>
            <a:r>
              <a:rPr lang="en-US" altLang="en-US" sz="2800" dirty="0" smtClean="0"/>
              <a:t>By repeated use of the numerical model it is possible to obtain some insights about the behavior of the system and use this information to make certain choices about the operating system. </a:t>
            </a:r>
          </a:p>
        </p:txBody>
      </p:sp>
    </p:spTree>
    <p:extLst>
      <p:ext uri="{BB962C8B-B14F-4D97-AF65-F5344CB8AC3E}">
        <p14:creationId xmlns:p14="http://schemas.microsoft.com/office/powerpoint/2010/main" val="743365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When to use simulation?</a:t>
            </a:r>
          </a:p>
        </p:txBody>
      </p:sp>
      <p:sp>
        <p:nvSpPr>
          <p:cNvPr id="8195" name="Content Placeholder 2"/>
          <p:cNvSpPr>
            <a:spLocks noGrp="1"/>
          </p:cNvSpPr>
          <p:nvPr>
            <p:ph idx="1"/>
          </p:nvPr>
        </p:nvSpPr>
        <p:spPr/>
        <p:txBody>
          <a:bodyPr/>
          <a:lstStyle/>
          <a:p>
            <a:r>
              <a:rPr lang="en-US" altLang="en-US" sz="2800" dirty="0" smtClean="0"/>
              <a:t>A simulation model is often resorted to under the following conditions:</a:t>
            </a:r>
          </a:p>
          <a:p>
            <a:pPr lvl="1"/>
            <a:r>
              <a:rPr lang="en-US" altLang="en-US" sz="2400" dirty="0" smtClean="0"/>
              <a:t>When the system to be studied does not lend itself to any readily available mathematical model</a:t>
            </a:r>
          </a:p>
          <a:p>
            <a:pPr lvl="1"/>
            <a:r>
              <a:rPr lang="en-US" altLang="en-US" sz="2400" dirty="0" smtClean="0"/>
              <a:t>Mathematical models are available to study the system, however there are no known solution methodology's to derive some insights</a:t>
            </a:r>
          </a:p>
          <a:p>
            <a:pPr lvl="1"/>
            <a:r>
              <a:rPr lang="en-US" altLang="en-US" sz="2400" dirty="0" smtClean="0"/>
              <a:t>A complex set of random events tend to affect the behavior of the system and therefore it requires some stochastic analysis of the problem</a:t>
            </a:r>
          </a:p>
          <a:p>
            <a:pPr lvl="1"/>
            <a:r>
              <a:rPr lang="en-US" altLang="en-US" sz="2400" dirty="0" smtClean="0"/>
              <a:t>Existing solution methodologies are too expensive</a:t>
            </a:r>
          </a:p>
        </p:txBody>
      </p:sp>
    </p:spTree>
    <p:extLst>
      <p:ext uri="{BB962C8B-B14F-4D97-AF65-F5344CB8AC3E}">
        <p14:creationId xmlns:p14="http://schemas.microsoft.com/office/powerpoint/2010/main" val="1770312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Simulation model</a:t>
            </a:r>
            <a:br>
              <a:rPr lang="en-US" altLang="en-US" dirty="0" smtClean="0"/>
            </a:br>
            <a:r>
              <a:rPr lang="en-US" altLang="en-US" sz="3200" b="1" dirty="0" smtClean="0">
                <a:solidFill>
                  <a:srgbClr val="0000FF"/>
                </a:solidFill>
                <a:latin typeface="Comic Sans MS" pitchFamily="66" charset="0"/>
              </a:rPr>
              <a:t>Building blocks </a:t>
            </a:r>
            <a:endParaRPr lang="en-US" altLang="en-US" sz="4800"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a:defRPr/>
            </a:pPr>
            <a:r>
              <a:rPr lang="en-US" sz="2800" dirty="0" smtClean="0"/>
              <a:t>A clock to keep track of the passage of time in which the behavior of the system is observed. </a:t>
            </a:r>
          </a:p>
          <a:p>
            <a:pPr lvl="1">
              <a:defRPr/>
            </a:pPr>
            <a:r>
              <a:rPr lang="en-US" sz="2400" dirty="0" smtClean="0">
                <a:ea typeface="+mn-ea"/>
                <a:cs typeface="+mn-cs"/>
              </a:rPr>
              <a:t>In several occasions the clock is used to stop terminate the simulation</a:t>
            </a:r>
          </a:p>
          <a:p>
            <a:pPr lvl="1">
              <a:defRPr/>
            </a:pPr>
            <a:r>
              <a:rPr lang="en-US" sz="2400" dirty="0" smtClean="0">
                <a:ea typeface="+mn-ea"/>
                <a:cs typeface="+mn-cs"/>
              </a:rPr>
              <a:t>Simulations are normally terminated either by the number of arrivals or the absolute value of the clock</a:t>
            </a:r>
          </a:p>
          <a:p>
            <a:pPr>
              <a:defRPr/>
            </a:pPr>
            <a:r>
              <a:rPr lang="en-US" sz="2800" dirty="0" smtClean="0"/>
              <a:t>A random number generator to sample random numbers and use them to incorporate certain stochastic elements of the system being studied</a:t>
            </a:r>
          </a:p>
          <a:p>
            <a:pPr>
              <a:defRPr/>
            </a:pPr>
            <a:r>
              <a:rPr lang="en-US" sz="2800" dirty="0" smtClean="0"/>
              <a:t>Mechanisms to collect data of interest as the clock advances from time zero to the end time </a:t>
            </a:r>
          </a:p>
          <a:p>
            <a:pPr>
              <a:defRPr/>
            </a:pPr>
            <a:endParaRPr lang="en-US" sz="2800" dirty="0"/>
          </a:p>
        </p:txBody>
      </p:sp>
    </p:spTree>
    <p:extLst>
      <p:ext uri="{BB962C8B-B14F-4D97-AF65-F5344CB8AC3E}">
        <p14:creationId xmlns:p14="http://schemas.microsoft.com/office/powerpoint/2010/main" val="305347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16256" y="-107506"/>
            <a:ext cx="8229600" cy="1143000"/>
          </a:xfrm>
        </p:spPr>
        <p:txBody>
          <a:bodyPr/>
          <a:lstStyle/>
          <a:p>
            <a:r>
              <a:rPr lang="en-US" altLang="en-US" smtClean="0"/>
              <a:t>Simulation of a single server queueing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3839160"/>
              </p:ext>
            </p:extLst>
          </p:nvPr>
        </p:nvGraphicFramePr>
        <p:xfrm>
          <a:off x="568656" y="1775269"/>
          <a:ext cx="3048000" cy="2762254"/>
        </p:xfrm>
        <a:graphic>
          <a:graphicData uri="http://schemas.openxmlformats.org/drawingml/2006/table">
            <a:tbl>
              <a:tblPr/>
              <a:tblGrid>
                <a:gridCol w="1135203"/>
                <a:gridCol w="835809"/>
                <a:gridCol w="1076988"/>
              </a:tblGrid>
              <a:tr h="799766">
                <a:tc>
                  <a:txBody>
                    <a:bodyPr/>
                    <a:lstStyle/>
                    <a:p>
                      <a:pPr marL="0" marR="0" algn="ctr">
                        <a:lnSpc>
                          <a:spcPct val="115000"/>
                        </a:lnSpc>
                        <a:spcBef>
                          <a:spcPts val="0"/>
                        </a:spcBef>
                        <a:spcAft>
                          <a:spcPts val="0"/>
                        </a:spcAft>
                      </a:pPr>
                      <a:r>
                        <a:rPr lang="en-US" sz="1100" b="1" dirty="0">
                          <a:latin typeface="+mn-lt"/>
                          <a:ea typeface="Times New Roman"/>
                          <a:cs typeface="Times New Roman"/>
                        </a:rPr>
                        <a:t>Inter Arrival Time (IAT) (min)</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Probability</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Cumulative Probability</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3</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10%</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10%</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4</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latin typeface="+mn-lt"/>
                          <a:ea typeface="Times New Roman"/>
                          <a:cs typeface="Times New Roman"/>
                        </a:rPr>
                        <a:t>22%</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32%</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dirty="0">
                          <a:latin typeface="+mn-lt"/>
                          <a:ea typeface="Times New Roman"/>
                          <a:cs typeface="Times New Roman"/>
                        </a:rPr>
                        <a:t>5</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latin typeface="+mn-lt"/>
                          <a:ea typeface="Times New Roman"/>
                          <a:cs typeface="Times New Roman"/>
                        </a:rPr>
                        <a:t>11%</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43%</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6</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12%</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55%</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7</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15%</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70%</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8</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12%</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82%</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9</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mn-lt"/>
                          <a:ea typeface="Times New Roman"/>
                          <a:cs typeface="Times New Roman"/>
                        </a:rPr>
                        <a:t>11%</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latin typeface="+mn-lt"/>
                          <a:ea typeface="Times New Roman"/>
                          <a:cs typeface="Times New Roman"/>
                        </a:rPr>
                        <a:t>93%</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11">
                <a:tc>
                  <a:txBody>
                    <a:bodyPr/>
                    <a:lstStyle/>
                    <a:p>
                      <a:pPr marL="0" marR="0" algn="r">
                        <a:lnSpc>
                          <a:spcPct val="115000"/>
                        </a:lnSpc>
                        <a:spcBef>
                          <a:spcPts val="0"/>
                        </a:spcBef>
                        <a:spcAft>
                          <a:spcPts val="0"/>
                        </a:spcAft>
                      </a:pPr>
                      <a:r>
                        <a:rPr lang="en-US" sz="1400">
                          <a:latin typeface="+mn-lt"/>
                          <a:ea typeface="Times New Roman"/>
                          <a:cs typeface="Times New Roman"/>
                        </a:rPr>
                        <a:t>10</a:t>
                      </a:r>
                      <a:endParaRPr lang="en-US" sz="180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latin typeface="+mn-lt"/>
                          <a:ea typeface="Times New Roman"/>
                          <a:cs typeface="Times New Roman"/>
                        </a:rPr>
                        <a:t>7%</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latin typeface="+mn-lt"/>
                          <a:ea typeface="Times New Roman"/>
                          <a:cs typeface="Times New Roman"/>
                        </a:rPr>
                        <a:t>100%</a:t>
                      </a:r>
                      <a:endParaRPr lang="en-US" sz="1800"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95644" y="1343469"/>
            <a:ext cx="2928937" cy="368300"/>
          </a:xfrm>
          <a:prstGeom prst="rect">
            <a:avLst/>
          </a:prstGeom>
          <a:solidFill>
            <a:schemeClr val="accent2">
              <a:lumMod val="20000"/>
              <a:lumOff val="80000"/>
            </a:schemeClr>
          </a:solidFill>
        </p:spPr>
        <p:txBody>
          <a:bodyPr wrap="none">
            <a:spAutoFit/>
          </a:bodyPr>
          <a:lstStyle/>
          <a:p>
            <a:pPr>
              <a:defRPr/>
            </a:pPr>
            <a:r>
              <a:rPr lang="en-US" dirty="0"/>
              <a:t>Arrival time distribution</a:t>
            </a:r>
          </a:p>
        </p:txBody>
      </p:sp>
      <p:graphicFrame>
        <p:nvGraphicFramePr>
          <p:cNvPr id="6" name="Table 5"/>
          <p:cNvGraphicFramePr>
            <a:graphicFrameLocks noGrp="1"/>
          </p:cNvGraphicFramePr>
          <p:nvPr>
            <p:extLst>
              <p:ext uri="{D42A27DB-BD31-4B8C-83A1-F6EECF244321}">
                <p14:modId xmlns:p14="http://schemas.microsoft.com/office/powerpoint/2010/main" val="1525819175"/>
              </p:ext>
            </p:extLst>
          </p:nvPr>
        </p:nvGraphicFramePr>
        <p:xfrm>
          <a:off x="5140656" y="1218056"/>
          <a:ext cx="3581401" cy="4927593"/>
        </p:xfrm>
        <a:graphic>
          <a:graphicData uri="http://schemas.openxmlformats.org/drawingml/2006/table">
            <a:tbl>
              <a:tblPr/>
              <a:tblGrid>
                <a:gridCol w="923041"/>
                <a:gridCol w="886120"/>
                <a:gridCol w="886120"/>
                <a:gridCol w="886120"/>
              </a:tblGrid>
              <a:tr h="722253">
                <a:tc>
                  <a:txBody>
                    <a:bodyPr/>
                    <a:lstStyle/>
                    <a:p>
                      <a:pPr marL="0" marR="0" algn="ctr">
                        <a:lnSpc>
                          <a:spcPct val="115000"/>
                        </a:lnSpc>
                        <a:spcBef>
                          <a:spcPts val="0"/>
                        </a:spcBef>
                        <a:spcAft>
                          <a:spcPts val="0"/>
                        </a:spcAft>
                      </a:pPr>
                      <a:r>
                        <a:rPr lang="en-US" sz="1100" b="1" dirty="0">
                          <a:latin typeface="+mn-lt"/>
                          <a:ea typeface="Times New Roman"/>
                          <a:cs typeface="Times New Roman"/>
                        </a:rPr>
                        <a:t>Customer No</a:t>
                      </a:r>
                      <a:endParaRPr lang="en-US" sz="1100" dirty="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Random Number Sampled</a:t>
                      </a:r>
                      <a:endParaRPr lang="en-US" sz="1100" dirty="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Time between arrivals</a:t>
                      </a:r>
                      <a:endParaRPr lang="en-US" sz="1100" dirty="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Clock (Arrival)</a:t>
                      </a:r>
                      <a:endParaRPr lang="en-US" sz="1100" dirty="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mn-lt"/>
                          <a:ea typeface="Times New Roman"/>
                          <a:cs typeface="Times New Roman"/>
                        </a:rPr>
                        <a:t> </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mn-lt"/>
                          <a:ea typeface="Times New Roman"/>
                          <a:cs typeface="Times New Roman"/>
                        </a:rPr>
                        <a:t> </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0.09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0.61</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0.03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5</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0.87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22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0.96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10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0.51</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38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0.81</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46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0.72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54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0.77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11</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0.56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69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0.04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72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0.74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0.26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15</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0.12</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88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0.60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95</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0.39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5</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18</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0.54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106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19</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0.64</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7</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a:latin typeface="+mn-lt"/>
                          <a:ea typeface="Times New Roman"/>
                          <a:cs typeface="Times New Roman"/>
                        </a:rPr>
                        <a:t>113</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10267">
                <a:tc>
                  <a:txBody>
                    <a:bodyPr/>
                    <a:lstStyle/>
                    <a:p>
                      <a:pPr marL="0" marR="0" algn="r">
                        <a:lnSpc>
                          <a:spcPct val="115000"/>
                        </a:lnSpc>
                        <a:spcBef>
                          <a:spcPts val="0"/>
                        </a:spcBef>
                        <a:spcAft>
                          <a:spcPts val="0"/>
                        </a:spcAft>
                      </a:pPr>
                      <a:r>
                        <a:rPr lang="en-US" sz="1200" b="1">
                          <a:latin typeface="+mn-lt"/>
                          <a:ea typeface="Times New Roman"/>
                          <a:cs typeface="Times New Roman"/>
                        </a:rPr>
                        <a:t>20</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mn-lt"/>
                          <a:ea typeface="Times New Roman"/>
                          <a:cs typeface="Times New Roman"/>
                        </a:rPr>
                        <a:t>0.36</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200">
                          <a:latin typeface="+mn-lt"/>
                          <a:ea typeface="Times New Roman"/>
                          <a:cs typeface="Times New Roman"/>
                        </a:rPr>
                        <a:t>5</a:t>
                      </a:r>
                      <a:endParaRPr lang="en-US" sz="120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200" dirty="0">
                          <a:latin typeface="+mn-lt"/>
                          <a:ea typeface="Times New Roman"/>
                          <a:cs typeface="Times New Roman"/>
                        </a:rPr>
                        <a:t>118</a:t>
                      </a:r>
                      <a:endParaRPr lang="en-US" sz="1200" dirty="0">
                        <a:latin typeface="+mn-lt"/>
                        <a:ea typeface="Calibri"/>
                        <a:cs typeface="Times New Roman"/>
                      </a:endParaRPr>
                    </a:p>
                  </a:txBody>
                  <a:tcPr marL="61164" marR="6116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bl>
          </a:graphicData>
        </a:graphic>
      </p:graphicFrame>
      <p:sp>
        <p:nvSpPr>
          <p:cNvPr id="10398" name="Right Arrow Callout 6"/>
          <p:cNvSpPr>
            <a:spLocks noChangeArrowheads="1"/>
          </p:cNvSpPr>
          <p:nvPr/>
        </p:nvSpPr>
        <p:spPr bwMode="auto">
          <a:xfrm>
            <a:off x="1330656" y="4589906"/>
            <a:ext cx="3733800" cy="1219200"/>
          </a:xfrm>
          <a:prstGeom prst="rightArrowCallout">
            <a:avLst>
              <a:gd name="adj1" fmla="val 25000"/>
              <a:gd name="adj2" fmla="val 25000"/>
              <a:gd name="adj3" fmla="val 24996"/>
              <a:gd name="adj4" fmla="val 64977"/>
            </a:avLst>
          </a:prstGeom>
          <a:solidFill>
            <a:srgbClr val="DCB9FF"/>
          </a:solidFill>
          <a:ln w="9525" algn="ctr">
            <a:solidFill>
              <a:schemeClr val="tx1"/>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Generating the first 20 arrivals using a random number generator</a:t>
            </a:r>
          </a:p>
        </p:txBody>
      </p:sp>
      <p:cxnSp>
        <p:nvCxnSpPr>
          <p:cNvPr id="10399" name="Straight Arrow Connector 8"/>
          <p:cNvCxnSpPr>
            <a:cxnSpLocks noChangeShapeType="1"/>
          </p:cNvCxnSpPr>
          <p:nvPr/>
        </p:nvCxnSpPr>
        <p:spPr bwMode="auto">
          <a:xfrm flipV="1">
            <a:off x="3692856" y="2319781"/>
            <a:ext cx="2133600" cy="422276"/>
          </a:xfrm>
          <a:prstGeom prst="straightConnector1">
            <a:avLst/>
          </a:prstGeom>
          <a:noFill/>
          <a:ln w="9525" algn="ctr">
            <a:solidFill>
              <a:schemeClr val="tx1"/>
            </a:solidFill>
            <a:round/>
            <a:headEnd/>
            <a:tailEnd type="arrow" w="med" len="med"/>
          </a:ln>
        </p:spPr>
      </p:cxnSp>
      <p:cxnSp>
        <p:nvCxnSpPr>
          <p:cNvPr id="10400" name="Straight Arrow Connector 10"/>
          <p:cNvCxnSpPr>
            <a:cxnSpLocks noChangeShapeType="1"/>
          </p:cNvCxnSpPr>
          <p:nvPr/>
        </p:nvCxnSpPr>
        <p:spPr bwMode="auto">
          <a:xfrm flipV="1">
            <a:off x="3692856" y="2530919"/>
            <a:ext cx="2133600" cy="914399"/>
          </a:xfrm>
          <a:prstGeom prst="straightConnector1">
            <a:avLst/>
          </a:prstGeom>
          <a:noFill/>
          <a:ln w="9525" algn="ctr">
            <a:solidFill>
              <a:schemeClr val="tx1"/>
            </a:solidFill>
            <a:round/>
            <a:headEnd/>
            <a:tailEnd type="arrow" w="med" len="med"/>
          </a:ln>
        </p:spPr>
      </p:cxnSp>
      <p:cxnSp>
        <p:nvCxnSpPr>
          <p:cNvPr id="10401" name="Straight Arrow Connector 12"/>
          <p:cNvCxnSpPr>
            <a:cxnSpLocks noChangeShapeType="1"/>
          </p:cNvCxnSpPr>
          <p:nvPr/>
        </p:nvCxnSpPr>
        <p:spPr bwMode="auto">
          <a:xfrm flipV="1">
            <a:off x="3692856" y="2929381"/>
            <a:ext cx="2133600" cy="1031876"/>
          </a:xfrm>
          <a:prstGeom prst="straightConnector1">
            <a:avLst/>
          </a:prstGeom>
          <a:noFill/>
          <a:ln w="9525" algn="ctr">
            <a:solidFill>
              <a:schemeClr val="tx1"/>
            </a:solidFill>
            <a:round/>
            <a:headEnd/>
            <a:tailEnd type="arrow" w="med" len="med"/>
          </a:ln>
        </p:spPr>
      </p:cxnSp>
      <p:cxnSp>
        <p:nvCxnSpPr>
          <p:cNvPr id="10402" name="Straight Arrow Connector 16"/>
          <p:cNvCxnSpPr>
            <a:cxnSpLocks noChangeShapeType="1"/>
          </p:cNvCxnSpPr>
          <p:nvPr/>
        </p:nvCxnSpPr>
        <p:spPr bwMode="auto">
          <a:xfrm flipV="1">
            <a:off x="3692856" y="3123056"/>
            <a:ext cx="2133600" cy="1066801"/>
          </a:xfrm>
          <a:prstGeom prst="straightConnector1">
            <a:avLst/>
          </a:prstGeom>
          <a:noFill/>
          <a:ln w="9525" algn="ctr">
            <a:solidFill>
              <a:schemeClr val="tx1"/>
            </a:solidFill>
            <a:round/>
            <a:headEnd/>
            <a:tailEnd type="arrow" w="med" len="med"/>
          </a:ln>
        </p:spPr>
      </p:cxnSp>
      <p:sp>
        <p:nvSpPr>
          <p:cNvPr id="10403" name="TextBox 17"/>
          <p:cNvSpPr txBox="1">
            <a:spLocks noChangeArrowheads="1"/>
          </p:cNvSpPr>
          <p:nvPr/>
        </p:nvSpPr>
        <p:spPr bwMode="auto">
          <a:xfrm>
            <a:off x="5094" y="5866256"/>
            <a:ext cx="5101076" cy="26161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100" i="1" dirty="0"/>
              <a:t>Similarly one can generate the service times also using a distribution</a:t>
            </a:r>
          </a:p>
        </p:txBody>
      </p:sp>
    </p:spTree>
    <p:extLst>
      <p:ext uri="{BB962C8B-B14F-4D97-AF65-F5344CB8AC3E}">
        <p14:creationId xmlns:p14="http://schemas.microsoft.com/office/powerpoint/2010/main" val="356762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088" y="-148450"/>
            <a:ext cx="8229600" cy="1143000"/>
          </a:xfrm>
        </p:spPr>
        <p:txBody>
          <a:bodyPr/>
          <a:lstStyle/>
          <a:p>
            <a:r>
              <a:rPr lang="en-US" altLang="en-US" dirty="0" smtClean="0"/>
              <a:t>Simulation of a single server Queueing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0382658"/>
              </p:ext>
            </p:extLst>
          </p:nvPr>
        </p:nvGraphicFramePr>
        <p:xfrm>
          <a:off x="710538" y="1251040"/>
          <a:ext cx="7848595" cy="4627571"/>
        </p:xfrm>
        <a:graphic>
          <a:graphicData uri="http://schemas.openxmlformats.org/drawingml/2006/table">
            <a:tbl>
              <a:tblPr/>
              <a:tblGrid>
                <a:gridCol w="761996"/>
                <a:gridCol w="689255"/>
                <a:gridCol w="710816"/>
                <a:gridCol w="710816"/>
                <a:gridCol w="710816"/>
                <a:gridCol w="710816"/>
                <a:gridCol w="710816"/>
                <a:gridCol w="710816"/>
                <a:gridCol w="710816"/>
                <a:gridCol w="710816"/>
                <a:gridCol w="710816"/>
              </a:tblGrid>
              <a:tr h="578750">
                <a:tc>
                  <a:txBody>
                    <a:bodyPr/>
                    <a:lstStyle/>
                    <a:p>
                      <a:pPr marL="0" marR="0" algn="ctr">
                        <a:lnSpc>
                          <a:spcPct val="115000"/>
                        </a:lnSpc>
                        <a:spcBef>
                          <a:spcPts val="0"/>
                        </a:spcBef>
                        <a:spcAft>
                          <a:spcPts val="0"/>
                        </a:spcAft>
                      </a:pPr>
                      <a:r>
                        <a:rPr lang="en-US" sz="900" b="1" dirty="0">
                          <a:latin typeface="+mn-lt"/>
                          <a:ea typeface="Times New Roman"/>
                          <a:cs typeface="Times New Roman"/>
                        </a:rPr>
                        <a:t>Customer No</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Random Number</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Time between arrivals</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Clock (Arrival)</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Service Time </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Waiting time</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Service Begin</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Service Duration</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Service End</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Time in System</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900" b="1" dirty="0">
                          <a:latin typeface="+mn-lt"/>
                          <a:ea typeface="Times New Roman"/>
                          <a:cs typeface="Times New Roman"/>
                        </a:rPr>
                        <a:t>Clerk Idle</a:t>
                      </a:r>
                      <a:endParaRPr lang="en-US" sz="9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mn-lt"/>
                          <a:ea typeface="Times New Roman"/>
                          <a:cs typeface="Times New Roman"/>
                        </a:rPr>
                        <a:t> </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mn-lt"/>
                          <a:ea typeface="Times New Roman"/>
                          <a:cs typeface="Times New Roman"/>
                        </a:rPr>
                        <a:t> </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0.09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0.61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0.03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dirty="0">
                          <a:latin typeface="+mn-lt"/>
                          <a:ea typeface="Times New Roman"/>
                          <a:cs typeface="Times New Roman"/>
                        </a:rPr>
                        <a:t>5</a:t>
                      </a:r>
                      <a:endParaRPr lang="en-US" sz="12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0.87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22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22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23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0.96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10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0.51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38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42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0.81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46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46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52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0.72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54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54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55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0.77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62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62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65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0.56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69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69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74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0.04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72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74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79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mn-lt"/>
                          <a:ea typeface="Times New Roman"/>
                          <a:cs typeface="Times New Roman"/>
                        </a:rPr>
                        <a:t>0.74</a:t>
                      </a:r>
                      <a:endParaRPr lang="en-US" sz="1200" dirty="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0.26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0.12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88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0.60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96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0.39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0.54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107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1</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19</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0.64</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7</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113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113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115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pPr marL="0" marR="0" algn="r">
                        <a:lnSpc>
                          <a:spcPct val="115000"/>
                        </a:lnSpc>
                        <a:spcBef>
                          <a:spcPts val="0"/>
                        </a:spcBef>
                        <a:spcAft>
                          <a:spcPts val="0"/>
                        </a:spcAft>
                      </a:pPr>
                      <a:r>
                        <a:rPr lang="en-US" sz="1100" b="1">
                          <a:latin typeface="+mn-lt"/>
                          <a:ea typeface="Times New Roman"/>
                          <a:cs typeface="Times New Roman"/>
                        </a:rPr>
                        <a:t>20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mn-lt"/>
                          <a:ea typeface="Times New Roman"/>
                          <a:cs typeface="Times New Roman"/>
                        </a:rPr>
                        <a:t>0.36</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latin typeface="+mn-lt"/>
                          <a:ea typeface="Times New Roman"/>
                          <a:cs typeface="Times New Roman"/>
                        </a:rPr>
                        <a:t>5</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118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118</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marL="0" marR="0" algn="r">
                        <a:lnSpc>
                          <a:spcPct val="115000"/>
                        </a:lnSpc>
                        <a:spcBef>
                          <a:spcPts val="0"/>
                        </a:spcBef>
                        <a:spcAft>
                          <a:spcPts val="0"/>
                        </a:spcAft>
                      </a:pPr>
                      <a:r>
                        <a:rPr lang="en-US" sz="1100">
                          <a:latin typeface="+mn-lt"/>
                          <a:ea typeface="Times New Roman"/>
                          <a:cs typeface="Times New Roman"/>
                        </a:rPr>
                        <a:t>120</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2</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c>
                  <a:txBody>
                    <a:bodyPr/>
                    <a:lstStyle/>
                    <a:p>
                      <a:pPr marL="0" marR="0" algn="ctr">
                        <a:lnSpc>
                          <a:spcPct val="115000"/>
                        </a:lnSpc>
                        <a:spcBef>
                          <a:spcPts val="0"/>
                        </a:spcBef>
                        <a:spcAft>
                          <a:spcPts val="0"/>
                        </a:spcAft>
                      </a:pPr>
                      <a:r>
                        <a:rPr lang="en-US" sz="1100">
                          <a:latin typeface="+mn-lt"/>
                          <a:ea typeface="Times New Roman"/>
                          <a:cs typeface="Times New Roman"/>
                        </a:rPr>
                        <a:t>3</a:t>
                      </a:r>
                      <a:endParaRPr lang="en-US" sz="1200">
                        <a:latin typeface="+mn-lt"/>
                        <a:ea typeface="Calibri"/>
                        <a:cs typeface="Times New Roman"/>
                      </a:endParaRPr>
                    </a:p>
                  </a:txBody>
                  <a:tcPr marL="64411" marR="644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92801">
                <a:tc>
                  <a:txBody>
                    <a:bodyPr/>
                    <a:lstStyle/>
                    <a:p>
                      <a:endParaRPr lang="en-US" sz="1100" dirty="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100" b="1">
                          <a:latin typeface="+mn-lt"/>
                          <a:ea typeface="Times New Roman"/>
                          <a:cs typeface="Times New Roman"/>
                        </a:rPr>
                        <a:t>Total</a:t>
                      </a:r>
                      <a:endParaRPr lang="en-US" sz="1200">
                        <a:latin typeface="+mn-lt"/>
                        <a:ea typeface="Calibri"/>
                        <a:cs typeface="Times New Roman"/>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b="1">
                          <a:latin typeface="+mn-lt"/>
                          <a:ea typeface="Times New Roman"/>
                          <a:cs typeface="Times New Roman"/>
                        </a:rPr>
                        <a:t>5</a:t>
                      </a:r>
                      <a:endParaRPr lang="en-US" sz="1200">
                        <a:latin typeface="+mn-lt"/>
                        <a:ea typeface="Calibri"/>
                        <a:cs typeface="Times New Roman"/>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solidFill>
                      <a:srgbClr val="FF99CC"/>
                    </a:solidFill>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100">
                        <a:latin typeface="+mn-lt"/>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100" b="1">
                          <a:latin typeface="+mn-lt"/>
                          <a:ea typeface="Times New Roman"/>
                          <a:cs typeface="Times New Roman"/>
                        </a:rPr>
                        <a:t>68</a:t>
                      </a:r>
                      <a:endParaRPr lang="en-US" sz="1200">
                        <a:latin typeface="+mn-lt"/>
                        <a:ea typeface="Calibri"/>
                        <a:cs typeface="Times New Roman"/>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solidFill>
                      <a:srgbClr val="FF99CC"/>
                    </a:solidFill>
                  </a:tcPr>
                </a:tc>
                <a:tc>
                  <a:txBody>
                    <a:bodyPr/>
                    <a:lstStyle/>
                    <a:p>
                      <a:pPr marL="0" marR="0" algn="r">
                        <a:lnSpc>
                          <a:spcPct val="115000"/>
                        </a:lnSpc>
                        <a:spcBef>
                          <a:spcPts val="0"/>
                        </a:spcBef>
                        <a:spcAft>
                          <a:spcPts val="0"/>
                        </a:spcAft>
                      </a:pPr>
                      <a:r>
                        <a:rPr lang="en-US" sz="1100" b="1" dirty="0">
                          <a:latin typeface="+mn-lt"/>
                          <a:ea typeface="Times New Roman"/>
                          <a:cs typeface="Times New Roman"/>
                        </a:rPr>
                        <a:t>57</a:t>
                      </a:r>
                      <a:endParaRPr lang="en-US" sz="1200" dirty="0">
                        <a:latin typeface="+mn-lt"/>
                        <a:ea typeface="Calibri"/>
                        <a:cs typeface="Times New Roman"/>
                      </a:endParaRPr>
                    </a:p>
                  </a:txBody>
                  <a:tcPr marL="64411" marR="64411" marT="0" marB="0" anchor="b">
                    <a:lnL>
                      <a:noFill/>
                    </a:lnL>
                    <a:lnR>
                      <a:noFill/>
                    </a:lnR>
                    <a:lnT w="12700" cap="flat" cmpd="sng" algn="ctr">
                      <a:solidFill>
                        <a:srgbClr val="000000"/>
                      </a:solidFill>
                      <a:prstDash val="solid"/>
                      <a:round/>
                      <a:headEnd type="none" w="med" len="med"/>
                      <a:tailEnd type="none" w="med" len="med"/>
                    </a:lnT>
                    <a:lnB>
                      <a:noFill/>
                    </a:lnB>
                    <a:solidFill>
                      <a:srgbClr val="CCCCFF"/>
                    </a:solidFill>
                  </a:tcPr>
                </a:tc>
              </a:tr>
            </a:tbl>
          </a:graphicData>
        </a:graphic>
      </p:graphicFrame>
      <p:sp>
        <p:nvSpPr>
          <p:cNvPr id="11544" name="TextBox 4"/>
          <p:cNvSpPr txBox="1">
            <a:spLocks noChangeArrowheads="1"/>
          </p:cNvSpPr>
          <p:nvPr/>
        </p:nvSpPr>
        <p:spPr bwMode="auto">
          <a:xfrm>
            <a:off x="81888" y="5891838"/>
            <a:ext cx="4953000" cy="391716"/>
          </a:xfrm>
          <a:prstGeom prst="rect">
            <a:avLst/>
          </a:prstGeom>
          <a:solidFill>
            <a:srgbClr val="DCB9FF"/>
          </a:solidFill>
          <a:ln>
            <a:noFill/>
          </a:ln>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100" i="1" dirty="0"/>
              <a:t>Arrival times are as per the table shown in the previous slide</a:t>
            </a:r>
          </a:p>
          <a:p>
            <a:r>
              <a:rPr lang="en-US" altLang="en-US" sz="1100" i="1" dirty="0"/>
              <a:t>Service time distribution not shown explicitly here</a:t>
            </a:r>
          </a:p>
        </p:txBody>
      </p:sp>
    </p:spTree>
    <p:extLst>
      <p:ext uri="{BB962C8B-B14F-4D97-AF65-F5344CB8AC3E}">
        <p14:creationId xmlns:p14="http://schemas.microsoft.com/office/powerpoint/2010/main" val="3520943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3383</TotalTime>
  <Words>2201</Words>
  <Application>Microsoft Office PowerPoint</Application>
  <PresentationFormat>On-screen Show (4:3)</PresentationFormat>
  <Paragraphs>774</Paragraphs>
  <Slides>19</Slides>
  <Notes>0</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Custom Design</vt:lpstr>
      <vt:lpstr>Operations Management, 3e</vt:lpstr>
      <vt:lpstr>Operations Management, 3e_NEW</vt:lpstr>
      <vt:lpstr>1_Operations Management, 3e</vt:lpstr>
      <vt:lpstr>Supplement 10A</vt:lpstr>
      <vt:lpstr>Improving a Banking System Problem context</vt:lpstr>
      <vt:lpstr>Modelling complexities in this problem</vt:lpstr>
      <vt:lpstr>Why Simulation Modelling?</vt:lpstr>
      <vt:lpstr>What is simulation?</vt:lpstr>
      <vt:lpstr>When to use simulation?</vt:lpstr>
      <vt:lpstr>Simulation model Building blocks </vt:lpstr>
      <vt:lpstr>Simulation of a single server queueing system</vt:lpstr>
      <vt:lpstr>Simulation of a single server Queueing System</vt:lpstr>
      <vt:lpstr>Single server queueing system Simulation results</vt:lpstr>
      <vt:lpstr>News Vendor problem Simulation</vt:lpstr>
      <vt:lpstr>Cumulative Distribution of the demand related to the type of the day</vt:lpstr>
      <vt:lpstr>New Vendor Problem Steps in the simulation</vt:lpstr>
      <vt:lpstr>Results of the Simulation</vt:lpstr>
      <vt:lpstr>Analyzing Multiple Decision Options</vt:lpstr>
      <vt:lpstr>Simulation Modelling Steps</vt:lpstr>
      <vt:lpstr>Applications of Simulation</vt:lpstr>
      <vt:lpstr>Simulation Modelling Chapter Highlights…</vt:lpstr>
      <vt:lpstr>Simulation Modelling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206</cp:revision>
  <dcterms:created xsi:type="dcterms:W3CDTF">2009-06-23T09:59:21Z</dcterms:created>
  <dcterms:modified xsi:type="dcterms:W3CDTF">2015-08-19T17:24:12Z</dcterms:modified>
</cp:coreProperties>
</file>