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  <p:sldMasterId id="2147484836" r:id="rId2"/>
    <p:sldMasterId id="2147484849" r:id="rId3"/>
    <p:sldMasterId id="2147484863" r:id="rId4"/>
  </p:sldMasterIdLst>
  <p:notesMasterIdLst>
    <p:notesMasterId r:id="rId34"/>
  </p:notesMasterIdLst>
  <p:handoutMasterIdLst>
    <p:handoutMasterId r:id="rId35"/>
  </p:handoutMasterIdLst>
  <p:sldIdLst>
    <p:sldId id="428" r:id="rId5"/>
    <p:sldId id="742" r:id="rId6"/>
    <p:sldId id="743" r:id="rId7"/>
    <p:sldId id="744" r:id="rId8"/>
    <p:sldId id="745" r:id="rId9"/>
    <p:sldId id="768" r:id="rId10"/>
    <p:sldId id="747" r:id="rId11"/>
    <p:sldId id="770" r:id="rId12"/>
    <p:sldId id="748" r:id="rId13"/>
    <p:sldId id="749" r:id="rId14"/>
    <p:sldId id="750" r:id="rId15"/>
    <p:sldId id="751" r:id="rId16"/>
    <p:sldId id="752" r:id="rId17"/>
    <p:sldId id="771" r:id="rId18"/>
    <p:sldId id="753" r:id="rId19"/>
    <p:sldId id="754" r:id="rId20"/>
    <p:sldId id="755" r:id="rId21"/>
    <p:sldId id="756" r:id="rId22"/>
    <p:sldId id="757" r:id="rId23"/>
    <p:sldId id="758" r:id="rId24"/>
    <p:sldId id="759" r:id="rId25"/>
    <p:sldId id="760" r:id="rId26"/>
    <p:sldId id="769" r:id="rId27"/>
    <p:sldId id="762" r:id="rId28"/>
    <p:sldId id="763" r:id="rId29"/>
    <p:sldId id="764" r:id="rId30"/>
    <p:sldId id="765" r:id="rId31"/>
    <p:sldId id="766" r:id="rId32"/>
    <p:sldId id="767" r:id="rId33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D85D"/>
    <a:srgbClr val="DCB9FF"/>
    <a:srgbClr val="FFCE33"/>
    <a:srgbClr val="CC99FF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8" autoAdjust="0"/>
  </p:normalViewPr>
  <p:slideViewPr>
    <p:cSldViewPr showGuides="1"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31739C-7821-41AA-8957-4DE53267571F}" type="doc">
      <dgm:prSet loTypeId="urn:microsoft.com/office/officeart/2005/8/layout/cycle4" loCatId="cycle" qsTypeId="urn:microsoft.com/office/officeart/2005/8/quickstyle/simple2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E49F07DE-52AB-4344-9168-542F39A9C213}">
      <dgm:prSet phldrT="[Text]"/>
      <dgm:spPr/>
      <dgm:t>
        <a:bodyPr/>
        <a:lstStyle/>
        <a:p>
          <a:pPr algn="l"/>
          <a:endParaRPr lang="en-US" dirty="0"/>
        </a:p>
      </dgm:t>
    </dgm:pt>
    <dgm:pt modelId="{AE8BD8E8-9014-45A8-954F-9E6888D7B4EF}" type="parTrans" cxnId="{E7B8C7CE-3E81-4BD9-95F5-E53633ED1729}">
      <dgm:prSet/>
      <dgm:spPr/>
      <dgm:t>
        <a:bodyPr/>
        <a:lstStyle/>
        <a:p>
          <a:endParaRPr lang="en-US"/>
        </a:p>
      </dgm:t>
    </dgm:pt>
    <dgm:pt modelId="{BDD8E7CA-4B50-4919-980B-7FD4EA6A426E}" type="sibTrans" cxnId="{E7B8C7CE-3E81-4BD9-95F5-E53633ED1729}">
      <dgm:prSet/>
      <dgm:spPr/>
      <dgm:t>
        <a:bodyPr/>
        <a:lstStyle/>
        <a:p>
          <a:endParaRPr lang="en-US"/>
        </a:p>
      </dgm:t>
    </dgm:pt>
    <dgm:pt modelId="{9B3FCDB7-7715-4D32-B217-3BA6F66B151D}">
      <dgm:prSet phldrT="[Text]" custT="1"/>
      <dgm:spPr/>
      <dgm:t>
        <a:bodyPr/>
        <a:lstStyle/>
        <a:p>
          <a:r>
            <a:rPr lang="en-US" sz="1400" dirty="0" smtClean="0"/>
            <a:t>Products Distinctive</a:t>
          </a:r>
          <a:endParaRPr lang="en-US" sz="1400" dirty="0"/>
        </a:p>
      </dgm:t>
    </dgm:pt>
    <dgm:pt modelId="{51F175B2-C55D-40BF-860F-F39E9D717AC8}" type="parTrans" cxnId="{98908F90-E086-4B16-98A0-F8A987C77B49}">
      <dgm:prSet/>
      <dgm:spPr/>
      <dgm:t>
        <a:bodyPr/>
        <a:lstStyle/>
        <a:p>
          <a:endParaRPr lang="en-US"/>
        </a:p>
      </dgm:t>
    </dgm:pt>
    <dgm:pt modelId="{F5920871-6CEC-4CAE-948E-1C721973BDA5}" type="sibTrans" cxnId="{98908F90-E086-4B16-98A0-F8A987C77B49}">
      <dgm:prSet/>
      <dgm:spPr/>
      <dgm:t>
        <a:bodyPr/>
        <a:lstStyle/>
        <a:p>
          <a:endParaRPr lang="en-US"/>
        </a:p>
      </dgm:t>
    </dgm:pt>
    <dgm:pt modelId="{1D6510E8-C999-4FF6-B8E0-85D0AE0294A5}">
      <dgm:prSet phldrT="[Text]"/>
      <dgm:spPr/>
      <dgm:t>
        <a:bodyPr/>
        <a:lstStyle/>
        <a:p>
          <a:pPr algn="r"/>
          <a:endParaRPr lang="en-US" dirty="0"/>
        </a:p>
      </dgm:t>
    </dgm:pt>
    <dgm:pt modelId="{9A247F23-4E0A-4327-84FE-4E1683111845}" type="parTrans" cxnId="{034FB3CB-E6F5-4B7C-A006-26A45D128451}">
      <dgm:prSet/>
      <dgm:spPr/>
      <dgm:t>
        <a:bodyPr/>
        <a:lstStyle/>
        <a:p>
          <a:endParaRPr lang="en-US"/>
        </a:p>
      </dgm:t>
    </dgm:pt>
    <dgm:pt modelId="{C815413E-C53D-4F31-991C-E42BE8C0FF71}" type="sibTrans" cxnId="{034FB3CB-E6F5-4B7C-A006-26A45D128451}">
      <dgm:prSet/>
      <dgm:spPr/>
      <dgm:t>
        <a:bodyPr/>
        <a:lstStyle/>
        <a:p>
          <a:endParaRPr lang="en-US"/>
        </a:p>
      </dgm:t>
    </dgm:pt>
    <dgm:pt modelId="{11F4CE72-2BB2-4A60-9DEE-8233F25C3552}">
      <dgm:prSet phldrT="[Text]" custT="1"/>
      <dgm:spPr/>
      <dgm:t>
        <a:bodyPr/>
        <a:lstStyle/>
        <a:p>
          <a:pPr algn="l"/>
          <a:r>
            <a:rPr lang="en-US" sz="1400" dirty="0" smtClean="0"/>
            <a:t>Products Distinctive</a:t>
          </a:r>
          <a:endParaRPr lang="en-US" sz="1400" dirty="0"/>
        </a:p>
      </dgm:t>
    </dgm:pt>
    <dgm:pt modelId="{2D71781B-0C82-4082-8738-14BB1F39C55C}" type="parTrans" cxnId="{15379627-4EDB-4E47-97E6-C1D65EEFB257}">
      <dgm:prSet/>
      <dgm:spPr/>
      <dgm:t>
        <a:bodyPr/>
        <a:lstStyle/>
        <a:p>
          <a:endParaRPr lang="en-US"/>
        </a:p>
      </dgm:t>
    </dgm:pt>
    <dgm:pt modelId="{227F7BB4-B84C-4BF1-9968-D296AE436429}" type="sibTrans" cxnId="{15379627-4EDB-4E47-97E6-C1D65EEFB257}">
      <dgm:prSet/>
      <dgm:spPr/>
      <dgm:t>
        <a:bodyPr/>
        <a:lstStyle/>
        <a:p>
          <a:endParaRPr lang="en-US"/>
        </a:p>
      </dgm:t>
    </dgm:pt>
    <dgm:pt modelId="{42E385D4-663E-48AF-B3C5-225AF39D99D5}">
      <dgm:prSet phldrT="[Text]"/>
      <dgm:spPr/>
      <dgm:t>
        <a:bodyPr/>
        <a:lstStyle/>
        <a:p>
          <a:pPr algn="r"/>
          <a:endParaRPr lang="en-US" dirty="0"/>
        </a:p>
      </dgm:t>
    </dgm:pt>
    <dgm:pt modelId="{23D45098-76BA-49F8-9B50-31F0A0C9776C}" type="parTrans" cxnId="{E808E1DD-5A70-45A1-B5C2-62EA2C7CC1D4}">
      <dgm:prSet/>
      <dgm:spPr/>
      <dgm:t>
        <a:bodyPr/>
        <a:lstStyle/>
        <a:p>
          <a:endParaRPr lang="en-US"/>
        </a:p>
      </dgm:t>
    </dgm:pt>
    <dgm:pt modelId="{343BE23C-F95E-4CD9-B3B0-01A685178EA4}" type="sibTrans" cxnId="{E808E1DD-5A70-45A1-B5C2-62EA2C7CC1D4}">
      <dgm:prSet/>
      <dgm:spPr/>
      <dgm:t>
        <a:bodyPr/>
        <a:lstStyle/>
        <a:p>
          <a:endParaRPr lang="en-US"/>
        </a:p>
      </dgm:t>
    </dgm:pt>
    <dgm:pt modelId="{33F40C93-86AC-4101-A047-7EB4534DB9C9}">
      <dgm:prSet phldrT="[Text]" custT="1"/>
      <dgm:spPr/>
      <dgm:t>
        <a:bodyPr/>
        <a:lstStyle/>
        <a:p>
          <a:pPr marL="173038" indent="-117475" algn="l"/>
          <a:r>
            <a:rPr lang="en-US" sz="1400" dirty="0" smtClean="0"/>
            <a:t>Products Not Distinctive</a:t>
          </a:r>
          <a:endParaRPr lang="en-US" sz="1400" dirty="0"/>
        </a:p>
      </dgm:t>
    </dgm:pt>
    <dgm:pt modelId="{8AD8FD59-368C-4A2F-B291-1CAEBF60F734}" type="parTrans" cxnId="{5CE6DE74-3FFF-4437-8B94-D7C26AD2EA49}">
      <dgm:prSet/>
      <dgm:spPr/>
      <dgm:t>
        <a:bodyPr/>
        <a:lstStyle/>
        <a:p>
          <a:endParaRPr lang="en-US"/>
        </a:p>
      </dgm:t>
    </dgm:pt>
    <dgm:pt modelId="{E1F5D859-65AD-43F5-8729-0B7650722A01}" type="sibTrans" cxnId="{5CE6DE74-3FFF-4437-8B94-D7C26AD2EA49}">
      <dgm:prSet/>
      <dgm:spPr/>
      <dgm:t>
        <a:bodyPr/>
        <a:lstStyle/>
        <a:p>
          <a:endParaRPr lang="en-US"/>
        </a:p>
      </dgm:t>
    </dgm:pt>
    <dgm:pt modelId="{7BA12A82-7BC2-4505-99C4-6B04A82E3389}">
      <dgm:prSet phldrT="[Text]"/>
      <dgm:spPr/>
      <dgm:t>
        <a:bodyPr/>
        <a:lstStyle/>
        <a:p>
          <a:pPr algn="l"/>
          <a:endParaRPr lang="en-US" dirty="0"/>
        </a:p>
      </dgm:t>
    </dgm:pt>
    <dgm:pt modelId="{E8E20B13-6DF4-4CD3-89D6-144339059227}" type="parTrans" cxnId="{FF34D5BF-083F-49B9-BA78-878F9990D7FC}">
      <dgm:prSet/>
      <dgm:spPr/>
      <dgm:t>
        <a:bodyPr/>
        <a:lstStyle/>
        <a:p>
          <a:endParaRPr lang="en-US"/>
        </a:p>
      </dgm:t>
    </dgm:pt>
    <dgm:pt modelId="{7AD95D75-1EEB-4CDE-B373-45AE5467DF1E}" type="sibTrans" cxnId="{FF34D5BF-083F-49B9-BA78-878F9990D7FC}">
      <dgm:prSet/>
      <dgm:spPr/>
      <dgm:t>
        <a:bodyPr/>
        <a:lstStyle/>
        <a:p>
          <a:endParaRPr lang="en-US"/>
        </a:p>
      </dgm:t>
    </dgm:pt>
    <dgm:pt modelId="{5C060CAA-E971-496D-A916-27ADFADF05B8}">
      <dgm:prSet phldrT="[Text]" custT="1"/>
      <dgm:spPr/>
      <dgm:t>
        <a:bodyPr/>
        <a:lstStyle/>
        <a:p>
          <a:r>
            <a:rPr lang="en-US" sz="1400" dirty="0" smtClean="0"/>
            <a:t>Products not Distinctive</a:t>
          </a:r>
          <a:endParaRPr lang="en-US" sz="1400" dirty="0"/>
        </a:p>
      </dgm:t>
    </dgm:pt>
    <dgm:pt modelId="{5E379892-0201-40EC-A1AC-D6AB780CB2D9}" type="parTrans" cxnId="{81F070ED-5AD9-408C-AE41-85ABAF24BDBF}">
      <dgm:prSet/>
      <dgm:spPr/>
      <dgm:t>
        <a:bodyPr/>
        <a:lstStyle/>
        <a:p>
          <a:endParaRPr lang="en-US"/>
        </a:p>
      </dgm:t>
    </dgm:pt>
    <dgm:pt modelId="{4CF31624-6227-4A8B-8CDC-6E48E598A752}" type="sibTrans" cxnId="{81F070ED-5AD9-408C-AE41-85ABAF24BDBF}">
      <dgm:prSet/>
      <dgm:spPr/>
      <dgm:t>
        <a:bodyPr/>
        <a:lstStyle/>
        <a:p>
          <a:endParaRPr lang="en-US"/>
        </a:p>
      </dgm:t>
    </dgm:pt>
    <dgm:pt modelId="{40AF9DA5-A8FE-46BC-80A2-330F9C5757D2}">
      <dgm:prSet phldrT="[Text]" custT="1"/>
      <dgm:spPr/>
      <dgm:t>
        <a:bodyPr/>
        <a:lstStyle/>
        <a:p>
          <a:r>
            <a:rPr lang="en-US" sz="1400" dirty="0" smtClean="0"/>
            <a:t>Fewer Common Parts</a:t>
          </a:r>
          <a:endParaRPr lang="en-US" sz="1400" dirty="0"/>
        </a:p>
      </dgm:t>
    </dgm:pt>
    <dgm:pt modelId="{FDB065BD-52F6-42ED-9F05-28BFE72F6962}" type="parTrans" cxnId="{088262F1-1B40-476C-AC74-DCBB25F2C242}">
      <dgm:prSet/>
      <dgm:spPr/>
      <dgm:t>
        <a:bodyPr/>
        <a:lstStyle/>
        <a:p>
          <a:endParaRPr lang="en-US"/>
        </a:p>
      </dgm:t>
    </dgm:pt>
    <dgm:pt modelId="{8F371D6E-D3AC-450A-8187-B32C46DBC23A}" type="sibTrans" cxnId="{088262F1-1B40-476C-AC74-DCBB25F2C242}">
      <dgm:prSet/>
      <dgm:spPr/>
      <dgm:t>
        <a:bodyPr/>
        <a:lstStyle/>
        <a:p>
          <a:endParaRPr lang="en-US"/>
        </a:p>
      </dgm:t>
    </dgm:pt>
    <dgm:pt modelId="{636DE9C0-9772-40F3-8670-E4F1D3355653}">
      <dgm:prSet phldrT="[Text]" custT="1"/>
      <dgm:spPr/>
      <dgm:t>
        <a:bodyPr/>
        <a:lstStyle/>
        <a:p>
          <a:r>
            <a:rPr lang="en-US" sz="1400" dirty="0" smtClean="0"/>
            <a:t>Fewer Common Parts</a:t>
          </a:r>
          <a:endParaRPr lang="en-US" sz="1400" dirty="0"/>
        </a:p>
      </dgm:t>
    </dgm:pt>
    <dgm:pt modelId="{050C3E54-27C6-44D6-A388-8995156CEED6}" type="parTrans" cxnId="{738F5017-D5DC-4481-82E8-1C210038BA48}">
      <dgm:prSet/>
      <dgm:spPr/>
      <dgm:t>
        <a:bodyPr/>
        <a:lstStyle/>
        <a:p>
          <a:endParaRPr lang="en-US"/>
        </a:p>
      </dgm:t>
    </dgm:pt>
    <dgm:pt modelId="{A960DED7-98AE-4E75-A8C4-B829D0EC8779}" type="sibTrans" cxnId="{738F5017-D5DC-4481-82E8-1C210038BA48}">
      <dgm:prSet/>
      <dgm:spPr/>
      <dgm:t>
        <a:bodyPr/>
        <a:lstStyle/>
        <a:p>
          <a:endParaRPr lang="en-US"/>
        </a:p>
      </dgm:t>
    </dgm:pt>
    <dgm:pt modelId="{9D0D36DB-2256-4C21-870F-3E6EAE3B6AB3}">
      <dgm:prSet phldrT="[Text]" custT="1"/>
      <dgm:spPr/>
      <dgm:t>
        <a:bodyPr/>
        <a:lstStyle/>
        <a:p>
          <a:pPr algn="l"/>
          <a:r>
            <a:rPr lang="en-US" sz="1400" dirty="0" smtClean="0"/>
            <a:t>Many Common Parts</a:t>
          </a:r>
          <a:endParaRPr lang="en-US" sz="1400" dirty="0"/>
        </a:p>
      </dgm:t>
    </dgm:pt>
    <dgm:pt modelId="{3A30BAB9-808E-4B83-82B5-0F408F315000}" type="parTrans" cxnId="{2F51685C-6F25-4D0A-BE83-31218A29B366}">
      <dgm:prSet/>
      <dgm:spPr/>
      <dgm:t>
        <a:bodyPr/>
        <a:lstStyle/>
        <a:p>
          <a:endParaRPr lang="en-US"/>
        </a:p>
      </dgm:t>
    </dgm:pt>
    <dgm:pt modelId="{C718AF93-DD00-4DF4-8B2E-3C1C6BA7EA65}" type="sibTrans" cxnId="{2F51685C-6F25-4D0A-BE83-31218A29B366}">
      <dgm:prSet/>
      <dgm:spPr/>
      <dgm:t>
        <a:bodyPr/>
        <a:lstStyle/>
        <a:p>
          <a:endParaRPr lang="en-US"/>
        </a:p>
      </dgm:t>
    </dgm:pt>
    <dgm:pt modelId="{01F1900B-9525-4D39-939C-7EB480FA9DC2}">
      <dgm:prSet phldrT="[Text]" custT="1"/>
      <dgm:spPr/>
      <dgm:t>
        <a:bodyPr/>
        <a:lstStyle/>
        <a:p>
          <a:pPr marL="173038" indent="-117475" algn="l"/>
          <a:r>
            <a:rPr lang="en-US" sz="1400" dirty="0" smtClean="0"/>
            <a:t>Many Common Parts</a:t>
          </a:r>
          <a:endParaRPr lang="en-US" sz="1400" dirty="0"/>
        </a:p>
      </dgm:t>
    </dgm:pt>
    <dgm:pt modelId="{4CECFACD-976A-41A6-B9BF-6EB81BD35891}" type="parTrans" cxnId="{86A11E15-C30E-4DFE-BEF1-A969EF214E4C}">
      <dgm:prSet/>
      <dgm:spPr/>
      <dgm:t>
        <a:bodyPr/>
        <a:lstStyle/>
        <a:p>
          <a:endParaRPr lang="en-US"/>
        </a:p>
      </dgm:t>
    </dgm:pt>
    <dgm:pt modelId="{1BB22C4A-A2C2-4A02-8D99-39030FE06824}" type="sibTrans" cxnId="{86A11E15-C30E-4DFE-BEF1-A969EF214E4C}">
      <dgm:prSet/>
      <dgm:spPr/>
      <dgm:t>
        <a:bodyPr/>
        <a:lstStyle/>
        <a:p>
          <a:endParaRPr lang="en-US"/>
        </a:p>
      </dgm:t>
    </dgm:pt>
    <dgm:pt modelId="{4C9D6D11-13B9-44D7-ACB3-9D3DF7320068}" type="pres">
      <dgm:prSet presAssocID="{EF31739C-7821-41AA-8957-4DE53267571F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1C99D44-95B8-49C3-A153-84E3A2A3FFC6}" type="pres">
      <dgm:prSet presAssocID="{EF31739C-7821-41AA-8957-4DE53267571F}" presName="children" presStyleCnt="0"/>
      <dgm:spPr/>
    </dgm:pt>
    <dgm:pt modelId="{6DD2DE33-C4B9-4847-A068-9B35874C9715}" type="pres">
      <dgm:prSet presAssocID="{EF31739C-7821-41AA-8957-4DE53267571F}" presName="child1group" presStyleCnt="0"/>
      <dgm:spPr/>
    </dgm:pt>
    <dgm:pt modelId="{09115B12-55BC-46B3-95B7-D9D681E57AFC}" type="pres">
      <dgm:prSet presAssocID="{EF31739C-7821-41AA-8957-4DE53267571F}" presName="child1" presStyleLbl="bgAcc1" presStyleIdx="0" presStyleCnt="4"/>
      <dgm:spPr/>
      <dgm:t>
        <a:bodyPr/>
        <a:lstStyle/>
        <a:p>
          <a:endParaRPr lang="en-US"/>
        </a:p>
      </dgm:t>
    </dgm:pt>
    <dgm:pt modelId="{B1145141-8059-40D3-9315-C156B0F4E05A}" type="pres">
      <dgm:prSet presAssocID="{EF31739C-7821-41AA-8957-4DE53267571F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D538A4-923B-4AB8-A669-E71F9A4B5DA2}" type="pres">
      <dgm:prSet presAssocID="{EF31739C-7821-41AA-8957-4DE53267571F}" presName="child2group" presStyleCnt="0"/>
      <dgm:spPr/>
    </dgm:pt>
    <dgm:pt modelId="{2DBB6FC6-DFFB-4813-A4C7-3CBA45AA4CA0}" type="pres">
      <dgm:prSet presAssocID="{EF31739C-7821-41AA-8957-4DE53267571F}" presName="child2" presStyleLbl="bgAcc1" presStyleIdx="1" presStyleCnt="4"/>
      <dgm:spPr/>
      <dgm:t>
        <a:bodyPr/>
        <a:lstStyle/>
        <a:p>
          <a:endParaRPr lang="en-US"/>
        </a:p>
      </dgm:t>
    </dgm:pt>
    <dgm:pt modelId="{4E90067A-A252-4F5E-A2BA-7170B5C04BE4}" type="pres">
      <dgm:prSet presAssocID="{EF31739C-7821-41AA-8957-4DE53267571F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E40D5E-2EA5-4370-A999-5CC8DC431C48}" type="pres">
      <dgm:prSet presAssocID="{EF31739C-7821-41AA-8957-4DE53267571F}" presName="child3group" presStyleCnt="0"/>
      <dgm:spPr/>
    </dgm:pt>
    <dgm:pt modelId="{C84109FA-233F-4D2F-95E2-642BE3C0B286}" type="pres">
      <dgm:prSet presAssocID="{EF31739C-7821-41AA-8957-4DE53267571F}" presName="child3" presStyleLbl="bgAcc1" presStyleIdx="2" presStyleCnt="4"/>
      <dgm:spPr/>
      <dgm:t>
        <a:bodyPr/>
        <a:lstStyle/>
        <a:p>
          <a:endParaRPr lang="en-US"/>
        </a:p>
      </dgm:t>
    </dgm:pt>
    <dgm:pt modelId="{C83E15E1-CDF9-4CA6-82C0-722658855A28}" type="pres">
      <dgm:prSet presAssocID="{EF31739C-7821-41AA-8957-4DE53267571F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A811CD-A28C-4CEB-9810-03DF4BFE2155}" type="pres">
      <dgm:prSet presAssocID="{EF31739C-7821-41AA-8957-4DE53267571F}" presName="child4group" presStyleCnt="0"/>
      <dgm:spPr/>
    </dgm:pt>
    <dgm:pt modelId="{AA8123FD-DEB6-490A-9471-B7BE74CDF569}" type="pres">
      <dgm:prSet presAssocID="{EF31739C-7821-41AA-8957-4DE53267571F}" presName="child4" presStyleLbl="bgAcc1" presStyleIdx="3" presStyleCnt="4"/>
      <dgm:spPr/>
      <dgm:t>
        <a:bodyPr/>
        <a:lstStyle/>
        <a:p>
          <a:endParaRPr lang="en-US"/>
        </a:p>
      </dgm:t>
    </dgm:pt>
    <dgm:pt modelId="{A5A41527-0E7C-4090-A23F-9B82BB24778B}" type="pres">
      <dgm:prSet presAssocID="{EF31739C-7821-41AA-8957-4DE53267571F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89E2CC-0742-4F57-9FC8-E31EB60A43EC}" type="pres">
      <dgm:prSet presAssocID="{EF31739C-7821-41AA-8957-4DE53267571F}" presName="childPlaceholder" presStyleCnt="0"/>
      <dgm:spPr/>
    </dgm:pt>
    <dgm:pt modelId="{C02A4745-9A76-4E67-8AE2-A4B71584AD96}" type="pres">
      <dgm:prSet presAssocID="{EF31739C-7821-41AA-8957-4DE53267571F}" presName="circle" presStyleCnt="0"/>
      <dgm:spPr/>
    </dgm:pt>
    <dgm:pt modelId="{2D1C15E1-3CB2-4F61-935B-111F1BFFC0CB}" type="pres">
      <dgm:prSet presAssocID="{EF31739C-7821-41AA-8957-4DE53267571F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30DE0C-5B69-4811-A90C-CEB6631006BA}" type="pres">
      <dgm:prSet presAssocID="{EF31739C-7821-41AA-8957-4DE53267571F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762CB2-47D0-4110-9A39-20E2400B30EF}" type="pres">
      <dgm:prSet presAssocID="{EF31739C-7821-41AA-8957-4DE53267571F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BE3681-BCAF-4607-BC00-50334F7F8129}" type="pres">
      <dgm:prSet presAssocID="{EF31739C-7821-41AA-8957-4DE53267571F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3B1252-B782-468B-B91D-7E66728032B6}" type="pres">
      <dgm:prSet presAssocID="{EF31739C-7821-41AA-8957-4DE53267571F}" presName="quadrantPlaceholder" presStyleCnt="0"/>
      <dgm:spPr/>
    </dgm:pt>
    <dgm:pt modelId="{5EBB4545-D453-4DBF-BABE-72C146EDC715}" type="pres">
      <dgm:prSet presAssocID="{EF31739C-7821-41AA-8957-4DE53267571F}" presName="center1" presStyleLbl="fgShp" presStyleIdx="0" presStyleCnt="2" custScaleX="7525" custScaleY="9615"/>
      <dgm:spPr/>
    </dgm:pt>
    <dgm:pt modelId="{CA2643B6-5292-4CA9-9653-EC9CB030EE3B}" type="pres">
      <dgm:prSet presAssocID="{EF31739C-7821-41AA-8957-4DE53267571F}" presName="center2" presStyleLbl="fgShp" presStyleIdx="1" presStyleCnt="2" custFlipVert="1" custFlipHor="1" custScaleX="7525" custScaleY="38461"/>
      <dgm:spPr/>
    </dgm:pt>
  </dgm:ptLst>
  <dgm:cxnLst>
    <dgm:cxn modelId="{4558A049-888C-40D3-868F-200388CB14DD}" type="presOf" srcId="{01F1900B-9525-4D39-939C-7EB480FA9DC2}" destId="{C83E15E1-CDF9-4CA6-82C0-722658855A28}" srcOrd="1" destOrd="1" presId="urn:microsoft.com/office/officeart/2005/8/layout/cycle4"/>
    <dgm:cxn modelId="{034FB3CB-E6F5-4B7C-A006-26A45D128451}" srcId="{EF31739C-7821-41AA-8957-4DE53267571F}" destId="{1D6510E8-C999-4FF6-B8E0-85D0AE0294A5}" srcOrd="1" destOrd="0" parTransId="{9A247F23-4E0A-4327-84FE-4E1683111845}" sibTransId="{C815413E-C53D-4F31-991C-E42BE8C0FF71}"/>
    <dgm:cxn modelId="{F3C5AECB-489C-40D5-A28F-441C6228519D}" type="presOf" srcId="{11F4CE72-2BB2-4A60-9DEE-8233F25C3552}" destId="{2DBB6FC6-DFFB-4813-A4C7-3CBA45AA4CA0}" srcOrd="0" destOrd="0" presId="urn:microsoft.com/office/officeart/2005/8/layout/cycle4"/>
    <dgm:cxn modelId="{2F51685C-6F25-4D0A-BE83-31218A29B366}" srcId="{1D6510E8-C999-4FF6-B8E0-85D0AE0294A5}" destId="{9D0D36DB-2256-4C21-870F-3E6EAE3B6AB3}" srcOrd="1" destOrd="0" parTransId="{3A30BAB9-808E-4B83-82B5-0F408F315000}" sibTransId="{C718AF93-DD00-4DF4-8B2E-3C1C6BA7EA65}"/>
    <dgm:cxn modelId="{D753CB4B-341D-4C36-9BAA-6B7D488B1A8D}" type="presOf" srcId="{42E385D4-663E-48AF-B3C5-225AF39D99D5}" destId="{42762CB2-47D0-4110-9A39-20E2400B30EF}" srcOrd="0" destOrd="0" presId="urn:microsoft.com/office/officeart/2005/8/layout/cycle4"/>
    <dgm:cxn modelId="{04C6BD4A-CDF5-42A6-8080-69B5A2925131}" type="presOf" srcId="{33F40C93-86AC-4101-A047-7EB4534DB9C9}" destId="{C84109FA-233F-4D2F-95E2-642BE3C0B286}" srcOrd="0" destOrd="0" presId="urn:microsoft.com/office/officeart/2005/8/layout/cycle4"/>
    <dgm:cxn modelId="{FF34D5BF-083F-49B9-BA78-878F9990D7FC}" srcId="{EF31739C-7821-41AA-8957-4DE53267571F}" destId="{7BA12A82-7BC2-4505-99C4-6B04A82E3389}" srcOrd="3" destOrd="0" parTransId="{E8E20B13-6DF4-4CD3-89D6-144339059227}" sibTransId="{7AD95D75-1EEB-4CDE-B373-45AE5467DF1E}"/>
    <dgm:cxn modelId="{E808E1DD-5A70-45A1-B5C2-62EA2C7CC1D4}" srcId="{EF31739C-7821-41AA-8957-4DE53267571F}" destId="{42E385D4-663E-48AF-B3C5-225AF39D99D5}" srcOrd="2" destOrd="0" parTransId="{23D45098-76BA-49F8-9B50-31F0A0C9776C}" sibTransId="{343BE23C-F95E-4CD9-B3B0-01A685178EA4}"/>
    <dgm:cxn modelId="{AF57531D-872E-4F56-8C33-0FEC792A91B0}" type="presOf" srcId="{33F40C93-86AC-4101-A047-7EB4534DB9C9}" destId="{C83E15E1-CDF9-4CA6-82C0-722658855A28}" srcOrd="1" destOrd="0" presId="urn:microsoft.com/office/officeart/2005/8/layout/cycle4"/>
    <dgm:cxn modelId="{612F1AAA-07D3-48A0-8EAF-5378D20AE93B}" type="presOf" srcId="{636DE9C0-9772-40F3-8670-E4F1D3355653}" destId="{A5A41527-0E7C-4090-A23F-9B82BB24778B}" srcOrd="1" destOrd="1" presId="urn:microsoft.com/office/officeart/2005/8/layout/cycle4"/>
    <dgm:cxn modelId="{E237235F-357E-4D6A-9C48-80FFDEBDB5D3}" type="presOf" srcId="{1D6510E8-C999-4FF6-B8E0-85D0AE0294A5}" destId="{1530DE0C-5B69-4811-A90C-CEB6631006BA}" srcOrd="0" destOrd="0" presId="urn:microsoft.com/office/officeart/2005/8/layout/cycle4"/>
    <dgm:cxn modelId="{831AC504-3887-42A9-B59D-2413E634C0D8}" type="presOf" srcId="{EF31739C-7821-41AA-8957-4DE53267571F}" destId="{4C9D6D11-13B9-44D7-ACB3-9D3DF7320068}" srcOrd="0" destOrd="0" presId="urn:microsoft.com/office/officeart/2005/8/layout/cycle4"/>
    <dgm:cxn modelId="{A437DF52-67AD-44EF-9D61-71BCA2136A3C}" type="presOf" srcId="{636DE9C0-9772-40F3-8670-E4F1D3355653}" destId="{AA8123FD-DEB6-490A-9471-B7BE74CDF569}" srcOrd="0" destOrd="1" presId="urn:microsoft.com/office/officeart/2005/8/layout/cycle4"/>
    <dgm:cxn modelId="{532E4164-21B1-4661-9A61-4B3A78A25ECC}" type="presOf" srcId="{7BA12A82-7BC2-4505-99C4-6B04A82E3389}" destId="{22BE3681-BCAF-4607-BC00-50334F7F8129}" srcOrd="0" destOrd="0" presId="urn:microsoft.com/office/officeart/2005/8/layout/cycle4"/>
    <dgm:cxn modelId="{F208C6B7-F9D0-4C16-8791-9641230EEDBE}" type="presOf" srcId="{40AF9DA5-A8FE-46BC-80A2-330F9C5757D2}" destId="{09115B12-55BC-46B3-95B7-D9D681E57AFC}" srcOrd="0" destOrd="1" presId="urn:microsoft.com/office/officeart/2005/8/layout/cycle4"/>
    <dgm:cxn modelId="{8C22BC3E-9E3A-47A1-AA35-C4C57DE07868}" type="presOf" srcId="{9D0D36DB-2256-4C21-870F-3E6EAE3B6AB3}" destId="{4E90067A-A252-4F5E-A2BA-7170B5C04BE4}" srcOrd="1" destOrd="1" presId="urn:microsoft.com/office/officeart/2005/8/layout/cycle4"/>
    <dgm:cxn modelId="{B88D5420-DAAF-44A4-AD83-5884994FD600}" type="presOf" srcId="{40AF9DA5-A8FE-46BC-80A2-330F9C5757D2}" destId="{B1145141-8059-40D3-9315-C156B0F4E05A}" srcOrd="1" destOrd="1" presId="urn:microsoft.com/office/officeart/2005/8/layout/cycle4"/>
    <dgm:cxn modelId="{B3274FD3-F6D1-42C7-93F4-C1F46AA8FB79}" type="presOf" srcId="{9B3FCDB7-7715-4D32-B217-3BA6F66B151D}" destId="{09115B12-55BC-46B3-95B7-D9D681E57AFC}" srcOrd="0" destOrd="0" presId="urn:microsoft.com/office/officeart/2005/8/layout/cycle4"/>
    <dgm:cxn modelId="{81F070ED-5AD9-408C-AE41-85ABAF24BDBF}" srcId="{7BA12A82-7BC2-4505-99C4-6B04A82E3389}" destId="{5C060CAA-E971-496D-A916-27ADFADF05B8}" srcOrd="0" destOrd="0" parTransId="{5E379892-0201-40EC-A1AC-D6AB780CB2D9}" sibTransId="{4CF31624-6227-4A8B-8CDC-6E48E598A752}"/>
    <dgm:cxn modelId="{25EE6B2C-DC2E-45FE-8597-9AFE23356222}" type="presOf" srcId="{5C060CAA-E971-496D-A916-27ADFADF05B8}" destId="{A5A41527-0E7C-4090-A23F-9B82BB24778B}" srcOrd="1" destOrd="0" presId="urn:microsoft.com/office/officeart/2005/8/layout/cycle4"/>
    <dgm:cxn modelId="{86A11E15-C30E-4DFE-BEF1-A969EF214E4C}" srcId="{42E385D4-663E-48AF-B3C5-225AF39D99D5}" destId="{01F1900B-9525-4D39-939C-7EB480FA9DC2}" srcOrd="1" destOrd="0" parTransId="{4CECFACD-976A-41A6-B9BF-6EB81BD35891}" sibTransId="{1BB22C4A-A2C2-4A02-8D99-39030FE06824}"/>
    <dgm:cxn modelId="{3E19B068-DE05-4CAB-9B06-5DAE8817C9DB}" type="presOf" srcId="{9D0D36DB-2256-4C21-870F-3E6EAE3B6AB3}" destId="{2DBB6FC6-DFFB-4813-A4C7-3CBA45AA4CA0}" srcOrd="0" destOrd="1" presId="urn:microsoft.com/office/officeart/2005/8/layout/cycle4"/>
    <dgm:cxn modelId="{738F5017-D5DC-4481-82E8-1C210038BA48}" srcId="{7BA12A82-7BC2-4505-99C4-6B04A82E3389}" destId="{636DE9C0-9772-40F3-8670-E4F1D3355653}" srcOrd="1" destOrd="0" parTransId="{050C3E54-27C6-44D6-A388-8995156CEED6}" sibTransId="{A960DED7-98AE-4E75-A8C4-B829D0EC8779}"/>
    <dgm:cxn modelId="{EDDB44C1-59A2-4E57-8B62-3FBE99AFD375}" type="presOf" srcId="{11F4CE72-2BB2-4A60-9DEE-8233F25C3552}" destId="{4E90067A-A252-4F5E-A2BA-7170B5C04BE4}" srcOrd="1" destOrd="0" presId="urn:microsoft.com/office/officeart/2005/8/layout/cycle4"/>
    <dgm:cxn modelId="{088262F1-1B40-476C-AC74-DCBB25F2C242}" srcId="{E49F07DE-52AB-4344-9168-542F39A9C213}" destId="{40AF9DA5-A8FE-46BC-80A2-330F9C5757D2}" srcOrd="1" destOrd="0" parTransId="{FDB065BD-52F6-42ED-9F05-28BFE72F6962}" sibTransId="{8F371D6E-D3AC-450A-8187-B32C46DBC23A}"/>
    <dgm:cxn modelId="{F9353857-CAB3-48B5-ACDE-FD8AF7C7C575}" type="presOf" srcId="{01F1900B-9525-4D39-939C-7EB480FA9DC2}" destId="{C84109FA-233F-4D2F-95E2-642BE3C0B286}" srcOrd="0" destOrd="1" presId="urn:microsoft.com/office/officeart/2005/8/layout/cycle4"/>
    <dgm:cxn modelId="{15379627-4EDB-4E47-97E6-C1D65EEFB257}" srcId="{1D6510E8-C999-4FF6-B8E0-85D0AE0294A5}" destId="{11F4CE72-2BB2-4A60-9DEE-8233F25C3552}" srcOrd="0" destOrd="0" parTransId="{2D71781B-0C82-4082-8738-14BB1F39C55C}" sibTransId="{227F7BB4-B84C-4BF1-9968-D296AE436429}"/>
    <dgm:cxn modelId="{98908F90-E086-4B16-98A0-F8A987C77B49}" srcId="{E49F07DE-52AB-4344-9168-542F39A9C213}" destId="{9B3FCDB7-7715-4D32-B217-3BA6F66B151D}" srcOrd="0" destOrd="0" parTransId="{51F175B2-C55D-40BF-860F-F39E9D717AC8}" sibTransId="{F5920871-6CEC-4CAE-948E-1C721973BDA5}"/>
    <dgm:cxn modelId="{E7B8C7CE-3E81-4BD9-95F5-E53633ED1729}" srcId="{EF31739C-7821-41AA-8957-4DE53267571F}" destId="{E49F07DE-52AB-4344-9168-542F39A9C213}" srcOrd="0" destOrd="0" parTransId="{AE8BD8E8-9014-45A8-954F-9E6888D7B4EF}" sibTransId="{BDD8E7CA-4B50-4919-980B-7FD4EA6A426E}"/>
    <dgm:cxn modelId="{23613099-F54C-46BD-8D4A-6D52BF9B1F22}" type="presOf" srcId="{5C060CAA-E971-496D-A916-27ADFADF05B8}" destId="{AA8123FD-DEB6-490A-9471-B7BE74CDF569}" srcOrd="0" destOrd="0" presId="urn:microsoft.com/office/officeart/2005/8/layout/cycle4"/>
    <dgm:cxn modelId="{08184191-DE6E-442C-8D4C-F9EC0BEED550}" type="presOf" srcId="{E49F07DE-52AB-4344-9168-542F39A9C213}" destId="{2D1C15E1-3CB2-4F61-935B-111F1BFFC0CB}" srcOrd="0" destOrd="0" presId="urn:microsoft.com/office/officeart/2005/8/layout/cycle4"/>
    <dgm:cxn modelId="{928DD343-0B92-4833-B368-F29DD8219151}" type="presOf" srcId="{9B3FCDB7-7715-4D32-B217-3BA6F66B151D}" destId="{B1145141-8059-40D3-9315-C156B0F4E05A}" srcOrd="1" destOrd="0" presId="urn:microsoft.com/office/officeart/2005/8/layout/cycle4"/>
    <dgm:cxn modelId="{5CE6DE74-3FFF-4437-8B94-D7C26AD2EA49}" srcId="{42E385D4-663E-48AF-B3C5-225AF39D99D5}" destId="{33F40C93-86AC-4101-A047-7EB4534DB9C9}" srcOrd="0" destOrd="0" parTransId="{8AD8FD59-368C-4A2F-B291-1CAEBF60F734}" sibTransId="{E1F5D859-65AD-43F5-8729-0B7650722A01}"/>
    <dgm:cxn modelId="{12C5679E-9B96-47BC-A9B0-082EB8A73501}" type="presParOf" srcId="{4C9D6D11-13B9-44D7-ACB3-9D3DF7320068}" destId="{91C99D44-95B8-49C3-A153-84E3A2A3FFC6}" srcOrd="0" destOrd="0" presId="urn:microsoft.com/office/officeart/2005/8/layout/cycle4"/>
    <dgm:cxn modelId="{14343303-2510-4FD0-BCB3-75568AC306F9}" type="presParOf" srcId="{91C99D44-95B8-49C3-A153-84E3A2A3FFC6}" destId="{6DD2DE33-C4B9-4847-A068-9B35874C9715}" srcOrd="0" destOrd="0" presId="urn:microsoft.com/office/officeart/2005/8/layout/cycle4"/>
    <dgm:cxn modelId="{E0E134EE-4053-444E-A1D4-D53CD77752D3}" type="presParOf" srcId="{6DD2DE33-C4B9-4847-A068-9B35874C9715}" destId="{09115B12-55BC-46B3-95B7-D9D681E57AFC}" srcOrd="0" destOrd="0" presId="urn:microsoft.com/office/officeart/2005/8/layout/cycle4"/>
    <dgm:cxn modelId="{BEA02137-736A-4B69-9377-8C8DD5C16101}" type="presParOf" srcId="{6DD2DE33-C4B9-4847-A068-9B35874C9715}" destId="{B1145141-8059-40D3-9315-C156B0F4E05A}" srcOrd="1" destOrd="0" presId="urn:microsoft.com/office/officeart/2005/8/layout/cycle4"/>
    <dgm:cxn modelId="{7668BCED-7488-4086-B5EA-55910E001B1B}" type="presParOf" srcId="{91C99D44-95B8-49C3-A153-84E3A2A3FFC6}" destId="{ACD538A4-923B-4AB8-A669-E71F9A4B5DA2}" srcOrd="1" destOrd="0" presId="urn:microsoft.com/office/officeart/2005/8/layout/cycle4"/>
    <dgm:cxn modelId="{6C429BF2-390C-442C-B5B4-9F30C67F3706}" type="presParOf" srcId="{ACD538A4-923B-4AB8-A669-E71F9A4B5DA2}" destId="{2DBB6FC6-DFFB-4813-A4C7-3CBA45AA4CA0}" srcOrd="0" destOrd="0" presId="urn:microsoft.com/office/officeart/2005/8/layout/cycle4"/>
    <dgm:cxn modelId="{F79B6027-1348-4F06-9777-FE0D2C5D6B6E}" type="presParOf" srcId="{ACD538A4-923B-4AB8-A669-E71F9A4B5DA2}" destId="{4E90067A-A252-4F5E-A2BA-7170B5C04BE4}" srcOrd="1" destOrd="0" presId="urn:microsoft.com/office/officeart/2005/8/layout/cycle4"/>
    <dgm:cxn modelId="{72130596-2C96-4E9A-A325-EC25EE594010}" type="presParOf" srcId="{91C99D44-95B8-49C3-A153-84E3A2A3FFC6}" destId="{E6E40D5E-2EA5-4370-A999-5CC8DC431C48}" srcOrd="2" destOrd="0" presId="urn:microsoft.com/office/officeart/2005/8/layout/cycle4"/>
    <dgm:cxn modelId="{AAE05EAF-122B-4403-80F8-FBCB8CA336BF}" type="presParOf" srcId="{E6E40D5E-2EA5-4370-A999-5CC8DC431C48}" destId="{C84109FA-233F-4D2F-95E2-642BE3C0B286}" srcOrd="0" destOrd="0" presId="urn:microsoft.com/office/officeart/2005/8/layout/cycle4"/>
    <dgm:cxn modelId="{9575E938-C307-41E0-BA75-A528D36137BE}" type="presParOf" srcId="{E6E40D5E-2EA5-4370-A999-5CC8DC431C48}" destId="{C83E15E1-CDF9-4CA6-82C0-722658855A28}" srcOrd="1" destOrd="0" presId="urn:microsoft.com/office/officeart/2005/8/layout/cycle4"/>
    <dgm:cxn modelId="{7ED2D2F0-6D45-4797-92E0-D3ADD2116C17}" type="presParOf" srcId="{91C99D44-95B8-49C3-A153-84E3A2A3FFC6}" destId="{E1A811CD-A28C-4CEB-9810-03DF4BFE2155}" srcOrd="3" destOrd="0" presId="urn:microsoft.com/office/officeart/2005/8/layout/cycle4"/>
    <dgm:cxn modelId="{CB31E6D7-A479-4F72-9A32-65A1DB5F19CB}" type="presParOf" srcId="{E1A811CD-A28C-4CEB-9810-03DF4BFE2155}" destId="{AA8123FD-DEB6-490A-9471-B7BE74CDF569}" srcOrd="0" destOrd="0" presId="urn:microsoft.com/office/officeart/2005/8/layout/cycle4"/>
    <dgm:cxn modelId="{A8CFD72B-2A82-4DEC-9F5A-9C6A176D2FC2}" type="presParOf" srcId="{E1A811CD-A28C-4CEB-9810-03DF4BFE2155}" destId="{A5A41527-0E7C-4090-A23F-9B82BB24778B}" srcOrd="1" destOrd="0" presId="urn:microsoft.com/office/officeart/2005/8/layout/cycle4"/>
    <dgm:cxn modelId="{37226690-8BE4-4498-9A12-DC4E6E889C21}" type="presParOf" srcId="{91C99D44-95B8-49C3-A153-84E3A2A3FFC6}" destId="{A889E2CC-0742-4F57-9FC8-E31EB60A43EC}" srcOrd="4" destOrd="0" presId="urn:microsoft.com/office/officeart/2005/8/layout/cycle4"/>
    <dgm:cxn modelId="{6806C5CD-AA9B-4021-81E1-B58E44024535}" type="presParOf" srcId="{4C9D6D11-13B9-44D7-ACB3-9D3DF7320068}" destId="{C02A4745-9A76-4E67-8AE2-A4B71584AD96}" srcOrd="1" destOrd="0" presId="urn:microsoft.com/office/officeart/2005/8/layout/cycle4"/>
    <dgm:cxn modelId="{3BFF2ED2-7159-4772-AEBD-7B9AB6DC5F60}" type="presParOf" srcId="{C02A4745-9A76-4E67-8AE2-A4B71584AD96}" destId="{2D1C15E1-3CB2-4F61-935B-111F1BFFC0CB}" srcOrd="0" destOrd="0" presId="urn:microsoft.com/office/officeart/2005/8/layout/cycle4"/>
    <dgm:cxn modelId="{207BF12F-E058-4531-8A0E-0B9662970CA4}" type="presParOf" srcId="{C02A4745-9A76-4E67-8AE2-A4B71584AD96}" destId="{1530DE0C-5B69-4811-A90C-CEB6631006BA}" srcOrd="1" destOrd="0" presId="urn:microsoft.com/office/officeart/2005/8/layout/cycle4"/>
    <dgm:cxn modelId="{4C007541-717F-4AF6-A3D0-519E47749523}" type="presParOf" srcId="{C02A4745-9A76-4E67-8AE2-A4B71584AD96}" destId="{42762CB2-47D0-4110-9A39-20E2400B30EF}" srcOrd="2" destOrd="0" presId="urn:microsoft.com/office/officeart/2005/8/layout/cycle4"/>
    <dgm:cxn modelId="{02FCB56C-1BAF-41F8-9688-533F4C58B50F}" type="presParOf" srcId="{C02A4745-9A76-4E67-8AE2-A4B71584AD96}" destId="{22BE3681-BCAF-4607-BC00-50334F7F8129}" srcOrd="3" destOrd="0" presId="urn:microsoft.com/office/officeart/2005/8/layout/cycle4"/>
    <dgm:cxn modelId="{FEA6F60C-1693-40B1-85CC-894C71194030}" type="presParOf" srcId="{C02A4745-9A76-4E67-8AE2-A4B71584AD96}" destId="{D83B1252-B782-468B-B91D-7E66728032B6}" srcOrd="4" destOrd="0" presId="urn:microsoft.com/office/officeart/2005/8/layout/cycle4"/>
    <dgm:cxn modelId="{02615631-E55B-4D6E-B709-A3A1595B06AA}" type="presParOf" srcId="{4C9D6D11-13B9-44D7-ACB3-9D3DF7320068}" destId="{5EBB4545-D453-4DBF-BABE-72C146EDC715}" srcOrd="2" destOrd="0" presId="urn:microsoft.com/office/officeart/2005/8/layout/cycle4"/>
    <dgm:cxn modelId="{C39CF685-AD9C-41CB-A983-7D44A29B215F}" type="presParOf" srcId="{4C9D6D11-13B9-44D7-ACB3-9D3DF7320068}" destId="{CA2643B6-5292-4CA9-9653-EC9CB030EE3B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4109FA-233F-4D2F-95E2-642BE3C0B286}">
      <dsp:nvSpPr>
        <dsp:cNvPr id="0" name=""/>
        <dsp:cNvSpPr/>
      </dsp:nvSpPr>
      <dsp:spPr>
        <a:xfrm>
          <a:off x="3643883" y="2763520"/>
          <a:ext cx="2007616" cy="13004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7500176"/>
              <a:satOff val="-11253"/>
              <a:lumOff val="-18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173038" lvl="1" indent="-117475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Products Not Distinctive</a:t>
          </a:r>
          <a:endParaRPr lang="en-US" sz="1400" kern="1200" dirty="0"/>
        </a:p>
        <a:p>
          <a:pPr marL="173038" lvl="1" indent="-117475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Many Common Parts</a:t>
          </a:r>
          <a:endParaRPr lang="en-US" sz="1400" kern="1200" dirty="0"/>
        </a:p>
      </dsp:txBody>
      <dsp:txXfrm>
        <a:off x="4274735" y="3117206"/>
        <a:ext cx="1348197" cy="918226"/>
      </dsp:txXfrm>
    </dsp:sp>
    <dsp:sp modelId="{AA8123FD-DEB6-490A-9471-B7BE74CDF569}">
      <dsp:nvSpPr>
        <dsp:cNvPr id="0" name=""/>
        <dsp:cNvSpPr/>
      </dsp:nvSpPr>
      <dsp:spPr>
        <a:xfrm>
          <a:off x="368299" y="2763520"/>
          <a:ext cx="2007616" cy="13004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Products not Distinctive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Fewer Common Parts</a:t>
          </a:r>
          <a:endParaRPr lang="en-US" sz="1400" kern="1200" dirty="0"/>
        </a:p>
      </dsp:txBody>
      <dsp:txXfrm>
        <a:off x="396866" y="3117206"/>
        <a:ext cx="1348197" cy="918226"/>
      </dsp:txXfrm>
    </dsp:sp>
    <dsp:sp modelId="{2DBB6FC6-DFFB-4813-A4C7-3CBA45AA4CA0}">
      <dsp:nvSpPr>
        <dsp:cNvPr id="0" name=""/>
        <dsp:cNvSpPr/>
      </dsp:nvSpPr>
      <dsp:spPr>
        <a:xfrm>
          <a:off x="3643883" y="0"/>
          <a:ext cx="2007616" cy="13004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3750088"/>
              <a:satOff val="-5627"/>
              <a:lumOff val="-9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Products Distinctive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Many Common Parts</a:t>
          </a:r>
          <a:endParaRPr lang="en-US" sz="1400" kern="1200" dirty="0"/>
        </a:p>
      </dsp:txBody>
      <dsp:txXfrm>
        <a:off x="4274735" y="28567"/>
        <a:ext cx="1348197" cy="918226"/>
      </dsp:txXfrm>
    </dsp:sp>
    <dsp:sp modelId="{09115B12-55BC-46B3-95B7-D9D681E57AFC}">
      <dsp:nvSpPr>
        <dsp:cNvPr id="0" name=""/>
        <dsp:cNvSpPr/>
      </dsp:nvSpPr>
      <dsp:spPr>
        <a:xfrm>
          <a:off x="368299" y="0"/>
          <a:ext cx="2007616" cy="13004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Products Distinctive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Fewer Common Parts</a:t>
          </a:r>
          <a:endParaRPr lang="en-US" sz="1400" kern="1200" dirty="0"/>
        </a:p>
      </dsp:txBody>
      <dsp:txXfrm>
        <a:off x="396866" y="28567"/>
        <a:ext cx="1348197" cy="918226"/>
      </dsp:txXfrm>
    </dsp:sp>
    <dsp:sp modelId="{2D1C15E1-3CB2-4F61-935B-111F1BFFC0CB}">
      <dsp:nvSpPr>
        <dsp:cNvPr id="0" name=""/>
        <dsp:cNvSpPr/>
      </dsp:nvSpPr>
      <dsp:spPr>
        <a:xfrm>
          <a:off x="1209548" y="231647"/>
          <a:ext cx="1759712" cy="1759712"/>
        </a:xfrm>
        <a:prstGeom prst="pieWedg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2928" tIns="312928" rIns="312928" bIns="312928" numCol="1" spcCol="1270" anchor="ctr" anchorCtr="0">
          <a:noAutofit/>
        </a:bodyPr>
        <a:lstStyle/>
        <a:p>
          <a:pPr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400" kern="1200" dirty="0"/>
        </a:p>
      </dsp:txBody>
      <dsp:txXfrm>
        <a:off x="1724956" y="747055"/>
        <a:ext cx="1244304" cy="1244304"/>
      </dsp:txXfrm>
    </dsp:sp>
    <dsp:sp modelId="{1530DE0C-5B69-4811-A90C-CEB6631006BA}">
      <dsp:nvSpPr>
        <dsp:cNvPr id="0" name=""/>
        <dsp:cNvSpPr/>
      </dsp:nvSpPr>
      <dsp:spPr>
        <a:xfrm rot="5400000">
          <a:off x="3050539" y="231647"/>
          <a:ext cx="1759712" cy="1759712"/>
        </a:xfrm>
        <a:prstGeom prst="pieWedge">
          <a:avLst/>
        </a:prstGeom>
        <a:solidFill>
          <a:schemeClr val="accent3">
            <a:hueOff val="3750088"/>
            <a:satOff val="-5627"/>
            <a:lumOff val="-915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2928" tIns="312928" rIns="312928" bIns="312928" numCol="1" spcCol="1270" anchor="ctr" anchorCtr="0">
          <a:noAutofit/>
        </a:bodyPr>
        <a:lstStyle/>
        <a:p>
          <a:pPr lvl="0" algn="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400" kern="1200" dirty="0"/>
        </a:p>
      </dsp:txBody>
      <dsp:txXfrm rot="-5400000">
        <a:off x="3050539" y="747055"/>
        <a:ext cx="1244304" cy="1244304"/>
      </dsp:txXfrm>
    </dsp:sp>
    <dsp:sp modelId="{42762CB2-47D0-4110-9A39-20E2400B30EF}">
      <dsp:nvSpPr>
        <dsp:cNvPr id="0" name=""/>
        <dsp:cNvSpPr/>
      </dsp:nvSpPr>
      <dsp:spPr>
        <a:xfrm rot="10800000">
          <a:off x="3050539" y="2072639"/>
          <a:ext cx="1759712" cy="1759712"/>
        </a:xfrm>
        <a:prstGeom prst="pieWedge">
          <a:avLst/>
        </a:prstGeom>
        <a:solidFill>
          <a:schemeClr val="accent3">
            <a:hueOff val="7500176"/>
            <a:satOff val="-11253"/>
            <a:lumOff val="-183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2928" tIns="312928" rIns="312928" bIns="312928" numCol="1" spcCol="1270" anchor="ctr" anchorCtr="0">
          <a:noAutofit/>
        </a:bodyPr>
        <a:lstStyle/>
        <a:p>
          <a:pPr lvl="0" algn="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400" kern="1200" dirty="0"/>
        </a:p>
      </dsp:txBody>
      <dsp:txXfrm rot="10800000">
        <a:off x="3050539" y="2072639"/>
        <a:ext cx="1244304" cy="1244304"/>
      </dsp:txXfrm>
    </dsp:sp>
    <dsp:sp modelId="{22BE3681-BCAF-4607-BC00-50334F7F8129}">
      <dsp:nvSpPr>
        <dsp:cNvPr id="0" name=""/>
        <dsp:cNvSpPr/>
      </dsp:nvSpPr>
      <dsp:spPr>
        <a:xfrm rot="16200000">
          <a:off x="1209548" y="2072639"/>
          <a:ext cx="1759712" cy="1759712"/>
        </a:xfrm>
        <a:prstGeom prst="pieWedge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2928" tIns="312928" rIns="312928" bIns="312928" numCol="1" spcCol="1270" anchor="ctr" anchorCtr="0">
          <a:noAutofit/>
        </a:bodyPr>
        <a:lstStyle/>
        <a:p>
          <a:pPr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400" kern="1200" dirty="0"/>
        </a:p>
      </dsp:txBody>
      <dsp:txXfrm rot="5400000">
        <a:off x="1724956" y="2072639"/>
        <a:ext cx="1244304" cy="1244304"/>
      </dsp:txXfrm>
    </dsp:sp>
    <dsp:sp modelId="{5EBB4545-D453-4DBF-BABE-72C146EDC715}">
      <dsp:nvSpPr>
        <dsp:cNvPr id="0" name=""/>
        <dsp:cNvSpPr/>
      </dsp:nvSpPr>
      <dsp:spPr>
        <a:xfrm>
          <a:off x="2987040" y="1905001"/>
          <a:ext cx="45719" cy="50797"/>
        </a:xfrm>
        <a:prstGeom prst="circularArrow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A2643B6-5292-4CA9-9653-EC9CB030EE3B}">
      <dsp:nvSpPr>
        <dsp:cNvPr id="0" name=""/>
        <dsp:cNvSpPr/>
      </dsp:nvSpPr>
      <dsp:spPr>
        <a:xfrm rot="10800000" flipH="1" flipV="1">
          <a:off x="2987040" y="2032001"/>
          <a:ext cx="45719" cy="203197"/>
        </a:xfrm>
        <a:prstGeom prst="circularArrow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FC474A88-C891-4F77-8540-E1FF48BD4EF5}" type="datetimeFigureOut">
              <a:rPr lang="en-US"/>
              <a:pPr>
                <a:defRPr/>
              </a:pPr>
              <a:t>8/19/2015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92D7414D-9604-4421-9627-2603E355C6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0415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17F5BC69-1838-44FE-ACC8-1BEC9B7AB1EF}" type="datetimeFigureOut">
              <a:rPr lang="en-US"/>
              <a:pPr>
                <a:defRPr/>
              </a:pPr>
              <a:t>8/19/2015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3646AA83-1A30-4439-936B-2945AE0ECF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3441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E16295-8217-44E6-9E8A-FABA4AA39B56}" type="datetimeFigureOut">
              <a:rPr lang="en-US"/>
              <a:pPr>
                <a:defRPr/>
              </a:pPr>
              <a:t>8/19/2015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8CA610-856E-4C7D-89A5-B9F6668648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408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49A443-FD23-4066-96C5-19D516BAB5C3}" type="datetimeFigureOut">
              <a:rPr lang="en-US"/>
              <a:pPr>
                <a:defRPr/>
              </a:pPr>
              <a:t>8/19/2015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A30D37-74F5-4910-8CC6-74C7988D37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469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0C1038-E9C4-427E-BD7E-77A89D4E09EF}" type="datetimeFigureOut">
              <a:rPr lang="en-US"/>
              <a:pPr>
                <a:defRPr/>
              </a:pPr>
              <a:t>8/19/2015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3E9163-BB2C-455B-A9CB-3914494FE0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0447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911400-691E-4B03-8B70-BFDAF6A86F7E}" type="datetimeFigureOut">
              <a:rPr lang="en-US" smtClean="0"/>
              <a:pPr>
                <a:defRPr/>
              </a:pPr>
              <a:t>8/19/2015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3BF2EF-37C3-4BF0-8B4C-BAA620EFF9B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45" t="1540" r="26912" b="2026"/>
          <a:stretch/>
        </p:blipFill>
        <p:spPr>
          <a:xfrm>
            <a:off x="3345189" y="1"/>
            <a:ext cx="5815584" cy="6882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4085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4BBB11-3EEF-41C5-91D6-CBE084E98297}" type="datetimeFigureOut">
              <a:rPr lang="en-US" smtClean="0"/>
              <a:pPr>
                <a:defRPr/>
              </a:pPr>
              <a:t>8/19/2015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5587F7-4FBF-45F8-B945-751E50BDE5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76200" y="6553200"/>
            <a:ext cx="46942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600" i="1" dirty="0" smtClean="0">
                <a:latin typeface="Calibri" pitchFamily="34" charset="0"/>
              </a:rPr>
              <a:t>                                                                                                 </a:t>
            </a:r>
            <a:endParaRPr lang="en-US" sz="1600" i="1" dirty="0" smtClean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0250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390D2C-E982-41E0-A3F9-E8A66B198024}" type="datetimeFigureOut">
              <a:rPr lang="en-US" smtClean="0"/>
              <a:pPr>
                <a:defRPr/>
              </a:pPr>
              <a:t>8/19/2015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2A03C4-79AC-45B6-9FB0-D8090D09B6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5859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99F0BA-F427-4B00-87F5-CE5733CFDE3C}" type="datetimeFigureOut">
              <a:rPr lang="en-US" smtClean="0"/>
              <a:pPr>
                <a:defRPr/>
              </a:pPr>
              <a:t>8/19/2015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5B0F2A-5117-4DFF-AE1D-49E04956626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0529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5C8F2B-D1F7-4891-9B1B-D003662AA577}" type="datetimeFigureOut">
              <a:rPr lang="en-US" smtClean="0"/>
              <a:pPr>
                <a:defRPr/>
              </a:pPr>
              <a:t>8/19/2015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C17B86-8A21-4961-9760-2EEC3C80DB9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2352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9E1001-8F12-4BA3-9198-B61A8ED0316A}" type="datetimeFigureOut">
              <a:rPr lang="en-US" smtClean="0"/>
              <a:pPr>
                <a:defRPr/>
              </a:pPr>
              <a:t>8/19/2015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316484-2169-4588-B4D3-D25F5AD9979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76200" y="6553200"/>
            <a:ext cx="46942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600" i="1" smtClean="0">
                <a:latin typeface="Calibri" pitchFamily="34" charset="0"/>
              </a:rPr>
              <a:t>                                                                                                 </a:t>
            </a:r>
            <a:endParaRPr lang="en-US" sz="1600" i="1" smtClean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1831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553332-539D-43A1-BB07-1E99F20653B6}" type="datetimeFigureOut">
              <a:rPr lang="en-US" smtClean="0"/>
              <a:pPr>
                <a:defRPr/>
              </a:pPr>
              <a:t>8/19/2015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E51564-D7AC-48A4-9166-7AE7BFECD13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4572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7C10FE-F6BD-4AB7-BDA6-EF1AB54CD9EE}" type="datetimeFigureOut">
              <a:rPr lang="en-US" smtClean="0"/>
              <a:pPr>
                <a:defRPr/>
              </a:pPr>
              <a:t>8/19/2015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DFB83E-5747-477E-A498-353DF5895BA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800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1DD3E8-ED86-4614-86D1-FA3A63E0BC41}" type="datetimeFigureOut">
              <a:rPr lang="en-US"/>
              <a:pPr>
                <a:defRPr/>
              </a:pPr>
              <a:t>8/19/2015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5587F7-4FBF-45F8-B945-751E50BDE5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250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CF8060-28C3-484C-B772-7DAE813C11A0}" type="datetimeFigureOut">
              <a:rPr lang="en-US" smtClean="0"/>
              <a:pPr>
                <a:defRPr/>
              </a:pPr>
              <a:t>8/19/2015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69CC01-DF4B-452E-8C5E-CBDFDB05A4A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115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03DDF5-CAB3-481D-8395-B6DC2DAC5D09}" type="datetimeFigureOut">
              <a:rPr lang="en-US" smtClean="0"/>
              <a:pPr>
                <a:defRPr/>
              </a:pPr>
              <a:t>8/19/2015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11E4AC-8268-4FAE-ABD5-ECF533EDBC9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4694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67F388-8AD7-4BAD-8229-54943A75EC40}" type="datetimeFigureOut">
              <a:rPr lang="en-US" smtClean="0"/>
              <a:pPr>
                <a:defRPr/>
              </a:pPr>
              <a:t>8/19/2015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9C755D-1CE9-4740-8698-29E00459B9B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0447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66738" y="1752600"/>
            <a:ext cx="8001000" cy="42672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C36C8C-3684-4F75-AC9D-4294C67F26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97551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"/>
          <p:cNvGrpSpPr>
            <a:grpSpLocks/>
          </p:cNvGrpSpPr>
          <p:nvPr userDrawn="1"/>
        </p:nvGrpSpPr>
        <p:grpSpPr bwMode="auto">
          <a:xfrm>
            <a:off x="0" y="0"/>
            <a:ext cx="9144000" cy="304800"/>
            <a:chOff x="0" y="0"/>
            <a:chExt cx="9144000" cy="304800"/>
          </a:xfrm>
        </p:grpSpPr>
        <p:sp>
          <p:nvSpPr>
            <p:cNvPr id="3" name="Rectangle 2"/>
            <p:cNvSpPr/>
            <p:nvPr userDrawn="1"/>
          </p:nvSpPr>
          <p:spPr>
            <a:xfrm>
              <a:off x="4572000" y="0"/>
              <a:ext cx="4572000" cy="304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" name="Rectangle 3"/>
            <p:cNvSpPr/>
            <p:nvPr userDrawn="1"/>
          </p:nvSpPr>
          <p:spPr>
            <a:xfrm>
              <a:off x="0" y="0"/>
              <a:ext cx="4572000" cy="3048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5" name="Group 11"/>
          <p:cNvGrpSpPr>
            <a:grpSpLocks/>
          </p:cNvGrpSpPr>
          <p:nvPr userDrawn="1"/>
        </p:nvGrpSpPr>
        <p:grpSpPr bwMode="auto">
          <a:xfrm>
            <a:off x="0" y="6553200"/>
            <a:ext cx="9144000" cy="304800"/>
            <a:chOff x="0" y="0"/>
            <a:chExt cx="9144000" cy="304800"/>
          </a:xfrm>
        </p:grpSpPr>
        <p:sp>
          <p:nvSpPr>
            <p:cNvPr id="6" name="Rectangle 5"/>
            <p:cNvSpPr/>
            <p:nvPr userDrawn="1"/>
          </p:nvSpPr>
          <p:spPr>
            <a:xfrm>
              <a:off x="4572000" y="0"/>
              <a:ext cx="4572000" cy="304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0" y="0"/>
              <a:ext cx="4572000" cy="3048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8618602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911400-691E-4B03-8B70-BFDAF6A86F7E}" type="datetimeFigureOut">
              <a:rPr lang="en-US" smtClean="0"/>
              <a:pPr>
                <a:defRPr/>
              </a:pPr>
              <a:t>8/19/2015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3BF2EF-37C3-4BF0-8B4C-BAA620EFF9B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45" t="1540" r="26912" b="2026"/>
          <a:stretch/>
        </p:blipFill>
        <p:spPr>
          <a:xfrm>
            <a:off x="3345189" y="1"/>
            <a:ext cx="5815584" cy="6882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40858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4BBB11-3EEF-41C5-91D6-CBE084E98297}" type="datetimeFigureOut">
              <a:rPr lang="en-US" smtClean="0"/>
              <a:pPr>
                <a:defRPr/>
              </a:pPr>
              <a:t>8/19/2015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5587F7-4FBF-45F8-B945-751E50BDE5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76200" y="6553200"/>
            <a:ext cx="46942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600" i="1" dirty="0" smtClean="0">
                <a:latin typeface="Calibri" pitchFamily="34" charset="0"/>
              </a:rPr>
              <a:t>                                                                                                 </a:t>
            </a:r>
            <a:endParaRPr lang="en-US" sz="1600" i="1" dirty="0" smtClean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02503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390D2C-E982-41E0-A3F9-E8A66B198024}" type="datetimeFigureOut">
              <a:rPr lang="en-US" smtClean="0"/>
              <a:pPr>
                <a:defRPr/>
              </a:pPr>
              <a:t>8/19/2015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2A03C4-79AC-45B6-9FB0-D8090D09B6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58593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99F0BA-F427-4B00-87F5-CE5733CFDE3C}" type="datetimeFigureOut">
              <a:rPr lang="en-US" smtClean="0"/>
              <a:pPr>
                <a:defRPr/>
              </a:pPr>
              <a:t>8/19/2015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5B0F2A-5117-4DFF-AE1D-49E04956626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05295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5C8F2B-D1F7-4891-9B1B-D003662AA577}" type="datetimeFigureOut">
              <a:rPr lang="en-US" smtClean="0"/>
              <a:pPr>
                <a:defRPr/>
              </a:pPr>
              <a:t>8/19/2015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C17B86-8A21-4961-9760-2EEC3C80DB9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235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96BE08-EC82-47C6-9D43-4177432D0C73}" type="datetimeFigureOut">
              <a:rPr lang="en-US"/>
              <a:pPr>
                <a:defRPr/>
              </a:pPr>
              <a:t>8/19/2015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99039D-79A4-495E-95A5-2197D3DBC4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58593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9E1001-8F12-4BA3-9198-B61A8ED0316A}" type="datetimeFigureOut">
              <a:rPr lang="en-US" smtClean="0"/>
              <a:pPr>
                <a:defRPr/>
              </a:pPr>
              <a:t>8/19/2015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316484-2169-4588-B4D3-D25F5AD9979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76200" y="6553200"/>
            <a:ext cx="46942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600" i="1" smtClean="0">
                <a:latin typeface="Calibri" pitchFamily="34" charset="0"/>
              </a:rPr>
              <a:t>                                                                                                 </a:t>
            </a:r>
            <a:endParaRPr lang="en-US" sz="1600" i="1" smtClean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18313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553332-539D-43A1-BB07-1E99F20653B6}" type="datetimeFigureOut">
              <a:rPr lang="en-US" smtClean="0"/>
              <a:pPr>
                <a:defRPr/>
              </a:pPr>
              <a:t>8/19/2015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E51564-D7AC-48A4-9166-7AE7BFECD13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45722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7C10FE-F6BD-4AB7-BDA6-EF1AB54CD9EE}" type="datetimeFigureOut">
              <a:rPr lang="en-US" smtClean="0"/>
              <a:pPr>
                <a:defRPr/>
              </a:pPr>
              <a:t>8/19/2015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DFB83E-5747-477E-A498-353DF5895BA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80095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CF8060-28C3-484C-B772-7DAE813C11A0}" type="datetimeFigureOut">
              <a:rPr lang="en-US" smtClean="0"/>
              <a:pPr>
                <a:defRPr/>
              </a:pPr>
              <a:t>8/19/2015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69CC01-DF4B-452E-8C5E-CBDFDB05A4A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1157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03DDF5-CAB3-481D-8395-B6DC2DAC5D09}" type="datetimeFigureOut">
              <a:rPr lang="en-US" smtClean="0"/>
              <a:pPr>
                <a:defRPr/>
              </a:pPr>
              <a:t>8/19/2015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11E4AC-8268-4FAE-ABD5-ECF533EDBC9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46945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67F388-8AD7-4BAD-8229-54943A75EC40}" type="datetimeFigureOut">
              <a:rPr lang="en-US" smtClean="0"/>
              <a:pPr>
                <a:defRPr/>
              </a:pPr>
              <a:t>8/19/2015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9C755D-1CE9-4740-8698-29E00459B9B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0447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66738" y="1752600"/>
            <a:ext cx="8001000" cy="4267200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  <a:endParaRPr lang="en-US" noProof="0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2BEE44-DF50-410D-955A-E845F387B4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17379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"/>
          <p:cNvGrpSpPr>
            <a:grpSpLocks/>
          </p:cNvGrpSpPr>
          <p:nvPr userDrawn="1"/>
        </p:nvGrpSpPr>
        <p:grpSpPr bwMode="auto">
          <a:xfrm>
            <a:off x="0" y="0"/>
            <a:ext cx="9144000" cy="304800"/>
            <a:chOff x="0" y="0"/>
            <a:chExt cx="9144000" cy="304800"/>
          </a:xfrm>
        </p:grpSpPr>
        <p:sp>
          <p:nvSpPr>
            <p:cNvPr id="3" name="Rectangle 2"/>
            <p:cNvSpPr/>
            <p:nvPr userDrawn="1"/>
          </p:nvSpPr>
          <p:spPr>
            <a:xfrm>
              <a:off x="4572000" y="0"/>
              <a:ext cx="4572000" cy="304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" name="Rectangle 3"/>
            <p:cNvSpPr/>
            <p:nvPr userDrawn="1"/>
          </p:nvSpPr>
          <p:spPr>
            <a:xfrm>
              <a:off x="0" y="0"/>
              <a:ext cx="4572000" cy="3048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5" name="Group 11"/>
          <p:cNvGrpSpPr>
            <a:grpSpLocks/>
          </p:cNvGrpSpPr>
          <p:nvPr userDrawn="1"/>
        </p:nvGrpSpPr>
        <p:grpSpPr bwMode="auto">
          <a:xfrm>
            <a:off x="0" y="6553200"/>
            <a:ext cx="9144000" cy="304800"/>
            <a:chOff x="0" y="0"/>
            <a:chExt cx="9144000" cy="304800"/>
          </a:xfrm>
        </p:grpSpPr>
        <p:sp>
          <p:nvSpPr>
            <p:cNvPr id="6" name="Rectangle 5"/>
            <p:cNvSpPr/>
            <p:nvPr userDrawn="1"/>
          </p:nvSpPr>
          <p:spPr>
            <a:xfrm>
              <a:off x="4572000" y="0"/>
              <a:ext cx="4572000" cy="304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0" y="0"/>
              <a:ext cx="4572000" cy="3048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8618602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3420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00206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461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420751-3A8C-44CB-9528-D63A3A159E7E}" type="datetimeFigureOut">
              <a:rPr lang="en-US"/>
              <a:pPr>
                <a:defRPr/>
              </a:pPr>
              <a:t>8/19/2015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4617A4-B870-4D77-B0E3-5CFD826AF6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05295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76200" y="6553200"/>
            <a:ext cx="46942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600" i="1" dirty="0" smtClean="0">
                <a:latin typeface="Calibri" pitchFamily="34" charset="0"/>
              </a:rPr>
              <a:t>                                                                                                 </a:t>
            </a:r>
            <a:endParaRPr lang="en-US" sz="1600" i="1" dirty="0" smtClean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191797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A2EC66-7195-4836-BD64-16DE953EFF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79107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76200" y="6553200"/>
            <a:ext cx="46942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600" i="1" smtClean="0">
                <a:latin typeface="Calibri" pitchFamily="34" charset="0"/>
              </a:rPr>
              <a:t>                                                                                                 </a:t>
            </a:r>
            <a:endParaRPr lang="en-US" sz="1600" i="1" smtClean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9E1001-8F12-4BA3-9198-B61A8ED0316A}" type="datetimeFigureOut">
              <a:rPr lang="en-US"/>
              <a:pPr>
                <a:defRPr/>
              </a:pPr>
              <a:t>8/19/2015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316484-2169-4588-B4D3-D25F5AD997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2143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"/>
          <p:cNvGrpSpPr>
            <a:grpSpLocks/>
          </p:cNvGrpSpPr>
          <p:nvPr userDrawn="1"/>
        </p:nvGrpSpPr>
        <p:grpSpPr bwMode="auto">
          <a:xfrm>
            <a:off x="0" y="0"/>
            <a:ext cx="9144000" cy="304800"/>
            <a:chOff x="0" y="0"/>
            <a:chExt cx="9144000" cy="304800"/>
          </a:xfrm>
        </p:grpSpPr>
        <p:sp>
          <p:nvSpPr>
            <p:cNvPr id="3" name="Rectangle 2"/>
            <p:cNvSpPr/>
            <p:nvPr userDrawn="1"/>
          </p:nvSpPr>
          <p:spPr>
            <a:xfrm>
              <a:off x="4572000" y="0"/>
              <a:ext cx="4572000" cy="304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" name="Rectangle 3"/>
            <p:cNvSpPr/>
            <p:nvPr userDrawn="1"/>
          </p:nvSpPr>
          <p:spPr>
            <a:xfrm>
              <a:off x="0" y="0"/>
              <a:ext cx="4572000" cy="3048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5" name="Group 11"/>
          <p:cNvGrpSpPr>
            <a:grpSpLocks/>
          </p:cNvGrpSpPr>
          <p:nvPr userDrawn="1"/>
        </p:nvGrpSpPr>
        <p:grpSpPr bwMode="auto">
          <a:xfrm>
            <a:off x="0" y="6553200"/>
            <a:ext cx="9144000" cy="304800"/>
            <a:chOff x="0" y="0"/>
            <a:chExt cx="9144000" cy="304800"/>
          </a:xfrm>
        </p:grpSpPr>
        <p:sp>
          <p:nvSpPr>
            <p:cNvPr id="6" name="Rectangle 5"/>
            <p:cNvSpPr/>
            <p:nvPr userDrawn="1"/>
          </p:nvSpPr>
          <p:spPr>
            <a:xfrm>
              <a:off x="4572000" y="0"/>
              <a:ext cx="4572000" cy="304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0" y="0"/>
              <a:ext cx="4572000" cy="3048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8618602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66738" y="1752600"/>
            <a:ext cx="8001000" cy="4267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  <a:endParaRPr lang="en-US" noProof="0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2BEE44-DF50-410D-955A-E845F387B4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17379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5C8F2B-D1F7-4891-9B1B-D003662AA577}" type="datetimeFigureOut">
              <a:rPr lang="en-US" smtClean="0"/>
              <a:pPr>
                <a:defRPr/>
              </a:pPr>
              <a:t>8/19/2015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C17B86-8A21-4961-9760-2EEC3C80DB9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235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D681B0-9113-44EE-BA6E-6575365C35D4}" type="datetimeFigureOut">
              <a:rPr lang="en-US"/>
              <a:pPr>
                <a:defRPr/>
              </a:pPr>
              <a:t>8/19/2015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04FDB6-DE5F-4A66-A039-FF9741C895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23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A896D1-6B35-4786-8CE0-FA2E99C06B47}" type="datetimeFigureOut">
              <a:rPr lang="en-US"/>
              <a:pPr>
                <a:defRPr/>
              </a:pPr>
              <a:t>8/19/2015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F44204-A3E4-41B5-A4CF-9BFFF9DD8E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183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630AB8-6821-42CA-86E0-B03160494A16}" type="datetimeFigureOut">
              <a:rPr lang="en-US"/>
              <a:pPr>
                <a:defRPr/>
              </a:pPr>
              <a:t>8/19/2015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99507D-CED1-4964-A7DB-A5EA9D80B4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45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5BC1C1-692D-417A-B8EE-548057758B46}" type="datetimeFigureOut">
              <a:rPr lang="en-US"/>
              <a:pPr>
                <a:defRPr/>
              </a:pPr>
              <a:t>8/19/2015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CF6A69-A699-407B-879F-969CEB4A07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800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D7F678-AA83-4D89-AEBA-38C0C74CAE75}" type="datetimeFigureOut">
              <a:rPr lang="en-US"/>
              <a:pPr>
                <a:defRPr/>
              </a:pPr>
              <a:t>8/19/2015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DD6C00-D848-4E33-85C3-1C03FDC646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11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5" Type="http://schemas.openxmlformats.org/officeDocument/2006/relationships/slideLayout" Target="../slideLayouts/slideLayout42.xml"/><Relationship Id="rId10" Type="http://schemas.openxmlformats.org/officeDocument/2006/relationships/image" Target="../media/image2.emf"/><Relationship Id="rId4" Type="http://schemas.openxmlformats.org/officeDocument/2006/relationships/slideLayout" Target="../slideLayouts/slideLayout41.xml"/><Relationship Id="rId9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85A6D35-785B-4D83-8C81-3B44401C6A67}" type="datetimeFigureOut">
              <a:rPr lang="en-US"/>
              <a:pPr>
                <a:defRPr/>
              </a:pPr>
              <a:t>8/19/2015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D07E0E0-E6D3-4306-93EF-EA40808A01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21" r:id="rId1"/>
    <p:sldLayoutId id="2147484822" r:id="rId2"/>
    <p:sldLayoutId id="2147484823" r:id="rId3"/>
    <p:sldLayoutId id="2147484824" r:id="rId4"/>
    <p:sldLayoutId id="2147484825" r:id="rId5"/>
    <p:sldLayoutId id="2147484826" r:id="rId6"/>
    <p:sldLayoutId id="2147484827" r:id="rId7"/>
    <p:sldLayoutId id="2147484828" r:id="rId8"/>
    <p:sldLayoutId id="2147484829" r:id="rId9"/>
    <p:sldLayoutId id="2147484830" r:id="rId10"/>
    <p:sldLayoutId id="2147484831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 smtClean="0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4B5658E-2FC6-4275-AFD0-F081B6D4E36F}" type="datetimeFigureOut">
              <a:rPr lang="en-US" smtClean="0"/>
              <a:pPr>
                <a:defRPr/>
              </a:pPr>
              <a:t>8/19/2015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7B6463E5-CB4F-45FD-B08E-79966E5CC38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37" r:id="rId1"/>
    <p:sldLayoutId id="2147484838" r:id="rId2"/>
    <p:sldLayoutId id="2147484839" r:id="rId3"/>
    <p:sldLayoutId id="2147484840" r:id="rId4"/>
    <p:sldLayoutId id="2147484841" r:id="rId5"/>
    <p:sldLayoutId id="2147484842" r:id="rId6"/>
    <p:sldLayoutId id="2147484843" r:id="rId7"/>
    <p:sldLayoutId id="2147484844" r:id="rId8"/>
    <p:sldLayoutId id="2147484845" r:id="rId9"/>
    <p:sldLayoutId id="2147484846" r:id="rId10"/>
    <p:sldLayoutId id="2147484847" r:id="rId11"/>
    <p:sldLayoutId id="2147484848" r:id="rId12"/>
    <p:sldLayoutId id="2147484834" r:id="rId13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 smtClean="0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4B5658E-2FC6-4275-AFD0-F081B6D4E36F}" type="datetimeFigureOut">
              <a:rPr lang="en-US" smtClean="0"/>
              <a:pPr>
                <a:defRPr/>
              </a:pPr>
              <a:t>8/19/2015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7B6463E5-CB4F-45FD-B08E-79966E5CC38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50" r:id="rId1"/>
    <p:sldLayoutId id="2147484851" r:id="rId2"/>
    <p:sldLayoutId id="2147484852" r:id="rId3"/>
    <p:sldLayoutId id="2147484853" r:id="rId4"/>
    <p:sldLayoutId id="2147484854" r:id="rId5"/>
    <p:sldLayoutId id="2147484855" r:id="rId6"/>
    <p:sldLayoutId id="2147484856" r:id="rId7"/>
    <p:sldLayoutId id="2147484857" r:id="rId8"/>
    <p:sldLayoutId id="2147484858" r:id="rId9"/>
    <p:sldLayoutId id="2147484859" r:id="rId10"/>
    <p:sldLayoutId id="2147484860" r:id="rId11"/>
    <p:sldLayoutId id="2147484861" r:id="rId12"/>
    <p:sldLayoutId id="2147484862" r:id="rId13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2"/>
          <p:cNvSpPr>
            <a:spLocks noChangeArrowheads="1"/>
          </p:cNvSpPr>
          <p:nvPr/>
        </p:nvSpPr>
        <p:spPr bwMode="gray">
          <a:xfrm>
            <a:off x="-1588" y="6408738"/>
            <a:ext cx="9145588" cy="457200"/>
          </a:xfrm>
          <a:prstGeom prst="rect">
            <a:avLst/>
          </a:prstGeom>
          <a:solidFill>
            <a:srgbClr val="3643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1027" name="Picture 19" descr="Pearson_Bound_White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7613" y="6400800"/>
            <a:ext cx="1528762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8"/>
          <p:cNvSpPr>
            <a:spLocks noChangeArrowheads="1"/>
          </p:cNvSpPr>
          <p:nvPr/>
        </p:nvSpPr>
        <p:spPr bwMode="auto">
          <a:xfrm>
            <a:off x="4982010" y="6494236"/>
            <a:ext cx="4267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en-US" sz="1200" b="1" dirty="0" smtClean="0">
                <a:solidFill>
                  <a:schemeClr val="bg1"/>
                </a:solidFill>
                <a:latin typeface="Verdana" pitchFamily="34" charset="0"/>
              </a:rPr>
              <a:t>Author: B. </a:t>
            </a:r>
            <a:r>
              <a:rPr lang="en-US" altLang="en-US" sz="1200" b="1" dirty="0" err="1" smtClean="0">
                <a:solidFill>
                  <a:schemeClr val="bg1"/>
                </a:solidFill>
                <a:latin typeface="Verdana" pitchFamily="34" charset="0"/>
              </a:rPr>
              <a:t>Mahadevan</a:t>
            </a:r>
            <a:endParaRPr lang="en-US" altLang="en-US" sz="1200" b="1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1029" name="Rectangle 9"/>
          <p:cNvSpPr>
            <a:spLocks noChangeArrowheads="1"/>
          </p:cNvSpPr>
          <p:nvPr/>
        </p:nvSpPr>
        <p:spPr bwMode="auto">
          <a:xfrm>
            <a:off x="152400" y="6489700"/>
            <a:ext cx="4572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en-US" sz="1200" b="1" dirty="0">
                <a:solidFill>
                  <a:schemeClr val="bg1"/>
                </a:solidFill>
                <a:latin typeface="Verdana" pitchFamily="34" charset="0"/>
              </a:rPr>
              <a:t>Operations </a:t>
            </a:r>
            <a:r>
              <a:rPr lang="en-US" altLang="en-US" sz="1200" b="1" dirty="0" smtClean="0">
                <a:solidFill>
                  <a:schemeClr val="bg1"/>
                </a:solidFill>
                <a:latin typeface="Verdana" pitchFamily="34" charset="0"/>
              </a:rPr>
              <a:t>Management: Theory</a:t>
            </a:r>
            <a:r>
              <a:rPr lang="en-US" altLang="en-US" sz="1200" b="1" baseline="0" dirty="0" smtClean="0">
                <a:solidFill>
                  <a:schemeClr val="bg1"/>
                </a:solidFill>
                <a:latin typeface="Verdana" pitchFamily="34" charset="0"/>
              </a:rPr>
              <a:t> and Practice</a:t>
            </a:r>
            <a:r>
              <a:rPr lang="en-US" altLang="en-US" sz="1200" b="1" dirty="0" smtClean="0">
                <a:solidFill>
                  <a:schemeClr val="bg1"/>
                </a:solidFill>
                <a:latin typeface="Verdana" pitchFamily="34" charset="0"/>
              </a:rPr>
              <a:t>, 3e</a:t>
            </a:r>
            <a:endParaRPr lang="en-US" altLang="en-US" sz="1200" b="1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1030" name="Rectangle 10"/>
          <p:cNvSpPr>
            <a:spLocks noChangeArrowheads="1"/>
          </p:cNvSpPr>
          <p:nvPr/>
        </p:nvSpPr>
        <p:spPr bwMode="auto">
          <a:xfrm rot="-5400000">
            <a:off x="6816725" y="3460750"/>
            <a:ext cx="411956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en-US" sz="1000">
                <a:latin typeface="Verdana" pitchFamily="34" charset="0"/>
              </a:rPr>
              <a:t>Copyright © 2016 Pearson India Education Services Pvt. Ltd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64" r:id="rId1"/>
    <p:sldLayoutId id="2147484865" r:id="rId2"/>
    <p:sldLayoutId id="2147484866" r:id="rId3"/>
    <p:sldLayoutId id="2147484867" r:id="rId4"/>
    <p:sldLayoutId id="2147484868" r:id="rId5"/>
    <p:sldLayoutId id="2147484869" r:id="rId6"/>
    <p:sldLayoutId id="2147484870" r:id="rId7"/>
    <p:sldLayoutId id="2147484871" r:id="rId8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4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utube.com/watch?v=RDwF39QSnPQ#t=215" TargetMode="External"/><Relationship Id="rId1" Type="http://schemas.openxmlformats.org/officeDocument/2006/relationships/slideLayout" Target="../slideLayouts/slideLayout4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4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sN-ZN6MMFek" TargetMode="External"/><Relationship Id="rId1" Type="http://schemas.openxmlformats.org/officeDocument/2006/relationships/slideLayout" Target="../slideLayouts/slideLayout4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1611801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Chapter 11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367576"/>
            <a:ext cx="6400800" cy="1752600"/>
          </a:xfrm>
        </p:spPr>
        <p:txBody>
          <a:bodyPr/>
          <a:lstStyle/>
          <a:p>
            <a:pPr eaLnBrk="1" hangingPunct="1"/>
            <a:r>
              <a:rPr lang="en-US" altLang="en-US" sz="4400" b="1" dirty="0" smtClean="0">
                <a:solidFill>
                  <a:srgbClr val="0000FF"/>
                </a:solidFill>
              </a:rPr>
              <a:t>Product Development Process</a:t>
            </a:r>
            <a:endParaRPr lang="en-US" altLang="en-US" sz="4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78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Organization for Product Development Process: </a:t>
            </a:r>
            <a:r>
              <a:rPr lang="en-US" altLang="en-US" sz="3200" b="1" dirty="0" smtClean="0">
                <a:solidFill>
                  <a:srgbClr val="0000FF"/>
                </a:solidFill>
                <a:latin typeface="Comic Sans MS" pitchFamily="66" charset="0"/>
              </a:rPr>
              <a:t>Concurrent Engineering</a:t>
            </a:r>
            <a:endParaRPr lang="en-US" altLang="en-US" sz="2800" b="1" dirty="0" smtClean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13315" name="Oval 3"/>
          <p:cNvSpPr>
            <a:spLocks noChangeArrowheads="1"/>
          </p:cNvSpPr>
          <p:nvPr/>
        </p:nvSpPr>
        <p:spPr bwMode="auto">
          <a:xfrm rot="-5174505">
            <a:off x="1003300" y="3886200"/>
            <a:ext cx="1295400" cy="609600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 sz="1800" b="0"/>
              <a:t>Marketing</a:t>
            </a:r>
          </a:p>
        </p:txBody>
      </p:sp>
      <p:sp>
        <p:nvSpPr>
          <p:cNvPr id="13316" name="Oval 4"/>
          <p:cNvSpPr>
            <a:spLocks noChangeArrowheads="1"/>
          </p:cNvSpPr>
          <p:nvPr/>
        </p:nvSpPr>
        <p:spPr bwMode="auto">
          <a:xfrm rot="1230043">
            <a:off x="2057400" y="4953000"/>
            <a:ext cx="1295400" cy="609600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 sz="1800" b="0"/>
              <a:t>Design</a:t>
            </a:r>
          </a:p>
        </p:txBody>
      </p:sp>
      <p:sp>
        <p:nvSpPr>
          <p:cNvPr id="13317" name="Oval 5"/>
          <p:cNvSpPr>
            <a:spLocks noChangeArrowheads="1"/>
          </p:cNvSpPr>
          <p:nvPr/>
        </p:nvSpPr>
        <p:spPr bwMode="auto">
          <a:xfrm>
            <a:off x="3733800" y="2514600"/>
            <a:ext cx="1295400" cy="609600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 sz="1800" b="0"/>
              <a:t>Planning</a:t>
            </a:r>
          </a:p>
        </p:txBody>
      </p:sp>
      <p:sp>
        <p:nvSpPr>
          <p:cNvPr id="13318" name="Oval 6"/>
          <p:cNvSpPr>
            <a:spLocks noChangeArrowheads="1"/>
          </p:cNvSpPr>
          <p:nvPr/>
        </p:nvSpPr>
        <p:spPr bwMode="auto">
          <a:xfrm rot="1790288">
            <a:off x="5410200" y="2819400"/>
            <a:ext cx="1295400" cy="609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 sz="1800" b="0"/>
              <a:t>Procurement</a:t>
            </a:r>
          </a:p>
        </p:txBody>
      </p:sp>
      <p:sp>
        <p:nvSpPr>
          <p:cNvPr id="13319" name="Oval 7"/>
          <p:cNvSpPr>
            <a:spLocks noChangeArrowheads="1"/>
          </p:cNvSpPr>
          <p:nvPr/>
        </p:nvSpPr>
        <p:spPr bwMode="auto">
          <a:xfrm rot="5424019">
            <a:off x="6210300" y="4000500"/>
            <a:ext cx="1295400" cy="6096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 sz="1800" b="0"/>
              <a:t>Production</a:t>
            </a:r>
          </a:p>
        </p:txBody>
      </p:sp>
      <p:sp>
        <p:nvSpPr>
          <p:cNvPr id="13320" name="Oval 8"/>
          <p:cNvSpPr>
            <a:spLocks noChangeArrowheads="1"/>
          </p:cNvSpPr>
          <p:nvPr/>
        </p:nvSpPr>
        <p:spPr bwMode="auto">
          <a:xfrm rot="-1285112">
            <a:off x="5257800" y="5029200"/>
            <a:ext cx="11049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 sz="1800" b="0"/>
              <a:t>Finance</a:t>
            </a:r>
          </a:p>
        </p:txBody>
      </p:sp>
      <p:sp>
        <p:nvSpPr>
          <p:cNvPr id="13321" name="Oval 9"/>
          <p:cNvSpPr>
            <a:spLocks noChangeArrowheads="1"/>
          </p:cNvSpPr>
          <p:nvPr/>
        </p:nvSpPr>
        <p:spPr bwMode="auto">
          <a:xfrm rot="-1965384">
            <a:off x="2057400" y="2743200"/>
            <a:ext cx="1219200" cy="533400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 sz="1800" b="0"/>
              <a:t>Customers</a:t>
            </a:r>
          </a:p>
        </p:txBody>
      </p:sp>
      <p:sp>
        <p:nvSpPr>
          <p:cNvPr id="13322" name="Oval 10"/>
          <p:cNvSpPr>
            <a:spLocks noChangeArrowheads="1"/>
          </p:cNvSpPr>
          <p:nvPr/>
        </p:nvSpPr>
        <p:spPr bwMode="auto">
          <a:xfrm>
            <a:off x="3657600" y="5257800"/>
            <a:ext cx="12192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 sz="1800" b="0"/>
              <a:t>Suppliers</a:t>
            </a:r>
          </a:p>
        </p:txBody>
      </p:sp>
      <p:sp>
        <p:nvSpPr>
          <p:cNvPr id="13323" name="Oval 11"/>
          <p:cNvSpPr>
            <a:spLocks noChangeArrowheads="1"/>
          </p:cNvSpPr>
          <p:nvPr/>
        </p:nvSpPr>
        <p:spPr bwMode="auto">
          <a:xfrm>
            <a:off x="2057400" y="3200400"/>
            <a:ext cx="4419600" cy="1905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 sz="3200" b="0"/>
              <a:t>Concurrent Engineering </a:t>
            </a:r>
          </a:p>
          <a:p>
            <a:pPr algn="ctr" eaLnBrk="1" hangingPunct="1"/>
            <a:r>
              <a:rPr lang="en-US" altLang="en-US" sz="3200" b="0"/>
              <a:t>Team Structure</a:t>
            </a:r>
          </a:p>
        </p:txBody>
      </p:sp>
    </p:spTree>
    <p:extLst>
      <p:ext uri="{BB962C8B-B14F-4D97-AF65-F5344CB8AC3E}">
        <p14:creationId xmlns:p14="http://schemas.microsoft.com/office/powerpoint/2010/main" val="2601062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25184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3600" dirty="0" smtClean="0"/>
              <a:t>Tools for efficient product development</a:t>
            </a:r>
            <a:r>
              <a:rPr lang="en-US" altLang="en-US" sz="4000" dirty="0" smtClean="0"/>
              <a:t> </a:t>
            </a:r>
            <a:r>
              <a:rPr lang="en-US" altLang="en-US" sz="3200" b="1" dirty="0" smtClean="0">
                <a:solidFill>
                  <a:srgbClr val="0000FF"/>
                </a:solidFill>
                <a:latin typeface="Comic Sans MS" pitchFamily="66" charset="0"/>
              </a:rPr>
              <a:t>Understanding customers needs</a:t>
            </a:r>
            <a:endParaRPr lang="en-US" altLang="en-US" sz="2800" b="1" dirty="0" smtClean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14339" name="AutoShape 3"/>
          <p:cNvSpPr>
            <a:spLocks noChangeArrowheads="1"/>
          </p:cNvSpPr>
          <p:nvPr/>
        </p:nvSpPr>
        <p:spPr bwMode="auto">
          <a:xfrm>
            <a:off x="79134" y="2095500"/>
            <a:ext cx="2813050" cy="527050"/>
          </a:xfrm>
          <a:prstGeom prst="roundRect">
            <a:avLst>
              <a:gd name="adj" fmla="val 12495"/>
            </a:avLst>
          </a:prstGeom>
          <a:solidFill>
            <a:srgbClr val="FFCC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 b="0">
                <a:latin typeface="Verdana" pitchFamily="34" charset="0"/>
              </a:rPr>
              <a:t>Market Research</a:t>
            </a:r>
          </a:p>
        </p:txBody>
      </p:sp>
      <p:sp>
        <p:nvSpPr>
          <p:cNvPr id="14340" name="AutoShape 4"/>
          <p:cNvSpPr>
            <a:spLocks noChangeArrowheads="1"/>
          </p:cNvSpPr>
          <p:nvPr/>
        </p:nvSpPr>
        <p:spPr bwMode="auto">
          <a:xfrm>
            <a:off x="3806584" y="3124200"/>
            <a:ext cx="2514600" cy="106045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>
            <a:lvl1pPr marL="119063" indent="-119063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600" b="0" u="sng">
                <a:latin typeface="Verdana" pitchFamily="34" charset="0"/>
              </a:rPr>
              <a:t>Qualitative Analysis</a:t>
            </a:r>
          </a:p>
          <a:p>
            <a:pPr>
              <a:buFontTx/>
              <a:buChar char="•"/>
            </a:pPr>
            <a:r>
              <a:rPr lang="en-US" altLang="en-US" sz="1600" b="0">
                <a:latin typeface="Verdana" pitchFamily="34" charset="0"/>
              </a:rPr>
              <a:t>Reproduce customers </a:t>
            </a:r>
          </a:p>
          <a:p>
            <a:r>
              <a:rPr lang="en-US" altLang="en-US" sz="1600" b="0">
                <a:latin typeface="Verdana" pitchFamily="34" charset="0"/>
              </a:rPr>
              <a:t>	own words</a:t>
            </a:r>
          </a:p>
        </p:txBody>
      </p:sp>
      <p:sp>
        <p:nvSpPr>
          <p:cNvPr id="14341" name="Oval 5"/>
          <p:cNvSpPr>
            <a:spLocks noChangeArrowheads="1"/>
          </p:cNvSpPr>
          <p:nvPr/>
        </p:nvSpPr>
        <p:spPr bwMode="auto">
          <a:xfrm>
            <a:off x="6791084" y="3810000"/>
            <a:ext cx="1968500" cy="1130300"/>
          </a:xfrm>
          <a:prstGeom prst="ellipse">
            <a:avLst/>
          </a:prstGeom>
          <a:solidFill>
            <a:srgbClr val="FFCC99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 b="0">
                <a:latin typeface="Verdana" pitchFamily="34" charset="0"/>
              </a:rPr>
              <a:t>Translate</a:t>
            </a:r>
          </a:p>
        </p:txBody>
      </p:sp>
      <p:sp>
        <p:nvSpPr>
          <p:cNvPr id="14342" name="AutoShape 6"/>
          <p:cNvSpPr>
            <a:spLocks noChangeArrowheads="1"/>
          </p:cNvSpPr>
          <p:nvPr/>
        </p:nvSpPr>
        <p:spPr bwMode="auto">
          <a:xfrm>
            <a:off x="3806584" y="5041900"/>
            <a:ext cx="2806700" cy="1206500"/>
          </a:xfrm>
          <a:prstGeom prst="roundRect">
            <a:avLst>
              <a:gd name="adj" fmla="val 12495"/>
            </a:avLst>
          </a:prstGeom>
          <a:solidFill>
            <a:srgbClr val="CCFF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 b="0">
                <a:latin typeface="Verdana" pitchFamily="34" charset="0"/>
              </a:rPr>
              <a:t>Create Bundles of </a:t>
            </a:r>
          </a:p>
          <a:p>
            <a:pPr algn="ctr"/>
            <a:r>
              <a:rPr lang="en-US" altLang="en-US" sz="2000" b="0">
                <a:latin typeface="Verdana" pitchFamily="34" charset="0"/>
              </a:rPr>
              <a:t>Customer Attributes</a:t>
            </a:r>
          </a:p>
        </p:txBody>
      </p:sp>
      <p:sp>
        <p:nvSpPr>
          <p:cNvPr id="14343" name="AutoShape 7"/>
          <p:cNvSpPr>
            <a:spLocks noChangeArrowheads="1"/>
          </p:cNvSpPr>
          <p:nvPr/>
        </p:nvSpPr>
        <p:spPr bwMode="auto">
          <a:xfrm>
            <a:off x="161684" y="4965700"/>
            <a:ext cx="2730500" cy="1358900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 b="0">
                <a:latin typeface="Verdana" pitchFamily="34" charset="0"/>
              </a:rPr>
              <a:t>Hierarchy of </a:t>
            </a:r>
          </a:p>
          <a:p>
            <a:pPr algn="ctr"/>
            <a:r>
              <a:rPr lang="en-US" altLang="en-US" sz="2000" b="0">
                <a:latin typeface="Verdana" pitchFamily="34" charset="0"/>
              </a:rPr>
              <a:t>Customer Needs</a:t>
            </a:r>
          </a:p>
        </p:txBody>
      </p:sp>
      <p:sp>
        <p:nvSpPr>
          <p:cNvPr id="14344" name="AutoShape 8"/>
          <p:cNvSpPr>
            <a:spLocks noChangeArrowheads="1"/>
          </p:cNvSpPr>
          <p:nvPr/>
        </p:nvSpPr>
        <p:spPr bwMode="auto">
          <a:xfrm>
            <a:off x="79134" y="2971800"/>
            <a:ext cx="2813050" cy="457200"/>
          </a:xfrm>
          <a:prstGeom prst="roundRect">
            <a:avLst>
              <a:gd name="adj" fmla="val 12495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 b="0">
                <a:latin typeface="Verdana" pitchFamily="34" charset="0"/>
              </a:rPr>
              <a:t>Focus Groups</a:t>
            </a:r>
          </a:p>
        </p:txBody>
      </p:sp>
      <p:sp>
        <p:nvSpPr>
          <p:cNvPr id="14345" name="AutoShape 9"/>
          <p:cNvSpPr>
            <a:spLocks noChangeArrowheads="1"/>
          </p:cNvSpPr>
          <p:nvPr/>
        </p:nvSpPr>
        <p:spPr bwMode="auto">
          <a:xfrm>
            <a:off x="79134" y="3657600"/>
            <a:ext cx="2813050" cy="673100"/>
          </a:xfrm>
          <a:prstGeom prst="roundRect">
            <a:avLst>
              <a:gd name="adj" fmla="val 12495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 b="0">
                <a:latin typeface="Verdana" pitchFamily="34" charset="0"/>
              </a:rPr>
              <a:t>In-depth qualitative</a:t>
            </a:r>
          </a:p>
          <a:p>
            <a:pPr algn="ctr"/>
            <a:r>
              <a:rPr lang="en-US" altLang="en-US" sz="2000" b="0">
                <a:latin typeface="Verdana" pitchFamily="34" charset="0"/>
              </a:rPr>
              <a:t>interviews</a:t>
            </a:r>
          </a:p>
        </p:txBody>
      </p:sp>
      <p:cxnSp>
        <p:nvCxnSpPr>
          <p:cNvPr id="14346" name="AutoShape 10"/>
          <p:cNvCxnSpPr>
            <a:cxnSpLocks noChangeShapeType="1"/>
            <a:stCxn id="14344" idx="3"/>
            <a:endCxn id="14340" idx="1"/>
          </p:cNvCxnSpPr>
          <p:nvPr/>
        </p:nvCxnSpPr>
        <p:spPr bwMode="auto">
          <a:xfrm>
            <a:off x="2892184" y="3200400"/>
            <a:ext cx="914400" cy="454025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7" name="AutoShape 11"/>
          <p:cNvCxnSpPr>
            <a:cxnSpLocks noChangeShapeType="1"/>
            <a:stCxn id="14345" idx="3"/>
            <a:endCxn id="14340" idx="1"/>
          </p:cNvCxnSpPr>
          <p:nvPr/>
        </p:nvCxnSpPr>
        <p:spPr bwMode="auto">
          <a:xfrm flipV="1">
            <a:off x="2892184" y="3654425"/>
            <a:ext cx="914400" cy="339725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8" name="AutoShape 12"/>
          <p:cNvSpPr>
            <a:spLocks noChangeArrowheads="1"/>
          </p:cNvSpPr>
          <p:nvPr/>
        </p:nvSpPr>
        <p:spPr bwMode="auto">
          <a:xfrm>
            <a:off x="3806584" y="1828800"/>
            <a:ext cx="2514600" cy="106045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>
            <a:lvl1pPr marL="225425" indent="-225425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1600" b="0" u="sng">
                <a:latin typeface="Verdana" pitchFamily="34" charset="0"/>
              </a:rPr>
              <a:t>Quantitative Analysis</a:t>
            </a:r>
          </a:p>
          <a:p>
            <a:pPr algn="ctr">
              <a:buFontTx/>
              <a:buChar char="•"/>
            </a:pPr>
            <a:r>
              <a:rPr lang="en-US" altLang="en-US" sz="1600" b="0">
                <a:latin typeface="Verdana" pitchFamily="34" charset="0"/>
              </a:rPr>
              <a:t>Statistical analysis</a:t>
            </a:r>
          </a:p>
          <a:p>
            <a:pPr algn="ctr">
              <a:buFontTx/>
              <a:buChar char="•"/>
            </a:pPr>
            <a:r>
              <a:rPr lang="en-US" altLang="en-US" sz="1600" b="0">
                <a:latin typeface="Verdana" pitchFamily="34" charset="0"/>
              </a:rPr>
              <a:t>Hypothesis Testing</a:t>
            </a:r>
          </a:p>
        </p:txBody>
      </p:sp>
      <p:cxnSp>
        <p:nvCxnSpPr>
          <p:cNvPr id="14349" name="AutoShape 13"/>
          <p:cNvCxnSpPr>
            <a:cxnSpLocks noChangeShapeType="1"/>
            <a:stCxn id="14340" idx="3"/>
            <a:endCxn id="14341" idx="2"/>
          </p:cNvCxnSpPr>
          <p:nvPr/>
        </p:nvCxnSpPr>
        <p:spPr bwMode="auto">
          <a:xfrm>
            <a:off x="6321184" y="3654425"/>
            <a:ext cx="469900" cy="720725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0" name="AutoShape 14"/>
          <p:cNvCxnSpPr>
            <a:cxnSpLocks noChangeShapeType="1"/>
            <a:stCxn id="14348" idx="3"/>
            <a:endCxn id="14341" idx="0"/>
          </p:cNvCxnSpPr>
          <p:nvPr/>
        </p:nvCxnSpPr>
        <p:spPr bwMode="auto">
          <a:xfrm>
            <a:off x="6321184" y="2359025"/>
            <a:ext cx="1454150" cy="1450975"/>
          </a:xfrm>
          <a:prstGeom prst="bentConnector2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1" name="AutoShape 15"/>
          <p:cNvCxnSpPr>
            <a:cxnSpLocks noChangeShapeType="1"/>
            <a:stCxn id="14341" idx="4"/>
            <a:endCxn id="14342" idx="3"/>
          </p:cNvCxnSpPr>
          <p:nvPr/>
        </p:nvCxnSpPr>
        <p:spPr bwMode="auto">
          <a:xfrm rot="5400000">
            <a:off x="6841884" y="4711700"/>
            <a:ext cx="704850" cy="1162050"/>
          </a:xfrm>
          <a:prstGeom prst="bentConnector2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2" name="AutoShape 16"/>
          <p:cNvCxnSpPr>
            <a:cxnSpLocks noChangeShapeType="1"/>
            <a:stCxn id="14342" idx="1"/>
            <a:endCxn id="14343" idx="3"/>
          </p:cNvCxnSpPr>
          <p:nvPr/>
        </p:nvCxnSpPr>
        <p:spPr bwMode="auto">
          <a:xfrm flipH="1">
            <a:off x="2892184" y="5645150"/>
            <a:ext cx="9144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3" name="AutoShape 17"/>
          <p:cNvCxnSpPr>
            <a:cxnSpLocks noChangeShapeType="1"/>
            <a:stCxn id="14339" idx="3"/>
            <a:endCxn id="14348" idx="1"/>
          </p:cNvCxnSpPr>
          <p:nvPr/>
        </p:nvCxnSpPr>
        <p:spPr bwMode="auto">
          <a:xfrm>
            <a:off x="2892184" y="2359025"/>
            <a:ext cx="9144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9092693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type="title"/>
          </p:nvPr>
        </p:nvSpPr>
        <p:spPr>
          <a:xfrm>
            <a:off x="225184" y="42622"/>
            <a:ext cx="8229600" cy="1143000"/>
          </a:xfrm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US" altLang="en-US" sz="3600" dirty="0" smtClean="0"/>
              <a:t>Tools for efficient product development</a:t>
            </a:r>
            <a:r>
              <a:rPr lang="en-US" altLang="en-US" sz="4000" dirty="0" smtClean="0"/>
              <a:t> </a:t>
            </a:r>
            <a:br>
              <a:rPr lang="en-US" altLang="en-US" sz="4000" dirty="0" smtClean="0"/>
            </a:br>
            <a:r>
              <a:rPr lang="en-US" altLang="en-US" sz="3200" b="1" dirty="0" smtClean="0">
                <a:solidFill>
                  <a:srgbClr val="0000FF"/>
                </a:solidFill>
                <a:latin typeface="Comic Sans MS" pitchFamily="66" charset="0"/>
              </a:rPr>
              <a:t>Quality Function Deployment</a:t>
            </a:r>
          </a:p>
        </p:txBody>
      </p:sp>
      <p:sp>
        <p:nvSpPr>
          <p:cNvPr id="15363" name="Rectangle 4"/>
          <p:cNvSpPr>
            <a:spLocks noChangeArrowheads="1"/>
          </p:cNvSpPr>
          <p:nvPr/>
        </p:nvSpPr>
        <p:spPr bwMode="auto">
          <a:xfrm>
            <a:off x="2474672" y="5263909"/>
            <a:ext cx="4473575" cy="1044575"/>
          </a:xfrm>
          <a:prstGeom prst="rect">
            <a:avLst/>
          </a:prstGeom>
          <a:solidFill>
            <a:srgbClr val="F76681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1800" b="0">
                <a:latin typeface="Verdana" pitchFamily="34" charset="0"/>
              </a:rPr>
              <a:t>7. Technical assessment &amp; </a:t>
            </a:r>
          </a:p>
          <a:p>
            <a:pPr algn="ctr"/>
            <a:r>
              <a:rPr lang="en-US" altLang="en-US" sz="1800" b="0">
                <a:latin typeface="Verdana" pitchFamily="34" charset="0"/>
              </a:rPr>
              <a:t>target values</a:t>
            </a:r>
          </a:p>
        </p:txBody>
      </p:sp>
      <p:sp>
        <p:nvSpPr>
          <p:cNvPr id="15364" name="Rectangle 5"/>
          <p:cNvSpPr>
            <a:spLocks noChangeArrowheads="1"/>
          </p:cNvSpPr>
          <p:nvPr/>
        </p:nvSpPr>
        <p:spPr bwMode="auto">
          <a:xfrm>
            <a:off x="2474672" y="3349384"/>
            <a:ext cx="2273300" cy="1901825"/>
          </a:xfrm>
          <a:prstGeom prst="rect">
            <a:avLst/>
          </a:prstGeom>
          <a:solidFill>
            <a:srgbClr val="C073FA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1800" b="0">
                <a:latin typeface="Verdana" pitchFamily="34" charset="0"/>
              </a:rPr>
              <a:t>1. Customer</a:t>
            </a:r>
          </a:p>
          <a:p>
            <a:pPr algn="ctr"/>
            <a:r>
              <a:rPr lang="en-US" altLang="en-US" sz="1800" b="0">
                <a:latin typeface="Verdana" pitchFamily="34" charset="0"/>
              </a:rPr>
              <a:t>requirements</a:t>
            </a:r>
          </a:p>
        </p:txBody>
      </p:sp>
      <p:sp>
        <p:nvSpPr>
          <p:cNvPr id="15365" name="Rectangle 6"/>
          <p:cNvSpPr>
            <a:spLocks noChangeArrowheads="1"/>
          </p:cNvSpPr>
          <p:nvPr/>
        </p:nvSpPr>
        <p:spPr bwMode="auto">
          <a:xfrm>
            <a:off x="4674947" y="3349384"/>
            <a:ext cx="2273300" cy="19018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1800" b="0">
                <a:latin typeface="Verdana" pitchFamily="34" charset="0"/>
              </a:rPr>
              <a:t>4. Relationship </a:t>
            </a:r>
          </a:p>
          <a:p>
            <a:pPr algn="ctr"/>
            <a:r>
              <a:rPr lang="en-US" altLang="en-US" sz="1800" b="0">
                <a:latin typeface="Verdana" pitchFamily="34" charset="0"/>
              </a:rPr>
              <a:t>matrix</a:t>
            </a:r>
          </a:p>
        </p:txBody>
      </p:sp>
      <p:sp>
        <p:nvSpPr>
          <p:cNvPr id="15366" name="Rectangle 7"/>
          <p:cNvSpPr>
            <a:spLocks noChangeArrowheads="1"/>
          </p:cNvSpPr>
          <p:nvPr/>
        </p:nvSpPr>
        <p:spPr bwMode="auto">
          <a:xfrm>
            <a:off x="6960947" y="3358909"/>
            <a:ext cx="1739900" cy="1882775"/>
          </a:xfrm>
          <a:prstGeom prst="rect">
            <a:avLst/>
          </a:prstGeom>
          <a:solidFill>
            <a:srgbClr val="C1CE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endParaRPr lang="en-US" altLang="en-US" sz="2000" b="0">
              <a:latin typeface="Verdana" pitchFamily="34" charset="0"/>
            </a:endParaRPr>
          </a:p>
        </p:txBody>
      </p:sp>
      <p:sp>
        <p:nvSpPr>
          <p:cNvPr id="15367" name="Rectangle 8"/>
          <p:cNvSpPr>
            <a:spLocks noChangeArrowheads="1"/>
          </p:cNvSpPr>
          <p:nvPr/>
        </p:nvSpPr>
        <p:spPr bwMode="auto">
          <a:xfrm>
            <a:off x="4674947" y="2044459"/>
            <a:ext cx="2273300" cy="1292225"/>
          </a:xfrm>
          <a:prstGeom prst="rect">
            <a:avLst/>
          </a:prstGeom>
          <a:solidFill>
            <a:srgbClr val="00B7A5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1800" b="0">
                <a:latin typeface="Verdana" pitchFamily="34" charset="0"/>
              </a:rPr>
              <a:t>3. Product</a:t>
            </a:r>
          </a:p>
          <a:p>
            <a:pPr algn="ctr"/>
            <a:r>
              <a:rPr lang="en-US" altLang="en-US" sz="1800" b="0">
                <a:latin typeface="Verdana" pitchFamily="34" charset="0"/>
              </a:rPr>
              <a:t>characteristics</a:t>
            </a:r>
          </a:p>
        </p:txBody>
      </p:sp>
      <p:sp>
        <p:nvSpPr>
          <p:cNvPr id="15368" name="Rectangle 9"/>
          <p:cNvSpPr>
            <a:spLocks noChangeArrowheads="1"/>
          </p:cNvSpPr>
          <p:nvPr/>
        </p:nvSpPr>
        <p:spPr bwMode="auto">
          <a:xfrm>
            <a:off x="4509847" y="3358909"/>
            <a:ext cx="173037" cy="1901825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69" name="Rectangle 10"/>
          <p:cNvSpPr>
            <a:spLocks noChangeArrowheads="1"/>
          </p:cNvSpPr>
          <p:nvPr/>
        </p:nvSpPr>
        <p:spPr bwMode="auto">
          <a:xfrm>
            <a:off x="2784234" y="2504834"/>
            <a:ext cx="1814513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1800" b="0">
                <a:latin typeface="Verdana" pitchFamily="34" charset="0"/>
              </a:rPr>
              <a:t>2. Importance</a:t>
            </a:r>
          </a:p>
        </p:txBody>
      </p:sp>
      <p:sp>
        <p:nvSpPr>
          <p:cNvPr id="15370" name="Line 11"/>
          <p:cNvSpPr>
            <a:spLocks noChangeShapeType="1"/>
          </p:cNvSpPr>
          <p:nvPr/>
        </p:nvSpPr>
        <p:spPr bwMode="auto">
          <a:xfrm>
            <a:off x="3982797" y="2844559"/>
            <a:ext cx="644525" cy="644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1" name="Rectangle 12"/>
          <p:cNvSpPr>
            <a:spLocks noChangeArrowheads="1"/>
          </p:cNvSpPr>
          <p:nvPr/>
        </p:nvSpPr>
        <p:spPr bwMode="auto">
          <a:xfrm>
            <a:off x="6906972" y="3917709"/>
            <a:ext cx="190182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1800" b="0">
                <a:latin typeface="Verdana" pitchFamily="34" charset="0"/>
              </a:rPr>
              <a:t>6. Benchmarks</a:t>
            </a:r>
          </a:p>
        </p:txBody>
      </p:sp>
      <p:sp>
        <p:nvSpPr>
          <p:cNvPr id="15372" name="AutoShape 13"/>
          <p:cNvSpPr>
            <a:spLocks noChangeArrowheads="1"/>
          </p:cNvSpPr>
          <p:nvPr/>
        </p:nvSpPr>
        <p:spPr bwMode="auto">
          <a:xfrm>
            <a:off x="4660659" y="1072909"/>
            <a:ext cx="2287588" cy="958850"/>
          </a:xfrm>
          <a:prstGeom prst="triangle">
            <a:avLst>
              <a:gd name="adj" fmla="val 47792"/>
            </a:avLst>
          </a:prstGeom>
          <a:solidFill>
            <a:srgbClr val="F6BF69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73" name="Rectangle 14"/>
          <p:cNvSpPr>
            <a:spLocks noChangeArrowheads="1"/>
          </p:cNvSpPr>
          <p:nvPr/>
        </p:nvSpPr>
        <p:spPr bwMode="auto">
          <a:xfrm>
            <a:off x="4998797" y="1601547"/>
            <a:ext cx="1563687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1800" b="0">
                <a:latin typeface="Verdana" pitchFamily="34" charset="0"/>
              </a:rPr>
              <a:t>5. Tradeoffs</a:t>
            </a:r>
          </a:p>
        </p:txBody>
      </p:sp>
      <p:sp>
        <p:nvSpPr>
          <p:cNvPr id="15374" name="Text Box 18"/>
          <p:cNvSpPr txBox="1">
            <a:spLocks noChangeArrowheads="1"/>
          </p:cNvSpPr>
          <p:nvPr/>
        </p:nvSpPr>
        <p:spPr bwMode="auto">
          <a:xfrm>
            <a:off x="301384" y="1774584"/>
            <a:ext cx="273685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b="0">
                <a:latin typeface="Verdana" pitchFamily="34" charset="0"/>
              </a:rPr>
              <a:t>House of Quality</a:t>
            </a:r>
          </a:p>
        </p:txBody>
      </p:sp>
    </p:spTree>
    <p:extLst>
      <p:ext uri="{BB962C8B-B14F-4D97-AF65-F5344CB8AC3E}">
        <p14:creationId xmlns:p14="http://schemas.microsoft.com/office/powerpoint/2010/main" val="111930200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title"/>
          </p:nvPr>
        </p:nvSpPr>
        <p:spPr>
          <a:xfrm>
            <a:off x="-9103" y="304801"/>
            <a:ext cx="2385682" cy="1122152"/>
          </a:xfrm>
        </p:spPr>
        <p:txBody>
          <a:bodyPr/>
          <a:lstStyle/>
          <a:p>
            <a:pPr algn="ctr" eaLnBrk="1" hangingPunct="1"/>
            <a:r>
              <a:rPr lang="en-US" altLang="en-US" smtClean="0"/>
              <a:t>House of Quality </a:t>
            </a:r>
            <a:endParaRPr lang="en-US" altLang="en-US" sz="3000" b="1" smtClean="0"/>
          </a:p>
        </p:txBody>
      </p:sp>
      <p:sp>
        <p:nvSpPr>
          <p:cNvPr id="16387" name="TextBox 23"/>
          <p:cNvSpPr txBox="1">
            <a:spLocks noChangeArrowheads="1"/>
          </p:cNvSpPr>
          <p:nvPr/>
        </p:nvSpPr>
        <p:spPr bwMode="auto">
          <a:xfrm>
            <a:off x="143296" y="3048000"/>
            <a:ext cx="1925183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 dirty="0">
                <a:solidFill>
                  <a:srgbClr val="0000FF"/>
                </a:solidFill>
                <a:latin typeface="Comic Sans MS" pitchFamily="66" charset="0"/>
              </a:rPr>
              <a:t>An illustration for a Restaurant</a:t>
            </a:r>
            <a:endParaRPr lang="en-US" altLang="en-US" dirty="0">
              <a:solidFill>
                <a:srgbClr val="0000FF"/>
              </a:solidFill>
            </a:endParaRPr>
          </a:p>
        </p:txBody>
      </p:sp>
      <p:pic>
        <p:nvPicPr>
          <p:cNvPr id="16388" name="Picture 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7721" y="-14287"/>
            <a:ext cx="5854279" cy="6273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7382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pPr lvl="0"/>
            <a:r>
              <a:rPr lang="en-US" dirty="0" smtClean="0"/>
              <a:t>Video Insight 11.2</a:t>
            </a:r>
            <a:br>
              <a:rPr lang="en-US" dirty="0" smtClean="0"/>
            </a:br>
            <a:r>
              <a:rPr lang="en-US" sz="3200" b="1" dirty="0">
                <a:solidFill>
                  <a:srgbClr val="0000FF"/>
                </a:solidFill>
              </a:rPr>
              <a:t>Designing and Offering a New Service: The case of HIFI of </a:t>
            </a:r>
            <a:r>
              <a:rPr lang="en-US" sz="3200" b="1" dirty="0" err="1">
                <a:solidFill>
                  <a:srgbClr val="0000FF"/>
                </a:solidFill>
              </a:rPr>
              <a:t>Talwalkars</a:t>
            </a:r>
            <a:r>
              <a:rPr lang="en-US" sz="3200" b="1" dirty="0">
                <a:solidFill>
                  <a:srgbClr val="0000FF"/>
                </a:solidFill>
              </a:rPr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04850" y="2581275"/>
            <a:ext cx="77343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/>
              <a:t>Right click on the URL below to open the hyperlink in the web browser…</a:t>
            </a:r>
          </a:p>
          <a:p>
            <a:pPr algn="ctr"/>
            <a:endParaRPr lang="en-US" sz="1600" i="1" dirty="0" smtClean="0"/>
          </a:p>
          <a:p>
            <a:pPr lvl="0" algn="ctr"/>
            <a:r>
              <a:rPr lang="en-US" u="sng" dirty="0">
                <a:hlinkClick r:id="rId2"/>
              </a:rPr>
              <a:t>http://www.youtube.com/watch?v=RDwF39QSnPQ#t=215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4191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 smtClean="0"/>
              <a:t>Tools for Efficient Product Development</a:t>
            </a:r>
            <a:r>
              <a:rPr lang="en-US" altLang="en-US" sz="5400" dirty="0" smtClean="0"/>
              <a:t> </a:t>
            </a:r>
            <a:br>
              <a:rPr lang="en-US" altLang="en-US" sz="5400" dirty="0" smtClean="0"/>
            </a:br>
            <a:r>
              <a:rPr lang="en-US" altLang="en-US" sz="3200" b="1" dirty="0" smtClean="0">
                <a:solidFill>
                  <a:srgbClr val="0000FF"/>
                </a:solidFill>
                <a:latin typeface="Comic Sans MS" pitchFamily="66" charset="0"/>
              </a:rPr>
              <a:t>Value Engineering</a:t>
            </a:r>
            <a:endParaRPr lang="en-US" altLang="en-US" sz="2800" b="1" dirty="0" smtClean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 smtClean="0"/>
              <a:t>Refers to a set of activities undertaken to investigate the design of components in a product development process </a:t>
            </a:r>
          </a:p>
          <a:p>
            <a:pPr eaLnBrk="1" hangingPunct="1"/>
            <a:r>
              <a:rPr lang="en-US" altLang="en-US" sz="2800" dirty="0" smtClean="0"/>
              <a:t>Strictly from a cost – value perspective</a:t>
            </a:r>
          </a:p>
          <a:p>
            <a:pPr eaLnBrk="1" hangingPunct="1"/>
            <a:r>
              <a:rPr lang="en-US" altLang="en-US" sz="2800" dirty="0" smtClean="0"/>
              <a:t>To alert the product development team to alternatives that </a:t>
            </a:r>
          </a:p>
          <a:p>
            <a:pPr lvl="1" eaLnBrk="1" hangingPunct="1"/>
            <a:r>
              <a:rPr lang="en-US" altLang="en-US" dirty="0" smtClean="0"/>
              <a:t>could either bring down the cost or </a:t>
            </a:r>
          </a:p>
          <a:p>
            <a:pPr lvl="1" eaLnBrk="1" hangingPunct="1"/>
            <a:r>
              <a:rPr lang="en-US" altLang="en-US" dirty="0" smtClean="0"/>
              <a:t>increase the value </a:t>
            </a:r>
          </a:p>
          <a:p>
            <a:pPr eaLnBrk="1" hangingPunct="1"/>
            <a:r>
              <a:rPr lang="en-US" altLang="en-US" sz="2800" dirty="0" smtClean="0"/>
              <a:t>By improving on the functionalities and performance without increasing the cost </a:t>
            </a:r>
          </a:p>
        </p:txBody>
      </p:sp>
    </p:spTree>
    <p:extLst>
      <p:ext uri="{BB962C8B-B14F-4D97-AF65-F5344CB8AC3E}">
        <p14:creationId xmlns:p14="http://schemas.microsoft.com/office/powerpoint/2010/main" val="115800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627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Value Engineering</a:t>
            </a:r>
            <a:br>
              <a:rPr lang="en-US" altLang="en-US" dirty="0" smtClean="0"/>
            </a:br>
            <a:r>
              <a:rPr lang="en-US" altLang="en-US" sz="3200" b="1" dirty="0" smtClean="0">
                <a:solidFill>
                  <a:srgbClr val="0000FF"/>
                </a:solidFill>
                <a:latin typeface="Comic Sans MS" pitchFamily="66" charset="0"/>
              </a:rPr>
              <a:t>Agenda for brainstorming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81832"/>
            <a:ext cx="8458200" cy="4525963"/>
          </a:xfrm>
        </p:spPr>
        <p:txBody>
          <a:bodyPr/>
          <a:lstStyle/>
          <a:p>
            <a:pPr eaLnBrk="1" hangingPunct="1"/>
            <a:r>
              <a:rPr lang="en-US" altLang="en-US" sz="2300" dirty="0" smtClean="0"/>
              <a:t>Can we eliminate certain features from the design?</a:t>
            </a:r>
          </a:p>
          <a:p>
            <a:pPr eaLnBrk="1" hangingPunct="1"/>
            <a:r>
              <a:rPr lang="en-US" altLang="en-US" sz="2300" dirty="0" smtClean="0"/>
              <a:t>Are there instances of over-design in certain components increasing the cost? If so, how can </a:t>
            </a:r>
            <a:r>
              <a:rPr lang="en-US" altLang="en-US" sz="2300" dirty="0" err="1" smtClean="0"/>
              <a:t>rationalise</a:t>
            </a:r>
            <a:r>
              <a:rPr lang="en-US" altLang="en-US" sz="2300" dirty="0" smtClean="0"/>
              <a:t> these aspects?</a:t>
            </a:r>
          </a:p>
          <a:p>
            <a:pPr eaLnBrk="1" hangingPunct="1"/>
            <a:r>
              <a:rPr lang="en-US" altLang="en-US" sz="2300" dirty="0" smtClean="0"/>
              <a:t>Are there certain features of design that cost more than what it is worth?</a:t>
            </a:r>
          </a:p>
          <a:p>
            <a:pPr eaLnBrk="1" hangingPunct="1"/>
            <a:r>
              <a:rPr lang="en-US" altLang="en-US" sz="2300" dirty="0" smtClean="0"/>
              <a:t>Is it possible to replace the proposed method of manufacture with a less costly one?</a:t>
            </a:r>
          </a:p>
          <a:p>
            <a:pPr eaLnBrk="1" hangingPunct="1"/>
            <a:r>
              <a:rPr lang="en-US" altLang="en-US" sz="2300" dirty="0" smtClean="0"/>
              <a:t>Is it possible for someone else (suppliers) to produce certain components cheaper, faster and better?</a:t>
            </a:r>
          </a:p>
          <a:p>
            <a:pPr eaLnBrk="1" hangingPunct="1"/>
            <a:r>
              <a:rPr lang="en-US" altLang="en-US" sz="2300" dirty="0" smtClean="0"/>
              <a:t>Can we eliminate parts and replace them with more universal parts?</a:t>
            </a:r>
          </a:p>
          <a:p>
            <a:pPr eaLnBrk="1" hangingPunct="1"/>
            <a:r>
              <a:rPr lang="en-US" altLang="en-US" sz="2300" dirty="0" smtClean="0"/>
              <a:t>Are there opportunities for cost cutting by development of import substitution methods?</a:t>
            </a:r>
          </a:p>
        </p:txBody>
      </p:sp>
    </p:spTree>
    <p:extLst>
      <p:ext uri="{BB962C8B-B14F-4D97-AF65-F5344CB8AC3E}">
        <p14:creationId xmlns:p14="http://schemas.microsoft.com/office/powerpoint/2010/main" val="158518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21154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3600" dirty="0" smtClean="0"/>
              <a:t>Tools for Efficient Product Development</a:t>
            </a:r>
            <a:r>
              <a:rPr lang="en-US" altLang="en-US" sz="5400" dirty="0" smtClean="0"/>
              <a:t> </a:t>
            </a:r>
            <a:br>
              <a:rPr lang="en-US" altLang="en-US" sz="5400" dirty="0" smtClean="0"/>
            </a:br>
            <a:r>
              <a:rPr lang="en-US" altLang="en-US" sz="3200" b="1" dirty="0" smtClean="0">
                <a:solidFill>
                  <a:srgbClr val="0000FF"/>
                </a:solidFill>
                <a:latin typeface="Comic Sans MS" pitchFamily="66" charset="0"/>
              </a:rPr>
              <a:t>Design for Manufacturability (DFM)</a:t>
            </a:r>
            <a:endParaRPr lang="en-US" altLang="en-US" sz="2800" b="1" dirty="0" smtClean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04408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A structured approach to</a:t>
            </a:r>
          </a:p>
          <a:p>
            <a:pPr lvl="1" eaLnBrk="1" hangingPunct="1"/>
            <a:r>
              <a:rPr lang="en-US" altLang="en-US" dirty="0" smtClean="0"/>
              <a:t>Ensure that manufacturing requirements and preferences are considered fairly early in the design</a:t>
            </a:r>
          </a:p>
          <a:p>
            <a:pPr lvl="1" eaLnBrk="1" hangingPunct="1"/>
            <a:r>
              <a:rPr lang="en-US" altLang="en-US" dirty="0" smtClean="0"/>
              <a:t>Without the need for excessive coordination between the two</a:t>
            </a:r>
          </a:p>
          <a:p>
            <a:pPr eaLnBrk="1" hangingPunct="1"/>
            <a:r>
              <a:rPr lang="en-US" altLang="en-US" dirty="0" smtClean="0"/>
              <a:t>Facilitates Designing a product for easy &amp; economical production</a:t>
            </a:r>
          </a:p>
          <a:p>
            <a:pPr eaLnBrk="1" hangingPunct="1"/>
            <a:r>
              <a:rPr lang="en-US" altLang="en-US" dirty="0" smtClean="0"/>
              <a:t>Identifies easy-to-manufacture product-design 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897811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type="title"/>
          </p:nvPr>
        </p:nvSpPr>
        <p:spPr>
          <a:xfrm>
            <a:off x="574675" y="59136"/>
            <a:ext cx="8001000" cy="1216025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DFM Guidelines</a:t>
            </a:r>
            <a:br>
              <a:rPr lang="en-US" altLang="en-US" dirty="0" smtClean="0"/>
            </a:br>
            <a:r>
              <a:rPr lang="en-US" altLang="en-US" sz="3200" b="1" dirty="0" smtClean="0">
                <a:solidFill>
                  <a:srgbClr val="0000FF"/>
                </a:solidFill>
                <a:latin typeface="Comic Sans MS" pitchFamily="66" charset="0"/>
              </a:rPr>
              <a:t>Addresses three major areas</a:t>
            </a:r>
          </a:p>
        </p:txBody>
      </p:sp>
      <p:sp>
        <p:nvSpPr>
          <p:cNvPr id="20483" name="Rectangle 4"/>
          <p:cNvSpPr>
            <a:spLocks noGrp="1" noChangeArrowheads="1"/>
          </p:cNvSpPr>
          <p:nvPr>
            <p:ph sz="half" idx="1"/>
          </p:nvPr>
        </p:nvSpPr>
        <p:spPr>
          <a:xfrm>
            <a:off x="566738" y="1506936"/>
            <a:ext cx="3924300" cy="3586163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z="2000" u="sng" dirty="0" smtClean="0"/>
              <a:t>Variety Reduction</a:t>
            </a:r>
          </a:p>
          <a:p>
            <a:pPr eaLnBrk="1" hangingPunct="1"/>
            <a:r>
              <a:rPr lang="en-US" altLang="en-US" sz="2000" dirty="0" smtClean="0"/>
              <a:t>Minimize the number of parts</a:t>
            </a:r>
          </a:p>
          <a:p>
            <a:pPr eaLnBrk="1" hangingPunct="1"/>
            <a:r>
              <a:rPr lang="en-US" altLang="en-US" sz="2000" dirty="0" smtClean="0"/>
              <a:t>Minimize sub-assemblies</a:t>
            </a:r>
          </a:p>
          <a:p>
            <a:pPr eaLnBrk="1" hangingPunct="1"/>
            <a:r>
              <a:rPr lang="en-US" altLang="en-US" sz="2000" dirty="0" smtClean="0"/>
              <a:t>Avoid separate fasteners</a:t>
            </a:r>
          </a:p>
          <a:p>
            <a:pPr eaLnBrk="1" hangingPunct="1"/>
            <a:r>
              <a:rPr lang="en-US" altLang="en-US" sz="2000" dirty="0" smtClean="0"/>
              <a:t>Use standard parts when possible</a:t>
            </a:r>
          </a:p>
          <a:p>
            <a:pPr eaLnBrk="1" hangingPunct="1"/>
            <a:r>
              <a:rPr lang="en-US" altLang="en-US" sz="2000" dirty="0" smtClean="0"/>
              <a:t>Design parts for multi-use</a:t>
            </a:r>
          </a:p>
          <a:p>
            <a:pPr eaLnBrk="1" hangingPunct="1"/>
            <a:r>
              <a:rPr lang="en-US" altLang="en-US" sz="2000" dirty="0" smtClean="0"/>
              <a:t>Develop a modular design</a:t>
            </a:r>
          </a:p>
          <a:p>
            <a:pPr eaLnBrk="1" hangingPunct="1"/>
            <a:r>
              <a:rPr lang="en-US" altLang="en-US" sz="2000" dirty="0" smtClean="0"/>
              <a:t>Use repeatable &amp; understood processes </a:t>
            </a:r>
          </a:p>
        </p:txBody>
      </p:sp>
      <p:sp>
        <p:nvSpPr>
          <p:cNvPr id="20484" name="Rectangle 5"/>
          <p:cNvSpPr>
            <a:spLocks noGrp="1" noChangeArrowheads="1"/>
          </p:cNvSpPr>
          <p:nvPr>
            <p:ph sz="half" idx="2"/>
          </p:nvPr>
        </p:nvSpPr>
        <p:spPr>
          <a:xfrm>
            <a:off x="4643438" y="1506936"/>
            <a:ext cx="3924300" cy="35814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6075" indent="-346075" eaLnBrk="1" hangingPunct="1">
              <a:buFont typeface="Wingdings" pitchFamily="2" charset="2"/>
              <a:buNone/>
            </a:pPr>
            <a:r>
              <a:rPr lang="en-US" altLang="en-US" sz="2000" dirty="0" smtClean="0">
                <a:solidFill>
                  <a:srgbClr val="C00000"/>
                </a:solidFill>
              </a:rPr>
              <a:t>	</a:t>
            </a:r>
            <a:r>
              <a:rPr lang="en-US" altLang="en-US" sz="2000" u="sng" dirty="0" smtClean="0">
                <a:solidFill>
                  <a:srgbClr val="C00000"/>
                </a:solidFill>
              </a:rPr>
              <a:t>Operational Convenience</a:t>
            </a:r>
          </a:p>
          <a:p>
            <a:pPr marL="346075" indent="-346075" eaLnBrk="1" hangingPunct="1"/>
            <a:r>
              <a:rPr lang="en-US" altLang="en-US" sz="2000" dirty="0" smtClean="0">
                <a:solidFill>
                  <a:srgbClr val="C00000"/>
                </a:solidFill>
              </a:rPr>
              <a:t>Simplify operations</a:t>
            </a:r>
          </a:p>
          <a:p>
            <a:pPr marL="346075" indent="-346075" eaLnBrk="1" hangingPunct="1"/>
            <a:r>
              <a:rPr lang="en-US" altLang="en-US" sz="2000" dirty="0" smtClean="0">
                <a:solidFill>
                  <a:srgbClr val="C00000"/>
                </a:solidFill>
              </a:rPr>
              <a:t>Eliminate adjustments</a:t>
            </a:r>
          </a:p>
          <a:p>
            <a:pPr marL="346075" indent="-346075" eaLnBrk="1" hangingPunct="1"/>
            <a:r>
              <a:rPr lang="en-US" altLang="en-US" sz="2000" dirty="0" smtClean="0">
                <a:solidFill>
                  <a:srgbClr val="C00000"/>
                </a:solidFill>
              </a:rPr>
              <a:t>Avoid tools</a:t>
            </a:r>
          </a:p>
          <a:p>
            <a:pPr marL="346075" indent="-346075" eaLnBrk="1" hangingPunct="1"/>
            <a:r>
              <a:rPr lang="en-US" altLang="en-US" sz="2000" dirty="0" smtClean="0">
                <a:solidFill>
                  <a:srgbClr val="C00000"/>
                </a:solidFill>
              </a:rPr>
              <a:t>Design for minimum handling </a:t>
            </a:r>
          </a:p>
          <a:p>
            <a:pPr marL="346075" indent="-346075" eaLnBrk="1" hangingPunct="1"/>
            <a:r>
              <a:rPr lang="en-US" altLang="en-US" sz="2000" dirty="0" smtClean="0">
                <a:solidFill>
                  <a:srgbClr val="C00000"/>
                </a:solidFill>
              </a:rPr>
              <a:t>Design for top-down assembly</a:t>
            </a:r>
          </a:p>
          <a:p>
            <a:pPr marL="346075" indent="-346075" eaLnBrk="1" hangingPunct="1"/>
            <a:r>
              <a:rPr lang="en-US" altLang="en-US" sz="2000" dirty="0" smtClean="0">
                <a:solidFill>
                  <a:srgbClr val="C00000"/>
                </a:solidFill>
              </a:rPr>
              <a:t>Design for efficient &amp; adequate testing</a:t>
            </a:r>
          </a:p>
        </p:txBody>
      </p:sp>
      <p:sp>
        <p:nvSpPr>
          <p:cNvPr id="20485" name="Text Box 7"/>
          <p:cNvSpPr txBox="1">
            <a:spLocks noChangeArrowheads="1"/>
          </p:cNvSpPr>
          <p:nvPr/>
        </p:nvSpPr>
        <p:spPr bwMode="auto">
          <a:xfrm>
            <a:off x="2949575" y="5240736"/>
            <a:ext cx="3584443" cy="10156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marL="346075" indent="-346075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000" b="0" u="sng" dirty="0">
                <a:solidFill>
                  <a:srgbClr val="0000FF"/>
                </a:solidFill>
                <a:latin typeface="Verdana" pitchFamily="34" charset="0"/>
              </a:rPr>
              <a:t>Cost Reduction</a:t>
            </a:r>
          </a:p>
          <a:p>
            <a:pPr>
              <a:buFont typeface="Verdana" pitchFamily="34" charset="0"/>
              <a:buChar char="□"/>
            </a:pPr>
            <a:r>
              <a:rPr lang="en-US" altLang="en-US" sz="2000" b="0" dirty="0">
                <a:solidFill>
                  <a:srgbClr val="0000FF"/>
                </a:solidFill>
                <a:latin typeface="Verdana" pitchFamily="34" charset="0"/>
              </a:rPr>
              <a:t>Analyze failures</a:t>
            </a:r>
          </a:p>
          <a:p>
            <a:pPr>
              <a:buFont typeface="Verdana" pitchFamily="34" charset="0"/>
              <a:buChar char="□"/>
            </a:pPr>
            <a:r>
              <a:rPr lang="en-US" altLang="en-US" sz="2000" b="0" dirty="0">
                <a:solidFill>
                  <a:srgbClr val="0000FF"/>
                </a:solidFill>
                <a:latin typeface="Verdana" pitchFamily="34" charset="0"/>
              </a:rPr>
              <a:t>Rigorously assess value</a:t>
            </a:r>
          </a:p>
        </p:txBody>
      </p:sp>
    </p:spTree>
    <p:extLst>
      <p:ext uri="{BB962C8B-B14F-4D97-AF65-F5344CB8AC3E}">
        <p14:creationId xmlns:p14="http://schemas.microsoft.com/office/powerpoint/2010/main" val="104273709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000" dirty="0" smtClean="0"/>
              <a:t>Tools for Efficient Product Development:</a:t>
            </a:r>
            <a:br>
              <a:rPr lang="en-US" altLang="en-US" sz="3000" dirty="0" smtClean="0"/>
            </a:br>
            <a:r>
              <a:rPr lang="en-US" altLang="en-US" sz="3200" b="1" dirty="0" smtClean="0">
                <a:solidFill>
                  <a:srgbClr val="0000FF"/>
                </a:solidFill>
                <a:latin typeface="Comic Sans MS" pitchFamily="66" charset="0"/>
              </a:rPr>
              <a:t>Mass </a:t>
            </a:r>
            <a:r>
              <a:rPr lang="en-US" altLang="en-US" sz="3200" b="1" dirty="0" err="1" smtClean="0">
                <a:solidFill>
                  <a:srgbClr val="0000FF"/>
                </a:solidFill>
                <a:latin typeface="Comic Sans MS" pitchFamily="66" charset="0"/>
              </a:rPr>
              <a:t>Customisation</a:t>
            </a:r>
            <a:r>
              <a:rPr lang="en-US" altLang="en-US" sz="3200" b="1" dirty="0" smtClean="0">
                <a:solidFill>
                  <a:srgbClr val="0000FF"/>
                </a:solidFill>
                <a:latin typeface="Comic Sans MS" pitchFamily="66" charset="0"/>
              </a:rPr>
              <a:t> methods</a:t>
            </a:r>
          </a:p>
        </p:txBody>
      </p:sp>
      <p:sp>
        <p:nvSpPr>
          <p:cNvPr id="21507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err="1" smtClean="0"/>
              <a:t>Standardisation</a:t>
            </a:r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uses commonly available parts</a:t>
            </a:r>
          </a:p>
          <a:p>
            <a:pPr lvl="1" eaLnBrk="1" hangingPunct="1"/>
            <a:r>
              <a:rPr lang="en-US" altLang="en-US" dirty="0" smtClean="0"/>
              <a:t>reduces costs &amp; inventory</a:t>
            </a:r>
          </a:p>
          <a:p>
            <a:pPr eaLnBrk="1" hangingPunct="1"/>
            <a:r>
              <a:rPr lang="en-US" altLang="en-US" dirty="0" smtClean="0"/>
              <a:t>Modular design</a:t>
            </a:r>
          </a:p>
          <a:p>
            <a:pPr lvl="1" eaLnBrk="1" hangingPunct="1"/>
            <a:r>
              <a:rPr lang="en-US" altLang="en-US" dirty="0" smtClean="0"/>
              <a:t>combines standardized building blocks/modules into unique products</a:t>
            </a:r>
          </a:p>
          <a:p>
            <a:pPr eaLnBrk="1" hangingPunct="1"/>
            <a:r>
              <a:rPr lang="en-US" altLang="en-US" dirty="0" smtClean="0"/>
              <a:t>Product Platforms</a:t>
            </a:r>
          </a:p>
        </p:txBody>
      </p:sp>
    </p:spTree>
    <p:extLst>
      <p:ext uri="{BB962C8B-B14F-4D97-AF65-F5344CB8AC3E}">
        <p14:creationId xmlns:p14="http://schemas.microsoft.com/office/powerpoint/2010/main" val="130241982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New Product Development </a:t>
            </a:r>
            <a:br>
              <a:rPr lang="en-US" altLang="en-US" dirty="0" smtClean="0"/>
            </a:br>
            <a:r>
              <a:rPr lang="en-US" altLang="en-US" sz="3200" b="1" dirty="0" smtClean="0">
                <a:solidFill>
                  <a:srgbClr val="0000FF"/>
                </a:solidFill>
                <a:latin typeface="Comic Sans MS" pitchFamily="66" charset="0"/>
              </a:rPr>
              <a:t>The case of Tata Nano</a:t>
            </a:r>
            <a:endParaRPr lang="en-US" altLang="en-US" b="1" dirty="0" smtClean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228600" y="1828800"/>
            <a:ext cx="5029200" cy="4297363"/>
          </a:xfrm>
        </p:spPr>
        <p:txBody>
          <a:bodyPr/>
          <a:lstStyle/>
          <a:p>
            <a:pPr eaLnBrk="1" hangingPunct="1">
              <a:defRPr/>
            </a:pPr>
            <a:r>
              <a:rPr lang="en-US" sz="1800" dirty="0" smtClean="0"/>
              <a:t>A good Product Development exercise has several feature </a:t>
            </a:r>
          </a:p>
          <a:p>
            <a:pPr lvl="1" eaLnBrk="1" hangingPunct="1">
              <a:defRPr/>
            </a:pPr>
            <a:r>
              <a:rPr lang="en-US" sz="1600" dirty="0" smtClean="0">
                <a:ea typeface="+mn-ea"/>
                <a:cs typeface="+mn-cs"/>
              </a:rPr>
              <a:t>unambiguous objectives for project </a:t>
            </a:r>
          </a:p>
          <a:p>
            <a:pPr lvl="1" eaLnBrk="1" hangingPunct="1">
              <a:defRPr/>
            </a:pPr>
            <a:r>
              <a:rPr lang="en-US" sz="1600" dirty="0" smtClean="0">
                <a:ea typeface="+mn-ea"/>
                <a:cs typeface="+mn-cs"/>
              </a:rPr>
              <a:t>involvement of multiple stakeholders</a:t>
            </a:r>
          </a:p>
          <a:p>
            <a:pPr lvl="1" eaLnBrk="1" hangingPunct="1">
              <a:defRPr/>
            </a:pPr>
            <a:r>
              <a:rPr lang="en-US" sz="1600" dirty="0" smtClean="0">
                <a:ea typeface="+mn-ea"/>
                <a:cs typeface="+mn-cs"/>
              </a:rPr>
              <a:t>role of suppliers in cutting time</a:t>
            </a:r>
          </a:p>
          <a:p>
            <a:pPr lvl="1" eaLnBrk="1" hangingPunct="1">
              <a:defRPr/>
            </a:pPr>
            <a:r>
              <a:rPr lang="en-US" sz="1600" dirty="0" smtClean="0">
                <a:ea typeface="+mn-ea"/>
                <a:cs typeface="+mn-cs"/>
              </a:rPr>
              <a:t>cost and value engineering 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sz="1600" dirty="0" smtClean="0">
                <a:ea typeface="+mn-ea"/>
                <a:cs typeface="+mn-cs"/>
              </a:rPr>
              <a:t>	We see several examples of these in the </a:t>
            </a:r>
            <a:r>
              <a:rPr lang="en-US" sz="1600" dirty="0" err="1" smtClean="0">
                <a:ea typeface="+mn-ea"/>
                <a:cs typeface="+mn-cs"/>
              </a:rPr>
              <a:t>Nano</a:t>
            </a:r>
            <a:r>
              <a:rPr lang="en-US" sz="1600" dirty="0" smtClean="0">
                <a:ea typeface="+mn-ea"/>
                <a:cs typeface="+mn-cs"/>
              </a:rPr>
              <a:t> project </a:t>
            </a:r>
          </a:p>
          <a:p>
            <a:pPr eaLnBrk="1" hangingPunct="1">
              <a:defRPr/>
            </a:pPr>
            <a:r>
              <a:rPr lang="en-US" sz="1800" dirty="0" smtClean="0"/>
              <a:t>The product development team at Tata Motors had to meet three requirements for the new vehicle: </a:t>
            </a:r>
          </a:p>
          <a:p>
            <a:pPr lvl="1" eaLnBrk="1" hangingPunct="1">
              <a:defRPr/>
            </a:pPr>
            <a:r>
              <a:rPr lang="en-US" sz="1600" dirty="0" smtClean="0">
                <a:ea typeface="+mn-ea"/>
                <a:cs typeface="+mn-cs"/>
              </a:rPr>
              <a:t>it should be low-cost, </a:t>
            </a:r>
          </a:p>
          <a:p>
            <a:pPr lvl="1" eaLnBrk="1" hangingPunct="1">
              <a:defRPr/>
            </a:pPr>
            <a:r>
              <a:rPr lang="en-US" sz="1600" dirty="0" smtClean="0">
                <a:ea typeface="+mn-ea"/>
                <a:cs typeface="+mn-cs"/>
              </a:rPr>
              <a:t>adhere to regulatory requirements, and </a:t>
            </a:r>
          </a:p>
          <a:p>
            <a:pPr lvl="1" eaLnBrk="1" hangingPunct="1">
              <a:defRPr/>
            </a:pPr>
            <a:r>
              <a:rPr lang="en-US" sz="1600" dirty="0" smtClean="0">
                <a:ea typeface="+mn-ea"/>
                <a:cs typeface="+mn-cs"/>
              </a:rPr>
              <a:t>achieve performance targets such as fuel efficiency and acceleration capacity</a:t>
            </a:r>
          </a:p>
          <a:p>
            <a:pPr eaLnBrk="1" hangingPunct="1">
              <a:defRPr/>
            </a:pPr>
            <a:endParaRPr lang="en-US" sz="1800" dirty="0" smtClean="0"/>
          </a:p>
        </p:txBody>
      </p:sp>
      <p:pic>
        <p:nvPicPr>
          <p:cNvPr id="6148" name="Picture 2" descr="nan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6" t="3374" r="42810" b="3642"/>
          <a:stretch>
            <a:fillRect/>
          </a:stretch>
        </p:blipFill>
        <p:spPr bwMode="auto">
          <a:xfrm>
            <a:off x="5334000" y="2286000"/>
            <a:ext cx="3419475" cy="2119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185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 smtClean="0"/>
              <a:t>Standardisation</a:t>
            </a:r>
            <a:r>
              <a:rPr lang="en-GB" altLang="en-US" sz="3200" dirty="0" smtClean="0"/>
              <a:t> </a:t>
            </a:r>
            <a:r>
              <a:rPr lang="en-GB" altLang="en-US" sz="3200" b="1" dirty="0" smtClean="0"/>
              <a:t/>
            </a:r>
            <a:br>
              <a:rPr lang="en-GB" altLang="en-US" sz="3200" b="1" dirty="0" smtClean="0"/>
            </a:br>
            <a:r>
              <a:rPr lang="en-GB" altLang="en-US" sz="3200" b="1" dirty="0" smtClean="0">
                <a:solidFill>
                  <a:srgbClr val="0000FF"/>
                </a:solidFill>
                <a:latin typeface="Comic Sans MS" pitchFamily="66" charset="0"/>
              </a:rPr>
              <a:t>An Example</a:t>
            </a:r>
            <a:endParaRPr lang="en-GB" altLang="en-US" sz="3200" dirty="0" smtClean="0">
              <a:solidFill>
                <a:srgbClr val="0000FF"/>
              </a:solidFill>
            </a:endParaRPr>
          </a:p>
        </p:txBody>
      </p:sp>
      <p:graphicFrame>
        <p:nvGraphicFramePr>
          <p:cNvPr id="1026" name="Object 3"/>
          <p:cNvGraphicFramePr>
            <a:graphicFrameLocks noGrp="1" noChangeAspect="1"/>
          </p:cNvGraphicFramePr>
          <p:nvPr>
            <p:ph type="tbl" idx="1"/>
          </p:nvPr>
        </p:nvGraphicFramePr>
        <p:xfrm>
          <a:off x="1582738" y="1752600"/>
          <a:ext cx="5969000" cy="426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3" name="Document" r:id="rId3" imgW="9016920" imgH="6446880" progId="Word.Document.8">
                  <p:embed/>
                </p:oleObj>
              </mc:Choice>
              <mc:Fallback>
                <p:oleObj name="Document" r:id="rId3" imgW="9016920" imgH="64468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2738" y="1752600"/>
                        <a:ext cx="5969000" cy="426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91407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451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Product Platforms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50072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 sz="2800" dirty="0" smtClean="0"/>
              <a:t>Platform is a collection of assets that are shared by a set of products</a:t>
            </a:r>
          </a:p>
          <a:p>
            <a:pPr lvl="1" eaLnBrk="1" hangingPunct="1"/>
            <a:r>
              <a:rPr lang="en-US" altLang="en-US" sz="2400" dirty="0" smtClean="0"/>
              <a:t>components (part designs, fixtures, tools)</a:t>
            </a:r>
          </a:p>
          <a:p>
            <a:pPr lvl="1" eaLnBrk="1" hangingPunct="1"/>
            <a:r>
              <a:rPr lang="en-US" altLang="en-US" sz="2400" dirty="0" smtClean="0"/>
              <a:t>processes (for manufacture, assembly)</a:t>
            </a:r>
          </a:p>
          <a:p>
            <a:pPr lvl="1" eaLnBrk="1" hangingPunct="1"/>
            <a:r>
              <a:rPr lang="en-US" altLang="en-US" sz="2400" dirty="0" smtClean="0"/>
              <a:t>knowledge (know how, techniques, methods)</a:t>
            </a:r>
          </a:p>
          <a:p>
            <a:pPr lvl="1" eaLnBrk="1" hangingPunct="1"/>
            <a:r>
              <a:rPr lang="en-US" altLang="en-US" sz="2400" dirty="0" smtClean="0"/>
              <a:t>people &amp; relationships (design teams, suppliers) </a:t>
            </a:r>
          </a:p>
          <a:p>
            <a:pPr eaLnBrk="1" hangingPunct="1"/>
            <a:r>
              <a:rPr lang="en-US" altLang="en-US" sz="2800" dirty="0" smtClean="0"/>
              <a:t>A way to achieve successful mass </a:t>
            </a:r>
            <a:r>
              <a:rPr lang="en-US" altLang="en-US" sz="2800" dirty="0" err="1" smtClean="0"/>
              <a:t>customisation</a:t>
            </a:r>
            <a:endParaRPr lang="en-US" altLang="en-US" sz="2800" dirty="0" smtClean="0"/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76200" y="6068110"/>
            <a:ext cx="64166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 b="0" i="1">
                <a:latin typeface="Verdana" pitchFamily="34" charset="0"/>
              </a:rPr>
              <a:t>Source: Planning for Product Platforms, Robertson &amp; Ulrich, SMR, Summer 1998.</a:t>
            </a:r>
          </a:p>
        </p:txBody>
      </p:sp>
    </p:spTree>
    <p:extLst>
      <p:ext uri="{BB962C8B-B14F-4D97-AF65-F5344CB8AC3E}">
        <p14:creationId xmlns:p14="http://schemas.microsoft.com/office/powerpoint/2010/main" val="349359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Product Platforms</a:t>
            </a:r>
            <a:br>
              <a:rPr lang="en-US" altLang="en-US" dirty="0" smtClean="0"/>
            </a:br>
            <a:r>
              <a:rPr lang="en-US" altLang="en-US" sz="3200" b="1" dirty="0" smtClean="0">
                <a:solidFill>
                  <a:srgbClr val="0000FF"/>
                </a:solidFill>
                <a:latin typeface="Comic Sans MS" pitchFamily="66" charset="0"/>
              </a:rPr>
              <a:t>Fundamental issues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 smtClean="0"/>
              <a:t>Customers care about distinctiveness</a:t>
            </a:r>
          </a:p>
          <a:p>
            <a:pPr lvl="1" eaLnBrk="1" hangingPunct="1"/>
            <a:r>
              <a:rPr lang="en-US" altLang="en-US" sz="2400" dirty="0" smtClean="0">
                <a:solidFill>
                  <a:srgbClr val="0000FF"/>
                </a:solidFill>
              </a:rPr>
              <a:t>Differentiating Attributes </a:t>
            </a:r>
            <a:r>
              <a:rPr lang="en-US" altLang="en-US" sz="2400" dirty="0" smtClean="0"/>
              <a:t>(noise level inside an automobile)</a:t>
            </a:r>
          </a:p>
          <a:p>
            <a:pPr eaLnBrk="1" hangingPunct="1"/>
            <a:r>
              <a:rPr lang="en-US" altLang="en-US" sz="2800" dirty="0" smtClean="0"/>
              <a:t>Costs are </a:t>
            </a:r>
            <a:r>
              <a:rPr lang="en-US" altLang="en-US" sz="2800" dirty="0" err="1" smtClean="0"/>
              <a:t>favourably</a:t>
            </a:r>
            <a:r>
              <a:rPr lang="en-US" altLang="en-US" sz="2800" dirty="0" smtClean="0"/>
              <a:t> influenced by the degree of commonality</a:t>
            </a:r>
          </a:p>
          <a:p>
            <a:pPr lvl="1" eaLnBrk="1" hangingPunct="1"/>
            <a:r>
              <a:rPr lang="en-US" altLang="en-US" sz="2400" dirty="0" smtClean="0">
                <a:solidFill>
                  <a:srgbClr val="0000FF"/>
                </a:solidFill>
              </a:rPr>
              <a:t>Chunks </a:t>
            </a:r>
            <a:r>
              <a:rPr lang="en-US" altLang="en-US" sz="2400" dirty="0" smtClean="0"/>
              <a:t>- major physical elements of a product  (engine compartment in automobiles)</a:t>
            </a:r>
          </a:p>
          <a:p>
            <a:pPr eaLnBrk="1" hangingPunct="1"/>
            <a:r>
              <a:rPr lang="en-US" altLang="en-US" sz="2800" dirty="0" smtClean="0"/>
              <a:t>Balancing distinctiveness &amp; commonality is both a requirement and a challenge for firms </a:t>
            </a:r>
          </a:p>
        </p:txBody>
      </p:sp>
    </p:spTree>
    <p:extLst>
      <p:ext uri="{BB962C8B-B14F-4D97-AF65-F5344CB8AC3E}">
        <p14:creationId xmlns:p14="http://schemas.microsoft.com/office/powerpoint/2010/main" val="203271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/>
              <a:t>Trade-offs in a Product Platform Exercise</a:t>
            </a:r>
            <a:endParaRPr lang="en-US" sz="4000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704783543"/>
              </p:ext>
            </p:extLst>
          </p:nvPr>
        </p:nvGraphicFramePr>
        <p:xfrm>
          <a:off x="1524000" y="1371600"/>
          <a:ext cx="60198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104950" y="5898150"/>
            <a:ext cx="2910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Percentage of Common Parts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62335" y="2650425"/>
            <a:ext cx="461665" cy="148854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dirty="0" smtClean="0"/>
              <a:t>Distinctiveness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600200" y="1803400"/>
            <a:ext cx="0" cy="304800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200400" y="5765800"/>
            <a:ext cx="289560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3733800" y="4498034"/>
            <a:ext cx="1641042" cy="1166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3581400" y="2514600"/>
            <a:ext cx="3114" cy="1752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724400" y="4126468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200400" y="29718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3429000" y="427886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</a:t>
            </a:r>
            <a:endParaRPr lang="en-US" sz="2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3429000" y="19050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5334000" y="42672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5337114" y="19050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061451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89394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Produce Development Process</a:t>
            </a:r>
            <a:br>
              <a:rPr lang="en-US" altLang="en-US" dirty="0" smtClean="0"/>
            </a:br>
            <a:r>
              <a:rPr lang="en-US" altLang="en-US" sz="3200" b="1" dirty="0" smtClean="0">
                <a:solidFill>
                  <a:srgbClr val="0000FF"/>
                </a:solidFill>
                <a:latin typeface="Comic Sans MS" pitchFamily="66" charset="0"/>
              </a:rPr>
              <a:t>Performance Measures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1337224"/>
              </p:ext>
            </p:extLst>
          </p:nvPr>
        </p:nvGraphicFramePr>
        <p:xfrm>
          <a:off x="609600" y="936143"/>
          <a:ext cx="8077200" cy="5433580"/>
        </p:xfrm>
        <a:graphic>
          <a:graphicData uri="http://schemas.openxmlformats.org/drawingml/2006/table">
            <a:tbl>
              <a:tblPr/>
              <a:tblGrid>
                <a:gridCol w="4035467"/>
                <a:gridCol w="4041733"/>
              </a:tblGrid>
              <a:tr h="161484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latin typeface="+mn-lt"/>
                        </a:rPr>
                        <a:t>Cost based measures</a:t>
                      </a:r>
                    </a:p>
                  </a:txBody>
                  <a:tcPr marT="45722" marB="4572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latin typeface="+mn-lt"/>
                        </a:rPr>
                        <a:t>  Target </a:t>
                      </a:r>
                      <a:r>
                        <a:rPr lang="en-US" sz="1400" b="0" i="0" u="none" strike="noStrike" dirty="0">
                          <a:latin typeface="+mn-lt"/>
                        </a:rPr>
                        <a:t>costs achievement status</a:t>
                      </a:r>
                    </a:p>
                  </a:txBody>
                  <a:tcPr marL="8080" marR="8080" marT="8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</a:tr>
              <a:tr h="22227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latin typeface="+mn-lt"/>
                        </a:rPr>
                        <a:t>Quantum of value engineering efforts</a:t>
                      </a:r>
                    </a:p>
                  </a:txBody>
                  <a:tcPr marT="45722" marB="45722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</a:tr>
              <a:tr h="22227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latin typeface="+mn-lt"/>
                        </a:rPr>
                        <a:t>Cost of first production run</a:t>
                      </a:r>
                    </a:p>
                  </a:txBody>
                  <a:tcPr marT="45722" marB="45722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</a:tr>
              <a:tr h="22227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latin typeface="+mn-lt"/>
                        </a:rPr>
                        <a:t>Cost overrun of prduct development project</a:t>
                      </a:r>
                    </a:p>
                  </a:txBody>
                  <a:tcPr marT="45722" marB="45722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</a:tr>
              <a:tr h="222276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latin typeface="+mn-lt"/>
                        </a:rPr>
                        <a:t>Design effectiveness</a:t>
                      </a:r>
                    </a:p>
                  </a:txBody>
                  <a:tcPr marT="45722" marB="4572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latin typeface="+mn-lt"/>
                        </a:rPr>
                        <a:t>Percentage of standard parts &amp; processes</a:t>
                      </a:r>
                    </a:p>
                  </a:txBody>
                  <a:tcPr marT="45722" marB="45722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22227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latin typeface="+mn-lt"/>
                        </a:rPr>
                        <a:t>Time to return to normal quality</a:t>
                      </a:r>
                    </a:p>
                  </a:txBody>
                  <a:tcPr marT="45722" marB="45722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22227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latin typeface="+mn-lt"/>
                        </a:rPr>
                        <a:t>Number of Revisions in the product design</a:t>
                      </a:r>
                    </a:p>
                  </a:txBody>
                  <a:tcPr marT="45722" marB="45722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37786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latin typeface="+mn-lt"/>
                        </a:rPr>
                        <a:t>Cost of field repair/service during first year after introduction</a:t>
                      </a:r>
                    </a:p>
                  </a:txBody>
                  <a:tcPr marT="45722" marB="45722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22227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latin typeface="+mn-lt"/>
                        </a:rPr>
                        <a:t>Time overrun of product development project</a:t>
                      </a:r>
                    </a:p>
                  </a:txBody>
                  <a:tcPr marT="45722" marB="45722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222276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latin typeface="+mn-lt"/>
                        </a:rPr>
                        <a:t>Strategic Measures</a:t>
                      </a:r>
                    </a:p>
                  </a:txBody>
                  <a:tcPr marT="45722" marB="4572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latin typeface="+mn-lt"/>
                        </a:rPr>
                        <a:t>Time to market</a:t>
                      </a:r>
                    </a:p>
                  </a:txBody>
                  <a:tcPr marT="45722" marB="45722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</a:tr>
              <a:tr h="22227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latin typeface="+mn-lt"/>
                        </a:rPr>
                        <a:t>Concept to market</a:t>
                      </a:r>
                    </a:p>
                  </a:txBody>
                  <a:tcPr marT="45722" marB="45722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</a:tr>
              <a:tr h="22227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latin typeface="+mn-lt"/>
                        </a:rPr>
                        <a:t>Number (or rate) of new products introduced</a:t>
                      </a:r>
                    </a:p>
                  </a:txBody>
                  <a:tcPr marT="45722" marB="45722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</a:tr>
              <a:tr h="37786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latin typeface="+mn-lt"/>
                        </a:rPr>
                        <a:t>Percent of new products in the overall product portfolio</a:t>
                      </a:r>
                    </a:p>
                  </a:txBody>
                  <a:tcPr marT="45722" marB="45722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</a:tr>
              <a:tr h="222276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latin typeface="+mn-lt"/>
                        </a:rPr>
                        <a:t>Market impact</a:t>
                      </a:r>
                    </a:p>
                  </a:txBody>
                  <a:tcPr marT="45722" marB="4572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latin typeface="+mn-lt"/>
                        </a:rPr>
                        <a:t>Total Product Cost</a:t>
                      </a:r>
                    </a:p>
                  </a:txBody>
                  <a:tcPr marT="45722" marB="45722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</a:tr>
              <a:tr h="22227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latin typeface="+mn-lt"/>
                        </a:rPr>
                        <a:t>Market share of the new product</a:t>
                      </a:r>
                    </a:p>
                  </a:txBody>
                  <a:tcPr marT="45722" marB="45722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</a:tr>
              <a:tr h="37786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latin typeface="+mn-lt"/>
                        </a:rPr>
                        <a:t>Total Product Sales in the first two years after introduction</a:t>
                      </a:r>
                    </a:p>
                  </a:txBody>
                  <a:tcPr marT="45722" marB="45722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135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361664" y="13815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Life Cycle Costing</a:t>
            </a:r>
            <a:br>
              <a:rPr lang="en-US" altLang="en-US" dirty="0" smtClean="0"/>
            </a:br>
            <a:r>
              <a:rPr lang="en-US" altLang="en-US" sz="3200" b="1" dirty="0" smtClean="0">
                <a:solidFill>
                  <a:srgbClr val="0000FF"/>
                </a:solidFill>
                <a:latin typeface="Comic Sans MS" pitchFamily="66" charset="0"/>
              </a:rPr>
              <a:t>Unifies design &amp; costing functions </a:t>
            </a:r>
            <a:endParaRPr lang="en-US" altLang="en-US" sz="3200" dirty="0" smtClean="0">
              <a:solidFill>
                <a:srgbClr val="0000FF"/>
              </a:solidFill>
            </a:endParaRPr>
          </a:p>
        </p:txBody>
      </p:sp>
      <p:graphicFrame>
        <p:nvGraphicFramePr>
          <p:cNvPr id="2050" name="Object 3"/>
          <p:cNvGraphicFramePr>
            <a:graphicFrameLocks noGrp="1" noChangeAspect="1"/>
          </p:cNvGraphicFramePr>
          <p:nvPr>
            <p:ph type="chart" idx="4294967295"/>
            <p:extLst>
              <p:ext uri="{D42A27DB-BD31-4B8C-83A1-F6EECF244321}">
                <p14:modId xmlns:p14="http://schemas.microsoft.com/office/powerpoint/2010/main" val="1512504762"/>
              </p:ext>
            </p:extLst>
          </p:nvPr>
        </p:nvGraphicFramePr>
        <p:xfrm>
          <a:off x="840916" y="1603420"/>
          <a:ext cx="7770812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7" name="Chart" r:id="rId3" imgW="7772400" imgH="4114884" progId="MSGraph.Chart.8">
                  <p:embed followColorScheme="full"/>
                </p:oleObj>
              </mc:Choice>
              <mc:Fallback>
                <p:oleObj name="Chart" r:id="rId3" imgW="7772400" imgH="4114884" progId="MSGraph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0916" y="1603420"/>
                        <a:ext cx="7770812" cy="411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1096503" y="5175295"/>
            <a:ext cx="14493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1800" b="0">
                <a:latin typeface="Verdana" pitchFamily="34" charset="0"/>
              </a:rPr>
              <a:t>Concept</a:t>
            </a:r>
          </a:p>
          <a:p>
            <a:pPr algn="ctr"/>
            <a:r>
              <a:rPr lang="en-US" altLang="en-US" sz="1800" b="0">
                <a:latin typeface="Verdana" pitchFamily="34" charset="0"/>
              </a:rPr>
              <a:t>Generation</a:t>
            </a:r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2804653" y="5187995"/>
            <a:ext cx="14811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1800" b="0">
                <a:latin typeface="Verdana" pitchFamily="34" charset="0"/>
              </a:rPr>
              <a:t>Preliminary</a:t>
            </a:r>
          </a:p>
          <a:p>
            <a:pPr algn="ctr"/>
            <a:r>
              <a:rPr lang="en-US" altLang="en-US" sz="1800" b="0">
                <a:latin typeface="Verdana" pitchFamily="34" charset="0"/>
              </a:rPr>
              <a:t>Design</a:t>
            </a:r>
          </a:p>
        </p:txBody>
      </p:sp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4716003" y="5187995"/>
            <a:ext cx="11303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1800" b="0">
                <a:latin typeface="Verdana" pitchFamily="34" charset="0"/>
              </a:rPr>
              <a:t>Detailed</a:t>
            </a:r>
          </a:p>
          <a:p>
            <a:pPr algn="ctr"/>
            <a:r>
              <a:rPr lang="en-US" altLang="en-US" sz="1800" b="0">
                <a:latin typeface="Verdana" pitchFamily="34" charset="0"/>
              </a:rPr>
              <a:t>Design</a:t>
            </a:r>
          </a:p>
        </p:txBody>
      </p:sp>
      <p:sp>
        <p:nvSpPr>
          <p:cNvPr id="2055" name="Text Box 7"/>
          <p:cNvSpPr txBox="1">
            <a:spLocks noChangeArrowheads="1"/>
          </p:cNvSpPr>
          <p:nvPr/>
        </p:nvSpPr>
        <p:spPr bwMode="auto">
          <a:xfrm>
            <a:off x="6292391" y="5340395"/>
            <a:ext cx="14001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1800" b="0">
                <a:latin typeface="Verdana" pitchFamily="34" charset="0"/>
              </a:rPr>
              <a:t>Production</a:t>
            </a:r>
          </a:p>
        </p:txBody>
      </p:sp>
      <p:sp>
        <p:nvSpPr>
          <p:cNvPr id="2056" name="Text Box 8"/>
          <p:cNvSpPr txBox="1">
            <a:spLocks noChangeArrowheads="1"/>
          </p:cNvSpPr>
          <p:nvPr/>
        </p:nvSpPr>
        <p:spPr bwMode="auto">
          <a:xfrm>
            <a:off x="-19336" y="6064295"/>
            <a:ext cx="89154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 b="0" i="1">
                <a:latin typeface="Verdana" pitchFamily="34" charset="0"/>
              </a:rPr>
              <a:t>Source:  “Target costing for effective cost management”, Management &amp; Accounting Research, Jan.  Mar. 1999</a:t>
            </a:r>
          </a:p>
        </p:txBody>
      </p:sp>
    </p:spTree>
    <p:extLst>
      <p:ext uri="{BB962C8B-B14F-4D97-AF65-F5344CB8AC3E}">
        <p14:creationId xmlns:p14="http://schemas.microsoft.com/office/powerpoint/2010/main" val="412465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626" name="AutoShape 2"/>
          <p:cNvCxnSpPr>
            <a:cxnSpLocks noChangeShapeType="1"/>
            <a:stCxn id="26631" idx="3"/>
            <a:endCxn id="26632" idx="1"/>
          </p:cNvCxnSpPr>
          <p:nvPr/>
        </p:nvCxnSpPr>
        <p:spPr bwMode="auto">
          <a:xfrm>
            <a:off x="2168856" y="3759952"/>
            <a:ext cx="451172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27" name="AutoShape 3"/>
          <p:cNvCxnSpPr>
            <a:cxnSpLocks noChangeShapeType="1"/>
            <a:stCxn id="26633" idx="0"/>
            <a:endCxn id="26629" idx="2"/>
          </p:cNvCxnSpPr>
          <p:nvPr/>
        </p:nvCxnSpPr>
        <p:spPr bwMode="auto">
          <a:xfrm flipH="1" flipV="1">
            <a:off x="4512006" y="2769352"/>
            <a:ext cx="1588" cy="20574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28" name="Rectangle 4"/>
          <p:cNvSpPr>
            <a:spLocks noGrp="1" noChangeArrowheads="1"/>
          </p:cNvSpPr>
          <p:nvPr>
            <p:ph type="title"/>
          </p:nvPr>
        </p:nvSpPr>
        <p:spPr>
          <a:xfrm>
            <a:off x="416256" y="-8021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Target Costing</a:t>
            </a:r>
            <a:br>
              <a:rPr lang="en-US" altLang="en-US" dirty="0" smtClean="0"/>
            </a:br>
            <a:r>
              <a:rPr lang="en-US" altLang="en-US" sz="3200" b="1" dirty="0" smtClean="0">
                <a:solidFill>
                  <a:srgbClr val="0000FF"/>
                </a:solidFill>
                <a:latin typeface="Comic Sans MS" pitchFamily="66" charset="0"/>
              </a:rPr>
              <a:t>Unifies several functional areas</a:t>
            </a: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2454606" y="1473952"/>
            <a:ext cx="4113213" cy="1295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200" b="0" u="sng">
                <a:latin typeface="Verdana" pitchFamily="34" charset="0"/>
              </a:rPr>
              <a:t>Sales:</a:t>
            </a:r>
            <a:r>
              <a:rPr lang="en-US" altLang="en-US" sz="2200" b="0">
                <a:latin typeface="Verdana" pitchFamily="34" charset="0"/>
              </a:rPr>
              <a:t> Selling Price, Specifications, Sales Expenses</a:t>
            </a:r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2448256" y="3151940"/>
            <a:ext cx="4113213" cy="1295400"/>
          </a:xfrm>
          <a:prstGeom prst="rect">
            <a:avLst/>
          </a:prstGeom>
          <a:solidFill>
            <a:srgbClr val="FFFFCC"/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 b="0" u="sng">
                <a:latin typeface="Verdana" pitchFamily="34" charset="0"/>
              </a:rPr>
              <a:t>Engineering:</a:t>
            </a:r>
            <a:r>
              <a:rPr lang="en-US" altLang="en-US" sz="2000" b="0">
                <a:latin typeface="Verdana" pitchFamily="34" charset="0"/>
              </a:rPr>
              <a:t> Design for manufacturability, VE, Specifications for the project</a:t>
            </a:r>
          </a:p>
        </p:txBody>
      </p:sp>
      <p:sp>
        <p:nvSpPr>
          <p:cNvPr id="26631" name="Rectangle 7"/>
          <p:cNvSpPr>
            <a:spLocks noChangeArrowheads="1"/>
          </p:cNvSpPr>
          <p:nvPr/>
        </p:nvSpPr>
        <p:spPr bwMode="auto">
          <a:xfrm>
            <a:off x="35256" y="2540752"/>
            <a:ext cx="2133600" cy="2438400"/>
          </a:xfrm>
          <a:prstGeom prst="rect">
            <a:avLst/>
          </a:prstGeom>
          <a:solidFill>
            <a:srgbClr val="CCFFCC"/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000" b="0" u="sng">
                <a:latin typeface="Verdana" pitchFamily="34" charset="0"/>
              </a:rPr>
              <a:t>Purchasing:</a:t>
            </a:r>
            <a:r>
              <a:rPr lang="en-US" altLang="en-US" sz="2000" b="0">
                <a:latin typeface="Verdana" pitchFamily="34" charset="0"/>
              </a:rPr>
              <a:t> Sourcing decisions, Joint cost reduction efforts with the supplier</a:t>
            </a:r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6680576" y="2540752"/>
            <a:ext cx="2133600" cy="2438400"/>
          </a:xfrm>
          <a:prstGeom prst="rect">
            <a:avLst/>
          </a:prstGeom>
          <a:solidFill>
            <a:srgbClr val="FFCC99"/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000" b="0" u="sng">
                <a:latin typeface="Verdana" pitchFamily="34" charset="0"/>
              </a:rPr>
              <a:t>Manufacturing:</a:t>
            </a:r>
            <a:r>
              <a:rPr lang="en-US" altLang="en-US" sz="2000" b="0">
                <a:latin typeface="Verdana" pitchFamily="34" charset="0"/>
              </a:rPr>
              <a:t> Process Planning, Value Engg. (VE), Process Costs</a:t>
            </a:r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2456194" y="4826752"/>
            <a:ext cx="4113212" cy="1295400"/>
          </a:xfrm>
          <a:prstGeom prst="rect">
            <a:avLst/>
          </a:prstGeom>
          <a:solidFill>
            <a:srgbClr val="FFCCFF"/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 b="0" u="sng">
                <a:latin typeface="Verdana" pitchFamily="34" charset="0"/>
              </a:rPr>
              <a:t>Finance:</a:t>
            </a:r>
            <a:r>
              <a:rPr lang="en-US" altLang="en-US" sz="2000" b="0">
                <a:latin typeface="Verdana" pitchFamily="34" charset="0"/>
              </a:rPr>
              <a:t> Overall co-ordination of the exercise, Profit &amp; Loss Summary</a:t>
            </a:r>
          </a:p>
        </p:txBody>
      </p:sp>
      <p:cxnSp>
        <p:nvCxnSpPr>
          <p:cNvPr id="26634" name="AutoShape 10"/>
          <p:cNvCxnSpPr>
            <a:cxnSpLocks noChangeShapeType="1"/>
            <a:stCxn id="26631" idx="2"/>
            <a:endCxn id="26633" idx="1"/>
          </p:cNvCxnSpPr>
          <p:nvPr/>
        </p:nvCxnSpPr>
        <p:spPr bwMode="auto">
          <a:xfrm rot="16200000" flipH="1">
            <a:off x="1531475" y="4549733"/>
            <a:ext cx="495300" cy="1354138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5" name="AutoShape 11"/>
          <p:cNvCxnSpPr>
            <a:cxnSpLocks noChangeShapeType="1"/>
            <a:stCxn id="26632" idx="2"/>
            <a:endCxn id="26633" idx="3"/>
          </p:cNvCxnSpPr>
          <p:nvPr/>
        </p:nvCxnSpPr>
        <p:spPr bwMode="auto">
          <a:xfrm rot="5400000">
            <a:off x="6910741" y="4637817"/>
            <a:ext cx="495300" cy="1177970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6" name="AutoShape 12"/>
          <p:cNvCxnSpPr>
            <a:cxnSpLocks noChangeShapeType="1"/>
            <a:stCxn id="26631" idx="0"/>
            <a:endCxn id="26629" idx="1"/>
          </p:cNvCxnSpPr>
          <p:nvPr/>
        </p:nvCxnSpPr>
        <p:spPr bwMode="auto">
          <a:xfrm rot="-5400000">
            <a:off x="1568781" y="1654927"/>
            <a:ext cx="419100" cy="1352550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7" name="AutoShape 13"/>
          <p:cNvCxnSpPr>
            <a:cxnSpLocks noChangeShapeType="1"/>
            <a:stCxn id="26632" idx="0"/>
            <a:endCxn id="26629" idx="3"/>
          </p:cNvCxnSpPr>
          <p:nvPr/>
        </p:nvCxnSpPr>
        <p:spPr bwMode="auto">
          <a:xfrm rot="16200000" flipV="1">
            <a:off x="6948048" y="1741423"/>
            <a:ext cx="419100" cy="1179557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644456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Software Product Development</a:t>
            </a:r>
            <a:br>
              <a:rPr lang="en-US" altLang="en-US" dirty="0" smtClean="0"/>
            </a:br>
            <a:r>
              <a:rPr lang="en-US" altLang="en-US" sz="3200" b="1" dirty="0" smtClean="0">
                <a:solidFill>
                  <a:srgbClr val="0000FF"/>
                </a:solidFill>
                <a:latin typeface="Comic Sans MS" pitchFamily="66" charset="0"/>
              </a:rPr>
              <a:t>Stages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 smtClean="0"/>
              <a:t>The process followed to design, develop and deliver a software product, from the inception of an idea to the delivery of final software to customer is called software product development </a:t>
            </a:r>
          </a:p>
          <a:p>
            <a:pPr eaLnBrk="1" hangingPunct="1"/>
            <a:r>
              <a:rPr lang="en-US" altLang="en-US" sz="2800" dirty="0" smtClean="0"/>
              <a:t>A software development process consists of four stages: </a:t>
            </a:r>
          </a:p>
          <a:p>
            <a:pPr lvl="1" eaLnBrk="1" hangingPunct="1"/>
            <a:r>
              <a:rPr lang="en-US" altLang="en-US" sz="2400" dirty="0" smtClean="0"/>
              <a:t>Requirement analysis </a:t>
            </a:r>
          </a:p>
          <a:p>
            <a:pPr lvl="1" eaLnBrk="1" hangingPunct="1"/>
            <a:r>
              <a:rPr lang="en-US" altLang="en-US" sz="2400" dirty="0" smtClean="0"/>
              <a:t>Design </a:t>
            </a:r>
          </a:p>
          <a:p>
            <a:pPr lvl="1" eaLnBrk="1" hangingPunct="1"/>
            <a:r>
              <a:rPr lang="en-US" altLang="en-US" sz="2400" dirty="0" smtClean="0"/>
              <a:t>Development (coding) </a:t>
            </a:r>
          </a:p>
          <a:p>
            <a:pPr lvl="1" eaLnBrk="1" hangingPunct="1"/>
            <a:r>
              <a:rPr lang="en-US" altLang="en-US" sz="2400" dirty="0" smtClean="0"/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411139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52914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Product Development Process</a:t>
            </a:r>
            <a:br>
              <a:rPr lang="en-US" altLang="en-US" dirty="0" smtClean="0"/>
            </a:br>
            <a:r>
              <a:rPr lang="en-US" altLang="en-US" sz="3200" b="1" dirty="0" smtClean="0">
                <a:solidFill>
                  <a:srgbClr val="0000FF"/>
                </a:solidFill>
                <a:latin typeface="Comic Sans MS" pitchFamily="66" charset="0"/>
              </a:rPr>
              <a:t>Chapter Highlights…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566738" y="1272648"/>
            <a:ext cx="8001000" cy="4267200"/>
          </a:xfrm>
        </p:spPr>
        <p:txBody>
          <a:bodyPr/>
          <a:lstStyle/>
          <a:p>
            <a:pPr eaLnBrk="1" hangingPunct="1"/>
            <a:r>
              <a:rPr lang="en-US" altLang="en-US" sz="2400" dirty="0" smtClean="0"/>
              <a:t>Operations management addresses the issue of innovation through the product development process </a:t>
            </a:r>
          </a:p>
          <a:p>
            <a:pPr eaLnBrk="1" hangingPunct="1"/>
            <a:r>
              <a:rPr lang="en-US" altLang="en-US" sz="2400" dirty="0" smtClean="0"/>
              <a:t>Product development process consists of a structured set of activities including concept generation, design, development and production</a:t>
            </a:r>
          </a:p>
          <a:p>
            <a:pPr eaLnBrk="1" hangingPunct="1"/>
            <a:r>
              <a:rPr lang="en-US" altLang="en-US" sz="2400" dirty="0" smtClean="0"/>
              <a:t>Concurrent engineering is an approach to build a cross-functional team of professionals cutting across various departments and suppliers to accelerate the new product development process</a:t>
            </a:r>
          </a:p>
          <a:p>
            <a:pPr eaLnBrk="1" hangingPunct="1"/>
            <a:r>
              <a:rPr lang="en-US" altLang="en-US" sz="2400" dirty="0" smtClean="0"/>
              <a:t>Quality Function Deployment (QFD) is a process by which the qualitative attributes of customer needs are translated into a bundle of quantitative attributes pertaining to design, process planning and manufacturing specifications</a:t>
            </a:r>
          </a:p>
        </p:txBody>
      </p:sp>
    </p:spTree>
    <p:extLst>
      <p:ext uri="{BB962C8B-B14F-4D97-AF65-F5344CB8AC3E}">
        <p14:creationId xmlns:p14="http://schemas.microsoft.com/office/powerpoint/2010/main" val="172225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Product Development Process</a:t>
            </a:r>
            <a:br>
              <a:rPr lang="en-US" altLang="en-US" dirty="0" smtClean="0"/>
            </a:br>
            <a:r>
              <a:rPr lang="en-US" altLang="en-US" sz="3200" b="1" dirty="0" smtClean="0">
                <a:solidFill>
                  <a:srgbClr val="0000FF"/>
                </a:solidFill>
                <a:latin typeface="Comic Sans MS" pitchFamily="66" charset="0"/>
              </a:rPr>
              <a:t>Chapter Highlights</a:t>
            </a:r>
            <a:endParaRPr lang="en-US" altLang="en-US" sz="3000" b="1" dirty="0" smtClean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 smtClean="0"/>
              <a:t>Design for Manufacturability (DFM) principles outline a set of guidelines that help </a:t>
            </a:r>
            <a:r>
              <a:rPr lang="en-US" altLang="en-US" sz="2400" dirty="0" err="1" smtClean="0"/>
              <a:t>organisations</a:t>
            </a:r>
            <a:r>
              <a:rPr lang="en-US" altLang="en-US" sz="2400" dirty="0" smtClean="0"/>
              <a:t> reduce variety and cost and improve operational convenience of manufacturing while designing new products. </a:t>
            </a:r>
          </a:p>
          <a:p>
            <a:pPr eaLnBrk="1" hangingPunct="1"/>
            <a:r>
              <a:rPr lang="en-US" altLang="en-US" sz="2400" dirty="0" smtClean="0"/>
              <a:t>Controlling part proliferation through </a:t>
            </a:r>
            <a:r>
              <a:rPr lang="en-US" altLang="en-US" sz="2400" dirty="0" err="1" smtClean="0"/>
              <a:t>standardisation</a:t>
            </a:r>
            <a:r>
              <a:rPr lang="en-US" altLang="en-US" sz="2400" dirty="0" smtClean="0"/>
              <a:t>, modular design and product platforming are the tools of mass </a:t>
            </a:r>
            <a:r>
              <a:rPr lang="en-US" altLang="en-US" sz="2400" dirty="0" err="1" smtClean="0"/>
              <a:t>customisation</a:t>
            </a:r>
            <a:r>
              <a:rPr lang="en-US" altLang="en-US" sz="2400" dirty="0" smtClean="0"/>
              <a:t>.</a:t>
            </a:r>
          </a:p>
          <a:p>
            <a:pPr eaLnBrk="1" hangingPunct="1"/>
            <a:r>
              <a:rPr lang="en-US" altLang="en-US" sz="2400" dirty="0" smtClean="0"/>
              <a:t>Management accounting provides tools such as target costing and life cycle costing for efficient new product development.</a:t>
            </a:r>
          </a:p>
          <a:p>
            <a:pPr eaLnBrk="1" hangingPunct="1"/>
            <a:r>
              <a:rPr lang="en-US" altLang="en-US" sz="2400" dirty="0" smtClean="0"/>
              <a:t>A software development process consists of four stages; requirements analysis, design, development (coding), and testing and delivery. </a:t>
            </a:r>
          </a:p>
        </p:txBody>
      </p:sp>
    </p:spTree>
    <p:extLst>
      <p:ext uri="{BB962C8B-B14F-4D97-AF65-F5344CB8AC3E}">
        <p14:creationId xmlns:p14="http://schemas.microsoft.com/office/powerpoint/2010/main" val="202629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16256" y="42622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Product Development Process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16256" y="1063384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 sz="2400" dirty="0" smtClean="0"/>
              <a:t>Operations management addresses the issue of innovation by enabling firms with distinctiveness in the offering through product development process</a:t>
            </a:r>
          </a:p>
          <a:p>
            <a:pPr eaLnBrk="1" hangingPunct="1"/>
            <a:r>
              <a:rPr lang="en-US" altLang="en-US" sz="2400" dirty="0" smtClean="0"/>
              <a:t>Product development process is </a:t>
            </a:r>
          </a:p>
          <a:p>
            <a:pPr lvl="1" eaLnBrk="1" hangingPunct="1"/>
            <a:r>
              <a:rPr lang="en-US" altLang="en-US" sz="1900" dirty="0" smtClean="0"/>
              <a:t>A broad set of tools, techniques and concepts that </a:t>
            </a:r>
          </a:p>
          <a:p>
            <a:pPr lvl="1" eaLnBrk="1" hangingPunct="1"/>
            <a:r>
              <a:rPr lang="en-US" altLang="en-US" sz="1900" dirty="0" smtClean="0"/>
              <a:t>Enables firms to bring out new products &amp; services </a:t>
            </a:r>
          </a:p>
          <a:p>
            <a:pPr lvl="1" eaLnBrk="1" hangingPunct="1"/>
            <a:r>
              <a:rPr lang="en-US" altLang="en-US" sz="1900" dirty="0" smtClean="0"/>
              <a:t>faster and at a lower cost</a:t>
            </a:r>
          </a:p>
          <a:p>
            <a:pPr eaLnBrk="1" hangingPunct="1"/>
            <a:r>
              <a:rPr lang="en-US" altLang="en-US" sz="2400" dirty="0" err="1" smtClean="0"/>
              <a:t>Organisations</a:t>
            </a:r>
            <a:r>
              <a:rPr lang="en-US" altLang="en-US" sz="2400" dirty="0" smtClean="0"/>
              <a:t> have experienced several tangible benefits from a good product development process. </a:t>
            </a:r>
          </a:p>
          <a:p>
            <a:pPr lvl="1" eaLnBrk="1" hangingPunct="1"/>
            <a:r>
              <a:rPr lang="en-US" altLang="en-US" sz="1900" dirty="0" smtClean="0"/>
              <a:t>While Japanese manufacturers such as Honda and Toyota introduced as much as 85 models between 1982 and 1989, the American counterparts were able to introduce only 49 models. </a:t>
            </a:r>
          </a:p>
          <a:p>
            <a:pPr lvl="1" eaLnBrk="1" hangingPunct="1"/>
            <a:r>
              <a:rPr lang="en-US" altLang="en-US" sz="1900" dirty="0" smtClean="0"/>
              <a:t>By introducing products six months ahead of the competitors, a firm can gain as much as three times of the cumulative profit over the life of the product, compared to introducing the product along with the competitors </a:t>
            </a:r>
          </a:p>
        </p:txBody>
      </p:sp>
    </p:spTree>
    <p:extLst>
      <p:ext uri="{BB962C8B-B14F-4D97-AF65-F5344CB8AC3E}">
        <p14:creationId xmlns:p14="http://schemas.microsoft.com/office/powerpoint/2010/main" val="195867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ChangeArrowheads="1"/>
          </p:cNvSpPr>
          <p:nvPr>
            <p:ph type="title"/>
          </p:nvPr>
        </p:nvSpPr>
        <p:spPr>
          <a:xfrm>
            <a:off x="416256" y="-134802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Product Development Process</a:t>
            </a:r>
            <a:br>
              <a:rPr lang="en-US" altLang="en-US" dirty="0" smtClean="0"/>
            </a:br>
            <a:r>
              <a:rPr lang="en-US" altLang="en-US" sz="3200" b="1" dirty="0" smtClean="0">
                <a:solidFill>
                  <a:srgbClr val="0000FF"/>
                </a:solidFill>
                <a:latin typeface="Comic Sans MS" pitchFamily="66" charset="0"/>
              </a:rPr>
              <a:t>Possible outcomes/benefits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7970612"/>
              </p:ext>
            </p:extLst>
          </p:nvPr>
        </p:nvGraphicFramePr>
        <p:xfrm>
          <a:off x="492456" y="1038360"/>
          <a:ext cx="8077200" cy="5334336"/>
        </p:xfrm>
        <a:graphic>
          <a:graphicData uri="http://schemas.openxmlformats.org/drawingml/2006/table">
            <a:tbl>
              <a:tblPr/>
              <a:tblGrid>
                <a:gridCol w="4035464"/>
                <a:gridCol w="4041736"/>
              </a:tblGrid>
              <a:tr h="2743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latin typeface="+mn-lt"/>
                        </a:rPr>
                        <a:t> </a:t>
                      </a:r>
                      <a:r>
                        <a:rPr lang="en-US" sz="1400" b="1" i="0" u="none" strike="noStrike" dirty="0" smtClean="0">
                          <a:latin typeface="+mn-lt"/>
                        </a:rPr>
                        <a:t>Dimensions</a:t>
                      </a:r>
                      <a:endParaRPr lang="en-US" sz="1400" b="1" i="0" u="none" strike="noStrike" dirty="0">
                        <a:latin typeface="+mn-lt"/>
                      </a:endParaRPr>
                    </a:p>
                  </a:txBody>
                  <a:tcPr marT="45732" marB="45732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latin typeface="+mn-lt"/>
                        </a:rPr>
                        <a:t>Potential Benefits/Outcomes</a:t>
                      </a:r>
                    </a:p>
                  </a:txBody>
                  <a:tcPr marT="45732" marB="45732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322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latin typeface="+mn-lt"/>
                        </a:rPr>
                        <a:t>Customer Dimensions</a:t>
                      </a:r>
                    </a:p>
                  </a:txBody>
                  <a:tcPr marT="45732" marB="4573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B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latin typeface="+mn-lt"/>
                        </a:rPr>
                        <a:t>Provides unique benefits and features for the customers</a:t>
                      </a:r>
                    </a:p>
                  </a:txBody>
                  <a:tcPr marT="45732" marB="45732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B9FF"/>
                    </a:solidFill>
                  </a:tcPr>
                </a:tc>
              </a:tr>
              <a:tr h="45732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latin typeface="+mn-lt"/>
                        </a:rPr>
                        <a:t>Meets customer expectations better than existing products</a:t>
                      </a:r>
                    </a:p>
                  </a:txBody>
                  <a:tcPr marT="45732" marB="45732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B9FF"/>
                    </a:solidFill>
                  </a:tcPr>
                </a:tc>
              </a:tr>
              <a:tr h="45732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latin typeface="+mn-lt"/>
                        </a:rPr>
                        <a:t>Provides better quality as perceived by the customers</a:t>
                      </a:r>
                    </a:p>
                  </a:txBody>
                  <a:tcPr marT="45732" marB="45732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B9FF"/>
                    </a:solidFill>
                  </a:tcPr>
                </a:tc>
              </a:tr>
              <a:tr h="27439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latin typeface="+mn-lt"/>
                        </a:rPr>
                        <a:t>Results in innovative offerings to the customers</a:t>
                      </a:r>
                    </a:p>
                  </a:txBody>
                  <a:tcPr marT="45732" marB="45732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B9FF"/>
                    </a:solidFill>
                  </a:tcPr>
                </a:tc>
              </a:tr>
              <a:tr h="274393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latin typeface="+mn-lt"/>
                        </a:rPr>
                        <a:t>Sustained Performance</a:t>
                      </a:r>
                    </a:p>
                  </a:txBody>
                  <a:tcPr marT="45732" marB="4573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latin typeface="+mn-lt"/>
                        </a:rPr>
                        <a:t>Simplifies product use and maintenance </a:t>
                      </a:r>
                    </a:p>
                  </a:txBody>
                  <a:tcPr marT="45732" marB="45732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</a:tr>
              <a:tr h="27439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latin typeface="+mn-lt"/>
                        </a:rPr>
                        <a:t>Reduces the cost of use over the life time</a:t>
                      </a:r>
                    </a:p>
                  </a:txBody>
                  <a:tcPr marT="45732" marB="45732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</a:tr>
              <a:tr h="45732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latin typeface="+mn-lt"/>
                        </a:rPr>
                        <a:t>Addresses environmental issues pertaining to manufacture, use and disposal</a:t>
                      </a:r>
                    </a:p>
                  </a:txBody>
                  <a:tcPr marT="45732" marB="45732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</a:tr>
              <a:tr h="274393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latin typeface="+mn-lt"/>
                        </a:rPr>
                        <a:t>Operational Advantages</a:t>
                      </a:r>
                    </a:p>
                  </a:txBody>
                  <a:tcPr marT="45732" marB="4573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latin typeface="+mn-lt"/>
                        </a:rPr>
                        <a:t>Simplifies the manufacturing process</a:t>
                      </a:r>
                    </a:p>
                  </a:txBody>
                  <a:tcPr marT="45732" marB="45732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</a:tr>
              <a:tr h="27439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latin typeface="+mn-lt"/>
                        </a:rPr>
                        <a:t>Simplifies the assembly process</a:t>
                      </a:r>
                    </a:p>
                  </a:txBody>
                  <a:tcPr marT="45732" marB="45732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</a:tr>
              <a:tr h="45732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latin typeface="+mn-lt"/>
                        </a:rPr>
                        <a:t>Minimizes </a:t>
                      </a:r>
                      <a:r>
                        <a:rPr lang="en-US" sz="1400" b="0" i="0" u="none" strike="noStrike" dirty="0">
                          <a:latin typeface="+mn-lt"/>
                        </a:rPr>
                        <a:t>the need for revisions and changes after introduction</a:t>
                      </a:r>
                    </a:p>
                  </a:txBody>
                  <a:tcPr marT="45732" marB="45732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</a:tr>
              <a:tr h="274393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latin typeface="+mn-lt"/>
                        </a:rPr>
                        <a:t>Strategic Advantages</a:t>
                      </a:r>
                    </a:p>
                  </a:txBody>
                  <a:tcPr marT="45732" marB="4573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latin typeface="+mn-lt"/>
                        </a:rPr>
                        <a:t>Enables faster new product introduction</a:t>
                      </a:r>
                    </a:p>
                  </a:txBody>
                  <a:tcPr marT="45732" marB="45732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27439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latin typeface="+mn-lt"/>
                        </a:rPr>
                        <a:t>Reduces the cost of the product</a:t>
                      </a:r>
                    </a:p>
                  </a:txBody>
                  <a:tcPr marT="45732" marB="45732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27439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latin typeface="+mn-lt"/>
                        </a:rPr>
                        <a:t>Provides capabilities for mass </a:t>
                      </a:r>
                      <a:r>
                        <a:rPr lang="en-US" sz="1400" b="0" i="0" u="none" strike="noStrike" dirty="0" smtClean="0">
                          <a:latin typeface="+mn-lt"/>
                        </a:rPr>
                        <a:t>customization</a:t>
                      </a:r>
                      <a:endParaRPr lang="en-US" sz="1400" b="0" i="0" u="none" strike="noStrike" dirty="0">
                        <a:latin typeface="+mn-lt"/>
                      </a:endParaRPr>
                    </a:p>
                  </a:txBody>
                  <a:tcPr marT="45732" marB="45732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6177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Product Development Process</a:t>
            </a:r>
            <a:br>
              <a:rPr lang="en-US" altLang="en-US" dirty="0" smtClean="0"/>
            </a:br>
            <a:r>
              <a:rPr lang="en-US" altLang="en-US" sz="3200" b="1" dirty="0" smtClean="0">
                <a:solidFill>
                  <a:srgbClr val="0000FF"/>
                </a:solidFill>
                <a:latin typeface="Comic Sans MS" pitchFamily="66" charset="0"/>
              </a:rPr>
              <a:t>Four Stages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pPr eaLnBrk="1" hangingPunct="1"/>
            <a:r>
              <a:rPr lang="en-US" altLang="en-US" sz="2700" u="sng" dirty="0" smtClean="0">
                <a:solidFill>
                  <a:srgbClr val="0000FF"/>
                </a:solidFill>
              </a:rPr>
              <a:t>Concept Generation</a:t>
            </a:r>
            <a:r>
              <a:rPr lang="en-US" altLang="en-US" sz="2700" dirty="0" smtClean="0"/>
              <a:t>: understanding what the customer needs are and translating them into alternative ideas for products that services that can be developed</a:t>
            </a:r>
            <a:endParaRPr lang="en-US" altLang="en-US" sz="2700" dirty="0" smtClean="0">
              <a:solidFill>
                <a:schemeClr val="accent2"/>
              </a:solidFill>
            </a:endParaRPr>
          </a:p>
          <a:p>
            <a:pPr eaLnBrk="1" hangingPunct="1"/>
            <a:r>
              <a:rPr lang="en-US" altLang="en-US" sz="2700" u="sng" dirty="0" smtClean="0">
                <a:solidFill>
                  <a:srgbClr val="0000FF"/>
                </a:solidFill>
              </a:rPr>
              <a:t>Design</a:t>
            </a:r>
            <a:r>
              <a:rPr lang="en-US" altLang="en-US" sz="2700" dirty="0" smtClean="0"/>
              <a:t>: detailed specifications are first drawn about the product/service</a:t>
            </a:r>
          </a:p>
          <a:p>
            <a:pPr eaLnBrk="1" hangingPunct="1"/>
            <a:r>
              <a:rPr lang="en-US" altLang="en-US" sz="2700" u="sng" dirty="0" smtClean="0">
                <a:solidFill>
                  <a:srgbClr val="0000FF"/>
                </a:solidFill>
              </a:rPr>
              <a:t>Development</a:t>
            </a:r>
            <a:r>
              <a:rPr lang="en-US" altLang="en-US" sz="2700" dirty="0" smtClean="0"/>
              <a:t>: physical development of the product; during this stage, the details arrived at the drawing board are physically transferred to reality </a:t>
            </a:r>
          </a:p>
          <a:p>
            <a:pPr eaLnBrk="1" hangingPunct="1"/>
            <a:r>
              <a:rPr lang="en-US" altLang="en-US" sz="2700" u="sng" dirty="0" smtClean="0">
                <a:solidFill>
                  <a:srgbClr val="0000FF"/>
                </a:solidFill>
              </a:rPr>
              <a:t>Production</a:t>
            </a:r>
            <a:r>
              <a:rPr lang="en-US" altLang="en-US" sz="2700" dirty="0" smtClean="0"/>
              <a:t>: physical development of the product. During this stage, the details arrived at the drawing board are physically transferred to reality </a:t>
            </a:r>
          </a:p>
        </p:txBody>
      </p:sp>
    </p:spTree>
    <p:extLst>
      <p:ext uri="{BB962C8B-B14F-4D97-AF65-F5344CB8AC3E}">
        <p14:creationId xmlns:p14="http://schemas.microsoft.com/office/powerpoint/2010/main" val="337498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/>
          <p:cNvSpPr/>
          <p:nvPr/>
        </p:nvSpPr>
        <p:spPr>
          <a:xfrm>
            <a:off x="4994577" y="4419600"/>
            <a:ext cx="2100144" cy="1056375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18278" y="4267200"/>
            <a:ext cx="3232257" cy="1295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4389753" y="2438400"/>
            <a:ext cx="4182175" cy="1295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154834" y="2448025"/>
            <a:ext cx="2825217" cy="1295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128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 Typical Development Process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66128" y="2743200"/>
            <a:ext cx="1122680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Idea</a:t>
            </a:r>
          </a:p>
          <a:p>
            <a:pPr algn="ctr"/>
            <a:r>
              <a:rPr lang="en-US" sz="1600" dirty="0" smtClean="0"/>
              <a:t>Generation</a:t>
            </a: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1806826" y="2743200"/>
            <a:ext cx="1012008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Feasibility</a:t>
            </a:r>
          </a:p>
          <a:p>
            <a:pPr algn="ctr"/>
            <a:r>
              <a:rPr lang="en-US" sz="1600" dirty="0" smtClean="0"/>
              <a:t>Study</a:t>
            </a:r>
            <a:endParaRPr lang="en-US" sz="1600" dirty="0"/>
          </a:p>
        </p:txBody>
      </p:sp>
      <p:sp>
        <p:nvSpPr>
          <p:cNvPr id="6" name="Diamond 5"/>
          <p:cNvSpPr/>
          <p:nvPr/>
        </p:nvSpPr>
        <p:spPr>
          <a:xfrm>
            <a:off x="3102770" y="2725834"/>
            <a:ext cx="1143000" cy="623455"/>
          </a:xfrm>
          <a:prstGeom prst="diamond">
            <a:avLst/>
          </a:prstGeom>
          <a:solidFill>
            <a:srgbClr val="DCB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255170" y="2895600"/>
            <a:ext cx="1008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Feasible?</a:t>
            </a:r>
            <a:endParaRPr lang="en-US" sz="1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526275" y="2752825"/>
            <a:ext cx="1136786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Preliminary</a:t>
            </a:r>
          </a:p>
          <a:p>
            <a:pPr algn="ctr"/>
            <a:r>
              <a:rPr lang="en-US" sz="1600" dirty="0" smtClean="0"/>
              <a:t>Design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6130227" y="2752825"/>
            <a:ext cx="899606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Process</a:t>
            </a:r>
          </a:p>
          <a:p>
            <a:pPr algn="ctr"/>
            <a:r>
              <a:rPr lang="en-US" sz="1600" dirty="0" smtClean="0"/>
              <a:t>Planning</a:t>
            </a:r>
            <a:endParaRPr lang="en-US" sz="1600" dirty="0"/>
          </a:p>
        </p:txBody>
      </p:sp>
      <p:sp>
        <p:nvSpPr>
          <p:cNvPr id="10" name="Diamond 9"/>
          <p:cNvSpPr/>
          <p:nvPr/>
        </p:nvSpPr>
        <p:spPr>
          <a:xfrm>
            <a:off x="7428128" y="4600903"/>
            <a:ext cx="1143000" cy="685800"/>
          </a:xfrm>
          <a:prstGeom prst="diamond">
            <a:avLst/>
          </a:prstGeom>
          <a:solidFill>
            <a:srgbClr val="DCB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542479" y="4791182"/>
            <a:ext cx="1208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Design OK?</a:t>
            </a:r>
            <a:endParaRPr lang="en-US" sz="1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519922" y="2753032"/>
            <a:ext cx="899606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Cost</a:t>
            </a:r>
          </a:p>
          <a:p>
            <a:pPr algn="ctr"/>
            <a:r>
              <a:rPr lang="en-US" sz="1600" dirty="0" smtClean="0"/>
              <a:t>Planning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5268226" y="4517604"/>
            <a:ext cx="1495794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Prototype</a:t>
            </a:r>
          </a:p>
          <a:p>
            <a:pPr algn="ctr"/>
            <a:r>
              <a:rPr lang="en-US" sz="1600" dirty="0" smtClean="0"/>
              <a:t>Development &amp;</a:t>
            </a:r>
          </a:p>
          <a:p>
            <a:pPr algn="ctr"/>
            <a:r>
              <a:rPr lang="en-US" sz="1600" dirty="0" smtClean="0"/>
              <a:t>Testing</a:t>
            </a:r>
            <a:endParaRPr lang="en-US" sz="1600" dirty="0"/>
          </a:p>
        </p:txBody>
      </p:sp>
      <p:sp>
        <p:nvSpPr>
          <p:cNvPr id="14" name="Diamond 13"/>
          <p:cNvSpPr/>
          <p:nvPr/>
        </p:nvSpPr>
        <p:spPr>
          <a:xfrm>
            <a:off x="3447278" y="4580825"/>
            <a:ext cx="1295400" cy="685800"/>
          </a:xfrm>
          <a:prstGeom prst="diamond">
            <a:avLst/>
          </a:prstGeom>
          <a:solidFill>
            <a:srgbClr val="DCB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506278" y="4771932"/>
            <a:ext cx="1447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Prototype OK?</a:t>
            </a:r>
            <a:endParaRPr lang="en-US" sz="1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678957" y="4523875"/>
            <a:ext cx="1413336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Final Design</a:t>
            </a:r>
          </a:p>
          <a:p>
            <a:pPr algn="ctr"/>
            <a:r>
              <a:rPr lang="en-US" sz="1600" dirty="0" smtClean="0"/>
              <a:t>Manufacturing</a:t>
            </a:r>
          </a:p>
          <a:p>
            <a:pPr algn="ctr"/>
            <a:r>
              <a:rPr lang="en-US" sz="1600" dirty="0" smtClean="0"/>
              <a:t>Specifications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154835" y="4647400"/>
            <a:ext cx="1178721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Commercial</a:t>
            </a:r>
          </a:p>
          <a:p>
            <a:pPr algn="ctr"/>
            <a:r>
              <a:rPr lang="en-US" sz="1600" dirty="0" smtClean="0"/>
              <a:t>Production</a:t>
            </a:r>
          </a:p>
        </p:txBody>
      </p:sp>
      <p:cxnSp>
        <p:nvCxnSpPr>
          <p:cNvPr id="19" name="Straight Arrow Connector 18"/>
          <p:cNvCxnSpPr>
            <a:stCxn id="3" idx="3"/>
            <a:endCxn id="4" idx="1"/>
          </p:cNvCxnSpPr>
          <p:nvPr/>
        </p:nvCxnSpPr>
        <p:spPr>
          <a:xfrm>
            <a:off x="1388808" y="3035588"/>
            <a:ext cx="41801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4" idx="3"/>
            <a:endCxn id="6" idx="1"/>
          </p:cNvCxnSpPr>
          <p:nvPr/>
        </p:nvCxnSpPr>
        <p:spPr>
          <a:xfrm>
            <a:off x="2818834" y="3035588"/>
            <a:ext cx="283936" cy="197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6" idx="3"/>
            <a:endCxn id="8" idx="1"/>
          </p:cNvCxnSpPr>
          <p:nvPr/>
        </p:nvCxnSpPr>
        <p:spPr>
          <a:xfrm>
            <a:off x="4245770" y="3037562"/>
            <a:ext cx="280505" cy="765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6" idx="2"/>
            <a:endCxn id="3" idx="2"/>
          </p:cNvCxnSpPr>
          <p:nvPr/>
        </p:nvCxnSpPr>
        <p:spPr>
          <a:xfrm rot="5400000" flipH="1">
            <a:off x="2240212" y="1915231"/>
            <a:ext cx="21314" cy="2846802"/>
          </a:xfrm>
          <a:prstGeom prst="bentConnector3">
            <a:avLst>
              <a:gd name="adj1" fmla="val -1072534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8" idx="3"/>
            <a:endCxn id="9" idx="1"/>
          </p:cNvCxnSpPr>
          <p:nvPr/>
        </p:nvCxnSpPr>
        <p:spPr>
          <a:xfrm>
            <a:off x="5663061" y="3045213"/>
            <a:ext cx="46716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9" idx="3"/>
            <a:endCxn id="12" idx="1"/>
          </p:cNvCxnSpPr>
          <p:nvPr/>
        </p:nvCxnSpPr>
        <p:spPr>
          <a:xfrm>
            <a:off x="7029833" y="3045213"/>
            <a:ext cx="490089" cy="20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12" idx="3"/>
            <a:endCxn id="10" idx="3"/>
          </p:cNvCxnSpPr>
          <p:nvPr/>
        </p:nvCxnSpPr>
        <p:spPr>
          <a:xfrm>
            <a:off x="8419528" y="3045420"/>
            <a:ext cx="151600" cy="1898383"/>
          </a:xfrm>
          <a:prstGeom prst="bentConnector3">
            <a:avLst>
              <a:gd name="adj1" fmla="val 250792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10" idx="0"/>
            <a:endCxn id="8" idx="2"/>
          </p:cNvCxnSpPr>
          <p:nvPr/>
        </p:nvCxnSpPr>
        <p:spPr>
          <a:xfrm rot="16200000" flipV="1">
            <a:off x="5915497" y="2516772"/>
            <a:ext cx="1263303" cy="2904960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0" idx="1"/>
            <a:endCxn id="13" idx="3"/>
          </p:cNvCxnSpPr>
          <p:nvPr/>
        </p:nvCxnSpPr>
        <p:spPr>
          <a:xfrm flipH="1" flipV="1">
            <a:off x="6764020" y="4933103"/>
            <a:ext cx="664108" cy="107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3" idx="1"/>
            <a:endCxn id="15" idx="3"/>
          </p:cNvCxnSpPr>
          <p:nvPr/>
        </p:nvCxnSpPr>
        <p:spPr>
          <a:xfrm flipH="1" flipV="1">
            <a:off x="4954110" y="4925821"/>
            <a:ext cx="314116" cy="728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4" idx="1"/>
            <a:endCxn id="16" idx="3"/>
          </p:cNvCxnSpPr>
          <p:nvPr/>
        </p:nvCxnSpPr>
        <p:spPr>
          <a:xfrm flipH="1">
            <a:off x="3092293" y="4923725"/>
            <a:ext cx="354985" cy="1564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6" idx="1"/>
            <a:endCxn id="17" idx="3"/>
          </p:cNvCxnSpPr>
          <p:nvPr/>
        </p:nvCxnSpPr>
        <p:spPr>
          <a:xfrm flipH="1">
            <a:off x="1333556" y="4939374"/>
            <a:ext cx="345401" cy="41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stCxn id="14" idx="2"/>
            <a:endCxn id="13" idx="2"/>
          </p:cNvCxnSpPr>
          <p:nvPr/>
        </p:nvCxnSpPr>
        <p:spPr>
          <a:xfrm rot="16200000" flipH="1">
            <a:off x="5014562" y="4347040"/>
            <a:ext cx="81976" cy="1921145"/>
          </a:xfrm>
          <a:prstGeom prst="bentConnector3">
            <a:avLst>
              <a:gd name="adj1" fmla="val 378862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561303" y="2038150"/>
            <a:ext cx="2071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Concept Generation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6057328" y="2038150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5285703" y="5783618"/>
            <a:ext cx="1451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Development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1030841" y="5791200"/>
            <a:ext cx="1216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Production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4005081" y="2633246"/>
            <a:ext cx="452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Yes</a:t>
            </a:r>
            <a:endParaRPr lang="en-US" sz="1600" dirty="0"/>
          </a:p>
        </p:txBody>
      </p:sp>
      <p:sp>
        <p:nvSpPr>
          <p:cNvPr id="76" name="TextBox 75"/>
          <p:cNvSpPr txBox="1"/>
          <p:nvPr/>
        </p:nvSpPr>
        <p:spPr>
          <a:xfrm>
            <a:off x="7129281" y="4572000"/>
            <a:ext cx="452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Yes</a:t>
            </a:r>
            <a:endParaRPr lang="en-US" sz="1600" dirty="0"/>
          </a:p>
        </p:txBody>
      </p:sp>
      <p:sp>
        <p:nvSpPr>
          <p:cNvPr id="77" name="TextBox 76"/>
          <p:cNvSpPr txBox="1"/>
          <p:nvPr/>
        </p:nvSpPr>
        <p:spPr>
          <a:xfrm>
            <a:off x="3200228" y="4567121"/>
            <a:ext cx="452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Yes</a:t>
            </a:r>
            <a:endParaRPr lang="en-US" sz="1600" dirty="0"/>
          </a:p>
        </p:txBody>
      </p:sp>
      <p:sp>
        <p:nvSpPr>
          <p:cNvPr id="78" name="TextBox 77"/>
          <p:cNvSpPr txBox="1"/>
          <p:nvPr/>
        </p:nvSpPr>
        <p:spPr>
          <a:xfrm>
            <a:off x="3621333" y="3324725"/>
            <a:ext cx="4267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No</a:t>
            </a:r>
            <a:endParaRPr lang="en-US" sz="1600" dirty="0"/>
          </a:p>
        </p:txBody>
      </p:sp>
      <p:sp>
        <p:nvSpPr>
          <p:cNvPr id="79" name="TextBox 78"/>
          <p:cNvSpPr txBox="1"/>
          <p:nvPr/>
        </p:nvSpPr>
        <p:spPr>
          <a:xfrm>
            <a:off x="3724003" y="5205596"/>
            <a:ext cx="4267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No</a:t>
            </a:r>
            <a:endParaRPr lang="en-US" sz="1600" dirty="0"/>
          </a:p>
        </p:txBody>
      </p:sp>
      <p:sp>
        <p:nvSpPr>
          <p:cNvPr id="80" name="TextBox 79"/>
          <p:cNvSpPr txBox="1"/>
          <p:nvPr/>
        </p:nvSpPr>
        <p:spPr>
          <a:xfrm>
            <a:off x="7964733" y="4334575"/>
            <a:ext cx="4267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No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67322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reeform 2"/>
          <p:cNvSpPr>
            <a:spLocks/>
          </p:cNvSpPr>
          <p:nvPr/>
        </p:nvSpPr>
        <p:spPr bwMode="auto">
          <a:xfrm>
            <a:off x="2032000" y="2603899"/>
            <a:ext cx="1447800" cy="2971800"/>
          </a:xfrm>
          <a:custGeom>
            <a:avLst/>
            <a:gdLst>
              <a:gd name="T0" fmla="*/ 0 w 1104"/>
              <a:gd name="T1" fmla="*/ 1824 h 1824"/>
              <a:gd name="T2" fmla="*/ 1056 w 1104"/>
              <a:gd name="T3" fmla="*/ 1680 h 1824"/>
              <a:gd name="T4" fmla="*/ 1104 w 1104"/>
              <a:gd name="T5" fmla="*/ 192 h 1824"/>
              <a:gd name="T6" fmla="*/ 0 w 1104"/>
              <a:gd name="T7" fmla="*/ 0 h 1824"/>
              <a:gd name="T8" fmla="*/ 0 w 1104"/>
              <a:gd name="T9" fmla="*/ 1824 h 18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04"/>
              <a:gd name="T16" fmla="*/ 0 h 1824"/>
              <a:gd name="T17" fmla="*/ 1104 w 1104"/>
              <a:gd name="T18" fmla="*/ 1824 h 18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04" h="1824">
                <a:moveTo>
                  <a:pt x="0" y="1824"/>
                </a:moveTo>
                <a:lnTo>
                  <a:pt x="1056" y="1680"/>
                </a:lnTo>
                <a:lnTo>
                  <a:pt x="1104" y="192"/>
                </a:lnTo>
                <a:lnTo>
                  <a:pt x="0" y="0"/>
                </a:lnTo>
                <a:lnTo>
                  <a:pt x="0" y="1824"/>
                </a:lnTo>
                <a:close/>
              </a:path>
            </a:pathLst>
          </a:custGeom>
          <a:solidFill>
            <a:srgbClr val="FFCC99"/>
          </a:solidFill>
          <a:ln w="28575" cmpd="sng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67" name="Freeform 3"/>
          <p:cNvSpPr>
            <a:spLocks/>
          </p:cNvSpPr>
          <p:nvPr/>
        </p:nvSpPr>
        <p:spPr bwMode="auto">
          <a:xfrm>
            <a:off x="3403600" y="2895999"/>
            <a:ext cx="1905000" cy="2438400"/>
          </a:xfrm>
          <a:custGeom>
            <a:avLst/>
            <a:gdLst>
              <a:gd name="T0" fmla="*/ 0 w 960"/>
              <a:gd name="T1" fmla="*/ 1488 h 1488"/>
              <a:gd name="T2" fmla="*/ 960 w 960"/>
              <a:gd name="T3" fmla="*/ 1344 h 1488"/>
              <a:gd name="T4" fmla="*/ 960 w 960"/>
              <a:gd name="T5" fmla="*/ 192 h 1488"/>
              <a:gd name="T6" fmla="*/ 0 w 960"/>
              <a:gd name="T7" fmla="*/ 0 h 1488"/>
              <a:gd name="T8" fmla="*/ 0 w 960"/>
              <a:gd name="T9" fmla="*/ 1488 h 14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60"/>
              <a:gd name="T16" fmla="*/ 0 h 1488"/>
              <a:gd name="T17" fmla="*/ 960 w 960"/>
              <a:gd name="T18" fmla="*/ 1488 h 14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60" h="1488">
                <a:moveTo>
                  <a:pt x="0" y="1488"/>
                </a:moveTo>
                <a:lnTo>
                  <a:pt x="960" y="1344"/>
                </a:lnTo>
                <a:lnTo>
                  <a:pt x="960" y="192"/>
                </a:lnTo>
                <a:lnTo>
                  <a:pt x="0" y="0"/>
                </a:lnTo>
                <a:lnTo>
                  <a:pt x="0" y="1488"/>
                </a:lnTo>
                <a:close/>
              </a:path>
            </a:pathLst>
          </a:custGeom>
          <a:solidFill>
            <a:schemeClr val="bg2"/>
          </a:solidFill>
          <a:ln w="28575" cmpd="sng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68" name="Freeform 4"/>
          <p:cNvSpPr>
            <a:spLocks/>
          </p:cNvSpPr>
          <p:nvPr/>
        </p:nvSpPr>
        <p:spPr bwMode="auto">
          <a:xfrm>
            <a:off x="6527800" y="3569099"/>
            <a:ext cx="2057400" cy="1257300"/>
          </a:xfrm>
          <a:custGeom>
            <a:avLst/>
            <a:gdLst>
              <a:gd name="T0" fmla="*/ 0 w 1296"/>
              <a:gd name="T1" fmla="*/ 0 h 816"/>
              <a:gd name="T2" fmla="*/ 1296 w 1296"/>
              <a:gd name="T3" fmla="*/ 0 h 816"/>
              <a:gd name="T4" fmla="*/ 1296 w 1296"/>
              <a:gd name="T5" fmla="*/ 816 h 816"/>
              <a:gd name="T6" fmla="*/ 0 w 1296"/>
              <a:gd name="T7" fmla="*/ 816 h 816"/>
              <a:gd name="T8" fmla="*/ 0 w 1296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96"/>
              <a:gd name="T16" fmla="*/ 0 h 816"/>
              <a:gd name="T17" fmla="*/ 1296 w 1296"/>
              <a:gd name="T18" fmla="*/ 816 h 8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96" h="816">
                <a:moveTo>
                  <a:pt x="0" y="0"/>
                </a:moveTo>
                <a:lnTo>
                  <a:pt x="1296" y="0"/>
                </a:lnTo>
                <a:lnTo>
                  <a:pt x="1296" y="816"/>
                </a:lnTo>
                <a:lnTo>
                  <a:pt x="0" y="816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  <a:ln w="9525" cmpd="sng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69" name="Freeform 5"/>
          <p:cNvSpPr>
            <a:spLocks/>
          </p:cNvSpPr>
          <p:nvPr/>
        </p:nvSpPr>
        <p:spPr bwMode="auto">
          <a:xfrm>
            <a:off x="5308600" y="3200799"/>
            <a:ext cx="1219200" cy="1905000"/>
          </a:xfrm>
          <a:custGeom>
            <a:avLst/>
            <a:gdLst>
              <a:gd name="T0" fmla="*/ 0 w 1296"/>
              <a:gd name="T1" fmla="*/ 1248 h 1248"/>
              <a:gd name="T2" fmla="*/ 1296 w 1296"/>
              <a:gd name="T3" fmla="*/ 1056 h 1248"/>
              <a:gd name="T4" fmla="*/ 1296 w 1296"/>
              <a:gd name="T5" fmla="*/ 240 h 1248"/>
              <a:gd name="T6" fmla="*/ 0 w 1296"/>
              <a:gd name="T7" fmla="*/ 0 h 1248"/>
              <a:gd name="T8" fmla="*/ 0 w 1296"/>
              <a:gd name="T9" fmla="*/ 1248 h 12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96"/>
              <a:gd name="T16" fmla="*/ 0 h 1248"/>
              <a:gd name="T17" fmla="*/ 1296 w 1296"/>
              <a:gd name="T18" fmla="*/ 1248 h 12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96" h="1248">
                <a:moveTo>
                  <a:pt x="0" y="1248"/>
                </a:moveTo>
                <a:lnTo>
                  <a:pt x="1296" y="1056"/>
                </a:lnTo>
                <a:lnTo>
                  <a:pt x="1296" y="240"/>
                </a:lnTo>
                <a:lnTo>
                  <a:pt x="0" y="0"/>
                </a:lnTo>
                <a:lnTo>
                  <a:pt x="0" y="1248"/>
                </a:lnTo>
                <a:close/>
              </a:path>
            </a:pathLst>
          </a:custGeom>
          <a:solidFill>
            <a:srgbClr val="FFCCFF"/>
          </a:solidFill>
          <a:ln w="28575" cmpd="sng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0" name="Freeform 6"/>
          <p:cNvSpPr>
            <a:spLocks/>
          </p:cNvSpPr>
          <p:nvPr/>
        </p:nvSpPr>
        <p:spPr bwMode="auto">
          <a:xfrm>
            <a:off x="355600" y="2362599"/>
            <a:ext cx="1676400" cy="3429000"/>
          </a:xfrm>
          <a:custGeom>
            <a:avLst/>
            <a:gdLst>
              <a:gd name="T0" fmla="*/ 73 w 816"/>
              <a:gd name="T1" fmla="*/ 2074 h 2112"/>
              <a:gd name="T2" fmla="*/ 265 w 816"/>
              <a:gd name="T3" fmla="*/ 2049 h 2112"/>
              <a:gd name="T4" fmla="*/ 440 w 816"/>
              <a:gd name="T5" fmla="*/ 2033 h 2112"/>
              <a:gd name="T6" fmla="*/ 716 w 816"/>
              <a:gd name="T7" fmla="*/ 1999 h 2112"/>
              <a:gd name="T8" fmla="*/ 808 w 816"/>
              <a:gd name="T9" fmla="*/ 1991 h 2112"/>
              <a:gd name="T10" fmla="*/ 816 w 816"/>
              <a:gd name="T11" fmla="*/ 144 h 2112"/>
              <a:gd name="T12" fmla="*/ 0 w 816"/>
              <a:gd name="T13" fmla="*/ 0 h 2112"/>
              <a:gd name="T14" fmla="*/ 0 w 816"/>
              <a:gd name="T15" fmla="*/ 2112 h 2112"/>
              <a:gd name="T16" fmla="*/ 73 w 816"/>
              <a:gd name="T17" fmla="*/ 2074 h 211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816"/>
              <a:gd name="T28" fmla="*/ 0 h 2112"/>
              <a:gd name="T29" fmla="*/ 816 w 816"/>
              <a:gd name="T30" fmla="*/ 2112 h 211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816" h="2112">
                <a:moveTo>
                  <a:pt x="73" y="2074"/>
                </a:moveTo>
                <a:cubicBezTo>
                  <a:pt x="134" y="2055"/>
                  <a:pt x="201" y="2056"/>
                  <a:pt x="265" y="2049"/>
                </a:cubicBezTo>
                <a:cubicBezTo>
                  <a:pt x="323" y="2042"/>
                  <a:pt x="440" y="2033"/>
                  <a:pt x="440" y="2033"/>
                </a:cubicBezTo>
                <a:cubicBezTo>
                  <a:pt x="533" y="2008"/>
                  <a:pt x="619" y="2005"/>
                  <a:pt x="716" y="1999"/>
                </a:cubicBezTo>
                <a:cubicBezTo>
                  <a:pt x="780" y="1989"/>
                  <a:pt x="749" y="1991"/>
                  <a:pt x="808" y="1991"/>
                </a:cubicBezTo>
                <a:lnTo>
                  <a:pt x="816" y="144"/>
                </a:lnTo>
                <a:lnTo>
                  <a:pt x="0" y="0"/>
                </a:lnTo>
                <a:lnTo>
                  <a:pt x="0" y="2112"/>
                </a:lnTo>
                <a:lnTo>
                  <a:pt x="73" y="2074"/>
                </a:lnTo>
                <a:close/>
              </a:path>
            </a:pathLst>
          </a:custGeom>
          <a:solidFill>
            <a:schemeClr val="accent1"/>
          </a:solidFill>
          <a:ln w="28575" cmpd="sng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1" name="Line 7"/>
          <p:cNvSpPr>
            <a:spLocks noChangeShapeType="1"/>
          </p:cNvSpPr>
          <p:nvPr/>
        </p:nvSpPr>
        <p:spPr bwMode="auto">
          <a:xfrm>
            <a:off x="2038350" y="2184799"/>
            <a:ext cx="0" cy="3352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2" name="Line 8"/>
          <p:cNvSpPr>
            <a:spLocks noChangeShapeType="1"/>
          </p:cNvSpPr>
          <p:nvPr/>
        </p:nvSpPr>
        <p:spPr bwMode="auto">
          <a:xfrm>
            <a:off x="3408363" y="2299099"/>
            <a:ext cx="1587" cy="297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3" name="Line 9"/>
          <p:cNvSpPr>
            <a:spLocks noChangeShapeType="1"/>
          </p:cNvSpPr>
          <p:nvPr/>
        </p:nvSpPr>
        <p:spPr bwMode="auto">
          <a:xfrm>
            <a:off x="5313363" y="2210199"/>
            <a:ext cx="1587" cy="2895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" name="AutoShape 10"/>
          <p:cNvSpPr>
            <a:spLocks noChangeArrowheads="1"/>
          </p:cNvSpPr>
          <p:nvPr/>
        </p:nvSpPr>
        <p:spPr bwMode="auto">
          <a:xfrm>
            <a:off x="1727200" y="3124599"/>
            <a:ext cx="6096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8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75" name="AutoShape 11"/>
          <p:cNvSpPr>
            <a:spLocks noChangeArrowheads="1"/>
          </p:cNvSpPr>
          <p:nvPr/>
        </p:nvSpPr>
        <p:spPr bwMode="auto">
          <a:xfrm>
            <a:off x="1955800" y="2743599"/>
            <a:ext cx="6096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9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76" name="AutoShape 12"/>
          <p:cNvSpPr>
            <a:spLocks noChangeArrowheads="1"/>
          </p:cNvSpPr>
          <p:nvPr/>
        </p:nvSpPr>
        <p:spPr bwMode="auto">
          <a:xfrm>
            <a:off x="3175000" y="3200799"/>
            <a:ext cx="6096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9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77" name="AutoShape 13"/>
          <p:cNvSpPr>
            <a:spLocks noChangeArrowheads="1"/>
          </p:cNvSpPr>
          <p:nvPr/>
        </p:nvSpPr>
        <p:spPr bwMode="auto">
          <a:xfrm>
            <a:off x="1803400" y="5105799"/>
            <a:ext cx="6096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9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78" name="AutoShape 14"/>
          <p:cNvSpPr>
            <a:spLocks noChangeArrowheads="1"/>
          </p:cNvSpPr>
          <p:nvPr/>
        </p:nvSpPr>
        <p:spPr bwMode="auto">
          <a:xfrm>
            <a:off x="508000" y="3429399"/>
            <a:ext cx="6096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8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79" name="AutoShape 15"/>
          <p:cNvSpPr>
            <a:spLocks noChangeArrowheads="1"/>
          </p:cNvSpPr>
          <p:nvPr/>
        </p:nvSpPr>
        <p:spPr bwMode="auto">
          <a:xfrm>
            <a:off x="381000" y="4648599"/>
            <a:ext cx="6096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8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80" name="AutoShape 16"/>
          <p:cNvSpPr>
            <a:spLocks noChangeArrowheads="1"/>
          </p:cNvSpPr>
          <p:nvPr/>
        </p:nvSpPr>
        <p:spPr bwMode="auto">
          <a:xfrm>
            <a:off x="660400" y="5181999"/>
            <a:ext cx="6096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8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81" name="AutoShape 17"/>
          <p:cNvSpPr>
            <a:spLocks noChangeArrowheads="1"/>
          </p:cNvSpPr>
          <p:nvPr/>
        </p:nvSpPr>
        <p:spPr bwMode="auto">
          <a:xfrm>
            <a:off x="1651000" y="4343799"/>
            <a:ext cx="6096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8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82" name="AutoShape 18"/>
          <p:cNvSpPr>
            <a:spLocks noChangeArrowheads="1"/>
          </p:cNvSpPr>
          <p:nvPr/>
        </p:nvSpPr>
        <p:spPr bwMode="auto">
          <a:xfrm>
            <a:off x="1117600" y="2667399"/>
            <a:ext cx="6096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8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83" name="AutoShape 19"/>
          <p:cNvSpPr>
            <a:spLocks noChangeArrowheads="1"/>
          </p:cNvSpPr>
          <p:nvPr/>
        </p:nvSpPr>
        <p:spPr bwMode="auto">
          <a:xfrm>
            <a:off x="4241800" y="3429399"/>
            <a:ext cx="6096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9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84" name="AutoShape 20"/>
          <p:cNvSpPr>
            <a:spLocks noChangeArrowheads="1"/>
          </p:cNvSpPr>
          <p:nvPr/>
        </p:nvSpPr>
        <p:spPr bwMode="auto">
          <a:xfrm>
            <a:off x="4546600" y="4419999"/>
            <a:ext cx="6096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9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85" name="AutoShape 21"/>
          <p:cNvSpPr>
            <a:spLocks noChangeArrowheads="1"/>
          </p:cNvSpPr>
          <p:nvPr/>
        </p:nvSpPr>
        <p:spPr bwMode="auto">
          <a:xfrm>
            <a:off x="5384800" y="3429399"/>
            <a:ext cx="6096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9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86" name="AutoShape 22"/>
          <p:cNvSpPr>
            <a:spLocks noChangeArrowheads="1"/>
          </p:cNvSpPr>
          <p:nvPr/>
        </p:nvSpPr>
        <p:spPr bwMode="auto">
          <a:xfrm>
            <a:off x="6146800" y="4343799"/>
            <a:ext cx="6096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9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87" name="AutoShape 23"/>
          <p:cNvSpPr>
            <a:spLocks noChangeArrowheads="1"/>
          </p:cNvSpPr>
          <p:nvPr/>
        </p:nvSpPr>
        <p:spPr bwMode="auto">
          <a:xfrm>
            <a:off x="8204200" y="4038999"/>
            <a:ext cx="6096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9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88" name="Text Box 24"/>
          <p:cNvSpPr txBox="1">
            <a:spLocks noChangeArrowheads="1"/>
          </p:cNvSpPr>
          <p:nvPr/>
        </p:nvSpPr>
        <p:spPr bwMode="auto">
          <a:xfrm>
            <a:off x="1730375" y="252811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 b="0"/>
          </a:p>
        </p:txBody>
      </p:sp>
      <p:sp>
        <p:nvSpPr>
          <p:cNvPr id="11289" name="AutoShape 25"/>
          <p:cNvSpPr>
            <a:spLocks noChangeArrowheads="1"/>
          </p:cNvSpPr>
          <p:nvPr/>
        </p:nvSpPr>
        <p:spPr bwMode="auto">
          <a:xfrm>
            <a:off x="1447800" y="1448199"/>
            <a:ext cx="1143000" cy="990600"/>
          </a:xfrm>
          <a:prstGeom prst="flowChartDecis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 b="0"/>
              <a:t>Gate 1</a:t>
            </a:r>
          </a:p>
        </p:txBody>
      </p:sp>
      <p:sp>
        <p:nvSpPr>
          <p:cNvPr id="11290" name="AutoShape 26"/>
          <p:cNvSpPr>
            <a:spLocks noChangeArrowheads="1"/>
          </p:cNvSpPr>
          <p:nvPr/>
        </p:nvSpPr>
        <p:spPr bwMode="auto">
          <a:xfrm>
            <a:off x="2844800" y="1448199"/>
            <a:ext cx="1143000" cy="990600"/>
          </a:xfrm>
          <a:prstGeom prst="flowChartDecision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 b="0"/>
              <a:t>Gate 2</a:t>
            </a:r>
          </a:p>
        </p:txBody>
      </p:sp>
      <p:sp>
        <p:nvSpPr>
          <p:cNvPr id="11291" name="AutoShape 27"/>
          <p:cNvSpPr>
            <a:spLocks noChangeArrowheads="1"/>
          </p:cNvSpPr>
          <p:nvPr/>
        </p:nvSpPr>
        <p:spPr bwMode="auto">
          <a:xfrm>
            <a:off x="4724400" y="1448199"/>
            <a:ext cx="1143000" cy="990600"/>
          </a:xfrm>
          <a:prstGeom prst="flowChartDecision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 b="0"/>
              <a:t>Gate 3</a:t>
            </a:r>
          </a:p>
        </p:txBody>
      </p:sp>
      <p:sp>
        <p:nvSpPr>
          <p:cNvPr id="11292" name="Line 28"/>
          <p:cNvSpPr>
            <a:spLocks noChangeShapeType="1"/>
          </p:cNvSpPr>
          <p:nvPr/>
        </p:nvSpPr>
        <p:spPr bwMode="auto">
          <a:xfrm flipV="1">
            <a:off x="342900" y="5855099"/>
            <a:ext cx="800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93" name="Rectangle 29"/>
          <p:cNvSpPr>
            <a:spLocks noChangeArrowheads="1"/>
          </p:cNvSpPr>
          <p:nvPr/>
        </p:nvSpPr>
        <p:spPr bwMode="auto">
          <a:xfrm>
            <a:off x="512763" y="3734199"/>
            <a:ext cx="1354137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 sz="1600" b="0">
                <a:latin typeface="Verdana" pitchFamily="34" charset="0"/>
                <a:cs typeface="Times New Roman" pitchFamily="18" charset="0"/>
              </a:rPr>
              <a:t>Concept Generation</a:t>
            </a:r>
            <a:endParaRPr lang="en-US" altLang="en-US" sz="1600" b="0">
              <a:latin typeface="Verdana" pitchFamily="34" charset="0"/>
            </a:endParaRPr>
          </a:p>
        </p:txBody>
      </p:sp>
      <p:sp>
        <p:nvSpPr>
          <p:cNvPr id="11294" name="Rectangle 30"/>
          <p:cNvSpPr>
            <a:spLocks noChangeArrowheads="1"/>
          </p:cNvSpPr>
          <p:nvPr/>
        </p:nvSpPr>
        <p:spPr bwMode="auto">
          <a:xfrm>
            <a:off x="2133600" y="3734199"/>
            <a:ext cx="117633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 sz="1600" b="0">
                <a:latin typeface="Verdana" pitchFamily="34" charset="0"/>
                <a:cs typeface="Times New Roman" pitchFamily="18" charset="0"/>
              </a:rPr>
              <a:t>Product Design</a:t>
            </a:r>
            <a:endParaRPr lang="en-US" altLang="en-US" sz="1600" b="0">
              <a:latin typeface="Verdana" pitchFamily="34" charset="0"/>
            </a:endParaRPr>
          </a:p>
        </p:txBody>
      </p:sp>
      <p:sp>
        <p:nvSpPr>
          <p:cNvPr id="11295" name="Rectangle 31"/>
          <p:cNvSpPr>
            <a:spLocks noChangeArrowheads="1"/>
          </p:cNvSpPr>
          <p:nvPr/>
        </p:nvSpPr>
        <p:spPr bwMode="auto">
          <a:xfrm>
            <a:off x="3584575" y="3810399"/>
            <a:ext cx="1597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 sz="1600" b="0">
                <a:latin typeface="Verdana" pitchFamily="34" charset="0"/>
                <a:cs typeface="Times New Roman" pitchFamily="18" charset="0"/>
              </a:rPr>
              <a:t>Development</a:t>
            </a:r>
            <a:endParaRPr lang="en-US" altLang="en-US" sz="1600" b="0">
              <a:latin typeface="Verdana" pitchFamily="34" charset="0"/>
            </a:endParaRPr>
          </a:p>
        </p:txBody>
      </p:sp>
      <p:sp>
        <p:nvSpPr>
          <p:cNvPr id="11296" name="Rectangle 32"/>
          <p:cNvSpPr>
            <a:spLocks noChangeArrowheads="1"/>
          </p:cNvSpPr>
          <p:nvPr/>
        </p:nvSpPr>
        <p:spPr bwMode="auto">
          <a:xfrm>
            <a:off x="5308600" y="3734199"/>
            <a:ext cx="1219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 sz="1600" b="0">
                <a:latin typeface="Verdana" pitchFamily="34" charset="0"/>
                <a:cs typeface="Times New Roman" pitchFamily="18" charset="0"/>
              </a:rPr>
              <a:t>Prototype</a:t>
            </a:r>
          </a:p>
          <a:p>
            <a:pPr algn="ctr"/>
            <a:r>
              <a:rPr lang="en-US" altLang="en-US" sz="1600" b="0">
                <a:latin typeface="Verdana" pitchFamily="34" charset="0"/>
                <a:cs typeface="Times New Roman" pitchFamily="18" charset="0"/>
              </a:rPr>
              <a:t>Testing</a:t>
            </a:r>
            <a:endParaRPr lang="en-US" altLang="en-US" sz="1600" b="0">
              <a:latin typeface="Verdana" pitchFamily="34" charset="0"/>
            </a:endParaRPr>
          </a:p>
        </p:txBody>
      </p:sp>
      <p:sp>
        <p:nvSpPr>
          <p:cNvPr id="11297" name="Rectangle 33"/>
          <p:cNvSpPr>
            <a:spLocks noChangeArrowheads="1"/>
          </p:cNvSpPr>
          <p:nvPr/>
        </p:nvSpPr>
        <p:spPr bwMode="auto">
          <a:xfrm>
            <a:off x="6680200" y="3962799"/>
            <a:ext cx="15240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 sz="1600" b="0">
                <a:latin typeface="Verdana" pitchFamily="34" charset="0"/>
                <a:cs typeface="Times New Roman" pitchFamily="18" charset="0"/>
              </a:rPr>
              <a:t>Production</a:t>
            </a:r>
            <a:endParaRPr lang="en-US" altLang="en-US" sz="1600" b="0">
              <a:latin typeface="Verdana" pitchFamily="34" charset="0"/>
            </a:endParaRPr>
          </a:p>
        </p:txBody>
      </p:sp>
      <p:sp>
        <p:nvSpPr>
          <p:cNvPr id="11298" name="AutoShape 34"/>
          <p:cNvSpPr>
            <a:spLocks noChangeArrowheads="1"/>
          </p:cNvSpPr>
          <p:nvPr/>
        </p:nvSpPr>
        <p:spPr bwMode="auto">
          <a:xfrm>
            <a:off x="2489200" y="4572399"/>
            <a:ext cx="6096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8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99" name="AutoShape 35"/>
          <p:cNvSpPr>
            <a:spLocks noChangeArrowheads="1"/>
          </p:cNvSpPr>
          <p:nvPr/>
        </p:nvSpPr>
        <p:spPr bwMode="auto">
          <a:xfrm>
            <a:off x="3022600" y="4953399"/>
            <a:ext cx="6096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8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300" name="AutoShape 36"/>
          <p:cNvSpPr>
            <a:spLocks noChangeArrowheads="1"/>
          </p:cNvSpPr>
          <p:nvPr/>
        </p:nvSpPr>
        <p:spPr bwMode="auto">
          <a:xfrm>
            <a:off x="965200" y="4877199"/>
            <a:ext cx="6096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8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301" name="AutoShape 37"/>
          <p:cNvSpPr>
            <a:spLocks noChangeArrowheads="1"/>
          </p:cNvSpPr>
          <p:nvPr/>
        </p:nvSpPr>
        <p:spPr bwMode="auto">
          <a:xfrm>
            <a:off x="1346200" y="3581799"/>
            <a:ext cx="6096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8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302" name="AutoShape 38"/>
          <p:cNvSpPr>
            <a:spLocks noChangeArrowheads="1"/>
          </p:cNvSpPr>
          <p:nvPr/>
        </p:nvSpPr>
        <p:spPr bwMode="auto">
          <a:xfrm>
            <a:off x="584200" y="4343799"/>
            <a:ext cx="6096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8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303" name="Text Box 39"/>
          <p:cNvSpPr txBox="1">
            <a:spLocks noChangeArrowheads="1"/>
          </p:cNvSpPr>
          <p:nvPr/>
        </p:nvSpPr>
        <p:spPr bwMode="auto">
          <a:xfrm>
            <a:off x="3479800" y="6009086"/>
            <a:ext cx="16779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1600" b="0">
                <a:latin typeface="Verdana" pitchFamily="34" charset="0"/>
              </a:rPr>
              <a:t>Time (Months)</a:t>
            </a:r>
          </a:p>
        </p:txBody>
      </p:sp>
      <p:sp>
        <p:nvSpPr>
          <p:cNvPr id="11304" name="Text Box 40"/>
          <p:cNvSpPr txBox="1">
            <a:spLocks noChangeArrowheads="1"/>
          </p:cNvSpPr>
          <p:nvPr/>
        </p:nvSpPr>
        <p:spPr bwMode="auto">
          <a:xfrm>
            <a:off x="203200" y="5848749"/>
            <a:ext cx="3127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1600" b="0">
                <a:latin typeface="Verdana" pitchFamily="34" charset="0"/>
              </a:rPr>
              <a:t>0</a:t>
            </a:r>
          </a:p>
        </p:txBody>
      </p:sp>
      <p:sp>
        <p:nvSpPr>
          <p:cNvPr id="11305" name="Text Box 41"/>
          <p:cNvSpPr txBox="1">
            <a:spLocks noChangeArrowheads="1"/>
          </p:cNvSpPr>
          <p:nvPr/>
        </p:nvSpPr>
        <p:spPr bwMode="auto">
          <a:xfrm>
            <a:off x="6261100" y="5883674"/>
            <a:ext cx="4413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1600" b="0">
                <a:latin typeface="Verdana" pitchFamily="34" charset="0"/>
              </a:rPr>
              <a:t>24</a:t>
            </a:r>
          </a:p>
        </p:txBody>
      </p:sp>
      <p:sp>
        <p:nvSpPr>
          <p:cNvPr id="11306" name="Text Box 42"/>
          <p:cNvSpPr txBox="1">
            <a:spLocks noChangeArrowheads="1"/>
          </p:cNvSpPr>
          <p:nvPr/>
        </p:nvSpPr>
        <p:spPr bwMode="auto">
          <a:xfrm>
            <a:off x="5099050" y="5883674"/>
            <a:ext cx="4413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1600" b="0">
                <a:latin typeface="Verdana" pitchFamily="34" charset="0"/>
              </a:rPr>
              <a:t>20</a:t>
            </a:r>
          </a:p>
        </p:txBody>
      </p:sp>
      <p:sp>
        <p:nvSpPr>
          <p:cNvPr id="11307" name="Text Box 43"/>
          <p:cNvSpPr txBox="1">
            <a:spLocks noChangeArrowheads="1"/>
          </p:cNvSpPr>
          <p:nvPr/>
        </p:nvSpPr>
        <p:spPr bwMode="auto">
          <a:xfrm>
            <a:off x="1873250" y="5883674"/>
            <a:ext cx="3127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1600" b="0">
                <a:latin typeface="Verdana" pitchFamily="34" charset="0"/>
              </a:rPr>
              <a:t>7</a:t>
            </a:r>
          </a:p>
        </p:txBody>
      </p:sp>
      <p:sp>
        <p:nvSpPr>
          <p:cNvPr id="11308" name="Text Box 44"/>
          <p:cNvSpPr txBox="1">
            <a:spLocks noChangeArrowheads="1"/>
          </p:cNvSpPr>
          <p:nvPr/>
        </p:nvSpPr>
        <p:spPr bwMode="auto">
          <a:xfrm>
            <a:off x="3155950" y="5883674"/>
            <a:ext cx="4413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1600" b="0">
                <a:latin typeface="Verdana" pitchFamily="34" charset="0"/>
              </a:rPr>
              <a:t>12</a:t>
            </a:r>
          </a:p>
        </p:txBody>
      </p:sp>
      <p:sp>
        <p:nvSpPr>
          <p:cNvPr id="11309" name="AutoShape 45"/>
          <p:cNvSpPr>
            <a:spLocks noChangeArrowheads="1"/>
          </p:cNvSpPr>
          <p:nvPr/>
        </p:nvSpPr>
        <p:spPr bwMode="auto">
          <a:xfrm>
            <a:off x="393700" y="2895999"/>
            <a:ext cx="6096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8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310" name="AutoShape 46"/>
          <p:cNvSpPr>
            <a:spLocks noChangeArrowheads="1"/>
          </p:cNvSpPr>
          <p:nvPr/>
        </p:nvSpPr>
        <p:spPr bwMode="auto">
          <a:xfrm>
            <a:off x="431800" y="2438799"/>
            <a:ext cx="6096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8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311" name="Rectangle 47"/>
          <p:cNvSpPr>
            <a:spLocks noGrp="1" noChangeArrowheads="1"/>
          </p:cNvSpPr>
          <p:nvPr>
            <p:ph type="title"/>
          </p:nvPr>
        </p:nvSpPr>
        <p:spPr>
          <a:xfrm>
            <a:off x="457200" y="28974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Product Development Funnel </a:t>
            </a:r>
            <a:br>
              <a:rPr lang="en-US" altLang="en-US" dirty="0" smtClean="0"/>
            </a:br>
            <a:r>
              <a:rPr lang="en-US" altLang="en-US" sz="3200" b="1" dirty="0" smtClean="0">
                <a:solidFill>
                  <a:srgbClr val="0000FF"/>
                </a:solidFill>
                <a:latin typeface="Comic Sans MS" pitchFamily="66" charset="0"/>
              </a:rPr>
              <a:t>Stage-Gates</a:t>
            </a:r>
          </a:p>
        </p:txBody>
      </p:sp>
    </p:spTree>
    <p:extLst>
      <p:ext uri="{BB962C8B-B14F-4D97-AF65-F5344CB8AC3E}">
        <p14:creationId xmlns:p14="http://schemas.microsoft.com/office/powerpoint/2010/main" val="424064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pPr lvl="0"/>
            <a:r>
              <a:rPr lang="en-US" dirty="0" smtClean="0"/>
              <a:t>Video Insight 11.1</a:t>
            </a:r>
            <a:br>
              <a:rPr lang="en-US" dirty="0" smtClean="0"/>
            </a:br>
            <a:r>
              <a:rPr lang="en-US" sz="3200" b="1" dirty="0" err="1">
                <a:solidFill>
                  <a:srgbClr val="0000FF"/>
                </a:solidFill>
              </a:rPr>
              <a:t>Maruti</a:t>
            </a:r>
            <a:r>
              <a:rPr lang="en-US" sz="3200" b="1" dirty="0">
                <a:solidFill>
                  <a:srgbClr val="0000FF"/>
                </a:solidFill>
              </a:rPr>
              <a:t> Suzuki Limited – The R &amp; D Process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04850" y="2581275"/>
            <a:ext cx="77343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/>
              <a:t>Right click on the URL below to open the hyperlink in the web browser…</a:t>
            </a:r>
          </a:p>
          <a:p>
            <a:pPr algn="ctr"/>
            <a:endParaRPr lang="en-US" sz="1600" i="1" dirty="0" smtClean="0"/>
          </a:p>
          <a:p>
            <a:pPr lvl="0" algn="ctr"/>
            <a:r>
              <a:rPr lang="en-US" u="sng" dirty="0">
                <a:hlinkClick r:id="rId2"/>
              </a:rPr>
              <a:t>https://www.youtube.com/watch?v=sN-ZN6MMFek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7764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896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3200" dirty="0" smtClean="0"/>
              <a:t>Organization for Product Development Process: </a:t>
            </a:r>
            <a:r>
              <a:rPr lang="en-US" altLang="en-US" sz="3200" b="1" dirty="0" smtClean="0">
                <a:solidFill>
                  <a:srgbClr val="0000FF"/>
                </a:solidFill>
                <a:latin typeface="Comic Sans MS" pitchFamily="66" charset="0"/>
              </a:rPr>
              <a:t>Traditional Approach</a:t>
            </a:r>
            <a:endParaRPr lang="en-US" altLang="en-US" sz="2800" b="1" dirty="0" smtClean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12291" name="Oval 3"/>
          <p:cNvSpPr>
            <a:spLocks noChangeArrowheads="1"/>
          </p:cNvSpPr>
          <p:nvPr/>
        </p:nvSpPr>
        <p:spPr bwMode="auto">
          <a:xfrm>
            <a:off x="-32984" y="3886200"/>
            <a:ext cx="1295400" cy="609600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 sz="1800" b="0"/>
              <a:t>Marketing</a:t>
            </a:r>
          </a:p>
        </p:txBody>
      </p:sp>
      <p:sp>
        <p:nvSpPr>
          <p:cNvPr id="12292" name="Oval 4"/>
          <p:cNvSpPr>
            <a:spLocks noChangeArrowheads="1"/>
          </p:cNvSpPr>
          <p:nvPr/>
        </p:nvSpPr>
        <p:spPr bwMode="auto">
          <a:xfrm>
            <a:off x="1541816" y="3886200"/>
            <a:ext cx="1295400" cy="609600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 sz="1800" b="0"/>
              <a:t>Design</a:t>
            </a:r>
          </a:p>
        </p:txBody>
      </p:sp>
      <p:sp>
        <p:nvSpPr>
          <p:cNvPr id="12293" name="Oval 5"/>
          <p:cNvSpPr>
            <a:spLocks noChangeArrowheads="1"/>
          </p:cNvSpPr>
          <p:nvPr/>
        </p:nvSpPr>
        <p:spPr bwMode="auto">
          <a:xfrm>
            <a:off x="3116616" y="3886200"/>
            <a:ext cx="1295400" cy="609600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 sz="1800" b="0"/>
              <a:t>Planning</a:t>
            </a:r>
          </a:p>
        </p:txBody>
      </p:sp>
      <p:sp>
        <p:nvSpPr>
          <p:cNvPr id="12294" name="Oval 6"/>
          <p:cNvSpPr>
            <a:spLocks noChangeArrowheads="1"/>
          </p:cNvSpPr>
          <p:nvPr/>
        </p:nvSpPr>
        <p:spPr bwMode="auto">
          <a:xfrm>
            <a:off x="4678716" y="3886200"/>
            <a:ext cx="1295400" cy="609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 sz="1800" b="0"/>
              <a:t>Procurement</a:t>
            </a:r>
          </a:p>
        </p:txBody>
      </p:sp>
      <p:sp>
        <p:nvSpPr>
          <p:cNvPr id="12295" name="Oval 7"/>
          <p:cNvSpPr>
            <a:spLocks noChangeArrowheads="1"/>
          </p:cNvSpPr>
          <p:nvPr/>
        </p:nvSpPr>
        <p:spPr bwMode="auto">
          <a:xfrm>
            <a:off x="6253516" y="3886200"/>
            <a:ext cx="1295400" cy="6096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 sz="1800" b="0"/>
              <a:t>Production</a:t>
            </a:r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7826420" y="3886200"/>
            <a:ext cx="985484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 sz="1800" b="0"/>
              <a:t>Finance</a:t>
            </a:r>
          </a:p>
        </p:txBody>
      </p:sp>
      <p:sp>
        <p:nvSpPr>
          <p:cNvPr id="12297" name="Oval 9"/>
          <p:cNvSpPr>
            <a:spLocks noChangeArrowheads="1"/>
          </p:cNvSpPr>
          <p:nvPr/>
        </p:nvSpPr>
        <p:spPr bwMode="auto">
          <a:xfrm>
            <a:off x="17816" y="2514600"/>
            <a:ext cx="1219200" cy="533400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 sz="1800" b="0"/>
              <a:t>Customers</a:t>
            </a:r>
          </a:p>
        </p:txBody>
      </p:sp>
      <p:sp>
        <p:nvSpPr>
          <p:cNvPr id="12298" name="Oval 10"/>
          <p:cNvSpPr>
            <a:spLocks noChangeArrowheads="1"/>
          </p:cNvSpPr>
          <p:nvPr/>
        </p:nvSpPr>
        <p:spPr bwMode="auto">
          <a:xfrm>
            <a:off x="4742216" y="2590800"/>
            <a:ext cx="1219200" cy="533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 sz="1800" b="0"/>
              <a:t>Suppliers</a:t>
            </a:r>
          </a:p>
        </p:txBody>
      </p:sp>
      <p:sp>
        <p:nvSpPr>
          <p:cNvPr id="12299" name="AutoShape 11"/>
          <p:cNvSpPr>
            <a:spLocks noChangeArrowheads="1"/>
          </p:cNvSpPr>
          <p:nvPr/>
        </p:nvSpPr>
        <p:spPr bwMode="auto">
          <a:xfrm>
            <a:off x="1275116" y="3606800"/>
            <a:ext cx="88900" cy="1371600"/>
          </a:xfrm>
          <a:prstGeom prst="parallelogram">
            <a:avLst>
              <a:gd name="adj" fmla="val 25000"/>
            </a:avLst>
          </a:prstGeom>
          <a:solidFill>
            <a:srgbClr val="FFCC00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CC00"/>
            </a:extrusionClr>
          </a:sp3d>
        </p:spPr>
        <p:txBody>
          <a:bodyPr wrap="none" anchor="ctr">
            <a:flatTx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00" name="AutoShape 12"/>
          <p:cNvSpPr>
            <a:spLocks noChangeArrowheads="1"/>
          </p:cNvSpPr>
          <p:nvPr/>
        </p:nvSpPr>
        <p:spPr bwMode="auto">
          <a:xfrm>
            <a:off x="2862616" y="3657600"/>
            <a:ext cx="88900" cy="1371600"/>
          </a:xfrm>
          <a:prstGeom prst="parallelogram">
            <a:avLst>
              <a:gd name="adj" fmla="val 25000"/>
            </a:avLst>
          </a:prstGeom>
          <a:solidFill>
            <a:srgbClr val="FFCC00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CC00"/>
            </a:extrusionClr>
          </a:sp3d>
        </p:spPr>
        <p:txBody>
          <a:bodyPr wrap="none" anchor="ctr">
            <a:flatTx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01" name="AutoShape 13"/>
          <p:cNvSpPr>
            <a:spLocks noChangeArrowheads="1"/>
          </p:cNvSpPr>
          <p:nvPr/>
        </p:nvSpPr>
        <p:spPr bwMode="auto">
          <a:xfrm>
            <a:off x="4424716" y="3657600"/>
            <a:ext cx="88900" cy="1371600"/>
          </a:xfrm>
          <a:prstGeom prst="parallelogram">
            <a:avLst>
              <a:gd name="adj" fmla="val 25000"/>
            </a:avLst>
          </a:prstGeom>
          <a:solidFill>
            <a:srgbClr val="FFCC00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CC00"/>
            </a:extrusionClr>
          </a:sp3d>
        </p:spPr>
        <p:txBody>
          <a:bodyPr wrap="none" anchor="ctr">
            <a:flatTx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02" name="AutoShape 14"/>
          <p:cNvSpPr>
            <a:spLocks noChangeArrowheads="1"/>
          </p:cNvSpPr>
          <p:nvPr/>
        </p:nvSpPr>
        <p:spPr bwMode="auto">
          <a:xfrm>
            <a:off x="5986816" y="3657600"/>
            <a:ext cx="88900" cy="1371600"/>
          </a:xfrm>
          <a:prstGeom prst="parallelogram">
            <a:avLst>
              <a:gd name="adj" fmla="val 25000"/>
            </a:avLst>
          </a:prstGeom>
          <a:solidFill>
            <a:srgbClr val="FFCC00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CC00"/>
            </a:extrusionClr>
          </a:sp3d>
        </p:spPr>
        <p:txBody>
          <a:bodyPr wrap="none" anchor="ctr">
            <a:flatTx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03" name="AutoShape 15"/>
          <p:cNvSpPr>
            <a:spLocks noChangeArrowheads="1"/>
          </p:cNvSpPr>
          <p:nvPr/>
        </p:nvSpPr>
        <p:spPr bwMode="auto">
          <a:xfrm>
            <a:off x="7561616" y="3657600"/>
            <a:ext cx="88900" cy="1371600"/>
          </a:xfrm>
          <a:prstGeom prst="parallelogram">
            <a:avLst>
              <a:gd name="adj" fmla="val 25000"/>
            </a:avLst>
          </a:prstGeom>
          <a:solidFill>
            <a:srgbClr val="FFCC00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CC00"/>
            </a:extrusionClr>
          </a:sp3d>
        </p:spPr>
        <p:txBody>
          <a:bodyPr wrap="none" anchor="ctr">
            <a:flatTx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04" name="Freeform 16"/>
          <p:cNvSpPr>
            <a:spLocks/>
          </p:cNvSpPr>
          <p:nvPr/>
        </p:nvSpPr>
        <p:spPr bwMode="auto">
          <a:xfrm>
            <a:off x="2456216" y="3187700"/>
            <a:ext cx="1219200" cy="469900"/>
          </a:xfrm>
          <a:custGeom>
            <a:avLst/>
            <a:gdLst>
              <a:gd name="T0" fmla="*/ 0 w 768"/>
              <a:gd name="T1" fmla="*/ 248 h 296"/>
              <a:gd name="T2" fmla="*/ 432 w 768"/>
              <a:gd name="T3" fmla="*/ 8 h 296"/>
              <a:gd name="T4" fmla="*/ 768 w 768"/>
              <a:gd name="T5" fmla="*/ 296 h 296"/>
              <a:gd name="T6" fmla="*/ 0 60000 65536"/>
              <a:gd name="T7" fmla="*/ 0 60000 65536"/>
              <a:gd name="T8" fmla="*/ 0 60000 65536"/>
              <a:gd name="T9" fmla="*/ 0 w 768"/>
              <a:gd name="T10" fmla="*/ 0 h 296"/>
              <a:gd name="T11" fmla="*/ 768 w 768"/>
              <a:gd name="T12" fmla="*/ 296 h 2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68" h="296">
                <a:moveTo>
                  <a:pt x="0" y="248"/>
                </a:moveTo>
                <a:cubicBezTo>
                  <a:pt x="152" y="124"/>
                  <a:pt x="304" y="0"/>
                  <a:pt x="432" y="8"/>
                </a:cubicBezTo>
                <a:cubicBezTo>
                  <a:pt x="560" y="16"/>
                  <a:pt x="664" y="156"/>
                  <a:pt x="768" y="296"/>
                </a:cubicBezTo>
              </a:path>
            </a:pathLst>
          </a:custGeom>
          <a:noFill/>
          <a:ln w="57150" cmpd="sng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5" name="Freeform 17"/>
          <p:cNvSpPr>
            <a:spLocks/>
          </p:cNvSpPr>
          <p:nvPr/>
        </p:nvSpPr>
        <p:spPr bwMode="auto">
          <a:xfrm>
            <a:off x="627416" y="3200400"/>
            <a:ext cx="1219200" cy="469900"/>
          </a:xfrm>
          <a:custGeom>
            <a:avLst/>
            <a:gdLst>
              <a:gd name="T0" fmla="*/ 0 w 768"/>
              <a:gd name="T1" fmla="*/ 248 h 296"/>
              <a:gd name="T2" fmla="*/ 432 w 768"/>
              <a:gd name="T3" fmla="*/ 8 h 296"/>
              <a:gd name="T4" fmla="*/ 768 w 768"/>
              <a:gd name="T5" fmla="*/ 296 h 296"/>
              <a:gd name="T6" fmla="*/ 0 60000 65536"/>
              <a:gd name="T7" fmla="*/ 0 60000 65536"/>
              <a:gd name="T8" fmla="*/ 0 60000 65536"/>
              <a:gd name="T9" fmla="*/ 0 w 768"/>
              <a:gd name="T10" fmla="*/ 0 h 296"/>
              <a:gd name="T11" fmla="*/ 768 w 768"/>
              <a:gd name="T12" fmla="*/ 296 h 2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68" h="296">
                <a:moveTo>
                  <a:pt x="0" y="248"/>
                </a:moveTo>
                <a:cubicBezTo>
                  <a:pt x="152" y="124"/>
                  <a:pt x="304" y="0"/>
                  <a:pt x="432" y="8"/>
                </a:cubicBezTo>
                <a:cubicBezTo>
                  <a:pt x="560" y="16"/>
                  <a:pt x="664" y="156"/>
                  <a:pt x="768" y="296"/>
                </a:cubicBezTo>
              </a:path>
            </a:pathLst>
          </a:custGeom>
          <a:noFill/>
          <a:ln w="57150" cmpd="sng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6" name="Freeform 18"/>
          <p:cNvSpPr>
            <a:spLocks/>
          </p:cNvSpPr>
          <p:nvPr/>
        </p:nvSpPr>
        <p:spPr bwMode="auto">
          <a:xfrm>
            <a:off x="4208816" y="3200400"/>
            <a:ext cx="1219200" cy="469900"/>
          </a:xfrm>
          <a:custGeom>
            <a:avLst/>
            <a:gdLst>
              <a:gd name="T0" fmla="*/ 0 w 768"/>
              <a:gd name="T1" fmla="*/ 248 h 296"/>
              <a:gd name="T2" fmla="*/ 432 w 768"/>
              <a:gd name="T3" fmla="*/ 8 h 296"/>
              <a:gd name="T4" fmla="*/ 768 w 768"/>
              <a:gd name="T5" fmla="*/ 296 h 296"/>
              <a:gd name="T6" fmla="*/ 0 60000 65536"/>
              <a:gd name="T7" fmla="*/ 0 60000 65536"/>
              <a:gd name="T8" fmla="*/ 0 60000 65536"/>
              <a:gd name="T9" fmla="*/ 0 w 768"/>
              <a:gd name="T10" fmla="*/ 0 h 296"/>
              <a:gd name="T11" fmla="*/ 768 w 768"/>
              <a:gd name="T12" fmla="*/ 296 h 2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68" h="296">
                <a:moveTo>
                  <a:pt x="0" y="248"/>
                </a:moveTo>
                <a:cubicBezTo>
                  <a:pt x="152" y="124"/>
                  <a:pt x="304" y="0"/>
                  <a:pt x="432" y="8"/>
                </a:cubicBezTo>
                <a:cubicBezTo>
                  <a:pt x="560" y="16"/>
                  <a:pt x="664" y="156"/>
                  <a:pt x="768" y="296"/>
                </a:cubicBezTo>
              </a:path>
            </a:pathLst>
          </a:custGeom>
          <a:noFill/>
          <a:ln w="57150" cmpd="sng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7" name="Freeform 19"/>
          <p:cNvSpPr>
            <a:spLocks/>
          </p:cNvSpPr>
          <p:nvPr/>
        </p:nvSpPr>
        <p:spPr bwMode="auto">
          <a:xfrm>
            <a:off x="5809016" y="3200400"/>
            <a:ext cx="1219200" cy="469900"/>
          </a:xfrm>
          <a:custGeom>
            <a:avLst/>
            <a:gdLst>
              <a:gd name="T0" fmla="*/ 0 w 768"/>
              <a:gd name="T1" fmla="*/ 248 h 296"/>
              <a:gd name="T2" fmla="*/ 432 w 768"/>
              <a:gd name="T3" fmla="*/ 8 h 296"/>
              <a:gd name="T4" fmla="*/ 768 w 768"/>
              <a:gd name="T5" fmla="*/ 296 h 296"/>
              <a:gd name="T6" fmla="*/ 0 60000 65536"/>
              <a:gd name="T7" fmla="*/ 0 60000 65536"/>
              <a:gd name="T8" fmla="*/ 0 60000 65536"/>
              <a:gd name="T9" fmla="*/ 0 w 768"/>
              <a:gd name="T10" fmla="*/ 0 h 296"/>
              <a:gd name="T11" fmla="*/ 768 w 768"/>
              <a:gd name="T12" fmla="*/ 296 h 2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68" h="296">
                <a:moveTo>
                  <a:pt x="0" y="248"/>
                </a:moveTo>
                <a:cubicBezTo>
                  <a:pt x="152" y="124"/>
                  <a:pt x="304" y="0"/>
                  <a:pt x="432" y="8"/>
                </a:cubicBezTo>
                <a:cubicBezTo>
                  <a:pt x="560" y="16"/>
                  <a:pt x="664" y="156"/>
                  <a:pt x="768" y="296"/>
                </a:cubicBezTo>
              </a:path>
            </a:pathLst>
          </a:custGeom>
          <a:noFill/>
          <a:ln w="57150" cmpd="sng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8" name="Freeform 20"/>
          <p:cNvSpPr>
            <a:spLocks/>
          </p:cNvSpPr>
          <p:nvPr/>
        </p:nvSpPr>
        <p:spPr bwMode="auto">
          <a:xfrm>
            <a:off x="7409216" y="3200400"/>
            <a:ext cx="1219200" cy="469900"/>
          </a:xfrm>
          <a:custGeom>
            <a:avLst/>
            <a:gdLst>
              <a:gd name="T0" fmla="*/ 0 w 768"/>
              <a:gd name="T1" fmla="*/ 248 h 296"/>
              <a:gd name="T2" fmla="*/ 432 w 768"/>
              <a:gd name="T3" fmla="*/ 8 h 296"/>
              <a:gd name="T4" fmla="*/ 768 w 768"/>
              <a:gd name="T5" fmla="*/ 296 h 296"/>
              <a:gd name="T6" fmla="*/ 0 60000 65536"/>
              <a:gd name="T7" fmla="*/ 0 60000 65536"/>
              <a:gd name="T8" fmla="*/ 0 60000 65536"/>
              <a:gd name="T9" fmla="*/ 0 w 768"/>
              <a:gd name="T10" fmla="*/ 0 h 296"/>
              <a:gd name="T11" fmla="*/ 768 w 768"/>
              <a:gd name="T12" fmla="*/ 296 h 2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68" h="296">
                <a:moveTo>
                  <a:pt x="0" y="248"/>
                </a:moveTo>
                <a:cubicBezTo>
                  <a:pt x="152" y="124"/>
                  <a:pt x="304" y="0"/>
                  <a:pt x="432" y="8"/>
                </a:cubicBezTo>
                <a:cubicBezTo>
                  <a:pt x="560" y="16"/>
                  <a:pt x="664" y="156"/>
                  <a:pt x="768" y="296"/>
                </a:cubicBezTo>
              </a:path>
            </a:pathLst>
          </a:custGeom>
          <a:noFill/>
          <a:ln w="57150" cmpd="sng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9" name="Freeform 21"/>
          <p:cNvSpPr>
            <a:spLocks/>
          </p:cNvSpPr>
          <p:nvPr/>
        </p:nvSpPr>
        <p:spPr bwMode="auto">
          <a:xfrm flipH="1" flipV="1">
            <a:off x="2303816" y="4876800"/>
            <a:ext cx="1219200" cy="469900"/>
          </a:xfrm>
          <a:custGeom>
            <a:avLst/>
            <a:gdLst>
              <a:gd name="T0" fmla="*/ 0 w 768"/>
              <a:gd name="T1" fmla="*/ 248 h 296"/>
              <a:gd name="T2" fmla="*/ 432 w 768"/>
              <a:gd name="T3" fmla="*/ 8 h 296"/>
              <a:gd name="T4" fmla="*/ 768 w 768"/>
              <a:gd name="T5" fmla="*/ 296 h 296"/>
              <a:gd name="T6" fmla="*/ 0 60000 65536"/>
              <a:gd name="T7" fmla="*/ 0 60000 65536"/>
              <a:gd name="T8" fmla="*/ 0 60000 65536"/>
              <a:gd name="T9" fmla="*/ 0 w 768"/>
              <a:gd name="T10" fmla="*/ 0 h 296"/>
              <a:gd name="T11" fmla="*/ 768 w 768"/>
              <a:gd name="T12" fmla="*/ 296 h 2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68" h="296">
                <a:moveTo>
                  <a:pt x="0" y="248"/>
                </a:moveTo>
                <a:cubicBezTo>
                  <a:pt x="152" y="124"/>
                  <a:pt x="304" y="0"/>
                  <a:pt x="432" y="8"/>
                </a:cubicBezTo>
                <a:cubicBezTo>
                  <a:pt x="560" y="16"/>
                  <a:pt x="664" y="156"/>
                  <a:pt x="768" y="296"/>
                </a:cubicBezTo>
              </a:path>
            </a:pathLst>
          </a:custGeom>
          <a:noFill/>
          <a:ln w="57150" cmpd="sng">
            <a:solidFill>
              <a:srgbClr val="8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0" name="Freeform 22"/>
          <p:cNvSpPr>
            <a:spLocks/>
          </p:cNvSpPr>
          <p:nvPr/>
        </p:nvSpPr>
        <p:spPr bwMode="auto">
          <a:xfrm flipH="1" flipV="1">
            <a:off x="475016" y="4889500"/>
            <a:ext cx="1219200" cy="469900"/>
          </a:xfrm>
          <a:custGeom>
            <a:avLst/>
            <a:gdLst>
              <a:gd name="T0" fmla="*/ 0 w 768"/>
              <a:gd name="T1" fmla="*/ 248 h 296"/>
              <a:gd name="T2" fmla="*/ 432 w 768"/>
              <a:gd name="T3" fmla="*/ 8 h 296"/>
              <a:gd name="T4" fmla="*/ 768 w 768"/>
              <a:gd name="T5" fmla="*/ 296 h 296"/>
              <a:gd name="T6" fmla="*/ 0 60000 65536"/>
              <a:gd name="T7" fmla="*/ 0 60000 65536"/>
              <a:gd name="T8" fmla="*/ 0 60000 65536"/>
              <a:gd name="T9" fmla="*/ 0 w 768"/>
              <a:gd name="T10" fmla="*/ 0 h 296"/>
              <a:gd name="T11" fmla="*/ 768 w 768"/>
              <a:gd name="T12" fmla="*/ 296 h 2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68" h="296">
                <a:moveTo>
                  <a:pt x="0" y="248"/>
                </a:moveTo>
                <a:cubicBezTo>
                  <a:pt x="152" y="124"/>
                  <a:pt x="304" y="0"/>
                  <a:pt x="432" y="8"/>
                </a:cubicBezTo>
                <a:cubicBezTo>
                  <a:pt x="560" y="16"/>
                  <a:pt x="664" y="156"/>
                  <a:pt x="768" y="296"/>
                </a:cubicBezTo>
              </a:path>
            </a:pathLst>
          </a:custGeom>
          <a:noFill/>
          <a:ln w="57150" cmpd="sng">
            <a:solidFill>
              <a:srgbClr val="8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1" name="Freeform 23"/>
          <p:cNvSpPr>
            <a:spLocks/>
          </p:cNvSpPr>
          <p:nvPr/>
        </p:nvSpPr>
        <p:spPr bwMode="auto">
          <a:xfrm flipH="1" flipV="1">
            <a:off x="4056416" y="4889500"/>
            <a:ext cx="1219200" cy="469900"/>
          </a:xfrm>
          <a:custGeom>
            <a:avLst/>
            <a:gdLst>
              <a:gd name="T0" fmla="*/ 0 w 768"/>
              <a:gd name="T1" fmla="*/ 248 h 296"/>
              <a:gd name="T2" fmla="*/ 432 w 768"/>
              <a:gd name="T3" fmla="*/ 8 h 296"/>
              <a:gd name="T4" fmla="*/ 768 w 768"/>
              <a:gd name="T5" fmla="*/ 296 h 296"/>
              <a:gd name="T6" fmla="*/ 0 60000 65536"/>
              <a:gd name="T7" fmla="*/ 0 60000 65536"/>
              <a:gd name="T8" fmla="*/ 0 60000 65536"/>
              <a:gd name="T9" fmla="*/ 0 w 768"/>
              <a:gd name="T10" fmla="*/ 0 h 296"/>
              <a:gd name="T11" fmla="*/ 768 w 768"/>
              <a:gd name="T12" fmla="*/ 296 h 2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68" h="296">
                <a:moveTo>
                  <a:pt x="0" y="248"/>
                </a:moveTo>
                <a:cubicBezTo>
                  <a:pt x="152" y="124"/>
                  <a:pt x="304" y="0"/>
                  <a:pt x="432" y="8"/>
                </a:cubicBezTo>
                <a:cubicBezTo>
                  <a:pt x="560" y="16"/>
                  <a:pt x="664" y="156"/>
                  <a:pt x="768" y="296"/>
                </a:cubicBezTo>
              </a:path>
            </a:pathLst>
          </a:custGeom>
          <a:noFill/>
          <a:ln w="57150" cmpd="sng">
            <a:solidFill>
              <a:srgbClr val="8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2" name="Freeform 24"/>
          <p:cNvSpPr>
            <a:spLocks/>
          </p:cNvSpPr>
          <p:nvPr/>
        </p:nvSpPr>
        <p:spPr bwMode="auto">
          <a:xfrm flipH="1" flipV="1">
            <a:off x="5656616" y="4889500"/>
            <a:ext cx="1219200" cy="469900"/>
          </a:xfrm>
          <a:custGeom>
            <a:avLst/>
            <a:gdLst>
              <a:gd name="T0" fmla="*/ 0 w 768"/>
              <a:gd name="T1" fmla="*/ 248 h 296"/>
              <a:gd name="T2" fmla="*/ 432 w 768"/>
              <a:gd name="T3" fmla="*/ 8 h 296"/>
              <a:gd name="T4" fmla="*/ 768 w 768"/>
              <a:gd name="T5" fmla="*/ 296 h 296"/>
              <a:gd name="T6" fmla="*/ 0 60000 65536"/>
              <a:gd name="T7" fmla="*/ 0 60000 65536"/>
              <a:gd name="T8" fmla="*/ 0 60000 65536"/>
              <a:gd name="T9" fmla="*/ 0 w 768"/>
              <a:gd name="T10" fmla="*/ 0 h 296"/>
              <a:gd name="T11" fmla="*/ 768 w 768"/>
              <a:gd name="T12" fmla="*/ 296 h 2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68" h="296">
                <a:moveTo>
                  <a:pt x="0" y="248"/>
                </a:moveTo>
                <a:cubicBezTo>
                  <a:pt x="152" y="124"/>
                  <a:pt x="304" y="0"/>
                  <a:pt x="432" y="8"/>
                </a:cubicBezTo>
                <a:cubicBezTo>
                  <a:pt x="560" y="16"/>
                  <a:pt x="664" y="156"/>
                  <a:pt x="768" y="296"/>
                </a:cubicBezTo>
              </a:path>
            </a:pathLst>
          </a:custGeom>
          <a:noFill/>
          <a:ln w="57150" cmpd="sng">
            <a:solidFill>
              <a:srgbClr val="8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3" name="Freeform 25"/>
          <p:cNvSpPr>
            <a:spLocks/>
          </p:cNvSpPr>
          <p:nvPr/>
        </p:nvSpPr>
        <p:spPr bwMode="auto">
          <a:xfrm flipH="1" flipV="1">
            <a:off x="7256816" y="4889500"/>
            <a:ext cx="1219200" cy="469900"/>
          </a:xfrm>
          <a:custGeom>
            <a:avLst/>
            <a:gdLst>
              <a:gd name="T0" fmla="*/ 0 w 768"/>
              <a:gd name="T1" fmla="*/ 248 h 296"/>
              <a:gd name="T2" fmla="*/ 432 w 768"/>
              <a:gd name="T3" fmla="*/ 8 h 296"/>
              <a:gd name="T4" fmla="*/ 768 w 768"/>
              <a:gd name="T5" fmla="*/ 296 h 296"/>
              <a:gd name="T6" fmla="*/ 0 60000 65536"/>
              <a:gd name="T7" fmla="*/ 0 60000 65536"/>
              <a:gd name="T8" fmla="*/ 0 60000 65536"/>
              <a:gd name="T9" fmla="*/ 0 w 768"/>
              <a:gd name="T10" fmla="*/ 0 h 296"/>
              <a:gd name="T11" fmla="*/ 768 w 768"/>
              <a:gd name="T12" fmla="*/ 296 h 2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68" h="296">
                <a:moveTo>
                  <a:pt x="0" y="248"/>
                </a:moveTo>
                <a:cubicBezTo>
                  <a:pt x="152" y="124"/>
                  <a:pt x="304" y="0"/>
                  <a:pt x="432" y="8"/>
                </a:cubicBezTo>
                <a:cubicBezTo>
                  <a:pt x="560" y="16"/>
                  <a:pt x="664" y="156"/>
                  <a:pt x="768" y="296"/>
                </a:cubicBezTo>
              </a:path>
            </a:pathLst>
          </a:custGeom>
          <a:noFill/>
          <a:ln w="57150" cmpd="sng">
            <a:solidFill>
              <a:srgbClr val="8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4" name="Line 26"/>
          <p:cNvSpPr>
            <a:spLocks noChangeShapeType="1"/>
          </p:cNvSpPr>
          <p:nvPr/>
        </p:nvSpPr>
        <p:spPr bwMode="auto">
          <a:xfrm flipV="1">
            <a:off x="246416" y="3124200"/>
            <a:ext cx="3048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5" name="Line 27"/>
          <p:cNvSpPr>
            <a:spLocks noChangeShapeType="1"/>
          </p:cNvSpPr>
          <p:nvPr/>
        </p:nvSpPr>
        <p:spPr bwMode="auto">
          <a:xfrm flipH="1" flipV="1">
            <a:off x="5504216" y="3200400"/>
            <a:ext cx="1524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2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perations Management, 3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perations Management, 3e_NEW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Operations Management, 3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3402</TotalTime>
  <Words>1454</Words>
  <Application>Microsoft Office PowerPoint</Application>
  <PresentationFormat>On-screen Show (4:3)</PresentationFormat>
  <Paragraphs>286</Paragraphs>
  <Slides>29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4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Custom Design</vt:lpstr>
      <vt:lpstr>Operations Management, 3e</vt:lpstr>
      <vt:lpstr>Operations Management, 3e_NEW</vt:lpstr>
      <vt:lpstr>1_Operations Management, 3e</vt:lpstr>
      <vt:lpstr>Document</vt:lpstr>
      <vt:lpstr>Chart</vt:lpstr>
      <vt:lpstr>Chapter 11</vt:lpstr>
      <vt:lpstr>New Product Development  The case of Tata Nano</vt:lpstr>
      <vt:lpstr>Product Development Process</vt:lpstr>
      <vt:lpstr>Product Development Process Possible outcomes/benefits</vt:lpstr>
      <vt:lpstr>Product Development Process Four Stages</vt:lpstr>
      <vt:lpstr>A Typical Development Process</vt:lpstr>
      <vt:lpstr>Product Development Funnel  Stage-Gates</vt:lpstr>
      <vt:lpstr>Video Insight 11.1 Maruti Suzuki Limited – The R &amp; D Process </vt:lpstr>
      <vt:lpstr>Organization for Product Development Process: Traditional Approach</vt:lpstr>
      <vt:lpstr>Organization for Product Development Process: Concurrent Engineering</vt:lpstr>
      <vt:lpstr>Tools for efficient product development Understanding customers needs</vt:lpstr>
      <vt:lpstr>Tools for efficient product development  Quality Function Deployment</vt:lpstr>
      <vt:lpstr>House of Quality </vt:lpstr>
      <vt:lpstr>Video Insight 11.2 Designing and Offering a New Service: The case of HIFI of Talwalkars </vt:lpstr>
      <vt:lpstr>Tools for Efficient Product Development  Value Engineering</vt:lpstr>
      <vt:lpstr>Value Engineering Agenda for brainstorming</vt:lpstr>
      <vt:lpstr>Tools for Efficient Product Development  Design for Manufacturability (DFM)</vt:lpstr>
      <vt:lpstr>DFM Guidelines Addresses three major areas</vt:lpstr>
      <vt:lpstr>Tools for Efficient Product Development: Mass Customisation methods</vt:lpstr>
      <vt:lpstr>Standardisation  An Example</vt:lpstr>
      <vt:lpstr>Product Platforms</vt:lpstr>
      <vt:lpstr>Product Platforms Fundamental issues</vt:lpstr>
      <vt:lpstr>Trade-offs in a Product Platform Exercise</vt:lpstr>
      <vt:lpstr>Produce Development Process Performance Measures</vt:lpstr>
      <vt:lpstr>Life Cycle Costing Unifies design &amp; costing functions </vt:lpstr>
      <vt:lpstr>Target Costing Unifies several functional areas</vt:lpstr>
      <vt:lpstr>Software Product Development Stages</vt:lpstr>
      <vt:lpstr>Product Development Process Chapter Highlights…</vt:lpstr>
      <vt:lpstr>Product Development Process Chapter Highlights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shephali.tandon</dc:creator>
  <cp:lastModifiedBy>C, Purushothaman</cp:lastModifiedBy>
  <cp:revision>210</cp:revision>
  <dcterms:created xsi:type="dcterms:W3CDTF">2009-06-23T09:59:21Z</dcterms:created>
  <dcterms:modified xsi:type="dcterms:W3CDTF">2015-08-19T17:30:05Z</dcterms:modified>
</cp:coreProperties>
</file>